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ags/tag8.xml" ContentType="application/vnd.openxmlformats-officedocument.presentationml.tags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tags/tag5.xml" ContentType="application/vnd.openxmlformats-officedocument.presentationml.tags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tags/tag6.xml" ContentType="application/vnd.openxmlformats-officedocument.presentationml.tags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ags/tag2.xml" ContentType="application/vnd.openxmlformats-officedocument.presentationml.tags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tags/tag14.xml" ContentType="application/vnd.openxmlformats-officedocument.presentationml.tags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tags/tag10.xml" ContentType="application/vnd.openxmlformats-officedocument.presentationml.tags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ags/tag7.xml" ContentType="application/vnd.openxmlformats-officedocument.presentationml.tags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ags/tag3.xml" ContentType="application/vnd.openxmlformats-officedocument.presentationml.tags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Default Extension="wav" ContentType="audio/wav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ags/tag15.xml" ContentType="application/vnd.openxmlformats-officedocument.presentationml.tags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tags/tag11.xml" ContentType="application/vnd.openxmlformats-officedocument.presentationml.tags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ags/tag4.xml" ContentType="application/vnd.openxmlformats-officedocument.presentationml.tags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tags/tag9.xml" ContentType="application/vnd.openxmlformats-officedocument.presentationml.tags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gif" ContentType="image/gif"/>
  <Default Extension="vml" ContentType="application/vnd.openxmlformats-officedocument.vmlDrawing"/>
  <Override PartName="/ppt/slideLayouts/slideLayout9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3" r:id="rId1"/>
    <p:sldMasterId id="2147483709" r:id="rId2"/>
    <p:sldMasterId id="2147483721" r:id="rId3"/>
    <p:sldMasterId id="2147483745" r:id="rId4"/>
    <p:sldMasterId id="2147483760" r:id="rId5"/>
    <p:sldMasterId id="2147483805" r:id="rId6"/>
    <p:sldMasterId id="2147483845" r:id="rId7"/>
    <p:sldMasterId id="2147483858" r:id="rId8"/>
    <p:sldMasterId id="2147483871" r:id="rId9"/>
    <p:sldMasterId id="2147483882" r:id="rId10"/>
    <p:sldMasterId id="2147483894" r:id="rId11"/>
    <p:sldMasterId id="2147483908" r:id="rId12"/>
    <p:sldMasterId id="2147483920" r:id="rId13"/>
    <p:sldMasterId id="2147483932" r:id="rId14"/>
    <p:sldMasterId id="2147483944" r:id="rId15"/>
  </p:sldMasterIdLst>
  <p:notesMasterIdLst>
    <p:notesMasterId r:id="rId55"/>
  </p:notesMasterIdLst>
  <p:sldIdLst>
    <p:sldId id="405" r:id="rId16"/>
    <p:sldId id="378" r:id="rId17"/>
    <p:sldId id="379" r:id="rId18"/>
    <p:sldId id="383" r:id="rId19"/>
    <p:sldId id="431" r:id="rId20"/>
    <p:sldId id="384" r:id="rId21"/>
    <p:sldId id="385" r:id="rId22"/>
    <p:sldId id="386" r:id="rId23"/>
    <p:sldId id="432" r:id="rId24"/>
    <p:sldId id="427" r:id="rId25"/>
    <p:sldId id="433" r:id="rId26"/>
    <p:sldId id="428" r:id="rId27"/>
    <p:sldId id="393" r:id="rId28"/>
    <p:sldId id="359" r:id="rId29"/>
    <p:sldId id="360" r:id="rId30"/>
    <p:sldId id="394" r:id="rId31"/>
    <p:sldId id="395" r:id="rId32"/>
    <p:sldId id="358" r:id="rId33"/>
    <p:sldId id="318" r:id="rId34"/>
    <p:sldId id="434" r:id="rId35"/>
    <p:sldId id="374" r:id="rId36"/>
    <p:sldId id="430" r:id="rId37"/>
    <p:sldId id="362" r:id="rId38"/>
    <p:sldId id="371" r:id="rId39"/>
    <p:sldId id="420" r:id="rId40"/>
    <p:sldId id="369" r:id="rId41"/>
    <p:sldId id="409" r:id="rId42"/>
    <p:sldId id="435" r:id="rId43"/>
    <p:sldId id="426" r:id="rId44"/>
    <p:sldId id="421" r:id="rId45"/>
    <p:sldId id="413" r:id="rId46"/>
    <p:sldId id="380" r:id="rId47"/>
    <p:sldId id="402" r:id="rId48"/>
    <p:sldId id="403" r:id="rId49"/>
    <p:sldId id="410" r:id="rId50"/>
    <p:sldId id="411" r:id="rId51"/>
    <p:sldId id="376" r:id="rId52"/>
    <p:sldId id="412" r:id="rId53"/>
    <p:sldId id="429" r:id="rId5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rgbClr val="CC0000"/>
        </a:solidFill>
        <a:latin typeface="Times New Roman" pitchFamily="18" charset="0"/>
        <a:ea typeface="黑体" pitchFamily="49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70">
          <p15:clr>
            <a:srgbClr val="A4A3A4"/>
          </p15:clr>
        </p15:guide>
        <p15:guide id="2" pos="11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00CC00"/>
    <a:srgbClr val="0000FF"/>
    <a:srgbClr val="003300"/>
    <a:srgbClr val="003366"/>
    <a:srgbClr val="FF00FF"/>
    <a:srgbClr val="CCCC00"/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590" autoAdjust="0"/>
  </p:normalViewPr>
  <p:slideViewPr>
    <p:cSldViewPr>
      <p:cViewPr varScale="1">
        <p:scale>
          <a:sx n="107" d="100"/>
          <a:sy n="107" d="100"/>
        </p:scale>
        <p:origin x="-1020" y="-90"/>
      </p:cViewPr>
      <p:guideLst>
        <p:guide orient="horz" pos="1570"/>
        <p:guide pos="11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黑体" pitchFamily="2" charset="-122"/>
              </a:defRPr>
            </a:lvl1pPr>
          </a:lstStyle>
          <a:p>
            <a:pPr>
              <a:defRPr/>
            </a:pPr>
            <a:fld id="{5533D759-6080-4EFF-B58A-127C7B3EFB46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黑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74BCB66-49BB-4795-8559-FF0D476DB7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0407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452D6D-FEDC-4830-A938-117338739BAE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1254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7DA2CD0-F1A5-456E-A2EB-714DF40CAE3A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2778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4123CC-17FE-457D-9AE4-480E6F8AF4B3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7591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DD01BBB-DA44-44C9-A76E-864FAE55905D}" type="slidenum">
              <a:rPr lang="zh-CN"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18047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FF2C19-41DB-44B5-8276-27A5A8F11CED}" type="slidenum">
              <a:rPr lang="zh-CN" altLang="en-US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94312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3FC92E2-8A61-46EA-9169-015B319B8D39}" type="slidenum">
              <a:rPr lang="en-US" altLang="zh-CN">
                <a:solidFill>
                  <a:prstClr val="black"/>
                </a:solidFill>
              </a:rPr>
              <a:pPr/>
              <a:t>31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4.xml"/><Relationship Id="rId1" Type="http://schemas.openxmlformats.org/officeDocument/2006/relationships/audio" Target="../media/audio1.wav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Master" Target="../slideMasters/slideMaster9.xml"/><Relationship Id="rId4" Type="http://schemas.openxmlformats.org/officeDocument/2006/relationships/tags" Target="../tags/tag1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994077356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6FBB-9EEB-4A79-A8F6-6D42F26C790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AFB04-9E96-4703-BD81-600ADE2169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03780-0EF1-4BBF-B77F-81E8237CA18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70C8D-7594-47A2-9B92-BCD873FA265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81FB2-5B38-49EC-B2A5-B147A655ECD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78E78-CDEE-403E-9D92-D51E0B1CCA6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0542C-07FD-4AC4-B220-070A76F1D1C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F1822-D870-4EB2-97F8-A40BE466C55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0B609-4AE3-461A-B6DC-56DFFD4E8B6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164B6-B74A-443B-97CE-CB9B02C36E2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50C7-031B-4E85-92F8-C640797195F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5B641-2DB6-47C0-8604-7590CFD9BD1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A24AA-E3DE-4A61-A05C-62C750C9F11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7A931-2768-481E-9EA7-3E42F7D5C33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8C8ED-00D3-469C-A2B5-9133FFBAA62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096A6-0A56-470C-A9EE-84302370A75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9B5EDE-3CC3-4476-B50A-FD3A375F7EF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4F8EE-CA4D-472C-AB3D-DCC9375EB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2CDE0-E08B-4953-924C-75DB26FB50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C2A6A-5D4D-4EED-B1DC-E0B58EAD08C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558DE-3223-40EF-89EA-273FA6DED6B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36C1E-96C4-4D01-A014-A8195DA7165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6146D-86AD-4F6D-9DB9-0F6777841CD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E4B46-99AB-4472-9DE1-7138EAE125A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887DA-56E1-46AD-B5E1-5109A6FD1A6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24AA9-877F-4C20-A66A-E78A178B266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CC09D6-205D-4623-80CB-DE057F8FDC5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494CAD-B6AA-4AFD-94EA-FBD47DF3D5A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8E4A3C-0753-4538-8DCD-3406681EC1A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E943A8-80D9-4770-8743-D4D36810E26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99C091-6DBB-4B8A-924A-E22C392F918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D40BEF-D3CE-4B79-8080-CA0B8B1224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585137-6BC1-47DB-B5D9-854874D3671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2AC44-3D05-4F31-84B6-A96A77ED54B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1918CD-7712-4FED-AAA4-DB18D8810B2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17A26A-0A28-4171-8293-480571155D5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7C3744-253B-4258-ADC1-6B596AD97DD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D0A18-ACAD-4AD1-BA96-AE86B686574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ADDC9-29D8-48B0-974B-ED95E0883CC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1BA0C-4845-47E0-9BCE-E401F70073F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1795E-8152-459F-AEB1-284448C641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D1A2B-8E2F-4D2F-A7D8-8089064202F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FEC5A-7B0D-49F9-B10A-E2F80AC54DB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2FE10-2309-4E08-BD12-47E165EA0BD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59D9B-1599-48F3-A1BB-C0F7F77E443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C384D-0A1C-48C5-9988-187945C476C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83A2E-551D-45EA-BC3C-8CD42A4955A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4AF6A-87ED-45DC-BF33-683B33A5C11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B7570-53A8-4027-A410-3AF2F7643F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4A0E2-D12D-4274-9AA4-E0CD673A278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7E2AD-65B8-4B9D-936F-A549A77177A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929A5-A6FB-4016-B579-4C527ED412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5CAEC-E283-4B29-BFE7-02C50202588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A3E60-A7E8-4ACB-A222-E2D0AE9350A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9DB3F-D24F-4F3D-BEB6-73B51C5FD4E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E9C82-4D3A-4FC7-8F6A-9C1AE739A5E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1398D-01BA-4FFD-A296-060FA1ACF2B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E990-07B5-418D-B9D0-70453F6300A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37EF5-695D-42FF-85A2-79C8A1102FA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05DF-6A3C-4EC1-8DD9-2395BE3D8F1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E36D0-3D2F-4B7E-8FB5-5E2216A94D4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A8E48-74BE-4986-800E-2C45C7CE63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7622E-ABE8-4F42-BC50-B3ACE79CA74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1103D-6548-4D57-AA93-D350B54D340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17D35B-85A8-454B-801C-45EAE2A73D8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77174-03AE-4243-A83E-22EB4617626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smtClean="0">
                <a:solidFill>
                  <a:srgbClr val="003366"/>
                </a:solidFill>
                <a:ea typeface="宋体" pitchFamily="2" charset="-122"/>
              </a:endParaRPr>
            </a:p>
          </p:txBody>
        </p:sp>
        <p:sp>
          <p:nvSpPr>
            <p:cNvPr id="3076" name="AutoShape 4"/>
            <p:cNvSpPr>
              <a:spLocks noChangeArrowheads="1"/>
            </p:cNvSpPr>
            <p:nvPr/>
          </p:nvSpPr>
          <p:spPr bwMode="auto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smtClean="0">
                <a:solidFill>
                  <a:srgbClr val="003366"/>
                </a:solidFill>
                <a:ea typeface="宋体" pitchFamily="2" charset="-122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0" y="0"/>
            <a:chExt cx="3072" cy="201"/>
          </a:xfrm>
        </p:grpSpPr>
        <p:sp>
          <p:nvSpPr>
            <p:cNvPr id="3078" name="AutoShape 6"/>
            <p:cNvSpPr>
              <a:spLocks noChangeArrowheads="1"/>
            </p:cNvSpPr>
            <p:nvPr/>
          </p:nvSpPr>
          <p:spPr bwMode="auto">
            <a:xfrm flipH="1">
              <a:off x="0" y="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  <p:sp>
          <p:nvSpPr>
            <p:cNvPr id="3079" name="AutoShape 7"/>
            <p:cNvSpPr>
              <a:spLocks noChangeArrowheads="1"/>
            </p:cNvSpPr>
            <p:nvPr/>
          </p:nvSpPr>
          <p:spPr bwMode="auto">
            <a:xfrm>
              <a:off x="2908" y="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</p:grpSp>
      <p:sp>
        <p:nvSpPr>
          <p:cNvPr id="308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8963" cy="488950"/>
          </a:xfrm>
        </p:spPr>
        <p:txBody>
          <a:bodyPr anchorCtr="0"/>
          <a:lstStyle>
            <a:lvl1pPr>
              <a:defRPr/>
            </a:lvl1pPr>
          </a:lstStyle>
          <a:p>
            <a:fld id="{80C12876-0125-4698-BD80-09EE28177189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84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16D02-7284-4C54-BA2C-61C94AD90C3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D5F69-5764-43E0-AC4F-5544355AB5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CE6B7B-0D2F-4507-8C31-83F13407DC3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22C49C-2227-469D-B511-69DC9D015B3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1FD553-AFE8-4058-BF48-0883C35676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B7D09-A76E-49F4-8F43-50159AC8315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4D174-A838-45B8-AE0D-93C8B1B2C09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5061E-D592-4662-BAA5-BCDD9BB0F5B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A6C59-B174-498E-980B-3A31797829B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9BB31-EF53-4C30-A958-F9EB60B3F44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99262-3175-4845-A9ED-ECF68E5F1A9A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AD5E2-19D0-4ABE-8136-AFFE45EC9AE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B8615-6821-4096-998D-F9323F968E9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2019/4/9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A3271E-D5AE-4771-B2B9-208D45819A9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61109-689C-42B3-9BDB-4F4042B3FC5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CD1F0-88DB-48C2-B2E0-78881F81757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46D03-02D5-4201-BFFB-CDF4E2D1A88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8E75E-018B-441D-9B97-11613E4312A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5F31C-4F52-485C-A207-FFD9C55DEDF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2019/4/9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A0B81A-61F5-4FAA-8D06-1B8BDA58A34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2019/4/9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8A7947-F595-4BF9-ABB6-62A1360E88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9BD97-41D7-4DE3-BFFC-819882D8495C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1900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CA5F5-1BC6-42E4-92EA-D8D0986F3960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FD8C7-58E2-4C62-B406-9B2748FFC440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6484692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61E8A-F139-42F5-97C8-F3506B657894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CA0CF-AC0D-44FA-955E-D836E3362463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C16DF-9F2A-47E4-8CFB-9EDB7308E7C2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22A0C2-6094-43F4-B60F-D9ECEAA1F7BE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AB516-1B77-4C94-BF51-C0BC40EF1888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3E7BE0-EEF4-49D7-B7D7-8333683CA039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D03EE-D09C-4DA0-955D-156626FCA43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768F6-97EB-45EF-966D-A27DC3B2BCF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7CC1C-7A50-47BB-9B64-88680E20E0B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52E46-7CF6-489F-8EA0-D877A9A5F24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B933A07A-9917-489C-AAAF-BA4460A81BF2}" type="datetimeFigureOut">
              <a:rPr lang="zh-CN" altLang="en-US" smtClean="0"/>
              <a:pPr/>
              <a:t>2019/4/9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C25A8BE4-3C81-47EA-B326-83F148CCB3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77248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C150F-BB79-4430-8865-9E8E50FDB49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C97DE-637D-4838-B178-DCD8E8EEAAB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032399-FFC2-4C12-ACAC-81124AC1AA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2E78E-C991-4F3B-A5BE-0071A5CF5AA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05E34-DF43-4F9E-BEC7-A937C7174F5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1C132-A626-43C9-9EB0-086E6DAD71B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FE5936-4881-4E5C-9DEF-350AD68BC47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2907DB-B57F-446C-8DB1-DCEC783F209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ED96B05-EB3B-4428-A57A-8F94945D1C5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E1029D-0D87-4554-9CA1-F779FFA057A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DEEB5-8150-47E7-BE4B-2F3A8A80434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D03EE-D09C-4DA0-955D-156626FCA43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768F6-97EB-45EF-966D-A27DC3B2BCF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7CC1C-7A50-47BB-9B64-88680E20E0B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52E46-7CF6-489F-8EA0-D877A9A5F24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C150F-BB79-4430-8865-9E8E50FDB49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C97DE-637D-4838-B178-DCD8E8EEAAB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032399-FFC2-4C12-ACAC-81124AC1AA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2E78E-C991-4F3B-A5BE-0071A5CF5AA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05E34-DF43-4F9E-BEC7-A937C7174F5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1C132-A626-43C9-9EB0-086E6DAD71B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9605D2-7976-4E96-BA98-F0B53FC7D46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FE5936-4881-4E5C-9DEF-350AD68BC47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2907DB-B57F-446C-8DB1-DCEC783F209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ED96B05-EB3B-4428-A57A-8F94945D1C5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E1029D-0D87-4554-9CA1-F779FFA057A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6E6E46-AF88-4829-AC10-4233B040642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DC9D9-CB95-4496-957E-66F944D1DB4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12D0C6-01A7-4683-ACDB-FDF21A6044E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73B81-17DD-4DE4-AB70-C08A69E2459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5ECC68-A005-426A-9206-B325FAA757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015D1E-F29F-455E-8CA5-35451BAAB47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EE6A64-AF2F-4333-942D-7A3395B873C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BF2BA6-9FEF-437C-80C7-1612B48522E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BE1303-FB8C-4FE0-8CC0-FB971B1550D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8DB5CB-CA78-45E4-9D19-7E8CA4B60DD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D0334B-5B0F-4A66-AC9F-A3EE66F312D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93E1B4-2427-40AC-BD45-99E33111EDA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3A2D4-FD44-4E73-B4BD-2912DC81C61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49C70-14AE-4D72-A2A4-5B15369947F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2B78-0B1D-4444-AD20-A47CA26EE1C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ED9A3-2606-4322-A69A-8D06F0C8B23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0BC1C-3A55-40E1-967D-40C8C522E5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DCB1-7EDC-4910-A345-BD930D737F7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FA3CD-9A80-47D1-8D25-E8AEAC1FD0C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36799-26D0-4D35-ADD1-4FD9C558DB4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92BD1-6F89-4490-AE7D-6E325D51566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635DB-B6C9-47F2-A5F6-32A9C4E3F6B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4E0E1-56A2-497C-BCDF-5718356806D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1F398-7F39-47F5-BE6C-F0DF07877B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E0B2A-8F38-4C01-ABAF-789C791A725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B5FC-7E77-401A-9555-6FBFF94C0C8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76BE8-CD7F-4C9F-ACE6-F7CCE855758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402A7-3471-452F-B04F-BE1AC78A048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4FAFC-B7AB-4DD6-A12E-252D525EF4C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82FDC-6D2D-4306-AAFB-24781B3B162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BAC66-A31E-42AE-A784-7DD9D3E5676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C0359-3413-41A2-8962-7B6346A4D53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45F71-562F-483B-8FC8-BEE3EBCC19D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28194-92A6-4C09-A950-0760CBB7E99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9A09F-F297-4DC7-92A7-01B22DDE682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5A905-8C6D-4628-8006-B6FB4B262F6A}" type="slidenum">
              <a:rPr lang="zh-CN" altLang="zh-C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3A2D4-FD44-4E73-B4BD-2912DC81C61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49C70-14AE-4D72-A2A4-5B15369947F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2B78-0B1D-4444-AD20-A47CA26EE1C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ED9A3-2606-4322-A69A-8D06F0C8B23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0BC1C-3A55-40E1-967D-40C8C522E5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DCB1-7EDC-4910-A345-BD930D737F7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6D8E9F-9B63-4EDF-B017-705978D770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FA3CD-9A80-47D1-8D25-E8AEAC1FD0C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36799-26D0-4D35-ADD1-4FD9C558DB4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92BD1-6F89-4490-AE7D-6E325D51566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635DB-B6C9-47F2-A5F6-32A9C4E3F6B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1F398-7F39-47F5-BE6C-F0DF07877B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E0B2A-8F38-4C01-ABAF-789C791A725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B5FC-7E77-401A-9555-6FBFF94C0C8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76BE8-CD7F-4C9F-ACE6-F7CCE855758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402A7-3471-452F-B04F-BE1AC78A048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4FAFC-B7AB-4DD6-A12E-252D525EF4C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82FDC-6D2D-4306-AAFB-24781B3B162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BAC66-A31E-42AE-A784-7DD9D3E5676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C0359-3413-41A2-8962-7B6346A4D53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45F71-562F-483B-8FC8-BEE3EBCC19D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28194-92A6-4C09-A950-0760CBB7E99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9A09F-F297-4DC7-92A7-01B22DDE682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5A905-8C6D-4628-8006-B6FB4B262F6A}" type="slidenum">
              <a:rPr lang="zh-CN" altLang="zh-C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 userDrawn="1">
            <p:custDataLst>
              <p:tags r:id="rId1"/>
            </p:custDataLst>
          </p:nvPr>
        </p:nvCxnSpPr>
        <p:spPr>
          <a:xfrm flipH="1">
            <a:off x="2042160" y="2307814"/>
            <a:ext cx="160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2"/>
            </p:custDataLst>
          </p:nvPr>
        </p:nvCxnSpPr>
        <p:spPr>
          <a:xfrm>
            <a:off x="2042160" y="2307814"/>
            <a:ext cx="0" cy="2182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3"/>
            </p:custDataLst>
          </p:nvPr>
        </p:nvCxnSpPr>
        <p:spPr>
          <a:xfrm>
            <a:off x="2034540" y="4500880"/>
            <a:ext cx="50406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4"/>
            </p:custDataLst>
          </p:nvPr>
        </p:nvCxnSpPr>
        <p:spPr>
          <a:xfrm flipH="1">
            <a:off x="5471160" y="2307814"/>
            <a:ext cx="160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>
            <p:custDataLst>
              <p:tags r:id="rId5"/>
            </p:custDataLst>
          </p:nvPr>
        </p:nvCxnSpPr>
        <p:spPr>
          <a:xfrm>
            <a:off x="7071360" y="2317974"/>
            <a:ext cx="0" cy="2182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26494" y="2640368"/>
            <a:ext cx="4260532" cy="109171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45544" y="3743852"/>
            <a:ext cx="4241483" cy="389980"/>
          </a:xfrm>
        </p:spPr>
        <p:txBody>
          <a:bodyPr lIns="90000" tIns="46800" rIns="90000" bIns="46800">
            <a:normAutofit/>
          </a:bodyPr>
          <a:lstStyle>
            <a:lvl1pPr marL="0" indent="0" algn="dist">
              <a:buFont typeface="Arial" panose="020B0604020202020204" pitchFamily="34" charset="0"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AFE8E-8DC5-4F98-9016-DC8EFF2DCB6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249" y="3165656"/>
            <a:ext cx="5753101" cy="1200329"/>
          </a:xfrm>
        </p:spPr>
        <p:txBody>
          <a:bodyPr anchor="t">
            <a:normAutofit/>
          </a:bodyPr>
          <a:lstStyle>
            <a:lvl1pPr algn="ctr">
              <a:defRPr sz="6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sz="3600" dirty="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81995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600" dirty="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2850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2850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 userDrawn="1">
            <p:custDataLst>
              <p:tags r:id="rId1"/>
            </p:custDataLst>
          </p:nvPr>
        </p:nvCxnSpPr>
        <p:spPr>
          <a:xfrm flipH="1">
            <a:off x="2562225" y="3048593"/>
            <a:ext cx="4362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2"/>
            </p:custDataLst>
          </p:nvPr>
        </p:nvCxnSpPr>
        <p:spPr>
          <a:xfrm>
            <a:off x="2562225" y="3048594"/>
            <a:ext cx="1" cy="1216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>
            <p:custDataLst>
              <p:tags r:id="rId3"/>
            </p:custDataLst>
          </p:nvPr>
        </p:nvCxnSpPr>
        <p:spPr>
          <a:xfrm>
            <a:off x="2562225" y="4265528"/>
            <a:ext cx="40195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>
            <p:custDataLst>
              <p:tags r:id="rId4"/>
            </p:custDataLst>
          </p:nvPr>
        </p:nvCxnSpPr>
        <p:spPr>
          <a:xfrm flipH="1">
            <a:off x="6115050" y="3048593"/>
            <a:ext cx="4667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>
            <p:custDataLst>
              <p:tags r:id="rId5"/>
            </p:custDataLst>
          </p:nvPr>
        </p:nvCxnSpPr>
        <p:spPr>
          <a:xfrm>
            <a:off x="6581775" y="3048594"/>
            <a:ext cx="0" cy="1216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1604" y="3580013"/>
            <a:ext cx="2820096" cy="489600"/>
          </a:xfrm>
        </p:spPr>
        <p:txBody>
          <a:bodyPr lIns="90000" tIns="0" rIns="90000" bIns="46800"/>
          <a:lstStyle>
            <a:lvl1pPr marL="0" indent="0" algn="dist">
              <a:buFont typeface="Arial" panose="020B0604020202020204" pitchFamily="34" charset="0"/>
              <a:buNone/>
              <a:defRPr>
                <a:latin typeface="+mn-lt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28252" y="2143203"/>
            <a:ext cx="3086798" cy="1424109"/>
          </a:xfrm>
        </p:spPr>
        <p:txBody>
          <a:bodyPr lIns="90000" tIns="46800" rIns="90000" bIns="0" anchor="b">
            <a:normAutofit/>
          </a:bodyPr>
          <a:lstStyle>
            <a:lvl1pPr algn="ctr">
              <a:defRPr sz="7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0" y="698500"/>
            <a:ext cx="3123900" cy="13589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57200"/>
            <a:ext cx="46278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grpSp>
        <p:nvGrpSpPr>
          <p:cNvPr id="8" name="组合 11"/>
          <p:cNvGrpSpPr/>
          <p:nvPr userDrawn="1">
            <p:custDataLst>
              <p:tags r:id="rId1"/>
            </p:custDataLst>
          </p:nvPr>
        </p:nvGrpSpPr>
        <p:grpSpPr>
          <a:xfrm>
            <a:off x="323850" y="931051"/>
            <a:ext cx="247758" cy="193713"/>
            <a:chOff x="1990725" y="838200"/>
            <a:chExt cx="295275" cy="142875"/>
          </a:xfrm>
        </p:grpSpPr>
        <p:cxnSp>
          <p:nvCxnSpPr>
            <p:cNvPr id="13" name="直接连接符 12"/>
            <p:cNvCxnSpPr/>
            <p:nvPr>
              <p:custDataLst>
                <p:tags r:id="rId2"/>
              </p:custDataLst>
            </p:nvPr>
          </p:nvCxnSpPr>
          <p:spPr>
            <a:xfrm>
              <a:off x="1990725" y="838200"/>
              <a:ext cx="295275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3"/>
              </p:custDataLst>
            </p:nvPr>
          </p:nvCxnSpPr>
          <p:spPr>
            <a:xfrm>
              <a:off x="1990725" y="909637"/>
              <a:ext cx="295275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4"/>
              </p:custDataLst>
            </p:nvPr>
          </p:nvCxnSpPr>
          <p:spPr>
            <a:xfrm>
              <a:off x="1990725" y="981075"/>
              <a:ext cx="295275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62009" y="365125"/>
            <a:ext cx="753341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7039841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 userDrawn="1"/>
        </p:nvGrpSpPr>
        <p:grpSpPr>
          <a:xfrm rot="16200000">
            <a:off x="8539806" y="321533"/>
            <a:ext cx="65175" cy="415499"/>
            <a:chOff x="9715500" y="2222500"/>
            <a:chExt cx="45719" cy="388619"/>
          </a:xfrm>
          <a:solidFill>
            <a:schemeClr val="accent5"/>
          </a:solidFill>
        </p:grpSpPr>
        <p:sp>
          <p:nvSpPr>
            <p:cNvPr id="16" name="椭圆 15"/>
            <p:cNvSpPr/>
            <p:nvPr/>
          </p:nvSpPr>
          <p:spPr>
            <a:xfrm>
              <a:off x="9715500" y="222250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9715500" y="2393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715500" y="256540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zh-CN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zh-CN" smtClean="0">
                  <a:solidFill>
                    <a:srgbClr val="000000"/>
                  </a:solidFill>
                  <a:ea typeface="宋体" pitchFamily="2" charset="-122"/>
                </a:endParaRPr>
              </a:p>
            </p:txBody>
          </p:sp>
        </p:grpSp>
      </p:grpSp>
      <p:sp>
        <p:nvSpPr>
          <p:cNvPr id="24270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4270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A1163-5960-4F27-828B-10C22C18509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2" Type="http://schemas.openxmlformats.org/officeDocument/2006/relationships/slideLayout" Target="../slideLayouts/slideLayout157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小</a:t>
            </a:r>
          </a:p>
        </p:txBody>
      </p:sp>
    </p:spTree>
    <p:extLst>
      <p:ext uri="{BB962C8B-B14F-4D97-AF65-F5344CB8AC3E}">
        <p14:creationId xmlns="" xmlns:p14="http://schemas.microsoft.com/office/powerpoint/2010/main" val="114973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8" r:id="rId3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 eaLnBrk="1" hangingPunct="1">
              <a:defRPr/>
            </a:pPr>
            <a:fld id="{B9343C33-CFF6-4386-8B66-57BFF55AABB6}" type="slidenum">
              <a:rPr lang="en-US" altLang="zh-CN">
                <a:solidFill>
                  <a:srgbClr val="000000"/>
                </a:solidFill>
                <a:ea typeface="宋体" pitchFamily="2" charset="-122"/>
              </a:rPr>
              <a:pPr eaLnBrk="1" hangingPunct="1">
                <a:defRPr/>
              </a:pPr>
              <a:t>‹#›</a:t>
            </a:fld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4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zh-CN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05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06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z="1800" smtClean="0">
                <a:solidFill>
                  <a:srgbClr val="666699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07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z="1800" smtClean="0">
                <a:solidFill>
                  <a:srgbClr val="666699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08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z="1800" smtClean="0">
                <a:solidFill>
                  <a:srgbClr val="9999CC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09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z="1800" smtClean="0">
                <a:solidFill>
                  <a:srgbClr val="666699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10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11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z="1800" smtClean="0">
                <a:solidFill>
                  <a:srgbClr val="9999CC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12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 sz="1800" smtClean="0">
                <a:solidFill>
                  <a:srgbClr val="9999CC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168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116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fld id="{EFD0CAB3-5B9E-477C-999C-C385E3D1E9A4}" type="slidenum">
              <a:rPr lang="en-US" altLang="zh-CN">
                <a:solidFill>
                  <a:srgbClr val="000000"/>
                </a:solidFill>
                <a:ea typeface="宋体" pitchFamily="2" charset="-122"/>
              </a:rPr>
              <a:pPr eaLnBrk="1" hangingPunct="1">
                <a:defRPr/>
              </a:pPr>
              <a:t>‹#›</a:t>
            </a:fld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  <p:sldLayoutId id="2147483907" r:id="rId1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>
              <a:buFont typeface="Arial" pitchFamily="34" charset="0"/>
              <a:buNone/>
            </a:pPr>
            <a:fld id="{717DBDA9-51EC-4D1A-8915-F467ADD1074A}" type="slidenum">
              <a:rPr lang="zh-CN" altLang="en-US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 typeface="Arial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eaLnBrk="1" hangingPunct="1">
              <a:defRPr/>
            </a:pPr>
            <a:fld id="{CCDABC6E-7500-4D16-80B5-08FB301E7322}" type="datetimeFigureOut">
              <a:rPr lang="zh-CN" altLang="en-US">
                <a:solidFill>
                  <a:prstClr val="black">
                    <a:tint val="75000"/>
                  </a:prstClr>
                </a:solidFill>
                <a:ea typeface="宋体" pitchFamily="2" charset="-122"/>
              </a:rPr>
              <a:pPr eaLnBrk="1" hangingPunct="1"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 typeface="Arial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eaLnBrk="1" hangingPunct="1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buFont typeface="Arial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eaLnBrk="1" hangingPunct="1">
              <a:defRPr/>
            </a:pPr>
            <a:fld id="{D4EEA8E8-5837-475E-ACDD-60477D5F81B6}" type="slidenum">
              <a:rPr lang="zh-CN" altLang="en-US">
                <a:solidFill>
                  <a:prstClr val="black">
                    <a:tint val="75000"/>
                  </a:prstClr>
                </a:solidFill>
                <a:ea typeface="宋体" pitchFamily="2" charset="-122"/>
              </a:rPr>
              <a:pPr eaLnBrk="1" hangingPunct="1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ea typeface="+mn-ea"/>
              </a:defRPr>
            </a:lvl1pPr>
          </a:lstStyle>
          <a:p>
            <a:pPr eaLnBrk="1" hangingPunct="1"/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ea typeface="+mn-ea"/>
              </a:defRPr>
            </a:lvl1pPr>
          </a:lstStyle>
          <a:p>
            <a:pPr eaLnBrk="1" hangingPunct="1"/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ea typeface="+mn-ea"/>
              </a:defRPr>
            </a:lvl1pPr>
          </a:lstStyle>
          <a:p>
            <a:pPr eaLnBrk="1" hangingPunct="1"/>
            <a:fld id="{63F14A0B-BEC5-4849-94C0-A52C502EC814}" type="slidenum">
              <a:rPr kumimoji="1" lang="en-US" altLang="zh-CN" smtClean="0">
                <a:solidFill>
                  <a:srgbClr val="000000"/>
                </a:solidFill>
              </a:rPr>
              <a:pPr eaLnBrk="1" hangingPunct="1"/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transition>
    <p:sndAc>
      <p:stSnd>
        <p:snd r:embed="rId13" name="camera.wav"/>
      </p:stSnd>
    </p:sndAc>
  </p:transition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pPr eaLnBrk="1" hangingPunct="1">
              <a:spcBef>
                <a:spcPct val="50000"/>
              </a:spcBef>
            </a:pPr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 eaLnBrk="1" hangingPunct="1">
                <a:spcBef>
                  <a:spcPct val="50000"/>
                </a:spcBef>
              </a:pPr>
              <a:t>2019/4/9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pPr eaLnBrk="1" hangingPunct="1">
              <a:spcBef>
                <a:spcPct val="50000"/>
              </a:spcBef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 eaLnBrk="1" hangingPunct="1">
              <a:spcBef>
                <a:spcPct val="50000"/>
              </a:spcBef>
            </a:pPr>
            <a:fld id="{B6185ABA-6ECB-4A0D-9EF9-26945AEA7886}" type="slidenum">
              <a:rPr lang="zh-CN" altLang="en-US" smtClean="0">
                <a:solidFill>
                  <a:srgbClr val="000000"/>
                </a:solidFill>
              </a:rPr>
              <a:pPr eaLnBrk="1" hangingPunct="1">
                <a:spcBef>
                  <a:spcPct val="50000"/>
                </a:spcBef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  <p:sldLayoutId id="2147483956" r:id="rId12"/>
    <p:sldLayoutId id="2147483957" r:id="rId13"/>
    <p:sldLayoutId id="2147483958" r:id="rId14"/>
  </p:sldLayoutIdLst>
  <p:transition>
    <p:sndAc>
      <p:stSnd>
        <p:snd r:embed="rId16" name="camera.wav"/>
      </p:stSnd>
    </p:sndAc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anose="02020603050405020304" pitchFamily="18" charset="0"/>
          <a:ea typeface="华文行楷" panose="0201080004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anose="02020603050405020304" pitchFamily="18" charset="0"/>
          <a:ea typeface="华文行楷" panose="0201080004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anose="02020603050405020304" pitchFamily="18" charset="0"/>
          <a:ea typeface="华文行楷" panose="0201080004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anose="02020603050405020304" pitchFamily="18" charset="0"/>
          <a:ea typeface="华文行楷" panose="0201080004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anose="02020603050405020304" pitchFamily="18" charset="0"/>
          <a:ea typeface="华文行楷" panose="0201080004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anose="02020603050405020304" pitchFamily="18" charset="0"/>
          <a:ea typeface="华文行楷" panose="0201080004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anose="02020603050405020304" pitchFamily="18" charset="0"/>
          <a:ea typeface="华文行楷" panose="0201080004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Times New Roman" panose="02020603050405020304" pitchFamily="18" charset="0"/>
          <a:ea typeface="华文行楷" panose="0201080004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eaLnBrk="1" hangingPunct="1"/>
            <a:fld id="{68F81C9D-5CBF-4972-8210-AE26010E769F}" type="slidenum">
              <a:rPr lang="zh-CN" altLang="en-US" smtClean="0">
                <a:solidFill>
                  <a:srgbClr val="000000"/>
                </a:solidFill>
              </a:rPr>
              <a:pPr eaLnBrk="1" hangingPunct="1"/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2052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zh-CN" altLang="en-US" sz="2800" smtClean="0">
                  <a:solidFill>
                    <a:srgbClr val="003366"/>
                  </a:solidFill>
                </a:endParaRPr>
              </a:p>
            </p:txBody>
          </p:sp>
          <p:sp>
            <p:nvSpPr>
              <p:cNvPr id="2053" name="未知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eaLnBrk="1" hangingPunct="1"/>
                <a:endParaRPr lang="zh-CN" altLang="en-US" sz="2800" smtClean="0">
                  <a:solidFill>
                    <a:srgbClr val="003366"/>
                  </a:solidFill>
                </a:endParaRPr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0" y="0"/>
              <a:chExt cx="4656" cy="201"/>
            </a:xfrm>
          </p:grpSpPr>
          <p:sp>
            <p:nvSpPr>
              <p:cNvPr id="2055" name="AutoShape 7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zh-CN" altLang="en-US" sz="2800" smtClean="0">
                  <a:solidFill>
                    <a:srgbClr val="003366"/>
                  </a:solidFill>
                </a:endParaRPr>
              </a:p>
            </p:txBody>
          </p:sp>
          <p:sp>
            <p:nvSpPr>
              <p:cNvPr id="2056" name="AutoShape 8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zh-CN" altLang="en-US" sz="2800" smtClean="0">
                  <a:solidFill>
                    <a:srgbClr val="003366"/>
                  </a:solidFill>
                </a:endParaRPr>
              </a:p>
            </p:txBody>
          </p:sp>
        </p:grpSp>
      </p:grpSp>
      <p:sp>
        <p:nvSpPr>
          <p:cNvPr id="205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4613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201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eaLnBrk="1" hangingPunct="1"/>
            <a:endParaRPr lang="en-US" altLang="zh-CN" smtClean="0">
              <a:solidFill>
                <a:srgbClr val="003366"/>
              </a:solidFill>
            </a:endParaRP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 eaLnBrk="1" hangingPunct="1"/>
            <a:endParaRPr lang="en-US" altLang="zh-CN" smtClean="0">
              <a:solidFill>
                <a:srgbClr val="003366"/>
              </a:solidFill>
            </a:endParaRP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  <a:ea typeface="+mn-ea"/>
              </a:defRPr>
            </a:lvl1pPr>
          </a:lstStyle>
          <a:p>
            <a:pPr eaLnBrk="1" hangingPunct="1"/>
            <a:fld id="{8A1BF61A-0147-46A6-9AA9-649738A9A031}" type="slidenum">
              <a:rPr lang="zh-CN" altLang="en-US" smtClean="0">
                <a:solidFill>
                  <a:srgbClr val="FFFFFF"/>
                </a:solidFill>
              </a:rPr>
              <a:pPr eaLnBrk="1" hangingPunct="1"/>
              <a:t>‹#›</a:t>
            </a:fld>
            <a:endParaRPr lang="en-US" altLang="zh-CN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pPr eaLnBrk="1" hangingPunct="1"/>
            <a:fld id="{7B106A2D-DFBF-4B39-BDEE-244759B81930}" type="slidenum">
              <a:rPr lang="zh-CN" altLang="en-US" smtClean="0">
                <a:solidFill>
                  <a:srgbClr val="000000"/>
                </a:solidFill>
                <a:ea typeface="宋体" charset="-122"/>
              </a:rPr>
              <a:pPr eaLnBrk="1" hangingPunct="1"/>
              <a:t>‹#›</a:t>
            </a:fld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pPr eaLnBrk="1" hangingPunct="1"/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pPr eaLnBrk="1" hangingPunct="1"/>
            <a:fld id="{7B106A2D-DFBF-4B39-BDEE-244759B81930}" type="slidenum">
              <a:rPr lang="zh-CN" altLang="en-US" smtClean="0">
                <a:solidFill>
                  <a:srgbClr val="000000"/>
                </a:solidFill>
                <a:ea typeface="宋体" charset="-122"/>
              </a:rPr>
              <a:pPr eaLnBrk="1" hangingPunct="1"/>
              <a:t>‹#›</a:t>
            </a:fld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>
              <a:buFont typeface="Arial" pitchFamily="34" charset="0"/>
              <a:buNone/>
            </a:pPr>
            <a:fld id="{0205CB8A-D13B-4B61-ACF3-DF3CBF233515}" type="slidenum">
              <a:rPr lang="zh-CN" altLang="en-US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7"/>
          <p:cNvPicPr>
            <a:picLocks noChangeAspect="1"/>
          </p:cNvPicPr>
          <p:nvPr/>
        </p:nvPicPr>
        <p:blipFill>
          <a:blip r:embed="rId14" cstate="print">
            <a:lum bright="12000" contrast="40000"/>
          </a:blip>
          <a:srcRect/>
          <a:stretch>
            <a:fillRect/>
          </a:stretch>
        </p:blipFill>
        <p:spPr bwMode="auto"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pic>
        <p:nvPicPr>
          <p:cNvPr id="12297" name="图片 8"/>
          <p:cNvPicPr>
            <a:picLocks noChangeAspect="1"/>
          </p:cNvPicPr>
          <p:nvPr/>
        </p:nvPicPr>
        <p:blipFill>
          <a:blip r:embed="rId15" cstate="print">
            <a:lum bright="34000" contrast="40000"/>
          </a:blip>
          <a:srcRect/>
          <a:stretch>
            <a:fillRect/>
          </a:stretch>
        </p:blipFill>
        <p:spPr bwMode="auto"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22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3B2BEE7B-79A0-4A90-8078-A40EB4C035F2}" type="datetimeFigureOut">
              <a:rPr lang="zh-CN" altLang="en-US">
                <a:solidFill>
                  <a:prstClr val="black">
                    <a:tint val="75000"/>
                  </a:prstClr>
                </a:solidFill>
                <a:ea typeface="宋体" pitchFamily="2" charset="-122"/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ABB258DD-86D7-4365-AF31-82CF7C76F7E1}" type="slidenum">
              <a:rPr lang="zh-CN" altLang="en-US">
                <a:solidFill>
                  <a:prstClr val="black">
                    <a:tint val="75000"/>
                  </a:prstClr>
                </a:solidFill>
                <a:ea typeface="宋体" pitchFamily="2" charset="-122"/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itchFamily="49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7"/>
          <p:cNvPicPr>
            <a:picLocks noChangeAspect="1"/>
          </p:cNvPicPr>
          <p:nvPr/>
        </p:nvPicPr>
        <p:blipFill>
          <a:blip r:embed="rId14" cstate="print">
            <a:lum bright="12000" contrast="40000"/>
          </a:blip>
          <a:srcRect/>
          <a:stretch>
            <a:fillRect/>
          </a:stretch>
        </p:blipFill>
        <p:spPr bwMode="auto"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pic>
        <p:nvPicPr>
          <p:cNvPr id="12297" name="图片 8"/>
          <p:cNvPicPr>
            <a:picLocks noChangeAspect="1"/>
          </p:cNvPicPr>
          <p:nvPr/>
        </p:nvPicPr>
        <p:blipFill>
          <a:blip r:embed="rId15" cstate="print">
            <a:lum bright="34000" contrast="40000"/>
          </a:blip>
          <a:srcRect/>
          <a:stretch>
            <a:fillRect/>
          </a:stretch>
        </p:blipFill>
        <p:spPr bwMode="auto"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22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3B2BEE7B-79A0-4A90-8078-A40EB4C035F2}" type="datetimeFigureOut">
              <a:rPr lang="zh-CN" altLang="en-US">
                <a:solidFill>
                  <a:prstClr val="black">
                    <a:tint val="75000"/>
                  </a:prstClr>
                </a:solidFill>
                <a:ea typeface="宋体" pitchFamily="2" charset="-122"/>
              </a:rPr>
              <a:pPr>
                <a:defRPr/>
              </a:pPr>
              <a:t>2019/4/9</a:t>
            </a:fld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ABB258DD-86D7-4365-AF31-82CF7C76F7E1}" type="slidenum">
              <a:rPr lang="zh-CN" altLang="en-US">
                <a:solidFill>
                  <a:prstClr val="black">
                    <a:tint val="75000"/>
                  </a:prstClr>
                </a:solidFill>
                <a:ea typeface="宋体" pitchFamily="2" charset="-122"/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itchFamily="49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微软雅黑"/>
              </a:rPr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2019/4/9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微软雅黑"/>
              </a:rPr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6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67.xml"/><Relationship Id="rId1" Type="http://schemas.openxmlformats.org/officeDocument/2006/relationships/video" Target="file:///C:\Users\Administrator.SC-201809101029\Desktop\2019&#20843;&#24180;&#32423;&#29289;&#29702;&#25945;&#31185;&#29256;&#19979;&#20876;%20&#31532;&#21313;&#31456;%20&#31532;&#19968;&#33410;%20&#22312;&#27969;&#20307;&#20013;&#36816;&#21160;&#65288;&#20849;39&#24352;PPT&#12289;7&#20221;&#36164;&#26009;&#12289;&#21547;&#30456;&#24212;&#25945;&#23398;&#35270;&#39057;&#65289;%20(&#20849;7&#20221;&#25171;&#21253;)\&#28082;&#20307;&#21387;&#24378;&#19982;&#27969;&#36895;&#30340;&#20851;&#31995;&#32440;&#33337;&#36816;&#21160;.wmv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6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0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2019&#20843;&#24180;&#32423;&#29289;&#29702;&#25945;&#31185;&#29256;&#19979;&#20876;%20&#31532;&#21313;&#31456;%20&#31532;&#19968;&#33410;%20&#22312;&#27969;&#20307;&#20013;&#36816;&#21160;&#65288;&#20849;39&#24352;PPT&#12289;7&#20221;&#36164;&#26009;&#12289;&#21547;&#30456;&#24212;&#25945;&#23398;&#35270;&#39057;&#65289;%20(&#20849;7&#20221;&#25171;&#21253;)\&#39134;&#26426;&#27169;&#22411;&#28436;&#31034;2.wm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6.xml"/><Relationship Id="rId1" Type="http://schemas.openxmlformats.org/officeDocument/2006/relationships/video" Target="file:///C:\Documents%20and%20Settings\user\&#26700;&#38754;\zmj\2\DSCF0160.AVI" TargetMode="Externa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1.xml"/><Relationship Id="rId1" Type="http://schemas.openxmlformats.org/officeDocument/2006/relationships/video" Target="file:///C:\Users\Administrator.SC-201809101029\Desktop\2019&#20843;&#24180;&#32423;&#29289;&#29702;&#25945;&#31185;&#29256;&#19979;&#20876;%20&#31532;&#21313;&#31456;%20&#31532;&#19968;&#33410;%20&#22312;&#27969;&#20307;&#20013;&#36816;&#21160;&#65288;&#20849;39&#24352;PPT&#12289;7&#20221;&#36164;&#26009;&#12289;&#21547;&#30456;&#24212;&#25945;&#23398;&#35270;&#39057;&#65289;%20(&#20849;7&#20221;&#25171;&#21253;)\&#33258;&#21046;&#21943;&#38654;&#22120;.wmv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5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8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0.xml"/><Relationship Id="rId1" Type="http://schemas.openxmlformats.org/officeDocument/2006/relationships/video" Target="file:///C:\Users\Administrator.SC-201809101029\Desktop\2019&#20843;&#24180;&#32423;&#29289;&#29702;&#25945;&#31185;&#29256;&#19979;&#20876;%20&#31532;&#21313;&#31456;%20&#31532;&#19968;&#33410;%20&#22312;&#27969;&#20307;&#20013;&#36816;&#21160;&#65288;&#20849;39&#24352;PPT&#12289;7&#20221;&#36164;&#26009;&#12289;&#21547;&#30456;&#24212;&#25945;&#23398;&#35270;&#39057;&#65289;%20(&#20849;7&#20221;&#25171;&#21253;)\&#39134;&#26426;&#27169;&#22411;&#28436;&#31034;1.wmv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0.xml"/><Relationship Id="rId1" Type="http://schemas.openxmlformats.org/officeDocument/2006/relationships/video" Target="file:///C:\Users\Administrator.SC-201809101029\Desktop\2019&#20843;&#24180;&#32423;&#29289;&#29702;&#25945;&#31185;&#29256;&#19979;&#20876;%20&#31532;&#21313;&#31456;%20&#31532;&#19968;&#33410;%20&#22312;&#27969;&#20307;&#20013;&#36816;&#21160;&#65288;&#20849;39&#24352;PPT&#12289;7&#20221;&#36164;&#26009;&#12289;&#21547;&#30456;&#24212;&#25945;&#23398;&#35270;&#39057;&#65289;%20(&#20849;7&#20221;&#25171;&#21253;)\&#22312;&#27969;&#20307;&#20013;&#30340;&#36816;&#21160;&#21561;&#32440;&#26465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Grp="1" noChangeArrowheads="1"/>
          </p:cNvSpPr>
          <p:nvPr>
            <p:ph type="title" idx="4294967295"/>
          </p:nvPr>
        </p:nvSpPr>
        <p:spPr>
          <a:xfrm>
            <a:off x="611560" y="2204864"/>
            <a:ext cx="7920038" cy="923330"/>
          </a:xfrm>
          <a:noFill/>
          <a:ln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00CC00"/>
                </a:solidFill>
                <a:ea typeface="隶书" pitchFamily="49" charset="-122"/>
              </a:rPr>
              <a:t>在</a:t>
            </a:r>
            <a:r>
              <a:rPr lang="zh-CN" altLang="en-US" sz="6000" b="1" dirty="0">
                <a:solidFill>
                  <a:srgbClr val="00CC00"/>
                </a:solidFill>
                <a:ea typeface="隶书" pitchFamily="49" charset="-122"/>
              </a:rPr>
              <a:t>流体中</a:t>
            </a:r>
            <a:r>
              <a:rPr lang="zh-CN" altLang="en-US" sz="6000" b="1" dirty="0" smtClean="0">
                <a:solidFill>
                  <a:srgbClr val="00CC00"/>
                </a:solidFill>
                <a:ea typeface="隶书" pitchFamily="49" charset="-122"/>
              </a:rPr>
              <a:t>运动</a:t>
            </a:r>
            <a:endParaRPr lang="zh-CN" altLang="en-US" sz="6000" b="1" dirty="0">
              <a:solidFill>
                <a:srgbClr val="00CC00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2" name="图片 135171" descr="14 4 9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AF9FC"/>
              </a:clrFrom>
              <a:clrTo>
                <a:srgbClr val="EAF9FC">
                  <a:alpha val="0"/>
                </a:srgbClr>
              </a:clrTo>
            </a:clrChange>
          </a:blip>
          <a:srcRect b="2499"/>
          <a:stretch>
            <a:fillRect/>
          </a:stretch>
        </p:blipFill>
        <p:spPr bwMode="auto">
          <a:xfrm>
            <a:off x="1691680" y="548680"/>
            <a:ext cx="241141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8" name="文本框 135177"/>
          <p:cNvSpPr txBox="1">
            <a:spLocks noChangeArrowheads="1"/>
          </p:cNvSpPr>
          <p:nvPr/>
        </p:nvSpPr>
        <p:spPr bwMode="auto">
          <a:xfrm>
            <a:off x="4427984" y="4221088"/>
            <a:ext cx="45365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8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压强与流速</a:t>
            </a:r>
            <a:r>
              <a:rPr lang="zh-CN" altLang="en-US" sz="28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有关</a:t>
            </a:r>
            <a:endParaRPr lang="zh-CN" altLang="en-US" sz="2800" b="1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8" name="Picture 2" descr="http://p2.qingguo.com/G1/M00/FA/6D/rBACFFVAUzjDL0NJAAEgnRpC-sg90.jpeg"/>
          <p:cNvPicPr>
            <a:picLocks noChangeAspect="1" noChangeArrowheads="1"/>
          </p:cNvPicPr>
          <p:nvPr/>
        </p:nvPicPr>
        <p:blipFill>
          <a:blip r:embed="rId3" cstate="print"/>
          <a:srcRect l="30617" t="21094" r="53123" b="55556"/>
          <a:stretch>
            <a:fillRect/>
          </a:stretch>
        </p:blipFill>
        <p:spPr bwMode="auto">
          <a:xfrm>
            <a:off x="1043608" y="3789040"/>
            <a:ext cx="2818278" cy="2276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788025" y="1412776"/>
            <a:ext cx="36724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取一张纸条，从纸条上方沿纸条吹气，如图所示，纸条会怎样运动？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35169"/>
          <p:cNvSpPr txBox="1">
            <a:spLocks noChangeArrowheads="1"/>
          </p:cNvSpPr>
          <p:nvPr/>
        </p:nvSpPr>
        <p:spPr>
          <a:xfrm>
            <a:off x="467544" y="260648"/>
            <a:ext cx="2447925" cy="914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小实验：</a:t>
            </a:r>
          </a:p>
        </p:txBody>
      </p:sp>
      <p:pic>
        <p:nvPicPr>
          <p:cNvPr id="9" name="液体压强与流速的关系纸船运动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71600" y="1052736"/>
            <a:ext cx="7506072" cy="5004048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文本框 139266"/>
          <p:cNvSpPr txBox="1">
            <a:spLocks noChangeArrowheads="1"/>
          </p:cNvSpPr>
          <p:nvPr/>
        </p:nvSpPr>
        <p:spPr bwMode="auto">
          <a:xfrm>
            <a:off x="1979712" y="4437112"/>
            <a:ext cx="45354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buFont typeface="Arial" pitchFamily="34" charset="0"/>
              <a:buChar char="•"/>
            </a:pPr>
            <a:r>
              <a:rPr lang="zh-CN" altLang="en-US" sz="36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小船向中间靠拢。</a:t>
            </a:r>
          </a:p>
        </p:txBody>
      </p:sp>
      <p:sp>
        <p:nvSpPr>
          <p:cNvPr id="139337" name="文本框 139336"/>
          <p:cNvSpPr txBox="1">
            <a:spLocks noChangeArrowheads="1"/>
          </p:cNvSpPr>
          <p:nvPr/>
        </p:nvSpPr>
        <p:spPr bwMode="auto">
          <a:xfrm>
            <a:off x="3563938" y="981075"/>
            <a:ext cx="34559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4400" dirty="0" smtClean="0">
                <a:solidFill>
                  <a:srgbClr val="000000"/>
                </a:solidFill>
                <a:ea typeface="隶书" pitchFamily="49" charset="-122"/>
              </a:rPr>
              <a:t>中间喷水</a:t>
            </a:r>
            <a:endParaRPr lang="zh-CN" altLang="en-US" sz="2000" dirty="0" smtClean="0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139338" name="下箭头 139337"/>
          <p:cNvSpPr>
            <a:spLocks noChangeArrowheads="1"/>
          </p:cNvSpPr>
          <p:nvPr/>
        </p:nvSpPr>
        <p:spPr bwMode="auto">
          <a:xfrm>
            <a:off x="3706813" y="1341438"/>
            <a:ext cx="195262" cy="1484312"/>
          </a:xfrm>
          <a:prstGeom prst="downArrow">
            <a:avLst>
              <a:gd name="adj1" fmla="val 50000"/>
              <a:gd name="adj2" fmla="val 190006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zh-CN" altLang="en-US" sz="2800" smtClean="0">
              <a:solidFill>
                <a:srgbClr val="000000"/>
              </a:solidFill>
            </a:endParaRPr>
          </a:p>
        </p:txBody>
      </p:sp>
      <p:grpSp>
        <p:nvGrpSpPr>
          <p:cNvPr id="2" name="组合 139338"/>
          <p:cNvGrpSpPr>
            <a:grpSpLocks/>
          </p:cNvGrpSpPr>
          <p:nvPr/>
        </p:nvGrpSpPr>
        <p:grpSpPr bwMode="auto">
          <a:xfrm>
            <a:off x="1547813" y="1844675"/>
            <a:ext cx="3565525" cy="2543175"/>
            <a:chOff x="672" y="576"/>
            <a:chExt cx="2640" cy="2304"/>
          </a:xfrm>
        </p:grpSpPr>
        <p:sp>
          <p:nvSpPr>
            <p:cNvPr id="22534" name="直接连接符 139339"/>
            <p:cNvSpPr>
              <a:spLocks noChangeShapeType="1"/>
            </p:cNvSpPr>
            <p:nvPr/>
          </p:nvSpPr>
          <p:spPr bwMode="auto">
            <a:xfrm flipH="1">
              <a:off x="1152" y="105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>
                <a:spcBef>
                  <a:spcPct val="50000"/>
                </a:spcBef>
              </a:pPr>
              <a:endParaRPr lang="zh-CN" altLang="en-US" sz="2800" smtClean="0">
                <a:solidFill>
                  <a:srgbClr val="000000"/>
                </a:solidFill>
              </a:endParaRPr>
            </a:p>
          </p:txBody>
        </p:sp>
        <p:grpSp>
          <p:nvGrpSpPr>
            <p:cNvPr id="3" name="组合 139340"/>
            <p:cNvGrpSpPr>
              <a:grpSpLocks/>
            </p:cNvGrpSpPr>
            <p:nvPr/>
          </p:nvGrpSpPr>
          <p:grpSpPr bwMode="auto">
            <a:xfrm>
              <a:off x="672" y="576"/>
              <a:ext cx="2640" cy="2304"/>
              <a:chOff x="672" y="576"/>
              <a:chExt cx="2640" cy="2304"/>
            </a:xfrm>
          </p:grpSpPr>
          <p:grpSp>
            <p:nvGrpSpPr>
              <p:cNvPr id="4" name="组合 139341"/>
              <p:cNvGrpSpPr>
                <a:grpSpLocks/>
              </p:cNvGrpSpPr>
              <p:nvPr/>
            </p:nvGrpSpPr>
            <p:grpSpPr bwMode="auto">
              <a:xfrm>
                <a:off x="1488" y="576"/>
                <a:ext cx="1824" cy="2304"/>
                <a:chOff x="1488" y="576"/>
                <a:chExt cx="1824" cy="2304"/>
              </a:xfrm>
            </p:grpSpPr>
            <p:grpSp>
              <p:nvGrpSpPr>
                <p:cNvPr id="5" name="组合 139342"/>
                <p:cNvGrpSpPr>
                  <a:grpSpLocks/>
                </p:cNvGrpSpPr>
                <p:nvPr/>
              </p:nvGrpSpPr>
              <p:grpSpPr bwMode="auto">
                <a:xfrm>
                  <a:off x="2784" y="576"/>
                  <a:ext cx="528" cy="2256"/>
                  <a:chOff x="2784" y="336"/>
                  <a:chExt cx="576" cy="2640"/>
                </a:xfrm>
              </p:grpSpPr>
              <p:sp>
                <p:nvSpPr>
                  <p:cNvPr id="22538" name="矩形 139343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912"/>
                    <a:ext cx="576" cy="1488"/>
                  </a:xfrm>
                  <a:prstGeom prst="rect">
                    <a:avLst/>
                  </a:prstGeom>
                  <a:solidFill>
                    <a:srgbClr val="990099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endParaRPr lang="zh-CN" altLang="en-US" sz="2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2539" name="等腰三角形 139344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336"/>
                    <a:ext cx="576" cy="57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990099"/>
                  </a:solidFill>
                  <a:ln w="9525">
                    <a:solidFill>
                      <a:srgbClr val="990099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endParaRPr lang="zh-CN" altLang="en-US" sz="2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2540" name="等腰三角形 13934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2784" y="2400"/>
                    <a:ext cx="576" cy="57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990099"/>
                  </a:solidFill>
                  <a:ln w="9525">
                    <a:solidFill>
                      <a:srgbClr val="990099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endParaRPr lang="zh-CN" altLang="en-US" sz="2800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6" name="组合 139346"/>
                <p:cNvGrpSpPr>
                  <a:grpSpLocks/>
                </p:cNvGrpSpPr>
                <p:nvPr/>
              </p:nvGrpSpPr>
              <p:grpSpPr bwMode="auto">
                <a:xfrm>
                  <a:off x="1488" y="576"/>
                  <a:ext cx="480" cy="2304"/>
                  <a:chOff x="2784" y="336"/>
                  <a:chExt cx="576" cy="2640"/>
                </a:xfrm>
              </p:grpSpPr>
              <p:sp>
                <p:nvSpPr>
                  <p:cNvPr id="22542" name="矩形 139347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912"/>
                    <a:ext cx="576" cy="1488"/>
                  </a:xfrm>
                  <a:prstGeom prst="rect">
                    <a:avLst/>
                  </a:prstGeom>
                  <a:solidFill>
                    <a:srgbClr val="990099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endParaRPr lang="zh-CN" altLang="en-US" sz="2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2543" name="等腰三角形 139348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336"/>
                    <a:ext cx="576" cy="57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990099"/>
                  </a:solidFill>
                  <a:ln w="9525">
                    <a:solidFill>
                      <a:srgbClr val="990099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endParaRPr lang="zh-CN" altLang="en-US" sz="2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2544" name="等腰三角形 139349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2784" y="2400"/>
                    <a:ext cx="576" cy="57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990099"/>
                  </a:solidFill>
                  <a:ln w="9525">
                    <a:solidFill>
                      <a:srgbClr val="990099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endParaRPr lang="zh-CN" altLang="en-US" sz="2800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22545" name="文本框 139350"/>
              <p:cNvSpPr txBox="1">
                <a:spLocks noChangeArrowheads="1"/>
              </p:cNvSpPr>
              <p:nvPr/>
            </p:nvSpPr>
            <p:spPr bwMode="auto">
              <a:xfrm>
                <a:off x="672" y="769"/>
                <a:ext cx="528" cy="6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4400" smtClean="0">
                    <a:solidFill>
                      <a:srgbClr val="000000"/>
                    </a:solidFill>
                    <a:ea typeface="隶书" pitchFamily="49" charset="-122"/>
                  </a:rPr>
                  <a:t>船</a:t>
                </a:r>
              </a:p>
            </p:txBody>
          </p:sp>
        </p:grpSp>
      </p:grpSp>
      <p:sp>
        <p:nvSpPr>
          <p:cNvPr id="139365" name="文本框 139364"/>
          <p:cNvSpPr txBox="1">
            <a:spLocks noChangeArrowheads="1"/>
          </p:cNvSpPr>
          <p:nvPr/>
        </p:nvSpPr>
        <p:spPr bwMode="auto">
          <a:xfrm>
            <a:off x="1403648" y="5373216"/>
            <a:ext cx="54219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dirty="0" smtClean="0">
                <a:solidFill>
                  <a:schemeClr val="tx2"/>
                </a:solidFill>
                <a:latin typeface="Arial" pitchFamily="34" charset="0"/>
              </a:rPr>
              <a:t>液体的压强与流速有关。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39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9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/>
      <p:bldP spid="139337" grpId="0"/>
      <p:bldP spid="1393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文本框 50179"/>
          <p:cNvSpPr txBox="1">
            <a:spLocks noChangeArrowheads="1"/>
          </p:cNvSpPr>
          <p:nvPr/>
        </p:nvSpPr>
        <p:spPr bwMode="auto">
          <a:xfrm>
            <a:off x="683568" y="2348880"/>
            <a:ext cx="7700963" cy="128400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 dirty="0" smtClean="0">
                <a:solidFill>
                  <a:schemeClr val="tx2"/>
                </a:solidFill>
                <a:latin typeface="黑体" pitchFamily="49" charset="-122"/>
              </a:rPr>
              <a:t>  </a:t>
            </a:r>
            <a:r>
              <a:rPr lang="zh-CN" altLang="en-US" sz="2800" dirty="0" smtClean="0">
                <a:solidFill>
                  <a:schemeClr val="tx2"/>
                </a:solidFill>
                <a:latin typeface="黑体" pitchFamily="49" charset="-122"/>
              </a:rPr>
              <a:t>对于流动的液体和气体，在流速大的地方压强小，流速小的地方压强大。                  </a:t>
            </a:r>
          </a:p>
        </p:txBody>
      </p:sp>
      <p:grpSp>
        <p:nvGrpSpPr>
          <p:cNvPr id="7" name="组合 6147"/>
          <p:cNvGrpSpPr>
            <a:grpSpLocks/>
          </p:cNvGrpSpPr>
          <p:nvPr/>
        </p:nvGrpSpPr>
        <p:grpSpPr bwMode="auto">
          <a:xfrm>
            <a:off x="1115616" y="404664"/>
            <a:ext cx="3708953" cy="1140390"/>
            <a:chOff x="0" y="0"/>
            <a:chExt cx="4319" cy="1214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40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" name="文本框 6151"/>
            <p:cNvSpPr txBox="1"/>
            <p:nvPr/>
          </p:nvSpPr>
          <p:spPr>
            <a:xfrm>
              <a:off x="878" y="433"/>
              <a:ext cx="3441" cy="6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3600" b="1" noProof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伯努利的发现</a:t>
              </a:r>
            </a:p>
          </p:txBody>
        </p:sp>
        <p:sp>
          <p:nvSpPr>
            <p:cNvPr id="12" name="文本框 6152"/>
            <p:cNvSpPr txBox="1">
              <a:spLocks noChangeArrowheads="1"/>
            </p:cNvSpPr>
            <p:nvPr/>
          </p:nvSpPr>
          <p:spPr bwMode="auto">
            <a:xfrm>
              <a:off x="0" y="452"/>
              <a:ext cx="873" cy="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43250" y="500063"/>
            <a:ext cx="2817813" cy="5969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zh-CN" altLang="en-US" dirty="0" smtClean="0">
                <a:cs typeface="Times New Roman" pitchFamily="18" charset="0"/>
              </a:rPr>
              <a:t>实验分析</a:t>
            </a:r>
          </a:p>
        </p:txBody>
      </p:sp>
      <p:sp>
        <p:nvSpPr>
          <p:cNvPr id="9219" name="AutoShape 7"/>
          <p:cNvSpPr>
            <a:spLocks noChangeArrowheads="1"/>
          </p:cNvSpPr>
          <p:nvPr/>
        </p:nvSpPr>
        <p:spPr bwMode="auto">
          <a:xfrm>
            <a:off x="5292056" y="3214241"/>
            <a:ext cx="358775" cy="647700"/>
          </a:xfrm>
          <a:prstGeom prst="upArrow">
            <a:avLst>
              <a:gd name="adj1" fmla="val 50000"/>
              <a:gd name="adj2" fmla="val 45133"/>
            </a:avLst>
          </a:prstGeom>
          <a:solidFill>
            <a:srgbClr val="CC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1" hangingPunct="1"/>
            <a:endParaRPr lang="zh-CN" altLang="en-US" b="1"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8920" name="AutoShape 8"/>
          <p:cNvSpPr>
            <a:spLocks noChangeArrowheads="1"/>
          </p:cNvSpPr>
          <p:nvPr/>
        </p:nvSpPr>
        <p:spPr bwMode="auto">
          <a:xfrm>
            <a:off x="3564856" y="3790504"/>
            <a:ext cx="647700" cy="1079500"/>
          </a:xfrm>
          <a:prstGeom prst="up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1" hangingPunct="1"/>
            <a:endParaRPr lang="zh-CN" altLang="en-US" b="1"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8921" name="AutoShape 9"/>
          <p:cNvSpPr>
            <a:spLocks noChangeArrowheads="1"/>
          </p:cNvSpPr>
          <p:nvPr/>
        </p:nvSpPr>
        <p:spPr bwMode="auto">
          <a:xfrm>
            <a:off x="3780756" y="2782441"/>
            <a:ext cx="215900" cy="720725"/>
          </a:xfrm>
          <a:prstGeom prst="down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1" hangingPunct="1"/>
            <a:endParaRPr lang="zh-CN" altLang="en-US" b="1"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6390" name="Text Box 10"/>
          <p:cNvSpPr txBox="1">
            <a:spLocks noChangeArrowheads="1"/>
          </p:cNvSpPr>
          <p:nvPr/>
        </p:nvSpPr>
        <p:spPr bwMode="auto">
          <a:xfrm>
            <a:off x="2051968" y="3357116"/>
            <a:ext cx="846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纸条</a:t>
            </a:r>
          </a:p>
        </p:txBody>
      </p:sp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1763688" y="1628800"/>
            <a:ext cx="59046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气体流速</a:t>
            </a:r>
            <a:r>
              <a:rPr lang="zh-CN" altLang="en-US" sz="2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大，压强</a:t>
            </a:r>
            <a:r>
              <a:rPr lang="zh-CN" altLang="en-US" sz="2800" b="1" u="sng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 </a:t>
            </a:r>
            <a:r>
              <a:rPr lang="zh-CN" altLang="en-US" sz="2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393" name="Text Box 13"/>
          <p:cNvSpPr txBox="1">
            <a:spLocks noChangeArrowheads="1"/>
          </p:cNvSpPr>
          <p:nvPr/>
        </p:nvSpPr>
        <p:spPr bwMode="auto">
          <a:xfrm>
            <a:off x="1115616" y="5373216"/>
            <a:ext cx="652020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气体流速</a:t>
            </a:r>
            <a:r>
              <a:rPr lang="zh-CN" altLang="en-US" sz="2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小，压强</a:t>
            </a:r>
            <a:r>
              <a:rPr lang="zh-CN" altLang="en-US" sz="2800" b="1" u="sng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</a:t>
            </a:r>
            <a:r>
              <a:rPr lang="zh-CN" altLang="en-US" sz="28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38942" name="Text Box 30"/>
          <p:cNvSpPr txBox="1">
            <a:spLocks noChangeArrowheads="1"/>
          </p:cNvSpPr>
          <p:nvPr/>
        </p:nvSpPr>
        <p:spPr bwMode="auto">
          <a:xfrm>
            <a:off x="4716016" y="1628800"/>
            <a:ext cx="1008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hlink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小</a:t>
            </a:r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4139952" y="5373216"/>
            <a:ext cx="545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大</a:t>
            </a:r>
          </a:p>
        </p:txBody>
      </p:sp>
      <p:sp>
        <p:nvSpPr>
          <p:cNvPr id="16410" name="AutoShape 35"/>
          <p:cNvSpPr>
            <a:spLocks noChangeArrowheads="1"/>
          </p:cNvSpPr>
          <p:nvPr/>
        </p:nvSpPr>
        <p:spPr bwMode="auto">
          <a:xfrm>
            <a:off x="2483768" y="3573016"/>
            <a:ext cx="2879725" cy="215900"/>
          </a:xfrm>
          <a:prstGeom prst="parallelogram">
            <a:avLst>
              <a:gd name="adj" fmla="val 333456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38920" grpId="0" animBg="1"/>
      <p:bldP spid="38921" grpId="0" animBg="1"/>
      <p:bldP spid="38942" grpId="0"/>
      <p:bldP spid="389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00438" y="285750"/>
            <a:ext cx="2443162" cy="6683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zh-CN" altLang="en-US" dirty="0" smtClean="0">
                <a:cs typeface="Times New Roman" pitchFamily="18" charset="0"/>
              </a:rPr>
              <a:t>实验分析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403648" y="764704"/>
            <a:ext cx="6383338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zh-CN" sz="28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endParaRPr lang="zh-CN" altLang="en-US" sz="2800" b="1" dirty="0" smtClean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18436" name="AutoShape 5"/>
          <p:cNvSpPr>
            <a:spLocks noChangeArrowheads="1"/>
          </p:cNvSpPr>
          <p:nvPr/>
        </p:nvSpPr>
        <p:spPr bwMode="auto">
          <a:xfrm>
            <a:off x="2854623" y="1801341"/>
            <a:ext cx="914400" cy="2663825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2800" b="1">
              <a:solidFill>
                <a:schemeClr val="tx2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8437" name="AutoShape 6"/>
          <p:cNvSpPr>
            <a:spLocks noChangeArrowheads="1"/>
          </p:cNvSpPr>
          <p:nvPr/>
        </p:nvSpPr>
        <p:spPr bwMode="auto">
          <a:xfrm>
            <a:off x="5231111" y="1801341"/>
            <a:ext cx="914400" cy="2663825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2800" b="1">
              <a:solidFill>
                <a:schemeClr val="tx2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0247" name="AutoShape 8"/>
          <p:cNvSpPr>
            <a:spLocks noChangeArrowheads="1"/>
          </p:cNvSpPr>
          <p:nvPr/>
        </p:nvSpPr>
        <p:spPr bwMode="auto">
          <a:xfrm>
            <a:off x="1702098" y="4177829"/>
            <a:ext cx="1008063" cy="576262"/>
          </a:xfrm>
          <a:prstGeom prst="rightArrow">
            <a:avLst>
              <a:gd name="adj1" fmla="val 50000"/>
              <a:gd name="adj2" fmla="val 43733"/>
            </a:avLst>
          </a:prstGeom>
          <a:solidFill>
            <a:srgbClr val="CC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2800" b="1">
              <a:solidFill>
                <a:schemeClr val="tx2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0249" name="AutoShape 10"/>
          <p:cNvSpPr>
            <a:spLocks noChangeArrowheads="1"/>
          </p:cNvSpPr>
          <p:nvPr/>
        </p:nvSpPr>
        <p:spPr bwMode="auto">
          <a:xfrm flipH="1">
            <a:off x="6166148" y="4322291"/>
            <a:ext cx="1081088" cy="576263"/>
          </a:xfrm>
          <a:prstGeom prst="rightArrow">
            <a:avLst>
              <a:gd name="adj1" fmla="val 50000"/>
              <a:gd name="adj2" fmla="val 46901"/>
            </a:avLst>
          </a:prstGeom>
          <a:solidFill>
            <a:srgbClr val="CC00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2800" b="1">
              <a:solidFill>
                <a:schemeClr val="tx2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9948" name="AutoShape 12"/>
          <p:cNvSpPr>
            <a:spLocks noChangeArrowheads="1"/>
          </p:cNvSpPr>
          <p:nvPr/>
        </p:nvSpPr>
        <p:spPr bwMode="auto">
          <a:xfrm>
            <a:off x="1630661" y="2377604"/>
            <a:ext cx="1152525" cy="1008062"/>
          </a:xfrm>
          <a:prstGeom prst="rightArrow">
            <a:avLst>
              <a:gd name="adj1" fmla="val 50000"/>
              <a:gd name="adj2" fmla="val 28583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2800" b="1">
              <a:solidFill>
                <a:schemeClr val="tx2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9950" name="AutoShape 14"/>
          <p:cNvSpPr>
            <a:spLocks noChangeArrowheads="1"/>
          </p:cNvSpPr>
          <p:nvPr/>
        </p:nvSpPr>
        <p:spPr bwMode="auto">
          <a:xfrm>
            <a:off x="6310611" y="2377604"/>
            <a:ext cx="1150937" cy="1008062"/>
          </a:xfrm>
          <a:prstGeom prst="leftArrow">
            <a:avLst>
              <a:gd name="adj1" fmla="val 50000"/>
              <a:gd name="adj2" fmla="val 28543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2800" b="1">
              <a:solidFill>
                <a:schemeClr val="tx2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9952" name="AutoShape 16"/>
          <p:cNvSpPr>
            <a:spLocks noChangeArrowheads="1"/>
          </p:cNvSpPr>
          <p:nvPr/>
        </p:nvSpPr>
        <p:spPr bwMode="auto">
          <a:xfrm flipH="1">
            <a:off x="3789661" y="2737966"/>
            <a:ext cx="503237" cy="50482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2800" b="1">
              <a:solidFill>
                <a:schemeClr val="tx2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9954" name="AutoShape 18"/>
          <p:cNvSpPr>
            <a:spLocks noChangeArrowheads="1"/>
          </p:cNvSpPr>
          <p:nvPr/>
        </p:nvSpPr>
        <p:spPr bwMode="auto">
          <a:xfrm>
            <a:off x="4726286" y="2737966"/>
            <a:ext cx="431800" cy="50482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2800" b="1">
              <a:solidFill>
                <a:schemeClr val="tx2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8450" name="Text Box 19"/>
          <p:cNvSpPr txBox="1">
            <a:spLocks noChangeArrowheads="1"/>
          </p:cNvSpPr>
          <p:nvPr/>
        </p:nvSpPr>
        <p:spPr bwMode="auto">
          <a:xfrm>
            <a:off x="2689523" y="952029"/>
            <a:ext cx="10871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小船</a:t>
            </a:r>
          </a:p>
        </p:txBody>
      </p:sp>
      <p:sp>
        <p:nvSpPr>
          <p:cNvPr id="18451" name="Text Box 20"/>
          <p:cNvSpPr txBox="1">
            <a:spLocks noChangeArrowheads="1"/>
          </p:cNvSpPr>
          <p:nvPr/>
        </p:nvSpPr>
        <p:spPr bwMode="auto">
          <a:xfrm>
            <a:off x="5231111" y="937741"/>
            <a:ext cx="14843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小船</a:t>
            </a:r>
          </a:p>
        </p:txBody>
      </p:sp>
      <p:sp>
        <p:nvSpPr>
          <p:cNvPr id="18452" name="Text Box 21"/>
          <p:cNvSpPr txBox="1">
            <a:spLocks noChangeArrowheads="1"/>
          </p:cNvSpPr>
          <p:nvPr/>
        </p:nvSpPr>
        <p:spPr bwMode="auto">
          <a:xfrm>
            <a:off x="1979712" y="5589240"/>
            <a:ext cx="4719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液体流速</a:t>
            </a:r>
            <a:r>
              <a:rPr lang="zh-CN" altLang="en-US" sz="32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大，压强</a:t>
            </a:r>
            <a:r>
              <a:rPr lang="zh-CN" altLang="en-US" sz="3200" b="1" u="sng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  </a:t>
            </a:r>
            <a:r>
              <a:rPr lang="zh-CN" altLang="en-US" sz="32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453" name="Text Box 22"/>
          <p:cNvSpPr txBox="1">
            <a:spLocks noChangeArrowheads="1"/>
          </p:cNvSpPr>
          <p:nvPr/>
        </p:nvSpPr>
        <p:spPr bwMode="auto">
          <a:xfrm>
            <a:off x="2565698" y="4754091"/>
            <a:ext cx="41553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液体流速</a:t>
            </a:r>
            <a:r>
              <a:rPr lang="zh-CN" altLang="en-US" sz="2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小，压强</a:t>
            </a:r>
            <a:r>
              <a:rPr lang="zh-CN" altLang="en-US" sz="2800" b="1" u="sng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  </a:t>
            </a:r>
            <a:r>
              <a:rPr lang="zh-CN" altLang="en-US" sz="2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959" name="Text Box 23"/>
          <p:cNvSpPr txBox="1">
            <a:spLocks noChangeArrowheads="1"/>
          </p:cNvSpPr>
          <p:nvPr/>
        </p:nvSpPr>
        <p:spPr bwMode="auto">
          <a:xfrm>
            <a:off x="5292080" y="5589240"/>
            <a:ext cx="86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小</a:t>
            </a:r>
          </a:p>
        </p:txBody>
      </p:sp>
      <p:sp>
        <p:nvSpPr>
          <p:cNvPr id="39960" name="Text Box 24"/>
          <p:cNvSpPr txBox="1">
            <a:spLocks noChangeArrowheads="1"/>
          </p:cNvSpPr>
          <p:nvPr/>
        </p:nvSpPr>
        <p:spPr bwMode="auto">
          <a:xfrm>
            <a:off x="5507261" y="4687639"/>
            <a:ext cx="545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大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  <p:bldP spid="10249" grpId="0" animBg="1"/>
      <p:bldP spid="39948" grpId="0" animBg="1"/>
      <p:bldP spid="39950" grpId="0" animBg="1"/>
      <p:bldP spid="39952" grpId="0" animBg="1"/>
      <p:bldP spid="39954" grpId="0" animBg="1"/>
      <p:bldP spid="39959" grpId="0"/>
      <p:bldP spid="399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1" name="文本框 20500"/>
          <p:cNvSpPr txBox="1">
            <a:spLocks noChangeArrowheads="1"/>
          </p:cNvSpPr>
          <p:nvPr/>
        </p:nvSpPr>
        <p:spPr bwMode="auto">
          <a:xfrm>
            <a:off x="755576" y="2420888"/>
            <a:ext cx="568863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鸟在空中翱翔，空气沿着鸟翼流过，由于鸟翼</a:t>
            </a:r>
            <a:r>
              <a:rPr lang="zh-CN" altLang="en-US" u="sng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上凸下</a:t>
            </a:r>
            <a:r>
              <a:rPr lang="zh-CN" altLang="en-US" u="sng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凹</a:t>
            </a:r>
            <a:r>
              <a:rPr lang="zh-CN" altLang="en-US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的特殊造型</a:t>
            </a:r>
            <a:r>
              <a:rPr lang="zh-CN" altLang="en-US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，使鸟翼上方（</a:t>
            </a:r>
            <a:r>
              <a:rPr lang="zh-CN" altLang="en-US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凸面</a:t>
            </a:r>
            <a:r>
              <a:rPr lang="zh-CN" altLang="en-US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）的空气流速比鸟翼下方（凹</a:t>
            </a:r>
            <a:r>
              <a:rPr lang="zh-CN" altLang="en-US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面</a:t>
            </a:r>
            <a:r>
              <a:rPr lang="zh-CN" altLang="en-US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）的空气流速大一些，于是鸟翼上方的空气压强小于下方的空气压强，这个压强差就使鸟翼获得了</a:t>
            </a:r>
            <a:r>
              <a:rPr lang="zh-CN" altLang="en-US" u="sng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升力</a:t>
            </a:r>
            <a:r>
              <a:rPr lang="zh-CN" altLang="en-US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；当升力跟鸟所受的重力相平衡时，鸟便能翱翔在蓝天了。</a:t>
            </a:r>
          </a:p>
        </p:txBody>
      </p:sp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2699792" y="1628800"/>
            <a:ext cx="3262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000" dirty="0" smtClean="0">
                <a:solidFill>
                  <a:srgbClr val="0000FF"/>
                </a:solidFill>
                <a:latin typeface="黑体" pitchFamily="49" charset="-122"/>
              </a:rPr>
              <a:t>鸟儿翱翔原理</a:t>
            </a:r>
          </a:p>
        </p:txBody>
      </p:sp>
      <p:sp>
        <p:nvSpPr>
          <p:cNvPr id="1742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讲授新课</a:t>
            </a:r>
          </a:p>
        </p:txBody>
      </p:sp>
      <p:pic>
        <p:nvPicPr>
          <p:cNvPr id="20" name="Picture 4" descr="1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797152"/>
            <a:ext cx="669857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1" grpId="0"/>
      <p:bldP spid="112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3"/>
          <p:cNvSpPr>
            <a:spLocks noChangeArrowheads="1"/>
          </p:cNvSpPr>
          <p:nvPr/>
        </p:nvSpPr>
        <p:spPr bwMode="auto">
          <a:xfrm>
            <a:off x="968375" y="1028700"/>
            <a:ext cx="1731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b="1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飞机的机翼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76825" y="1484313"/>
            <a:ext cx="2659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b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形状是上凸下平的</a:t>
            </a:r>
          </a:p>
        </p:txBody>
      </p:sp>
      <p:pic>
        <p:nvPicPr>
          <p:cNvPr id="18435" name="Picture 2" descr="飞机图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062163"/>
            <a:ext cx="708025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557338"/>
            <a:ext cx="292735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810125" y="2420938"/>
            <a:ext cx="2270125" cy="1123950"/>
            <a:chOff x="0" y="0"/>
            <a:chExt cx="1680" cy="528"/>
          </a:xfrm>
        </p:grpSpPr>
        <p:sp>
          <p:nvSpPr>
            <p:cNvPr id="18438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680" cy="528"/>
            </a:xfrm>
            <a:prstGeom prst="wedgeRectCallout">
              <a:avLst>
                <a:gd name="adj1" fmla="val -63394"/>
                <a:gd name="adj2" fmla="val 131819"/>
              </a:avLst>
            </a:prstGeom>
            <a:noFill/>
            <a:ln w="38100" cap="sq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mtClean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graphicFrame>
          <p:nvGraphicFramePr>
            <p:cNvPr id="18439" name="Object 5"/>
            <p:cNvGraphicFramePr>
              <a:graphicFrameLocks noChangeAspect="1"/>
            </p:cNvGraphicFramePr>
            <p:nvPr/>
          </p:nvGraphicFramePr>
          <p:xfrm>
            <a:off x="27" y="34"/>
            <a:ext cx="1632" cy="462"/>
          </p:xfrm>
          <a:graphic>
            <a:graphicData uri="http://schemas.openxmlformats.org/presentationml/2006/ole">
              <p:oleObj spid="_x0000_s4098" r:id="rId5" imgW="1523810" imgH="504762" progId="PBrush">
                <p:embed/>
              </p:oleObj>
            </a:graphicData>
          </a:graphic>
        </p:graphicFrame>
      </p:grpSp>
      <p:sp>
        <p:nvSpPr>
          <p:cNvPr id="1844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1583160" y="188640"/>
            <a:ext cx="756084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600" dirty="0" smtClean="0">
                <a:solidFill>
                  <a:srgbClr val="000000"/>
                </a:solidFill>
                <a:latin typeface="黑体" pitchFamily="49" charset="-122"/>
              </a:rPr>
              <a:t>飞机的机翼就是根据鸟儿翱翔原理设计的。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飞机"/>
          <p:cNvPicPr>
            <a:picLocks noChangeAspect="1" noChangeArrowheads="1"/>
          </p:cNvPicPr>
          <p:nvPr/>
        </p:nvPicPr>
        <p:blipFill>
          <a:blip r:embed="rId3" cstate="print"/>
          <a:srcRect t="10284" b="3863"/>
          <a:stretch>
            <a:fillRect/>
          </a:stretch>
        </p:blipFill>
        <p:spPr bwMode="auto">
          <a:xfrm>
            <a:off x="1331640" y="980728"/>
            <a:ext cx="3540176" cy="205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1619672" y="3212976"/>
            <a:ext cx="33131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飞机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和鸟类有相似的</a:t>
            </a:r>
            <a:r>
              <a:rPr lang="zh-CN" altLang="en-US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外形，飞机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的研制成功是仿生的一个典型例子。</a:t>
            </a:r>
            <a:endParaRPr lang="en-US" altLang="zh-CN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220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068960"/>
            <a:ext cx="3248837" cy="203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785813" y="3643313"/>
            <a:ext cx="7640637" cy="1202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  飞机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机翼做成上凸</a:t>
            </a:r>
            <a:r>
              <a:rPr lang="zh-CN" altLang="en-US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下平，航行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时使机翼上方气流速度</a:t>
            </a:r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_____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下方气流</a:t>
            </a:r>
            <a:r>
              <a:rPr lang="zh-CN" altLang="en-US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速度，机翼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上方的气压</a:t>
            </a:r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_____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下方的</a:t>
            </a:r>
            <a:r>
              <a:rPr lang="zh-CN" altLang="en-US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气压，由此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产生的上下压力差就是飞机获得的</a:t>
            </a:r>
            <a:r>
              <a:rPr lang="en-US" altLang="zh-CN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_____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力。 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899592" y="3933056"/>
            <a:ext cx="1239837" cy="4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大于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156176" y="4005064"/>
            <a:ext cx="800517" cy="4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小于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876256" y="4365104"/>
            <a:ext cx="491137" cy="4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/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升</a:t>
            </a:r>
          </a:p>
        </p:txBody>
      </p:sp>
      <p:sp>
        <p:nvSpPr>
          <p:cNvPr id="12294" name="Freeform 6"/>
          <p:cNvSpPr>
            <a:spLocks/>
          </p:cNvSpPr>
          <p:nvPr/>
        </p:nvSpPr>
        <p:spPr bwMode="auto">
          <a:xfrm>
            <a:off x="5221288" y="2119313"/>
            <a:ext cx="2327275" cy="708025"/>
          </a:xfrm>
          <a:custGeom>
            <a:avLst/>
            <a:gdLst>
              <a:gd name="T0" fmla="*/ 2147483646 w 1466"/>
              <a:gd name="T1" fmla="*/ 2147483646 h 446"/>
              <a:gd name="T2" fmla="*/ 2147483646 w 1466"/>
              <a:gd name="T3" fmla="*/ 2147483646 h 446"/>
              <a:gd name="T4" fmla="*/ 2147483646 w 1466"/>
              <a:gd name="T5" fmla="*/ 2147483646 h 446"/>
              <a:gd name="T6" fmla="*/ 2147483646 w 1466"/>
              <a:gd name="T7" fmla="*/ 2147483646 h 446"/>
              <a:gd name="T8" fmla="*/ 2147483646 w 1466"/>
              <a:gd name="T9" fmla="*/ 2147483646 h 446"/>
              <a:gd name="T10" fmla="*/ 2147483646 w 1466"/>
              <a:gd name="T11" fmla="*/ 2147483646 h 446"/>
              <a:gd name="T12" fmla="*/ 2147483646 w 1466"/>
              <a:gd name="T13" fmla="*/ 2147483646 h 446"/>
              <a:gd name="T14" fmla="*/ 2147483646 w 1466"/>
              <a:gd name="T15" fmla="*/ 2147483646 h 446"/>
              <a:gd name="T16" fmla="*/ 2147483646 w 1466"/>
              <a:gd name="T17" fmla="*/ 2147483646 h 446"/>
              <a:gd name="T18" fmla="*/ 2147483646 w 1466"/>
              <a:gd name="T19" fmla="*/ 2147483646 h 446"/>
              <a:gd name="T20" fmla="*/ 2147483646 w 1466"/>
              <a:gd name="T21" fmla="*/ 2147483646 h 446"/>
              <a:gd name="T22" fmla="*/ 2147483646 w 1466"/>
              <a:gd name="T23" fmla="*/ 2147483646 h 446"/>
              <a:gd name="T24" fmla="*/ 2147483646 w 1466"/>
              <a:gd name="T25" fmla="*/ 2147483646 h 446"/>
              <a:gd name="T26" fmla="*/ 2147483646 w 1466"/>
              <a:gd name="T27" fmla="*/ 2147483646 h 446"/>
              <a:gd name="T28" fmla="*/ 2147483646 w 1466"/>
              <a:gd name="T29" fmla="*/ 2147483646 h 44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66"/>
              <a:gd name="T46" fmla="*/ 0 h 446"/>
              <a:gd name="T47" fmla="*/ 1466 w 1466"/>
              <a:gd name="T48" fmla="*/ 446 h 44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66" h="446">
                <a:moveTo>
                  <a:pt x="3" y="296"/>
                </a:moveTo>
                <a:cubicBezTo>
                  <a:pt x="6" y="268"/>
                  <a:pt x="27" y="232"/>
                  <a:pt x="51" y="200"/>
                </a:cubicBezTo>
                <a:cubicBezTo>
                  <a:pt x="75" y="168"/>
                  <a:pt x="91" y="136"/>
                  <a:pt x="147" y="104"/>
                </a:cubicBezTo>
                <a:cubicBezTo>
                  <a:pt x="203" y="72"/>
                  <a:pt x="283" y="16"/>
                  <a:pt x="387" y="8"/>
                </a:cubicBezTo>
                <a:cubicBezTo>
                  <a:pt x="491" y="0"/>
                  <a:pt x="635" y="24"/>
                  <a:pt x="771" y="56"/>
                </a:cubicBezTo>
                <a:cubicBezTo>
                  <a:pt x="907" y="88"/>
                  <a:pt x="1099" y="160"/>
                  <a:pt x="1203" y="200"/>
                </a:cubicBezTo>
                <a:cubicBezTo>
                  <a:pt x="1307" y="240"/>
                  <a:pt x="1355" y="272"/>
                  <a:pt x="1395" y="296"/>
                </a:cubicBezTo>
                <a:cubicBezTo>
                  <a:pt x="1435" y="320"/>
                  <a:pt x="1466" y="331"/>
                  <a:pt x="1443" y="344"/>
                </a:cubicBezTo>
                <a:cubicBezTo>
                  <a:pt x="1420" y="357"/>
                  <a:pt x="1323" y="364"/>
                  <a:pt x="1254" y="377"/>
                </a:cubicBezTo>
                <a:cubicBezTo>
                  <a:pt x="1185" y="390"/>
                  <a:pt x="1109" y="412"/>
                  <a:pt x="1029" y="422"/>
                </a:cubicBezTo>
                <a:cubicBezTo>
                  <a:pt x="949" y="432"/>
                  <a:pt x="870" y="437"/>
                  <a:pt x="771" y="440"/>
                </a:cubicBezTo>
                <a:cubicBezTo>
                  <a:pt x="672" y="443"/>
                  <a:pt x="540" y="446"/>
                  <a:pt x="435" y="440"/>
                </a:cubicBezTo>
                <a:cubicBezTo>
                  <a:pt x="330" y="434"/>
                  <a:pt x="205" y="416"/>
                  <a:pt x="138" y="404"/>
                </a:cubicBezTo>
                <a:cubicBezTo>
                  <a:pt x="71" y="392"/>
                  <a:pt x="52" y="386"/>
                  <a:pt x="30" y="368"/>
                </a:cubicBezTo>
                <a:cubicBezTo>
                  <a:pt x="8" y="350"/>
                  <a:pt x="0" y="324"/>
                  <a:pt x="3" y="296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002088" y="1585913"/>
            <a:ext cx="4543425" cy="1717675"/>
            <a:chOff x="0" y="0"/>
            <a:chExt cx="2862" cy="1082"/>
          </a:xfrm>
        </p:grpSpPr>
        <p:sp>
          <p:nvSpPr>
            <p:cNvPr id="26638" name="Freeform 8"/>
            <p:cNvSpPr>
              <a:spLocks/>
            </p:cNvSpPr>
            <p:nvPr/>
          </p:nvSpPr>
          <p:spPr bwMode="auto">
            <a:xfrm>
              <a:off x="27" y="806"/>
              <a:ext cx="2835" cy="61"/>
            </a:xfrm>
            <a:custGeom>
              <a:avLst/>
              <a:gdLst>
                <a:gd name="T0" fmla="*/ 0 w 2835"/>
                <a:gd name="T1" fmla="*/ 22 h 61"/>
                <a:gd name="T2" fmla="*/ 396 w 2835"/>
                <a:gd name="T3" fmla="*/ 4 h 61"/>
                <a:gd name="T4" fmla="*/ 801 w 2835"/>
                <a:gd name="T5" fmla="*/ 49 h 61"/>
                <a:gd name="T6" fmla="*/ 1221 w 2835"/>
                <a:gd name="T7" fmla="*/ 57 h 61"/>
                <a:gd name="T8" fmla="*/ 1605 w 2835"/>
                <a:gd name="T9" fmla="*/ 57 h 61"/>
                <a:gd name="T10" fmla="*/ 2025 w 2835"/>
                <a:gd name="T11" fmla="*/ 31 h 61"/>
                <a:gd name="T12" fmla="*/ 2331 w 2835"/>
                <a:gd name="T13" fmla="*/ 13 h 61"/>
                <a:gd name="T14" fmla="*/ 2835 w 2835"/>
                <a:gd name="T15" fmla="*/ 13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35"/>
                <a:gd name="T25" fmla="*/ 0 h 61"/>
                <a:gd name="T26" fmla="*/ 2835 w 2835"/>
                <a:gd name="T27" fmla="*/ 61 h 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35" h="61">
                  <a:moveTo>
                    <a:pt x="0" y="22"/>
                  </a:moveTo>
                  <a:cubicBezTo>
                    <a:pt x="63" y="19"/>
                    <a:pt x="263" y="0"/>
                    <a:pt x="396" y="4"/>
                  </a:cubicBezTo>
                  <a:cubicBezTo>
                    <a:pt x="529" y="8"/>
                    <a:pt x="664" y="40"/>
                    <a:pt x="801" y="49"/>
                  </a:cubicBezTo>
                  <a:cubicBezTo>
                    <a:pt x="938" y="58"/>
                    <a:pt x="1087" y="56"/>
                    <a:pt x="1221" y="57"/>
                  </a:cubicBezTo>
                  <a:cubicBezTo>
                    <a:pt x="1355" y="58"/>
                    <a:pt x="1471" y="61"/>
                    <a:pt x="1605" y="57"/>
                  </a:cubicBezTo>
                  <a:cubicBezTo>
                    <a:pt x="1739" y="53"/>
                    <a:pt x="1904" y="38"/>
                    <a:pt x="2025" y="31"/>
                  </a:cubicBezTo>
                  <a:cubicBezTo>
                    <a:pt x="2146" y="24"/>
                    <a:pt x="2196" y="16"/>
                    <a:pt x="2331" y="13"/>
                  </a:cubicBezTo>
                  <a:cubicBezTo>
                    <a:pt x="2466" y="10"/>
                    <a:pt x="2730" y="13"/>
                    <a:pt x="2835" y="1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Freeform 9"/>
            <p:cNvSpPr>
              <a:spLocks/>
            </p:cNvSpPr>
            <p:nvPr/>
          </p:nvSpPr>
          <p:spPr bwMode="auto">
            <a:xfrm>
              <a:off x="9" y="248"/>
              <a:ext cx="2853" cy="454"/>
            </a:xfrm>
            <a:custGeom>
              <a:avLst/>
              <a:gdLst>
                <a:gd name="T0" fmla="*/ 0 w 2853"/>
                <a:gd name="T1" fmla="*/ 454 h 454"/>
                <a:gd name="T2" fmla="*/ 351 w 2853"/>
                <a:gd name="T3" fmla="*/ 409 h 454"/>
                <a:gd name="T4" fmla="*/ 612 w 2853"/>
                <a:gd name="T5" fmla="*/ 328 h 454"/>
                <a:gd name="T6" fmla="*/ 846 w 2853"/>
                <a:gd name="T7" fmla="*/ 112 h 454"/>
                <a:gd name="T8" fmla="*/ 1089 w 2853"/>
                <a:gd name="T9" fmla="*/ 13 h 454"/>
                <a:gd name="T10" fmla="*/ 1476 w 2853"/>
                <a:gd name="T11" fmla="*/ 31 h 454"/>
                <a:gd name="T12" fmla="*/ 1782 w 2853"/>
                <a:gd name="T13" fmla="*/ 130 h 454"/>
                <a:gd name="T14" fmla="*/ 2097 w 2853"/>
                <a:gd name="T15" fmla="*/ 256 h 454"/>
                <a:gd name="T16" fmla="*/ 2403 w 2853"/>
                <a:gd name="T17" fmla="*/ 400 h 454"/>
                <a:gd name="T18" fmla="*/ 2853 w 2853"/>
                <a:gd name="T19" fmla="*/ 436 h 4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53"/>
                <a:gd name="T31" fmla="*/ 0 h 454"/>
                <a:gd name="T32" fmla="*/ 2853 w 2853"/>
                <a:gd name="T33" fmla="*/ 454 h 4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53" h="454">
                  <a:moveTo>
                    <a:pt x="0" y="454"/>
                  </a:moveTo>
                  <a:cubicBezTo>
                    <a:pt x="59" y="448"/>
                    <a:pt x="249" y="430"/>
                    <a:pt x="351" y="409"/>
                  </a:cubicBezTo>
                  <a:cubicBezTo>
                    <a:pt x="453" y="388"/>
                    <a:pt x="530" y="377"/>
                    <a:pt x="612" y="328"/>
                  </a:cubicBezTo>
                  <a:cubicBezTo>
                    <a:pt x="694" y="279"/>
                    <a:pt x="767" y="164"/>
                    <a:pt x="846" y="112"/>
                  </a:cubicBezTo>
                  <a:cubicBezTo>
                    <a:pt x="925" y="60"/>
                    <a:pt x="984" y="26"/>
                    <a:pt x="1089" y="13"/>
                  </a:cubicBezTo>
                  <a:cubicBezTo>
                    <a:pt x="1194" y="0"/>
                    <a:pt x="1361" y="12"/>
                    <a:pt x="1476" y="31"/>
                  </a:cubicBezTo>
                  <a:cubicBezTo>
                    <a:pt x="1591" y="50"/>
                    <a:pt x="1679" y="93"/>
                    <a:pt x="1782" y="130"/>
                  </a:cubicBezTo>
                  <a:cubicBezTo>
                    <a:pt x="1885" y="167"/>
                    <a:pt x="1993" y="211"/>
                    <a:pt x="2097" y="256"/>
                  </a:cubicBezTo>
                  <a:cubicBezTo>
                    <a:pt x="2201" y="301"/>
                    <a:pt x="2277" y="370"/>
                    <a:pt x="2403" y="400"/>
                  </a:cubicBezTo>
                  <a:cubicBezTo>
                    <a:pt x="2529" y="430"/>
                    <a:pt x="2759" y="428"/>
                    <a:pt x="2853" y="436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Freeform 10"/>
            <p:cNvSpPr>
              <a:spLocks/>
            </p:cNvSpPr>
            <p:nvPr/>
          </p:nvSpPr>
          <p:spPr bwMode="auto">
            <a:xfrm>
              <a:off x="48" y="917"/>
              <a:ext cx="2787" cy="49"/>
            </a:xfrm>
            <a:custGeom>
              <a:avLst/>
              <a:gdLst>
                <a:gd name="T0" fmla="*/ 0 w 2787"/>
                <a:gd name="T1" fmla="*/ 12 h 49"/>
                <a:gd name="T2" fmla="*/ 357 w 2787"/>
                <a:gd name="T3" fmla="*/ 1 h 49"/>
                <a:gd name="T4" fmla="*/ 744 w 2787"/>
                <a:gd name="T5" fmla="*/ 19 h 49"/>
                <a:gd name="T6" fmla="*/ 1221 w 2787"/>
                <a:gd name="T7" fmla="*/ 46 h 49"/>
                <a:gd name="T8" fmla="*/ 1671 w 2787"/>
                <a:gd name="T9" fmla="*/ 37 h 49"/>
                <a:gd name="T10" fmla="*/ 2013 w 2787"/>
                <a:gd name="T11" fmla="*/ 28 h 49"/>
                <a:gd name="T12" fmla="*/ 2319 w 2787"/>
                <a:gd name="T13" fmla="*/ 19 h 49"/>
                <a:gd name="T14" fmla="*/ 2787 w 2787"/>
                <a:gd name="T15" fmla="*/ 19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87"/>
                <a:gd name="T25" fmla="*/ 0 h 49"/>
                <a:gd name="T26" fmla="*/ 2787 w 2787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87" h="49">
                  <a:moveTo>
                    <a:pt x="0" y="12"/>
                  </a:moveTo>
                  <a:cubicBezTo>
                    <a:pt x="59" y="10"/>
                    <a:pt x="233" y="0"/>
                    <a:pt x="357" y="1"/>
                  </a:cubicBezTo>
                  <a:cubicBezTo>
                    <a:pt x="481" y="2"/>
                    <a:pt x="600" y="12"/>
                    <a:pt x="744" y="19"/>
                  </a:cubicBezTo>
                  <a:cubicBezTo>
                    <a:pt x="888" y="26"/>
                    <a:pt x="1067" y="43"/>
                    <a:pt x="1221" y="46"/>
                  </a:cubicBezTo>
                  <a:cubicBezTo>
                    <a:pt x="1375" y="49"/>
                    <a:pt x="1539" y="40"/>
                    <a:pt x="1671" y="37"/>
                  </a:cubicBezTo>
                  <a:cubicBezTo>
                    <a:pt x="1803" y="34"/>
                    <a:pt x="1905" y="31"/>
                    <a:pt x="2013" y="28"/>
                  </a:cubicBezTo>
                  <a:cubicBezTo>
                    <a:pt x="2121" y="25"/>
                    <a:pt x="2190" y="20"/>
                    <a:pt x="2319" y="19"/>
                  </a:cubicBezTo>
                  <a:cubicBezTo>
                    <a:pt x="2448" y="18"/>
                    <a:pt x="2690" y="19"/>
                    <a:pt x="2787" y="1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1" name="Freeform 11"/>
            <p:cNvSpPr>
              <a:spLocks/>
            </p:cNvSpPr>
            <p:nvPr/>
          </p:nvSpPr>
          <p:spPr bwMode="auto">
            <a:xfrm>
              <a:off x="48" y="1061"/>
              <a:ext cx="2805" cy="21"/>
            </a:xfrm>
            <a:custGeom>
              <a:avLst/>
              <a:gdLst>
                <a:gd name="T0" fmla="*/ 0 w 2805"/>
                <a:gd name="T1" fmla="*/ 12 h 21"/>
                <a:gd name="T2" fmla="*/ 357 w 2805"/>
                <a:gd name="T3" fmla="*/ 1 h 21"/>
                <a:gd name="T4" fmla="*/ 720 w 2805"/>
                <a:gd name="T5" fmla="*/ 12 h 21"/>
                <a:gd name="T6" fmla="*/ 1140 w 2805"/>
                <a:gd name="T7" fmla="*/ 1 h 21"/>
                <a:gd name="T8" fmla="*/ 1545 w 2805"/>
                <a:gd name="T9" fmla="*/ 19 h 21"/>
                <a:gd name="T10" fmla="*/ 1968 w 2805"/>
                <a:gd name="T11" fmla="*/ 12 h 21"/>
                <a:gd name="T12" fmla="*/ 2253 w 2805"/>
                <a:gd name="T13" fmla="*/ 4 h 21"/>
                <a:gd name="T14" fmla="*/ 2805 w 2805"/>
                <a:gd name="T15" fmla="*/ 1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05"/>
                <a:gd name="T25" fmla="*/ 0 h 21"/>
                <a:gd name="T26" fmla="*/ 2805 w 2805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05" h="21">
                  <a:moveTo>
                    <a:pt x="0" y="12"/>
                  </a:moveTo>
                  <a:cubicBezTo>
                    <a:pt x="59" y="10"/>
                    <a:pt x="237" y="1"/>
                    <a:pt x="357" y="1"/>
                  </a:cubicBezTo>
                  <a:cubicBezTo>
                    <a:pt x="477" y="1"/>
                    <a:pt x="590" y="12"/>
                    <a:pt x="720" y="12"/>
                  </a:cubicBezTo>
                  <a:cubicBezTo>
                    <a:pt x="850" y="12"/>
                    <a:pt x="1003" y="0"/>
                    <a:pt x="1140" y="1"/>
                  </a:cubicBezTo>
                  <a:cubicBezTo>
                    <a:pt x="1277" y="2"/>
                    <a:pt x="1407" y="17"/>
                    <a:pt x="1545" y="19"/>
                  </a:cubicBezTo>
                  <a:cubicBezTo>
                    <a:pt x="1683" y="21"/>
                    <a:pt x="1850" y="14"/>
                    <a:pt x="1968" y="12"/>
                  </a:cubicBezTo>
                  <a:cubicBezTo>
                    <a:pt x="2086" y="10"/>
                    <a:pt x="2114" y="6"/>
                    <a:pt x="2253" y="4"/>
                  </a:cubicBezTo>
                  <a:cubicBezTo>
                    <a:pt x="2392" y="2"/>
                    <a:pt x="2690" y="2"/>
                    <a:pt x="2805" y="1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Freeform 12"/>
            <p:cNvSpPr>
              <a:spLocks/>
            </p:cNvSpPr>
            <p:nvPr/>
          </p:nvSpPr>
          <p:spPr bwMode="auto">
            <a:xfrm>
              <a:off x="0" y="186"/>
              <a:ext cx="2826" cy="372"/>
            </a:xfrm>
            <a:custGeom>
              <a:avLst/>
              <a:gdLst>
                <a:gd name="T0" fmla="*/ 0 w 2826"/>
                <a:gd name="T1" fmla="*/ 363 h 372"/>
                <a:gd name="T2" fmla="*/ 450 w 2826"/>
                <a:gd name="T3" fmla="*/ 300 h 372"/>
                <a:gd name="T4" fmla="*/ 729 w 2826"/>
                <a:gd name="T5" fmla="*/ 129 h 372"/>
                <a:gd name="T6" fmla="*/ 972 w 2826"/>
                <a:gd name="T7" fmla="*/ 21 h 372"/>
                <a:gd name="T8" fmla="*/ 1305 w 2826"/>
                <a:gd name="T9" fmla="*/ 12 h 372"/>
                <a:gd name="T10" fmla="*/ 1737 w 2826"/>
                <a:gd name="T11" fmla="*/ 93 h 372"/>
                <a:gd name="T12" fmla="*/ 2079 w 2826"/>
                <a:gd name="T13" fmla="*/ 201 h 372"/>
                <a:gd name="T14" fmla="*/ 2358 w 2826"/>
                <a:gd name="T15" fmla="*/ 309 h 372"/>
                <a:gd name="T16" fmla="*/ 2556 w 2826"/>
                <a:gd name="T17" fmla="*/ 345 h 372"/>
                <a:gd name="T18" fmla="*/ 2826 w 2826"/>
                <a:gd name="T19" fmla="*/ 372 h 3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6"/>
                <a:gd name="T31" fmla="*/ 0 h 372"/>
                <a:gd name="T32" fmla="*/ 2826 w 2826"/>
                <a:gd name="T33" fmla="*/ 372 h 3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6" h="372">
                  <a:moveTo>
                    <a:pt x="0" y="363"/>
                  </a:moveTo>
                  <a:cubicBezTo>
                    <a:pt x="75" y="352"/>
                    <a:pt x="328" y="339"/>
                    <a:pt x="450" y="300"/>
                  </a:cubicBezTo>
                  <a:cubicBezTo>
                    <a:pt x="572" y="261"/>
                    <a:pt x="642" y="175"/>
                    <a:pt x="729" y="129"/>
                  </a:cubicBezTo>
                  <a:cubicBezTo>
                    <a:pt x="816" y="83"/>
                    <a:pt x="876" y="40"/>
                    <a:pt x="972" y="21"/>
                  </a:cubicBezTo>
                  <a:cubicBezTo>
                    <a:pt x="1068" y="2"/>
                    <a:pt x="1178" y="0"/>
                    <a:pt x="1305" y="12"/>
                  </a:cubicBezTo>
                  <a:cubicBezTo>
                    <a:pt x="1432" y="24"/>
                    <a:pt x="1608" y="62"/>
                    <a:pt x="1737" y="93"/>
                  </a:cubicBezTo>
                  <a:cubicBezTo>
                    <a:pt x="1866" y="124"/>
                    <a:pt x="1976" y="165"/>
                    <a:pt x="2079" y="201"/>
                  </a:cubicBezTo>
                  <a:cubicBezTo>
                    <a:pt x="2182" y="237"/>
                    <a:pt x="2278" y="285"/>
                    <a:pt x="2358" y="309"/>
                  </a:cubicBezTo>
                  <a:cubicBezTo>
                    <a:pt x="2438" y="333"/>
                    <a:pt x="2478" y="335"/>
                    <a:pt x="2556" y="345"/>
                  </a:cubicBezTo>
                  <a:cubicBezTo>
                    <a:pt x="2634" y="355"/>
                    <a:pt x="2770" y="367"/>
                    <a:pt x="2826" y="37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3" name="Freeform 13"/>
            <p:cNvSpPr>
              <a:spLocks/>
            </p:cNvSpPr>
            <p:nvPr/>
          </p:nvSpPr>
          <p:spPr bwMode="auto">
            <a:xfrm>
              <a:off x="0" y="134"/>
              <a:ext cx="2817" cy="271"/>
            </a:xfrm>
            <a:custGeom>
              <a:avLst/>
              <a:gdLst>
                <a:gd name="T0" fmla="*/ 0 w 2817"/>
                <a:gd name="T1" fmla="*/ 253 h 271"/>
                <a:gd name="T2" fmla="*/ 324 w 2817"/>
                <a:gd name="T3" fmla="*/ 235 h 271"/>
                <a:gd name="T4" fmla="*/ 513 w 2817"/>
                <a:gd name="T5" fmla="*/ 163 h 271"/>
                <a:gd name="T6" fmla="*/ 837 w 2817"/>
                <a:gd name="T7" fmla="*/ 28 h 271"/>
                <a:gd name="T8" fmla="*/ 1197 w 2817"/>
                <a:gd name="T9" fmla="*/ 1 h 271"/>
                <a:gd name="T10" fmla="*/ 1656 w 2817"/>
                <a:gd name="T11" fmla="*/ 37 h 271"/>
                <a:gd name="T12" fmla="*/ 2043 w 2817"/>
                <a:gd name="T13" fmla="*/ 136 h 271"/>
                <a:gd name="T14" fmla="*/ 2448 w 2817"/>
                <a:gd name="T15" fmla="*/ 253 h 271"/>
                <a:gd name="T16" fmla="*/ 2817 w 2817"/>
                <a:gd name="T17" fmla="*/ 244 h 2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17"/>
                <a:gd name="T28" fmla="*/ 0 h 271"/>
                <a:gd name="T29" fmla="*/ 2817 w 2817"/>
                <a:gd name="T30" fmla="*/ 271 h 2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17" h="271">
                  <a:moveTo>
                    <a:pt x="0" y="253"/>
                  </a:moveTo>
                  <a:cubicBezTo>
                    <a:pt x="54" y="250"/>
                    <a:pt x="239" y="250"/>
                    <a:pt x="324" y="235"/>
                  </a:cubicBezTo>
                  <a:cubicBezTo>
                    <a:pt x="409" y="220"/>
                    <a:pt x="428" y="197"/>
                    <a:pt x="513" y="163"/>
                  </a:cubicBezTo>
                  <a:cubicBezTo>
                    <a:pt x="598" y="129"/>
                    <a:pt x="723" y="55"/>
                    <a:pt x="837" y="28"/>
                  </a:cubicBezTo>
                  <a:cubicBezTo>
                    <a:pt x="951" y="1"/>
                    <a:pt x="1061" y="0"/>
                    <a:pt x="1197" y="1"/>
                  </a:cubicBezTo>
                  <a:cubicBezTo>
                    <a:pt x="1333" y="2"/>
                    <a:pt x="1515" y="15"/>
                    <a:pt x="1656" y="37"/>
                  </a:cubicBezTo>
                  <a:cubicBezTo>
                    <a:pt x="1797" y="59"/>
                    <a:pt x="1911" y="100"/>
                    <a:pt x="2043" y="136"/>
                  </a:cubicBezTo>
                  <a:cubicBezTo>
                    <a:pt x="2175" y="172"/>
                    <a:pt x="2319" y="235"/>
                    <a:pt x="2448" y="253"/>
                  </a:cubicBezTo>
                  <a:cubicBezTo>
                    <a:pt x="2577" y="271"/>
                    <a:pt x="2740" y="246"/>
                    <a:pt x="2817" y="24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Freeform 14"/>
            <p:cNvSpPr>
              <a:spLocks/>
            </p:cNvSpPr>
            <p:nvPr/>
          </p:nvSpPr>
          <p:spPr bwMode="auto">
            <a:xfrm>
              <a:off x="48" y="60"/>
              <a:ext cx="2736" cy="226"/>
            </a:xfrm>
            <a:custGeom>
              <a:avLst/>
              <a:gdLst>
                <a:gd name="T0" fmla="*/ 0 w 2736"/>
                <a:gd name="T1" fmla="*/ 144 h 226"/>
                <a:gd name="T2" fmla="*/ 369 w 2736"/>
                <a:gd name="T3" fmla="*/ 144 h 226"/>
                <a:gd name="T4" fmla="*/ 738 w 2736"/>
                <a:gd name="T5" fmla="*/ 45 h 226"/>
                <a:gd name="T6" fmla="*/ 1158 w 2736"/>
                <a:gd name="T7" fmla="*/ 3 h 226"/>
                <a:gd name="T8" fmla="*/ 1575 w 2736"/>
                <a:gd name="T9" fmla="*/ 27 h 226"/>
                <a:gd name="T10" fmla="*/ 2088 w 2736"/>
                <a:gd name="T11" fmla="*/ 135 h 226"/>
                <a:gd name="T12" fmla="*/ 2466 w 2736"/>
                <a:gd name="T13" fmla="*/ 216 h 226"/>
                <a:gd name="T14" fmla="*/ 2736 w 2736"/>
                <a:gd name="T15" fmla="*/ 198 h 2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36"/>
                <a:gd name="T25" fmla="*/ 0 h 226"/>
                <a:gd name="T26" fmla="*/ 2736 w 2736"/>
                <a:gd name="T27" fmla="*/ 226 h 2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36" h="226">
                  <a:moveTo>
                    <a:pt x="0" y="144"/>
                  </a:moveTo>
                  <a:cubicBezTo>
                    <a:pt x="61" y="144"/>
                    <a:pt x="246" y="161"/>
                    <a:pt x="369" y="144"/>
                  </a:cubicBezTo>
                  <a:cubicBezTo>
                    <a:pt x="492" y="127"/>
                    <a:pt x="607" y="68"/>
                    <a:pt x="738" y="45"/>
                  </a:cubicBezTo>
                  <a:cubicBezTo>
                    <a:pt x="869" y="22"/>
                    <a:pt x="1019" y="6"/>
                    <a:pt x="1158" y="3"/>
                  </a:cubicBezTo>
                  <a:cubicBezTo>
                    <a:pt x="1297" y="0"/>
                    <a:pt x="1420" y="5"/>
                    <a:pt x="1575" y="27"/>
                  </a:cubicBezTo>
                  <a:cubicBezTo>
                    <a:pt x="1730" y="49"/>
                    <a:pt x="1940" y="104"/>
                    <a:pt x="2088" y="135"/>
                  </a:cubicBezTo>
                  <a:cubicBezTo>
                    <a:pt x="2236" y="166"/>
                    <a:pt x="2358" y="206"/>
                    <a:pt x="2466" y="216"/>
                  </a:cubicBezTo>
                  <a:cubicBezTo>
                    <a:pt x="2574" y="226"/>
                    <a:pt x="2680" y="202"/>
                    <a:pt x="2736" y="198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Freeform 15"/>
            <p:cNvSpPr>
              <a:spLocks/>
            </p:cNvSpPr>
            <p:nvPr/>
          </p:nvSpPr>
          <p:spPr bwMode="auto">
            <a:xfrm>
              <a:off x="27" y="0"/>
              <a:ext cx="2808" cy="130"/>
            </a:xfrm>
            <a:custGeom>
              <a:avLst/>
              <a:gdLst>
                <a:gd name="T0" fmla="*/ 0 w 2808"/>
                <a:gd name="T1" fmla="*/ 63 h 130"/>
                <a:gd name="T2" fmla="*/ 405 w 2808"/>
                <a:gd name="T3" fmla="*/ 81 h 130"/>
                <a:gd name="T4" fmla="*/ 657 w 2808"/>
                <a:gd name="T5" fmla="*/ 45 h 130"/>
                <a:gd name="T6" fmla="*/ 900 w 2808"/>
                <a:gd name="T7" fmla="*/ 18 h 130"/>
                <a:gd name="T8" fmla="*/ 1215 w 2808"/>
                <a:gd name="T9" fmla="*/ 0 h 130"/>
                <a:gd name="T10" fmla="*/ 1575 w 2808"/>
                <a:gd name="T11" fmla="*/ 18 h 130"/>
                <a:gd name="T12" fmla="*/ 2061 w 2808"/>
                <a:gd name="T13" fmla="*/ 90 h 130"/>
                <a:gd name="T14" fmla="*/ 2412 w 2808"/>
                <a:gd name="T15" fmla="*/ 126 h 130"/>
                <a:gd name="T16" fmla="*/ 2754 w 2808"/>
                <a:gd name="T17" fmla="*/ 117 h 130"/>
                <a:gd name="T18" fmla="*/ 2736 w 2808"/>
                <a:gd name="T19" fmla="*/ 117 h 1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08"/>
                <a:gd name="T31" fmla="*/ 0 h 130"/>
                <a:gd name="T32" fmla="*/ 2808 w 2808"/>
                <a:gd name="T33" fmla="*/ 130 h 1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08" h="130">
                  <a:moveTo>
                    <a:pt x="0" y="63"/>
                  </a:moveTo>
                  <a:cubicBezTo>
                    <a:pt x="67" y="64"/>
                    <a:pt x="296" y="84"/>
                    <a:pt x="405" y="81"/>
                  </a:cubicBezTo>
                  <a:cubicBezTo>
                    <a:pt x="514" y="78"/>
                    <a:pt x="575" y="55"/>
                    <a:pt x="657" y="45"/>
                  </a:cubicBezTo>
                  <a:cubicBezTo>
                    <a:pt x="739" y="35"/>
                    <a:pt x="807" y="26"/>
                    <a:pt x="900" y="18"/>
                  </a:cubicBezTo>
                  <a:cubicBezTo>
                    <a:pt x="993" y="10"/>
                    <a:pt x="1103" y="0"/>
                    <a:pt x="1215" y="0"/>
                  </a:cubicBezTo>
                  <a:cubicBezTo>
                    <a:pt x="1327" y="0"/>
                    <a:pt x="1434" y="3"/>
                    <a:pt x="1575" y="18"/>
                  </a:cubicBezTo>
                  <a:cubicBezTo>
                    <a:pt x="1716" y="33"/>
                    <a:pt x="1922" y="72"/>
                    <a:pt x="2061" y="90"/>
                  </a:cubicBezTo>
                  <a:cubicBezTo>
                    <a:pt x="2200" y="108"/>
                    <a:pt x="2297" y="122"/>
                    <a:pt x="2412" y="126"/>
                  </a:cubicBezTo>
                  <a:cubicBezTo>
                    <a:pt x="2527" y="130"/>
                    <a:pt x="2700" y="119"/>
                    <a:pt x="2754" y="117"/>
                  </a:cubicBezTo>
                  <a:cubicBezTo>
                    <a:pt x="2808" y="115"/>
                    <a:pt x="2740" y="117"/>
                    <a:pt x="2736" y="117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4" name="AutoShape 16"/>
          <p:cNvSpPr>
            <a:spLocks noChangeArrowheads="1"/>
          </p:cNvSpPr>
          <p:nvPr/>
        </p:nvSpPr>
        <p:spPr bwMode="auto">
          <a:xfrm>
            <a:off x="5983288" y="1738313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1" hangingPunct="1"/>
            <a:endParaRPr lang="zh-CN" altLang="en-US" b="1">
              <a:solidFill>
                <a:srgbClr val="FF0000"/>
              </a:solidFill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>
            <a:off x="5907088" y="2805113"/>
            <a:ext cx="381000" cy="838200"/>
          </a:xfrm>
          <a:prstGeom prst="upArrow">
            <a:avLst>
              <a:gd name="adj1" fmla="val 50000"/>
              <a:gd name="adj2" fmla="val 5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1" hangingPunct="1"/>
            <a:endParaRPr lang="zh-CN" altLang="en-US" b="1">
              <a:solidFill>
                <a:srgbClr val="003300"/>
              </a:solidFill>
              <a:ea typeface="华文楷体" pitchFamily="2" charset="-122"/>
              <a:cs typeface="Times New Roman" pitchFamily="18" charset="0"/>
            </a:endParaRPr>
          </a:p>
        </p:txBody>
      </p:sp>
      <p:pic>
        <p:nvPicPr>
          <p:cNvPr id="12306" name="Picture 18" descr="9"/>
          <p:cNvPicPr>
            <a:picLocks noChangeAspect="1" noChangeArrowheads="1"/>
          </p:cNvPicPr>
          <p:nvPr/>
        </p:nvPicPr>
        <p:blipFill>
          <a:blip r:embed="rId3" cstate="print"/>
          <a:srcRect t="9869" b="7837"/>
          <a:stretch>
            <a:fillRect/>
          </a:stretch>
        </p:blipFill>
        <p:spPr bwMode="auto">
          <a:xfrm>
            <a:off x="1115616" y="1844824"/>
            <a:ext cx="2663974" cy="154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6" name="Text Box 20"/>
          <p:cNvSpPr txBox="1">
            <a:spLocks noChangeArrowheads="1"/>
          </p:cNvSpPr>
          <p:nvPr/>
        </p:nvSpPr>
        <p:spPr bwMode="auto">
          <a:xfrm>
            <a:off x="827584" y="692696"/>
            <a:ext cx="3672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飞机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的</a:t>
            </a:r>
            <a:r>
              <a:rPr lang="zh-CN" altLang="en-US" sz="36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升力产生</a:t>
            </a:r>
            <a:endParaRPr lang="zh-CN" altLang="en-US" sz="36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  <a:cs typeface="Times New Roman" pitchFamily="18" charset="0"/>
            </a:endParaRPr>
          </a:p>
        </p:txBody>
      </p:sp>
      <p:sp>
        <p:nvSpPr>
          <p:cNvPr id="12309" name="Text Box 6"/>
          <p:cNvSpPr txBox="1">
            <a:spLocks noChangeArrowheads="1"/>
          </p:cNvSpPr>
          <p:nvPr/>
        </p:nvSpPr>
        <p:spPr bwMode="auto">
          <a:xfrm>
            <a:off x="1043608" y="5013176"/>
            <a:ext cx="7200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机翼</a:t>
            </a:r>
            <a:r>
              <a:rPr lang="zh-CN" altLang="en-US" sz="28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上下空气流速差越</a:t>
            </a:r>
            <a:r>
              <a:rPr lang="zh-CN" altLang="en-US" sz="2800" b="1" dirty="0" smtClean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大</a:t>
            </a:r>
            <a:r>
              <a:rPr lang="zh-CN" altLang="en-US" sz="2800" b="1" dirty="0" smtClean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，</a:t>
            </a:r>
            <a:endParaRPr lang="en-US" altLang="zh-CN" sz="2800" b="1" dirty="0" smtClean="0">
              <a:solidFill>
                <a:schemeClr val="accent2"/>
              </a:solidFill>
              <a:latin typeface="华文中宋" pitchFamily="2" charset="-122"/>
              <a:ea typeface="华文中宋" pitchFamily="2" charset="-122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产生</a:t>
            </a:r>
            <a:r>
              <a:rPr lang="zh-CN" altLang="en-US" sz="28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的压强差也越大。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utoUpdateAnimBg="0"/>
      <p:bldP spid="12293" grpId="0" autoUpdateAnimBg="0"/>
      <p:bldP spid="12294" grpId="0" animBg="1"/>
      <p:bldP spid="12304" grpId="0" animBg="1" autoUpdateAnimBg="0"/>
      <p:bldP spid="12305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395536" y="476672"/>
            <a:ext cx="4787900" cy="579438"/>
          </a:xfrm>
          <a:noFill/>
          <a:ln/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鸟儿是怎样飞翔的？</a:t>
            </a:r>
          </a:p>
        </p:txBody>
      </p:sp>
      <p:pic>
        <p:nvPicPr>
          <p:cNvPr id="18433" name="Picture 1" descr="C:\Users\Administrator.SC-201809101029\Desktop\tim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352928" cy="462533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飞机模型演示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556792"/>
            <a:ext cx="7920880" cy="4455495"/>
          </a:xfrm>
          <a:prstGeom prst="rect">
            <a:avLst/>
          </a:prstGeom>
        </p:spPr>
      </p:pic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899592" y="620688"/>
            <a:ext cx="45365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为什么不产生升力</a:t>
            </a:r>
            <a:endParaRPr lang="zh-CN" altLang="en-US" sz="3600" b="1" dirty="0">
              <a:solidFill>
                <a:schemeClr val="tx2"/>
              </a:solidFill>
              <a:latin typeface="华文中宋" pitchFamily="2" charset="-122"/>
              <a:ea typeface="华文中宋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899592" y="1988840"/>
            <a:ext cx="2790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流速快，气压小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115616" y="4365104"/>
            <a:ext cx="27416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流速慢，气压大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038600" y="4113213"/>
            <a:ext cx="914400" cy="1219200"/>
          </a:xfrm>
          <a:prstGeom prst="upArrow">
            <a:avLst>
              <a:gd name="adj1" fmla="val 50000"/>
              <a:gd name="adj2" fmla="val 33333"/>
            </a:avLst>
          </a:prstGeom>
          <a:solidFill>
            <a:srgbClr val="00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343400" y="1979613"/>
            <a:ext cx="304800" cy="762000"/>
          </a:xfrm>
          <a:prstGeom prst="downArrow">
            <a:avLst>
              <a:gd name="adj1" fmla="val 50000"/>
              <a:gd name="adj2" fmla="val 62500"/>
            </a:avLst>
          </a:prstGeom>
          <a:solidFill>
            <a:srgbClr val="00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en-US" sz="2800" smtClean="0">
              <a:solidFill>
                <a:srgbClr val="000000"/>
              </a:solidFill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411288" y="2617788"/>
            <a:ext cx="5019675" cy="806450"/>
            <a:chOff x="0" y="0"/>
            <a:chExt cx="3162" cy="508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0" y="102"/>
              <a:ext cx="954" cy="101"/>
              <a:chOff x="0" y="0"/>
              <a:chExt cx="912" cy="96"/>
            </a:xfrm>
          </p:grpSpPr>
          <p:sp>
            <p:nvSpPr>
              <p:cNvPr id="21512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86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endParaRPr lang="zh-CN" altLang="en-US" sz="28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13" name="Line 9"/>
              <p:cNvSpPr>
                <a:spLocks noChangeShapeType="1"/>
              </p:cNvSpPr>
              <p:nvPr/>
            </p:nvSpPr>
            <p:spPr bwMode="auto">
              <a:xfrm>
                <a:off x="48" y="96"/>
                <a:ext cx="86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endParaRPr lang="zh-CN" altLang="en-US" sz="280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1506" y="0"/>
              <a:ext cx="1656" cy="508"/>
              <a:chOff x="0" y="0"/>
              <a:chExt cx="1584" cy="480"/>
            </a:xfrm>
          </p:grpSpPr>
          <p:sp>
            <p:nvSpPr>
              <p:cNvPr id="21515" name="Line 1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536" cy="38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endParaRPr lang="zh-CN" altLang="en-US" sz="28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16" name="Line 12"/>
              <p:cNvSpPr>
                <a:spLocks noChangeShapeType="1"/>
              </p:cNvSpPr>
              <p:nvPr/>
            </p:nvSpPr>
            <p:spPr bwMode="auto">
              <a:xfrm>
                <a:off x="48" y="96"/>
                <a:ext cx="1536" cy="38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endParaRPr lang="zh-CN" altLang="en-US" sz="280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903" y="0"/>
              <a:ext cx="653" cy="203"/>
              <a:chOff x="0" y="0"/>
              <a:chExt cx="624" cy="192"/>
            </a:xfrm>
          </p:grpSpPr>
          <p:sp>
            <p:nvSpPr>
              <p:cNvPr id="21518" name="Line 1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endParaRPr lang="zh-CN" altLang="en-US" sz="28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19" name="Line 15"/>
              <p:cNvSpPr>
                <a:spLocks noChangeShapeType="1"/>
              </p:cNvSpPr>
              <p:nvPr/>
            </p:nvSpPr>
            <p:spPr bwMode="auto">
              <a:xfrm flipV="1">
                <a:off x="48" y="96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endParaRPr lang="zh-CN" altLang="en-US" sz="2800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6" name="Group 16"/>
          <p:cNvGrpSpPr>
            <a:grpSpLocks/>
          </p:cNvGrpSpPr>
          <p:nvPr/>
        </p:nvGrpSpPr>
        <p:grpSpPr bwMode="auto">
          <a:xfrm rot="120000">
            <a:off x="1331913" y="3827463"/>
            <a:ext cx="5257800" cy="161925"/>
            <a:chOff x="0" y="0"/>
            <a:chExt cx="3168" cy="96"/>
          </a:xfrm>
        </p:grpSpPr>
        <p:sp>
          <p:nvSpPr>
            <p:cNvPr id="21521" name="Line 17"/>
            <p:cNvSpPr>
              <a:spLocks noChangeShapeType="1"/>
            </p:cNvSpPr>
            <p:nvPr/>
          </p:nvSpPr>
          <p:spPr bwMode="auto">
            <a:xfrm>
              <a:off x="0" y="0"/>
              <a:ext cx="316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endParaRPr lang="zh-CN" altLang="en-US" sz="2800" smtClean="0">
                <a:solidFill>
                  <a:srgbClr val="000000"/>
                </a:solidFill>
              </a:endParaRPr>
            </a:p>
          </p:txBody>
        </p:sp>
        <p:sp>
          <p:nvSpPr>
            <p:cNvPr id="21522" name="Line 18"/>
            <p:cNvSpPr>
              <a:spLocks noChangeShapeType="1"/>
            </p:cNvSpPr>
            <p:nvPr/>
          </p:nvSpPr>
          <p:spPr bwMode="auto">
            <a:xfrm>
              <a:off x="0" y="96"/>
              <a:ext cx="316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endParaRPr lang="zh-CN" altLang="en-US" sz="2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1523" name="未知"/>
          <p:cNvSpPr>
            <a:spLocks/>
          </p:cNvSpPr>
          <p:nvPr/>
        </p:nvSpPr>
        <p:spPr bwMode="auto">
          <a:xfrm>
            <a:off x="2362200" y="2970213"/>
            <a:ext cx="4406900" cy="914400"/>
          </a:xfrm>
          <a:custGeom>
            <a:avLst/>
            <a:gdLst/>
            <a:ahLst/>
            <a:cxnLst>
              <a:cxn ang="0">
                <a:pos x="88" y="456"/>
              </a:cxn>
              <a:cxn ang="0">
                <a:pos x="136" y="360"/>
              </a:cxn>
              <a:cxn ang="0">
                <a:pos x="904" y="24"/>
              </a:cxn>
              <a:cxn ang="0">
                <a:pos x="2632" y="504"/>
              </a:cxn>
              <a:cxn ang="0">
                <a:pos x="40" y="456"/>
              </a:cxn>
            </a:cxnLst>
            <a:rect l="0" t="0" r="r" b="b"/>
            <a:pathLst>
              <a:path w="2776" h="576">
                <a:moveTo>
                  <a:pt x="88" y="456"/>
                </a:moveTo>
                <a:cubicBezTo>
                  <a:pt x="44" y="444"/>
                  <a:pt x="0" y="432"/>
                  <a:pt x="136" y="360"/>
                </a:cubicBezTo>
                <a:cubicBezTo>
                  <a:pt x="272" y="288"/>
                  <a:pt x="488" y="0"/>
                  <a:pt x="904" y="24"/>
                </a:cubicBezTo>
                <a:cubicBezTo>
                  <a:pt x="1320" y="48"/>
                  <a:pt x="2776" y="432"/>
                  <a:pt x="2632" y="504"/>
                </a:cubicBezTo>
                <a:cubicBezTo>
                  <a:pt x="2488" y="576"/>
                  <a:pt x="472" y="464"/>
                  <a:pt x="40" y="456"/>
                </a:cubicBezTo>
              </a:path>
            </a:pathLst>
          </a:custGeom>
          <a:solidFill>
            <a:srgbClr val="9933FF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6804248" y="692696"/>
            <a:ext cx="677108" cy="52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鸟 飞机</a:t>
            </a:r>
            <a:r>
              <a:rPr lang="zh-CN" altLang="en-US" sz="3200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翅膀的作用</a:t>
            </a: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950913" y="6223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2800" smtClean="0">
              <a:solidFill>
                <a:srgbClr val="000000"/>
              </a:solidFill>
            </a:endParaRPr>
          </a:p>
        </p:txBody>
      </p:sp>
      <p:pic>
        <p:nvPicPr>
          <p:cNvPr id="21526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669674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39552" y="1052736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2"/>
                </a:solidFill>
                <a:latin typeface="黑体" pitchFamily="49" charset="-122"/>
              </a:rPr>
              <a:t>伯努利</a:t>
            </a:r>
            <a:r>
              <a:rPr lang="zh-CN" altLang="en-US" sz="3200" dirty="0" smtClean="0">
                <a:solidFill>
                  <a:schemeClr val="accent2"/>
                </a:solidFill>
                <a:latin typeface="黑体" pitchFamily="49" charset="-122"/>
              </a:rPr>
              <a:t>原理应用：</a:t>
            </a:r>
            <a:endParaRPr lang="zh-CN" altLang="en-US" sz="3200" dirty="0">
              <a:solidFill>
                <a:schemeClr val="accent2"/>
              </a:solidFill>
              <a:latin typeface="黑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628800"/>
            <a:ext cx="3835374" cy="314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20"/>
          <p:cNvSpPr txBox="1">
            <a:spLocks noChangeArrowheads="1"/>
          </p:cNvSpPr>
          <p:nvPr/>
        </p:nvSpPr>
        <p:spPr bwMode="auto">
          <a:xfrm>
            <a:off x="755576" y="908720"/>
            <a:ext cx="71025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冷热</a:t>
            </a:r>
            <a:r>
              <a:rPr lang="zh-CN" altLang="en-US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水混合淋浴器的原理。</a:t>
            </a: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1331640" y="4941168"/>
            <a:ext cx="6372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冷水</a:t>
            </a:r>
            <a:r>
              <a:rPr lang="zh-CN" altLang="en-US" sz="28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从管中流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过时，流速大，压强小，热水</a:t>
            </a:r>
            <a:r>
              <a:rPr lang="zh-CN" altLang="en-US" sz="28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被压</a:t>
            </a:r>
            <a:r>
              <a:rPr lang="zh-CN" altLang="en-US" sz="2800" b="1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上来，混合</a:t>
            </a:r>
            <a:r>
              <a:rPr lang="zh-CN" altLang="en-US" sz="28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成温水流出来。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44_204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56992"/>
            <a:ext cx="3341853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23528" y="1124744"/>
            <a:ext cx="720047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003366"/>
              </a:buClr>
              <a:buSzPct val="75000"/>
              <a:buFont typeface="Wingdings" pitchFamily="2" charset="2"/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在</a:t>
            </a:r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火车站或地铁站的站台上，离站台边缘１m左右的地方标有一条安全线，为什么乘客必须站在安全线以外的地方候车？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187450" y="5445125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mtClean="0">
              <a:solidFill>
                <a:srgbClr val="003366"/>
              </a:solidFill>
              <a:ea typeface="宋体" pitchFamily="2" charset="-122"/>
            </a:endParaRPr>
          </a:p>
        </p:txBody>
      </p:sp>
      <p:pic>
        <p:nvPicPr>
          <p:cNvPr id="15365" name="DSCF0160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427984" y="2564904"/>
            <a:ext cx="4608512" cy="3456384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9" descr="铁路站台上的安全线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963" y="2036763"/>
            <a:ext cx="4192587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地铁站台上的安全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9313" y="548680"/>
            <a:ext cx="3694112" cy="565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17550" y="598488"/>
            <a:ext cx="24860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安全线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1700808"/>
            <a:ext cx="4031109" cy="37242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为什么</a:t>
            </a:r>
            <a:r>
              <a:rPr lang="zh-CN" altLang="en-US" b="1" dirty="0"/>
              <a:t>我国海军舰艇护航编队一般采用前后护航形式，而不采用“并排”护航？</a:t>
            </a:r>
          </a:p>
        </p:txBody>
      </p:sp>
      <p:pic>
        <p:nvPicPr>
          <p:cNvPr id="13315" name="Picture 3" descr="11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4427984" y="1844824"/>
            <a:ext cx="365165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395536" y="4869160"/>
            <a:ext cx="85328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高速航行的轮船如果靠得太近，两船内侧的流速</a:t>
            </a:r>
            <a:r>
              <a:rPr lang="en-US" altLang="zh-CN" sz="2800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2800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外侧的流速，所以内侧的压强</a:t>
            </a:r>
            <a:r>
              <a:rPr lang="en-US" altLang="zh-CN" sz="2800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2800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外侧的压强，船体在</a:t>
            </a:r>
            <a:r>
              <a:rPr lang="en-US" altLang="zh-CN" sz="2800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__</a:t>
            </a:r>
            <a:r>
              <a:rPr lang="en-US" altLang="zh-CN" sz="2800" u="sng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800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___</a:t>
            </a:r>
            <a:r>
              <a:rPr lang="zh-CN" altLang="en-US" sz="2800" dirty="0" smtClean="0">
                <a:solidFill>
                  <a:srgbClr val="003366"/>
                </a:solidFill>
                <a:latin typeface="楷体" pitchFamily="49" charset="-122"/>
                <a:ea typeface="楷体" pitchFamily="49" charset="-122"/>
              </a:rPr>
              <a:t>力作用下，会发生碰撞事故</a:t>
            </a: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539552" y="5157192"/>
            <a:ext cx="903109" cy="52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/>
            <a:r>
              <a:rPr lang="zh-CN" altLang="en-US" sz="2800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大于</a:t>
            </a:r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6156176" y="5229200"/>
            <a:ext cx="903109" cy="52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/>
            <a:r>
              <a:rPr lang="zh-CN" altLang="en-US" sz="2800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小于</a:t>
            </a:r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1835696" y="5661248"/>
            <a:ext cx="1263784" cy="52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b">
            <a:spAutoFit/>
          </a:bodyPr>
          <a:lstStyle/>
          <a:p>
            <a:pPr algn="r" eaLnBrk="1" hangingPunct="1"/>
            <a:r>
              <a:rPr lang="zh-CN" altLang="en-US" sz="2800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非平衡</a:t>
            </a:r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utoUpdateAnimBg="0"/>
      <p:bldP spid="13318" grpId="0" autoUpdateAnimBg="0"/>
      <p:bldP spid="1331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3"/>
          <p:cNvSpPr txBox="1">
            <a:spLocks noChangeArrowheads="1"/>
          </p:cNvSpPr>
          <p:nvPr/>
        </p:nvSpPr>
        <p:spPr bwMode="auto">
          <a:xfrm>
            <a:off x="285751" y="500063"/>
            <a:ext cx="623046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、取一根长吸管，从中间切开一个口，如图所示折成直角，一端插在水中，向水平管中吹气，将观察到什么现象？</a:t>
            </a:r>
          </a:p>
        </p:txBody>
      </p:sp>
      <p:pic>
        <p:nvPicPr>
          <p:cNvPr id="37891" name="Picture 6" descr="http://img1.imgtn.bdimg.com/it/u=556007193,352671148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338" y="2780928"/>
            <a:ext cx="1934975" cy="293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0" name="Picture 8" descr="http://img0.imgtn.bdimg.com/it/u=1858409058,224787222&amp;fm=21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852936"/>
            <a:ext cx="3683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0.imgtn.bdimg.com/it/u=569678277,2667115389&amp;fm=21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276872"/>
            <a:ext cx="2309812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0466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</a:rPr>
              <a:t>喷雾器实验视频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pic>
        <p:nvPicPr>
          <p:cNvPr id="3" name="自制喷雾器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836712"/>
            <a:ext cx="8154144" cy="5436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9" name="AutoShape 11"/>
          <p:cNvSpPr>
            <a:spLocks noChangeArrowheads="1"/>
          </p:cNvSpPr>
          <p:nvPr/>
        </p:nvSpPr>
        <p:spPr bwMode="auto">
          <a:xfrm rot="5400000">
            <a:off x="2514600" y="3995738"/>
            <a:ext cx="2743200" cy="152400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spcBef>
                <a:spcPct val="50000"/>
              </a:spcBef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895600" y="3157538"/>
            <a:ext cx="1981200" cy="3505200"/>
            <a:chOff x="1824" y="1248"/>
            <a:chExt cx="1248" cy="2208"/>
          </a:xfrm>
        </p:grpSpPr>
        <p:sp>
          <p:nvSpPr>
            <p:cNvPr id="32772" name="Rectangle 4"/>
            <p:cNvSpPr>
              <a:spLocks noChangeArrowheads="1"/>
            </p:cNvSpPr>
            <p:nvPr/>
          </p:nvSpPr>
          <p:spPr bwMode="auto">
            <a:xfrm>
              <a:off x="1824" y="1872"/>
              <a:ext cx="1248" cy="1584"/>
            </a:xfrm>
            <a:prstGeom prst="rect">
              <a:avLst/>
            </a:prstGeom>
            <a:solidFill>
              <a:srgbClr val="FF5050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en-US" sz="2800" smtClean="0">
                <a:solidFill>
                  <a:srgbClr val="000000"/>
                </a:solidFill>
              </a:endParaRPr>
            </a:p>
          </p:txBody>
        </p:sp>
        <p:sp>
          <p:nvSpPr>
            <p:cNvPr id="32773" name="Line 5"/>
            <p:cNvSpPr>
              <a:spLocks noChangeShapeType="1"/>
            </p:cNvSpPr>
            <p:nvPr/>
          </p:nvSpPr>
          <p:spPr bwMode="auto">
            <a:xfrm flipV="1">
              <a:off x="1824" y="1248"/>
              <a:ext cx="0" cy="816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en-US" sz="2800" smtClean="0">
                <a:solidFill>
                  <a:srgbClr val="000000"/>
                </a:solidFill>
              </a:endParaRPr>
            </a:p>
          </p:txBody>
        </p:sp>
        <p:sp>
          <p:nvSpPr>
            <p:cNvPr id="32774" name="Line 6"/>
            <p:cNvSpPr>
              <a:spLocks noChangeShapeType="1"/>
            </p:cNvSpPr>
            <p:nvPr/>
          </p:nvSpPr>
          <p:spPr bwMode="auto">
            <a:xfrm flipV="1">
              <a:off x="3072" y="1248"/>
              <a:ext cx="0" cy="1152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en-US" sz="2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2777" name="AutoShape 9"/>
          <p:cNvSpPr>
            <a:spLocks noChangeArrowheads="1"/>
          </p:cNvSpPr>
          <p:nvPr/>
        </p:nvSpPr>
        <p:spPr bwMode="auto">
          <a:xfrm>
            <a:off x="990600" y="2471738"/>
            <a:ext cx="2743200" cy="152400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spcBef>
                <a:spcPct val="50000"/>
              </a:spcBef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32781" name="AutoShape 13"/>
          <p:cNvSpPr>
            <a:spLocks noChangeArrowheads="1"/>
          </p:cNvSpPr>
          <p:nvPr/>
        </p:nvSpPr>
        <p:spPr bwMode="auto">
          <a:xfrm rot="-5400000">
            <a:off x="3162300" y="3348038"/>
            <a:ext cx="1447800" cy="152400"/>
          </a:xfrm>
          <a:prstGeom prst="roundRect">
            <a:avLst>
              <a:gd name="adj" fmla="val 16667"/>
            </a:avLst>
          </a:prstGeom>
          <a:solidFill>
            <a:srgbClr val="FF5050"/>
          </a:solidFill>
          <a:ln w="9525">
            <a:solidFill>
              <a:srgbClr val="CCE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spcBef>
                <a:spcPct val="50000"/>
              </a:spcBef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4114800" y="2243138"/>
            <a:ext cx="838200" cy="609600"/>
            <a:chOff x="2592" y="912"/>
            <a:chExt cx="528" cy="384"/>
          </a:xfrm>
        </p:grpSpPr>
        <p:sp>
          <p:nvSpPr>
            <p:cNvPr id="32782" name="Line 14"/>
            <p:cNvSpPr>
              <a:spLocks noChangeShapeType="1"/>
            </p:cNvSpPr>
            <p:nvPr/>
          </p:nvSpPr>
          <p:spPr bwMode="auto">
            <a:xfrm flipV="1">
              <a:off x="2592" y="912"/>
              <a:ext cx="528" cy="144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en-US" sz="2800" smtClean="0">
                <a:solidFill>
                  <a:srgbClr val="000000"/>
                </a:solidFill>
              </a:endParaRPr>
            </a:p>
          </p:txBody>
        </p:sp>
        <p:sp>
          <p:nvSpPr>
            <p:cNvPr id="32783" name="Line 15"/>
            <p:cNvSpPr>
              <a:spLocks noChangeShapeType="1"/>
            </p:cNvSpPr>
            <p:nvPr/>
          </p:nvSpPr>
          <p:spPr bwMode="auto">
            <a:xfrm>
              <a:off x="2592" y="1104"/>
              <a:ext cx="528" cy="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en-US" sz="2800" smtClean="0">
                <a:solidFill>
                  <a:srgbClr val="000000"/>
                </a:solidFill>
              </a:endParaRPr>
            </a:p>
          </p:txBody>
        </p:sp>
        <p:sp>
          <p:nvSpPr>
            <p:cNvPr id="32784" name="Line 16"/>
            <p:cNvSpPr>
              <a:spLocks noChangeShapeType="1"/>
            </p:cNvSpPr>
            <p:nvPr/>
          </p:nvSpPr>
          <p:spPr bwMode="auto">
            <a:xfrm>
              <a:off x="2592" y="1152"/>
              <a:ext cx="528" cy="144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dash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endParaRPr kumimoji="1" lang="zh-CN" altLang="en-US" sz="2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2786" name="AutoShape 18"/>
          <p:cNvSpPr>
            <a:spLocks noChangeArrowheads="1"/>
          </p:cNvSpPr>
          <p:nvPr/>
        </p:nvSpPr>
        <p:spPr bwMode="auto">
          <a:xfrm>
            <a:off x="2700338" y="2466975"/>
            <a:ext cx="990600" cy="152400"/>
          </a:xfrm>
          <a:prstGeom prst="rightArrow">
            <a:avLst>
              <a:gd name="adj1" fmla="val 50000"/>
              <a:gd name="adj2" fmla="val 162500"/>
            </a:avLst>
          </a:prstGeom>
          <a:solidFill>
            <a:srgbClr val="FF0066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spcBef>
                <a:spcPct val="50000"/>
              </a:spcBef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914400" y="1557338"/>
            <a:ext cx="2514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4400" smtClean="0">
                <a:solidFill>
                  <a:srgbClr val="000000"/>
                </a:solidFill>
                <a:ea typeface="隶书" pitchFamily="49" charset="-122"/>
              </a:rPr>
              <a:t>用力吹气</a:t>
            </a:r>
          </a:p>
        </p:txBody>
      </p:sp>
      <p:sp>
        <p:nvSpPr>
          <p:cNvPr id="32790" name="AutoShape 22"/>
          <p:cNvSpPr>
            <a:spLocks noChangeArrowheads="1"/>
          </p:cNvSpPr>
          <p:nvPr/>
        </p:nvSpPr>
        <p:spPr bwMode="auto">
          <a:xfrm>
            <a:off x="2411413" y="188913"/>
            <a:ext cx="3313112" cy="1030287"/>
          </a:xfrm>
          <a:prstGeom prst="wedgeEllipseCallout">
            <a:avLst>
              <a:gd name="adj1" fmla="val -6060"/>
              <a:gd name="adj2" fmla="val 161250"/>
            </a:avLst>
          </a:prstGeom>
          <a:solidFill>
            <a:srgbClr val="66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kumimoji="1" lang="zh-CN" alt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a typeface="隶书" pitchFamily="49" charset="-122"/>
              </a:rPr>
              <a:t>流速快气压小</a:t>
            </a:r>
          </a:p>
        </p:txBody>
      </p:sp>
      <p:graphicFrame>
        <p:nvGraphicFramePr>
          <p:cNvPr id="192524" name="Object 12"/>
          <p:cNvGraphicFramePr>
            <a:graphicFrameLocks noChangeAspect="1"/>
          </p:cNvGraphicFramePr>
          <p:nvPr/>
        </p:nvGraphicFramePr>
        <p:xfrm>
          <a:off x="6084168" y="2204864"/>
          <a:ext cx="2051274" cy="3198025"/>
        </p:xfrm>
        <a:graphic>
          <a:graphicData uri="http://schemas.openxmlformats.org/presentationml/2006/ole">
            <p:oleObj spid="_x0000_s10242" name="Flash 文档" r:id="rId4" imgW="1498680" imgH="2336760" progId="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1000"/>
                                        <p:tgtEl>
                                          <p:spTgt spid="192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1" grpId="0" animBg="1"/>
      <p:bldP spid="32786" grpId="0" animBg="1"/>
      <p:bldP spid="32790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09600" y="762000"/>
            <a:ext cx="79787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飞机为什么能腾空而起？ </a:t>
            </a:r>
          </a:p>
        </p:txBody>
      </p:sp>
      <p:pic>
        <p:nvPicPr>
          <p:cNvPr id="17409" name="Picture 1" descr="C:\Users\Administrator.SC-201809101029\Desktop\timgI8OYZQ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7992888" cy="333037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7770813" y="6400800"/>
            <a:ext cx="1019175" cy="323850"/>
          </a:xfrm>
        </p:spPr>
        <p:txBody>
          <a:bodyPr/>
          <a:lstStyle/>
          <a:p>
            <a:fld id="{BA20352F-3495-4BD7-AE2A-B42E77E61A32}" type="slidenum">
              <a:rPr lang="en-US" altLang="zh-CN" sz="1200">
                <a:solidFill>
                  <a:srgbClr val="000000"/>
                </a:solidFill>
              </a:rPr>
              <a:pPr/>
              <a:t>30</a:t>
            </a:fld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6113" y="1143000"/>
            <a:ext cx="7853362" cy="1143000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46113" y="2438400"/>
            <a:ext cx="7853362" cy="3687763"/>
          </a:xfrm>
        </p:spPr>
        <p:txBody>
          <a:bodyPr/>
          <a:lstStyle/>
          <a:p>
            <a:endParaRPr lang="zh-CN" altLang="zh-CN" smtClean="0"/>
          </a:p>
        </p:txBody>
      </p:sp>
      <p:pic>
        <p:nvPicPr>
          <p:cNvPr id="27652" name="Picture 4" descr="赛车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00020"/>
            <a:ext cx="7964438" cy="6257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0" name="AutoShape 14"/>
          <p:cNvSpPr/>
          <p:nvPr/>
        </p:nvSpPr>
        <p:spPr>
          <a:xfrm>
            <a:off x="4355976" y="332656"/>
            <a:ext cx="3888432" cy="2060848"/>
          </a:xfrm>
          <a:prstGeom prst="wedgeEllipseCallout">
            <a:avLst>
              <a:gd name="adj1" fmla="val 1389"/>
              <a:gd name="adj2" fmla="val 70023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9057" tIns="44528" rIns="89057" bIns="44528"/>
          <a:lstStyle/>
          <a:p>
            <a:pPr algn="ctr" defTabSz="1028700" eaLnBrk="1" hangingPunct="1">
              <a:buFont typeface="Arial" pitchFamily="34" charset="0"/>
              <a:buNone/>
            </a:pPr>
            <a:r>
              <a:rPr lang="en-US" altLang="zh-CN" sz="2800" dirty="0" smtClean="0">
                <a:solidFill>
                  <a:schemeClr val="tx1"/>
                </a:solidFill>
                <a:ea typeface="隶书" pitchFamily="49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ea typeface="隶书" pitchFamily="49" charset="-122"/>
              </a:rPr>
              <a:t>、气流偏导器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32" name="AutoShape 16"/>
          <p:cNvSpPr>
            <a:spLocks noChangeArrowheads="1"/>
          </p:cNvSpPr>
          <p:nvPr/>
        </p:nvSpPr>
        <p:spPr bwMode="auto">
          <a:xfrm>
            <a:off x="5867400" y="838200"/>
            <a:ext cx="3048000" cy="16002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bg1"/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anchor="b"/>
          <a:lstStyle/>
          <a:p>
            <a:pPr algn="ctr" eaLnBrk="1" hangingPunct="1"/>
            <a:endParaRPr lang="zh-CN" altLang="zh-CN" sz="1800" smtClean="0">
              <a:solidFill>
                <a:srgbClr val="000000"/>
              </a:solidFill>
              <a:latin typeface="HolidayPi BT" pitchFamily="34" charset="2"/>
              <a:ea typeface="宋体" pitchFamily="2" charset="-122"/>
            </a:endParaRPr>
          </a:p>
        </p:txBody>
      </p:sp>
      <p:pic>
        <p:nvPicPr>
          <p:cNvPr id="60431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1143000"/>
            <a:ext cx="2362200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17"/>
          <p:cNvSpPr txBox="1">
            <a:spLocks noChangeArrowheads="1"/>
          </p:cNvSpPr>
          <p:nvPr/>
        </p:nvSpPr>
        <p:spPr bwMode="auto">
          <a:xfrm>
            <a:off x="6019800" y="33528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sz="1800" smtClean="0">
              <a:solidFill>
                <a:srgbClr val="000000"/>
              </a:solidFill>
              <a:latin typeface="HolidayPi BT" pitchFamily="34" charset="2"/>
              <a:ea typeface="宋体" pitchFamily="2" charset="-122"/>
            </a:endParaRPr>
          </a:p>
        </p:txBody>
      </p:sp>
      <p:sp>
        <p:nvSpPr>
          <p:cNvPr id="60434" name="Text Box 18"/>
          <p:cNvSpPr txBox="1">
            <a:spLocks noChangeArrowheads="1"/>
          </p:cNvSpPr>
          <p:nvPr/>
        </p:nvSpPr>
        <p:spPr bwMode="auto">
          <a:xfrm>
            <a:off x="5724128" y="2924944"/>
            <a:ext cx="3276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尾翼上平下凸，增大对地面的附着力，控制汽车往上飘浮，提高汽车的稳定性。</a:t>
            </a:r>
          </a:p>
        </p:txBody>
      </p:sp>
      <p:pic>
        <p:nvPicPr>
          <p:cNvPr id="2970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133600"/>
            <a:ext cx="496252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2" grpId="0" animBg="1"/>
      <p:bldP spid="604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Line 2"/>
          <p:cNvSpPr>
            <a:spLocks noChangeShapeType="1"/>
          </p:cNvSpPr>
          <p:nvPr/>
        </p:nvSpPr>
        <p:spPr bwMode="auto">
          <a:xfrm>
            <a:off x="3979863" y="2590800"/>
            <a:ext cx="21336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eaLnBrk="1" hangingPunct="1"/>
            <a:endParaRPr lang="zh-CN" altLang="en-US" sz="2800" b="1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763713" y="1125538"/>
            <a:ext cx="4368800" cy="641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smtClean="0">
                <a:solidFill>
                  <a:srgbClr val="3333FF"/>
                </a:solidFill>
                <a:ea typeface="宋体" charset="-122"/>
              </a:rPr>
              <a:t>像“装反了的机翼”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1763713" y="2565400"/>
            <a:ext cx="4075112" cy="641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smtClean="0">
                <a:solidFill>
                  <a:srgbClr val="3333FF"/>
                </a:solidFill>
                <a:ea typeface="宋体" charset="-122"/>
              </a:rPr>
              <a:t>上方压强大于下方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1692275" y="3933825"/>
            <a:ext cx="4103688" cy="641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smtClean="0">
                <a:solidFill>
                  <a:srgbClr val="3333FF"/>
                </a:solidFill>
                <a:ea typeface="宋体" charset="-122"/>
              </a:rPr>
              <a:t>给车身较大压力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6013450" y="3933825"/>
            <a:ext cx="2843213" cy="57943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2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增加了稳定性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547813" y="5157788"/>
            <a:ext cx="4032250" cy="641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smtClean="0">
                <a:solidFill>
                  <a:srgbClr val="3333FF"/>
                </a:solidFill>
                <a:ea typeface="宋体" charset="-122"/>
              </a:rPr>
              <a:t>加大了与地面摩擦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5940425" y="5157788"/>
            <a:ext cx="2652713" cy="5794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2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增大了动力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468313" y="1628775"/>
            <a:ext cx="733425" cy="39909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smtClean="0">
                <a:solidFill>
                  <a:srgbClr val="D60093"/>
                </a:solidFill>
                <a:latin typeface="Arial" charset="0"/>
                <a:ea typeface="黑体" pitchFamily="2" charset="-122"/>
              </a:rPr>
              <a:t>气流偏导器的作用</a:t>
            </a:r>
          </a:p>
        </p:txBody>
      </p:sp>
      <p:sp>
        <p:nvSpPr>
          <p:cNvPr id="74762" name="AutoShape 10"/>
          <p:cNvSpPr>
            <a:spLocks/>
          </p:cNvSpPr>
          <p:nvPr/>
        </p:nvSpPr>
        <p:spPr bwMode="auto">
          <a:xfrm>
            <a:off x="1225550" y="1562100"/>
            <a:ext cx="307975" cy="3452813"/>
          </a:xfrm>
          <a:prstGeom prst="leftBrace">
            <a:avLst>
              <a:gd name="adj1" fmla="val 93428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sz="2800" b="1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4763" name="AutoShape 11"/>
          <p:cNvSpPr>
            <a:spLocks noChangeArrowheads="1"/>
          </p:cNvSpPr>
          <p:nvPr/>
        </p:nvSpPr>
        <p:spPr bwMode="auto">
          <a:xfrm>
            <a:off x="3276600" y="2060575"/>
            <a:ext cx="539750" cy="368300"/>
          </a:xfrm>
          <a:prstGeom prst="downArrow">
            <a:avLst>
              <a:gd name="adj1" fmla="val 35120"/>
              <a:gd name="adj2" fmla="val 32083"/>
            </a:avLst>
          </a:prstGeom>
          <a:solidFill>
            <a:srgbClr val="FF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sz="2800" b="1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4764" name="AutoShape 12"/>
          <p:cNvSpPr>
            <a:spLocks noChangeArrowheads="1"/>
          </p:cNvSpPr>
          <p:nvPr/>
        </p:nvSpPr>
        <p:spPr bwMode="auto">
          <a:xfrm>
            <a:off x="3132138" y="4724400"/>
            <a:ext cx="539750" cy="368300"/>
          </a:xfrm>
          <a:prstGeom prst="downArrow">
            <a:avLst>
              <a:gd name="adj1" fmla="val 35120"/>
              <a:gd name="adj2" fmla="val 32083"/>
            </a:avLst>
          </a:prstGeom>
          <a:solidFill>
            <a:srgbClr val="FF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sz="2800" b="1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4765" name="AutoShape 13"/>
          <p:cNvSpPr>
            <a:spLocks noChangeArrowheads="1"/>
          </p:cNvSpPr>
          <p:nvPr/>
        </p:nvSpPr>
        <p:spPr bwMode="auto">
          <a:xfrm>
            <a:off x="3205163" y="3357563"/>
            <a:ext cx="539750" cy="368300"/>
          </a:xfrm>
          <a:prstGeom prst="downArrow">
            <a:avLst>
              <a:gd name="adj1" fmla="val 35120"/>
              <a:gd name="adj2" fmla="val 32083"/>
            </a:avLst>
          </a:prstGeom>
          <a:solidFill>
            <a:srgbClr val="FF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sz="2800" b="1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4766" name="AutoShape 14"/>
          <p:cNvSpPr>
            <a:spLocks noChangeArrowheads="1"/>
          </p:cNvSpPr>
          <p:nvPr/>
        </p:nvSpPr>
        <p:spPr bwMode="auto">
          <a:xfrm>
            <a:off x="5437188" y="4005263"/>
            <a:ext cx="647700" cy="4318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FF66F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sz="2800" b="1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4767" name="AutoShape 15"/>
          <p:cNvSpPr>
            <a:spLocks noChangeArrowheads="1"/>
          </p:cNvSpPr>
          <p:nvPr/>
        </p:nvSpPr>
        <p:spPr bwMode="auto">
          <a:xfrm>
            <a:off x="5508625" y="5300663"/>
            <a:ext cx="576263" cy="360362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FF66F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sz="2800" b="1" smtClean="0">
              <a:solidFill>
                <a:srgbClr val="000000"/>
              </a:solidFill>
              <a:ea typeface="宋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0"/>
      <p:bldP spid="74758" grpId="0"/>
      <p:bldP spid="74759" grpId="0"/>
      <p:bldP spid="74760" grpId="0"/>
      <p:bldP spid="74763" grpId="0" animBg="1"/>
      <p:bldP spid="74764" grpId="0" animBg="1"/>
      <p:bldP spid="74765" grpId="0" animBg="1"/>
      <p:bldP spid="74766" grpId="0" animBg="1"/>
      <p:bldP spid="7476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课堂小结</a:t>
            </a:r>
          </a:p>
        </p:txBody>
      </p:sp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525463" y="2054225"/>
            <a:ext cx="663575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zh-CN" smtClean="0">
                <a:solidFill>
                  <a:srgbClr val="000000"/>
                </a:solidFill>
                <a:latin typeface="黑体" pitchFamily="49" charset="-122"/>
              </a:rPr>
              <a:t>在流体中运动</a:t>
            </a:r>
          </a:p>
        </p:txBody>
      </p:sp>
      <p:sp>
        <p:nvSpPr>
          <p:cNvPr id="25603" name="文本框 2"/>
          <p:cNvSpPr txBox="1">
            <a:spLocks noChangeArrowheads="1"/>
          </p:cNvSpPr>
          <p:nvPr/>
        </p:nvSpPr>
        <p:spPr bwMode="auto">
          <a:xfrm>
            <a:off x="1435100" y="1776413"/>
            <a:ext cx="21796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mtClean="0">
                <a:solidFill>
                  <a:srgbClr val="000000"/>
                </a:solidFill>
                <a:latin typeface="黑体" pitchFamily="49" charset="-122"/>
              </a:rPr>
              <a:t>鸟儿是怎样翱翔的</a:t>
            </a:r>
          </a:p>
        </p:txBody>
      </p:sp>
      <p:sp>
        <p:nvSpPr>
          <p:cNvPr id="25604" name="文本框 3"/>
          <p:cNvSpPr txBox="1">
            <a:spLocks noChangeArrowheads="1"/>
          </p:cNvSpPr>
          <p:nvPr/>
        </p:nvSpPr>
        <p:spPr bwMode="auto">
          <a:xfrm>
            <a:off x="1390650" y="4186238"/>
            <a:ext cx="2085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mtClean="0">
                <a:solidFill>
                  <a:srgbClr val="000000"/>
                </a:solidFill>
                <a:latin typeface="黑体" pitchFamily="49" charset="-122"/>
              </a:rPr>
              <a:t>伯努利原理</a:t>
            </a:r>
          </a:p>
        </p:txBody>
      </p:sp>
      <p:sp>
        <p:nvSpPr>
          <p:cNvPr id="25605" name="文本框 5"/>
          <p:cNvSpPr txBox="1">
            <a:spLocks noChangeArrowheads="1"/>
          </p:cNvSpPr>
          <p:nvPr/>
        </p:nvSpPr>
        <p:spPr bwMode="auto">
          <a:xfrm>
            <a:off x="4187825" y="1627188"/>
            <a:ext cx="43846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mtClean="0">
                <a:solidFill>
                  <a:srgbClr val="000000"/>
                </a:solidFill>
                <a:latin typeface="黑体" pitchFamily="49" charset="-122"/>
              </a:rPr>
              <a:t>利用鸟翼下、上表面的压力差即升力</a:t>
            </a:r>
          </a:p>
        </p:txBody>
      </p:sp>
      <p:sp>
        <p:nvSpPr>
          <p:cNvPr id="15" name="左箭头 14"/>
          <p:cNvSpPr/>
          <p:nvPr/>
        </p:nvSpPr>
        <p:spPr>
          <a:xfrm flipH="1">
            <a:off x="3556000" y="1881188"/>
            <a:ext cx="360363" cy="287337"/>
          </a:xfrm>
          <a:prstGeom prst="leftArrow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1800" noProof="1">
              <a:solidFill>
                <a:srgbClr val="FFFFFF"/>
              </a:solidFill>
            </a:endParaRPr>
          </a:p>
        </p:txBody>
      </p:sp>
      <p:sp>
        <p:nvSpPr>
          <p:cNvPr id="25607" name="AutoShape 14"/>
          <p:cNvSpPr>
            <a:spLocks/>
          </p:cNvSpPr>
          <p:nvPr/>
        </p:nvSpPr>
        <p:spPr bwMode="auto">
          <a:xfrm>
            <a:off x="1189038" y="2054225"/>
            <a:ext cx="230187" cy="2428875"/>
          </a:xfrm>
          <a:prstGeom prst="leftBrace">
            <a:avLst>
              <a:gd name="adj1" fmla="val 69661"/>
              <a:gd name="adj2" fmla="val 50000"/>
            </a:avLst>
          </a:prstGeom>
          <a:noFill/>
          <a:ln w="19050">
            <a:solidFill>
              <a:srgbClr val="0D0D0D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黑体" pitchFamily="49" charset="-122"/>
            </a:endParaRPr>
          </a:p>
        </p:txBody>
      </p:sp>
      <p:sp>
        <p:nvSpPr>
          <p:cNvPr id="25608" name="文本框 5"/>
          <p:cNvSpPr txBox="1">
            <a:spLocks noChangeArrowheads="1"/>
          </p:cNvSpPr>
          <p:nvPr/>
        </p:nvSpPr>
        <p:spPr bwMode="auto">
          <a:xfrm>
            <a:off x="4283075" y="3468688"/>
            <a:ext cx="41941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mtClean="0">
                <a:solidFill>
                  <a:srgbClr val="000000"/>
                </a:solidFill>
                <a:latin typeface="黑体" pitchFamily="49" charset="-122"/>
              </a:rPr>
              <a:t>内容：流体在流速大的地方压强小，流速小的地方压强大</a:t>
            </a:r>
          </a:p>
        </p:txBody>
      </p:sp>
      <p:sp>
        <p:nvSpPr>
          <p:cNvPr id="25609" name="文本框 6"/>
          <p:cNvSpPr txBox="1">
            <a:spLocks noChangeArrowheads="1"/>
          </p:cNvSpPr>
          <p:nvPr/>
        </p:nvSpPr>
        <p:spPr bwMode="auto">
          <a:xfrm>
            <a:off x="4283075" y="4646613"/>
            <a:ext cx="24161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mtClean="0">
                <a:solidFill>
                  <a:srgbClr val="000000"/>
                </a:solidFill>
              </a:rPr>
              <a:t>应用举例</a:t>
            </a:r>
          </a:p>
        </p:txBody>
      </p:sp>
      <p:sp>
        <p:nvSpPr>
          <p:cNvPr id="4" name="左箭头 3"/>
          <p:cNvSpPr/>
          <p:nvPr/>
        </p:nvSpPr>
        <p:spPr>
          <a:xfrm flipH="1">
            <a:off x="3476625" y="4273550"/>
            <a:ext cx="360363" cy="287338"/>
          </a:xfrm>
          <a:prstGeom prst="leftArrow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1800" noProof="1">
              <a:solidFill>
                <a:srgbClr val="FFFFFF"/>
              </a:solidFill>
            </a:endParaRPr>
          </a:p>
        </p:txBody>
      </p:sp>
      <p:sp>
        <p:nvSpPr>
          <p:cNvPr id="25611" name="AutoShape 14"/>
          <p:cNvSpPr>
            <a:spLocks/>
          </p:cNvSpPr>
          <p:nvPr/>
        </p:nvSpPr>
        <p:spPr bwMode="auto">
          <a:xfrm>
            <a:off x="4060825" y="3851275"/>
            <a:ext cx="127000" cy="1130300"/>
          </a:xfrm>
          <a:prstGeom prst="leftBrace">
            <a:avLst>
              <a:gd name="adj1" fmla="val 70005"/>
              <a:gd name="adj2" fmla="val 50000"/>
            </a:avLst>
          </a:prstGeom>
          <a:noFill/>
          <a:ln w="19050">
            <a:solidFill>
              <a:srgbClr val="0D0D0D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  <a:latin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占位符 24578"/>
          <p:cNvSpPr>
            <a:spLocks noGrp="1" noChangeArrowheads="1"/>
          </p:cNvSpPr>
          <p:nvPr>
            <p:ph idx="4294967295"/>
          </p:nvPr>
        </p:nvSpPr>
        <p:spPr>
          <a:xfrm>
            <a:off x="395536" y="1412776"/>
            <a:ext cx="7948613" cy="2736304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 dirty="0" smtClean="0">
                <a:latin typeface="+mn-ea"/>
              </a:rPr>
              <a:t>1.</a:t>
            </a:r>
            <a:r>
              <a:rPr lang="zh-CN" altLang="en-US" sz="2800" dirty="0" smtClean="0">
                <a:latin typeface="+mn-ea"/>
              </a:rPr>
              <a:t>赛车尾部气流偏导器的作用，主要是为了让汽车在高速行驶时，对地面的压力更大，提高汽车的抓地性能，能表示偏导器横截面形状</a:t>
            </a:r>
            <a:r>
              <a:rPr lang="zh-CN" altLang="en-US" sz="2800" dirty="0" smtClean="0">
                <a:latin typeface="+mn-ea"/>
              </a:rPr>
              <a:t>的（     </a:t>
            </a:r>
            <a:r>
              <a:rPr lang="zh-CN" altLang="en-US" sz="2800" dirty="0" smtClean="0">
                <a:latin typeface="+mn-ea"/>
              </a:rPr>
              <a:t>）</a:t>
            </a:r>
            <a:endParaRPr lang="en-US" altLang="zh-CN" sz="2800" dirty="0" smtClean="0">
              <a:latin typeface="+mn-ea"/>
            </a:endParaRPr>
          </a:p>
        </p:txBody>
      </p:sp>
      <p:sp>
        <p:nvSpPr>
          <p:cNvPr id="26626" name="未知"/>
          <p:cNvSpPr>
            <a:spLocks noChangeArrowheads="1"/>
          </p:cNvSpPr>
          <p:nvPr/>
        </p:nvSpPr>
        <p:spPr bwMode="auto">
          <a:xfrm>
            <a:off x="4251747" y="5206529"/>
            <a:ext cx="1625600" cy="539750"/>
          </a:xfrm>
          <a:custGeom>
            <a:avLst/>
            <a:gdLst/>
            <a:ahLst/>
            <a:cxnLst>
              <a:cxn ang="0">
                <a:pos x="25" y="14543"/>
              </a:cxn>
              <a:cxn ang="0">
                <a:pos x="13218" y="0"/>
              </a:cxn>
              <a:cxn ang="0">
                <a:pos x="21574" y="14543"/>
              </a:cxn>
              <a:cxn ang="0">
                <a:pos x="13361" y="21600"/>
              </a:cxn>
              <a:cxn ang="0">
                <a:pos x="25" y="14543"/>
              </a:cxn>
            </a:cxnLst>
            <a:rect l="0" t="0" r="r" b="b"/>
            <a:pathLst>
              <a:path w="21600" h="21600">
                <a:moveTo>
                  <a:pt x="25" y="14543"/>
                </a:moveTo>
                <a:cubicBezTo>
                  <a:pt x="0" y="10939"/>
                  <a:pt x="9630" y="0"/>
                  <a:pt x="13218" y="0"/>
                </a:cubicBezTo>
                <a:cubicBezTo>
                  <a:pt x="16805" y="0"/>
                  <a:pt x="21549" y="10939"/>
                  <a:pt x="21574" y="14543"/>
                </a:cubicBezTo>
                <a:cubicBezTo>
                  <a:pt x="21600" y="18148"/>
                  <a:pt x="16949" y="21600"/>
                  <a:pt x="13361" y="21600"/>
                </a:cubicBezTo>
                <a:cubicBezTo>
                  <a:pt x="9774" y="21600"/>
                  <a:pt x="50" y="18148"/>
                  <a:pt x="25" y="14543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7" name="未知"/>
          <p:cNvSpPr>
            <a:spLocks noChangeArrowheads="1"/>
          </p:cNvSpPr>
          <p:nvPr/>
        </p:nvSpPr>
        <p:spPr bwMode="auto">
          <a:xfrm>
            <a:off x="6228184" y="5373216"/>
            <a:ext cx="1554163" cy="338138"/>
          </a:xfrm>
          <a:custGeom>
            <a:avLst/>
            <a:gdLst/>
            <a:ahLst/>
            <a:cxnLst>
              <a:cxn ang="0">
                <a:pos x="150" y="10454"/>
              </a:cxn>
              <a:cxn ang="0">
                <a:pos x="15165" y="569"/>
              </a:cxn>
              <a:cxn ang="0">
                <a:pos x="21449" y="13952"/>
              </a:cxn>
              <a:cxn ang="0">
                <a:pos x="14246" y="21030"/>
              </a:cxn>
              <a:cxn ang="0">
                <a:pos x="150" y="10454"/>
              </a:cxn>
            </a:cxnLst>
            <a:rect l="0" t="0" r="r" b="b"/>
            <a:pathLst>
              <a:path w="21600" h="21600">
                <a:moveTo>
                  <a:pt x="150" y="10454"/>
                </a:moveTo>
                <a:cubicBezTo>
                  <a:pt x="300" y="7037"/>
                  <a:pt x="11616" y="0"/>
                  <a:pt x="15165" y="569"/>
                </a:cubicBezTo>
                <a:cubicBezTo>
                  <a:pt x="18713" y="1138"/>
                  <a:pt x="21600" y="10535"/>
                  <a:pt x="21449" y="13952"/>
                </a:cubicBezTo>
                <a:cubicBezTo>
                  <a:pt x="21299" y="17369"/>
                  <a:pt x="17795" y="21600"/>
                  <a:pt x="14246" y="21030"/>
                </a:cubicBezTo>
                <a:cubicBezTo>
                  <a:pt x="10698" y="20461"/>
                  <a:pt x="0" y="13871"/>
                  <a:pt x="150" y="10454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8" name="未知"/>
          <p:cNvSpPr>
            <a:spLocks noChangeArrowheads="1"/>
          </p:cNvSpPr>
          <p:nvPr/>
        </p:nvSpPr>
        <p:spPr bwMode="auto">
          <a:xfrm>
            <a:off x="1197397" y="5355754"/>
            <a:ext cx="1138237" cy="261937"/>
          </a:xfrm>
          <a:custGeom>
            <a:avLst/>
            <a:gdLst/>
            <a:ahLst/>
            <a:cxnLst>
              <a:cxn ang="0">
                <a:pos x="0" y="16764"/>
              </a:cxn>
              <a:cxn ang="0">
                <a:pos x="18190" y="315"/>
              </a:cxn>
              <a:cxn ang="0">
                <a:pos x="20491" y="18551"/>
              </a:cxn>
              <a:cxn ang="0">
                <a:pos x="20491" y="18551"/>
              </a:cxn>
              <a:cxn ang="0">
                <a:pos x="20286" y="17658"/>
              </a:cxn>
              <a:cxn ang="0">
                <a:pos x="20286" y="16764"/>
              </a:cxn>
            </a:cxnLst>
            <a:rect l="0" t="0" r="r" b="b"/>
            <a:pathLst>
              <a:path w="21600" h="21600">
                <a:moveTo>
                  <a:pt x="0" y="16764"/>
                </a:moveTo>
                <a:cubicBezTo>
                  <a:pt x="3035" y="14032"/>
                  <a:pt x="14781" y="0"/>
                  <a:pt x="18190" y="315"/>
                </a:cubicBezTo>
                <a:cubicBezTo>
                  <a:pt x="21600" y="630"/>
                  <a:pt x="20106" y="15503"/>
                  <a:pt x="20491" y="18551"/>
                </a:cubicBezTo>
                <a:cubicBezTo>
                  <a:pt x="20877" y="21600"/>
                  <a:pt x="20527" y="18709"/>
                  <a:pt x="20491" y="18551"/>
                </a:cubicBezTo>
                <a:cubicBezTo>
                  <a:pt x="20455" y="18394"/>
                  <a:pt x="20323" y="17973"/>
                  <a:pt x="20286" y="17658"/>
                </a:cubicBezTo>
                <a:cubicBezTo>
                  <a:pt x="20250" y="17343"/>
                  <a:pt x="20286" y="16922"/>
                  <a:pt x="20286" y="16764"/>
                </a:cubicBezTo>
              </a:path>
            </a:pathLst>
          </a:custGeom>
          <a:solidFill>
            <a:schemeClr val="tx2"/>
          </a:solidFill>
          <a:ln w="9525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9" name="未知"/>
          <p:cNvSpPr>
            <a:spLocks noChangeArrowheads="1"/>
          </p:cNvSpPr>
          <p:nvPr/>
        </p:nvSpPr>
        <p:spPr bwMode="auto">
          <a:xfrm>
            <a:off x="2710284" y="5547841"/>
            <a:ext cx="1103313" cy="322263"/>
          </a:xfrm>
          <a:custGeom>
            <a:avLst/>
            <a:gdLst/>
            <a:ahLst/>
            <a:cxnLst>
              <a:cxn ang="0">
                <a:pos x="0" y="724"/>
              </a:cxn>
              <a:cxn ang="0">
                <a:pos x="16414" y="21472"/>
              </a:cxn>
              <a:cxn ang="0">
                <a:pos x="21600" y="0"/>
              </a:cxn>
            </a:cxnLst>
            <a:rect l="0" t="0" r="r" b="b"/>
            <a:pathLst>
              <a:path w="21600" h="21600">
                <a:moveTo>
                  <a:pt x="0" y="724"/>
                </a:moveTo>
                <a:cubicBezTo>
                  <a:pt x="2735" y="4175"/>
                  <a:pt x="12820" y="21600"/>
                  <a:pt x="16414" y="21472"/>
                </a:cubicBezTo>
                <a:cubicBezTo>
                  <a:pt x="20008" y="21344"/>
                  <a:pt x="20741" y="3578"/>
                  <a:pt x="21600" y="0"/>
                </a:cubicBezTo>
              </a:path>
            </a:pathLst>
          </a:custGeom>
          <a:solidFill>
            <a:schemeClr val="tx2"/>
          </a:solidFill>
          <a:ln w="9525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30" name="文本框 24584"/>
          <p:cNvSpPr txBox="1">
            <a:spLocks noChangeArrowheads="1"/>
          </p:cNvSpPr>
          <p:nvPr/>
        </p:nvSpPr>
        <p:spPr bwMode="auto">
          <a:xfrm>
            <a:off x="1630784" y="5860579"/>
            <a:ext cx="309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b="1" smtClean="0">
                <a:solidFill>
                  <a:srgbClr val="000000"/>
                </a:solidFill>
                <a:ea typeface="宋体" pitchFamily="2" charset="-122"/>
              </a:rPr>
              <a:t>A</a:t>
            </a:r>
          </a:p>
        </p:txBody>
      </p:sp>
      <p:sp>
        <p:nvSpPr>
          <p:cNvPr id="26631" name="文本框 24586"/>
          <p:cNvSpPr txBox="1">
            <a:spLocks noChangeArrowheads="1"/>
          </p:cNvSpPr>
          <p:nvPr/>
        </p:nvSpPr>
        <p:spPr bwMode="auto">
          <a:xfrm>
            <a:off x="3215109" y="5860579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b="1" smtClean="0">
                <a:solidFill>
                  <a:srgbClr val="000000"/>
                </a:solidFill>
                <a:ea typeface="宋体" pitchFamily="2" charset="-122"/>
              </a:rPr>
              <a:t>B</a:t>
            </a:r>
          </a:p>
        </p:txBody>
      </p:sp>
      <p:sp>
        <p:nvSpPr>
          <p:cNvPr id="26632" name="文本框 24587"/>
          <p:cNvSpPr txBox="1">
            <a:spLocks noChangeArrowheads="1"/>
          </p:cNvSpPr>
          <p:nvPr/>
        </p:nvSpPr>
        <p:spPr bwMode="auto">
          <a:xfrm>
            <a:off x="5015334" y="5860579"/>
            <a:ext cx="719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b="1" smtClean="0">
                <a:solidFill>
                  <a:srgbClr val="000000"/>
                </a:solidFill>
                <a:ea typeface="宋体" pitchFamily="2" charset="-122"/>
              </a:rPr>
              <a:t>C</a:t>
            </a:r>
          </a:p>
        </p:txBody>
      </p:sp>
      <p:sp>
        <p:nvSpPr>
          <p:cNvPr id="26633" name="文本框 24588"/>
          <p:cNvSpPr txBox="1">
            <a:spLocks noChangeArrowheads="1"/>
          </p:cNvSpPr>
          <p:nvPr/>
        </p:nvSpPr>
        <p:spPr bwMode="auto">
          <a:xfrm>
            <a:off x="6958434" y="5787554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b="1" smtClean="0">
                <a:solidFill>
                  <a:srgbClr val="000000"/>
                </a:solidFill>
                <a:ea typeface="宋体" pitchFamily="2" charset="-122"/>
              </a:rPr>
              <a:t>D</a:t>
            </a:r>
          </a:p>
        </p:txBody>
      </p:sp>
      <p:sp>
        <p:nvSpPr>
          <p:cNvPr id="24592" name="文本框 24591"/>
          <p:cNvSpPr txBox="1">
            <a:spLocks noChangeArrowheads="1"/>
          </p:cNvSpPr>
          <p:nvPr/>
        </p:nvSpPr>
        <p:spPr bwMode="auto">
          <a:xfrm>
            <a:off x="7380312" y="2636912"/>
            <a:ext cx="545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  <a:ea typeface="+mn-ea"/>
              </a:rPr>
              <a:t>Ｂ</a:t>
            </a:r>
          </a:p>
        </p:txBody>
      </p:sp>
      <p:sp>
        <p:nvSpPr>
          <p:cNvPr id="26635" name="文本框 4103"/>
          <p:cNvSpPr txBox="1">
            <a:spLocks noChangeArrowheads="1"/>
          </p:cNvSpPr>
          <p:nvPr/>
        </p:nvSpPr>
        <p:spPr bwMode="auto">
          <a:xfrm>
            <a:off x="539552" y="764704"/>
            <a:ext cx="12954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随堂训练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2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357188" y="1428750"/>
            <a:ext cx="8429625" cy="386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、秋天树叶落在路面上，当一辆高速行驶的汽车驶过时，路旁的树叶会（     ）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、从路中间飞向路边                          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、从路旁吸向汽车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、树叶在路面原位不动                      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、路面上的树叶只向上飞扬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3968" y="2276872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B</a:t>
            </a:r>
            <a:endParaRPr lang="zh-CN" altLang="en-US" b="1" dirty="0" smtClean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" name="Picture 5" descr="20061192124482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852936"/>
            <a:ext cx="334398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251520" y="1052736"/>
            <a:ext cx="84296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、你是否有过这样的经历：撑一把雨伞行走在雨中，如图所示，一阵大风吹来，竖直方向的伞面可能被“吸”，发生形变。下列有关这一现象及其解释，正确的是（     ）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、伞面被向下“吸”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、伞面被向上“吸”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、伞上方的空气流速等于下方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/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、伞上方的空气流速小于下方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35696" y="2348880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B</a:t>
            </a:r>
            <a:endParaRPr lang="zh-CN" altLang="en-US" sz="2800" dirty="0" smtClean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9940" name="Picture 6" descr="菁优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492896"/>
            <a:ext cx="2928937" cy="417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153400" cy="1905000"/>
          </a:xfrm>
          <a:prstGeom prst="rect">
            <a:avLst/>
          </a:prstGeom>
        </p:spPr>
        <p:txBody>
          <a:bodyPr/>
          <a:lstStyle/>
          <a:p>
            <a:r>
              <a:rPr lang="en-US" altLang="zh-CN" sz="2800" b="0" dirty="0" smtClean="0">
                <a:latin typeface="+mn-ea"/>
                <a:ea typeface="+mn-ea"/>
              </a:rPr>
              <a:t>4</a:t>
            </a:r>
            <a:r>
              <a:rPr lang="zh-CN" altLang="en-US" sz="2800" b="0" dirty="0" smtClean="0">
                <a:latin typeface="+mn-ea"/>
                <a:ea typeface="+mn-ea"/>
              </a:rPr>
              <a:t>、</a:t>
            </a:r>
            <a:r>
              <a:rPr lang="zh-CN" altLang="en-US" sz="2800" b="0" dirty="0">
                <a:latin typeface="+mn-ea"/>
                <a:ea typeface="+mn-ea"/>
              </a:rPr>
              <a:t>杜甫在《茅屋为秋风所破歌》当中写道</a:t>
            </a:r>
            <a:r>
              <a:rPr lang="zh-CN" altLang="en-US" sz="2800" b="0" dirty="0">
                <a:solidFill>
                  <a:srgbClr val="0000FF"/>
                </a:solidFill>
                <a:latin typeface="+mn-ea"/>
                <a:ea typeface="+mn-ea"/>
              </a:rPr>
              <a:t>“八月秋高风怒号，卷我屋上三重茅”</a:t>
            </a:r>
            <a:r>
              <a:rPr lang="zh-CN" altLang="en-US" sz="2800" b="0" dirty="0">
                <a:latin typeface="+mn-ea"/>
                <a:ea typeface="+mn-ea"/>
              </a:rPr>
              <a:t>。大风为什么能掀翻屋顶？</a:t>
            </a:r>
            <a:br>
              <a:rPr lang="zh-CN" altLang="en-US" sz="2800" b="0" dirty="0">
                <a:latin typeface="+mn-ea"/>
                <a:ea typeface="+mn-ea"/>
              </a:rPr>
            </a:br>
            <a:endParaRPr lang="zh-CN" altLang="en-US" sz="2800" b="0" dirty="0">
              <a:latin typeface="+mn-ea"/>
              <a:ea typeface="+mn-ea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791200" y="2819400"/>
            <a:ext cx="3205163" cy="3005138"/>
            <a:chOff x="0" y="0"/>
            <a:chExt cx="4032" cy="3312"/>
          </a:xfrm>
        </p:grpSpPr>
        <p:sp>
          <p:nvSpPr>
            <p:cNvPr id="26628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032" cy="1008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  <p:sp>
          <p:nvSpPr>
            <p:cNvPr id="26629" name="Rectangle 5"/>
            <p:cNvSpPr>
              <a:spLocks noChangeArrowheads="1"/>
            </p:cNvSpPr>
            <p:nvPr/>
          </p:nvSpPr>
          <p:spPr bwMode="auto">
            <a:xfrm>
              <a:off x="576" y="1008"/>
              <a:ext cx="2928" cy="2304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  <p:sp>
          <p:nvSpPr>
            <p:cNvPr id="26630" name="Rectangle 6"/>
            <p:cNvSpPr>
              <a:spLocks noChangeArrowheads="1"/>
            </p:cNvSpPr>
            <p:nvPr/>
          </p:nvSpPr>
          <p:spPr bwMode="auto">
            <a:xfrm>
              <a:off x="2304" y="1728"/>
              <a:ext cx="960" cy="15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912" y="1296"/>
              <a:ext cx="1008" cy="912"/>
              <a:chOff x="0" y="0"/>
              <a:chExt cx="768" cy="480"/>
            </a:xfrm>
          </p:grpSpPr>
          <p:sp>
            <p:nvSpPr>
              <p:cNvPr id="26632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48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zh-CN" altLang="en-US" sz="2800" smtClean="0">
                  <a:solidFill>
                    <a:srgbClr val="003366"/>
                  </a:solidFill>
                </a:endParaRPr>
              </a:p>
            </p:txBody>
          </p:sp>
          <p:sp>
            <p:nvSpPr>
              <p:cNvPr id="26633" name="Line 9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/>
                <a:endParaRPr lang="zh-CN" altLang="en-US" sz="2800" smtClean="0">
                  <a:solidFill>
                    <a:srgbClr val="003366"/>
                  </a:solidFill>
                </a:endParaRPr>
              </a:p>
            </p:txBody>
          </p:sp>
          <p:sp>
            <p:nvSpPr>
              <p:cNvPr id="26634" name="Line 10"/>
              <p:cNvSpPr>
                <a:spLocks noChangeShapeType="1"/>
              </p:cNvSpPr>
              <p:nvPr/>
            </p:nvSpPr>
            <p:spPr bwMode="auto">
              <a:xfrm>
                <a:off x="384" y="0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/>
                <a:endParaRPr lang="zh-CN" altLang="en-US" sz="2800" smtClean="0">
                  <a:solidFill>
                    <a:srgbClr val="003366"/>
                  </a:solidFill>
                </a:endParaRPr>
              </a:p>
            </p:txBody>
          </p:sp>
        </p:grpSp>
        <p:sp>
          <p:nvSpPr>
            <p:cNvPr id="26635" name="AutoShape 11"/>
            <p:cNvSpPr>
              <a:spLocks noChangeArrowheads="1"/>
            </p:cNvSpPr>
            <p:nvPr/>
          </p:nvSpPr>
          <p:spPr bwMode="auto">
            <a:xfrm>
              <a:off x="2496" y="1728"/>
              <a:ext cx="756" cy="1584"/>
            </a:xfrm>
            <a:prstGeom prst="flowChartManualInpu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5430838" y="2243138"/>
            <a:ext cx="3527425" cy="1512887"/>
            <a:chOff x="0" y="0"/>
            <a:chExt cx="2222" cy="953"/>
          </a:xfrm>
        </p:grpSpPr>
        <p:sp>
          <p:nvSpPr>
            <p:cNvPr id="26637" name="未知"/>
            <p:cNvSpPr>
              <a:spLocks/>
            </p:cNvSpPr>
            <p:nvPr/>
          </p:nvSpPr>
          <p:spPr bwMode="auto">
            <a:xfrm>
              <a:off x="0" y="266"/>
              <a:ext cx="2222" cy="687"/>
            </a:xfrm>
            <a:custGeom>
              <a:avLst/>
              <a:gdLst/>
              <a:ahLst/>
              <a:cxnLst>
                <a:cxn ang="0">
                  <a:pos x="0" y="687"/>
                </a:cxn>
                <a:cxn ang="0">
                  <a:pos x="771" y="324"/>
                </a:cxn>
                <a:cxn ang="0">
                  <a:pos x="1224" y="7"/>
                </a:cxn>
                <a:cxn ang="0">
                  <a:pos x="1678" y="279"/>
                </a:cxn>
                <a:cxn ang="0">
                  <a:pos x="2222" y="506"/>
                </a:cxn>
              </a:cxnLst>
              <a:rect l="0" t="0" r="r" b="b"/>
              <a:pathLst>
                <a:path w="2222" h="687">
                  <a:moveTo>
                    <a:pt x="0" y="687"/>
                  </a:moveTo>
                  <a:cubicBezTo>
                    <a:pt x="283" y="562"/>
                    <a:pt x="567" y="437"/>
                    <a:pt x="771" y="324"/>
                  </a:cubicBezTo>
                  <a:cubicBezTo>
                    <a:pt x="975" y="211"/>
                    <a:pt x="1073" y="14"/>
                    <a:pt x="1224" y="7"/>
                  </a:cubicBezTo>
                  <a:cubicBezTo>
                    <a:pt x="1375" y="0"/>
                    <a:pt x="1512" y="196"/>
                    <a:pt x="1678" y="279"/>
                  </a:cubicBezTo>
                  <a:cubicBezTo>
                    <a:pt x="1844" y="362"/>
                    <a:pt x="2033" y="434"/>
                    <a:pt x="2222" y="506"/>
                  </a:cubicBezTo>
                </a:path>
              </a:pathLst>
            </a:custGeom>
            <a:noFill/>
            <a:ln w="15875" cap="flat" cmpd="sng">
              <a:solidFill>
                <a:schemeClr val="tx1"/>
              </a:solidFill>
              <a:round/>
              <a:headEnd/>
              <a:tailEnd type="arrow" w="lg" len="lg"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  <p:sp>
          <p:nvSpPr>
            <p:cNvPr id="26638" name="未知"/>
            <p:cNvSpPr>
              <a:spLocks/>
            </p:cNvSpPr>
            <p:nvPr/>
          </p:nvSpPr>
          <p:spPr bwMode="auto">
            <a:xfrm>
              <a:off x="45" y="182"/>
              <a:ext cx="2087" cy="408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726" y="181"/>
                </a:cxn>
                <a:cxn ang="0">
                  <a:pos x="1180" y="0"/>
                </a:cxn>
                <a:cxn ang="0">
                  <a:pos x="1588" y="181"/>
                </a:cxn>
                <a:cxn ang="0">
                  <a:pos x="2087" y="272"/>
                </a:cxn>
              </a:cxnLst>
              <a:rect l="0" t="0" r="r" b="b"/>
              <a:pathLst>
                <a:path w="2087" h="408">
                  <a:moveTo>
                    <a:pt x="0" y="408"/>
                  </a:moveTo>
                  <a:cubicBezTo>
                    <a:pt x="264" y="328"/>
                    <a:pt x="529" y="249"/>
                    <a:pt x="726" y="181"/>
                  </a:cubicBezTo>
                  <a:cubicBezTo>
                    <a:pt x="923" y="113"/>
                    <a:pt x="1036" y="0"/>
                    <a:pt x="1180" y="0"/>
                  </a:cubicBezTo>
                  <a:cubicBezTo>
                    <a:pt x="1324" y="0"/>
                    <a:pt x="1437" y="136"/>
                    <a:pt x="1588" y="181"/>
                  </a:cubicBezTo>
                  <a:cubicBezTo>
                    <a:pt x="1739" y="226"/>
                    <a:pt x="1913" y="249"/>
                    <a:pt x="2087" y="272"/>
                  </a:cubicBezTo>
                </a:path>
              </a:pathLst>
            </a:custGeom>
            <a:noFill/>
            <a:ln w="15875" cap="flat" cmpd="sng">
              <a:solidFill>
                <a:schemeClr val="tx1"/>
              </a:solidFill>
              <a:round/>
              <a:headEnd/>
              <a:tailEnd type="arrow" w="lg" len="lg"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  <p:sp>
          <p:nvSpPr>
            <p:cNvPr id="26639" name="未知"/>
            <p:cNvSpPr>
              <a:spLocks/>
            </p:cNvSpPr>
            <p:nvPr/>
          </p:nvSpPr>
          <p:spPr bwMode="auto">
            <a:xfrm>
              <a:off x="45" y="91"/>
              <a:ext cx="2087" cy="408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726" y="181"/>
                </a:cxn>
                <a:cxn ang="0">
                  <a:pos x="1180" y="0"/>
                </a:cxn>
                <a:cxn ang="0">
                  <a:pos x="1588" y="181"/>
                </a:cxn>
                <a:cxn ang="0">
                  <a:pos x="2087" y="272"/>
                </a:cxn>
              </a:cxnLst>
              <a:rect l="0" t="0" r="r" b="b"/>
              <a:pathLst>
                <a:path w="2087" h="408">
                  <a:moveTo>
                    <a:pt x="0" y="408"/>
                  </a:moveTo>
                  <a:cubicBezTo>
                    <a:pt x="264" y="328"/>
                    <a:pt x="529" y="249"/>
                    <a:pt x="726" y="181"/>
                  </a:cubicBezTo>
                  <a:cubicBezTo>
                    <a:pt x="923" y="113"/>
                    <a:pt x="1036" y="0"/>
                    <a:pt x="1180" y="0"/>
                  </a:cubicBezTo>
                  <a:cubicBezTo>
                    <a:pt x="1324" y="0"/>
                    <a:pt x="1437" y="136"/>
                    <a:pt x="1588" y="181"/>
                  </a:cubicBezTo>
                  <a:cubicBezTo>
                    <a:pt x="1739" y="226"/>
                    <a:pt x="1913" y="249"/>
                    <a:pt x="2087" y="272"/>
                  </a:cubicBezTo>
                </a:path>
              </a:pathLst>
            </a:custGeom>
            <a:noFill/>
            <a:ln w="15875" cap="flat" cmpd="sng">
              <a:solidFill>
                <a:schemeClr val="tx1"/>
              </a:solidFill>
              <a:round/>
              <a:headEnd/>
              <a:tailEnd type="arrow" w="lg" len="lg"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  <p:sp>
          <p:nvSpPr>
            <p:cNvPr id="26640" name="未知"/>
            <p:cNvSpPr>
              <a:spLocks/>
            </p:cNvSpPr>
            <p:nvPr/>
          </p:nvSpPr>
          <p:spPr bwMode="auto">
            <a:xfrm>
              <a:off x="45" y="0"/>
              <a:ext cx="2087" cy="408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726" y="181"/>
                </a:cxn>
                <a:cxn ang="0">
                  <a:pos x="1180" y="0"/>
                </a:cxn>
                <a:cxn ang="0">
                  <a:pos x="1588" y="181"/>
                </a:cxn>
                <a:cxn ang="0">
                  <a:pos x="2087" y="272"/>
                </a:cxn>
              </a:cxnLst>
              <a:rect l="0" t="0" r="r" b="b"/>
              <a:pathLst>
                <a:path w="2087" h="408">
                  <a:moveTo>
                    <a:pt x="0" y="408"/>
                  </a:moveTo>
                  <a:cubicBezTo>
                    <a:pt x="264" y="328"/>
                    <a:pt x="529" y="249"/>
                    <a:pt x="726" y="181"/>
                  </a:cubicBezTo>
                  <a:cubicBezTo>
                    <a:pt x="923" y="113"/>
                    <a:pt x="1036" y="0"/>
                    <a:pt x="1180" y="0"/>
                  </a:cubicBezTo>
                  <a:cubicBezTo>
                    <a:pt x="1324" y="0"/>
                    <a:pt x="1437" y="136"/>
                    <a:pt x="1588" y="181"/>
                  </a:cubicBezTo>
                  <a:cubicBezTo>
                    <a:pt x="1739" y="226"/>
                    <a:pt x="1913" y="249"/>
                    <a:pt x="2087" y="272"/>
                  </a:cubicBezTo>
                </a:path>
              </a:pathLst>
            </a:custGeom>
            <a:noFill/>
            <a:ln w="15875" cap="flat" cmpd="sng">
              <a:solidFill>
                <a:schemeClr val="tx1"/>
              </a:solidFill>
              <a:round/>
              <a:headEnd/>
              <a:tailEnd type="arrow" w="lg" len="lg"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endParaRPr lang="zh-CN" altLang="en-US" sz="2800" smtClean="0">
                <a:solidFill>
                  <a:srgbClr val="003366"/>
                </a:solidFill>
              </a:endParaRPr>
            </a:p>
          </p:txBody>
        </p:sp>
      </p:grp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611560" y="2636912"/>
            <a:ext cx="410445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答：大风从屋顶上吹过，屋顶上方空气流速大，压强小，屋内空气流速小，压强大，所以屋顶受到向上的力大于向下的力，这种压力差能把屋顶掀翻。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1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79512" y="1124744"/>
            <a:ext cx="8712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、汽车里的窗帘在汽车行驶时会往哪里飞扬？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8" descr="http://img5.imgtn.bdimg.com/it/u=4240873118,1020589135&amp;fm=21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772816"/>
            <a:ext cx="5857875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 1"/>
          <p:cNvSpPr>
            <a:spLocks noGrp="1"/>
          </p:cNvSpPr>
          <p:nvPr>
            <p:ph type="ctrTitle"/>
          </p:nvPr>
        </p:nvSpPr>
        <p:spPr>
          <a:xfrm>
            <a:off x="467544" y="764704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8000" dirty="0" smtClean="0"/>
              <a:t>作业：</a:t>
            </a:r>
          </a:p>
        </p:txBody>
      </p:sp>
      <p:sp>
        <p:nvSpPr>
          <p:cNvPr id="113667" name="副标题 2"/>
          <p:cNvSpPr>
            <a:spLocks noGrp="1"/>
          </p:cNvSpPr>
          <p:nvPr>
            <p:ph type="subTitle" idx="1"/>
          </p:nvPr>
        </p:nvSpPr>
        <p:spPr>
          <a:xfrm>
            <a:off x="0" y="3212976"/>
            <a:ext cx="9144000" cy="1727200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solidFill>
                  <a:srgbClr val="000000"/>
                </a:solidFill>
              </a:rPr>
              <a:t>《</a:t>
            </a:r>
            <a:r>
              <a:rPr lang="zh-CN" altLang="en-US" sz="3600" dirty="0" smtClean="0">
                <a:solidFill>
                  <a:srgbClr val="000000"/>
                </a:solidFill>
              </a:rPr>
              <a:t>学法</a:t>
            </a:r>
            <a:r>
              <a:rPr lang="en-US" altLang="zh-CN" sz="3600" dirty="0" smtClean="0">
                <a:solidFill>
                  <a:srgbClr val="000000"/>
                </a:solidFill>
              </a:rPr>
              <a:t>》 P53---54</a:t>
            </a:r>
          </a:p>
          <a:p>
            <a:pPr eaLnBrk="1" hangingPunct="1"/>
            <a:r>
              <a:rPr lang="en-US" altLang="zh-CN" sz="3600" dirty="0" smtClean="0">
                <a:solidFill>
                  <a:srgbClr val="000000"/>
                </a:solidFill>
              </a:rPr>
              <a:t>“</a:t>
            </a:r>
            <a:r>
              <a:rPr lang="zh-CN" altLang="en-US" sz="3600" dirty="0" smtClean="0">
                <a:solidFill>
                  <a:srgbClr val="000000"/>
                </a:solidFill>
              </a:rPr>
              <a:t>课堂训练”“课后提升</a:t>
            </a:r>
            <a:r>
              <a:rPr lang="en-US" altLang="zh-CN" sz="3600" dirty="0" smtClean="0">
                <a:solidFill>
                  <a:srgbClr val="000000"/>
                </a:solidFill>
              </a:rPr>
              <a:t>”</a:t>
            </a:r>
            <a:r>
              <a:rPr lang="zh-CN" altLang="en-US" sz="3600" dirty="0" smtClean="0">
                <a:solidFill>
                  <a:srgbClr val="000000"/>
                </a:solidFill>
              </a:rPr>
              <a:t> 题</a:t>
            </a:r>
          </a:p>
        </p:txBody>
      </p:sp>
    </p:spTree>
    <p:extLst>
      <p:ext uri="{BB962C8B-B14F-4D97-AF65-F5344CB8AC3E}">
        <p14:creationId xmlns="" xmlns:p14="http://schemas.microsoft.com/office/powerpoint/2010/main" val="2288901146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2828925" y="1309688"/>
            <a:ext cx="34861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600" dirty="0" smtClean="0">
                <a:solidFill>
                  <a:srgbClr val="0000FF"/>
                </a:solidFill>
                <a:latin typeface="黑体" pitchFamily="49" charset="-122"/>
              </a:rPr>
              <a:t>实验探究：鸟翼的升力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4188" y="1906588"/>
            <a:ext cx="8177212" cy="105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2600" b="1" dirty="0" smtClean="0">
                <a:solidFill>
                  <a:srgbClr val="00CC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600" b="1" dirty="0" smtClean="0">
                <a:solidFill>
                  <a:srgbClr val="00CC00"/>
                </a:solidFill>
                <a:latin typeface="楷体" pitchFamily="49" charset="-122"/>
                <a:ea typeface="楷体" pitchFamily="49" charset="-122"/>
              </a:rPr>
              <a:t>用硬纸做一个鸟翼模型（如下图），在其中插一根吸管，穿过吸管将模型套在竖直的铁丝上。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82600" y="3038475"/>
            <a:ext cx="8178800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dirty="0" smtClean="0">
                <a:solidFill>
                  <a:srgbClr val="00CC00"/>
                </a:solidFill>
                <a:latin typeface="黑体" pitchFamily="49" charset="-122"/>
              </a:rPr>
              <a:t>b.</a:t>
            </a:r>
            <a:r>
              <a:rPr lang="zh-CN" altLang="en-US" dirty="0" smtClean="0">
                <a:solidFill>
                  <a:srgbClr val="00CC00"/>
                </a:solidFill>
                <a:latin typeface="黑体" pitchFamily="49" charset="-122"/>
              </a:rPr>
              <a:t>用吹风机对着模型吹风，观察气流对鸟翼模型有什么作用。</a:t>
            </a:r>
          </a:p>
        </p:txBody>
      </p:sp>
      <p:grpSp>
        <p:nvGrpSpPr>
          <p:cNvPr id="4" name="组合 14"/>
          <p:cNvGrpSpPr>
            <a:grpSpLocks/>
          </p:cNvGrpSpPr>
          <p:nvPr/>
        </p:nvGrpSpPr>
        <p:grpSpPr bwMode="auto">
          <a:xfrm>
            <a:off x="395536" y="3933056"/>
            <a:ext cx="4320480" cy="2592288"/>
            <a:chOff x="1913" y="6944"/>
            <a:chExt cx="4759" cy="2608"/>
          </a:xfrm>
        </p:grpSpPr>
        <p:sp>
          <p:nvSpPr>
            <p:cNvPr id="6149" name="矩形 7"/>
            <p:cNvSpPr>
              <a:spLocks noChangeArrowheads="1"/>
            </p:cNvSpPr>
            <p:nvPr/>
          </p:nvSpPr>
          <p:spPr bwMode="auto">
            <a:xfrm>
              <a:off x="1913" y="6944"/>
              <a:ext cx="4744" cy="26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5" name="组合 5"/>
            <p:cNvGrpSpPr>
              <a:grpSpLocks/>
            </p:cNvGrpSpPr>
            <p:nvPr/>
          </p:nvGrpSpPr>
          <p:grpSpPr bwMode="auto">
            <a:xfrm>
              <a:off x="2064" y="7424"/>
              <a:ext cx="4608" cy="1969"/>
              <a:chOff x="4973" y="7935"/>
              <a:chExt cx="4608" cy="1969"/>
            </a:xfrm>
          </p:grpSpPr>
          <p:grpSp>
            <p:nvGrpSpPr>
              <p:cNvPr id="6" name="组合 20484"/>
              <p:cNvGrpSpPr>
                <a:grpSpLocks/>
              </p:cNvGrpSpPr>
              <p:nvPr/>
            </p:nvGrpSpPr>
            <p:grpSpPr bwMode="auto">
              <a:xfrm>
                <a:off x="4973" y="7935"/>
                <a:ext cx="4608" cy="1085"/>
                <a:chOff x="2064" y="2878"/>
                <a:chExt cx="2540" cy="598"/>
              </a:xfrm>
            </p:grpSpPr>
            <p:sp>
              <p:nvSpPr>
                <p:cNvPr id="6152" name="任意多边形 20485"/>
                <p:cNvSpPr>
                  <a:spLocks noChangeArrowheads="1"/>
                </p:cNvSpPr>
                <p:nvPr/>
              </p:nvSpPr>
              <p:spPr bwMode="auto">
                <a:xfrm>
                  <a:off x="2064" y="2878"/>
                  <a:ext cx="2540" cy="598"/>
                </a:xfrm>
                <a:custGeom>
                  <a:avLst/>
                  <a:gdLst/>
                  <a:ahLst/>
                  <a:cxnLst>
                    <a:cxn ang="0">
                      <a:pos x="0" y="461"/>
                    </a:cxn>
                    <a:cxn ang="0">
                      <a:pos x="816" y="8"/>
                    </a:cxn>
                    <a:cxn ang="0">
                      <a:pos x="2268" y="507"/>
                    </a:cxn>
                    <a:cxn ang="0">
                      <a:pos x="2449" y="552"/>
                    </a:cxn>
                  </a:cxnLst>
                  <a:rect l="0" t="0" r="r" b="b"/>
                  <a:pathLst>
                    <a:path w="2540" h="598">
                      <a:moveTo>
                        <a:pt x="0" y="461"/>
                      </a:moveTo>
                      <a:cubicBezTo>
                        <a:pt x="219" y="230"/>
                        <a:pt x="438" y="0"/>
                        <a:pt x="816" y="8"/>
                      </a:cubicBezTo>
                      <a:cubicBezTo>
                        <a:pt x="1194" y="16"/>
                        <a:pt x="1996" y="416"/>
                        <a:pt x="2268" y="507"/>
                      </a:cubicBezTo>
                      <a:cubicBezTo>
                        <a:pt x="2540" y="598"/>
                        <a:pt x="2419" y="545"/>
                        <a:pt x="2449" y="552"/>
                      </a:cubicBezTo>
                    </a:path>
                  </a:pathLst>
                </a:custGeom>
                <a:noFill/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1800" smtClean="0">
                    <a:solidFill>
                      <a:srgbClr val="000000"/>
                    </a:solidFill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6153" name="任意多边形 20486"/>
                <p:cNvSpPr>
                  <a:spLocks noChangeArrowheads="1"/>
                </p:cNvSpPr>
                <p:nvPr/>
              </p:nvSpPr>
              <p:spPr bwMode="auto">
                <a:xfrm>
                  <a:off x="2064" y="3234"/>
                  <a:ext cx="2449" cy="196"/>
                </a:xfrm>
                <a:custGeom>
                  <a:avLst/>
                  <a:gdLst/>
                  <a:ahLst/>
                  <a:cxnLst>
                    <a:cxn ang="0">
                      <a:pos x="0" y="105"/>
                    </a:cxn>
                    <a:cxn ang="0">
                      <a:pos x="861" y="15"/>
                    </a:cxn>
                    <a:cxn ang="0">
                      <a:pos x="2449" y="196"/>
                    </a:cxn>
                  </a:cxnLst>
                  <a:rect l="0" t="0" r="r" b="b"/>
                  <a:pathLst>
                    <a:path w="2449" h="196">
                      <a:moveTo>
                        <a:pt x="0" y="105"/>
                      </a:moveTo>
                      <a:cubicBezTo>
                        <a:pt x="226" y="52"/>
                        <a:pt x="453" y="0"/>
                        <a:pt x="861" y="15"/>
                      </a:cubicBezTo>
                      <a:cubicBezTo>
                        <a:pt x="1269" y="30"/>
                        <a:pt x="2192" y="166"/>
                        <a:pt x="2449" y="196"/>
                      </a:cubicBezTo>
                    </a:path>
                  </a:pathLst>
                </a:custGeom>
                <a:noFill/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z="1800" smtClean="0">
                    <a:solidFill>
                      <a:srgbClr val="000000"/>
                    </a:solidFill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6154" name="文本框 3"/>
              <p:cNvSpPr txBox="1">
                <a:spLocks noChangeArrowheads="1"/>
              </p:cNvSpPr>
              <p:nvPr/>
            </p:nvSpPr>
            <p:spPr bwMode="auto">
              <a:xfrm>
                <a:off x="5996" y="9276"/>
                <a:ext cx="2377" cy="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宋体" pitchFamily="2" charset="-122"/>
                    <a:ea typeface="宋体" pitchFamily="2" charset="-122"/>
                  </a:rPr>
                  <a:t>鸟翼模型图</a:t>
                </a:r>
              </a:p>
            </p:txBody>
          </p:sp>
        </p:grpSp>
      </p:grpSp>
      <p:grpSp>
        <p:nvGrpSpPr>
          <p:cNvPr id="7" name="组合 11"/>
          <p:cNvGrpSpPr>
            <a:grpSpLocks/>
          </p:cNvGrpSpPr>
          <p:nvPr/>
        </p:nvGrpSpPr>
        <p:grpSpPr bwMode="auto">
          <a:xfrm>
            <a:off x="4716016" y="3933056"/>
            <a:ext cx="3888432" cy="2718072"/>
            <a:chOff x="7611" y="6222"/>
            <a:chExt cx="4496" cy="3490"/>
          </a:xfrm>
        </p:grpSpPr>
        <p:pic>
          <p:nvPicPr>
            <p:cNvPr id="6156" name="图片 6" descr="21-2117-1338463"/>
            <p:cNvPicPr>
              <a:picLocks noChangeAspect="1" noChangeArrowheads="1"/>
            </p:cNvPicPr>
            <p:nvPr/>
          </p:nvPicPr>
          <p:blipFill>
            <a:blip r:embed="rId2" cstate="print"/>
            <a:srcRect l="4865" t="11627" r="10625"/>
            <a:stretch>
              <a:fillRect/>
            </a:stretch>
          </p:blipFill>
          <p:spPr bwMode="auto">
            <a:xfrm>
              <a:off x="7611" y="6222"/>
              <a:ext cx="4496" cy="3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7" name="文本框 8"/>
            <p:cNvSpPr txBox="1">
              <a:spLocks noChangeArrowheads="1"/>
            </p:cNvSpPr>
            <p:nvPr/>
          </p:nvSpPr>
          <p:spPr bwMode="auto">
            <a:xfrm>
              <a:off x="9263" y="6316"/>
              <a:ext cx="2738" cy="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0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鸟翼模型研究</a:t>
              </a:r>
            </a:p>
          </p:txBody>
        </p:sp>
      </p:grpSp>
      <p:grpSp>
        <p:nvGrpSpPr>
          <p:cNvPr id="8" name="组合 6147"/>
          <p:cNvGrpSpPr>
            <a:grpSpLocks/>
          </p:cNvGrpSpPr>
          <p:nvPr/>
        </p:nvGrpSpPr>
        <p:grpSpPr bwMode="auto">
          <a:xfrm>
            <a:off x="252413" y="409575"/>
            <a:ext cx="3614409" cy="809625"/>
            <a:chOff x="0" y="0"/>
            <a:chExt cx="5694" cy="1275"/>
          </a:xfrm>
        </p:grpSpPr>
        <p:sp>
          <p:nvSpPr>
            <p:cNvPr id="6159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60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61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40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62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816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28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鸟儿是怎样翱翔的</a:t>
              </a:r>
            </a:p>
          </p:txBody>
        </p:sp>
        <p:sp>
          <p:nvSpPr>
            <p:cNvPr id="6163" name="文本框 6152"/>
            <p:cNvSpPr txBox="1">
              <a:spLocks noChangeArrowheads="1"/>
            </p:cNvSpPr>
            <p:nvPr/>
          </p:nvSpPr>
          <p:spPr bwMode="auto">
            <a:xfrm>
              <a:off x="0" y="452"/>
              <a:ext cx="87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</a:p>
          </p:txBody>
        </p:sp>
      </p:grpSp>
      <p:sp>
        <p:nvSpPr>
          <p:cNvPr id="616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飞机模型演示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40569" y="1052736"/>
            <a:ext cx="8603431" cy="4839430"/>
          </a:xfrm>
          <a:prstGeom prst="rect">
            <a:avLst/>
          </a:prstGeom>
        </p:spPr>
      </p:pic>
      <p:sp>
        <p:nvSpPr>
          <p:cNvPr id="3" name="标题 135169"/>
          <p:cNvSpPr txBox="1">
            <a:spLocks noChangeArrowheads="1"/>
          </p:cNvSpPr>
          <p:nvPr/>
        </p:nvSpPr>
        <p:spPr>
          <a:xfrm>
            <a:off x="467544" y="260648"/>
            <a:ext cx="2447925" cy="914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宋体" pitchFamily="2" charset="-122"/>
                <a:ea typeface="+mj-ea"/>
                <a:cs typeface="+mj-cs"/>
              </a:rPr>
              <a:t>演示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683568" y="1556792"/>
            <a:ext cx="77787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实验结论：</a:t>
            </a:r>
          </a:p>
          <a:p>
            <a:pPr eaLnBrk="1" hangingPunct="1">
              <a:lnSpc>
                <a:spcPct val="200000"/>
              </a:lnSpc>
              <a:buFont typeface="Arial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altLang="en-US" sz="3200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水平的气流，能使鸟翼获得向上的升力。</a:t>
            </a:r>
          </a:p>
        </p:txBody>
      </p:sp>
      <p:sp>
        <p:nvSpPr>
          <p:cNvPr id="717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7173"/>
          <p:cNvSpPr>
            <a:spLocks noChangeArrowheads="1"/>
          </p:cNvSpPr>
          <p:nvPr/>
        </p:nvSpPr>
        <p:spPr bwMode="auto">
          <a:xfrm>
            <a:off x="762000" y="4481513"/>
            <a:ext cx="7620000" cy="1292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600" smtClean="0">
                <a:solidFill>
                  <a:srgbClr val="000000"/>
                </a:solidFill>
              </a:rPr>
              <a:t>        1891</a:t>
            </a:r>
            <a:r>
              <a:rPr lang="zh-CN" altLang="zh-CN" sz="2600" smtClean="0">
                <a:solidFill>
                  <a:srgbClr val="000000"/>
                </a:solidFill>
              </a:rPr>
              <a:t>年，</a:t>
            </a:r>
            <a:r>
              <a:rPr lang="zh-CN" altLang="zh-CN" sz="2600" smtClean="0">
                <a:solidFill>
                  <a:srgbClr val="FF0000"/>
                </a:solidFill>
              </a:rPr>
              <a:t>奥托·李林达尔</a:t>
            </a:r>
            <a:r>
              <a:rPr lang="zh-CN" altLang="zh-CN" sz="2600" smtClean="0">
                <a:solidFill>
                  <a:srgbClr val="000000"/>
                </a:solidFill>
              </a:rPr>
              <a:t>就模仿仙鹤翅膀的形状，设计和制造了实用滑翔机，实现了飞行的梦想。</a:t>
            </a: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1763688" y="836712"/>
            <a:ext cx="5435749" cy="3404666"/>
            <a:chOff x="3135" y="1513"/>
            <a:chExt cx="7596" cy="4910"/>
          </a:xfrm>
        </p:grpSpPr>
        <p:pic>
          <p:nvPicPr>
            <p:cNvPr id="8195" name="图片 1" descr="t01dbd77496412d744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35" y="1513"/>
              <a:ext cx="7596" cy="4911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</p:spPr>
        </p:pic>
        <p:sp>
          <p:nvSpPr>
            <p:cNvPr id="8196" name="矩形 3"/>
            <p:cNvSpPr>
              <a:spLocks noChangeArrowheads="1"/>
            </p:cNvSpPr>
            <p:nvPr/>
          </p:nvSpPr>
          <p:spPr bwMode="auto">
            <a:xfrm>
              <a:off x="3135" y="1513"/>
              <a:ext cx="1918" cy="7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itchFamily="34" charset="0"/>
                <a:buNone/>
              </a:pPr>
              <a:r>
                <a:rPr lang="zh-CN" altLang="zh-CN" b="1" smtClean="0">
                  <a:solidFill>
                    <a:srgbClr val="0000FF"/>
                  </a:solidFill>
                  <a:latin typeface="宋体" pitchFamily="2" charset="-122"/>
                  <a:ea typeface="宋体" pitchFamily="2" charset="-122"/>
                </a:rPr>
                <a:t>滑翔机</a:t>
              </a:r>
            </a:p>
          </p:txBody>
        </p:sp>
      </p:grpSp>
      <p:sp>
        <p:nvSpPr>
          <p:cNvPr id="819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1520" y="2060848"/>
            <a:ext cx="432048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早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在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1738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年，伯努利就发现流体压强与流速有关，不仅解开了鸟在天空中翱翔的奥秘，也成为人类打开空中旅行大门的钥匙。</a:t>
            </a:r>
          </a:p>
        </p:txBody>
      </p:sp>
      <p:sp>
        <p:nvSpPr>
          <p:cNvPr id="922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讲授新课</a:t>
            </a:r>
          </a:p>
        </p:txBody>
      </p:sp>
      <p:pic>
        <p:nvPicPr>
          <p:cNvPr id="6" name="Picture 3" descr="1"/>
          <p:cNvPicPr>
            <a:picLocks noChangeAspect="1" noChangeArrowheads="1"/>
          </p:cNvPicPr>
          <p:nvPr/>
        </p:nvPicPr>
        <p:blipFill>
          <a:blip r:embed="rId2" cstate="print"/>
          <a:srcRect l="28413" t="7977" r="29913" b="5110"/>
          <a:stretch>
            <a:fillRect/>
          </a:stretch>
        </p:blipFill>
        <p:spPr bwMode="auto">
          <a:xfrm>
            <a:off x="4716016" y="1700808"/>
            <a:ext cx="3015379" cy="41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35169"/>
          <p:cNvSpPr txBox="1">
            <a:spLocks noChangeArrowheads="1"/>
          </p:cNvSpPr>
          <p:nvPr/>
        </p:nvSpPr>
        <p:spPr>
          <a:xfrm>
            <a:off x="323528" y="620688"/>
            <a:ext cx="2447925" cy="914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小实验：</a:t>
            </a:r>
          </a:p>
        </p:txBody>
      </p:sp>
      <p:pic>
        <p:nvPicPr>
          <p:cNvPr id="3" name="在流体中的运动吹纸条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268760"/>
            <a:ext cx="7416824" cy="512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3"/>
  <p:tag name="KSO_WM_TEMPLATE_CATEGORY" val="custom"/>
  <p:tag name="KSO_WM_TEMPLATE_INDEX" val="20184556"/>
  <p:tag name="KSO_WM_UNIT_INDEX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4"/>
  <p:tag name="KSO_WM_TEMPLATE_CATEGORY" val="custom"/>
  <p:tag name="KSO_WM_TEMPLATE_INDEX" val="20184556"/>
  <p:tag name="KSO_WM_UNIT_INDEX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5"/>
  <p:tag name="KSO_WM_TEMPLATE_CATEGORY" val="custom"/>
  <p:tag name="KSO_WM_TEMPLATE_INDEX" val="20184556"/>
  <p:tag name="KSO_WM_UNIT_INDEX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6"/>
  <p:tag name="KSO_WM_TEMPLATE_CATEGORY" val="custom"/>
  <p:tag name="KSO_WM_TEMPLATE_INDEX" val="20184556"/>
  <p:tag name="KSO_WM_UNIT_INDEX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TEMPLATE_CATEGORY" val="custom"/>
  <p:tag name="KSO_WM_TEMPLATE_INDEX" val="20184617"/>
  <p:tag name="KSO_WM_DIAGRAM_GROUP_CODE" val="l1_1"/>
  <p:tag name="KSO_WM_UNIT_ID" val="custom20184617_13*i*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12"/>
  <p:tag name="KSO_WM_TEMPLATE_CATEGORY" val="custom"/>
  <p:tag name="KSO_WM_TEMPLATE_INDEX" val="20184617"/>
  <p:tag name="KSO_WM_DIAGRAM_GROUP_CODE" val="l1_1"/>
  <p:tag name="KSO_WM_UNIT_ID" val="custom20184617_13*i*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13"/>
  <p:tag name="KSO_WM_TEMPLATE_CATEGORY" val="custom"/>
  <p:tag name="KSO_WM_TEMPLATE_INDEX" val="20184617"/>
  <p:tag name="KSO_WM_DIAGRAM_GROUP_CODE" val="l1_1"/>
  <p:tag name="KSO_WM_UNIT_ID" val="custom20184617_13*i*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14"/>
  <p:tag name="KSO_WM_TEMPLATE_CATEGORY" val="custom"/>
  <p:tag name="KSO_WM_TEMPLATE_INDEX" val="20184617"/>
  <p:tag name="KSO_WM_DIAGRAM_GROUP_CODE" val="l1_1"/>
  <p:tag name="KSO_WM_UNIT_ID" val="custom20184617_13*i*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1909_1"/>
  <p:tag name="KSO_WM_TEMPLATE_CATEGORY" val="custom"/>
  <p:tag name="KSO_WM_TEMPLATE_INDEX" val="20184556"/>
  <p:tag name="KSO_WM_TEMPLATE_SUBCATEGORY" val="combine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3"/>
  <p:tag name="KSO_WM_TEMPLATE_CATEGORY" val="custom"/>
  <p:tag name="KSO_WM_TEMPLATE_INDEX" val="20184556"/>
  <p:tag name="KSO_WM_UNIT_INDEX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4"/>
  <p:tag name="KSO_WM_TEMPLATE_CATEGORY" val="custom"/>
  <p:tag name="KSO_WM_TEMPLATE_INDEX" val="20184556"/>
  <p:tag name="KSO_WM_UNIT_INDEX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5"/>
  <p:tag name="KSO_WM_TEMPLATE_CATEGORY" val="custom"/>
  <p:tag name="KSO_WM_TEMPLATE_INDEX" val="20184556"/>
  <p:tag name="KSO_WM_UNIT_INDEX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6"/>
  <p:tag name="KSO_WM_TEMPLATE_CATEGORY" val="custom"/>
  <p:tag name="KSO_WM_TEMPLATE_INDEX" val="20184556"/>
  <p:tag name="KSO_WM_UNIT_INDEX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7"/>
  <p:tag name="KSO_WM_TEMPLATE_CATEGORY" val="custom"/>
  <p:tag name="KSO_WM_TEMPLATE_INDEX" val="20184556"/>
  <p:tag name="KSO_WM_UNIT_INDEX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2"/>
  <p:tag name="KSO_WM_TEMPLATE_CATEGORY" val="custom"/>
  <p:tag name="KSO_WM_TEMPLATE_INDEX" val="20184556"/>
  <p:tag name="KSO_WM_UNIT_INDEX" val="2"/>
</p:tagLst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母版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母版2" id="{E085C78A-A044-49FA-A51B-A4D3AC60B770}" vid="{DEC76DEC-68F8-43FD-8E9A-F4EED1C4CF9A}"/>
    </a:ext>
  </a:extLst>
</a:theme>
</file>

<file path=ppt/theme/theme10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89803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olidayPi BT" pitchFamily="34" charset="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89803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olidayPi BT" pitchFamily="34" charset="2"/>
            <a:ea typeface="宋体" pitchFamily="2" charset="-122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89803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olidayPi BT" pitchFamily="34" charset="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89803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olidayPi BT" pitchFamily="34" charset="2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0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华文行楷" pitchFamily="2" charset="-122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​​">
  <a:themeElements>
    <a:clrScheme name="自定义 102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Office\Templates\簡報設計範本\PULSE.POT</Template>
  <TotalTime>0</TotalTime>
  <Pages>0</Pages>
  <Words>1126</Words>
  <Characters>0</Characters>
  <Application>Microsoft Office PowerPoint</Application>
  <DocSecurity>0</DocSecurity>
  <PresentationFormat>全屏显示(4:3)</PresentationFormat>
  <Lines>0</Lines>
  <Paragraphs>126</Paragraphs>
  <Slides>39</Slides>
  <Notes>6</Notes>
  <HiddenSlides>0</HiddenSlides>
  <MMClips>6</MMClips>
  <ScaleCrop>false</ScaleCrop>
  <HeadingPairs>
    <vt:vector size="6" baseType="variant">
      <vt:variant>
        <vt:lpstr>主题</vt:lpstr>
      </vt:variant>
      <vt:variant>
        <vt:i4>15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5" baseType="lpstr">
      <vt:lpstr>1_母版2</vt:lpstr>
      <vt:lpstr>默认设计模板</vt:lpstr>
      <vt:lpstr>Capsules</vt:lpstr>
      <vt:lpstr>1_默认设计模板</vt:lpstr>
      <vt:lpstr>2_默认设计模板</vt:lpstr>
      <vt:lpstr>5_默认设计模板</vt:lpstr>
      <vt:lpstr>龙腾四海</vt:lpstr>
      <vt:lpstr>1_龙腾四海</vt:lpstr>
      <vt:lpstr>Office 主题​​</vt:lpstr>
      <vt:lpstr>Pixel</vt:lpstr>
      <vt:lpstr>8_默认设计模板</vt:lpstr>
      <vt:lpstr>9_默认设计模板</vt:lpstr>
      <vt:lpstr>自定义设计方案</vt:lpstr>
      <vt:lpstr>10_默认设计模板</vt:lpstr>
      <vt:lpstr>11_默认设计模板</vt:lpstr>
      <vt:lpstr>Flash 文档</vt:lpstr>
      <vt:lpstr>在流体中运动</vt:lpstr>
      <vt:lpstr>鸟儿是怎样飞翔的？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实验分析</vt:lpstr>
      <vt:lpstr>实验分析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4、杜甫在《茅屋为秋风所破歌》当中写道“八月秋高风怒号，卷我屋上三重茅”。大风为什么能掀翻屋顶？ </vt:lpstr>
      <vt:lpstr>幻灯片 38</vt:lpstr>
      <vt:lpstr>作业：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2014-04-29T05:48:52Z</dcterms:created>
  <dcterms:modified xsi:type="dcterms:W3CDTF">2019-04-09T00:26:36Z</dcterms:modified>
</cp:coreProperties>
</file>