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43.xml" ContentType="application/vnd.openxmlformats-officedocument.presentationml.tags+xml"/>
  <Override PartName="/ppt/tags/tag52.xml" ContentType="application/vnd.openxmlformats-officedocument.presentationml.tags+xml"/>
  <Override PartName="/ppt/tags/tag6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Default Extension="rels" ContentType="application/vnd.openxmlformats-package.relationships+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5"/>
  </p:notesMasterIdLst>
  <p:sldIdLst>
    <p:sldId id="256" r:id="rId3"/>
    <p:sldId id="278" r:id="rId4"/>
    <p:sldId id="270" r:id="rId5"/>
    <p:sldId id="290" r:id="rId6"/>
    <p:sldId id="301" r:id="rId7"/>
    <p:sldId id="303" r:id="rId8"/>
    <p:sldId id="302" r:id="rId9"/>
    <p:sldId id="300" r:id="rId10"/>
    <p:sldId id="304" r:id="rId11"/>
    <p:sldId id="314" r:id="rId12"/>
    <p:sldId id="315" r:id="rId13"/>
    <p:sldId id="316" r:id="rId14"/>
    <p:sldId id="317" r:id="rId15"/>
    <p:sldId id="318" r:id="rId16"/>
    <p:sldId id="319" r:id="rId17"/>
    <p:sldId id="288" r:id="rId18"/>
    <p:sldId id="328" r:id="rId19"/>
    <p:sldId id="335" r:id="rId20"/>
    <p:sldId id="336" r:id="rId21"/>
    <p:sldId id="289" r:id="rId22"/>
    <p:sldId id="321" r:id="rId23"/>
    <p:sldId id="322" r:id="rId24"/>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 xmlns:p15="http://schemas.microsoft.com/office/powerpoint/2012/main">
        <p15:guide id="1" orient="horz" pos="1638">
          <p15:clr>
            <a:srgbClr val="A4A3A4"/>
          </p15:clr>
        </p15:guide>
        <p15:guide id="2" pos="29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66FF33"/>
    <a:srgbClr val="D8090F"/>
    <a:srgbClr val="EC4EE3"/>
    <a:srgbClr val="81034D"/>
    <a:srgbClr val="DE19E5"/>
    <a:srgbClr val="E68F54"/>
    <a:srgbClr val="E8D716"/>
    <a:srgbClr val="E9EC97"/>
    <a:srgbClr val="2C1D86"/>
    <a:srgbClr val="007E2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25207" autoAdjust="0"/>
    <p:restoredTop sz="94660"/>
  </p:normalViewPr>
  <p:slideViewPr>
    <p:cSldViewPr snapToGrid="0">
      <p:cViewPr varScale="1">
        <p:scale>
          <a:sx n="152" d="100"/>
          <a:sy n="152" d="100"/>
        </p:scale>
        <p:origin x="-444" y="-96"/>
      </p:cViewPr>
      <p:guideLst>
        <p:guide orient="horz" pos="1638"/>
        <p:guide pos="29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2.xml"/><Relationship Id="rId4" Type="http://schemas.openxmlformats.org/officeDocument/2006/relationships/tags" Target="../tags/tag6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502412" y="1936418"/>
            <a:ext cx="8139178" cy="672710"/>
          </a:xfrm>
        </p:spPr>
        <p:txBody>
          <a:bodyPr lIns="101600" tIns="38100" rIns="25400" bIns="38100" anchor="t" anchorCtr="0">
            <a:noAutofit/>
          </a:bodyPr>
          <a:lstStyle>
            <a:lvl1pPr algn="ctr">
              <a:defRPr sz="404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502412" y="2668016"/>
            <a:ext cx="8139178" cy="711477"/>
          </a:xfrm>
        </p:spPr>
        <p:txBody>
          <a:bodyPr lIns="101600" tIns="38100" rIns="76200" bIns="38100">
            <a:noAutofit/>
          </a:bodyPr>
          <a:lstStyle>
            <a:lvl1pPr marL="0" indent="0" algn="ctr" eaLnBrk="1" fontAlgn="auto" latinLnBrk="0" hangingPunct="1">
              <a:lnSpc>
                <a:spcPct val="100000"/>
              </a:lnSpc>
              <a:buNone/>
              <a:defRPr sz="1795" u="none" strike="noStrike" kern="1200" cap="none" spc="200" normalizeH="0" baseline="0">
                <a:solidFill>
                  <a:schemeClr val="tx1"/>
                </a:solidFill>
                <a:uFillTx/>
              </a:defRPr>
            </a:lvl1pPr>
            <a:lvl2pPr marL="342265" indent="0" algn="ctr">
              <a:buNone/>
              <a:defRPr sz="1495"/>
            </a:lvl2pPr>
            <a:lvl3pPr marL="683895" indent="0" algn="ctr">
              <a:buNone/>
              <a:defRPr sz="1345"/>
            </a:lvl3pPr>
            <a:lvl4pPr marL="1026160" indent="0" algn="ctr">
              <a:buNone/>
              <a:defRPr sz="1195"/>
            </a:lvl4pPr>
            <a:lvl5pPr marL="1368425" indent="0" algn="ctr">
              <a:buNone/>
              <a:defRPr sz="1195"/>
            </a:lvl5pPr>
            <a:lvl6pPr marL="1710055" indent="0" algn="ctr">
              <a:buNone/>
              <a:defRPr sz="1195"/>
            </a:lvl6pPr>
            <a:lvl7pPr marL="2052320" indent="0" algn="ctr">
              <a:buNone/>
              <a:defRPr sz="1195"/>
            </a:lvl7pPr>
            <a:lvl8pPr marL="2394585" indent="0" algn="ctr">
              <a:buNone/>
              <a:defRPr sz="1195"/>
            </a:lvl8pPr>
            <a:lvl9pPr marL="2736215" indent="0" algn="ctr">
              <a:buNone/>
              <a:defRPr sz="1195"/>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2019/11/2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3200"/>
            <a:ext cx="8139178" cy="4848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095"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502412" y="969600"/>
            <a:ext cx="8139178" cy="3771680"/>
          </a:xfrm>
        </p:spPr>
        <p:txBody>
          <a:bodyPr vert="horz" lIns="101600" tIns="0" rIns="82550" bIns="0" rtlCol="0">
            <a:no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2849494"/>
            <a:ext cx="8139178" cy="467477"/>
          </a:xfrm>
        </p:spPr>
        <p:txBody>
          <a:bodyPr lIns="101600" tIns="38100" rIns="63500" bIns="38100" anchor="t" anchorCtr="0">
            <a:noAutofit/>
          </a:bodyPr>
          <a:lstStyle>
            <a:lvl1pPr>
              <a:defRPr sz="2695"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502444" y="3375401"/>
            <a:ext cx="8139178" cy="806492"/>
          </a:xfrm>
        </p:spPr>
        <p:txBody>
          <a:bodyPr lIns="101600" tIns="38100" rIns="76200" bIns="38100">
            <a:noAutofit/>
          </a:bodyPr>
          <a:lstStyle>
            <a:lvl1pPr marL="0" indent="0" eaLnBrk="1" fontAlgn="auto" latinLnBrk="0" hangingPunct="1">
              <a:buNone/>
              <a:defRPr kumimoji="0" lang="zh-CN" altLang="en-US" sz="1195" b="0" i="0" u="none" strike="noStrike" kern="1200" cap="none" spc="150" normalizeH="0" baseline="0" noProof="1">
                <a:solidFill>
                  <a:schemeClr val="tx1"/>
                </a:solidFill>
                <a:uFillTx/>
                <a:latin typeface="+mn-lt"/>
                <a:ea typeface="+mn-ea"/>
                <a:cs typeface="+mn-cs"/>
                <a:sym typeface="+mn-ea"/>
              </a:defRPr>
            </a:lvl1pPr>
            <a:lvl2pPr marL="342265" indent="0">
              <a:buNone/>
              <a:defRPr sz="1495">
                <a:solidFill>
                  <a:schemeClr val="tx1">
                    <a:tint val="75000"/>
                  </a:schemeClr>
                </a:solidFill>
              </a:defRPr>
            </a:lvl2pPr>
            <a:lvl3pPr marL="683895" indent="0">
              <a:buNone/>
              <a:defRPr sz="1345">
                <a:solidFill>
                  <a:schemeClr val="tx1">
                    <a:tint val="75000"/>
                  </a:schemeClr>
                </a:solidFill>
              </a:defRPr>
            </a:lvl3pPr>
            <a:lvl4pPr marL="1026160" indent="0">
              <a:buNone/>
              <a:defRPr sz="1195">
                <a:solidFill>
                  <a:schemeClr val="tx1">
                    <a:tint val="75000"/>
                  </a:schemeClr>
                </a:solidFill>
              </a:defRPr>
            </a:lvl4pPr>
            <a:lvl5pPr marL="1368425" indent="0">
              <a:buNone/>
              <a:defRPr sz="1195">
                <a:solidFill>
                  <a:schemeClr val="tx1">
                    <a:tint val="75000"/>
                  </a:schemeClr>
                </a:solidFill>
              </a:defRPr>
            </a:lvl5pPr>
            <a:lvl6pPr marL="1710055" indent="0">
              <a:buNone/>
              <a:defRPr sz="1195">
                <a:solidFill>
                  <a:schemeClr val="tx1">
                    <a:tint val="75000"/>
                  </a:schemeClr>
                </a:solidFill>
              </a:defRPr>
            </a:lvl6pPr>
            <a:lvl7pPr marL="2052320" indent="0">
              <a:buNone/>
              <a:defRPr sz="1195">
                <a:solidFill>
                  <a:schemeClr val="tx1">
                    <a:tint val="75000"/>
                  </a:schemeClr>
                </a:solidFill>
              </a:defRPr>
            </a:lvl7pPr>
            <a:lvl8pPr marL="2394585" indent="0">
              <a:buNone/>
              <a:defRPr sz="1195">
                <a:solidFill>
                  <a:schemeClr val="tx1">
                    <a:tint val="75000"/>
                  </a:schemeClr>
                </a:solidFill>
              </a:defRPr>
            </a:lvl8pPr>
            <a:lvl9pPr marL="2736215" indent="0">
              <a:buNone/>
              <a:defRPr sz="1195">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3200"/>
            <a:ext cx="8139178" cy="4848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095"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502448" y="969600"/>
            <a:ext cx="3962432" cy="3770667"/>
          </a:xfrm>
        </p:spPr>
        <p:txBody>
          <a:bodyPr vert="horz" lIns="101600" tIns="0" rIns="82550" bIns="0" rtlCol="0">
            <a:no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4679158" y="969600"/>
            <a:ext cx="3962432" cy="3770667"/>
          </a:xfrm>
        </p:spPr>
        <p:txBody>
          <a:bodyPr>
            <a:noAutofit/>
          </a:bodyPr>
          <a:lstStyle>
            <a:lvl1pPr>
              <a:defRPr sz="1195">
                <a:solidFill>
                  <a:schemeClr val="tx1">
                    <a:lumMod val="75000"/>
                    <a:lumOff val="25000"/>
                  </a:schemeClr>
                </a:solidFill>
              </a:defRPr>
            </a:lvl1pPr>
            <a:lvl2pPr>
              <a:defRPr sz="1195">
                <a:solidFill>
                  <a:schemeClr val="tx1">
                    <a:lumMod val="75000"/>
                    <a:lumOff val="25000"/>
                  </a:schemeClr>
                </a:solidFill>
              </a:defRPr>
            </a:lvl2pPr>
            <a:lvl3pPr>
              <a:defRPr sz="1195">
                <a:solidFill>
                  <a:schemeClr val="tx1">
                    <a:lumMod val="75000"/>
                    <a:lumOff val="25000"/>
                  </a:schemeClr>
                </a:solidFill>
              </a:defRPr>
            </a:lvl3pPr>
            <a:lvl4pPr>
              <a:defRPr sz="1195">
                <a:solidFill>
                  <a:schemeClr val="tx1">
                    <a:lumMod val="75000"/>
                    <a:lumOff val="25000"/>
                  </a:schemeClr>
                </a:solidFill>
              </a:defRPr>
            </a:lvl4pPr>
            <a:lvl5pPr>
              <a:defRPr sz="1195">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2019/11/2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3200"/>
            <a:ext cx="8139178" cy="4848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095"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969600"/>
            <a:ext cx="3962432" cy="285047"/>
          </a:xfrm>
        </p:spPr>
        <p:txBody>
          <a:bodyPr lIns="101600" tIns="38100" rIns="76200" bIns="38100" anchor="t" anchorCtr="0">
            <a:noAutofit/>
          </a:bodyPr>
          <a:lstStyle>
            <a:lvl1pPr marL="0" indent="0" eaLnBrk="1" fontAlgn="auto" latinLnBrk="0" hangingPunct="1">
              <a:lnSpc>
                <a:spcPct val="100000"/>
              </a:lnSpc>
              <a:spcAft>
                <a:spcPts val="0"/>
              </a:spcAft>
              <a:buNone/>
              <a:defRPr sz="1495" b="1" u="none" strike="noStrike" kern="1200" cap="none" spc="200" normalizeH="0" baseline="0">
                <a:solidFill>
                  <a:schemeClr val="tx1"/>
                </a:solidFill>
                <a:uFillTx/>
              </a:defRPr>
            </a:lvl1pPr>
            <a:lvl2pPr marL="342265" indent="0">
              <a:buNone/>
              <a:defRPr sz="1495" b="1"/>
            </a:lvl2pPr>
            <a:lvl3pPr marL="683895" indent="0">
              <a:buNone/>
              <a:defRPr sz="1345" b="1"/>
            </a:lvl3pPr>
            <a:lvl4pPr marL="1026160" indent="0">
              <a:buNone/>
              <a:defRPr sz="1195" b="1"/>
            </a:lvl4pPr>
            <a:lvl5pPr marL="1368425" indent="0">
              <a:buNone/>
              <a:defRPr sz="1195" b="1"/>
            </a:lvl5pPr>
            <a:lvl6pPr marL="1710055" indent="0">
              <a:buNone/>
              <a:defRPr sz="1195" b="1"/>
            </a:lvl6pPr>
            <a:lvl7pPr marL="2052320" indent="0">
              <a:buNone/>
              <a:defRPr sz="1195" b="1"/>
            </a:lvl7pPr>
            <a:lvl8pPr marL="2394585" indent="0">
              <a:buNone/>
              <a:defRPr sz="1195" b="1"/>
            </a:lvl8pPr>
            <a:lvl9pPr marL="2736215" indent="0">
              <a:buNone/>
              <a:defRPr sz="1195"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502444" y="1338469"/>
            <a:ext cx="3962400" cy="3405745"/>
          </a:xfrm>
        </p:spPr>
        <p:txBody>
          <a:bodyPr vert="horz" lIns="101600" tIns="0" rIns="82550" bIns="0" rtlCol="0">
            <a:no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4676813" y="969600"/>
            <a:ext cx="3962432" cy="285047"/>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ts val="0"/>
              </a:spcAft>
              <a:buFont typeface="Arial" panose="020B0604020202020204" pitchFamily="34" charset="0"/>
              <a:buNone/>
              <a:defRPr kumimoji="0" lang="zh-CN" altLang="en-US" sz="1495" b="1" i="0" u="none" strike="noStrike" kern="1200" cap="none" spc="200" normalizeH="0" baseline="0" noProof="1" dirty="0">
                <a:solidFill>
                  <a:schemeClr val="tx1"/>
                </a:solidFill>
                <a:uFillTx/>
                <a:latin typeface="+mn-lt"/>
                <a:ea typeface="+mn-ea"/>
                <a:cs typeface="+mn-cs"/>
                <a:sym typeface="+mn-ea"/>
              </a:defRPr>
            </a:lvl1pPr>
            <a:lvl2pPr marL="342265" indent="0">
              <a:buNone/>
              <a:defRPr sz="1495" b="1"/>
            </a:lvl2pPr>
            <a:lvl3pPr marL="683895" indent="0">
              <a:buNone/>
              <a:defRPr sz="1345" b="1"/>
            </a:lvl3pPr>
            <a:lvl4pPr marL="1026160" indent="0">
              <a:buNone/>
              <a:defRPr sz="1195" b="1"/>
            </a:lvl4pPr>
            <a:lvl5pPr marL="1368425" indent="0">
              <a:buNone/>
              <a:defRPr sz="1195" b="1"/>
            </a:lvl5pPr>
            <a:lvl6pPr marL="1710055" indent="0">
              <a:buNone/>
              <a:defRPr sz="1195" b="1"/>
            </a:lvl6pPr>
            <a:lvl7pPr marL="2052320" indent="0">
              <a:buNone/>
              <a:defRPr sz="1195" b="1"/>
            </a:lvl7pPr>
            <a:lvl8pPr marL="2394585" indent="0">
              <a:buNone/>
              <a:defRPr sz="1195" b="1"/>
            </a:lvl8pPr>
            <a:lvl9pPr marL="2736215" indent="0">
              <a:buNone/>
              <a:defRPr sz="1195"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338469"/>
            <a:ext cx="3962432" cy="3405745"/>
          </a:xfrm>
        </p:spPr>
        <p:txBody>
          <a:bodyPr vert="horz" lIns="101600" tIns="0" rIns="82550" bIns="0" rtlCol="0">
            <a:no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2019/11/2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095"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2019/11/2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2019/11/2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02448" y="969600"/>
            <a:ext cx="3962432" cy="377066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4679194" y="969600"/>
            <a:ext cx="3962432" cy="3770667"/>
          </a:xfrm>
        </p:spPr>
        <p:txBody>
          <a:bodyPr vert="horz" lIns="101600" tIns="0" rIns="82550" bIns="0" rtlCol="0">
            <a:norm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2019/11/2</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712617"/>
            <a:ext cx="713238" cy="4031701"/>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795"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4" y="712611"/>
            <a:ext cx="7371076" cy="4031701"/>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2019/11/2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502448" y="712617"/>
            <a:ext cx="8139178" cy="377066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2019/11/2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502412" y="1936418"/>
            <a:ext cx="8139178" cy="672710"/>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4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68128" y="558194"/>
              <a:ext cx="1135204" cy="153900"/>
            </a:xfrm>
            <a:prstGeom prst="rect">
              <a:avLst/>
            </a:prstGeom>
          </p:spPr>
        </p:pic>
      </p:grpSp>
      <p:pic>
        <p:nvPicPr>
          <p:cNvPr id="6" name="图片 5"/>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8301515" y="4690653"/>
            <a:ext cx="736376" cy="359227"/>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3.xml"/><Relationship Id="rId16" Type="http://schemas.openxmlformats.org/officeDocument/2006/relationships/tags" Target="../tags/tag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3.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502412" y="323200"/>
            <a:ext cx="8139178" cy="4848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502412" y="969600"/>
            <a:ext cx="8139178" cy="377066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59807" y="4750616"/>
            <a:ext cx="2025000" cy="2370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pPr/>
              <a:t>2019/11/2</a:t>
            </a:fld>
            <a:endParaRPr lang="zh-CN" altLang="en-US"/>
          </a:p>
        </p:txBody>
      </p:sp>
      <p:sp>
        <p:nvSpPr>
          <p:cNvPr id="5" name="页脚占位符 4"/>
          <p:cNvSpPr>
            <a:spLocks noGrp="1"/>
          </p:cNvSpPr>
          <p:nvPr>
            <p:ph type="ftr" sz="quarter" idx="3"/>
            <p:custDataLst>
              <p:tags r:id="rId16"/>
            </p:custDataLst>
          </p:nvPr>
        </p:nvSpPr>
        <p:spPr>
          <a:xfrm>
            <a:off x="3087000" y="4750616"/>
            <a:ext cx="2970000" cy="2370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457950" y="4750616"/>
            <a:ext cx="2025000" cy="2370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pPr/>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3895" rtl="0" eaLnBrk="1" fontAlgn="auto" latinLnBrk="0" hangingPunct="1">
        <a:lnSpc>
          <a:spcPct val="100000"/>
        </a:lnSpc>
        <a:spcBef>
          <a:spcPct val="0"/>
        </a:spcBef>
        <a:buNone/>
        <a:defRPr sz="2095" b="1" u="none" strike="noStrike" kern="1200" cap="none" spc="200" normalizeH="0">
          <a:solidFill>
            <a:schemeClr val="tx1"/>
          </a:solidFill>
          <a:uFillTx/>
          <a:latin typeface="+mj-lt"/>
          <a:ea typeface="+mj-ea"/>
          <a:cs typeface="+mj-cs"/>
        </a:defRPr>
      </a:lvl1pPr>
    </p:titleStyle>
    <p:bodyStyle>
      <a:lvl1pPr marL="170815" indent="-170815" algn="l" defTabSz="683895" rtl="0" eaLnBrk="1" fontAlgn="auto" latinLnBrk="0" hangingPunct="1">
        <a:lnSpc>
          <a:spcPct val="130000"/>
        </a:lnSpc>
        <a:spcBef>
          <a:spcPct val="0"/>
        </a:spcBef>
        <a:spcAft>
          <a:spcPts val="1000"/>
        </a:spcAft>
        <a:buFont typeface="Arial" panose="020B0604020202020204" pitchFamily="34" charset="0"/>
        <a:buChar char="•"/>
        <a:defRPr sz="1195" u="none" strike="noStrike" kern="1200" cap="none" spc="150" normalizeH="0" baseline="0">
          <a:solidFill>
            <a:schemeClr val="tx1"/>
          </a:solidFill>
          <a:uFillTx/>
          <a:latin typeface="+mn-lt"/>
          <a:ea typeface="+mn-ea"/>
          <a:cs typeface="+mn-cs"/>
        </a:defRPr>
      </a:lvl1pPr>
      <a:lvl2pPr marL="513080" indent="-170815" algn="l" defTabSz="683895" rtl="0" eaLnBrk="1" fontAlgn="auto" latinLnBrk="0" hangingPunct="1">
        <a:lnSpc>
          <a:spcPct val="130000"/>
        </a:lnSpc>
        <a:spcBef>
          <a:spcPct val="0"/>
        </a:spcBef>
        <a:spcAft>
          <a:spcPts val="1000"/>
        </a:spcAft>
        <a:buFont typeface="Arial" panose="020B0604020202020204" pitchFamily="34" charset="0"/>
        <a:buChar char="•"/>
        <a:tabLst>
          <a:tab pos="1204595" algn="l"/>
        </a:tabLst>
        <a:defRPr sz="1195" u="none" strike="noStrike" kern="1200" cap="none" spc="150" normalizeH="0" baseline="0">
          <a:solidFill>
            <a:schemeClr val="tx1"/>
          </a:solidFill>
          <a:uFillTx/>
          <a:latin typeface="+mn-lt"/>
          <a:ea typeface="+mn-ea"/>
          <a:cs typeface="+mn-cs"/>
        </a:defRPr>
      </a:lvl2pPr>
      <a:lvl3pPr marL="855345" indent="-170815" algn="l" defTabSz="683895" rtl="0" eaLnBrk="1" fontAlgn="auto" latinLnBrk="0" hangingPunct="1">
        <a:lnSpc>
          <a:spcPct val="130000"/>
        </a:lnSpc>
        <a:spcBef>
          <a:spcPct val="0"/>
        </a:spcBef>
        <a:spcAft>
          <a:spcPts val="1000"/>
        </a:spcAft>
        <a:buFont typeface="Arial" panose="020B0604020202020204" pitchFamily="34" charset="0"/>
        <a:buChar char="•"/>
        <a:defRPr sz="1195" u="none" strike="noStrike" kern="1200" cap="none" spc="150" normalizeH="0" baseline="0">
          <a:solidFill>
            <a:schemeClr val="tx1"/>
          </a:solidFill>
          <a:uFillTx/>
          <a:latin typeface="+mn-lt"/>
          <a:ea typeface="+mn-ea"/>
          <a:cs typeface="+mn-cs"/>
        </a:defRPr>
      </a:lvl3pPr>
      <a:lvl4pPr marL="1196975" indent="-170815" algn="l" defTabSz="683895" rtl="0" eaLnBrk="1" fontAlgn="auto" latinLnBrk="0" hangingPunct="1">
        <a:lnSpc>
          <a:spcPct val="130000"/>
        </a:lnSpc>
        <a:spcBef>
          <a:spcPct val="0"/>
        </a:spcBef>
        <a:spcAft>
          <a:spcPts val="1000"/>
        </a:spcAft>
        <a:buFont typeface="Arial" panose="020B0604020202020204" pitchFamily="34" charset="0"/>
        <a:buChar char="•"/>
        <a:defRPr sz="1195" u="none" strike="noStrike" kern="1200" cap="none" spc="150" normalizeH="0" baseline="0">
          <a:solidFill>
            <a:schemeClr val="tx1"/>
          </a:solidFill>
          <a:uFillTx/>
          <a:latin typeface="+mn-lt"/>
          <a:ea typeface="+mn-ea"/>
          <a:cs typeface="+mn-cs"/>
        </a:defRPr>
      </a:lvl4pPr>
      <a:lvl5pPr marL="1539240" indent="-170815" algn="l" defTabSz="683895" rtl="0" eaLnBrk="1" fontAlgn="auto" latinLnBrk="0" hangingPunct="1">
        <a:lnSpc>
          <a:spcPct val="130000"/>
        </a:lnSpc>
        <a:spcBef>
          <a:spcPct val="0"/>
        </a:spcBef>
        <a:spcAft>
          <a:spcPts val="1000"/>
        </a:spcAft>
        <a:buFont typeface="Arial" panose="020B0604020202020204" pitchFamily="34" charset="0"/>
        <a:buChar char="•"/>
        <a:defRPr sz="1195" u="none" strike="noStrike" kern="1200" cap="none" spc="150" normalizeH="0" baseline="0">
          <a:solidFill>
            <a:schemeClr val="tx1"/>
          </a:solidFill>
          <a:uFillTx/>
          <a:latin typeface="+mn-lt"/>
          <a:ea typeface="+mn-ea"/>
          <a:cs typeface="+mn-cs"/>
        </a:defRPr>
      </a:lvl5pPr>
      <a:lvl6pPr marL="1881505" indent="-170815" algn="l" defTabSz="683895" rtl="0" eaLnBrk="1" latinLnBrk="0" hangingPunct="1">
        <a:lnSpc>
          <a:spcPct val="90000"/>
        </a:lnSpc>
        <a:spcBef>
          <a:spcPct val="75000"/>
        </a:spcBef>
        <a:buFont typeface="Arial" panose="020B0604020202020204" pitchFamily="34" charset="0"/>
        <a:buChar char="•"/>
        <a:defRPr sz="1345" kern="1200">
          <a:solidFill>
            <a:schemeClr val="tx1"/>
          </a:solidFill>
          <a:latin typeface="+mn-lt"/>
          <a:ea typeface="+mn-ea"/>
          <a:cs typeface="+mn-cs"/>
        </a:defRPr>
      </a:lvl6pPr>
      <a:lvl7pPr marL="2223135" indent="-170815" algn="l" defTabSz="683895" rtl="0" eaLnBrk="1" latinLnBrk="0" hangingPunct="1">
        <a:lnSpc>
          <a:spcPct val="90000"/>
        </a:lnSpc>
        <a:spcBef>
          <a:spcPct val="75000"/>
        </a:spcBef>
        <a:buFont typeface="Arial" panose="020B0604020202020204" pitchFamily="34" charset="0"/>
        <a:buChar char="•"/>
        <a:defRPr sz="1345" kern="1200">
          <a:solidFill>
            <a:schemeClr val="tx1"/>
          </a:solidFill>
          <a:latin typeface="+mn-lt"/>
          <a:ea typeface="+mn-ea"/>
          <a:cs typeface="+mn-cs"/>
        </a:defRPr>
      </a:lvl7pPr>
      <a:lvl8pPr marL="2565400" indent="-170815" algn="l" defTabSz="683895" rtl="0" eaLnBrk="1" latinLnBrk="0" hangingPunct="1">
        <a:lnSpc>
          <a:spcPct val="90000"/>
        </a:lnSpc>
        <a:spcBef>
          <a:spcPct val="75000"/>
        </a:spcBef>
        <a:buFont typeface="Arial" panose="020B0604020202020204" pitchFamily="34" charset="0"/>
        <a:buChar char="•"/>
        <a:defRPr sz="1345" kern="1200">
          <a:solidFill>
            <a:schemeClr val="tx1"/>
          </a:solidFill>
          <a:latin typeface="+mn-lt"/>
          <a:ea typeface="+mn-ea"/>
          <a:cs typeface="+mn-cs"/>
        </a:defRPr>
      </a:lvl8pPr>
      <a:lvl9pPr marL="2907665" indent="-170815" algn="l" defTabSz="683895" rtl="0" eaLnBrk="1" latinLnBrk="0" hangingPunct="1">
        <a:lnSpc>
          <a:spcPct val="90000"/>
        </a:lnSpc>
        <a:spcBef>
          <a:spcPct val="75000"/>
        </a:spcBef>
        <a:buFont typeface="Arial" panose="020B0604020202020204" pitchFamily="34" charset="0"/>
        <a:buChar char="•"/>
        <a:defRPr sz="1345" kern="1200">
          <a:solidFill>
            <a:schemeClr val="tx1"/>
          </a:solidFill>
          <a:latin typeface="+mn-lt"/>
          <a:ea typeface="+mn-ea"/>
          <a:cs typeface="+mn-cs"/>
        </a:defRPr>
      </a:lvl9pPr>
    </p:bodyStyle>
    <p:otherStyle>
      <a:defPPr>
        <a:defRPr lang="zh-CN"/>
      </a:defPPr>
      <a:lvl1pPr marL="0" algn="l" defTabSz="683895" rtl="0" eaLnBrk="1" latinLnBrk="0" hangingPunct="1">
        <a:defRPr sz="1345" kern="1200">
          <a:solidFill>
            <a:schemeClr val="tx1"/>
          </a:solidFill>
          <a:latin typeface="+mn-lt"/>
          <a:ea typeface="+mn-ea"/>
          <a:cs typeface="+mn-cs"/>
        </a:defRPr>
      </a:lvl1pPr>
      <a:lvl2pPr marL="342265" algn="l" defTabSz="683895" rtl="0" eaLnBrk="1" latinLnBrk="0" hangingPunct="1">
        <a:defRPr sz="1345" kern="1200">
          <a:solidFill>
            <a:schemeClr val="tx1"/>
          </a:solidFill>
          <a:latin typeface="+mn-lt"/>
          <a:ea typeface="+mn-ea"/>
          <a:cs typeface="+mn-cs"/>
        </a:defRPr>
      </a:lvl2pPr>
      <a:lvl3pPr marL="683895" algn="l" defTabSz="683895" rtl="0" eaLnBrk="1" latinLnBrk="0" hangingPunct="1">
        <a:defRPr sz="1345" kern="1200">
          <a:solidFill>
            <a:schemeClr val="tx1"/>
          </a:solidFill>
          <a:latin typeface="+mn-lt"/>
          <a:ea typeface="+mn-ea"/>
          <a:cs typeface="+mn-cs"/>
        </a:defRPr>
      </a:lvl3pPr>
      <a:lvl4pPr marL="1026160" algn="l" defTabSz="683895" rtl="0" eaLnBrk="1" latinLnBrk="0" hangingPunct="1">
        <a:defRPr sz="1345" kern="1200">
          <a:solidFill>
            <a:schemeClr val="tx1"/>
          </a:solidFill>
          <a:latin typeface="+mn-lt"/>
          <a:ea typeface="+mn-ea"/>
          <a:cs typeface="+mn-cs"/>
        </a:defRPr>
      </a:lvl4pPr>
      <a:lvl5pPr marL="1368425" algn="l" defTabSz="683895" rtl="0" eaLnBrk="1" latinLnBrk="0" hangingPunct="1">
        <a:defRPr sz="1345" kern="1200">
          <a:solidFill>
            <a:schemeClr val="tx1"/>
          </a:solidFill>
          <a:latin typeface="+mn-lt"/>
          <a:ea typeface="+mn-ea"/>
          <a:cs typeface="+mn-cs"/>
        </a:defRPr>
      </a:lvl5pPr>
      <a:lvl6pPr marL="1710055" algn="l" defTabSz="683895" rtl="0" eaLnBrk="1" latinLnBrk="0" hangingPunct="1">
        <a:defRPr sz="1345" kern="1200">
          <a:solidFill>
            <a:schemeClr val="tx1"/>
          </a:solidFill>
          <a:latin typeface="+mn-lt"/>
          <a:ea typeface="+mn-ea"/>
          <a:cs typeface="+mn-cs"/>
        </a:defRPr>
      </a:lvl6pPr>
      <a:lvl7pPr marL="2052320" algn="l" defTabSz="683895" rtl="0" eaLnBrk="1" latinLnBrk="0" hangingPunct="1">
        <a:defRPr sz="1345" kern="1200">
          <a:solidFill>
            <a:schemeClr val="tx1"/>
          </a:solidFill>
          <a:latin typeface="+mn-lt"/>
          <a:ea typeface="+mn-ea"/>
          <a:cs typeface="+mn-cs"/>
        </a:defRPr>
      </a:lvl7pPr>
      <a:lvl8pPr marL="2394585" algn="l" defTabSz="683895" rtl="0" eaLnBrk="1" latinLnBrk="0" hangingPunct="1">
        <a:defRPr sz="1345" kern="1200">
          <a:solidFill>
            <a:schemeClr val="tx1"/>
          </a:solidFill>
          <a:latin typeface="+mn-lt"/>
          <a:ea typeface="+mn-ea"/>
          <a:cs typeface="+mn-cs"/>
        </a:defRPr>
      </a:lvl8pPr>
      <a:lvl9pPr marL="2736215" algn="l" defTabSz="683895" rtl="0" eaLnBrk="1" latinLnBrk="0" hangingPunct="1">
        <a:defRPr sz="134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charset="-122"/>
                <a:ea typeface="微软雅黑" panose="020B0503020204020204" charset="-122"/>
              </a:rPr>
              <a:t>中</a:t>
            </a:r>
            <a:r>
              <a:rPr lang="zh-CN" altLang="en-US" sz="2400" b="1" dirty="0">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5510253" y="2623684"/>
            <a:ext cx="2339975" cy="37959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2800" baseline="-25000" dirty="0" smtClean="0">
                <a:solidFill>
                  <a:schemeClr val="tx1"/>
                </a:solidFill>
                <a:latin typeface="楷体" pitchFamily="49" charset="-122"/>
                <a:ea typeface="楷体" pitchFamily="49" charset="-122"/>
              </a:rPr>
              <a:t>第一章  第</a:t>
            </a:r>
            <a:r>
              <a:rPr lang="en-US" altLang="zh-CN" sz="2800" baseline="-25000" dirty="0" smtClean="0">
                <a:solidFill>
                  <a:schemeClr val="tx1"/>
                </a:solidFill>
                <a:latin typeface="楷体" pitchFamily="49" charset="-122"/>
                <a:ea typeface="楷体" pitchFamily="49" charset="-122"/>
              </a:rPr>
              <a:t>3</a:t>
            </a:r>
            <a:r>
              <a:rPr lang="zh-CN" altLang="en-US" sz="2800" baseline="-25000" dirty="0" smtClean="0">
                <a:solidFill>
                  <a:schemeClr val="tx1"/>
                </a:solidFill>
                <a:latin typeface="楷体" pitchFamily="49" charset="-122"/>
                <a:ea typeface="楷体" pitchFamily="49" charset="-122"/>
              </a:rPr>
              <a:t>节</a:t>
            </a:r>
            <a:endParaRPr lang="zh-CN" sz="2800" baseline="-25000" dirty="0">
              <a:solidFill>
                <a:schemeClr val="tx1"/>
              </a:solidFill>
              <a:latin typeface="楷体" pitchFamily="49" charset="-122"/>
              <a:ea typeface="楷体" pitchFamily="49" charset="-122"/>
            </a:endParaRPr>
          </a:p>
        </p:txBody>
      </p:sp>
      <p:sp>
        <p:nvSpPr>
          <p:cNvPr id="5" name="Shape 40"/>
          <p:cNvSpPr/>
          <p:nvPr/>
        </p:nvSpPr>
        <p:spPr>
          <a:xfrm>
            <a:off x="4299585" y="1086485"/>
            <a:ext cx="4667250"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smtClean="0">
                <a:solidFill>
                  <a:srgbClr val="007E27"/>
                </a:solidFill>
                <a:latin typeface="方正姚体" panose="02010601030101010101" pitchFamily="2" charset="-122"/>
                <a:ea typeface="方正姚体" panose="02010601030101010101" pitchFamily="2" charset="-122"/>
              </a:rPr>
              <a:t>沪科版 物理</a:t>
            </a:r>
            <a:r>
              <a:rPr lang="zh-CN" altLang="en-US" sz="2400" b="1" baseline="-25000" dirty="0" smtClean="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3713967" y="3136971"/>
            <a:ext cx="5311035"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en-US" altLang="zh-CN" sz="6000" b="1" baseline="-25000" dirty="0" smtClean="0">
                <a:solidFill>
                  <a:srgbClr val="FF0000"/>
                </a:solidFill>
                <a:latin typeface="华文新魏" pitchFamily="2" charset="-122"/>
                <a:ea typeface="华文新魏" pitchFamily="2" charset="-122"/>
              </a:rPr>
              <a:t>       </a:t>
            </a:r>
            <a:r>
              <a:rPr lang="zh-CN" altLang="en-US" sz="6000" b="1" baseline="-25000" dirty="0" smtClean="0">
                <a:solidFill>
                  <a:srgbClr val="FF0000"/>
                </a:solidFill>
                <a:latin typeface="华文新魏" pitchFamily="2" charset="-122"/>
                <a:ea typeface="华文新魏" pitchFamily="2" charset="-122"/>
              </a:rPr>
              <a:t>站在巨人的肩膀上</a:t>
            </a:r>
          </a:p>
        </p:txBody>
      </p:sp>
      <p:sp>
        <p:nvSpPr>
          <p:cNvPr id="7" name="文本框 6"/>
          <p:cNvSpPr txBox="1"/>
          <p:nvPr/>
        </p:nvSpPr>
        <p:spPr>
          <a:xfrm>
            <a:off x="6744970" y="2163948"/>
            <a:ext cx="16903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rPr>
              <a:t>（八年级物理）</a:t>
            </a:r>
            <a:endParaRPr kumimoji="0" lang="zh-CN" altLang="en-US" sz="1800" b="0" i="0" u="none" strike="noStrike" cap="none" spc="0" normalizeH="0" baseline="0" dirty="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endParaRPr>
          </a:p>
        </p:txBody>
      </p:sp>
      <p:pic>
        <p:nvPicPr>
          <p:cNvPr id="9" name="图片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49642" y="913474"/>
            <a:ext cx="3306395" cy="3303852"/>
          </a:xfrm>
          <a:prstGeom prst="rect">
            <a:avLst/>
          </a:prstGeom>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8</a:t>
            </a:r>
          </a:p>
        </p:txBody>
      </p:sp>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5" name="文本框 4"/>
          <p:cNvSpPr txBox="1"/>
          <p:nvPr/>
        </p:nvSpPr>
        <p:spPr>
          <a:xfrm>
            <a:off x="381000" y="732790"/>
            <a:ext cx="347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a:ln>
                  <a:noFill/>
                </a:ln>
                <a:solidFill>
                  <a:schemeClr val="tx1">
                    <a:lumMod val="85000"/>
                    <a:lumOff val="15000"/>
                  </a:schemeClr>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第二环节  </a:t>
            </a:r>
            <a:r>
              <a:rPr lang="zh-CN" altLang="en-US" sz="2800" b="1">
                <a:ln>
                  <a:noFill/>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猜想与假设</a:t>
            </a:r>
          </a:p>
        </p:txBody>
      </p:sp>
      <p:sp>
        <p:nvSpPr>
          <p:cNvPr id="2" name="文本框 1"/>
          <p:cNvSpPr txBox="1"/>
          <p:nvPr/>
        </p:nvSpPr>
        <p:spPr>
          <a:xfrm>
            <a:off x="632460" y="1318895"/>
            <a:ext cx="7310120" cy="13823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zh-CN" altLang="en-US" sz="16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lang="zh-CN" altLang="en-US" sz="2000" b="1">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猜想与假设的要求：</a:t>
            </a: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尝试根据</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经验和已有知识</a:t>
            </a: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对问题的成因提出猜想；对探究的方向和可能猜想与假设 ，出现的实验结果</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进行推测与假设</a:t>
            </a: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，认识猜想与假设在科学探究中的重要性。</a:t>
            </a:r>
          </a:p>
        </p:txBody>
      </p:sp>
      <p:sp>
        <p:nvSpPr>
          <p:cNvPr id="14" name="文本框 13"/>
          <p:cNvSpPr txBox="1"/>
          <p:nvPr/>
        </p:nvSpPr>
        <p:spPr>
          <a:xfrm>
            <a:off x="1241425" y="2832100"/>
            <a:ext cx="6092825"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根据刚才的实例，你能说出伽利略的猜想是什么吗？</a:t>
            </a:r>
          </a:p>
        </p:txBody>
      </p:sp>
      <p:sp>
        <p:nvSpPr>
          <p:cNvPr id="8" name="文本框 7"/>
          <p:cNvSpPr txBox="1"/>
          <p:nvPr/>
        </p:nvSpPr>
        <p:spPr>
          <a:xfrm>
            <a:off x="381000" y="3438525"/>
            <a:ext cx="161417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ln>
                  <a:noFill/>
                </a:ln>
                <a:solidFill>
                  <a:srgbClr val="FF0000"/>
                </a:solidFill>
                <a:effectLst/>
                <a:uFillTx/>
                <a:latin typeface="微软雅黑" panose="020B0503020204020204" charset="-122"/>
                <a:ea typeface="微软雅黑" panose="020B0503020204020204" charset="-122"/>
                <a:cs typeface="华文行楷" panose="02010800040101010101" pitchFamily="2" charset="-122"/>
                <a:sym typeface="Arial" panose="020B0604020202020204"/>
              </a:rPr>
              <a:t>猜想与假设：</a:t>
            </a:r>
            <a:endParaRPr kumimoji="0" lang="zh-CN" altLang="en-US" sz="20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华文行楷" panose="02010800040101010101" pitchFamily="2" charset="-122"/>
              <a:sym typeface="Arial" panose="020B0604020202020204"/>
            </a:endParaRPr>
          </a:p>
        </p:txBody>
      </p:sp>
      <p:sp>
        <p:nvSpPr>
          <p:cNvPr id="17" name="文本框 16"/>
          <p:cNvSpPr txBox="1"/>
          <p:nvPr/>
        </p:nvSpPr>
        <p:spPr>
          <a:xfrm>
            <a:off x="1982470" y="3469005"/>
            <a:ext cx="407479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1.</a:t>
            </a: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重量轻的物体下落不一定慢</a:t>
            </a:r>
          </a:p>
        </p:txBody>
      </p:sp>
      <p:sp>
        <p:nvSpPr>
          <p:cNvPr id="12" name="文本框 11"/>
          <p:cNvSpPr txBox="1"/>
          <p:nvPr/>
        </p:nvSpPr>
        <p:spPr>
          <a:xfrm>
            <a:off x="1982469" y="4137025"/>
            <a:ext cx="407479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2.</a:t>
            </a: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重量轻的物体下落一定慢</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amond(in)">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14" grpId="0" bldLvl="0" animBg="1"/>
      <p:bldP spid="8" grpId="0" bldLvl="0" animBg="1"/>
      <p:bldP spid="17" grpId="0" bldLvl="0" animBg="1"/>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9</a:t>
            </a:r>
          </a:p>
        </p:txBody>
      </p:sp>
      <p:sp>
        <p:nvSpPr>
          <p:cNvPr id="5" name="文本框 4"/>
          <p:cNvSpPr txBox="1"/>
          <p:nvPr/>
        </p:nvSpPr>
        <p:spPr>
          <a:xfrm>
            <a:off x="381000" y="732790"/>
            <a:ext cx="489648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a:ln>
                  <a:noFill/>
                </a:ln>
                <a:solidFill>
                  <a:schemeClr val="tx1">
                    <a:lumMod val="85000"/>
                    <a:lumOff val="15000"/>
                  </a:schemeClr>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第三环节  </a:t>
            </a:r>
            <a:r>
              <a:rPr lang="zh-CN" altLang="en-US" sz="2800" b="1">
                <a:ln>
                  <a:noFill/>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设计实验与制定计划</a:t>
            </a:r>
          </a:p>
        </p:txBody>
      </p:sp>
      <p:sp>
        <p:nvSpPr>
          <p:cNvPr id="2" name="文本框 1"/>
          <p:cNvSpPr txBox="1"/>
          <p:nvPr/>
        </p:nvSpPr>
        <p:spPr>
          <a:xfrm>
            <a:off x="381000" y="1253490"/>
            <a:ext cx="8224520" cy="17983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en-US" altLang="zh-CN" sz="18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lang="zh-CN" altLang="en-US" sz="2000" b="1">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设计实验与制定计划的要求：</a:t>
            </a:r>
            <a:r>
              <a:rPr lang="zh-CN" altLang="en-US" sz="20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lang="zh-CN" altLang="en-US" sz="18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明</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确探究目的与已有条件,经历设计实验与制订计划的过程尝试选择科</a:t>
            </a:r>
            <a:r>
              <a:rPr lang="zh-CN" altLang="en-US" sz="18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学</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设计实验与探究的方法及所需要的器材:尝试考虑影响问题的主要因素，有控制变量的初步意识;认识设计实验与制订计划在科学探究中的作用。</a:t>
            </a:r>
          </a:p>
        </p:txBody>
      </p:sp>
      <p:sp>
        <p:nvSpPr>
          <p:cNvPr id="14" name="文本框 13"/>
          <p:cNvSpPr txBox="1"/>
          <p:nvPr/>
        </p:nvSpPr>
        <p:spPr>
          <a:xfrm>
            <a:off x="819457" y="3201768"/>
            <a:ext cx="541782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600" b="1"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根据刚才的实例，你能为伽利略制</a:t>
            </a:r>
            <a:r>
              <a:rPr lang="zh-CN" altLang="en-US" sz="1600" b="1" dirty="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设计实验与制定计划</a:t>
            </a:r>
            <a:r>
              <a:rPr kumimoji="0" lang="zh-CN" altLang="en-US" sz="1600" b="1"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吗？</a:t>
            </a:r>
          </a:p>
        </p:txBody>
      </p:sp>
      <p:sp>
        <p:nvSpPr>
          <p:cNvPr id="17" name="文本框 16"/>
          <p:cNvSpPr txBox="1"/>
          <p:nvPr/>
        </p:nvSpPr>
        <p:spPr>
          <a:xfrm>
            <a:off x="3028950" y="3580765"/>
            <a:ext cx="4710430"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将</a:t>
            </a:r>
            <a:r>
              <a:rPr lang="zh-CN" altLang="en-US" sz="1800" b="1" i="1">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重量相差较大</a:t>
            </a: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的的两个铁球分配给两个人，让其从斜塔上的同一高度处同时自由释放。</a:t>
            </a:r>
          </a:p>
        </p:txBody>
      </p:sp>
      <p:sp>
        <p:nvSpPr>
          <p:cNvPr id="7" name="文本框 6"/>
          <p:cNvSpPr txBox="1"/>
          <p:nvPr/>
        </p:nvSpPr>
        <p:spPr>
          <a:xfrm>
            <a:off x="541655" y="3691255"/>
            <a:ext cx="23761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a:ln>
                  <a:noFill/>
                </a:ln>
                <a:solidFill>
                  <a:srgbClr val="FF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设计实验与制定计划：</a:t>
            </a: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14" grpId="0" bldLvl="0" animBg="1"/>
      <p:bldP spid="17" grpId="0" bldLvl="0" animBg="1"/>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10</a:t>
            </a:r>
          </a:p>
        </p:txBody>
      </p:sp>
      <p:sp>
        <p:nvSpPr>
          <p:cNvPr id="5" name="文本框 4"/>
          <p:cNvSpPr txBox="1"/>
          <p:nvPr/>
        </p:nvSpPr>
        <p:spPr>
          <a:xfrm>
            <a:off x="381000" y="732790"/>
            <a:ext cx="489648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a:ln>
                  <a:noFill/>
                </a:ln>
                <a:solidFill>
                  <a:schemeClr val="tx1">
                    <a:lumMod val="85000"/>
                    <a:lumOff val="15000"/>
                  </a:schemeClr>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第四环节  </a:t>
            </a:r>
            <a:r>
              <a:rPr lang="zh-CN" altLang="en-US" sz="2800" b="1">
                <a:ln>
                  <a:noFill/>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进行实验与收集数据</a:t>
            </a:r>
          </a:p>
        </p:txBody>
      </p:sp>
      <p:sp>
        <p:nvSpPr>
          <p:cNvPr id="8" name="文本框 7"/>
          <p:cNvSpPr txBox="1"/>
          <p:nvPr/>
        </p:nvSpPr>
        <p:spPr>
          <a:xfrm>
            <a:off x="393700" y="1156335"/>
            <a:ext cx="8078470" cy="165925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zh-CN" altLang="en-US" sz="2000" b="1">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进行实验与收集数据的要求</a:t>
            </a:r>
            <a:r>
              <a:rPr kumimoji="0" lang="zh-CN" altLang="en-US" sz="20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能通过</a:t>
            </a:r>
            <a:r>
              <a:rPr kumimoji="0" lang="zh-CN" altLang="en-US" sz="16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观察和实验</a:t>
            </a:r>
            <a:r>
              <a:rPr kumimoji="0" lang="zh-CN" altLang="en-US" sz="16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收集证据能通过公共信息资源收集资料，尝试评估有关信息的科学性；</a:t>
            </a:r>
            <a:r>
              <a:rPr kumimoji="0" lang="zh-CN" altLang="en-US" sz="16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会阅读简单仪器的进行实验与说明书；能按书面说明操作；会使用收集证据，简单的实验仪器；能正确记录实验数据具有安全操作的意识，</a:t>
            </a:r>
            <a:r>
              <a:rPr kumimoji="0" lang="zh-CN" altLang="en-US" sz="16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认识进行实验与收集证据对科学探究的重要性。</a:t>
            </a:r>
          </a:p>
        </p:txBody>
      </p:sp>
      <p:sp>
        <p:nvSpPr>
          <p:cNvPr id="9" name="文本框 8"/>
          <p:cNvSpPr txBox="1"/>
          <p:nvPr/>
        </p:nvSpPr>
        <p:spPr>
          <a:xfrm>
            <a:off x="632460" y="3597275"/>
            <a:ext cx="23761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a:ln>
                  <a:noFill/>
                </a:ln>
                <a:solidFill>
                  <a:srgbClr val="FF0000"/>
                </a:solidFill>
                <a:effectLst/>
                <a:uFillTx/>
                <a:latin typeface="微软雅黑" panose="020B0503020204020204" charset="-122"/>
                <a:ea typeface="微软雅黑" panose="020B0503020204020204" charset="-122"/>
                <a:cs typeface="幼圆" panose="02010509060101010101" charset="-122"/>
                <a:sym typeface="Arial" panose="020B0604020202020204"/>
              </a:rPr>
              <a:t>进行实验与收集数据：</a:t>
            </a:r>
            <a:endParaRPr kumimoji="0" lang="zh-CN" altLang="en-US" sz="18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幼圆" panose="02010509060101010101" charset="-122"/>
              <a:sym typeface="Arial" panose="020B0604020202020204"/>
            </a:endParaRPr>
          </a:p>
        </p:txBody>
      </p:sp>
      <p:sp>
        <p:nvSpPr>
          <p:cNvPr id="14" name="文本框 13"/>
          <p:cNvSpPr txBox="1"/>
          <p:nvPr/>
        </p:nvSpPr>
        <p:spPr>
          <a:xfrm>
            <a:off x="1300480" y="2949575"/>
            <a:ext cx="5316220" cy="5822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6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根据刚才的实例，你能找到伽利略实验</a:t>
            </a:r>
            <a:r>
              <a:rPr lang="zh-CN" altLang="en-US" sz="1600" b="1">
                <a:ln>
                  <a:noFill/>
                </a:ln>
                <a:solidFill>
                  <a:schemeClr val="tx1"/>
                </a:solidFill>
                <a:effectLst/>
                <a:uFillTx/>
                <a:latin typeface="微软雅黑" panose="020B0503020204020204" charset="-122"/>
                <a:ea typeface="微软雅黑" panose="020B0503020204020204" charset="-122"/>
                <a:cs typeface="幼圆" panose="02010509060101010101" charset="-122"/>
                <a:sym typeface="Arial" panose="020B0604020202020204"/>
              </a:rPr>
              <a:t>收集的数据吗？</a:t>
            </a:r>
            <a:endParaRPr kumimoji="0" lang="zh-CN" altLang="en-US" sz="16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6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endParaRPr>
          </a:p>
        </p:txBody>
      </p:sp>
      <p:sp>
        <p:nvSpPr>
          <p:cNvPr id="17" name="文本框 16"/>
          <p:cNvSpPr txBox="1"/>
          <p:nvPr/>
        </p:nvSpPr>
        <p:spPr>
          <a:xfrm>
            <a:off x="2461260" y="4064635"/>
            <a:ext cx="262509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观察到两个铁球同时着地</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P spid="9" grpId="0" bldLvl="0" animBg="1"/>
      <p:bldP spid="14" grpId="0" bldLvl="0" animBg="1"/>
      <p:bldP spid="1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11</a:t>
            </a:r>
          </a:p>
        </p:txBody>
      </p:sp>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5" name="文本框 4"/>
          <p:cNvSpPr txBox="1"/>
          <p:nvPr/>
        </p:nvSpPr>
        <p:spPr>
          <a:xfrm>
            <a:off x="381000" y="732790"/>
            <a:ext cx="347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a:ln>
                  <a:noFill/>
                </a:ln>
                <a:solidFill>
                  <a:schemeClr val="tx1">
                    <a:lumMod val="85000"/>
                    <a:lumOff val="15000"/>
                  </a:schemeClr>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第五环节  </a:t>
            </a:r>
            <a:r>
              <a:rPr lang="zh-CN" altLang="en-US" sz="2800" b="1">
                <a:ln>
                  <a:noFill/>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分析与论证</a:t>
            </a:r>
          </a:p>
        </p:txBody>
      </p:sp>
      <p:sp>
        <p:nvSpPr>
          <p:cNvPr id="10" name="文本框 9"/>
          <p:cNvSpPr txBox="1"/>
          <p:nvPr/>
        </p:nvSpPr>
        <p:spPr>
          <a:xfrm>
            <a:off x="492760" y="1253490"/>
            <a:ext cx="8069580" cy="12903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600"/>
              </a:spcBef>
              <a:spcAft>
                <a:spcPts val="600"/>
              </a:spcAft>
              <a:buClrTx/>
              <a:buSzTx/>
              <a:buFontTx/>
              <a:buNone/>
            </a:pPr>
            <a:r>
              <a:rPr lang="en-US" altLang="zh-CN" sz="18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lang="zh-CN" altLang="en-US" sz="2000" b="1">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分析与论证的要求</a:t>
            </a:r>
            <a:r>
              <a:rPr lang="zh-CN" altLang="en-US" sz="1800" b="1">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能初步描述实验数据或有关信息，能对收集的信息进行简单的比较能进行简单的因果推理;经历从物理现象分析与论证和实验中归纳科学规律的过程尝试对探究结果进行描述和解释:认识分析与论证在科学探究中是必不可少的。</a:t>
            </a:r>
          </a:p>
        </p:txBody>
      </p:sp>
      <p:sp>
        <p:nvSpPr>
          <p:cNvPr id="14" name="文本框 13"/>
          <p:cNvSpPr txBox="1"/>
          <p:nvPr/>
        </p:nvSpPr>
        <p:spPr>
          <a:xfrm>
            <a:off x="1665605" y="2682875"/>
            <a:ext cx="5526405" cy="5822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600" b="1" i="0" u="none" strike="noStrike" cap="none" spc="0" normalizeH="0" baseline="0" dirty="0" smtClean="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根据刚才的实例，你能对伽利略的实验进行分析与论证吗</a:t>
            </a:r>
            <a:r>
              <a:rPr lang="zh-CN" altLang="en-US" sz="1600" b="1" dirty="0" smtClean="0">
                <a:ln>
                  <a:noFill/>
                </a:ln>
                <a:solidFill>
                  <a:schemeClr val="tx1"/>
                </a:solidFill>
                <a:effectLst/>
                <a:uFillTx/>
                <a:latin typeface="微软雅黑" panose="020B0503020204020204" charset="-122"/>
                <a:ea typeface="微软雅黑" panose="020B0503020204020204" charset="-122"/>
                <a:cs typeface="幼圆" panose="02010509060101010101" charset="-122"/>
                <a:sym typeface="Arial" panose="020B0604020202020204"/>
              </a:rPr>
              <a:t>？</a:t>
            </a:r>
            <a:endParaRPr kumimoji="0" lang="zh-CN" altLang="en-US" sz="1600" b="0" i="0" u="none" strike="noStrike" cap="none" spc="0" normalizeH="0" baseline="0" dirty="0" smtClean="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600" b="1"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endParaRPr>
          </a:p>
        </p:txBody>
      </p:sp>
      <p:sp>
        <p:nvSpPr>
          <p:cNvPr id="11" name="文本框 10"/>
          <p:cNvSpPr txBox="1"/>
          <p:nvPr/>
        </p:nvSpPr>
        <p:spPr>
          <a:xfrm>
            <a:off x="706755" y="3265170"/>
            <a:ext cx="161417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ln>
                  <a:noFill/>
                </a:ln>
                <a:solidFill>
                  <a:srgbClr val="FF0000"/>
                </a:solidFill>
                <a:effectLst/>
                <a:uFillTx/>
                <a:latin typeface="微软雅黑" panose="020B0503020204020204" charset="-122"/>
                <a:ea typeface="微软雅黑" panose="020B0503020204020204" charset="-122"/>
                <a:cs typeface="幼圆" panose="02010509060101010101" charset="-122"/>
                <a:sym typeface="Arial" panose="020B0604020202020204"/>
              </a:rPr>
              <a:t>分析与论证：</a:t>
            </a:r>
            <a:endParaRPr kumimoji="0" lang="en-US" altLang="zh-CN" sz="20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幼圆" panose="02010509060101010101" charset="-122"/>
              <a:sym typeface="Arial" panose="020B0604020202020204"/>
            </a:endParaRPr>
          </a:p>
        </p:txBody>
      </p:sp>
      <p:sp>
        <p:nvSpPr>
          <p:cNvPr id="17" name="文本框 16"/>
          <p:cNvSpPr txBox="1"/>
          <p:nvPr/>
        </p:nvSpPr>
        <p:spPr>
          <a:xfrm>
            <a:off x="2098675" y="3185160"/>
            <a:ext cx="6202680" cy="1336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en-US" altLang="zh-CN"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   </a:t>
            </a: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人们通过本次实验的观察普遍认为伽利略的实验方法是合理的，本实验确实证明重量轻的物体下落不一定慢，两个球是同时着地的，说明下落的快慢与物体的重量无关。</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 grpId="0" bldLvl="0" animBg="1"/>
      <p:bldP spid="14" grpId="0" bldLvl="0" animBg="1"/>
      <p:bldP spid="11" grpId="0" bldLvl="0" animBg="1"/>
      <p:bldP spid="1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12</a:t>
            </a:r>
          </a:p>
        </p:txBody>
      </p:sp>
      <p:pic>
        <p:nvPicPr>
          <p:cNvPr id="8" name="图片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5" name="文本框 4"/>
          <p:cNvSpPr txBox="1"/>
          <p:nvPr/>
        </p:nvSpPr>
        <p:spPr>
          <a:xfrm>
            <a:off x="381000" y="699770"/>
            <a:ext cx="240284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a:ln>
                  <a:noFill/>
                </a:ln>
                <a:solidFill>
                  <a:schemeClr val="tx1">
                    <a:lumMod val="85000"/>
                    <a:lumOff val="15000"/>
                  </a:schemeClr>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第六环节  </a:t>
            </a:r>
            <a:r>
              <a:rPr lang="zh-CN" altLang="en-US" sz="2800" b="1">
                <a:ln>
                  <a:noFill/>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评估</a:t>
            </a:r>
          </a:p>
        </p:txBody>
      </p:sp>
      <p:sp>
        <p:nvSpPr>
          <p:cNvPr id="6" name="文本框 5"/>
          <p:cNvSpPr txBox="1"/>
          <p:nvPr/>
        </p:nvSpPr>
        <p:spPr>
          <a:xfrm>
            <a:off x="758190" y="1364615"/>
            <a:ext cx="7791450" cy="13823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20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zh-CN" altLang="en-US" sz="20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评估的要求</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有评估探究过程和探究结果的意识;能注意假设与探究结果间的差异:能注意探究活动中未解决的矛盾，发现评估新的问题:尝试改进探究方案:有从评估中吸取经验教训的意识认识评估对科学探究的意义</a:t>
            </a:r>
          </a:p>
        </p:txBody>
      </p:sp>
      <p:sp>
        <p:nvSpPr>
          <p:cNvPr id="14" name="文本框 13"/>
          <p:cNvSpPr txBox="1"/>
          <p:nvPr/>
        </p:nvSpPr>
        <p:spPr>
          <a:xfrm>
            <a:off x="1788160" y="3039110"/>
            <a:ext cx="5116830" cy="5822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6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根据刚才的实例，你能对伽利略的实验进行评估吗</a:t>
            </a:r>
            <a:r>
              <a:rPr lang="zh-CN" altLang="en-US" sz="1600" b="1">
                <a:ln>
                  <a:noFill/>
                </a:ln>
                <a:solidFill>
                  <a:schemeClr val="tx1"/>
                </a:solidFill>
                <a:effectLst/>
                <a:uFillTx/>
                <a:latin typeface="微软雅黑" panose="020B0503020204020204" charset="-122"/>
                <a:ea typeface="微软雅黑" panose="020B0503020204020204" charset="-122"/>
                <a:cs typeface="幼圆" panose="02010509060101010101" charset="-122"/>
                <a:sym typeface="Arial" panose="020B0604020202020204"/>
              </a:rPr>
              <a:t>？</a:t>
            </a:r>
            <a:endParaRPr kumimoji="0" lang="zh-CN" altLang="en-US" sz="16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6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endParaRPr>
          </a:p>
        </p:txBody>
      </p:sp>
      <p:sp>
        <p:nvSpPr>
          <p:cNvPr id="11" name="文本框 10"/>
          <p:cNvSpPr txBox="1"/>
          <p:nvPr/>
        </p:nvSpPr>
        <p:spPr>
          <a:xfrm>
            <a:off x="1100455" y="3775075"/>
            <a:ext cx="85217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ln>
                  <a:noFill/>
                </a:ln>
                <a:solidFill>
                  <a:srgbClr val="FF0000"/>
                </a:solidFill>
                <a:effectLst/>
                <a:uFillTx/>
                <a:latin typeface="微软雅黑" panose="020B0503020204020204" charset="-122"/>
                <a:ea typeface="微软雅黑" panose="020B0503020204020204" charset="-122"/>
                <a:cs typeface="幼圆" panose="02010509060101010101" charset="-122"/>
                <a:sym typeface="Arial" panose="020B0604020202020204"/>
              </a:rPr>
              <a:t>评估：</a:t>
            </a:r>
            <a:endParaRPr kumimoji="0" lang="zh-CN" altLang="en-US" sz="20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幼圆" panose="02010509060101010101" charset="-122"/>
              <a:sym typeface="Arial" panose="020B0604020202020204"/>
            </a:endParaRPr>
          </a:p>
        </p:txBody>
      </p:sp>
      <p:sp>
        <p:nvSpPr>
          <p:cNvPr id="17" name="文本框 16"/>
          <p:cNvSpPr txBox="1"/>
          <p:nvPr/>
        </p:nvSpPr>
        <p:spPr>
          <a:xfrm>
            <a:off x="1788160" y="3725545"/>
            <a:ext cx="5952490" cy="828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本次只做来一次实验，不具有说服力，不能得出其重量轻的物体下落不一定慢的普遍规律</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4" grpId="0" bldLvl="0" animBg="1"/>
      <p:bldP spid="11" grpId="0" bldLvl="0" animBg="1"/>
      <p:bldP spid="1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13</a:t>
            </a:r>
          </a:p>
        </p:txBody>
      </p:sp>
      <p:pic>
        <p:nvPicPr>
          <p:cNvPr id="12" name="图片 1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5" name="文本框 4"/>
          <p:cNvSpPr txBox="1"/>
          <p:nvPr/>
        </p:nvSpPr>
        <p:spPr>
          <a:xfrm>
            <a:off x="381000" y="732790"/>
            <a:ext cx="347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a:ln>
                  <a:noFill/>
                </a:ln>
                <a:solidFill>
                  <a:schemeClr val="tx1">
                    <a:lumMod val="85000"/>
                    <a:lumOff val="15000"/>
                  </a:schemeClr>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第七环节  </a:t>
            </a:r>
            <a:r>
              <a:rPr lang="zh-CN" altLang="en-US" sz="2800" b="1">
                <a:ln>
                  <a:noFill/>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交流与合作</a:t>
            </a:r>
          </a:p>
        </p:txBody>
      </p:sp>
      <p:sp>
        <p:nvSpPr>
          <p:cNvPr id="6" name="文本框 5"/>
          <p:cNvSpPr txBox="1"/>
          <p:nvPr/>
        </p:nvSpPr>
        <p:spPr>
          <a:xfrm>
            <a:off x="381000" y="1501775"/>
            <a:ext cx="8067040" cy="12903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20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zh-CN" altLang="en-US" sz="20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交流合作的要求：</a:t>
            </a:r>
            <a:r>
              <a:rPr kumimoji="0" lang="zh-CN" altLang="en-US" sz="16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能写出简单的探究报告有准确表达自己观点的意识，在合作中注意既坚持原则又尊重他人:能思考别人的意见，改进自己的探究方案:有团队精神:认识科学探究中必须有合作精神</a:t>
            </a:r>
          </a:p>
        </p:txBody>
      </p:sp>
      <p:sp>
        <p:nvSpPr>
          <p:cNvPr id="7" name="文本框 6"/>
          <p:cNvSpPr txBox="1"/>
          <p:nvPr/>
        </p:nvSpPr>
        <p:spPr>
          <a:xfrm>
            <a:off x="1413510" y="2907030"/>
            <a:ext cx="5316220" cy="5822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6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根据刚才的实例，你能找出其交流合作的部分内容吗</a:t>
            </a:r>
            <a:r>
              <a:rPr lang="zh-CN" altLang="en-US" sz="1600" b="1">
                <a:ln>
                  <a:noFill/>
                </a:ln>
                <a:solidFill>
                  <a:schemeClr val="tx1"/>
                </a:solidFill>
                <a:effectLst/>
                <a:uFillTx/>
                <a:latin typeface="微软雅黑" panose="020B0503020204020204" charset="-122"/>
                <a:ea typeface="微软雅黑" panose="020B0503020204020204" charset="-122"/>
                <a:cs typeface="幼圆" panose="02010509060101010101" charset="-122"/>
                <a:sym typeface="Arial" panose="020B0604020202020204"/>
              </a:rPr>
              <a:t>？</a:t>
            </a:r>
            <a:endParaRPr kumimoji="0" lang="zh-CN" altLang="en-US" sz="16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6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endParaRPr>
          </a:p>
        </p:txBody>
      </p:sp>
      <p:sp>
        <p:nvSpPr>
          <p:cNvPr id="8" name="文本框 7"/>
          <p:cNvSpPr txBox="1"/>
          <p:nvPr/>
        </p:nvSpPr>
        <p:spPr>
          <a:xfrm>
            <a:off x="763905" y="3489325"/>
            <a:ext cx="161417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a:ln>
                  <a:noFill/>
                </a:ln>
                <a:solidFill>
                  <a:srgbClr val="FF0000"/>
                </a:solidFill>
                <a:effectLst/>
                <a:uFillTx/>
                <a:latin typeface="微软雅黑" panose="020B0503020204020204" charset="-122"/>
                <a:ea typeface="微软雅黑" panose="020B0503020204020204" charset="-122"/>
                <a:cs typeface="幼圆" panose="02010509060101010101" charset="-122"/>
                <a:sym typeface="Arial" panose="020B0604020202020204"/>
              </a:rPr>
              <a:t>交流合作：</a:t>
            </a:r>
            <a:endParaRPr kumimoji="0" lang="zh-CN" altLang="en-US" sz="24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幼圆" panose="02010509060101010101" charset="-122"/>
              <a:sym typeface="Arial" panose="020B0604020202020204"/>
            </a:endParaRPr>
          </a:p>
        </p:txBody>
      </p:sp>
      <p:sp>
        <p:nvSpPr>
          <p:cNvPr id="9" name="文本框 8"/>
          <p:cNvSpPr txBox="1"/>
          <p:nvPr/>
        </p:nvSpPr>
        <p:spPr>
          <a:xfrm>
            <a:off x="2328545" y="3489325"/>
            <a:ext cx="4627880" cy="828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波义耳用真空容器证明了铅弹与羽毛下落一样快，进一步证明了伽利略观点的正确。</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3"/>
            <a:ext cx="736376" cy="359227"/>
          </a:xfrm>
          <a:prstGeom prst="rect">
            <a:avLst/>
          </a:prstGeom>
        </p:spPr>
      </p:pic>
      <p:sp>
        <p:nvSpPr>
          <p:cNvPr id="22" name="文本框 21"/>
          <p:cNvSpPr txBox="1"/>
          <p:nvPr/>
        </p:nvSpPr>
        <p:spPr>
          <a:xfrm>
            <a:off x="691515" y="998220"/>
            <a:ext cx="8257540" cy="64389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Arial" panose="020B0604020202020204"/>
                <a:sym typeface="Arial" panose="020B0604020202020204"/>
              </a:rPr>
              <a:t>分享活动：</a:t>
            </a:r>
            <a:r>
              <a:rPr kumimoji="0" lang="zh-CN" altLang="en-US" sz="1800" b="1"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Arial" panose="020B0604020202020204"/>
                <a:sym typeface="Arial" panose="020B0604020202020204"/>
              </a:rPr>
              <a:t>学习了科学探究的七大环节，你能不能从你的实际生活中发现一些物理问题，加以探究吗？（分享你提出的问题、猜想与实验设计三个环节）</a:t>
            </a:r>
          </a:p>
        </p:txBody>
      </p:sp>
      <p:grpSp>
        <p:nvGrpSpPr>
          <p:cNvPr id="23" name="组合 22"/>
          <p:cNvGrpSpPr/>
          <p:nvPr/>
        </p:nvGrpSpPr>
        <p:grpSpPr>
          <a:xfrm>
            <a:off x="3287395" y="1665605"/>
            <a:ext cx="2136140" cy="420370"/>
            <a:chOff x="5177" y="2810"/>
            <a:chExt cx="3364" cy="662"/>
          </a:xfrm>
          <a:gradFill>
            <a:gsLst>
              <a:gs pos="0">
                <a:srgbClr val="14CD68"/>
              </a:gs>
              <a:gs pos="100000">
                <a:srgbClr val="0B6E38"/>
              </a:gs>
            </a:gsLst>
            <a:lin ang="5400000" scaled="0"/>
          </a:gradFill>
        </p:grpSpPr>
        <p:sp>
          <p:nvSpPr>
            <p:cNvPr id="11" name="圆角矩形 10"/>
            <p:cNvSpPr/>
            <p:nvPr/>
          </p:nvSpPr>
          <p:spPr>
            <a:xfrm>
              <a:off x="5177" y="2810"/>
              <a:ext cx="3365" cy="662"/>
            </a:xfrm>
            <a:prstGeom prst="roundRect">
              <a:avLst/>
            </a:prstGeom>
            <a:grp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nvSpPr>
          <p:spPr>
            <a:xfrm>
              <a:off x="5380" y="2814"/>
              <a:ext cx="3022" cy="578"/>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noProof="0" dirty="0" smtClean="0">
                  <a:ln>
                    <a:noFill/>
                  </a:ln>
                  <a:solidFill>
                    <a:schemeClr val="bg1"/>
                  </a:solidFill>
                  <a:effectLst/>
                  <a:uLnTx/>
                  <a:uFillTx/>
                  <a:latin typeface="微软雅黑" panose="020B0503020204020204" charset="-122"/>
                  <a:ea typeface="微软雅黑" panose="020B0503020204020204" charset="-122"/>
                  <a:sym typeface="Arial" panose="020B0604020202020204"/>
                </a:rPr>
                <a:t>自由划分研究小组</a:t>
              </a:r>
            </a:p>
          </p:txBody>
        </p:sp>
      </p:grpSp>
      <p:grpSp>
        <p:nvGrpSpPr>
          <p:cNvPr id="21" name="组合 20"/>
          <p:cNvGrpSpPr/>
          <p:nvPr/>
        </p:nvGrpSpPr>
        <p:grpSpPr>
          <a:xfrm>
            <a:off x="3796665" y="2553511"/>
            <a:ext cx="1184275" cy="384810"/>
            <a:chOff x="5979" y="3930"/>
            <a:chExt cx="1865" cy="606"/>
          </a:xfrm>
          <a:gradFill>
            <a:gsLst>
              <a:gs pos="0">
                <a:srgbClr val="14CD68"/>
              </a:gs>
              <a:gs pos="100000">
                <a:srgbClr val="0B6E38"/>
              </a:gs>
            </a:gsLst>
            <a:lin ang="5400000" scaled="0"/>
          </a:gradFill>
        </p:grpSpPr>
        <p:sp>
          <p:nvSpPr>
            <p:cNvPr id="12" name="圆角矩形 11"/>
            <p:cNvSpPr/>
            <p:nvPr/>
          </p:nvSpPr>
          <p:spPr>
            <a:xfrm>
              <a:off x="5979" y="3943"/>
              <a:ext cx="1865" cy="593"/>
            </a:xfrm>
            <a:prstGeom prst="roundRect">
              <a:avLst/>
            </a:prstGeom>
            <a:grp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6"/>
            <p:cNvSpPr txBox="1"/>
            <p:nvPr/>
          </p:nvSpPr>
          <p:spPr>
            <a:xfrm>
              <a:off x="6100" y="3930"/>
              <a:ext cx="1582" cy="578"/>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b="1">
                  <a:solidFill>
                    <a:schemeClr val="bg1"/>
                  </a:solidFill>
                  <a:latin typeface="微软雅黑" panose="020B0503020204020204" charset="-122"/>
                  <a:ea typeface="微软雅黑" panose="020B0503020204020204" charset="-122"/>
                </a:rPr>
                <a:t>组内讨论</a:t>
              </a:r>
            </a:p>
          </p:txBody>
        </p:sp>
      </p:grpSp>
      <p:grpSp>
        <p:nvGrpSpPr>
          <p:cNvPr id="20" name="组合 19"/>
          <p:cNvGrpSpPr/>
          <p:nvPr/>
        </p:nvGrpSpPr>
        <p:grpSpPr>
          <a:xfrm>
            <a:off x="3077210" y="3422084"/>
            <a:ext cx="2744470" cy="367030"/>
            <a:chOff x="4846" y="5041"/>
            <a:chExt cx="4322" cy="578"/>
          </a:xfrm>
          <a:gradFill>
            <a:gsLst>
              <a:gs pos="0">
                <a:srgbClr val="14CD68"/>
              </a:gs>
              <a:gs pos="100000">
                <a:srgbClr val="0B6E38"/>
              </a:gs>
            </a:gsLst>
            <a:lin ang="5400000" scaled="0"/>
          </a:gradFill>
        </p:grpSpPr>
        <p:sp>
          <p:nvSpPr>
            <p:cNvPr id="13" name="圆角矩形 12"/>
            <p:cNvSpPr/>
            <p:nvPr/>
          </p:nvSpPr>
          <p:spPr>
            <a:xfrm>
              <a:off x="4846" y="5041"/>
              <a:ext cx="4323" cy="558"/>
            </a:xfrm>
            <a:prstGeom prst="roundRect">
              <a:avLst/>
            </a:prstGeom>
            <a:grp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文本框 8"/>
            <p:cNvSpPr txBox="1"/>
            <p:nvPr/>
          </p:nvSpPr>
          <p:spPr>
            <a:xfrm>
              <a:off x="4920" y="5041"/>
              <a:ext cx="4102" cy="578"/>
            </a:xfrm>
            <a:prstGeom prst="rect">
              <a:avLst/>
            </a:prstGeom>
            <a:grpFill/>
            <a:ln w="12700" cap="flat">
              <a:noFill/>
              <a:miter lim="400000"/>
            </a:ln>
            <a:extLst/>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noProof="0" dirty="0" smtClean="0">
                  <a:ln>
                    <a:noFill/>
                  </a:ln>
                  <a:solidFill>
                    <a:schemeClr val="bg1"/>
                  </a:solidFill>
                  <a:effectLst/>
                  <a:uLnTx/>
                  <a:uFillTx/>
                  <a:latin typeface="微软雅黑" panose="020B0503020204020204" charset="-122"/>
                  <a:ea typeface="微软雅黑" panose="020B0503020204020204" charset="-122"/>
                  <a:sym typeface="Arial" panose="020B0604020202020204"/>
                </a:rPr>
                <a:t>派代表分享组内讨论结果</a:t>
              </a:r>
            </a:p>
          </p:txBody>
        </p:sp>
      </p:grpSp>
      <p:grpSp>
        <p:nvGrpSpPr>
          <p:cNvPr id="19" name="组合 18"/>
          <p:cNvGrpSpPr/>
          <p:nvPr/>
        </p:nvGrpSpPr>
        <p:grpSpPr>
          <a:xfrm>
            <a:off x="3873500" y="4276556"/>
            <a:ext cx="1040765" cy="411480"/>
            <a:chOff x="6100" y="6398"/>
            <a:chExt cx="1639" cy="648"/>
          </a:xfrm>
        </p:grpSpPr>
        <p:sp>
          <p:nvSpPr>
            <p:cNvPr id="14" name="圆角矩形 13"/>
            <p:cNvSpPr/>
            <p:nvPr/>
          </p:nvSpPr>
          <p:spPr>
            <a:xfrm>
              <a:off x="6101" y="6418"/>
              <a:ext cx="1639" cy="628"/>
            </a:xfrm>
            <a:prstGeom prst="roundRect">
              <a:avLst/>
            </a:prstGeom>
            <a:gradFill>
              <a:gsLst>
                <a:gs pos="0">
                  <a:srgbClr val="14CD68"/>
                </a:gs>
                <a:gs pos="100000">
                  <a:srgbClr val="0B6E38"/>
                </a:gs>
              </a:gsLst>
              <a:lin ang="54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文本框 9"/>
            <p:cNvSpPr txBox="1"/>
            <p:nvPr/>
          </p:nvSpPr>
          <p:spPr>
            <a:xfrm>
              <a:off x="6100" y="6398"/>
              <a:ext cx="158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noProof="0" dirty="0" smtClean="0">
                  <a:ln>
                    <a:noFill/>
                  </a:ln>
                  <a:solidFill>
                    <a:schemeClr val="bg1"/>
                  </a:solidFill>
                  <a:effectLst/>
                  <a:uLnTx/>
                  <a:uFillTx/>
                  <a:latin typeface="微软雅黑" panose="020B0503020204020204" charset="-122"/>
                  <a:ea typeface="微软雅黑" panose="020B0503020204020204" charset="-122"/>
                  <a:sym typeface="Arial" panose="020B0604020202020204"/>
                </a:rPr>
                <a:t>综合评价</a:t>
              </a:r>
            </a:p>
          </p:txBody>
        </p:sp>
      </p:grpSp>
      <p:sp>
        <p:nvSpPr>
          <p:cNvPr id="15" name="下箭头 14"/>
          <p:cNvSpPr/>
          <p:nvPr/>
        </p:nvSpPr>
        <p:spPr>
          <a:xfrm>
            <a:off x="4133850" y="2114753"/>
            <a:ext cx="443230" cy="425132"/>
          </a:xfrm>
          <a:prstGeom prst="downArrow">
            <a:avLst/>
          </a:prstGeom>
          <a:gradFill>
            <a:gsLst>
              <a:gs pos="0">
                <a:srgbClr val="9EE256"/>
              </a:gs>
              <a:gs pos="100000">
                <a:srgbClr val="52762D"/>
              </a:gs>
            </a:gsLst>
            <a:lin ang="54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7" name="下箭头 16"/>
          <p:cNvSpPr/>
          <p:nvPr/>
        </p:nvSpPr>
        <p:spPr>
          <a:xfrm>
            <a:off x="4134485" y="2983873"/>
            <a:ext cx="443230" cy="425132"/>
          </a:xfrm>
          <a:prstGeom prst="downArrow">
            <a:avLst/>
          </a:prstGeom>
          <a:gradFill>
            <a:gsLst>
              <a:gs pos="0">
                <a:srgbClr val="9EE256"/>
              </a:gs>
              <a:gs pos="100000">
                <a:srgbClr val="52762D"/>
              </a:gs>
            </a:gsLst>
            <a:lin ang="54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8" name="下箭头 17"/>
          <p:cNvSpPr/>
          <p:nvPr/>
        </p:nvSpPr>
        <p:spPr>
          <a:xfrm>
            <a:off x="4154170" y="3856345"/>
            <a:ext cx="443230" cy="425132"/>
          </a:xfrm>
          <a:prstGeom prst="downArrow">
            <a:avLst/>
          </a:prstGeom>
          <a:gradFill>
            <a:gsLst>
              <a:gs pos="0">
                <a:srgbClr val="9EE256"/>
              </a:gs>
              <a:gs pos="100000">
                <a:srgbClr val="52762D"/>
              </a:gs>
            </a:gsLst>
            <a:lin ang="54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diamond(in)">
                                      <p:cBhvr>
                                        <p:cTn id="23" dur="20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down)">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linds(horizontal)">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15" grpId="0" bldLvl="0" animBg="1"/>
      <p:bldP spid="17"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3"/>
          <p:cNvSpPr>
            <a:spLocks noGrp="1"/>
          </p:cNvSpPr>
          <p:nvPr>
            <p:ph idx="4294967295"/>
          </p:nvPr>
        </p:nvSpPr>
        <p:spPr>
          <a:xfrm>
            <a:off x="236855" y="474345"/>
            <a:ext cx="4394835" cy="552450"/>
          </a:xfrm>
        </p:spPr>
        <p:txBody>
          <a:bodyPr/>
          <a:lstStyle/>
          <a:p>
            <a:pPr marL="0" marR="0" indent="0" algn="l" defTabSz="914400" rtl="0" eaLnBrk="1" fontAlgn="base" latinLnBrk="0" hangingPunct="1">
              <a:lnSpc>
                <a:spcPct val="100000"/>
              </a:lnSpc>
              <a:spcBef>
                <a:spcPct val="20000"/>
              </a:spcBef>
              <a:spcAft>
                <a:spcPct val="0"/>
              </a:spcAft>
              <a:buClrTx/>
              <a:buSzTx/>
              <a:buFontTx/>
              <a:buNone/>
            </a:pPr>
            <a:r>
              <a:rPr kumimoji="0" lang="zh-CN" altLang="en-US"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科学精神</a:t>
            </a:r>
            <a:r>
              <a:rPr kumimoji="0" lang="en-US" altLang="zh-CN"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a:t>
            </a:r>
            <a:r>
              <a:rPr kumimoji="0" lang="zh-CN" altLang="en-US"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永远高扬</a:t>
            </a:r>
          </a:p>
        </p:txBody>
      </p:sp>
      <p:pic>
        <p:nvPicPr>
          <p:cNvPr id="3" name="图片 2"/>
          <p:cNvPicPr>
            <a:picLocks noChangeAspect="1"/>
          </p:cNvPicPr>
          <p:nvPr/>
        </p:nvPicPr>
        <p:blipFill>
          <a:blip r:embed="rId3"/>
          <a:stretch>
            <a:fillRect/>
          </a:stretch>
        </p:blipFill>
        <p:spPr>
          <a:xfrm>
            <a:off x="5165090" y="1364615"/>
            <a:ext cx="3441700" cy="2889885"/>
          </a:xfrm>
          <a:prstGeom prst="rect">
            <a:avLst/>
          </a:prstGeom>
          <a:ln>
            <a:solidFill>
              <a:schemeClr val="bg2">
                <a:lumMod val="20000"/>
                <a:lumOff val="80000"/>
              </a:schemeClr>
            </a:solidFill>
          </a:ln>
          <a:effectLst>
            <a:outerShdw blurRad="63500" sx="102000" sy="102000" algn="ctr" rotWithShape="0">
              <a:prstClr val="black">
                <a:alpha val="40000"/>
              </a:prstClr>
            </a:outerShdw>
          </a:effectLst>
        </p:spPr>
      </p:pic>
      <p:sp>
        <p:nvSpPr>
          <p:cNvPr id="9" name="文本框 8"/>
          <p:cNvSpPr txBox="1"/>
          <p:nvPr/>
        </p:nvSpPr>
        <p:spPr>
          <a:xfrm>
            <a:off x="715010" y="1026795"/>
            <a:ext cx="3620770" cy="38754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大发明家</a:t>
            </a:r>
            <a:r>
              <a:rPr lang="zh-CN" altLang="en-US" sz="20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爱迪生</a:t>
            </a: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，一生发明了爱迪生是人类历史上第一个利用大量生产原则和电气工程研究的实验室来进行从事发明专利而对世界产生深远影响的人。他发明的</a:t>
            </a:r>
            <a:r>
              <a:rPr lang="zh-CN" altLang="en-US" sz="16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留声机</a:t>
            </a:r>
            <a:r>
              <a:rPr lang="zh-CN" altLang="en-US" sz="1600" b="1">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a:t>
            </a:r>
            <a:r>
              <a:rPr lang="zh-CN" altLang="en-US" sz="16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电影摄影机</a:t>
            </a:r>
            <a:r>
              <a:rPr lang="zh-CN" altLang="en-US" sz="1600" b="1">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a:t>
            </a:r>
            <a:r>
              <a:rPr lang="zh-CN" altLang="en-US" sz="16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电灯</a:t>
            </a: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对世界有极大影响。他一生的发明共有两千多项，拥有专利一千多项。一次爱迪生的实验室发生来事故，两百万美元的实验室毁尽了，他却坦然的说一切又可以重来了。</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rcRect b="4451"/>
          <a:stretch>
            <a:fillRect/>
          </a:stretch>
        </p:blipFill>
        <p:spPr>
          <a:xfrm>
            <a:off x="4678045" y="795655"/>
            <a:ext cx="3862070" cy="3540125"/>
          </a:xfrm>
          <a:prstGeom prst="roundRect">
            <a:avLst/>
          </a:prstGeom>
          <a:ln>
            <a:solidFill>
              <a:schemeClr val="tx2">
                <a:lumMod val="40000"/>
                <a:lumOff val="60000"/>
              </a:schemeClr>
            </a:solidFill>
          </a:ln>
          <a:effectLst>
            <a:outerShdw blurRad="63500" sx="102000" sy="102000" algn="ctr" rotWithShape="0">
              <a:prstClr val="black">
                <a:alpha val="40000"/>
              </a:prstClr>
            </a:outerShdw>
          </a:effectLst>
        </p:spPr>
      </p:pic>
      <p:sp>
        <p:nvSpPr>
          <p:cNvPr id="9" name="文本框 8"/>
          <p:cNvSpPr txBox="1"/>
          <p:nvPr/>
        </p:nvSpPr>
        <p:spPr>
          <a:xfrm>
            <a:off x="363220" y="442595"/>
            <a:ext cx="4084320" cy="42449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en-US" altLang="zh-CN" sz="2000" b="1">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   </a:t>
            </a:r>
            <a:r>
              <a:rPr lang="zh-CN" altLang="en-US" sz="20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爱因斯坦</a:t>
            </a: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曾是专利局的一名不起眼的小职员，即便是读大学时他也是成绩不算优秀的学生，凭着自己对科学的热爱和兴趣，在</a:t>
            </a:r>
            <a:r>
              <a:rPr lang="en-US" altLang="zh-CN"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1905</a:t>
            </a: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年（</a:t>
            </a:r>
            <a:r>
              <a:rPr lang="en-US" altLang="zh-CN"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26</a:t>
            </a: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岁）连续发表了多篇震动物理界的重大论文，这一年被称为</a:t>
            </a:r>
            <a:r>
              <a:rPr lang="en-US" altLang="zh-CN" sz="160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a:t>
            </a:r>
            <a:r>
              <a:rPr lang="zh-CN" altLang="en-US" sz="16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爱因斯坦年</a:t>
            </a:r>
            <a:r>
              <a:rPr lang="en-US" altLang="zh-CN" sz="160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a:t>
            </a:r>
            <a:r>
              <a:rPr lang="zh-CN" altLang="en-US" sz="160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a:t>
            </a:r>
            <a:r>
              <a:rPr lang="zh-CN" altLang="en-US" sz="1600" b="1">
                <a:ln>
                  <a:noFill/>
                </a:ln>
                <a:solidFill>
                  <a:srgbClr val="FF0000"/>
                </a:solidFill>
                <a:effectLst/>
                <a:uFillTx/>
                <a:latin typeface="幼圆" panose="02010509060101010101" charset="-122"/>
                <a:ea typeface="幼圆" panose="02010509060101010101" charset="-122"/>
                <a:sym typeface="Arial" panose="020B0604020202020204"/>
              </a:rPr>
              <a:t>爱因斯坦还为核能开发奠定了理论基础，开创了现代科学技术新纪元，被公认为是继伽利略、牛顿以来最伟大的物理学家。</a:t>
            </a:r>
            <a:endParaRPr kumimoji="0" lang="zh-CN" altLang="en-US" sz="1600" b="1" i="0" u="none" strike="noStrike" cap="none" spc="0" normalizeH="0" baseline="0">
              <a:ln>
                <a:noFill/>
              </a:ln>
              <a:solidFill>
                <a:schemeClr val="tx1"/>
              </a:solidFill>
              <a:effectLst/>
              <a:uFillTx/>
              <a:latin typeface="幼圆" panose="02010509060101010101" charset="-122"/>
              <a:ea typeface="幼圆" panose="02010509060101010101" charset="-122"/>
              <a:cs typeface="Arial" panose="020B0604020202020204"/>
              <a:sym typeface="Arial" panose="020B0604020202020204"/>
            </a:endParaRPr>
          </a:p>
          <a:p>
            <a:pPr marL="0" marR="0" indent="0" algn="l" defTabSz="914400" rtl="0" fontAlgn="auto" latinLnBrk="1" hangingPunct="0">
              <a:lnSpc>
                <a:spcPct val="150000"/>
              </a:lnSpc>
              <a:spcBef>
                <a:spcPts val="0"/>
              </a:spcBef>
              <a:spcAft>
                <a:spcPts val="0"/>
              </a:spcAft>
              <a:buClrTx/>
              <a:buSzTx/>
              <a:buFontTx/>
              <a:buNone/>
            </a:pP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   他根据自己的理论预言了引力波的存在，</a:t>
            </a:r>
            <a:r>
              <a:rPr lang="en-US" altLang="zh-CN"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2016</a:t>
            </a:r>
            <a:r>
              <a:rPr lang="zh-CN" altLang="en-US" sz="16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年美国一个天文台首次检测到来</a:t>
            </a:r>
            <a:r>
              <a:rPr lang="zh-CN" altLang="en-US" sz="16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引力波。</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77165" y="389255"/>
            <a:ext cx="5490210" cy="5822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a:ln>
                  <a:noFill/>
                </a:ln>
                <a:solidFill>
                  <a:srgbClr val="000000"/>
                </a:solidFill>
                <a:effectLst/>
                <a:uFillTx/>
                <a:latin typeface="华文行楷" panose="02010800040101010101" pitchFamily="2" charset="-122"/>
                <a:ea typeface="华文行楷" panose="02010800040101010101" pitchFamily="2" charset="-122"/>
                <a:sym typeface="Arial" panose="020B0604020202020204"/>
              </a:rPr>
              <a:t>科学家们都具有怎样的精神？</a:t>
            </a:r>
          </a:p>
        </p:txBody>
      </p:sp>
      <p:sp>
        <p:nvSpPr>
          <p:cNvPr id="7" name="文本框 6"/>
          <p:cNvSpPr txBox="1"/>
          <p:nvPr/>
        </p:nvSpPr>
        <p:spPr>
          <a:xfrm>
            <a:off x="1031240" y="1306195"/>
            <a:ext cx="7459345"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400" dirty="0">
                <a:ln>
                  <a:noFill/>
                </a:ln>
                <a:gradFill>
                  <a:gsLst>
                    <a:gs pos="0">
                      <a:srgbClr val="E30000"/>
                    </a:gs>
                    <a:gs pos="100000">
                      <a:srgbClr val="760303"/>
                    </a:gs>
                  </a:gsLst>
                  <a:lin scaled="0"/>
                </a:gra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1. </a:t>
            </a:r>
            <a:r>
              <a:rPr lang="zh-CN" altLang="en-US" sz="2400" dirty="0">
                <a:ln>
                  <a:noFill/>
                </a:ln>
                <a:gradFill>
                  <a:gsLst>
                    <a:gs pos="0">
                      <a:srgbClr val="E30000"/>
                    </a:gs>
                    <a:gs pos="100000">
                      <a:srgbClr val="760303"/>
                    </a:gs>
                  </a:gsLst>
                  <a:lin scaled="0"/>
                </a:gra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实事求是，尊重客观规律，不信权威，敢于坚持真理</a:t>
            </a:r>
          </a:p>
        </p:txBody>
      </p:sp>
      <p:sp>
        <p:nvSpPr>
          <p:cNvPr id="8" name="文本框 7"/>
          <p:cNvSpPr txBox="1"/>
          <p:nvPr/>
        </p:nvSpPr>
        <p:spPr>
          <a:xfrm>
            <a:off x="1036320" y="1953260"/>
            <a:ext cx="713867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400">
                <a:ln>
                  <a:noFill/>
                </a:ln>
                <a:gradFill>
                  <a:gsLst>
                    <a:gs pos="0">
                      <a:srgbClr val="E30000"/>
                    </a:gs>
                    <a:gs pos="100000">
                      <a:srgbClr val="760303"/>
                    </a:gs>
                  </a:gsLst>
                  <a:lin scaled="0"/>
                </a:gra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2. </a:t>
            </a:r>
            <a:r>
              <a:rPr lang="zh-CN" altLang="en-US" sz="2400">
                <a:ln>
                  <a:noFill/>
                </a:ln>
                <a:gradFill>
                  <a:gsLst>
                    <a:gs pos="0">
                      <a:srgbClr val="E30000"/>
                    </a:gs>
                    <a:gs pos="100000">
                      <a:srgbClr val="760303"/>
                    </a:gs>
                  </a:gsLst>
                  <a:lin scaled="0"/>
                </a:gra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孜孜不倦，刻苦认真，锲而不舍</a:t>
            </a:r>
          </a:p>
        </p:txBody>
      </p:sp>
      <p:sp>
        <p:nvSpPr>
          <p:cNvPr id="9" name="文本框 8"/>
          <p:cNvSpPr txBox="1"/>
          <p:nvPr/>
        </p:nvSpPr>
        <p:spPr>
          <a:xfrm>
            <a:off x="1036320" y="2412365"/>
            <a:ext cx="7138670" cy="11976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en-US" sz="2400" dirty="0">
                <a:ln>
                  <a:noFill/>
                </a:ln>
                <a:gradFill>
                  <a:gsLst>
                    <a:gs pos="0">
                      <a:srgbClr val="E30000"/>
                    </a:gs>
                    <a:gs pos="100000">
                      <a:srgbClr val="760303"/>
                    </a:gs>
                  </a:gsLst>
                  <a:lin scaled="0"/>
                </a:gra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3. </a:t>
            </a:r>
            <a:r>
              <a:rPr lang="zh-CN" altLang="en-US" sz="2400" dirty="0">
                <a:ln>
                  <a:noFill/>
                </a:ln>
                <a:gradFill>
                  <a:gsLst>
                    <a:gs pos="0">
                      <a:srgbClr val="E30000"/>
                    </a:gs>
                    <a:gs pos="100000">
                      <a:srgbClr val="760303"/>
                    </a:gs>
                  </a:gsLst>
                  <a:lin scaled="0"/>
                </a:gra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善于合作与交流，敢于提出与众不同的见解，敢于    修正自己错误或放弃自己的错误观点</a:t>
            </a:r>
            <a:r>
              <a:rPr lang="zh-CN" altLang="en-US" sz="2400" b="1" dirty="0">
                <a:ln>
                  <a:noFill/>
                </a:ln>
                <a:gradFill>
                  <a:gsLst>
                    <a:gs pos="0">
                      <a:srgbClr val="E30000"/>
                    </a:gs>
                    <a:gs pos="100000">
                      <a:srgbClr val="760303"/>
                    </a:gs>
                  </a:gsLst>
                  <a:lin scaled="0"/>
                </a:gra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a:t>
            </a:r>
          </a:p>
        </p:txBody>
      </p:sp>
      <p:sp>
        <p:nvSpPr>
          <p:cNvPr id="10" name="文本框 9"/>
          <p:cNvSpPr txBox="1"/>
          <p:nvPr/>
        </p:nvSpPr>
        <p:spPr>
          <a:xfrm>
            <a:off x="786765" y="3749040"/>
            <a:ext cx="7569835"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zh-CN" altLang="en-US" sz="1800">
                <a:ln>
                  <a:noFill/>
                </a:ln>
                <a:solidFill>
                  <a:srgbClr val="000000"/>
                </a:solidFill>
                <a:effectLst/>
                <a:uFillTx/>
                <a:latin typeface="幼圆" panose="02010509060101010101" charset="-122"/>
                <a:ea typeface="幼圆" panose="02010509060101010101" charset="-122"/>
                <a:sym typeface="Arial" panose="020B0604020202020204"/>
              </a:rPr>
              <a:t>同学们，学习物理不仅要学习物理知识与方法，还要敢大胆质疑，勇于探索，坚持真理，更要学习科学家们的精神，并继承和发扬下去。</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ldLvl="0" animBg="1"/>
      <p:bldP spid="8" grpId="0" bldLvl="0" animBg="1"/>
      <p:bldP spid="9" grpId="0" bldLvl="0" animBg="1"/>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301515" y="4690653"/>
            <a:ext cx="736376" cy="359227"/>
          </a:xfrm>
          <a:prstGeom prst="rect">
            <a:avLst/>
          </a:prstGeom>
        </p:spPr>
      </p:pic>
      <p:sp>
        <p:nvSpPr>
          <p:cNvPr id="4" name="内容占位符 2"/>
          <p:cNvSpPr>
            <a:spLocks noGrp="1"/>
          </p:cNvSpPr>
          <p:nvPr/>
        </p:nvSpPr>
        <p:spPr>
          <a:xfrm>
            <a:off x="297180" y="534035"/>
            <a:ext cx="2231390" cy="443230"/>
          </a:xfrm>
          <a:prstGeom prst="rect">
            <a:avLst/>
          </a:prstGeom>
          <a:noFill/>
          <a:ln w="9525">
            <a:noFill/>
          </a:ln>
        </p:spPr>
        <p:txBody>
          <a:bodyPr anchor="t"/>
          <a:lstStyle/>
          <a:p>
            <a:pPr>
              <a:spcBef>
                <a:spcPct val="20000"/>
              </a:spcBef>
            </a:pPr>
            <a:r>
              <a:rPr lang="zh-CN" altLang="en-US" sz="3200" dirty="0">
                <a:solidFill>
                  <a:schemeClr val="tx1"/>
                </a:solidFill>
                <a:latin typeface="华文行楷" panose="02010800040101010101" pitchFamily="2" charset="-122"/>
                <a:ea typeface="华文行楷" panose="02010800040101010101" pitchFamily="2" charset="-122"/>
              </a:rPr>
              <a:t>复习提问</a:t>
            </a:r>
            <a:r>
              <a:rPr lang="zh-CN" altLang="en-US" sz="3200" dirty="0">
                <a:solidFill>
                  <a:schemeClr val="tx1"/>
                </a:solidFill>
                <a:latin typeface="微软雅黑" panose="020B0503020204020204" charset="-122"/>
                <a:ea typeface="微软雅黑" panose="020B0503020204020204" charset="-122"/>
              </a:rPr>
              <a:t>：</a:t>
            </a:r>
          </a:p>
        </p:txBody>
      </p:sp>
      <p:sp>
        <p:nvSpPr>
          <p:cNvPr id="11" name="内容占位符 3"/>
          <p:cNvSpPr>
            <a:spLocks noGrp="1"/>
          </p:cNvSpPr>
          <p:nvPr/>
        </p:nvSpPr>
        <p:spPr>
          <a:xfrm>
            <a:off x="2528570" y="1692275"/>
            <a:ext cx="4791075" cy="386715"/>
          </a:xfrm>
          <a:prstGeom prst="rect">
            <a:avLst/>
          </a:prstGeom>
          <a:ln w="12700">
            <a:miter lim="400000"/>
          </a:ln>
        </p:spPr>
        <p:txBody>
          <a:bodyPr lIns="45719" rIns="45719"/>
          <a:lst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a:lstStyle>
          <a:p>
            <a:pPr marL="0" marR="0" indent="0" algn="l" defTabSz="914400" rtl="0" eaLnBrk="1" fontAlgn="base" latinLnBrk="0" hangingPunct="1">
              <a:lnSpc>
                <a:spcPct val="100000"/>
              </a:lnSpc>
              <a:spcBef>
                <a:spcPct val="20000"/>
              </a:spcBef>
              <a:spcAft>
                <a:spcPct val="0"/>
              </a:spcAft>
              <a:buClrTx/>
              <a:buSzTx/>
              <a:buFontTx/>
              <a:buNone/>
            </a:pPr>
            <a:r>
              <a:rPr kumimoji="0" lang="en-US" altLang="zh-CN" sz="2400" i="0" u="none" strike="noStrike" kern="1200" cap="none" spc="0" normalizeH="0" baseline="0" noProof="1">
                <a:solidFill>
                  <a:schemeClr val="tx1"/>
                </a:solidFill>
                <a:latin typeface="幼圆" panose="02010509060101010101" charset="-122"/>
                <a:ea typeface="幼圆" panose="02010509060101010101" charset="-122"/>
                <a:cs typeface="幼圆" panose="02010509060101010101" charset="-122"/>
              </a:rPr>
              <a:t>  </a:t>
            </a:r>
            <a:r>
              <a:rPr kumimoji="0" lang="en-US" sz="2400" i="0" u="none" strike="noStrike" kern="1200" cap="none" spc="0" normalizeH="0" baseline="0" noProof="1">
                <a:solidFill>
                  <a:schemeClr val="tx1"/>
                </a:solidFill>
                <a:latin typeface="幼圆" panose="02010509060101010101" charset="-122"/>
                <a:ea typeface="幼圆" panose="02010509060101010101" charset="-122"/>
                <a:cs typeface="幼圆" panose="02010509060101010101" charset="-122"/>
              </a:rPr>
              <a:t>1.</a:t>
            </a:r>
            <a:r>
              <a:rPr kumimoji="0" lang="zh-CN" altLang="en-US" sz="2400" i="0" u="none" strike="noStrike" kern="1200" cap="none" spc="0" normalizeH="0" baseline="0" noProof="1">
                <a:solidFill>
                  <a:schemeClr val="tx1"/>
                </a:solidFill>
                <a:latin typeface="幼圆" panose="02010509060101010101" charset="-122"/>
                <a:ea typeface="幼圆" panose="02010509060101010101" charset="-122"/>
                <a:cs typeface="幼圆" panose="02010509060101010101" charset="-122"/>
              </a:rPr>
              <a:t>物理学的发展分为几个阶段？</a:t>
            </a:r>
          </a:p>
        </p:txBody>
      </p:sp>
      <p:sp>
        <p:nvSpPr>
          <p:cNvPr id="12" name="内容占位符 3"/>
          <p:cNvSpPr>
            <a:spLocks noGrp="1"/>
          </p:cNvSpPr>
          <p:nvPr/>
        </p:nvSpPr>
        <p:spPr>
          <a:xfrm>
            <a:off x="2657157" y="2391860"/>
            <a:ext cx="5078095" cy="552450"/>
          </a:xfrm>
          <a:prstGeom prst="rect">
            <a:avLst/>
          </a:prstGeom>
          <a:ln w="12700">
            <a:miter lim="400000"/>
          </a:ln>
        </p:spPr>
        <p:txBody>
          <a:bodyPr lIns="45719" rIns="45719"/>
          <a:lst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a:lstStyle>
          <a:p>
            <a:pPr marL="0" marR="0" indent="0" algn="l" defTabSz="914400" rtl="0" eaLnBrk="1" fontAlgn="base" latinLnBrk="0" hangingPunct="1">
              <a:lnSpc>
                <a:spcPct val="100000"/>
              </a:lnSpc>
              <a:spcBef>
                <a:spcPct val="20000"/>
              </a:spcBef>
              <a:spcAft>
                <a:spcPct val="0"/>
              </a:spcAft>
              <a:buClrTx/>
              <a:buSzTx/>
              <a:buFontTx/>
              <a:buNone/>
            </a:pPr>
            <a:r>
              <a:rPr kumimoji="0" lang="en-US" altLang="zh-CN" sz="2400" i="0" u="none" strike="noStrike" kern="1200" cap="none" spc="0" normalizeH="0" baseline="0" noProof="1">
                <a:solidFill>
                  <a:schemeClr val="tx1"/>
                </a:solidFill>
                <a:latin typeface="幼圆" panose="02010509060101010101" charset="-122"/>
                <a:ea typeface="幼圆" panose="02010509060101010101" charset="-122"/>
                <a:cs typeface="幼圆" panose="02010509060101010101" charset="-122"/>
              </a:rPr>
              <a:t> </a:t>
            </a:r>
            <a:r>
              <a:rPr kumimoji="0" lang="en-US" sz="2400" i="0" u="none" strike="noStrike" kern="1200" cap="none" spc="0" normalizeH="0" baseline="0" noProof="1">
                <a:solidFill>
                  <a:schemeClr val="tx1"/>
                </a:solidFill>
                <a:latin typeface="幼圆" panose="02010509060101010101" charset="-122"/>
                <a:ea typeface="幼圆" panose="02010509060101010101" charset="-122"/>
                <a:cs typeface="幼圆" panose="02010509060101010101" charset="-122"/>
              </a:rPr>
              <a:t>2.</a:t>
            </a:r>
            <a:r>
              <a:rPr kumimoji="0" lang="zh-CN" altLang="en-US" sz="2400" i="0" u="none" strike="noStrike" kern="1200" cap="none" spc="0" normalizeH="0" baseline="0" noProof="1">
                <a:solidFill>
                  <a:schemeClr val="tx1"/>
                </a:solidFill>
                <a:latin typeface="幼圆" panose="02010509060101010101" charset="-122"/>
                <a:ea typeface="幼圆" panose="02010509060101010101" charset="-122"/>
                <a:cs typeface="幼圆" panose="02010509060101010101" charset="-122"/>
              </a:rPr>
              <a:t>各个阶段都有哪些代表人物？</a:t>
            </a:r>
          </a:p>
        </p:txBody>
      </p:sp>
      <p:sp>
        <p:nvSpPr>
          <p:cNvPr id="13" name="内容占位符 3"/>
          <p:cNvSpPr>
            <a:spLocks noGrp="1"/>
          </p:cNvSpPr>
          <p:nvPr/>
        </p:nvSpPr>
        <p:spPr>
          <a:xfrm>
            <a:off x="2528570" y="3116505"/>
            <a:ext cx="5335270" cy="552450"/>
          </a:xfrm>
          <a:prstGeom prst="rect">
            <a:avLst/>
          </a:prstGeom>
          <a:ln w="12700">
            <a:miter lim="400000"/>
          </a:ln>
        </p:spPr>
        <p:txBody>
          <a:bodyPr lIns="45719" rIns="45719"/>
          <a:lst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a:lstStyle>
          <a:p>
            <a:pPr marL="0" marR="0" indent="0" algn="l" defTabSz="914400" rtl="0" eaLnBrk="1" fontAlgn="base" latinLnBrk="0" hangingPunct="1">
              <a:lnSpc>
                <a:spcPct val="100000"/>
              </a:lnSpc>
              <a:spcBef>
                <a:spcPct val="20000"/>
              </a:spcBef>
              <a:spcAft>
                <a:spcPct val="0"/>
              </a:spcAft>
              <a:buClrTx/>
              <a:buSzTx/>
              <a:buFontTx/>
              <a:buNone/>
            </a:pPr>
            <a:r>
              <a:rPr kumimoji="0" lang="en-US" altLang="zh-CN" sz="2400" i="0" u="none" strike="noStrike" kern="1200" cap="none" spc="0" normalizeH="0" baseline="0" noProof="1">
                <a:solidFill>
                  <a:schemeClr val="tx1"/>
                </a:solidFill>
                <a:latin typeface="幼圆" panose="02010509060101010101" charset="-122"/>
                <a:ea typeface="幼圆" panose="02010509060101010101" charset="-122"/>
                <a:cs typeface="幼圆" panose="02010509060101010101" charset="-122"/>
              </a:rPr>
              <a:t>  </a:t>
            </a:r>
            <a:r>
              <a:rPr kumimoji="0" lang="en-US" sz="2400" i="0" u="none" strike="noStrike" kern="1200" cap="none" spc="0" normalizeH="0" baseline="0" noProof="1">
                <a:solidFill>
                  <a:schemeClr val="tx1"/>
                </a:solidFill>
                <a:latin typeface="幼圆" panose="02010509060101010101" charset="-122"/>
                <a:ea typeface="幼圆" panose="02010509060101010101" charset="-122"/>
                <a:cs typeface="幼圆" panose="02010509060101010101" charset="-122"/>
              </a:rPr>
              <a:t>3.</a:t>
            </a:r>
            <a:r>
              <a:rPr kumimoji="0" lang="zh-CN" altLang="en-US" sz="2400" i="0" u="none" strike="noStrike" kern="1200" cap="none" spc="0" normalizeH="0" baseline="0" noProof="1">
                <a:solidFill>
                  <a:schemeClr val="tx1"/>
                </a:solidFill>
                <a:latin typeface="幼圆" panose="02010509060101010101" charset="-122"/>
                <a:ea typeface="幼圆" panose="02010509060101010101" charset="-122"/>
                <a:cs typeface="幼圆" panose="02010509060101010101" charset="-122"/>
              </a:rPr>
              <a:t>这些代表人物都有哪些贡献？</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build="p"/>
      <p:bldP spid="12" grpId="0" build="p"/>
      <p:bldP spid="13"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267699"/>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287223"/>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193294" y="222453"/>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7427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301515" y="4690653"/>
            <a:ext cx="736376" cy="359227"/>
          </a:xfrm>
          <a:prstGeom prst="rect">
            <a:avLst/>
          </a:prstGeom>
        </p:spPr>
      </p:pic>
      <p:grpSp>
        <p:nvGrpSpPr>
          <p:cNvPr id="56" name="组合 55"/>
          <p:cNvGrpSpPr/>
          <p:nvPr/>
        </p:nvGrpSpPr>
        <p:grpSpPr>
          <a:xfrm>
            <a:off x="532130" y="2459355"/>
            <a:ext cx="1943100" cy="387350"/>
            <a:chOff x="838" y="3873"/>
            <a:chExt cx="3060" cy="610"/>
          </a:xfrm>
        </p:grpSpPr>
        <p:sp>
          <p:nvSpPr>
            <p:cNvPr id="45" name="圆角矩形 44"/>
            <p:cNvSpPr/>
            <p:nvPr/>
          </p:nvSpPr>
          <p:spPr>
            <a:xfrm>
              <a:off x="866" y="3873"/>
              <a:ext cx="3033" cy="610"/>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nvSpPr>
          <p:spPr>
            <a:xfrm>
              <a:off x="838" y="3889"/>
              <a:ext cx="3022" cy="578"/>
            </a:xfrm>
            <a:prstGeom prst="rect">
              <a:avLst/>
            </a:prstGeom>
            <a:noFill/>
            <a:ln w="12700" cap="flat">
              <a:solidFill>
                <a:schemeClr val="tx1"/>
              </a:solid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a:solidFill>
                    <a:srgbClr val="FF0000"/>
                  </a:solidFill>
                  <a:latin typeface="微软雅黑" panose="020B0503020204020204" charset="-122"/>
                  <a:ea typeface="微软雅黑" panose="020B0503020204020204" charset="-122"/>
                  <a:cs typeface="幼圆" panose="02010509060101010101" charset="-122"/>
                  <a:sym typeface="+mn-ea"/>
                </a:rPr>
                <a:t>站在巨人的肩膀上</a:t>
              </a:r>
            </a:p>
          </p:txBody>
        </p:sp>
      </p:grpSp>
      <p:grpSp>
        <p:nvGrpSpPr>
          <p:cNvPr id="57" name="组合 56"/>
          <p:cNvGrpSpPr/>
          <p:nvPr/>
        </p:nvGrpSpPr>
        <p:grpSpPr>
          <a:xfrm>
            <a:off x="4210050" y="850900"/>
            <a:ext cx="1518285" cy="802640"/>
            <a:chOff x="6630" y="1340"/>
            <a:chExt cx="2391" cy="1264"/>
          </a:xfrm>
        </p:grpSpPr>
        <p:sp>
          <p:nvSpPr>
            <p:cNvPr id="47" name="圆角矩形 46"/>
            <p:cNvSpPr/>
            <p:nvPr/>
          </p:nvSpPr>
          <p:spPr>
            <a:xfrm>
              <a:off x="6703" y="1966"/>
              <a:ext cx="2319" cy="638"/>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6" name="圆角矩形 45"/>
            <p:cNvSpPr/>
            <p:nvPr/>
          </p:nvSpPr>
          <p:spPr>
            <a:xfrm>
              <a:off x="6630" y="1340"/>
              <a:ext cx="2391" cy="640"/>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文本框 9"/>
            <p:cNvSpPr txBox="1"/>
            <p:nvPr/>
          </p:nvSpPr>
          <p:spPr>
            <a:xfrm>
              <a:off x="6630" y="1371"/>
              <a:ext cx="230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物理学的概念</a:t>
              </a:r>
            </a:p>
          </p:txBody>
        </p:sp>
        <p:sp>
          <p:nvSpPr>
            <p:cNvPr id="11" name="文本框 10"/>
            <p:cNvSpPr txBox="1"/>
            <p:nvPr/>
          </p:nvSpPr>
          <p:spPr>
            <a:xfrm>
              <a:off x="6630" y="1949"/>
              <a:ext cx="230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物理学的应用</a:t>
              </a:r>
            </a:p>
          </p:txBody>
        </p:sp>
      </p:grpSp>
      <p:grpSp>
        <p:nvGrpSpPr>
          <p:cNvPr id="58" name="组合 57"/>
          <p:cNvGrpSpPr/>
          <p:nvPr/>
        </p:nvGrpSpPr>
        <p:grpSpPr>
          <a:xfrm>
            <a:off x="3156585" y="2072640"/>
            <a:ext cx="2187575" cy="406400"/>
            <a:chOff x="4971" y="3264"/>
            <a:chExt cx="3445" cy="640"/>
          </a:xfrm>
        </p:grpSpPr>
        <p:sp>
          <p:nvSpPr>
            <p:cNvPr id="54" name="圆角矩形 53"/>
            <p:cNvSpPr/>
            <p:nvPr/>
          </p:nvSpPr>
          <p:spPr>
            <a:xfrm>
              <a:off x="4971" y="3264"/>
              <a:ext cx="3327" cy="640"/>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5" name="文本框 14"/>
            <p:cNvSpPr txBox="1"/>
            <p:nvPr/>
          </p:nvSpPr>
          <p:spPr>
            <a:xfrm>
              <a:off x="4976" y="3278"/>
              <a:ext cx="3440"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科学探究的七大环节</a:t>
              </a:r>
            </a:p>
          </p:txBody>
        </p:sp>
      </p:grpSp>
      <p:grpSp>
        <p:nvGrpSpPr>
          <p:cNvPr id="44" name="组合 43"/>
          <p:cNvGrpSpPr/>
          <p:nvPr/>
        </p:nvGrpSpPr>
        <p:grpSpPr>
          <a:xfrm>
            <a:off x="2451100" y="1009015"/>
            <a:ext cx="3999230" cy="3791585"/>
            <a:chOff x="3860" y="1589"/>
            <a:chExt cx="6298" cy="5971"/>
          </a:xfrm>
        </p:grpSpPr>
        <p:sp>
          <p:nvSpPr>
            <p:cNvPr id="9" name="左大括号 8"/>
            <p:cNvSpPr/>
            <p:nvPr/>
          </p:nvSpPr>
          <p:spPr>
            <a:xfrm>
              <a:off x="3860" y="1950"/>
              <a:ext cx="940" cy="5610"/>
            </a:xfrm>
            <a:prstGeom prst="leftBrace">
              <a:avLst>
                <a:gd name="adj1" fmla="val 8333"/>
                <a:gd name="adj2" fmla="val 39773"/>
              </a:avLst>
            </a:prstGeom>
            <a:noFill/>
            <a:ln>
              <a:solidFill>
                <a:srgbClr val="FF0000"/>
              </a:solidFill>
            </a:ln>
            <a:effectLst/>
            <a:extLst>
              <a:ext uri="{909E8E84-426E-40DD-AFC4-6F175D3DCCD1}">
                <a14:hiddenFill xmlns="" xmlns:a14="http://schemas.microsoft.com/office/drawing/2010/main">
                  <a:solidFill>
                    <a:srgbClr val="FF0000"/>
                  </a:solidFill>
                </a14:hiddenFill>
              </a:ext>
            </a:extLst>
          </p:spPr>
          <p:style>
            <a:lnRef idx="3">
              <a:schemeClr val="dk1"/>
            </a:lnRef>
            <a:fillRef idx="0">
              <a:schemeClr val="dk1"/>
            </a:fillRef>
            <a:effectRef idx="2">
              <a:schemeClr val="dk1"/>
            </a:effectRef>
            <a:fontRef idx="minor">
              <a:schemeClr val="tx1"/>
            </a:fontRef>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FF0000"/>
                </a:solidFill>
                <a:effectLst/>
                <a:uFillTx/>
              </a:endParaRPr>
            </a:p>
          </p:txBody>
        </p:sp>
        <p:sp>
          <p:nvSpPr>
            <p:cNvPr id="12" name="左大括号 11"/>
            <p:cNvSpPr/>
            <p:nvPr/>
          </p:nvSpPr>
          <p:spPr>
            <a:xfrm>
              <a:off x="6271" y="1589"/>
              <a:ext cx="432" cy="698"/>
            </a:xfrm>
            <a:prstGeom prst="leftBrace">
              <a:avLst/>
            </a:prstGeom>
          </p:spPr>
          <p:style>
            <a:lnRef idx="3">
              <a:schemeClr val="dk1"/>
            </a:lnRef>
            <a:fillRef idx="0">
              <a:schemeClr val="dk1"/>
            </a:fillRef>
            <a:effectRef idx="2">
              <a:schemeClr val="dk1"/>
            </a:effectRef>
            <a:fontRef idx="minor">
              <a:schemeClr val="tx1"/>
            </a:fontRef>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cxnSp>
          <p:nvCxnSpPr>
            <p:cNvPr id="13" name="直接连接符 12"/>
            <p:cNvCxnSpPr/>
            <p:nvPr/>
          </p:nvCxnSpPr>
          <p:spPr>
            <a:xfrm>
              <a:off x="4806" y="1938"/>
              <a:ext cx="1465" cy="17"/>
            </a:xfrm>
            <a:prstGeom prst="line">
              <a:avLst/>
            </a:prstGeom>
          </p:spPr>
          <p:style>
            <a:lnRef idx="3">
              <a:schemeClr val="dk1"/>
            </a:lnRef>
            <a:fillRef idx="0">
              <a:schemeClr val="dk1"/>
            </a:fillRef>
            <a:effectRef idx="2">
              <a:schemeClr val="dk1"/>
            </a:effectRef>
            <a:fontRef idx="minor">
              <a:schemeClr val="tx1"/>
            </a:fontRef>
          </p:style>
        </p:cxnSp>
        <p:cxnSp>
          <p:nvCxnSpPr>
            <p:cNvPr id="14" name="直接连接符 13"/>
            <p:cNvCxnSpPr>
              <a:stCxn id="9" idx="1"/>
            </p:cNvCxnSpPr>
            <p:nvPr/>
          </p:nvCxnSpPr>
          <p:spPr>
            <a:xfrm flipV="1">
              <a:off x="3860" y="4100"/>
              <a:ext cx="4921" cy="81"/>
            </a:xfrm>
            <a:prstGeom prst="line">
              <a:avLst/>
            </a:prstGeom>
          </p:spPr>
          <p:style>
            <a:lnRef idx="3">
              <a:schemeClr val="dk1"/>
            </a:lnRef>
            <a:fillRef idx="0">
              <a:schemeClr val="dk1"/>
            </a:fillRef>
            <a:effectRef idx="2">
              <a:schemeClr val="dk1"/>
            </a:effectRef>
            <a:fontRef idx="minor">
              <a:schemeClr val="tx1"/>
            </a:fontRef>
          </p:style>
        </p:cxnSp>
        <p:sp>
          <p:nvSpPr>
            <p:cNvPr id="16" name="左大括号 15"/>
            <p:cNvSpPr/>
            <p:nvPr/>
          </p:nvSpPr>
          <p:spPr>
            <a:xfrm>
              <a:off x="8782" y="1972"/>
              <a:ext cx="1376" cy="4968"/>
            </a:xfrm>
            <a:prstGeom prst="leftBrace">
              <a:avLst>
                <a:gd name="adj1" fmla="val 8333"/>
                <a:gd name="adj2" fmla="val 42632"/>
              </a:avLst>
            </a:prstGeom>
          </p:spPr>
          <p:style>
            <a:lnRef idx="3">
              <a:schemeClr val="dk1"/>
            </a:lnRef>
            <a:fillRef idx="0">
              <a:schemeClr val="dk1"/>
            </a:fillRef>
            <a:effectRef idx="2">
              <a:schemeClr val="dk1"/>
            </a:effectRef>
            <a:fontRef idx="minor">
              <a:schemeClr val="tx1"/>
            </a:fontRef>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grpSp>
      <p:grpSp>
        <p:nvGrpSpPr>
          <p:cNvPr id="60" name="组合 59"/>
          <p:cNvGrpSpPr/>
          <p:nvPr/>
        </p:nvGrpSpPr>
        <p:grpSpPr>
          <a:xfrm>
            <a:off x="6450330" y="1076325"/>
            <a:ext cx="1129030" cy="405130"/>
            <a:chOff x="10158" y="1695"/>
            <a:chExt cx="1778" cy="638"/>
          </a:xfrm>
        </p:grpSpPr>
        <p:sp>
          <p:nvSpPr>
            <p:cNvPr id="48" name="圆角矩形 47"/>
            <p:cNvSpPr/>
            <p:nvPr/>
          </p:nvSpPr>
          <p:spPr>
            <a:xfrm>
              <a:off x="10158" y="1695"/>
              <a:ext cx="1778" cy="638"/>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7" name="文本框 16"/>
            <p:cNvSpPr txBox="1"/>
            <p:nvPr/>
          </p:nvSpPr>
          <p:spPr>
            <a:xfrm>
              <a:off x="10158" y="1709"/>
              <a:ext cx="158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提出问题</a:t>
              </a:r>
            </a:p>
          </p:txBody>
        </p:sp>
      </p:grpSp>
      <p:grpSp>
        <p:nvGrpSpPr>
          <p:cNvPr id="61" name="组合 60"/>
          <p:cNvGrpSpPr/>
          <p:nvPr/>
        </p:nvGrpSpPr>
        <p:grpSpPr>
          <a:xfrm>
            <a:off x="6450330" y="1705610"/>
            <a:ext cx="1233170" cy="405130"/>
            <a:chOff x="10158" y="2686"/>
            <a:chExt cx="1942" cy="638"/>
          </a:xfrm>
        </p:grpSpPr>
        <p:sp>
          <p:nvSpPr>
            <p:cNvPr id="49" name="圆角矩形 48"/>
            <p:cNvSpPr/>
            <p:nvPr/>
          </p:nvSpPr>
          <p:spPr>
            <a:xfrm>
              <a:off x="10158" y="2686"/>
              <a:ext cx="1942" cy="638"/>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8" name="文本框 17"/>
            <p:cNvSpPr txBox="1"/>
            <p:nvPr/>
          </p:nvSpPr>
          <p:spPr>
            <a:xfrm>
              <a:off x="10158" y="2700"/>
              <a:ext cx="194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猜想与假设</a:t>
              </a:r>
            </a:p>
          </p:txBody>
        </p:sp>
      </p:grpSp>
      <p:grpSp>
        <p:nvGrpSpPr>
          <p:cNvPr id="62" name="组合 61"/>
          <p:cNvGrpSpPr/>
          <p:nvPr/>
        </p:nvGrpSpPr>
        <p:grpSpPr>
          <a:xfrm>
            <a:off x="6428105" y="2352675"/>
            <a:ext cx="2147570" cy="405130"/>
            <a:chOff x="10259" y="3705"/>
            <a:chExt cx="3382" cy="638"/>
          </a:xfrm>
        </p:grpSpPr>
        <p:sp>
          <p:nvSpPr>
            <p:cNvPr id="50" name="圆角矩形 49"/>
            <p:cNvSpPr/>
            <p:nvPr/>
          </p:nvSpPr>
          <p:spPr>
            <a:xfrm>
              <a:off x="10332" y="3705"/>
              <a:ext cx="3209" cy="638"/>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 name="文本框 18"/>
            <p:cNvSpPr txBox="1"/>
            <p:nvPr/>
          </p:nvSpPr>
          <p:spPr>
            <a:xfrm>
              <a:off x="10259" y="3705"/>
              <a:ext cx="338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设计实验与制定计划</a:t>
              </a:r>
            </a:p>
          </p:txBody>
        </p:sp>
      </p:grpSp>
      <p:grpSp>
        <p:nvGrpSpPr>
          <p:cNvPr id="63" name="组合 62"/>
          <p:cNvGrpSpPr/>
          <p:nvPr/>
        </p:nvGrpSpPr>
        <p:grpSpPr>
          <a:xfrm>
            <a:off x="6450330" y="3003550"/>
            <a:ext cx="2147570" cy="405130"/>
            <a:chOff x="10158" y="4730"/>
            <a:chExt cx="3382" cy="638"/>
          </a:xfrm>
        </p:grpSpPr>
        <p:sp>
          <p:nvSpPr>
            <p:cNvPr id="51" name="圆角矩形 50"/>
            <p:cNvSpPr/>
            <p:nvPr/>
          </p:nvSpPr>
          <p:spPr>
            <a:xfrm>
              <a:off x="10158" y="4730"/>
              <a:ext cx="3381" cy="638"/>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0" name="文本框 19"/>
            <p:cNvSpPr txBox="1"/>
            <p:nvPr/>
          </p:nvSpPr>
          <p:spPr>
            <a:xfrm>
              <a:off x="10158" y="4744"/>
              <a:ext cx="338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进行实验与收集数据</a:t>
              </a:r>
            </a:p>
          </p:txBody>
        </p:sp>
      </p:grpSp>
      <p:grpSp>
        <p:nvGrpSpPr>
          <p:cNvPr id="64" name="组合 63"/>
          <p:cNvGrpSpPr/>
          <p:nvPr/>
        </p:nvGrpSpPr>
        <p:grpSpPr>
          <a:xfrm>
            <a:off x="6483350" y="3556000"/>
            <a:ext cx="753110" cy="406400"/>
            <a:chOff x="10040" y="5600"/>
            <a:chExt cx="1186" cy="640"/>
          </a:xfrm>
        </p:grpSpPr>
        <p:sp>
          <p:nvSpPr>
            <p:cNvPr id="52" name="圆角矩形 51"/>
            <p:cNvSpPr/>
            <p:nvPr/>
          </p:nvSpPr>
          <p:spPr>
            <a:xfrm>
              <a:off x="10040" y="5600"/>
              <a:ext cx="1187" cy="640"/>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1" name="文本框 20"/>
            <p:cNvSpPr txBox="1"/>
            <p:nvPr/>
          </p:nvSpPr>
          <p:spPr>
            <a:xfrm>
              <a:off x="10158" y="5615"/>
              <a:ext cx="86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评估</a:t>
              </a:r>
            </a:p>
          </p:txBody>
        </p:sp>
      </p:grpSp>
      <p:grpSp>
        <p:nvGrpSpPr>
          <p:cNvPr id="65" name="组合 64"/>
          <p:cNvGrpSpPr/>
          <p:nvPr/>
        </p:nvGrpSpPr>
        <p:grpSpPr>
          <a:xfrm>
            <a:off x="6450330" y="4156075"/>
            <a:ext cx="1338580" cy="405130"/>
            <a:chOff x="10158" y="6545"/>
            <a:chExt cx="2108" cy="638"/>
          </a:xfrm>
        </p:grpSpPr>
        <p:sp>
          <p:nvSpPr>
            <p:cNvPr id="53" name="圆角矩形 52"/>
            <p:cNvSpPr/>
            <p:nvPr/>
          </p:nvSpPr>
          <p:spPr>
            <a:xfrm>
              <a:off x="10158" y="6545"/>
              <a:ext cx="2109" cy="638"/>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文本框 21"/>
            <p:cNvSpPr txBox="1"/>
            <p:nvPr/>
          </p:nvSpPr>
          <p:spPr>
            <a:xfrm>
              <a:off x="10158" y="6591"/>
              <a:ext cx="194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交流与合作</a:t>
              </a:r>
            </a:p>
          </p:txBody>
        </p:sp>
      </p:grpSp>
      <p:grpSp>
        <p:nvGrpSpPr>
          <p:cNvPr id="59" name="组合 58"/>
          <p:cNvGrpSpPr/>
          <p:nvPr/>
        </p:nvGrpSpPr>
        <p:grpSpPr>
          <a:xfrm>
            <a:off x="3159760" y="4523105"/>
            <a:ext cx="1715770" cy="405130"/>
            <a:chOff x="4976" y="7123"/>
            <a:chExt cx="2702" cy="638"/>
          </a:xfrm>
        </p:grpSpPr>
        <p:sp>
          <p:nvSpPr>
            <p:cNvPr id="55" name="圆角矩形 54"/>
            <p:cNvSpPr/>
            <p:nvPr/>
          </p:nvSpPr>
          <p:spPr>
            <a:xfrm>
              <a:off x="4976" y="7123"/>
              <a:ext cx="2703" cy="638"/>
            </a:xfrm>
            <a:prstGeom prst="roundRect">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3" name="文本框 22"/>
            <p:cNvSpPr txBox="1"/>
            <p:nvPr/>
          </p:nvSpPr>
          <p:spPr>
            <a:xfrm>
              <a:off x="5169" y="7169"/>
              <a:ext cx="230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幼圆" panose="02010509060101010101" charset="-122"/>
                  <a:ea typeface="幼圆" panose="02010509060101010101" charset="-122"/>
                  <a:cs typeface="幼圆" panose="02010509060101010101" charset="-122"/>
                  <a:sym typeface="+mn-ea"/>
                </a:rPr>
                <a:t>发挥科学精神</a:t>
              </a:r>
            </a:p>
          </p:txBody>
        </p:sp>
      </p:gr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wipe(down)">
                                      <p:cBhvr>
                                        <p:cTn id="35" dur="500"/>
                                        <p:tgtEl>
                                          <p:spTgt spid="6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wipe(down)">
                                      <p:cBhvr>
                                        <p:cTn id="40" dur="500"/>
                                        <p:tgtEl>
                                          <p:spTgt spid="6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wipe(down)">
                                      <p:cBhvr>
                                        <p:cTn id="45" dur="500"/>
                                        <p:tgtEl>
                                          <p:spTgt spid="6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wipe(down)">
                                      <p:cBhvr>
                                        <p:cTn id="5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053465" y="1106170"/>
            <a:ext cx="7551420" cy="1972310"/>
          </a:xfrm>
        </p:spPr>
        <p:txBody>
          <a:bodyPr anchor="t"/>
          <a:lstStyle/>
          <a:p>
            <a:pPr marL="0" indent="0">
              <a:lnSpc>
                <a:spcPct val="150000"/>
              </a:lnSpc>
              <a:buNone/>
            </a:pPr>
            <a:r>
              <a:rPr lang="en-US" altLang="zh-CN" sz="1800">
                <a:latin typeface="幼圆" panose="02010509060101010101" charset="-122"/>
                <a:ea typeface="幼圆" panose="02010509060101010101" charset="-122"/>
                <a:cs typeface="幼圆" panose="02010509060101010101" charset="-122"/>
              </a:rPr>
              <a:t>1. </a:t>
            </a:r>
            <a:r>
              <a:rPr lang="zh-CN" altLang="en-US" sz="1800">
                <a:latin typeface="幼圆" panose="02010509060101010101" charset="-122"/>
                <a:ea typeface="幼圆" panose="02010509060101010101" charset="-122"/>
                <a:cs typeface="幼圆" panose="02010509060101010101" charset="-122"/>
              </a:rPr>
              <a:t>一个硬币是银白色的金属光泽，一些同学认为它是金属铁制成的，某同       学思考后提出；</a:t>
            </a:r>
            <a:r>
              <a:rPr lang="en-US" altLang="zh-CN" sz="1800">
                <a:latin typeface="幼圆" panose="02010509060101010101" charset="-122"/>
                <a:ea typeface="幼圆" panose="02010509060101010101" charset="-122"/>
                <a:cs typeface="幼圆" panose="02010509060101010101" charset="-122"/>
              </a:rPr>
              <a:t>“</a:t>
            </a:r>
            <a:r>
              <a:rPr lang="zh-CN" altLang="en-US" sz="1800">
                <a:latin typeface="幼圆" panose="02010509060101010101" charset="-122"/>
                <a:ea typeface="幼圆" panose="02010509060101010101" charset="-122"/>
                <a:cs typeface="幼圆" panose="02010509060101010101" charset="-122"/>
              </a:rPr>
              <a:t>我们可以拿磁铁吸引一下</a:t>
            </a:r>
            <a:r>
              <a:rPr lang="en-US" altLang="zh-CN" sz="1800">
                <a:latin typeface="幼圆" panose="02010509060101010101" charset="-122"/>
                <a:ea typeface="幼圆" panose="02010509060101010101" charset="-122"/>
                <a:cs typeface="幼圆" panose="02010509060101010101" charset="-122"/>
              </a:rPr>
              <a:t>”</a:t>
            </a:r>
            <a:r>
              <a:rPr lang="zh-CN" altLang="en-US" sz="1800">
                <a:latin typeface="幼圆" panose="02010509060101010101" charset="-122"/>
                <a:ea typeface="幼圆" panose="02010509060101010101" charset="-122"/>
                <a:cs typeface="幼圆" panose="02010509060101010101" charset="-122"/>
              </a:rPr>
              <a:t>，对</a:t>
            </a:r>
            <a:r>
              <a:rPr lang="en-US" altLang="zh-CN" sz="1800">
                <a:latin typeface="幼圆" panose="02010509060101010101" charset="-122"/>
                <a:ea typeface="幼圆" panose="02010509060101010101" charset="-122"/>
                <a:cs typeface="幼圆" panose="02010509060101010101" charset="-122"/>
              </a:rPr>
              <a:t>“</a:t>
            </a:r>
            <a:r>
              <a:rPr lang="zh-CN" altLang="en-US" sz="1800">
                <a:latin typeface="幼圆" panose="02010509060101010101" charset="-122"/>
                <a:ea typeface="幼圆" panose="02010509060101010101" charset="-122"/>
                <a:cs typeface="幼圆" panose="02010509060101010101" charset="-122"/>
              </a:rPr>
              <a:t>拿磁铁吸引</a:t>
            </a:r>
            <a:r>
              <a:rPr lang="en-US" altLang="zh-CN" sz="1800">
                <a:latin typeface="幼圆" panose="02010509060101010101" charset="-122"/>
                <a:ea typeface="幼圆" panose="02010509060101010101" charset="-122"/>
                <a:cs typeface="幼圆" panose="02010509060101010101" charset="-122"/>
              </a:rPr>
              <a:t>”</a:t>
            </a:r>
            <a:r>
              <a:rPr lang="zh-CN" altLang="en-US" sz="1800">
                <a:latin typeface="幼圆" panose="02010509060101010101" charset="-122"/>
                <a:ea typeface="幼圆" panose="02010509060101010101" charset="-122"/>
                <a:cs typeface="幼圆" panose="02010509060101010101" charset="-122"/>
              </a:rPr>
              <a:t>这一过程属于科学探究的哪一环节（    ）</a:t>
            </a:r>
          </a:p>
          <a:p>
            <a:pPr marL="0" indent="0">
              <a:lnSpc>
                <a:spcPct val="150000"/>
              </a:lnSpc>
              <a:buNone/>
            </a:pPr>
            <a:r>
              <a:rPr lang="en-US" altLang="zh-CN" sz="1800">
                <a:latin typeface="幼圆" panose="02010509060101010101" charset="-122"/>
                <a:ea typeface="幼圆" panose="02010509060101010101" charset="-122"/>
                <a:cs typeface="幼圆" panose="02010509060101010101" charset="-122"/>
              </a:rPr>
              <a:t>A </a:t>
            </a:r>
            <a:r>
              <a:rPr lang="zh-CN" altLang="en-US" sz="1800">
                <a:latin typeface="幼圆" panose="02010509060101010101" charset="-122"/>
                <a:ea typeface="幼圆" panose="02010509060101010101" charset="-122"/>
                <a:cs typeface="幼圆" panose="02010509060101010101" charset="-122"/>
              </a:rPr>
              <a:t>实验           </a:t>
            </a:r>
            <a:r>
              <a:rPr lang="en-US" altLang="zh-CN" sz="1800">
                <a:latin typeface="幼圆" panose="02010509060101010101" charset="-122"/>
                <a:ea typeface="幼圆" panose="02010509060101010101" charset="-122"/>
                <a:cs typeface="幼圆" panose="02010509060101010101" charset="-122"/>
              </a:rPr>
              <a:t>B </a:t>
            </a:r>
            <a:r>
              <a:rPr lang="zh-CN" altLang="en-US" sz="1800">
                <a:latin typeface="幼圆" panose="02010509060101010101" charset="-122"/>
                <a:ea typeface="幼圆" panose="02010509060101010101" charset="-122"/>
                <a:cs typeface="幼圆" panose="02010509060101010101" charset="-122"/>
              </a:rPr>
              <a:t>猜想           </a:t>
            </a:r>
            <a:r>
              <a:rPr lang="en-US" altLang="zh-CN" sz="1800">
                <a:latin typeface="幼圆" panose="02010509060101010101" charset="-122"/>
                <a:ea typeface="幼圆" panose="02010509060101010101" charset="-122"/>
                <a:cs typeface="幼圆" panose="02010509060101010101" charset="-122"/>
              </a:rPr>
              <a:t>C  </a:t>
            </a:r>
            <a:r>
              <a:rPr lang="zh-CN" altLang="en-US" sz="1800">
                <a:latin typeface="幼圆" panose="02010509060101010101" charset="-122"/>
                <a:ea typeface="幼圆" panose="02010509060101010101" charset="-122"/>
                <a:cs typeface="幼圆" panose="02010509060101010101" charset="-122"/>
              </a:rPr>
              <a:t>提出问题          </a:t>
            </a:r>
            <a:r>
              <a:rPr lang="en-US" altLang="zh-CN" sz="1800">
                <a:latin typeface="幼圆" panose="02010509060101010101" charset="-122"/>
                <a:ea typeface="幼圆" panose="02010509060101010101" charset="-122"/>
                <a:cs typeface="幼圆" panose="02010509060101010101" charset="-122"/>
              </a:rPr>
              <a:t>D </a:t>
            </a:r>
            <a:r>
              <a:rPr lang="zh-CN" altLang="en-US" sz="1800">
                <a:latin typeface="幼圆" panose="02010509060101010101" charset="-122"/>
                <a:ea typeface="幼圆" panose="02010509060101010101" charset="-122"/>
                <a:cs typeface="幼圆" panose="02010509060101010101" charset="-122"/>
              </a:rPr>
              <a:t>评估</a:t>
            </a:r>
          </a:p>
        </p:txBody>
      </p:sp>
      <p:sp>
        <p:nvSpPr>
          <p:cNvPr id="6" name="圆角矩形 5"/>
          <p:cNvSpPr/>
          <p:nvPr/>
        </p:nvSpPr>
        <p:spPr>
          <a:xfrm>
            <a:off x="554946" y="698028"/>
            <a:ext cx="1046831" cy="408620"/>
          </a:xfrm>
          <a:prstGeom prst="roundRect">
            <a:avLst/>
          </a:prstGeom>
          <a:solidFill>
            <a:srgbClr val="00B05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典例分析</a:t>
            </a:r>
            <a:endParaRPr kumimoji="0" lang="zh-CN" altLang="en-US" sz="1800" b="0"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6"/>
          <p:cNvSpPr txBox="1"/>
          <p:nvPr/>
        </p:nvSpPr>
        <p:spPr>
          <a:xfrm>
            <a:off x="4151630" y="2059305"/>
            <a:ext cx="281305"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000" b="1">
                <a:solidFill>
                  <a:srgbClr val="FF0000"/>
                </a:solidFill>
                <a:latin typeface="微软雅黑" panose="020B0503020204020204" charset="-122"/>
                <a:ea typeface="微软雅黑" panose="020B0503020204020204" charset="-122"/>
                <a:cs typeface="微软雅黑" panose="020B0503020204020204" charset="-122"/>
                <a:sym typeface="+mn-ea"/>
              </a:rPr>
              <a:t>A </a:t>
            </a:r>
            <a:endParaRPr kumimoji="0" lang="en-US" altLang="zh-CN" sz="20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mn-ea"/>
            </a:endParaRPr>
          </a:p>
        </p:txBody>
      </p:sp>
      <p:sp>
        <p:nvSpPr>
          <p:cNvPr id="8" name="内容占位符 2"/>
          <p:cNvSpPr>
            <a:spLocks noGrp="1"/>
          </p:cNvSpPr>
          <p:nvPr/>
        </p:nvSpPr>
        <p:spPr>
          <a:xfrm>
            <a:off x="1053465" y="2871470"/>
            <a:ext cx="7551420" cy="1972310"/>
          </a:xfrm>
          <a:prstGeom prst="rect">
            <a:avLst/>
          </a:prstGeom>
          <a:ln w="12700">
            <a:miter lim="400000"/>
          </a:ln>
        </p:spPr>
        <p:txBody>
          <a:bodyPr lIns="45719" rIns="45719" anchor="t"/>
          <a:lst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a:lstStyle>
          <a:p>
            <a:pPr marL="0" indent="0">
              <a:lnSpc>
                <a:spcPct val="150000"/>
              </a:lnSpc>
              <a:buNone/>
            </a:pPr>
            <a:r>
              <a:rPr lang="en-US" sz="1800">
                <a:latin typeface="幼圆" panose="02010509060101010101" charset="-122"/>
                <a:ea typeface="幼圆" panose="02010509060101010101" charset="-122"/>
                <a:cs typeface="幼圆" panose="02010509060101010101" charset="-122"/>
              </a:rPr>
              <a:t>2.</a:t>
            </a:r>
            <a:r>
              <a:rPr lang="zh-CN" altLang="en-US" sz="1800">
                <a:latin typeface="幼圆" panose="02010509060101010101" charset="-122"/>
                <a:ea typeface="幼圆" panose="02010509060101010101" charset="-122"/>
                <a:cs typeface="幼圆" panose="02010509060101010101" charset="-122"/>
              </a:rPr>
              <a:t>在科学探究过程中，下列说法错误的是（    ）</a:t>
            </a:r>
          </a:p>
          <a:p>
            <a:pPr marL="0" indent="0">
              <a:lnSpc>
                <a:spcPct val="150000"/>
              </a:lnSpc>
              <a:buNone/>
            </a:pPr>
            <a:r>
              <a:rPr lang="en-US" altLang="zh-CN" sz="1800">
                <a:latin typeface="幼圆" panose="02010509060101010101" charset="-122"/>
                <a:ea typeface="幼圆" panose="02010509060101010101" charset="-122"/>
                <a:cs typeface="幼圆" panose="02010509060101010101" charset="-122"/>
              </a:rPr>
              <a:t> A </a:t>
            </a:r>
            <a:r>
              <a:rPr lang="zh-CN" altLang="en-US" sz="1800">
                <a:latin typeface="幼圆" panose="02010509060101010101" charset="-122"/>
                <a:ea typeface="幼圆" panose="02010509060101010101" charset="-122"/>
                <a:cs typeface="幼圆" panose="02010509060101010101" charset="-122"/>
              </a:rPr>
              <a:t>不断的更正猜想         </a:t>
            </a:r>
            <a:r>
              <a:rPr lang="en-US" altLang="zh-CN" sz="1800">
                <a:latin typeface="幼圆" panose="02010509060101010101" charset="-122"/>
                <a:ea typeface="幼圆" panose="02010509060101010101" charset="-122"/>
                <a:cs typeface="幼圆" panose="02010509060101010101" charset="-122"/>
              </a:rPr>
              <a:t>B </a:t>
            </a:r>
            <a:r>
              <a:rPr lang="zh-CN" altLang="en-US" sz="1800">
                <a:latin typeface="幼圆" panose="02010509060101010101" charset="-122"/>
                <a:ea typeface="幼圆" panose="02010509060101010101" charset="-122"/>
                <a:cs typeface="幼圆" panose="02010509060101010101" charset="-122"/>
              </a:rPr>
              <a:t>不可以随便修改实验数据</a:t>
            </a:r>
          </a:p>
          <a:p>
            <a:pPr marL="0" indent="0">
              <a:lnSpc>
                <a:spcPct val="150000"/>
              </a:lnSpc>
              <a:buNone/>
            </a:pPr>
            <a:r>
              <a:rPr lang="en-US" altLang="zh-CN" sz="1800">
                <a:latin typeface="幼圆" panose="02010509060101010101" charset="-122"/>
                <a:ea typeface="幼圆" panose="02010509060101010101" charset="-122"/>
                <a:cs typeface="幼圆" panose="02010509060101010101" charset="-122"/>
              </a:rPr>
              <a:t> C </a:t>
            </a:r>
            <a:r>
              <a:rPr lang="zh-CN" altLang="en-US" sz="1800">
                <a:latin typeface="幼圆" panose="02010509060101010101" charset="-122"/>
                <a:ea typeface="幼圆" panose="02010509060101010101" charset="-122"/>
                <a:cs typeface="幼圆" panose="02010509060101010101" charset="-122"/>
              </a:rPr>
              <a:t>大胆猜想               </a:t>
            </a:r>
            <a:r>
              <a:rPr lang="en-US" altLang="zh-CN" sz="1800">
                <a:latin typeface="幼圆" panose="02010509060101010101" charset="-122"/>
                <a:ea typeface="幼圆" panose="02010509060101010101" charset="-122"/>
                <a:cs typeface="幼圆" panose="02010509060101010101" charset="-122"/>
              </a:rPr>
              <a:t>D </a:t>
            </a:r>
            <a:r>
              <a:rPr lang="zh-CN" altLang="en-US" sz="1800">
                <a:latin typeface="幼圆" panose="02010509060101010101" charset="-122"/>
                <a:ea typeface="幼圆" panose="02010509060101010101" charset="-122"/>
                <a:cs typeface="幼圆" panose="02010509060101010101" charset="-122"/>
              </a:rPr>
              <a:t>尊重实验的真实性</a:t>
            </a:r>
          </a:p>
        </p:txBody>
      </p:sp>
      <p:sp>
        <p:nvSpPr>
          <p:cNvPr id="10" name="文本框 9"/>
          <p:cNvSpPr txBox="1"/>
          <p:nvPr/>
        </p:nvSpPr>
        <p:spPr>
          <a:xfrm flipH="1">
            <a:off x="5537200" y="2983865"/>
            <a:ext cx="161925"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000" b="1">
                <a:solidFill>
                  <a:srgbClr val="FF0000"/>
                </a:solidFill>
                <a:latin typeface="微软雅黑" panose="020B0503020204020204" charset="-122"/>
                <a:ea typeface="微软雅黑" panose="020B0503020204020204" charset="-122"/>
                <a:cs typeface="微软雅黑" panose="020B0503020204020204" charset="-122"/>
                <a:sym typeface="+mn-ea"/>
              </a:rPr>
              <a:t>A </a:t>
            </a:r>
            <a:endParaRPr kumimoji="0" lang="en-US" altLang="zh-CN" sz="20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bldLvl="0" animBg="1"/>
      <p:bldP spid="8" grpId="0" uiExpand="1" build="p"/>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a:xfrm>
            <a:off x="554946" y="698028"/>
            <a:ext cx="1046831" cy="408620"/>
          </a:xfrm>
          <a:prstGeom prst="roundRect">
            <a:avLst/>
          </a:prstGeom>
          <a:solidFill>
            <a:srgbClr val="C0000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endParaRPr kumimoji="0" lang="zh-CN" altLang="en-US" sz="1800" b="0"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文本框 2"/>
          <p:cNvSpPr txBox="1"/>
          <p:nvPr/>
        </p:nvSpPr>
        <p:spPr>
          <a:xfrm>
            <a:off x="645160" y="1258570"/>
            <a:ext cx="8646795"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1. </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科学探究的七大环节分别是：</a:t>
            </a:r>
            <a:r>
              <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___________ </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____________ </a:t>
            </a:r>
            <a:r>
              <a:rPr lang="zh-CN" altLang="en-US"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__________________ </a:t>
            </a:r>
            <a:r>
              <a:rPr lang="zh-CN" altLang="en-US"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p>
          <a:p>
            <a:pPr marL="0" marR="0" indent="0" algn="l" defTabSz="914400" rtl="0" fontAlgn="auto" latinLnBrk="1" hangingPunct="0">
              <a:lnSpc>
                <a:spcPct val="100000"/>
              </a:lnSpc>
              <a:spcBef>
                <a:spcPts val="0"/>
              </a:spcBef>
              <a:spcAft>
                <a:spcPts val="0"/>
              </a:spcAft>
              <a:buClrTx/>
              <a:buSzTx/>
              <a:buFontTx/>
              <a:buNone/>
            </a:pPr>
            <a:endParaRPr lang="en-US" altLang="zh-CN"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r>
              <a:rPr lang="en-US" altLang="zh-CN"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_________________ </a:t>
            </a:r>
            <a:r>
              <a:rPr lang="zh-CN" altLang="en-US"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_____________ </a:t>
            </a:r>
            <a:r>
              <a:rPr lang="zh-CN" altLang="en-US"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_____________</a:t>
            </a:r>
            <a:r>
              <a:rPr lang="zh-CN" altLang="en-US"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____________</a:t>
            </a:r>
            <a:r>
              <a:rPr lang="zh-CN" altLang="en-US"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endPar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2" name="文本框 1"/>
          <p:cNvSpPr txBox="1"/>
          <p:nvPr/>
        </p:nvSpPr>
        <p:spPr>
          <a:xfrm>
            <a:off x="3923665" y="1258570"/>
            <a:ext cx="90297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提出问题</a:t>
            </a:r>
          </a:p>
        </p:txBody>
      </p:sp>
      <p:sp>
        <p:nvSpPr>
          <p:cNvPr id="6" name="文本框 5"/>
          <p:cNvSpPr txBox="1"/>
          <p:nvPr/>
        </p:nvSpPr>
        <p:spPr>
          <a:xfrm>
            <a:off x="5295265" y="1258570"/>
            <a:ext cx="110617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猜想与假设</a:t>
            </a:r>
          </a:p>
        </p:txBody>
      </p:sp>
      <p:sp>
        <p:nvSpPr>
          <p:cNvPr id="7" name="文本框 6"/>
          <p:cNvSpPr txBox="1"/>
          <p:nvPr/>
        </p:nvSpPr>
        <p:spPr>
          <a:xfrm>
            <a:off x="6851015" y="1258570"/>
            <a:ext cx="191897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设计实验与制定计划</a:t>
            </a:r>
          </a:p>
        </p:txBody>
      </p:sp>
      <p:sp>
        <p:nvSpPr>
          <p:cNvPr id="8" name="文本框 7"/>
          <p:cNvSpPr txBox="1"/>
          <p:nvPr/>
        </p:nvSpPr>
        <p:spPr>
          <a:xfrm>
            <a:off x="575945" y="1752600"/>
            <a:ext cx="191897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进行实验与收集数据</a:t>
            </a:r>
          </a:p>
        </p:txBody>
      </p:sp>
      <p:sp>
        <p:nvSpPr>
          <p:cNvPr id="9" name="文本框 8"/>
          <p:cNvSpPr txBox="1"/>
          <p:nvPr/>
        </p:nvSpPr>
        <p:spPr>
          <a:xfrm>
            <a:off x="2723515" y="1752600"/>
            <a:ext cx="110617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分析与论证</a:t>
            </a:r>
          </a:p>
        </p:txBody>
      </p:sp>
      <p:sp>
        <p:nvSpPr>
          <p:cNvPr id="10" name="文本框 9"/>
          <p:cNvSpPr txBox="1"/>
          <p:nvPr/>
        </p:nvSpPr>
        <p:spPr>
          <a:xfrm>
            <a:off x="4606290" y="1752600"/>
            <a:ext cx="987425"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评 估</a:t>
            </a:r>
          </a:p>
        </p:txBody>
      </p:sp>
      <p:sp>
        <p:nvSpPr>
          <p:cNvPr id="11" name="文本框 10"/>
          <p:cNvSpPr txBox="1"/>
          <p:nvPr/>
        </p:nvSpPr>
        <p:spPr>
          <a:xfrm>
            <a:off x="5857875" y="1752600"/>
            <a:ext cx="110617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交流与合作</a:t>
            </a:r>
          </a:p>
        </p:txBody>
      </p:sp>
      <p:sp>
        <p:nvSpPr>
          <p:cNvPr id="12" name="文本框 11"/>
          <p:cNvSpPr txBox="1"/>
          <p:nvPr/>
        </p:nvSpPr>
        <p:spPr>
          <a:xfrm>
            <a:off x="645160" y="2307590"/>
            <a:ext cx="7854315" cy="31369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2. </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在科学探究的过程中，所涉及的主要环节顺序正确的是（       ）</a:t>
            </a:r>
          </a:p>
          <a:p>
            <a:pPr marL="0" marR="0" indent="0" algn="l" defTabSz="914400" rtl="0" fontAlgn="auto" latinLnBrk="1" hangingPunct="0">
              <a:lnSpc>
                <a:spcPct val="15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0" marR="0" indent="0" algn="l" defTabSz="914400" rtl="0"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A.猜想、提问、设计实验、评估、进行实验并收集证据</a:t>
            </a:r>
          </a:p>
          <a:p>
            <a:pPr marL="0" marR="0" indent="0" algn="l" defTabSz="914400" rtl="0"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B.提问、猜想、设计实验、进行实验并收集证据、分析与评估</a:t>
            </a:r>
          </a:p>
          <a:p>
            <a:pPr marL="0" marR="0" indent="0" algn="l" defTabSz="914400" rtl="0"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C.设计实验、进行实验并收集证据、提问、猜想、评估</a:t>
            </a:r>
          </a:p>
          <a:p>
            <a:pPr marL="0" marR="0" indent="0" algn="l" defTabSz="914400" rtl="0"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D.分析与论证、提问、设计实验、猜想、评估、进行实验</a:t>
            </a: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13" name="文本框 12"/>
          <p:cNvSpPr txBox="1"/>
          <p:nvPr/>
        </p:nvSpPr>
        <p:spPr>
          <a:xfrm>
            <a:off x="6760845" y="2418080"/>
            <a:ext cx="24638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B</a:t>
            </a:r>
            <a:endParaRPr kumimoji="0" lang="zh-CN" altLang="en-US" sz="18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4" name="内容占位符 3"/>
          <p:cNvSpPr>
            <a:spLocks noGrp="1"/>
          </p:cNvSpPr>
          <p:nvPr>
            <p:ph idx="4294967295"/>
          </p:nvPr>
        </p:nvSpPr>
        <p:spPr>
          <a:xfrm>
            <a:off x="381000" y="773430"/>
            <a:ext cx="4970780" cy="552450"/>
          </a:xfrm>
        </p:spPr>
        <p:txBody>
          <a:bodyPr/>
          <a:lstStyle/>
          <a:p>
            <a:pPr marL="0" marR="0" indent="0" algn="l" defTabSz="914400" rtl="0" eaLnBrk="1" fontAlgn="base" latinLnBrk="0" hangingPunct="1">
              <a:lnSpc>
                <a:spcPct val="100000"/>
              </a:lnSpc>
              <a:spcBef>
                <a:spcPct val="20000"/>
              </a:spcBef>
              <a:spcAft>
                <a:spcPct val="0"/>
              </a:spcAft>
              <a:buClrTx/>
              <a:buSzTx/>
              <a:buFontTx/>
              <a:buNone/>
            </a:pPr>
            <a:r>
              <a:rPr kumimoji="0" lang="zh-CN" altLang="en-US"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知识园地</a:t>
            </a:r>
            <a:r>
              <a:rPr kumimoji="0" lang="en-US" altLang="zh-CN"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a:t>
            </a:r>
            <a:r>
              <a:rPr kumimoji="0" lang="zh-CN" altLang="en-US"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硕果累累</a:t>
            </a:r>
          </a:p>
        </p:txBody>
      </p:sp>
      <p:sp>
        <p:nvSpPr>
          <p:cNvPr id="2" name="内容占位符 3"/>
          <p:cNvSpPr>
            <a:spLocks noGrp="1"/>
          </p:cNvSpPr>
          <p:nvPr/>
        </p:nvSpPr>
        <p:spPr>
          <a:xfrm>
            <a:off x="381000" y="1508760"/>
            <a:ext cx="3729355" cy="552450"/>
          </a:xfrm>
          <a:prstGeom prst="rect">
            <a:avLst/>
          </a:prstGeom>
          <a:ln w="12700">
            <a:miter lim="400000"/>
          </a:ln>
        </p:spPr>
        <p:txBody>
          <a:bodyPr lIns="45719" rIns="45719"/>
          <a:lst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a:lstStyle>
          <a:p>
            <a:pPr marL="0" marR="0" indent="0" algn="l" defTabSz="914400" rtl="0" eaLnBrk="1" fontAlgn="base" latinLnBrk="0" hangingPunct="1">
              <a:lnSpc>
                <a:spcPct val="100000"/>
              </a:lnSpc>
              <a:spcBef>
                <a:spcPct val="20000"/>
              </a:spcBef>
              <a:spcAft>
                <a:spcPct val="0"/>
              </a:spcAft>
              <a:buClrTx/>
              <a:buSzTx/>
              <a:buFontTx/>
              <a:buNone/>
            </a:pPr>
            <a:r>
              <a:rPr kumimoji="0" lang="en-US" altLang="zh-CN" sz="2800" i="0" u="none" strike="noStrike" kern="1200" cap="none" spc="0" normalizeH="0" baseline="0" noProof="1">
                <a:solidFill>
                  <a:schemeClr val="tx1"/>
                </a:solidFill>
                <a:latin typeface="微软雅黑" panose="020B0503020204020204" charset="-122"/>
                <a:ea typeface="微软雅黑" panose="020B0503020204020204" charset="-122"/>
                <a:cs typeface="华文行楷" panose="02010800040101010101" pitchFamily="2" charset="-122"/>
              </a:rPr>
              <a:t> </a:t>
            </a:r>
            <a:r>
              <a:rPr kumimoji="0" lang="zh-CN" altLang="en-US" sz="2800" i="0" u="none" strike="noStrike" kern="1200" cap="none" spc="0" normalizeH="0" baseline="0" noProof="1">
                <a:solidFill>
                  <a:schemeClr val="tx1"/>
                </a:solidFill>
                <a:latin typeface="微软雅黑" panose="020B0503020204020204" charset="-122"/>
                <a:ea typeface="微软雅黑" panose="020B0503020204020204" charset="-122"/>
                <a:cs typeface="华文行楷" panose="02010800040101010101" pitchFamily="2" charset="-122"/>
              </a:rPr>
              <a:t>什 么 是 物 理 学</a:t>
            </a:r>
            <a:r>
              <a:rPr kumimoji="0" lang="zh-CN" altLang="en-US" sz="2800"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a:t>
            </a:r>
            <a:endParaRPr kumimoji="0" lang="en-US" altLang="zh-CN" sz="2800"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endParaRPr>
          </a:p>
        </p:txBody>
      </p:sp>
      <p:sp>
        <p:nvSpPr>
          <p:cNvPr id="7" name="文本框 6"/>
          <p:cNvSpPr txBox="1"/>
          <p:nvPr/>
        </p:nvSpPr>
        <p:spPr>
          <a:xfrm>
            <a:off x="482600" y="2105025"/>
            <a:ext cx="8423275"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幼圆" panose="02010509060101010101" charset="-122"/>
                <a:ea typeface="幼圆" panose="02010509060101010101" charset="-122"/>
                <a:cs typeface="Arial" panose="020B0604020202020204"/>
                <a:sym typeface="Arial" panose="020B0604020202020204"/>
              </a:rPr>
              <a:t>    </a:t>
            </a: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Arial" panose="020B0604020202020204"/>
                <a:sym typeface="Arial" panose="020B0604020202020204"/>
              </a:rPr>
              <a:t>前人们在探索许多神奇现象的过程中，逐渐发现了蕴藏其中的</a:t>
            </a:r>
            <a:r>
              <a:rPr kumimoji="0" lang="zh-CN" altLang="en-US" sz="1800" b="1" i="0" u="none" strike="noStrike" cap="none" spc="0" normalizeH="0" baseline="0">
                <a:ln>
                  <a:noFill/>
                </a:ln>
                <a:solidFill>
                  <a:srgbClr val="FF0000"/>
                </a:solidFill>
                <a:effectLst/>
                <a:uFillTx/>
                <a:latin typeface="幼圆" panose="02010509060101010101" charset="-122"/>
                <a:ea typeface="幼圆" panose="02010509060101010101" charset="-122"/>
                <a:cs typeface="Arial" panose="020B0604020202020204"/>
                <a:sym typeface="Arial" panose="020B0604020202020204"/>
              </a:rPr>
              <a:t>某些物理规律</a:t>
            </a: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Arial" panose="020B0604020202020204"/>
                <a:sym typeface="Arial" panose="020B0604020202020204"/>
              </a:rPr>
              <a:t>，随着对这些规律的深人探究，</a:t>
            </a:r>
            <a:r>
              <a:rPr kumimoji="0" lang="zh-CN" altLang="en-US" sz="1800" b="1" i="0" u="none" strike="noStrike" cap="none" spc="0" normalizeH="0" baseline="0">
                <a:ln>
                  <a:noFill/>
                </a:ln>
                <a:solidFill>
                  <a:srgbClr val="FF0000"/>
                </a:solidFill>
                <a:effectLst/>
                <a:uFillTx/>
                <a:latin typeface="幼圆" panose="02010509060101010101" charset="-122"/>
                <a:ea typeface="幼圆" panose="02010509060101010101" charset="-122"/>
                <a:cs typeface="Arial" panose="020B0604020202020204"/>
                <a:sym typeface="Arial" panose="020B0604020202020204"/>
              </a:rPr>
              <a:t>物理学的体系</a:t>
            </a: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Arial" panose="020B0604020202020204"/>
                <a:sym typeface="Arial" panose="020B0604020202020204"/>
              </a:rPr>
              <a:t>便逐渐形成了。</a:t>
            </a:r>
          </a:p>
        </p:txBody>
      </p:sp>
      <p:sp>
        <p:nvSpPr>
          <p:cNvPr id="9" name="文本框 8"/>
          <p:cNvSpPr txBox="1"/>
          <p:nvPr/>
        </p:nvSpPr>
        <p:spPr>
          <a:xfrm>
            <a:off x="482600" y="3610610"/>
            <a:ext cx="855535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800" b="1"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Arial" panose="020B0604020202020204"/>
                <a:sym typeface="Arial" panose="020B0604020202020204"/>
              </a:rPr>
              <a:t>物理学</a:t>
            </a:r>
            <a:r>
              <a:rPr kumimoji="0" lang="zh-CN" altLang="en-US" sz="24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是研究自然界的</a:t>
            </a:r>
            <a:r>
              <a:rPr kumimoji="0" lang="zh-CN" altLang="en-US" sz="2400" b="1" i="0" u="sng" baseline="0">
                <a:ln>
                  <a:noFill/>
                </a:ln>
                <a:solidFill>
                  <a:srgbClr val="FF0000"/>
                </a:solidFill>
                <a:effectLst/>
                <a:uFillTx/>
                <a:latin typeface="华文行楷" panose="02010800040101010101" pitchFamily="2" charset="-122"/>
                <a:ea typeface="华文行楷" panose="02010800040101010101" pitchFamily="2" charset="-122"/>
                <a:cs typeface="Arial" panose="020B0604020202020204"/>
                <a:sym typeface="Arial" panose="020B0604020202020204"/>
              </a:rPr>
              <a:t>物质</a:t>
            </a:r>
            <a:r>
              <a:rPr kumimoji="0" lang="zh-CN" altLang="en-US" sz="24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a:t>
            </a:r>
            <a:r>
              <a:rPr kumimoji="0" lang="zh-CN" altLang="en-US" sz="2400" b="0" i="0" u="sng" baseline="0">
                <a:ln>
                  <a:noFill/>
                </a:ln>
                <a:solidFill>
                  <a:srgbClr val="00B050"/>
                </a:solidFill>
                <a:effectLst/>
                <a:uFillTx/>
                <a:latin typeface="华文行楷" panose="02010800040101010101" pitchFamily="2" charset="-122"/>
                <a:ea typeface="华文行楷" panose="02010800040101010101" pitchFamily="2" charset="-122"/>
                <a:cs typeface="Arial" panose="020B0604020202020204"/>
                <a:sym typeface="Arial" panose="020B0604020202020204"/>
              </a:rPr>
              <a:t>相互作用</a:t>
            </a:r>
            <a:r>
              <a:rPr kumimoji="0" lang="zh-CN" altLang="en-US" sz="24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和</a:t>
            </a:r>
            <a:r>
              <a:rPr kumimoji="0" lang="zh-CN" altLang="en-US" sz="2400" b="1" i="0" u="sng" baseline="0">
                <a:ln>
                  <a:noFill/>
                </a:ln>
                <a:solidFill>
                  <a:srgbClr val="EC4EE3"/>
                </a:solidFill>
                <a:effectLst/>
                <a:uFillTx/>
                <a:latin typeface="华文行楷" panose="02010800040101010101" pitchFamily="2" charset="-122"/>
                <a:ea typeface="华文行楷" panose="02010800040101010101" pitchFamily="2" charset="-122"/>
                <a:cs typeface="Arial" panose="020B0604020202020204"/>
                <a:sym typeface="Arial" panose="020B0604020202020204"/>
              </a:rPr>
              <a:t>运动规律</a:t>
            </a:r>
            <a:r>
              <a:rPr kumimoji="0" lang="zh-CN" altLang="en-US" sz="24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的自然科学</a:t>
            </a:r>
          </a:p>
        </p:txBody>
      </p:sp>
      <p:grpSp>
        <p:nvGrpSpPr>
          <p:cNvPr id="8" name="组合 7"/>
          <p:cNvGrpSpPr/>
          <p:nvPr/>
        </p:nvGrpSpPr>
        <p:grpSpPr>
          <a:xfrm>
            <a:off x="217805" y="75565"/>
            <a:ext cx="5444490" cy="697230"/>
            <a:chOff x="447" y="473"/>
            <a:chExt cx="8574" cy="1098"/>
          </a:xfrm>
        </p:grpSpPr>
        <p:sp>
          <p:nvSpPr>
            <p:cNvPr id="10" name="Shape 108"/>
            <p:cNvSpPr/>
            <p:nvPr/>
          </p:nvSpPr>
          <p:spPr>
            <a:xfrm>
              <a:off x="515" y="473"/>
              <a:ext cx="1141" cy="109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Shape 112"/>
            <p:cNvSpPr/>
            <p:nvPr/>
          </p:nvSpPr>
          <p:spPr>
            <a:xfrm>
              <a:off x="447" y="537"/>
              <a:ext cx="1275" cy="9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1896" y="537"/>
              <a:ext cx="238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13" name="直接连接符 12"/>
            <p:cNvCxnSpPr/>
            <p:nvPr/>
          </p:nvCxnSpPr>
          <p:spPr>
            <a:xfrm>
              <a:off x="1669" y="1310"/>
              <a:ext cx="7353"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9"/>
                                        </p:tgtEl>
                                        <p:attrNameLst>
                                          <p:attrName>style.visibility</p:attrName>
                                        </p:attrNameLst>
                                      </p:cBhvr>
                                      <p:to>
                                        <p:strVal val="visible"/>
                                      </p:to>
                                    </p:set>
                                    <p:anim calcmode="discrete" valueType="clr">
                                      <p:cBhvr override="childStyle">
                                        <p:cTn id="19"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9"/>
                                        </p:tgtEl>
                                        <p:attrNameLst>
                                          <p:attrName>fillcolor</p:attrName>
                                        </p:attrNameLst>
                                      </p:cBhvr>
                                      <p:tavLst>
                                        <p:tav tm="0">
                                          <p:val>
                                            <p:clrVal>
                                              <a:schemeClr val="accent2"/>
                                            </p:clrVal>
                                          </p:val>
                                        </p:tav>
                                        <p:tav tm="50000">
                                          <p:val>
                                            <p:clrVal>
                                              <a:schemeClr val="hlink"/>
                                            </p:clrVal>
                                          </p:val>
                                        </p:tav>
                                      </p:tavLst>
                                    </p:anim>
                                    <p:set>
                                      <p:cBhvr>
                                        <p:cTn id="21"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build="p"/>
      <p:bldP spid="7" grpId="0" bldLvl="0" animBg="1"/>
      <p:bldP spid="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2</a:t>
            </a: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25" name="文本框 24"/>
          <p:cNvSpPr txBox="1"/>
          <p:nvPr/>
        </p:nvSpPr>
        <p:spPr>
          <a:xfrm>
            <a:off x="8204479" y="956310"/>
            <a:ext cx="430887" cy="1118255"/>
          </a:xfrm>
          <a:prstGeom prst="rect">
            <a:avLst/>
          </a:prstGeom>
          <a:noFill/>
          <a:ln w="9525">
            <a:noFill/>
          </a:ln>
        </p:spPr>
        <p:txBody>
          <a:bodyPr vert="eaVert" wrap="none" anchor="t">
            <a:spAutoFit/>
          </a:bodyPr>
          <a:lstStyle/>
          <a:p>
            <a:r>
              <a:rPr lang="zh-CN" altLang="en-US" sz="1600" dirty="0">
                <a:solidFill>
                  <a:schemeClr val="bg1"/>
                </a:solidFill>
                <a:latin typeface="微软雅黑" panose="020B0503020204020204" charset="-122"/>
                <a:ea typeface="微软雅黑" panose="020B0503020204020204" charset="-122"/>
              </a:rPr>
              <a:t>半人马星系</a:t>
            </a:r>
          </a:p>
        </p:txBody>
      </p:sp>
      <p:sp>
        <p:nvSpPr>
          <p:cNvPr id="4" name="内容占位符 2"/>
          <p:cNvSpPr>
            <a:spLocks noGrp="1"/>
          </p:cNvSpPr>
          <p:nvPr/>
        </p:nvSpPr>
        <p:spPr>
          <a:xfrm>
            <a:off x="393700" y="597535"/>
            <a:ext cx="3545205" cy="673735"/>
          </a:xfrm>
          <a:prstGeom prst="rect">
            <a:avLst/>
          </a:prstGeom>
          <a:noFill/>
          <a:ln w="9525">
            <a:noFill/>
          </a:ln>
        </p:spPr>
        <p:txBody>
          <a:bodyPr anchor="t"/>
          <a:lstStyle/>
          <a:p>
            <a:pPr>
              <a:spcBef>
                <a:spcPct val="20000"/>
              </a:spcBef>
            </a:pPr>
            <a:r>
              <a:rPr lang="zh-CN" altLang="en-US" sz="3200" dirty="0">
                <a:solidFill>
                  <a:schemeClr val="tx1"/>
                </a:solidFill>
                <a:latin typeface="华文行楷" panose="02010800040101010101" pitchFamily="2" charset="-122"/>
                <a:ea typeface="华文行楷" panose="02010800040101010101" pitchFamily="2" charset="-122"/>
              </a:rPr>
              <a:t>物理学与日常生活</a:t>
            </a:r>
          </a:p>
        </p:txBody>
      </p:sp>
      <p:sp>
        <p:nvSpPr>
          <p:cNvPr id="7" name="文本框 6"/>
          <p:cNvSpPr txBox="1"/>
          <p:nvPr/>
        </p:nvSpPr>
        <p:spPr>
          <a:xfrm>
            <a:off x="644525" y="4203065"/>
            <a:ext cx="7633970" cy="64389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现代科学技术不仅被广泛应用于</a:t>
            </a:r>
            <a:r>
              <a:rPr kumimoji="0" lang="zh-CN" altLang="en-US" sz="1800" b="1" i="0" u="none" strike="noStrike" cap="none" spc="0" normalizeH="0" baseline="0">
                <a:ln>
                  <a:noFill/>
                </a:ln>
                <a:solidFill>
                  <a:srgbClr val="FFC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农业</a:t>
            </a:r>
            <a:r>
              <a:rPr kumimoji="0" lang="zh-CN" altLang="en-US" sz="1800" b="1" i="0" u="none" strike="noStrike" cap="none" spc="0" normalizeH="0" baseline="0">
                <a:ln>
                  <a:noFill/>
                </a:ln>
                <a:solidFill>
                  <a:srgbClr val="0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1800" b="1" i="0" u="none" strike="noStrike" cap="none" spc="0" normalizeH="0" baseline="0">
                <a:ln>
                  <a:noFill/>
                </a:ln>
                <a:solidFill>
                  <a:srgbClr val="66FF33"/>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医疗</a:t>
            </a:r>
            <a:r>
              <a:rPr kumimoji="0" lang="zh-CN" altLang="en-US" sz="1800" b="1" i="0" u="none" strike="noStrike" cap="none" spc="0" normalizeH="0" baseline="0">
                <a:ln>
                  <a:noFill/>
                </a:ln>
                <a:solidFill>
                  <a:srgbClr val="0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1800" b="1" i="0" u="none" strike="noStrike" cap="none" spc="0" normalizeH="0" baseline="0">
                <a:ln>
                  <a:noFill/>
                </a:ln>
                <a:solidFill>
                  <a:srgbClr val="00B0F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通信</a:t>
            </a:r>
            <a:r>
              <a:rPr kumimoji="0" lang="zh-CN" altLang="en-US" sz="1800" b="1" i="0" u="none" strike="noStrike" cap="none" spc="0" normalizeH="0" baseline="0">
                <a:ln>
                  <a:noFill/>
                </a:ln>
                <a:solidFill>
                  <a:srgbClr val="0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1800" b="1"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能源</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等领城，还应用于日常生活中，方便快捷的交通工具满足了人们日常的出行需要。</a:t>
            </a:r>
          </a:p>
        </p:txBody>
      </p:sp>
      <p:pic>
        <p:nvPicPr>
          <p:cNvPr id="2" name="图片 1"/>
          <p:cNvPicPr>
            <a:picLocks noChangeAspect="1"/>
          </p:cNvPicPr>
          <p:nvPr/>
        </p:nvPicPr>
        <p:blipFill>
          <a:blip r:embed="rId3"/>
          <a:stretch>
            <a:fillRect/>
          </a:stretch>
        </p:blipFill>
        <p:spPr>
          <a:xfrm>
            <a:off x="5126355" y="1271270"/>
            <a:ext cx="3482975" cy="2270760"/>
          </a:xfrm>
          <a:prstGeom prst="rect">
            <a:avLst/>
          </a:prstGeom>
          <a:ln>
            <a:solidFill>
              <a:schemeClr val="tx2">
                <a:lumMod val="20000"/>
                <a:lumOff val="80000"/>
              </a:schemeClr>
            </a:solidFill>
          </a:ln>
          <a:effectLst>
            <a:outerShdw blurRad="63500" sx="102000" sy="102000" algn="ctr" rotWithShape="0">
              <a:prstClr val="black">
                <a:alpha val="40000"/>
              </a:prstClr>
            </a:outerShdw>
          </a:effectLst>
        </p:spPr>
      </p:pic>
      <p:pic>
        <p:nvPicPr>
          <p:cNvPr id="8" name="图片 7"/>
          <p:cNvPicPr>
            <a:picLocks noChangeAspect="1"/>
          </p:cNvPicPr>
          <p:nvPr/>
        </p:nvPicPr>
        <p:blipFill>
          <a:blip r:embed="rId4"/>
          <a:stretch>
            <a:fillRect/>
          </a:stretch>
        </p:blipFill>
        <p:spPr>
          <a:xfrm>
            <a:off x="459105" y="1271270"/>
            <a:ext cx="3479800" cy="2270760"/>
          </a:xfrm>
          <a:prstGeom prst="rect">
            <a:avLst/>
          </a:prstGeom>
          <a:ln>
            <a:noFill/>
          </a:ln>
          <a:effectLst>
            <a:outerShdw blurRad="63500" sx="102000" sy="102000" algn="ctr" rotWithShape="0">
              <a:prstClr val="black">
                <a:alpha val="40000"/>
              </a:prstClr>
            </a:outerShdw>
          </a:effectLst>
        </p:spPr>
      </p:pic>
      <p:sp>
        <p:nvSpPr>
          <p:cNvPr id="9" name="文本框 8"/>
          <p:cNvSpPr txBox="1"/>
          <p:nvPr/>
        </p:nvSpPr>
        <p:spPr>
          <a:xfrm>
            <a:off x="522605" y="3692525"/>
            <a:ext cx="3416300" cy="30543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40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我国高铁第六次提速，速度高达</a:t>
            </a:r>
            <a:r>
              <a:rPr lang="en-US" altLang="zh-CN" sz="14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600Km/h</a:t>
            </a:r>
          </a:p>
        </p:txBody>
      </p:sp>
      <p:sp>
        <p:nvSpPr>
          <p:cNvPr id="10" name="文本框 9"/>
          <p:cNvSpPr txBox="1"/>
          <p:nvPr/>
        </p:nvSpPr>
        <p:spPr>
          <a:xfrm>
            <a:off x="5055870" y="3692525"/>
            <a:ext cx="3982085" cy="30543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40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我国自主研制的磁悬浮列车，速度达到</a:t>
            </a:r>
            <a:r>
              <a:rPr lang="en-US" altLang="zh-CN" sz="14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500Km/h</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ldLvl="0" animBg="1"/>
      <p:bldP spid="9" grpId="0" bldLvl="0" animBg="1"/>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3</a:t>
            </a: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14" name="文本框 13"/>
          <p:cNvSpPr txBox="1"/>
          <p:nvPr/>
        </p:nvSpPr>
        <p:spPr>
          <a:xfrm>
            <a:off x="381000" y="597535"/>
            <a:ext cx="4022090" cy="583565"/>
          </a:xfrm>
          <a:prstGeom prst="rect">
            <a:avLst/>
          </a:prstGeom>
          <a:noFill/>
        </p:spPr>
        <p:txBody>
          <a:bodyPr wrap="square" rtlCol="0" anchor="t">
            <a:spAutoFit/>
            <a:scene3d>
              <a:camera prst="orthographicFront"/>
              <a:lightRig rig="threePt" dir="t"/>
            </a:scene3d>
          </a:bodyPr>
          <a:lstStyle/>
          <a:p>
            <a:r>
              <a:rPr lang="zh-CN" altLang="en-US" sz="3200" noProof="1">
                <a:solidFill>
                  <a:schemeClr val="tx1"/>
                </a:solidFill>
                <a:latin typeface="华文行楷" panose="02010800040101010101" pitchFamily="2" charset="-122"/>
                <a:ea typeface="华文行楷" panose="02010800040101010101" pitchFamily="2" charset="-122"/>
                <a:cs typeface="+mn-cs"/>
              </a:rPr>
              <a:t>物理学与航天科技</a:t>
            </a:r>
          </a:p>
        </p:txBody>
      </p:sp>
      <p:sp>
        <p:nvSpPr>
          <p:cNvPr id="2" name="文本框 1"/>
          <p:cNvSpPr txBox="1"/>
          <p:nvPr/>
        </p:nvSpPr>
        <p:spPr>
          <a:xfrm>
            <a:off x="490855" y="1081405"/>
            <a:ext cx="7477125" cy="64389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由于航天技术的发展，人类不仅实现了飞翔之梦,而且还能登上月球、遨游太空,继续探索浩瀚宇宙的秘密</a:t>
            </a:r>
          </a:p>
        </p:txBody>
      </p:sp>
      <p:pic>
        <p:nvPicPr>
          <p:cNvPr id="4" name="图片 3"/>
          <p:cNvPicPr>
            <a:picLocks noChangeAspect="1"/>
          </p:cNvPicPr>
          <p:nvPr/>
        </p:nvPicPr>
        <p:blipFill>
          <a:blip r:embed="rId3"/>
          <a:stretch>
            <a:fillRect/>
          </a:stretch>
        </p:blipFill>
        <p:spPr>
          <a:xfrm>
            <a:off x="650875" y="1891665"/>
            <a:ext cx="3412490" cy="2419350"/>
          </a:xfrm>
          <a:prstGeom prst="rect">
            <a:avLst/>
          </a:prstGeom>
          <a:ln>
            <a:solidFill>
              <a:schemeClr val="tx2">
                <a:lumMod val="40000"/>
                <a:lumOff val="60000"/>
              </a:schemeClr>
            </a:solidFill>
          </a:ln>
          <a:effectLst>
            <a:outerShdw blurRad="63500" sx="102000" sy="102000" algn="ctr" rotWithShape="0">
              <a:prstClr val="black">
                <a:alpha val="40000"/>
              </a:prstClr>
            </a:outerShdw>
          </a:effectLst>
        </p:spPr>
      </p:pic>
      <p:pic>
        <p:nvPicPr>
          <p:cNvPr id="7" name="图片 6"/>
          <p:cNvPicPr>
            <a:picLocks noChangeAspect="1"/>
          </p:cNvPicPr>
          <p:nvPr/>
        </p:nvPicPr>
        <p:blipFill>
          <a:blip r:embed="rId4"/>
          <a:stretch>
            <a:fillRect/>
          </a:stretch>
        </p:blipFill>
        <p:spPr>
          <a:xfrm>
            <a:off x="5046980" y="1891665"/>
            <a:ext cx="3506470" cy="2419985"/>
          </a:xfrm>
          <a:prstGeom prst="rect">
            <a:avLst/>
          </a:prstGeom>
          <a:ln>
            <a:solidFill>
              <a:schemeClr val="tx2">
                <a:lumMod val="20000"/>
                <a:lumOff val="80000"/>
              </a:schemeClr>
            </a:solidFill>
          </a:ln>
          <a:effectLst>
            <a:outerShdw blurRad="63500" sx="102000" sy="102000" algn="ctr" rotWithShape="0">
              <a:prstClr val="black">
                <a:alpha val="40000"/>
              </a:prstClr>
            </a:outerShdw>
          </a:effectLst>
        </p:spPr>
      </p:pic>
      <p:sp>
        <p:nvSpPr>
          <p:cNvPr id="8" name="文本框 7"/>
          <p:cNvSpPr txBox="1"/>
          <p:nvPr/>
        </p:nvSpPr>
        <p:spPr>
          <a:xfrm>
            <a:off x="427355" y="4389755"/>
            <a:ext cx="374777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国际空间站宇航员脱离飞船实现太空行走</a:t>
            </a:r>
          </a:p>
        </p:txBody>
      </p:sp>
      <p:sp>
        <p:nvSpPr>
          <p:cNvPr id="9" name="文本框 8"/>
          <p:cNvSpPr txBox="1"/>
          <p:nvPr/>
        </p:nvSpPr>
        <p:spPr>
          <a:xfrm>
            <a:off x="5383530" y="4389755"/>
            <a:ext cx="273177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60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a:t>
            </a:r>
            <a:r>
              <a:rPr lang="zh-CN" altLang="en-US" sz="160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旅行者</a:t>
            </a:r>
            <a:r>
              <a:rPr lang="en-US" altLang="zh-CN" sz="160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a:t>
            </a:r>
            <a:r>
              <a:rPr lang="zh-CN" altLang="en-US" sz="160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号探测器飞过土星</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animBg="1"/>
      <p:bldP spid="8" grpId="0" bldLvl="0" animBg="1"/>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4</a:t>
            </a: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2" name="内容占位符 1"/>
          <p:cNvSpPr>
            <a:spLocks noGrp="1"/>
          </p:cNvSpPr>
          <p:nvPr>
            <p:ph idx="4294967295"/>
          </p:nvPr>
        </p:nvSpPr>
        <p:spPr>
          <a:xfrm>
            <a:off x="381000" y="529590"/>
            <a:ext cx="3199765" cy="552450"/>
          </a:xfrm>
        </p:spPr>
        <p:txBody>
          <a:bodyPr/>
          <a:lstStyle/>
          <a:p>
            <a:pPr marL="0" marR="0" indent="0" algn="l" defTabSz="914400" rtl="0" eaLnBrk="1" fontAlgn="base" latinLnBrk="0" hangingPunct="1">
              <a:lnSpc>
                <a:spcPct val="100000"/>
              </a:lnSpc>
              <a:spcBef>
                <a:spcPct val="20000"/>
              </a:spcBef>
              <a:spcAft>
                <a:spcPct val="0"/>
              </a:spcAft>
              <a:buClrTx/>
              <a:buSzTx/>
              <a:buFontTx/>
              <a:buNone/>
            </a:pPr>
            <a:r>
              <a:rPr kumimoji="0" lang="zh-CN" altLang="en-US"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物理学与新技巧</a:t>
            </a:r>
          </a:p>
        </p:txBody>
      </p:sp>
      <p:sp>
        <p:nvSpPr>
          <p:cNvPr id="4" name="文本框 3"/>
          <p:cNvSpPr txBox="1"/>
          <p:nvPr/>
        </p:nvSpPr>
        <p:spPr>
          <a:xfrm>
            <a:off x="470535" y="3655695"/>
            <a:ext cx="3856355" cy="105918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zh-CN" altLang="en-US" sz="140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蚂蚁能搬动的集成电路</a:t>
            </a:r>
            <a:r>
              <a:rPr kumimoji="0" lang="zh-CN" altLang="en-US" sz="1400" i="0" u="none" strike="noStrike" cap="none" spc="0" normalizeH="0" baseline="0">
                <a:ln>
                  <a:noFill/>
                </a:ln>
                <a:solidFill>
                  <a:srgbClr val="DE19E5"/>
                </a:solidFill>
                <a:effectLst/>
                <a:uFillTx/>
                <a:latin typeface="幼圆" panose="02010509060101010101" charset="-122"/>
                <a:ea typeface="幼圆" panose="02010509060101010101" charset="-122"/>
                <a:cs typeface="幼圆" panose="02010509060101010101" charset="-122"/>
                <a:sym typeface="Arial" panose="020B0604020202020204"/>
              </a:rPr>
              <a:t>芯片</a:t>
            </a:r>
            <a:r>
              <a:rPr kumimoji="0" lang="zh-CN" altLang="en-US" sz="140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.信息技术给人类带来了巨大影响，集成了</a:t>
            </a:r>
            <a:r>
              <a:rPr kumimoji="0" lang="zh-CN" altLang="en-US" sz="1400"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成千上万个电子元件</a:t>
            </a:r>
            <a:r>
              <a:rPr kumimoji="0" lang="zh-CN" altLang="en-US" sz="140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的芯片，既小又轻，以至于蚂蚁都能搬动。</a:t>
            </a:r>
          </a:p>
        </p:txBody>
      </p:sp>
      <p:sp>
        <p:nvSpPr>
          <p:cNvPr id="7" name="文本框 6"/>
          <p:cNvSpPr txBox="1"/>
          <p:nvPr/>
        </p:nvSpPr>
        <p:spPr>
          <a:xfrm>
            <a:off x="5264785" y="3655695"/>
            <a:ext cx="3447415" cy="105918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zh-CN" altLang="en-US" sz="14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超导中的磁悬浮(</a:t>
            </a:r>
            <a:r>
              <a:rPr kumimoji="0" lang="zh-CN" altLang="en-US" sz="1400" b="1" i="0" u="none" strike="noStrike" cap="none" spc="0" normalizeH="0" baseline="0">
                <a:ln>
                  <a:noFill/>
                </a:ln>
                <a:solidFill>
                  <a:srgbClr val="DE19E5"/>
                </a:solidFill>
                <a:effectLst/>
                <a:uFillTx/>
                <a:latin typeface="幼圆" panose="02010509060101010101" charset="-122"/>
                <a:ea typeface="幼圆" panose="02010509060101010101" charset="-122"/>
                <a:cs typeface="幼圆" panose="02010509060101010101" charset="-122"/>
                <a:sym typeface="Arial" panose="020B0604020202020204"/>
              </a:rPr>
              <a:t>极低温下金属块在磁场中会自动漂浮起来</a:t>
            </a:r>
            <a:r>
              <a:rPr kumimoji="0" lang="zh-CN" altLang="en-US" sz="14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).超导技术正在蓬勃发展,其应用将缓解人类的能源危机等.</a:t>
            </a:r>
          </a:p>
        </p:txBody>
      </p:sp>
      <p:pic>
        <p:nvPicPr>
          <p:cNvPr id="9" name="图片 8"/>
          <p:cNvPicPr>
            <a:picLocks noChangeAspect="1"/>
          </p:cNvPicPr>
          <p:nvPr/>
        </p:nvPicPr>
        <p:blipFill>
          <a:blip r:embed="rId3"/>
          <a:srcRect l="931" t="5631" r="15280" b="19011"/>
          <a:stretch>
            <a:fillRect/>
          </a:stretch>
        </p:blipFill>
        <p:spPr>
          <a:xfrm>
            <a:off x="543560" y="1148715"/>
            <a:ext cx="3513455" cy="2371090"/>
          </a:xfrm>
          <a:prstGeom prst="rect">
            <a:avLst/>
          </a:prstGeom>
          <a:ln>
            <a:solidFill>
              <a:schemeClr val="tx2">
                <a:lumMod val="40000"/>
                <a:lumOff val="60000"/>
              </a:schemeClr>
            </a:solidFill>
          </a:ln>
          <a:effectLst>
            <a:outerShdw blurRad="63500" sx="102000" sy="102000" algn="ctr" rotWithShape="0">
              <a:prstClr val="black">
                <a:alpha val="40000"/>
              </a:prstClr>
            </a:outerShdw>
          </a:effectLst>
        </p:spPr>
      </p:pic>
      <p:pic>
        <p:nvPicPr>
          <p:cNvPr id="10" name="图片 9"/>
          <p:cNvPicPr>
            <a:picLocks noChangeAspect="1"/>
          </p:cNvPicPr>
          <p:nvPr/>
        </p:nvPicPr>
        <p:blipFill>
          <a:blip r:embed="rId4"/>
          <a:stretch>
            <a:fillRect/>
          </a:stretch>
        </p:blipFill>
        <p:spPr>
          <a:xfrm>
            <a:off x="5281295" y="1148715"/>
            <a:ext cx="3414395" cy="2371090"/>
          </a:xfrm>
          <a:prstGeom prst="rect">
            <a:avLst/>
          </a:prstGeom>
          <a:ln>
            <a:solidFill>
              <a:schemeClr val="tx2">
                <a:lumMod val="40000"/>
                <a:lumOff val="60000"/>
              </a:schemeClr>
            </a:solidFill>
          </a:ln>
          <a:effectLst>
            <a:outerShdw blurRad="63500" sx="102000" sy="102000" algn="ctr" rotWithShape="0">
              <a:prstClr val="black">
                <a:alpha val="40000"/>
              </a:prstClr>
            </a:outerShd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bldLvl="0" animBg="1"/>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5</a:t>
            </a:r>
          </a:p>
        </p:txBody>
      </p:sp>
      <p:pic>
        <p:nvPicPr>
          <p:cNvPr id="8" name="图片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4" name="内容占位符 3"/>
          <p:cNvSpPr>
            <a:spLocks noGrp="1"/>
          </p:cNvSpPr>
          <p:nvPr>
            <p:ph idx="4294967295"/>
          </p:nvPr>
        </p:nvSpPr>
        <p:spPr>
          <a:xfrm>
            <a:off x="381000" y="596265"/>
            <a:ext cx="4970780" cy="552450"/>
          </a:xfrm>
        </p:spPr>
        <p:txBody>
          <a:bodyPr/>
          <a:lstStyle/>
          <a:p>
            <a:pPr marL="0" marR="0" indent="0" algn="l" defTabSz="914400" rtl="0" eaLnBrk="1" fontAlgn="base" latinLnBrk="0" hangingPunct="1">
              <a:lnSpc>
                <a:spcPct val="100000"/>
              </a:lnSpc>
              <a:spcBef>
                <a:spcPct val="20000"/>
              </a:spcBef>
              <a:spcAft>
                <a:spcPct val="0"/>
              </a:spcAft>
              <a:buClrTx/>
              <a:buSzTx/>
              <a:buFontTx/>
              <a:buNone/>
            </a:pPr>
            <a:r>
              <a:rPr kumimoji="0" lang="zh-CN" altLang="en-US"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科学探究</a:t>
            </a:r>
            <a:r>
              <a:rPr kumimoji="0" lang="en-US" altLang="zh-CN"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a:t>
            </a:r>
            <a:r>
              <a:rPr kumimoji="0" lang="zh-CN" altLang="en-US"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其乐无穷</a:t>
            </a:r>
          </a:p>
        </p:txBody>
      </p:sp>
      <p:sp>
        <p:nvSpPr>
          <p:cNvPr id="5" name="文本框 4"/>
          <p:cNvSpPr txBox="1"/>
          <p:nvPr/>
        </p:nvSpPr>
        <p:spPr>
          <a:xfrm>
            <a:off x="881380" y="1221105"/>
            <a:ext cx="649605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a:ln>
                  <a:noFill/>
                </a:ln>
                <a:solidFill>
                  <a:srgbClr val="000000"/>
                </a:solidFill>
                <a:effectLst/>
                <a:uFillTx/>
                <a:latin typeface="华文楷体" panose="02010600040101010101" pitchFamily="2" charset="-122"/>
                <a:ea typeface="华文楷体" panose="02010600040101010101" pitchFamily="2" charset="-122"/>
                <a:cs typeface="幼圆" panose="02010509060101010101" charset="-122"/>
                <a:sym typeface="Arial" panose="020B0604020202020204"/>
              </a:rPr>
              <a:t>你知道</a:t>
            </a:r>
            <a:r>
              <a:rPr lang="zh-CN" altLang="en-US" sz="2400" b="1">
                <a:ln>
                  <a:noFill/>
                </a:ln>
                <a:solidFill>
                  <a:srgbClr val="FF0000"/>
                </a:solidFill>
                <a:effectLst/>
                <a:uFillTx/>
                <a:latin typeface="华文楷体" panose="02010600040101010101" pitchFamily="2" charset="-122"/>
                <a:ea typeface="华文楷体" panose="02010600040101010101" pitchFamily="2" charset="-122"/>
                <a:cs typeface="幼圆" panose="02010509060101010101" charset="-122"/>
                <a:sym typeface="Arial" panose="020B0604020202020204"/>
              </a:rPr>
              <a:t>物理学家</a:t>
            </a:r>
            <a:r>
              <a:rPr lang="zh-CN" altLang="en-US" sz="2400">
                <a:ln>
                  <a:noFill/>
                </a:ln>
                <a:solidFill>
                  <a:srgbClr val="000000"/>
                </a:solidFill>
                <a:effectLst/>
                <a:uFillTx/>
                <a:latin typeface="华文楷体" panose="02010600040101010101" pitchFamily="2" charset="-122"/>
                <a:ea typeface="华文楷体" panose="02010600040101010101" pitchFamily="2" charset="-122"/>
                <a:cs typeface="幼圆" panose="02010509060101010101" charset="-122"/>
                <a:sym typeface="Arial" panose="020B0604020202020204"/>
              </a:rPr>
              <a:t>都是怎么样进行</a:t>
            </a:r>
            <a:r>
              <a:rPr lang="zh-CN" altLang="en-US" sz="2400" b="1">
                <a:ln>
                  <a:noFill/>
                </a:ln>
                <a:solidFill>
                  <a:srgbClr val="FF0000"/>
                </a:solidFill>
                <a:effectLst/>
                <a:uFillTx/>
                <a:latin typeface="华文楷体" panose="02010600040101010101" pitchFamily="2" charset="-122"/>
                <a:ea typeface="华文楷体" panose="02010600040101010101" pitchFamily="2" charset="-122"/>
                <a:cs typeface="幼圆" panose="02010509060101010101" charset="-122"/>
                <a:sym typeface="Arial" panose="020B0604020202020204"/>
              </a:rPr>
              <a:t>科学探究</a:t>
            </a:r>
            <a:r>
              <a:rPr lang="zh-CN" altLang="en-US" sz="2400">
                <a:ln>
                  <a:noFill/>
                </a:ln>
                <a:solidFill>
                  <a:srgbClr val="000000"/>
                </a:solidFill>
                <a:effectLst/>
                <a:uFillTx/>
                <a:latin typeface="华文楷体" panose="02010600040101010101" pitchFamily="2" charset="-122"/>
                <a:ea typeface="华文楷体" panose="02010600040101010101" pitchFamily="2" charset="-122"/>
                <a:cs typeface="幼圆" panose="02010509060101010101" charset="-122"/>
                <a:sym typeface="Arial" panose="020B0604020202020204"/>
              </a:rPr>
              <a:t>的吗？</a:t>
            </a:r>
          </a:p>
        </p:txBody>
      </p:sp>
      <p:sp>
        <p:nvSpPr>
          <p:cNvPr id="6" name="文本框 5"/>
          <p:cNvSpPr txBox="1"/>
          <p:nvPr/>
        </p:nvSpPr>
        <p:spPr>
          <a:xfrm>
            <a:off x="393700" y="1885950"/>
            <a:ext cx="3963035" cy="267525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zh-CN" altLang="en-US" sz="16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  物理学家进行科学探究一般需要这样做:发现并</a:t>
            </a:r>
            <a:r>
              <a:rPr kumimoji="0" lang="zh-CN" altLang="en-US" sz="1600" b="1"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提出问题，</a:t>
            </a:r>
            <a:r>
              <a:rPr kumimoji="0" lang="zh-CN" altLang="en-US" sz="16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做出</a:t>
            </a:r>
            <a:r>
              <a:rPr kumimoji="0" lang="zh-CN" altLang="en-US" sz="1600" b="1"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猜想与假设</a:t>
            </a:r>
            <a:r>
              <a:rPr kumimoji="0" lang="zh-CN" altLang="en-US" sz="1600" b="0"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a:t>
            </a:r>
            <a:r>
              <a:rPr kumimoji="0" lang="zh-CN" altLang="en-US" sz="1600" b="1"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设计实验与制订计划</a:t>
            </a:r>
            <a:r>
              <a:rPr kumimoji="0" lang="zh-CN" altLang="en-US" sz="1600" b="0"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a:t>
            </a:r>
            <a:r>
              <a:rPr kumimoji="0" lang="zh-CN" altLang="en-US" sz="16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通过观察、实验等途径来</a:t>
            </a:r>
            <a:r>
              <a:rPr kumimoji="0" lang="zh-CN" altLang="en-US" sz="1600" b="1"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收集证据</a:t>
            </a:r>
            <a:r>
              <a:rPr kumimoji="0" lang="zh-CN" altLang="en-US" sz="1600" b="0"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a:t>
            </a:r>
            <a:r>
              <a:rPr kumimoji="0" lang="zh-CN" altLang="en-US" sz="1600" b="1"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分析与论证</a:t>
            </a:r>
            <a:r>
              <a:rPr kumimoji="0" lang="zh-CN" altLang="en-US" sz="1600" b="0"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a:t>
            </a:r>
            <a:r>
              <a:rPr kumimoji="0" lang="zh-CN" altLang="en-US" sz="1600" b="1"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评价</a:t>
            </a:r>
            <a:r>
              <a:rPr kumimoji="0" lang="zh-CN" altLang="en-US" sz="16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证据是否支持猜想与假设,得出结论或提出新的问题.在科学探究的过程中，</a:t>
            </a:r>
            <a:r>
              <a:rPr kumimoji="0" lang="zh-CN" altLang="en-US" sz="1600" b="1" i="0" u="none" strike="noStrike" cap="none" spc="0" normalizeH="0" baseline="0">
                <a:ln>
                  <a:noFill/>
                </a:ln>
                <a:solidFill>
                  <a:srgbClr val="002060"/>
                </a:solidFill>
                <a:effectLst/>
                <a:uFillTx/>
                <a:latin typeface="幼圆" panose="02010509060101010101" charset="-122"/>
                <a:ea typeface="幼圆" panose="02010509060101010101" charset="-122"/>
                <a:cs typeface="幼圆" panose="02010509060101010101" charset="-122"/>
                <a:sym typeface="Arial" panose="020B0604020202020204"/>
              </a:rPr>
              <a:t>交流与合作</a:t>
            </a:r>
            <a:r>
              <a:rPr kumimoji="0" lang="zh-CN" altLang="en-US" sz="16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也是不可缺少的环节。</a:t>
            </a:r>
          </a:p>
        </p:txBody>
      </p:sp>
      <p:pic>
        <p:nvPicPr>
          <p:cNvPr id="7" name="图片 6"/>
          <p:cNvPicPr>
            <a:picLocks noChangeAspect="1"/>
          </p:cNvPicPr>
          <p:nvPr/>
        </p:nvPicPr>
        <p:blipFill>
          <a:blip r:embed="rId3"/>
          <a:stretch>
            <a:fillRect/>
          </a:stretch>
        </p:blipFill>
        <p:spPr>
          <a:xfrm>
            <a:off x="5032375" y="1885950"/>
            <a:ext cx="3568065" cy="2710180"/>
          </a:xfrm>
          <a:prstGeom prst="rect">
            <a:avLst/>
          </a:prstGeom>
          <a:ln>
            <a:solidFill>
              <a:schemeClr val="tx2">
                <a:lumMod val="40000"/>
                <a:lumOff val="60000"/>
              </a:schemeClr>
            </a:solidFill>
          </a:ln>
          <a:effectLst>
            <a:glow rad="101600">
              <a:schemeClr val="accent2">
                <a:satMod val="175000"/>
                <a:alpha val="40000"/>
              </a:schemeClr>
            </a:glo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ldLvl="0" animBg="1"/>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6</a:t>
            </a: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sp>
        <p:nvSpPr>
          <p:cNvPr id="5" name="文本框 4"/>
          <p:cNvSpPr txBox="1"/>
          <p:nvPr/>
        </p:nvSpPr>
        <p:spPr>
          <a:xfrm>
            <a:off x="381000" y="732790"/>
            <a:ext cx="311531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a:ln>
                  <a:noFill/>
                </a:ln>
                <a:solidFill>
                  <a:schemeClr val="tx1">
                    <a:lumMod val="85000"/>
                    <a:lumOff val="15000"/>
                  </a:schemeClr>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第一环节  </a:t>
            </a:r>
            <a:r>
              <a:rPr lang="zh-CN" altLang="en-US" sz="2800" b="1">
                <a:ln>
                  <a:noFill/>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提出问题</a:t>
            </a:r>
            <a:endParaRPr kumimoji="0" lang="zh-CN" altLang="en-US" sz="2800" b="1" i="0" u="none" strike="noStrike" cap="none" spc="0" normalizeH="0" baseline="0">
              <a:ln>
                <a:noFill/>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endParaRPr>
          </a:p>
        </p:txBody>
      </p:sp>
      <p:pic>
        <p:nvPicPr>
          <p:cNvPr id="8" name="图片 7"/>
          <p:cNvPicPr>
            <a:picLocks noChangeAspect="1"/>
          </p:cNvPicPr>
          <p:nvPr/>
        </p:nvPicPr>
        <p:blipFill>
          <a:blip r:embed="rId3"/>
          <a:srcRect l="21613" t="1676" r="240" b="3384"/>
          <a:stretch>
            <a:fillRect/>
          </a:stretch>
        </p:blipFill>
        <p:spPr>
          <a:xfrm>
            <a:off x="5316220" y="851535"/>
            <a:ext cx="3721735" cy="3741420"/>
          </a:xfrm>
          <a:prstGeom prst="ellipse">
            <a:avLst/>
          </a:prstGeom>
          <a:effectLst>
            <a:outerShdw blurRad="63500" sx="102000" sy="102000" algn="ctr" rotWithShape="0">
              <a:prstClr val="black">
                <a:alpha val="40000"/>
              </a:prstClr>
            </a:outerShdw>
          </a:effectLst>
        </p:spPr>
      </p:pic>
      <p:sp>
        <p:nvSpPr>
          <p:cNvPr id="12" name="文本框 11"/>
          <p:cNvSpPr txBox="1"/>
          <p:nvPr/>
        </p:nvSpPr>
        <p:spPr>
          <a:xfrm>
            <a:off x="4182220" y="1006350"/>
            <a:ext cx="830995" cy="343178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dirty="0">
                <a:ln>
                  <a:noFill/>
                </a:ln>
                <a:gradFill>
                  <a:gsLst>
                    <a:gs pos="0">
                      <a:srgbClr val="E30000"/>
                    </a:gs>
                    <a:gs pos="100000">
                      <a:srgbClr val="760303"/>
                    </a:gs>
                  </a:gsLst>
                  <a:lin scaled="0"/>
                </a:gra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发现问题比解决问题更重要</a:t>
            </a:r>
            <a:r>
              <a:rPr kumimoji="0" lang="en-US" altLang="zh-CN" sz="2400" b="1" i="0" u="none" strike="noStrike" cap="none" spc="0" normalizeH="0" baseline="0" dirty="0">
                <a:ln>
                  <a:noFill/>
                </a:ln>
                <a:gradFill>
                  <a:gsLst>
                    <a:gs pos="0">
                      <a:srgbClr val="E30000"/>
                    </a:gs>
                    <a:gs pos="100000">
                      <a:srgbClr val="760303"/>
                    </a:gs>
                  </a:gsLst>
                  <a:lin scaled="0"/>
                </a:gra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a:t>
            </a:r>
            <a:r>
              <a:rPr kumimoji="0" lang="zh-CN" altLang="en-US" sz="2400" b="1" i="0" u="none" strike="noStrike" cap="none" spc="0" normalizeH="0" baseline="0" dirty="0">
                <a:ln>
                  <a:noFill/>
                </a:ln>
                <a:gradFill>
                  <a:gsLst>
                    <a:gs pos="0">
                      <a:srgbClr val="E30000"/>
                    </a:gs>
                    <a:gs pos="100000">
                      <a:srgbClr val="760303"/>
                    </a:gs>
                  </a:gsLst>
                  <a:lin scaled="0"/>
                </a:gra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爱因斯坦</a:t>
            </a:r>
          </a:p>
        </p:txBody>
      </p:sp>
      <p:sp>
        <p:nvSpPr>
          <p:cNvPr id="14" name="文本框 13"/>
          <p:cNvSpPr txBox="1"/>
          <p:nvPr/>
        </p:nvSpPr>
        <p:spPr>
          <a:xfrm>
            <a:off x="498475" y="1269365"/>
            <a:ext cx="3380740" cy="281368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 </a:t>
            </a:r>
            <a:r>
              <a:rPr kumimoji="0" lang="zh-CN" altLang="en-US" sz="2400" b="0"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幼圆" panose="02010509060101010101" charset="-122"/>
                <a:sym typeface="Arial" panose="020B0604020202020204"/>
              </a:rPr>
              <a:t>提出问题</a:t>
            </a: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的</a:t>
            </a:r>
            <a:r>
              <a:rPr kumimoji="0" lang="zh-CN" altLang="en-US" sz="2800" b="1" i="0" u="none" strike="noStrike" cap="none" spc="0" normalizeH="0" baseline="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要求</a:t>
            </a: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：能从</a:t>
            </a:r>
            <a:r>
              <a:rPr kumimoji="0" lang="zh-CN" altLang="en-US" sz="1800" b="1"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日常生活</a:t>
            </a: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a:t>
            </a:r>
            <a:r>
              <a:rPr kumimoji="0" lang="zh-CN" altLang="en-US" sz="1800" b="1"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自然现象</a:t>
            </a: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或</a:t>
            </a:r>
            <a:r>
              <a:rPr kumimoji="0" lang="zh-CN" altLang="en-US" sz="1800" b="1" i="0" u="none" strike="noStrike" cap="none" spc="0" normalizeH="0" baseline="0">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实验观察</a:t>
            </a: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中发现与物理学有关的问题;能书面提出问题或口头表述这些问题;</a:t>
            </a:r>
            <a:r>
              <a:rPr kumimoji="0" lang="zh-CN" altLang="en-US" sz="1800" b="0" i="0" u="none" strike="noStrike" cap="none" spc="0" normalizeH="0" baseline="0">
                <a:ln>
                  <a:noFill/>
                </a:ln>
                <a:solidFill>
                  <a:srgbClr val="C00000"/>
                </a:solidFill>
                <a:effectLst/>
                <a:uFillTx/>
                <a:latin typeface="幼圆" panose="02010509060101010101" charset="-122"/>
                <a:ea typeface="幼圆" panose="02010509060101010101" charset="-122"/>
                <a:cs typeface="幼圆" panose="02010509060101010101" charset="-122"/>
                <a:sym typeface="Arial" panose="020B0604020202020204"/>
              </a:rPr>
              <a:t>认识发现问题和提出问题对科学探究的意义</a:t>
            </a:r>
            <a:r>
              <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幼圆" panose="02010509060101010101" charset="-122"/>
                <a:sym typeface="Arial" panose="020B0604020202020204"/>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14"/>
                                        </p:tgtEl>
                                        <p:attrNameLst>
                                          <p:attrName>style.visibility</p:attrName>
                                        </p:attrNameLst>
                                      </p:cBhvr>
                                      <p:to>
                                        <p:strVal val="visible"/>
                                      </p:to>
                                    </p:set>
                                    <p:anim calcmode="discrete" valueType="clr">
                                      <p:cBhvr override="childStyle">
                                        <p:cTn id="2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4"/>
                                        </p:tgtEl>
                                        <p:attrNameLst>
                                          <p:attrName>fillcolor</p:attrName>
                                        </p:attrNameLst>
                                      </p:cBhvr>
                                      <p:tavLst>
                                        <p:tav tm="0">
                                          <p:val>
                                            <p:clrVal>
                                              <a:schemeClr val="accent2"/>
                                            </p:clrVal>
                                          </p:val>
                                        </p:tav>
                                        <p:tav tm="50000">
                                          <p:val>
                                            <p:clrVal>
                                              <a:schemeClr val="hlink"/>
                                            </p:clrVal>
                                          </p:val>
                                        </p:tav>
                                      </p:tavLst>
                                    </p:anim>
                                    <p:set>
                                      <p:cBhvr>
                                        <p:cTn id="2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bldLvl="0" animBg="1"/>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7</a:t>
            </a: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01515" y="4690652"/>
            <a:ext cx="736376" cy="359227"/>
          </a:xfrm>
          <a:prstGeom prst="rect">
            <a:avLst/>
          </a:prstGeom>
        </p:spPr>
      </p:pic>
      <p:grpSp>
        <p:nvGrpSpPr>
          <p:cNvPr id="10" name="组合 9"/>
          <p:cNvGrpSpPr/>
          <p:nvPr/>
        </p:nvGrpSpPr>
        <p:grpSpPr>
          <a:xfrm>
            <a:off x="325755" y="670560"/>
            <a:ext cx="941070" cy="397510"/>
            <a:chOff x="853" y="1056"/>
            <a:chExt cx="1482" cy="626"/>
          </a:xfrm>
        </p:grpSpPr>
        <p:sp>
          <p:nvSpPr>
            <p:cNvPr id="9" name="矩形 8"/>
            <p:cNvSpPr/>
            <p:nvPr/>
          </p:nvSpPr>
          <p:spPr>
            <a:xfrm>
              <a:off x="853" y="1091"/>
              <a:ext cx="1482" cy="578"/>
            </a:xfrm>
            <a:prstGeom prst="rect">
              <a:avLst/>
            </a:prstGeom>
            <a:gradFill>
              <a:gsLst>
                <a:gs pos="0">
                  <a:srgbClr val="14CD68"/>
                </a:gs>
                <a:gs pos="100000">
                  <a:srgbClr val="0B6E38"/>
                </a:gs>
              </a:gsLst>
              <a:lin ang="5400000" scaled="0"/>
            </a:gra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nvSpPr>
          <p:spPr>
            <a:xfrm>
              <a:off x="1064" y="1056"/>
              <a:ext cx="1061"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ln>
                    <a:noFill/>
                  </a:ln>
                  <a:solidFill>
                    <a:schemeClr val="bg1"/>
                  </a:solidFill>
                  <a:effectLst/>
                  <a:uFillTx/>
                  <a:latin typeface="微软雅黑" panose="020B0503020204020204" charset="-122"/>
                  <a:ea typeface="微软雅黑" panose="020B0503020204020204" charset="-122"/>
                  <a:cs typeface="华文行楷" panose="02010800040101010101" pitchFamily="2" charset="-122"/>
                  <a:sym typeface="Arial" panose="020B0604020202020204"/>
                </a:rPr>
                <a:t>实 例</a:t>
              </a:r>
            </a:p>
          </p:txBody>
        </p:sp>
      </p:grpSp>
      <p:sp>
        <p:nvSpPr>
          <p:cNvPr id="14" name="文本框 13"/>
          <p:cNvSpPr txBox="1"/>
          <p:nvPr/>
        </p:nvSpPr>
        <p:spPr>
          <a:xfrm>
            <a:off x="1437005" y="4159774"/>
            <a:ext cx="5074920" cy="3359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600" b="1"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根据这个实例，你能说出伽利略提出的问题是什么？</a:t>
            </a:r>
          </a:p>
        </p:txBody>
      </p:sp>
      <p:sp>
        <p:nvSpPr>
          <p:cNvPr id="16" name="文本框 15"/>
          <p:cNvSpPr txBox="1"/>
          <p:nvPr/>
        </p:nvSpPr>
        <p:spPr>
          <a:xfrm>
            <a:off x="203835" y="4128659"/>
            <a:ext cx="12331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ln>
                  <a:noFill/>
                </a:ln>
                <a:solidFill>
                  <a:srgbClr val="FF0000"/>
                </a:solidFill>
                <a:effectLst/>
                <a:uFillTx/>
                <a:latin typeface="微软雅黑" panose="020B0503020204020204" charset="-122"/>
                <a:ea typeface="微软雅黑" panose="020B0503020204020204" charset="-122"/>
                <a:cs typeface="华文行楷" panose="02010800040101010101" pitchFamily="2" charset="-122"/>
                <a:sym typeface="Arial" panose="020B0604020202020204"/>
              </a:rPr>
              <a:t>提出问题：</a:t>
            </a:r>
            <a:endParaRPr kumimoji="0" lang="zh-CN" altLang="en-US" sz="1800" b="1"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华文行楷" panose="02010800040101010101" pitchFamily="2" charset="-122"/>
              <a:sym typeface="Arial" panose="020B0604020202020204"/>
            </a:endParaRPr>
          </a:p>
        </p:txBody>
      </p:sp>
      <p:sp>
        <p:nvSpPr>
          <p:cNvPr id="17" name="文本框 16"/>
          <p:cNvSpPr txBox="1"/>
          <p:nvPr/>
        </p:nvSpPr>
        <p:spPr>
          <a:xfrm>
            <a:off x="1266825" y="4582160"/>
            <a:ext cx="407479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重量轻的物体下落一定慢吗？</a:t>
            </a:r>
            <a:endParaRPr kumimoji="0" lang="zh-CN" altLang="en-US" sz="1800" i="0" u="none" strike="noStrike" cap="none" spc="0" normalizeH="0" baseline="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endParaRPr>
          </a:p>
        </p:txBody>
      </p:sp>
      <p:pic>
        <p:nvPicPr>
          <p:cNvPr id="19" name="图片 18"/>
          <p:cNvPicPr>
            <a:picLocks noChangeAspect="1"/>
          </p:cNvPicPr>
          <p:nvPr/>
        </p:nvPicPr>
        <p:blipFill>
          <a:blip r:embed="rId3"/>
          <a:stretch>
            <a:fillRect/>
          </a:stretch>
        </p:blipFill>
        <p:spPr>
          <a:xfrm>
            <a:off x="6217272" y="1059815"/>
            <a:ext cx="2713355" cy="3354070"/>
          </a:xfrm>
          <a:prstGeom prst="rect">
            <a:avLst/>
          </a:prstGeom>
          <a:ln>
            <a:solidFill>
              <a:schemeClr val="tx2">
                <a:lumMod val="20000"/>
                <a:lumOff val="80000"/>
              </a:schemeClr>
            </a:solidFill>
          </a:ln>
          <a:effectLst>
            <a:outerShdw blurRad="63500" sx="102000" sy="102000" algn="ctr" rotWithShape="0">
              <a:prstClr val="black">
                <a:alpha val="40000"/>
              </a:prstClr>
            </a:outerShdw>
          </a:effectLst>
        </p:spPr>
      </p:pic>
      <p:sp>
        <p:nvSpPr>
          <p:cNvPr id="4" name="文本框 3"/>
          <p:cNvSpPr txBox="1"/>
          <p:nvPr/>
        </p:nvSpPr>
        <p:spPr>
          <a:xfrm>
            <a:off x="1437005" y="692785"/>
            <a:ext cx="4356100" cy="34137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古希腊哲学家</a:t>
            </a:r>
            <a:r>
              <a:rPr lang="zh-CN" altLang="en-US" sz="18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亚里士多德</a:t>
            </a: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曾经提出重的物体下落快，轻的下落的慢，而</a:t>
            </a:r>
            <a:r>
              <a:rPr lang="zh-CN" altLang="en-US" sz="1800" b="1">
                <a:ln>
                  <a:noFill/>
                </a:ln>
                <a:solidFill>
                  <a:srgbClr val="FF0000"/>
                </a:solidFill>
                <a:effectLst/>
                <a:uFillTx/>
                <a:latin typeface="幼圆" panose="02010509060101010101" charset="-122"/>
                <a:ea typeface="幼圆" panose="02010509060101010101" charset="-122"/>
                <a:cs typeface="幼圆" panose="02010509060101010101" charset="-122"/>
                <a:sym typeface="Arial" panose="020B0604020202020204"/>
              </a:rPr>
              <a:t>伽利略</a:t>
            </a: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认为轻的物体下落不一定慢，由此引发思考，于是他带上自己的学生在比萨斜塔用两个大小相同重量相差较大铁球开始验证他的想法。结果两个铁球同时着地，后来。</a:t>
            </a:r>
            <a:r>
              <a:rPr lang="zh-CN" altLang="en-US" sz="1800" b="1">
                <a:ln>
                  <a:noFill/>
                </a:ln>
                <a:solidFill>
                  <a:srgbClr val="D8090F"/>
                </a:solidFill>
                <a:effectLst/>
                <a:uFillTx/>
                <a:latin typeface="幼圆" panose="02010509060101010101" charset="-122"/>
                <a:ea typeface="幼圆" panose="02010509060101010101" charset="-122"/>
                <a:cs typeface="幼圆" panose="02010509060101010101" charset="-122"/>
                <a:sym typeface="Arial" panose="020B0604020202020204"/>
              </a:rPr>
              <a:t>波义耳</a:t>
            </a: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用真空容器证明了</a:t>
            </a:r>
            <a:r>
              <a:rPr lang="zh-CN" altLang="en-US" sz="1800" b="1">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铅弹与羽毛</a:t>
            </a: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下落</a:t>
            </a:r>
            <a:r>
              <a:rPr lang="zh-CN" altLang="en-US" sz="1800" b="1">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一样快</a:t>
            </a:r>
            <a:r>
              <a:rPr lang="zh-CN" altLang="en-US" sz="1800">
                <a:ln>
                  <a:noFill/>
                </a:ln>
                <a:solidFill>
                  <a:schemeClr val="tx1"/>
                </a:solidFill>
                <a:effectLst/>
                <a:uFillTx/>
                <a:latin typeface="幼圆" panose="02010509060101010101" charset="-122"/>
                <a:ea typeface="幼圆" panose="02010509060101010101" charset="-122"/>
                <a:cs typeface="幼圆" panose="02010509060101010101" charset="-122"/>
                <a:sym typeface="Arial" panose="020B0604020202020204"/>
              </a:rPr>
              <a:t>，进一步证明了伽利略观点的正确。</a:t>
            </a:r>
            <a:endParaRPr kumimoji="0" lang="zh-CN" altLang="en-US" sz="1800" b="0" i="0" u="none" strike="noStrike" cap="none" spc="0" normalizeH="0" baseline="0">
              <a:ln>
                <a:noFill/>
              </a:ln>
              <a:solidFill>
                <a:srgbClr val="000000"/>
              </a:solidFill>
              <a:effectLst/>
              <a:uFillTx/>
              <a:latin typeface="幼圆" panose="02010509060101010101" charset="-122"/>
              <a:ea typeface="幼圆" panose="02010509060101010101" charset="-122"/>
              <a:cs typeface="Arial" panose="020B0604020202020204"/>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bldLvl="0" animBg="1"/>
      <p:bldP spid="1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1932</Words>
  <Application>Microsoft Office PowerPoint</Application>
  <PresentationFormat>自定义</PresentationFormat>
  <Paragraphs>136</Paragraphs>
  <Slides>22</Slides>
  <Notes>3</Notes>
  <HiddenSlides>0</HiddenSlides>
  <MMClips>0</MMClips>
  <ScaleCrop>false</ScaleCrop>
  <HeadingPairs>
    <vt:vector size="4" baseType="variant">
      <vt:variant>
        <vt:lpstr>主题</vt:lpstr>
      </vt:variant>
      <vt:variant>
        <vt:i4>2</vt:i4>
      </vt:variant>
      <vt:variant>
        <vt:lpstr>幻灯片标题</vt:lpstr>
      </vt:variant>
      <vt:variant>
        <vt:i4>22</vt:i4>
      </vt:variant>
    </vt:vector>
  </HeadingPairs>
  <TitlesOfParts>
    <vt:vector size="24" baseType="lpstr">
      <vt:lpstr>Default</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184</cp:revision>
  <dcterms:created xsi:type="dcterms:W3CDTF">2019-04-02T02:49:00Z</dcterms:created>
  <dcterms:modified xsi:type="dcterms:W3CDTF">2019-11-02T14:06:54Z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