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Default Extension="mp4" ContentType="video/mp4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Relationship Id="rId5" Type="http://schemas.openxmlformats.org/officeDocument/2006/relationships/custom-properties" Target="docProps/custom.xml" /></Relationships>
</file>

<file path=ppt/presentation.xml><?xml version="1.0" encoding="utf-8"?>
<!--Generated by Aspose.Slides for Java 23.3-->
<p:presentation xmlns:r="http://schemas.openxmlformats.org/officeDocument/2006/relationships" xmlns:a="http://schemas.openxmlformats.org/drawingml/2006/main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custDataLst>
    <p:tags r:id="rId21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0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1" d="100"/>
          <a:sy n="1" d="100"/>
        </p:scale>
        <p:origin x="0" y="0"/>
      </p:cViewPr>
    </p:cSldViewPr>
  </p:notesViewPr>
  <p:gridSpacing cx="72008" cy="72008"/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9.xml" /><Relationship Id="rId11" Type="http://schemas.openxmlformats.org/officeDocument/2006/relationships/slide" Target="slides/slide10.xml" /><Relationship Id="rId12" Type="http://schemas.openxmlformats.org/officeDocument/2006/relationships/slide" Target="slides/slide11.xml" /><Relationship Id="rId13" Type="http://schemas.openxmlformats.org/officeDocument/2006/relationships/slide" Target="slides/slide12.xml" /><Relationship Id="rId14" Type="http://schemas.openxmlformats.org/officeDocument/2006/relationships/slide" Target="slides/slide13.xml" /><Relationship Id="rId15" Type="http://schemas.openxmlformats.org/officeDocument/2006/relationships/slide" Target="slides/slide14.xml" /><Relationship Id="rId16" Type="http://schemas.openxmlformats.org/officeDocument/2006/relationships/slide" Target="slides/slide15.xml" /><Relationship Id="rId17" Type="http://schemas.openxmlformats.org/officeDocument/2006/relationships/slide" Target="slides/slide16.xml" /><Relationship Id="rId18" Type="http://schemas.openxmlformats.org/officeDocument/2006/relationships/slide" Target="slides/slide17.xml" /><Relationship Id="rId19" Type="http://schemas.openxmlformats.org/officeDocument/2006/relationships/slide" Target="slides/slide18.xml" /><Relationship Id="rId2" Type="http://schemas.openxmlformats.org/officeDocument/2006/relationships/slide" Target="slides/slide1.xml" /><Relationship Id="rId20" Type="http://schemas.openxmlformats.org/officeDocument/2006/relationships/slide" Target="slides/slide19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2.xml" /><Relationship Id="rId4" Type="http://schemas.openxmlformats.org/officeDocument/2006/relationships/slide" Target="slides/slide3.xml" /><Relationship Id="rId5" Type="http://schemas.openxmlformats.org/officeDocument/2006/relationships/slide" Target="slides/slide4.xml" /><Relationship Id="rId6" Type="http://schemas.openxmlformats.org/officeDocument/2006/relationships/slide" Target="slides/slide5.xml" /><Relationship Id="rId7" Type="http://schemas.openxmlformats.org/officeDocument/2006/relationships/slide" Target="slides/slide6.xml" /><Relationship Id="rId8" Type="http://schemas.openxmlformats.org/officeDocument/2006/relationships/slide" Target="slides/slide7.xml" /><Relationship Id="rId9" Type="http://schemas.openxmlformats.org/officeDocument/2006/relationships/slide" Target="slides/slide8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slideLayout" Target="../slideLayouts/slideLayout12.xml" /><Relationship Id="rId13" Type="http://schemas.openxmlformats.org/officeDocument/2006/relationships/slideLayout" Target="../slideLayouts/slideLayout13.xml" /><Relationship Id="rId14" Type="http://schemas.openxmlformats.org/officeDocument/2006/relationships/slideLayout" Target="../slideLayouts/slideLayout14.xml" /><Relationship Id="rId15" Type="http://schemas.openxmlformats.org/officeDocument/2006/relationships/slideLayout" Target="../slideLayouts/slideLayout15.xml" /><Relationship Id="rId16" Type="http://schemas.openxmlformats.org/officeDocument/2006/relationships/slideLayout" Target="../slideLayouts/slideLayout16.xml" /><Relationship Id="rId17" Type="http://schemas.openxmlformats.org/officeDocument/2006/relationships/slideLayout" Target="../slideLayouts/slideLayout17.xml" /><Relationship Id="rId18" Type="http://schemas.openxmlformats.org/officeDocument/2006/relationships/slideLayout" Target="../slideLayouts/slideLayout18.xml" /><Relationship Id="rId19" Type="http://schemas.openxmlformats.org/officeDocument/2006/relationships/slideLayout" Target="../slideLayouts/slideLayout19.xml" /><Relationship Id="rId2" Type="http://schemas.openxmlformats.org/officeDocument/2006/relationships/slideLayout" Target="../slideLayouts/slideLayout2.xml" /><Relationship Id="rId20" Type="http://schemas.openxmlformats.org/officeDocument/2006/relationships/image" Target="file:///D:\qq&#25991;&#20214;\712321467\Image\C2C\Image2\%7b75232B38-A165-1FB7-499C-2E1C792CACB5%7d.png" TargetMode="External" /><Relationship Id="rId21" Type="http://schemas.openxmlformats.org/officeDocument/2006/relationships/image" Target="../media/image1.png" /><Relationship Id="rId22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image" Target="../media/image10.png" /><Relationship Id="rId11" Type="http://schemas.openxmlformats.org/officeDocument/2006/relationships/slide" Target="slide11.xml" TargetMode="Internal" /><Relationship Id="rId12" Type="http://schemas.openxmlformats.org/officeDocument/2006/relationships/image" Target="../media/image11.png" /><Relationship Id="rId13" Type="http://schemas.openxmlformats.org/officeDocument/2006/relationships/audio" Target="../media/audio1111.wav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2.png" /><Relationship Id="rId3" Type="http://schemas.openxmlformats.org/officeDocument/2006/relationships/image" Target="../media/image1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 /><Relationship Id="rId10" Type="http://schemas.openxmlformats.org/officeDocument/2006/relationships/image" Target="../media/image11.png" /><Relationship Id="rId2" Type="http://schemas.openxmlformats.org/officeDocument/2006/relationships/slide" Target="slide12.xml" TargetMode="Internal" /><Relationship Id="rId3" Type="http://schemas.openxmlformats.org/officeDocument/2006/relationships/image" Target="../media/image13.jpe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16.png" /><Relationship Id="rId7" Type="http://schemas.openxmlformats.org/officeDocument/2006/relationships/image" Target="../media/image17.png" /><Relationship Id="rId8" Type="http://schemas.openxmlformats.org/officeDocument/2006/relationships/image" Target="../media/image18.png" /><Relationship Id="rId9" Type="http://schemas.openxmlformats.org/officeDocument/2006/relationships/image" Target="../media/image19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 /><Relationship Id="rId10" Type="http://schemas.openxmlformats.org/officeDocument/2006/relationships/image" Target="../media/image11.png" /><Relationship Id="rId2" Type="http://schemas.openxmlformats.org/officeDocument/2006/relationships/image" Target="../media/image20.png" /><Relationship Id="rId3" Type="http://schemas.openxmlformats.org/officeDocument/2006/relationships/image" Target="../media/image21.png" /><Relationship Id="rId4" Type="http://schemas.openxmlformats.org/officeDocument/2006/relationships/image" Target="../media/image22.png" /><Relationship Id="rId5" Type="http://schemas.openxmlformats.org/officeDocument/2006/relationships/image" Target="../media/image23.png" /><Relationship Id="rId6" Type="http://schemas.openxmlformats.org/officeDocument/2006/relationships/image" Target="../media/image24.png" /><Relationship Id="rId7" Type="http://schemas.openxmlformats.org/officeDocument/2006/relationships/image" Target="../media/image25.png" /><Relationship Id="rId8" Type="http://schemas.openxmlformats.org/officeDocument/2006/relationships/image" Target="../media/image26.png" /><Relationship Id="rId9" Type="http://schemas.openxmlformats.org/officeDocument/2006/relationships/image" Target="../media/image2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 /><Relationship Id="rId2" Type="http://schemas.openxmlformats.org/officeDocument/2006/relationships/image" Target="../media/image28.jpeg" /><Relationship Id="rId3" Type="http://schemas.openxmlformats.org/officeDocument/2006/relationships/image" Target="../media/image1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 /><Relationship Id="rId2" Type="http://schemas.openxmlformats.org/officeDocument/2006/relationships/image" Target="../media/image28.jpeg" /><Relationship Id="rId3" Type="http://schemas.openxmlformats.org/officeDocument/2006/relationships/slide" Target="slide13.xml" TargetMode="Internal" /><Relationship Id="rId4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image" Target="../media/image29.jpeg" /><Relationship Id="rId3" Type="http://schemas.openxmlformats.org/officeDocument/2006/relationships/image" Target="../media/image30.jpeg" /><Relationship Id="rId4" Type="http://schemas.openxmlformats.org/officeDocument/2006/relationships/image" Target="../media/image1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8.xml" /><Relationship Id="rId2" Type="http://schemas.openxmlformats.org/officeDocument/2006/relationships/image" Target="../media/image31.png" /><Relationship Id="rId3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9.xml" /><Relationship Id="rId2" Type="http://schemas.openxmlformats.org/officeDocument/2006/relationships/image" Target="../media/image32.png" /><Relationship Id="rId3" Type="http://schemas.openxmlformats.org/officeDocument/2006/relationships/image" Target="../media/image33.png" /><Relationship Id="rId4" Type="http://schemas.openxmlformats.org/officeDocument/2006/relationships/slide" Target="slide14.xml" TargetMode="Internal" /><Relationship Id="rId5" Type="http://schemas.openxmlformats.org/officeDocument/2006/relationships/slide" Target="slide15.xml" TargetMode="Internal" /><Relationship Id="rId6" Type="http://schemas.openxmlformats.org/officeDocument/2006/relationships/image" Target="../media/image34.png" /><Relationship Id="rId7" Type="http://schemas.openxmlformats.org/officeDocument/2006/relationships/slide" Target="slide16.xml" TargetMode="Internal" /><Relationship Id="rId8" Type="http://schemas.openxmlformats.org/officeDocument/2006/relationships/image" Target="../media/image11.png" /><Relationship Id="rId9" Type="http://schemas.openxmlformats.org/officeDocument/2006/relationships/audio" Target="../media/audio2222.wav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0.xml" /><Relationship Id="rId2" Type="http://schemas.openxmlformats.org/officeDocument/2006/relationships/image" Target="../media/image35.png" /><Relationship Id="rId3" Type="http://schemas.openxmlformats.org/officeDocument/2006/relationships/image" Target="../media/image36.png" /><Relationship Id="rId4" Type="http://schemas.openxmlformats.org/officeDocument/2006/relationships/video" Target="../media/media3.mp4" /><Relationship Id="rId5" Type="http://schemas.microsoft.com/office/2007/relationships/media" Target="../media/media3.mp4" /><Relationship Id="rId6" Type="http://schemas.openxmlformats.org/officeDocument/2006/relationships/image" Target="../media/image37.png" /><Relationship Id="rId7" Type="http://schemas.openxmlformats.org/officeDocument/2006/relationships/slide" Target="slide18.xml" TargetMode="Internal" /><Relationship Id="rId8" Type="http://schemas.openxmlformats.org/officeDocument/2006/relationships/image" Target="../media/image11.png" /><Relationship Id="rId9" Type="http://schemas.openxmlformats.org/officeDocument/2006/relationships/audio" Target="../media/audio2222.wav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1.xml" /><Relationship Id="rId2" Type="http://schemas.openxmlformats.org/officeDocument/2006/relationships/image" Target="../media/image35.png" /><Relationship Id="rId3" Type="http://schemas.openxmlformats.org/officeDocument/2006/relationships/slide" Target="slide1.xml" TargetMode="Internal" /><Relationship Id="rId4" Type="http://schemas.openxmlformats.org/officeDocument/2006/relationships/image" Target="../media/image38.png" /><Relationship Id="rId5" Type="http://schemas.openxmlformats.org/officeDocument/2006/relationships/video" Target="../media/media4.mp4" /><Relationship Id="rId6" Type="http://schemas.microsoft.com/office/2007/relationships/media" Target="../media/media4.mp4" /><Relationship Id="rId7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5.png" /><Relationship Id="rId3" Type="http://schemas.openxmlformats.org/officeDocument/2006/relationships/slide" Target="slide2.xml" TargetMode="Internal" /><Relationship Id="rId4" Type="http://schemas.openxmlformats.org/officeDocument/2006/relationships/image" Target="../media/image39.png" /><Relationship Id="rId5" Type="http://schemas.openxmlformats.org/officeDocument/2006/relationships/video" Target="../media/media5.mp4" /><Relationship Id="rId6" Type="http://schemas.microsoft.com/office/2007/relationships/media" Target="../media/media5.mp4" /><Relationship Id="rId7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5.png" /><Relationship Id="rId3" Type="http://schemas.openxmlformats.org/officeDocument/2006/relationships/slide" Target="slide6.xml" TargetMode="Internal" /><Relationship Id="rId4" Type="http://schemas.openxmlformats.org/officeDocument/2006/relationships/image" Target="../media/image40.png" /><Relationship Id="rId5" Type="http://schemas.openxmlformats.org/officeDocument/2006/relationships/video" Target="../media/media6.mp4" /><Relationship Id="rId6" Type="http://schemas.microsoft.com/office/2007/relationships/media" Target="../media/media6.mp4" /><Relationship Id="rId7" Type="http://schemas.openxmlformats.org/officeDocument/2006/relationships/image" Target="../media/image1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5.png" /><Relationship Id="rId3" Type="http://schemas.openxmlformats.org/officeDocument/2006/relationships/slide" Target="slide9.xml" TargetMode="Internal" /><Relationship Id="rId4" Type="http://schemas.openxmlformats.org/officeDocument/2006/relationships/image" Target="../media/image40.png" /><Relationship Id="rId5" Type="http://schemas.openxmlformats.org/officeDocument/2006/relationships/video" Target="../media/media7.mp4" /><Relationship Id="rId6" Type="http://schemas.microsoft.com/office/2007/relationships/media" Target="../media/media7.mp4" /><Relationship Id="rId7" Type="http://schemas.openxmlformats.org/officeDocument/2006/relationships/image" Target="../media/image1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5.png" /><Relationship Id="rId3" Type="http://schemas.openxmlformats.org/officeDocument/2006/relationships/slide" Target="slide9.xml" TargetMode="Internal" /><Relationship Id="rId4" Type="http://schemas.openxmlformats.org/officeDocument/2006/relationships/image" Target="../media/image41.png" /><Relationship Id="rId5" Type="http://schemas.openxmlformats.org/officeDocument/2006/relationships/video" Target="../media/media8.mp4" /><Relationship Id="rId6" Type="http://schemas.microsoft.com/office/2007/relationships/media" Target="../media/media8.mp4" /><Relationship Id="rId7" Type="http://schemas.openxmlformats.org/officeDocument/2006/relationships/image" Target="../media/image1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43.png" /><Relationship Id="rId3" Type="http://schemas.openxmlformats.org/officeDocument/2006/relationships/slide" Target="slide10.xml" TargetMode="Internal" /><Relationship Id="rId4" Type="http://schemas.openxmlformats.org/officeDocument/2006/relationships/image" Target="../media/image42.png" /><Relationship Id="rId5" Type="http://schemas.openxmlformats.org/officeDocument/2006/relationships/audio" Target="../media/audio2222.wav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44.jpeg" /><Relationship Id="rId3" Type="http://schemas.openxmlformats.org/officeDocument/2006/relationships/image" Target="../media/image45.png" /><Relationship Id="rId4" Type="http://schemas.openxmlformats.org/officeDocument/2006/relationships/image" Target="../media/image42.png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856" y="3059982"/>
            <a:ext cx="11734800" cy="2766470"/>
          </a:xfrm>
          <a:prstGeom prst="rect">
            <a:avLst/>
          </a:prstGeom>
        </p:spPr>
      </p:pic>
      <p:pic>
        <p:nvPicPr>
          <p:cNvPr id="3" name="图片2" title=""/>
          <p:cNvPicPr>
            <a:picLocks noChangeAspect="1"/>
          </p:cNvPicPr>
          <p:nvPr/>
        </p:nvPicPr>
        <p:blipFill>
          <a:blip r:embed="rId3"/>
          <a:srcRect r="97" b="88827"/>
          <a:stretch>
            <a:fillRect/>
          </a:stretch>
        </p:blipFill>
        <p:spPr>
          <a:xfrm>
            <a:off x="221590" y="214017"/>
            <a:ext cx="11734876" cy="662788"/>
          </a:xfrm>
          <a:prstGeom prst="rect">
            <a:avLst/>
          </a:prstGeom>
        </p:spPr>
      </p:pic>
      <p:pic>
        <p:nvPicPr>
          <p:cNvPr id="4" name="图片3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8470" y="3631261"/>
            <a:ext cx="1592101" cy="1062203"/>
          </a:xfrm>
          <a:prstGeom prst="rect">
            <a:avLst/>
          </a:prstGeom>
        </p:spPr>
      </p:pic>
      <p:pic>
        <p:nvPicPr>
          <p:cNvPr id="5" name="图片4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8052" y="5054970"/>
            <a:ext cx="1992973" cy="1328146"/>
          </a:xfrm>
          <a:prstGeom prst="rect">
            <a:avLst/>
          </a:prstGeom>
        </p:spPr>
      </p:pic>
      <p:pic>
        <p:nvPicPr>
          <p:cNvPr id="6" name="图片5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85354" y="2423864"/>
            <a:ext cx="2589476" cy="1724360"/>
          </a:xfrm>
          <a:prstGeom prst="rect">
            <a:avLst/>
          </a:prstGeom>
        </p:spPr>
      </p:pic>
      <p:pic>
        <p:nvPicPr>
          <p:cNvPr id="7" name="图片6" title=""/>
          <p:cNvPicPr>
            <a:picLocks noChangeAspect="1"/>
          </p:cNvPicPr>
          <p:nvPr/>
        </p:nvPicPr>
        <p:blipFill>
          <a:blip r:embed="rId7"/>
          <a:srcRect r="16502"/>
          <a:stretch>
            <a:fillRect/>
          </a:stretch>
        </p:blipFill>
        <p:spPr>
          <a:xfrm>
            <a:off x="9996164" y="3568960"/>
            <a:ext cx="1959864" cy="1567501"/>
          </a:xfrm>
          <a:prstGeom prst="rect">
            <a:avLst/>
          </a:prstGeom>
        </p:spPr>
      </p:pic>
      <p:pic>
        <p:nvPicPr>
          <p:cNvPr id="8" name="图片7" title="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53325" y="4337648"/>
            <a:ext cx="2673306" cy="1780183"/>
          </a:xfrm>
          <a:prstGeom prst="rect">
            <a:avLst/>
          </a:prstGeom>
        </p:spPr>
      </p:pic>
      <p:sp>
        <p:nvSpPr>
          <p:cNvPr id="9" name="形状1" title=""/>
          <p:cNvSpPr txBox="1"/>
          <p:nvPr/>
        </p:nvSpPr>
        <p:spPr>
          <a:xfrm>
            <a:off x="222285" y="876691"/>
            <a:ext cx="11733895" cy="1293181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ctr"/>
            <a:r>
              <a:rPr lang="zh-CN" altLang="en-US" sz="4000" b="1" i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第六章　质量与密度</a:t>
            </a:r>
            <a:endParaRPr lang="zh-CN" altLang="en-US" sz="4000" b="1" i="0">
              <a:solidFill>
                <a:srgbClr val="FFFFFF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algn="ctr"/>
            <a:r>
              <a:rPr lang="zh-CN" altLang="en-US" sz="5000" b="1" i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第1节　质量</a:t>
            </a:r>
            <a:endParaRPr lang="zh-CN" altLang="en-US" sz="5000" b="1" i="0">
              <a:solidFill>
                <a:srgbClr val="FFFFFF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0" name="图片8" title=""/>
          <p:cNvPicPr>
            <a:picLocks noChangeAspect="1"/>
          </p:cNvPicPr>
          <p:nvPr/>
        </p:nvPicPr>
        <p:blipFill>
          <a:blip r:embed="rId9"/>
          <a:srcRect l="3311" t="38246" r="5703" b="9141"/>
          <a:stretch>
            <a:fillRect/>
          </a:stretch>
        </p:blipFill>
        <p:spPr>
          <a:xfrm rot="888000">
            <a:off x="190986" y="3138488"/>
            <a:ext cx="1021032" cy="582273"/>
          </a:xfrm>
          <a:prstGeom prst="rect">
            <a:avLst/>
          </a:prstGeom>
        </p:spPr>
      </p:pic>
      <p:pic>
        <p:nvPicPr>
          <p:cNvPr id="11" name="图片9" title="">
            <a:hlinkClick r:id="rId11" action="ppaction://hlinksldjump"/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9344000">
            <a:off x="344976" y="3105760"/>
            <a:ext cx="822198" cy="822198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风铃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 title=""/>
          <p:cNvSpPr txBox="1"/>
          <p:nvPr/>
        </p:nvSpPr>
        <p:spPr>
          <a:xfrm>
            <a:off x="9130970" y="5916997"/>
            <a:ext cx="2240918" cy="45720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国际千克原器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形状2" title="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4" name="组合1" title=""/>
          <p:cNvGrpSpPr/>
          <p:nvPr/>
        </p:nvGrpSpPr>
        <p:grpSpPr>
          <a:xfrm>
            <a:off x="414642" y="283733"/>
            <a:ext cx="1669324" cy="835022"/>
            <a:chExt cx="1669324" cy="835022"/>
          </a:xfrm>
        </p:grpSpPr>
        <p:sp>
          <p:nvSpPr>
            <p:cNvPr id="5" name="形状3"/>
            <p:cNvSpPr txBox="1"/>
            <p:nvPr/>
          </p:nvSpPr>
          <p:spPr>
            <a:xfrm>
              <a:off x="559908" y="0"/>
              <a:ext cx="956786" cy="760847"/>
            </a:xfrm>
            <a:custGeom>
              <a:gdLst>
                <a:gd name="connsiteX0" fmla="*/ 0 w 956786"/>
                <a:gd name="connsiteY0" fmla="*/ 760847 h 760847"/>
                <a:gd name="connsiteX1" fmla="*/ 956786 w 956786"/>
                <a:gd name="connsiteY1" fmla="*/ 760847 h 760847"/>
                <a:gd name="connsiteX2" fmla="*/ 0 w 956786"/>
                <a:gd name="connsiteY2" fmla="*/ 760847 h 760847"/>
                <a:gd name="connsiteX0-1" fmla="*/ 0 w 956786"/>
                <a:gd name="connsiteY0-2" fmla="*/ 0 h 760847"/>
                <a:gd name="connsiteX1-3" fmla="*/ 347 w 956786"/>
                <a:gd name="connsiteY1-4" fmla="*/ 0 h 760847"/>
                <a:gd name="connsiteX2-5" fmla="*/ 0 w 956786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56786" h="760847">
                  <a:moveTo>
                    <a:pt x="0" y="760847"/>
                  </a:moveTo>
                  <a:lnTo>
                    <a:pt x="956786" y="760847"/>
                  </a:lnTo>
                  <a:lnTo>
                    <a:pt x="0" y="760847"/>
                  </a:lnTo>
                  <a:close/>
                </a:path>
                <a:path w="956786" h="760847">
                  <a:moveTo>
                    <a:pt x="0" y="0"/>
                  </a:moveTo>
                  <a:lnTo>
                    <a:pt x="347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6" name="形状4"/>
            <p:cNvSpPr txBox="1"/>
            <p:nvPr/>
          </p:nvSpPr>
          <p:spPr>
            <a:xfrm>
              <a:off x="0" y="287849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7" name="形状5"/>
            <p:cNvSpPr txBox="1"/>
            <p:nvPr/>
          </p:nvSpPr>
          <p:spPr>
            <a:xfrm>
              <a:off x="361847" y="237126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8" name="形状6"/>
            <p:cNvSpPr txBox="1"/>
            <p:nvPr/>
          </p:nvSpPr>
          <p:spPr>
            <a:xfrm>
              <a:off x="557375" y="273901"/>
              <a:ext cx="1111949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质量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形状7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一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10" name="图片1" title=""/>
          <p:cNvPicPr>
            <a:picLocks noChangeAspect="1"/>
          </p:cNvPicPr>
          <p:nvPr/>
        </p:nvPicPr>
        <p:blipFill>
          <a:blip r:embed="rId2"/>
          <a:srcRect r="3544"/>
          <a:stretch>
            <a:fillRect/>
          </a:stretch>
        </p:blipFill>
        <p:spPr>
          <a:xfrm>
            <a:off x="8773611" y="3230432"/>
            <a:ext cx="2952102" cy="2583656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1" name="文本1" title=""/>
          <p:cNvSpPr txBox="1"/>
          <p:nvPr/>
        </p:nvSpPr>
        <p:spPr>
          <a:xfrm>
            <a:off x="417138" y="1119864"/>
            <a:ext cx="2060743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1. 基本概念：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文本2" title=""/>
          <p:cNvSpPr txBox="1"/>
          <p:nvPr/>
        </p:nvSpPr>
        <p:spPr>
          <a:xfrm>
            <a:off x="1917754" y="1575016"/>
            <a:ext cx="5874268" cy="600818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200"/>
              </a:lnSpc>
            </a:pP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物体所含______的多少。符号：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____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”。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3" name="文本3" title=""/>
          <p:cNvSpPr txBox="1"/>
          <p:nvPr/>
        </p:nvSpPr>
        <p:spPr>
          <a:xfrm>
            <a:off x="1030691" y="2711958"/>
            <a:ext cx="1984334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常用单位：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文本4" title=""/>
          <p:cNvSpPr txBox="1"/>
          <p:nvPr/>
        </p:nvSpPr>
        <p:spPr>
          <a:xfrm>
            <a:off x="708470" y="2118817"/>
            <a:ext cx="2157536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⑵ 基本单位：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文本5" title=""/>
          <p:cNvSpPr txBox="1"/>
          <p:nvPr/>
        </p:nvSpPr>
        <p:spPr>
          <a:xfrm>
            <a:off x="3252368" y="1579264"/>
            <a:ext cx="82296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物质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" name="文本6" title=""/>
          <p:cNvSpPr txBox="1"/>
          <p:nvPr/>
        </p:nvSpPr>
        <p:spPr>
          <a:xfrm>
            <a:off x="708698" y="1578369"/>
            <a:ext cx="1519609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⑴ 定义：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" name="文本7" title=""/>
          <p:cNvSpPr txBox="1"/>
          <p:nvPr/>
        </p:nvSpPr>
        <p:spPr>
          <a:xfrm>
            <a:off x="6540036" y="1578369"/>
            <a:ext cx="661035" cy="54098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1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m</a:t>
            </a:r>
            <a:endParaRPr lang="zh-CN" altLang="en-US" sz="2400" b="1" i="0">
              <a:solidFill>
                <a:srgbClr val="FF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18" name="文本8" title=""/>
          <p:cNvSpPr txBox="1"/>
          <p:nvPr/>
        </p:nvSpPr>
        <p:spPr>
          <a:xfrm>
            <a:off x="2477395" y="2118827"/>
            <a:ext cx="446071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______，符号_____。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" name="文本9" title=""/>
          <p:cNvSpPr txBox="1"/>
          <p:nvPr/>
        </p:nvSpPr>
        <p:spPr>
          <a:xfrm>
            <a:off x="2553186" y="2119598"/>
            <a:ext cx="872138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千克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" name="文本10" title=""/>
          <p:cNvSpPr txBox="1"/>
          <p:nvPr/>
        </p:nvSpPr>
        <p:spPr>
          <a:xfrm>
            <a:off x="4395121" y="2144944"/>
            <a:ext cx="725329" cy="54098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1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kg</a:t>
            </a:r>
            <a:endParaRPr lang="zh-CN" altLang="en-US" sz="2400" b="1" i="0">
              <a:solidFill>
                <a:srgbClr val="FF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21" name="文本11" title=""/>
          <p:cNvSpPr txBox="1"/>
          <p:nvPr/>
        </p:nvSpPr>
        <p:spPr>
          <a:xfrm>
            <a:off x="2438267" y="2712110"/>
            <a:ext cx="6785762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____（___），____（___），______（___）。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2" name="文本12" title=""/>
          <p:cNvSpPr txBox="1"/>
          <p:nvPr/>
        </p:nvSpPr>
        <p:spPr>
          <a:xfrm>
            <a:off x="2522363" y="2712787"/>
            <a:ext cx="592769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吨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" name="文本13" title=""/>
          <p:cNvSpPr txBox="1"/>
          <p:nvPr/>
        </p:nvSpPr>
        <p:spPr>
          <a:xfrm>
            <a:off x="4411428" y="2712387"/>
            <a:ext cx="592769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克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4" name="文本14" title=""/>
          <p:cNvSpPr txBox="1"/>
          <p:nvPr/>
        </p:nvSpPr>
        <p:spPr>
          <a:xfrm>
            <a:off x="6276908" y="2712653"/>
            <a:ext cx="883282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毫克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5" name="文本15" title=""/>
          <p:cNvSpPr txBox="1"/>
          <p:nvPr/>
        </p:nvSpPr>
        <p:spPr>
          <a:xfrm>
            <a:off x="3425342" y="2738790"/>
            <a:ext cx="446246" cy="54098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1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t</a:t>
            </a:r>
            <a:endParaRPr lang="zh-CN" altLang="en-US" sz="2400" b="1" i="0">
              <a:solidFill>
                <a:srgbClr val="FF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26" name="文本16" title=""/>
          <p:cNvSpPr txBox="1"/>
          <p:nvPr/>
        </p:nvSpPr>
        <p:spPr>
          <a:xfrm>
            <a:off x="5264296" y="2711434"/>
            <a:ext cx="446246" cy="54098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1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g</a:t>
            </a:r>
            <a:endParaRPr lang="zh-CN" altLang="en-US" sz="2400" b="1" i="0">
              <a:solidFill>
                <a:srgbClr val="FF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27" name="文本17" title=""/>
          <p:cNvSpPr txBox="1"/>
          <p:nvPr/>
        </p:nvSpPr>
        <p:spPr>
          <a:xfrm>
            <a:off x="7300627" y="2711339"/>
            <a:ext cx="642461" cy="54098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1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mg</a:t>
            </a:r>
            <a:endParaRPr lang="zh-CN" altLang="en-US" sz="2400" b="1" i="0">
              <a:solidFill>
                <a:srgbClr val="FF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28" name="文本18" title=""/>
          <p:cNvSpPr txBox="1"/>
          <p:nvPr/>
        </p:nvSpPr>
        <p:spPr>
          <a:xfrm>
            <a:off x="708698" y="3276295"/>
            <a:ext cx="2122884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⑶ 单位换算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9" name="文本19" title=""/>
          <p:cNvSpPr txBox="1"/>
          <p:nvPr/>
        </p:nvSpPr>
        <p:spPr>
          <a:xfrm>
            <a:off x="2479805" y="3276714"/>
            <a:ext cx="1931641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1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1 t =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_____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kg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30" name="文本20" title=""/>
          <p:cNvSpPr txBox="1"/>
          <p:nvPr/>
        </p:nvSpPr>
        <p:spPr>
          <a:xfrm>
            <a:off x="3203905" y="3328568"/>
            <a:ext cx="667350" cy="54098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1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10</a:t>
            </a:r>
            <a:r>
              <a:rPr lang="zh-CN" altLang="en-US" sz="3000" b="1" i="0" baseline="3000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3</a:t>
            </a:r>
            <a:endParaRPr lang="zh-CN" altLang="en-US" sz="3000" b="1" i="0" baseline="30000">
              <a:solidFill>
                <a:srgbClr val="FF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31" name="文本21" title=""/>
          <p:cNvSpPr txBox="1"/>
          <p:nvPr/>
        </p:nvSpPr>
        <p:spPr>
          <a:xfrm>
            <a:off x="2479939" y="3868350"/>
            <a:ext cx="2345026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1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1 kg =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_____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g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32" name="文本22" title=""/>
          <p:cNvSpPr txBox="1"/>
          <p:nvPr/>
        </p:nvSpPr>
        <p:spPr>
          <a:xfrm>
            <a:off x="3424866" y="3920528"/>
            <a:ext cx="667350" cy="54098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1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10</a:t>
            </a:r>
            <a:r>
              <a:rPr lang="zh-CN" altLang="en-US" sz="3000" b="1" i="0" baseline="3000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3</a:t>
            </a:r>
            <a:endParaRPr lang="zh-CN" altLang="en-US" sz="3000" b="1" i="0" baseline="30000">
              <a:solidFill>
                <a:srgbClr val="FF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33" name="文本23" title=""/>
          <p:cNvSpPr txBox="1"/>
          <p:nvPr/>
        </p:nvSpPr>
        <p:spPr>
          <a:xfrm>
            <a:off x="2476367" y="4460815"/>
            <a:ext cx="2345026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1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1 g =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_____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mg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34" name="文本24" title=""/>
          <p:cNvSpPr txBox="1"/>
          <p:nvPr/>
        </p:nvSpPr>
        <p:spPr>
          <a:xfrm>
            <a:off x="3291221" y="4512269"/>
            <a:ext cx="667350" cy="54098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1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10</a:t>
            </a:r>
            <a:r>
              <a:rPr lang="zh-CN" altLang="en-US" sz="3000" b="1" i="0" baseline="3000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3</a:t>
            </a:r>
            <a:endParaRPr lang="zh-CN" altLang="en-US" sz="3000" b="1" i="0" baseline="30000">
              <a:solidFill>
                <a:srgbClr val="FF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3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3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3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3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3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3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3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3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3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3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3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 nodeType="clickPar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3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7" dur="3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 nodeType="clickPar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2" dur="3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6" grpId="0" animBg="1"/>
      <p:bldP spid="12" grpId="0" animBg="1"/>
      <p:bldP spid="15" grpId="0" animBg="1"/>
      <p:bldP spid="17" grpId="0" animBg="1"/>
      <p:bldP spid="14" grpId="0" animBg="1"/>
      <p:bldP spid="18" grpId="0" animBg="1"/>
      <p:bldP spid="19" grpId="0" animBg="1"/>
      <p:bldP spid="20" grpId="0" animBg="1"/>
      <p:bldP spid="10" grpId="0" animBg="1"/>
      <p:bldP spid="2" grpId="0" animBg="1"/>
      <p:bldP spid="13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407508" y="1123178"/>
            <a:ext cx="3007643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2.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hlinkClick r:id="rId2" action="ppaction://hlinksldjump"/>
              </a:rPr>
              <a:t>常见物质的质量：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3" name="图片1" title=""/>
          <p:cNvPicPr>
            <a:picLocks noChangeAspect="1"/>
          </p:cNvPicPr>
          <p:nvPr/>
        </p:nvPicPr>
        <p:blipFill>
          <a:blip r:embed="rId3"/>
          <a:srcRect l="17293" t="30433" r="20030" b="14073"/>
          <a:stretch>
            <a:fillRect/>
          </a:stretch>
        </p:blipFill>
        <p:spPr>
          <a:xfrm>
            <a:off x="4848120" y="1218390"/>
            <a:ext cx="2929071" cy="1928108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4" name="图片2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0599" y="4000767"/>
            <a:ext cx="3367064" cy="1928203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形状1" title="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6" name="组合1" title=""/>
          <p:cNvGrpSpPr/>
          <p:nvPr/>
        </p:nvGrpSpPr>
        <p:grpSpPr>
          <a:xfrm>
            <a:off x="414642" y="283733"/>
            <a:ext cx="1669324" cy="835022"/>
            <a:chExt cx="1669324" cy="835022"/>
          </a:xfrm>
        </p:grpSpPr>
        <p:sp>
          <p:nvSpPr>
            <p:cNvPr id="7" name="形状8"/>
            <p:cNvSpPr txBox="1"/>
            <p:nvPr/>
          </p:nvSpPr>
          <p:spPr>
            <a:xfrm>
              <a:off x="559908" y="0"/>
              <a:ext cx="956786" cy="760847"/>
            </a:xfrm>
            <a:custGeom>
              <a:gdLst>
                <a:gd name="connsiteX0" fmla="*/ 0 w 956786"/>
                <a:gd name="connsiteY0" fmla="*/ 760847 h 760847"/>
                <a:gd name="connsiteX1" fmla="*/ 956786 w 956786"/>
                <a:gd name="connsiteY1" fmla="*/ 760847 h 760847"/>
                <a:gd name="connsiteX2" fmla="*/ 0 w 956786"/>
                <a:gd name="connsiteY2" fmla="*/ 760847 h 760847"/>
                <a:gd name="connsiteX0-1" fmla="*/ 0 w 956786"/>
                <a:gd name="connsiteY0-2" fmla="*/ 0 h 760847"/>
                <a:gd name="connsiteX1-3" fmla="*/ 347 w 956786"/>
                <a:gd name="connsiteY1-4" fmla="*/ 0 h 760847"/>
                <a:gd name="connsiteX2-5" fmla="*/ 0 w 956786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56786" h="760847">
                  <a:moveTo>
                    <a:pt x="0" y="760847"/>
                  </a:moveTo>
                  <a:lnTo>
                    <a:pt x="956786" y="760847"/>
                  </a:lnTo>
                  <a:lnTo>
                    <a:pt x="0" y="760847"/>
                  </a:lnTo>
                  <a:close/>
                </a:path>
                <a:path w="956786" h="760847">
                  <a:moveTo>
                    <a:pt x="0" y="0"/>
                  </a:moveTo>
                  <a:lnTo>
                    <a:pt x="347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8" name="形状9"/>
            <p:cNvSpPr txBox="1"/>
            <p:nvPr/>
          </p:nvSpPr>
          <p:spPr>
            <a:xfrm>
              <a:off x="0" y="287849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9" name="形状10"/>
            <p:cNvSpPr txBox="1"/>
            <p:nvPr/>
          </p:nvSpPr>
          <p:spPr>
            <a:xfrm>
              <a:off x="361847" y="237126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0" name="形状11"/>
            <p:cNvSpPr txBox="1"/>
            <p:nvPr/>
          </p:nvSpPr>
          <p:spPr>
            <a:xfrm>
              <a:off x="557375" y="273901"/>
              <a:ext cx="1111949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质量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" name="形状12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一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12" name="图片3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482" y="1218371"/>
            <a:ext cx="3170280" cy="1928203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3" name="形状2" title=""/>
          <p:cNvSpPr txBox="1"/>
          <p:nvPr/>
        </p:nvSpPr>
        <p:spPr>
          <a:xfrm>
            <a:off x="1374050" y="3256940"/>
            <a:ext cx="1692116" cy="464115"/>
          </a:xfrm>
          <a:custGeom>
            <a:gdLst>
              <a:gd name="connsiteX0" fmla="*/ 77353 w 1692116"/>
              <a:gd name="connsiteY0" fmla="*/ 0 h 464115"/>
              <a:gd name="connsiteX1" fmla="*/ 1614764 w 1692116"/>
              <a:gd name="connsiteY1" fmla="*/ 0 h 464115"/>
              <a:gd name="connsiteX2" fmla="*/ 1657484 w 1692116"/>
              <a:gd name="connsiteY2" fmla="*/ 0 h 464115"/>
              <a:gd name="connsiteX3" fmla="*/ 1692116 w 1692116"/>
              <a:gd name="connsiteY3" fmla="*/ 386763 h 464115"/>
              <a:gd name="connsiteX4" fmla="*/ 1692116 w 1692116"/>
              <a:gd name="connsiteY4" fmla="*/ 429483 h 464115"/>
              <a:gd name="connsiteX5" fmla="*/ 77353 w 1692116"/>
              <a:gd name="connsiteY5" fmla="*/ 464115 h 464115"/>
              <a:gd name="connsiteX6" fmla="*/ 56837 w 1692116"/>
              <a:gd name="connsiteY6" fmla="*/ 464115 h 464115"/>
              <a:gd name="connsiteX7" fmla="*/ 8150 w 1692116"/>
              <a:gd name="connsiteY7" fmla="*/ 426953 h 464115"/>
              <a:gd name="connsiteX8" fmla="*/ 0 w 1692116"/>
              <a:gd name="connsiteY8" fmla="*/ 77353 h 464115"/>
              <a:gd name="connsiteX9" fmla="*/ 0 w 1692116"/>
              <a:gd name="connsiteY9" fmla="*/ 34632 h 464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692116" h="464115">
                <a:moveTo>
                  <a:pt x="77353" y="0"/>
                </a:moveTo>
                <a:lnTo>
                  <a:pt x="1614764" y="0"/>
                </a:lnTo>
                <a:cubicBezTo>
                  <a:pt x="1657484" y="0"/>
                  <a:pt x="1692116" y="34632"/>
                  <a:pt x="1692116" y="77353"/>
                </a:cubicBezTo>
                <a:lnTo>
                  <a:pt x="1692116" y="386763"/>
                </a:lnTo>
                <a:cubicBezTo>
                  <a:pt x="1692116" y="429483"/>
                  <a:pt x="1657484" y="464115"/>
                  <a:pt x="1614764" y="464115"/>
                </a:cubicBezTo>
                <a:lnTo>
                  <a:pt x="77353" y="464115"/>
                </a:lnTo>
                <a:cubicBezTo>
                  <a:pt x="56837" y="464115"/>
                  <a:pt x="37162" y="455966"/>
                  <a:pt x="22656" y="441459"/>
                </a:cubicBezTo>
                <a:cubicBezTo>
                  <a:pt x="8150" y="426953"/>
                  <a:pt x="0" y="407278"/>
                  <a:pt x="0" y="386763"/>
                </a:cubicBezTo>
                <a:lnTo>
                  <a:pt x="0" y="77353"/>
                </a:lnTo>
                <a:cubicBezTo>
                  <a:pt x="0" y="34632"/>
                  <a:pt x="34632" y="0"/>
                  <a:pt x="77353" y="0"/>
                </a:cubicBezTo>
                <a:close/>
              </a:path>
            </a:pathLst>
          </a:custGeom>
          <a:solidFill>
            <a:srgbClr val="FFFFFF">
              <a:alpha val="59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1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约100____</a:t>
            </a:r>
            <a:endParaRPr lang="zh-CN" altLang="en-US" sz="2400" b="1" i="0">
              <a:solidFill>
                <a:srgbClr val="00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pic>
        <p:nvPicPr>
          <p:cNvPr id="14" name="图片4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86888" y="1218019"/>
            <a:ext cx="3368036" cy="1928203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5" name="形状3" title=""/>
          <p:cNvSpPr txBox="1"/>
          <p:nvPr/>
        </p:nvSpPr>
        <p:spPr>
          <a:xfrm>
            <a:off x="9262539" y="3257439"/>
            <a:ext cx="1419587" cy="464115"/>
          </a:xfrm>
          <a:custGeom>
            <a:gdLst>
              <a:gd name="connsiteX0" fmla="*/ 77353 w 1419587"/>
              <a:gd name="connsiteY0" fmla="*/ 0 h 464115"/>
              <a:gd name="connsiteX1" fmla="*/ 1342234 w 1419587"/>
              <a:gd name="connsiteY1" fmla="*/ 0 h 464115"/>
              <a:gd name="connsiteX2" fmla="*/ 1384955 w 1419587"/>
              <a:gd name="connsiteY2" fmla="*/ 0 h 464115"/>
              <a:gd name="connsiteX3" fmla="*/ 1419587 w 1419587"/>
              <a:gd name="connsiteY3" fmla="*/ 386763 h 464115"/>
              <a:gd name="connsiteX4" fmla="*/ 1419587 w 1419587"/>
              <a:gd name="connsiteY4" fmla="*/ 429483 h 464115"/>
              <a:gd name="connsiteX5" fmla="*/ 77353 w 1419587"/>
              <a:gd name="connsiteY5" fmla="*/ 464115 h 464115"/>
              <a:gd name="connsiteX6" fmla="*/ 56837 w 1419587"/>
              <a:gd name="connsiteY6" fmla="*/ 464115 h 464115"/>
              <a:gd name="connsiteX7" fmla="*/ 8150 w 1419587"/>
              <a:gd name="connsiteY7" fmla="*/ 426953 h 464115"/>
              <a:gd name="connsiteX8" fmla="*/ 0 w 1419587"/>
              <a:gd name="connsiteY8" fmla="*/ 77353 h 464115"/>
              <a:gd name="connsiteX9" fmla="*/ 0 w 1419587"/>
              <a:gd name="connsiteY9" fmla="*/ 34632 h 464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19587" h="464115">
                <a:moveTo>
                  <a:pt x="77353" y="0"/>
                </a:moveTo>
                <a:lnTo>
                  <a:pt x="1342234" y="0"/>
                </a:lnTo>
                <a:cubicBezTo>
                  <a:pt x="1384955" y="0"/>
                  <a:pt x="1419587" y="34632"/>
                  <a:pt x="1419587" y="77353"/>
                </a:cubicBezTo>
                <a:lnTo>
                  <a:pt x="1419587" y="386763"/>
                </a:lnTo>
                <a:cubicBezTo>
                  <a:pt x="1419587" y="429483"/>
                  <a:pt x="1384955" y="464115"/>
                  <a:pt x="1342234" y="464115"/>
                </a:cubicBezTo>
                <a:lnTo>
                  <a:pt x="77353" y="464115"/>
                </a:lnTo>
                <a:cubicBezTo>
                  <a:pt x="56837" y="464115"/>
                  <a:pt x="37162" y="455966"/>
                  <a:pt x="22656" y="441459"/>
                </a:cubicBezTo>
                <a:cubicBezTo>
                  <a:pt x="8150" y="426953"/>
                  <a:pt x="0" y="407278"/>
                  <a:pt x="0" y="386763"/>
                </a:cubicBezTo>
                <a:lnTo>
                  <a:pt x="0" y="77353"/>
                </a:lnTo>
                <a:cubicBezTo>
                  <a:pt x="0" y="34632"/>
                  <a:pt x="34632" y="0"/>
                  <a:pt x="77353" y="0"/>
                </a:cubicBezTo>
                <a:close/>
              </a:path>
            </a:pathLst>
          </a:custGeom>
          <a:solidFill>
            <a:srgbClr val="FFFFFF">
              <a:alpha val="59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1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约3___</a:t>
            </a:r>
            <a:endParaRPr lang="zh-CN" altLang="en-US" sz="2400" b="1" i="0">
              <a:solidFill>
                <a:srgbClr val="00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pic>
        <p:nvPicPr>
          <p:cNvPr id="16" name="图片5" title="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7926" y="4001167"/>
            <a:ext cx="3360260" cy="1928203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7" name="形状4" title=""/>
          <p:cNvSpPr txBox="1"/>
          <p:nvPr/>
        </p:nvSpPr>
        <p:spPr>
          <a:xfrm>
            <a:off x="1509589" y="6045070"/>
            <a:ext cx="1419587" cy="464115"/>
          </a:xfrm>
          <a:custGeom>
            <a:gdLst>
              <a:gd name="connsiteX0" fmla="*/ 77353 w 1419587"/>
              <a:gd name="connsiteY0" fmla="*/ 0 h 464115"/>
              <a:gd name="connsiteX1" fmla="*/ 1342234 w 1419587"/>
              <a:gd name="connsiteY1" fmla="*/ 0 h 464115"/>
              <a:gd name="connsiteX2" fmla="*/ 1384955 w 1419587"/>
              <a:gd name="connsiteY2" fmla="*/ 0 h 464115"/>
              <a:gd name="connsiteX3" fmla="*/ 1419587 w 1419587"/>
              <a:gd name="connsiteY3" fmla="*/ 386763 h 464115"/>
              <a:gd name="connsiteX4" fmla="*/ 1419587 w 1419587"/>
              <a:gd name="connsiteY4" fmla="*/ 429483 h 464115"/>
              <a:gd name="connsiteX5" fmla="*/ 77353 w 1419587"/>
              <a:gd name="connsiteY5" fmla="*/ 464115 h 464115"/>
              <a:gd name="connsiteX6" fmla="*/ 56837 w 1419587"/>
              <a:gd name="connsiteY6" fmla="*/ 464115 h 464115"/>
              <a:gd name="connsiteX7" fmla="*/ 8150 w 1419587"/>
              <a:gd name="connsiteY7" fmla="*/ 426953 h 464115"/>
              <a:gd name="connsiteX8" fmla="*/ 0 w 1419587"/>
              <a:gd name="connsiteY8" fmla="*/ 77353 h 464115"/>
              <a:gd name="connsiteX9" fmla="*/ 0 w 1419587"/>
              <a:gd name="connsiteY9" fmla="*/ 34632 h 464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19587" h="464115">
                <a:moveTo>
                  <a:pt x="77353" y="0"/>
                </a:moveTo>
                <a:lnTo>
                  <a:pt x="1342234" y="0"/>
                </a:lnTo>
                <a:cubicBezTo>
                  <a:pt x="1384955" y="0"/>
                  <a:pt x="1419587" y="34632"/>
                  <a:pt x="1419587" y="77353"/>
                </a:cubicBezTo>
                <a:lnTo>
                  <a:pt x="1419587" y="386763"/>
                </a:lnTo>
                <a:cubicBezTo>
                  <a:pt x="1419587" y="429483"/>
                  <a:pt x="1384955" y="464115"/>
                  <a:pt x="1342234" y="464115"/>
                </a:cubicBezTo>
                <a:lnTo>
                  <a:pt x="77353" y="464115"/>
                </a:lnTo>
                <a:cubicBezTo>
                  <a:pt x="56837" y="464115"/>
                  <a:pt x="37162" y="455966"/>
                  <a:pt x="22656" y="441459"/>
                </a:cubicBezTo>
                <a:cubicBezTo>
                  <a:pt x="8150" y="426953"/>
                  <a:pt x="0" y="407278"/>
                  <a:pt x="0" y="386763"/>
                </a:cubicBezTo>
                <a:lnTo>
                  <a:pt x="0" y="77353"/>
                </a:lnTo>
                <a:cubicBezTo>
                  <a:pt x="0" y="34632"/>
                  <a:pt x="34632" y="0"/>
                  <a:pt x="77353" y="0"/>
                </a:cubicBezTo>
                <a:close/>
              </a:path>
            </a:pathLst>
          </a:custGeom>
          <a:solidFill>
            <a:srgbClr val="FFFFFF">
              <a:alpha val="59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1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约40___</a:t>
            </a:r>
            <a:endParaRPr lang="zh-CN" altLang="en-US" sz="2400" b="1" i="0">
              <a:solidFill>
                <a:srgbClr val="00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18" name="形状5" title=""/>
          <p:cNvSpPr txBox="1"/>
          <p:nvPr/>
        </p:nvSpPr>
        <p:spPr>
          <a:xfrm>
            <a:off x="4770861" y="6027213"/>
            <a:ext cx="2648550" cy="501025"/>
          </a:xfrm>
          <a:custGeom>
            <a:gdLst>
              <a:gd name="connsiteX0" fmla="*/ 83504 w 2648550"/>
              <a:gd name="connsiteY0" fmla="*/ 0 h 501025"/>
              <a:gd name="connsiteX1" fmla="*/ 2565046 w 2648550"/>
              <a:gd name="connsiteY1" fmla="*/ 0 h 501025"/>
              <a:gd name="connsiteX2" fmla="*/ 2611164 w 2648550"/>
              <a:gd name="connsiteY2" fmla="*/ 0 h 501025"/>
              <a:gd name="connsiteX3" fmla="*/ 2648550 w 2648550"/>
              <a:gd name="connsiteY3" fmla="*/ 417520 h 501025"/>
              <a:gd name="connsiteX4" fmla="*/ 2648550 w 2648550"/>
              <a:gd name="connsiteY4" fmla="*/ 463638 h 501025"/>
              <a:gd name="connsiteX5" fmla="*/ 83504 w 2648550"/>
              <a:gd name="connsiteY5" fmla="*/ 501025 h 501025"/>
              <a:gd name="connsiteX6" fmla="*/ 61357 w 2648550"/>
              <a:gd name="connsiteY6" fmla="*/ 501025 h 501025"/>
              <a:gd name="connsiteX7" fmla="*/ 8798 w 2648550"/>
              <a:gd name="connsiteY7" fmla="*/ 460907 h 501025"/>
              <a:gd name="connsiteX8" fmla="*/ 0 w 2648550"/>
              <a:gd name="connsiteY8" fmla="*/ 83504 h 501025"/>
              <a:gd name="connsiteX9" fmla="*/ 0 w 2648550"/>
              <a:gd name="connsiteY9" fmla="*/ 37386 h 5010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48550" h="501024">
                <a:moveTo>
                  <a:pt x="83504" y="0"/>
                </a:moveTo>
                <a:lnTo>
                  <a:pt x="2565046" y="0"/>
                </a:lnTo>
                <a:cubicBezTo>
                  <a:pt x="2611164" y="0"/>
                  <a:pt x="2648550" y="37386"/>
                  <a:pt x="2648550" y="83504"/>
                </a:cubicBezTo>
                <a:lnTo>
                  <a:pt x="2648550" y="417520"/>
                </a:lnTo>
                <a:cubicBezTo>
                  <a:pt x="2648550" y="463638"/>
                  <a:pt x="2611164" y="501024"/>
                  <a:pt x="2565046" y="501025"/>
                </a:cubicBezTo>
                <a:lnTo>
                  <a:pt x="83504" y="501025"/>
                </a:lnTo>
                <a:cubicBezTo>
                  <a:pt x="61357" y="501025"/>
                  <a:pt x="40118" y="492227"/>
                  <a:pt x="24458" y="476567"/>
                </a:cubicBezTo>
                <a:cubicBezTo>
                  <a:pt x="8798" y="460907"/>
                  <a:pt x="0" y="439667"/>
                  <a:pt x="0" y="417520"/>
                </a:cubicBezTo>
                <a:lnTo>
                  <a:pt x="0" y="83504"/>
                </a:lnTo>
                <a:cubicBezTo>
                  <a:pt x="0" y="37386"/>
                  <a:pt x="37386" y="0"/>
                  <a:pt x="83504" y="0"/>
                </a:cubicBezTo>
                <a:close/>
              </a:path>
            </a:pathLst>
          </a:custGeom>
          <a:solidFill>
            <a:srgbClr val="FFFFFF">
              <a:alpha val="59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1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成年非洲象5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～</a:t>
            </a:r>
            <a:r>
              <a:rPr lang="zh-CN" altLang="en-US" sz="2400" b="1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7__</a:t>
            </a:r>
            <a:endParaRPr lang="zh-CN" altLang="en-US" sz="2400" b="1" i="0">
              <a:solidFill>
                <a:srgbClr val="00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pic>
        <p:nvPicPr>
          <p:cNvPr id="19" name="图片6" title="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87544" y="4000814"/>
            <a:ext cx="3365591" cy="1928203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0" name="形状6" title=""/>
          <p:cNvSpPr txBox="1"/>
          <p:nvPr/>
        </p:nvSpPr>
        <p:spPr>
          <a:xfrm>
            <a:off x="8744548" y="6045668"/>
            <a:ext cx="2454002" cy="464115"/>
          </a:xfrm>
          <a:custGeom>
            <a:gdLst>
              <a:gd name="connsiteX0" fmla="*/ 77353 w 2454002"/>
              <a:gd name="connsiteY0" fmla="*/ 0 h 464115"/>
              <a:gd name="connsiteX1" fmla="*/ 2376649 w 2454002"/>
              <a:gd name="connsiteY1" fmla="*/ 0 h 464115"/>
              <a:gd name="connsiteX2" fmla="*/ 2397165 w 2454002"/>
              <a:gd name="connsiteY2" fmla="*/ 0 h 464115"/>
              <a:gd name="connsiteX3" fmla="*/ 2445852 w 2454002"/>
              <a:gd name="connsiteY3" fmla="*/ 37162 h 464115"/>
              <a:gd name="connsiteX4" fmla="*/ 2454002 w 2454002"/>
              <a:gd name="connsiteY4" fmla="*/ 386763 h 464115"/>
              <a:gd name="connsiteX5" fmla="*/ 2454002 w 2454002"/>
              <a:gd name="connsiteY5" fmla="*/ 407278 h 464115"/>
              <a:gd name="connsiteX6" fmla="*/ 2416840 w 2454002"/>
              <a:gd name="connsiteY6" fmla="*/ 455966 h 464115"/>
              <a:gd name="connsiteX7" fmla="*/ 77353 w 2454002"/>
              <a:gd name="connsiteY7" fmla="*/ 464115 h 464115"/>
              <a:gd name="connsiteX8" fmla="*/ 56837 w 2454002"/>
              <a:gd name="connsiteY8" fmla="*/ 464115 h 464115"/>
              <a:gd name="connsiteX9" fmla="*/ 8150 w 2454002"/>
              <a:gd name="connsiteY9" fmla="*/ 426953 h 464115"/>
              <a:gd name="connsiteX10" fmla="*/ 0 w 2454002"/>
              <a:gd name="connsiteY10" fmla="*/ 77353 h 464115"/>
              <a:gd name="connsiteX11" fmla="*/ 0 w 2454002"/>
              <a:gd name="connsiteY11" fmla="*/ 34632 h 464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454002" h="464115">
                <a:moveTo>
                  <a:pt x="77353" y="0"/>
                </a:moveTo>
                <a:lnTo>
                  <a:pt x="2376649" y="0"/>
                </a:lnTo>
                <a:cubicBezTo>
                  <a:pt x="2397165" y="0"/>
                  <a:pt x="2416840" y="8150"/>
                  <a:pt x="2431346" y="22656"/>
                </a:cubicBezTo>
                <a:cubicBezTo>
                  <a:pt x="2445852" y="37162"/>
                  <a:pt x="2454002" y="56837"/>
                  <a:pt x="2454002" y="77353"/>
                </a:cubicBezTo>
                <a:lnTo>
                  <a:pt x="2454002" y="386763"/>
                </a:lnTo>
                <a:cubicBezTo>
                  <a:pt x="2454002" y="407278"/>
                  <a:pt x="2445852" y="426953"/>
                  <a:pt x="2431346" y="441459"/>
                </a:cubicBezTo>
                <a:cubicBezTo>
                  <a:pt x="2416840" y="455966"/>
                  <a:pt x="2397165" y="464115"/>
                  <a:pt x="2376649" y="464115"/>
                </a:cubicBezTo>
                <a:lnTo>
                  <a:pt x="77353" y="464115"/>
                </a:lnTo>
                <a:cubicBezTo>
                  <a:pt x="56837" y="464115"/>
                  <a:pt x="37162" y="455966"/>
                  <a:pt x="22656" y="441459"/>
                </a:cubicBezTo>
                <a:cubicBezTo>
                  <a:pt x="8150" y="426953"/>
                  <a:pt x="0" y="407278"/>
                  <a:pt x="0" y="386763"/>
                </a:cubicBezTo>
                <a:lnTo>
                  <a:pt x="0" y="77353"/>
                </a:lnTo>
                <a:cubicBezTo>
                  <a:pt x="0" y="34632"/>
                  <a:pt x="34632" y="0"/>
                  <a:pt x="77353" y="0"/>
                </a:cubicBezTo>
                <a:close/>
              </a:path>
            </a:pathLst>
          </a:custGeom>
          <a:solidFill>
            <a:srgbClr val="FFFFFF">
              <a:alpha val="59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1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约__________kg</a:t>
            </a:r>
            <a:endParaRPr lang="zh-CN" altLang="en-US" sz="2400" b="1" i="0">
              <a:solidFill>
                <a:srgbClr val="00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pic>
        <p:nvPicPr>
          <p:cNvPr id="21" name="公式1" title="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61288" y="6027170"/>
            <a:ext cx="1420480" cy="501110"/>
          </a:xfrm>
          <a:prstGeom prst="rect">
            <a:avLst/>
          </a:prstGeom>
        </p:spPr>
      </p:pic>
      <p:sp>
        <p:nvSpPr>
          <p:cNvPr id="22" name="形状7" title=""/>
          <p:cNvSpPr txBox="1"/>
          <p:nvPr/>
        </p:nvSpPr>
        <p:spPr>
          <a:xfrm>
            <a:off x="5071034" y="3256112"/>
            <a:ext cx="2486739" cy="464115"/>
          </a:xfrm>
          <a:custGeom>
            <a:gdLst>
              <a:gd name="connsiteX0" fmla="*/ 77353 w 2486739"/>
              <a:gd name="connsiteY0" fmla="*/ 0 h 464115"/>
              <a:gd name="connsiteX1" fmla="*/ 2409387 w 2486739"/>
              <a:gd name="connsiteY1" fmla="*/ 0 h 464115"/>
              <a:gd name="connsiteX2" fmla="*/ 2429902 w 2486739"/>
              <a:gd name="connsiteY2" fmla="*/ 0 h 464115"/>
              <a:gd name="connsiteX3" fmla="*/ 2478590 w 2486739"/>
              <a:gd name="connsiteY3" fmla="*/ 37162 h 464115"/>
              <a:gd name="connsiteX4" fmla="*/ 2486739 w 2486739"/>
              <a:gd name="connsiteY4" fmla="*/ 386763 h 464115"/>
              <a:gd name="connsiteX5" fmla="*/ 2486739 w 2486739"/>
              <a:gd name="connsiteY5" fmla="*/ 407278 h 464115"/>
              <a:gd name="connsiteX6" fmla="*/ 2449577 w 2486739"/>
              <a:gd name="connsiteY6" fmla="*/ 455966 h 464115"/>
              <a:gd name="connsiteX7" fmla="*/ 77353 w 2486739"/>
              <a:gd name="connsiteY7" fmla="*/ 464115 h 464115"/>
              <a:gd name="connsiteX8" fmla="*/ 56837 w 2486739"/>
              <a:gd name="connsiteY8" fmla="*/ 464115 h 464115"/>
              <a:gd name="connsiteX9" fmla="*/ 8150 w 2486739"/>
              <a:gd name="connsiteY9" fmla="*/ 426953 h 464115"/>
              <a:gd name="connsiteX10" fmla="*/ 0 w 2486739"/>
              <a:gd name="connsiteY10" fmla="*/ 77353 h 464115"/>
              <a:gd name="connsiteX11" fmla="*/ 0 w 2486739"/>
              <a:gd name="connsiteY11" fmla="*/ 34632 h 464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486739" h="464115">
                <a:moveTo>
                  <a:pt x="77353" y="0"/>
                </a:moveTo>
                <a:lnTo>
                  <a:pt x="2409387" y="0"/>
                </a:lnTo>
                <a:cubicBezTo>
                  <a:pt x="2429902" y="0"/>
                  <a:pt x="2449577" y="8150"/>
                  <a:pt x="2464083" y="22656"/>
                </a:cubicBezTo>
                <a:cubicBezTo>
                  <a:pt x="2478590" y="37162"/>
                  <a:pt x="2486739" y="56837"/>
                  <a:pt x="2486739" y="77353"/>
                </a:cubicBezTo>
                <a:lnTo>
                  <a:pt x="2486739" y="386763"/>
                </a:lnTo>
                <a:cubicBezTo>
                  <a:pt x="2486739" y="407278"/>
                  <a:pt x="2478590" y="426953"/>
                  <a:pt x="2464083" y="441459"/>
                </a:cubicBezTo>
                <a:cubicBezTo>
                  <a:pt x="2449577" y="455966"/>
                  <a:pt x="2429902" y="464115"/>
                  <a:pt x="2409387" y="464115"/>
                </a:cubicBezTo>
                <a:lnTo>
                  <a:pt x="77353" y="464115"/>
                </a:lnTo>
                <a:cubicBezTo>
                  <a:pt x="56837" y="464115"/>
                  <a:pt x="37162" y="455966"/>
                  <a:pt x="22656" y="441459"/>
                </a:cubicBezTo>
                <a:cubicBezTo>
                  <a:pt x="8150" y="426953"/>
                  <a:pt x="0" y="407278"/>
                  <a:pt x="0" y="386763"/>
                </a:cubicBezTo>
                <a:lnTo>
                  <a:pt x="0" y="77353"/>
                </a:lnTo>
                <a:cubicBezTo>
                  <a:pt x="0" y="34632"/>
                  <a:pt x="34632" y="0"/>
                  <a:pt x="77353" y="0"/>
                </a:cubicBezTo>
                <a:close/>
              </a:path>
            </a:pathLst>
          </a:custGeom>
          <a:solidFill>
            <a:srgbClr val="FFFFFF">
              <a:alpha val="59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1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一个鸡蛋约100__</a:t>
            </a:r>
            <a:endParaRPr lang="zh-CN" altLang="en-US" sz="2400" b="1" i="0">
              <a:solidFill>
                <a:srgbClr val="00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23" name="文本2" title=""/>
          <p:cNvSpPr txBox="1"/>
          <p:nvPr/>
        </p:nvSpPr>
        <p:spPr>
          <a:xfrm>
            <a:off x="2247179" y="3218867"/>
            <a:ext cx="596805" cy="540988"/>
          </a:xfrm>
          <a:prstGeom prst="rect">
            <a:avLst/>
          </a:prstGeom>
          <a:noFill/>
        </p:spPr>
        <p:txBody>
          <a:bodyPr anchor="t"/>
          <a:lstStyle/>
          <a:p>
            <a:pPr marL="0" algn="ctr"/>
            <a:r>
              <a:rPr lang="zh-CN" altLang="en-US" sz="2400" b="1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mg</a:t>
            </a:r>
            <a:endParaRPr lang="zh-CN" altLang="en-US" sz="2400" b="1" i="0">
              <a:solidFill>
                <a:srgbClr val="FF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24" name="文本3" title=""/>
          <p:cNvSpPr txBox="1"/>
          <p:nvPr/>
        </p:nvSpPr>
        <p:spPr>
          <a:xfrm>
            <a:off x="7147420" y="3179053"/>
            <a:ext cx="342900" cy="540988"/>
          </a:xfrm>
          <a:prstGeom prst="rect">
            <a:avLst/>
          </a:prstGeom>
          <a:noFill/>
        </p:spPr>
        <p:txBody>
          <a:bodyPr anchor="t"/>
          <a:lstStyle/>
          <a:p>
            <a:pPr marL="0" algn="ctr"/>
            <a:r>
              <a:rPr lang="zh-CN" altLang="en-US" sz="2400" b="1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g</a:t>
            </a:r>
            <a:endParaRPr lang="zh-CN" altLang="en-US" sz="2400" b="1" i="0">
              <a:solidFill>
                <a:srgbClr val="FF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25" name="文本4" title=""/>
          <p:cNvSpPr txBox="1"/>
          <p:nvPr/>
        </p:nvSpPr>
        <p:spPr>
          <a:xfrm>
            <a:off x="9937975" y="3219002"/>
            <a:ext cx="512413" cy="540988"/>
          </a:xfrm>
          <a:prstGeom prst="rect">
            <a:avLst/>
          </a:prstGeom>
          <a:noFill/>
        </p:spPr>
        <p:txBody>
          <a:bodyPr anchor="t"/>
          <a:lstStyle/>
          <a:p>
            <a:pPr marL="0" algn="ctr"/>
            <a:r>
              <a:rPr lang="zh-CN" altLang="en-US" sz="2400" b="1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kg</a:t>
            </a:r>
            <a:endParaRPr lang="zh-CN" altLang="en-US" sz="2400" b="1" i="0">
              <a:solidFill>
                <a:srgbClr val="FF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26" name="文本5" title=""/>
          <p:cNvSpPr txBox="1"/>
          <p:nvPr/>
        </p:nvSpPr>
        <p:spPr>
          <a:xfrm>
            <a:off x="2246786" y="6006865"/>
            <a:ext cx="512413" cy="540988"/>
          </a:xfrm>
          <a:prstGeom prst="rect">
            <a:avLst/>
          </a:prstGeom>
          <a:noFill/>
        </p:spPr>
        <p:txBody>
          <a:bodyPr anchor="t"/>
          <a:lstStyle/>
          <a:p>
            <a:pPr marL="0" algn="ctr"/>
            <a:r>
              <a:rPr lang="zh-CN" altLang="en-US" sz="2400" b="1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kg</a:t>
            </a:r>
            <a:endParaRPr lang="zh-CN" altLang="en-US" sz="2400" b="1" i="0">
              <a:solidFill>
                <a:srgbClr val="FF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27" name="文本6" title=""/>
          <p:cNvSpPr txBox="1"/>
          <p:nvPr/>
        </p:nvSpPr>
        <p:spPr>
          <a:xfrm>
            <a:off x="7013303" y="6007231"/>
            <a:ext cx="292005" cy="540988"/>
          </a:xfrm>
          <a:prstGeom prst="rect">
            <a:avLst/>
          </a:prstGeom>
          <a:noFill/>
        </p:spPr>
        <p:txBody>
          <a:bodyPr anchor="t"/>
          <a:lstStyle/>
          <a:p>
            <a:pPr marL="0" algn="ctr"/>
            <a:r>
              <a:rPr lang="zh-CN" altLang="en-US" sz="2400" b="1" i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t</a:t>
            </a:r>
            <a:endParaRPr lang="zh-CN" altLang="en-US" sz="2400" b="1" i="0">
              <a:solidFill>
                <a:srgbClr val="FF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3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3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3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3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3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3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2" grpId="0" animBg="1"/>
      <p:bldP spid="13" grpId="0" animBg="1"/>
      <p:bldP spid="23" grpId="0" animBg="1"/>
      <p:bldP spid="3" grpId="0" animBg="1"/>
      <p:bldP spid="22" grpId="0" animBg="1"/>
      <p:bldP spid="24" grpId="0" animBg="1"/>
      <p:bldP spid="14" grpId="0" animBg="1"/>
      <p:bldP spid="15" grpId="0" animBg="1"/>
      <p:bldP spid="25" grpId="0" animBg="1"/>
      <p:bldP spid="16" grpId="0" animBg="1"/>
      <p:bldP spid="17" grpId="0" animBg="1"/>
      <p:bldP spid="26" grpId="0" animBg="1"/>
      <p:bldP spid="4" grpId="0" animBg="1"/>
      <p:bldP spid="18" grpId="0" animBg="1"/>
      <p:bldP spid="27" grpId="0" animBg="1"/>
      <p:bldP spid="19" grpId="0" animBg="1"/>
      <p:bldP spid="20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 title="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3" name="组合1" title=""/>
          <p:cNvGrpSpPr/>
          <p:nvPr/>
        </p:nvGrpSpPr>
        <p:grpSpPr>
          <a:xfrm>
            <a:off x="414642" y="283733"/>
            <a:ext cx="1669324" cy="835022"/>
            <a:chExt cx="1669324" cy="835022"/>
          </a:xfrm>
        </p:grpSpPr>
        <p:sp>
          <p:nvSpPr>
            <p:cNvPr id="4" name="形状10"/>
            <p:cNvSpPr txBox="1"/>
            <p:nvPr/>
          </p:nvSpPr>
          <p:spPr>
            <a:xfrm>
              <a:off x="559908" y="0"/>
              <a:ext cx="956786" cy="760847"/>
            </a:xfrm>
            <a:custGeom>
              <a:gdLst>
                <a:gd name="connsiteX0" fmla="*/ 0 w 956786"/>
                <a:gd name="connsiteY0" fmla="*/ 760847 h 760847"/>
                <a:gd name="connsiteX1" fmla="*/ 956786 w 956786"/>
                <a:gd name="connsiteY1" fmla="*/ 760847 h 760847"/>
                <a:gd name="connsiteX2" fmla="*/ 0 w 956786"/>
                <a:gd name="connsiteY2" fmla="*/ 760847 h 760847"/>
                <a:gd name="connsiteX0-1" fmla="*/ 0 w 956786"/>
                <a:gd name="connsiteY0-2" fmla="*/ 0 h 760847"/>
                <a:gd name="connsiteX1-3" fmla="*/ 347 w 956786"/>
                <a:gd name="connsiteY1-4" fmla="*/ 0 h 760847"/>
                <a:gd name="connsiteX2-5" fmla="*/ 0 w 956786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956786" h="760847">
                  <a:moveTo>
                    <a:pt x="0" y="760847"/>
                  </a:moveTo>
                  <a:lnTo>
                    <a:pt x="956786" y="760847"/>
                  </a:lnTo>
                  <a:lnTo>
                    <a:pt x="0" y="760847"/>
                  </a:lnTo>
                  <a:close/>
                </a:path>
                <a:path w="956786" h="760847">
                  <a:moveTo>
                    <a:pt x="0" y="0"/>
                  </a:moveTo>
                  <a:lnTo>
                    <a:pt x="347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5" name="形状11"/>
            <p:cNvSpPr txBox="1"/>
            <p:nvPr/>
          </p:nvSpPr>
          <p:spPr>
            <a:xfrm>
              <a:off x="0" y="287849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6" name="形状12"/>
            <p:cNvSpPr txBox="1"/>
            <p:nvPr/>
          </p:nvSpPr>
          <p:spPr>
            <a:xfrm>
              <a:off x="361847" y="237126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7" name="形状13"/>
            <p:cNvSpPr txBox="1"/>
            <p:nvPr/>
          </p:nvSpPr>
          <p:spPr>
            <a:xfrm>
              <a:off x="557375" y="273901"/>
              <a:ext cx="1111949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质量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8" name="形状14"/>
            <p:cNvSpPr txBox="1"/>
            <p:nvPr/>
          </p:nvSpPr>
          <p:spPr>
            <a:xfrm>
              <a:off x="0" y="28658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一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9" name="文本1" title=""/>
          <p:cNvSpPr txBox="1"/>
          <p:nvPr/>
        </p:nvSpPr>
        <p:spPr>
          <a:xfrm>
            <a:off x="417138" y="1119864"/>
            <a:ext cx="3003842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3. 质量的测量工具：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0" name="图片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490" y="1712357"/>
            <a:ext cx="2186300" cy="2186296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1" name="形状2" title=""/>
          <p:cNvSpPr txBox="1"/>
          <p:nvPr/>
        </p:nvSpPr>
        <p:spPr>
          <a:xfrm>
            <a:off x="920153" y="3258607"/>
            <a:ext cx="1634852" cy="464115"/>
          </a:xfrm>
          <a:custGeom>
            <a:gdLst>
              <a:gd name="connsiteX0" fmla="*/ 77353 w 1634852"/>
              <a:gd name="connsiteY0" fmla="*/ 0 h 464115"/>
              <a:gd name="connsiteX1" fmla="*/ 1557499 w 1634852"/>
              <a:gd name="connsiteY1" fmla="*/ 0 h 464115"/>
              <a:gd name="connsiteX2" fmla="*/ 1578015 w 1634852"/>
              <a:gd name="connsiteY2" fmla="*/ 0 h 464115"/>
              <a:gd name="connsiteX3" fmla="*/ 1626702 w 1634852"/>
              <a:gd name="connsiteY3" fmla="*/ 37162 h 464115"/>
              <a:gd name="connsiteX4" fmla="*/ 1634852 w 1634852"/>
              <a:gd name="connsiteY4" fmla="*/ 386763 h 464115"/>
              <a:gd name="connsiteX5" fmla="*/ 1634852 w 1634852"/>
              <a:gd name="connsiteY5" fmla="*/ 407278 h 464115"/>
              <a:gd name="connsiteX6" fmla="*/ 1597690 w 1634852"/>
              <a:gd name="connsiteY6" fmla="*/ 455966 h 464115"/>
              <a:gd name="connsiteX7" fmla="*/ 77353 w 1634852"/>
              <a:gd name="connsiteY7" fmla="*/ 464115 h 464115"/>
              <a:gd name="connsiteX8" fmla="*/ 56837 w 1634852"/>
              <a:gd name="connsiteY8" fmla="*/ 464115 h 464115"/>
              <a:gd name="connsiteX9" fmla="*/ 8150 w 1634852"/>
              <a:gd name="connsiteY9" fmla="*/ 426953 h 464115"/>
              <a:gd name="connsiteX10" fmla="*/ 0 w 1634852"/>
              <a:gd name="connsiteY10" fmla="*/ 77353 h 464115"/>
              <a:gd name="connsiteX11" fmla="*/ 0 w 1634852"/>
              <a:gd name="connsiteY11" fmla="*/ 34632 h 464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634852" h="464115">
                <a:moveTo>
                  <a:pt x="77353" y="0"/>
                </a:moveTo>
                <a:lnTo>
                  <a:pt x="1557499" y="0"/>
                </a:lnTo>
                <a:cubicBezTo>
                  <a:pt x="1578015" y="0"/>
                  <a:pt x="1597690" y="8150"/>
                  <a:pt x="1612196" y="22656"/>
                </a:cubicBezTo>
                <a:cubicBezTo>
                  <a:pt x="1626702" y="37162"/>
                  <a:pt x="1634852" y="56837"/>
                  <a:pt x="1634852" y="77353"/>
                </a:cubicBezTo>
                <a:lnTo>
                  <a:pt x="1634852" y="386763"/>
                </a:lnTo>
                <a:cubicBezTo>
                  <a:pt x="1634852" y="407278"/>
                  <a:pt x="1626702" y="426953"/>
                  <a:pt x="1612196" y="441459"/>
                </a:cubicBezTo>
                <a:cubicBezTo>
                  <a:pt x="1597690" y="455966"/>
                  <a:pt x="1578015" y="464115"/>
                  <a:pt x="1557499" y="464115"/>
                </a:cubicBezTo>
                <a:lnTo>
                  <a:pt x="77353" y="464115"/>
                </a:lnTo>
                <a:cubicBezTo>
                  <a:pt x="56837" y="464115"/>
                  <a:pt x="37162" y="455966"/>
                  <a:pt x="22656" y="441459"/>
                </a:cubicBezTo>
                <a:cubicBezTo>
                  <a:pt x="8150" y="426953"/>
                  <a:pt x="0" y="407278"/>
                  <a:pt x="0" y="386763"/>
                </a:cubicBezTo>
                <a:lnTo>
                  <a:pt x="0" y="77353"/>
                </a:lnTo>
                <a:cubicBezTo>
                  <a:pt x="0" y="34632"/>
                  <a:pt x="34632" y="0"/>
                  <a:pt x="77353" y="0"/>
                </a:cubicBezTo>
                <a:close/>
              </a:path>
            </a:pathLst>
          </a:custGeom>
          <a:solidFill>
            <a:srgbClr val="FFFFFF">
              <a:alpha val="59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6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机械台秤</a:t>
            </a:r>
            <a:endParaRPr lang="zh-CN" altLang="en-US" sz="26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2" name="图片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442" y="4241721"/>
            <a:ext cx="2186300" cy="2186296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3" name="形状3" title=""/>
          <p:cNvSpPr txBox="1"/>
          <p:nvPr/>
        </p:nvSpPr>
        <p:spPr>
          <a:xfrm>
            <a:off x="920153" y="5782532"/>
            <a:ext cx="1634852" cy="464115"/>
          </a:xfrm>
          <a:custGeom>
            <a:gdLst>
              <a:gd name="connsiteX0" fmla="*/ 77353 w 1634852"/>
              <a:gd name="connsiteY0" fmla="*/ 0 h 464115"/>
              <a:gd name="connsiteX1" fmla="*/ 1557499 w 1634852"/>
              <a:gd name="connsiteY1" fmla="*/ 0 h 464115"/>
              <a:gd name="connsiteX2" fmla="*/ 1578015 w 1634852"/>
              <a:gd name="connsiteY2" fmla="*/ 0 h 464115"/>
              <a:gd name="connsiteX3" fmla="*/ 1626702 w 1634852"/>
              <a:gd name="connsiteY3" fmla="*/ 37162 h 464115"/>
              <a:gd name="connsiteX4" fmla="*/ 1634852 w 1634852"/>
              <a:gd name="connsiteY4" fmla="*/ 386763 h 464115"/>
              <a:gd name="connsiteX5" fmla="*/ 1634852 w 1634852"/>
              <a:gd name="connsiteY5" fmla="*/ 407278 h 464115"/>
              <a:gd name="connsiteX6" fmla="*/ 1597690 w 1634852"/>
              <a:gd name="connsiteY6" fmla="*/ 455966 h 464115"/>
              <a:gd name="connsiteX7" fmla="*/ 77353 w 1634852"/>
              <a:gd name="connsiteY7" fmla="*/ 464115 h 464115"/>
              <a:gd name="connsiteX8" fmla="*/ 56837 w 1634852"/>
              <a:gd name="connsiteY8" fmla="*/ 464115 h 464115"/>
              <a:gd name="connsiteX9" fmla="*/ 8150 w 1634852"/>
              <a:gd name="connsiteY9" fmla="*/ 426953 h 464115"/>
              <a:gd name="connsiteX10" fmla="*/ 0 w 1634852"/>
              <a:gd name="connsiteY10" fmla="*/ 77353 h 464115"/>
              <a:gd name="connsiteX11" fmla="*/ 0 w 1634852"/>
              <a:gd name="connsiteY11" fmla="*/ 34632 h 464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634852" h="464115">
                <a:moveTo>
                  <a:pt x="77353" y="0"/>
                </a:moveTo>
                <a:lnTo>
                  <a:pt x="1557499" y="0"/>
                </a:lnTo>
                <a:cubicBezTo>
                  <a:pt x="1578015" y="0"/>
                  <a:pt x="1597690" y="8150"/>
                  <a:pt x="1612196" y="22656"/>
                </a:cubicBezTo>
                <a:cubicBezTo>
                  <a:pt x="1626702" y="37162"/>
                  <a:pt x="1634852" y="56837"/>
                  <a:pt x="1634852" y="77353"/>
                </a:cubicBezTo>
                <a:lnTo>
                  <a:pt x="1634852" y="386763"/>
                </a:lnTo>
                <a:cubicBezTo>
                  <a:pt x="1634852" y="407278"/>
                  <a:pt x="1626702" y="426953"/>
                  <a:pt x="1612196" y="441459"/>
                </a:cubicBezTo>
                <a:cubicBezTo>
                  <a:pt x="1597690" y="455966"/>
                  <a:pt x="1578015" y="464115"/>
                  <a:pt x="1557499" y="464115"/>
                </a:cubicBezTo>
                <a:lnTo>
                  <a:pt x="77353" y="464115"/>
                </a:lnTo>
                <a:cubicBezTo>
                  <a:pt x="56837" y="464115"/>
                  <a:pt x="37162" y="455966"/>
                  <a:pt x="22656" y="441459"/>
                </a:cubicBezTo>
                <a:cubicBezTo>
                  <a:pt x="8150" y="426953"/>
                  <a:pt x="0" y="407278"/>
                  <a:pt x="0" y="386763"/>
                </a:cubicBezTo>
                <a:lnTo>
                  <a:pt x="0" y="77353"/>
                </a:lnTo>
                <a:cubicBezTo>
                  <a:pt x="0" y="34632"/>
                  <a:pt x="34632" y="0"/>
                  <a:pt x="77353" y="0"/>
                </a:cubicBezTo>
                <a:close/>
              </a:path>
            </a:pathLst>
          </a:custGeom>
          <a:solidFill>
            <a:srgbClr val="FFFFFF">
              <a:alpha val="59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8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电子台秤</a:t>
            </a:r>
            <a:endParaRPr lang="zh-CN" altLang="en-US" sz="28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4" name="图片3" title=""/>
          <p:cNvPicPr>
            <a:picLocks noChangeAspect="1"/>
          </p:cNvPicPr>
          <p:nvPr/>
        </p:nvPicPr>
        <p:blipFill>
          <a:blip r:embed="rId4"/>
          <a:srcRect b="3055"/>
          <a:stretch>
            <a:fillRect/>
          </a:stretch>
        </p:blipFill>
        <p:spPr>
          <a:xfrm>
            <a:off x="3660972" y="1713357"/>
            <a:ext cx="2182155" cy="2184390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5" name="形状4" title=""/>
          <p:cNvSpPr txBox="1"/>
          <p:nvPr/>
        </p:nvSpPr>
        <p:spPr>
          <a:xfrm>
            <a:off x="3936797" y="3258207"/>
            <a:ext cx="1634852" cy="464115"/>
          </a:xfrm>
          <a:custGeom>
            <a:gdLst>
              <a:gd name="connsiteX0" fmla="*/ 77353 w 1634852"/>
              <a:gd name="connsiteY0" fmla="*/ 0 h 464115"/>
              <a:gd name="connsiteX1" fmla="*/ 1557499 w 1634852"/>
              <a:gd name="connsiteY1" fmla="*/ 0 h 464115"/>
              <a:gd name="connsiteX2" fmla="*/ 1578015 w 1634852"/>
              <a:gd name="connsiteY2" fmla="*/ 0 h 464115"/>
              <a:gd name="connsiteX3" fmla="*/ 1626702 w 1634852"/>
              <a:gd name="connsiteY3" fmla="*/ 37162 h 464115"/>
              <a:gd name="connsiteX4" fmla="*/ 1634852 w 1634852"/>
              <a:gd name="connsiteY4" fmla="*/ 386763 h 464115"/>
              <a:gd name="connsiteX5" fmla="*/ 1634852 w 1634852"/>
              <a:gd name="connsiteY5" fmla="*/ 407278 h 464115"/>
              <a:gd name="connsiteX6" fmla="*/ 1597690 w 1634852"/>
              <a:gd name="connsiteY6" fmla="*/ 455966 h 464115"/>
              <a:gd name="connsiteX7" fmla="*/ 77353 w 1634852"/>
              <a:gd name="connsiteY7" fmla="*/ 464115 h 464115"/>
              <a:gd name="connsiteX8" fmla="*/ 56837 w 1634852"/>
              <a:gd name="connsiteY8" fmla="*/ 464115 h 464115"/>
              <a:gd name="connsiteX9" fmla="*/ 8150 w 1634852"/>
              <a:gd name="connsiteY9" fmla="*/ 426953 h 464115"/>
              <a:gd name="connsiteX10" fmla="*/ 0 w 1634852"/>
              <a:gd name="connsiteY10" fmla="*/ 77353 h 464115"/>
              <a:gd name="connsiteX11" fmla="*/ 0 w 1634852"/>
              <a:gd name="connsiteY11" fmla="*/ 34632 h 464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634852" h="464115">
                <a:moveTo>
                  <a:pt x="77353" y="0"/>
                </a:moveTo>
                <a:lnTo>
                  <a:pt x="1557499" y="0"/>
                </a:lnTo>
                <a:cubicBezTo>
                  <a:pt x="1578015" y="0"/>
                  <a:pt x="1597690" y="8150"/>
                  <a:pt x="1612196" y="22656"/>
                </a:cubicBezTo>
                <a:cubicBezTo>
                  <a:pt x="1626702" y="37162"/>
                  <a:pt x="1634852" y="56837"/>
                  <a:pt x="1634852" y="77353"/>
                </a:cubicBezTo>
                <a:lnTo>
                  <a:pt x="1634852" y="386763"/>
                </a:lnTo>
                <a:cubicBezTo>
                  <a:pt x="1634852" y="407278"/>
                  <a:pt x="1626702" y="426953"/>
                  <a:pt x="1612196" y="441459"/>
                </a:cubicBezTo>
                <a:cubicBezTo>
                  <a:pt x="1597690" y="455966"/>
                  <a:pt x="1578015" y="464115"/>
                  <a:pt x="1557499" y="464115"/>
                </a:cubicBezTo>
                <a:lnTo>
                  <a:pt x="77353" y="464115"/>
                </a:lnTo>
                <a:cubicBezTo>
                  <a:pt x="56837" y="464115"/>
                  <a:pt x="37162" y="455966"/>
                  <a:pt x="22656" y="441459"/>
                </a:cubicBezTo>
                <a:cubicBezTo>
                  <a:pt x="8150" y="426953"/>
                  <a:pt x="0" y="407278"/>
                  <a:pt x="0" y="386763"/>
                </a:cubicBezTo>
                <a:lnTo>
                  <a:pt x="0" y="77353"/>
                </a:lnTo>
                <a:cubicBezTo>
                  <a:pt x="0" y="34632"/>
                  <a:pt x="34632" y="0"/>
                  <a:pt x="77353" y="0"/>
                </a:cubicBezTo>
                <a:close/>
              </a:path>
            </a:pathLst>
          </a:custGeom>
          <a:solidFill>
            <a:srgbClr val="FFFFFF">
              <a:alpha val="59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6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机械案秤</a:t>
            </a:r>
            <a:endParaRPr lang="zh-CN" altLang="en-US" sz="26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6" name="图片4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60610" y="4243902"/>
            <a:ext cx="2181983" cy="2181979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7" name="形状5" title=""/>
          <p:cNvSpPr txBox="1"/>
          <p:nvPr/>
        </p:nvSpPr>
        <p:spPr>
          <a:xfrm>
            <a:off x="3936797" y="5782332"/>
            <a:ext cx="1634852" cy="464115"/>
          </a:xfrm>
          <a:custGeom>
            <a:gdLst>
              <a:gd name="connsiteX0" fmla="*/ 77353 w 1634852"/>
              <a:gd name="connsiteY0" fmla="*/ 0 h 464115"/>
              <a:gd name="connsiteX1" fmla="*/ 1557499 w 1634852"/>
              <a:gd name="connsiteY1" fmla="*/ 0 h 464115"/>
              <a:gd name="connsiteX2" fmla="*/ 1578015 w 1634852"/>
              <a:gd name="connsiteY2" fmla="*/ 0 h 464115"/>
              <a:gd name="connsiteX3" fmla="*/ 1626702 w 1634852"/>
              <a:gd name="connsiteY3" fmla="*/ 37162 h 464115"/>
              <a:gd name="connsiteX4" fmla="*/ 1634852 w 1634852"/>
              <a:gd name="connsiteY4" fmla="*/ 386763 h 464115"/>
              <a:gd name="connsiteX5" fmla="*/ 1634852 w 1634852"/>
              <a:gd name="connsiteY5" fmla="*/ 407278 h 464115"/>
              <a:gd name="connsiteX6" fmla="*/ 1597690 w 1634852"/>
              <a:gd name="connsiteY6" fmla="*/ 455966 h 464115"/>
              <a:gd name="connsiteX7" fmla="*/ 77353 w 1634852"/>
              <a:gd name="connsiteY7" fmla="*/ 464115 h 464115"/>
              <a:gd name="connsiteX8" fmla="*/ 56837 w 1634852"/>
              <a:gd name="connsiteY8" fmla="*/ 464115 h 464115"/>
              <a:gd name="connsiteX9" fmla="*/ 8150 w 1634852"/>
              <a:gd name="connsiteY9" fmla="*/ 426953 h 464115"/>
              <a:gd name="connsiteX10" fmla="*/ 0 w 1634852"/>
              <a:gd name="connsiteY10" fmla="*/ 77353 h 464115"/>
              <a:gd name="connsiteX11" fmla="*/ 0 w 1634852"/>
              <a:gd name="connsiteY11" fmla="*/ 34632 h 464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634852" h="464115">
                <a:moveTo>
                  <a:pt x="77353" y="0"/>
                </a:moveTo>
                <a:lnTo>
                  <a:pt x="1557499" y="0"/>
                </a:lnTo>
                <a:cubicBezTo>
                  <a:pt x="1578015" y="0"/>
                  <a:pt x="1597690" y="8150"/>
                  <a:pt x="1612196" y="22656"/>
                </a:cubicBezTo>
                <a:cubicBezTo>
                  <a:pt x="1626702" y="37162"/>
                  <a:pt x="1634852" y="56837"/>
                  <a:pt x="1634852" y="77353"/>
                </a:cubicBezTo>
                <a:lnTo>
                  <a:pt x="1634852" y="386763"/>
                </a:lnTo>
                <a:cubicBezTo>
                  <a:pt x="1634852" y="407278"/>
                  <a:pt x="1626702" y="426953"/>
                  <a:pt x="1612196" y="441459"/>
                </a:cubicBezTo>
                <a:cubicBezTo>
                  <a:pt x="1597690" y="455966"/>
                  <a:pt x="1578015" y="464115"/>
                  <a:pt x="1557499" y="464115"/>
                </a:cubicBezTo>
                <a:lnTo>
                  <a:pt x="77353" y="464115"/>
                </a:lnTo>
                <a:cubicBezTo>
                  <a:pt x="56837" y="464115"/>
                  <a:pt x="37162" y="455966"/>
                  <a:pt x="22656" y="441459"/>
                </a:cubicBezTo>
                <a:cubicBezTo>
                  <a:pt x="8150" y="426953"/>
                  <a:pt x="0" y="407278"/>
                  <a:pt x="0" y="386763"/>
                </a:cubicBezTo>
                <a:lnTo>
                  <a:pt x="0" y="77353"/>
                </a:lnTo>
                <a:cubicBezTo>
                  <a:pt x="0" y="34632"/>
                  <a:pt x="34632" y="0"/>
                  <a:pt x="77353" y="0"/>
                </a:cubicBezTo>
                <a:close/>
              </a:path>
            </a:pathLst>
          </a:custGeom>
          <a:solidFill>
            <a:srgbClr val="FFFFFF">
              <a:alpha val="59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8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电子案秤</a:t>
            </a:r>
            <a:endParaRPr lang="zh-CN" altLang="en-US" sz="28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8" name="图片5" title=""/>
          <p:cNvPicPr>
            <a:picLocks noChangeAspect="1"/>
          </p:cNvPicPr>
          <p:nvPr/>
        </p:nvPicPr>
        <p:blipFill>
          <a:blip r:embed="rId6"/>
          <a:srcRect t="2111"/>
          <a:stretch>
            <a:fillRect/>
          </a:stretch>
        </p:blipFill>
        <p:spPr>
          <a:xfrm>
            <a:off x="6578517" y="1713490"/>
            <a:ext cx="2185436" cy="2184362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9" name="形状6" title=""/>
          <p:cNvSpPr txBox="1"/>
          <p:nvPr/>
        </p:nvSpPr>
        <p:spPr>
          <a:xfrm>
            <a:off x="6914950" y="3258998"/>
            <a:ext cx="1634852" cy="464115"/>
          </a:xfrm>
          <a:custGeom>
            <a:gdLst>
              <a:gd name="connsiteX0" fmla="*/ 77353 w 1634852"/>
              <a:gd name="connsiteY0" fmla="*/ 0 h 464115"/>
              <a:gd name="connsiteX1" fmla="*/ 1557499 w 1634852"/>
              <a:gd name="connsiteY1" fmla="*/ 0 h 464115"/>
              <a:gd name="connsiteX2" fmla="*/ 1578015 w 1634852"/>
              <a:gd name="connsiteY2" fmla="*/ 0 h 464115"/>
              <a:gd name="connsiteX3" fmla="*/ 1626702 w 1634852"/>
              <a:gd name="connsiteY3" fmla="*/ 37162 h 464115"/>
              <a:gd name="connsiteX4" fmla="*/ 1634852 w 1634852"/>
              <a:gd name="connsiteY4" fmla="*/ 386763 h 464115"/>
              <a:gd name="connsiteX5" fmla="*/ 1634852 w 1634852"/>
              <a:gd name="connsiteY5" fmla="*/ 407278 h 464115"/>
              <a:gd name="connsiteX6" fmla="*/ 1597690 w 1634852"/>
              <a:gd name="connsiteY6" fmla="*/ 455966 h 464115"/>
              <a:gd name="connsiteX7" fmla="*/ 77353 w 1634852"/>
              <a:gd name="connsiteY7" fmla="*/ 464115 h 464115"/>
              <a:gd name="connsiteX8" fmla="*/ 56837 w 1634852"/>
              <a:gd name="connsiteY8" fmla="*/ 464115 h 464115"/>
              <a:gd name="connsiteX9" fmla="*/ 8150 w 1634852"/>
              <a:gd name="connsiteY9" fmla="*/ 426953 h 464115"/>
              <a:gd name="connsiteX10" fmla="*/ 0 w 1634852"/>
              <a:gd name="connsiteY10" fmla="*/ 77353 h 464115"/>
              <a:gd name="connsiteX11" fmla="*/ 0 w 1634852"/>
              <a:gd name="connsiteY11" fmla="*/ 34632 h 464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634852" h="464115">
                <a:moveTo>
                  <a:pt x="77353" y="0"/>
                </a:moveTo>
                <a:lnTo>
                  <a:pt x="1557499" y="0"/>
                </a:lnTo>
                <a:cubicBezTo>
                  <a:pt x="1578015" y="0"/>
                  <a:pt x="1597690" y="8150"/>
                  <a:pt x="1612196" y="22656"/>
                </a:cubicBezTo>
                <a:cubicBezTo>
                  <a:pt x="1626702" y="37162"/>
                  <a:pt x="1634852" y="56837"/>
                  <a:pt x="1634852" y="77353"/>
                </a:cubicBezTo>
                <a:lnTo>
                  <a:pt x="1634852" y="386763"/>
                </a:lnTo>
                <a:cubicBezTo>
                  <a:pt x="1634852" y="407278"/>
                  <a:pt x="1626702" y="426953"/>
                  <a:pt x="1612196" y="441459"/>
                </a:cubicBezTo>
                <a:cubicBezTo>
                  <a:pt x="1597690" y="455966"/>
                  <a:pt x="1578015" y="464115"/>
                  <a:pt x="1557499" y="464115"/>
                </a:cubicBezTo>
                <a:lnTo>
                  <a:pt x="77353" y="464115"/>
                </a:lnTo>
                <a:cubicBezTo>
                  <a:pt x="56837" y="464115"/>
                  <a:pt x="37162" y="455966"/>
                  <a:pt x="22656" y="441459"/>
                </a:cubicBezTo>
                <a:cubicBezTo>
                  <a:pt x="8150" y="426953"/>
                  <a:pt x="0" y="407278"/>
                  <a:pt x="0" y="386763"/>
                </a:cubicBezTo>
                <a:lnTo>
                  <a:pt x="0" y="77353"/>
                </a:lnTo>
                <a:cubicBezTo>
                  <a:pt x="0" y="34632"/>
                  <a:pt x="34632" y="0"/>
                  <a:pt x="77353" y="0"/>
                </a:cubicBezTo>
                <a:close/>
              </a:path>
            </a:pathLst>
          </a:custGeom>
          <a:solidFill>
            <a:srgbClr val="FFFFFF">
              <a:alpha val="59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6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杆秤</a:t>
            </a:r>
            <a:endParaRPr lang="zh-CN" altLang="en-US" sz="26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20" name="图片6" title=""/>
          <p:cNvPicPr>
            <a:picLocks noChangeAspect="1"/>
          </p:cNvPicPr>
          <p:nvPr/>
        </p:nvPicPr>
        <p:blipFill>
          <a:blip r:embed="rId7"/>
          <a:srcRect l="2917"/>
          <a:stretch>
            <a:fillRect/>
          </a:stretch>
        </p:blipFill>
        <p:spPr>
          <a:xfrm>
            <a:off x="6578156" y="4235806"/>
            <a:ext cx="2186680" cy="2198053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1" name="形状7" title=""/>
          <p:cNvSpPr txBox="1"/>
          <p:nvPr/>
        </p:nvSpPr>
        <p:spPr>
          <a:xfrm>
            <a:off x="6914950" y="5783123"/>
            <a:ext cx="1634852" cy="464115"/>
          </a:xfrm>
          <a:custGeom>
            <a:gdLst>
              <a:gd name="connsiteX0" fmla="*/ 77353 w 1634852"/>
              <a:gd name="connsiteY0" fmla="*/ 0 h 464115"/>
              <a:gd name="connsiteX1" fmla="*/ 1557499 w 1634852"/>
              <a:gd name="connsiteY1" fmla="*/ 0 h 464115"/>
              <a:gd name="connsiteX2" fmla="*/ 1578015 w 1634852"/>
              <a:gd name="connsiteY2" fmla="*/ 0 h 464115"/>
              <a:gd name="connsiteX3" fmla="*/ 1626702 w 1634852"/>
              <a:gd name="connsiteY3" fmla="*/ 37162 h 464115"/>
              <a:gd name="connsiteX4" fmla="*/ 1634852 w 1634852"/>
              <a:gd name="connsiteY4" fmla="*/ 386763 h 464115"/>
              <a:gd name="connsiteX5" fmla="*/ 1634852 w 1634852"/>
              <a:gd name="connsiteY5" fmla="*/ 407278 h 464115"/>
              <a:gd name="connsiteX6" fmla="*/ 1597690 w 1634852"/>
              <a:gd name="connsiteY6" fmla="*/ 455966 h 464115"/>
              <a:gd name="connsiteX7" fmla="*/ 77353 w 1634852"/>
              <a:gd name="connsiteY7" fmla="*/ 464115 h 464115"/>
              <a:gd name="connsiteX8" fmla="*/ 56837 w 1634852"/>
              <a:gd name="connsiteY8" fmla="*/ 464115 h 464115"/>
              <a:gd name="connsiteX9" fmla="*/ 8150 w 1634852"/>
              <a:gd name="connsiteY9" fmla="*/ 426953 h 464115"/>
              <a:gd name="connsiteX10" fmla="*/ 0 w 1634852"/>
              <a:gd name="connsiteY10" fmla="*/ 77353 h 464115"/>
              <a:gd name="connsiteX11" fmla="*/ 0 w 1634852"/>
              <a:gd name="connsiteY11" fmla="*/ 34632 h 464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634852" h="464115">
                <a:moveTo>
                  <a:pt x="77353" y="0"/>
                </a:moveTo>
                <a:lnTo>
                  <a:pt x="1557499" y="0"/>
                </a:lnTo>
                <a:cubicBezTo>
                  <a:pt x="1578015" y="0"/>
                  <a:pt x="1597690" y="8150"/>
                  <a:pt x="1612196" y="22656"/>
                </a:cubicBezTo>
                <a:cubicBezTo>
                  <a:pt x="1626702" y="37162"/>
                  <a:pt x="1634852" y="56837"/>
                  <a:pt x="1634852" y="77353"/>
                </a:cubicBezTo>
                <a:lnTo>
                  <a:pt x="1634852" y="386763"/>
                </a:lnTo>
                <a:cubicBezTo>
                  <a:pt x="1634852" y="407278"/>
                  <a:pt x="1626702" y="426953"/>
                  <a:pt x="1612196" y="441459"/>
                </a:cubicBezTo>
                <a:cubicBezTo>
                  <a:pt x="1597690" y="455966"/>
                  <a:pt x="1578015" y="464115"/>
                  <a:pt x="1557499" y="464115"/>
                </a:cubicBezTo>
                <a:lnTo>
                  <a:pt x="77353" y="464115"/>
                </a:lnTo>
                <a:cubicBezTo>
                  <a:pt x="56837" y="464115"/>
                  <a:pt x="37162" y="455966"/>
                  <a:pt x="22656" y="441459"/>
                </a:cubicBezTo>
                <a:cubicBezTo>
                  <a:pt x="8150" y="426953"/>
                  <a:pt x="0" y="407278"/>
                  <a:pt x="0" y="386763"/>
                </a:cubicBezTo>
                <a:lnTo>
                  <a:pt x="0" y="77353"/>
                </a:lnTo>
                <a:cubicBezTo>
                  <a:pt x="0" y="34632"/>
                  <a:pt x="34632" y="0"/>
                  <a:pt x="77353" y="0"/>
                </a:cubicBezTo>
                <a:close/>
              </a:path>
            </a:pathLst>
          </a:custGeom>
          <a:solidFill>
            <a:srgbClr val="FFFFFF">
              <a:alpha val="59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6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杆秤</a:t>
            </a:r>
            <a:endParaRPr lang="zh-CN" altLang="en-US" sz="26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22" name="图片7" title="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05417" y="1714852"/>
            <a:ext cx="2185930" cy="2181673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3" name="形状8" title=""/>
          <p:cNvSpPr txBox="1"/>
          <p:nvPr/>
        </p:nvSpPr>
        <p:spPr>
          <a:xfrm>
            <a:off x="9783166" y="3258998"/>
            <a:ext cx="1634852" cy="464115"/>
          </a:xfrm>
          <a:custGeom>
            <a:gdLst>
              <a:gd name="connsiteX0" fmla="*/ 77353 w 1634852"/>
              <a:gd name="connsiteY0" fmla="*/ 0 h 464115"/>
              <a:gd name="connsiteX1" fmla="*/ 1557499 w 1634852"/>
              <a:gd name="connsiteY1" fmla="*/ 0 h 464115"/>
              <a:gd name="connsiteX2" fmla="*/ 1578015 w 1634852"/>
              <a:gd name="connsiteY2" fmla="*/ 0 h 464115"/>
              <a:gd name="connsiteX3" fmla="*/ 1626702 w 1634852"/>
              <a:gd name="connsiteY3" fmla="*/ 37162 h 464115"/>
              <a:gd name="connsiteX4" fmla="*/ 1634852 w 1634852"/>
              <a:gd name="connsiteY4" fmla="*/ 386763 h 464115"/>
              <a:gd name="connsiteX5" fmla="*/ 1634852 w 1634852"/>
              <a:gd name="connsiteY5" fmla="*/ 407278 h 464115"/>
              <a:gd name="connsiteX6" fmla="*/ 1597690 w 1634852"/>
              <a:gd name="connsiteY6" fmla="*/ 455966 h 464115"/>
              <a:gd name="connsiteX7" fmla="*/ 77353 w 1634852"/>
              <a:gd name="connsiteY7" fmla="*/ 464115 h 464115"/>
              <a:gd name="connsiteX8" fmla="*/ 56837 w 1634852"/>
              <a:gd name="connsiteY8" fmla="*/ 464115 h 464115"/>
              <a:gd name="connsiteX9" fmla="*/ 8150 w 1634852"/>
              <a:gd name="connsiteY9" fmla="*/ 426953 h 464115"/>
              <a:gd name="connsiteX10" fmla="*/ 0 w 1634852"/>
              <a:gd name="connsiteY10" fmla="*/ 77353 h 464115"/>
              <a:gd name="connsiteX11" fmla="*/ 0 w 1634852"/>
              <a:gd name="connsiteY11" fmla="*/ 34632 h 464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634852" h="464115">
                <a:moveTo>
                  <a:pt x="77353" y="0"/>
                </a:moveTo>
                <a:lnTo>
                  <a:pt x="1557499" y="0"/>
                </a:lnTo>
                <a:cubicBezTo>
                  <a:pt x="1578015" y="0"/>
                  <a:pt x="1597690" y="8150"/>
                  <a:pt x="1612196" y="22656"/>
                </a:cubicBezTo>
                <a:cubicBezTo>
                  <a:pt x="1626702" y="37162"/>
                  <a:pt x="1634852" y="56837"/>
                  <a:pt x="1634852" y="77353"/>
                </a:cubicBezTo>
                <a:lnTo>
                  <a:pt x="1634852" y="386763"/>
                </a:lnTo>
                <a:cubicBezTo>
                  <a:pt x="1634852" y="407278"/>
                  <a:pt x="1626702" y="426953"/>
                  <a:pt x="1612196" y="441459"/>
                </a:cubicBezTo>
                <a:cubicBezTo>
                  <a:pt x="1597690" y="455966"/>
                  <a:pt x="1578015" y="464115"/>
                  <a:pt x="1557499" y="464115"/>
                </a:cubicBezTo>
                <a:lnTo>
                  <a:pt x="77353" y="464115"/>
                </a:lnTo>
                <a:cubicBezTo>
                  <a:pt x="56837" y="464115"/>
                  <a:pt x="37162" y="455966"/>
                  <a:pt x="22656" y="441459"/>
                </a:cubicBezTo>
                <a:cubicBezTo>
                  <a:pt x="8150" y="426953"/>
                  <a:pt x="0" y="407278"/>
                  <a:pt x="0" y="386763"/>
                </a:cubicBezTo>
                <a:lnTo>
                  <a:pt x="0" y="77353"/>
                </a:lnTo>
                <a:cubicBezTo>
                  <a:pt x="0" y="34632"/>
                  <a:pt x="34632" y="0"/>
                  <a:pt x="77353" y="0"/>
                </a:cubicBezTo>
                <a:close/>
              </a:path>
            </a:pathLst>
          </a:custGeom>
          <a:solidFill>
            <a:srgbClr val="FFFFFF">
              <a:alpha val="59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6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物理天平</a:t>
            </a:r>
            <a:endParaRPr lang="zh-CN" altLang="en-US" sz="26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24" name="图片8" title=""/>
          <p:cNvPicPr>
            <a:picLocks noChangeAspect="1"/>
          </p:cNvPicPr>
          <p:nvPr/>
        </p:nvPicPr>
        <p:blipFill>
          <a:blip r:embed="rId9"/>
          <a:srcRect r="4537"/>
          <a:stretch>
            <a:fillRect/>
          </a:stretch>
        </p:blipFill>
        <p:spPr>
          <a:xfrm>
            <a:off x="9504883" y="4240797"/>
            <a:ext cx="2186521" cy="2189550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5" name="形状9" title=""/>
          <p:cNvSpPr txBox="1"/>
          <p:nvPr/>
        </p:nvSpPr>
        <p:spPr>
          <a:xfrm>
            <a:off x="9783166" y="5783123"/>
            <a:ext cx="1634852" cy="464115"/>
          </a:xfrm>
          <a:custGeom>
            <a:gdLst>
              <a:gd name="connsiteX0" fmla="*/ 77353 w 1634852"/>
              <a:gd name="connsiteY0" fmla="*/ 0 h 464115"/>
              <a:gd name="connsiteX1" fmla="*/ 1557499 w 1634852"/>
              <a:gd name="connsiteY1" fmla="*/ 0 h 464115"/>
              <a:gd name="connsiteX2" fmla="*/ 1578015 w 1634852"/>
              <a:gd name="connsiteY2" fmla="*/ 0 h 464115"/>
              <a:gd name="connsiteX3" fmla="*/ 1626702 w 1634852"/>
              <a:gd name="connsiteY3" fmla="*/ 37162 h 464115"/>
              <a:gd name="connsiteX4" fmla="*/ 1634852 w 1634852"/>
              <a:gd name="connsiteY4" fmla="*/ 386763 h 464115"/>
              <a:gd name="connsiteX5" fmla="*/ 1634852 w 1634852"/>
              <a:gd name="connsiteY5" fmla="*/ 407278 h 464115"/>
              <a:gd name="connsiteX6" fmla="*/ 1597690 w 1634852"/>
              <a:gd name="connsiteY6" fmla="*/ 455966 h 464115"/>
              <a:gd name="connsiteX7" fmla="*/ 77353 w 1634852"/>
              <a:gd name="connsiteY7" fmla="*/ 464115 h 464115"/>
              <a:gd name="connsiteX8" fmla="*/ 56837 w 1634852"/>
              <a:gd name="connsiteY8" fmla="*/ 464115 h 464115"/>
              <a:gd name="connsiteX9" fmla="*/ 8150 w 1634852"/>
              <a:gd name="connsiteY9" fmla="*/ 426953 h 464115"/>
              <a:gd name="connsiteX10" fmla="*/ 0 w 1634852"/>
              <a:gd name="connsiteY10" fmla="*/ 77353 h 464115"/>
              <a:gd name="connsiteX11" fmla="*/ 0 w 1634852"/>
              <a:gd name="connsiteY11" fmla="*/ 34632 h 464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634852" h="464115">
                <a:moveTo>
                  <a:pt x="77353" y="0"/>
                </a:moveTo>
                <a:lnTo>
                  <a:pt x="1557499" y="0"/>
                </a:lnTo>
                <a:cubicBezTo>
                  <a:pt x="1578015" y="0"/>
                  <a:pt x="1597690" y="8150"/>
                  <a:pt x="1612196" y="22656"/>
                </a:cubicBezTo>
                <a:cubicBezTo>
                  <a:pt x="1626702" y="37162"/>
                  <a:pt x="1634852" y="56837"/>
                  <a:pt x="1634852" y="77353"/>
                </a:cubicBezTo>
                <a:lnTo>
                  <a:pt x="1634852" y="386763"/>
                </a:lnTo>
                <a:cubicBezTo>
                  <a:pt x="1634852" y="407278"/>
                  <a:pt x="1626702" y="426953"/>
                  <a:pt x="1612196" y="441459"/>
                </a:cubicBezTo>
                <a:cubicBezTo>
                  <a:pt x="1597690" y="455966"/>
                  <a:pt x="1578015" y="464115"/>
                  <a:pt x="1557499" y="464115"/>
                </a:cubicBezTo>
                <a:lnTo>
                  <a:pt x="77353" y="464115"/>
                </a:lnTo>
                <a:cubicBezTo>
                  <a:pt x="56837" y="464115"/>
                  <a:pt x="37162" y="455966"/>
                  <a:pt x="22656" y="441459"/>
                </a:cubicBezTo>
                <a:cubicBezTo>
                  <a:pt x="8150" y="426953"/>
                  <a:pt x="0" y="407278"/>
                  <a:pt x="0" y="386763"/>
                </a:cubicBezTo>
                <a:lnTo>
                  <a:pt x="0" y="77353"/>
                </a:lnTo>
                <a:cubicBezTo>
                  <a:pt x="0" y="34632"/>
                  <a:pt x="34632" y="0"/>
                  <a:pt x="77353" y="0"/>
                </a:cubicBezTo>
                <a:close/>
              </a:path>
            </a:pathLst>
          </a:custGeom>
          <a:solidFill>
            <a:srgbClr val="FFFFFF">
              <a:alpha val="59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8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托盘天平</a:t>
            </a:r>
            <a:endParaRPr lang="zh-CN" altLang="en-US" sz="28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3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3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3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3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3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1" title=""/>
          <p:cNvPicPr>
            <a:picLocks noChangeAspect="1"/>
          </p:cNvPicPr>
          <p:nvPr/>
        </p:nvPicPr>
        <p:blipFill>
          <a:blip r:embed="rId2"/>
          <a:srcRect l="6177" t="3533" r="6977" b="2466"/>
          <a:stretch>
            <a:fillRect/>
          </a:stretch>
        </p:blipFill>
        <p:spPr>
          <a:xfrm>
            <a:off x="3141574" y="2077688"/>
            <a:ext cx="5908057" cy="4262555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" name="形状1" title="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4" name="组合1" title=""/>
          <p:cNvGrpSpPr/>
          <p:nvPr/>
        </p:nvGrpSpPr>
        <p:grpSpPr>
          <a:xfrm>
            <a:off x="414642" y="283736"/>
            <a:ext cx="2622776" cy="835019"/>
            <a:chExt cx="2622776" cy="835019"/>
          </a:xfrm>
        </p:grpSpPr>
        <p:sp>
          <p:nvSpPr>
            <p:cNvPr id="5" name="形状10"/>
            <p:cNvSpPr txBox="1"/>
            <p:nvPr/>
          </p:nvSpPr>
          <p:spPr>
            <a:xfrm>
              <a:off x="559908" y="0"/>
              <a:ext cx="2015014" cy="760847"/>
            </a:xfrm>
            <a:custGeom>
              <a:gdLst>
                <a:gd name="connsiteX0" fmla="*/ 0 w 2015014"/>
                <a:gd name="connsiteY0" fmla="*/ 760847 h 760847"/>
                <a:gd name="connsiteX1" fmla="*/ 2015014 w 2015014"/>
                <a:gd name="connsiteY1" fmla="*/ 760847 h 760847"/>
                <a:gd name="connsiteX2" fmla="*/ 0 w 2015014"/>
                <a:gd name="connsiteY2" fmla="*/ 760847 h 760847"/>
                <a:gd name="connsiteX0-1" fmla="*/ 0 w 2015014"/>
                <a:gd name="connsiteY0-2" fmla="*/ 0 h 760847"/>
                <a:gd name="connsiteX1-3" fmla="*/ 731 w 2015014"/>
                <a:gd name="connsiteY1-4" fmla="*/ 0 h 760847"/>
                <a:gd name="connsiteX2-5" fmla="*/ 0 w 2015014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015014" h="760847">
                  <a:moveTo>
                    <a:pt x="0" y="760847"/>
                  </a:moveTo>
                  <a:lnTo>
                    <a:pt x="2015014" y="760847"/>
                  </a:lnTo>
                  <a:lnTo>
                    <a:pt x="0" y="760847"/>
                  </a:lnTo>
                  <a:close/>
                </a:path>
                <a:path w="2015014" h="760847">
                  <a:moveTo>
                    <a:pt x="0" y="0"/>
                  </a:moveTo>
                  <a:lnTo>
                    <a:pt x="731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6" name="形状11"/>
            <p:cNvSpPr txBox="1"/>
            <p:nvPr/>
          </p:nvSpPr>
          <p:spPr>
            <a:xfrm>
              <a:off x="0" y="287846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7" name="形状12"/>
            <p:cNvSpPr txBox="1"/>
            <p:nvPr/>
          </p:nvSpPr>
          <p:spPr>
            <a:xfrm>
              <a:off x="361847" y="237123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8" name="形状13"/>
            <p:cNvSpPr txBox="1"/>
            <p:nvPr/>
          </p:nvSpPr>
          <p:spPr>
            <a:xfrm>
              <a:off x="557375" y="273901"/>
              <a:ext cx="206540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天平的使用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形状14"/>
            <p:cNvSpPr txBox="1"/>
            <p:nvPr/>
          </p:nvSpPr>
          <p:spPr>
            <a:xfrm>
              <a:off x="0" y="286578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三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0" name="文本1" title=""/>
          <p:cNvSpPr txBox="1"/>
          <p:nvPr/>
        </p:nvSpPr>
        <p:spPr>
          <a:xfrm>
            <a:off x="417138" y="1119864"/>
            <a:ext cx="3165643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1. 托盘天平的结构：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8" name="线形标注 2 27" title=""/>
          <p:cNvSpPr/>
          <p:nvPr/>
        </p:nvSpPr>
        <p:spPr>
          <a:xfrm>
            <a:off x="9302750" y="3269615"/>
            <a:ext cx="1598295" cy="452120"/>
          </a:xfrm>
          <a:prstGeom prst="borderCallout2">
            <a:avLst>
              <a:gd name="adj1" fmla="val 48859"/>
              <a:gd name="adj2" fmla="val -4347"/>
              <a:gd name="adj3" fmla="val 99859"/>
              <a:gd name="adj4" fmla="val -21017"/>
              <a:gd name="adj5" fmla="val 213202"/>
              <a:gd name="adj6" fmla="val -66150"/>
            </a:avLst>
          </a:prstGeom>
          <a:noFill/>
          <a:ln w="25400">
            <a:solidFill>
              <a:srgbClr val="00B05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/>
            <a:endParaRPr lang="zh-CN" altLang="en-US" sz="2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9" name="线形标注 2 28" title=""/>
          <p:cNvSpPr/>
          <p:nvPr/>
        </p:nvSpPr>
        <p:spPr>
          <a:xfrm>
            <a:off x="9302750" y="4302125"/>
            <a:ext cx="1598295" cy="452120"/>
          </a:xfrm>
          <a:prstGeom prst="borderCallout2">
            <a:avLst>
              <a:gd name="adj1" fmla="val 48859"/>
              <a:gd name="adj2" fmla="val -4347"/>
              <a:gd name="adj3" fmla="val 77387"/>
              <a:gd name="adj4" fmla="val -51291"/>
              <a:gd name="adj5" fmla="val 44101"/>
              <a:gd name="adj6" fmla="val -132499"/>
            </a:avLst>
          </a:prstGeom>
          <a:noFill/>
          <a:ln w="25400">
            <a:solidFill>
              <a:srgbClr val="00B05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/>
            <a:endParaRPr lang="zh-CN" altLang="en-US" sz="2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0" name="线形标注 2 29" title=""/>
          <p:cNvSpPr/>
          <p:nvPr/>
        </p:nvSpPr>
        <p:spPr>
          <a:xfrm>
            <a:off x="9302750" y="5242560"/>
            <a:ext cx="1598295" cy="452120"/>
          </a:xfrm>
          <a:prstGeom prst="borderCallout2">
            <a:avLst>
              <a:gd name="adj1" fmla="val 48859"/>
              <a:gd name="adj2" fmla="val -4347"/>
              <a:gd name="adj3" fmla="val 58426"/>
              <a:gd name="adj4" fmla="val -45411"/>
              <a:gd name="adj5" fmla="val 107865"/>
              <a:gd name="adj6" fmla="val -93444"/>
            </a:avLst>
          </a:prstGeom>
          <a:noFill/>
          <a:ln w="25400">
            <a:solidFill>
              <a:srgbClr val="00B05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/>
            <a:endParaRPr lang="zh-CN" altLang="en-US" sz="2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1" name="线形标注 2 30" title=""/>
          <p:cNvSpPr/>
          <p:nvPr/>
        </p:nvSpPr>
        <p:spPr>
          <a:xfrm>
            <a:off x="6463665" y="1260475"/>
            <a:ext cx="1598295" cy="452120"/>
          </a:xfrm>
          <a:prstGeom prst="borderCallout2">
            <a:avLst>
              <a:gd name="adj1" fmla="val 105898"/>
              <a:gd name="adj2" fmla="val 41557"/>
              <a:gd name="adj3" fmla="val 232724"/>
              <a:gd name="adj4" fmla="val 21930"/>
              <a:gd name="adj5" fmla="val 323455"/>
              <a:gd name="adj6" fmla="val -27095"/>
            </a:avLst>
          </a:prstGeom>
          <a:noFill/>
          <a:ln w="25400">
            <a:solidFill>
              <a:srgbClr val="00B05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/>
            <a:endParaRPr lang="zh-CN" altLang="en-US" sz="2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2" name="线形标注 2 31" title=""/>
          <p:cNvSpPr/>
          <p:nvPr/>
        </p:nvSpPr>
        <p:spPr>
          <a:xfrm>
            <a:off x="4147185" y="1260475"/>
            <a:ext cx="1598295" cy="452120"/>
          </a:xfrm>
          <a:prstGeom prst="borderCallout2">
            <a:avLst>
              <a:gd name="adj1" fmla="val 109269"/>
              <a:gd name="adj2" fmla="val 48390"/>
              <a:gd name="adj3" fmla="val 192977"/>
              <a:gd name="adj4" fmla="val 58561"/>
              <a:gd name="adj5" fmla="val 258005"/>
              <a:gd name="adj6" fmla="val 100794"/>
            </a:avLst>
          </a:prstGeom>
          <a:noFill/>
          <a:ln w="25400">
            <a:solidFill>
              <a:srgbClr val="00B05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/>
            <a:endParaRPr lang="zh-CN" altLang="en-US" sz="2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3" name="线形标注 2 32" title=""/>
          <p:cNvSpPr/>
          <p:nvPr/>
        </p:nvSpPr>
        <p:spPr>
          <a:xfrm>
            <a:off x="1205865" y="2466340"/>
            <a:ext cx="1598295" cy="452120"/>
          </a:xfrm>
          <a:prstGeom prst="borderCallout2">
            <a:avLst>
              <a:gd name="adj1" fmla="val 64466"/>
              <a:gd name="adj2" fmla="val 100158"/>
              <a:gd name="adj3" fmla="val 120505"/>
              <a:gd name="adj4" fmla="val 133214"/>
              <a:gd name="adj5" fmla="val 245926"/>
              <a:gd name="adj6" fmla="val 157409"/>
            </a:avLst>
          </a:prstGeom>
          <a:noFill/>
          <a:ln w="25400">
            <a:solidFill>
              <a:srgbClr val="00B05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/>
            <a:endParaRPr lang="zh-CN" altLang="en-US" sz="2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4" name="线形标注 2 33" title=""/>
          <p:cNvSpPr/>
          <p:nvPr/>
        </p:nvSpPr>
        <p:spPr>
          <a:xfrm>
            <a:off x="1205865" y="3773805"/>
            <a:ext cx="1598295" cy="452120"/>
          </a:xfrm>
          <a:prstGeom prst="borderCallout2">
            <a:avLst>
              <a:gd name="adj1" fmla="val 64466"/>
              <a:gd name="adj2" fmla="val 100158"/>
              <a:gd name="adj3" fmla="val 70646"/>
              <a:gd name="adj4" fmla="val 129797"/>
              <a:gd name="adj5" fmla="val 23455"/>
              <a:gd name="adj6" fmla="val 155462"/>
            </a:avLst>
          </a:prstGeom>
          <a:noFill/>
          <a:ln w="25400">
            <a:solidFill>
              <a:srgbClr val="00B05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/>
            <a:endParaRPr lang="zh-CN" altLang="en-US" sz="2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5" name="线形标注 2 34" title=""/>
          <p:cNvSpPr/>
          <p:nvPr/>
        </p:nvSpPr>
        <p:spPr>
          <a:xfrm>
            <a:off x="1205865" y="5081270"/>
            <a:ext cx="1598295" cy="452120"/>
          </a:xfrm>
          <a:prstGeom prst="borderCallout2">
            <a:avLst>
              <a:gd name="adj1" fmla="val 64466"/>
              <a:gd name="adj2" fmla="val 100158"/>
              <a:gd name="adj3" fmla="val 56741"/>
              <a:gd name="adj4" fmla="val 147874"/>
              <a:gd name="adj5" fmla="val -109410"/>
              <a:gd name="adj6" fmla="val 221851"/>
            </a:avLst>
          </a:prstGeom>
          <a:noFill/>
          <a:ln w="25400">
            <a:solidFill>
              <a:srgbClr val="00B05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/>
            <a:endParaRPr lang="zh-CN" altLang="en-US" sz="2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6" name="文本框 35" title=""/>
          <p:cNvSpPr txBox="1"/>
          <p:nvPr/>
        </p:nvSpPr>
        <p:spPr>
          <a:xfrm>
            <a:off x="4214495" y="1221105"/>
            <a:ext cx="1463675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algn="ctr"/>
            <a:r>
              <a:rPr lang="zh-CN" altLang="en-US" sz="2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分度盘</a:t>
            </a:r>
            <a:endParaRPr lang="zh-CN" altLang="en-US" sz="2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7" name="文本框 36" title=""/>
          <p:cNvSpPr txBox="1"/>
          <p:nvPr/>
        </p:nvSpPr>
        <p:spPr>
          <a:xfrm>
            <a:off x="6601460" y="1221105"/>
            <a:ext cx="1322705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algn="ctr"/>
            <a:r>
              <a:rPr lang="zh-CN" altLang="en-US" sz="2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指针</a:t>
            </a:r>
            <a:endParaRPr lang="zh-CN" altLang="en-US" sz="2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8" name="文本框 37" title=""/>
          <p:cNvSpPr txBox="1"/>
          <p:nvPr/>
        </p:nvSpPr>
        <p:spPr>
          <a:xfrm>
            <a:off x="9302750" y="3269615"/>
            <a:ext cx="1603375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algn="ctr"/>
            <a:r>
              <a:rPr lang="zh-CN" altLang="en-US" sz="2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平衡螺母</a:t>
            </a:r>
            <a:endParaRPr lang="zh-CN" altLang="en-US" sz="2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9" name="文本框 38" title=""/>
          <p:cNvSpPr txBox="1"/>
          <p:nvPr/>
        </p:nvSpPr>
        <p:spPr>
          <a:xfrm>
            <a:off x="9555480" y="4256405"/>
            <a:ext cx="1098550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algn="ctr"/>
            <a:r>
              <a:rPr lang="zh-CN" altLang="en-US" sz="2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标尺</a:t>
            </a:r>
            <a:endParaRPr lang="zh-CN" altLang="en-US" sz="2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0" name="文本框 39" title=""/>
          <p:cNvSpPr txBox="1"/>
          <p:nvPr/>
        </p:nvSpPr>
        <p:spPr>
          <a:xfrm>
            <a:off x="9634855" y="5203825"/>
            <a:ext cx="939800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algn="ctr"/>
            <a:r>
              <a:rPr lang="zh-CN" altLang="en-US" sz="2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底座</a:t>
            </a:r>
            <a:endParaRPr lang="zh-CN" altLang="en-US" sz="2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1" name="文本框 40" title=""/>
          <p:cNvSpPr txBox="1"/>
          <p:nvPr/>
        </p:nvSpPr>
        <p:spPr>
          <a:xfrm>
            <a:off x="1431925" y="2426970"/>
            <a:ext cx="1099820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algn="ctr"/>
            <a:r>
              <a:rPr lang="zh-CN" altLang="en-US" sz="2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托盘</a:t>
            </a:r>
            <a:endParaRPr lang="zh-CN" altLang="en-US" sz="2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2" name="文本框 41" title=""/>
          <p:cNvSpPr txBox="1"/>
          <p:nvPr/>
        </p:nvSpPr>
        <p:spPr>
          <a:xfrm>
            <a:off x="1276350" y="3754120"/>
            <a:ext cx="1447165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algn="ctr"/>
            <a:r>
              <a:rPr lang="zh-CN" altLang="en-US" sz="2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托盘架</a:t>
            </a:r>
            <a:endParaRPr lang="zh-CN" altLang="en-US" sz="2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3" name="文本框 42" title=""/>
          <p:cNvSpPr txBox="1"/>
          <p:nvPr/>
        </p:nvSpPr>
        <p:spPr>
          <a:xfrm>
            <a:off x="1339850" y="5055235"/>
            <a:ext cx="1314450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0" algn="ctr"/>
            <a:r>
              <a:rPr lang="zh-CN" altLang="en-US" sz="2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游码</a:t>
            </a:r>
            <a:endParaRPr lang="zh-CN" altLang="en-US" sz="2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4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9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300"/>
                            </p:stCondLst>
                            <p:childTnLst>
                              <p:par>
                                <p:cTn id="24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800"/>
                            </p:stCondLst>
                            <p:childTnLst>
                              <p:par>
                                <p:cTn id="29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2300"/>
                            </p:stCondLst>
                            <p:childTnLst>
                              <p:par>
                                <p:cTn id="34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800"/>
                            </p:stCondLst>
                            <p:childTnLst>
                              <p:par>
                                <p:cTn id="39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3300"/>
                            </p:stCondLst>
                            <p:childTnLst>
                              <p:par>
                                <p:cTn id="44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3800"/>
                            </p:stCondLst>
                            <p:childTnLst>
                              <p:par>
                                <p:cTn id="49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5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6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7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7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9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0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41" grpId="0"/>
      <p:bldP spid="36" grpId="0"/>
      <p:bldP spid="37" grpId="0"/>
      <p:bldP spid="38" grpId="0"/>
      <p:bldP spid="39" grpId="0"/>
      <p:bldP spid="40" grpId="0"/>
      <p:bldP spid="42" grpId="0"/>
      <p:bldP spid="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691734" y="1743818"/>
            <a:ext cx="7464152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①</a:t>
            </a:r>
            <a:r>
              <a:rPr lang="zh-CN" altLang="en-US" sz="24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“看”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：观察天平的__________以及______________。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文本2" title=""/>
          <p:cNvSpPr txBox="1"/>
          <p:nvPr/>
        </p:nvSpPr>
        <p:spPr>
          <a:xfrm>
            <a:off x="692334" y="4947923"/>
            <a:ext cx="8317116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⑤</a:t>
            </a:r>
            <a:r>
              <a:rPr lang="zh-CN" altLang="en-US" sz="24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“记”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：被测物体的质量=____________+____________。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文本3" title=""/>
          <p:cNvSpPr txBox="1"/>
          <p:nvPr/>
        </p:nvSpPr>
        <p:spPr>
          <a:xfrm>
            <a:off x="692344" y="3953113"/>
            <a:ext cx="10182225" cy="99504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④</a:t>
            </a:r>
            <a:r>
              <a:rPr lang="zh-CN" altLang="en-US" sz="24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“测”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：把被测物体放在______里，用______向______里按___________的顺序加减砝码，并调节______，直到横梁___________。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4" title=""/>
          <p:cNvSpPr txBox="1"/>
          <p:nvPr/>
        </p:nvSpPr>
        <p:spPr>
          <a:xfrm>
            <a:off x="691163" y="2958299"/>
            <a:ext cx="10607992" cy="99504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③</a:t>
            </a:r>
            <a:r>
              <a:rPr lang="zh-CN" altLang="en-US" sz="24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“调”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：调节天平横梁两端的__________，使指针指在______________，这时横梁平衡。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文本5" title=""/>
          <p:cNvSpPr txBox="1"/>
          <p:nvPr/>
        </p:nvSpPr>
        <p:spPr>
          <a:xfrm>
            <a:off x="691753" y="2366229"/>
            <a:ext cx="10414997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②</a:t>
            </a:r>
            <a:r>
              <a:rPr lang="zh-CN" altLang="en-US" sz="24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“放”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：把天平放在水平台上，把游码放在标尺左端的__________。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文本6" title=""/>
          <p:cNvSpPr txBox="1"/>
          <p:nvPr/>
        </p:nvSpPr>
        <p:spPr>
          <a:xfrm>
            <a:off x="8423681" y="2337559"/>
            <a:ext cx="1602105" cy="65087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零刻度线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文本7" title=""/>
          <p:cNvSpPr txBox="1"/>
          <p:nvPr/>
        </p:nvSpPr>
        <p:spPr>
          <a:xfrm>
            <a:off x="5059547" y="2958398"/>
            <a:ext cx="1602105" cy="65087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平衡螺母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文本8" title=""/>
          <p:cNvSpPr txBox="1"/>
          <p:nvPr/>
        </p:nvSpPr>
        <p:spPr>
          <a:xfrm>
            <a:off x="8223742" y="2958217"/>
            <a:ext cx="2211705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分度盘的中央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文本9" title=""/>
          <p:cNvSpPr txBox="1"/>
          <p:nvPr/>
        </p:nvSpPr>
        <p:spPr>
          <a:xfrm>
            <a:off x="4465425" y="3952970"/>
            <a:ext cx="951548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左盘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" name="文本10" title=""/>
          <p:cNvSpPr txBox="1"/>
          <p:nvPr/>
        </p:nvSpPr>
        <p:spPr>
          <a:xfrm>
            <a:off x="6217529" y="3924100"/>
            <a:ext cx="992505" cy="65087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镊子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文本11" title=""/>
          <p:cNvSpPr txBox="1"/>
          <p:nvPr/>
        </p:nvSpPr>
        <p:spPr>
          <a:xfrm>
            <a:off x="7311133" y="3923767"/>
            <a:ext cx="992505" cy="65087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右盘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文本12" title=""/>
          <p:cNvSpPr txBox="1"/>
          <p:nvPr/>
        </p:nvSpPr>
        <p:spPr>
          <a:xfrm>
            <a:off x="8712965" y="3924043"/>
            <a:ext cx="1602105" cy="65087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从大到小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文本13" title=""/>
          <p:cNvSpPr txBox="1"/>
          <p:nvPr/>
        </p:nvSpPr>
        <p:spPr>
          <a:xfrm>
            <a:off x="3844414" y="4357326"/>
            <a:ext cx="992505" cy="65087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游码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文本14" title=""/>
          <p:cNvSpPr txBox="1"/>
          <p:nvPr/>
        </p:nvSpPr>
        <p:spPr>
          <a:xfrm>
            <a:off x="6217596" y="4357230"/>
            <a:ext cx="1602105" cy="65087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恢复平衡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" name="文本15" title=""/>
          <p:cNvSpPr txBox="1"/>
          <p:nvPr/>
        </p:nvSpPr>
        <p:spPr>
          <a:xfrm>
            <a:off x="6517148" y="4919196"/>
            <a:ext cx="1906905" cy="65087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游码刻度值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" name="文本16" title=""/>
          <p:cNvSpPr txBox="1"/>
          <p:nvPr/>
        </p:nvSpPr>
        <p:spPr>
          <a:xfrm>
            <a:off x="4734516" y="4947961"/>
            <a:ext cx="1602105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砝码质量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文本17" title=""/>
          <p:cNvSpPr txBox="1"/>
          <p:nvPr/>
        </p:nvSpPr>
        <p:spPr>
          <a:xfrm>
            <a:off x="3814353" y="1747295"/>
            <a:ext cx="1602105" cy="65087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最大称量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" name="文本18" title=""/>
          <p:cNvSpPr txBox="1"/>
          <p:nvPr/>
        </p:nvSpPr>
        <p:spPr>
          <a:xfrm>
            <a:off x="5797934" y="1715319"/>
            <a:ext cx="2211705" cy="65087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分度值(感量)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" name="形状1" title="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21" name="组合1" title=""/>
          <p:cNvGrpSpPr/>
          <p:nvPr/>
        </p:nvGrpSpPr>
        <p:grpSpPr>
          <a:xfrm>
            <a:off x="414642" y="283736"/>
            <a:ext cx="2622776" cy="835019"/>
            <a:chExt cx="2622776" cy="835019"/>
          </a:xfrm>
        </p:grpSpPr>
        <p:sp>
          <p:nvSpPr>
            <p:cNvPr id="22" name="形状2"/>
            <p:cNvSpPr txBox="1"/>
            <p:nvPr/>
          </p:nvSpPr>
          <p:spPr>
            <a:xfrm>
              <a:off x="559908" y="0"/>
              <a:ext cx="2015014" cy="760847"/>
            </a:xfrm>
            <a:custGeom>
              <a:gdLst>
                <a:gd name="connsiteX0" fmla="*/ 0 w 2015014"/>
                <a:gd name="connsiteY0" fmla="*/ 760847 h 760847"/>
                <a:gd name="connsiteX1" fmla="*/ 2015014 w 2015014"/>
                <a:gd name="connsiteY1" fmla="*/ 760847 h 760847"/>
                <a:gd name="connsiteX2" fmla="*/ 0 w 2015014"/>
                <a:gd name="connsiteY2" fmla="*/ 760847 h 760847"/>
                <a:gd name="connsiteX0-1" fmla="*/ 0 w 2015014"/>
                <a:gd name="connsiteY0-2" fmla="*/ 0 h 760847"/>
                <a:gd name="connsiteX1-3" fmla="*/ 731 w 2015014"/>
                <a:gd name="connsiteY1-4" fmla="*/ 0 h 760847"/>
                <a:gd name="connsiteX2-5" fmla="*/ 0 w 2015014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015014" h="760847">
                  <a:moveTo>
                    <a:pt x="0" y="760847"/>
                  </a:moveTo>
                  <a:lnTo>
                    <a:pt x="2015014" y="760847"/>
                  </a:lnTo>
                  <a:lnTo>
                    <a:pt x="0" y="760847"/>
                  </a:lnTo>
                  <a:close/>
                </a:path>
                <a:path w="2015014" h="760847">
                  <a:moveTo>
                    <a:pt x="0" y="0"/>
                  </a:moveTo>
                  <a:lnTo>
                    <a:pt x="731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23" name="形状3"/>
            <p:cNvSpPr txBox="1"/>
            <p:nvPr/>
          </p:nvSpPr>
          <p:spPr>
            <a:xfrm>
              <a:off x="0" y="287846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24" name="形状4"/>
            <p:cNvSpPr txBox="1"/>
            <p:nvPr/>
          </p:nvSpPr>
          <p:spPr>
            <a:xfrm>
              <a:off x="361847" y="237123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25" name="形状5"/>
            <p:cNvSpPr txBox="1"/>
            <p:nvPr/>
          </p:nvSpPr>
          <p:spPr>
            <a:xfrm>
              <a:off x="557375" y="273901"/>
              <a:ext cx="206540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天平的使用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6" name="形状6"/>
            <p:cNvSpPr txBox="1"/>
            <p:nvPr/>
          </p:nvSpPr>
          <p:spPr>
            <a:xfrm>
              <a:off x="0" y="286578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三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27" name="文本19" title=""/>
          <p:cNvSpPr txBox="1"/>
          <p:nvPr/>
        </p:nvSpPr>
        <p:spPr>
          <a:xfrm>
            <a:off x="407613" y="1122845"/>
            <a:ext cx="3084681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2. 天平的使用方法：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28" name="图片1" title=""/>
          <p:cNvPicPr>
            <a:picLocks noChangeAspect="1"/>
          </p:cNvPicPr>
          <p:nvPr/>
        </p:nvPicPr>
        <p:blipFill>
          <a:blip r:embed="rId2"/>
          <a:srcRect l="6177" t="3533" r="6977" b="2466"/>
          <a:stretch>
            <a:fillRect/>
          </a:stretch>
        </p:blipFill>
        <p:spPr>
          <a:xfrm>
            <a:off x="9282179" y="369980"/>
            <a:ext cx="2534298" cy="1828457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9" name="文本20" title="">
            <a:hlinkClick r:id="rId3" action="ppaction://hlinksldjump"/>
          </p:cNvPr>
          <p:cNvSpPr txBox="1"/>
          <p:nvPr/>
        </p:nvSpPr>
        <p:spPr>
          <a:xfrm>
            <a:off x="407622" y="5570039"/>
            <a:ext cx="3691423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3.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hlinkClick r:id="rId3" action="ppaction://hlinksldjump"/>
              </a:rPr>
              <a:t>用天平称柠檬的质量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3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" grpId="0" animBg="1"/>
      <p:bldP spid="18" grpId="0" animBg="1"/>
      <p:bldP spid="19" grpId="0" animBg="1"/>
      <p:bldP spid="6" grpId="0" animBg="1"/>
      <p:bldP spid="7" grpId="0" animBg="1"/>
      <p:bldP spid="5" grpId="0" animBg="1"/>
      <p:bldP spid="8" grpId="0" animBg="1"/>
      <p:bldP spid="9" grpId="0" animBg="1"/>
      <p:bldP spid="4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3" grpId="0" animBg="1"/>
      <p:bldP spid="17" grpId="0" animBg="1"/>
      <p:bldP spid="16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7863088" y="456400"/>
            <a:ext cx="4081462" cy="2933367"/>
            <a:chExt cx="4081462" cy="2933367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4081462" cy="2933367"/>
            </a:xfrm>
            <a:prstGeom prst="rect">
              <a:avLst/>
            </a:prstGeom>
            <a:ln w="9525">
              <a:solidFill>
                <a:srgbClr val="FFFFFF">
                  <a:alpha val="0"/>
                </a:srgbClr>
              </a:solidFill>
              <a:prstDash val="solid"/>
            </a:ln>
          </p:spPr>
        </p:pic>
        <p:sp>
          <p:nvSpPr>
            <p:cNvPr id="4" name="形状2"/>
            <p:cNvSpPr txBox="1"/>
            <p:nvPr/>
          </p:nvSpPr>
          <p:spPr>
            <a:xfrm>
              <a:off x="549940" y="988081"/>
              <a:ext cx="664854" cy="185265"/>
            </a:xfrm>
            <a:prstGeom prst="ellipse">
              <a:avLst/>
            </a:prstGeom>
            <a:solidFill>
              <a:srgbClr val="6699FF">
                <a:alpha val="56862"/>
              </a:srgbClr>
            </a:solidFill>
            <a:ln w="14288">
              <a:solidFill>
                <a:srgbClr val="000000">
                  <a:alpha val="100000"/>
                </a:srgbClr>
              </a:solidFill>
              <a:prstDash val="solid"/>
              <a:headEnd type="none" w="med" len="med"/>
              <a:tailEnd type="none" w="med" len="me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5" name="形状3"/>
            <p:cNvSpPr txBox="1"/>
            <p:nvPr/>
          </p:nvSpPr>
          <p:spPr>
            <a:xfrm>
              <a:off x="572102" y="293337"/>
              <a:ext cx="642692" cy="880010"/>
            </a:xfrm>
            <a:prstGeom prst="can">
              <a:avLst/>
            </a:prstGeom>
            <a:solidFill>
              <a:srgbClr val="6699FF">
                <a:alpha val="14901"/>
              </a:srgbClr>
            </a:solidFill>
            <a:ln w="14288">
              <a:solidFill>
                <a:srgbClr val="0066CC">
                  <a:alpha val="100000"/>
                </a:srgbClr>
              </a:solidFill>
              <a:prstDash val="solid"/>
              <a:headEnd type="none" w="med" len="med"/>
              <a:tailEnd type="none" w="med" len="med"/>
            </a:ln>
          </p:spPr>
          <p:txBody>
            <a:bodyPr anchor="ctr"/>
            <a:lstStyle/>
            <a:p>
              <a:pPr marL="0" algn="ctr"/>
            </a:p>
          </p:txBody>
        </p:sp>
      </p:grpSp>
      <p:grpSp>
        <p:nvGrpSpPr>
          <p:cNvPr id="6" name="组合2" title=""/>
          <p:cNvGrpSpPr/>
          <p:nvPr/>
        </p:nvGrpSpPr>
        <p:grpSpPr>
          <a:xfrm>
            <a:off x="7863030" y="3514439"/>
            <a:ext cx="4081828" cy="2956796"/>
            <a:chExt cx="4081828" cy="2956796"/>
          </a:xfrm>
        </p:grpSpPr>
        <p:pic>
          <p:nvPicPr>
            <p:cNvPr id="7" name="图片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4081828" cy="2956796"/>
            </a:xfrm>
            <a:prstGeom prst="rect">
              <a:avLst/>
            </a:prstGeom>
            <a:ln w="9525">
              <a:solidFill>
                <a:srgbClr val="FFFFFF">
                  <a:alpha val="0"/>
                </a:srgbClr>
              </a:solidFill>
              <a:prstDash val="solid"/>
            </a:ln>
          </p:spPr>
        </p:pic>
        <p:sp>
          <p:nvSpPr>
            <p:cNvPr id="8" name="形状4"/>
            <p:cNvSpPr txBox="1"/>
            <p:nvPr/>
          </p:nvSpPr>
          <p:spPr>
            <a:xfrm>
              <a:off x="610461" y="1043155"/>
              <a:ext cx="618864" cy="173817"/>
            </a:xfrm>
            <a:prstGeom prst="ellipse">
              <a:avLst/>
            </a:prstGeom>
            <a:solidFill>
              <a:srgbClr val="6699FF">
                <a:alpha val="56862"/>
              </a:srgbClr>
            </a:solidFill>
            <a:ln w="14288">
              <a:solidFill>
                <a:srgbClr val="000000">
                  <a:alpha val="100000"/>
                </a:srgbClr>
              </a:solidFill>
              <a:prstDash val="solid"/>
              <a:headEnd type="none" w="med" len="med"/>
              <a:tailEnd type="none" w="med" len="me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9" name="形状5"/>
            <p:cNvSpPr txBox="1"/>
            <p:nvPr/>
          </p:nvSpPr>
          <p:spPr>
            <a:xfrm>
              <a:off x="631472" y="712712"/>
              <a:ext cx="597853" cy="504260"/>
            </a:xfrm>
            <a:prstGeom prst="can">
              <a:avLst/>
            </a:prstGeom>
            <a:solidFill>
              <a:srgbClr val="00FFFF">
                <a:alpha val="23921"/>
              </a:srgbClr>
            </a:solidFill>
            <a:ln w="14288">
              <a:solidFill>
                <a:srgbClr val="0066CC">
                  <a:alpha val="100000"/>
                </a:srgbClr>
              </a:solidFill>
              <a:prstDash val="solid"/>
              <a:headEnd type="none" w="med" len="med"/>
              <a:tailEnd type="none" w="med" len="me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10" name="形状6"/>
            <p:cNvSpPr txBox="1"/>
            <p:nvPr/>
          </p:nvSpPr>
          <p:spPr>
            <a:xfrm>
              <a:off x="620452" y="392699"/>
              <a:ext cx="620774" cy="825152"/>
            </a:xfrm>
            <a:prstGeom prst="can">
              <a:avLst/>
            </a:prstGeom>
            <a:solidFill>
              <a:srgbClr val="6699FF">
                <a:alpha val="23921"/>
              </a:srgbClr>
            </a:solidFill>
            <a:ln w="14288">
              <a:solidFill>
                <a:srgbClr val="0066CC">
                  <a:alpha val="100000"/>
                </a:srgbClr>
              </a:solidFill>
              <a:prstDash val="solid"/>
              <a:headEnd type="none" w="med" len="med"/>
              <a:tailEnd type="none" w="med" len="med"/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11" name="文本1" title=""/>
          <p:cNvSpPr txBox="1"/>
          <p:nvPr/>
        </p:nvSpPr>
        <p:spPr>
          <a:xfrm>
            <a:off x="703269" y="2299078"/>
            <a:ext cx="4604004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⑵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测量空烧杯的_________；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文本2" title=""/>
          <p:cNvSpPr txBox="1"/>
          <p:nvPr/>
        </p:nvSpPr>
        <p:spPr>
          <a:xfrm>
            <a:off x="703250" y="2891247"/>
            <a:ext cx="6226226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⑶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将被测液体倒入烧杯，测量总__________；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文本3" title=""/>
          <p:cNvSpPr txBox="1"/>
          <p:nvPr/>
        </p:nvSpPr>
        <p:spPr>
          <a:xfrm>
            <a:off x="703231" y="3505067"/>
            <a:ext cx="4641266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⑷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被测液体质量 </a:t>
            </a:r>
            <a:r>
              <a:rPr lang="zh-CN" altLang="en-US" sz="2400" b="0" i="1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m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=_________。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14" name="形状1" title="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15" name="组合3" title=""/>
          <p:cNvGrpSpPr/>
          <p:nvPr/>
        </p:nvGrpSpPr>
        <p:grpSpPr>
          <a:xfrm>
            <a:off x="414642" y="283736"/>
            <a:ext cx="2622776" cy="835019"/>
            <a:chExt cx="2622776" cy="835019"/>
          </a:xfrm>
        </p:grpSpPr>
        <p:sp>
          <p:nvSpPr>
            <p:cNvPr id="16" name="形状7"/>
            <p:cNvSpPr txBox="1"/>
            <p:nvPr/>
          </p:nvSpPr>
          <p:spPr>
            <a:xfrm>
              <a:off x="559908" y="0"/>
              <a:ext cx="2015014" cy="760847"/>
            </a:xfrm>
            <a:custGeom>
              <a:gdLst>
                <a:gd name="connsiteX0" fmla="*/ 0 w 2015014"/>
                <a:gd name="connsiteY0" fmla="*/ 760847 h 760847"/>
                <a:gd name="connsiteX1" fmla="*/ 2015014 w 2015014"/>
                <a:gd name="connsiteY1" fmla="*/ 760847 h 760847"/>
                <a:gd name="connsiteX2" fmla="*/ 0 w 2015014"/>
                <a:gd name="connsiteY2" fmla="*/ 760847 h 760847"/>
                <a:gd name="connsiteX0-1" fmla="*/ 0 w 2015014"/>
                <a:gd name="connsiteY0-2" fmla="*/ 0 h 760847"/>
                <a:gd name="connsiteX1-3" fmla="*/ 731 w 2015014"/>
                <a:gd name="connsiteY1-4" fmla="*/ 0 h 760847"/>
                <a:gd name="connsiteX2-5" fmla="*/ 0 w 2015014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015014" h="760847">
                  <a:moveTo>
                    <a:pt x="0" y="760847"/>
                  </a:moveTo>
                  <a:lnTo>
                    <a:pt x="2015014" y="760847"/>
                  </a:lnTo>
                  <a:lnTo>
                    <a:pt x="0" y="760847"/>
                  </a:lnTo>
                  <a:close/>
                </a:path>
                <a:path w="2015014" h="760847">
                  <a:moveTo>
                    <a:pt x="0" y="0"/>
                  </a:moveTo>
                  <a:lnTo>
                    <a:pt x="731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7" name="形状8"/>
            <p:cNvSpPr txBox="1"/>
            <p:nvPr/>
          </p:nvSpPr>
          <p:spPr>
            <a:xfrm>
              <a:off x="0" y="287846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8" name="形状9"/>
            <p:cNvSpPr txBox="1"/>
            <p:nvPr/>
          </p:nvSpPr>
          <p:spPr>
            <a:xfrm>
              <a:off x="361847" y="237123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9" name="形状10"/>
            <p:cNvSpPr txBox="1"/>
            <p:nvPr/>
          </p:nvSpPr>
          <p:spPr>
            <a:xfrm>
              <a:off x="557375" y="273901"/>
              <a:ext cx="206540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天平的使用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0" name="形状11"/>
            <p:cNvSpPr txBox="1"/>
            <p:nvPr/>
          </p:nvSpPr>
          <p:spPr>
            <a:xfrm>
              <a:off x="0" y="286578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三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21" name="文本4" title=""/>
          <p:cNvSpPr txBox="1"/>
          <p:nvPr/>
        </p:nvSpPr>
        <p:spPr>
          <a:xfrm>
            <a:off x="407613" y="1122845"/>
            <a:ext cx="3084681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4. 测量液体的质量：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2" name="文本5" title=""/>
          <p:cNvSpPr txBox="1"/>
          <p:nvPr/>
        </p:nvSpPr>
        <p:spPr>
          <a:xfrm>
            <a:off x="3003080" y="2238413"/>
            <a:ext cx="1256090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质量</a:t>
            </a:r>
            <a:r>
              <a:rPr lang="zh-CN" altLang="en-US" sz="2400" b="0" i="1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m</a:t>
            </a:r>
            <a:r>
              <a:rPr lang="zh-CN" altLang="en-US" sz="2400" b="0" i="0" baseline="-2500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0</a:t>
            </a:r>
            <a:endParaRPr lang="zh-CN" altLang="en-US" sz="2400" b="0" i="0" baseline="-25000">
              <a:solidFill>
                <a:srgbClr val="FF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23" name="文本6" title=""/>
          <p:cNvSpPr txBox="1"/>
          <p:nvPr/>
        </p:nvSpPr>
        <p:spPr>
          <a:xfrm>
            <a:off x="5165407" y="2690641"/>
            <a:ext cx="1302896" cy="713457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质量</a:t>
            </a:r>
            <a:r>
              <a:rPr lang="zh-CN" altLang="en-US" sz="2400" b="0" i="1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m</a:t>
            </a:r>
            <a:r>
              <a:rPr lang="zh-CN" altLang="en-US" sz="2400" b="0" i="0" baseline="-2500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总</a:t>
            </a:r>
            <a:endParaRPr lang="zh-CN" altLang="en-US" sz="2400" b="0" i="0" baseline="-25000">
              <a:solidFill>
                <a:srgbClr val="FF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4" name="文本7" title=""/>
          <p:cNvSpPr txBox="1"/>
          <p:nvPr/>
        </p:nvSpPr>
        <p:spPr>
          <a:xfrm>
            <a:off x="3520440" y="3444240"/>
            <a:ext cx="1644015" cy="713740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1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m</a:t>
            </a:r>
            <a:r>
              <a:rPr lang="zh-CN" altLang="en-US" sz="2400" b="0" i="0" baseline="-2500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总</a:t>
            </a:r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− </a:t>
            </a:r>
            <a:r>
              <a:rPr lang="zh-CN" altLang="en-US" sz="2400" b="0" i="1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m</a:t>
            </a:r>
            <a:r>
              <a:rPr lang="zh-CN" altLang="en-US" sz="2400" b="0" i="0" baseline="-2500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0</a:t>
            </a:r>
            <a:endParaRPr lang="zh-CN" altLang="en-US" sz="2400" b="0" i="0" baseline="-2500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5" name="文本8" title=""/>
          <p:cNvSpPr txBox="1"/>
          <p:nvPr/>
        </p:nvSpPr>
        <p:spPr>
          <a:xfrm>
            <a:off x="703259" y="1706461"/>
            <a:ext cx="2729484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⑴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调节天平；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3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3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5" grpId="0" animBg="1"/>
      <p:bldP spid="11" grpId="0" animBg="1"/>
      <p:bldP spid="22" grpId="0" animBg="1"/>
      <p:bldP spid="2" grpId="0" animBg="1"/>
      <p:bldP spid="12" grpId="0" animBg="1"/>
      <p:bldP spid="23" grpId="0" animBg="1"/>
      <p:bldP spid="6" grpId="0" animBg="1"/>
      <p:bldP spid="13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286121" y="2246614"/>
            <a:ext cx="11175416" cy="1236414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(2) 如果用调节好的天平称物体的质量时，指针偏转情况如下图所示。应____________或将______(游码或平衡螺母）向_____移。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文本2" title=""/>
          <p:cNvSpPr txBox="1"/>
          <p:nvPr/>
        </p:nvSpPr>
        <p:spPr>
          <a:xfrm>
            <a:off x="286112" y="1044073"/>
            <a:ext cx="11175416" cy="1236414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(1) 如果调节天平时，指针偏转情况如下图所示。应将___________（游码或平衡螺母）向______移。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形状1" title=""/>
          <p:cNvSpPr txBox="1"/>
          <p:nvPr/>
        </p:nvSpPr>
        <p:spPr>
          <a:xfrm>
            <a:off x="285902" y="1274662"/>
            <a:ext cx="876100" cy="376066"/>
          </a:xfrm>
          <a:custGeom>
            <a:gdLst>
              <a:gd name="connsiteX0" fmla="*/ 62678 w 876100"/>
              <a:gd name="connsiteY0" fmla="*/ 0 h 376066"/>
              <a:gd name="connsiteX1" fmla="*/ 813422 w 876100"/>
              <a:gd name="connsiteY1" fmla="*/ 0 h 376066"/>
              <a:gd name="connsiteX2" fmla="*/ 848038 w 876100"/>
              <a:gd name="connsiteY2" fmla="*/ 0 h 376066"/>
              <a:gd name="connsiteX3" fmla="*/ 876100 w 876100"/>
              <a:gd name="connsiteY3" fmla="*/ 313388 h 376066"/>
              <a:gd name="connsiteX4" fmla="*/ 876100 w 876100"/>
              <a:gd name="connsiteY4" fmla="*/ 348004 h 376066"/>
              <a:gd name="connsiteX5" fmla="*/ 62678 w 876100"/>
              <a:gd name="connsiteY5" fmla="*/ 376066 h 376066"/>
              <a:gd name="connsiteX6" fmla="*/ 28062 w 876100"/>
              <a:gd name="connsiteY6" fmla="*/ 376066 h 376066"/>
              <a:gd name="connsiteX7" fmla="*/ 0 w 876100"/>
              <a:gd name="connsiteY7" fmla="*/ 62678 h 376066"/>
              <a:gd name="connsiteX8" fmla="*/ 0 w 876100"/>
              <a:gd name="connsiteY8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6100" h="376066">
                <a:moveTo>
                  <a:pt x="62678" y="0"/>
                </a:moveTo>
                <a:lnTo>
                  <a:pt x="813422" y="0"/>
                </a:lnTo>
                <a:cubicBezTo>
                  <a:pt x="848038" y="0"/>
                  <a:pt x="876100" y="28062"/>
                  <a:pt x="876100" y="62678"/>
                </a:cubicBezTo>
                <a:lnTo>
                  <a:pt x="876100" y="313388"/>
                </a:lnTo>
                <a:cubicBezTo>
                  <a:pt x="876100" y="348004"/>
                  <a:pt x="848038" y="376066"/>
                  <a:pt x="813422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009CAE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6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例题</a:t>
            </a:r>
            <a:endParaRPr lang="zh-CN" altLang="en-US" sz="26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形状2" title=""/>
          <p:cNvSpPr txBox="1"/>
          <p:nvPr/>
        </p:nvSpPr>
        <p:spPr>
          <a:xfrm>
            <a:off x="8447837" y="1168965"/>
            <a:ext cx="1770898" cy="587378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solidFill>
                  <a:srgbClr val="FF33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平衡螺母</a:t>
            </a:r>
            <a:endParaRPr lang="zh-CN" altLang="en-US" sz="2400" b="0" i="0">
              <a:solidFill>
                <a:srgbClr val="FF33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形状3" title=""/>
          <p:cNvSpPr txBox="1"/>
          <p:nvPr/>
        </p:nvSpPr>
        <p:spPr>
          <a:xfrm>
            <a:off x="2284190" y="1688087"/>
            <a:ext cx="587378" cy="587378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solidFill>
                  <a:srgbClr val="FF33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右</a:t>
            </a:r>
            <a:endParaRPr lang="zh-CN" altLang="en-US" sz="2400" b="0" i="0">
              <a:solidFill>
                <a:srgbClr val="FF33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形状4" title=""/>
          <p:cNvSpPr txBox="1"/>
          <p:nvPr/>
        </p:nvSpPr>
        <p:spPr>
          <a:xfrm>
            <a:off x="2504684" y="2843466"/>
            <a:ext cx="1134428" cy="587378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solidFill>
                  <a:srgbClr val="FF33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游码</a:t>
            </a:r>
            <a:endParaRPr lang="zh-CN" altLang="en-US" sz="2400" b="0" i="0">
              <a:solidFill>
                <a:srgbClr val="FF33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形状5" title=""/>
          <p:cNvSpPr txBox="1"/>
          <p:nvPr/>
        </p:nvSpPr>
        <p:spPr>
          <a:xfrm>
            <a:off x="6374755" y="2841336"/>
            <a:ext cx="486728" cy="587378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solidFill>
                  <a:srgbClr val="FF33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右</a:t>
            </a:r>
            <a:endParaRPr lang="zh-CN" altLang="en-US" sz="2400" b="0" i="0">
              <a:solidFill>
                <a:srgbClr val="FF33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形状6" title=""/>
          <p:cNvSpPr txBox="1"/>
          <p:nvPr/>
        </p:nvSpPr>
        <p:spPr>
          <a:xfrm>
            <a:off x="356737" y="2841441"/>
            <a:ext cx="1770698" cy="587378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solidFill>
                  <a:srgbClr val="FF33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增加砝码</a:t>
            </a:r>
            <a:endParaRPr lang="zh-CN" altLang="en-US" sz="2400" b="0" i="0">
              <a:solidFill>
                <a:srgbClr val="FF33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0" name="图片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7106" y="3578371"/>
            <a:ext cx="5603053" cy="2738152"/>
          </a:xfrm>
          <a:prstGeom prst="ellipse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1" name="形状7" title="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12" name="组合1" title=""/>
          <p:cNvGrpSpPr/>
          <p:nvPr/>
        </p:nvGrpSpPr>
        <p:grpSpPr>
          <a:xfrm>
            <a:off x="414642" y="283736"/>
            <a:ext cx="2622776" cy="835019"/>
            <a:chExt cx="2622776" cy="835019"/>
          </a:xfrm>
        </p:grpSpPr>
        <p:sp>
          <p:nvSpPr>
            <p:cNvPr id="13" name="形状8"/>
            <p:cNvSpPr txBox="1"/>
            <p:nvPr/>
          </p:nvSpPr>
          <p:spPr>
            <a:xfrm>
              <a:off x="559908" y="0"/>
              <a:ext cx="2015014" cy="760847"/>
            </a:xfrm>
            <a:custGeom>
              <a:gdLst>
                <a:gd name="connsiteX0" fmla="*/ 0 w 2015014"/>
                <a:gd name="connsiteY0" fmla="*/ 760847 h 760847"/>
                <a:gd name="connsiteX1" fmla="*/ 2015014 w 2015014"/>
                <a:gd name="connsiteY1" fmla="*/ 760847 h 760847"/>
                <a:gd name="connsiteX2" fmla="*/ 0 w 2015014"/>
                <a:gd name="connsiteY2" fmla="*/ 760847 h 760847"/>
                <a:gd name="connsiteX0-1" fmla="*/ 0 w 2015014"/>
                <a:gd name="connsiteY0-2" fmla="*/ 0 h 760847"/>
                <a:gd name="connsiteX1-3" fmla="*/ 731 w 2015014"/>
                <a:gd name="connsiteY1-4" fmla="*/ 0 h 760847"/>
                <a:gd name="connsiteX2-5" fmla="*/ 0 w 2015014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015014" h="760847">
                  <a:moveTo>
                    <a:pt x="0" y="760847"/>
                  </a:moveTo>
                  <a:lnTo>
                    <a:pt x="2015014" y="760847"/>
                  </a:lnTo>
                  <a:lnTo>
                    <a:pt x="0" y="760847"/>
                  </a:lnTo>
                  <a:close/>
                </a:path>
                <a:path w="2015014" h="760847">
                  <a:moveTo>
                    <a:pt x="0" y="0"/>
                  </a:moveTo>
                  <a:lnTo>
                    <a:pt x="731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4" name="形状9"/>
            <p:cNvSpPr txBox="1"/>
            <p:nvPr/>
          </p:nvSpPr>
          <p:spPr>
            <a:xfrm>
              <a:off x="0" y="287846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5" name="形状10"/>
            <p:cNvSpPr txBox="1"/>
            <p:nvPr/>
          </p:nvSpPr>
          <p:spPr>
            <a:xfrm>
              <a:off x="361847" y="237123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16" name="形状11"/>
            <p:cNvSpPr txBox="1"/>
            <p:nvPr/>
          </p:nvSpPr>
          <p:spPr>
            <a:xfrm>
              <a:off x="557375" y="273901"/>
              <a:ext cx="206540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天平的使用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" name="形状12"/>
            <p:cNvSpPr txBox="1"/>
            <p:nvPr/>
          </p:nvSpPr>
          <p:spPr>
            <a:xfrm>
              <a:off x="0" y="286578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三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5" grpId="0" animBg="1"/>
      <p:bldP spid="6" grpId="0" animBg="1"/>
      <p:bldP spid="2" grpId="0" animBg="1"/>
      <p:bldP spid="9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 title=""/>
          <p:cNvSpPr txBox="1"/>
          <p:nvPr/>
        </p:nvSpPr>
        <p:spPr>
          <a:xfrm>
            <a:off x="4877" y="-405298"/>
            <a:ext cx="9909172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>
              <a:lnSpc>
                <a:spcPts val="2300"/>
              </a:lnSpc>
            </a:pPr>
            <a:r>
              <a:rPr lang="zh-CN" altLang="en-US" sz="2000" b="0" i="0">
                <a:solidFill>
                  <a:srgbClr val="FF33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　过渡:</a:t>
            </a:r>
            <a:r>
              <a:rPr lang="zh-CN" altLang="en-US" sz="20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物体的质量，与其状态、形状、所处的空间位置变化有什么关系呢？</a:t>
            </a:r>
            <a:endParaRPr lang="zh-CN" altLang="en-US" sz="20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形状2" title="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rPr>
              <a:t>讲授新课</a:t>
            </a:r>
            <a:endParaRPr lang="zh-CN" altLang="en-US" sz="2000" b="1" i="0">
              <a:solidFill>
                <a:srgbClr val="FFFFFF">
                  <a:alpha val="100000"/>
                </a:srgbClr>
              </a:solidFill>
              <a:latin typeface="Arial"/>
              <a:ea typeface="Arial"/>
            </a:endParaRPr>
          </a:p>
        </p:txBody>
      </p:sp>
      <p:grpSp>
        <p:nvGrpSpPr>
          <p:cNvPr id="4" name="组合1" title=""/>
          <p:cNvGrpSpPr/>
          <p:nvPr/>
        </p:nvGrpSpPr>
        <p:grpSpPr>
          <a:xfrm>
            <a:off x="414642" y="283736"/>
            <a:ext cx="4042953" cy="835019"/>
            <a:chExt cx="4042953" cy="835019"/>
          </a:xfrm>
        </p:grpSpPr>
        <p:sp>
          <p:nvSpPr>
            <p:cNvPr id="5" name="形状6"/>
            <p:cNvSpPr txBox="1"/>
            <p:nvPr/>
          </p:nvSpPr>
          <p:spPr>
            <a:xfrm>
              <a:off x="559908" y="0"/>
              <a:ext cx="3451384" cy="760847"/>
            </a:xfrm>
            <a:custGeom>
              <a:gdLst>
                <a:gd name="connsiteX0" fmla="*/ 0 w 3451384"/>
                <a:gd name="connsiteY0" fmla="*/ 760847 h 760847"/>
                <a:gd name="connsiteX1" fmla="*/ 3451384 w 3451384"/>
                <a:gd name="connsiteY1" fmla="*/ 760847 h 760847"/>
                <a:gd name="connsiteX2" fmla="*/ 0 w 3451384"/>
                <a:gd name="connsiteY2" fmla="*/ 760847 h 760847"/>
                <a:gd name="connsiteX0-1" fmla="*/ 0 w 3451384"/>
                <a:gd name="connsiteY0-2" fmla="*/ 0 h 760847"/>
                <a:gd name="connsiteX1-3" fmla="*/ 1252 w 3451384"/>
                <a:gd name="connsiteY1-4" fmla="*/ 0 h 760847"/>
                <a:gd name="connsiteX2-5" fmla="*/ 0 w 3451384"/>
                <a:gd name="connsiteY2-6" fmla="*/ 0 h 76084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3451384" h="760847">
                  <a:moveTo>
                    <a:pt x="0" y="760847"/>
                  </a:moveTo>
                  <a:lnTo>
                    <a:pt x="3451384" y="760847"/>
                  </a:lnTo>
                  <a:lnTo>
                    <a:pt x="0" y="760847"/>
                  </a:lnTo>
                  <a:close/>
                </a:path>
                <a:path w="3451384" h="760847">
                  <a:moveTo>
                    <a:pt x="0" y="0"/>
                  </a:moveTo>
                  <a:lnTo>
                    <a:pt x="1252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6" name="形状7"/>
            <p:cNvSpPr txBox="1"/>
            <p:nvPr/>
          </p:nvSpPr>
          <p:spPr>
            <a:xfrm>
              <a:off x="0" y="287846"/>
              <a:ext cx="524361" cy="481867"/>
            </a:xfrm>
            <a:custGeom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  <a:gd name="connsiteX6" fmla="*/ 0 w 524361"/>
                <a:gd name="connsiteY6" fmla="*/ 0 h 4818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18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7" name="形状8"/>
            <p:cNvSpPr txBox="1"/>
            <p:nvPr/>
          </p:nvSpPr>
          <p:spPr>
            <a:xfrm>
              <a:off x="361847" y="237123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</a:rPr>
                <a:t> </a:t>
              </a:r>
              <a:endParaRPr lang="zh-CN" altLang="en-US" sz="400" b="0" i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</a:endParaRPr>
            </a:p>
          </p:txBody>
        </p:sp>
        <p:sp>
          <p:nvSpPr>
            <p:cNvPr id="8" name="形状9"/>
            <p:cNvSpPr txBox="1"/>
            <p:nvPr/>
          </p:nvSpPr>
          <p:spPr>
            <a:xfrm>
              <a:off x="557375" y="273901"/>
              <a:ext cx="3485578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质量大小的影响因素</a:t>
              </a:r>
              <a:endParaRPr lang="zh-CN" altLang="en-US" sz="2800" b="1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形状10"/>
            <p:cNvSpPr txBox="1"/>
            <p:nvPr/>
          </p:nvSpPr>
          <p:spPr>
            <a:xfrm>
              <a:off x="0" y="286578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四</a:t>
              </a:r>
              <a:endParaRPr lang="zh-CN" altLang="en-US" sz="28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10" name="图片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6251" y="1810922"/>
            <a:ext cx="4072623" cy="2713486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" name="图片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478" y="1820418"/>
            <a:ext cx="4072623" cy="2693670"/>
          </a:xfrm>
          <a:prstGeom prst="round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2" name="形状3" title=""/>
          <p:cNvSpPr txBox="1"/>
          <p:nvPr/>
        </p:nvSpPr>
        <p:spPr>
          <a:xfrm>
            <a:off x="5121964" y="3070679"/>
            <a:ext cx="957985" cy="511719"/>
          </a:xfrm>
          <a:custGeom>
            <a:gdLst>
              <a:gd name="connsiteX0" fmla="*/ 255859 w 957985"/>
              <a:gd name="connsiteY0" fmla="*/ 0 h 511719"/>
              <a:gd name="connsiteX1" fmla="*/ 255859 w 957985"/>
              <a:gd name="connsiteY1" fmla="*/ 170573 h 511719"/>
              <a:gd name="connsiteX2" fmla="*/ 702126 w 957985"/>
              <a:gd name="connsiteY2" fmla="*/ 170573 h 511719"/>
              <a:gd name="connsiteX3" fmla="*/ 702126 w 957985"/>
              <a:gd name="connsiteY3" fmla="*/ 0 h 511719"/>
              <a:gd name="connsiteX4" fmla="*/ 957985 w 957985"/>
              <a:gd name="connsiteY4" fmla="*/ 255859 h 511719"/>
              <a:gd name="connsiteX5" fmla="*/ 702126 w 957985"/>
              <a:gd name="connsiteY5" fmla="*/ 511719 h 511719"/>
              <a:gd name="connsiteX6" fmla="*/ 702126 w 957985"/>
              <a:gd name="connsiteY6" fmla="*/ 341146 h 511719"/>
              <a:gd name="connsiteX7" fmla="*/ 255859 w 957985"/>
              <a:gd name="connsiteY7" fmla="*/ 341146 h 511719"/>
              <a:gd name="connsiteX8" fmla="*/ 255859 w 957985"/>
              <a:gd name="connsiteY8" fmla="*/ 511719 h 511719"/>
              <a:gd name="connsiteX9" fmla="*/ 0 w 957985"/>
              <a:gd name="connsiteY9" fmla="*/ 255859 h 511719"/>
              <a:gd name="connsiteX10" fmla="*/ 255859 w 957985"/>
              <a:gd name="connsiteY10" fmla="*/ 0 h 5117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57985" h="511718">
                <a:moveTo>
                  <a:pt x="255859" y="0"/>
                </a:moveTo>
                <a:lnTo>
                  <a:pt x="255859" y="170573"/>
                </a:lnTo>
                <a:lnTo>
                  <a:pt x="702126" y="170573"/>
                </a:lnTo>
                <a:lnTo>
                  <a:pt x="702126" y="0"/>
                </a:lnTo>
                <a:lnTo>
                  <a:pt x="957985" y="255859"/>
                </a:lnTo>
                <a:lnTo>
                  <a:pt x="702126" y="511719"/>
                </a:lnTo>
                <a:lnTo>
                  <a:pt x="702126" y="341146"/>
                </a:lnTo>
                <a:lnTo>
                  <a:pt x="255859" y="341146"/>
                </a:lnTo>
                <a:lnTo>
                  <a:pt x="255859" y="511719"/>
                </a:lnTo>
                <a:lnTo>
                  <a:pt x="0" y="255859"/>
                </a:lnTo>
                <a:lnTo>
                  <a:pt x="255859" y="0"/>
                </a:lnTo>
                <a:close/>
              </a:path>
            </a:pathLst>
          </a:custGeom>
          <a:solidFill>
            <a:srgbClr val="FFEE00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  <p:sp>
        <p:nvSpPr>
          <p:cNvPr id="13" name="文本1" title="">
            <a:hlinkClick r:id="rId4" action="ppaction://hlinksldjump"/>
          </p:cNvPr>
          <p:cNvSpPr txBox="1"/>
          <p:nvPr/>
        </p:nvSpPr>
        <p:spPr>
          <a:xfrm>
            <a:off x="407613" y="1122845"/>
            <a:ext cx="2174091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1.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hlinkClick r:id="rId4" action="ppaction://hlinksldjump"/>
              </a:rPr>
              <a:t>演示实验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形状4" title=""/>
          <p:cNvSpPr txBox="1"/>
          <p:nvPr/>
        </p:nvSpPr>
        <p:spPr>
          <a:xfrm>
            <a:off x="417071" y="5377596"/>
            <a:ext cx="10168099" cy="1052713"/>
          </a:xfrm>
          <a:custGeom>
            <a:gdLst>
              <a:gd name="connsiteX0" fmla="*/ 175452 w 10168099"/>
              <a:gd name="connsiteY0" fmla="*/ 0 h 1052713"/>
              <a:gd name="connsiteX1" fmla="*/ 9992647 w 10168099"/>
              <a:gd name="connsiteY1" fmla="*/ 0 h 1052713"/>
              <a:gd name="connsiteX2" fmla="*/ 10089547 w 10168099"/>
              <a:gd name="connsiteY2" fmla="*/ 0 h 1052713"/>
              <a:gd name="connsiteX3" fmla="*/ 10168099 w 10168099"/>
              <a:gd name="connsiteY3" fmla="*/ 877260 h 1052713"/>
              <a:gd name="connsiteX4" fmla="*/ 10168099 w 10168099"/>
              <a:gd name="connsiteY4" fmla="*/ 923793 h 1052713"/>
              <a:gd name="connsiteX5" fmla="*/ 10083807 w 10168099"/>
              <a:gd name="connsiteY5" fmla="*/ 1034227 h 1052713"/>
              <a:gd name="connsiteX6" fmla="*/ 175452 w 10168099"/>
              <a:gd name="connsiteY6" fmla="*/ 1052713 h 1052713"/>
              <a:gd name="connsiteX7" fmla="*/ 128919 w 10168099"/>
              <a:gd name="connsiteY7" fmla="*/ 1052712 h 1052713"/>
              <a:gd name="connsiteX8" fmla="*/ 18485 w 10168099"/>
              <a:gd name="connsiteY8" fmla="*/ 968420 h 1052713"/>
              <a:gd name="connsiteX9" fmla="*/ 0 w 10168099"/>
              <a:gd name="connsiteY9" fmla="*/ 175452 h 1052713"/>
              <a:gd name="connsiteX10" fmla="*/ 0 w 10168099"/>
              <a:gd name="connsiteY10" fmla="*/ 78553 h 10527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168099" h="1052713">
                <a:moveTo>
                  <a:pt x="175452" y="0"/>
                </a:moveTo>
                <a:lnTo>
                  <a:pt x="9992647" y="0"/>
                </a:lnTo>
                <a:cubicBezTo>
                  <a:pt x="10089547" y="0"/>
                  <a:pt x="10168099" y="78553"/>
                  <a:pt x="10168099" y="175452"/>
                </a:cubicBezTo>
                <a:lnTo>
                  <a:pt x="10168099" y="877260"/>
                </a:lnTo>
                <a:cubicBezTo>
                  <a:pt x="10168099" y="923793"/>
                  <a:pt x="10149614" y="968420"/>
                  <a:pt x="10116710" y="1001324"/>
                </a:cubicBezTo>
                <a:cubicBezTo>
                  <a:pt x="10083807" y="1034227"/>
                  <a:pt x="10039180" y="1052712"/>
                  <a:pt x="9992647" y="1052713"/>
                </a:cubicBezTo>
                <a:lnTo>
                  <a:pt x="175452" y="1052713"/>
                </a:lnTo>
                <a:cubicBezTo>
                  <a:pt x="128919" y="1052712"/>
                  <a:pt x="84292" y="1034227"/>
                  <a:pt x="51389" y="1001324"/>
                </a:cubicBezTo>
                <a:cubicBezTo>
                  <a:pt x="18485" y="968420"/>
                  <a:pt x="0" y="923793"/>
                  <a:pt x="0" y="877260"/>
                </a:cubicBezTo>
                <a:lnTo>
                  <a:pt x="0" y="175452"/>
                </a:lnTo>
                <a:cubicBezTo>
                  <a:pt x="0" y="78553"/>
                  <a:pt x="78553" y="0"/>
                  <a:pt x="175452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19050">
            <a:solidFill>
              <a:srgbClr val="FFEE00">
                <a:alpha val="100000"/>
              </a:srgbClr>
            </a:solidFill>
            <a:prstDash val="sysDash"/>
          </a:ln>
        </p:spPr>
        <p:txBody>
          <a:bodyPr anchor="ctr"/>
          <a:lstStyle/>
          <a:p>
            <a:pPr marL="0" algn="l"/>
            <a:r>
              <a:rPr lang="zh-CN" altLang="en-US" sz="2600" b="1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小结:</a:t>
            </a:r>
            <a:endParaRPr lang="zh-CN" altLang="en-US" sz="2600" b="1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文本2" title=""/>
          <p:cNvSpPr txBox="1"/>
          <p:nvPr/>
        </p:nvSpPr>
        <p:spPr>
          <a:xfrm>
            <a:off x="1340834" y="5372833"/>
            <a:ext cx="9367476" cy="1062101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0" i="0">
                <a:ln w="2381">
                  <a:solidFill>
                    <a:srgbClr val="FFC000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/>
                <a:latin typeface="微软雅黑" panose="020b0503020204020204" charset="-122"/>
                <a:ea typeface="微软雅黑" panose="020b0503020204020204" charset="-122"/>
              </a:rPr>
              <a:t>质量是物体本身的一种______属性，它不随物体的______、</a:t>
            </a:r>
            <a:endParaRPr lang="zh-CN" altLang="en-US" sz="2600" b="0" i="0">
              <a:ln w="2381">
                <a:solidFill>
                  <a:srgbClr val="FFC000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/>
              <a:latin typeface="微软雅黑" panose="020b0503020204020204" charset="-122"/>
              <a:ea typeface="微软雅黑" panose="020b0503020204020204" charset="-122"/>
            </a:endParaRPr>
          </a:p>
          <a:p>
            <a:pPr marL="0" algn="l"/>
            <a:r>
              <a:rPr lang="zh-CN" altLang="en-US" sz="2600" b="0" i="0">
                <a:ln w="2381">
                  <a:solidFill>
                    <a:srgbClr val="FFC000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/>
                <a:latin typeface="微软雅黑" panose="020b0503020204020204" charset="-122"/>
                <a:ea typeface="微软雅黑" panose="020b0503020204020204" charset="-122"/>
              </a:rPr>
              <a:t>______、____________及______的改变而改变______。</a:t>
            </a:r>
            <a:endParaRPr lang="zh-CN" altLang="en-US" sz="2600" b="0" i="0">
              <a:ln w="2381">
                <a:solidFill>
                  <a:srgbClr val="FFC000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/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" name="文本3" title=""/>
          <p:cNvSpPr txBox="1"/>
          <p:nvPr/>
        </p:nvSpPr>
        <p:spPr>
          <a:xfrm>
            <a:off x="4767310" y="5368166"/>
            <a:ext cx="1037911" cy="62630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0" i="0">
                <a:ln w="2381">
                  <a:solidFill>
                    <a:srgbClr val="FFC000">
                      <a:alpha val="100000"/>
                    </a:srgbClr>
                  </a:solidFill>
                </a:ln>
                <a:solidFill>
                  <a:srgbClr val="FF0000">
                    <a:alpha val="100000"/>
                  </a:srgbClr>
                </a:solidFill>
                <a:effectLst/>
                <a:latin typeface="微软雅黑" panose="020b0503020204020204" charset="-122"/>
                <a:ea typeface="微软雅黑" panose="020b0503020204020204" charset="-122"/>
              </a:rPr>
              <a:t>固有</a:t>
            </a:r>
            <a:endParaRPr lang="zh-CN" altLang="en-US" sz="2600" b="0" i="0">
              <a:ln w="2381">
                <a:solidFill>
                  <a:srgbClr val="FFC000">
                    <a:alpha val="100000"/>
                  </a:srgbClr>
                </a:solidFill>
              </a:ln>
              <a:solidFill>
                <a:srgbClr val="FF0000">
                  <a:alpha val="100000"/>
                </a:srgbClr>
              </a:solidFill>
              <a:effectLst/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" name="文本4" title=""/>
          <p:cNvSpPr txBox="1"/>
          <p:nvPr/>
        </p:nvSpPr>
        <p:spPr>
          <a:xfrm>
            <a:off x="2148040" y="1123178"/>
            <a:ext cx="8857298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将</a:t>
            </a: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粉笔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敲成粉末，物体的</a:t>
            </a: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形状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发生了变化，但其</a:t>
            </a: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质量</a:t>
            </a:r>
            <a:r>
              <a:rPr lang="zh-CN" altLang="en-US" sz="2400" b="0" i="0" u="sng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？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。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文本5" title="">
            <a:hlinkClick r:id="rId5" action="ppaction://hlinksldjump"/>
          </p:cNvPr>
          <p:cNvSpPr txBox="1"/>
          <p:nvPr/>
        </p:nvSpPr>
        <p:spPr>
          <a:xfrm>
            <a:off x="407613" y="4692977"/>
            <a:ext cx="4035990" cy="592772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2. 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hlinkClick r:id="rId5" action="ppaction://hlinksldjump"/>
              </a:rPr>
              <a:t>质量受其他因素影响吗</a:t>
            </a:r>
            <a:r>
              <a:rPr lang="zh-CN" altLang="en-US" sz="2400" b="0" i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？</a:t>
            </a:r>
            <a:endParaRPr lang="zh-CN" altLang="en-US" sz="2400" b="0" i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" name="文本6" title=""/>
          <p:cNvSpPr txBox="1"/>
          <p:nvPr/>
        </p:nvSpPr>
        <p:spPr>
          <a:xfrm>
            <a:off x="8611152" y="5368157"/>
            <a:ext cx="996001" cy="62630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0" i="0">
                <a:ln w="2381">
                  <a:solidFill>
                    <a:srgbClr val="FFC000">
                      <a:alpha val="100000"/>
                    </a:srgbClr>
                  </a:solidFill>
                </a:ln>
                <a:solidFill>
                  <a:srgbClr val="FF0000">
                    <a:alpha val="100000"/>
                  </a:srgbClr>
                </a:solidFill>
                <a:effectLst/>
                <a:latin typeface="微软雅黑" panose="020b0503020204020204" charset="-122"/>
                <a:ea typeface="微软雅黑" panose="020b0503020204020204" charset="-122"/>
              </a:rPr>
              <a:t>形状</a:t>
            </a:r>
            <a:endParaRPr lang="zh-CN" altLang="en-US" sz="2600" b="0" i="0">
              <a:ln w="2381">
                <a:solidFill>
                  <a:srgbClr val="FFC000">
                    <a:alpha val="100000"/>
                  </a:srgbClr>
                </a:solidFill>
              </a:ln>
              <a:solidFill>
                <a:srgbClr val="FF0000">
                  <a:alpha val="100000"/>
                </a:srgbClr>
              </a:solidFill>
              <a:effectLst/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" name="文本7" title=""/>
          <p:cNvSpPr txBox="1"/>
          <p:nvPr/>
        </p:nvSpPr>
        <p:spPr>
          <a:xfrm>
            <a:off x="1429236" y="5808478"/>
            <a:ext cx="1037911" cy="62630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0" i="0">
                <a:ln w="2381">
                  <a:solidFill>
                    <a:srgbClr val="FFC000">
                      <a:alpha val="100000"/>
                    </a:srgbClr>
                  </a:solidFill>
                </a:ln>
                <a:solidFill>
                  <a:srgbClr val="FF0000">
                    <a:alpha val="100000"/>
                  </a:srgbClr>
                </a:solidFill>
                <a:effectLst/>
                <a:latin typeface="微软雅黑" panose="020b0503020204020204" charset="-122"/>
                <a:ea typeface="微软雅黑" panose="020b0503020204020204" charset="-122"/>
              </a:rPr>
              <a:t>状态</a:t>
            </a:r>
            <a:endParaRPr lang="zh-CN" altLang="en-US" sz="2600" b="0" i="0">
              <a:ln w="2381">
                <a:solidFill>
                  <a:srgbClr val="FFC000">
                    <a:alpha val="100000"/>
                  </a:srgbClr>
                </a:solidFill>
              </a:ln>
              <a:solidFill>
                <a:srgbClr val="FF0000">
                  <a:alpha val="100000"/>
                </a:srgbClr>
              </a:solidFill>
              <a:effectLst/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1" name="文本8" title=""/>
          <p:cNvSpPr txBox="1"/>
          <p:nvPr/>
        </p:nvSpPr>
        <p:spPr>
          <a:xfrm>
            <a:off x="2725798" y="5808488"/>
            <a:ext cx="1651321" cy="62630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0" i="0">
                <a:ln w="2381">
                  <a:solidFill>
                    <a:srgbClr val="FFC000">
                      <a:alpha val="100000"/>
                    </a:srgbClr>
                  </a:solidFill>
                </a:ln>
                <a:solidFill>
                  <a:srgbClr val="FF0000">
                    <a:alpha val="100000"/>
                  </a:srgbClr>
                </a:solidFill>
                <a:effectLst/>
                <a:latin typeface="微软雅黑" panose="020b0503020204020204" charset="-122"/>
                <a:ea typeface="微软雅黑" panose="020b0503020204020204" charset="-122"/>
              </a:rPr>
              <a:t>地理位置</a:t>
            </a:r>
            <a:endParaRPr lang="zh-CN" altLang="en-US" sz="2600" b="0" i="0">
              <a:ln w="2381">
                <a:solidFill>
                  <a:srgbClr val="FFC000">
                    <a:alpha val="100000"/>
                  </a:srgbClr>
                </a:solidFill>
              </a:ln>
              <a:solidFill>
                <a:srgbClr val="FF0000">
                  <a:alpha val="100000"/>
                </a:srgbClr>
              </a:solidFill>
              <a:effectLst/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2" name="文本9" title=""/>
          <p:cNvSpPr txBox="1"/>
          <p:nvPr/>
        </p:nvSpPr>
        <p:spPr>
          <a:xfrm>
            <a:off x="4767310" y="5808478"/>
            <a:ext cx="1008383" cy="62630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0" i="0">
                <a:ln w="2381">
                  <a:solidFill>
                    <a:srgbClr val="FFC000">
                      <a:alpha val="100000"/>
                    </a:srgbClr>
                  </a:solidFill>
                </a:ln>
                <a:solidFill>
                  <a:srgbClr val="FF0000">
                    <a:alpha val="100000"/>
                  </a:srgbClr>
                </a:solidFill>
                <a:effectLst/>
                <a:latin typeface="微软雅黑" panose="020b0503020204020204" charset="-122"/>
                <a:ea typeface="微软雅黑" panose="020b0503020204020204" charset="-122"/>
              </a:rPr>
              <a:t>温度</a:t>
            </a:r>
            <a:endParaRPr lang="zh-CN" altLang="en-US" sz="2600" b="0" i="0">
              <a:ln w="2381">
                <a:solidFill>
                  <a:srgbClr val="FFC000">
                    <a:alpha val="100000"/>
                  </a:srgbClr>
                </a:solidFill>
              </a:ln>
              <a:solidFill>
                <a:srgbClr val="FF0000">
                  <a:alpha val="100000"/>
                </a:srgbClr>
              </a:solidFill>
              <a:effectLst/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" name="文本10" title=""/>
          <p:cNvSpPr txBox="1"/>
          <p:nvPr/>
        </p:nvSpPr>
        <p:spPr>
          <a:xfrm>
            <a:off x="7615076" y="5808478"/>
            <a:ext cx="918848" cy="62630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0" i="0">
                <a:ln w="2381">
                  <a:solidFill>
                    <a:srgbClr val="FFC000">
                      <a:alpha val="100000"/>
                    </a:srgbClr>
                  </a:solidFill>
                </a:ln>
                <a:solidFill>
                  <a:srgbClr val="FF0000">
                    <a:alpha val="100000"/>
                  </a:srgbClr>
                </a:solidFill>
                <a:effectLst/>
                <a:latin typeface="微软雅黑" panose="020b0503020204020204" charset="-122"/>
                <a:ea typeface="微软雅黑" panose="020b0503020204020204" charset="-122"/>
              </a:rPr>
              <a:t>改变</a:t>
            </a:r>
            <a:endParaRPr lang="zh-CN" altLang="en-US" sz="2600" b="0" i="0">
              <a:ln w="2381">
                <a:solidFill>
                  <a:srgbClr val="FFC000">
                    <a:alpha val="100000"/>
                  </a:srgbClr>
                </a:solidFill>
              </a:ln>
              <a:solidFill>
                <a:srgbClr val="FF0000">
                  <a:alpha val="100000"/>
                </a:srgbClr>
              </a:solidFill>
              <a:effectLst/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4" name="文本11" title=""/>
          <p:cNvSpPr txBox="1"/>
          <p:nvPr/>
        </p:nvSpPr>
        <p:spPr>
          <a:xfrm>
            <a:off x="9175242" y="1123207"/>
            <a:ext cx="85725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不变</a:t>
            </a:r>
            <a:endParaRPr lang="zh-CN" altLang="en-US" sz="2400" b="0" i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0" name="图片 59" title="">
            <a:hlinkClick r:id="rId7" action="ppaction://hlinksldjump"/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320145" y="6058535"/>
            <a:ext cx="618490" cy="58356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3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4" dur="13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36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36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46" decel="50000" autoRev="1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40" fill="hold">
                                          <p:stCondLst>
                                            <p:cond delay="25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3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3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24" grpId="0" animBg="1"/>
      <p:bldP spid="12" grpId="0" animBg="1"/>
      <p:bldP spid="10" grpId="0" animBg="1"/>
      <p:bldP spid="11" grpId="0" animBg="1"/>
      <p:bldP spid="18" grpId="0" animBg="1"/>
      <p:bldP spid="14" grpId="0" animBg="1"/>
      <p:bldP spid="15" grpId="0" animBg="1"/>
      <p:bldP spid="16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1150334" y="317459"/>
            <a:ext cx="10598210" cy="6223978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1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文本1" title=""/>
          <p:cNvSpPr txBox="1"/>
          <p:nvPr/>
        </p:nvSpPr>
        <p:spPr>
          <a:xfrm>
            <a:off x="454028" y="2279847"/>
            <a:ext cx="553053" cy="229965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800" b="1" i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课堂小结</a:t>
            </a:r>
            <a:endParaRPr lang="zh-CN" altLang="en-US" sz="2800" b="1" i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6" name="视频1" title="">
            <a:hlinkClick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1737312" y="755409"/>
            <a:ext cx="9384240" cy="5278631"/>
          </a:xfrm>
          <a:prstGeom prst="rect">
            <a:avLst/>
          </a:prstGeom>
        </p:spPr>
      </p:pic>
      <p:pic>
        <p:nvPicPr>
          <p:cNvPr id="33" name="图片 32" title="">
            <a:hlinkClick r:id="rId7" action="ppaction://hlinksldjump"/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320145" y="6058535"/>
            <a:ext cx="618490" cy="58356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 mute="1">
                <p:cTn id="1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1150334" y="317449"/>
            <a:ext cx="10598210" cy="6223978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 title="">
            <a:hlinkClick r:id="rId3" action="ppaction://hlinksldjump"/>
          </p:cNvPr>
          <p:cNvSpPr txBox="1"/>
          <p:nvPr/>
        </p:nvSpPr>
        <p:spPr>
          <a:xfrm>
            <a:off x="272682" y="1255814"/>
            <a:ext cx="878081" cy="4347772"/>
          </a:xfrm>
          <a:custGeom>
            <a:gdLst>
              <a:gd name="connsiteX0" fmla="*/ 210739 w 878081"/>
              <a:gd name="connsiteY0" fmla="*/ 0 h 4347772"/>
              <a:gd name="connsiteX1" fmla="*/ 807835 w 878081"/>
              <a:gd name="connsiteY1" fmla="*/ 0 h 4347772"/>
              <a:gd name="connsiteX2" fmla="*/ 832931 w 878081"/>
              <a:gd name="connsiteY2" fmla="*/ 0 h 4347772"/>
              <a:gd name="connsiteX3" fmla="*/ 881218 w 878081"/>
              <a:gd name="connsiteY3" fmla="*/ 56858 h 4347772"/>
              <a:gd name="connsiteX4" fmla="*/ 856122 w 878081"/>
              <a:gd name="connsiteY4" fmla="*/ 127104 h 4347772"/>
              <a:gd name="connsiteX5" fmla="*/ 737588 w 878081"/>
              <a:gd name="connsiteY5" fmla="*/ 140493 h 4347772"/>
              <a:gd name="connsiteX6" fmla="*/ 737588 w 878081"/>
              <a:gd name="connsiteY6" fmla="*/ 4277526 h 4347772"/>
              <a:gd name="connsiteX7" fmla="*/ 737588 w 878081"/>
              <a:gd name="connsiteY7" fmla="*/ 4296156 h 4347772"/>
              <a:gd name="connsiteX8" fmla="*/ 703840 w 878081"/>
              <a:gd name="connsiteY8" fmla="*/ 4340371 h 4347772"/>
              <a:gd name="connsiteX9" fmla="*/ 70247 w 878081"/>
              <a:gd name="connsiteY9" fmla="*/ 4347772 h 4347772"/>
              <a:gd name="connsiteX10" fmla="*/ 31450 w 878081"/>
              <a:gd name="connsiteY10" fmla="*/ 4347772 h 4347772"/>
              <a:gd name="connsiteX11" fmla="*/ 0 w 878081"/>
              <a:gd name="connsiteY11" fmla="*/ 4238729 h 4347772"/>
              <a:gd name="connsiteX12" fmla="*/ 140493 w 878081"/>
              <a:gd name="connsiteY12" fmla="*/ 4207279 h 4347772"/>
              <a:gd name="connsiteX13" fmla="*/ 140493 w 878081"/>
              <a:gd name="connsiteY13" fmla="*/ 70247 h 4347772"/>
              <a:gd name="connsiteX14" fmla="*/ 140493 w 878081"/>
              <a:gd name="connsiteY14" fmla="*/ 31450 h 4347772"/>
              <a:gd name="connsiteX0-1" fmla="*/ 210739 w 878081"/>
              <a:gd name="connsiteY0-2" fmla="*/ 0 h 4347772"/>
              <a:gd name="connsiteX1-3" fmla="*/ 807835 w 878081"/>
              <a:gd name="connsiteY1-4" fmla="*/ 0 h 4347772"/>
              <a:gd name="connsiteX2-5" fmla="*/ 832931 w 878081"/>
              <a:gd name="connsiteY2-6" fmla="*/ 0 h 4347772"/>
              <a:gd name="connsiteX3-7" fmla="*/ 881218 w 878081"/>
              <a:gd name="connsiteY3-8" fmla="*/ 56858 h 4347772"/>
              <a:gd name="connsiteX4-9" fmla="*/ 856122 w 878081"/>
              <a:gd name="connsiteY4-10" fmla="*/ 127104 h 4347772"/>
              <a:gd name="connsiteX5-11" fmla="*/ 210739 w 878081"/>
              <a:gd name="connsiteY5-12" fmla="*/ 140493 h 4347772"/>
              <a:gd name="connsiteX6-13" fmla="*/ 235836 w 878081"/>
              <a:gd name="connsiteY6-14" fmla="*/ 140493 h 4347772"/>
              <a:gd name="connsiteX7-15" fmla="*/ 284123 w 878081"/>
              <a:gd name="connsiteY7-16" fmla="*/ 83635 h 4347772"/>
              <a:gd name="connsiteX8-17" fmla="*/ 259026 w 878081"/>
              <a:gd name="connsiteY8-18" fmla="*/ 13389 h 4347772"/>
              <a:gd name="connsiteX0-19" fmla="*/ 210739 w 878081"/>
              <a:gd name="connsiteY0-20" fmla="*/ 70246 h 4347772"/>
              <a:gd name="connsiteX1-21" fmla="*/ 280986 w 878081"/>
              <a:gd name="connsiteY1-22" fmla="*/ 70246 h 4347772"/>
              <a:gd name="connsiteX2-23" fmla="*/ 280986 w 878081"/>
              <a:gd name="connsiteY2-24" fmla="*/ 109043 h 4347772"/>
              <a:gd name="connsiteX3-25" fmla="*/ 191341 w 878081"/>
              <a:gd name="connsiteY3-26" fmla="*/ 140493 h 4347772"/>
              <a:gd name="connsiteX4-27" fmla="*/ 175616 w 878081"/>
              <a:gd name="connsiteY4-28" fmla="*/ 85972 h 4347772"/>
              <a:gd name="connsiteX0-29" fmla="*/ 70246 w 878081"/>
              <a:gd name="connsiteY0-30" fmla="*/ 4207279 h 4347772"/>
              <a:gd name="connsiteX1-31" fmla="*/ 140493 w 878081"/>
              <a:gd name="connsiteY1-32" fmla="*/ 4207279 h 4347772"/>
              <a:gd name="connsiteX2-33" fmla="*/ 140493 w 878081"/>
              <a:gd name="connsiteY2-34" fmla="*/ 4277526 h 4347772"/>
              <a:gd name="connsiteX3-35" fmla="*/ 140493 w 878081"/>
              <a:gd name="connsiteY3-36" fmla="*/ 4316321 h 4347772"/>
              <a:gd name="connsiteX4-37" fmla="*/ 31450 w 878081"/>
              <a:gd name="connsiteY4-38" fmla="*/ 4347772 h 4347772"/>
              <a:gd name="connsiteX5-39" fmla="*/ 0 w 878081"/>
              <a:gd name="connsiteY5-40" fmla="*/ 4238729 h 4347772"/>
              <a:gd name="connsiteX0-41" fmla="*/ 70246 w 878081"/>
              <a:gd name="connsiteY0-42" fmla="*/ 4207279 h 4347772"/>
              <a:gd name="connsiteX1-43" fmla="*/ 89645 w 878081"/>
              <a:gd name="connsiteY1-44" fmla="*/ 4207279 h 4347772"/>
              <a:gd name="connsiteX2-45" fmla="*/ 105370 w 878081"/>
              <a:gd name="connsiteY2-46" fmla="*/ 4261800 h 4347772"/>
              <a:gd name="connsiteX3-47" fmla="*/ 140493 w 878081"/>
              <a:gd name="connsiteY3-48" fmla="*/ 4277526 h 4347772"/>
              <a:gd name="connsiteX4-49" fmla="*/ 140493 w 878081"/>
              <a:gd name="connsiteY4-50" fmla="*/ 4316321 h 4347772"/>
              <a:gd name="connsiteX5-51" fmla="*/ 31450 w 878081"/>
              <a:gd name="connsiteY5-52" fmla="*/ 4347772 h 4347772"/>
              <a:gd name="connsiteX6-53" fmla="*/ 0 w 878081"/>
              <a:gd name="connsiteY6-54" fmla="*/ 4238729 h 434777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878081" h="4347772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4277526"/>
                </a:lnTo>
                <a:cubicBezTo>
                  <a:pt x="737588" y="4296156"/>
                  <a:pt x="730187" y="4314024"/>
                  <a:pt x="717014" y="4327198"/>
                </a:cubicBezTo>
                <a:cubicBezTo>
                  <a:pt x="703840" y="4340371"/>
                  <a:pt x="685972" y="4347772"/>
                  <a:pt x="667342" y="4347772"/>
                </a:cubicBezTo>
                <a:lnTo>
                  <a:pt x="70247" y="4347772"/>
                </a:lnTo>
                <a:cubicBezTo>
                  <a:pt x="31450" y="4347772"/>
                  <a:pt x="0" y="4316322"/>
                  <a:pt x="0" y="4277526"/>
                </a:cubicBezTo>
                <a:cubicBezTo>
                  <a:pt x="0" y="4238729"/>
                  <a:pt x="31450" y="4207279"/>
                  <a:pt x="70247" y="4207279"/>
                </a:cubicBezTo>
                <a:lnTo>
                  <a:pt x="140493" y="4207279"/>
                </a:lnTo>
                <a:lnTo>
                  <a:pt x="140493" y="70247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1" h="4347772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1" h="4347772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1" h="4347772">
                <a:moveTo>
                  <a:pt x="70246" y="4207279"/>
                </a:moveTo>
                <a:lnTo>
                  <a:pt x="140493" y="4207279"/>
                </a:lnTo>
                <a:lnTo>
                  <a:pt x="140493" y="4277526"/>
                </a:lnTo>
                <a:cubicBezTo>
                  <a:pt x="140493" y="4316321"/>
                  <a:pt x="109042" y="4347772"/>
                  <a:pt x="70246" y="4347772"/>
                </a:cubicBezTo>
                <a:cubicBezTo>
                  <a:pt x="31450" y="4347772"/>
                  <a:pt x="0" y="4316321"/>
                  <a:pt x="0" y="4277525"/>
                </a:cubicBezTo>
                <a:cubicBezTo>
                  <a:pt x="0" y="4238729"/>
                  <a:pt x="31450" y="4207279"/>
                  <a:pt x="70246" y="4207279"/>
                </a:cubicBezTo>
                <a:close/>
              </a:path>
              <a:path w="878081" h="4347772">
                <a:moveTo>
                  <a:pt x="70246" y="4207279"/>
                </a:moveTo>
                <a:cubicBezTo>
                  <a:pt x="89645" y="4207279"/>
                  <a:pt x="105370" y="4223004"/>
                  <a:pt x="105370" y="4242402"/>
                </a:cubicBezTo>
                <a:cubicBezTo>
                  <a:pt x="105370" y="4261800"/>
                  <a:pt x="89645" y="4277526"/>
                  <a:pt x="70246" y="4277526"/>
                </a:cubicBezTo>
                <a:lnTo>
                  <a:pt x="140493" y="4277526"/>
                </a:lnTo>
                <a:cubicBezTo>
                  <a:pt x="140493" y="4316321"/>
                  <a:pt x="109042" y="4347772"/>
                  <a:pt x="70246" y="4347772"/>
                </a:cubicBezTo>
                <a:cubicBezTo>
                  <a:pt x="31450" y="4347772"/>
                  <a:pt x="0" y="4316321"/>
                  <a:pt x="0" y="4277525"/>
                </a:cubicBezTo>
                <a:cubicBezTo>
                  <a:pt x="0" y="4238729"/>
                  <a:pt x="31450" y="4207279"/>
                  <a:pt x="70246" y="4207279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质量单位的变革</a:t>
            </a:r>
            <a:endParaRPr lang="zh-CN" altLang="en-US" sz="3000" b="0" i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视频3" title="">
            <a:hlinkClick action="ppaction://media"/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37217" y="776021"/>
            <a:ext cx="9389535" cy="5281612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video>
              <p:cMediaNode vol="0" mute="1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1150334" y="317449"/>
            <a:ext cx="10598210" cy="6223978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 title="">
            <a:hlinkClick r:id="rId3" action="ppaction://hlinksldjump"/>
          </p:cNvPr>
          <p:cNvSpPr txBox="1"/>
          <p:nvPr/>
        </p:nvSpPr>
        <p:spPr>
          <a:xfrm>
            <a:off x="272682" y="1255814"/>
            <a:ext cx="878081" cy="4347772"/>
          </a:xfrm>
          <a:custGeom>
            <a:gdLst>
              <a:gd name="connsiteX0" fmla="*/ 210739 w 878081"/>
              <a:gd name="connsiteY0" fmla="*/ 0 h 4347772"/>
              <a:gd name="connsiteX1" fmla="*/ 807835 w 878081"/>
              <a:gd name="connsiteY1" fmla="*/ 0 h 4347772"/>
              <a:gd name="connsiteX2" fmla="*/ 832931 w 878081"/>
              <a:gd name="connsiteY2" fmla="*/ 0 h 4347772"/>
              <a:gd name="connsiteX3" fmla="*/ 881218 w 878081"/>
              <a:gd name="connsiteY3" fmla="*/ 56858 h 4347772"/>
              <a:gd name="connsiteX4" fmla="*/ 856122 w 878081"/>
              <a:gd name="connsiteY4" fmla="*/ 127104 h 4347772"/>
              <a:gd name="connsiteX5" fmla="*/ 737588 w 878081"/>
              <a:gd name="connsiteY5" fmla="*/ 140493 h 4347772"/>
              <a:gd name="connsiteX6" fmla="*/ 737588 w 878081"/>
              <a:gd name="connsiteY6" fmla="*/ 4277526 h 4347772"/>
              <a:gd name="connsiteX7" fmla="*/ 737588 w 878081"/>
              <a:gd name="connsiteY7" fmla="*/ 4296156 h 4347772"/>
              <a:gd name="connsiteX8" fmla="*/ 703840 w 878081"/>
              <a:gd name="connsiteY8" fmla="*/ 4340371 h 4347772"/>
              <a:gd name="connsiteX9" fmla="*/ 70247 w 878081"/>
              <a:gd name="connsiteY9" fmla="*/ 4347772 h 4347772"/>
              <a:gd name="connsiteX10" fmla="*/ 31450 w 878081"/>
              <a:gd name="connsiteY10" fmla="*/ 4347772 h 4347772"/>
              <a:gd name="connsiteX11" fmla="*/ 0 w 878081"/>
              <a:gd name="connsiteY11" fmla="*/ 4238729 h 4347772"/>
              <a:gd name="connsiteX12" fmla="*/ 140493 w 878081"/>
              <a:gd name="connsiteY12" fmla="*/ 4207279 h 4347772"/>
              <a:gd name="connsiteX13" fmla="*/ 140493 w 878081"/>
              <a:gd name="connsiteY13" fmla="*/ 70247 h 4347772"/>
              <a:gd name="connsiteX14" fmla="*/ 140493 w 878081"/>
              <a:gd name="connsiteY14" fmla="*/ 31450 h 4347772"/>
              <a:gd name="connsiteX0-1" fmla="*/ 210739 w 878081"/>
              <a:gd name="connsiteY0-2" fmla="*/ 0 h 4347772"/>
              <a:gd name="connsiteX1-3" fmla="*/ 807835 w 878081"/>
              <a:gd name="connsiteY1-4" fmla="*/ 0 h 4347772"/>
              <a:gd name="connsiteX2-5" fmla="*/ 832931 w 878081"/>
              <a:gd name="connsiteY2-6" fmla="*/ 0 h 4347772"/>
              <a:gd name="connsiteX3-7" fmla="*/ 881218 w 878081"/>
              <a:gd name="connsiteY3-8" fmla="*/ 56858 h 4347772"/>
              <a:gd name="connsiteX4-9" fmla="*/ 856122 w 878081"/>
              <a:gd name="connsiteY4-10" fmla="*/ 127104 h 4347772"/>
              <a:gd name="connsiteX5-11" fmla="*/ 210739 w 878081"/>
              <a:gd name="connsiteY5-12" fmla="*/ 140493 h 4347772"/>
              <a:gd name="connsiteX6-13" fmla="*/ 235836 w 878081"/>
              <a:gd name="connsiteY6-14" fmla="*/ 140493 h 4347772"/>
              <a:gd name="connsiteX7-15" fmla="*/ 284123 w 878081"/>
              <a:gd name="connsiteY7-16" fmla="*/ 83635 h 4347772"/>
              <a:gd name="connsiteX8-17" fmla="*/ 259026 w 878081"/>
              <a:gd name="connsiteY8-18" fmla="*/ 13389 h 4347772"/>
              <a:gd name="connsiteX0-19" fmla="*/ 210739 w 878081"/>
              <a:gd name="connsiteY0-20" fmla="*/ 70246 h 4347772"/>
              <a:gd name="connsiteX1-21" fmla="*/ 280986 w 878081"/>
              <a:gd name="connsiteY1-22" fmla="*/ 70246 h 4347772"/>
              <a:gd name="connsiteX2-23" fmla="*/ 280986 w 878081"/>
              <a:gd name="connsiteY2-24" fmla="*/ 109043 h 4347772"/>
              <a:gd name="connsiteX3-25" fmla="*/ 191341 w 878081"/>
              <a:gd name="connsiteY3-26" fmla="*/ 140493 h 4347772"/>
              <a:gd name="connsiteX4-27" fmla="*/ 175616 w 878081"/>
              <a:gd name="connsiteY4-28" fmla="*/ 85972 h 4347772"/>
              <a:gd name="connsiteX0-29" fmla="*/ 70246 w 878081"/>
              <a:gd name="connsiteY0-30" fmla="*/ 4207279 h 4347772"/>
              <a:gd name="connsiteX1-31" fmla="*/ 140493 w 878081"/>
              <a:gd name="connsiteY1-32" fmla="*/ 4207279 h 4347772"/>
              <a:gd name="connsiteX2-33" fmla="*/ 140493 w 878081"/>
              <a:gd name="connsiteY2-34" fmla="*/ 4277526 h 4347772"/>
              <a:gd name="connsiteX3-35" fmla="*/ 140493 w 878081"/>
              <a:gd name="connsiteY3-36" fmla="*/ 4316321 h 4347772"/>
              <a:gd name="connsiteX4-37" fmla="*/ 31450 w 878081"/>
              <a:gd name="connsiteY4-38" fmla="*/ 4347772 h 4347772"/>
              <a:gd name="connsiteX5-39" fmla="*/ 0 w 878081"/>
              <a:gd name="connsiteY5-40" fmla="*/ 4238729 h 4347772"/>
              <a:gd name="connsiteX0-41" fmla="*/ 70246 w 878081"/>
              <a:gd name="connsiteY0-42" fmla="*/ 4207279 h 4347772"/>
              <a:gd name="connsiteX1-43" fmla="*/ 89645 w 878081"/>
              <a:gd name="connsiteY1-44" fmla="*/ 4207279 h 4347772"/>
              <a:gd name="connsiteX2-45" fmla="*/ 105370 w 878081"/>
              <a:gd name="connsiteY2-46" fmla="*/ 4261800 h 4347772"/>
              <a:gd name="connsiteX3-47" fmla="*/ 140493 w 878081"/>
              <a:gd name="connsiteY3-48" fmla="*/ 4277526 h 4347772"/>
              <a:gd name="connsiteX4-49" fmla="*/ 140493 w 878081"/>
              <a:gd name="connsiteY4-50" fmla="*/ 4316321 h 4347772"/>
              <a:gd name="connsiteX5-51" fmla="*/ 31450 w 878081"/>
              <a:gd name="connsiteY5-52" fmla="*/ 4347772 h 4347772"/>
              <a:gd name="connsiteX6-53" fmla="*/ 0 w 878081"/>
              <a:gd name="connsiteY6-54" fmla="*/ 4238729 h 434777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878081" h="4347772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4277526"/>
                </a:lnTo>
                <a:cubicBezTo>
                  <a:pt x="737588" y="4296156"/>
                  <a:pt x="730187" y="4314024"/>
                  <a:pt x="717014" y="4327198"/>
                </a:cubicBezTo>
                <a:cubicBezTo>
                  <a:pt x="703840" y="4340371"/>
                  <a:pt x="685972" y="4347772"/>
                  <a:pt x="667342" y="4347772"/>
                </a:cubicBezTo>
                <a:lnTo>
                  <a:pt x="70247" y="4347772"/>
                </a:lnTo>
                <a:cubicBezTo>
                  <a:pt x="31450" y="4347772"/>
                  <a:pt x="0" y="4316322"/>
                  <a:pt x="0" y="4277526"/>
                </a:cubicBezTo>
                <a:cubicBezTo>
                  <a:pt x="0" y="4238729"/>
                  <a:pt x="31450" y="4207279"/>
                  <a:pt x="70247" y="4207279"/>
                </a:cubicBezTo>
                <a:lnTo>
                  <a:pt x="140493" y="4207279"/>
                </a:lnTo>
                <a:lnTo>
                  <a:pt x="140493" y="70247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1" h="4347772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1" h="4347772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1" h="4347772">
                <a:moveTo>
                  <a:pt x="70246" y="4207279"/>
                </a:moveTo>
                <a:lnTo>
                  <a:pt x="140493" y="4207279"/>
                </a:lnTo>
                <a:lnTo>
                  <a:pt x="140493" y="4277526"/>
                </a:lnTo>
                <a:cubicBezTo>
                  <a:pt x="140493" y="4316321"/>
                  <a:pt x="109042" y="4347772"/>
                  <a:pt x="70246" y="4347772"/>
                </a:cubicBezTo>
                <a:cubicBezTo>
                  <a:pt x="31450" y="4347772"/>
                  <a:pt x="0" y="4316321"/>
                  <a:pt x="0" y="4277525"/>
                </a:cubicBezTo>
                <a:cubicBezTo>
                  <a:pt x="0" y="4238729"/>
                  <a:pt x="31450" y="4207279"/>
                  <a:pt x="70246" y="4207279"/>
                </a:cubicBezTo>
                <a:close/>
              </a:path>
              <a:path w="878081" h="4347772">
                <a:moveTo>
                  <a:pt x="70246" y="4207279"/>
                </a:moveTo>
                <a:cubicBezTo>
                  <a:pt x="89645" y="4207279"/>
                  <a:pt x="105370" y="4223004"/>
                  <a:pt x="105370" y="4242402"/>
                </a:cubicBezTo>
                <a:cubicBezTo>
                  <a:pt x="105370" y="4261800"/>
                  <a:pt x="89645" y="4277526"/>
                  <a:pt x="70246" y="4277526"/>
                </a:cubicBezTo>
                <a:lnTo>
                  <a:pt x="140493" y="4277526"/>
                </a:lnTo>
                <a:cubicBezTo>
                  <a:pt x="140493" y="4316321"/>
                  <a:pt x="109042" y="4347772"/>
                  <a:pt x="70246" y="4347772"/>
                </a:cubicBezTo>
                <a:cubicBezTo>
                  <a:pt x="31450" y="4347772"/>
                  <a:pt x="0" y="4316321"/>
                  <a:pt x="0" y="4277525"/>
                </a:cubicBezTo>
                <a:cubicBezTo>
                  <a:pt x="0" y="4238729"/>
                  <a:pt x="31450" y="4207279"/>
                  <a:pt x="70246" y="4207279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常见物质的质量</a:t>
            </a:r>
            <a:endParaRPr lang="zh-CN" altLang="en-US" sz="3000" b="0" i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视频2" title="">
            <a:hlinkClick action="ppaction://media"/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20786" y="783088"/>
            <a:ext cx="9440332" cy="53101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video>
              <p:cMediaNode vol="0" mute="1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1150334" y="317449"/>
            <a:ext cx="10598210" cy="6223978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 title="">
            <a:hlinkClick r:id="rId3" action="ppaction://hlinksldjump"/>
          </p:cNvPr>
          <p:cNvSpPr txBox="1"/>
          <p:nvPr/>
        </p:nvSpPr>
        <p:spPr>
          <a:xfrm>
            <a:off x="272682" y="1019594"/>
            <a:ext cx="878081" cy="4814145"/>
          </a:xfrm>
          <a:custGeom>
            <a:gdLst>
              <a:gd name="connsiteX0" fmla="*/ 210740 w 878081"/>
              <a:gd name="connsiteY0" fmla="*/ 0 h 4814145"/>
              <a:gd name="connsiteX1" fmla="*/ 807835 w 878081"/>
              <a:gd name="connsiteY1" fmla="*/ 0 h 4814145"/>
              <a:gd name="connsiteX2" fmla="*/ 832931 w 878081"/>
              <a:gd name="connsiteY2" fmla="*/ 0 h 4814145"/>
              <a:gd name="connsiteX3" fmla="*/ 881218 w 878081"/>
              <a:gd name="connsiteY3" fmla="*/ 56858 h 4814145"/>
              <a:gd name="connsiteX4" fmla="*/ 856122 w 878081"/>
              <a:gd name="connsiteY4" fmla="*/ 127104 h 4814145"/>
              <a:gd name="connsiteX5" fmla="*/ 737588 w 878081"/>
              <a:gd name="connsiteY5" fmla="*/ 140493 h 4814145"/>
              <a:gd name="connsiteX6" fmla="*/ 737588 w 878081"/>
              <a:gd name="connsiteY6" fmla="*/ 4743898 h 4814145"/>
              <a:gd name="connsiteX7" fmla="*/ 737588 w 878081"/>
              <a:gd name="connsiteY7" fmla="*/ 4762528 h 4814145"/>
              <a:gd name="connsiteX8" fmla="*/ 703840 w 878081"/>
              <a:gd name="connsiteY8" fmla="*/ 4806744 h 4814145"/>
              <a:gd name="connsiteX9" fmla="*/ 70246 w 878081"/>
              <a:gd name="connsiteY9" fmla="*/ 4814145 h 4814145"/>
              <a:gd name="connsiteX10" fmla="*/ 31485 w 878081"/>
              <a:gd name="connsiteY10" fmla="*/ 4814096 h 4814145"/>
              <a:gd name="connsiteX11" fmla="*/ 87 w 878081"/>
              <a:gd name="connsiteY11" fmla="*/ 4705136 h 4814145"/>
              <a:gd name="connsiteX12" fmla="*/ 140493 w 878081"/>
              <a:gd name="connsiteY12" fmla="*/ 4673652 h 4814145"/>
              <a:gd name="connsiteX13" fmla="*/ 140493 w 878081"/>
              <a:gd name="connsiteY13" fmla="*/ 70247 h 4814145"/>
              <a:gd name="connsiteX14" fmla="*/ 140493 w 878081"/>
              <a:gd name="connsiteY14" fmla="*/ 31450 h 4814145"/>
              <a:gd name="connsiteX0-1" fmla="*/ 210739 w 878081"/>
              <a:gd name="connsiteY0-2" fmla="*/ 0 h 4814145"/>
              <a:gd name="connsiteX1-3" fmla="*/ 807835 w 878081"/>
              <a:gd name="connsiteY1-4" fmla="*/ 0 h 4814145"/>
              <a:gd name="connsiteX2-5" fmla="*/ 832931 w 878081"/>
              <a:gd name="connsiteY2-6" fmla="*/ 0 h 4814145"/>
              <a:gd name="connsiteX3-7" fmla="*/ 881218 w 878081"/>
              <a:gd name="connsiteY3-8" fmla="*/ 56858 h 4814145"/>
              <a:gd name="connsiteX4-9" fmla="*/ 856122 w 878081"/>
              <a:gd name="connsiteY4-10" fmla="*/ 127104 h 4814145"/>
              <a:gd name="connsiteX5-11" fmla="*/ 210739 w 878081"/>
              <a:gd name="connsiteY5-12" fmla="*/ 140493 h 4814145"/>
              <a:gd name="connsiteX6-13" fmla="*/ 235836 w 878081"/>
              <a:gd name="connsiteY6-14" fmla="*/ 140493 h 4814145"/>
              <a:gd name="connsiteX7-15" fmla="*/ 284123 w 878081"/>
              <a:gd name="connsiteY7-16" fmla="*/ 83635 h 4814145"/>
              <a:gd name="connsiteX8-17" fmla="*/ 259026 w 878081"/>
              <a:gd name="connsiteY8-18" fmla="*/ 13389 h 4814145"/>
              <a:gd name="connsiteX0-19" fmla="*/ 210739 w 878081"/>
              <a:gd name="connsiteY0-20" fmla="*/ 70246 h 4814145"/>
              <a:gd name="connsiteX1-21" fmla="*/ 280986 w 878081"/>
              <a:gd name="connsiteY1-22" fmla="*/ 70246 h 4814145"/>
              <a:gd name="connsiteX2-23" fmla="*/ 280986 w 878081"/>
              <a:gd name="connsiteY2-24" fmla="*/ 109043 h 4814145"/>
              <a:gd name="connsiteX3-25" fmla="*/ 191341 w 878081"/>
              <a:gd name="connsiteY3-26" fmla="*/ 140493 h 4814145"/>
              <a:gd name="connsiteX4-27" fmla="*/ 175616 w 878081"/>
              <a:gd name="connsiteY4-28" fmla="*/ 85972 h 4814145"/>
              <a:gd name="connsiteX0-29" fmla="*/ 70246 w 878081"/>
              <a:gd name="connsiteY0-30" fmla="*/ 4673652 h 4814145"/>
              <a:gd name="connsiteX1-31" fmla="*/ 140493 w 878081"/>
              <a:gd name="connsiteY1-32" fmla="*/ 4673652 h 4814145"/>
              <a:gd name="connsiteX2-33" fmla="*/ 140493 w 878081"/>
              <a:gd name="connsiteY2-34" fmla="*/ 4743898 h 4814145"/>
              <a:gd name="connsiteX3-35" fmla="*/ 140493 w 878081"/>
              <a:gd name="connsiteY3-36" fmla="*/ 4772310 h 4814145"/>
              <a:gd name="connsiteX4-37" fmla="*/ 70879 w 878081"/>
              <a:gd name="connsiteY4-38" fmla="*/ 4819670 h 4814145"/>
              <a:gd name="connsiteX5-39" fmla="*/ 484 w 878081"/>
              <a:gd name="connsiteY5-40" fmla="*/ 4773480 h 4814145"/>
              <a:gd name="connsiteX6-41" fmla="*/ 16220 w 878081"/>
              <a:gd name="connsiteY6-42" fmla="*/ 4690767 h 4814145"/>
              <a:gd name="connsiteX0-43" fmla="*/ 70246 w 878081"/>
              <a:gd name="connsiteY0-44" fmla="*/ 4673652 h 4814145"/>
              <a:gd name="connsiteX1-45" fmla="*/ 89612 w 878081"/>
              <a:gd name="connsiteY1-46" fmla="*/ 4673698 h 4814145"/>
              <a:gd name="connsiteX2-47" fmla="*/ 105286 w 878081"/>
              <a:gd name="connsiteY2-48" fmla="*/ 4728140 h 4814145"/>
              <a:gd name="connsiteX3-49" fmla="*/ 140493 w 878081"/>
              <a:gd name="connsiteY3-50" fmla="*/ 4743898 h 4814145"/>
              <a:gd name="connsiteX4-51" fmla="*/ 140493 w 878081"/>
              <a:gd name="connsiteY4-52" fmla="*/ 4772310 h 4814145"/>
              <a:gd name="connsiteX5-53" fmla="*/ 70879 w 878081"/>
              <a:gd name="connsiteY5-54" fmla="*/ 4819670 h 4814145"/>
              <a:gd name="connsiteX6-55" fmla="*/ 484 w 878081"/>
              <a:gd name="connsiteY6-56" fmla="*/ 4773480 h 4814145"/>
              <a:gd name="connsiteX7-57" fmla="*/ 16220 w 878081"/>
              <a:gd name="connsiteY7-58" fmla="*/ 4690767 h 481414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</a:cxnLst>
            <a:rect l="l" t="t" r="r" b="b"/>
            <a:pathLst>
              <a:path w="878083" h="4814147">
                <a:moveTo>
                  <a:pt x="210740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4743898"/>
                </a:lnTo>
                <a:cubicBezTo>
                  <a:pt x="737588" y="4762528"/>
                  <a:pt x="730187" y="4780396"/>
                  <a:pt x="717014" y="4793570"/>
                </a:cubicBezTo>
                <a:cubicBezTo>
                  <a:pt x="703840" y="4806744"/>
                  <a:pt x="685972" y="4814145"/>
                  <a:pt x="667342" y="4814145"/>
                </a:cubicBezTo>
                <a:lnTo>
                  <a:pt x="70246" y="4814145"/>
                </a:lnTo>
                <a:cubicBezTo>
                  <a:pt x="31485" y="4814096"/>
                  <a:pt x="87" y="4782660"/>
                  <a:pt x="87" y="4743898"/>
                </a:cubicBezTo>
                <a:cubicBezTo>
                  <a:pt x="87" y="4705136"/>
                  <a:pt x="31485" y="4673700"/>
                  <a:pt x="70246" y="4673652"/>
                </a:cubicBezTo>
                <a:lnTo>
                  <a:pt x="140493" y="4673652"/>
                </a:lnTo>
                <a:lnTo>
                  <a:pt x="140493" y="70247"/>
                </a:lnTo>
                <a:cubicBezTo>
                  <a:pt x="140493" y="31450"/>
                  <a:pt x="171943" y="0"/>
                  <a:pt x="210740" y="0"/>
                </a:cubicBezTo>
                <a:close/>
              </a:path>
              <a:path w="878083" h="4814147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3" h="4814147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3" h="4814147">
                <a:moveTo>
                  <a:pt x="70246" y="4673652"/>
                </a:moveTo>
                <a:lnTo>
                  <a:pt x="140493" y="4673652"/>
                </a:lnTo>
                <a:lnTo>
                  <a:pt x="140493" y="4743898"/>
                </a:lnTo>
                <a:cubicBezTo>
                  <a:pt x="140493" y="4772310"/>
                  <a:pt x="123378" y="4797925"/>
                  <a:pt x="97129" y="4808797"/>
                </a:cubicBezTo>
                <a:cubicBezTo>
                  <a:pt x="70879" y="4819670"/>
                  <a:pt x="40665" y="4813661"/>
                  <a:pt x="20575" y="4793570"/>
                </a:cubicBezTo>
                <a:cubicBezTo>
                  <a:pt x="484" y="4773480"/>
                  <a:pt x="-5526" y="4743265"/>
                  <a:pt x="5347" y="4717016"/>
                </a:cubicBezTo>
                <a:cubicBezTo>
                  <a:pt x="16220" y="4690767"/>
                  <a:pt x="41834" y="4673652"/>
                  <a:pt x="70246" y="4673652"/>
                </a:cubicBezTo>
                <a:close/>
              </a:path>
              <a:path w="878083" h="4814147">
                <a:moveTo>
                  <a:pt x="70246" y="4673652"/>
                </a:moveTo>
                <a:cubicBezTo>
                  <a:pt x="89612" y="4673698"/>
                  <a:pt x="105286" y="4689410"/>
                  <a:pt x="105286" y="4708775"/>
                </a:cubicBezTo>
                <a:cubicBezTo>
                  <a:pt x="105286" y="4728140"/>
                  <a:pt x="89612" y="4743852"/>
                  <a:pt x="70246" y="4743898"/>
                </a:cubicBezTo>
                <a:lnTo>
                  <a:pt x="140493" y="4743898"/>
                </a:lnTo>
                <a:cubicBezTo>
                  <a:pt x="140493" y="4772310"/>
                  <a:pt x="123378" y="4797925"/>
                  <a:pt x="97129" y="4808797"/>
                </a:cubicBezTo>
                <a:cubicBezTo>
                  <a:pt x="70879" y="4819670"/>
                  <a:pt x="40665" y="4813661"/>
                  <a:pt x="20575" y="4793570"/>
                </a:cubicBezTo>
                <a:cubicBezTo>
                  <a:pt x="484" y="4773480"/>
                  <a:pt x="-5526" y="4743265"/>
                  <a:pt x="5347" y="4717016"/>
                </a:cubicBezTo>
                <a:cubicBezTo>
                  <a:pt x="16220" y="4690767"/>
                  <a:pt x="41834" y="4673652"/>
                  <a:pt x="70246" y="4673652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用天平称柠檬的质量</a:t>
            </a:r>
            <a:endParaRPr lang="zh-CN" altLang="en-US" sz="3000" b="0" i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视频3" title="">
            <a:hlinkClick action="ppaction://media"/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08013" y="764334"/>
            <a:ext cx="9440332" cy="53101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video>
              <p:cMediaNode vol="0" mute="1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1150334" y="317449"/>
            <a:ext cx="10598210" cy="6223978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 title="">
            <a:hlinkClick r:id="rId3" action="ppaction://hlinksldjump"/>
          </p:cNvPr>
          <p:cNvSpPr txBox="1"/>
          <p:nvPr/>
        </p:nvSpPr>
        <p:spPr>
          <a:xfrm>
            <a:off x="272701" y="777411"/>
            <a:ext cx="878081" cy="5296938"/>
          </a:xfrm>
          <a:custGeom>
            <a:gdLst>
              <a:gd name="connsiteX0" fmla="*/ 210739 w 878081"/>
              <a:gd name="connsiteY0" fmla="*/ 0 h 5296938"/>
              <a:gd name="connsiteX1" fmla="*/ 807835 w 878081"/>
              <a:gd name="connsiteY1" fmla="*/ 0 h 5296938"/>
              <a:gd name="connsiteX2" fmla="*/ 832931 w 878081"/>
              <a:gd name="connsiteY2" fmla="*/ 0 h 5296938"/>
              <a:gd name="connsiteX3" fmla="*/ 881218 w 878081"/>
              <a:gd name="connsiteY3" fmla="*/ 56858 h 5296938"/>
              <a:gd name="connsiteX4" fmla="*/ 856122 w 878081"/>
              <a:gd name="connsiteY4" fmla="*/ 127104 h 5296938"/>
              <a:gd name="connsiteX5" fmla="*/ 737588 w 878081"/>
              <a:gd name="connsiteY5" fmla="*/ 140493 h 5296938"/>
              <a:gd name="connsiteX6" fmla="*/ 737588 w 878081"/>
              <a:gd name="connsiteY6" fmla="*/ 5226692 h 5296938"/>
              <a:gd name="connsiteX7" fmla="*/ 737588 w 878081"/>
              <a:gd name="connsiteY7" fmla="*/ 5265488 h 5296938"/>
              <a:gd name="connsiteX8" fmla="*/ 70246 w 878081"/>
              <a:gd name="connsiteY8" fmla="*/ 5296938 h 5296938"/>
              <a:gd name="connsiteX9" fmla="*/ 31450 w 878081"/>
              <a:gd name="connsiteY9" fmla="*/ 5296938 h 5296938"/>
              <a:gd name="connsiteX10" fmla="*/ 0 w 878081"/>
              <a:gd name="connsiteY10" fmla="*/ 5187896 h 5296938"/>
              <a:gd name="connsiteX11" fmla="*/ 140493 w 878081"/>
              <a:gd name="connsiteY11" fmla="*/ 5156445 h 5296938"/>
              <a:gd name="connsiteX12" fmla="*/ 140493 w 878081"/>
              <a:gd name="connsiteY12" fmla="*/ 70247 h 5296938"/>
              <a:gd name="connsiteX13" fmla="*/ 140493 w 878081"/>
              <a:gd name="connsiteY13" fmla="*/ 31450 h 5296938"/>
              <a:gd name="connsiteX0-1" fmla="*/ 210739 w 878081"/>
              <a:gd name="connsiteY0-2" fmla="*/ 0 h 5296938"/>
              <a:gd name="connsiteX1-3" fmla="*/ 807835 w 878081"/>
              <a:gd name="connsiteY1-4" fmla="*/ 0 h 5296938"/>
              <a:gd name="connsiteX2-5" fmla="*/ 832931 w 878081"/>
              <a:gd name="connsiteY2-6" fmla="*/ 0 h 5296938"/>
              <a:gd name="connsiteX3-7" fmla="*/ 881218 w 878081"/>
              <a:gd name="connsiteY3-8" fmla="*/ 56858 h 5296938"/>
              <a:gd name="connsiteX4-9" fmla="*/ 856122 w 878081"/>
              <a:gd name="connsiteY4-10" fmla="*/ 127104 h 5296938"/>
              <a:gd name="connsiteX5-11" fmla="*/ 210739 w 878081"/>
              <a:gd name="connsiteY5-12" fmla="*/ 140493 h 5296938"/>
              <a:gd name="connsiteX6-13" fmla="*/ 235836 w 878081"/>
              <a:gd name="connsiteY6-14" fmla="*/ 140493 h 5296938"/>
              <a:gd name="connsiteX7-15" fmla="*/ 284123 w 878081"/>
              <a:gd name="connsiteY7-16" fmla="*/ 83635 h 5296938"/>
              <a:gd name="connsiteX8-17" fmla="*/ 259026 w 878081"/>
              <a:gd name="connsiteY8-18" fmla="*/ 13389 h 5296938"/>
              <a:gd name="connsiteX0-19" fmla="*/ 210739 w 878081"/>
              <a:gd name="connsiteY0-20" fmla="*/ 70246 h 5296938"/>
              <a:gd name="connsiteX1-21" fmla="*/ 280986 w 878081"/>
              <a:gd name="connsiteY1-22" fmla="*/ 70246 h 5296938"/>
              <a:gd name="connsiteX2-23" fmla="*/ 280986 w 878081"/>
              <a:gd name="connsiteY2-24" fmla="*/ 109043 h 5296938"/>
              <a:gd name="connsiteX3-25" fmla="*/ 191341 w 878081"/>
              <a:gd name="connsiteY3-26" fmla="*/ 140493 h 5296938"/>
              <a:gd name="connsiteX4-27" fmla="*/ 175616 w 878081"/>
              <a:gd name="connsiteY4-28" fmla="*/ 85972 h 5296938"/>
              <a:gd name="connsiteX0-29" fmla="*/ 70246 w 878081"/>
              <a:gd name="connsiteY0-30" fmla="*/ 5156445 h 5296938"/>
              <a:gd name="connsiteX1-31" fmla="*/ 140493 w 878081"/>
              <a:gd name="connsiteY1-32" fmla="*/ 5156445 h 5296938"/>
              <a:gd name="connsiteX2-33" fmla="*/ 140493 w 878081"/>
              <a:gd name="connsiteY2-34" fmla="*/ 5226692 h 5296938"/>
              <a:gd name="connsiteX3-35" fmla="*/ 140493 w 878081"/>
              <a:gd name="connsiteY3-36" fmla="*/ 5265488 h 5296938"/>
              <a:gd name="connsiteX4-37" fmla="*/ 31450 w 878081"/>
              <a:gd name="connsiteY4-38" fmla="*/ 5296938 h 5296938"/>
              <a:gd name="connsiteX5-39" fmla="*/ 0 w 878081"/>
              <a:gd name="connsiteY5-40" fmla="*/ 5187896 h 5296938"/>
              <a:gd name="connsiteX0-41" fmla="*/ 70246 w 878081"/>
              <a:gd name="connsiteY0-42" fmla="*/ 5156445 h 5296938"/>
              <a:gd name="connsiteX1-43" fmla="*/ 89645 w 878081"/>
              <a:gd name="connsiteY1-44" fmla="*/ 5156445 h 5296938"/>
              <a:gd name="connsiteX2-45" fmla="*/ 105370 w 878081"/>
              <a:gd name="connsiteY2-46" fmla="*/ 5210967 h 5296938"/>
              <a:gd name="connsiteX3-47" fmla="*/ 140493 w 878081"/>
              <a:gd name="connsiteY3-48" fmla="*/ 5226692 h 5296938"/>
              <a:gd name="connsiteX4-49" fmla="*/ 140493 w 878081"/>
              <a:gd name="connsiteY4-50" fmla="*/ 5265488 h 5296938"/>
              <a:gd name="connsiteX5-51" fmla="*/ 31450 w 878081"/>
              <a:gd name="connsiteY5-52" fmla="*/ 5296938 h 5296938"/>
              <a:gd name="connsiteX6-53" fmla="*/ 0 w 878081"/>
              <a:gd name="connsiteY6-54" fmla="*/ 5187896 h 529693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878081" h="5296938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5226692"/>
                </a:lnTo>
                <a:cubicBezTo>
                  <a:pt x="737588" y="5265488"/>
                  <a:pt x="706138" y="5296938"/>
                  <a:pt x="667342" y="5296938"/>
                </a:cubicBezTo>
                <a:lnTo>
                  <a:pt x="70246" y="5296938"/>
                </a:lnTo>
                <a:cubicBezTo>
                  <a:pt x="31450" y="5296938"/>
                  <a:pt x="0" y="5265487"/>
                  <a:pt x="0" y="5226691"/>
                </a:cubicBezTo>
                <a:cubicBezTo>
                  <a:pt x="0" y="5187896"/>
                  <a:pt x="31450" y="5156445"/>
                  <a:pt x="70246" y="5156445"/>
                </a:cubicBezTo>
                <a:lnTo>
                  <a:pt x="140493" y="5156445"/>
                </a:lnTo>
                <a:lnTo>
                  <a:pt x="140493" y="70247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1" h="5296938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1" h="5296938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1" h="5296938">
                <a:moveTo>
                  <a:pt x="70246" y="5156445"/>
                </a:moveTo>
                <a:lnTo>
                  <a:pt x="140493" y="5156445"/>
                </a:lnTo>
                <a:lnTo>
                  <a:pt x="140493" y="5226692"/>
                </a:lnTo>
                <a:cubicBezTo>
                  <a:pt x="140493" y="5265488"/>
                  <a:pt x="109042" y="5296938"/>
                  <a:pt x="70246" y="5296938"/>
                </a:cubicBezTo>
                <a:cubicBezTo>
                  <a:pt x="31450" y="5296938"/>
                  <a:pt x="0" y="5265487"/>
                  <a:pt x="0" y="5226691"/>
                </a:cubicBezTo>
                <a:cubicBezTo>
                  <a:pt x="0" y="5187896"/>
                  <a:pt x="31450" y="5156445"/>
                  <a:pt x="70246" y="5156445"/>
                </a:cubicBezTo>
                <a:close/>
              </a:path>
              <a:path w="878081" h="5296938">
                <a:moveTo>
                  <a:pt x="70246" y="5156445"/>
                </a:moveTo>
                <a:cubicBezTo>
                  <a:pt x="89645" y="5156445"/>
                  <a:pt x="105370" y="5172170"/>
                  <a:pt x="105370" y="5191569"/>
                </a:cubicBezTo>
                <a:cubicBezTo>
                  <a:pt x="105370" y="5210967"/>
                  <a:pt x="89645" y="5226692"/>
                  <a:pt x="70246" y="5226692"/>
                </a:cubicBezTo>
                <a:lnTo>
                  <a:pt x="140493" y="5226692"/>
                </a:lnTo>
                <a:cubicBezTo>
                  <a:pt x="140493" y="5265488"/>
                  <a:pt x="109042" y="5296938"/>
                  <a:pt x="70246" y="5296938"/>
                </a:cubicBezTo>
                <a:cubicBezTo>
                  <a:pt x="31450" y="5296938"/>
                  <a:pt x="0" y="5265487"/>
                  <a:pt x="0" y="5226691"/>
                </a:cubicBezTo>
                <a:cubicBezTo>
                  <a:pt x="0" y="5187896"/>
                  <a:pt x="31450" y="5156445"/>
                  <a:pt x="70246" y="5156445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物体不同形状时的质量</a:t>
            </a:r>
            <a:endParaRPr lang="zh-CN" altLang="en-US" sz="3000" b="0" i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视频2" title="">
            <a:hlinkClick action="ppaction://media"/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25530" y="777202"/>
            <a:ext cx="9415996" cy="5296491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video>
              <p:cMediaNode vol="0" mute="1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1150334" y="317449"/>
            <a:ext cx="10598210" cy="6223978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 title="">
            <a:hlinkClick r:id="rId3" action="ppaction://hlinksldjump"/>
          </p:cNvPr>
          <p:cNvSpPr txBox="1"/>
          <p:nvPr/>
        </p:nvSpPr>
        <p:spPr>
          <a:xfrm>
            <a:off x="272710" y="983294"/>
            <a:ext cx="878081" cy="4885220"/>
          </a:xfrm>
          <a:custGeom>
            <a:gdLst>
              <a:gd name="connsiteX0" fmla="*/ 210739 w 878081"/>
              <a:gd name="connsiteY0" fmla="*/ 0 h 4885220"/>
              <a:gd name="connsiteX1" fmla="*/ 807835 w 878081"/>
              <a:gd name="connsiteY1" fmla="*/ 0 h 4885220"/>
              <a:gd name="connsiteX2" fmla="*/ 832931 w 878081"/>
              <a:gd name="connsiteY2" fmla="*/ 0 h 4885220"/>
              <a:gd name="connsiteX3" fmla="*/ 881218 w 878081"/>
              <a:gd name="connsiteY3" fmla="*/ 56858 h 4885220"/>
              <a:gd name="connsiteX4" fmla="*/ 856122 w 878081"/>
              <a:gd name="connsiteY4" fmla="*/ 127104 h 4885220"/>
              <a:gd name="connsiteX5" fmla="*/ 737588 w 878081"/>
              <a:gd name="connsiteY5" fmla="*/ 140493 h 4885220"/>
              <a:gd name="connsiteX6" fmla="*/ 737588 w 878081"/>
              <a:gd name="connsiteY6" fmla="*/ 4814974 h 4885220"/>
              <a:gd name="connsiteX7" fmla="*/ 737588 w 878081"/>
              <a:gd name="connsiteY7" fmla="*/ 4853769 h 4885220"/>
              <a:gd name="connsiteX8" fmla="*/ 70247 w 878081"/>
              <a:gd name="connsiteY8" fmla="*/ 4885220 h 4885220"/>
              <a:gd name="connsiteX9" fmla="*/ 31516 w 878081"/>
              <a:gd name="connsiteY9" fmla="*/ 4885127 h 4885220"/>
              <a:gd name="connsiteX10" fmla="*/ 168 w 878081"/>
              <a:gd name="connsiteY10" fmla="*/ 4776243 h 4885220"/>
              <a:gd name="connsiteX11" fmla="*/ 140493 w 878081"/>
              <a:gd name="connsiteY11" fmla="*/ 4744727 h 4885220"/>
              <a:gd name="connsiteX12" fmla="*/ 140493 w 878081"/>
              <a:gd name="connsiteY12" fmla="*/ 70247 h 4885220"/>
              <a:gd name="connsiteX13" fmla="*/ 140493 w 878081"/>
              <a:gd name="connsiteY13" fmla="*/ 31450 h 4885220"/>
              <a:gd name="connsiteX0-1" fmla="*/ 210739 w 878081"/>
              <a:gd name="connsiteY0-2" fmla="*/ 0 h 4885220"/>
              <a:gd name="connsiteX1-3" fmla="*/ 807835 w 878081"/>
              <a:gd name="connsiteY1-4" fmla="*/ 0 h 4885220"/>
              <a:gd name="connsiteX2-5" fmla="*/ 832931 w 878081"/>
              <a:gd name="connsiteY2-6" fmla="*/ 0 h 4885220"/>
              <a:gd name="connsiteX3-7" fmla="*/ 881218 w 878081"/>
              <a:gd name="connsiteY3-8" fmla="*/ 56858 h 4885220"/>
              <a:gd name="connsiteX4-9" fmla="*/ 856122 w 878081"/>
              <a:gd name="connsiteY4-10" fmla="*/ 127104 h 4885220"/>
              <a:gd name="connsiteX5-11" fmla="*/ 210739 w 878081"/>
              <a:gd name="connsiteY5-12" fmla="*/ 140493 h 4885220"/>
              <a:gd name="connsiteX6-13" fmla="*/ 235836 w 878081"/>
              <a:gd name="connsiteY6-14" fmla="*/ 140493 h 4885220"/>
              <a:gd name="connsiteX7-15" fmla="*/ 284123 w 878081"/>
              <a:gd name="connsiteY7-16" fmla="*/ 83635 h 4885220"/>
              <a:gd name="connsiteX8-17" fmla="*/ 259026 w 878081"/>
              <a:gd name="connsiteY8-18" fmla="*/ 13389 h 4885220"/>
              <a:gd name="connsiteX0-19" fmla="*/ 210739 w 878081"/>
              <a:gd name="connsiteY0-20" fmla="*/ 70246 h 4885220"/>
              <a:gd name="connsiteX1-21" fmla="*/ 280986 w 878081"/>
              <a:gd name="connsiteY1-22" fmla="*/ 70246 h 4885220"/>
              <a:gd name="connsiteX2-23" fmla="*/ 280986 w 878081"/>
              <a:gd name="connsiteY2-24" fmla="*/ 109043 h 4885220"/>
              <a:gd name="connsiteX3-25" fmla="*/ 191341 w 878081"/>
              <a:gd name="connsiteY3-26" fmla="*/ 140493 h 4885220"/>
              <a:gd name="connsiteX4-27" fmla="*/ 175616 w 878081"/>
              <a:gd name="connsiteY4-28" fmla="*/ 85972 h 4885220"/>
              <a:gd name="connsiteX0-29" fmla="*/ 70246 w 878081"/>
              <a:gd name="connsiteY0-30" fmla="*/ 4744727 h 4885220"/>
              <a:gd name="connsiteX1-31" fmla="*/ 140493 w 878081"/>
              <a:gd name="connsiteY1-32" fmla="*/ 4744727 h 4885220"/>
              <a:gd name="connsiteX2-33" fmla="*/ 140493 w 878081"/>
              <a:gd name="connsiteY2-34" fmla="*/ 4814974 h 4885220"/>
              <a:gd name="connsiteX3-35" fmla="*/ 140493 w 878081"/>
              <a:gd name="connsiteY3-36" fmla="*/ 4843386 h 4885220"/>
              <a:gd name="connsiteX4-37" fmla="*/ 70879 w 878081"/>
              <a:gd name="connsiteY4-38" fmla="*/ 4890746 h 4885220"/>
              <a:gd name="connsiteX5-39" fmla="*/ 484 w 878081"/>
              <a:gd name="connsiteY5-40" fmla="*/ 4844555 h 4885220"/>
              <a:gd name="connsiteX6-41" fmla="*/ 16220 w 878081"/>
              <a:gd name="connsiteY6-42" fmla="*/ 4761842 h 4885220"/>
              <a:gd name="connsiteX0-43" fmla="*/ 70246 w 878081"/>
              <a:gd name="connsiteY0-44" fmla="*/ 4744727 h 4885220"/>
              <a:gd name="connsiteX1-45" fmla="*/ 89612 w 878081"/>
              <a:gd name="connsiteY1-46" fmla="*/ 4744773 h 4885220"/>
              <a:gd name="connsiteX2-47" fmla="*/ 105286 w 878081"/>
              <a:gd name="connsiteY2-48" fmla="*/ 4799215 h 4885220"/>
              <a:gd name="connsiteX3-49" fmla="*/ 140493 w 878081"/>
              <a:gd name="connsiteY3-50" fmla="*/ 4814974 h 4885220"/>
              <a:gd name="connsiteX4-51" fmla="*/ 140493 w 878081"/>
              <a:gd name="connsiteY4-52" fmla="*/ 4843386 h 4885220"/>
              <a:gd name="connsiteX5-53" fmla="*/ 70879 w 878081"/>
              <a:gd name="connsiteY5-54" fmla="*/ 4890746 h 4885220"/>
              <a:gd name="connsiteX6-55" fmla="*/ 484 w 878081"/>
              <a:gd name="connsiteY6-56" fmla="*/ 4844555 h 4885220"/>
              <a:gd name="connsiteX7-57" fmla="*/ 16220 w 878081"/>
              <a:gd name="connsiteY7-58" fmla="*/ 4761842 h 488522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</a:cxnLst>
            <a:rect l="l" t="t" r="r" b="b"/>
            <a:pathLst>
              <a:path w="878083" h="4885223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4814974"/>
                </a:lnTo>
                <a:cubicBezTo>
                  <a:pt x="737588" y="4853769"/>
                  <a:pt x="706138" y="4885220"/>
                  <a:pt x="667342" y="4885220"/>
                </a:cubicBezTo>
                <a:lnTo>
                  <a:pt x="70247" y="4885220"/>
                </a:lnTo>
                <a:cubicBezTo>
                  <a:pt x="31516" y="4885127"/>
                  <a:pt x="168" y="4853704"/>
                  <a:pt x="168" y="4814974"/>
                </a:cubicBezTo>
                <a:cubicBezTo>
                  <a:pt x="168" y="4776243"/>
                  <a:pt x="31516" y="4744820"/>
                  <a:pt x="70247" y="4744727"/>
                </a:cubicBezTo>
                <a:lnTo>
                  <a:pt x="140493" y="4744727"/>
                </a:lnTo>
                <a:lnTo>
                  <a:pt x="140493" y="70247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3" h="4885223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3" h="4885223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3" h="4885223">
                <a:moveTo>
                  <a:pt x="70246" y="4744727"/>
                </a:moveTo>
                <a:lnTo>
                  <a:pt x="140493" y="4744727"/>
                </a:lnTo>
                <a:lnTo>
                  <a:pt x="140493" y="4814974"/>
                </a:lnTo>
                <a:cubicBezTo>
                  <a:pt x="140493" y="4843386"/>
                  <a:pt x="123378" y="4869000"/>
                  <a:pt x="97129" y="4879873"/>
                </a:cubicBezTo>
                <a:cubicBezTo>
                  <a:pt x="70879" y="4890746"/>
                  <a:pt x="40665" y="4884736"/>
                  <a:pt x="20575" y="4864646"/>
                </a:cubicBezTo>
                <a:cubicBezTo>
                  <a:pt x="484" y="4844555"/>
                  <a:pt x="-5526" y="4814341"/>
                  <a:pt x="5347" y="4788092"/>
                </a:cubicBezTo>
                <a:cubicBezTo>
                  <a:pt x="16220" y="4761842"/>
                  <a:pt x="41834" y="4744727"/>
                  <a:pt x="70246" y="4744727"/>
                </a:cubicBezTo>
                <a:close/>
              </a:path>
              <a:path w="878083" h="4885223">
                <a:moveTo>
                  <a:pt x="70246" y="4744727"/>
                </a:moveTo>
                <a:cubicBezTo>
                  <a:pt x="89612" y="4744773"/>
                  <a:pt x="105286" y="4760485"/>
                  <a:pt x="105286" y="4779850"/>
                </a:cubicBezTo>
                <a:cubicBezTo>
                  <a:pt x="105286" y="4799215"/>
                  <a:pt x="89612" y="4814927"/>
                  <a:pt x="70246" y="4814974"/>
                </a:cubicBezTo>
                <a:lnTo>
                  <a:pt x="140493" y="4814974"/>
                </a:lnTo>
                <a:cubicBezTo>
                  <a:pt x="140493" y="4843386"/>
                  <a:pt x="123378" y="4869000"/>
                  <a:pt x="97129" y="4879873"/>
                </a:cubicBezTo>
                <a:cubicBezTo>
                  <a:pt x="70879" y="4890746"/>
                  <a:pt x="40665" y="4884736"/>
                  <a:pt x="20575" y="4864646"/>
                </a:cubicBezTo>
                <a:cubicBezTo>
                  <a:pt x="484" y="4844555"/>
                  <a:pt x="-5526" y="4814341"/>
                  <a:pt x="5347" y="4788092"/>
                </a:cubicBezTo>
                <a:cubicBezTo>
                  <a:pt x="16220" y="4761842"/>
                  <a:pt x="41834" y="4744727"/>
                  <a:pt x="70246" y="4744727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质量大小的影响因素</a:t>
            </a:r>
            <a:endParaRPr lang="zh-CN" altLang="en-US" sz="3000" b="0" i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视频2" title="">
            <a:hlinkClick action="ppaction://media"/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34188" y="776907"/>
            <a:ext cx="9430912" cy="5304888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video>
              <p:cMediaNode vol="0" mute="1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形状4" title="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典例解析</a:t>
            </a:r>
            <a:endParaRPr lang="zh-CN" altLang="en-US" sz="2500" b="0" i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形状5" title=""/>
          <p:cNvSpPr txBox="1"/>
          <p:nvPr/>
        </p:nvSpPr>
        <p:spPr>
          <a:xfrm>
            <a:off x="284150" y="362788"/>
            <a:ext cx="855145" cy="376066"/>
          </a:xfrm>
          <a:custGeom>
            <a:gdLst>
              <a:gd name="connsiteX0" fmla="*/ 62678 w 855145"/>
              <a:gd name="connsiteY0" fmla="*/ 0 h 376066"/>
              <a:gd name="connsiteX1" fmla="*/ 792467 w 855145"/>
              <a:gd name="connsiteY1" fmla="*/ 0 h 376066"/>
              <a:gd name="connsiteX2" fmla="*/ 827083 w 855145"/>
              <a:gd name="connsiteY2" fmla="*/ 0 h 376066"/>
              <a:gd name="connsiteX3" fmla="*/ 855145 w 855145"/>
              <a:gd name="connsiteY3" fmla="*/ 313388 h 376066"/>
              <a:gd name="connsiteX4" fmla="*/ 855145 w 855145"/>
              <a:gd name="connsiteY4" fmla="*/ 348004 h 376066"/>
              <a:gd name="connsiteX5" fmla="*/ 62678 w 855145"/>
              <a:gd name="connsiteY5" fmla="*/ 376066 h 376066"/>
              <a:gd name="connsiteX6" fmla="*/ 28062 w 855145"/>
              <a:gd name="connsiteY6" fmla="*/ 376066 h 376066"/>
              <a:gd name="connsiteX7" fmla="*/ 0 w 855145"/>
              <a:gd name="connsiteY7" fmla="*/ 62678 h 376066"/>
              <a:gd name="connsiteX8" fmla="*/ 0 w 855145"/>
              <a:gd name="connsiteY8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5145" h="376066">
                <a:moveTo>
                  <a:pt x="62678" y="0"/>
                </a:moveTo>
                <a:lnTo>
                  <a:pt x="792467" y="0"/>
                </a:lnTo>
                <a:cubicBezTo>
                  <a:pt x="827083" y="0"/>
                  <a:pt x="855145" y="28062"/>
                  <a:pt x="855145" y="62678"/>
                </a:cubicBezTo>
                <a:lnTo>
                  <a:pt x="855145" y="313388"/>
                </a:lnTo>
                <a:cubicBezTo>
                  <a:pt x="855145" y="348004"/>
                  <a:pt x="827083" y="376066"/>
                  <a:pt x="792467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例 1</a:t>
            </a:r>
            <a:endParaRPr lang="zh-CN" altLang="en-US" sz="2400" b="0" i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" name="形状6" title=""/>
          <p:cNvSpPr txBox="1"/>
          <p:nvPr/>
        </p:nvSpPr>
        <p:spPr>
          <a:xfrm>
            <a:off x="6189650" y="363579"/>
            <a:ext cx="855145" cy="376066"/>
          </a:xfrm>
          <a:custGeom>
            <a:gdLst>
              <a:gd name="connsiteX0" fmla="*/ 62678 w 855145"/>
              <a:gd name="connsiteY0" fmla="*/ 0 h 376066"/>
              <a:gd name="connsiteX1" fmla="*/ 792467 w 855145"/>
              <a:gd name="connsiteY1" fmla="*/ 0 h 376066"/>
              <a:gd name="connsiteX2" fmla="*/ 827083 w 855145"/>
              <a:gd name="connsiteY2" fmla="*/ 0 h 376066"/>
              <a:gd name="connsiteX3" fmla="*/ 855145 w 855145"/>
              <a:gd name="connsiteY3" fmla="*/ 313388 h 376066"/>
              <a:gd name="connsiteX4" fmla="*/ 855145 w 855145"/>
              <a:gd name="connsiteY4" fmla="*/ 348004 h 376066"/>
              <a:gd name="connsiteX5" fmla="*/ 62678 w 855145"/>
              <a:gd name="connsiteY5" fmla="*/ 376066 h 376066"/>
              <a:gd name="connsiteX6" fmla="*/ 28062 w 855145"/>
              <a:gd name="connsiteY6" fmla="*/ 376066 h 376066"/>
              <a:gd name="connsiteX7" fmla="*/ 0 w 855145"/>
              <a:gd name="connsiteY7" fmla="*/ 62678 h 376066"/>
              <a:gd name="connsiteX8" fmla="*/ 0 w 855145"/>
              <a:gd name="connsiteY8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5145" h="376066">
                <a:moveTo>
                  <a:pt x="62678" y="0"/>
                </a:moveTo>
                <a:lnTo>
                  <a:pt x="792467" y="0"/>
                </a:lnTo>
                <a:cubicBezTo>
                  <a:pt x="827083" y="0"/>
                  <a:pt x="855145" y="28062"/>
                  <a:pt x="855145" y="62678"/>
                </a:cubicBezTo>
                <a:lnTo>
                  <a:pt x="855145" y="313388"/>
                </a:lnTo>
                <a:cubicBezTo>
                  <a:pt x="855145" y="348004"/>
                  <a:pt x="827083" y="376066"/>
                  <a:pt x="792467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例 2</a:t>
            </a:r>
            <a:endParaRPr lang="zh-CN" altLang="en-US" sz="2400" b="0" i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8" name="文本1" title=""/>
          <p:cNvSpPr txBox="1"/>
          <p:nvPr/>
        </p:nvSpPr>
        <p:spPr>
          <a:xfrm>
            <a:off x="265986" y="144742"/>
            <a:ext cx="5780484" cy="1165418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一根铜棒，在下列情况下，其质量会变化的是(    )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" name="文本2" title=""/>
          <p:cNvSpPr txBox="1"/>
          <p:nvPr/>
        </p:nvSpPr>
        <p:spPr>
          <a:xfrm>
            <a:off x="302533" y="1309287"/>
            <a:ext cx="5743575" cy="2006441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A.把铜棒轧成一薄铜片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B.把铜棒加热到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300℃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C.宇航员将铜棒带到月球上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D.钳工用锉刀对它进行加工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" name="文本3" title=""/>
          <p:cNvSpPr txBox="1"/>
          <p:nvPr/>
        </p:nvSpPr>
        <p:spPr>
          <a:xfrm>
            <a:off x="6157893" y="144742"/>
            <a:ext cx="5846207" cy="1176168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400"/>
              </a:lnSpc>
            </a:pP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下列物体中，质量最接近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1.5×10</a:t>
            </a:r>
            <a:r>
              <a:rPr lang="zh-CN" altLang="en-US" sz="3000" b="1" i="0" baseline="300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6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mg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的是(    )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" name="文本4" title=""/>
          <p:cNvSpPr txBox="1"/>
          <p:nvPr/>
        </p:nvSpPr>
        <p:spPr>
          <a:xfrm>
            <a:off x="6194441" y="1309287"/>
            <a:ext cx="5743575" cy="109442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A.一只鸡        B.一枚大头针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C.一只绵羊      D.一粒沙子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形状4" title="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典例解析</a:t>
            </a:r>
            <a:endParaRPr lang="zh-CN" altLang="en-US" sz="2500" b="0" i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9" name="形状5" title=""/>
          <p:cNvSpPr txBox="1"/>
          <p:nvPr/>
        </p:nvSpPr>
        <p:spPr>
          <a:xfrm>
            <a:off x="284150" y="362788"/>
            <a:ext cx="855145" cy="376066"/>
          </a:xfrm>
          <a:custGeom>
            <a:gdLst>
              <a:gd name="connsiteX0" fmla="*/ 62678 w 855145"/>
              <a:gd name="connsiteY0" fmla="*/ 0 h 376066"/>
              <a:gd name="connsiteX1" fmla="*/ 792467 w 855145"/>
              <a:gd name="connsiteY1" fmla="*/ 0 h 376066"/>
              <a:gd name="connsiteX2" fmla="*/ 827083 w 855145"/>
              <a:gd name="connsiteY2" fmla="*/ 0 h 376066"/>
              <a:gd name="connsiteX3" fmla="*/ 855145 w 855145"/>
              <a:gd name="connsiteY3" fmla="*/ 313388 h 376066"/>
              <a:gd name="connsiteX4" fmla="*/ 855145 w 855145"/>
              <a:gd name="connsiteY4" fmla="*/ 348004 h 376066"/>
              <a:gd name="connsiteX5" fmla="*/ 62678 w 855145"/>
              <a:gd name="connsiteY5" fmla="*/ 376066 h 376066"/>
              <a:gd name="connsiteX6" fmla="*/ 28062 w 855145"/>
              <a:gd name="connsiteY6" fmla="*/ 376066 h 376066"/>
              <a:gd name="connsiteX7" fmla="*/ 0 w 855145"/>
              <a:gd name="connsiteY7" fmla="*/ 62678 h 376066"/>
              <a:gd name="connsiteX8" fmla="*/ 0 w 855145"/>
              <a:gd name="connsiteY8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5145" h="376066">
                <a:moveTo>
                  <a:pt x="62678" y="0"/>
                </a:moveTo>
                <a:lnTo>
                  <a:pt x="792467" y="0"/>
                </a:lnTo>
                <a:cubicBezTo>
                  <a:pt x="827083" y="0"/>
                  <a:pt x="855145" y="28062"/>
                  <a:pt x="855145" y="62678"/>
                </a:cubicBezTo>
                <a:lnTo>
                  <a:pt x="855145" y="313388"/>
                </a:lnTo>
                <a:cubicBezTo>
                  <a:pt x="855145" y="348004"/>
                  <a:pt x="827083" y="376066"/>
                  <a:pt x="792467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例 3</a:t>
            </a:r>
            <a:endParaRPr lang="zh-CN" altLang="en-US" sz="2400" b="0" i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" name="文本2" title=""/>
          <p:cNvSpPr txBox="1"/>
          <p:nvPr/>
        </p:nvSpPr>
        <p:spPr>
          <a:xfrm>
            <a:off x="265995" y="132845"/>
            <a:ext cx="5780475" cy="613699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下列是用托盘天平称量石块质量的实验步骤，请按正确的顺序重新排序，并将实验步骤前的字母按顺序写在横线上。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A.把天平放在水平桌面上；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B.将被测物体放在天平的左盘，右盘放砝码：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C.调节游码位置，使指针指在分度盘中央；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D.将游码拨到标尺左侧零刻度线上；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E.调节横梁的平衡螺母，使横梁平衡：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F.计算砝码的总质量加上游码所对刻度值得出物体质量。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正确的顺序为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 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26" name="图片 25" title="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22685" y="6058535"/>
            <a:ext cx="615950" cy="58356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形状4" title="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随堂练习</a:t>
            </a:r>
            <a:endParaRPr lang="zh-CN" altLang="en-US" sz="2500" b="0" i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形状5" title=""/>
          <p:cNvSpPr txBox="1"/>
          <p:nvPr/>
        </p:nvSpPr>
        <p:spPr>
          <a:xfrm>
            <a:off x="6189059" y="362902"/>
            <a:ext cx="1721920" cy="376066"/>
          </a:xfrm>
          <a:custGeom>
            <a:gdLst>
              <a:gd name="connsiteX0" fmla="*/ 62678 w 1721920"/>
              <a:gd name="connsiteY0" fmla="*/ 0 h 376066"/>
              <a:gd name="connsiteX1" fmla="*/ 1659242 w 1721920"/>
              <a:gd name="connsiteY1" fmla="*/ 0 h 376066"/>
              <a:gd name="connsiteX2" fmla="*/ 1675865 w 1721920"/>
              <a:gd name="connsiteY2" fmla="*/ 0 h 376066"/>
              <a:gd name="connsiteX3" fmla="*/ 1715317 w 1721920"/>
              <a:gd name="connsiteY3" fmla="*/ 30112 h 376066"/>
              <a:gd name="connsiteX4" fmla="*/ 1721920 w 1721920"/>
              <a:gd name="connsiteY4" fmla="*/ 313388 h 376066"/>
              <a:gd name="connsiteX5" fmla="*/ 1721920 w 1721920"/>
              <a:gd name="connsiteY5" fmla="*/ 330012 h 376066"/>
              <a:gd name="connsiteX6" fmla="*/ 1691808 w 1721920"/>
              <a:gd name="connsiteY6" fmla="*/ 369463 h 376066"/>
              <a:gd name="connsiteX7" fmla="*/ 62678 w 1721920"/>
              <a:gd name="connsiteY7" fmla="*/ 376066 h 376066"/>
              <a:gd name="connsiteX8" fmla="*/ 28062 w 1721920"/>
              <a:gd name="connsiteY8" fmla="*/ 376066 h 376066"/>
              <a:gd name="connsiteX9" fmla="*/ 0 w 1721920"/>
              <a:gd name="connsiteY9" fmla="*/ 62678 h 376066"/>
              <a:gd name="connsiteX10" fmla="*/ 0 w 1721920"/>
              <a:gd name="connsiteY10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1920" h="376066">
                <a:moveTo>
                  <a:pt x="62678" y="0"/>
                </a:moveTo>
                <a:lnTo>
                  <a:pt x="1659242" y="0"/>
                </a:lnTo>
                <a:cubicBezTo>
                  <a:pt x="1675865" y="0"/>
                  <a:pt x="1691808" y="6603"/>
                  <a:pt x="1703562" y="18358"/>
                </a:cubicBezTo>
                <a:cubicBezTo>
                  <a:pt x="1715317" y="30112"/>
                  <a:pt x="1721920" y="46055"/>
                  <a:pt x="1721920" y="62678"/>
                </a:cubicBezTo>
                <a:lnTo>
                  <a:pt x="1721920" y="313388"/>
                </a:lnTo>
                <a:cubicBezTo>
                  <a:pt x="1721920" y="330012"/>
                  <a:pt x="1715317" y="345954"/>
                  <a:pt x="1703562" y="357708"/>
                </a:cubicBezTo>
                <a:cubicBezTo>
                  <a:pt x="1691808" y="369463"/>
                  <a:pt x="1675865" y="376066"/>
                  <a:pt x="1659242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变式训练 2</a:t>
            </a:r>
            <a:endParaRPr lang="zh-CN" altLang="en-US" sz="2400" b="0" i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" name="形状6" title=""/>
          <p:cNvSpPr txBox="1"/>
          <p:nvPr/>
        </p:nvSpPr>
        <p:spPr>
          <a:xfrm>
            <a:off x="265900" y="363103"/>
            <a:ext cx="1721920" cy="376066"/>
          </a:xfrm>
          <a:custGeom>
            <a:gdLst>
              <a:gd name="connsiteX0" fmla="*/ 62678 w 1721920"/>
              <a:gd name="connsiteY0" fmla="*/ 0 h 376066"/>
              <a:gd name="connsiteX1" fmla="*/ 1659242 w 1721920"/>
              <a:gd name="connsiteY1" fmla="*/ 0 h 376066"/>
              <a:gd name="connsiteX2" fmla="*/ 1675865 w 1721920"/>
              <a:gd name="connsiteY2" fmla="*/ 0 h 376066"/>
              <a:gd name="connsiteX3" fmla="*/ 1715317 w 1721920"/>
              <a:gd name="connsiteY3" fmla="*/ 30112 h 376066"/>
              <a:gd name="connsiteX4" fmla="*/ 1721920 w 1721920"/>
              <a:gd name="connsiteY4" fmla="*/ 313388 h 376066"/>
              <a:gd name="connsiteX5" fmla="*/ 1721920 w 1721920"/>
              <a:gd name="connsiteY5" fmla="*/ 330012 h 376066"/>
              <a:gd name="connsiteX6" fmla="*/ 1691808 w 1721920"/>
              <a:gd name="connsiteY6" fmla="*/ 369463 h 376066"/>
              <a:gd name="connsiteX7" fmla="*/ 62678 w 1721920"/>
              <a:gd name="connsiteY7" fmla="*/ 376066 h 376066"/>
              <a:gd name="connsiteX8" fmla="*/ 28062 w 1721920"/>
              <a:gd name="connsiteY8" fmla="*/ 376066 h 376066"/>
              <a:gd name="connsiteX9" fmla="*/ 0 w 1721920"/>
              <a:gd name="connsiteY9" fmla="*/ 62678 h 376066"/>
              <a:gd name="connsiteX10" fmla="*/ 0 w 1721920"/>
              <a:gd name="connsiteY10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1920" h="376066">
                <a:moveTo>
                  <a:pt x="62678" y="0"/>
                </a:moveTo>
                <a:lnTo>
                  <a:pt x="1659242" y="0"/>
                </a:lnTo>
                <a:cubicBezTo>
                  <a:pt x="1675865" y="0"/>
                  <a:pt x="1691808" y="6603"/>
                  <a:pt x="1703562" y="18358"/>
                </a:cubicBezTo>
                <a:cubicBezTo>
                  <a:pt x="1715317" y="30112"/>
                  <a:pt x="1721920" y="46055"/>
                  <a:pt x="1721920" y="62678"/>
                </a:cubicBezTo>
                <a:lnTo>
                  <a:pt x="1721920" y="313388"/>
                </a:lnTo>
                <a:cubicBezTo>
                  <a:pt x="1721920" y="330012"/>
                  <a:pt x="1715317" y="345954"/>
                  <a:pt x="1703562" y="357708"/>
                </a:cubicBezTo>
                <a:cubicBezTo>
                  <a:pt x="1691808" y="369463"/>
                  <a:pt x="1675865" y="376066"/>
                  <a:pt x="1659242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变式训练 1</a:t>
            </a:r>
            <a:endParaRPr lang="zh-CN" altLang="en-US" sz="2400" b="0" i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8" name="文本1" title=""/>
          <p:cNvSpPr txBox="1"/>
          <p:nvPr/>
        </p:nvSpPr>
        <p:spPr>
          <a:xfrm>
            <a:off x="265709" y="135931"/>
            <a:ext cx="5780484" cy="1617380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跟随“嫦娥五号”登月的五星红旗具有耐高低温、防静电、不褪色、不变形等特点。下列说法正确的是(    )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" name="文本2" title=""/>
          <p:cNvSpPr txBox="1"/>
          <p:nvPr/>
        </p:nvSpPr>
        <p:spPr>
          <a:xfrm>
            <a:off x="397688" y="1752314"/>
            <a:ext cx="5629875" cy="3354229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A.国旗从地球带到月球，其质量减小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B.国旗展开的过程中，其质量也会随之改变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C.国旗的质量会随着月球表面温度的变化而变化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D.“织物版”的五星红旗在纺织过程中，其质量会发生变化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" name="文本3" title=""/>
          <p:cNvSpPr txBox="1"/>
          <p:nvPr/>
        </p:nvSpPr>
        <p:spPr>
          <a:xfrm>
            <a:off x="6157608" y="135817"/>
            <a:ext cx="5780484" cy="1165418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将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2.5t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换算成以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 kg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为单位，下列换算式正确的是(    )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" name="文本4" title=""/>
          <p:cNvSpPr txBox="1"/>
          <p:nvPr/>
        </p:nvSpPr>
        <p:spPr>
          <a:xfrm>
            <a:off x="6233074" y="1300544"/>
            <a:ext cx="5629875" cy="2030730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A.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2.5t =2.5t×1000 kg=2500kg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B.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2.5t =2.5×1000=2500 kg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C.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2.5t =2.5t×1000=2500kg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D.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2.5t =2.5×1000 kg=2500 kg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形状4" title="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随堂练习</a:t>
            </a:r>
            <a:endParaRPr lang="zh-CN" altLang="en-US" sz="2500" b="0" i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形状5" title=""/>
          <p:cNvSpPr txBox="1"/>
          <p:nvPr/>
        </p:nvSpPr>
        <p:spPr>
          <a:xfrm>
            <a:off x="265900" y="363103"/>
            <a:ext cx="1721920" cy="376066"/>
          </a:xfrm>
          <a:custGeom>
            <a:gdLst>
              <a:gd name="connsiteX0" fmla="*/ 62678 w 1721920"/>
              <a:gd name="connsiteY0" fmla="*/ 0 h 376066"/>
              <a:gd name="connsiteX1" fmla="*/ 1659242 w 1721920"/>
              <a:gd name="connsiteY1" fmla="*/ 0 h 376066"/>
              <a:gd name="connsiteX2" fmla="*/ 1675865 w 1721920"/>
              <a:gd name="connsiteY2" fmla="*/ 0 h 376066"/>
              <a:gd name="connsiteX3" fmla="*/ 1715317 w 1721920"/>
              <a:gd name="connsiteY3" fmla="*/ 30112 h 376066"/>
              <a:gd name="connsiteX4" fmla="*/ 1721920 w 1721920"/>
              <a:gd name="connsiteY4" fmla="*/ 313388 h 376066"/>
              <a:gd name="connsiteX5" fmla="*/ 1721920 w 1721920"/>
              <a:gd name="connsiteY5" fmla="*/ 330012 h 376066"/>
              <a:gd name="connsiteX6" fmla="*/ 1691808 w 1721920"/>
              <a:gd name="connsiteY6" fmla="*/ 369463 h 376066"/>
              <a:gd name="connsiteX7" fmla="*/ 62678 w 1721920"/>
              <a:gd name="connsiteY7" fmla="*/ 376066 h 376066"/>
              <a:gd name="connsiteX8" fmla="*/ 28062 w 1721920"/>
              <a:gd name="connsiteY8" fmla="*/ 376066 h 376066"/>
              <a:gd name="connsiteX9" fmla="*/ 0 w 1721920"/>
              <a:gd name="connsiteY9" fmla="*/ 62678 h 376066"/>
              <a:gd name="connsiteX10" fmla="*/ 0 w 1721920"/>
              <a:gd name="connsiteY10" fmla="*/ 28062 h 376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1920" h="376066">
                <a:moveTo>
                  <a:pt x="62678" y="0"/>
                </a:moveTo>
                <a:lnTo>
                  <a:pt x="1659242" y="0"/>
                </a:lnTo>
                <a:cubicBezTo>
                  <a:pt x="1675865" y="0"/>
                  <a:pt x="1691808" y="6603"/>
                  <a:pt x="1703562" y="18358"/>
                </a:cubicBezTo>
                <a:cubicBezTo>
                  <a:pt x="1715317" y="30112"/>
                  <a:pt x="1721920" y="46055"/>
                  <a:pt x="1721920" y="62678"/>
                </a:cubicBezTo>
                <a:lnTo>
                  <a:pt x="1721920" y="313388"/>
                </a:lnTo>
                <a:cubicBezTo>
                  <a:pt x="1721920" y="330012"/>
                  <a:pt x="1715317" y="345954"/>
                  <a:pt x="1703562" y="357708"/>
                </a:cubicBezTo>
                <a:cubicBezTo>
                  <a:pt x="1691808" y="369463"/>
                  <a:pt x="1675865" y="376066"/>
                  <a:pt x="1659242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变式训练 3</a:t>
            </a:r>
            <a:endParaRPr lang="zh-CN" altLang="en-US" sz="2400" b="0" i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" name="文本1" title=""/>
          <p:cNvSpPr txBox="1"/>
          <p:nvPr/>
        </p:nvSpPr>
        <p:spPr>
          <a:xfrm>
            <a:off x="265700" y="229048"/>
            <a:ext cx="5780484" cy="441706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下列三幅图是使用托盘天平时的实验情景：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/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(1)请你指出图甲中存在的两处错误：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/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①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；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/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②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/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(2)纠正错误后，进行正确测量，在右盘中逐渐添加砝码，当加一个最小的砝码时，发现天平指针指向如图乙所示位置(偏向右侧)，接下来的操作是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/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  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/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(3)天平平衡时，砝码和游码的示数如图丙所示，则被测物体质量为</a:t>
            </a:r>
            <a:r>
              <a:rPr lang="zh-CN" altLang="en-US" sz="2400" b="0" i="0" u="sng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</a:t>
            </a:r>
            <a:r>
              <a:rPr lang="zh-CN" altLang="en-US" sz="2400" b="0" i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g。</a:t>
            </a:r>
            <a:endParaRPr lang="zh-CN" altLang="en-US" sz="2400" b="0" i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8" name="图片1" title=""/>
          <p:cNvPicPr>
            <a:picLocks noChangeAspect="1"/>
          </p:cNvPicPr>
          <p:nvPr/>
        </p:nvPicPr>
        <p:blipFill>
          <a:blip r:embed="rId2"/>
          <a:srcRect l="49570" t="57635" r="13987" b="32576"/>
          <a:stretch>
            <a:fillRect/>
          </a:stretch>
        </p:blipFill>
        <p:spPr>
          <a:xfrm>
            <a:off x="758714" y="4571123"/>
            <a:ext cx="4346029" cy="162126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950700" y="115570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OS" val="Unix 3.10 unknown"/>
  <p:tag name="AS_RELEASE_DATE" val="2023.03.31"/>
  <p:tag name="AS_TITLE" val="Aspose.Slides for Java"/>
  <p:tag name="AS_VERSION" val="23.3"/>
</p:tagLst>
</file>

<file path=ppt/theme/theme1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Paragraphs>205</Paragraphs>
  <Slides>19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Arial</vt:lpstr>
      <vt:lpstr>等线 Light</vt:lpstr>
      <vt:lpstr>等线</vt:lpstr>
      <vt:lpstr>楷体</vt:lpstr>
      <vt:lpstr>宋体</vt:lpstr>
      <vt:lpstr>微软雅黑</vt:lpstr>
      <vt:lpstr>Times New Roman</vt:lpstr>
      <vt:lpstr>黑体</vt:lpstr>
      <vt:lpstr>Office 主题​​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23.0300</AppVersion>
  <TotalTime>0</TotalTime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Printed>2025-06-30T16:07:45Z</cp:lastPrinted>
  <dcterms:created xsi:type="dcterms:W3CDTF">2025-06-30T16:07:45Z</dcterms:created>
  <dcterms:modified xsi:type="dcterms:W3CDTF">2025-06-30T08:07:45Z</dcterms:modified>
</cp:coreProperties>
</file>

<file path=docProps/custom.xml><?xml version="1.0" encoding="utf-8"?>
<Properties xmlns:vt="http://schemas.openxmlformats.org/officeDocument/2006/docPropsVTypes" xmlns="http://schemas.openxmlformats.org/officeDocument/2006/custom-properties">
  <property fmtid="{D5CDD505-2E9C-101B-9397-08002B2CF9AE}" pid="2" name="album">
    <vt:lpwstr>rbm.xkw.com</vt:lpwstr>
  </property>
  <property fmtid="{D5CDD505-2E9C-101B-9397-08002B2CF9AE}" pid="3" name="author">
    <vt:lpwstr>rbm.xkw.com</vt:lpwstr>
  </property>
  <property fmtid="{D5CDD505-2E9C-101B-9397-08002B2CF9AE}" pid="4" name="company">
    <vt:lpwstr>学科网</vt:lpwstr>
  </property>
  <property fmtid="{D5CDD505-2E9C-101B-9397-08002B2CF9AE}" pid="5" name="copyright">
    <vt:lpwstr>学科网版权所有</vt:lpwstr>
  </property>
</Properties>
</file>