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  <p:sldId id="391" r:id="rId53"/>
  </p:sldIdLst>
  <p:sldSz cx="9144000" cy="6858000" type="screen4x3"/>
  <p:notesSz cx="6858000" cy="9144000"/>
  <p:custDataLst>
    <p:tags r:id="rId54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slide" Target="slides/slide49.xml" /><Relationship Id="rId54" Type="http://schemas.openxmlformats.org/officeDocument/2006/relationships/tags" Target="tags/tag1.xml" /><Relationship Id="rId55" Type="http://schemas.openxmlformats.org/officeDocument/2006/relationships/presProps" Target="presProps.xml" /><Relationship Id="rId56" Type="http://schemas.openxmlformats.org/officeDocument/2006/relationships/viewProps" Target="viewProps.xml" /><Relationship Id="rId57" Type="http://schemas.openxmlformats.org/officeDocument/2006/relationships/theme" Target="theme/theme1.xml" /><Relationship Id="rId58" Type="http://schemas.openxmlformats.org/officeDocument/2006/relationships/tableStyles" Target="tableStyles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529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5299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375A790-8A97-4A30-934A-3F62BEEE5727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5300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5301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7FFF501-F862-46C6-B3A3-F13087FD00B0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222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222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1668AE2-E353-438A-A7AE-F50CAD9601B0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222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222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223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223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5C7C48D-7656-4444-9EA2-BF1DAAB76346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3251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3252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334A2C3-52A5-40C8-ADC9-8AFDF4292424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4275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4276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DCFCC9D-BF31-48BE-B669-20B91049A731}" type="slidenum">
              <a:rPr lang="zh-CN" altLang="en-US" sz="1200">
                <a:latin typeface="Calibri" pitchFamily="34" charset="0"/>
              </a:rPr>
              <a:t>4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56B4835C-29D5-4297-9263-0054FBA3603C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26092533-A3F4-45F2-925F-58D6D27C84D8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41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.emf" /><Relationship Id="rId4" Type="http://schemas.openxmlformats.org/officeDocument/2006/relationships/image" Target="../media/image2.emf" /><Relationship Id="rId5" Type="http://schemas.openxmlformats.org/officeDocument/2006/relationships/image" Target="../media/image3.emf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image" Target="../media/image16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Relationship Id="rId3" Type="http://schemas.openxmlformats.org/officeDocument/2006/relationships/image" Target="../media/image24.em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6.em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png" /><Relationship Id="rId3" Type="http://schemas.openxmlformats.org/officeDocument/2006/relationships/image" Target="../media/image34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emf" /><Relationship Id="rId3" Type="http://schemas.openxmlformats.org/officeDocument/2006/relationships/image" Target="../media/image38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emf" /><Relationship Id="rId3" Type="http://schemas.openxmlformats.org/officeDocument/2006/relationships/image" Target="../media/image40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2.pn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3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emf" /><Relationship Id="rId3" Type="http://schemas.openxmlformats.org/officeDocument/2006/relationships/image" Target="../media/image45.pn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6.emf" /><Relationship Id="rId3" Type="http://schemas.openxmlformats.org/officeDocument/2006/relationships/image" Target="../media/image47.pn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8.emf" /><Relationship Id="rId3" Type="http://schemas.openxmlformats.org/officeDocument/2006/relationships/image" Target="../media/image49.emf" /><Relationship Id="rId4" Type="http://schemas.openxmlformats.org/officeDocument/2006/relationships/image" Target="../media/image50.png" /><Relationship Id="rId5" Type="http://schemas.openxmlformats.org/officeDocument/2006/relationships/image" Target="../media/image5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661054" y="3928357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31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生活用电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589844" y="2355144"/>
            <a:ext cx="747395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第四板块 电与磁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636588" y="1670050"/>
          <a:ext cx="7870825" cy="3286125"/>
        </p:xfrm>
        <a:graphic>
          <a:graphicData uri="http://schemas.openxmlformats.org/drawingml/2006/table">
            <a:tbl>
              <a:tblPr/>
              <a:tblGrid>
                <a:gridCol w="1966912"/>
                <a:gridCol w="1968500"/>
                <a:gridCol w="1966912"/>
                <a:gridCol w="1968500"/>
              </a:tblGrid>
              <a:tr h="419100"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1910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44792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了解家庭电路和安全用电 知识，有安全用电的意识．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家庭电路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（作图题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家庭电路故障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家庭电路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460375" y="850900"/>
            <a:ext cx="2898775" cy="558800"/>
          </a:xfrm>
          <a:prstGeom prst="homePlate">
            <a:avLst>
              <a:gd name="adj" fmla="val 50002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 家庭电路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124" name="图片 5"/>
          <p:cNvPicPr>
            <a:picLocks noChangeAspect="1"/>
          </p:cNvPicPr>
          <p:nvPr/>
        </p:nvPicPr>
        <p:blipFill>
          <a:blip r:embed="rId3"/>
          <a:srcRect r="65791"/>
          <a:stretch>
            <a:fillRect/>
          </a:stretch>
        </p:blipFill>
        <p:spPr>
          <a:xfrm>
            <a:off x="2362200" y="1603375"/>
            <a:ext cx="4568825" cy="22542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5" name="图片 6"/>
          <p:cNvPicPr>
            <a:picLocks noChangeAspect="1"/>
          </p:cNvPicPr>
          <p:nvPr/>
        </p:nvPicPr>
        <p:blipFill>
          <a:blip r:embed="rId4"/>
          <a:srcRect r="84213"/>
          <a:stretch>
            <a:fillRect/>
          </a:stretch>
        </p:blipFill>
        <p:spPr>
          <a:xfrm>
            <a:off x="1679575" y="3857625"/>
            <a:ext cx="2532063" cy="2370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6" name="图片 8"/>
          <p:cNvPicPr>
            <a:picLocks noChangeAspect="1"/>
          </p:cNvPicPr>
          <p:nvPr/>
        </p:nvPicPr>
        <p:blipFill>
          <a:blip r:embed="rId5"/>
          <a:srcRect r="86030"/>
          <a:stretch>
            <a:fillRect/>
          </a:stretch>
        </p:blipFill>
        <p:spPr>
          <a:xfrm>
            <a:off x="5095875" y="4324350"/>
            <a:ext cx="2593975" cy="1568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6147" name="表格 3"/>
          <p:cNvGraphicFramePr>
            <a:graphicFrameLocks noGrp="1"/>
          </p:cNvGraphicFramePr>
          <p:nvPr/>
        </p:nvGraphicFramePr>
        <p:xfrm>
          <a:off x="514350" y="930275"/>
          <a:ext cx="8110538" cy="5324475"/>
        </p:xfrm>
        <a:graphic>
          <a:graphicData uri="http://schemas.openxmlformats.org/drawingml/2006/table">
            <a:tbl>
              <a:tblPr/>
              <a:tblGrid>
                <a:gridCol w="1335088"/>
                <a:gridCol w="6775450"/>
              </a:tblGrid>
              <a:tr h="947738"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组成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7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两根进户线、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、总开关、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、插座、用电器、导线等，如图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436812"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进户线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7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）火线与零线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V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，火线与地线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700"/>
                        </a:lnSpc>
                      </a:pP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V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，零线与地线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V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7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）试电笔：手握笔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金属体，使氖管发光的为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线，不发光的为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线，如图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939925"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保险丝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7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串联在火线上，选电阻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，熔点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的铅锑合金；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7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作用：当电流过大时自动熔断来保护电路，不能用铜丝或铁丝代替；现代家庭以空气开关取代．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6161" name="矩形 5"/>
          <p:cNvSpPr/>
          <p:nvPr/>
        </p:nvSpPr>
        <p:spPr>
          <a:xfrm>
            <a:off x="3849688" y="930275"/>
            <a:ext cx="110807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电能表</a:t>
            </a:r>
            <a:endParaRPr lang="zh-CN" altLang="en-US" sz="2400"/>
          </a:p>
        </p:txBody>
      </p:sp>
      <p:sp>
        <p:nvSpPr>
          <p:cNvPr id="6162" name="矩形 6"/>
          <p:cNvSpPr/>
          <p:nvPr/>
        </p:nvSpPr>
        <p:spPr>
          <a:xfrm>
            <a:off x="6967538" y="922338"/>
            <a:ext cx="110807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保险盒</a:t>
            </a:r>
            <a:endParaRPr lang="zh-CN" altLang="en-US" sz="2400"/>
          </a:p>
        </p:txBody>
      </p:sp>
      <p:sp>
        <p:nvSpPr>
          <p:cNvPr id="6163" name="矩形 7"/>
          <p:cNvSpPr/>
          <p:nvPr/>
        </p:nvSpPr>
        <p:spPr>
          <a:xfrm>
            <a:off x="4568825" y="1920875"/>
            <a:ext cx="646113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220</a:t>
            </a:r>
            <a:endParaRPr lang="zh-CN" altLang="en-US" sz="2400"/>
          </a:p>
        </p:txBody>
      </p:sp>
      <p:sp>
        <p:nvSpPr>
          <p:cNvPr id="6164" name="矩形 8"/>
          <p:cNvSpPr/>
          <p:nvPr/>
        </p:nvSpPr>
        <p:spPr>
          <a:xfrm>
            <a:off x="2295525" y="2379663"/>
            <a:ext cx="646113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220</a:t>
            </a:r>
            <a:endParaRPr lang="zh-CN" altLang="en-US" sz="2400"/>
          </a:p>
        </p:txBody>
      </p:sp>
      <p:sp>
        <p:nvSpPr>
          <p:cNvPr id="6165" name="矩形 9"/>
          <p:cNvSpPr/>
          <p:nvPr/>
        </p:nvSpPr>
        <p:spPr>
          <a:xfrm>
            <a:off x="6002338" y="2379663"/>
            <a:ext cx="338137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endParaRPr lang="zh-CN" altLang="en-US" sz="2400"/>
          </a:p>
        </p:txBody>
      </p:sp>
      <p:sp>
        <p:nvSpPr>
          <p:cNvPr id="6166" name="矩形 10"/>
          <p:cNvSpPr/>
          <p:nvPr/>
        </p:nvSpPr>
        <p:spPr>
          <a:xfrm>
            <a:off x="5291138" y="2870200"/>
            <a:ext cx="49212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尾</a:t>
            </a:r>
            <a:endParaRPr lang="zh-CN" altLang="en-US" sz="2400"/>
          </a:p>
        </p:txBody>
      </p:sp>
      <p:sp>
        <p:nvSpPr>
          <p:cNvPr id="6167" name="矩形 11"/>
          <p:cNvSpPr/>
          <p:nvPr/>
        </p:nvSpPr>
        <p:spPr>
          <a:xfrm>
            <a:off x="3603625" y="3322638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火</a:t>
            </a:r>
            <a:endParaRPr lang="zh-CN" altLang="en-US" sz="2400"/>
          </a:p>
        </p:txBody>
      </p:sp>
      <p:sp>
        <p:nvSpPr>
          <p:cNvPr id="6168" name="矩形 12"/>
          <p:cNvSpPr/>
          <p:nvPr/>
        </p:nvSpPr>
        <p:spPr>
          <a:xfrm>
            <a:off x="7275513" y="3311525"/>
            <a:ext cx="49212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零</a:t>
            </a:r>
            <a:endParaRPr lang="zh-CN" altLang="en-US" sz="2400"/>
          </a:p>
        </p:txBody>
      </p:sp>
      <p:sp>
        <p:nvSpPr>
          <p:cNvPr id="6169" name="矩形 13"/>
          <p:cNvSpPr/>
          <p:nvPr/>
        </p:nvSpPr>
        <p:spPr>
          <a:xfrm>
            <a:off x="5272088" y="4341813"/>
            <a:ext cx="4921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400">
              <a:ea typeface="黑体" panose="02010609060101010101" pitchFamily="49" charset="-122"/>
            </a:endParaRPr>
          </a:p>
        </p:txBody>
      </p:sp>
      <p:sp>
        <p:nvSpPr>
          <p:cNvPr id="6170" name="矩形 15"/>
          <p:cNvSpPr/>
          <p:nvPr/>
        </p:nvSpPr>
        <p:spPr>
          <a:xfrm>
            <a:off x="7369175" y="4341813"/>
            <a:ext cx="492125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低</a:t>
            </a:r>
            <a:endParaRPr lang="zh-CN" altLang="en-US" sz="24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1" grpId="0"/>
      <p:bldP spid="6162" grpId="0"/>
      <p:bldP spid="6163" grpId="0"/>
      <p:bldP spid="6164" grpId="0"/>
      <p:bldP spid="6165" grpId="0"/>
      <p:bldP spid="6166" grpId="0"/>
      <p:bldP spid="6167" grpId="0"/>
      <p:bldP spid="6168" grpId="0"/>
      <p:bldP spid="6169" grpId="0"/>
      <p:bldP spid="61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7171" name="表格 3"/>
          <p:cNvGraphicFramePr>
            <a:graphicFrameLocks noGrp="1"/>
          </p:cNvGraphicFramePr>
          <p:nvPr/>
        </p:nvGraphicFramePr>
        <p:xfrm>
          <a:off x="514350" y="930275"/>
          <a:ext cx="8110538" cy="5248275"/>
        </p:xfrm>
        <a:graphic>
          <a:graphicData uri="http://schemas.openxmlformats.org/drawingml/2006/table">
            <a:tbl>
              <a:tblPr/>
              <a:tblGrid>
                <a:gridCol w="1335088"/>
                <a:gridCol w="6775450"/>
              </a:tblGrid>
              <a:tr h="2649538"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插座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8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）左边接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线 ，右边接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线 ，上边接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线（有金属外壳的物体一定接地，如图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）；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8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）接地脚长目的：在插入插座时先接地，拔出插座时后离地，防止外壳带电引起的触电事故．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028700"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漏电保护器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8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若站在地面的人接触到火线，电流经过人体流入大地时，它会迅速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电流，起保护作用．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570038"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用电器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21854" tIns="0" rIns="21854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ts val="38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）各用电器要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联接入电路；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ts val="38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）开关串联在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线和用电器（灯泡灯头）之间，用电器另一端（灯泡螺旋套）接零线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21854" marR="21854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7185" name="矩形 2"/>
          <p:cNvSpPr/>
          <p:nvPr/>
        </p:nvSpPr>
        <p:spPr>
          <a:xfrm>
            <a:off x="4051300" y="1047750"/>
            <a:ext cx="493713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零</a:t>
            </a:r>
            <a:endParaRPr lang="zh-CN" altLang="en-US" sz="2400"/>
          </a:p>
        </p:txBody>
      </p:sp>
      <p:sp>
        <p:nvSpPr>
          <p:cNvPr id="7186" name="矩形 4"/>
          <p:cNvSpPr/>
          <p:nvPr/>
        </p:nvSpPr>
        <p:spPr>
          <a:xfrm>
            <a:off x="7204075" y="1047750"/>
            <a:ext cx="49212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火</a:t>
            </a:r>
            <a:endParaRPr lang="zh-CN" altLang="en-US" sz="2400"/>
          </a:p>
        </p:txBody>
      </p:sp>
      <p:sp>
        <p:nvSpPr>
          <p:cNvPr id="7187" name="矩形 5"/>
          <p:cNvSpPr/>
          <p:nvPr/>
        </p:nvSpPr>
        <p:spPr>
          <a:xfrm>
            <a:off x="3268663" y="1538288"/>
            <a:ext cx="49212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地</a:t>
            </a:r>
            <a:endParaRPr lang="zh-CN" altLang="en-US" sz="2400"/>
          </a:p>
        </p:txBody>
      </p:sp>
      <p:sp>
        <p:nvSpPr>
          <p:cNvPr id="7188" name="矩形 6"/>
          <p:cNvSpPr/>
          <p:nvPr/>
        </p:nvSpPr>
        <p:spPr>
          <a:xfrm>
            <a:off x="4298950" y="4105275"/>
            <a:ext cx="800100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切断</a:t>
            </a:r>
            <a:endParaRPr lang="zh-CN" altLang="en-US" sz="2400"/>
          </a:p>
        </p:txBody>
      </p:sp>
      <p:sp>
        <p:nvSpPr>
          <p:cNvPr id="7189" name="矩形 7"/>
          <p:cNvSpPr/>
          <p:nvPr/>
        </p:nvSpPr>
        <p:spPr>
          <a:xfrm>
            <a:off x="4699000" y="4673600"/>
            <a:ext cx="492125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并</a:t>
            </a:r>
            <a:endParaRPr lang="zh-CN" altLang="en-US" sz="2400"/>
          </a:p>
        </p:txBody>
      </p:sp>
      <p:sp>
        <p:nvSpPr>
          <p:cNvPr id="7190" name="矩形 8"/>
          <p:cNvSpPr/>
          <p:nvPr/>
        </p:nvSpPr>
        <p:spPr>
          <a:xfrm>
            <a:off x="4699000" y="5156200"/>
            <a:ext cx="492125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火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5" grpId="0"/>
      <p:bldP spid="7186" grpId="0"/>
      <p:bldP spid="7187" grpId="0"/>
      <p:bldP spid="7188" grpId="0"/>
      <p:bldP spid="7189" grpId="0"/>
      <p:bldP spid="71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558800" y="2306638"/>
            <a:ext cx="8126413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</a:t>
            </a:r>
            <a:r>
              <a:rPr lang="zh-CN" altLang="zh-CN" sz="2800" u="sng"/>
              <a:t>　　　　　　　　　</a:t>
            </a:r>
            <a:r>
              <a:rPr lang="zh-CN" altLang="zh-CN" sz="2800"/>
              <a:t>（如大功率用电器的使用、多个用电器同时使用）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</a:t>
            </a:r>
            <a:r>
              <a:rPr lang="zh-CN" altLang="zh-CN" sz="2800" u="sng"/>
              <a:t>　　　　　　</a:t>
            </a:r>
            <a:r>
              <a:rPr lang="zh-CN" altLang="zh-CN" sz="2800"/>
              <a:t>（如改装电路时，不小心使火线和零线直接连通；电线绝缘皮破损或老化）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箭头: 五边形 3"/>
          <p:cNvSpPr/>
          <p:nvPr/>
        </p:nvSpPr>
        <p:spPr>
          <a:xfrm>
            <a:off x="509588" y="1255713"/>
            <a:ext cx="6432550" cy="928687"/>
          </a:xfrm>
          <a:prstGeom prst="homePlate">
            <a:avLst>
              <a:gd name="adj" fmla="val 4999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家庭电路中电流过大的可能原因      </a:t>
            </a:r>
            <a:endParaRPr lang="en-US" altLang="zh-CN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/>
            <a:r>
              <a:rPr lang="en-US" altLang="zh-CN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（烧保险或开关跳闸）　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7" name="矩形 1"/>
          <p:cNvSpPr/>
          <p:nvPr/>
        </p:nvSpPr>
        <p:spPr>
          <a:xfrm>
            <a:off x="1647825" y="2368550"/>
            <a:ext cx="19796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总功率过大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8198" name="矩形 4"/>
          <p:cNvSpPr/>
          <p:nvPr/>
        </p:nvSpPr>
        <p:spPr>
          <a:xfrm>
            <a:off x="1735138" y="36671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短路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272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．触电原因：都是人体直接或间接跟</a:t>
            </a:r>
            <a:r>
              <a:rPr lang="zh-CN" altLang="zh-CN" sz="2800" u="sng"/>
              <a:t>　　　　</a:t>
            </a:r>
            <a:r>
              <a:rPr lang="zh-CN" altLang="zh-CN" sz="2800"/>
              <a:t>连通形成通路造成的．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．触电类型： 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）单线触电：站在地上的人触到</a:t>
            </a:r>
            <a:r>
              <a:rPr lang="zh-CN" altLang="zh-CN" sz="2800" u="sng"/>
              <a:t>　　　　</a:t>
            </a:r>
            <a:r>
              <a:rPr lang="zh-CN" altLang="zh-CN" sz="2800"/>
              <a:t>线；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）双线触电：站在绝缘体上的人同时接触到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线和</a:t>
            </a:r>
            <a:r>
              <a:rPr lang="zh-CN" altLang="zh-CN" sz="2800" u="sng"/>
              <a:t>　　　　　</a:t>
            </a:r>
            <a:r>
              <a:rPr lang="zh-CN" altLang="zh-CN" sz="2800"/>
              <a:t>线；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20" name="箭头: 五边形 3"/>
          <p:cNvSpPr/>
          <p:nvPr/>
        </p:nvSpPr>
        <p:spPr>
          <a:xfrm>
            <a:off x="460375" y="1168400"/>
            <a:ext cx="2898775" cy="558800"/>
          </a:xfrm>
          <a:prstGeom prst="homePlate">
            <a:avLst>
              <a:gd name="adj" fmla="val 50002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 安全用电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21" name="矩形 1"/>
          <p:cNvSpPr/>
          <p:nvPr/>
        </p:nvSpPr>
        <p:spPr>
          <a:xfrm>
            <a:off x="6727825" y="1797050"/>
            <a:ext cx="12604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火线　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9222" name="矩形 5"/>
          <p:cNvSpPr/>
          <p:nvPr/>
        </p:nvSpPr>
        <p:spPr>
          <a:xfrm>
            <a:off x="6602413" y="3724275"/>
            <a:ext cx="901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火　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9223" name="矩形 6"/>
          <p:cNvSpPr/>
          <p:nvPr/>
        </p:nvSpPr>
        <p:spPr>
          <a:xfrm>
            <a:off x="1233488" y="4992688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零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9224" name="矩形 7"/>
          <p:cNvSpPr/>
          <p:nvPr/>
        </p:nvSpPr>
        <p:spPr>
          <a:xfrm>
            <a:off x="3725863" y="4992688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火　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2"/>
          <p:cNvSpPr>
            <a:spLocks noGrp="1"/>
          </p:cNvSpPr>
          <p:nvPr>
            <p:ph type="title" idx="4294967295"/>
          </p:nvPr>
        </p:nvSpPr>
        <p:spPr>
          <a:xfrm>
            <a:off x="582613" y="10842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）高压电弧触电：高压带电体会在周围形成强大的电场，当人靠近时，容易产生电弧触电；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）跨步电压触电：高压输电的电线落地后，当人经过这个区域时，两脚之间存在相当高的电压．</a:t>
            </a:r>
            <a:br>
              <a:rPr lang="zh-CN" altLang="zh-CN" sz="2800"/>
            </a:br>
            <a:r>
              <a:rPr lang="en-US" altLang="zh-CN" sz="2800"/>
              <a:t>3</a:t>
            </a:r>
            <a:r>
              <a:rPr lang="zh-CN" altLang="zh-CN" sz="2800"/>
              <a:t>．触电急救：立即</a:t>
            </a:r>
            <a:r>
              <a:rPr lang="zh-CN" altLang="zh-CN" sz="2800" u="sng"/>
              <a:t>　　　　　</a:t>
            </a:r>
            <a:r>
              <a:rPr lang="zh-CN" altLang="zh-CN" sz="2800"/>
              <a:t>电源或用绝缘棒挑开电源线，必要时应对触电者进行急救．</a:t>
            </a:r>
            <a:endParaRPr lang="zh-CN" altLang="en-US" sz="2800"/>
          </a:p>
        </p:txBody>
      </p:sp>
      <p:sp>
        <p:nvSpPr>
          <p:cNvPr id="10244" name="矩形 1"/>
          <p:cNvSpPr/>
          <p:nvPr/>
        </p:nvSpPr>
        <p:spPr>
          <a:xfrm>
            <a:off x="4195763" y="3706813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切断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标题 2"/>
          <p:cNvSpPr>
            <a:spLocks noGrp="1"/>
          </p:cNvSpPr>
          <p:nvPr>
            <p:ph type="title" idx="4294967295"/>
          </p:nvPr>
        </p:nvSpPr>
        <p:spPr>
          <a:xfrm>
            <a:off x="508000" y="9112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．安全用电原则：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zh-CN" altLang="zh-CN" sz="2800" u="sng"/>
              <a:t>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zh-CN" altLang="zh-CN" sz="2800"/>
              <a:t>低压带电体，</a:t>
            </a:r>
            <a:r>
              <a:rPr lang="zh-CN" altLang="zh-CN" sz="2800" u="sng"/>
              <a:t>　　　　　</a:t>
            </a:r>
            <a:r>
              <a:rPr lang="zh-CN" altLang="zh-CN" sz="2800"/>
              <a:t>高压带电体；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）更换灯泡、搬动电器前应</a:t>
            </a:r>
            <a:r>
              <a:rPr lang="zh-CN" altLang="zh-CN" sz="2800" u="sng"/>
              <a:t>　　　</a:t>
            </a:r>
            <a:r>
              <a:rPr lang="zh-CN" altLang="zh-CN" sz="2800"/>
              <a:t>电源开关；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）不弄湿用电器，</a:t>
            </a:r>
            <a:r>
              <a:rPr lang="zh-CN" altLang="zh-CN" sz="2800" u="sng"/>
              <a:t>　　　　　</a:t>
            </a:r>
            <a:r>
              <a:rPr lang="zh-CN" altLang="zh-CN" sz="2800"/>
              <a:t>绝缘层；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）保险装置、插座、导线、家用电器等达到使用寿命时应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）不能随便更换额定电流更大的保险丝．</a:t>
            </a:r>
            <a:endParaRPr lang="zh-CN" altLang="en-US" sz="2800"/>
          </a:p>
        </p:txBody>
      </p:sp>
      <p:sp>
        <p:nvSpPr>
          <p:cNvPr id="11268" name="矩形 3"/>
          <p:cNvSpPr/>
          <p:nvPr/>
        </p:nvSpPr>
        <p:spPr>
          <a:xfrm>
            <a:off x="1428750" y="1636713"/>
            <a:ext cx="19796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不要接触　</a:t>
            </a:r>
            <a:endParaRPr lang="zh-CN" altLang="en-US" sz="2800"/>
          </a:p>
        </p:txBody>
      </p:sp>
      <p:sp>
        <p:nvSpPr>
          <p:cNvPr id="11269" name="矩形 4"/>
          <p:cNvSpPr/>
          <p:nvPr/>
        </p:nvSpPr>
        <p:spPr>
          <a:xfrm>
            <a:off x="5302250" y="1617663"/>
            <a:ext cx="19812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不要靠近　</a:t>
            </a:r>
            <a:endParaRPr lang="zh-CN" altLang="en-US" sz="2800"/>
          </a:p>
        </p:txBody>
      </p:sp>
      <p:sp>
        <p:nvSpPr>
          <p:cNvPr id="11270" name="矩形 5"/>
          <p:cNvSpPr/>
          <p:nvPr/>
        </p:nvSpPr>
        <p:spPr>
          <a:xfrm>
            <a:off x="5491163" y="2919413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切断</a:t>
            </a:r>
            <a:endParaRPr lang="zh-CN" altLang="en-US" sz="2800"/>
          </a:p>
        </p:txBody>
      </p:sp>
      <p:sp>
        <p:nvSpPr>
          <p:cNvPr id="11271" name="矩形 6"/>
          <p:cNvSpPr/>
          <p:nvPr/>
        </p:nvSpPr>
        <p:spPr>
          <a:xfrm>
            <a:off x="4229100" y="3540125"/>
            <a:ext cx="12620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不破损</a:t>
            </a:r>
            <a:endParaRPr lang="zh-CN" altLang="en-US" sz="2800"/>
          </a:p>
        </p:txBody>
      </p:sp>
      <p:sp>
        <p:nvSpPr>
          <p:cNvPr id="11272" name="矩形 7"/>
          <p:cNvSpPr/>
          <p:nvPr/>
        </p:nvSpPr>
        <p:spPr>
          <a:xfrm>
            <a:off x="2487613" y="4813300"/>
            <a:ext cx="16208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及时更换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  <p:bldP spid="11271" grpId="0"/>
      <p:bldP spid="112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2"/>
          <p:cNvSpPr>
            <a:spLocks noGrp="1"/>
          </p:cNvSpPr>
          <p:nvPr>
            <p:ph type="title" idx="4294967295"/>
          </p:nvPr>
        </p:nvSpPr>
        <p:spPr>
          <a:xfrm>
            <a:off x="508000" y="2127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．注意防雷：高大建筑的顶端都有针状的金属物</a:t>
            </a:r>
            <a:r>
              <a:rPr lang="en-US" altLang="zh-CN" sz="2800"/>
              <a:t>——</a:t>
            </a:r>
            <a:r>
              <a:rPr lang="zh-CN" altLang="zh-CN" sz="2800"/>
              <a:t>避雷针，通过很粗的金属线与</a:t>
            </a:r>
            <a:r>
              <a:rPr lang="zh-CN" altLang="zh-CN" sz="2800" u="sng"/>
              <a:t>　　　　　</a:t>
            </a:r>
            <a:r>
              <a:rPr lang="zh-CN" altLang="zh-CN" sz="2800"/>
              <a:t>相连，可以防雷．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2292" name="矩形 1"/>
          <p:cNvSpPr/>
          <p:nvPr/>
        </p:nvSpPr>
        <p:spPr>
          <a:xfrm>
            <a:off x="6729413" y="2857500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大地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5842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 家庭电路的组成　 </a:t>
            </a:r>
            <a:br>
              <a:rPr lang="en-US" altLang="zh-CN" sz="2800"/>
            </a:br>
            <a:r>
              <a:rPr lang="zh-CN" altLang="zh-CN" sz="2800"/>
              <a:t> </a:t>
            </a:r>
            <a:r>
              <a:rPr lang="en-US" altLang="zh-CN" sz="2800"/>
              <a:t>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安丘市模拟）如右图所示是某家庭电路的一部分，下列说法正确的是（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．用测电笔正确接触</a:t>
            </a:r>
            <a:r>
              <a:rPr lang="en-US" altLang="zh-CN" sz="2800" i="1"/>
              <a:t>A</a:t>
            </a:r>
            <a:r>
              <a:rPr lang="zh-CN" altLang="zh-CN" sz="2800"/>
              <a:t>时，测电笔的氖管发光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．保险丝熔断后可以用铜丝代替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．为了用电安全，应在甲处安</a:t>
            </a:r>
            <a:br>
              <a:rPr lang="en-US" altLang="zh-CN" sz="2800"/>
            </a:br>
            <a:r>
              <a:rPr lang="zh-CN" altLang="zh-CN" sz="2800"/>
              <a:t>装电灯，乙处安装开关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．当用电器功率增大时，通过</a:t>
            </a:r>
            <a:br>
              <a:rPr lang="en-US" altLang="zh-CN" sz="2800"/>
            </a:br>
            <a:r>
              <a:rPr lang="zh-CN" altLang="zh-CN" sz="2800"/>
              <a:t>保险丝的电流将减小</a:t>
            </a: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3" y="1389063"/>
            <a:ext cx="792162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331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9113" y="4146550"/>
            <a:ext cx="3036887" cy="18303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8" name="矩形 4"/>
          <p:cNvSpPr/>
          <p:nvPr/>
        </p:nvSpPr>
        <p:spPr>
          <a:xfrm>
            <a:off x="5678488" y="1935163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标题 1"/>
          <p:cNvSpPr>
            <a:spLocks noGrp="1"/>
          </p:cNvSpPr>
          <p:nvPr>
            <p:ph type="title" idx="4294967295"/>
          </p:nvPr>
        </p:nvSpPr>
        <p:spPr>
          <a:xfrm>
            <a:off x="427038" y="854075"/>
            <a:ext cx="8289925" cy="53149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）家庭电路的两根线分别是火线和零线，测电笔和火线接触时，氖管会发光，接触零线时，氖管不会发光；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）熔丝熔断后千万不能用铜丝代替，因为铜的熔点很高，在电路中电流过大时，铜丝不能自动熔断，不能起到保险的作用；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）为了安全，开关要接在火线和灯之间；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）家庭电路中，各用电器之间是并联的，同时使用的用电器越多，干路中的电流越大，功率越大．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82613" y="10398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600"/>
              <a:t>               </a:t>
            </a:r>
            <a:r>
              <a:rPr lang="zh-CN" altLang="zh-CN" sz="2600"/>
              <a:t>（</a:t>
            </a:r>
            <a:r>
              <a:rPr lang="en-US" altLang="zh-CN" sz="2600"/>
              <a:t>2020·</a:t>
            </a:r>
            <a:r>
              <a:rPr lang="zh-CN" altLang="zh-CN" sz="2600"/>
              <a:t>绵阳）电冰箱、洗衣机等大功率家用电器的电源插头是三脚插头，如下图</a:t>
            </a:r>
            <a:br>
              <a:rPr lang="en-US" altLang="zh-CN" sz="2600"/>
            </a:br>
            <a:r>
              <a:rPr lang="zh-CN" altLang="zh-CN" sz="2600"/>
              <a:t>所示．细心的小敏同学发现标</a:t>
            </a:r>
            <a:r>
              <a:rPr lang="en-US" altLang="zh-CN" sz="2600"/>
              <a:t>“E”</a:t>
            </a:r>
            <a:r>
              <a:rPr lang="zh-CN" altLang="zh-CN" sz="2600"/>
              <a:t>的插</a:t>
            </a:r>
            <a:br>
              <a:rPr lang="en-US" altLang="zh-CN" sz="2600"/>
            </a:br>
            <a:r>
              <a:rPr lang="zh-CN" altLang="zh-CN" sz="2600"/>
              <a:t>脚要稍长些，其作用是（　　）</a:t>
            </a:r>
            <a:br>
              <a:rPr lang="zh-CN" altLang="zh-CN" sz="2600"/>
            </a:br>
            <a:r>
              <a:rPr lang="en-US" altLang="zh-CN" sz="2600"/>
              <a:t>A.</a:t>
            </a:r>
            <a:r>
              <a:rPr lang="zh-CN" altLang="zh-CN" sz="2600"/>
              <a:t>插插头时外壳先接地线，拔插头时外壳先离地线</a:t>
            </a:r>
            <a:br>
              <a:rPr lang="zh-CN" altLang="zh-CN" sz="2600"/>
            </a:br>
            <a:r>
              <a:rPr lang="en-US" altLang="zh-CN" sz="2600"/>
              <a:t>B</a:t>
            </a:r>
            <a:r>
              <a:rPr lang="zh-CN" altLang="zh-CN" sz="2600"/>
              <a:t>．插插头时外壳先接地线，拔插头时外壳后离地线</a:t>
            </a:r>
            <a:br>
              <a:rPr lang="zh-CN" altLang="zh-CN" sz="2600"/>
            </a:br>
            <a:r>
              <a:rPr lang="en-US" altLang="zh-CN" sz="2600"/>
              <a:t>C</a:t>
            </a:r>
            <a:r>
              <a:rPr lang="zh-CN" altLang="zh-CN" sz="2600"/>
              <a:t>．插插头时外壳后接地线，拔插头时外壳先离地线</a:t>
            </a:r>
            <a:br>
              <a:rPr lang="zh-CN" altLang="zh-CN" sz="2600"/>
            </a:br>
            <a:r>
              <a:rPr lang="en-US" altLang="zh-CN" sz="2600"/>
              <a:t>D</a:t>
            </a:r>
            <a:r>
              <a:rPr lang="zh-CN" altLang="zh-CN" sz="2600"/>
              <a:t>．插插头时外壳后接地线，拔插头时外壳后离地线</a:t>
            </a:r>
            <a:br>
              <a:rPr lang="zh-CN" altLang="zh-CN" sz="2600"/>
            </a:br>
            <a:endParaRPr lang="zh-CN" altLang="en-US" sz="2600"/>
          </a:p>
        </p:txBody>
      </p:sp>
      <p:pic>
        <p:nvPicPr>
          <p:cNvPr id="15363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1263" y="1836738"/>
            <a:ext cx="2144712" cy="1390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5364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563" y="1127125"/>
            <a:ext cx="1323975" cy="487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5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6" name="矩形 11"/>
          <p:cNvSpPr/>
          <p:nvPr/>
        </p:nvSpPr>
        <p:spPr>
          <a:xfrm>
            <a:off x="4418013" y="2882900"/>
            <a:ext cx="4572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716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柳州）在家里安装螺口灯泡的灯头时，灯头内的螺旋套应连接电源线的（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．地线</a:t>
            </a:r>
            <a:r>
              <a:rPr lang="en-US" altLang="zh-CN" sz="2800"/>
              <a:t>	    B</a:t>
            </a:r>
            <a:r>
              <a:rPr lang="zh-CN" altLang="zh-CN" sz="2800"/>
              <a:t>．火线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．零线</a:t>
            </a:r>
            <a:r>
              <a:rPr lang="en-US" altLang="zh-CN" sz="2800"/>
              <a:t>	    D</a:t>
            </a:r>
            <a:r>
              <a:rPr lang="zh-CN" altLang="zh-CN" sz="2800"/>
              <a:t>．火线和零线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1438" y="2930525"/>
            <a:ext cx="1865312" cy="15541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9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313" y="1839913"/>
            <a:ext cx="1404937" cy="466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矩形 6"/>
          <p:cNvSpPr/>
          <p:nvPr/>
        </p:nvSpPr>
        <p:spPr>
          <a:xfrm>
            <a:off x="6756400" y="2389188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株洲）如下图为试电笔的结构图，下列说法正确的是（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．使用试电笔验电时手不能接触笔尖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．使用试电笔时，若氖管发光，说明接触处与零线是连通的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．使用试电笔验电时手不要接触笔卡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．试电笔外壳是导体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7411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7412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7525" y="4913313"/>
            <a:ext cx="2732088" cy="1136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3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450" y="1066800"/>
            <a:ext cx="1293813" cy="4667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4" name="矩形 10"/>
          <p:cNvSpPr/>
          <p:nvPr/>
        </p:nvSpPr>
        <p:spPr>
          <a:xfrm>
            <a:off x="3935413" y="1609725"/>
            <a:ext cx="48101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795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 家庭电路的连接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广东）将电灯、开关和插座接入家庭电路中，接线正确的是（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  A                     B                    C                     D</a:t>
            </a:r>
            <a:endParaRPr lang="zh-CN" altLang="en-US" sz="2800"/>
          </a:p>
        </p:txBody>
      </p:sp>
      <p:sp>
        <p:nvSpPr>
          <p:cNvPr id="18435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388" y="2341563"/>
            <a:ext cx="715962" cy="392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8437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" y="3454400"/>
            <a:ext cx="8248650" cy="13430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8"/>
          <p:cNvSpPr/>
          <p:nvPr/>
        </p:nvSpPr>
        <p:spPr>
          <a:xfrm>
            <a:off x="4662488" y="2836863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3"/>
          <p:cNvSpPr>
            <a:spLocks noGrp="1"/>
          </p:cNvSpPr>
          <p:nvPr>
            <p:ph type="title" idx="4294967295"/>
          </p:nvPr>
        </p:nvSpPr>
        <p:spPr>
          <a:xfrm>
            <a:off x="398463" y="817563"/>
            <a:ext cx="8475662" cy="555466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【点拔】连接家庭电路时的注意事项：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19460" name="表格 4"/>
          <p:cNvGraphicFramePr>
            <a:graphicFrameLocks noGrp="1"/>
          </p:cNvGraphicFramePr>
          <p:nvPr/>
        </p:nvGraphicFramePr>
        <p:xfrm>
          <a:off x="646112" y="1635125"/>
          <a:ext cx="7989888" cy="4405947"/>
        </p:xfrm>
        <a:graphic>
          <a:graphicData uri="http://schemas.openxmlformats.org/drawingml/2006/table">
            <a:tbl>
              <a:tblPr/>
              <a:tblGrid>
                <a:gridCol w="1393825"/>
                <a:gridCol w="6596062"/>
              </a:tblGrid>
              <a:tr h="311150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类型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连接注意事项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931862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带开关的灯泡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开关和灯泡串联后开关接火线，灯泡接零线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22300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两孔插座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“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左零右火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22300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三孔插座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“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左零右火上地</a:t>
                      </a:r>
                      <a:r>
                        <a:rPr lang="en-US" altLang="en-US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931862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插座带保险丝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保险丝先接到火线上然后再接到插座的右孔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931862"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螺丝口灯泡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49952" tIns="0" rIns="49952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螺旋套接零线，灯尾金属（经过开关）接火线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49952" marR="49952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 </a:t>
            </a: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盘锦）图</a:t>
            </a:r>
            <a:r>
              <a:rPr lang="en-US" altLang="zh-CN" sz="2800"/>
              <a:t>1</a:t>
            </a:r>
            <a:r>
              <a:rPr lang="zh-CN" altLang="zh-CN" sz="2800"/>
              <a:t>是家庭电路中常用的一个由两孔插座、三孔插座和开关组合而成的元件．图</a:t>
            </a:r>
            <a:r>
              <a:rPr lang="en-US" altLang="zh-CN" sz="2800"/>
              <a:t>2</a:t>
            </a:r>
            <a:r>
              <a:rPr lang="zh-CN" altLang="zh-CN" sz="2800"/>
              <a:t>方框内是其内部示意图，</a:t>
            </a:r>
            <a:r>
              <a:rPr lang="en-US" altLang="zh-CN" sz="2800"/>
              <a:t>“</a:t>
            </a:r>
            <a:r>
              <a:rPr lang="zh-CN" altLang="zh-CN" sz="2800"/>
              <a:t>〇</a:t>
            </a:r>
            <a:r>
              <a:rPr lang="en-US" altLang="zh-CN" sz="2800"/>
              <a:t>”</a:t>
            </a:r>
            <a:r>
              <a:rPr lang="zh-CN" altLang="zh-CN" sz="2800"/>
              <a:t>代表接线柱．请将图</a:t>
            </a:r>
            <a:r>
              <a:rPr lang="en-US" altLang="zh-CN" sz="2800"/>
              <a:t>2</a:t>
            </a:r>
            <a:r>
              <a:rPr lang="zh-CN" altLang="zh-CN" sz="2800"/>
              <a:t>电路连接完整．要求：符合安全用电原则，开关只控制灯泡，方框内导线只允许连在接线柱上．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3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484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388" y="1042988"/>
            <a:ext cx="1168400" cy="4206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5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25" y="4303713"/>
            <a:ext cx="3714750" cy="18272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6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9813" y="4303713"/>
            <a:ext cx="2849562" cy="15779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云南模拟）小彭同学发现，教室里的两盏日光灯，只需要一个开关就能控制且两灯工作时互不影响，请你帮她将图中的电路连接完整，使其符合安全用电原则．</a:t>
            </a:r>
            <a:endParaRPr lang="zh-CN" altLang="en-US" sz="2800"/>
          </a:p>
        </p:txBody>
      </p:sp>
      <p:pic>
        <p:nvPicPr>
          <p:cNvPr id="2150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938" y="1028700"/>
            <a:ext cx="1293812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9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7038" y="3751263"/>
            <a:ext cx="3049587" cy="20335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10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3063" y="3730625"/>
            <a:ext cx="3157537" cy="20748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508000" y="9302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en-US" sz="2800"/>
              <a:t>三　   保险丝熔断的原因与家庭电路的故障分析　</a:t>
            </a:r>
            <a:br>
              <a:rPr lang="en-US" altLang="zh-CN" sz="2800"/>
            </a:br>
            <a:r>
              <a:rPr lang="en-US" altLang="zh-CN" sz="2800"/>
              <a:t>       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潍坊）在如右图所示家庭电路中，将插头插入插座，打开电视，电视不工作；闭合开关，灯泡不亮；保持开关闭合，拔出</a:t>
            </a:r>
            <a:br>
              <a:rPr lang="en-US" altLang="zh-CN" sz="2800"/>
            </a:br>
            <a:r>
              <a:rPr lang="zh-CN" altLang="zh-CN" sz="2800"/>
              <a:t>插头，将测电笔分别插入插座两</a:t>
            </a:r>
            <a:br>
              <a:rPr lang="en-US" altLang="zh-CN" sz="2800"/>
            </a:br>
            <a:r>
              <a:rPr lang="zh-CN" altLang="zh-CN" sz="2800"/>
              <a:t>孔时氖管均发光．若电路中只有</a:t>
            </a:r>
            <a:br>
              <a:rPr lang="en-US" altLang="zh-CN" sz="2800"/>
            </a:br>
            <a:r>
              <a:rPr lang="zh-CN" altLang="zh-CN" sz="2800"/>
              <a:t>一处故障，则故障可能是（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．零线上保险丝烧断</a:t>
            </a:r>
            <a:r>
              <a:rPr lang="en-US" altLang="zh-CN" sz="2800"/>
              <a:t>	      B</a:t>
            </a:r>
            <a:r>
              <a:rPr lang="zh-CN" altLang="zh-CN" sz="2800"/>
              <a:t>．火线上保险丝烧断</a:t>
            </a:r>
            <a:r>
              <a:rPr lang="en-US" altLang="zh-CN" sz="2800"/>
              <a:t>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．灯丝烧断</a:t>
            </a:r>
            <a:r>
              <a:rPr lang="en-US" altLang="zh-CN" sz="2800"/>
              <a:t> 	  	      D</a:t>
            </a:r>
            <a:r>
              <a:rPr lang="zh-CN" altLang="zh-CN" sz="2800"/>
              <a:t>．插座短路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2531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713" y="1658938"/>
            <a:ext cx="661987" cy="361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3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0100" y="2905125"/>
            <a:ext cx="2755900" cy="16335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4" name="矩形 11"/>
          <p:cNvSpPr/>
          <p:nvPr/>
        </p:nvSpPr>
        <p:spPr>
          <a:xfrm>
            <a:off x="4965700" y="4389438"/>
            <a:ext cx="481013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16050"/>
            <a:ext cx="8128000" cy="40259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）若用电器不工作，测电笔测某接线点时氖管发光，说明该处到零线可能断路．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）串联一个检测灯，若闭合支路开关，检测灯变暗，则该支路正确；若闭合支路开关，检测灯正常发光，则该支路短路；若闭合支路开关，检测灯不亮，则该支路断路．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</a:t>
            </a:r>
            <a:r>
              <a:rPr lang="zh-CN" altLang="zh-CN" sz="2800"/>
              <a:t>在生活中，我们有时会遇到以下几种情况，在下述情况中可能引起家庭电路中空气开关跳闸的是（　　）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电路中增加大功率的用电器</a:t>
            </a:r>
            <a:r>
              <a:rPr lang="en-US" altLang="zh-CN" sz="2800"/>
              <a:t>  	    </a:t>
            </a:r>
            <a:br>
              <a:rPr lang="en-US" altLang="zh-CN" sz="2800"/>
            </a:br>
            <a:r>
              <a:rPr lang="en-US" altLang="zh-CN" sz="2800"/>
              <a:t>②</a:t>
            </a:r>
            <a:r>
              <a:rPr lang="zh-CN" altLang="zh-CN" sz="2800"/>
              <a:t>插座中的两个线头相碰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开关中的两个线头相碰</a:t>
            </a:r>
            <a:r>
              <a:rPr lang="en-US" altLang="zh-CN" sz="2800"/>
              <a:t>  	    </a:t>
            </a:r>
            <a:br>
              <a:rPr lang="en-US" altLang="zh-CN" sz="2800"/>
            </a:br>
            <a:r>
              <a:rPr lang="en-US" altLang="zh-CN" sz="2800"/>
              <a:t>④</a:t>
            </a:r>
            <a:r>
              <a:rPr lang="zh-CN" altLang="zh-CN" sz="2800"/>
              <a:t>户外输电线绝缘皮破损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①</a:t>
            </a:r>
            <a:r>
              <a:rPr lang="zh-CN" altLang="zh-CN" sz="2800"/>
              <a:t>和</a:t>
            </a:r>
            <a:r>
              <a:rPr lang="en-US" altLang="zh-CN" sz="2800"/>
              <a:t>②    B</a:t>
            </a:r>
            <a:r>
              <a:rPr lang="zh-CN" altLang="zh-CN" sz="2800"/>
              <a:t>．</a:t>
            </a:r>
            <a:r>
              <a:rPr lang="en-US" altLang="zh-CN" sz="2800"/>
              <a:t>②</a:t>
            </a:r>
            <a:r>
              <a:rPr lang="zh-CN" altLang="zh-CN" sz="2800"/>
              <a:t>和</a:t>
            </a:r>
            <a:r>
              <a:rPr lang="en-US" altLang="zh-CN" sz="2800"/>
              <a:t>③    C</a:t>
            </a:r>
            <a:r>
              <a:rPr lang="zh-CN" altLang="zh-CN" sz="2800"/>
              <a:t>．</a:t>
            </a:r>
            <a:r>
              <a:rPr lang="en-US" altLang="zh-CN" sz="2800"/>
              <a:t>①</a:t>
            </a:r>
            <a:r>
              <a:rPr lang="zh-CN" altLang="zh-CN" sz="2800"/>
              <a:t>和</a:t>
            </a:r>
            <a:r>
              <a:rPr lang="en-US" altLang="zh-CN" sz="2800"/>
              <a:t>③     D</a:t>
            </a:r>
            <a:r>
              <a:rPr lang="zh-CN" altLang="zh-CN" sz="2800"/>
              <a:t>．</a:t>
            </a:r>
            <a:r>
              <a:rPr lang="en-US" altLang="zh-CN" sz="2800"/>
              <a:t>②</a:t>
            </a:r>
            <a:r>
              <a:rPr lang="zh-CN" altLang="zh-CN" sz="2800"/>
              <a:t>和</a:t>
            </a:r>
            <a:r>
              <a:rPr lang="en-US" altLang="zh-CN" sz="2800"/>
              <a:t>④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80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63" y="1052513"/>
            <a:ext cx="1111250" cy="400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1" name="矩形 4"/>
          <p:cNvSpPr/>
          <p:nvPr/>
        </p:nvSpPr>
        <p:spPr>
          <a:xfrm>
            <a:off x="1398588" y="2238375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四　   安全用电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深圳）安全用电，警钟长鸣．下列图中符合安全用电的做法是（　　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925" y="1706563"/>
            <a:ext cx="696913" cy="381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5" name="图片 2"/>
          <p:cNvPicPr>
            <a:picLocks noChangeAspect="1"/>
          </p:cNvPicPr>
          <p:nvPr/>
        </p:nvPicPr>
        <p:blipFill>
          <a:blip r:embed="rId3"/>
          <a:srcRect r="27666"/>
          <a:stretch>
            <a:fillRect/>
          </a:stretch>
        </p:blipFill>
        <p:spPr>
          <a:xfrm>
            <a:off x="500063" y="3009900"/>
            <a:ext cx="7970837" cy="1163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6" name="矩形 3"/>
          <p:cNvSpPr/>
          <p:nvPr/>
        </p:nvSpPr>
        <p:spPr>
          <a:xfrm>
            <a:off x="306388" y="4413250"/>
            <a:ext cx="2120900" cy="9540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A.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冰箱金属外壳接地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5607" name="矩形 6"/>
          <p:cNvSpPr/>
          <p:nvPr/>
        </p:nvSpPr>
        <p:spPr>
          <a:xfrm>
            <a:off x="2600325" y="4305300"/>
            <a:ext cx="2120900" cy="13843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B.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双手同时接触火线和零线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5608" name="矩形 7"/>
          <p:cNvSpPr/>
          <p:nvPr/>
        </p:nvSpPr>
        <p:spPr>
          <a:xfrm>
            <a:off x="4721225" y="4410075"/>
            <a:ext cx="1947863" cy="9540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C.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高压线下钓鱼 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5609" name="矩形 8"/>
          <p:cNvSpPr/>
          <p:nvPr/>
        </p:nvSpPr>
        <p:spPr>
          <a:xfrm>
            <a:off x="6716713" y="4410075"/>
            <a:ext cx="2120900" cy="13858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latin typeface="Times New Roman" pitchFamily="18" charset="0"/>
                <a:ea typeface="黑体" pitchFamily="49" charset="-122"/>
              </a:rPr>
              <a:t>D.</a:t>
            </a:r>
            <a:r>
              <a:rPr lang="zh-CN" altLang="en-US" sz="2800" spc="0">
                <a:latin typeface="Times New Roman" pitchFamily="18" charset="0"/>
                <a:ea typeface="黑体" pitchFamily="49" charset="-122"/>
              </a:rPr>
              <a:t>用湿抹布擦正在工作的电视机 </a:t>
            </a: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25610" name="矩形 9"/>
          <p:cNvSpPr/>
          <p:nvPr/>
        </p:nvSpPr>
        <p:spPr>
          <a:xfrm>
            <a:off x="4600575" y="2233613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6" grpId="0"/>
      <p:bldP spid="25607" grpId="0"/>
      <p:bldP spid="25608" grpId="0"/>
      <p:bldP spid="25609" grpId="0"/>
      <p:bldP spid="256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002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</a:t>
            </a:r>
            <a:r>
              <a:rPr lang="zh-CN" altLang="zh-CN" sz="2800"/>
              <a:t>电工师傅维修电路有时需要带电操作，如下图，以下操作不会发生触电事故的是（　　）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     A                     B                  C                     D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513" y="1855788"/>
            <a:ext cx="1293812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9" name="图片 2"/>
          <p:cNvPicPr>
            <a:picLocks noChangeAspect="1"/>
          </p:cNvPicPr>
          <p:nvPr/>
        </p:nvPicPr>
        <p:blipFill>
          <a:blip r:embed="rId3"/>
          <a:srcRect r="34632"/>
          <a:stretch>
            <a:fillRect/>
          </a:stretch>
        </p:blipFill>
        <p:spPr>
          <a:xfrm>
            <a:off x="668338" y="3159125"/>
            <a:ext cx="7496175" cy="1211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30" name="矩形 6"/>
          <p:cNvSpPr/>
          <p:nvPr/>
        </p:nvSpPr>
        <p:spPr>
          <a:xfrm>
            <a:off x="6804025" y="2417763"/>
            <a:ext cx="458788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1"/>
          <p:cNvSpPr>
            <a:spLocks noGrp="1"/>
          </p:cNvSpPr>
          <p:nvPr>
            <p:ph type="title" idx="4294967295"/>
          </p:nvPr>
        </p:nvSpPr>
        <p:spPr>
          <a:xfrm>
            <a:off x="847725" y="2479675"/>
            <a:ext cx="7526338" cy="14382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．家庭电路中要求连接处必须打实心点．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．一般情况，家庭电路中的用电器必须并联．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765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250" y="1782763"/>
            <a:ext cx="1512888" cy="4667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2"/>
          <p:cNvSpPr>
            <a:spLocks noGrp="1"/>
          </p:cNvSpPr>
          <p:nvPr>
            <p:ph type="title" idx="4294967295"/>
          </p:nvPr>
        </p:nvSpPr>
        <p:spPr>
          <a:xfrm>
            <a:off x="554038" y="1762125"/>
            <a:ext cx="81851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天津）如下图中的家庭电路元件，连接顺序正确的是（　　）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A                        B                        C                        D</a:t>
            </a:r>
            <a:endParaRPr lang="zh-CN" altLang="zh-CN" sz="2800"/>
          </a:p>
        </p:txBody>
      </p:sp>
      <p:pic>
        <p:nvPicPr>
          <p:cNvPr id="28676" name="图片 1"/>
          <p:cNvPicPr>
            <a:picLocks noChangeAspect="1"/>
          </p:cNvPicPr>
          <p:nvPr/>
        </p:nvPicPr>
        <p:blipFill>
          <a:blip r:embed="rId2"/>
          <a:srcRect r="22000"/>
          <a:stretch>
            <a:fillRect/>
          </a:stretch>
        </p:blipFill>
        <p:spPr>
          <a:xfrm>
            <a:off x="247650" y="3116263"/>
            <a:ext cx="8589963" cy="13954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7" name="矩形 6"/>
          <p:cNvSpPr/>
          <p:nvPr/>
        </p:nvSpPr>
        <p:spPr>
          <a:xfrm>
            <a:off x="3267075" y="247967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2"/>
          <p:cNvSpPr>
            <a:spLocks noGrp="1"/>
          </p:cNvSpPr>
          <p:nvPr>
            <p:ph type="title" idx="4294967295"/>
          </p:nvPr>
        </p:nvSpPr>
        <p:spPr>
          <a:xfrm>
            <a:off x="458788" y="709613"/>
            <a:ext cx="83756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000"/>
              </a:lnSpc>
            </a:pPr>
            <a:r>
              <a:rPr lang="en-US" altLang="zh-CN" sz="2600"/>
              <a:t>2</a:t>
            </a:r>
            <a:r>
              <a:rPr lang="zh-CN" altLang="zh-CN" sz="2600"/>
              <a:t>．（</a:t>
            </a:r>
            <a:r>
              <a:rPr lang="en-US" altLang="zh-CN" sz="2600"/>
              <a:t>2020·</a:t>
            </a:r>
            <a:r>
              <a:rPr lang="zh-CN" altLang="zh-CN" sz="2600"/>
              <a:t>内江）关于家庭电路及安全用电，下列说法中正确的是（　　）</a:t>
            </a:r>
            <a:br>
              <a:rPr lang="zh-CN" altLang="zh-CN" sz="2600"/>
            </a:br>
            <a:r>
              <a:rPr lang="en-US" altLang="zh-CN" sz="2600"/>
              <a:t>A</a:t>
            </a:r>
            <a:r>
              <a:rPr lang="zh-CN" altLang="zh-CN" sz="2600"/>
              <a:t>．甲图：两孔插座和三孔插座的作用是完全相同的</a:t>
            </a:r>
            <a:br>
              <a:rPr lang="zh-CN" altLang="zh-CN" sz="2600"/>
            </a:br>
            <a:r>
              <a:rPr lang="en-US" altLang="zh-CN" sz="2600"/>
              <a:t>B</a:t>
            </a:r>
            <a:r>
              <a:rPr lang="zh-CN" altLang="zh-CN" sz="2600"/>
              <a:t>．乙图：白炽灯泡的螺丝套（外壳）既可接相（火）线，也可接中性（零）线</a:t>
            </a:r>
            <a:r>
              <a:rPr lang="en-US" altLang="zh-CN" sz="2600"/>
              <a:t>	</a:t>
            </a:r>
            <a:br>
              <a:rPr lang="zh-CN" altLang="zh-CN" sz="2600"/>
            </a:br>
            <a:r>
              <a:rPr lang="en-US" altLang="zh-CN" sz="2600"/>
              <a:t>C</a:t>
            </a:r>
            <a:r>
              <a:rPr lang="zh-CN" altLang="zh-CN" sz="2600"/>
              <a:t>．丙图：站在绝缘凳上的人一只手接触相（火）线，同时另一只手接触中性（零）线，人不会触电</a:t>
            </a:r>
            <a:r>
              <a:rPr lang="en-US" altLang="zh-CN" sz="2600"/>
              <a:t>	</a:t>
            </a:r>
            <a:br>
              <a:rPr lang="zh-CN" altLang="zh-CN" sz="2600"/>
            </a:br>
            <a:r>
              <a:rPr lang="en-US" altLang="zh-CN" sz="2600"/>
              <a:t>D</a:t>
            </a:r>
            <a:r>
              <a:rPr lang="zh-CN" altLang="zh-CN" sz="2600"/>
              <a:t>．丁图：不能够用湿手摸或湿布擦与电源相连接的灯具</a:t>
            </a:r>
            <a:br>
              <a:rPr lang="zh-CN" altLang="zh-CN" sz="2600"/>
            </a:br>
            <a:endParaRPr lang="zh-CN" altLang="en-US" sz="2600"/>
          </a:p>
        </p:txBody>
      </p:sp>
      <p:pic>
        <p:nvPicPr>
          <p:cNvPr id="29700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0850" y="4846638"/>
            <a:ext cx="5373688" cy="1598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矩形 7"/>
          <p:cNvSpPr/>
          <p:nvPr/>
        </p:nvSpPr>
        <p:spPr>
          <a:xfrm>
            <a:off x="2655888" y="1203325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2"/>
          <p:cNvSpPr>
            <a:spLocks noGrp="1"/>
          </p:cNvSpPr>
          <p:nvPr>
            <p:ph type="title" idx="4294967295"/>
          </p:nvPr>
        </p:nvSpPr>
        <p:spPr>
          <a:xfrm>
            <a:off x="508000" y="8921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湖州）如右图所示家庭电路中的某一部分，电工师傅按下面的顺序进行检测：</a:t>
            </a:r>
            <a:r>
              <a:rPr lang="en-US" altLang="zh-CN" sz="2800"/>
              <a:t>①</a:t>
            </a:r>
            <a:r>
              <a:rPr lang="zh-CN" altLang="zh-CN" sz="2800"/>
              <a:t>闭合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，灯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亮；</a:t>
            </a:r>
            <a:r>
              <a:rPr lang="en-US" altLang="zh-CN" sz="2800"/>
              <a:t>②</a:t>
            </a:r>
            <a:r>
              <a:rPr lang="zh-CN" altLang="zh-CN" sz="2800"/>
              <a:t>断开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，闭合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，灯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不亮；</a:t>
            </a:r>
            <a:r>
              <a:rPr lang="en-US" altLang="zh-CN" sz="2800"/>
              <a:t>③</a:t>
            </a:r>
            <a:r>
              <a:rPr lang="zh-CN" altLang="zh-CN" sz="2800"/>
              <a:t>再用测电笔测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、</a:t>
            </a:r>
            <a:r>
              <a:rPr lang="en-US" altLang="zh-CN" sz="2800" i="1"/>
              <a:t>d</a:t>
            </a:r>
            <a:r>
              <a:rPr lang="zh-CN" altLang="zh-CN" sz="2800"/>
              <a:t>四个接线点，</a:t>
            </a:r>
            <a:br>
              <a:rPr lang="en-US" altLang="zh-CN" sz="2800"/>
            </a:br>
            <a:r>
              <a:rPr lang="zh-CN" altLang="zh-CN" sz="2800"/>
              <a:t>发现只有在</a:t>
            </a:r>
            <a:r>
              <a:rPr lang="en-US" altLang="zh-CN" sz="2800" i="1"/>
              <a:t>c</a:t>
            </a:r>
            <a:r>
              <a:rPr lang="zh-CN" altLang="zh-CN" sz="2800"/>
              <a:t>点氛管不发光．若</a:t>
            </a:r>
            <a:br>
              <a:rPr lang="en-US" altLang="zh-CN" sz="2800"/>
            </a:br>
            <a:r>
              <a:rPr lang="zh-CN" altLang="zh-CN" sz="2800"/>
              <a:t>电路中只有一处故障，则是（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．灯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短路</a:t>
            </a:r>
            <a:r>
              <a:rPr lang="en-US" altLang="zh-CN" sz="2800"/>
              <a:t>   		    B</a:t>
            </a:r>
            <a:r>
              <a:rPr lang="zh-CN" altLang="zh-CN" sz="2800"/>
              <a:t>．灯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所在支路开路</a:t>
            </a:r>
            <a:r>
              <a:rPr lang="en-US" altLang="zh-CN" sz="2800"/>
              <a:t>    C</a:t>
            </a:r>
            <a:r>
              <a:rPr lang="zh-CN" altLang="zh-CN" sz="2800"/>
              <a:t>．</a:t>
            </a:r>
            <a:r>
              <a:rPr lang="en-US" altLang="zh-CN" sz="2800" i="1"/>
              <a:t>c</a:t>
            </a:r>
            <a:r>
              <a:rPr lang="zh-CN" altLang="zh-CN" sz="2800"/>
              <a:t>、</a:t>
            </a:r>
            <a:r>
              <a:rPr lang="en-US" altLang="zh-CN" sz="2800" i="1"/>
              <a:t>d</a:t>
            </a:r>
            <a:r>
              <a:rPr lang="zh-CN" altLang="zh-CN" sz="2800"/>
              <a:t>两点间开路</a:t>
            </a:r>
            <a:r>
              <a:rPr lang="en-US" altLang="zh-CN" sz="2800"/>
              <a:t>   	    D</a:t>
            </a:r>
            <a:r>
              <a:rPr lang="zh-CN" altLang="zh-CN" sz="2800"/>
              <a:t>．</a:t>
            </a:r>
            <a:r>
              <a:rPr lang="en-US" altLang="zh-CN" sz="2800" i="1"/>
              <a:t>c</a:t>
            </a:r>
            <a:r>
              <a:rPr lang="zh-CN" altLang="zh-CN" sz="2800"/>
              <a:t>点左侧的零线开路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7363" y="2914650"/>
            <a:ext cx="2814637" cy="1304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矩形 5"/>
          <p:cNvSpPr/>
          <p:nvPr/>
        </p:nvSpPr>
        <p:spPr>
          <a:xfrm>
            <a:off x="5338763" y="4191000"/>
            <a:ext cx="45720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6049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泸州）为安全用电，家庭电路中的空气开关应装在</a:t>
            </a:r>
            <a:r>
              <a:rPr lang="zh-CN" altLang="zh-CN" sz="2800" u="sng"/>
              <a:t>　　　　　</a:t>
            </a:r>
            <a:r>
              <a:rPr lang="zh-CN" altLang="zh-CN" sz="2800"/>
              <a:t>线上；空气开关</a:t>
            </a:r>
            <a:r>
              <a:rPr lang="en-US" altLang="zh-CN" sz="2800"/>
              <a:t>“</a:t>
            </a:r>
            <a:r>
              <a:rPr lang="zh-CN" altLang="zh-CN" sz="2800"/>
              <a:t>跳闸</a:t>
            </a:r>
            <a:r>
              <a:rPr lang="en-US" altLang="zh-CN" sz="2800"/>
              <a:t>”</a:t>
            </a:r>
            <a:r>
              <a:rPr lang="zh-CN" altLang="zh-CN" sz="2800"/>
              <a:t>后，受它控制的电路处于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短路</a:t>
            </a:r>
            <a:r>
              <a:rPr lang="en-US" altLang="zh-CN" sz="2800"/>
              <a:t>”“</a:t>
            </a:r>
            <a:r>
              <a:rPr lang="zh-CN" altLang="zh-CN" sz="2800"/>
              <a:t>断路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通路</a:t>
            </a:r>
            <a:r>
              <a:rPr lang="en-US" altLang="zh-CN" sz="2800"/>
              <a:t>”</a:t>
            </a:r>
            <a:r>
              <a:rPr lang="zh-CN" altLang="zh-CN" sz="2800"/>
              <a:t>）状态；验电笔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）区分零线与接地线．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1748" name="矩形 1"/>
          <p:cNvSpPr/>
          <p:nvPr/>
        </p:nvSpPr>
        <p:spPr>
          <a:xfrm>
            <a:off x="3825875" y="2987675"/>
            <a:ext cx="12620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断路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1749" name="矩形 5"/>
          <p:cNvSpPr/>
          <p:nvPr/>
        </p:nvSpPr>
        <p:spPr>
          <a:xfrm>
            <a:off x="2998788" y="2312988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火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1750" name="矩形 6"/>
          <p:cNvSpPr/>
          <p:nvPr/>
        </p:nvSpPr>
        <p:spPr>
          <a:xfrm>
            <a:off x="5448300" y="3609975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不能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446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陕西）如下图，将灯泡及开关正确连入家庭电路．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277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6450" y="2955925"/>
            <a:ext cx="2228850" cy="21796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3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9613" y="2833688"/>
            <a:ext cx="2422525" cy="23431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728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自贡）生活中有一种插线板，在使用中发现：插线板上的指示灯在开关断开时不发光，插孔不能提供工作电压；而在开关闭合时指示灯发光，插孔可以提供工作电压；如果指示灯损坏，开关闭合时插孔也能提供工作电压．根据上述现象，请在图中画出开关、指示灯、电阻和插孔的连接方式，并与电源线接通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379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4584700"/>
            <a:ext cx="3257550" cy="16716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7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5275" y="4468813"/>
            <a:ext cx="3622675" cy="1787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636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十堰）家庭电路中，导线绝缘皮容易破损或老化，裸露的导线相接触会发生</a:t>
            </a:r>
            <a:r>
              <a:rPr lang="zh-CN" altLang="zh-CN" sz="2800" u="sng"/>
              <a:t>　　　　　</a:t>
            </a:r>
            <a:r>
              <a:rPr lang="zh-CN" altLang="zh-CN" sz="2800"/>
              <a:t>，这时电路中的</a:t>
            </a:r>
            <a:r>
              <a:rPr lang="zh-CN" altLang="zh-CN" sz="2800" u="sng"/>
              <a:t>　　　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漏电保护器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空气开关</a:t>
            </a:r>
            <a:r>
              <a:rPr lang="en-US" altLang="zh-CN" sz="2800"/>
              <a:t>”</a:t>
            </a:r>
            <a:r>
              <a:rPr lang="zh-CN" altLang="zh-CN" sz="2800"/>
              <a:t>）会跳闸保护电路．除此之外，电路中用电器</a:t>
            </a:r>
            <a:r>
              <a:rPr lang="zh-CN" altLang="zh-CN" sz="2800" u="sng"/>
              <a:t>　　　　　</a:t>
            </a:r>
            <a:r>
              <a:rPr lang="zh-CN" altLang="zh-CN" sz="2800"/>
              <a:t>过大，也会导致电路中电流过大．</a:t>
            </a:r>
            <a:endParaRPr lang="zh-CN" altLang="en-US" sz="2800"/>
          </a:p>
        </p:txBody>
      </p:sp>
      <p:sp>
        <p:nvSpPr>
          <p:cNvPr id="34820" name="矩形 1"/>
          <p:cNvSpPr/>
          <p:nvPr/>
        </p:nvSpPr>
        <p:spPr>
          <a:xfrm>
            <a:off x="6759575" y="2066925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短路　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34821" name="矩形 5"/>
          <p:cNvSpPr/>
          <p:nvPr/>
        </p:nvSpPr>
        <p:spPr>
          <a:xfrm>
            <a:off x="3216275" y="2733675"/>
            <a:ext cx="16224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空气开关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34822" name="矩形 6"/>
          <p:cNvSpPr/>
          <p:nvPr/>
        </p:nvSpPr>
        <p:spPr>
          <a:xfrm>
            <a:off x="2673350" y="3987800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电功率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  <p:bldP spid="348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890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海珠区一模）如下图所示，是正常家庭电路的一部分．合上开关后，</a:t>
            </a:r>
            <a:br>
              <a:rPr lang="en-US" altLang="zh-CN" sz="2800"/>
            </a:br>
            <a:r>
              <a:rPr lang="zh-CN" altLang="zh-CN" sz="2800"/>
              <a:t>流过灯丝的电流为</a:t>
            </a:r>
            <a:r>
              <a:rPr lang="en-US" altLang="zh-CN" sz="2800"/>
              <a:t>0.18 A.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）此时电路中，</a:t>
            </a:r>
            <a:r>
              <a:rPr lang="en-US" altLang="zh-CN" sz="2800" i="1"/>
              <a:t>M</a:t>
            </a:r>
            <a:r>
              <a:rPr lang="zh-CN" altLang="zh-CN" sz="2800"/>
              <a:t>处（导线</a:t>
            </a:r>
            <a:br>
              <a:rPr lang="en-US" altLang="zh-CN" sz="2800"/>
            </a:br>
            <a:r>
              <a:rPr lang="zh-CN" altLang="zh-CN" sz="2800"/>
              <a:t>与插头连线的接口）的电流大小为</a:t>
            </a:r>
            <a:r>
              <a:rPr lang="zh-CN" altLang="zh-CN" sz="2800" u="sng"/>
              <a:t>　　　　</a:t>
            </a:r>
            <a:r>
              <a:rPr lang="en-US" altLang="zh-CN" sz="2800"/>
              <a:t>A</a:t>
            </a:r>
            <a:r>
              <a:rPr lang="zh-CN" altLang="zh-CN" sz="2800"/>
              <a:t>．若用试电笔检测</a:t>
            </a:r>
            <a:r>
              <a:rPr lang="en-US" altLang="zh-CN" sz="2800" i="1"/>
              <a:t>M</a:t>
            </a:r>
            <a:r>
              <a:rPr lang="zh-CN" altLang="zh-CN" sz="2800"/>
              <a:t>处，试电笔氖管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发光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不发光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3584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7363" y="1993900"/>
            <a:ext cx="2746375" cy="1663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5" name="矩形 1"/>
          <p:cNvSpPr/>
          <p:nvPr/>
        </p:nvSpPr>
        <p:spPr>
          <a:xfrm>
            <a:off x="6391275" y="3829050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35846" name="矩形 5"/>
          <p:cNvSpPr/>
          <p:nvPr/>
        </p:nvSpPr>
        <p:spPr>
          <a:xfrm>
            <a:off x="5940425" y="445770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发光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/>
      <p:bldP spid="3584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2"/>
          <p:cNvSpPr>
            <a:spLocks noGrp="1"/>
          </p:cNvSpPr>
          <p:nvPr>
            <p:ph type="title" idx="4294967295"/>
          </p:nvPr>
        </p:nvSpPr>
        <p:spPr>
          <a:xfrm>
            <a:off x="500063" y="11033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）有金属外壳的电热水壶，应使用</a:t>
            </a:r>
            <a:r>
              <a:rPr lang="zh-CN" altLang="zh-CN" sz="2800" u="sng"/>
              <a:t>　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两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三</a:t>
            </a:r>
            <a:r>
              <a:rPr lang="en-US" altLang="zh-CN" sz="2800"/>
              <a:t>”</a:t>
            </a:r>
            <a:r>
              <a:rPr lang="zh-CN" altLang="zh-CN" sz="2800"/>
              <a:t>）孔插座．当其插头插入该插座后，再合上水壶开关，家庭电路的保险丝熔断原因可能是哪些？（　</a:t>
            </a:r>
            <a:r>
              <a:rPr lang="en-US" altLang="zh-CN" sz="2800"/>
              <a:t>      </a:t>
            </a:r>
            <a:r>
              <a:rPr lang="zh-CN" altLang="zh-CN" sz="2800"/>
              <a:t>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．插座短路　</a:t>
            </a:r>
            <a:r>
              <a:rPr lang="en-US" altLang="zh-CN" sz="2800"/>
              <a:t>                      B</a:t>
            </a:r>
            <a:r>
              <a:rPr lang="zh-CN" altLang="zh-CN" sz="2800"/>
              <a:t>．插头短路　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．壶的开关短路　</a:t>
            </a:r>
            <a:r>
              <a:rPr lang="en-US" altLang="zh-CN" sz="2800"/>
              <a:t>     	        D</a:t>
            </a:r>
            <a:r>
              <a:rPr lang="zh-CN" altLang="zh-CN" sz="2800"/>
              <a:t>．壶的发热电阻短路　 </a:t>
            </a:r>
            <a:br>
              <a:rPr lang="zh-CN" altLang="zh-CN" sz="2800"/>
            </a:br>
            <a:r>
              <a:rPr lang="en-US" altLang="zh-CN" sz="2800"/>
              <a:t>E</a:t>
            </a:r>
            <a:r>
              <a:rPr lang="zh-CN" altLang="zh-CN" sz="2800"/>
              <a:t>．电路中总电功率过大</a:t>
            </a:r>
            <a:endParaRPr lang="zh-CN" altLang="en-US" sz="2800"/>
          </a:p>
        </p:txBody>
      </p:sp>
      <p:sp>
        <p:nvSpPr>
          <p:cNvPr id="36868" name="矩形 1"/>
          <p:cNvSpPr/>
          <p:nvPr/>
        </p:nvSpPr>
        <p:spPr>
          <a:xfrm>
            <a:off x="2147888" y="3119438"/>
            <a:ext cx="13827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E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36869" name="矩形 5"/>
          <p:cNvSpPr/>
          <p:nvPr/>
        </p:nvSpPr>
        <p:spPr>
          <a:xfrm>
            <a:off x="6883400" y="1171575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三　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  <p:bldP spid="3686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2"/>
          <p:cNvSpPr>
            <a:spLocks noGrp="1"/>
          </p:cNvSpPr>
          <p:nvPr>
            <p:ph type="title" idx="4294967295"/>
          </p:nvPr>
        </p:nvSpPr>
        <p:spPr>
          <a:xfrm>
            <a:off x="582613" y="1181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怀化）</a:t>
            </a:r>
            <a:r>
              <a:rPr lang="en-US" altLang="zh-CN" sz="2800"/>
              <a:t>“</a:t>
            </a:r>
            <a:r>
              <a:rPr lang="zh-CN" altLang="zh-CN" sz="2800"/>
              <a:t>珍爱生命，注意安全</a:t>
            </a:r>
            <a:r>
              <a:rPr lang="en-US" altLang="zh-CN" sz="2800"/>
              <a:t>”</a:t>
            </a:r>
            <a:r>
              <a:rPr lang="zh-CN" altLang="zh-CN" sz="2800"/>
              <a:t>是每个公民必备的生活常识．关于安全用电，下列说法正确的是（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．发生电火灾时应立即用水将火扑灭</a:t>
            </a:r>
            <a:r>
              <a:rPr lang="en-US" altLang="zh-CN" sz="2800"/>
              <a:t>        	    B</a:t>
            </a:r>
            <a:r>
              <a:rPr lang="zh-CN" altLang="zh-CN" sz="2800"/>
              <a:t>．不接触低压带电体，不靠近高压带电体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．在野外遇到雷雨天气应就近到大树底下躲雨</a:t>
            </a:r>
            <a:r>
              <a:rPr lang="en-US" altLang="zh-CN" sz="2800"/>
              <a:t>D</a:t>
            </a:r>
            <a:r>
              <a:rPr lang="zh-CN" altLang="zh-CN" sz="2800"/>
              <a:t>．用湿布擦拭正在工作的台灯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7892" name="矩形 1"/>
          <p:cNvSpPr/>
          <p:nvPr/>
        </p:nvSpPr>
        <p:spPr>
          <a:xfrm>
            <a:off x="1895475" y="2541588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10</a:t>
            </a:r>
            <a:r>
              <a:rPr lang="zh-CN" altLang="zh-CN" sz="2800"/>
              <a:t>．如下图所示的家庭照明电路，已知其中一只灯泡的灯头接线处存在故障．电工师傅为查明故障，在保险丝处接入一只</a:t>
            </a:r>
            <a:r>
              <a:rPr lang="en-US" altLang="zh-CN" sz="2800"/>
              <a:t>“220 V</a:t>
            </a:r>
            <a:r>
              <a:rPr lang="zh-CN" altLang="zh-CN" sz="2800"/>
              <a:t>　</a:t>
            </a:r>
            <a:r>
              <a:rPr lang="en-US" altLang="zh-CN" sz="2800"/>
              <a:t>40 W”</a:t>
            </a:r>
            <a:r>
              <a:rPr lang="zh-CN" altLang="zh-CN" sz="2800"/>
              <a:t>的灯泡</a:t>
            </a:r>
            <a:r>
              <a:rPr lang="en-US" altLang="zh-CN" sz="2800"/>
              <a:t>L</a:t>
            </a:r>
            <a:r>
              <a:rPr lang="en-US" altLang="zh-CN" sz="2800" baseline="-25000"/>
              <a:t>0</a:t>
            </a:r>
            <a:r>
              <a:rPr lang="en-US" altLang="zh-CN" sz="2800"/>
              <a:t>.</a:t>
            </a:r>
            <a:r>
              <a:rPr lang="zh-CN" altLang="zh-CN" sz="2800"/>
              <a:t>当只闭合开关</a:t>
            </a:r>
            <a:r>
              <a:rPr lang="en-US" altLang="zh-CN" sz="2800"/>
              <a:t>S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时，灯泡</a:t>
            </a:r>
            <a:r>
              <a:rPr lang="en-US" altLang="zh-CN" sz="2800"/>
              <a:t>L</a:t>
            </a:r>
            <a:r>
              <a:rPr lang="en-US" altLang="zh-CN" sz="2800" baseline="-25000"/>
              <a:t>0</a:t>
            </a:r>
            <a:r>
              <a:rPr lang="zh-CN" altLang="zh-CN" sz="2800"/>
              <a:t>和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都呈暗红色（比正常发光状态暗得多）；当只闭合开关</a:t>
            </a:r>
            <a:r>
              <a:rPr lang="en-US" altLang="zh-CN" sz="2800"/>
              <a:t>S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时，灯泡</a:t>
            </a:r>
            <a:r>
              <a:rPr lang="en-US" altLang="zh-CN" sz="2800"/>
              <a:t>L</a:t>
            </a:r>
            <a:r>
              <a:rPr lang="en-US" altLang="zh-CN" sz="2800" baseline="-25000"/>
              <a:t>0</a:t>
            </a:r>
            <a:r>
              <a:rPr lang="zh-CN" altLang="zh-CN" sz="2800"/>
              <a:t>正常发光，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不发光．由此可以确定（　　）</a:t>
            </a:r>
            <a:br>
              <a:rPr lang="zh-CN" altLang="zh-CN" sz="2800"/>
            </a:br>
            <a:r>
              <a:rPr lang="en-US" altLang="zh-CN" sz="2800"/>
              <a:t>A.   L</a:t>
            </a:r>
            <a:r>
              <a:rPr lang="en-US" altLang="zh-CN" sz="2800" baseline="-25000"/>
              <a:t>1</a:t>
            </a:r>
            <a:r>
              <a:rPr lang="zh-CN" altLang="zh-CN" sz="2800"/>
              <a:t>灯头接线处断路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1</a:t>
            </a:r>
            <a:r>
              <a:rPr lang="zh-CN" altLang="zh-CN" sz="2800"/>
              <a:t>灯头接线处短路</a:t>
            </a:r>
            <a:r>
              <a:rPr lang="en-US" altLang="zh-CN" sz="2800"/>
              <a:t>	   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灯头接线处断路</a:t>
            </a:r>
            <a:r>
              <a:rPr lang="en-US" altLang="zh-CN" sz="2800"/>
              <a:t>	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/>
              <a:t>L</a:t>
            </a:r>
            <a:r>
              <a:rPr lang="en-US" altLang="zh-CN" sz="2800" baseline="-25000"/>
              <a:t>2</a:t>
            </a:r>
            <a:r>
              <a:rPr lang="zh-CN" altLang="zh-CN" sz="2800"/>
              <a:t>灯头接线处短路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891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9800" y="4392613"/>
            <a:ext cx="3462338" cy="17287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5"/>
          <p:cNvSpPr/>
          <p:nvPr/>
        </p:nvSpPr>
        <p:spPr>
          <a:xfrm>
            <a:off x="7431088" y="3590925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</a:t>
            </a:r>
            <a:r>
              <a:rPr lang="zh-CN" altLang="zh-CN" sz="2800"/>
              <a:t>．（</a:t>
            </a:r>
            <a:r>
              <a:rPr lang="en-US" altLang="zh-CN" sz="2800"/>
              <a:t>2018·</a:t>
            </a:r>
            <a:r>
              <a:rPr lang="zh-CN" altLang="zh-CN" sz="2800"/>
              <a:t>毕节）在下图中虚线框</a:t>
            </a:r>
            <a:r>
              <a:rPr lang="en-US" altLang="zh-CN" sz="2800" i="1"/>
              <a:t>A</a:t>
            </a:r>
            <a:r>
              <a:rPr lang="zh-CN" altLang="zh-CN" sz="2800"/>
              <a:t>和</a:t>
            </a:r>
            <a:r>
              <a:rPr lang="en-US" altLang="zh-CN" sz="2800" i="1"/>
              <a:t>B</a:t>
            </a:r>
            <a:r>
              <a:rPr lang="zh-CN" altLang="zh-CN" sz="2800"/>
              <a:t>内分别接入开关和电灯（元件符号：开关，电灯</a:t>
            </a:r>
            <a:r>
              <a:rPr lang="en-US" altLang="zh-CN" sz="2800"/>
              <a:t></a:t>
            </a:r>
            <a:r>
              <a:rPr lang="zh-CN" altLang="zh-CN" sz="2800"/>
              <a:t>），并完成三孔插座的连接，使电路符合安全用电的要求．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9940" name="图片 1"/>
          <p:cNvPicPr>
            <a:picLocks noChangeAspect="1"/>
          </p:cNvPicPr>
          <p:nvPr/>
        </p:nvPicPr>
        <p:blipFill>
          <a:blip r:embed="rId2"/>
          <a:srcRect r="79265" b="17075"/>
          <a:stretch>
            <a:fillRect/>
          </a:stretch>
        </p:blipFill>
        <p:spPr>
          <a:xfrm>
            <a:off x="2657475" y="3192463"/>
            <a:ext cx="3978275" cy="23510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9941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0163" y="3213100"/>
            <a:ext cx="3470275" cy="23114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12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眉山）一间教室要安装</a:t>
            </a:r>
            <a:r>
              <a:rPr lang="en-US" altLang="zh-CN" sz="2800"/>
              <a:t>2</a:t>
            </a:r>
            <a:r>
              <a:rPr lang="zh-CN" altLang="zh-CN" sz="2800"/>
              <a:t>盏</a:t>
            </a:r>
            <a:r>
              <a:rPr lang="en-US" altLang="zh-CN" sz="2800"/>
              <a:t>“220 V</a:t>
            </a:r>
            <a:r>
              <a:rPr lang="zh-CN" altLang="zh-CN" sz="2800"/>
              <a:t>　</a:t>
            </a:r>
            <a:r>
              <a:rPr lang="en-US" altLang="zh-CN" sz="2800"/>
              <a:t>40 W”</a:t>
            </a:r>
            <a:r>
              <a:rPr lang="zh-CN" altLang="zh-CN" sz="2800"/>
              <a:t>的电灯和</a:t>
            </a:r>
            <a:r>
              <a:rPr lang="en-US" altLang="zh-CN" sz="2800"/>
              <a:t>1</a:t>
            </a:r>
            <a:r>
              <a:rPr lang="zh-CN" altLang="zh-CN" sz="2800"/>
              <a:t>个插座，要求开关</a:t>
            </a:r>
            <a:r>
              <a:rPr lang="en-US" altLang="zh-CN" sz="2800"/>
              <a:t>S</a:t>
            </a:r>
            <a:r>
              <a:rPr lang="zh-CN" altLang="zh-CN" sz="2800"/>
              <a:t>控制两盏灯，且每盏灯都能正常发光．其中部分电路已经连接，请你用笔画线代替导线将电路连接完整．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0964" name="图片 1"/>
          <p:cNvPicPr>
            <a:picLocks noChangeAspect="1"/>
          </p:cNvPicPr>
          <p:nvPr/>
        </p:nvPicPr>
        <p:blipFill>
          <a:blip r:embed="rId2"/>
          <a:srcRect r="80528" b="21123"/>
          <a:stretch>
            <a:fillRect/>
          </a:stretch>
        </p:blipFill>
        <p:spPr>
          <a:xfrm>
            <a:off x="2752725" y="3937000"/>
            <a:ext cx="3338513" cy="17129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65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2725" y="3821113"/>
            <a:ext cx="3243263" cy="19462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2"/>
          <p:cNvSpPr>
            <a:spLocks noGrp="1"/>
          </p:cNvSpPr>
          <p:nvPr>
            <p:ph type="title" idx="4294967295"/>
          </p:nvPr>
        </p:nvSpPr>
        <p:spPr>
          <a:xfrm>
            <a:off x="423863" y="612775"/>
            <a:ext cx="8126412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13</a:t>
            </a:r>
            <a:r>
              <a:rPr lang="zh-CN" altLang="zh-CN" sz="2800"/>
              <a:t>．阅读短文，回答问题：</a:t>
            </a:r>
            <a:br>
              <a:rPr lang="zh-CN" altLang="zh-CN" sz="2800"/>
            </a:br>
            <a:r>
              <a:rPr lang="en-US" altLang="zh-CN" sz="2800"/>
              <a:t>                                 </a:t>
            </a:r>
            <a:r>
              <a:rPr lang="zh-CN" altLang="zh-CN" sz="2800"/>
              <a:t>热动式断路器</a:t>
            </a:r>
            <a:br>
              <a:rPr lang="zh-CN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当电路发生短路或过载时，电路中的电流就会超过额定电流，可能导致电路损坏，甚至引发火灾．触电时，几毫安的电流通过人体，就会对人体造成严重伤害．为了防止事故的发生，电路中通常要安装各种保护装置，如熔断器、空气开关、漏电保护器等．当发生短路、过载或人体触电时，电路中的保护装置会自动切断电路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</a:t>
            </a:r>
            <a:r>
              <a:rPr lang="zh-CN" altLang="zh-CN" sz="2800"/>
              <a:t>在各种类型的电路保护装置中，热动式断路器是最简单的一种，其结构如右图所示．推动复位手柄，脱扣器将手柄锁定在合闸位置．若电路中的电流小于或等于额定电流，则断路器不会动作．当电路过载时，通过断路器的电流就会超过额定电流．此时双金属片发热并向右弯曲（如图中虚线所示），带动脱扣器动作，于是复位手柄在弹簧拉力作用下跳向断开位置，触点分开，从而切断电源．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为了防止开关触点频繁通断而烧坏，一般用银做开关的触点．热动式断路器只适用于过载保护，对于需要瞬间断电的短路情况，必须采用电磁式断路器．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403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2550" y="3216275"/>
            <a:ext cx="6438900" cy="29130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标题 2"/>
          <p:cNvSpPr>
            <a:spLocks noGrp="1"/>
          </p:cNvSpPr>
          <p:nvPr>
            <p:ph type="title" idx="4294967295"/>
          </p:nvPr>
        </p:nvSpPr>
        <p:spPr>
          <a:xfrm>
            <a:off x="508000" y="8350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）热动式断路器的原理是利用了电流的</a:t>
            </a:r>
            <a:r>
              <a:rPr lang="zh-CN" altLang="zh-CN" sz="2800" u="sng"/>
              <a:t>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热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磁</a:t>
            </a:r>
            <a:r>
              <a:rPr lang="en-US" altLang="zh-CN" sz="2800"/>
              <a:t>”</a:t>
            </a:r>
            <a:r>
              <a:rPr lang="zh-CN" altLang="zh-CN" sz="2800"/>
              <a:t>）效应．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）下列说法正确的是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．热动式断路器在家庭电路中的作用是防止触电</a:t>
            </a:r>
            <a:r>
              <a:rPr lang="en-US" altLang="zh-CN" sz="2800"/>
              <a:t>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．脱扣器将手柄锁定在合闸位置时弹簧没有弹性势能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．复位手柄必须由绝缘体制作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．推动复位手柄合闸时，手柄是一个费力杠杆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5060" name="矩形 3"/>
          <p:cNvSpPr/>
          <p:nvPr/>
        </p:nvSpPr>
        <p:spPr>
          <a:xfrm>
            <a:off x="4976813" y="2136775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  <p:sp>
        <p:nvSpPr>
          <p:cNvPr id="45061" name="矩形 1"/>
          <p:cNvSpPr/>
          <p:nvPr/>
        </p:nvSpPr>
        <p:spPr>
          <a:xfrm>
            <a:off x="7553325" y="895350"/>
            <a:ext cx="5445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  <p:bldP spid="45061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3" name="标题 2"/>
          <p:cNvSpPr>
            <a:spLocks noGrp="1"/>
          </p:cNvSpPr>
          <p:nvPr>
            <p:ph type="title" idx="4294967295"/>
          </p:nvPr>
        </p:nvSpPr>
        <p:spPr>
          <a:xfrm>
            <a:off x="582613" y="2127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）一标准大气压下银的熔点是</a:t>
            </a:r>
            <a:r>
              <a:rPr lang="en-US" altLang="zh-CN" sz="2800"/>
              <a:t>962 ℃</a:t>
            </a:r>
            <a:r>
              <a:rPr lang="zh-CN" altLang="zh-CN" sz="2800"/>
              <a:t>，铜的熔点是</a:t>
            </a:r>
            <a:r>
              <a:rPr lang="en-US" altLang="zh-CN" sz="2800"/>
              <a:t>1 083 ℃</a:t>
            </a:r>
            <a:r>
              <a:rPr lang="zh-CN" altLang="zh-CN" sz="2800"/>
              <a:t>，断路器的开关触点用银而不用铜做主要是因为银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（填一条即可）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6084" name="矩形 1"/>
          <p:cNvSpPr/>
          <p:nvPr/>
        </p:nvSpPr>
        <p:spPr>
          <a:xfrm>
            <a:off x="3357563" y="3494088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导电性好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标题 2"/>
          <p:cNvSpPr>
            <a:spLocks noGrp="1"/>
          </p:cNvSpPr>
          <p:nvPr>
            <p:ph type="title" idx="4294967295"/>
          </p:nvPr>
        </p:nvSpPr>
        <p:spPr>
          <a:xfrm>
            <a:off x="379413" y="912813"/>
            <a:ext cx="8385175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）双金属片是由长和宽相同的铜合金片和铁合金片组成，且两金属片被紧紧地铆在一起，受热时铜片膨胀得比铁片大，则符合文中安装要求的双金属片是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  A                         B                         C                         D</a:t>
            </a: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）在电路发生短路时，热动式断路器不能瞬时断电的原因是</a:t>
            </a:r>
            <a:r>
              <a:rPr lang="en-US" altLang="zh-CN" sz="2800"/>
              <a:t>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710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13" y="3263900"/>
            <a:ext cx="8128000" cy="11922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9" name="矩形 5"/>
          <p:cNvSpPr/>
          <p:nvPr/>
        </p:nvSpPr>
        <p:spPr>
          <a:xfrm>
            <a:off x="1477963" y="2608263"/>
            <a:ext cx="5588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  <p:sp>
        <p:nvSpPr>
          <p:cNvPr id="47110" name="矩形 3"/>
          <p:cNvSpPr/>
          <p:nvPr/>
        </p:nvSpPr>
        <p:spPr>
          <a:xfrm>
            <a:off x="2376488" y="5553075"/>
            <a:ext cx="60213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金属片受热膨胀弯曲需要一个过程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9" grpId="0"/>
      <p:bldP spid="471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1" name="标题 1"/>
          <p:cNvSpPr>
            <a:spLocks noGrp="1"/>
          </p:cNvSpPr>
          <p:nvPr>
            <p:ph type="title" idx="4294967295"/>
          </p:nvPr>
        </p:nvSpPr>
        <p:spPr>
          <a:xfrm>
            <a:off x="508000" y="9191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广东）如下图为家庭部分电路示意图，正常发光的电灯突然熄灭，检查保险丝发现完好，再用试电笔先后检测插座的两孔，氖管均发光．由此判断电路故障的原因可能是（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插座短路</a:t>
            </a:r>
            <a:r>
              <a:rPr lang="en-US" altLang="zh-CN" sz="2800"/>
              <a:t>	  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．进户的火线断路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．进户的零线断路</a:t>
            </a:r>
            <a:r>
              <a:rPr lang="en-US" altLang="zh-CN" sz="2800"/>
              <a:t>	 </a:t>
            </a:r>
            <a:br>
              <a:rPr lang="zh-CN" altLang="zh-CN" sz="2800"/>
            </a:br>
            <a:r>
              <a:rPr lang="en-US" altLang="zh-CN" sz="2800"/>
              <a:t>D.</a:t>
            </a:r>
            <a:r>
              <a:rPr lang="zh-CN" altLang="zh-CN" sz="2800"/>
              <a:t>电灯的灯丝断路</a:t>
            </a:r>
            <a:endParaRPr lang="zh-CN" altLang="zh-CN" sz="2800"/>
          </a:p>
        </p:txBody>
      </p:sp>
      <p:pic>
        <p:nvPicPr>
          <p:cNvPr id="48132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3776663"/>
            <a:ext cx="3368675" cy="1892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8133" name="矩形 8"/>
          <p:cNvSpPr/>
          <p:nvPr/>
        </p:nvSpPr>
        <p:spPr>
          <a:xfrm>
            <a:off x="5697538" y="2938463"/>
            <a:ext cx="458787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2018·</a:t>
            </a:r>
            <a:r>
              <a:rPr lang="zh-CN" altLang="zh-CN" sz="2800"/>
              <a:t>广东）如下图所示，</a:t>
            </a:r>
            <a:r>
              <a:rPr lang="en-US" altLang="zh-CN" sz="2800"/>
              <a:t>①</a:t>
            </a:r>
            <a:r>
              <a:rPr lang="zh-CN" altLang="zh-CN" sz="2800"/>
              <a:t>请将下图中</a:t>
            </a:r>
            <a:r>
              <a:rPr lang="en-US" altLang="zh-CN" sz="2800"/>
              <a:t>“</a:t>
            </a:r>
            <a:r>
              <a:rPr lang="zh-CN" altLang="zh-CN" sz="2800"/>
              <a:t>光控开关</a:t>
            </a:r>
            <a:r>
              <a:rPr lang="en-US" altLang="zh-CN" sz="2800"/>
              <a:t>”“</a:t>
            </a:r>
            <a:r>
              <a:rPr lang="zh-CN" altLang="zh-CN" sz="2800"/>
              <a:t>声控开关</a:t>
            </a:r>
            <a:r>
              <a:rPr lang="en-US" altLang="zh-CN" sz="2800"/>
              <a:t>”</a:t>
            </a:r>
            <a:r>
              <a:rPr lang="zh-CN" altLang="zh-CN" sz="2800"/>
              <a:t>和灯泡用笔画线代替导线完成楼道灯自动控制电路，要求在光线较暗且有声音时才亮；</a:t>
            </a:r>
            <a:r>
              <a:rPr lang="en-US" altLang="zh-CN" sz="2800"/>
              <a:t>②</a:t>
            </a:r>
            <a:r>
              <a:rPr lang="zh-CN" altLang="zh-CN" sz="2800"/>
              <a:t>安装一个不受开关控制的三孔插座．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9156" name="图片 3"/>
          <p:cNvPicPr>
            <a:picLocks noChangeAspect="1"/>
          </p:cNvPicPr>
          <p:nvPr/>
        </p:nvPicPr>
        <p:blipFill>
          <a:blip r:embed="rId2"/>
          <a:srcRect r="74080" b="14476"/>
          <a:stretch>
            <a:fillRect/>
          </a:stretch>
        </p:blipFill>
        <p:spPr>
          <a:xfrm>
            <a:off x="2289175" y="3825875"/>
            <a:ext cx="4730750" cy="1978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9157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075" y="3727450"/>
            <a:ext cx="4656138" cy="20764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79" name="标题 2"/>
          <p:cNvSpPr>
            <a:spLocks noGrp="1"/>
          </p:cNvSpPr>
          <p:nvPr>
            <p:ph type="title" idx="4294967295"/>
          </p:nvPr>
        </p:nvSpPr>
        <p:spPr>
          <a:xfrm>
            <a:off x="508000" y="7000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2017·</a:t>
            </a:r>
            <a:r>
              <a:rPr lang="zh-CN" altLang="zh-CN" sz="2800"/>
              <a:t>广东）小明用两个单刀双掷开关、一个</a:t>
            </a:r>
            <a:r>
              <a:rPr lang="en-US" altLang="zh-CN" sz="2800"/>
              <a:t>LED</a:t>
            </a:r>
            <a:r>
              <a:rPr lang="zh-CN" altLang="zh-CN" sz="2800"/>
              <a:t>灯和若干导线，设计一个楼梯灯电路，无论是楼上或楼下都可以任意开灯、灭灯，既可以在楼下开灯到楼上灭灯，又可以在楼上开灯到楼下灭灯，请你根据小明设计的意图，用笔画线代替导线完成如上图的电路．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0180" name="图片 1"/>
          <p:cNvPicPr>
            <a:picLocks noChangeAspect="1"/>
          </p:cNvPicPr>
          <p:nvPr/>
        </p:nvPicPr>
        <p:blipFill>
          <a:blip r:embed="rId2"/>
          <a:srcRect r="77343" b="15978"/>
          <a:stretch>
            <a:fillRect/>
          </a:stretch>
        </p:blipFill>
        <p:spPr>
          <a:xfrm>
            <a:off x="2513013" y="4110038"/>
            <a:ext cx="3970337" cy="21748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0181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4110038"/>
            <a:ext cx="3929063" cy="2174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3" name="标题 2"/>
          <p:cNvSpPr>
            <a:spLocks noGrp="1"/>
          </p:cNvSpPr>
          <p:nvPr>
            <p:ph type="title" idx="4294967295"/>
          </p:nvPr>
        </p:nvSpPr>
        <p:spPr>
          <a:xfrm>
            <a:off x="508000" y="776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2015·</a:t>
            </a:r>
            <a:r>
              <a:rPr lang="zh-CN" altLang="zh-CN" sz="2800"/>
              <a:t>广东）如下图，图</a:t>
            </a:r>
            <a:r>
              <a:rPr lang="en-US" altLang="zh-CN" sz="2800"/>
              <a:t>1</a:t>
            </a:r>
            <a:r>
              <a:rPr lang="zh-CN" altLang="zh-CN" sz="2800"/>
              <a:t>是插线板，请将图</a:t>
            </a:r>
            <a:r>
              <a:rPr lang="en-US" altLang="zh-CN" sz="2800"/>
              <a:t>2</a:t>
            </a:r>
            <a:r>
              <a:rPr lang="zh-CN" altLang="zh-CN" sz="2800"/>
              <a:t>的内部电路连接完整．要求：在开关断开时插线板上的指示灯不发光，插孔不能提供工作电压；在开关闭合时指示灯发光，插孔可提供工作电压，若指示灯损坏，开关闭合时插孔也能提供工作电压．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04" name="图片 1"/>
          <p:cNvPicPr>
            <a:picLocks noChangeAspect="1"/>
          </p:cNvPicPr>
          <p:nvPr/>
        </p:nvPicPr>
        <p:blipFill>
          <a:blip r:embed="rId2"/>
          <a:srcRect r="88423"/>
          <a:stretch>
            <a:fillRect/>
          </a:stretch>
        </p:blipFill>
        <p:spPr>
          <a:xfrm>
            <a:off x="760413" y="3821113"/>
            <a:ext cx="2124075" cy="193833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05" name="图片 3"/>
          <p:cNvPicPr>
            <a:picLocks noChangeAspect="1"/>
          </p:cNvPicPr>
          <p:nvPr/>
        </p:nvPicPr>
        <p:blipFill>
          <a:blip r:embed="rId3"/>
          <a:srcRect r="71159"/>
          <a:stretch>
            <a:fillRect/>
          </a:stretch>
        </p:blipFill>
        <p:spPr>
          <a:xfrm>
            <a:off x="3700463" y="3778250"/>
            <a:ext cx="4300537" cy="25161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0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4438" y="3821113"/>
            <a:ext cx="4192587" cy="20129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07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137900" y="10553700"/>
            <a:ext cx="304800" cy="2159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176</Paragraphs>
  <Slides>49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baseType="lpstr" size="58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1．　　　　　　　　　（如大功率用电器的使用、多个用电器同时使用）.2．　　　　　　（如改装电路时，不小心使火线和零线直接连通；电线绝缘皮破损或老化）.</vt:lpstr>
      <vt:lpstr>1．触电原因：都是人体直接或间接跟　　　　连通形成通路造成的．2．触电类型： （1）单线触电：站在地上的人触到　　　　线；（2）双线触电：站在绝缘体上的人同时接触到　　　　　线和　　　　　线；</vt:lpstr>
      <vt:lpstr>（3）高压电弧触电：高压带电体会在周围形成强大的电场，当人靠近时，容易产生电弧触电；（4）跨步电压触电：高压输电的电线落地后，当人经过这个区域时，两脚之间存在相当高的电压．3．触电急救：立即　　　　　电源或用绝缘棒挑开电源线，必要时应对触电者进行急救．</vt:lpstr>
      <vt:lpstr>4．安全用电原则：（1）　　　  　低压带电体，　　　　　高压带电体；（2）更换灯泡、搬动电器前应　　　电源开关；（3）不弄湿用电器，　　　　　绝缘层；（4）保险装置、插座、导线、家用电器等达到使用寿命时应　　　　　；（5）不能随便更换额定电流更大的保险丝．</vt:lpstr>
      <vt:lpstr>5．注意防雷：高大建筑的顶端都有针状的金属物——避雷针，通过很粗的金属线与　　　　　相连，可以防雷．</vt:lpstr>
      <vt:lpstr>一　   家庭电路的组成　         （2020·安丘市模拟）如右图所示是某家庭电路的一部分，下列说法正确的是（　　）A．用测电笔正确接触A时，测电笔的氖管发光	B．保险丝熔断后可以用铜丝代替	C．为了用电安全，应在甲处安装电灯，乙处安装开关	D．当用电器功率增大时，通过保险丝的电流将减小</vt:lpstr>
      <vt:lpstr>【点拔】（1）家庭电路的两根线分别是火线和零线，测电笔和火线接触时，氖管会发光，接触零线时，氖管不会发光；（2）熔丝熔断后千万不能用铜丝代替，因为铜的熔点很高，在电路中电流过大时，铜丝不能自动熔断，不能起到保险的作用；（3）为了安全，开关要接在火线和灯之间；（4）家庭电路中，各用电器之间是并联的，同时使用的用电器越多，干路中的电流越大，功率越大．</vt:lpstr>
      <vt:lpstr>               （2020·绵阳）电冰箱、洗衣机等大功率家用电器的电源插头是三脚插头，如下图所示．细心的小敏同学发现标“E”的插脚要稍长些，其作用是（　　）A.插插头时外壳先接地线，拔插头时外壳先离地线B．插插头时外壳先接地线，拔插头时外壳后离地线C．插插头时外壳后接地线，拔插头时外壳先离地线D．插插头时外壳后接地线，拔插头时外壳后离地线</vt:lpstr>
      <vt:lpstr>              （2020·柳州）在家里安装螺口灯泡的灯头时，灯头内的螺旋套应连接电源线的（　　）A．地线	    B．火线	C．零线	    D．火线和零线</vt:lpstr>
      <vt:lpstr>               （2020·株洲）如下图为试电笔的结构图，下列说法正确的是（　　）A．使用试电笔验电时手不能接触笔尖	B．使用试电笔时，若氖管发光，说明接触处与零线是连通的	C．使用试电笔验电时手不要接触笔卡	D．试电笔外壳是导体</vt:lpstr>
      <vt:lpstr>二　   家庭电路的连接　          （2020·广东）将电灯、开关和插座接入家庭电路中，接线正确的是（　　）       A                     B                    C                     D</vt:lpstr>
      <vt:lpstr>【点拔】连接家庭电路时的注意事项：</vt:lpstr>
      <vt:lpstr>          （2019·盘锦）图1是家庭电路中常用的一个由两孔插座、三孔插座和开关组合而成的元件．图2方框内是其内部示意图，“〇”代表接线柱．请将图2电路连接完整．要求：符合安全用电原则，开关只控制灯泡，方框内导线只允许连在接线柱上．</vt:lpstr>
      <vt:lpstr>            （2020·云南模拟）小彭同学发现，教室里的两盏日光灯，只需要一个开关就能控制且两灯工作时互不影响，请你帮她将图中的电路连接完整，使其符合安全用电原则．</vt:lpstr>
      <vt:lpstr>三　   保险丝熔断的原因与家庭电路的故障分析　       （2019·潍坊）在如右图所示家庭电路中，将插头插入插座，打开电视，电视不工作；闭合开关，灯泡不亮；保持开关闭合，拔出插头，将测电笔分别插入插座两孔时氖管均发光．若电路中只有一处故障，则故障可能是（　　）A．零线上保险丝烧断	      B．火线上保险丝烧断  C．灯丝烧断 	  	      D．插座短路</vt:lpstr>
      <vt:lpstr>【点拔】（1）若用电器不工作，测电笔测某接线点时氖管发光，说明该处到零线可能断路．（2）串联一个检测灯，若闭合支路开关，检测灯变暗，则该支路正确；若闭合支路开关，检测灯正常发光，则该支路短路；若闭合支路开关，检测灯不亮，则该支路断路．</vt:lpstr>
      <vt:lpstr>            在生活中，我们有时会遇到以下几种情况，在下述情况中可能引起家庭电路中空气开关跳闸的是（　　）①电路中增加大功率的用电器  	    ②插座中的两个线头相碰③开关中的两个线头相碰  	    ④户外输电线绝缘皮破损A．①和②    B．②和③    C．①和③     D．②和④</vt:lpstr>
      <vt:lpstr>四　   安全用电　         （2020·深圳）安全用电，警钟长鸣．下列图中符合安全用电的做法是（　　）</vt:lpstr>
      <vt:lpstr>             电工师傅维修电路有时需要带电操作，如下图，以下操作不会发生触电事故的是（　　）       A                     B                  C                     D</vt:lpstr>
      <vt:lpstr>1．家庭电路中要求连接处必须打实心点．2．一般情况，家庭电路中的用电器必须并联．</vt:lpstr>
      <vt:lpstr>1．（2019·天津）如下图中的家庭电路元件，连接顺序正确的是（　　）  A                        B                        C                        D</vt:lpstr>
      <vt:lpstr>2．（2020·内江）关于家庭电路及安全用电，下列说法中正确的是（　　）A．甲图：两孔插座和三孔插座的作用是完全相同的B．乙图：白炽灯泡的螺丝套（外壳）既可接相（火）线，也可接中性（零）线	C．丙图：站在绝缘凳上的人一只手接触相（火）线，同时另一只手接触中性（零）线，人不会触电	D．丁图：不能够用湿手摸或湿布擦与电源相连接的灯具</vt:lpstr>
      <vt:lpstr>3．（2019·湖州）如右图所示家庭电路中的某一部分，电工师傅按下面的顺序进行检测：①闭合S1，灯L1亮；②断开S1，闭合S2，灯L2不亮；③再用测电笔测a、b、c、d四个接线点，发现只有在c点氛管不发光．若电路中只有一处故障，则是（　　）A．灯L2短路   		    B．灯L2所在支路开路    C．c、d两点间开路   	    D．c点左侧的零线开路</vt:lpstr>
      <vt:lpstr>4．（2019·泸州）为安全用电，家庭电路中的空气开关应装在　　　　　线上；空气开关“跳闸”后，受它控制的电路处于　　　　　（选填“短路”“断路”或“通路”）状态；验电笔　　　　　（选填“能”或“不能”）区分零线与接地线．</vt:lpstr>
      <vt:lpstr>5．（2020·陕西）如下图，将灯泡及开关正确连入家庭电路．</vt:lpstr>
      <vt:lpstr>6．（2020·自贡）生活中有一种插线板，在使用中发现：插线板上的指示灯在开关断开时不发光，插孔不能提供工作电压；而在开关闭合时指示灯发光，插孔可以提供工作电压；如果指示灯损坏，开关闭合时插孔也能提供工作电压．根据上述现象，请在图中画出开关、指示灯、电阻和插孔的连接方式，并与电源线接通．</vt:lpstr>
      <vt:lpstr>7．（2020·十堰）家庭电路中，导线绝缘皮容易破损或老化，裸露的导线相接触会发生　　　　　，这时电路中的　　　　　　　　（选填“漏电保护器”或“空气开关”）会跳闸保护电路．除此之外，电路中用电器　　　　　过大，也会导致电路中电流过大．</vt:lpstr>
      <vt:lpstr>8．（2020·海珠区一模）如下图所示，是正常家庭电路的一部分．合上开关后，流过灯丝的电流为0.18 A.（1）此时电路中，M处（导线与插头连线的接口）的电流大小为　　　　A．若用试电笔检测M处，试电笔氖管　　　　　（选填“发光”或“不发光”）.</vt:lpstr>
      <vt:lpstr>（2）有金属外壳的电热水壶，应使用　　   　（选填“两”或“三”）孔插座．当其插头插入该插座后，再合上水壶开关，家庭电路的保险丝熔断原因可能是哪些？（　      　）A．插座短路　                      B．插头短路　 C．壶的开关短路　     	        D．壶的发热电阻短路　 E．电路中总电功率过大</vt:lpstr>
      <vt:lpstr>9．（2019·怀化）“珍爱生命，注意安全”是每个公民必备的生活常识．关于安全用电，下列说法正确的是（　　）A．发生电火灾时应立即用水将火扑灭        	    B．不接触低压带电体，不靠近高压带电体C．在野外遇到雷雨天气应就近到大树底下躲雨D．用湿布擦拭正在工作的台灯</vt:lpstr>
      <vt:lpstr>10．如下图所示的家庭照明电路，已知其中一只灯泡的灯头接线处存在故障．电工师傅为查明故障，在保险丝处接入一只“220 V　40 W”的灯泡L0.当只闭合开关S、S1时，灯泡L0和L1都呈暗红色（比正常发光状态暗得多）；当只闭合开关S、S2时，灯泡L0正常发光，L2不发光．由此可以确定（　　）A.   L1灯头接线处断路	B．L1灯头接线处短路	     C．L2灯头接线处断路	 D．L2灯头接线处短路</vt:lpstr>
      <vt:lpstr>11．（2018·毕节）在下图中虚线框A和B内分别接入开关和电灯（元件符号：开关，电灯），并完成三孔插座的连接，使电路符合安全用电的要求．</vt:lpstr>
      <vt:lpstr>12．（2019·眉山）一间教室要安装2盏“220 V　40 W”的电灯和1个插座，要求开关S控制两盏灯，且每盏灯都能正常发光．其中部分电路已经连接，请你用笔画线代替导线将电路连接完整．</vt:lpstr>
      <vt:lpstr>13．阅读短文，回答问题：                                 热动式断路器        当电路发生短路或过载时，电路中的电流就会超过额定电流，可能导致电路损坏，甚至引发火灾．触电时，几毫安的电流通过人体，就会对人体造成严重伤害．为了防止事故的发生，电路中通常要安装各种保护装置，如熔断器、空气开关、漏电保护器等．当发生短路、过载或人体触电时，电路中的保护装置会自动切断电路．</vt:lpstr>
      <vt:lpstr>        在各种类型的电路保护装置中，热动式断路器是最简单的一种，其结构如右图所示．推动复位手柄，脱扣器将手柄锁定在合闸位置．若电路中的电流小于或等于额定电流，则断路器不会动作．当电路过载时，通过断路器的电流就会超过额定电流．此时双金属片发热并向右弯曲（如图中虚线所示），带动脱扣器动作，于是复位手柄在弹簧拉力作用下跳向断开位置，触点分开，从而切断电源．</vt:lpstr>
      <vt:lpstr>为了防止开关触点频繁通断而烧坏，一般用银做开关的触点．热动式断路器只适用于过载保护，对于需要瞬间断电的短路情况，必须采用电磁式断路器．</vt:lpstr>
      <vt:lpstr>（1）热动式断路器的原理是利用了电流的　　  　.　　（选填“热”或“磁”）效应．（2）下列说法正确的是　　　　　．A．热动式断路器在家庭电路中的作用是防止触电    B．脱扣器将手柄锁定在合闸位置时弹簧没有弹性势能C．复位手柄必须由绝缘体制作D．推动复位手柄合闸时，手柄是一个费力杠杆</vt:lpstr>
      <vt:lpstr>（3）一标准大气压下银的熔点是962 ℃，铜的熔点是1 083 ℃，断路器的开关触点用银而不用铜做主要是因为银　　　　　　　　　　（填一条即可）.</vt:lpstr>
      <vt:lpstr>（4）双金属片是由长和宽相同的铜合金片和铁合金片组成，且两金属片被紧紧地铆在一起，受热时铜片膨胀得比铁片大，则符合文中安装要求的双金属片是　　　　　．  A                         B                         C                         D（5）在电路发生短路时，热动式断路器不能瞬时断电的原因是__________________________________．</vt:lpstr>
      <vt:lpstr>1．（2019·广东）如下图为家庭部分电路示意图，正常发光的电灯突然熄灭，检查保险丝发现完好，再用试电笔先后检测插座的两孔，氖管均发光．由此判断电路故障的原因可能是（　　）A.插座短路	  	B．进户的火线断路	C．进户的零线断路	 D.电灯的灯丝断路</vt:lpstr>
      <vt:lpstr>2．（2018·广东）如下图所示，①请将下图中“光控开关”“声控开关”和灯泡用笔画线代替导线完成楼道灯自动控制电路，要求在光线较暗且有声音时才亮；②安装一个不受开关控制的三孔插座．</vt:lpstr>
      <vt:lpstr>3．（2017·广东）小明用两个单刀双掷开关、一个LED灯和若干导线，设计一个楼梯灯电路，无论是楼上或楼下都可以任意开灯、灭灯，既可以在楼下开灯到楼上灭灯，又可以在楼上开灯到楼下灭灯，请你根据小明设计的意图，用笔画线代替导线完成如上图的电路．</vt:lpstr>
      <vt:lpstr>4．（2015·广东）如下图，图1是插线板，请将图2的内部电路连接完整．要求：在开关断开时插线板上的指示灯不发光，插孔不能提供工作电压；在开关闭合时指示灯发光，插孔可提供工作电压，若指示灯损坏，开关闭合时插孔也能提供工作电压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2021-03-04T22:51:33.788</cp:lastPrinted>
  <dcterms:created xsi:type="dcterms:W3CDTF">2021-03-04T22:51:33Z</dcterms:created>
  <dcterms:modified xsi:type="dcterms:W3CDTF">2021-03-04T14:51:47Z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