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Lst>
  <p:sldSz cx="9144000" cy="6858000" type="screen4x3"/>
  <p:notesSz cx="6858000" cy="9144000"/>
  <p:custDataLst>
    <p:tags r:id="rId52"/>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tags" Target="tags/tag1.xml" /><Relationship Id="rId53" Type="http://schemas.openxmlformats.org/officeDocument/2006/relationships/presProps" Target="presProps.xml" /><Relationship Id="rId54" Type="http://schemas.openxmlformats.org/officeDocument/2006/relationships/viewProps" Target="viewProps.xml" /><Relationship Id="rId55" Type="http://schemas.openxmlformats.org/officeDocument/2006/relationships/theme" Target="theme/theme1.xml" /><Relationship Id="rId56"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2226"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2227"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2C438763-4F14-464E-8F8D-9054E3C56C4F}" type="datetime1">
              <a:rPr lang="zh-CN" altLang="en-US" sz="1200">
                <a:latin typeface="Calibri" pitchFamily="34" charset="0"/>
              </a:rPr>
              <a:t>*</a:t>
            </a:fld>
            <a:endParaRPr lang="zh-CN" altLang="en-US" sz="1200">
              <a:latin typeface="Calibri" pitchFamily="34" charset="0"/>
            </a:endParaRPr>
          </a:p>
        </p:txBody>
      </p:sp>
      <p:sp>
        <p:nvSpPr>
          <p:cNvPr id="52228"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52229"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FC377E97-D354-48E9-931D-DC2660D30FFB}"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017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0179"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367F12CE-B2E7-4EBD-870C-37BAB2F5D70F}" type="datetime1">
              <a:rPr lang="zh-CN" altLang="en-US" sz="1200">
                <a:latin typeface="Calibri" pitchFamily="34" charset="0"/>
              </a:rPr>
              <a:t>*</a:t>
            </a:fld>
            <a:endParaRPr lang="zh-CN" altLang="en-US" sz="1200">
              <a:latin typeface="Calibri" pitchFamily="34" charset="0"/>
            </a:endParaRPr>
          </a:p>
        </p:txBody>
      </p:sp>
      <p:sp>
        <p:nvSpPr>
          <p:cNvPr id="50180"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0181"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50182"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50183"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494FCBDB-C31E-4588-A07A-567AC5BFF9BC}"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1202"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1203"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1204"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6CD63A25-D5AF-49DA-A0F9-1A56E10D39F9}"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A6E09215-DDA0-4477-B3C9-D29B4FBF9210}"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C93E0893-7A33-4C04-B456-426C6A3BD96F}"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36.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emf" /><Relationship Id="rId3" Type="http://schemas.openxmlformats.org/officeDocument/2006/relationships/image" Target="../media/image2.em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79.TIF" TargetMode="External" /><Relationship Id="rId3" Type="http://schemas.openxmlformats.org/officeDocument/2006/relationships/image" Target="../media/image4.png" /><Relationship Id="rId4" Type="http://schemas.openxmlformats.org/officeDocument/2006/relationships/image" Target="../media/image5.emf" /><Relationship Id="rId5" Type="http://schemas.openxmlformats.org/officeDocument/2006/relationships/image" Target="../media/image6.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emf" /><Relationship Id="rId3" Type="http://schemas.openxmlformats.org/officeDocument/2006/relationships/image" Target="../media/image7.png" /><Relationship Id="rId4" Type="http://schemas.openxmlformats.org/officeDocument/2006/relationships/image" Target="../media/image8.em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 Id="rId4" Type="http://schemas.openxmlformats.org/officeDocument/2006/relationships/image" Target="../media/image1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15.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emf"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image" Target="../media/image18.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em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png" /><Relationship Id="rId3" Type="http://schemas.openxmlformats.org/officeDocument/2006/relationships/image" Target="../media/image21.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emf" /><Relationship Id="rId3" Type="http://schemas.openxmlformats.org/officeDocument/2006/relationships/image" Target="../media/image23.emf" /><Relationship Id="rId4" Type="http://schemas.openxmlformats.org/officeDocument/2006/relationships/image" Target="../media/image24.em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emf"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png" /><Relationship Id="rId3" Type="http://schemas.openxmlformats.org/officeDocument/2006/relationships/image" Target="../media/image3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itchFamily="49" charset="-122"/>
                <a:ea typeface="黑体" pitchFamily="49" charset="-122"/>
              </a:rPr>
              <a:t>考总复习</a:t>
            </a:r>
            <a:endParaRPr lang="zh-CN" altLang="en-US" sz="2400">
              <a:solidFill>
                <a:srgbClr val="7F7F7F"/>
              </a:solidFill>
              <a:latin typeface="黑体" pitchFamily="49" charset="-122"/>
              <a:ea typeface="黑体"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894644" y="2115079"/>
            <a:ext cx="7473950" cy="64633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r>
              <a:rPr lang="zh-CN" altLang="en-US" sz="3600" b="1" spc="0">
                <a:solidFill>
                  <a:srgbClr val="1B5337"/>
                </a:solidFill>
                <a:latin typeface="黑体" pitchFamily="49" charset="-122"/>
                <a:ea typeface="黑体" pitchFamily="49" charset="-122"/>
              </a:rPr>
              <a:t>第二板块 物质、运动、相互作用</a:t>
            </a:r>
            <a:endParaRPr lang="zh-CN" altLang="en-US" sz="3600" b="1">
              <a:solidFill>
                <a:srgbClr val="1B5337"/>
              </a:solidFill>
              <a:latin typeface="黑体" pitchFamily="49" charset="-122"/>
              <a:ea typeface="黑体" pitchFamily="49" charset="-122"/>
            </a:endParaRPr>
          </a:p>
        </p:txBody>
      </p:sp>
      <p:sp>
        <p:nvSpPr>
          <p:cNvPr id="2060" name="文本框 14"/>
          <p:cNvSpPr txBox="1">
            <a:spLocks noChangeArrowheads="1"/>
          </p:cNvSpPr>
          <p:nvPr/>
        </p:nvSpPr>
        <p:spPr bwMode="auto">
          <a:xfrm>
            <a:off x="1649766" y="3568524"/>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itchFamily="49" charset="-122"/>
                <a:ea typeface="黑体" pitchFamily="49" charset="-122"/>
              </a:rPr>
              <a:t>7</a:t>
            </a:r>
            <a:r>
              <a:rPr lang="zh-CN" altLang="en-US" sz="2800" b="1" spc="0">
                <a:solidFill>
                  <a:srgbClr val="1B5337"/>
                </a:solidFill>
                <a:latin typeface="黑体" pitchFamily="49" charset="-122"/>
                <a:ea typeface="黑体" pitchFamily="49" charset="-122"/>
              </a:rPr>
              <a:t>课时　密度的测量</a:t>
            </a:r>
            <a:endParaRPr lang="zh-CN" altLang="en-US" sz="2800" b="1">
              <a:solidFill>
                <a:srgbClr val="1B5337"/>
              </a:solidFill>
              <a:latin typeface="黑体" pitchFamily="49" charset="-122"/>
              <a:ea typeface="黑体"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4800" spc="0">
                <a:solidFill>
                  <a:srgbClr val="1B5337"/>
                </a:solidFill>
                <a:latin typeface="黑体" pitchFamily="49" charset="-122"/>
                <a:ea typeface="黑体" pitchFamily="49" charset="-122"/>
              </a:rPr>
              <a:t>中考总复习</a:t>
            </a:r>
            <a:endParaRPr lang="zh-CN" altLang="en-US" sz="4800">
              <a:solidFill>
                <a:srgbClr val="1B5337"/>
              </a:solidFill>
              <a:latin typeface="黑体" pitchFamily="49" charset="-122"/>
              <a:ea typeface="黑体"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itchFamily="49" charset="-122"/>
              <a:ea typeface="黑体"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itchFamily="49" charset="-122"/>
              <a:ea typeface="黑体"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itchFamily="49" charset="-122"/>
              <a:ea typeface="黑体"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itchFamily="49" charset="-122"/>
              <a:ea typeface="黑体"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itchFamily="49" charset="-122"/>
              <a:ea typeface="黑体"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考情分析</a:t>
            </a:r>
            <a:endParaRPr lang="zh-CN" altLang="en-US" sz="2400" b="1">
              <a:latin typeface="黑体" pitchFamily="49" charset="-122"/>
              <a:ea typeface="黑体" pitchFamily="49" charset="-122"/>
            </a:endParaRPr>
          </a:p>
        </p:txBody>
      </p:sp>
      <p:graphicFrame>
        <p:nvGraphicFramePr>
          <p:cNvPr id="4099" name="表格 2"/>
          <p:cNvGraphicFramePr>
            <a:graphicFrameLocks noGrp="1"/>
          </p:cNvGraphicFramePr>
          <p:nvPr/>
        </p:nvGraphicFramePr>
        <p:xfrm>
          <a:off x="609600" y="1660525"/>
          <a:ext cx="7789862" cy="3413760"/>
        </p:xfrm>
        <a:graphic>
          <a:graphicData uri="http://schemas.openxmlformats.org/drawingml/2006/table">
            <a:tbl>
              <a:tblPr/>
              <a:tblGrid>
                <a:gridCol w="1947862"/>
                <a:gridCol w="1417638"/>
                <a:gridCol w="2176462"/>
                <a:gridCol w="2247900"/>
              </a:tblGrid>
              <a:tr h="268288">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itchFamily="18" charset="0"/>
                          <a:ea typeface="黑体" pitchFamily="49" charset="-122"/>
                        </a:rPr>
                        <a:t>课程标准</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itchFamily="18" charset="0"/>
                          <a:ea typeface="黑体" pitchFamily="49" charset="-122"/>
                        </a:rPr>
                        <a:t>近三年考到的知识点</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268288">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itchFamily="49" charset="-122"/>
                        </a:rPr>
                        <a:t>2018</a:t>
                      </a:r>
                      <a:endParaRPr lang="zh-CN" altLang="zh-CN"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itchFamily="49" charset="-122"/>
                        </a:rPr>
                        <a:t>2019</a:t>
                      </a:r>
                      <a:endParaRPr lang="zh-CN" altLang="zh-CN"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itchFamily="49" charset="-122"/>
                        </a:rPr>
                        <a:t>2020</a:t>
                      </a:r>
                      <a:endParaRPr lang="zh-CN" altLang="zh-CN"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365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lnSpc>
                          <a:spcPct val="150000"/>
                        </a:lnSpc>
                      </a:pPr>
                      <a:r>
                        <a:rPr lang="en-US" altLang="zh-CN" sz="2800">
                          <a:solidFill>
                            <a:srgbClr val="000000"/>
                          </a:solidFill>
                          <a:latin typeface="Times New Roman" pitchFamily="18" charset="0"/>
                          <a:ea typeface="黑体" pitchFamily="49" charset="-122"/>
                        </a:rPr>
                        <a:t>1.2.3</a:t>
                      </a:r>
                      <a:r>
                        <a:rPr lang="en-US" altLang="zh-CN" sz="2800">
                          <a:solidFill>
                            <a:srgbClr val="000000"/>
                          </a:solidFill>
                          <a:latin typeface="Times New Roman" pitchFamily="18" charset="0"/>
                          <a:ea typeface="黑体" pitchFamily="49" charset="-122"/>
                        </a:rPr>
                        <a:t>会测量固体和液体的密度．</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lnSpc>
                          <a:spcPct val="150000"/>
                        </a:lnSpc>
                      </a:pPr>
                      <a:r>
                        <a:rPr lang="en-US" altLang="zh-CN" sz="2800">
                          <a:solidFill>
                            <a:srgbClr val="000000"/>
                          </a:solidFill>
                          <a:latin typeface="Times New Roman" pitchFamily="18" charset="0"/>
                          <a:ea typeface="黑体" pitchFamily="49" charset="-122"/>
                        </a:rPr>
                        <a:t>——</a:t>
                      </a:r>
                      <a:endParaRPr lang="zh-CN" altLang="zh-CN"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lnSpc>
                          <a:spcPct val="150000"/>
                        </a:lnSpc>
                      </a:pPr>
                      <a:r>
                        <a:rPr sz="2800">
                          <a:solidFill>
                            <a:srgbClr val="000000"/>
                          </a:solidFill>
                          <a:latin typeface="Times New Roman" pitchFamily="18" charset="0"/>
                          <a:ea typeface="黑体" pitchFamily="49" charset="-122"/>
                        </a:rPr>
                        <a:t>测矿石密度</a:t>
                      </a:r>
                      <a:endParaRPr sz="2800">
                        <a:solidFill>
                          <a:srgbClr val="000000"/>
                        </a:solidFill>
                        <a:latin typeface="Times New Roman" pitchFamily="18" charset="0"/>
                        <a:ea typeface="黑体" pitchFamily="49" charset="-122"/>
                      </a:endParaRPr>
                    </a:p>
                    <a:p>
                      <a:pPr marL="0" lvl="0" indent="0" algn="ctr" eaLnBrk="1" hangingPunct="1">
                        <a:lnSpc>
                          <a:spcPct val="150000"/>
                        </a:lnSpc>
                      </a:pPr>
                      <a:r>
                        <a:rPr sz="2800">
                          <a:solidFill>
                            <a:srgbClr val="000000"/>
                          </a:solidFill>
                          <a:latin typeface="Times New Roman" pitchFamily="18" charset="0"/>
                          <a:ea typeface="黑体" pitchFamily="49" charset="-122"/>
                        </a:rPr>
                        <a:t>（实验题</a:t>
                      </a:r>
                      <a:r>
                        <a:rPr lang="en-US" altLang="zh-CN" sz="2800">
                          <a:solidFill>
                            <a:srgbClr val="000000"/>
                          </a:solidFill>
                          <a:latin typeface="Times New Roman" pitchFamily="18" charset="0"/>
                          <a:ea typeface="黑体" pitchFamily="49" charset="-122"/>
                        </a:rPr>
                        <a:t>3</a:t>
                      </a:r>
                      <a:r>
                        <a:rPr lang="en-US" altLang="zh-CN" sz="2800">
                          <a:solidFill>
                            <a:srgbClr val="000000"/>
                          </a:solidFill>
                          <a:latin typeface="Times New Roman" pitchFamily="18" charset="0"/>
                          <a:ea typeface="黑体" pitchFamily="49" charset="-122"/>
                        </a:rPr>
                        <a:t>分）</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lnSpc>
                          <a:spcPct val="150000"/>
                        </a:lnSpc>
                      </a:pPr>
                      <a:r>
                        <a:rPr sz="2800">
                          <a:solidFill>
                            <a:srgbClr val="000000"/>
                          </a:solidFill>
                          <a:latin typeface="Times New Roman" pitchFamily="18" charset="0"/>
                          <a:ea typeface="黑体" pitchFamily="49" charset="-122"/>
                        </a:rPr>
                        <a:t>测玻璃珠的密度</a:t>
                      </a:r>
                      <a:endParaRPr sz="2800">
                        <a:solidFill>
                          <a:srgbClr val="000000"/>
                        </a:solidFill>
                        <a:latin typeface="Times New Roman" pitchFamily="18" charset="0"/>
                        <a:ea typeface="黑体" pitchFamily="49" charset="-122"/>
                      </a:endParaRPr>
                    </a:p>
                    <a:p>
                      <a:pPr marL="0" lvl="0" indent="0" algn="ctr" eaLnBrk="1" hangingPunct="1">
                        <a:lnSpc>
                          <a:spcPct val="150000"/>
                        </a:lnSpc>
                      </a:pPr>
                      <a:r>
                        <a:rPr sz="2800">
                          <a:solidFill>
                            <a:srgbClr val="000000"/>
                          </a:solidFill>
                          <a:latin typeface="Times New Roman" pitchFamily="18" charset="0"/>
                          <a:ea typeface="黑体" pitchFamily="49" charset="-122"/>
                        </a:rPr>
                        <a:t>（综合能力题</a:t>
                      </a:r>
                      <a:r>
                        <a:rPr lang="en-US" altLang="zh-CN" sz="2800">
                          <a:solidFill>
                            <a:srgbClr val="000000"/>
                          </a:solidFill>
                          <a:latin typeface="Times New Roman" pitchFamily="18" charset="0"/>
                          <a:ea typeface="黑体" pitchFamily="49" charset="-122"/>
                        </a:rPr>
                        <a:t>6</a:t>
                      </a:r>
                      <a:r>
                        <a:rPr lang="en-US" altLang="zh-CN" sz="2800">
                          <a:solidFill>
                            <a:srgbClr val="000000"/>
                          </a:solidFill>
                          <a:latin typeface="Times New Roman" pitchFamily="18" charset="0"/>
                          <a:ea typeface="黑体" pitchFamily="49" charset="-122"/>
                        </a:rPr>
                        <a:t>分）</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38163" y="1450975"/>
            <a:ext cx="7893050" cy="558800"/>
          </a:xfrm>
          <a:prstGeom prst="homePlate">
            <a:avLst>
              <a:gd name="adj" fmla="val 50026"/>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itchFamily="49" charset="-122"/>
                <a:ea typeface="黑体" pitchFamily="49" charset="-122"/>
              </a:rPr>
              <a:t>一　测形状规则固体的密度（长方体固体为例）　</a:t>
            </a:r>
            <a:endParaRPr lang="zh-CN" altLang="en-US" sz="2800">
              <a:solidFill>
                <a:srgbClr val="000000"/>
              </a:solidFill>
              <a:latin typeface="黑体" pitchFamily="49" charset="-122"/>
              <a:ea typeface="黑体"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知识梳理</a:t>
            </a:r>
            <a:endParaRPr lang="zh-CN" altLang="en-US" sz="2400" b="1">
              <a:latin typeface="黑体" pitchFamily="49" charset="-122"/>
              <a:ea typeface="黑体" pitchFamily="49" charset="-122"/>
            </a:endParaRPr>
          </a:p>
        </p:txBody>
      </p:sp>
      <p:sp>
        <p:nvSpPr>
          <p:cNvPr id="5124" name="标题 1"/>
          <p:cNvSpPr>
            <a:spLocks noGrp="1"/>
          </p:cNvSpPr>
          <p:nvPr>
            <p:ph type="title" idx="4294967295"/>
          </p:nvPr>
        </p:nvSpPr>
        <p:spPr>
          <a:xfrm>
            <a:off x="446088" y="2009775"/>
            <a:ext cx="82518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200000"/>
              </a:lnSpc>
            </a:pPr>
            <a:r>
              <a:rPr lang="en-US" altLang="zh-CN" sz="2800"/>
              <a:t>1.</a:t>
            </a:r>
            <a:r>
              <a:rPr lang="zh-CN" altLang="zh-CN" sz="2800"/>
              <a:t>使用器材：天平和刻度尺；</a:t>
            </a:r>
            <a:br>
              <a:rPr lang="zh-CN" altLang="zh-CN" sz="2800"/>
            </a:br>
            <a:r>
              <a:rPr lang="en-US" altLang="zh-CN" sz="2800"/>
              <a:t>2.</a:t>
            </a:r>
            <a:r>
              <a:rPr lang="zh-CN" altLang="zh-CN" sz="2800"/>
              <a:t>测量步骤：天平直接测量物体的质量</a:t>
            </a:r>
            <a:r>
              <a:rPr lang="en-US" altLang="zh-CN" sz="2800" i="1"/>
              <a:t>m</a:t>
            </a:r>
            <a:r>
              <a:rPr lang="zh-CN" altLang="zh-CN" sz="2800"/>
              <a:t>；用刻度尺分别测量出物体的长（</a:t>
            </a:r>
            <a:r>
              <a:rPr lang="en-US" altLang="zh-CN" sz="2800" i="1"/>
              <a:t>a</a:t>
            </a:r>
            <a:r>
              <a:rPr lang="zh-CN" altLang="zh-CN" sz="2800"/>
              <a:t>）、宽（</a:t>
            </a:r>
            <a:r>
              <a:rPr lang="en-US" altLang="zh-CN" sz="2800" i="1"/>
              <a:t>b</a:t>
            </a:r>
            <a:r>
              <a:rPr lang="zh-CN" altLang="zh-CN" sz="2800"/>
              <a:t>）、高（</a:t>
            </a:r>
            <a:r>
              <a:rPr lang="en-US" altLang="zh-CN" sz="2800" i="1"/>
              <a:t>c</a:t>
            </a:r>
            <a:r>
              <a:rPr lang="zh-CN" altLang="zh-CN" sz="2800"/>
              <a:t>）；</a:t>
            </a:r>
            <a:br>
              <a:rPr lang="zh-CN" altLang="zh-CN" sz="2800"/>
            </a:br>
            <a:r>
              <a:rPr lang="en-US" altLang="zh-CN" sz="2800"/>
              <a:t>3.</a:t>
            </a:r>
            <a:r>
              <a:rPr lang="zh-CN" altLang="zh-CN" sz="2800"/>
              <a:t>表达式：</a:t>
            </a:r>
            <a:r>
              <a:rPr lang="en-US" altLang="zh-CN" sz="2800" i="1"/>
              <a:t>ρ</a:t>
            </a:r>
            <a:r>
              <a:rPr lang="zh-CN" altLang="zh-CN" sz="2800"/>
              <a:t>＝</a:t>
            </a:r>
            <a:r>
              <a:rPr lang="en-US" altLang="zh-CN" sz="2800"/>
              <a:t>     </a:t>
            </a:r>
            <a:r>
              <a:rPr lang="zh-CN" altLang="zh-CN" sz="2800"/>
              <a:t>＝</a:t>
            </a:r>
            <a:r>
              <a:rPr lang="zh-CN" altLang="zh-CN" sz="2800" u="sng"/>
              <a:t>　　　　　</a:t>
            </a:r>
            <a:r>
              <a:rPr lang="zh-CN" altLang="zh-CN" sz="2800"/>
              <a:t>．</a:t>
            </a:r>
            <a:endParaRPr lang="zh-CN" altLang="zh-CN" sz="2800"/>
          </a:p>
        </p:txBody>
      </p:sp>
      <p:pic>
        <p:nvPicPr>
          <p:cNvPr id="5125" name="图片 2"/>
          <p:cNvPicPr>
            <a:picLocks noChangeAspect="1"/>
          </p:cNvPicPr>
          <p:nvPr/>
        </p:nvPicPr>
        <p:blipFill>
          <a:blip r:embed="rId2"/>
          <a:srcRect r="92947"/>
          <a:stretch>
            <a:fillRect/>
          </a:stretch>
        </p:blipFill>
        <p:spPr>
          <a:xfrm>
            <a:off x="2830513" y="4627563"/>
            <a:ext cx="441325" cy="992187"/>
          </a:xfrm>
          <a:prstGeom prst="rect">
            <a:avLst/>
          </a:prstGeom>
          <a:noFill/>
          <a:ln>
            <a:noFill/>
            <a:miter lim="800000"/>
          </a:ln>
        </p:spPr>
      </p:pic>
      <p:pic>
        <p:nvPicPr>
          <p:cNvPr id="5126" name="图片 4"/>
          <p:cNvPicPr>
            <a:picLocks noChangeAspect="1"/>
          </p:cNvPicPr>
          <p:nvPr/>
        </p:nvPicPr>
        <p:blipFill>
          <a:blip r:embed="rId3"/>
          <a:srcRect r="92633"/>
          <a:stretch>
            <a:fillRect/>
          </a:stretch>
        </p:blipFill>
        <p:spPr>
          <a:xfrm>
            <a:off x="4235450" y="4440238"/>
            <a:ext cx="673100" cy="9667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par>
                                <p:cTn id="11" presetID="10" presetClass="entr" presetSubtype="0"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fade">
                                      <p:cBhvr>
                                        <p:cTn id="13" dur="500"/>
                                        <p:tgtEl>
                                          <p:spTgt spid="512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5126"/>
                                        </p:tgtEl>
                                        <p:attrNameLst>
                                          <p:attrName>style.visibility</p:attrName>
                                        </p:attrNameLst>
                                      </p:cBhvr>
                                      <p:to>
                                        <p:strVal val="visible"/>
                                      </p:to>
                                    </p:set>
                                    <p:anim calcmode="lin" valueType="num">
                                      <p:cBhvr additive="base">
                                        <p:cTn id="18" dur="500" fill="hold"/>
                                        <p:tgtEl>
                                          <p:spTgt spid="5126"/>
                                        </p:tgtEl>
                                        <p:attrNameLst>
                                          <p:attrName>ppt_x</p:attrName>
                                        </p:attrNameLst>
                                      </p:cBhvr>
                                      <p:tavLst>
                                        <p:tav tm="0">
                                          <p:val>
                                            <p:strVal val="#ppt_x"/>
                                          </p:val>
                                        </p:tav>
                                        <p:tav tm="100000">
                                          <p:val>
                                            <p:strVal val="#ppt_x"/>
                                          </p:val>
                                        </p:tav>
                                      </p:tavLst>
                                    </p:anim>
                                    <p:anim calcmode="lin" valueType="num">
                                      <p:cBhvr additive="base">
                                        <p:cTn id="19"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知识梳理</a:t>
            </a:r>
            <a:endParaRPr lang="zh-CN" altLang="en-US" sz="2400" b="1">
              <a:latin typeface="黑体" pitchFamily="49" charset="-122"/>
              <a:ea typeface="黑体" pitchFamily="49" charset="-122"/>
            </a:endParaRPr>
          </a:p>
        </p:txBody>
      </p:sp>
      <p:sp>
        <p:nvSpPr>
          <p:cNvPr id="6147" name="标题 2"/>
          <p:cNvSpPr>
            <a:spLocks noGrp="1"/>
          </p:cNvSpPr>
          <p:nvPr>
            <p:ph type="title" idx="4294967295"/>
          </p:nvPr>
        </p:nvSpPr>
        <p:spPr>
          <a:xfrm>
            <a:off x="500063" y="16891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量筒的使用：</a:t>
            </a:r>
            <a:br>
              <a:rPr lang="zh-CN" altLang="zh-CN" sz="2800"/>
            </a:br>
            <a:r>
              <a:rPr lang="zh-CN" altLang="zh-CN" sz="2800"/>
              <a:t>（</a:t>
            </a:r>
            <a:r>
              <a:rPr lang="en-US" altLang="zh-CN" sz="2800"/>
              <a:t>1</a:t>
            </a:r>
            <a:r>
              <a:rPr lang="zh-CN" altLang="zh-CN" sz="2800"/>
              <a:t>）看单位、</a:t>
            </a:r>
            <a:r>
              <a:rPr lang="zh-CN" altLang="zh-CN" sz="2800" u="sng"/>
              <a:t>　　　　　</a:t>
            </a:r>
            <a:r>
              <a:rPr lang="zh-CN" altLang="zh-CN" sz="2800"/>
              <a:t>、</a:t>
            </a:r>
            <a:r>
              <a:rPr lang="zh-CN" altLang="zh-CN" sz="2800" u="sng"/>
              <a:t>　　　　　</a:t>
            </a:r>
            <a:r>
              <a:rPr lang="zh-CN" altLang="zh-CN" sz="2800"/>
              <a:t>；</a:t>
            </a:r>
            <a:br>
              <a:rPr lang="zh-CN" altLang="zh-CN" sz="2800"/>
            </a:br>
            <a:r>
              <a:rPr lang="zh-CN" altLang="zh-CN" sz="2800"/>
              <a:t>（</a:t>
            </a:r>
            <a:r>
              <a:rPr lang="en-US" altLang="zh-CN" sz="2800"/>
              <a:t>2</a:t>
            </a:r>
            <a:r>
              <a:rPr lang="zh-CN" altLang="zh-CN" sz="2800"/>
              <a:t>）放在水平桌面上，视线要与凹液面最低处相平，如右图视线方向</a:t>
            </a:r>
            <a:r>
              <a:rPr lang="zh-CN" altLang="zh-CN" sz="2800" u="sng"/>
              <a:t>　　　　　</a:t>
            </a:r>
            <a:r>
              <a:rPr lang="zh-CN" altLang="zh-CN" sz="2800"/>
              <a:t>（选填“</a:t>
            </a:r>
            <a:r>
              <a:rPr lang="en-US" altLang="zh-CN" sz="2800" i="1"/>
              <a:t>A</a:t>
            </a:r>
            <a:r>
              <a:rPr lang="en-US" altLang="zh-CN" sz="2800"/>
              <a:t>”“</a:t>
            </a:r>
            <a:r>
              <a:rPr lang="en-US" altLang="zh-CN" sz="2800" i="1"/>
              <a:t>B</a:t>
            </a:r>
            <a:r>
              <a:rPr lang="en-US" altLang="zh-CN" sz="2800"/>
              <a:t>”</a:t>
            </a:r>
            <a:r>
              <a:rPr lang="zh-CN" altLang="zh-CN" sz="2800"/>
              <a:t>或</a:t>
            </a:r>
            <a:r>
              <a:rPr lang="en-US" altLang="zh-CN" sz="2800"/>
              <a:t>“</a:t>
            </a:r>
            <a:r>
              <a:rPr lang="en-US" altLang="zh-CN" sz="2800" i="1"/>
              <a:t>C</a:t>
            </a:r>
            <a:r>
              <a:rPr lang="en-US" altLang="zh-CN" sz="2800"/>
              <a:t>”</a:t>
            </a:r>
            <a:r>
              <a:rPr lang="zh-CN" altLang="zh-CN" sz="2800"/>
              <a:t>）正确，液体的体积为</a:t>
            </a:r>
            <a:r>
              <a:rPr lang="zh-CN" altLang="zh-CN" sz="2800" u="sng"/>
              <a:t>　　　　　</a:t>
            </a:r>
            <a:r>
              <a:rPr lang="en-US" altLang="zh-CN" sz="2800"/>
              <a:t>m</a:t>
            </a:r>
            <a:r>
              <a:rPr lang="en-US" altLang="zh-CN" sz="2800" baseline="30000"/>
              <a:t>3</a:t>
            </a:r>
            <a:r>
              <a:rPr lang="zh-CN" altLang="zh-CN" sz="2800"/>
              <a:t>；</a:t>
            </a:r>
            <a:br>
              <a:rPr lang="zh-CN" altLang="zh-CN" sz="2800"/>
            </a:br>
            <a:r>
              <a:rPr lang="zh-CN" altLang="zh-CN" sz="2800"/>
              <a:t>（</a:t>
            </a:r>
            <a:r>
              <a:rPr lang="en-US" altLang="zh-CN" sz="2800"/>
              <a:t>3</a:t>
            </a:r>
            <a:r>
              <a:rPr lang="zh-CN" altLang="zh-CN" sz="2800"/>
              <a:t>）单位换算：</a:t>
            </a:r>
            <a:r>
              <a:rPr lang="en-US" altLang="zh-CN" sz="2800"/>
              <a:t>1 L</a:t>
            </a:r>
            <a:r>
              <a:rPr lang="zh-CN" altLang="zh-CN" sz="2800"/>
              <a:t>＝</a:t>
            </a:r>
            <a:r>
              <a:rPr lang="en-US" altLang="zh-CN" sz="2800"/>
              <a:t>1 dm</a:t>
            </a:r>
            <a:r>
              <a:rPr lang="en-US" altLang="zh-CN" sz="2800" baseline="30000"/>
              <a:t>3</a:t>
            </a:r>
            <a:r>
              <a:rPr lang="zh-CN" altLang="zh-CN" sz="2800"/>
              <a:t>＝</a:t>
            </a:r>
            <a:r>
              <a:rPr lang="en-US" altLang="zh-CN" sz="2800"/>
              <a:t>10</a:t>
            </a:r>
            <a:r>
              <a:rPr lang="zh-CN" altLang="zh-CN" sz="2800" baseline="30000"/>
              <a:t>－</a:t>
            </a:r>
            <a:r>
              <a:rPr lang="en-US" altLang="zh-CN" sz="2800" baseline="30000"/>
              <a:t>3</a:t>
            </a:r>
            <a:r>
              <a:rPr lang="en-US" altLang="zh-CN" sz="2800"/>
              <a:t> m</a:t>
            </a:r>
            <a:r>
              <a:rPr lang="en-US" altLang="zh-CN" sz="2800" baseline="30000"/>
              <a:t>3</a:t>
            </a:r>
            <a:r>
              <a:rPr lang="zh-CN" altLang="zh-CN" sz="2800"/>
              <a:t>，</a:t>
            </a:r>
            <a:br>
              <a:rPr lang="en-US" altLang="zh-CN" sz="2800"/>
            </a:br>
            <a:r>
              <a:rPr lang="en-US" altLang="zh-CN" sz="2800"/>
              <a:t>                              1 mL</a:t>
            </a:r>
            <a:r>
              <a:rPr lang="zh-CN" altLang="zh-CN" sz="2800"/>
              <a:t>＝</a:t>
            </a:r>
            <a:r>
              <a:rPr lang="en-US" altLang="zh-CN" sz="2800"/>
              <a:t>1 cm</a:t>
            </a:r>
            <a:r>
              <a:rPr lang="en-US" altLang="zh-CN" sz="2800" baseline="30000"/>
              <a:t>3</a:t>
            </a:r>
            <a:r>
              <a:rPr lang="zh-CN" altLang="zh-CN" sz="2800"/>
              <a:t>＝</a:t>
            </a:r>
            <a:r>
              <a:rPr lang="en-US" altLang="zh-CN" sz="2800"/>
              <a:t>10</a:t>
            </a:r>
            <a:r>
              <a:rPr lang="zh-CN" altLang="zh-CN" sz="2800" baseline="30000"/>
              <a:t>－</a:t>
            </a:r>
            <a:r>
              <a:rPr lang="en-US" altLang="zh-CN" sz="2800" baseline="30000"/>
              <a:t>6</a:t>
            </a:r>
            <a:r>
              <a:rPr lang="en-US" altLang="zh-CN" sz="2800"/>
              <a:t> m</a:t>
            </a:r>
            <a:r>
              <a:rPr lang="en-US" altLang="zh-CN" sz="2800" baseline="30000"/>
              <a:t>3</a:t>
            </a:r>
            <a:r>
              <a:rPr lang="en-US" altLang="zh-CN" sz="2800"/>
              <a:t>.</a:t>
            </a:r>
            <a:endParaRPr lang="zh-CN" altLang="en-US" sz="2800"/>
          </a:p>
        </p:txBody>
      </p:sp>
      <p:sp>
        <p:nvSpPr>
          <p:cNvPr id="6148" name="箭头: 五边形 11"/>
          <p:cNvSpPr/>
          <p:nvPr/>
        </p:nvSpPr>
        <p:spPr>
          <a:xfrm>
            <a:off x="515938" y="1103313"/>
            <a:ext cx="5997575" cy="558800"/>
          </a:xfrm>
          <a:prstGeom prst="homePlate">
            <a:avLst>
              <a:gd name="adj" fmla="val 4998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itchFamily="49" charset="-122"/>
                <a:ea typeface="黑体" pitchFamily="49" charset="-122"/>
              </a:rPr>
              <a:t>二　用天平和量筒测量固体的密度　 </a:t>
            </a:r>
            <a:endParaRPr lang="zh-CN" altLang="en-US" sz="2800">
              <a:solidFill>
                <a:srgbClr val="000000"/>
              </a:solidFill>
              <a:latin typeface="黑体" pitchFamily="49" charset="-122"/>
              <a:ea typeface="黑体" pitchFamily="49" charset="-122"/>
            </a:endParaRPr>
          </a:p>
        </p:txBody>
      </p:sp>
      <p:pic>
        <p:nvPicPr>
          <p:cNvPr id="6149" name="Picture 11"/>
          <p:cNvPicPr>
            <a:picLocks noChangeAspect="1"/>
          </p:cNvPicPr>
          <p:nvPr/>
        </p:nvPicPr>
        <p:blipFill>
          <a:blip r:embed="rId2"/>
          <a:stretch>
            <a:fillRect/>
          </a:stretch>
        </p:blipFill>
        <p:spPr>
          <a:xfrm>
            <a:off x="7185025" y="1004888"/>
            <a:ext cx="1547813" cy="1985962"/>
          </a:xfrm>
          <a:prstGeom prst="rect">
            <a:avLst/>
          </a:prstGeom>
          <a:noFill/>
          <a:ln>
            <a:noFill/>
            <a:miter lim="800000"/>
          </a:ln>
        </p:spPr>
      </p:pic>
      <p:sp>
        <p:nvSpPr>
          <p:cNvPr id="6150" name="矩形 3"/>
          <p:cNvSpPr/>
          <p:nvPr/>
        </p:nvSpPr>
        <p:spPr>
          <a:xfrm>
            <a:off x="4030663" y="4344988"/>
            <a:ext cx="24288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2.5×10</a:t>
            </a:r>
            <a:r>
              <a:rPr lang="zh-CN" altLang="zh-CN" sz="2800" spc="0" baseline="30000">
                <a:solidFill>
                  <a:srgbClr val="FF0000"/>
                </a:solidFill>
                <a:latin typeface="Times New Roman" pitchFamily="18" charset="0"/>
                <a:ea typeface="黑体" pitchFamily="49" charset="-122"/>
              </a:rPr>
              <a:t>－</a:t>
            </a:r>
            <a:r>
              <a:rPr lang="en-US" altLang="zh-CN" sz="2800" spc="0" baseline="30000">
                <a:solidFill>
                  <a:srgbClr val="FF0000"/>
                </a:solidFill>
                <a:latin typeface="Times New Roman" pitchFamily="18" charset="0"/>
                <a:ea typeface="黑体" pitchFamily="49" charset="-122"/>
              </a:rPr>
              <a:t>5</a:t>
            </a:r>
            <a:endParaRPr lang="zh-CN" altLang="zh-CN" sz="2800">
              <a:latin typeface="等线" pitchFamily="2" charset="-122"/>
              <a:ea typeface="等线" pitchFamily="2" charset="-122"/>
            </a:endParaRPr>
          </a:p>
        </p:txBody>
      </p:sp>
      <p:sp>
        <p:nvSpPr>
          <p:cNvPr id="6151" name="矩形 4"/>
          <p:cNvSpPr/>
          <p:nvPr/>
        </p:nvSpPr>
        <p:spPr>
          <a:xfrm>
            <a:off x="3381375" y="2398713"/>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量程</a:t>
            </a:r>
            <a:endParaRPr lang="zh-CN" altLang="en-US" sz="2800"/>
          </a:p>
        </p:txBody>
      </p:sp>
      <p:sp>
        <p:nvSpPr>
          <p:cNvPr id="6152" name="矩形 8"/>
          <p:cNvSpPr/>
          <p:nvPr/>
        </p:nvSpPr>
        <p:spPr>
          <a:xfrm>
            <a:off x="5229225" y="2398713"/>
            <a:ext cx="162083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分度值　</a:t>
            </a:r>
            <a:endParaRPr lang="zh-CN" altLang="en-US" sz="2800"/>
          </a:p>
        </p:txBody>
      </p:sp>
      <p:sp>
        <p:nvSpPr>
          <p:cNvPr id="6153" name="矩形 9"/>
          <p:cNvSpPr/>
          <p:nvPr/>
        </p:nvSpPr>
        <p:spPr>
          <a:xfrm>
            <a:off x="4445000" y="3668713"/>
            <a:ext cx="40322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B</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500"/>
                                        <p:tgtEl>
                                          <p:spTgt spid="614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fade">
                                      <p:cBhvr>
                                        <p:cTn id="10" dur="500"/>
                                        <p:tgtEl>
                                          <p:spTgt spid="6147"/>
                                        </p:tgtEl>
                                      </p:cBhvr>
                                    </p:animEffect>
                                  </p:childTnLst>
                                </p:cTn>
                              </p:par>
                              <p:par>
                                <p:cTn id="11" presetID="10" presetClass="entr" presetSubtype="0" fill="hold" nodeType="withEffect">
                                  <p:stCondLst>
                                    <p:cond delay="0"/>
                                  </p:stCondLst>
                                  <p:childTnLst>
                                    <p:set>
                                      <p:cBhvr>
                                        <p:cTn id="12" dur="1" fill="hold">
                                          <p:stCondLst>
                                            <p:cond delay="0"/>
                                          </p:stCondLst>
                                        </p:cTn>
                                        <p:tgtEl>
                                          <p:spTgt spid="6149"/>
                                        </p:tgtEl>
                                        <p:attrNameLst>
                                          <p:attrName>style.visibility</p:attrName>
                                        </p:attrNameLst>
                                      </p:cBhvr>
                                      <p:to>
                                        <p:strVal val="visible"/>
                                      </p:to>
                                    </p:set>
                                    <p:animEffect transition="in" filter="fade">
                                      <p:cBhvr>
                                        <p:cTn id="13" dur="500"/>
                                        <p:tgtEl>
                                          <p:spTgt spid="614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51"/>
                                        </p:tgtEl>
                                        <p:attrNameLst>
                                          <p:attrName>style.visibility</p:attrName>
                                        </p:attrNameLst>
                                      </p:cBhvr>
                                      <p:to>
                                        <p:strVal val="visible"/>
                                      </p:to>
                                    </p:set>
                                    <p:anim calcmode="lin" valueType="num">
                                      <p:cBhvr additive="base">
                                        <p:cTn id="18" dur="500" fill="hold"/>
                                        <p:tgtEl>
                                          <p:spTgt spid="6151"/>
                                        </p:tgtEl>
                                        <p:attrNameLst>
                                          <p:attrName>ppt_x</p:attrName>
                                        </p:attrNameLst>
                                      </p:cBhvr>
                                      <p:tavLst>
                                        <p:tav tm="0">
                                          <p:val>
                                            <p:strVal val="#ppt_x"/>
                                          </p:val>
                                        </p:tav>
                                        <p:tav tm="100000">
                                          <p:val>
                                            <p:strVal val="#ppt_x"/>
                                          </p:val>
                                        </p:tav>
                                      </p:tavLst>
                                    </p:anim>
                                    <p:anim calcmode="lin" valueType="num">
                                      <p:cBhvr additive="base">
                                        <p:cTn id="19"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52"/>
                                        </p:tgtEl>
                                        <p:attrNameLst>
                                          <p:attrName>style.visibility</p:attrName>
                                        </p:attrNameLst>
                                      </p:cBhvr>
                                      <p:to>
                                        <p:strVal val="visible"/>
                                      </p:to>
                                    </p:set>
                                    <p:anim calcmode="lin" valueType="num">
                                      <p:cBhvr additive="base">
                                        <p:cTn id="24" dur="500" fill="hold"/>
                                        <p:tgtEl>
                                          <p:spTgt spid="6152"/>
                                        </p:tgtEl>
                                        <p:attrNameLst>
                                          <p:attrName>ppt_x</p:attrName>
                                        </p:attrNameLst>
                                      </p:cBhvr>
                                      <p:tavLst>
                                        <p:tav tm="0">
                                          <p:val>
                                            <p:strVal val="#ppt_x"/>
                                          </p:val>
                                        </p:tav>
                                        <p:tav tm="100000">
                                          <p:val>
                                            <p:strVal val="#ppt_x"/>
                                          </p:val>
                                        </p:tav>
                                      </p:tavLst>
                                    </p:anim>
                                    <p:anim calcmode="lin" valueType="num">
                                      <p:cBhvr additive="base">
                                        <p:cTn id="25"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153"/>
                                        </p:tgtEl>
                                        <p:attrNameLst>
                                          <p:attrName>style.visibility</p:attrName>
                                        </p:attrNameLst>
                                      </p:cBhvr>
                                      <p:to>
                                        <p:strVal val="visible"/>
                                      </p:to>
                                    </p:set>
                                    <p:anim calcmode="lin" valueType="num">
                                      <p:cBhvr additive="base">
                                        <p:cTn id="30" dur="500" fill="hold"/>
                                        <p:tgtEl>
                                          <p:spTgt spid="6153"/>
                                        </p:tgtEl>
                                        <p:attrNameLst>
                                          <p:attrName>ppt_x</p:attrName>
                                        </p:attrNameLst>
                                      </p:cBhvr>
                                      <p:tavLst>
                                        <p:tav tm="0">
                                          <p:val>
                                            <p:strVal val="#ppt_x"/>
                                          </p:val>
                                        </p:tav>
                                        <p:tav tm="100000">
                                          <p:val>
                                            <p:strVal val="#ppt_x"/>
                                          </p:val>
                                        </p:tav>
                                      </p:tavLst>
                                    </p:anim>
                                    <p:anim calcmode="lin" valueType="num">
                                      <p:cBhvr additive="base">
                                        <p:cTn id="31"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150"/>
                                        </p:tgtEl>
                                        <p:attrNameLst>
                                          <p:attrName>style.visibility</p:attrName>
                                        </p:attrNameLst>
                                      </p:cBhvr>
                                      <p:to>
                                        <p:strVal val="visible"/>
                                      </p:to>
                                    </p:set>
                                    <p:anim calcmode="lin" valueType="num">
                                      <p:cBhvr additive="base">
                                        <p:cTn id="36" dur="500" fill="hold"/>
                                        <p:tgtEl>
                                          <p:spTgt spid="6150"/>
                                        </p:tgtEl>
                                        <p:attrNameLst>
                                          <p:attrName>ppt_x</p:attrName>
                                        </p:attrNameLst>
                                      </p:cBhvr>
                                      <p:tavLst>
                                        <p:tav tm="0">
                                          <p:val>
                                            <p:strVal val="#ppt_x"/>
                                          </p:val>
                                        </p:tav>
                                        <p:tav tm="100000">
                                          <p:val>
                                            <p:strVal val="#ppt_x"/>
                                          </p:val>
                                        </p:tav>
                                      </p:tavLst>
                                    </p:anim>
                                    <p:anim calcmode="lin" valueType="num">
                                      <p:cBhvr additive="base">
                                        <p:cTn id="37"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50" grpId="0"/>
      <p:bldP spid="6151" grpId="0"/>
      <p:bldP spid="6152" grpId="0"/>
      <p:bldP spid="615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知识梳理</a:t>
            </a:r>
            <a:endParaRPr lang="zh-CN" altLang="en-US" sz="2400" b="1">
              <a:latin typeface="黑体" pitchFamily="49" charset="-122"/>
              <a:ea typeface="黑体" pitchFamily="49" charset="-122"/>
            </a:endParaRPr>
          </a:p>
        </p:txBody>
      </p:sp>
      <p:sp>
        <p:nvSpPr>
          <p:cNvPr id="7171" name="标题 2"/>
          <p:cNvSpPr>
            <a:spLocks noGrp="1"/>
          </p:cNvSpPr>
          <p:nvPr>
            <p:ph type="title" idx="4294967295"/>
          </p:nvPr>
        </p:nvSpPr>
        <p:spPr>
          <a:xfrm>
            <a:off x="463550" y="4745038"/>
            <a:ext cx="8126413"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400"/>
              <a:t>注意：测固体密度时，如果先测物体体积，使得物体表面有液体残留，造成所测</a:t>
            </a:r>
            <a:r>
              <a:rPr lang="zh-CN" altLang="zh-CN" sz="2400" u="sng"/>
              <a:t>　　　　</a:t>
            </a:r>
            <a:r>
              <a:rPr lang="zh-CN" altLang="zh-CN" sz="2400"/>
              <a:t>偏大，所测密度偏</a:t>
            </a:r>
            <a:r>
              <a:rPr lang="zh-CN" altLang="zh-CN" sz="2400" u="sng"/>
              <a:t>　　　　</a:t>
            </a:r>
            <a:r>
              <a:rPr lang="zh-CN" altLang="zh-CN" sz="2400"/>
              <a:t>，误差较大．</a:t>
            </a:r>
            <a:br>
              <a:rPr lang="zh-CN" altLang="zh-CN" sz="2400"/>
            </a:br>
            <a:endParaRPr lang="zh-CN" altLang="en-US" sz="2400"/>
          </a:p>
        </p:txBody>
      </p:sp>
      <p:graphicFrame>
        <p:nvGraphicFramePr>
          <p:cNvPr id="7172" name="表格 1"/>
          <p:cNvGraphicFramePr>
            <a:graphicFrameLocks noGrp="1"/>
          </p:cNvGraphicFramePr>
          <p:nvPr/>
        </p:nvGraphicFramePr>
        <p:xfrm>
          <a:off x="463550" y="809625"/>
          <a:ext cx="8128000" cy="3790950"/>
        </p:xfrm>
        <a:graphic>
          <a:graphicData uri="http://schemas.openxmlformats.org/drawingml/2006/table">
            <a:tbl>
              <a:tblPr/>
              <a:tblGrid>
                <a:gridCol w="4370388"/>
                <a:gridCol w="3757612"/>
              </a:tblGrid>
              <a:tr h="5238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400">
                          <a:solidFill>
                            <a:srgbClr val="000000"/>
                          </a:solidFill>
                          <a:latin typeface="Times New Roman" pitchFamily="18" charset="0"/>
                          <a:ea typeface="黑体" pitchFamily="49" charset="-122"/>
                        </a:rPr>
                        <a:t>2.</a:t>
                      </a:r>
                      <a:r>
                        <a:rPr lang="en-US" altLang="zh-CN" sz="2400">
                          <a:solidFill>
                            <a:srgbClr val="000000"/>
                          </a:solidFill>
                          <a:latin typeface="Times New Roman" pitchFamily="18" charset="0"/>
                          <a:ea typeface="黑体" pitchFamily="49" charset="-122"/>
                        </a:rPr>
                        <a:t>测量步骤</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itchFamily="49" charset="-122"/>
                        </a:rPr>
                        <a:t> </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2670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lnSpc>
                          <a:spcPts val="3600"/>
                        </a:lnSpc>
                      </a:pPr>
                      <a:r>
                        <a:rPr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1</a:t>
                      </a:r>
                      <a:r>
                        <a:rPr lang="en-US" altLang="zh-CN" sz="2400">
                          <a:solidFill>
                            <a:srgbClr val="000000"/>
                          </a:solidFill>
                          <a:latin typeface="Times New Roman" pitchFamily="18" charset="0"/>
                          <a:ea typeface="黑体" pitchFamily="49" charset="-122"/>
                        </a:rPr>
                        <a:t>）用</a:t>
                      </a:r>
                      <a:r>
                        <a:rPr sz="2400" u="sng">
                          <a:solidFill>
                            <a:srgbClr val="000000"/>
                          </a:solidFill>
                          <a:latin typeface="Times New Roman" pitchFamily="18" charset="0"/>
                          <a:ea typeface="黑体" pitchFamily="49" charset="-122"/>
                        </a:rPr>
                        <a:t>　　　　</a:t>
                      </a:r>
                      <a:r>
                        <a:rPr sz="2400">
                          <a:solidFill>
                            <a:srgbClr val="000000"/>
                          </a:solidFill>
                          <a:latin typeface="Times New Roman" pitchFamily="18" charset="0"/>
                          <a:ea typeface="黑体" pitchFamily="49" charset="-122"/>
                        </a:rPr>
                        <a:t>测固体的质量；</a:t>
                      </a:r>
                      <a:endParaRPr sz="2400">
                        <a:solidFill>
                          <a:srgbClr val="000000"/>
                        </a:solidFill>
                        <a:latin typeface="Times New Roman" pitchFamily="18" charset="0"/>
                        <a:ea typeface="黑体" pitchFamily="49" charset="-122"/>
                      </a:endParaRPr>
                    </a:p>
                    <a:p>
                      <a:pPr marL="0" lvl="0" indent="0" eaLnBrk="1" hangingPunct="1">
                        <a:lnSpc>
                          <a:spcPts val="3600"/>
                        </a:lnSpc>
                      </a:pPr>
                      <a:r>
                        <a:rPr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2</a:t>
                      </a:r>
                      <a:r>
                        <a:rPr lang="en-US" altLang="zh-CN" sz="2400">
                          <a:solidFill>
                            <a:srgbClr val="000000"/>
                          </a:solidFill>
                          <a:latin typeface="Times New Roman" pitchFamily="18" charset="0"/>
                          <a:ea typeface="黑体" pitchFamily="49" charset="-122"/>
                        </a:rPr>
                        <a:t>）在</a:t>
                      </a:r>
                      <a:r>
                        <a:rPr sz="2400" u="sng">
                          <a:solidFill>
                            <a:srgbClr val="000000"/>
                          </a:solidFill>
                          <a:latin typeface="Times New Roman" pitchFamily="18" charset="0"/>
                          <a:ea typeface="黑体" pitchFamily="49" charset="-122"/>
                        </a:rPr>
                        <a:t>　　　　</a:t>
                      </a:r>
                      <a:r>
                        <a:rPr sz="2400">
                          <a:solidFill>
                            <a:srgbClr val="000000"/>
                          </a:solidFill>
                          <a:latin typeface="Times New Roman" pitchFamily="18" charset="0"/>
                          <a:ea typeface="黑体" pitchFamily="49" charset="-122"/>
                        </a:rPr>
                        <a:t>中倒入适量的水，测出水的体积为</a:t>
                      </a:r>
                      <a:r>
                        <a:rPr lang="en-US" altLang="zh-CN" sz="2400">
                          <a:solidFill>
                            <a:srgbClr val="000000"/>
                          </a:solidFill>
                          <a:latin typeface="Times New Roman" pitchFamily="18" charset="0"/>
                          <a:ea typeface="黑体" pitchFamily="49" charset="-122"/>
                        </a:rPr>
                        <a:t>V</a:t>
                      </a:r>
                      <a:r>
                        <a:rPr lang="en-US" altLang="zh-CN" sz="2400" baseline="-25000">
                          <a:solidFill>
                            <a:srgbClr val="000000"/>
                          </a:solidFill>
                          <a:latin typeface="Times New Roman" pitchFamily="18" charset="0"/>
                          <a:ea typeface="黑体" pitchFamily="49" charset="-122"/>
                        </a:rPr>
                        <a:t>1</a:t>
                      </a:r>
                      <a:r>
                        <a:rPr sz="2400">
                          <a:solidFill>
                            <a:srgbClr val="000000"/>
                          </a:solidFill>
                          <a:latin typeface="Times New Roman" pitchFamily="18" charset="0"/>
                          <a:ea typeface="黑体" pitchFamily="49" charset="-122"/>
                        </a:rPr>
                        <a:t>；</a:t>
                      </a:r>
                      <a:endParaRPr sz="2400">
                        <a:solidFill>
                          <a:srgbClr val="000000"/>
                        </a:solidFill>
                        <a:latin typeface="Times New Roman" pitchFamily="18" charset="0"/>
                        <a:ea typeface="黑体" pitchFamily="49" charset="-122"/>
                      </a:endParaRPr>
                    </a:p>
                    <a:p>
                      <a:pPr marL="0" lvl="0" indent="0" eaLnBrk="1" hangingPunct="1">
                        <a:lnSpc>
                          <a:spcPts val="3600"/>
                        </a:lnSpc>
                      </a:pPr>
                      <a:r>
                        <a:rPr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3</a:t>
                      </a:r>
                      <a:r>
                        <a:rPr lang="en-US" altLang="zh-CN" sz="2400">
                          <a:solidFill>
                            <a:srgbClr val="000000"/>
                          </a:solidFill>
                          <a:latin typeface="Times New Roman" pitchFamily="18" charset="0"/>
                          <a:ea typeface="黑体" pitchFamily="49" charset="-122"/>
                        </a:rPr>
                        <a:t>）把固体浸没在量筒的水中，二者总体积为</a:t>
                      </a:r>
                      <a:r>
                        <a:rPr lang="en-US" altLang="zh-CN" sz="2400">
                          <a:solidFill>
                            <a:srgbClr val="000000"/>
                          </a:solidFill>
                          <a:latin typeface="Times New Roman" pitchFamily="18" charset="0"/>
                          <a:ea typeface="黑体" pitchFamily="49" charset="-122"/>
                        </a:rPr>
                        <a:t>V</a:t>
                      </a:r>
                      <a:r>
                        <a:rPr lang="en-US" altLang="zh-CN" sz="2400" baseline="-25000">
                          <a:solidFill>
                            <a:srgbClr val="000000"/>
                          </a:solidFill>
                          <a:latin typeface="Times New Roman" pitchFamily="18" charset="0"/>
                          <a:ea typeface="黑体" pitchFamily="49" charset="-122"/>
                        </a:rPr>
                        <a:t>2</a:t>
                      </a:r>
                      <a:r>
                        <a:rPr sz="2400">
                          <a:solidFill>
                            <a:srgbClr val="000000"/>
                          </a:solidFill>
                          <a:latin typeface="Times New Roman" pitchFamily="18" charset="0"/>
                          <a:ea typeface="黑体" pitchFamily="49" charset="-122"/>
                        </a:rPr>
                        <a:t>；</a:t>
                      </a:r>
                      <a:endParaRPr sz="2400">
                        <a:solidFill>
                          <a:srgbClr val="000000"/>
                        </a:solidFill>
                        <a:latin typeface="Times New Roman" pitchFamily="18" charset="0"/>
                        <a:ea typeface="黑体" pitchFamily="49" charset="-122"/>
                      </a:endParaRPr>
                    </a:p>
                    <a:p>
                      <a:pPr marL="0" lvl="0" indent="0" eaLnBrk="1" hangingPunct="1">
                        <a:lnSpc>
                          <a:spcPts val="3600"/>
                        </a:lnSpc>
                      </a:pPr>
                      <a:r>
                        <a:rPr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4</a:t>
                      </a:r>
                      <a:r>
                        <a:rPr lang="en-US" altLang="zh-CN" sz="2400">
                          <a:solidFill>
                            <a:srgbClr val="000000"/>
                          </a:solidFill>
                          <a:latin typeface="Times New Roman" pitchFamily="18" charset="0"/>
                          <a:ea typeface="黑体" pitchFamily="49" charset="-122"/>
                        </a:rPr>
                        <a:t>）固体的密度</a:t>
                      </a:r>
                      <a:r>
                        <a:rPr lang="zh-CN" altLang="zh-CN" sz="2400">
                          <a:solidFill>
                            <a:srgbClr val="000000"/>
                          </a:solidFill>
                          <a:latin typeface="Times New Roman" pitchFamily="18" charset="0"/>
                          <a:ea typeface="黑体" pitchFamily="49" charset="-122"/>
                        </a:rPr>
                        <a:t>ρ</a:t>
                      </a:r>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    </a:t>
                      </a:r>
                      <a:r>
                        <a:rPr lang="en-US" altLang="zh-CN" sz="2400">
                          <a:solidFill>
                            <a:srgbClr val="000000"/>
                          </a:solidFill>
                          <a:latin typeface="Times New Roman" pitchFamily="18" charset="0"/>
                          <a:ea typeface="黑体" pitchFamily="49" charset="-122"/>
                        </a:rPr>
                        <a:t>＝</a:t>
                      </a:r>
                      <a:r>
                        <a:rPr sz="2400" u="sng">
                          <a:solidFill>
                            <a:srgbClr val="000000"/>
                          </a:solidFill>
                          <a:latin typeface="Times New Roman" pitchFamily="18" charset="0"/>
                          <a:ea typeface="黑体" pitchFamily="49" charset="-122"/>
                        </a:rPr>
                        <a:t>　</a:t>
                      </a:r>
                      <a:r>
                        <a:rPr lang="en-US" altLang="zh-CN" sz="2400" u="sng">
                          <a:solidFill>
                            <a:srgbClr val="000000"/>
                          </a:solidFill>
                          <a:latin typeface="Times New Roman" pitchFamily="18" charset="0"/>
                          <a:ea typeface="黑体" pitchFamily="49" charset="-122"/>
                        </a:rPr>
                        <a:t>  </a:t>
                      </a:r>
                      <a:r>
                        <a:rPr lang="en-US" altLang="zh-CN" sz="2400" u="sng">
                          <a:solidFill>
                            <a:srgbClr val="000000"/>
                          </a:solidFill>
                          <a:latin typeface="Times New Roman" pitchFamily="18" charset="0"/>
                          <a:ea typeface="黑体" pitchFamily="49" charset="-122"/>
                        </a:rPr>
                        <a:t>　</a:t>
                      </a:r>
                      <a:r>
                        <a:rPr lang="en-US" altLang="zh-CN" sz="2400" u="sng">
                          <a:solidFill>
                            <a:schemeClr val="bg1"/>
                          </a:solidFill>
                          <a:latin typeface="Times New Roman" pitchFamily="18" charset="0"/>
                          <a:ea typeface="黑体" pitchFamily="49" charset="-122"/>
                        </a:rPr>
                        <a:t>.</a:t>
                      </a:r>
                      <a:r>
                        <a:rPr sz="2400" u="sng">
                          <a:solidFill>
                            <a:srgbClr val="000000"/>
                          </a:solidFill>
                          <a:latin typeface="Times New Roman" pitchFamily="18" charset="0"/>
                          <a:ea typeface="黑体" pitchFamily="49" charset="-122"/>
                        </a:rPr>
                        <a:t>　　</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7183" name="Picture 1" descr="E:\资料   L\2020\课件\中考总复习\2021中考总复习·物理\79.TIF"/>
          <p:cNvPicPr>
            <a:picLocks noChangeAspect="1"/>
          </p:cNvPicPr>
          <p:nvPr/>
        </p:nvPicPr>
        <p:blipFill>
          <a:blip r:embed="rId3" r:link="rId2"/>
          <a:stretch>
            <a:fillRect/>
          </a:stretch>
        </p:blipFill>
        <p:spPr>
          <a:xfrm>
            <a:off x="4978400" y="2109788"/>
            <a:ext cx="3451225" cy="1319212"/>
          </a:xfrm>
          <a:prstGeom prst="rect">
            <a:avLst/>
          </a:prstGeom>
          <a:noFill/>
          <a:ln>
            <a:noFill/>
            <a:miter lim="800000"/>
          </a:ln>
        </p:spPr>
      </p:pic>
      <p:pic>
        <p:nvPicPr>
          <p:cNvPr id="7184" name="图片 3"/>
          <p:cNvPicPr>
            <a:picLocks noChangeAspect="1"/>
          </p:cNvPicPr>
          <p:nvPr/>
        </p:nvPicPr>
        <p:blipFill>
          <a:blip r:embed="rId4"/>
          <a:srcRect r="94292"/>
          <a:stretch>
            <a:fillRect/>
          </a:stretch>
        </p:blipFill>
        <p:spPr>
          <a:xfrm>
            <a:off x="3290888" y="3724275"/>
            <a:ext cx="357187" cy="795338"/>
          </a:xfrm>
          <a:prstGeom prst="rect">
            <a:avLst/>
          </a:prstGeom>
          <a:noFill/>
          <a:ln>
            <a:noFill/>
            <a:miter lim="800000"/>
          </a:ln>
        </p:spPr>
      </p:pic>
      <p:sp>
        <p:nvSpPr>
          <p:cNvPr id="7185" name="矩形 4"/>
          <p:cNvSpPr/>
          <p:nvPr/>
        </p:nvSpPr>
        <p:spPr>
          <a:xfrm>
            <a:off x="1487488" y="2036763"/>
            <a:ext cx="1108075"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　量筒</a:t>
            </a:r>
            <a:endParaRPr lang="zh-CN" altLang="en-US" sz="2400">
              <a:ea typeface="黑体" pitchFamily="49" charset="-122"/>
            </a:endParaRPr>
          </a:p>
        </p:txBody>
      </p:sp>
      <p:sp>
        <p:nvSpPr>
          <p:cNvPr id="7186" name="矩形 5"/>
          <p:cNvSpPr/>
          <p:nvPr/>
        </p:nvSpPr>
        <p:spPr>
          <a:xfrm>
            <a:off x="7040563" y="535781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　大</a:t>
            </a:r>
            <a:endParaRPr lang="zh-CN" altLang="en-US" sz="2400">
              <a:ea typeface="黑体" pitchFamily="49" charset="-122"/>
            </a:endParaRPr>
          </a:p>
        </p:txBody>
      </p:sp>
      <p:sp>
        <p:nvSpPr>
          <p:cNvPr id="7187" name="矩形 6"/>
          <p:cNvSpPr/>
          <p:nvPr/>
        </p:nvSpPr>
        <p:spPr>
          <a:xfrm>
            <a:off x="1795463" y="1574800"/>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天平</a:t>
            </a:r>
            <a:endParaRPr lang="zh-CN" altLang="en-US" sz="2400">
              <a:ea typeface="黑体" pitchFamily="49" charset="-122"/>
            </a:endParaRPr>
          </a:p>
        </p:txBody>
      </p:sp>
      <p:sp>
        <p:nvSpPr>
          <p:cNvPr id="7188" name="矩形 7"/>
          <p:cNvSpPr/>
          <p:nvPr/>
        </p:nvSpPr>
        <p:spPr>
          <a:xfrm>
            <a:off x="3470275" y="535781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质量</a:t>
            </a:r>
            <a:endParaRPr lang="zh-CN" altLang="en-US" sz="2400">
              <a:ea typeface="黑体" pitchFamily="49" charset="-122"/>
            </a:endParaRPr>
          </a:p>
        </p:txBody>
      </p:sp>
      <p:pic>
        <p:nvPicPr>
          <p:cNvPr id="7189" name="图片 8"/>
          <p:cNvPicPr>
            <a:picLocks noChangeAspect="1"/>
          </p:cNvPicPr>
          <p:nvPr/>
        </p:nvPicPr>
        <p:blipFill>
          <a:blip r:embed="rId5"/>
          <a:srcRect r="89055"/>
          <a:stretch>
            <a:fillRect/>
          </a:stretch>
        </p:blipFill>
        <p:spPr>
          <a:xfrm>
            <a:off x="3870325" y="3554413"/>
            <a:ext cx="1000125" cy="7731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fade">
                                      <p:cBhvr>
                                        <p:cTn id="7" dur="500"/>
                                        <p:tgtEl>
                                          <p:spTgt spid="717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
                                        <p:tgtEl>
                                          <p:spTgt spid="7171"/>
                                        </p:tgtEl>
                                      </p:cBhvr>
                                    </p:animEffect>
                                  </p:childTnLst>
                                </p:cTn>
                              </p:par>
                              <p:par>
                                <p:cTn id="11" presetID="10" presetClass="entr" presetSubtype="0" fill="hold" nodeType="withEffect">
                                  <p:stCondLst>
                                    <p:cond delay="0"/>
                                  </p:stCondLst>
                                  <p:childTnLst>
                                    <p:set>
                                      <p:cBhvr>
                                        <p:cTn id="12" dur="1" fill="hold">
                                          <p:stCondLst>
                                            <p:cond delay="0"/>
                                          </p:stCondLst>
                                        </p:cTn>
                                        <p:tgtEl>
                                          <p:spTgt spid="7183"/>
                                        </p:tgtEl>
                                        <p:attrNameLst>
                                          <p:attrName>style.visibility</p:attrName>
                                        </p:attrNameLst>
                                      </p:cBhvr>
                                      <p:to>
                                        <p:strVal val="visible"/>
                                      </p:to>
                                    </p:set>
                                    <p:animEffect transition="in" filter="fade">
                                      <p:cBhvr>
                                        <p:cTn id="13" dur="500"/>
                                        <p:tgtEl>
                                          <p:spTgt spid="7183"/>
                                        </p:tgtEl>
                                      </p:cBhvr>
                                    </p:animEffect>
                                  </p:childTnLst>
                                </p:cTn>
                              </p:par>
                              <p:par>
                                <p:cTn id="14" presetID="10" presetClass="entr" presetSubtype="0" fill="hold" nodeType="withEffect">
                                  <p:stCondLst>
                                    <p:cond delay="0"/>
                                  </p:stCondLst>
                                  <p:childTnLst>
                                    <p:set>
                                      <p:cBhvr>
                                        <p:cTn id="15" dur="1" fill="hold">
                                          <p:stCondLst>
                                            <p:cond delay="0"/>
                                          </p:stCondLst>
                                        </p:cTn>
                                        <p:tgtEl>
                                          <p:spTgt spid="7184"/>
                                        </p:tgtEl>
                                        <p:attrNameLst>
                                          <p:attrName>style.visibility</p:attrName>
                                        </p:attrNameLst>
                                      </p:cBhvr>
                                      <p:to>
                                        <p:strVal val="visible"/>
                                      </p:to>
                                    </p:set>
                                    <p:animEffect transition="in" filter="fade">
                                      <p:cBhvr>
                                        <p:cTn id="16" dur="500"/>
                                        <p:tgtEl>
                                          <p:spTgt spid="7184"/>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187"/>
                                        </p:tgtEl>
                                        <p:attrNameLst>
                                          <p:attrName>style.visibility</p:attrName>
                                        </p:attrNameLst>
                                      </p:cBhvr>
                                      <p:to>
                                        <p:strVal val="visible"/>
                                      </p:to>
                                    </p:set>
                                    <p:anim calcmode="lin" valueType="num">
                                      <p:cBhvr additive="base">
                                        <p:cTn id="21" dur="500" fill="hold"/>
                                        <p:tgtEl>
                                          <p:spTgt spid="7187"/>
                                        </p:tgtEl>
                                        <p:attrNameLst>
                                          <p:attrName>ppt_x</p:attrName>
                                        </p:attrNameLst>
                                      </p:cBhvr>
                                      <p:tavLst>
                                        <p:tav tm="0">
                                          <p:val>
                                            <p:strVal val="#ppt_x"/>
                                          </p:val>
                                        </p:tav>
                                        <p:tav tm="100000">
                                          <p:val>
                                            <p:strVal val="#ppt_x"/>
                                          </p:val>
                                        </p:tav>
                                      </p:tavLst>
                                    </p:anim>
                                    <p:anim calcmode="lin" valueType="num">
                                      <p:cBhvr additive="base">
                                        <p:cTn id="22" dur="500" fill="hold"/>
                                        <p:tgtEl>
                                          <p:spTgt spid="7187"/>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185"/>
                                        </p:tgtEl>
                                        <p:attrNameLst>
                                          <p:attrName>style.visibility</p:attrName>
                                        </p:attrNameLst>
                                      </p:cBhvr>
                                      <p:to>
                                        <p:strVal val="visible"/>
                                      </p:to>
                                    </p:set>
                                    <p:anim calcmode="lin" valueType="num">
                                      <p:cBhvr additive="base">
                                        <p:cTn id="27" dur="500" fill="hold"/>
                                        <p:tgtEl>
                                          <p:spTgt spid="7185"/>
                                        </p:tgtEl>
                                        <p:attrNameLst>
                                          <p:attrName>ppt_x</p:attrName>
                                        </p:attrNameLst>
                                      </p:cBhvr>
                                      <p:tavLst>
                                        <p:tav tm="0">
                                          <p:val>
                                            <p:strVal val="#ppt_x"/>
                                          </p:val>
                                        </p:tav>
                                        <p:tav tm="100000">
                                          <p:val>
                                            <p:strVal val="#ppt_x"/>
                                          </p:val>
                                        </p:tav>
                                      </p:tavLst>
                                    </p:anim>
                                    <p:anim calcmode="lin" valueType="num">
                                      <p:cBhvr additive="base">
                                        <p:cTn id="28" dur="500" fill="hold"/>
                                        <p:tgtEl>
                                          <p:spTgt spid="7185"/>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nodeType="clickEffect">
                                  <p:stCondLst>
                                    <p:cond delay="0"/>
                                  </p:stCondLst>
                                  <p:childTnLst>
                                    <p:set>
                                      <p:cBhvr>
                                        <p:cTn id="32" dur="1" fill="hold">
                                          <p:stCondLst>
                                            <p:cond delay="0"/>
                                          </p:stCondLst>
                                        </p:cTn>
                                        <p:tgtEl>
                                          <p:spTgt spid="7189"/>
                                        </p:tgtEl>
                                        <p:attrNameLst>
                                          <p:attrName>style.visibility</p:attrName>
                                        </p:attrNameLst>
                                      </p:cBhvr>
                                      <p:to>
                                        <p:strVal val="visible"/>
                                      </p:to>
                                    </p:set>
                                    <p:anim calcmode="lin" valueType="num">
                                      <p:cBhvr additive="base">
                                        <p:cTn id="33" dur="500" fill="hold"/>
                                        <p:tgtEl>
                                          <p:spTgt spid="7189"/>
                                        </p:tgtEl>
                                        <p:attrNameLst>
                                          <p:attrName>ppt_x</p:attrName>
                                        </p:attrNameLst>
                                      </p:cBhvr>
                                      <p:tavLst>
                                        <p:tav tm="0">
                                          <p:val>
                                            <p:strVal val="#ppt_x"/>
                                          </p:val>
                                        </p:tav>
                                        <p:tav tm="100000">
                                          <p:val>
                                            <p:strVal val="#ppt_x"/>
                                          </p:val>
                                        </p:tav>
                                      </p:tavLst>
                                    </p:anim>
                                    <p:anim calcmode="lin" valueType="num">
                                      <p:cBhvr additive="base">
                                        <p:cTn id="34" dur="500" fill="hold"/>
                                        <p:tgtEl>
                                          <p:spTgt spid="7189"/>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188"/>
                                        </p:tgtEl>
                                        <p:attrNameLst>
                                          <p:attrName>style.visibility</p:attrName>
                                        </p:attrNameLst>
                                      </p:cBhvr>
                                      <p:to>
                                        <p:strVal val="visible"/>
                                      </p:to>
                                    </p:set>
                                    <p:anim calcmode="lin" valueType="num">
                                      <p:cBhvr additive="base">
                                        <p:cTn id="39" dur="500" fill="hold"/>
                                        <p:tgtEl>
                                          <p:spTgt spid="7188"/>
                                        </p:tgtEl>
                                        <p:attrNameLst>
                                          <p:attrName>ppt_x</p:attrName>
                                        </p:attrNameLst>
                                      </p:cBhvr>
                                      <p:tavLst>
                                        <p:tav tm="0">
                                          <p:val>
                                            <p:strVal val="#ppt_x"/>
                                          </p:val>
                                        </p:tav>
                                        <p:tav tm="100000">
                                          <p:val>
                                            <p:strVal val="#ppt_x"/>
                                          </p:val>
                                        </p:tav>
                                      </p:tavLst>
                                    </p:anim>
                                    <p:anim calcmode="lin" valueType="num">
                                      <p:cBhvr additive="base">
                                        <p:cTn id="40" dur="500" fill="hold"/>
                                        <p:tgtEl>
                                          <p:spTgt spid="7188"/>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7186"/>
                                        </p:tgtEl>
                                        <p:attrNameLst>
                                          <p:attrName>style.visibility</p:attrName>
                                        </p:attrNameLst>
                                      </p:cBhvr>
                                      <p:to>
                                        <p:strVal val="visible"/>
                                      </p:to>
                                    </p:set>
                                    <p:anim calcmode="lin" valueType="num">
                                      <p:cBhvr additive="base">
                                        <p:cTn id="45" dur="500" fill="hold"/>
                                        <p:tgtEl>
                                          <p:spTgt spid="7186"/>
                                        </p:tgtEl>
                                        <p:attrNameLst>
                                          <p:attrName>ppt_x</p:attrName>
                                        </p:attrNameLst>
                                      </p:cBhvr>
                                      <p:tavLst>
                                        <p:tav tm="0">
                                          <p:val>
                                            <p:strVal val="#ppt_x"/>
                                          </p:val>
                                        </p:tav>
                                        <p:tav tm="100000">
                                          <p:val>
                                            <p:strVal val="#ppt_x"/>
                                          </p:val>
                                        </p:tav>
                                      </p:tavLst>
                                    </p:anim>
                                    <p:anim calcmode="lin" valueType="num">
                                      <p:cBhvr additive="base">
                                        <p:cTn id="46" dur="500" fill="hold"/>
                                        <p:tgtEl>
                                          <p:spTgt spid="71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85" grpId="0"/>
      <p:bldP spid="7186" grpId="0"/>
      <p:bldP spid="7187" grpId="0"/>
      <p:bldP spid="718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知识梳理</a:t>
            </a:r>
            <a:endParaRPr lang="zh-CN" altLang="en-US" sz="2400" b="1">
              <a:latin typeface="黑体" pitchFamily="49" charset="-122"/>
              <a:ea typeface="黑体" pitchFamily="49" charset="-122"/>
            </a:endParaRPr>
          </a:p>
        </p:txBody>
      </p:sp>
      <p:sp>
        <p:nvSpPr>
          <p:cNvPr id="8195" name="标题 2"/>
          <p:cNvSpPr>
            <a:spLocks noGrp="1"/>
          </p:cNvSpPr>
          <p:nvPr>
            <p:ph type="title" idx="4294967295"/>
          </p:nvPr>
        </p:nvSpPr>
        <p:spPr>
          <a:xfrm>
            <a:off x="452438" y="46783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3400"/>
              </a:lnSpc>
            </a:pPr>
            <a:r>
              <a:rPr lang="zh-CN" altLang="zh-CN" sz="2400"/>
              <a:t>注意：测液体密度时，若先称出空烧杯的质量，再称液体和烧杯的总质量，然后将液体全部倒入量筒，由于烧杯内液体倒不尽，使得所测</a:t>
            </a:r>
            <a:r>
              <a:rPr lang="zh-CN" altLang="zh-CN" sz="2400" u="sng"/>
              <a:t>　　　</a:t>
            </a:r>
            <a:r>
              <a:rPr lang="en-US" altLang="zh-CN" sz="2400" u="sng"/>
              <a:t>    </a:t>
            </a:r>
            <a:r>
              <a:rPr lang="zh-CN" altLang="zh-CN" sz="2400" u="sng"/>
              <a:t>　</a:t>
            </a:r>
            <a:r>
              <a:rPr lang="zh-CN" altLang="zh-CN" sz="2400"/>
              <a:t>偏小，所测密度偏</a:t>
            </a:r>
            <a:r>
              <a:rPr lang="zh-CN" altLang="zh-CN" sz="2400" u="sng"/>
              <a:t>　　　　</a:t>
            </a:r>
            <a:r>
              <a:rPr lang="zh-CN" altLang="zh-CN" sz="2400"/>
              <a:t>，误差较大．</a:t>
            </a:r>
            <a:endParaRPr lang="zh-CN" altLang="zh-CN" sz="2400"/>
          </a:p>
        </p:txBody>
      </p:sp>
      <p:graphicFrame>
        <p:nvGraphicFramePr>
          <p:cNvPr id="8196" name="表格 1"/>
          <p:cNvGraphicFramePr>
            <a:graphicFrameLocks noGrp="1"/>
          </p:cNvGraphicFramePr>
          <p:nvPr/>
        </p:nvGraphicFramePr>
        <p:xfrm>
          <a:off x="452438" y="809625"/>
          <a:ext cx="8291512" cy="3790950"/>
        </p:xfrm>
        <a:graphic>
          <a:graphicData uri="http://schemas.openxmlformats.org/drawingml/2006/table">
            <a:tbl>
              <a:tblPr/>
              <a:tblGrid>
                <a:gridCol w="4533900"/>
                <a:gridCol w="3757612"/>
              </a:tblGrid>
              <a:tr h="5238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400">
                          <a:solidFill>
                            <a:srgbClr val="000000"/>
                          </a:solidFill>
                          <a:latin typeface="Times New Roman" pitchFamily="18" charset="0"/>
                          <a:ea typeface="黑体" pitchFamily="49" charset="-122"/>
                        </a:rPr>
                        <a:t>2.</a:t>
                      </a:r>
                      <a:r>
                        <a:rPr lang="en-US" altLang="zh-CN" sz="2400">
                          <a:solidFill>
                            <a:srgbClr val="000000"/>
                          </a:solidFill>
                          <a:latin typeface="Times New Roman" pitchFamily="18" charset="0"/>
                          <a:ea typeface="黑体" pitchFamily="49" charset="-122"/>
                        </a:rPr>
                        <a:t>测量步骤</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itchFamily="49" charset="-122"/>
                        </a:rPr>
                        <a:t> </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2670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1</a:t>
                      </a:r>
                      <a:r>
                        <a:rPr lang="zh-CN" altLang="zh-CN" sz="2400">
                          <a:solidFill>
                            <a:srgbClr val="000000"/>
                          </a:solidFill>
                          <a:latin typeface="Times New Roman" pitchFamily="18" charset="0"/>
                          <a:ea typeface="黑体" pitchFamily="49" charset="-122"/>
                        </a:rPr>
                        <a:t>）用</a:t>
                      </a:r>
                      <a:r>
                        <a:rPr lang="zh-CN" altLang="zh-CN" sz="2400" u="sng">
                          <a:solidFill>
                            <a:srgbClr val="000000"/>
                          </a:solidFill>
                          <a:latin typeface="Times New Roman" pitchFamily="18" charset="0"/>
                          <a:ea typeface="黑体" pitchFamily="49" charset="-122"/>
                        </a:rPr>
                        <a:t>　　　　　</a:t>
                      </a:r>
                      <a:r>
                        <a:rPr lang="zh-CN" altLang="zh-CN" sz="2400">
                          <a:solidFill>
                            <a:srgbClr val="000000"/>
                          </a:solidFill>
                          <a:latin typeface="Times New Roman" pitchFamily="18" charset="0"/>
                          <a:ea typeface="黑体" pitchFamily="49" charset="-122"/>
                        </a:rPr>
                        <a:t>测出烧杯和液体的总质量</a:t>
                      </a:r>
                      <a:r>
                        <a:rPr lang="en-US" altLang="zh-CN" sz="2400" i="1">
                          <a:solidFill>
                            <a:srgbClr val="000000"/>
                          </a:solidFill>
                          <a:latin typeface="Times New Roman" pitchFamily="18" charset="0"/>
                          <a:ea typeface="黑体" pitchFamily="49" charset="-122"/>
                        </a:rPr>
                        <a:t>m</a:t>
                      </a:r>
                      <a:r>
                        <a:rPr lang="en-US" altLang="zh-CN" sz="2400" baseline="-25000">
                          <a:solidFill>
                            <a:srgbClr val="000000"/>
                          </a:solidFill>
                          <a:latin typeface="Times New Roman" pitchFamily="18" charset="0"/>
                          <a:ea typeface="黑体" pitchFamily="49" charset="-122"/>
                        </a:rPr>
                        <a:t>1</a:t>
                      </a:r>
                      <a:r>
                        <a:rPr lang="zh-CN" altLang="zh-CN" sz="2400">
                          <a:solidFill>
                            <a:srgbClr val="000000"/>
                          </a:solidFill>
                          <a:latin typeface="Times New Roman" pitchFamily="18" charset="0"/>
                          <a:ea typeface="黑体" pitchFamily="49" charset="-122"/>
                        </a:rPr>
                        <a:t>；</a:t>
                      </a:r>
                      <a:endParaRPr lang="zh-CN" altLang="zh-CN" sz="2400">
                        <a:solidFill>
                          <a:srgbClr val="000000"/>
                        </a:solidFill>
                        <a:latin typeface="Times New Roman" pitchFamily="18" charset="0"/>
                        <a:ea typeface="黑体" pitchFamily="49" charset="-122"/>
                      </a:endParaRPr>
                    </a:p>
                    <a:p>
                      <a:pPr marL="0" lvl="0" indent="0" eaLnBrk="1" hangingPunct="1"/>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2</a:t>
                      </a:r>
                      <a:r>
                        <a:rPr lang="zh-CN" altLang="zh-CN" sz="2400">
                          <a:solidFill>
                            <a:srgbClr val="000000"/>
                          </a:solidFill>
                          <a:latin typeface="Times New Roman" pitchFamily="18" charset="0"/>
                          <a:ea typeface="黑体" pitchFamily="49" charset="-122"/>
                        </a:rPr>
                        <a:t>）把烧杯中的适量液体倒入</a:t>
                      </a:r>
                      <a:endParaRPr lang="en-US" altLang="zh-CN" sz="2400">
                        <a:solidFill>
                          <a:srgbClr val="000000"/>
                        </a:solidFill>
                        <a:latin typeface="Times New Roman" pitchFamily="18" charset="0"/>
                        <a:ea typeface="黑体" pitchFamily="49" charset="-122"/>
                      </a:endParaRPr>
                    </a:p>
                    <a:p>
                      <a:pPr marL="0" lvl="0" indent="0" eaLnBrk="1" hangingPunct="1"/>
                      <a:r>
                        <a:rPr lang="zh-CN" altLang="zh-CN" sz="2400" u="sng">
                          <a:solidFill>
                            <a:srgbClr val="000000"/>
                          </a:solidFill>
                          <a:latin typeface="Times New Roman" pitchFamily="18" charset="0"/>
                          <a:ea typeface="黑体" pitchFamily="49" charset="-122"/>
                        </a:rPr>
                        <a:t>　　　　　</a:t>
                      </a:r>
                      <a:r>
                        <a:rPr lang="zh-CN" altLang="zh-CN" sz="2400">
                          <a:solidFill>
                            <a:srgbClr val="000000"/>
                          </a:solidFill>
                          <a:latin typeface="Times New Roman" pitchFamily="18" charset="0"/>
                          <a:ea typeface="黑体" pitchFamily="49" charset="-122"/>
                        </a:rPr>
                        <a:t>中，用天平测出剩余液体和烧杯的总质量</a:t>
                      </a:r>
                      <a:r>
                        <a:rPr lang="en-US" altLang="zh-CN" sz="2400" i="1">
                          <a:solidFill>
                            <a:srgbClr val="000000"/>
                          </a:solidFill>
                          <a:latin typeface="Times New Roman" pitchFamily="18" charset="0"/>
                          <a:ea typeface="黑体" pitchFamily="49" charset="-122"/>
                        </a:rPr>
                        <a:t>m</a:t>
                      </a:r>
                      <a:r>
                        <a:rPr lang="en-US" altLang="zh-CN" sz="2400" baseline="-25000">
                          <a:solidFill>
                            <a:srgbClr val="000000"/>
                          </a:solidFill>
                          <a:latin typeface="Times New Roman" pitchFamily="18" charset="0"/>
                          <a:ea typeface="黑体" pitchFamily="49" charset="-122"/>
                        </a:rPr>
                        <a:t>2</a:t>
                      </a:r>
                      <a:r>
                        <a:rPr lang="zh-CN" altLang="zh-CN" sz="2400">
                          <a:solidFill>
                            <a:srgbClr val="000000"/>
                          </a:solidFill>
                          <a:latin typeface="Times New Roman" pitchFamily="18" charset="0"/>
                          <a:ea typeface="黑体" pitchFamily="49" charset="-122"/>
                        </a:rPr>
                        <a:t>；</a:t>
                      </a:r>
                      <a:endParaRPr lang="zh-CN" altLang="zh-CN" sz="2400">
                        <a:solidFill>
                          <a:srgbClr val="000000"/>
                        </a:solidFill>
                        <a:latin typeface="Times New Roman" pitchFamily="18" charset="0"/>
                        <a:ea typeface="黑体" pitchFamily="49" charset="-122"/>
                      </a:endParaRPr>
                    </a:p>
                    <a:p>
                      <a:pPr marL="0" lvl="0" indent="0" eaLnBrk="1" hangingPunct="1"/>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3</a:t>
                      </a:r>
                      <a:r>
                        <a:rPr lang="zh-CN" altLang="zh-CN" sz="2400">
                          <a:solidFill>
                            <a:srgbClr val="000000"/>
                          </a:solidFill>
                          <a:latin typeface="Times New Roman" pitchFamily="18" charset="0"/>
                          <a:ea typeface="黑体" pitchFamily="49" charset="-122"/>
                        </a:rPr>
                        <a:t>）读出</a:t>
                      </a:r>
                      <a:r>
                        <a:rPr lang="zh-CN" altLang="zh-CN" sz="2400" u="sng">
                          <a:solidFill>
                            <a:srgbClr val="000000"/>
                          </a:solidFill>
                          <a:latin typeface="Times New Roman" pitchFamily="18" charset="0"/>
                          <a:ea typeface="黑体" pitchFamily="49" charset="-122"/>
                        </a:rPr>
                        <a:t>　　　　　</a:t>
                      </a:r>
                      <a:r>
                        <a:rPr lang="zh-CN" altLang="zh-CN" sz="2400">
                          <a:solidFill>
                            <a:srgbClr val="000000"/>
                          </a:solidFill>
                          <a:latin typeface="Times New Roman" pitchFamily="18" charset="0"/>
                          <a:ea typeface="黑体" pitchFamily="49" charset="-122"/>
                        </a:rPr>
                        <a:t>中液体的体积</a:t>
                      </a:r>
                      <a:r>
                        <a:rPr lang="en-US" altLang="zh-CN" sz="2400" i="1">
                          <a:solidFill>
                            <a:srgbClr val="000000"/>
                          </a:solidFill>
                          <a:latin typeface="Times New Roman" pitchFamily="18" charset="0"/>
                          <a:ea typeface="黑体" pitchFamily="49" charset="-122"/>
                        </a:rPr>
                        <a:t>V</a:t>
                      </a:r>
                      <a:r>
                        <a:rPr lang="zh-CN" altLang="zh-CN" sz="2400">
                          <a:solidFill>
                            <a:srgbClr val="000000"/>
                          </a:solidFill>
                          <a:latin typeface="Times New Roman" pitchFamily="18" charset="0"/>
                          <a:ea typeface="黑体" pitchFamily="49" charset="-122"/>
                        </a:rPr>
                        <a:t>；</a:t>
                      </a:r>
                      <a:endParaRPr lang="zh-CN" altLang="zh-CN" sz="2400">
                        <a:solidFill>
                          <a:srgbClr val="000000"/>
                        </a:solidFill>
                        <a:latin typeface="Times New Roman" pitchFamily="18" charset="0"/>
                        <a:ea typeface="黑体" pitchFamily="49" charset="-122"/>
                      </a:endParaRPr>
                    </a:p>
                    <a:p>
                      <a:pPr marL="0" lvl="0" indent="0" eaLnBrk="1" hangingPunct="1"/>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5</a:t>
                      </a:r>
                      <a:r>
                        <a:rPr lang="zh-CN" altLang="zh-CN" sz="2400">
                          <a:solidFill>
                            <a:srgbClr val="000000"/>
                          </a:solidFill>
                          <a:latin typeface="Times New Roman" pitchFamily="18" charset="0"/>
                          <a:ea typeface="黑体" pitchFamily="49" charset="-122"/>
                        </a:rPr>
                        <a:t>）液体的密度</a:t>
                      </a:r>
                      <a:r>
                        <a:rPr lang="en-US" altLang="zh-CN" sz="2400" i="1">
                          <a:solidFill>
                            <a:srgbClr val="000000"/>
                          </a:solidFill>
                          <a:latin typeface="Times New Roman" pitchFamily="18" charset="0"/>
                          <a:ea typeface="黑体" pitchFamily="49" charset="-122"/>
                        </a:rPr>
                        <a:t>ρ</a:t>
                      </a:r>
                      <a:r>
                        <a:rPr lang="zh-CN" altLang="zh-CN" sz="2400">
                          <a:solidFill>
                            <a:srgbClr val="000000"/>
                          </a:solidFill>
                          <a:latin typeface="Times New Roman" pitchFamily="18" charset="0"/>
                          <a:ea typeface="黑体" pitchFamily="49" charset="-122"/>
                        </a:rPr>
                        <a:t>＝</a:t>
                      </a:r>
                      <a:r>
                        <a:rPr lang="en-US" altLang="zh-CN" sz="2400">
                          <a:solidFill>
                            <a:srgbClr val="000000"/>
                          </a:solidFill>
                          <a:latin typeface="Times New Roman" pitchFamily="18" charset="0"/>
                          <a:ea typeface="黑体" pitchFamily="49" charset="-122"/>
                        </a:rPr>
                        <a:t>    </a:t>
                      </a:r>
                      <a:r>
                        <a:rPr lang="zh-CN" altLang="zh-CN" sz="2400">
                          <a:solidFill>
                            <a:srgbClr val="000000"/>
                          </a:solidFill>
                          <a:latin typeface="Times New Roman" pitchFamily="18" charset="0"/>
                          <a:ea typeface="黑体" pitchFamily="49" charset="-122"/>
                        </a:rPr>
                        <a:t>＝</a:t>
                      </a:r>
                      <a:r>
                        <a:rPr lang="zh-CN" altLang="zh-CN" sz="2400" u="sng">
                          <a:solidFill>
                            <a:srgbClr val="000000"/>
                          </a:solidFill>
                          <a:latin typeface="Times New Roman" pitchFamily="18" charset="0"/>
                          <a:ea typeface="黑体" pitchFamily="49" charset="-122"/>
                        </a:rPr>
                        <a:t>　　　</a:t>
                      </a:r>
                      <a:r>
                        <a:rPr lang="en-US" altLang="zh-CN" sz="2400" u="sng">
                          <a:solidFill>
                            <a:schemeClr val="bg1"/>
                          </a:solidFill>
                          <a:latin typeface="Times New Roman" pitchFamily="18" charset="0"/>
                          <a:ea typeface="黑体" pitchFamily="49" charset="-122"/>
                        </a:rPr>
                        <a:t>.</a:t>
                      </a:r>
                      <a:r>
                        <a:rPr lang="zh-CN" altLang="zh-CN" sz="2400" u="sng">
                          <a:solidFill>
                            <a:srgbClr val="000000"/>
                          </a:solidFill>
                          <a:latin typeface="Times New Roman" pitchFamily="18" charset="0"/>
                          <a:ea typeface="黑体" pitchFamily="49" charset="-122"/>
                        </a:rPr>
                        <a:t>　　</a:t>
                      </a:r>
                      <a:r>
                        <a:rPr lang="zh-CN" altLang="zh-CN" sz="2400" u="sng">
                          <a:solidFill>
                            <a:srgbClr val="000000"/>
                          </a:solidFill>
                          <a:latin typeface="Times New Roman" pitchFamily="18" charset="0"/>
                          <a:ea typeface="黑体" pitchFamily="49" charset="-122"/>
                        </a:rPr>
                        <a:t>　　</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8207" name="图片 3"/>
          <p:cNvPicPr>
            <a:picLocks noChangeAspect="1"/>
          </p:cNvPicPr>
          <p:nvPr/>
        </p:nvPicPr>
        <p:blipFill>
          <a:blip r:embed="rId2"/>
          <a:srcRect r="94292"/>
          <a:stretch>
            <a:fillRect/>
          </a:stretch>
        </p:blipFill>
        <p:spPr>
          <a:xfrm>
            <a:off x="3281363" y="3878263"/>
            <a:ext cx="357187" cy="795337"/>
          </a:xfrm>
          <a:prstGeom prst="rect">
            <a:avLst/>
          </a:prstGeom>
          <a:noFill/>
          <a:ln>
            <a:noFill/>
            <a:miter lim="800000"/>
          </a:ln>
        </p:spPr>
      </p:pic>
      <p:pic>
        <p:nvPicPr>
          <p:cNvPr id="8208" name="Picture 2"/>
          <p:cNvPicPr>
            <a:picLocks noChangeAspect="1"/>
          </p:cNvPicPr>
          <p:nvPr/>
        </p:nvPicPr>
        <p:blipFill>
          <a:blip r:embed="rId3"/>
          <a:stretch>
            <a:fillRect/>
          </a:stretch>
        </p:blipFill>
        <p:spPr>
          <a:xfrm>
            <a:off x="5141913" y="2463800"/>
            <a:ext cx="3502025" cy="965200"/>
          </a:xfrm>
          <a:prstGeom prst="rect">
            <a:avLst/>
          </a:prstGeom>
          <a:noFill/>
          <a:ln>
            <a:noFill/>
            <a:miter lim="800000"/>
          </a:ln>
        </p:spPr>
      </p:pic>
      <p:sp>
        <p:nvSpPr>
          <p:cNvPr id="8209" name="矩形 4"/>
          <p:cNvSpPr/>
          <p:nvPr/>
        </p:nvSpPr>
        <p:spPr>
          <a:xfrm>
            <a:off x="2144713" y="3260725"/>
            <a:ext cx="800100"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量筒</a:t>
            </a:r>
            <a:endParaRPr lang="zh-CN" altLang="en-US" sz="2400">
              <a:ea typeface="黑体" pitchFamily="49" charset="-122"/>
            </a:endParaRPr>
          </a:p>
        </p:txBody>
      </p:sp>
      <p:sp>
        <p:nvSpPr>
          <p:cNvPr id="8210" name="矩形 5"/>
          <p:cNvSpPr/>
          <p:nvPr/>
        </p:nvSpPr>
        <p:spPr>
          <a:xfrm>
            <a:off x="1968500" y="1411288"/>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天平</a:t>
            </a:r>
            <a:endParaRPr lang="zh-CN" altLang="en-US" sz="2400">
              <a:ea typeface="黑体" pitchFamily="49" charset="-122"/>
            </a:endParaRPr>
          </a:p>
        </p:txBody>
      </p:sp>
      <p:sp>
        <p:nvSpPr>
          <p:cNvPr id="8211" name="矩形 6"/>
          <p:cNvSpPr/>
          <p:nvPr/>
        </p:nvSpPr>
        <p:spPr>
          <a:xfrm>
            <a:off x="746125" y="2555875"/>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量筒</a:t>
            </a:r>
            <a:endParaRPr lang="zh-CN" altLang="en-US" sz="2400">
              <a:ea typeface="黑体" pitchFamily="49" charset="-122"/>
            </a:endParaRPr>
          </a:p>
        </p:txBody>
      </p:sp>
      <p:pic>
        <p:nvPicPr>
          <p:cNvPr id="8212" name="图片 7"/>
          <p:cNvPicPr>
            <a:picLocks noChangeAspect="1"/>
          </p:cNvPicPr>
          <p:nvPr/>
        </p:nvPicPr>
        <p:blipFill>
          <a:blip r:embed="rId4"/>
          <a:srcRect r="88568"/>
          <a:stretch>
            <a:fillRect/>
          </a:stretch>
        </p:blipFill>
        <p:spPr>
          <a:xfrm>
            <a:off x="3929063" y="3683000"/>
            <a:ext cx="1044575" cy="773113"/>
          </a:xfrm>
          <a:prstGeom prst="rect">
            <a:avLst/>
          </a:prstGeom>
          <a:noFill/>
          <a:ln>
            <a:noFill/>
            <a:miter lim="800000"/>
          </a:ln>
        </p:spPr>
      </p:pic>
      <p:sp>
        <p:nvSpPr>
          <p:cNvPr id="8213" name="矩形 8"/>
          <p:cNvSpPr/>
          <p:nvPr/>
        </p:nvSpPr>
        <p:spPr>
          <a:xfrm>
            <a:off x="7069138" y="5548313"/>
            <a:ext cx="800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　大</a:t>
            </a:r>
            <a:endParaRPr lang="zh-CN" altLang="zh-CN" sz="2400">
              <a:latin typeface="等线" pitchFamily="2" charset="-122"/>
              <a:ea typeface="等线" pitchFamily="2" charset="-122"/>
            </a:endParaRPr>
          </a:p>
        </p:txBody>
      </p:sp>
      <p:sp>
        <p:nvSpPr>
          <p:cNvPr id="8214" name="矩形 9"/>
          <p:cNvSpPr/>
          <p:nvPr/>
        </p:nvSpPr>
        <p:spPr>
          <a:xfrm>
            <a:off x="3325813" y="5519738"/>
            <a:ext cx="800100"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体积</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par>
                                <p:cTn id="8" presetID="10" presetClass="entr" presetSubtype="0" fill="hold" nodeType="withEffect">
                                  <p:stCondLst>
                                    <p:cond delay="0"/>
                                  </p:stCondLst>
                                  <p:childTnLst>
                                    <p:set>
                                      <p:cBhvr>
                                        <p:cTn id="9" dur="1" fill="hold">
                                          <p:stCondLst>
                                            <p:cond delay="0"/>
                                          </p:stCondLst>
                                        </p:cTn>
                                        <p:tgtEl>
                                          <p:spTgt spid="8208"/>
                                        </p:tgtEl>
                                        <p:attrNameLst>
                                          <p:attrName>style.visibility</p:attrName>
                                        </p:attrNameLst>
                                      </p:cBhvr>
                                      <p:to>
                                        <p:strVal val="visible"/>
                                      </p:to>
                                    </p:set>
                                    <p:animEffect transition="in" filter="fade">
                                      <p:cBhvr>
                                        <p:cTn id="10" dur="500"/>
                                        <p:tgtEl>
                                          <p:spTgt spid="820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95"/>
                                        </p:tgtEl>
                                        <p:attrNameLst>
                                          <p:attrName>style.visibility</p:attrName>
                                        </p:attrNameLst>
                                      </p:cBhvr>
                                      <p:to>
                                        <p:strVal val="visible"/>
                                      </p:to>
                                    </p:set>
                                    <p:animEffect transition="in" filter="fade">
                                      <p:cBhvr>
                                        <p:cTn id="13" dur="500"/>
                                        <p:tgtEl>
                                          <p:spTgt spid="8195"/>
                                        </p:tgtEl>
                                      </p:cBhvr>
                                    </p:animEffect>
                                  </p:childTnLst>
                                </p:cTn>
                              </p:par>
                              <p:par>
                                <p:cTn id="14" presetID="10" presetClass="entr" presetSubtype="0" fill="hold" nodeType="withEffect">
                                  <p:stCondLst>
                                    <p:cond delay="0"/>
                                  </p:stCondLst>
                                  <p:childTnLst>
                                    <p:set>
                                      <p:cBhvr>
                                        <p:cTn id="15" dur="1" fill="hold">
                                          <p:stCondLst>
                                            <p:cond delay="0"/>
                                          </p:stCondLst>
                                        </p:cTn>
                                        <p:tgtEl>
                                          <p:spTgt spid="8207"/>
                                        </p:tgtEl>
                                        <p:attrNameLst>
                                          <p:attrName>style.visibility</p:attrName>
                                        </p:attrNameLst>
                                      </p:cBhvr>
                                      <p:to>
                                        <p:strVal val="visible"/>
                                      </p:to>
                                    </p:set>
                                    <p:animEffect transition="in" filter="fade">
                                      <p:cBhvr>
                                        <p:cTn id="16" dur="500"/>
                                        <p:tgtEl>
                                          <p:spTgt spid="8207"/>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210"/>
                                        </p:tgtEl>
                                        <p:attrNameLst>
                                          <p:attrName>style.visibility</p:attrName>
                                        </p:attrNameLst>
                                      </p:cBhvr>
                                      <p:to>
                                        <p:strVal val="visible"/>
                                      </p:to>
                                    </p:set>
                                    <p:anim calcmode="lin" valueType="num">
                                      <p:cBhvr additive="base">
                                        <p:cTn id="21" dur="500" fill="hold"/>
                                        <p:tgtEl>
                                          <p:spTgt spid="8210"/>
                                        </p:tgtEl>
                                        <p:attrNameLst>
                                          <p:attrName>ppt_x</p:attrName>
                                        </p:attrNameLst>
                                      </p:cBhvr>
                                      <p:tavLst>
                                        <p:tav tm="0">
                                          <p:val>
                                            <p:strVal val="#ppt_x"/>
                                          </p:val>
                                        </p:tav>
                                        <p:tav tm="100000">
                                          <p:val>
                                            <p:strVal val="#ppt_x"/>
                                          </p:val>
                                        </p:tav>
                                      </p:tavLst>
                                    </p:anim>
                                    <p:anim calcmode="lin" valueType="num">
                                      <p:cBhvr additive="base">
                                        <p:cTn id="22" dur="500" fill="hold"/>
                                        <p:tgtEl>
                                          <p:spTgt spid="821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211"/>
                                        </p:tgtEl>
                                        <p:attrNameLst>
                                          <p:attrName>style.visibility</p:attrName>
                                        </p:attrNameLst>
                                      </p:cBhvr>
                                      <p:to>
                                        <p:strVal val="visible"/>
                                      </p:to>
                                    </p:set>
                                    <p:anim calcmode="lin" valueType="num">
                                      <p:cBhvr additive="base">
                                        <p:cTn id="27" dur="500" fill="hold"/>
                                        <p:tgtEl>
                                          <p:spTgt spid="8211"/>
                                        </p:tgtEl>
                                        <p:attrNameLst>
                                          <p:attrName>ppt_x</p:attrName>
                                        </p:attrNameLst>
                                      </p:cBhvr>
                                      <p:tavLst>
                                        <p:tav tm="0">
                                          <p:val>
                                            <p:strVal val="#ppt_x"/>
                                          </p:val>
                                        </p:tav>
                                        <p:tav tm="100000">
                                          <p:val>
                                            <p:strVal val="#ppt_x"/>
                                          </p:val>
                                        </p:tav>
                                      </p:tavLst>
                                    </p:anim>
                                    <p:anim calcmode="lin" valueType="num">
                                      <p:cBhvr additive="base">
                                        <p:cTn id="28" dur="500" fill="hold"/>
                                        <p:tgtEl>
                                          <p:spTgt spid="821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209"/>
                                        </p:tgtEl>
                                        <p:attrNameLst>
                                          <p:attrName>style.visibility</p:attrName>
                                        </p:attrNameLst>
                                      </p:cBhvr>
                                      <p:to>
                                        <p:strVal val="visible"/>
                                      </p:to>
                                    </p:set>
                                    <p:anim calcmode="lin" valueType="num">
                                      <p:cBhvr additive="base">
                                        <p:cTn id="33" dur="500" fill="hold"/>
                                        <p:tgtEl>
                                          <p:spTgt spid="8209"/>
                                        </p:tgtEl>
                                        <p:attrNameLst>
                                          <p:attrName>ppt_x</p:attrName>
                                        </p:attrNameLst>
                                      </p:cBhvr>
                                      <p:tavLst>
                                        <p:tav tm="0">
                                          <p:val>
                                            <p:strVal val="#ppt_x"/>
                                          </p:val>
                                        </p:tav>
                                        <p:tav tm="100000">
                                          <p:val>
                                            <p:strVal val="#ppt_x"/>
                                          </p:val>
                                        </p:tav>
                                      </p:tavLst>
                                    </p:anim>
                                    <p:anim calcmode="lin" valueType="num">
                                      <p:cBhvr additive="base">
                                        <p:cTn id="34" dur="500" fill="hold"/>
                                        <p:tgtEl>
                                          <p:spTgt spid="8209"/>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nodeType="clickEffect">
                                  <p:stCondLst>
                                    <p:cond delay="0"/>
                                  </p:stCondLst>
                                  <p:childTnLst>
                                    <p:set>
                                      <p:cBhvr>
                                        <p:cTn id="38" dur="1" fill="hold">
                                          <p:stCondLst>
                                            <p:cond delay="0"/>
                                          </p:stCondLst>
                                        </p:cTn>
                                        <p:tgtEl>
                                          <p:spTgt spid="8212"/>
                                        </p:tgtEl>
                                        <p:attrNameLst>
                                          <p:attrName>style.visibility</p:attrName>
                                        </p:attrNameLst>
                                      </p:cBhvr>
                                      <p:to>
                                        <p:strVal val="visible"/>
                                      </p:to>
                                    </p:set>
                                    <p:anim calcmode="lin" valueType="num">
                                      <p:cBhvr additive="base">
                                        <p:cTn id="39" dur="500" fill="hold"/>
                                        <p:tgtEl>
                                          <p:spTgt spid="8212"/>
                                        </p:tgtEl>
                                        <p:attrNameLst>
                                          <p:attrName>ppt_x</p:attrName>
                                        </p:attrNameLst>
                                      </p:cBhvr>
                                      <p:tavLst>
                                        <p:tav tm="0">
                                          <p:val>
                                            <p:strVal val="#ppt_x"/>
                                          </p:val>
                                        </p:tav>
                                        <p:tav tm="100000">
                                          <p:val>
                                            <p:strVal val="#ppt_x"/>
                                          </p:val>
                                        </p:tav>
                                      </p:tavLst>
                                    </p:anim>
                                    <p:anim calcmode="lin" valueType="num">
                                      <p:cBhvr additive="base">
                                        <p:cTn id="40" dur="500" fill="hold"/>
                                        <p:tgtEl>
                                          <p:spTgt spid="8212"/>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214"/>
                                        </p:tgtEl>
                                        <p:attrNameLst>
                                          <p:attrName>style.visibility</p:attrName>
                                        </p:attrNameLst>
                                      </p:cBhvr>
                                      <p:to>
                                        <p:strVal val="visible"/>
                                      </p:to>
                                    </p:set>
                                    <p:anim calcmode="lin" valueType="num">
                                      <p:cBhvr additive="base">
                                        <p:cTn id="45" dur="500" fill="hold"/>
                                        <p:tgtEl>
                                          <p:spTgt spid="8214"/>
                                        </p:tgtEl>
                                        <p:attrNameLst>
                                          <p:attrName>ppt_x</p:attrName>
                                        </p:attrNameLst>
                                      </p:cBhvr>
                                      <p:tavLst>
                                        <p:tav tm="0">
                                          <p:val>
                                            <p:strVal val="#ppt_x"/>
                                          </p:val>
                                        </p:tav>
                                        <p:tav tm="100000">
                                          <p:val>
                                            <p:strVal val="#ppt_x"/>
                                          </p:val>
                                        </p:tav>
                                      </p:tavLst>
                                    </p:anim>
                                    <p:anim calcmode="lin" valueType="num">
                                      <p:cBhvr additive="base">
                                        <p:cTn id="46" dur="500" fill="hold"/>
                                        <p:tgtEl>
                                          <p:spTgt spid="8214"/>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213"/>
                                        </p:tgtEl>
                                        <p:attrNameLst>
                                          <p:attrName>style.visibility</p:attrName>
                                        </p:attrNameLst>
                                      </p:cBhvr>
                                      <p:to>
                                        <p:strVal val="visible"/>
                                      </p:to>
                                    </p:set>
                                    <p:anim calcmode="lin" valueType="num">
                                      <p:cBhvr additive="base">
                                        <p:cTn id="51" dur="500" fill="hold"/>
                                        <p:tgtEl>
                                          <p:spTgt spid="8213"/>
                                        </p:tgtEl>
                                        <p:attrNameLst>
                                          <p:attrName>ppt_x</p:attrName>
                                        </p:attrNameLst>
                                      </p:cBhvr>
                                      <p:tavLst>
                                        <p:tav tm="0">
                                          <p:val>
                                            <p:strVal val="#ppt_x"/>
                                          </p:val>
                                        </p:tav>
                                        <p:tav tm="100000">
                                          <p:val>
                                            <p:strVal val="#ppt_x"/>
                                          </p:val>
                                        </p:tav>
                                      </p:tavLst>
                                    </p:anim>
                                    <p:anim calcmode="lin" valueType="num">
                                      <p:cBhvr additive="base">
                                        <p:cTn id="52" dur="500" fill="hold"/>
                                        <p:tgtEl>
                                          <p:spTgt spid="82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209" grpId="0"/>
      <p:bldP spid="8210" grpId="0"/>
      <p:bldP spid="8211" grpId="0"/>
      <p:bldP spid="8213" grpId="0"/>
      <p:bldP spid="821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2"/>
          <p:cNvSpPr>
            <a:spLocks noGrp="1"/>
          </p:cNvSpPr>
          <p:nvPr>
            <p:ph type="title" idx="4294967295"/>
          </p:nvPr>
        </p:nvSpPr>
        <p:spPr>
          <a:xfrm>
            <a:off x="508000" y="14319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测固体密度　 </a:t>
            </a:r>
            <a:br>
              <a:rPr lang="en-US" altLang="zh-CN" sz="2800"/>
            </a:br>
            <a:r>
              <a:rPr lang="en-US" altLang="zh-CN" sz="2800"/>
              <a:t>           </a:t>
            </a:r>
            <a:r>
              <a:rPr lang="zh-CN" altLang="zh-CN" sz="2800"/>
              <a:t>实验小组在测量某小石块的密度时，选用天平、量筒、细线和水等器材进行如下的实验操作：</a:t>
            </a:r>
            <a:endParaRPr lang="zh-CN" altLang="en-US" sz="2800"/>
          </a:p>
        </p:txBody>
      </p:sp>
      <p:pic>
        <p:nvPicPr>
          <p:cNvPr id="9219" name="Picture 2"/>
          <p:cNvPicPr>
            <a:picLocks noChangeAspect="1"/>
          </p:cNvPicPr>
          <p:nvPr/>
        </p:nvPicPr>
        <p:blipFill>
          <a:blip r:embed="rId2"/>
          <a:stretch>
            <a:fillRect/>
          </a:stretch>
        </p:blipFill>
        <p:spPr>
          <a:xfrm>
            <a:off x="711200" y="2255838"/>
            <a:ext cx="792163" cy="395287"/>
          </a:xfrm>
          <a:prstGeom prst="rect">
            <a:avLst/>
          </a:prstGeom>
          <a:noFill/>
          <a:ln>
            <a:noFill/>
            <a:miter lim="800000"/>
          </a:ln>
        </p:spPr>
      </p:pic>
      <p:sp>
        <p:nvSpPr>
          <p:cNvPr id="922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pic>
        <p:nvPicPr>
          <p:cNvPr id="9221" name="Picture 6"/>
          <p:cNvPicPr>
            <a:picLocks noChangeAspect="1"/>
          </p:cNvPicPr>
          <p:nvPr/>
        </p:nvPicPr>
        <p:blipFill>
          <a:blip r:embed="rId3"/>
          <a:stretch>
            <a:fillRect/>
          </a:stretch>
        </p:blipFill>
        <p:spPr>
          <a:xfrm>
            <a:off x="508000" y="3533775"/>
            <a:ext cx="8231188" cy="2260600"/>
          </a:xfrm>
          <a:prstGeom prst="rect">
            <a:avLst/>
          </a:prstGeom>
          <a:noFill/>
          <a:ln>
            <a:noFill/>
            <a:miter lim="800000"/>
          </a:ln>
        </p:spPr>
      </p:pic>
      <p:pic>
        <p:nvPicPr>
          <p:cNvPr id="9222" name="Picture 7"/>
          <p:cNvPicPr>
            <a:picLocks noChangeAspect="1"/>
          </p:cNvPicPr>
          <p:nvPr/>
        </p:nvPicPr>
        <p:blipFill>
          <a:blip r:embed="rId4"/>
          <a:stretch>
            <a:fillRect/>
          </a:stretch>
        </p:blipFill>
        <p:spPr>
          <a:xfrm>
            <a:off x="3411538" y="965200"/>
            <a:ext cx="2425700" cy="4667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par>
                                <p:cTn id="8" presetID="10" presetClass="entr" presetSubtype="0" fill="hold" nodeType="withEffect">
                                  <p:stCondLst>
                                    <p:cond delay="0"/>
                                  </p:stCondLst>
                                  <p:childTnLst>
                                    <p:set>
                                      <p:cBhvr>
                                        <p:cTn id="9" dur="1" fill="hold">
                                          <p:stCondLst>
                                            <p:cond delay="0"/>
                                          </p:stCondLst>
                                        </p:cTn>
                                        <p:tgtEl>
                                          <p:spTgt spid="9222"/>
                                        </p:tgtEl>
                                        <p:attrNameLst>
                                          <p:attrName>style.visibility</p:attrName>
                                        </p:attrNameLst>
                                      </p:cBhvr>
                                      <p:to>
                                        <p:strVal val="visible"/>
                                      </p:to>
                                    </p:set>
                                    <p:animEffect transition="in" filter="fade">
                                      <p:cBhvr>
                                        <p:cTn id="10" dur="500"/>
                                        <p:tgtEl>
                                          <p:spTgt spid="922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218"/>
                                        </p:tgtEl>
                                        <p:attrNameLst>
                                          <p:attrName>style.visibility</p:attrName>
                                        </p:attrNameLst>
                                      </p:cBhvr>
                                      <p:to>
                                        <p:strVal val="visible"/>
                                      </p:to>
                                    </p:set>
                                    <p:animEffect transition="in" filter="fade">
                                      <p:cBhvr>
                                        <p:cTn id="13" dur="500"/>
                                        <p:tgtEl>
                                          <p:spTgt spid="9218"/>
                                        </p:tgtEl>
                                      </p:cBhvr>
                                    </p:animEffect>
                                  </p:childTnLst>
                                </p:cTn>
                              </p:par>
                              <p:par>
                                <p:cTn id="14" presetID="10" presetClass="entr" presetSubtype="0" fill="hold" nodeType="withEffect">
                                  <p:stCondLst>
                                    <p:cond delay="0"/>
                                  </p:stCondLst>
                                  <p:childTnLst>
                                    <p:set>
                                      <p:cBhvr>
                                        <p:cTn id="15" dur="1" fill="hold">
                                          <p:stCondLst>
                                            <p:cond delay="0"/>
                                          </p:stCondLst>
                                        </p:cTn>
                                        <p:tgtEl>
                                          <p:spTgt spid="9221"/>
                                        </p:tgtEl>
                                        <p:attrNameLst>
                                          <p:attrName>style.visibility</p:attrName>
                                        </p:attrNameLst>
                                      </p:cBhvr>
                                      <p:to>
                                        <p:strVal val="visible"/>
                                      </p:to>
                                    </p:set>
                                    <p:animEffect transition="in" filter="fade">
                                      <p:cBhvr>
                                        <p:cTn id="16" dur="5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0243" name="标题 2"/>
          <p:cNvSpPr>
            <a:spLocks noGrp="1"/>
          </p:cNvSpPr>
          <p:nvPr>
            <p:ph type="title" idx="4294967295"/>
          </p:nvPr>
        </p:nvSpPr>
        <p:spPr>
          <a:xfrm>
            <a:off x="606425" y="911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）首先把天平放在</a:t>
            </a:r>
            <a:r>
              <a:rPr lang="zh-CN" altLang="zh-CN" sz="2800" u="sng"/>
              <a:t>　　　　　</a:t>
            </a:r>
            <a:r>
              <a:rPr lang="zh-CN" altLang="zh-CN" sz="2800"/>
              <a:t>上，将游码移到标尺左端的</a:t>
            </a:r>
            <a:r>
              <a:rPr lang="zh-CN" altLang="zh-CN" sz="2800" u="sng"/>
              <a:t>　　　</a:t>
            </a:r>
            <a:r>
              <a:rPr lang="zh-CN" altLang="zh-CN" sz="2800"/>
              <a:t>处，发现指针位置如图甲所示，此时应进行的操作是</a:t>
            </a:r>
            <a:r>
              <a:rPr lang="zh-CN" altLang="zh-CN" sz="2800" u="sng"/>
              <a:t>　　　　　　　　　　　　</a:t>
            </a:r>
            <a:r>
              <a:rPr lang="en-US" altLang="zh-CN" sz="2800" u="sng">
                <a:solidFill>
                  <a:schemeClr val="bg1"/>
                </a:solidFill>
              </a:rPr>
              <a:t>.</a:t>
            </a:r>
            <a:br>
              <a:rPr lang="en-US" altLang="zh-CN" sz="2800" u="sng"/>
            </a:br>
            <a:r>
              <a:rPr lang="en-US" altLang="zh-CN" sz="2800" u="sng"/>
              <a:t>                                </a:t>
            </a:r>
            <a:r>
              <a:rPr lang="zh-CN" altLang="zh-CN" sz="2800"/>
              <a:t>．</a:t>
            </a:r>
            <a:br>
              <a:rPr lang="zh-CN" altLang="zh-CN" sz="2800"/>
            </a:br>
            <a:r>
              <a:rPr lang="zh-CN" altLang="zh-CN" sz="2800"/>
              <a:t>（</a:t>
            </a:r>
            <a:r>
              <a:rPr lang="en-US" altLang="zh-CN" sz="2800"/>
              <a:t>2</a:t>
            </a:r>
            <a:r>
              <a:rPr lang="zh-CN" altLang="zh-CN" sz="2800"/>
              <a:t>）天平调节平衡后，小明按图乙所示的方法来测量小石块的质量，操作中有两点错误，请你帮他找出：</a:t>
            </a:r>
            <a:r>
              <a:rPr lang="en-US" altLang="zh-CN" sz="2800"/>
              <a:t>①</a:t>
            </a:r>
            <a:r>
              <a:rPr lang="zh-CN" altLang="zh-CN" sz="2800" u="sng"/>
              <a:t>　　　　　　　</a:t>
            </a:r>
            <a:r>
              <a:rPr lang="en-US" altLang="zh-CN" sz="2800" u="sng"/>
              <a:t>                   </a:t>
            </a:r>
            <a:r>
              <a:rPr lang="zh-CN" altLang="zh-CN" sz="2800" u="sng"/>
              <a:t>　　　　　</a:t>
            </a:r>
            <a:r>
              <a:rPr lang="zh-CN" altLang="zh-CN" sz="2800"/>
              <a:t>；</a:t>
            </a:r>
            <a:r>
              <a:rPr lang="en-US" altLang="zh-CN" sz="2800"/>
              <a:t>②</a:t>
            </a:r>
            <a:r>
              <a:rPr lang="zh-CN" altLang="zh-CN" sz="2800" u="sng"/>
              <a:t>　　　　　　　　　　　　　　　　　　　　</a:t>
            </a:r>
            <a:r>
              <a:rPr lang="zh-CN" altLang="zh-CN" sz="2800"/>
              <a:t>．</a:t>
            </a:r>
            <a:endParaRPr lang="zh-CN" altLang="en-US" sz="2800"/>
          </a:p>
        </p:txBody>
      </p:sp>
      <p:sp>
        <p:nvSpPr>
          <p:cNvPr id="10244" name="矩形 4"/>
          <p:cNvSpPr/>
          <p:nvPr/>
        </p:nvSpPr>
        <p:spPr>
          <a:xfrm>
            <a:off x="1281113" y="5449888"/>
            <a:ext cx="6021387"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测量过程中不能调节平衡螺母</a:t>
            </a:r>
            <a:endParaRPr lang="zh-CN" altLang="zh-CN" sz="2800">
              <a:latin typeface="等线" pitchFamily="2" charset="-122"/>
              <a:ea typeface="等线" pitchFamily="2" charset="-122"/>
            </a:endParaRPr>
          </a:p>
        </p:txBody>
      </p:sp>
      <p:sp>
        <p:nvSpPr>
          <p:cNvPr id="10245" name="矩形 5"/>
          <p:cNvSpPr/>
          <p:nvPr/>
        </p:nvSpPr>
        <p:spPr>
          <a:xfrm>
            <a:off x="4291013" y="960438"/>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水平台　</a:t>
            </a:r>
            <a:endParaRPr lang="zh-CN" altLang="en-US" sz="2800"/>
          </a:p>
        </p:txBody>
      </p:sp>
      <p:sp>
        <p:nvSpPr>
          <p:cNvPr id="10246" name="矩形 6"/>
          <p:cNvSpPr/>
          <p:nvPr/>
        </p:nvSpPr>
        <p:spPr>
          <a:xfrm>
            <a:off x="2471738" y="1631950"/>
            <a:ext cx="14414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a:t>
            </a:r>
            <a:r>
              <a:rPr lang="zh-CN" altLang="zh-CN" sz="2800" spc="0">
                <a:solidFill>
                  <a:srgbClr val="FF0000"/>
                </a:solidFill>
                <a:latin typeface="Times New Roman" pitchFamily="18" charset="0"/>
                <a:ea typeface="黑体" pitchFamily="49" charset="-122"/>
              </a:rPr>
              <a:t>刻度　</a:t>
            </a:r>
            <a:endParaRPr lang="zh-CN" altLang="en-US" sz="2800"/>
          </a:p>
        </p:txBody>
      </p:sp>
      <p:sp>
        <p:nvSpPr>
          <p:cNvPr id="10247" name="矩形 8"/>
          <p:cNvSpPr/>
          <p:nvPr/>
        </p:nvSpPr>
        <p:spPr>
          <a:xfrm>
            <a:off x="2325688" y="4818063"/>
            <a:ext cx="44926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小石头与砝码位置放反了　</a:t>
            </a:r>
            <a:endParaRPr lang="zh-CN" altLang="en-US" sz="2800"/>
          </a:p>
        </p:txBody>
      </p:sp>
      <p:grpSp>
        <p:nvGrpSpPr>
          <p:cNvPr id="10248" name="组合 10"/>
          <p:cNvGrpSpPr/>
          <p:nvPr/>
        </p:nvGrpSpPr>
        <p:grpSpPr>
          <a:xfrm>
            <a:off x="850900" y="2271713"/>
            <a:ext cx="7197725" cy="1157287"/>
            <a:chOff x="745170" y="2242373"/>
            <a:chExt cx="7196842" cy="1157990"/>
          </a:xfrm>
        </p:grpSpPr>
        <p:sp>
          <p:nvSpPr>
            <p:cNvPr id="10249" name="矩形 7"/>
            <p:cNvSpPr/>
            <p:nvPr/>
          </p:nvSpPr>
          <p:spPr>
            <a:xfrm>
              <a:off x="3807082" y="2242373"/>
              <a:ext cx="4134930" cy="522604"/>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向右调节平衡螺母，直到</a:t>
              </a:r>
              <a:endParaRPr lang="zh-CN" altLang="en-US" sz="2800"/>
            </a:p>
          </p:txBody>
        </p:sp>
        <p:sp>
          <p:nvSpPr>
            <p:cNvPr id="10250" name="矩形 9"/>
            <p:cNvSpPr/>
            <p:nvPr/>
          </p:nvSpPr>
          <p:spPr>
            <a:xfrm>
              <a:off x="745170" y="2877759"/>
              <a:ext cx="1620639" cy="522604"/>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天平平衡</a:t>
              </a:r>
              <a:endParaRPr lang="zh-CN" altLang="en-US" sz="2800"/>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Vertical)">
                                      <p:cBhvr>
                                        <p:cTn id="7" dur="500"/>
                                        <p:tgtEl>
                                          <p:spTgt spid="102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5"/>
                                        </p:tgtEl>
                                        <p:attrNameLst>
                                          <p:attrName>style.visibility</p:attrName>
                                        </p:attrNameLst>
                                      </p:cBhvr>
                                      <p:to>
                                        <p:strVal val="visible"/>
                                      </p:to>
                                    </p:set>
                                    <p:anim calcmode="lin" valueType="num">
                                      <p:cBhvr additive="base">
                                        <p:cTn id="12" dur="500" fill="hold"/>
                                        <p:tgtEl>
                                          <p:spTgt spid="10245"/>
                                        </p:tgtEl>
                                        <p:attrNameLst>
                                          <p:attrName>ppt_x</p:attrName>
                                        </p:attrNameLst>
                                      </p:cBhvr>
                                      <p:tavLst>
                                        <p:tav tm="0">
                                          <p:val>
                                            <p:strVal val="#ppt_x"/>
                                          </p:val>
                                        </p:tav>
                                        <p:tav tm="100000">
                                          <p:val>
                                            <p:strVal val="#ppt_x"/>
                                          </p:val>
                                        </p:tav>
                                      </p:tavLst>
                                    </p:anim>
                                    <p:anim calcmode="lin" valueType="num">
                                      <p:cBhvr additive="base">
                                        <p:cTn id="13"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6"/>
                                        </p:tgtEl>
                                        <p:attrNameLst>
                                          <p:attrName>style.visibility</p:attrName>
                                        </p:attrNameLst>
                                      </p:cBhvr>
                                      <p:to>
                                        <p:strVal val="visible"/>
                                      </p:to>
                                    </p:set>
                                    <p:anim calcmode="lin" valueType="num">
                                      <p:cBhvr additive="base">
                                        <p:cTn id="18" dur="500" fill="hold"/>
                                        <p:tgtEl>
                                          <p:spTgt spid="10246"/>
                                        </p:tgtEl>
                                        <p:attrNameLst>
                                          <p:attrName>ppt_x</p:attrName>
                                        </p:attrNameLst>
                                      </p:cBhvr>
                                      <p:tavLst>
                                        <p:tav tm="0">
                                          <p:val>
                                            <p:strVal val="#ppt_x"/>
                                          </p:val>
                                        </p:tav>
                                        <p:tav tm="100000">
                                          <p:val>
                                            <p:strVal val="#ppt_x"/>
                                          </p:val>
                                        </p:tav>
                                      </p:tavLst>
                                    </p:anim>
                                    <p:anim calcmode="lin" valueType="num">
                                      <p:cBhvr additive="base">
                                        <p:cTn id="19"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248"/>
                                        </p:tgtEl>
                                        <p:attrNameLst>
                                          <p:attrName>style.visibility</p:attrName>
                                        </p:attrNameLst>
                                      </p:cBhvr>
                                      <p:to>
                                        <p:strVal val="visible"/>
                                      </p:to>
                                    </p:set>
                                    <p:anim calcmode="lin" valueType="num">
                                      <p:cBhvr additive="base">
                                        <p:cTn id="24" dur="500" fill="hold"/>
                                        <p:tgtEl>
                                          <p:spTgt spid="10248"/>
                                        </p:tgtEl>
                                        <p:attrNameLst>
                                          <p:attrName>ppt_x</p:attrName>
                                        </p:attrNameLst>
                                      </p:cBhvr>
                                      <p:tavLst>
                                        <p:tav tm="0">
                                          <p:val>
                                            <p:strVal val="#ppt_x"/>
                                          </p:val>
                                        </p:tav>
                                        <p:tav tm="100000">
                                          <p:val>
                                            <p:strVal val="#ppt_x"/>
                                          </p:val>
                                        </p:tav>
                                      </p:tavLst>
                                    </p:anim>
                                    <p:anim calcmode="lin" valueType="num">
                                      <p:cBhvr additive="base">
                                        <p:cTn id="25"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247"/>
                                        </p:tgtEl>
                                        <p:attrNameLst>
                                          <p:attrName>style.visibility</p:attrName>
                                        </p:attrNameLst>
                                      </p:cBhvr>
                                      <p:to>
                                        <p:strVal val="visible"/>
                                      </p:to>
                                    </p:set>
                                    <p:anim calcmode="lin" valueType="num">
                                      <p:cBhvr additive="base">
                                        <p:cTn id="30" dur="500" fill="hold"/>
                                        <p:tgtEl>
                                          <p:spTgt spid="10247"/>
                                        </p:tgtEl>
                                        <p:attrNameLst>
                                          <p:attrName>ppt_x</p:attrName>
                                        </p:attrNameLst>
                                      </p:cBhvr>
                                      <p:tavLst>
                                        <p:tav tm="0">
                                          <p:val>
                                            <p:strVal val="#ppt_x"/>
                                          </p:val>
                                        </p:tav>
                                        <p:tav tm="100000">
                                          <p:val>
                                            <p:strVal val="#ppt_x"/>
                                          </p:val>
                                        </p:tav>
                                      </p:tavLst>
                                    </p:anim>
                                    <p:anim calcmode="lin" valueType="num">
                                      <p:cBhvr additive="base">
                                        <p:cTn id="31"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244"/>
                                        </p:tgtEl>
                                        <p:attrNameLst>
                                          <p:attrName>style.visibility</p:attrName>
                                        </p:attrNameLst>
                                      </p:cBhvr>
                                      <p:to>
                                        <p:strVal val="visible"/>
                                      </p:to>
                                    </p:set>
                                    <p:anim calcmode="lin" valueType="num">
                                      <p:cBhvr additive="base">
                                        <p:cTn id="36" dur="500" fill="hold"/>
                                        <p:tgtEl>
                                          <p:spTgt spid="10244"/>
                                        </p:tgtEl>
                                        <p:attrNameLst>
                                          <p:attrName>ppt_x</p:attrName>
                                        </p:attrNameLst>
                                      </p:cBhvr>
                                      <p:tavLst>
                                        <p:tav tm="0">
                                          <p:val>
                                            <p:strVal val="#ppt_x"/>
                                          </p:val>
                                        </p:tav>
                                        <p:tav tm="100000">
                                          <p:val>
                                            <p:strVal val="#ppt_x"/>
                                          </p:val>
                                        </p:tav>
                                      </p:tavLst>
                                    </p:anim>
                                    <p:anim calcmode="lin" valueType="num">
                                      <p:cBhvr additive="base">
                                        <p:cTn id="37"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p:bldP spid="1024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1267" name="标题 2"/>
          <p:cNvSpPr>
            <a:spLocks noGrp="1"/>
          </p:cNvSpPr>
          <p:nvPr>
            <p:ph type="title" idx="4294967295"/>
          </p:nvPr>
        </p:nvSpPr>
        <p:spPr>
          <a:xfrm>
            <a:off x="508000"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）改正操作后重新进行测量，小明用镊子按</a:t>
            </a:r>
            <a:br>
              <a:rPr lang="en-US" altLang="zh-CN" sz="2800"/>
            </a:br>
            <a:r>
              <a:rPr lang="zh-CN" altLang="zh-CN" sz="2800" u="sng"/>
              <a:t>　　　　　</a:t>
            </a:r>
            <a:r>
              <a:rPr lang="zh-CN" altLang="zh-CN" sz="2800"/>
              <a:t>（选填</a:t>
            </a:r>
            <a:r>
              <a:rPr lang="en-US" altLang="zh-CN" sz="2800"/>
              <a:t>“</a:t>
            </a:r>
            <a:r>
              <a:rPr lang="zh-CN" altLang="zh-CN" sz="2800"/>
              <a:t>先大后小</a:t>
            </a:r>
            <a:r>
              <a:rPr lang="en-US" altLang="zh-CN" sz="2800"/>
              <a:t>”</a:t>
            </a:r>
            <a:r>
              <a:rPr lang="zh-CN" altLang="zh-CN" sz="2800"/>
              <a:t>或</a:t>
            </a:r>
            <a:r>
              <a:rPr lang="en-US" altLang="zh-CN" sz="2800"/>
              <a:t>“</a:t>
            </a:r>
            <a:r>
              <a:rPr lang="zh-CN" altLang="zh-CN" sz="2800"/>
              <a:t>先小后大</a:t>
            </a:r>
            <a:r>
              <a:rPr lang="en-US" altLang="zh-CN" sz="2800"/>
              <a:t>”</a:t>
            </a:r>
            <a:r>
              <a:rPr lang="zh-CN" altLang="zh-CN" sz="2800"/>
              <a:t>）的顺序在右盘中依次加减砝码，当他加上质量最小的砝码时，发现指针偏向了分度盘中线的右侧，接下来的操作是</a:t>
            </a:r>
            <a:r>
              <a:rPr lang="zh-CN" altLang="zh-CN" sz="2800" u="sng"/>
              <a:t>　　　　　　　</a:t>
            </a:r>
            <a:r>
              <a:rPr lang="en-US" altLang="zh-CN" sz="2800" u="sng"/>
              <a:t>                               </a:t>
            </a:r>
            <a:r>
              <a:rPr lang="zh-CN" altLang="zh-CN" sz="2800" u="sng"/>
              <a:t>　　　</a:t>
            </a:r>
            <a:r>
              <a:rPr lang="en-US" altLang="zh-CN" sz="2800" u="sng">
                <a:solidFill>
                  <a:schemeClr val="bg1"/>
                </a:solidFill>
              </a:rPr>
              <a:t>.</a:t>
            </a:r>
            <a:br>
              <a:rPr lang="en-US" altLang="zh-CN" sz="2800" u="sng"/>
            </a:br>
            <a:r>
              <a:rPr lang="zh-CN" altLang="zh-CN" sz="2800" u="sng"/>
              <a:t>　　　</a:t>
            </a:r>
            <a:r>
              <a:rPr lang="en-US" altLang="zh-CN" sz="2800" u="sng"/>
              <a:t>            </a:t>
            </a:r>
            <a:r>
              <a:rPr lang="zh-CN" altLang="zh-CN" sz="2800" u="sng"/>
              <a:t>　　　　</a:t>
            </a:r>
            <a:r>
              <a:rPr lang="zh-CN" altLang="zh-CN" sz="2800"/>
              <a:t>．</a:t>
            </a:r>
            <a:br>
              <a:rPr lang="zh-CN" altLang="zh-CN" sz="2800"/>
            </a:br>
            <a:r>
              <a:rPr lang="zh-CN" altLang="zh-CN" sz="2800"/>
              <a:t>（</a:t>
            </a:r>
            <a:r>
              <a:rPr lang="en-US" altLang="zh-CN" sz="2800"/>
              <a:t>4</a:t>
            </a:r>
            <a:r>
              <a:rPr lang="zh-CN" altLang="zh-CN" sz="2800"/>
              <a:t>）当右盘中所加砝码和游码的位置如图丙所示时，天平平衡，则测得的小石块的质量为</a:t>
            </a:r>
            <a:r>
              <a:rPr lang="zh-CN" altLang="zh-CN" sz="2800" u="sng"/>
              <a:t>　　　</a:t>
            </a:r>
            <a:r>
              <a:rPr lang="en-US" altLang="zh-CN" sz="2800"/>
              <a:t>g.</a:t>
            </a:r>
            <a:endParaRPr lang="zh-CN" altLang="en-US" sz="2800"/>
          </a:p>
        </p:txBody>
      </p:sp>
      <p:sp>
        <p:nvSpPr>
          <p:cNvPr id="11268" name="矩形 3"/>
          <p:cNvSpPr/>
          <p:nvPr/>
        </p:nvSpPr>
        <p:spPr>
          <a:xfrm>
            <a:off x="735013" y="1597025"/>
            <a:ext cx="162083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先大后小</a:t>
            </a:r>
            <a:endParaRPr lang="zh-CN" altLang="en-US" sz="2800"/>
          </a:p>
        </p:txBody>
      </p:sp>
      <p:sp>
        <p:nvSpPr>
          <p:cNvPr id="11269" name="矩形 5"/>
          <p:cNvSpPr/>
          <p:nvPr/>
        </p:nvSpPr>
        <p:spPr>
          <a:xfrm>
            <a:off x="7235825" y="545147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92</a:t>
            </a:r>
            <a:endParaRPr lang="zh-CN" altLang="en-US" sz="2800"/>
          </a:p>
        </p:txBody>
      </p:sp>
      <p:grpSp>
        <p:nvGrpSpPr>
          <p:cNvPr id="11270" name="组合 7"/>
          <p:cNvGrpSpPr/>
          <p:nvPr/>
        </p:nvGrpSpPr>
        <p:grpSpPr>
          <a:xfrm>
            <a:off x="614363" y="3470275"/>
            <a:ext cx="7732712" cy="1203325"/>
            <a:chOff x="613663" y="3469846"/>
            <a:chExt cx="7733924" cy="1203056"/>
          </a:xfrm>
        </p:grpSpPr>
        <p:sp>
          <p:nvSpPr>
            <p:cNvPr id="11271" name="矩形 4"/>
            <p:cNvSpPr/>
            <p:nvPr/>
          </p:nvSpPr>
          <p:spPr>
            <a:xfrm>
              <a:off x="2001355" y="3469846"/>
              <a:ext cx="6346232" cy="52375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取下最小砝码，向右调节游码使天平</a:t>
              </a:r>
              <a:endParaRPr lang="zh-CN" altLang="zh-CN" sz="2800">
                <a:latin typeface="等线" pitchFamily="2" charset="-122"/>
                <a:ea typeface="等线" pitchFamily="2" charset="-122"/>
              </a:endParaRPr>
            </a:p>
          </p:txBody>
        </p:sp>
        <p:sp>
          <p:nvSpPr>
            <p:cNvPr id="11272" name="矩形 6"/>
            <p:cNvSpPr/>
            <p:nvPr/>
          </p:nvSpPr>
          <p:spPr>
            <a:xfrm>
              <a:off x="613663" y="4149144"/>
              <a:ext cx="1621091" cy="52375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重新平衡</a:t>
              </a:r>
              <a:endParaRPr lang="zh-CN" altLang="en-US" sz="2800"/>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 calcmode="lin" valueType="num">
                                      <p:cBhvr additive="base">
                                        <p:cTn id="12" dur="500" fill="hold"/>
                                        <p:tgtEl>
                                          <p:spTgt spid="11268"/>
                                        </p:tgtEl>
                                        <p:attrNameLst>
                                          <p:attrName>ppt_x</p:attrName>
                                        </p:attrNameLst>
                                      </p:cBhvr>
                                      <p:tavLst>
                                        <p:tav tm="0">
                                          <p:val>
                                            <p:strVal val="#ppt_x"/>
                                          </p:val>
                                        </p:tav>
                                        <p:tav tm="100000">
                                          <p:val>
                                            <p:strVal val="#ppt_x"/>
                                          </p:val>
                                        </p:tav>
                                      </p:tavLst>
                                    </p:anim>
                                    <p:anim calcmode="lin" valueType="num">
                                      <p:cBhvr additive="base">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additive="base">
                                        <p:cTn id="18" dur="500" fill="hold"/>
                                        <p:tgtEl>
                                          <p:spTgt spid="11270"/>
                                        </p:tgtEl>
                                        <p:attrNameLst>
                                          <p:attrName>ppt_x</p:attrName>
                                        </p:attrNameLst>
                                      </p:cBhvr>
                                      <p:tavLst>
                                        <p:tav tm="0">
                                          <p:val>
                                            <p:strVal val="#ppt_x"/>
                                          </p:val>
                                        </p:tav>
                                        <p:tav tm="100000">
                                          <p:val>
                                            <p:strVal val="#ppt_x"/>
                                          </p:val>
                                        </p:tav>
                                      </p:tavLst>
                                    </p:anim>
                                    <p:anim calcmode="lin" valueType="num">
                                      <p:cBhvr additive="base">
                                        <p:cTn id="19"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269"/>
                                        </p:tgtEl>
                                        <p:attrNameLst>
                                          <p:attrName>style.visibility</p:attrName>
                                        </p:attrNameLst>
                                      </p:cBhvr>
                                      <p:to>
                                        <p:strVal val="visible"/>
                                      </p:to>
                                    </p:set>
                                    <p:anim calcmode="lin" valueType="num">
                                      <p:cBhvr additive="base">
                                        <p:cTn id="24" dur="500" fill="hold"/>
                                        <p:tgtEl>
                                          <p:spTgt spid="11269"/>
                                        </p:tgtEl>
                                        <p:attrNameLst>
                                          <p:attrName>ppt_x</p:attrName>
                                        </p:attrNameLst>
                                      </p:cBhvr>
                                      <p:tavLst>
                                        <p:tav tm="0">
                                          <p:val>
                                            <p:strVal val="#ppt_x"/>
                                          </p:val>
                                        </p:tav>
                                        <p:tav tm="100000">
                                          <p:val>
                                            <p:strVal val="#ppt_x"/>
                                          </p:val>
                                        </p:tav>
                                      </p:tavLst>
                                    </p:anim>
                                    <p:anim calcmode="lin" valueType="num">
                                      <p:cBhvr additive="base">
                                        <p:cTn id="25"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P spid="1126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2291" name="标题 2"/>
          <p:cNvSpPr>
            <a:spLocks noGrp="1"/>
          </p:cNvSpPr>
          <p:nvPr>
            <p:ph type="title" idx="4294967295"/>
          </p:nvPr>
        </p:nvSpPr>
        <p:spPr>
          <a:xfrm>
            <a:off x="508000" y="1401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）如图丁所示小石块的体积是</a:t>
            </a:r>
            <a:r>
              <a:rPr lang="zh-CN" altLang="zh-CN" sz="2800" u="sng"/>
              <a:t>　　　　　</a:t>
            </a:r>
            <a:r>
              <a:rPr lang="en-US" altLang="zh-CN" sz="2800"/>
              <a:t>cm</a:t>
            </a:r>
            <a:r>
              <a:rPr lang="en-US" altLang="zh-CN" sz="2800" baseline="30000"/>
              <a:t>3</a:t>
            </a:r>
            <a:r>
              <a:rPr lang="zh-CN" altLang="zh-CN" sz="2800"/>
              <a:t>，小石块的密度是</a:t>
            </a:r>
            <a:r>
              <a:rPr lang="zh-CN" altLang="zh-CN" sz="2800" u="sng"/>
              <a:t>　　　　　</a:t>
            </a:r>
            <a:r>
              <a:rPr lang="en-US" altLang="zh-CN" sz="2800"/>
              <a:t>g/cm</a:t>
            </a:r>
            <a:r>
              <a:rPr lang="en-US" altLang="zh-CN" sz="2800" baseline="30000"/>
              <a:t>3</a:t>
            </a:r>
            <a:r>
              <a:rPr lang="en-US" altLang="zh-CN" sz="2800"/>
              <a:t>.</a:t>
            </a:r>
            <a:br>
              <a:rPr lang="zh-CN" altLang="zh-CN" sz="2800"/>
            </a:br>
            <a:r>
              <a:rPr lang="zh-CN" altLang="zh-CN" sz="2800"/>
              <a:t>（</a:t>
            </a:r>
            <a:r>
              <a:rPr lang="en-US" altLang="zh-CN" sz="2800"/>
              <a:t>6</a:t>
            </a:r>
            <a:r>
              <a:rPr lang="zh-CN" altLang="zh-CN" sz="2800"/>
              <a:t>）若小明先测小石块的体积，再测质量，测得的密度比真实值相比</a:t>
            </a:r>
            <a:r>
              <a:rPr lang="zh-CN" altLang="zh-CN" sz="2800" u="sng"/>
              <a:t>　　　　　</a:t>
            </a:r>
            <a:r>
              <a:rPr lang="zh-CN" altLang="zh-CN" sz="2800"/>
              <a:t>（选填</a:t>
            </a:r>
            <a:r>
              <a:rPr lang="en-US" altLang="zh-CN" sz="2800"/>
              <a:t>“</a:t>
            </a:r>
            <a:r>
              <a:rPr lang="zh-CN" altLang="zh-CN" sz="2800"/>
              <a:t>偏大</a:t>
            </a:r>
            <a:r>
              <a:rPr lang="en-US" altLang="zh-CN" sz="2800"/>
              <a:t>”“</a:t>
            </a:r>
            <a:r>
              <a:rPr lang="zh-CN" altLang="zh-CN" sz="2800"/>
              <a:t>相同</a:t>
            </a:r>
            <a:r>
              <a:rPr lang="en-US" altLang="zh-CN" sz="2800"/>
              <a:t>”</a:t>
            </a:r>
            <a:r>
              <a:rPr lang="zh-CN" altLang="zh-CN" sz="2800"/>
              <a:t>或</a:t>
            </a:r>
            <a:r>
              <a:rPr lang="en-US" altLang="zh-CN" sz="2800"/>
              <a:t>“</a:t>
            </a:r>
            <a:r>
              <a:rPr lang="zh-CN" altLang="zh-CN" sz="2800"/>
              <a:t>偏小</a:t>
            </a:r>
            <a:r>
              <a:rPr lang="en-US" altLang="zh-CN" sz="2800"/>
              <a:t>”</a:t>
            </a:r>
            <a:r>
              <a:rPr lang="zh-CN" altLang="zh-CN" sz="2800"/>
              <a:t>），原因是</a:t>
            </a:r>
            <a:br>
              <a:rPr lang="en-US" altLang="zh-CN" sz="2800"/>
            </a:b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12292" name="矩形 3"/>
          <p:cNvSpPr/>
          <p:nvPr/>
        </p:nvSpPr>
        <p:spPr>
          <a:xfrm>
            <a:off x="6350000" y="1465263"/>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20</a:t>
            </a:r>
            <a:endParaRPr lang="zh-CN" altLang="en-US" sz="2800"/>
          </a:p>
        </p:txBody>
      </p:sp>
      <p:sp>
        <p:nvSpPr>
          <p:cNvPr id="12293" name="矩形 4"/>
          <p:cNvSpPr/>
          <p:nvPr/>
        </p:nvSpPr>
        <p:spPr>
          <a:xfrm>
            <a:off x="3679825" y="2141538"/>
            <a:ext cx="6334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4.6</a:t>
            </a:r>
            <a:endParaRPr lang="zh-CN" altLang="en-US" sz="2800"/>
          </a:p>
        </p:txBody>
      </p:sp>
      <p:sp>
        <p:nvSpPr>
          <p:cNvPr id="12294" name="矩形 5"/>
          <p:cNvSpPr/>
          <p:nvPr/>
        </p:nvSpPr>
        <p:spPr>
          <a:xfrm>
            <a:off x="4313238" y="337502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偏大</a:t>
            </a:r>
            <a:endParaRPr lang="zh-CN" altLang="en-US" sz="2800"/>
          </a:p>
        </p:txBody>
      </p:sp>
      <p:sp>
        <p:nvSpPr>
          <p:cNvPr id="12295" name="矩形 6"/>
          <p:cNvSpPr/>
          <p:nvPr/>
        </p:nvSpPr>
        <p:spPr>
          <a:xfrm>
            <a:off x="704850" y="4641850"/>
            <a:ext cx="70072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小石块上沾有水使质量偏大，所测密度偏大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292"/>
                                        </p:tgtEl>
                                        <p:attrNameLst>
                                          <p:attrName>style.visibility</p:attrName>
                                        </p:attrNameLst>
                                      </p:cBhvr>
                                      <p:to>
                                        <p:strVal val="visible"/>
                                      </p:to>
                                    </p:set>
                                    <p:anim calcmode="lin" valueType="num">
                                      <p:cBhvr additive="base">
                                        <p:cTn id="12" dur="500" fill="hold"/>
                                        <p:tgtEl>
                                          <p:spTgt spid="12292"/>
                                        </p:tgtEl>
                                        <p:attrNameLst>
                                          <p:attrName>ppt_x</p:attrName>
                                        </p:attrNameLst>
                                      </p:cBhvr>
                                      <p:tavLst>
                                        <p:tav tm="0">
                                          <p:val>
                                            <p:strVal val="#ppt_x"/>
                                          </p:val>
                                        </p:tav>
                                        <p:tav tm="100000">
                                          <p:val>
                                            <p:strVal val="#ppt_x"/>
                                          </p:val>
                                        </p:tav>
                                      </p:tavLst>
                                    </p:anim>
                                    <p:anim calcmode="lin" valueType="num">
                                      <p:cBhvr additive="base">
                                        <p:cTn id="13"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3"/>
                                        </p:tgtEl>
                                        <p:attrNameLst>
                                          <p:attrName>style.visibility</p:attrName>
                                        </p:attrNameLst>
                                      </p:cBhvr>
                                      <p:to>
                                        <p:strVal val="visible"/>
                                      </p:to>
                                    </p:set>
                                    <p:anim calcmode="lin" valueType="num">
                                      <p:cBhvr additive="base">
                                        <p:cTn id="18" dur="500" fill="hold"/>
                                        <p:tgtEl>
                                          <p:spTgt spid="12293"/>
                                        </p:tgtEl>
                                        <p:attrNameLst>
                                          <p:attrName>ppt_x</p:attrName>
                                        </p:attrNameLst>
                                      </p:cBhvr>
                                      <p:tavLst>
                                        <p:tav tm="0">
                                          <p:val>
                                            <p:strVal val="#ppt_x"/>
                                          </p:val>
                                        </p:tav>
                                        <p:tav tm="100000">
                                          <p:val>
                                            <p:strVal val="#ppt_x"/>
                                          </p:val>
                                        </p:tav>
                                      </p:tavLst>
                                    </p:anim>
                                    <p:anim calcmode="lin" valueType="num">
                                      <p:cBhvr additive="base">
                                        <p:cTn id="19"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295"/>
                                        </p:tgtEl>
                                        <p:attrNameLst>
                                          <p:attrName>style.visibility</p:attrName>
                                        </p:attrNameLst>
                                      </p:cBhvr>
                                      <p:to>
                                        <p:strVal val="visible"/>
                                      </p:to>
                                    </p:set>
                                    <p:anim calcmode="lin" valueType="num">
                                      <p:cBhvr additive="base">
                                        <p:cTn id="30" dur="500" fill="hold"/>
                                        <p:tgtEl>
                                          <p:spTgt spid="12295"/>
                                        </p:tgtEl>
                                        <p:attrNameLst>
                                          <p:attrName>ppt_x</p:attrName>
                                        </p:attrNameLst>
                                      </p:cBhvr>
                                      <p:tavLst>
                                        <p:tav tm="0">
                                          <p:val>
                                            <p:strVal val="#ppt_x"/>
                                          </p:val>
                                        </p:tav>
                                        <p:tav tm="100000">
                                          <p:val>
                                            <p:strVal val="#ppt_x"/>
                                          </p:val>
                                        </p:tav>
                                      </p:tavLst>
                                    </p:anim>
                                    <p:anim calcmode="lin" valueType="num">
                                      <p:cBhvr additive="base">
                                        <p:cTn id="31"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3315" name="标题 2"/>
          <p:cNvSpPr>
            <a:spLocks noGrp="1"/>
          </p:cNvSpPr>
          <p:nvPr>
            <p:ph type="title" idx="4294967295"/>
          </p:nvPr>
        </p:nvSpPr>
        <p:spPr>
          <a:xfrm>
            <a:off x="582613" y="21272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7</a:t>
            </a:r>
            <a:r>
              <a:rPr lang="zh-CN" altLang="zh-CN" sz="2800"/>
              <a:t>）整理实验器材时发现，天平的左盘有一个缺角，则测量结果</a:t>
            </a:r>
            <a:r>
              <a:rPr lang="zh-CN" altLang="zh-CN" sz="2800" u="sng"/>
              <a:t>　　　　　</a:t>
            </a:r>
            <a:r>
              <a:rPr lang="zh-CN" altLang="zh-CN" sz="2800"/>
              <a:t>．（选填</a:t>
            </a:r>
            <a:r>
              <a:rPr lang="en-US" altLang="zh-CN" sz="2800"/>
              <a:t>“</a:t>
            </a:r>
            <a:r>
              <a:rPr lang="zh-CN" altLang="zh-CN" sz="2800"/>
              <a:t>偏大</a:t>
            </a:r>
            <a:r>
              <a:rPr lang="en-US" altLang="zh-CN" sz="2800"/>
              <a:t>”“</a:t>
            </a:r>
            <a:r>
              <a:rPr lang="zh-CN" altLang="zh-CN" sz="2800"/>
              <a:t>偏小</a:t>
            </a:r>
            <a:r>
              <a:rPr lang="en-US" altLang="zh-CN" sz="2800"/>
              <a:t>”</a:t>
            </a:r>
            <a:r>
              <a:rPr lang="zh-CN" altLang="zh-CN" sz="2800"/>
              <a:t>或</a:t>
            </a:r>
            <a:r>
              <a:rPr lang="en-US" altLang="zh-CN" sz="2800"/>
              <a:t>“</a:t>
            </a:r>
            <a:r>
              <a:rPr lang="zh-CN" altLang="zh-CN" sz="2800"/>
              <a:t>仍然准确</a:t>
            </a:r>
            <a:r>
              <a:rPr lang="en-US" altLang="zh-CN" sz="2800"/>
              <a:t>”</a:t>
            </a:r>
            <a:r>
              <a:rPr lang="zh-CN" altLang="zh-CN" sz="2800"/>
              <a:t>）</a:t>
            </a:r>
            <a:br>
              <a:rPr lang="zh-CN" altLang="zh-CN" sz="2800"/>
            </a:br>
            <a:endParaRPr lang="zh-CN" altLang="en-US" sz="2800"/>
          </a:p>
        </p:txBody>
      </p:sp>
      <p:sp>
        <p:nvSpPr>
          <p:cNvPr id="13316" name="矩形 1"/>
          <p:cNvSpPr/>
          <p:nvPr/>
        </p:nvSpPr>
        <p:spPr>
          <a:xfrm>
            <a:off x="3270250" y="2838450"/>
            <a:ext cx="16208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仍然准确</a:t>
            </a:r>
            <a:endParaRPr lang="zh-CN" altLang="en-US">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316"/>
                                        </p:tgtEl>
                                        <p:attrNameLst>
                                          <p:attrName>style.visibility</p:attrName>
                                        </p:attrNameLst>
                                      </p:cBhvr>
                                      <p:to>
                                        <p:strVal val="visible"/>
                                      </p:to>
                                    </p:set>
                                    <p:anim calcmode="lin" valueType="num">
                                      <p:cBhvr additive="base">
                                        <p:cTn id="12" dur="500" fill="hold"/>
                                        <p:tgtEl>
                                          <p:spTgt spid="13316"/>
                                        </p:tgtEl>
                                        <p:attrNameLst>
                                          <p:attrName>ppt_x</p:attrName>
                                        </p:attrNameLst>
                                      </p:cBhvr>
                                      <p:tavLst>
                                        <p:tav tm="0">
                                          <p:val>
                                            <p:strVal val="#ppt_x"/>
                                          </p:val>
                                        </p:tav>
                                        <p:tav tm="100000">
                                          <p:val>
                                            <p:strVal val="#ppt_x"/>
                                          </p:val>
                                        </p:tav>
                                      </p:tavLst>
                                    </p:anim>
                                    <p:anim calcmode="lin" valueType="num">
                                      <p:cBhvr additive="base">
                                        <p:cTn id="13"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4339" name="标题 2"/>
          <p:cNvSpPr>
            <a:spLocks noGrp="1"/>
          </p:cNvSpPr>
          <p:nvPr>
            <p:ph type="title" idx="4294967295"/>
          </p:nvPr>
        </p:nvSpPr>
        <p:spPr>
          <a:xfrm>
            <a:off x="508000" y="1724025"/>
            <a:ext cx="8128000" cy="34099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【点拔】误差分析：</a:t>
            </a:r>
            <a:br>
              <a:rPr lang="zh-CN" altLang="zh-CN" sz="2800"/>
            </a:br>
            <a:r>
              <a:rPr lang="zh-CN" altLang="zh-CN" sz="2800"/>
              <a:t>（</a:t>
            </a:r>
            <a:r>
              <a:rPr lang="en-US" altLang="zh-CN" sz="2800"/>
              <a:t>1</a:t>
            </a:r>
            <a:r>
              <a:rPr lang="zh-CN" altLang="zh-CN" sz="2800"/>
              <a:t>）先测固体体积，再测固体质量，固体上会沾水，所测固体密度会偏大；</a:t>
            </a:r>
            <a:br>
              <a:rPr lang="zh-CN" altLang="zh-CN" sz="2800"/>
            </a:br>
            <a:r>
              <a:rPr lang="zh-CN" altLang="zh-CN" sz="2800"/>
              <a:t>（</a:t>
            </a:r>
            <a:r>
              <a:rPr lang="en-US" altLang="zh-CN" sz="2800"/>
              <a:t>2</a:t>
            </a:r>
            <a:r>
              <a:rPr lang="zh-CN" altLang="zh-CN" sz="2800"/>
              <a:t>）测固体体积时，有水溅出，则所测固体体积会变小，所测固体密度会偏大．</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Vertical)">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5"/>
          <p:cNvSpPr>
            <a:spLocks noGrp="1"/>
          </p:cNvSpPr>
          <p:nvPr>
            <p:ph type="title" idx="4294967295"/>
          </p:nvPr>
        </p:nvSpPr>
        <p:spPr>
          <a:xfrm>
            <a:off x="500063" y="882650"/>
            <a:ext cx="8326437"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测液体密度　</a:t>
            </a:r>
            <a:br>
              <a:rPr lang="en-US" altLang="zh-CN" sz="2800"/>
            </a:br>
            <a:r>
              <a:rPr lang="en-US" altLang="zh-CN" sz="2800"/>
              <a:t>          </a:t>
            </a:r>
            <a:r>
              <a:rPr lang="zh-CN" altLang="zh-CN" sz="2800"/>
              <a:t>小明所在的课外兴趣小组需要密度为</a:t>
            </a:r>
            <a:r>
              <a:rPr lang="en-US" altLang="zh-CN" sz="2800"/>
              <a:t>1.05 g/cm</a:t>
            </a:r>
            <a:r>
              <a:rPr lang="en-US" altLang="zh-CN" sz="2800" baseline="30000"/>
              <a:t>3</a:t>
            </a:r>
            <a:r>
              <a:rPr lang="zh-CN" altLang="zh-CN" sz="2800"/>
              <a:t>的盐水，为了检验配置的盐水是否合格，小明用天平和量筒做了如下实验：</a:t>
            </a:r>
            <a:br>
              <a:rPr lang="zh-CN" altLang="zh-CN" sz="2800"/>
            </a:br>
            <a:endParaRPr lang="zh-CN" altLang="en-US" sz="2800"/>
          </a:p>
        </p:txBody>
      </p:sp>
      <p:pic>
        <p:nvPicPr>
          <p:cNvPr id="15363" name="Picture 3"/>
          <p:cNvPicPr>
            <a:picLocks noChangeAspect="1"/>
          </p:cNvPicPr>
          <p:nvPr/>
        </p:nvPicPr>
        <p:blipFill>
          <a:blip r:embed="rId2"/>
          <a:stretch>
            <a:fillRect/>
          </a:stretch>
        </p:blipFill>
        <p:spPr>
          <a:xfrm>
            <a:off x="627063" y="1716088"/>
            <a:ext cx="790575" cy="395287"/>
          </a:xfrm>
          <a:prstGeom prst="rect">
            <a:avLst/>
          </a:prstGeom>
          <a:noFill/>
          <a:ln>
            <a:noFill/>
            <a:miter lim="800000"/>
          </a:ln>
        </p:spPr>
      </p:pic>
      <p:sp>
        <p:nvSpPr>
          <p:cNvPr id="1536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pic>
        <p:nvPicPr>
          <p:cNvPr id="15365" name="Picture 6"/>
          <p:cNvPicPr>
            <a:picLocks noChangeAspect="1"/>
          </p:cNvPicPr>
          <p:nvPr/>
        </p:nvPicPr>
        <p:blipFill>
          <a:blip r:embed="rId3"/>
          <a:stretch>
            <a:fillRect/>
          </a:stretch>
        </p:blipFill>
        <p:spPr>
          <a:xfrm>
            <a:off x="1311275" y="3571875"/>
            <a:ext cx="6521450" cy="268446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par>
                                <p:cTn id="11" presetID="10" presetClass="entr" presetSubtype="0" fill="hold" nodeType="withEffect">
                                  <p:stCondLst>
                                    <p:cond delay="0"/>
                                  </p:stCondLst>
                                  <p:childTnLst>
                                    <p:set>
                                      <p:cBhvr>
                                        <p:cTn id="12" dur="1" fill="hold">
                                          <p:stCondLst>
                                            <p:cond delay="0"/>
                                          </p:stCondLst>
                                        </p:cTn>
                                        <p:tgtEl>
                                          <p:spTgt spid="15365"/>
                                        </p:tgtEl>
                                        <p:attrNameLst>
                                          <p:attrName>style.visibility</p:attrName>
                                        </p:attrNameLst>
                                      </p:cBhvr>
                                      <p:to>
                                        <p:strVal val="visible"/>
                                      </p:to>
                                    </p:set>
                                    <p:animEffect transition="in" filter="fade">
                                      <p:cBhvr>
                                        <p:cTn id="13"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6387" name="标题 2"/>
          <p:cNvSpPr>
            <a:spLocks noGrp="1"/>
          </p:cNvSpPr>
          <p:nvPr>
            <p:ph type="title" idx="4294967295"/>
          </p:nvPr>
        </p:nvSpPr>
        <p:spPr>
          <a:xfrm>
            <a:off x="508000" y="1335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）将天平放在水平台上，把游码放在</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处，发现指针指在分度盘的右侧，要使横梁平衡，应将平衡螺母向</a:t>
            </a:r>
            <a:r>
              <a:rPr lang="zh-CN" altLang="zh-CN" sz="2800" u="sng"/>
              <a:t>　　　　</a:t>
            </a:r>
            <a:r>
              <a:rPr lang="zh-CN" altLang="zh-CN" sz="2800"/>
              <a:t>（选填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）调．</a:t>
            </a:r>
            <a:br>
              <a:rPr lang="zh-CN" altLang="zh-CN" sz="2800"/>
            </a:br>
            <a:r>
              <a:rPr lang="zh-CN" altLang="zh-CN" sz="2800"/>
              <a:t>（</a:t>
            </a:r>
            <a:r>
              <a:rPr lang="en-US" altLang="zh-CN" sz="2800"/>
              <a:t>2</a:t>
            </a:r>
            <a:r>
              <a:rPr lang="zh-CN" altLang="zh-CN" sz="2800"/>
              <a:t>）用天平测出空烧杯的质量为</a:t>
            </a:r>
            <a:r>
              <a:rPr lang="en-US" altLang="zh-CN" sz="2800"/>
              <a:t>21.4 g</a:t>
            </a:r>
            <a:r>
              <a:rPr lang="zh-CN" altLang="zh-CN" sz="2800"/>
              <a:t>，在烧杯中倒入适量的盐水，测出烧杯和盐水的总质量如图乙所示，则烧杯中盐水的质量为</a:t>
            </a:r>
            <a:r>
              <a:rPr lang="zh-CN" altLang="zh-CN" sz="2800" u="sng"/>
              <a:t>　　　　　</a:t>
            </a:r>
            <a:r>
              <a:rPr lang="en-US" altLang="zh-CN" sz="2800"/>
              <a:t>g.</a:t>
            </a:r>
            <a:br>
              <a:rPr lang="zh-CN" altLang="zh-CN" sz="2800"/>
            </a:br>
            <a:endParaRPr lang="zh-CN" altLang="en-US" sz="2800"/>
          </a:p>
        </p:txBody>
      </p:sp>
      <p:sp>
        <p:nvSpPr>
          <p:cNvPr id="16388" name="矩形 3"/>
          <p:cNvSpPr/>
          <p:nvPr/>
        </p:nvSpPr>
        <p:spPr>
          <a:xfrm>
            <a:off x="6915150" y="1425575"/>
            <a:ext cx="16208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零刻度　</a:t>
            </a:r>
            <a:endParaRPr lang="zh-CN" altLang="en-US" sz="2800"/>
          </a:p>
        </p:txBody>
      </p:sp>
      <p:sp>
        <p:nvSpPr>
          <p:cNvPr id="16389" name="矩形 4"/>
          <p:cNvSpPr/>
          <p:nvPr/>
        </p:nvSpPr>
        <p:spPr>
          <a:xfrm>
            <a:off x="3454400" y="2686050"/>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左</a:t>
            </a:r>
            <a:endParaRPr lang="zh-CN" altLang="en-US" sz="2800"/>
          </a:p>
        </p:txBody>
      </p:sp>
      <p:sp>
        <p:nvSpPr>
          <p:cNvPr id="16390" name="矩形 5"/>
          <p:cNvSpPr/>
          <p:nvPr/>
        </p:nvSpPr>
        <p:spPr>
          <a:xfrm>
            <a:off x="5778500" y="4608513"/>
            <a:ext cx="8143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40.6</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388"/>
                                        </p:tgtEl>
                                        <p:attrNameLst>
                                          <p:attrName>style.visibility</p:attrName>
                                        </p:attrNameLst>
                                      </p:cBhvr>
                                      <p:to>
                                        <p:strVal val="visible"/>
                                      </p:to>
                                    </p:set>
                                    <p:anim calcmode="lin" valueType="num">
                                      <p:cBhvr additive="base">
                                        <p:cTn id="12" dur="500" fill="hold"/>
                                        <p:tgtEl>
                                          <p:spTgt spid="16388"/>
                                        </p:tgtEl>
                                        <p:attrNameLst>
                                          <p:attrName>ppt_x</p:attrName>
                                        </p:attrNameLst>
                                      </p:cBhvr>
                                      <p:tavLst>
                                        <p:tav tm="0">
                                          <p:val>
                                            <p:strVal val="#ppt_x"/>
                                          </p:val>
                                        </p:tav>
                                        <p:tav tm="100000">
                                          <p:val>
                                            <p:strVal val="#ppt_x"/>
                                          </p:val>
                                        </p:tav>
                                      </p:tavLst>
                                    </p:anim>
                                    <p:anim calcmode="lin" valueType="num">
                                      <p:cBhvr additive="base">
                                        <p:cTn id="13"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89"/>
                                        </p:tgtEl>
                                        <p:attrNameLst>
                                          <p:attrName>style.visibility</p:attrName>
                                        </p:attrNameLst>
                                      </p:cBhvr>
                                      <p:to>
                                        <p:strVal val="visible"/>
                                      </p:to>
                                    </p:set>
                                    <p:anim calcmode="lin" valueType="num">
                                      <p:cBhvr additive="base">
                                        <p:cTn id="18" dur="500" fill="hold"/>
                                        <p:tgtEl>
                                          <p:spTgt spid="16389"/>
                                        </p:tgtEl>
                                        <p:attrNameLst>
                                          <p:attrName>ppt_x</p:attrName>
                                        </p:attrNameLst>
                                      </p:cBhvr>
                                      <p:tavLst>
                                        <p:tav tm="0">
                                          <p:val>
                                            <p:strVal val="#ppt_x"/>
                                          </p:val>
                                        </p:tav>
                                        <p:tav tm="100000">
                                          <p:val>
                                            <p:strVal val="#ppt_x"/>
                                          </p:val>
                                        </p:tav>
                                      </p:tavLst>
                                    </p:anim>
                                    <p:anim calcmode="lin" valueType="num">
                                      <p:cBhvr additive="base">
                                        <p:cTn id="19" dur="500" fill="hold"/>
                                        <p:tgtEl>
                                          <p:spTgt spid="1638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390"/>
                                        </p:tgtEl>
                                        <p:attrNameLst>
                                          <p:attrName>style.visibility</p:attrName>
                                        </p:attrNameLst>
                                      </p:cBhvr>
                                      <p:to>
                                        <p:strVal val="visible"/>
                                      </p:to>
                                    </p:set>
                                    <p:anim calcmode="lin" valueType="num">
                                      <p:cBhvr additive="base">
                                        <p:cTn id="24" dur="500" fill="hold"/>
                                        <p:tgtEl>
                                          <p:spTgt spid="16390"/>
                                        </p:tgtEl>
                                        <p:attrNameLst>
                                          <p:attrName>ppt_x</p:attrName>
                                        </p:attrNameLst>
                                      </p:cBhvr>
                                      <p:tavLst>
                                        <p:tav tm="0">
                                          <p:val>
                                            <p:strVal val="#ppt_x"/>
                                          </p:val>
                                        </p:tav>
                                        <p:tav tm="100000">
                                          <p:val>
                                            <p:strVal val="#ppt_x"/>
                                          </p:val>
                                        </p:tav>
                                      </p:tavLst>
                                    </p:anim>
                                    <p:anim calcmode="lin" valueType="num">
                                      <p:cBhvr additive="base">
                                        <p:cTn id="25"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p:bldP spid="16389" grpId="0"/>
      <p:bldP spid="1639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7411" name="标题 2"/>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）将烧杯中的盐水倒入量筒中，如图丙所示，则盐水的密度为</a:t>
            </a:r>
            <a:r>
              <a:rPr lang="zh-CN" altLang="zh-CN" sz="2800" u="sng"/>
              <a:t>　　</a:t>
            </a:r>
            <a:r>
              <a:rPr lang="en-US" altLang="zh-CN" sz="2800" u="sng"/>
              <a:t>      </a:t>
            </a:r>
            <a:r>
              <a:rPr lang="zh-CN" altLang="zh-CN" sz="2800" u="sng"/>
              <a:t>　　　</a:t>
            </a:r>
            <a:r>
              <a:rPr lang="en-US" altLang="zh-CN" sz="2800"/>
              <a:t>kg/m</a:t>
            </a:r>
            <a:r>
              <a:rPr lang="en-US" altLang="zh-CN" sz="2800" baseline="30000"/>
              <a:t>3</a:t>
            </a:r>
            <a:r>
              <a:rPr lang="en-US" altLang="zh-CN" sz="2800"/>
              <a:t>.</a:t>
            </a:r>
            <a:br>
              <a:rPr lang="zh-CN" altLang="zh-CN" sz="2800"/>
            </a:br>
            <a:r>
              <a:rPr lang="zh-CN" altLang="zh-CN" sz="2800"/>
              <a:t>（</a:t>
            </a:r>
            <a:r>
              <a:rPr lang="en-US" altLang="zh-CN" sz="2800"/>
              <a:t>4</a:t>
            </a:r>
            <a:r>
              <a:rPr lang="zh-CN" altLang="zh-CN" sz="2800"/>
              <a:t>）小明用这种方法测出的盐水密度会</a:t>
            </a:r>
            <a:r>
              <a:rPr lang="zh-CN" altLang="zh-CN" sz="2800" u="sng"/>
              <a:t>　</a:t>
            </a:r>
            <a:r>
              <a:rPr lang="en-US"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偏大</a:t>
            </a:r>
            <a:r>
              <a:rPr lang="en-US" altLang="zh-CN" sz="2800"/>
              <a:t>”</a:t>
            </a:r>
            <a:r>
              <a:rPr lang="zh-CN" altLang="zh-CN" sz="2800"/>
              <a:t>或“偏小”）</a:t>
            </a:r>
            <a:r>
              <a:rPr lang="en-US" altLang="zh-CN" sz="2800"/>
              <a:t>.</a:t>
            </a:r>
            <a:r>
              <a:rPr lang="zh-CN" altLang="zh-CN" sz="2800"/>
              <a:t>同组的小刚认为只需要改变一下甲乙丙三图的操作顺序即可大大减小上述方法带来的误差，顺序应改为</a:t>
            </a: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17412" name="矩形 6"/>
          <p:cNvSpPr/>
          <p:nvPr/>
        </p:nvSpPr>
        <p:spPr>
          <a:xfrm>
            <a:off x="3232150" y="1844675"/>
            <a:ext cx="192087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1.015×10</a:t>
            </a:r>
            <a:r>
              <a:rPr lang="en-US" altLang="zh-CN" sz="2800" spc="0" baseline="30000">
                <a:solidFill>
                  <a:srgbClr val="FF0000"/>
                </a:solidFill>
                <a:latin typeface="Times New Roman" pitchFamily="18" charset="0"/>
                <a:ea typeface="黑体" pitchFamily="49" charset="-122"/>
              </a:rPr>
              <a:t>3</a:t>
            </a:r>
            <a:r>
              <a:rPr lang="en-US" altLang="zh-CN" sz="2800" spc="0">
                <a:solidFill>
                  <a:srgbClr val="FF0000"/>
                </a:solidFill>
                <a:latin typeface="Times New Roman" pitchFamily="18" charset="0"/>
                <a:ea typeface="黑体" pitchFamily="49" charset="-122"/>
              </a:rPr>
              <a:t> </a:t>
            </a:r>
            <a:endParaRPr lang="zh-CN" altLang="en-US" sz="2800"/>
          </a:p>
        </p:txBody>
      </p:sp>
      <p:sp>
        <p:nvSpPr>
          <p:cNvPr id="17413" name="矩形 7"/>
          <p:cNvSpPr/>
          <p:nvPr/>
        </p:nvSpPr>
        <p:spPr>
          <a:xfrm>
            <a:off x="7042150" y="248285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偏大</a:t>
            </a:r>
            <a:endParaRPr lang="zh-CN" altLang="en-US" sz="2800"/>
          </a:p>
        </p:txBody>
      </p:sp>
      <p:sp>
        <p:nvSpPr>
          <p:cNvPr id="17414" name="矩形 8"/>
          <p:cNvSpPr/>
          <p:nvPr/>
        </p:nvSpPr>
        <p:spPr>
          <a:xfrm>
            <a:off x="5780088" y="4413250"/>
            <a:ext cx="126206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乙丙甲</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 calcmode="lin" valueType="num">
                                      <p:cBhvr additive="base">
                                        <p:cTn id="12" dur="500" fill="hold"/>
                                        <p:tgtEl>
                                          <p:spTgt spid="17412"/>
                                        </p:tgtEl>
                                        <p:attrNameLst>
                                          <p:attrName>ppt_x</p:attrName>
                                        </p:attrNameLst>
                                      </p:cBhvr>
                                      <p:tavLst>
                                        <p:tav tm="0">
                                          <p:val>
                                            <p:strVal val="#ppt_x"/>
                                          </p:val>
                                        </p:tav>
                                        <p:tav tm="100000">
                                          <p:val>
                                            <p:strVal val="#ppt_x"/>
                                          </p:val>
                                        </p:tav>
                                      </p:tavLst>
                                    </p:anim>
                                    <p:anim calcmode="lin" valueType="num">
                                      <p:cBhvr additive="base">
                                        <p:cTn id="13"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413"/>
                                        </p:tgtEl>
                                        <p:attrNameLst>
                                          <p:attrName>style.visibility</p:attrName>
                                        </p:attrNameLst>
                                      </p:cBhvr>
                                      <p:to>
                                        <p:strVal val="visible"/>
                                      </p:to>
                                    </p:set>
                                    <p:anim calcmode="lin" valueType="num">
                                      <p:cBhvr additive="base">
                                        <p:cTn id="18" dur="500" fill="hold"/>
                                        <p:tgtEl>
                                          <p:spTgt spid="17413"/>
                                        </p:tgtEl>
                                        <p:attrNameLst>
                                          <p:attrName>ppt_x</p:attrName>
                                        </p:attrNameLst>
                                      </p:cBhvr>
                                      <p:tavLst>
                                        <p:tav tm="0">
                                          <p:val>
                                            <p:strVal val="#ppt_x"/>
                                          </p:val>
                                        </p:tav>
                                        <p:tav tm="100000">
                                          <p:val>
                                            <p:strVal val="#ppt_x"/>
                                          </p:val>
                                        </p:tav>
                                      </p:tavLst>
                                    </p:anim>
                                    <p:anim calcmode="lin" valueType="num">
                                      <p:cBhvr additive="base">
                                        <p:cTn id="19"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7414"/>
                                        </p:tgtEl>
                                        <p:attrNameLst>
                                          <p:attrName>style.visibility</p:attrName>
                                        </p:attrNameLst>
                                      </p:cBhvr>
                                      <p:to>
                                        <p:strVal val="visible"/>
                                      </p:to>
                                    </p:set>
                                    <p:anim calcmode="lin" valueType="num">
                                      <p:cBhvr additive="base">
                                        <p:cTn id="24" dur="500" fill="hold"/>
                                        <p:tgtEl>
                                          <p:spTgt spid="17414"/>
                                        </p:tgtEl>
                                        <p:attrNameLst>
                                          <p:attrName>ppt_x</p:attrName>
                                        </p:attrNameLst>
                                      </p:cBhvr>
                                      <p:tavLst>
                                        <p:tav tm="0">
                                          <p:val>
                                            <p:strVal val="#ppt_x"/>
                                          </p:val>
                                        </p:tav>
                                        <p:tav tm="100000">
                                          <p:val>
                                            <p:strVal val="#ppt_x"/>
                                          </p:val>
                                        </p:tav>
                                      </p:tavLst>
                                    </p:anim>
                                    <p:anim calcmode="lin" valueType="num">
                                      <p:cBhvr additive="base">
                                        <p:cTn id="25"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P spid="17413" grpId="0"/>
      <p:bldP spid="1741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8435" name="标题 2"/>
          <p:cNvSpPr>
            <a:spLocks noGrp="1"/>
          </p:cNvSpPr>
          <p:nvPr>
            <p:ph type="title" idx="4294967295"/>
          </p:nvPr>
        </p:nvSpPr>
        <p:spPr>
          <a:xfrm>
            <a:off x="508000" y="1546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）为配制合格的盐水，需要继续向盐水中</a:t>
            </a:r>
            <a:br>
              <a:rPr lang="en-US" altLang="zh-CN" sz="2800"/>
            </a:br>
            <a:r>
              <a:rPr lang="zh-CN" altLang="zh-CN" sz="2800" u="sng"/>
              <a:t>　　　　　</a:t>
            </a:r>
            <a:r>
              <a:rPr lang="zh-CN" altLang="zh-CN" sz="2800"/>
              <a:t>（选填</a:t>
            </a:r>
            <a:r>
              <a:rPr lang="en-US" altLang="zh-CN" sz="2800"/>
              <a:t>“</a:t>
            </a:r>
            <a:r>
              <a:rPr lang="zh-CN" altLang="zh-CN" sz="2800"/>
              <a:t>加盐</a:t>
            </a:r>
            <a:r>
              <a:rPr lang="en-US" altLang="zh-CN" sz="2800"/>
              <a:t>”</a:t>
            </a:r>
            <a:r>
              <a:rPr lang="zh-CN" altLang="zh-CN" sz="2800"/>
              <a:t>或</a:t>
            </a:r>
            <a:r>
              <a:rPr lang="en-US" altLang="zh-CN" sz="2800"/>
              <a:t>“</a:t>
            </a:r>
            <a:r>
              <a:rPr lang="zh-CN" altLang="zh-CN" sz="2800"/>
              <a:t>加水</a:t>
            </a:r>
            <a:r>
              <a:rPr lang="en-US" altLang="zh-CN" sz="2800"/>
              <a:t>”</a:t>
            </a:r>
            <a:r>
              <a:rPr lang="zh-CN" altLang="zh-CN" sz="2800"/>
              <a:t>）</a:t>
            </a:r>
            <a:r>
              <a:rPr lang="en-US" altLang="zh-CN" sz="2800"/>
              <a:t>.</a:t>
            </a:r>
            <a:br>
              <a:rPr lang="zh-CN" altLang="zh-CN" sz="2800"/>
            </a:br>
            <a:r>
              <a:rPr lang="zh-CN" altLang="zh-CN" sz="2800"/>
              <a:t>（</a:t>
            </a:r>
            <a:r>
              <a:rPr lang="en-US" altLang="zh-CN" sz="2800"/>
              <a:t>6</a:t>
            </a:r>
            <a:r>
              <a:rPr lang="zh-CN" altLang="zh-CN" sz="2800"/>
              <a:t>）若小明在第（</a:t>
            </a:r>
            <a:r>
              <a:rPr lang="en-US" altLang="zh-CN" sz="2800"/>
              <a:t>2</a:t>
            </a:r>
            <a:r>
              <a:rPr lang="zh-CN" altLang="zh-CN" sz="2800"/>
              <a:t>）问测量过程中，用镊子添加砝码并向右旋转平衡螺母，直至天平平衡，此错误操作将导致所测密度偏</a:t>
            </a:r>
            <a:r>
              <a:rPr lang="zh-CN" altLang="zh-CN" sz="2800" u="sng"/>
              <a:t>　　　　　</a:t>
            </a:r>
            <a:r>
              <a:rPr lang="zh-CN" altLang="zh-CN" sz="2800"/>
              <a:t>．</a:t>
            </a:r>
            <a:br>
              <a:rPr lang="zh-CN" altLang="zh-CN" sz="2800"/>
            </a:br>
            <a:endParaRPr lang="zh-CN" altLang="en-US" sz="2800"/>
          </a:p>
        </p:txBody>
      </p:sp>
      <p:sp>
        <p:nvSpPr>
          <p:cNvPr id="18436" name="矩形 3"/>
          <p:cNvSpPr/>
          <p:nvPr/>
        </p:nvSpPr>
        <p:spPr>
          <a:xfrm>
            <a:off x="1044575" y="2259013"/>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加盐</a:t>
            </a:r>
            <a:endParaRPr lang="zh-CN" altLang="en-US" sz="2800"/>
          </a:p>
        </p:txBody>
      </p:sp>
      <p:sp>
        <p:nvSpPr>
          <p:cNvPr id="18437" name="矩形 4"/>
          <p:cNvSpPr/>
          <p:nvPr/>
        </p:nvSpPr>
        <p:spPr>
          <a:xfrm>
            <a:off x="4776788" y="4175125"/>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calcmode="lin" valueType="num">
                                      <p:cBhvr additive="base">
                                        <p:cTn id="12" dur="500" fill="hold"/>
                                        <p:tgtEl>
                                          <p:spTgt spid="18436"/>
                                        </p:tgtEl>
                                        <p:attrNameLst>
                                          <p:attrName>ppt_x</p:attrName>
                                        </p:attrNameLst>
                                      </p:cBhvr>
                                      <p:tavLst>
                                        <p:tav tm="0">
                                          <p:val>
                                            <p:strVal val="#ppt_x"/>
                                          </p:val>
                                        </p:tav>
                                        <p:tav tm="100000">
                                          <p:val>
                                            <p:strVal val="#ppt_x"/>
                                          </p:val>
                                        </p:tav>
                                      </p:tavLst>
                                    </p:anim>
                                    <p:anim calcmode="lin" valueType="num">
                                      <p:cBhvr additive="base">
                                        <p:cTn id="13"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7"/>
                                        </p:tgtEl>
                                        <p:attrNameLst>
                                          <p:attrName>style.visibility</p:attrName>
                                        </p:attrNameLst>
                                      </p:cBhvr>
                                      <p:to>
                                        <p:strVal val="visible"/>
                                      </p:to>
                                    </p:set>
                                    <p:anim calcmode="lin" valueType="num">
                                      <p:cBhvr additive="base">
                                        <p:cTn id="18" dur="500" fill="hold"/>
                                        <p:tgtEl>
                                          <p:spTgt spid="18437"/>
                                        </p:tgtEl>
                                        <p:attrNameLst>
                                          <p:attrName>ppt_x</p:attrName>
                                        </p:attrNameLst>
                                      </p:cBhvr>
                                      <p:tavLst>
                                        <p:tav tm="0">
                                          <p:val>
                                            <p:strVal val="#ppt_x"/>
                                          </p:val>
                                        </p:tav>
                                        <p:tav tm="100000">
                                          <p:val>
                                            <p:strVal val="#ppt_x"/>
                                          </p:val>
                                        </p:tav>
                                      </p:tavLst>
                                    </p:anim>
                                    <p:anim calcmode="lin" valueType="num">
                                      <p:cBhvr additive="base">
                                        <p:cTn id="19"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19459" name="标题 2"/>
          <p:cNvSpPr>
            <a:spLocks noGrp="1"/>
          </p:cNvSpPr>
          <p:nvPr>
            <p:ph type="title" idx="4294967295"/>
          </p:nvPr>
        </p:nvSpPr>
        <p:spPr>
          <a:xfrm>
            <a:off x="508000" y="1893888"/>
            <a:ext cx="8128000" cy="276542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【点拔】误差分析：将液体从一个容器全部倒入另一个容器，会有残留，造成误差．</a:t>
            </a:r>
            <a:r>
              <a:rPr lang="en-US" altLang="zh-CN" sz="2800"/>
              <a:t>①</a:t>
            </a:r>
            <a:r>
              <a:rPr lang="zh-CN" altLang="zh-CN" sz="2800"/>
              <a:t>烧杯内的液体全部倒入量筒测体积，体积偏小；</a:t>
            </a:r>
            <a:r>
              <a:rPr lang="en-US" altLang="zh-CN" sz="2800"/>
              <a:t>②</a:t>
            </a:r>
            <a:r>
              <a:rPr lang="zh-CN" altLang="zh-CN" sz="2800"/>
              <a:t>液体全部从量筒倒入烧杯测质量，质量偏小．</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arn(inVertical)">
                                      <p:cBhvr>
                                        <p:cTn id="7"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特殊法测密度</a:t>
            </a:r>
            <a:br>
              <a:rPr lang="en-US" altLang="zh-CN" sz="2800"/>
            </a:br>
            <a:r>
              <a:rPr lang="zh-CN" altLang="zh-CN" sz="2800"/>
              <a:t>（一）有天平、缺量筒</a:t>
            </a:r>
            <a:br>
              <a:rPr lang="zh-CN" altLang="zh-CN" sz="2800"/>
            </a:br>
            <a:r>
              <a:rPr lang="en-US" altLang="zh-CN" sz="2800"/>
              <a:t>          </a:t>
            </a:r>
            <a:r>
              <a:rPr lang="zh-CN" altLang="zh-CN" sz="2800"/>
              <a:t>小明在测量不规则石块的密度时，尝试不用天平，利用量筒、小玻璃杯、适量的水测量小石头的密度，实验操作如下图所示：</a:t>
            </a:r>
            <a:r>
              <a:rPr lang="zh-CN" altLang="en-US" sz="2800"/>
              <a:t>　 </a:t>
            </a:r>
            <a:endParaRPr lang="zh-CN" altLang="en-US" sz="2800"/>
          </a:p>
        </p:txBody>
      </p:sp>
      <p:pic>
        <p:nvPicPr>
          <p:cNvPr id="20483" name="Picture 4"/>
          <p:cNvPicPr>
            <a:picLocks noChangeAspect="1"/>
          </p:cNvPicPr>
          <p:nvPr/>
        </p:nvPicPr>
        <p:blipFill>
          <a:blip r:embed="rId2"/>
          <a:stretch>
            <a:fillRect/>
          </a:stretch>
        </p:blipFill>
        <p:spPr>
          <a:xfrm>
            <a:off x="657225" y="2381250"/>
            <a:ext cx="790575" cy="395288"/>
          </a:xfrm>
          <a:prstGeom prst="rect">
            <a:avLst/>
          </a:prstGeom>
          <a:noFill/>
          <a:ln>
            <a:noFill/>
            <a:miter lim="800000"/>
          </a:ln>
        </p:spPr>
      </p:pic>
      <p:sp>
        <p:nvSpPr>
          <p:cNvPr id="20484" name="矩形 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pic>
        <p:nvPicPr>
          <p:cNvPr id="20485" name="Picture 10"/>
          <p:cNvPicPr>
            <a:picLocks noChangeAspect="1"/>
          </p:cNvPicPr>
          <p:nvPr/>
        </p:nvPicPr>
        <p:blipFill>
          <a:blip r:embed="rId3"/>
          <a:stretch>
            <a:fillRect/>
          </a:stretch>
        </p:blipFill>
        <p:spPr>
          <a:xfrm>
            <a:off x="3144838" y="4229100"/>
            <a:ext cx="2995612" cy="199866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par>
                                <p:cTn id="11" presetID="10" presetClass="entr" presetSubtype="0" fill="hold" nodeType="withEffect">
                                  <p:stCondLst>
                                    <p:cond delay="0"/>
                                  </p:stCondLst>
                                  <p:childTnLst>
                                    <p:set>
                                      <p:cBhvr>
                                        <p:cTn id="12" dur="1" fill="hold">
                                          <p:stCondLst>
                                            <p:cond delay="0"/>
                                          </p:stCondLst>
                                        </p:cTn>
                                        <p:tgtEl>
                                          <p:spTgt spid="20485"/>
                                        </p:tgtEl>
                                        <p:attrNameLst>
                                          <p:attrName>style.visibility</p:attrName>
                                        </p:attrNameLst>
                                      </p:cBhvr>
                                      <p:to>
                                        <p:strVal val="visible"/>
                                      </p:to>
                                    </p:set>
                                    <p:animEffect transition="in" filter="fade">
                                      <p:cBhvr>
                                        <p:cTn id="13"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21507" name="标题 2"/>
          <p:cNvSpPr>
            <a:spLocks noGrp="1"/>
          </p:cNvSpPr>
          <p:nvPr>
            <p:ph type="title" idx="4294967295"/>
          </p:nvPr>
        </p:nvSpPr>
        <p:spPr>
          <a:xfrm>
            <a:off x="423863" y="931863"/>
            <a:ext cx="8250237"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1</a:t>
            </a:r>
            <a:r>
              <a:rPr lang="zh-CN" altLang="zh-CN" sz="2800"/>
              <a:t>）将空玻璃杯放在量筒中，玻璃杯漂浮，记录液面示数为</a:t>
            </a:r>
            <a:r>
              <a:rPr lang="en-US" altLang="zh-CN" sz="2800" i="1"/>
              <a:t>V</a:t>
            </a:r>
            <a:r>
              <a:rPr lang="en-US" altLang="zh-CN" sz="2800" baseline="-25000"/>
              <a:t>1</a:t>
            </a:r>
            <a:r>
              <a:rPr lang="zh-CN" altLang="zh-CN" sz="2800"/>
              <a:t>；</a:t>
            </a:r>
            <a:br>
              <a:rPr lang="zh-CN" altLang="zh-CN" sz="2800"/>
            </a:br>
            <a:r>
              <a:rPr lang="zh-CN" altLang="zh-CN" sz="2800"/>
              <a:t>（</a:t>
            </a:r>
            <a:r>
              <a:rPr lang="en-US" altLang="zh-CN" sz="2800"/>
              <a:t>2</a:t>
            </a:r>
            <a:r>
              <a:rPr lang="zh-CN" altLang="zh-CN" sz="2800"/>
              <a:t>）将</a:t>
            </a:r>
            <a:r>
              <a:rPr lang="zh-CN" altLang="zh-CN" sz="2800" u="sng"/>
              <a:t>　　　　　　　　　</a:t>
            </a:r>
            <a:r>
              <a:rPr lang="zh-CN" altLang="zh-CN" sz="2800"/>
              <a:t>，记录液面示数为</a:t>
            </a:r>
            <a:r>
              <a:rPr lang="en-US" altLang="zh-CN" sz="2800" i="1"/>
              <a:t>V</a:t>
            </a:r>
            <a:r>
              <a:rPr lang="en-US" altLang="zh-CN" sz="2800" baseline="-25000"/>
              <a:t>2</a:t>
            </a:r>
            <a:r>
              <a:rPr lang="zh-CN" altLang="zh-CN" sz="2800"/>
              <a:t>；</a:t>
            </a:r>
            <a:br>
              <a:rPr lang="zh-CN" altLang="zh-CN" sz="2800"/>
            </a:br>
            <a:r>
              <a:rPr lang="zh-CN" altLang="zh-CN" sz="2800"/>
              <a:t>（</a:t>
            </a:r>
            <a:r>
              <a:rPr lang="en-US" altLang="zh-CN" sz="2800"/>
              <a:t>3</a:t>
            </a:r>
            <a:r>
              <a:rPr lang="zh-CN" altLang="zh-CN" sz="2800"/>
              <a:t>）取出石块，直接放入量筒中，记录液面示数</a:t>
            </a:r>
            <a:br>
              <a:rPr lang="en-US" altLang="zh-CN" sz="2800"/>
            </a:br>
            <a:r>
              <a:rPr lang="zh-CN" altLang="zh-CN" sz="2800"/>
              <a:t>为</a:t>
            </a:r>
            <a:r>
              <a:rPr lang="en-US" altLang="zh-CN" sz="2800" i="1"/>
              <a:t>V</a:t>
            </a:r>
            <a:r>
              <a:rPr lang="en-US" altLang="zh-CN" sz="2800" baseline="-25000"/>
              <a:t>3</a:t>
            </a:r>
            <a:r>
              <a:rPr lang="zh-CN" altLang="zh-CN" sz="2800"/>
              <a:t>；</a:t>
            </a:r>
            <a:br>
              <a:rPr lang="zh-CN" altLang="zh-CN" sz="2800"/>
            </a:br>
            <a:endParaRPr lang="zh-CN" altLang="en-US" sz="2800"/>
          </a:p>
        </p:txBody>
      </p:sp>
      <p:sp>
        <p:nvSpPr>
          <p:cNvPr id="21508" name="标题 3"/>
          <p:cNvSpPr/>
          <p:nvPr/>
        </p:nvSpPr>
        <p:spPr>
          <a:xfrm>
            <a:off x="458788" y="5230813"/>
            <a:ext cx="8126412" cy="896937"/>
          </a:xfrm>
          <a:prstGeom prst="rect">
            <a:avLst/>
          </a:prstGeom>
          <a:noFill/>
          <a:ln>
            <a:solidFill>
              <a:schemeClr val="tx1"/>
            </a:solid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【点拔】利用漂浮时，</a:t>
            </a:r>
            <a:r>
              <a:rPr lang="en-US" altLang="zh-CN" sz="2800" i="1">
                <a:latin typeface="Times New Roman" pitchFamily="18" charset="0"/>
                <a:ea typeface="黑体" pitchFamily="49" charset="-122"/>
              </a:rPr>
              <a:t>m</a:t>
            </a:r>
            <a:r>
              <a:rPr lang="zh-CN" altLang="zh-CN" sz="2800" baseline="-25000">
                <a:latin typeface="Times New Roman" pitchFamily="18" charset="0"/>
                <a:ea typeface="黑体" pitchFamily="49" charset="-122"/>
              </a:rPr>
              <a:t>物</a:t>
            </a:r>
            <a:r>
              <a:rPr lang="zh-CN" altLang="zh-CN" sz="2800">
                <a:latin typeface="Times New Roman" pitchFamily="18" charset="0"/>
                <a:ea typeface="黑体" pitchFamily="49" charset="-122"/>
              </a:rPr>
              <a:t>＝</a:t>
            </a:r>
            <a:r>
              <a:rPr lang="en-US" altLang="zh-CN" sz="2800" i="1">
                <a:latin typeface="Times New Roman" pitchFamily="18" charset="0"/>
                <a:ea typeface="黑体" pitchFamily="49" charset="-122"/>
              </a:rPr>
              <a:t>m</a:t>
            </a:r>
            <a:r>
              <a:rPr lang="zh-CN" altLang="zh-CN" sz="2800" baseline="-25000">
                <a:latin typeface="Times New Roman" pitchFamily="18" charset="0"/>
                <a:ea typeface="黑体" pitchFamily="49" charset="-122"/>
              </a:rPr>
              <a:t>排</a:t>
            </a:r>
            <a:r>
              <a:rPr lang="zh-CN" altLang="zh-CN" sz="2800">
                <a:latin typeface="Times New Roman" pitchFamily="18" charset="0"/>
                <a:ea typeface="黑体" pitchFamily="49" charset="-122"/>
              </a:rPr>
              <a:t>＝</a:t>
            </a:r>
            <a:r>
              <a:rPr lang="en-US" altLang="zh-CN" sz="2800" i="1">
                <a:latin typeface="Times New Roman" pitchFamily="18" charset="0"/>
                <a:ea typeface="黑体" pitchFamily="49" charset="-122"/>
              </a:rPr>
              <a:t>ρ</a:t>
            </a:r>
            <a:r>
              <a:rPr lang="zh-CN" altLang="zh-CN" sz="2800" baseline="-25000">
                <a:latin typeface="Times New Roman" pitchFamily="18" charset="0"/>
                <a:ea typeface="黑体" pitchFamily="49" charset="-122"/>
              </a:rPr>
              <a:t>水</a:t>
            </a:r>
            <a:r>
              <a:rPr lang="en-US" altLang="zh-CN" sz="2800" i="1">
                <a:latin typeface="Times New Roman" pitchFamily="18" charset="0"/>
                <a:ea typeface="黑体" pitchFamily="49" charset="-122"/>
              </a:rPr>
              <a:t>V</a:t>
            </a:r>
            <a:r>
              <a:rPr lang="zh-CN" altLang="zh-CN" sz="2800" baseline="-25000">
                <a:latin typeface="Times New Roman" pitchFamily="18" charset="0"/>
                <a:ea typeface="黑体" pitchFamily="49" charset="-122"/>
              </a:rPr>
              <a:t>排．</a:t>
            </a:r>
            <a:br>
              <a:rPr lang="zh-CN" altLang="zh-CN" sz="2800">
                <a:latin typeface="Times New Roman" pitchFamily="18" charset="0"/>
                <a:ea typeface="黑体" pitchFamily="49" charset="-122"/>
              </a:rPr>
            </a:br>
            <a:endParaRPr lang="zh-CN" altLang="en-US" sz="2800">
              <a:latin typeface="Times New Roman" pitchFamily="18" charset="0"/>
              <a:ea typeface="黑体" pitchFamily="49" charset="-122"/>
            </a:endParaRPr>
          </a:p>
        </p:txBody>
      </p:sp>
      <p:sp>
        <p:nvSpPr>
          <p:cNvPr id="21509" name="矩形 1"/>
          <p:cNvSpPr/>
          <p:nvPr/>
        </p:nvSpPr>
        <p:spPr>
          <a:xfrm>
            <a:off x="334963" y="3376613"/>
            <a:ext cx="8250237" cy="166052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nSpc>
                <a:spcPct val="200000"/>
              </a:lnSpc>
            </a:pPr>
            <a:r>
              <a:rPr lang="zh-CN" altLang="zh-CN" sz="2800" spc="0">
                <a:latin typeface="黑体" pitchFamily="49" charset="-122"/>
                <a:ea typeface="黑体" pitchFamily="49" charset="-122"/>
              </a:rPr>
              <a:t>（</a:t>
            </a:r>
            <a:r>
              <a:rPr lang="en-US" altLang="zh-CN" sz="2800" spc="0">
                <a:latin typeface="黑体" pitchFamily="49" charset="-122"/>
                <a:ea typeface="黑体" pitchFamily="49" charset="-122"/>
              </a:rPr>
              <a:t>4</a:t>
            </a:r>
            <a:r>
              <a:rPr lang="zh-CN" altLang="zh-CN" sz="2800" spc="0">
                <a:latin typeface="黑体" pitchFamily="49" charset="-122"/>
                <a:ea typeface="黑体" pitchFamily="49" charset="-122"/>
              </a:rPr>
              <a:t>）小石块的质量</a:t>
            </a:r>
            <a:r>
              <a:rPr lang="en-US" altLang="zh-CN" sz="2800" i="1" spc="0">
                <a:latin typeface="Times New Roman" pitchFamily="18" charset="0"/>
                <a:ea typeface="黑体" pitchFamily="49" charset="-122"/>
              </a:rPr>
              <a:t>m</a:t>
            </a:r>
            <a:r>
              <a:rPr lang="zh-CN" altLang="zh-CN" sz="2800" spc="0">
                <a:latin typeface="黑体" pitchFamily="49" charset="-122"/>
                <a:ea typeface="黑体" pitchFamily="49" charset="-122"/>
              </a:rPr>
              <a:t>＝</a:t>
            </a:r>
            <a:r>
              <a:rPr lang="zh-CN" altLang="zh-CN" sz="2800" u="sng" spc="0">
                <a:latin typeface="黑体" pitchFamily="49" charset="-122"/>
                <a:ea typeface="黑体" pitchFamily="49" charset="-122"/>
              </a:rPr>
              <a:t>　　</a:t>
            </a:r>
            <a:r>
              <a:rPr lang="en-US" altLang="zh-CN" sz="2800" u="sng" spc="0">
                <a:latin typeface="黑体" pitchFamily="49" charset="-122"/>
                <a:ea typeface="黑体" pitchFamily="49" charset="-122"/>
              </a:rPr>
              <a:t>     </a:t>
            </a:r>
            <a:r>
              <a:rPr lang="zh-CN" altLang="zh-CN" sz="2800" u="sng" spc="0">
                <a:latin typeface="黑体" pitchFamily="49" charset="-122"/>
                <a:ea typeface="黑体" pitchFamily="49" charset="-122"/>
              </a:rPr>
              <a:t>　　　</a:t>
            </a:r>
            <a:r>
              <a:rPr lang="zh-CN" altLang="zh-CN" sz="2800" spc="0">
                <a:latin typeface="黑体" pitchFamily="49" charset="-122"/>
                <a:ea typeface="黑体" pitchFamily="49" charset="-122"/>
              </a:rPr>
              <a:t>、密度</a:t>
            </a:r>
            <a:r>
              <a:rPr lang="en-US" altLang="zh-CN" sz="2800" i="1" spc="0">
                <a:latin typeface="Times New Roman" pitchFamily="18" charset="0"/>
                <a:ea typeface="黑体" pitchFamily="49" charset="-122"/>
              </a:rPr>
              <a:t>ρ</a:t>
            </a:r>
            <a:r>
              <a:rPr lang="zh-CN" altLang="zh-CN" sz="2800" spc="0">
                <a:latin typeface="黑体" pitchFamily="49" charset="-122"/>
                <a:ea typeface="黑体" pitchFamily="49" charset="-122"/>
              </a:rPr>
              <a:t>＝</a:t>
            </a:r>
            <a:endParaRPr lang="en-US" altLang="zh-CN" sz="2800">
              <a:latin typeface="黑体" pitchFamily="49" charset="-122"/>
              <a:ea typeface="黑体" pitchFamily="49" charset="-122"/>
            </a:endParaRPr>
          </a:p>
          <a:p>
            <a:pPr marL="0" marR="0" lvl="0" indent="0">
              <a:lnSpc>
                <a:spcPct val="200000"/>
              </a:lnSpc>
            </a:pPr>
            <a:r>
              <a:rPr lang="zh-CN" altLang="zh-CN" sz="2800" u="sng" spc="0">
                <a:latin typeface="黑体" pitchFamily="49" charset="-122"/>
                <a:ea typeface="黑体" pitchFamily="49" charset="-122"/>
              </a:rPr>
              <a:t>　　　</a:t>
            </a:r>
            <a:r>
              <a:rPr lang="en-US" altLang="zh-CN" sz="2800" u="sng" spc="0">
                <a:latin typeface="黑体" pitchFamily="49" charset="-122"/>
                <a:ea typeface="黑体" pitchFamily="49" charset="-122"/>
              </a:rPr>
              <a:t>      </a:t>
            </a:r>
            <a:r>
              <a:rPr lang="zh-CN" altLang="zh-CN" sz="2800" u="sng" spc="0">
                <a:latin typeface="黑体" pitchFamily="49" charset="-122"/>
                <a:ea typeface="黑体" pitchFamily="49" charset="-122"/>
              </a:rPr>
              <a:t>　</a:t>
            </a:r>
            <a:r>
              <a:rPr lang="zh-CN" altLang="zh-CN" sz="2800" spc="0">
                <a:latin typeface="黑体" pitchFamily="49" charset="-122"/>
                <a:ea typeface="黑体" pitchFamily="49" charset="-122"/>
              </a:rPr>
              <a:t>．（用已知字母表示）</a:t>
            </a:r>
            <a:endParaRPr lang="zh-CN" altLang="en-US" sz="2800">
              <a:latin typeface="黑体" pitchFamily="49" charset="-122"/>
              <a:ea typeface="黑体" pitchFamily="49" charset="-122"/>
            </a:endParaRPr>
          </a:p>
        </p:txBody>
      </p:sp>
      <p:sp>
        <p:nvSpPr>
          <p:cNvPr id="21510" name="矩形 5"/>
          <p:cNvSpPr/>
          <p:nvPr/>
        </p:nvSpPr>
        <p:spPr>
          <a:xfrm>
            <a:off x="1858963" y="2008188"/>
            <a:ext cx="30575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石块放在杯中漂浮</a:t>
            </a:r>
            <a:endParaRPr lang="zh-CN" altLang="en-US" sz="2800"/>
          </a:p>
        </p:txBody>
      </p:sp>
      <p:sp>
        <p:nvSpPr>
          <p:cNvPr id="21511" name="矩形 6"/>
          <p:cNvSpPr/>
          <p:nvPr/>
        </p:nvSpPr>
        <p:spPr>
          <a:xfrm>
            <a:off x="4271963" y="3521075"/>
            <a:ext cx="22352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1</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水</a:t>
            </a:r>
            <a:endParaRPr lang="zh-CN" altLang="en-US" sz="2800"/>
          </a:p>
        </p:txBody>
      </p:sp>
      <p:pic>
        <p:nvPicPr>
          <p:cNvPr id="21512" name="图片 7"/>
          <p:cNvPicPr>
            <a:picLocks noChangeAspect="1"/>
          </p:cNvPicPr>
          <p:nvPr/>
        </p:nvPicPr>
        <p:blipFill>
          <a:blip r:embed="rId2"/>
          <a:srcRect r="80317"/>
          <a:stretch>
            <a:fillRect/>
          </a:stretch>
        </p:blipFill>
        <p:spPr>
          <a:xfrm>
            <a:off x="754063" y="4044950"/>
            <a:ext cx="1800225"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509"/>
                                        </p:tgtEl>
                                        <p:attrNameLst>
                                          <p:attrName>style.visibility</p:attrName>
                                        </p:attrNameLst>
                                      </p:cBhvr>
                                      <p:to>
                                        <p:strVal val="visible"/>
                                      </p:to>
                                    </p:set>
                                    <p:animEffect transition="in" filter="fade">
                                      <p:cBhvr>
                                        <p:cTn id="10" dur="500"/>
                                        <p:tgtEl>
                                          <p:spTgt spid="2150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1510"/>
                                        </p:tgtEl>
                                        <p:attrNameLst>
                                          <p:attrName>style.visibility</p:attrName>
                                        </p:attrNameLst>
                                      </p:cBhvr>
                                      <p:to>
                                        <p:strVal val="visible"/>
                                      </p:to>
                                    </p:set>
                                    <p:anim calcmode="lin" valueType="num">
                                      <p:cBhvr additive="base">
                                        <p:cTn id="15" dur="500" fill="hold"/>
                                        <p:tgtEl>
                                          <p:spTgt spid="21510"/>
                                        </p:tgtEl>
                                        <p:attrNameLst>
                                          <p:attrName>ppt_x</p:attrName>
                                        </p:attrNameLst>
                                      </p:cBhvr>
                                      <p:tavLst>
                                        <p:tav tm="0">
                                          <p:val>
                                            <p:strVal val="#ppt_x"/>
                                          </p:val>
                                        </p:tav>
                                        <p:tav tm="100000">
                                          <p:val>
                                            <p:strVal val="#ppt_x"/>
                                          </p:val>
                                        </p:tav>
                                      </p:tavLst>
                                    </p:anim>
                                    <p:anim calcmode="lin" valueType="num">
                                      <p:cBhvr additive="base">
                                        <p:cTn id="16"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1511"/>
                                        </p:tgtEl>
                                        <p:attrNameLst>
                                          <p:attrName>style.visibility</p:attrName>
                                        </p:attrNameLst>
                                      </p:cBhvr>
                                      <p:to>
                                        <p:strVal val="visible"/>
                                      </p:to>
                                    </p:set>
                                    <p:anim calcmode="lin" valueType="num">
                                      <p:cBhvr additive="base">
                                        <p:cTn id="21" dur="500" fill="hold"/>
                                        <p:tgtEl>
                                          <p:spTgt spid="21511"/>
                                        </p:tgtEl>
                                        <p:attrNameLst>
                                          <p:attrName>ppt_x</p:attrName>
                                        </p:attrNameLst>
                                      </p:cBhvr>
                                      <p:tavLst>
                                        <p:tav tm="0">
                                          <p:val>
                                            <p:strVal val="#ppt_x"/>
                                          </p:val>
                                        </p:tav>
                                        <p:tav tm="100000">
                                          <p:val>
                                            <p:strVal val="#ppt_x"/>
                                          </p:val>
                                        </p:tav>
                                      </p:tavLst>
                                    </p:anim>
                                    <p:anim calcmode="lin" valueType="num">
                                      <p:cBhvr additive="base">
                                        <p:cTn id="22"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21512"/>
                                        </p:tgtEl>
                                        <p:attrNameLst>
                                          <p:attrName>style.visibility</p:attrName>
                                        </p:attrNameLst>
                                      </p:cBhvr>
                                      <p:to>
                                        <p:strVal val="visible"/>
                                      </p:to>
                                    </p:set>
                                    <p:anim calcmode="lin" valueType="num">
                                      <p:cBhvr additive="base">
                                        <p:cTn id="27" dur="500" fill="hold"/>
                                        <p:tgtEl>
                                          <p:spTgt spid="21512"/>
                                        </p:tgtEl>
                                        <p:attrNameLst>
                                          <p:attrName>ppt_x</p:attrName>
                                        </p:attrNameLst>
                                      </p:cBhvr>
                                      <p:tavLst>
                                        <p:tav tm="0">
                                          <p:val>
                                            <p:strVal val="#ppt_x"/>
                                          </p:val>
                                        </p:tav>
                                        <p:tav tm="100000">
                                          <p:val>
                                            <p:strVal val="#ppt_x"/>
                                          </p:val>
                                        </p:tav>
                                      </p:tavLst>
                                    </p:anim>
                                    <p:anim calcmode="lin" valueType="num">
                                      <p:cBhvr additive="base">
                                        <p:cTn id="28" dur="500" fill="hold"/>
                                        <p:tgtEl>
                                          <p:spTgt spid="21512"/>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additive="base">
                                        <p:cTn id="33" dur="500" fill="hold"/>
                                        <p:tgtEl>
                                          <p:spTgt spid="21508"/>
                                        </p:tgtEl>
                                        <p:attrNameLst>
                                          <p:attrName>ppt_x</p:attrName>
                                        </p:attrNameLst>
                                      </p:cBhvr>
                                      <p:tavLst>
                                        <p:tav tm="0">
                                          <p:val>
                                            <p:strVal val="#ppt_x"/>
                                          </p:val>
                                        </p:tav>
                                        <p:tav tm="100000">
                                          <p:val>
                                            <p:strVal val="#ppt_x"/>
                                          </p:val>
                                        </p:tav>
                                      </p:tavLst>
                                    </p:anim>
                                    <p:anim calcmode="lin" valueType="num">
                                      <p:cBhvr additive="base">
                                        <p:cTn id="34"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P spid="21509" grpId="0"/>
      <p:bldP spid="21510" grpId="0"/>
      <p:bldP spid="21511"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（二）缺天平、缺量筒</a:t>
            </a:r>
            <a:br>
              <a:rPr lang="zh-CN" altLang="zh-CN" sz="2800"/>
            </a:br>
            <a:r>
              <a:rPr lang="en-US" altLang="zh-CN" sz="2800"/>
              <a:t>           </a:t>
            </a:r>
            <a:r>
              <a:rPr lang="zh-CN" altLang="zh-CN" sz="2800"/>
              <a:t>同组小张用刻度尺、圆柱形竹筷、细铅丝、烧杯和水自制了一个简易密度计并用它来测定该盐水的密度．具体操作如下：</a:t>
            </a:r>
            <a:endParaRPr lang="zh-CN" altLang="en-US" sz="2800"/>
          </a:p>
        </p:txBody>
      </p:sp>
      <p:pic>
        <p:nvPicPr>
          <p:cNvPr id="22531" name="Picture 5"/>
          <p:cNvPicPr>
            <a:picLocks noChangeAspect="1"/>
          </p:cNvPicPr>
          <p:nvPr/>
        </p:nvPicPr>
        <p:blipFill>
          <a:blip r:embed="rId2"/>
          <a:stretch>
            <a:fillRect/>
          </a:stretch>
        </p:blipFill>
        <p:spPr>
          <a:xfrm>
            <a:off x="704850" y="1700213"/>
            <a:ext cx="790575" cy="395287"/>
          </a:xfrm>
          <a:prstGeom prst="rect">
            <a:avLst/>
          </a:prstGeom>
          <a:noFill/>
          <a:ln>
            <a:noFill/>
            <a:miter lim="800000"/>
          </a:ln>
        </p:spPr>
      </p:pic>
      <p:sp>
        <p:nvSpPr>
          <p:cNvPr id="22532"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pic>
        <p:nvPicPr>
          <p:cNvPr id="22533" name="Picture 9"/>
          <p:cNvPicPr>
            <a:picLocks noChangeAspect="1"/>
          </p:cNvPicPr>
          <p:nvPr/>
        </p:nvPicPr>
        <p:blipFill>
          <a:blip r:embed="rId3"/>
          <a:stretch>
            <a:fillRect/>
          </a:stretch>
        </p:blipFill>
        <p:spPr>
          <a:xfrm>
            <a:off x="3227388" y="3652838"/>
            <a:ext cx="2339975" cy="21891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fade">
                                      <p:cBhvr>
                                        <p:cTn id="10" dur="500"/>
                                        <p:tgtEl>
                                          <p:spTgt spid="22530"/>
                                        </p:tgtEl>
                                      </p:cBhvr>
                                    </p:animEffect>
                                  </p:childTnLst>
                                </p:cTn>
                              </p:par>
                              <p:par>
                                <p:cTn id="11" presetID="10" presetClass="entr" presetSubtype="0" fill="hold" nodeType="withEffect">
                                  <p:stCondLst>
                                    <p:cond delay="0"/>
                                  </p:stCondLst>
                                  <p:childTnLst>
                                    <p:set>
                                      <p:cBhvr>
                                        <p:cTn id="12" dur="1" fill="hold">
                                          <p:stCondLst>
                                            <p:cond delay="0"/>
                                          </p:stCondLst>
                                        </p:cTn>
                                        <p:tgtEl>
                                          <p:spTgt spid="22533"/>
                                        </p:tgtEl>
                                        <p:attrNameLst>
                                          <p:attrName>style.visibility</p:attrName>
                                        </p:attrNameLst>
                                      </p:cBhvr>
                                      <p:to>
                                        <p:strVal val="visible"/>
                                      </p:to>
                                    </p:set>
                                    <p:animEffect transition="in" filter="fade">
                                      <p:cBhvr>
                                        <p:cTn id="13"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23555" name="标题 4"/>
          <p:cNvSpPr>
            <a:spLocks noGrp="1"/>
          </p:cNvSpPr>
          <p:nvPr>
            <p:ph type="title" idx="4294967295"/>
          </p:nvPr>
        </p:nvSpPr>
        <p:spPr>
          <a:xfrm>
            <a:off x="404813" y="835025"/>
            <a:ext cx="83343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400"/>
              <a:t>（</a:t>
            </a:r>
            <a:r>
              <a:rPr lang="en-US" altLang="zh-CN" sz="2400"/>
              <a:t>1</a:t>
            </a:r>
            <a:r>
              <a:rPr lang="zh-CN" altLang="zh-CN" sz="2400"/>
              <a:t>）用刻度尺测出竹筷的长度</a:t>
            </a:r>
            <a:r>
              <a:rPr lang="en-US" altLang="zh-CN" sz="2400" i="1"/>
              <a:t>L</a:t>
            </a:r>
            <a:r>
              <a:rPr lang="zh-CN" altLang="zh-CN" sz="2400"/>
              <a:t>，竹筷的下端缠上适量细铅丝；</a:t>
            </a:r>
            <a:br>
              <a:rPr lang="zh-CN" altLang="zh-CN" sz="2400"/>
            </a:br>
            <a:r>
              <a:rPr lang="zh-CN" altLang="zh-CN" sz="2400"/>
              <a:t>（</a:t>
            </a:r>
            <a:r>
              <a:rPr lang="en-US" altLang="zh-CN" sz="2400"/>
              <a:t>2</a:t>
            </a:r>
            <a:r>
              <a:rPr lang="zh-CN" altLang="zh-CN" sz="2400"/>
              <a:t>）把自制的密度计放入盛水的烧杯中，静止后用刻度尺测出液面上竹筷的长度</a:t>
            </a:r>
            <a:r>
              <a:rPr lang="en-US" altLang="zh-CN" sz="2400" i="1"/>
              <a:t>h</a:t>
            </a:r>
            <a:r>
              <a:rPr lang="en-US" altLang="zh-CN" sz="2400" baseline="-25000"/>
              <a:t>1</a:t>
            </a:r>
            <a:r>
              <a:rPr lang="zh-CN" altLang="zh-CN" sz="2400"/>
              <a:t>；</a:t>
            </a:r>
            <a:br>
              <a:rPr lang="zh-CN" altLang="zh-CN" sz="2400"/>
            </a:br>
            <a:r>
              <a:rPr lang="zh-CN" altLang="zh-CN" sz="2400"/>
              <a:t>（</a:t>
            </a:r>
            <a:r>
              <a:rPr lang="en-US" altLang="zh-CN" sz="2400"/>
              <a:t>3</a:t>
            </a:r>
            <a:r>
              <a:rPr lang="zh-CN" altLang="zh-CN" sz="2400"/>
              <a:t>）把自制的密度计放入盛盐水的烧杯中，静止后用刻度尺测出液面上竹筷的长度</a:t>
            </a:r>
            <a:r>
              <a:rPr lang="en-US" altLang="zh-CN" sz="2400" i="1"/>
              <a:t>h</a:t>
            </a:r>
            <a:r>
              <a:rPr lang="en-US" altLang="zh-CN" sz="2400" baseline="-25000"/>
              <a:t>2</a:t>
            </a:r>
            <a:r>
              <a:rPr lang="zh-CN" altLang="zh-CN" sz="2400"/>
              <a:t>；</a:t>
            </a:r>
            <a:br>
              <a:rPr lang="zh-CN" altLang="zh-CN" sz="2400"/>
            </a:br>
            <a:r>
              <a:rPr lang="zh-CN" altLang="zh-CN" sz="2400"/>
              <a:t>（</a:t>
            </a:r>
            <a:r>
              <a:rPr lang="en-US" altLang="zh-CN" sz="2400"/>
              <a:t>4</a:t>
            </a:r>
            <a:r>
              <a:rPr lang="zh-CN" altLang="zh-CN" sz="2400"/>
              <a:t>）被测盐水的密度</a:t>
            </a:r>
            <a:r>
              <a:rPr lang="zh-CN" altLang="zh-CN" sz="2400" i="1"/>
              <a:t>ρ</a:t>
            </a:r>
            <a:r>
              <a:rPr lang="zh-CN" altLang="zh-CN" sz="2400" baseline="-25000"/>
              <a:t>盐</a:t>
            </a:r>
            <a:r>
              <a:rPr lang="zh-CN" altLang="zh-CN" sz="2400"/>
              <a:t>＝</a:t>
            </a:r>
            <a:r>
              <a:rPr lang="zh-CN" altLang="zh-CN" sz="2400" u="sng"/>
              <a:t>　　　　　</a:t>
            </a:r>
            <a:r>
              <a:rPr lang="zh-CN" altLang="zh-CN" sz="2400"/>
              <a:t>．（用已知字母表示）</a:t>
            </a:r>
            <a:br>
              <a:rPr lang="zh-CN" altLang="zh-CN" sz="2400"/>
            </a:br>
            <a:endParaRPr lang="zh-CN" altLang="en-US" sz="2400"/>
          </a:p>
        </p:txBody>
      </p:sp>
      <p:sp>
        <p:nvSpPr>
          <p:cNvPr id="23556" name="标题 3"/>
          <p:cNvSpPr/>
          <p:nvPr/>
        </p:nvSpPr>
        <p:spPr>
          <a:xfrm>
            <a:off x="508000" y="4926013"/>
            <a:ext cx="8128000" cy="1301750"/>
          </a:xfrm>
          <a:prstGeom prst="rect">
            <a:avLst/>
          </a:prstGeom>
          <a:noFill/>
          <a:ln>
            <a:solidFill>
              <a:schemeClr val="tx1"/>
            </a:solid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a:lnSpc>
                <a:spcPct val="150000"/>
              </a:lnSpc>
            </a:pPr>
            <a:r>
              <a:rPr lang="zh-CN" altLang="zh-CN" sz="2400">
                <a:latin typeface="Times New Roman" pitchFamily="18" charset="0"/>
                <a:ea typeface="黑体" pitchFamily="49" charset="-122"/>
              </a:rPr>
              <a:t>【点拔】密度计漂浮在液面上，</a:t>
            </a:r>
            <a:r>
              <a:rPr lang="en-US" altLang="zh-CN" sz="2400" i="1">
                <a:latin typeface="Times New Roman" pitchFamily="18" charset="0"/>
                <a:ea typeface="黑体" pitchFamily="49" charset="-122"/>
              </a:rPr>
              <a:t>m</a:t>
            </a:r>
            <a:r>
              <a:rPr lang="zh-CN" altLang="zh-CN" sz="2400" baseline="-25000">
                <a:latin typeface="Times New Roman" pitchFamily="18" charset="0"/>
                <a:ea typeface="黑体" pitchFamily="49" charset="-122"/>
              </a:rPr>
              <a:t>物</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m</a:t>
            </a:r>
            <a:r>
              <a:rPr lang="zh-CN" altLang="zh-CN" sz="2400" baseline="-25000">
                <a:latin typeface="Times New Roman" pitchFamily="18" charset="0"/>
                <a:ea typeface="黑体" pitchFamily="49" charset="-122"/>
              </a:rPr>
              <a:t>排</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ρ</a:t>
            </a:r>
            <a:r>
              <a:rPr lang="zh-CN" altLang="zh-CN" sz="2400" baseline="-25000">
                <a:latin typeface="Times New Roman" pitchFamily="18" charset="0"/>
                <a:ea typeface="黑体" pitchFamily="49" charset="-122"/>
              </a:rPr>
              <a:t>液</a:t>
            </a:r>
            <a:r>
              <a:rPr lang="en-US" altLang="zh-CN" sz="2400" i="1">
                <a:latin typeface="Times New Roman" pitchFamily="18" charset="0"/>
                <a:ea typeface="黑体" pitchFamily="49" charset="-122"/>
              </a:rPr>
              <a:t>V</a:t>
            </a:r>
            <a:r>
              <a:rPr lang="zh-CN" altLang="zh-CN" sz="2400" baseline="-25000">
                <a:latin typeface="Times New Roman" pitchFamily="18" charset="0"/>
                <a:ea typeface="黑体" pitchFamily="49" charset="-122"/>
              </a:rPr>
              <a:t>排</a:t>
            </a:r>
            <a:r>
              <a:rPr lang="zh-CN" altLang="zh-CN" sz="2400">
                <a:latin typeface="Times New Roman" pitchFamily="18" charset="0"/>
                <a:ea typeface="黑体" pitchFamily="49" charset="-122"/>
              </a:rPr>
              <a:t>，</a:t>
            </a:r>
            <a:endParaRPr lang="en-US" altLang="zh-CN" sz="2400">
              <a:latin typeface="Times New Roman" pitchFamily="18" charset="0"/>
              <a:ea typeface="黑体" pitchFamily="49" charset="-122"/>
            </a:endParaRPr>
          </a:p>
          <a:p>
            <a:pPr marL="0" lvl="0" indent="0" eaLnBrk="1">
              <a:lnSpc>
                <a:spcPct val="150000"/>
              </a:lnSpc>
            </a:pPr>
            <a:r>
              <a:rPr lang="en-US" altLang="zh-CN" sz="2400" i="1">
                <a:latin typeface="Times New Roman" pitchFamily="18" charset="0"/>
                <a:ea typeface="黑体" pitchFamily="49" charset="-122"/>
              </a:rPr>
              <a:t>V</a:t>
            </a:r>
            <a:r>
              <a:rPr lang="zh-CN" altLang="zh-CN" sz="2400" baseline="-25000">
                <a:latin typeface="Times New Roman" pitchFamily="18" charset="0"/>
                <a:ea typeface="黑体" pitchFamily="49" charset="-122"/>
              </a:rPr>
              <a:t>排</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V</a:t>
            </a:r>
            <a:r>
              <a:rPr lang="zh-CN" altLang="zh-CN" sz="2400" baseline="-25000">
                <a:latin typeface="Times New Roman" pitchFamily="18" charset="0"/>
                <a:ea typeface="黑体" pitchFamily="49" charset="-122"/>
              </a:rPr>
              <a:t>总</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V</a:t>
            </a:r>
            <a:r>
              <a:rPr lang="zh-CN" altLang="zh-CN" sz="2400" baseline="-25000">
                <a:latin typeface="Times New Roman" pitchFamily="18" charset="0"/>
                <a:ea typeface="黑体" pitchFamily="49" charset="-122"/>
              </a:rPr>
              <a:t>露</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S</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L</a:t>
            </a:r>
            <a:r>
              <a:rPr lang="zh-CN" altLang="zh-CN" sz="2400">
                <a:latin typeface="Times New Roman" pitchFamily="18" charset="0"/>
                <a:ea typeface="黑体" pitchFamily="49" charset="-122"/>
              </a:rPr>
              <a:t>－</a:t>
            </a:r>
            <a:r>
              <a:rPr lang="en-US" altLang="zh-CN" sz="2400" i="1">
                <a:latin typeface="Times New Roman" pitchFamily="18" charset="0"/>
                <a:ea typeface="黑体" pitchFamily="49" charset="-122"/>
              </a:rPr>
              <a:t>h</a:t>
            </a:r>
            <a:r>
              <a:rPr lang="zh-CN" altLang="zh-CN" sz="2400">
                <a:latin typeface="Times New Roman" pitchFamily="18" charset="0"/>
                <a:ea typeface="黑体" pitchFamily="49" charset="-122"/>
              </a:rPr>
              <a:t>）</a:t>
            </a:r>
            <a:endParaRPr lang="zh-CN" altLang="en-US" sz="2400">
              <a:latin typeface="Times New Roman" pitchFamily="18" charset="0"/>
              <a:ea typeface="黑体" pitchFamily="49" charset="-122"/>
            </a:endParaRPr>
          </a:p>
        </p:txBody>
      </p:sp>
      <p:pic>
        <p:nvPicPr>
          <p:cNvPr id="23557" name="图片 11"/>
          <p:cNvPicPr>
            <a:picLocks noChangeAspect="1"/>
          </p:cNvPicPr>
          <p:nvPr/>
        </p:nvPicPr>
        <p:blipFill>
          <a:blip r:embed="rId2"/>
          <a:srcRect r="84633"/>
          <a:stretch>
            <a:fillRect/>
          </a:stretch>
        </p:blipFill>
        <p:spPr>
          <a:xfrm>
            <a:off x="4292600" y="3756025"/>
            <a:ext cx="1404938"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inVertical)">
                                      <p:cBhvr>
                                        <p:cTn id="7" dur="500"/>
                                        <p:tgtEl>
                                          <p:spTgt spid="235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3557"/>
                                        </p:tgtEl>
                                        <p:attrNameLst>
                                          <p:attrName>style.visibility</p:attrName>
                                        </p:attrNameLst>
                                      </p:cBhvr>
                                      <p:to>
                                        <p:strVal val="visible"/>
                                      </p:to>
                                    </p:set>
                                    <p:anim calcmode="lin" valueType="num">
                                      <p:cBhvr additive="base">
                                        <p:cTn id="12" dur="500" fill="hold"/>
                                        <p:tgtEl>
                                          <p:spTgt spid="23557"/>
                                        </p:tgtEl>
                                        <p:attrNameLst>
                                          <p:attrName>ppt_x</p:attrName>
                                        </p:attrNameLst>
                                      </p:cBhvr>
                                      <p:tavLst>
                                        <p:tav tm="0">
                                          <p:val>
                                            <p:strVal val="#ppt_x"/>
                                          </p:val>
                                        </p:tav>
                                        <p:tav tm="100000">
                                          <p:val>
                                            <p:strVal val="#ppt_x"/>
                                          </p:val>
                                        </p:tav>
                                      </p:tavLst>
                                    </p:anim>
                                    <p:anim calcmode="lin" valueType="num">
                                      <p:cBhvr additive="base">
                                        <p:cTn id="13"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6"/>
                                        </p:tgtEl>
                                        <p:attrNameLst>
                                          <p:attrName>style.visibility</p:attrName>
                                        </p:attrNameLst>
                                      </p:cBhvr>
                                      <p:to>
                                        <p:strVal val="visible"/>
                                      </p:to>
                                    </p:set>
                                    <p:anim calcmode="lin" valueType="num">
                                      <p:cBhvr additive="base">
                                        <p:cTn id="18" dur="500" fill="hold"/>
                                        <p:tgtEl>
                                          <p:spTgt spid="23556"/>
                                        </p:tgtEl>
                                        <p:attrNameLst>
                                          <p:attrName>ppt_x</p:attrName>
                                        </p:attrNameLst>
                                      </p:cBhvr>
                                      <p:tavLst>
                                        <p:tav tm="0">
                                          <p:val>
                                            <p:strVal val="#ppt_x"/>
                                          </p:val>
                                        </p:tav>
                                        <p:tav tm="100000">
                                          <p:val>
                                            <p:strVal val="#ppt_x"/>
                                          </p:val>
                                        </p:tav>
                                      </p:tavLst>
                                    </p:anim>
                                    <p:anim calcmode="lin" valueType="num">
                                      <p:cBhvr additive="base">
                                        <p:cTn id="19"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2457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小明只用弹簧测力计、适量水和烧杯测量小铁块和未知液体的密度．</a:t>
            </a:r>
            <a:br>
              <a:rPr lang="zh-CN" altLang="zh-CN" sz="2800"/>
            </a:br>
            <a:br>
              <a:rPr lang="en-US" altLang="zh-CN" sz="2800"/>
            </a:br>
            <a:br>
              <a:rPr lang="en-US" altLang="zh-CN" sz="2800"/>
            </a:br>
            <a:br>
              <a:rPr lang="en-US" altLang="zh-CN" sz="2800"/>
            </a:br>
            <a:r>
              <a:rPr lang="zh-CN" altLang="zh-CN" sz="2800"/>
              <a:t>（</a:t>
            </a:r>
            <a:r>
              <a:rPr lang="en-US" altLang="zh-CN" sz="2800"/>
              <a:t>1</a:t>
            </a:r>
            <a:r>
              <a:rPr lang="zh-CN" altLang="zh-CN" sz="2800"/>
              <a:t>）用弹簧测力计测得小铁块的重力</a:t>
            </a:r>
            <a:r>
              <a:rPr lang="en-US" altLang="zh-CN" sz="2800" i="1"/>
              <a:t>G</a:t>
            </a:r>
            <a:r>
              <a:rPr lang="en-US" altLang="zh-CN" sz="2800" baseline="-25000"/>
              <a:t>0</a:t>
            </a:r>
            <a:r>
              <a:rPr lang="zh-CN" altLang="zh-CN" sz="2800"/>
              <a:t>；</a:t>
            </a:r>
            <a:br>
              <a:rPr lang="zh-CN" altLang="zh-CN" sz="2800"/>
            </a:br>
            <a:r>
              <a:rPr lang="zh-CN" altLang="zh-CN" sz="2800"/>
              <a:t>（</a:t>
            </a:r>
            <a:r>
              <a:rPr lang="en-US" altLang="zh-CN" sz="2800"/>
              <a:t>2</a:t>
            </a:r>
            <a:r>
              <a:rPr lang="zh-CN" altLang="zh-CN" sz="2800"/>
              <a:t>）用弹簧测力计提着小铁块使其完全浸没在盛有水的烧杯内时示数为</a:t>
            </a:r>
            <a:r>
              <a:rPr lang="en-US" altLang="zh-CN" sz="2800" i="1"/>
              <a:t>F</a:t>
            </a:r>
            <a:r>
              <a:rPr lang="en-US" altLang="zh-CN" sz="2800" baseline="-25000"/>
              <a:t>1</a:t>
            </a:r>
            <a:r>
              <a:rPr lang="zh-CN" altLang="zh-CN" sz="2800"/>
              <a:t>；</a:t>
            </a:r>
            <a:endParaRPr lang="zh-CN" altLang="en-US" sz="2800"/>
          </a:p>
        </p:txBody>
      </p:sp>
      <p:pic>
        <p:nvPicPr>
          <p:cNvPr id="24580" name="Picture 1"/>
          <p:cNvPicPr>
            <a:picLocks noChangeAspect="1"/>
          </p:cNvPicPr>
          <p:nvPr/>
        </p:nvPicPr>
        <p:blipFill>
          <a:blip r:embed="rId2"/>
          <a:stretch>
            <a:fillRect/>
          </a:stretch>
        </p:blipFill>
        <p:spPr>
          <a:xfrm>
            <a:off x="4549775" y="1611313"/>
            <a:ext cx="2035175" cy="2565400"/>
          </a:xfrm>
          <a:prstGeom prst="rect">
            <a:avLst/>
          </a:prstGeom>
          <a:noFill/>
          <a:ln>
            <a:noFill/>
            <a:miter lim="800000"/>
          </a:ln>
        </p:spPr>
      </p:pic>
      <p:pic>
        <p:nvPicPr>
          <p:cNvPr id="24581" name="Picture 2"/>
          <p:cNvPicPr>
            <a:picLocks noChangeAspect="1"/>
          </p:cNvPicPr>
          <p:nvPr/>
        </p:nvPicPr>
        <p:blipFill>
          <a:blip r:embed="rId3"/>
          <a:stretch>
            <a:fillRect/>
          </a:stretch>
        </p:blipFill>
        <p:spPr>
          <a:xfrm>
            <a:off x="650875" y="1101725"/>
            <a:ext cx="768350" cy="4127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579"/>
                                        </p:tgtEl>
                                        <p:attrNameLst>
                                          <p:attrName>style.visibility</p:attrName>
                                        </p:attrNameLst>
                                      </p:cBhvr>
                                      <p:to>
                                        <p:strVal val="visible"/>
                                      </p:to>
                                    </p:set>
                                    <p:animEffect transition="in" filter="fade">
                                      <p:cBhvr>
                                        <p:cTn id="10" dur="500"/>
                                        <p:tgtEl>
                                          <p:spTgt spid="24579"/>
                                        </p:tgtEl>
                                      </p:cBhvr>
                                    </p:animEffect>
                                  </p:childTnLst>
                                </p:cTn>
                              </p:par>
                              <p:par>
                                <p:cTn id="11" presetID="10" presetClass="entr" presetSubtype="0" fill="hold" nodeType="withEffect">
                                  <p:stCondLst>
                                    <p:cond delay="0"/>
                                  </p:stCondLst>
                                  <p:childTnLst>
                                    <p:set>
                                      <p:cBhvr>
                                        <p:cTn id="12" dur="1" fill="hold">
                                          <p:stCondLst>
                                            <p:cond delay="0"/>
                                          </p:stCondLst>
                                        </p:cTn>
                                        <p:tgtEl>
                                          <p:spTgt spid="24580"/>
                                        </p:tgtEl>
                                        <p:attrNameLst>
                                          <p:attrName>style.visibility</p:attrName>
                                        </p:attrNameLst>
                                      </p:cBhvr>
                                      <p:to>
                                        <p:strVal val="visible"/>
                                      </p:to>
                                    </p:set>
                                    <p:animEffect transition="in" filter="fade">
                                      <p:cBhvr>
                                        <p:cTn id="13" dur="5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25603" name="标题 3"/>
          <p:cNvSpPr>
            <a:spLocks noGrp="1"/>
          </p:cNvSpPr>
          <p:nvPr>
            <p:ph type="title" idx="4294967295"/>
          </p:nvPr>
        </p:nvSpPr>
        <p:spPr>
          <a:xfrm>
            <a:off x="530225" y="1106488"/>
            <a:ext cx="8208963"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5800"/>
              </a:lnSpc>
            </a:pPr>
            <a:r>
              <a:rPr lang="zh-CN" altLang="zh-CN" sz="2800"/>
              <a:t>（</a:t>
            </a:r>
            <a:r>
              <a:rPr lang="en-US" altLang="zh-CN" sz="2800"/>
              <a:t>3</a:t>
            </a:r>
            <a:r>
              <a:rPr lang="zh-CN" altLang="zh-CN" sz="2800"/>
              <a:t>）小铁块的体积</a:t>
            </a:r>
            <a:r>
              <a:rPr lang="en-US" altLang="zh-CN" sz="2800" i="1"/>
              <a:t>V</a:t>
            </a:r>
            <a:r>
              <a:rPr lang="zh-CN" altLang="zh-CN" sz="2800"/>
              <a:t>＝</a:t>
            </a:r>
            <a:r>
              <a:rPr lang="zh-CN" altLang="zh-CN" sz="2800" u="sng"/>
              <a:t>　　　　　</a:t>
            </a:r>
            <a:r>
              <a:rPr lang="zh-CN" altLang="zh-CN" sz="2800"/>
              <a:t>、小铁块的密度</a:t>
            </a:r>
            <a:r>
              <a:rPr lang="en-US" altLang="zh-CN" sz="2800" i="1"/>
              <a:t>ρ</a:t>
            </a:r>
            <a:r>
              <a:rPr lang="zh-CN" altLang="zh-CN" sz="2800"/>
              <a:t>＝</a:t>
            </a:r>
            <a:r>
              <a:rPr lang="zh-CN" altLang="zh-CN" sz="2800" u="sng"/>
              <a:t>　　　　</a:t>
            </a:r>
            <a:r>
              <a:rPr lang="en-US" altLang="zh-CN" sz="2800" u="sng"/>
              <a:t>    </a:t>
            </a:r>
            <a:r>
              <a:rPr lang="zh-CN" altLang="zh-CN" sz="2800" u="sng"/>
              <a:t>　</a:t>
            </a:r>
            <a:r>
              <a:rPr lang="zh-CN" altLang="zh-CN" sz="2800"/>
              <a:t>．（用已知字母表示）</a:t>
            </a:r>
            <a:br>
              <a:rPr lang="zh-CN" altLang="zh-CN" sz="2800"/>
            </a:br>
            <a:r>
              <a:rPr lang="zh-CN" altLang="zh-CN" sz="2800"/>
              <a:t>（</a:t>
            </a:r>
            <a:r>
              <a:rPr lang="en-US" altLang="zh-CN" sz="2800"/>
              <a:t>4</a:t>
            </a:r>
            <a:r>
              <a:rPr lang="zh-CN" altLang="zh-CN" sz="2800"/>
              <a:t>）若要再测未知液体的密度，只需要增加一步：</a:t>
            </a:r>
            <a:br>
              <a:rPr lang="en-US" altLang="zh-CN" sz="2800"/>
            </a:b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u="sng">
                <a:solidFill>
                  <a:schemeClr val="bg1"/>
                </a:solidFill>
              </a:rPr>
              <a:t>.</a:t>
            </a:r>
            <a:br>
              <a:rPr lang="en-US" altLang="zh-CN" sz="2800" u="sng"/>
            </a:br>
            <a:r>
              <a:rPr lang="en-US" altLang="zh-CN" sz="2800" u="sng"/>
              <a:t>                               </a:t>
            </a:r>
            <a:r>
              <a:rPr lang="zh-CN" altLang="zh-CN" sz="2800"/>
              <a:t>，测出弹簧测力计的示数为</a:t>
            </a:r>
            <a:r>
              <a:rPr lang="en-US" altLang="zh-CN" sz="2800" i="1"/>
              <a:t>F</a:t>
            </a:r>
            <a:r>
              <a:rPr lang="en-US" altLang="zh-CN" sz="2800" baseline="-25000"/>
              <a:t>2</a:t>
            </a:r>
            <a:r>
              <a:rPr lang="zh-CN" altLang="zh-CN" sz="2800"/>
              <a:t>；</a:t>
            </a:r>
            <a:br>
              <a:rPr lang="zh-CN" altLang="zh-CN" sz="2800"/>
            </a:br>
            <a:r>
              <a:rPr lang="zh-CN" altLang="zh-CN" sz="2800"/>
              <a:t>（</a:t>
            </a:r>
            <a:r>
              <a:rPr lang="en-US" altLang="zh-CN" sz="2800"/>
              <a:t>5</a:t>
            </a:r>
            <a:r>
              <a:rPr lang="zh-CN" altLang="zh-CN" sz="2800"/>
              <a:t>）未知液体的密度为</a:t>
            </a:r>
            <a:r>
              <a:rPr lang="en-US" altLang="zh-CN" sz="2800" i="1"/>
              <a:t>ρ</a:t>
            </a:r>
            <a:r>
              <a:rPr lang="zh-CN" altLang="zh-CN" sz="2800" baseline="-25000"/>
              <a:t>液</a:t>
            </a:r>
            <a:r>
              <a:rPr lang="zh-CN" altLang="zh-CN" sz="2800"/>
              <a:t>＝</a:t>
            </a:r>
            <a:r>
              <a:rPr lang="zh-CN" altLang="zh-CN" sz="2800" u="sng"/>
              <a:t>　　</a:t>
            </a:r>
            <a:r>
              <a:rPr lang="en-US" altLang="zh-CN" sz="2800" u="sng"/>
              <a:t>     </a:t>
            </a:r>
            <a:r>
              <a:rPr lang="zh-CN" altLang="zh-CN" sz="2800" u="sng"/>
              <a:t>　　　</a:t>
            </a:r>
            <a:r>
              <a:rPr lang="zh-CN" altLang="zh-CN" sz="2800"/>
              <a:t>．（用已知字母表示）</a:t>
            </a:r>
            <a:endParaRPr lang="zh-CN" altLang="en-US" sz="2800"/>
          </a:p>
        </p:txBody>
      </p:sp>
      <p:pic>
        <p:nvPicPr>
          <p:cNvPr id="25604" name="图片 1"/>
          <p:cNvPicPr>
            <a:picLocks noChangeAspect="1"/>
          </p:cNvPicPr>
          <p:nvPr/>
        </p:nvPicPr>
        <p:blipFill>
          <a:blip r:embed="rId2"/>
          <a:srcRect r="86423"/>
          <a:stretch>
            <a:fillRect/>
          </a:stretch>
        </p:blipFill>
        <p:spPr>
          <a:xfrm>
            <a:off x="4646613" y="858838"/>
            <a:ext cx="1128712" cy="877887"/>
          </a:xfrm>
          <a:prstGeom prst="rect">
            <a:avLst/>
          </a:prstGeom>
          <a:noFill/>
          <a:ln>
            <a:noFill/>
            <a:miter lim="800000"/>
          </a:ln>
        </p:spPr>
      </p:pic>
      <p:pic>
        <p:nvPicPr>
          <p:cNvPr id="25605" name="图片 4"/>
          <p:cNvPicPr>
            <a:picLocks noChangeAspect="1"/>
          </p:cNvPicPr>
          <p:nvPr/>
        </p:nvPicPr>
        <p:blipFill>
          <a:blip r:embed="rId3"/>
          <a:srcRect r="80739"/>
          <a:stretch>
            <a:fillRect/>
          </a:stretch>
        </p:blipFill>
        <p:spPr>
          <a:xfrm>
            <a:off x="1511300" y="1703388"/>
            <a:ext cx="1600200" cy="877887"/>
          </a:xfrm>
          <a:prstGeom prst="rect">
            <a:avLst/>
          </a:prstGeom>
          <a:noFill/>
          <a:ln>
            <a:noFill/>
            <a:miter lim="800000"/>
          </a:ln>
        </p:spPr>
      </p:pic>
      <p:grpSp>
        <p:nvGrpSpPr>
          <p:cNvPr id="25606" name="组合 7"/>
          <p:cNvGrpSpPr/>
          <p:nvPr/>
        </p:nvGrpSpPr>
        <p:grpSpPr>
          <a:xfrm>
            <a:off x="654050" y="3460750"/>
            <a:ext cx="7835900" cy="1239838"/>
            <a:chOff x="653998" y="3307435"/>
            <a:chExt cx="7836004" cy="1239136"/>
          </a:xfrm>
        </p:grpSpPr>
        <p:sp>
          <p:nvSpPr>
            <p:cNvPr id="25608" name="矩形 5"/>
            <p:cNvSpPr/>
            <p:nvPr/>
          </p:nvSpPr>
          <p:spPr>
            <a:xfrm>
              <a:off x="653998" y="3307435"/>
              <a:ext cx="7836004" cy="52322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用弹簧测力计提着小铁块使其完全浸没在盛有未</a:t>
              </a:r>
              <a:endParaRPr lang="zh-CN" altLang="en-US" sz="2800">
                <a:ea typeface="黑体" pitchFamily="49" charset="-122"/>
              </a:endParaRPr>
            </a:p>
          </p:txBody>
        </p:sp>
        <p:sp>
          <p:nvSpPr>
            <p:cNvPr id="25609" name="矩形 6"/>
            <p:cNvSpPr/>
            <p:nvPr/>
          </p:nvSpPr>
          <p:spPr>
            <a:xfrm>
              <a:off x="668616" y="4023351"/>
              <a:ext cx="3057247" cy="52322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知液体的烧杯内　</a:t>
              </a:r>
              <a:endParaRPr lang="zh-CN" altLang="en-US" sz="2800">
                <a:ea typeface="黑体" pitchFamily="49" charset="-122"/>
              </a:endParaRPr>
            </a:p>
          </p:txBody>
        </p:sp>
      </p:grpSp>
      <p:pic>
        <p:nvPicPr>
          <p:cNvPr id="25607" name="图片 8"/>
          <p:cNvPicPr>
            <a:picLocks noChangeAspect="1"/>
          </p:cNvPicPr>
          <p:nvPr/>
        </p:nvPicPr>
        <p:blipFill>
          <a:blip r:embed="rId4"/>
          <a:srcRect r="80739"/>
          <a:stretch>
            <a:fillRect/>
          </a:stretch>
        </p:blipFill>
        <p:spPr>
          <a:xfrm>
            <a:off x="5418138" y="4640263"/>
            <a:ext cx="1600200" cy="8778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5604"/>
                                        </p:tgtEl>
                                        <p:attrNameLst>
                                          <p:attrName>style.visibility</p:attrName>
                                        </p:attrNameLst>
                                      </p:cBhvr>
                                      <p:to>
                                        <p:strVal val="visible"/>
                                      </p:to>
                                    </p:set>
                                    <p:anim calcmode="lin" valueType="num">
                                      <p:cBhvr additive="base">
                                        <p:cTn id="12" dur="500" fill="hold"/>
                                        <p:tgtEl>
                                          <p:spTgt spid="25604"/>
                                        </p:tgtEl>
                                        <p:attrNameLst>
                                          <p:attrName>ppt_x</p:attrName>
                                        </p:attrNameLst>
                                      </p:cBhvr>
                                      <p:tavLst>
                                        <p:tav tm="0">
                                          <p:val>
                                            <p:strVal val="#ppt_x"/>
                                          </p:val>
                                        </p:tav>
                                        <p:tav tm="100000">
                                          <p:val>
                                            <p:strVal val="#ppt_x"/>
                                          </p:val>
                                        </p:tav>
                                      </p:tavLst>
                                    </p:anim>
                                    <p:anim calcmode="lin" valueType="num">
                                      <p:cBhvr additive="base">
                                        <p:cTn id="13"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additive="base">
                                        <p:cTn id="18" dur="500" fill="hold"/>
                                        <p:tgtEl>
                                          <p:spTgt spid="25605"/>
                                        </p:tgtEl>
                                        <p:attrNameLst>
                                          <p:attrName>ppt_x</p:attrName>
                                        </p:attrNameLst>
                                      </p:cBhvr>
                                      <p:tavLst>
                                        <p:tav tm="0">
                                          <p:val>
                                            <p:strVal val="#ppt_x"/>
                                          </p:val>
                                        </p:tav>
                                        <p:tav tm="100000">
                                          <p:val>
                                            <p:strVal val="#ppt_x"/>
                                          </p:val>
                                        </p:tav>
                                      </p:tavLst>
                                    </p:anim>
                                    <p:anim calcmode="lin" valueType="num">
                                      <p:cBhvr additive="base">
                                        <p:cTn id="19"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25606"/>
                                        </p:tgtEl>
                                        <p:attrNameLst>
                                          <p:attrName>style.visibility</p:attrName>
                                        </p:attrNameLst>
                                      </p:cBhvr>
                                      <p:to>
                                        <p:strVal val="visible"/>
                                      </p:to>
                                    </p:set>
                                    <p:anim calcmode="lin" valueType="num">
                                      <p:cBhvr additive="base">
                                        <p:cTn id="24" dur="500" fill="hold"/>
                                        <p:tgtEl>
                                          <p:spTgt spid="25606"/>
                                        </p:tgtEl>
                                        <p:attrNameLst>
                                          <p:attrName>ppt_x</p:attrName>
                                        </p:attrNameLst>
                                      </p:cBhvr>
                                      <p:tavLst>
                                        <p:tav tm="0">
                                          <p:val>
                                            <p:strVal val="#ppt_x"/>
                                          </p:val>
                                        </p:tav>
                                        <p:tav tm="100000">
                                          <p:val>
                                            <p:strVal val="#ppt_x"/>
                                          </p:val>
                                        </p:tav>
                                      </p:tavLst>
                                    </p:anim>
                                    <p:anim calcmode="lin" valueType="num">
                                      <p:cBhvr additive="base">
                                        <p:cTn id="25"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25607"/>
                                        </p:tgtEl>
                                        <p:attrNameLst>
                                          <p:attrName>style.visibility</p:attrName>
                                        </p:attrNameLst>
                                      </p:cBhvr>
                                      <p:to>
                                        <p:strVal val="visible"/>
                                      </p:to>
                                    </p:set>
                                    <p:anim calcmode="lin" valueType="num">
                                      <p:cBhvr additive="base">
                                        <p:cTn id="30" dur="500" fill="hold"/>
                                        <p:tgtEl>
                                          <p:spTgt spid="25607"/>
                                        </p:tgtEl>
                                        <p:attrNameLst>
                                          <p:attrName>ppt_x</p:attrName>
                                        </p:attrNameLst>
                                      </p:cBhvr>
                                      <p:tavLst>
                                        <p:tav tm="0">
                                          <p:val>
                                            <p:strVal val="#ppt_x"/>
                                          </p:val>
                                        </p:tav>
                                        <p:tav tm="100000">
                                          <p:val>
                                            <p:strVal val="#ppt_x"/>
                                          </p:val>
                                        </p:tav>
                                      </p:tavLst>
                                    </p:anim>
                                    <p:anim calcmode="lin" valueType="num">
                                      <p:cBhvr additive="base">
                                        <p:cTn id="31"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重难点突破</a:t>
            </a:r>
            <a:endParaRPr lang="zh-CN" altLang="en-US" sz="2400" b="1">
              <a:latin typeface="黑体" pitchFamily="49" charset="-122"/>
              <a:ea typeface="黑体" pitchFamily="49" charset="-122"/>
            </a:endParaRPr>
          </a:p>
        </p:txBody>
      </p:sp>
      <p:sp>
        <p:nvSpPr>
          <p:cNvPr id="26627" name="标题 3"/>
          <p:cNvSpPr>
            <a:spLocks noGrp="1"/>
          </p:cNvSpPr>
          <p:nvPr>
            <p:ph type="title" idx="4294967295"/>
          </p:nvPr>
        </p:nvSpPr>
        <p:spPr>
          <a:xfrm>
            <a:off x="452438" y="738188"/>
            <a:ext cx="8085137"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br>
              <a:rPr lang="zh-CN" altLang="zh-CN" sz="2800"/>
            </a:br>
            <a:endParaRPr lang="zh-CN" altLang="en-US" sz="2800"/>
          </a:p>
        </p:txBody>
      </p:sp>
      <p:pic>
        <p:nvPicPr>
          <p:cNvPr id="26628" name="图片 1"/>
          <p:cNvPicPr>
            <a:picLocks noChangeAspect="1"/>
          </p:cNvPicPr>
          <p:nvPr/>
        </p:nvPicPr>
        <p:blipFill>
          <a:blip r:embed="rId2"/>
          <a:stretch>
            <a:fillRect/>
          </a:stretch>
        </p:blipFill>
        <p:spPr>
          <a:xfrm>
            <a:off x="1016000" y="1595438"/>
            <a:ext cx="7112000" cy="3149600"/>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arn(inVertical)">
                                      <p:cBhvr>
                                        <p:cTn id="7"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标题 1"/>
          <p:cNvSpPr>
            <a:spLocks noGrp="1"/>
          </p:cNvSpPr>
          <p:nvPr>
            <p:ph type="title" idx="4294967295"/>
          </p:nvPr>
        </p:nvSpPr>
        <p:spPr>
          <a:xfrm>
            <a:off x="550863" y="1035050"/>
            <a:ext cx="821055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枣庄）只测一次，要求较准确的测出</a:t>
            </a:r>
            <a:r>
              <a:rPr lang="en-US" altLang="zh-CN" sz="2800"/>
              <a:t>90 cm</a:t>
            </a:r>
            <a:r>
              <a:rPr lang="en-US" altLang="zh-CN" sz="2800" baseline="30000"/>
              <a:t>3</a:t>
            </a:r>
            <a:r>
              <a:rPr lang="zh-CN" altLang="zh-CN" sz="2800"/>
              <a:t>的酒精，请你在下列四种规格的量筒中，选出适当的量筒（　　）</a:t>
            </a:r>
            <a:br>
              <a:rPr lang="zh-CN" altLang="zh-CN" sz="2800"/>
            </a:br>
            <a:r>
              <a:rPr lang="en-US" altLang="zh-CN" sz="2800"/>
              <a:t>A</a:t>
            </a:r>
            <a:r>
              <a:rPr lang="zh-CN" altLang="zh-CN" sz="2800"/>
              <a:t>．量程是</a:t>
            </a:r>
            <a:r>
              <a:rPr lang="en-US" altLang="zh-CN" sz="2800"/>
              <a:t>100 mL</a:t>
            </a:r>
            <a:r>
              <a:rPr lang="zh-CN" altLang="zh-CN" sz="2800"/>
              <a:t>，分度值是</a:t>
            </a:r>
            <a:r>
              <a:rPr lang="en-US" altLang="zh-CN" sz="2800"/>
              <a:t>1 mL	    </a:t>
            </a:r>
            <a:br>
              <a:rPr lang="en-US" altLang="zh-CN" sz="2800"/>
            </a:br>
            <a:r>
              <a:rPr lang="en-US" altLang="zh-CN" sz="2800"/>
              <a:t>B</a:t>
            </a:r>
            <a:r>
              <a:rPr lang="zh-CN" altLang="zh-CN" sz="2800"/>
              <a:t>．量程是</a:t>
            </a:r>
            <a:r>
              <a:rPr lang="en-US" altLang="zh-CN" sz="2800"/>
              <a:t>200 mL</a:t>
            </a:r>
            <a:r>
              <a:rPr lang="zh-CN" altLang="zh-CN" sz="2800"/>
              <a:t>，分度值是</a:t>
            </a:r>
            <a:r>
              <a:rPr lang="en-US" altLang="zh-CN" sz="2800"/>
              <a:t>2 mL</a:t>
            </a:r>
            <a:br>
              <a:rPr lang="zh-CN" altLang="zh-CN" sz="2800"/>
            </a:br>
            <a:r>
              <a:rPr lang="en-US" altLang="zh-CN" sz="2800"/>
              <a:t>C</a:t>
            </a:r>
            <a:r>
              <a:rPr lang="zh-CN" altLang="zh-CN" sz="2800"/>
              <a:t>．量程是</a:t>
            </a:r>
            <a:r>
              <a:rPr lang="en-US" altLang="zh-CN" sz="2800"/>
              <a:t>50 mL</a:t>
            </a:r>
            <a:r>
              <a:rPr lang="zh-CN" altLang="zh-CN" sz="2800"/>
              <a:t>，分度值是</a:t>
            </a:r>
            <a:r>
              <a:rPr lang="en-US" altLang="zh-CN" sz="2800"/>
              <a:t>1 mL    	</a:t>
            </a:r>
            <a:br>
              <a:rPr lang="en-US" altLang="zh-CN" sz="2800"/>
            </a:br>
            <a:r>
              <a:rPr lang="en-US" altLang="zh-CN" sz="2800"/>
              <a:t>D.</a:t>
            </a:r>
            <a:r>
              <a:rPr lang="zh-CN" altLang="zh-CN" sz="2800"/>
              <a:t>量程是</a:t>
            </a:r>
            <a:r>
              <a:rPr lang="en-US" altLang="zh-CN" sz="2800"/>
              <a:t>50 mL</a:t>
            </a:r>
            <a:r>
              <a:rPr lang="zh-CN" altLang="zh-CN" sz="2800"/>
              <a:t>，分度值是</a:t>
            </a:r>
            <a:r>
              <a:rPr lang="en-US" altLang="zh-CN" sz="2800"/>
              <a:t>2 mL</a:t>
            </a:r>
            <a:br>
              <a:rPr lang="zh-CN" altLang="zh-CN" sz="2800"/>
            </a:br>
            <a:br>
              <a:rPr lang="zh-CN" altLang="zh-CN" sz="2800"/>
            </a:br>
            <a:br>
              <a:rPr lang="zh-CN" altLang="zh-CN" sz="2800"/>
            </a:br>
            <a:br>
              <a:rPr lang="zh-CN" altLang="zh-CN" sz="2800"/>
            </a:br>
            <a:endParaRPr lang="zh-CN" altLang="en-US" sz="2800"/>
          </a:p>
        </p:txBody>
      </p:sp>
      <p:sp>
        <p:nvSpPr>
          <p:cNvPr id="27651"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27652" name="矩形 2"/>
          <p:cNvSpPr/>
          <p:nvPr/>
        </p:nvSpPr>
        <p:spPr>
          <a:xfrm>
            <a:off x="2528888" y="2406650"/>
            <a:ext cx="481012"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28675" name="标题 1"/>
          <p:cNvSpPr>
            <a:spLocks noGrp="1"/>
          </p:cNvSpPr>
          <p:nvPr>
            <p:ph type="title" idx="4294967295"/>
          </p:nvPr>
        </p:nvSpPr>
        <p:spPr>
          <a:xfrm>
            <a:off x="652463" y="815975"/>
            <a:ext cx="82026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2.</a:t>
            </a:r>
            <a:r>
              <a:rPr lang="zh-CN" altLang="zh-CN" sz="2800"/>
              <a:t>（</a:t>
            </a:r>
            <a:r>
              <a:rPr lang="en-US" altLang="zh-CN" sz="2800"/>
              <a:t>2020·</a:t>
            </a:r>
            <a:r>
              <a:rPr lang="zh-CN" altLang="zh-CN" sz="2800"/>
              <a:t>成都）下列测量方案中，最合理的是（　　）</a:t>
            </a:r>
            <a:br>
              <a:rPr lang="zh-CN" altLang="zh-CN" sz="2800"/>
            </a:br>
            <a:r>
              <a:rPr lang="en-US" altLang="zh-CN" sz="2800"/>
              <a:t>A</a:t>
            </a:r>
            <a:r>
              <a:rPr lang="zh-CN" altLang="zh-CN" sz="2800"/>
              <a:t>．测小铁块密度：用装有适量水的量筒测体积后，再用天平测质量</a:t>
            </a:r>
            <a:br>
              <a:rPr lang="zh-CN" altLang="zh-CN" sz="2800"/>
            </a:br>
            <a:r>
              <a:rPr lang="en-US" altLang="zh-CN" sz="2800"/>
              <a:t>B</a:t>
            </a:r>
            <a:r>
              <a:rPr lang="zh-CN" altLang="zh-CN" sz="2800"/>
              <a:t>．测正方体小木块密度：用天平测质量后，再用刻度尺测边长并计算体积</a:t>
            </a:r>
            <a:br>
              <a:rPr lang="zh-CN" altLang="zh-CN" sz="2800"/>
            </a:br>
            <a:r>
              <a:rPr lang="en-US" altLang="zh-CN" sz="2800"/>
              <a:t>C</a:t>
            </a:r>
            <a:r>
              <a:rPr lang="zh-CN" altLang="zh-CN" sz="2800"/>
              <a:t>．测小砖块密度：用天平测质量后，再用装有适量水的量筒测体积</a:t>
            </a:r>
            <a:br>
              <a:rPr lang="zh-CN" altLang="zh-CN" sz="2800"/>
            </a:br>
            <a:r>
              <a:rPr lang="en-US" altLang="zh-CN" sz="2800"/>
              <a:t>D</a:t>
            </a:r>
            <a:r>
              <a:rPr lang="zh-CN" altLang="zh-CN" sz="2800"/>
              <a:t>．测比赛用铅球密度：用天平测质量后，再用装有适量水的量筒测体积</a:t>
            </a:r>
            <a:br>
              <a:rPr lang="zh-CN" altLang="zh-CN" sz="2800"/>
            </a:br>
            <a:endParaRPr lang="zh-CN" altLang="en-US" sz="2800"/>
          </a:p>
        </p:txBody>
      </p:sp>
      <p:sp>
        <p:nvSpPr>
          <p:cNvPr id="28676" name="矩形 7"/>
          <p:cNvSpPr/>
          <p:nvPr/>
        </p:nvSpPr>
        <p:spPr>
          <a:xfrm>
            <a:off x="1268413" y="1328738"/>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29699" name="标题 1"/>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泰安）电子秤有</a:t>
            </a:r>
            <a:r>
              <a:rPr lang="en-US" altLang="zh-CN" sz="2800"/>
              <a:t>“</a:t>
            </a:r>
            <a:r>
              <a:rPr lang="zh-CN" altLang="zh-CN" sz="2800"/>
              <a:t>清零</a:t>
            </a:r>
            <a:r>
              <a:rPr lang="en-US" altLang="zh-CN" sz="2800"/>
              <a:t>”</a:t>
            </a:r>
            <a:r>
              <a:rPr lang="zh-CN" altLang="zh-CN" sz="2800"/>
              <a:t>功能，例如，在电子秤上放</a:t>
            </a:r>
            <a:r>
              <a:rPr lang="en-US" altLang="zh-CN" sz="2800"/>
              <a:t>200 g</a:t>
            </a:r>
            <a:r>
              <a:rPr lang="zh-CN" altLang="zh-CN" sz="2800"/>
              <a:t>砝码，电子秤显示为</a:t>
            </a:r>
            <a:r>
              <a:rPr lang="en-US" altLang="zh-CN" sz="2800"/>
              <a:t>200 g</a:t>
            </a:r>
            <a:r>
              <a:rPr lang="zh-CN" altLang="zh-CN" sz="2800"/>
              <a:t>，按清零键后，显示变为零；随后再放上</a:t>
            </a:r>
            <a:r>
              <a:rPr lang="en-US" altLang="zh-CN" sz="2800"/>
              <a:t>100 g</a:t>
            </a:r>
            <a:r>
              <a:rPr lang="zh-CN" altLang="zh-CN" sz="2800"/>
              <a:t>砝码，电子秤显示为</a:t>
            </a:r>
            <a:r>
              <a:rPr lang="en-US" altLang="zh-CN" sz="2800"/>
              <a:t>100 g</a:t>
            </a:r>
            <a:r>
              <a:rPr lang="zh-CN" altLang="zh-CN" sz="2800"/>
              <a:t>．利用电子秤的这种功能，结合物理知识可测定玉镯的密度．具体操作如下：</a:t>
            </a:r>
            <a:br>
              <a:rPr lang="zh-CN" altLang="zh-CN" sz="2800"/>
            </a:br>
            <a:r>
              <a:rPr lang="zh-CN" altLang="zh-CN" sz="2800"/>
              <a:t>步骤</a:t>
            </a:r>
            <a:r>
              <a:rPr lang="en-US" altLang="zh-CN" sz="2800"/>
              <a:t>a</a:t>
            </a:r>
            <a:r>
              <a:rPr lang="zh-CN" altLang="zh-CN" sz="2800"/>
              <a:t>：向烧杯内倒入适量水，放在电子秤上，按清零键，显示数变为零；</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arn(inVertical)">
                                      <p:cBhvr>
                                        <p:cTn id="7" dur="5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0723" name="标题 1"/>
          <p:cNvSpPr>
            <a:spLocks noGrp="1"/>
          </p:cNvSpPr>
          <p:nvPr>
            <p:ph type="title" idx="4294967295"/>
          </p:nvPr>
        </p:nvSpPr>
        <p:spPr>
          <a:xfrm>
            <a:off x="508000" y="10652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步骤</a:t>
            </a:r>
            <a:r>
              <a:rPr lang="en-US" altLang="zh-CN" sz="2800"/>
              <a:t>b</a:t>
            </a:r>
            <a:r>
              <a:rPr lang="zh-CN" altLang="zh-CN" sz="2800"/>
              <a:t>：手提细线拴住玉镯，浸没在水中，且不与烧杯底和壁接触，记下此时电子秤示数为</a:t>
            </a:r>
            <a:r>
              <a:rPr lang="en-US" altLang="zh-CN" sz="2800" i="1"/>
              <a:t>m</a:t>
            </a:r>
            <a:r>
              <a:rPr lang="en-US" altLang="zh-CN" sz="2800" baseline="-25000"/>
              <a:t>1</a:t>
            </a:r>
            <a:r>
              <a:rPr lang="zh-CN" altLang="zh-CN" sz="2800"/>
              <a:t>；</a:t>
            </a:r>
            <a:br>
              <a:rPr lang="zh-CN" altLang="zh-CN" sz="2800"/>
            </a:br>
            <a:r>
              <a:rPr lang="zh-CN" altLang="zh-CN" sz="2800"/>
              <a:t>步骤</a:t>
            </a:r>
            <a:r>
              <a:rPr lang="en-US" altLang="zh-CN" sz="2800"/>
              <a:t>c</a:t>
            </a:r>
            <a:r>
              <a:rPr lang="zh-CN" altLang="zh-CN" sz="2800"/>
              <a:t>：把玉镯接触杯底，手放开细线，记下此时电子秤示数为</a:t>
            </a:r>
            <a:r>
              <a:rPr lang="en-US" altLang="zh-CN" sz="2800" i="1"/>
              <a:t>m</a:t>
            </a:r>
            <a:r>
              <a:rPr lang="en-US" altLang="zh-CN" sz="2800" baseline="-25000"/>
              <a:t>2</a:t>
            </a:r>
            <a:r>
              <a:rPr lang="en-US" altLang="zh-CN" sz="2800"/>
              <a:t>.</a:t>
            </a:r>
            <a:br>
              <a:rPr lang="zh-CN" altLang="zh-CN" sz="2800"/>
            </a:br>
            <a:endParaRPr lang="zh-CN" altLang="en-US" sz="2800"/>
          </a:p>
        </p:txBody>
      </p:sp>
      <p:pic>
        <p:nvPicPr>
          <p:cNvPr id="30724" name="Picture 1"/>
          <p:cNvPicPr>
            <a:picLocks noChangeAspect="1"/>
          </p:cNvPicPr>
          <p:nvPr/>
        </p:nvPicPr>
        <p:blipFill>
          <a:blip r:embed="rId2"/>
          <a:stretch>
            <a:fillRect/>
          </a:stretch>
        </p:blipFill>
        <p:spPr>
          <a:xfrm>
            <a:off x="803275" y="3813175"/>
            <a:ext cx="7289800" cy="17668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par>
                                <p:cTn id="8" presetID="1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fade">
                                      <p:cBhvr>
                                        <p:cTn id="10"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1747" name="标题 1"/>
          <p:cNvSpPr>
            <a:spLocks noGrp="1"/>
          </p:cNvSpPr>
          <p:nvPr>
            <p:ph type="title" idx="4294967295"/>
          </p:nvPr>
        </p:nvSpPr>
        <p:spPr>
          <a:xfrm>
            <a:off x="582613" y="1335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则下列判断中（　　）</a:t>
            </a:r>
            <a:br>
              <a:rPr lang="zh-CN" altLang="zh-CN" sz="2800"/>
            </a:br>
            <a:br>
              <a:rPr lang="en-US" altLang="zh-CN" sz="2800"/>
            </a:br>
            <a:br>
              <a:rPr lang="en-US" altLang="zh-CN" sz="2800"/>
            </a:br>
            <a:br>
              <a:rPr lang="en-US" altLang="zh-CN" sz="2800"/>
            </a:br>
            <a:r>
              <a:rPr lang="en-US" altLang="zh-CN" sz="2800"/>
              <a:t>A</a:t>
            </a:r>
            <a:r>
              <a:rPr lang="zh-CN" altLang="zh-CN" sz="2800"/>
              <a:t>．只有</a:t>
            </a:r>
            <a:r>
              <a:rPr lang="en-US" altLang="zh-CN" sz="2800"/>
              <a:t>①③</a:t>
            </a:r>
            <a:r>
              <a:rPr lang="zh-CN" altLang="zh-CN" sz="2800"/>
              <a:t>正确</a:t>
            </a:r>
            <a:r>
              <a:rPr lang="en-US" altLang="zh-CN" sz="2800"/>
              <a:t>	    	B</a:t>
            </a:r>
            <a:r>
              <a:rPr lang="zh-CN" altLang="zh-CN" sz="2800"/>
              <a:t>．只有</a:t>
            </a:r>
            <a:r>
              <a:rPr lang="en-US" altLang="zh-CN" sz="2800"/>
              <a:t>①④</a:t>
            </a:r>
            <a:r>
              <a:rPr lang="zh-CN" altLang="zh-CN" sz="2800"/>
              <a:t>正确</a:t>
            </a:r>
            <a:r>
              <a:rPr lang="en-US" altLang="zh-CN" sz="2800"/>
              <a:t>	    C</a:t>
            </a:r>
            <a:r>
              <a:rPr lang="zh-CN" altLang="zh-CN" sz="2800"/>
              <a:t>．只有</a:t>
            </a:r>
            <a:r>
              <a:rPr lang="en-US" altLang="zh-CN" sz="2800"/>
              <a:t>②③</a:t>
            </a:r>
            <a:r>
              <a:rPr lang="zh-CN" altLang="zh-CN" sz="2800"/>
              <a:t>正确</a:t>
            </a:r>
            <a:r>
              <a:rPr lang="en-US" altLang="zh-CN" sz="2800"/>
              <a:t>	    		D</a:t>
            </a:r>
            <a:r>
              <a:rPr lang="zh-CN" altLang="zh-CN" sz="2800"/>
              <a:t>．只有</a:t>
            </a:r>
            <a:r>
              <a:rPr lang="en-US" altLang="zh-CN" sz="2800"/>
              <a:t>②④</a:t>
            </a:r>
            <a:r>
              <a:rPr lang="zh-CN" altLang="zh-CN" sz="2800"/>
              <a:t>正确</a:t>
            </a:r>
            <a:br>
              <a:rPr lang="zh-CN" altLang="zh-CN" sz="2800"/>
            </a:br>
            <a:endParaRPr lang="zh-CN" altLang="en-US" sz="2800"/>
          </a:p>
        </p:txBody>
      </p:sp>
      <p:pic>
        <p:nvPicPr>
          <p:cNvPr id="31748" name="图片 2"/>
          <p:cNvPicPr>
            <a:picLocks noChangeAspect="1"/>
          </p:cNvPicPr>
          <p:nvPr/>
        </p:nvPicPr>
        <p:blipFill>
          <a:blip r:embed="rId2"/>
          <a:srcRect r="19854"/>
          <a:stretch>
            <a:fillRect/>
          </a:stretch>
        </p:blipFill>
        <p:spPr>
          <a:xfrm>
            <a:off x="684213" y="2278063"/>
            <a:ext cx="7329487" cy="1544637"/>
          </a:xfrm>
          <a:prstGeom prst="rect">
            <a:avLst/>
          </a:prstGeom>
          <a:noFill/>
          <a:ln>
            <a:noFill/>
            <a:miter lim="800000"/>
          </a:ln>
        </p:spPr>
      </p:pic>
      <p:sp>
        <p:nvSpPr>
          <p:cNvPr id="31749" name="矩形 5"/>
          <p:cNvSpPr/>
          <p:nvPr/>
        </p:nvSpPr>
        <p:spPr>
          <a:xfrm>
            <a:off x="3267075" y="1412875"/>
            <a:ext cx="458788"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500"/>
                                        <p:tgtEl>
                                          <p:spTgt spid="3174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747"/>
                                        </p:tgtEl>
                                        <p:attrNameLst>
                                          <p:attrName>style.visibility</p:attrName>
                                        </p:attrNameLst>
                                      </p:cBhvr>
                                      <p:to>
                                        <p:strVal val="visible"/>
                                      </p:to>
                                    </p:set>
                                    <p:animEffect transition="in" filter="fade">
                                      <p:cBhvr>
                                        <p:cTn id="10" dur="500"/>
                                        <p:tgtEl>
                                          <p:spTgt spid="3174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1749"/>
                                        </p:tgtEl>
                                        <p:attrNameLst>
                                          <p:attrName>style.visibility</p:attrName>
                                        </p:attrNameLst>
                                      </p:cBhvr>
                                      <p:to>
                                        <p:strVal val="visible"/>
                                      </p:to>
                                    </p:set>
                                    <p:anim calcmode="lin" valueType="num">
                                      <p:cBhvr additive="base">
                                        <p:cTn id="15" dur="500" fill="hold"/>
                                        <p:tgtEl>
                                          <p:spTgt spid="31749"/>
                                        </p:tgtEl>
                                        <p:attrNameLst>
                                          <p:attrName>ppt_x</p:attrName>
                                        </p:attrNameLst>
                                      </p:cBhvr>
                                      <p:tavLst>
                                        <p:tav tm="0">
                                          <p:val>
                                            <p:strVal val="#ppt_x"/>
                                          </p:val>
                                        </p:tav>
                                        <p:tav tm="100000">
                                          <p:val>
                                            <p:strVal val="#ppt_x"/>
                                          </p:val>
                                        </p:tav>
                                      </p:tavLst>
                                    </p:anim>
                                    <p:anim calcmode="lin" valueType="num">
                                      <p:cBhvr additive="base">
                                        <p:cTn id="16"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2771" name="标题 1"/>
          <p:cNvSpPr>
            <a:spLocks noGrp="1"/>
          </p:cNvSpPr>
          <p:nvPr>
            <p:ph type="title" idx="4294967295"/>
          </p:nvPr>
        </p:nvSpPr>
        <p:spPr>
          <a:xfrm>
            <a:off x="508000" y="844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4.</a:t>
            </a:r>
            <a:r>
              <a:rPr lang="zh-CN" altLang="zh-CN" sz="2800"/>
              <a:t>（</a:t>
            </a:r>
            <a:r>
              <a:rPr lang="en-US" altLang="zh-CN" sz="2800"/>
              <a:t>2020·</a:t>
            </a:r>
            <a:r>
              <a:rPr lang="zh-CN" altLang="zh-CN" sz="2800"/>
              <a:t>江西）【实验名称】用天平、量筒测量小石块的密度？</a:t>
            </a:r>
            <a:br>
              <a:rPr lang="zh-CN" altLang="zh-CN" sz="2800"/>
            </a:br>
            <a:r>
              <a:rPr lang="zh-CN" altLang="zh-CN" sz="2800"/>
              <a:t>（</a:t>
            </a:r>
            <a:r>
              <a:rPr lang="en-US" altLang="zh-CN" sz="2800"/>
              <a:t>1</a:t>
            </a:r>
            <a:r>
              <a:rPr lang="zh-CN" altLang="zh-CN" sz="2800"/>
              <a:t>）【实验设计】如下图所示，是小普同学设计的两种测量小石块密度的方案（操作步骤按照示意图中的</a:t>
            </a:r>
            <a:r>
              <a:rPr lang="en-US" altLang="zh-CN" sz="2800"/>
              <a:t>①②③</a:t>
            </a:r>
            <a:r>
              <a:rPr lang="zh-CN" altLang="zh-CN" sz="2800"/>
              <a:t>顺序进行）你认为方案</a:t>
            </a:r>
            <a:r>
              <a:rPr lang="zh-CN" altLang="zh-CN" sz="2800" u="sng"/>
              <a:t>　　　</a:t>
            </a:r>
            <a:r>
              <a:rPr lang="zh-CN" altLang="zh-CN" sz="2800"/>
              <a:t>测量误差会较大，原因是</a:t>
            </a:r>
            <a:r>
              <a:rPr lang="zh-CN" altLang="zh-CN" sz="2800" u="sng"/>
              <a:t>　　　　　　　　</a:t>
            </a:r>
            <a:r>
              <a:rPr lang="en-US" altLang="zh-CN" sz="2800" u="sng"/>
              <a:t>         </a:t>
            </a:r>
            <a:r>
              <a:rPr lang="zh-CN" altLang="zh-CN" sz="2800" u="sng"/>
              <a:t>　　　</a:t>
            </a:r>
            <a:r>
              <a:rPr lang="en-US" altLang="zh-CN" sz="2800" u="sng">
                <a:solidFill>
                  <a:schemeClr val="bg1"/>
                </a:solidFill>
              </a:rPr>
              <a:t>.</a:t>
            </a:r>
            <a:br>
              <a:rPr lang="en-US" altLang="zh-CN" sz="2800" u="sng"/>
            </a:br>
            <a:r>
              <a:rPr lang="en-US" altLang="zh-CN" sz="2800" u="sng"/>
              <a:t>                                           </a:t>
            </a:r>
            <a:r>
              <a:rPr lang="zh-CN" altLang="zh-CN" sz="2800"/>
              <a:t>；</a:t>
            </a:r>
            <a:endParaRPr lang="zh-CN" altLang="en-US" sz="2800"/>
          </a:p>
        </p:txBody>
      </p:sp>
      <p:pic>
        <p:nvPicPr>
          <p:cNvPr id="32772" name="Picture 1"/>
          <p:cNvPicPr>
            <a:picLocks noChangeAspect="1"/>
          </p:cNvPicPr>
          <p:nvPr/>
        </p:nvPicPr>
        <p:blipFill>
          <a:blip r:embed="rId2"/>
          <a:stretch>
            <a:fillRect/>
          </a:stretch>
        </p:blipFill>
        <p:spPr>
          <a:xfrm>
            <a:off x="2265363" y="4711700"/>
            <a:ext cx="4749800" cy="1765300"/>
          </a:xfrm>
          <a:prstGeom prst="rect">
            <a:avLst/>
          </a:prstGeom>
          <a:noFill/>
          <a:ln>
            <a:noFill/>
            <a:miter lim="800000"/>
          </a:ln>
        </p:spPr>
      </p:pic>
      <p:sp>
        <p:nvSpPr>
          <p:cNvPr id="32773" name="矩形 3"/>
          <p:cNvSpPr/>
          <p:nvPr/>
        </p:nvSpPr>
        <p:spPr>
          <a:xfrm>
            <a:off x="6538913" y="3024188"/>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一</a:t>
            </a:r>
            <a:endParaRPr lang="zh-CN" altLang="en-US" sz="2800">
              <a:ea typeface="黑体" pitchFamily="49" charset="-122"/>
            </a:endParaRPr>
          </a:p>
        </p:txBody>
      </p:sp>
      <p:grpSp>
        <p:nvGrpSpPr>
          <p:cNvPr id="32774" name="组合 8"/>
          <p:cNvGrpSpPr/>
          <p:nvPr/>
        </p:nvGrpSpPr>
        <p:grpSpPr>
          <a:xfrm>
            <a:off x="668338" y="3509963"/>
            <a:ext cx="7559675" cy="1036637"/>
            <a:chOff x="668616" y="3510744"/>
            <a:chExt cx="7560132" cy="1036136"/>
          </a:xfrm>
        </p:grpSpPr>
        <p:sp>
          <p:nvSpPr>
            <p:cNvPr id="32775" name="矩形 6"/>
            <p:cNvSpPr/>
            <p:nvPr/>
          </p:nvSpPr>
          <p:spPr>
            <a:xfrm>
              <a:off x="3656748" y="3510744"/>
              <a:ext cx="4572000" cy="52322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石块从量筒中取出时沾水　</a:t>
              </a:r>
              <a:endParaRPr lang="zh-CN" altLang="en-US">
                <a:ea typeface="黑体" pitchFamily="49" charset="-122"/>
              </a:endParaRPr>
            </a:p>
          </p:txBody>
        </p:sp>
        <p:sp>
          <p:nvSpPr>
            <p:cNvPr id="32776" name="矩形 7"/>
            <p:cNvSpPr/>
            <p:nvPr/>
          </p:nvSpPr>
          <p:spPr>
            <a:xfrm>
              <a:off x="668616" y="4023660"/>
              <a:ext cx="3057247" cy="52322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测得石块质量偏大</a:t>
              </a:r>
              <a:endParaRPr lang="zh-CN" altLang="en-US" sz="2800">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par>
                                <p:cTn id="8" presetID="10" presetClass="entr" presetSubtype="0"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Effect transition="in" filter="fade">
                                      <p:cBhvr>
                                        <p:cTn id="10" dur="500"/>
                                        <p:tgtEl>
                                          <p:spTgt spid="3277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773"/>
                                        </p:tgtEl>
                                        <p:attrNameLst>
                                          <p:attrName>style.visibility</p:attrName>
                                        </p:attrNameLst>
                                      </p:cBhvr>
                                      <p:to>
                                        <p:strVal val="visible"/>
                                      </p:to>
                                    </p:set>
                                    <p:anim calcmode="lin" valueType="num">
                                      <p:cBhvr additive="base">
                                        <p:cTn id="15" dur="500" fill="hold"/>
                                        <p:tgtEl>
                                          <p:spTgt spid="32773"/>
                                        </p:tgtEl>
                                        <p:attrNameLst>
                                          <p:attrName>ppt_x</p:attrName>
                                        </p:attrNameLst>
                                      </p:cBhvr>
                                      <p:tavLst>
                                        <p:tav tm="0">
                                          <p:val>
                                            <p:strVal val="#ppt_x"/>
                                          </p:val>
                                        </p:tav>
                                        <p:tav tm="100000">
                                          <p:val>
                                            <p:strVal val="#ppt_x"/>
                                          </p:val>
                                        </p:tav>
                                      </p:tavLst>
                                    </p:anim>
                                    <p:anim calcmode="lin" valueType="num">
                                      <p:cBhvr additive="base">
                                        <p:cTn id="16"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32774"/>
                                        </p:tgtEl>
                                        <p:attrNameLst>
                                          <p:attrName>style.visibility</p:attrName>
                                        </p:attrNameLst>
                                      </p:cBhvr>
                                      <p:to>
                                        <p:strVal val="visible"/>
                                      </p:to>
                                    </p:set>
                                    <p:anim calcmode="lin" valueType="num">
                                      <p:cBhvr additive="base">
                                        <p:cTn id="21" dur="500" fill="hold"/>
                                        <p:tgtEl>
                                          <p:spTgt spid="32774"/>
                                        </p:tgtEl>
                                        <p:attrNameLst>
                                          <p:attrName>ppt_x</p:attrName>
                                        </p:attrNameLst>
                                      </p:cBhvr>
                                      <p:tavLst>
                                        <p:tav tm="0">
                                          <p:val>
                                            <p:strVal val="#ppt_x"/>
                                          </p:val>
                                        </p:tav>
                                        <p:tav tm="100000">
                                          <p:val>
                                            <p:strVal val="#ppt_x"/>
                                          </p:val>
                                        </p:tav>
                                      </p:tavLst>
                                    </p:anim>
                                    <p:anim calcmode="lin" valueType="num">
                                      <p:cBhvr additive="base">
                                        <p:cTn id="22"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3"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3795" name="标题 1"/>
          <p:cNvSpPr>
            <a:spLocks noGrp="1"/>
          </p:cNvSpPr>
          <p:nvPr>
            <p:ph type="title" idx="4294967295"/>
          </p:nvPr>
        </p:nvSpPr>
        <p:spPr>
          <a:xfrm>
            <a:off x="395288" y="1036638"/>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）【实验数据】测出所有相关物理量，并将实验数据记录在下面表格内，计算出石块的密度，请你将表格中</a:t>
            </a:r>
            <a:r>
              <a:rPr lang="en-US" altLang="zh-CN" sz="2800"/>
              <a:t>①</a:t>
            </a:r>
            <a:r>
              <a:rPr lang="zh-CN" altLang="zh-CN" sz="2800"/>
              <a:t>、</a:t>
            </a:r>
            <a:r>
              <a:rPr lang="en-US" altLang="zh-CN" sz="2800"/>
              <a:t>②</a:t>
            </a:r>
            <a:r>
              <a:rPr lang="zh-CN" altLang="zh-CN" sz="2800"/>
              <a:t>处的内容补充完整？</a:t>
            </a:r>
            <a:endParaRPr lang="zh-CN" altLang="en-US" sz="2800"/>
          </a:p>
        </p:txBody>
      </p:sp>
      <p:graphicFrame>
        <p:nvGraphicFramePr>
          <p:cNvPr id="33796" name="表格 3"/>
          <p:cNvGraphicFramePr>
            <a:graphicFrameLocks noGrp="1"/>
          </p:cNvGraphicFramePr>
          <p:nvPr/>
        </p:nvGraphicFramePr>
        <p:xfrm>
          <a:off x="582612" y="3173412"/>
          <a:ext cx="8078788" cy="2497138"/>
        </p:xfrm>
        <a:graphic>
          <a:graphicData uri="http://schemas.openxmlformats.org/drawingml/2006/table">
            <a:tbl>
              <a:tblPr/>
              <a:tblGrid>
                <a:gridCol w="1246188"/>
                <a:gridCol w="1714500"/>
                <a:gridCol w="1712912"/>
                <a:gridCol w="1346200"/>
                <a:gridCol w="2058988"/>
              </a:tblGrid>
              <a:tr h="19034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latin typeface="Times New Roman" pitchFamily="18" charset="0"/>
                          <a:ea typeface="黑体" pitchFamily="49" charset="-122"/>
                        </a:rPr>
                        <a:t>石块的质量</a:t>
                      </a:r>
                      <a:r>
                        <a:rPr lang="en-US" altLang="zh-CN" sz="2800" i="1">
                          <a:latin typeface="Times New Roman" pitchFamily="18" charset="0"/>
                          <a:ea typeface="黑体" pitchFamily="49" charset="-122"/>
                        </a:rPr>
                        <a:t>m</a:t>
                      </a:r>
                      <a:r>
                        <a:rPr lang="en-US" altLang="zh-CN" sz="2800">
                          <a:latin typeface="Times New Roman" pitchFamily="18" charset="0"/>
                          <a:ea typeface="黑体" pitchFamily="49" charset="-122"/>
                        </a:rPr>
                        <a:t>/g</a:t>
                      </a:r>
                      <a:endParaRPr lang="zh-CN" altLang="zh-CN" sz="2800">
                        <a:latin typeface="Times New Roman" pitchFamily="18" charset="0"/>
                        <a:ea typeface="黑体" pitchFamily="49"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800">
                          <a:latin typeface="Times New Roman" pitchFamily="18" charset="0"/>
                          <a:ea typeface="黑体" pitchFamily="49" charset="-122"/>
                        </a:rPr>
                        <a:t>①</a:t>
                      </a:r>
                      <a:r>
                        <a:rPr sz="2800" u="sng">
                          <a:latin typeface="Times New Roman" pitchFamily="18" charset="0"/>
                          <a:ea typeface="黑体" pitchFamily="49" charset="-122"/>
                        </a:rPr>
                        <a:t>　　　　　</a:t>
                      </a:r>
                      <a:endParaRPr sz="2800">
                        <a:latin typeface="Times New Roman" pitchFamily="18" charset="0"/>
                        <a:ea typeface="黑体" pitchFamily="49"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800">
                          <a:latin typeface="Times New Roman" pitchFamily="18" charset="0"/>
                          <a:ea typeface="黑体" pitchFamily="49" charset="-122"/>
                        </a:rPr>
                        <a:t>②</a:t>
                      </a:r>
                      <a:r>
                        <a:rPr sz="2800" u="sng">
                          <a:latin typeface="Times New Roman" pitchFamily="18" charset="0"/>
                          <a:ea typeface="黑体" pitchFamily="49" charset="-122"/>
                        </a:rPr>
                        <a:t>　　　　　</a:t>
                      </a:r>
                      <a:endParaRPr sz="2800">
                        <a:latin typeface="Times New Roman" pitchFamily="18" charset="0"/>
                        <a:ea typeface="黑体" pitchFamily="49"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latin typeface="Times New Roman" pitchFamily="18" charset="0"/>
                          <a:ea typeface="黑体" pitchFamily="49" charset="-122"/>
                        </a:rPr>
                        <a:t>石块的体积</a:t>
                      </a:r>
                      <a:r>
                        <a:rPr lang="en-US" altLang="zh-CN" sz="2800" i="1">
                          <a:latin typeface="Times New Roman" pitchFamily="18" charset="0"/>
                          <a:ea typeface="黑体" pitchFamily="49" charset="-122"/>
                        </a:rPr>
                        <a:t>V</a:t>
                      </a:r>
                      <a:r>
                        <a:rPr lang="en-US" altLang="zh-CN" sz="2800">
                          <a:latin typeface="Times New Roman" pitchFamily="18" charset="0"/>
                          <a:ea typeface="黑体" pitchFamily="49" charset="-122"/>
                        </a:rPr>
                        <a:t>/cm</a:t>
                      </a:r>
                      <a:r>
                        <a:rPr lang="en-US" altLang="zh-CN" sz="2800" baseline="30000">
                          <a:latin typeface="Times New Roman" pitchFamily="18" charset="0"/>
                          <a:ea typeface="黑体" pitchFamily="49" charset="-122"/>
                        </a:rPr>
                        <a:t>3</a:t>
                      </a:r>
                      <a:endParaRPr lang="zh-CN" altLang="zh-CN" sz="2800">
                        <a:latin typeface="Times New Roman" pitchFamily="18" charset="0"/>
                        <a:ea typeface="黑体" pitchFamily="49"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800">
                          <a:latin typeface="Times New Roman" pitchFamily="18" charset="0"/>
                          <a:ea typeface="黑体" pitchFamily="49" charset="-122"/>
                        </a:rPr>
                        <a:t>石块的密度</a:t>
                      </a:r>
                      <a:endParaRPr lang="en-US" altLang="zh-CN" sz="2800">
                        <a:latin typeface="Times New Roman" pitchFamily="18" charset="0"/>
                        <a:ea typeface="黑体" pitchFamily="49" charset="-122"/>
                      </a:endParaRPr>
                    </a:p>
                    <a:p>
                      <a:pPr marL="0" lvl="0" indent="0" eaLnBrk="1" hangingPunct="1"/>
                      <a:r>
                        <a:rPr lang="en-US" altLang="zh-CN" sz="2800" i="1">
                          <a:latin typeface="Times New Roman" pitchFamily="18" charset="0"/>
                          <a:ea typeface="黑体" pitchFamily="49" charset="-122"/>
                        </a:rPr>
                        <a:t>ρ</a:t>
                      </a:r>
                      <a:r>
                        <a:rPr lang="en-US" altLang="zh-CN" sz="2800">
                          <a:latin typeface="Times New Roman" pitchFamily="18" charset="0"/>
                          <a:ea typeface="黑体" pitchFamily="49" charset="-122"/>
                        </a:rPr>
                        <a:t>/</a:t>
                      </a:r>
                      <a:r>
                        <a:rPr sz="2800">
                          <a:latin typeface="Times New Roman" pitchFamily="18" charset="0"/>
                          <a:ea typeface="黑体" pitchFamily="49" charset="-122"/>
                        </a:rPr>
                        <a:t>（</a:t>
                      </a:r>
                      <a:r>
                        <a:rPr lang="en-US" altLang="zh-CN" sz="2800" i="1">
                          <a:latin typeface="Times New Roman" pitchFamily="18" charset="0"/>
                          <a:ea typeface="黑体" pitchFamily="49" charset="-122"/>
                        </a:rPr>
                        <a:t>g</a:t>
                      </a:r>
                      <a:r>
                        <a:rPr lang="en-US" altLang="zh-CN" sz="2800">
                          <a:latin typeface="Times New Roman" pitchFamily="18" charset="0"/>
                          <a:ea typeface="黑体" pitchFamily="49" charset="-122"/>
                        </a:rPr>
                        <a:t> ·cm</a:t>
                      </a:r>
                      <a:r>
                        <a:rPr sz="2800" baseline="30000">
                          <a:latin typeface="Times New Roman" pitchFamily="18" charset="0"/>
                          <a:ea typeface="黑体" pitchFamily="49" charset="-122"/>
                        </a:rPr>
                        <a:t>－</a:t>
                      </a:r>
                      <a:r>
                        <a:rPr lang="en-US" altLang="zh-CN" sz="2800" baseline="30000">
                          <a:latin typeface="Times New Roman" pitchFamily="18" charset="0"/>
                          <a:ea typeface="黑体" pitchFamily="49" charset="-122"/>
                        </a:rPr>
                        <a:t>3</a:t>
                      </a:r>
                      <a:r>
                        <a:rPr sz="2800">
                          <a:latin typeface="Times New Roman" pitchFamily="18" charset="0"/>
                          <a:ea typeface="黑体" pitchFamily="49" charset="-122"/>
                        </a:rPr>
                        <a:t>）</a:t>
                      </a:r>
                      <a:endParaRPr sz="2800">
                        <a:latin typeface="Times New Roman" pitchFamily="18" charset="0"/>
                        <a:ea typeface="黑体" pitchFamily="49"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59372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latin typeface="Times New Roman" pitchFamily="18" charset="0"/>
                          <a:ea typeface="Courier New" pitchFamily="49" charset="0"/>
                        </a:rPr>
                        <a:t> </a:t>
                      </a:r>
                      <a:endParaRPr lang="zh-CN" altLang="zh-CN" sz="2800">
                        <a:latin typeface="等线" pitchFamily="2" charset="-122"/>
                        <a:ea typeface="等线" pitchFamily="2"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latin typeface="Times New Roman" pitchFamily="18" charset="0"/>
                          <a:ea typeface="Courier New" pitchFamily="49" charset="0"/>
                        </a:rPr>
                        <a:t> </a:t>
                      </a:r>
                      <a:endParaRPr lang="zh-CN" altLang="zh-CN" sz="2800">
                        <a:latin typeface="等线" pitchFamily="2" charset="-122"/>
                        <a:ea typeface="等线" pitchFamily="2"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latin typeface="Times New Roman" pitchFamily="18" charset="0"/>
                          <a:ea typeface="Courier New" pitchFamily="49" charset="0"/>
                        </a:rPr>
                        <a:t> </a:t>
                      </a:r>
                      <a:endParaRPr lang="zh-CN" altLang="zh-CN" sz="2800">
                        <a:latin typeface="等线" pitchFamily="2" charset="-122"/>
                        <a:ea typeface="等线" pitchFamily="2"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latin typeface="Times New Roman" pitchFamily="18" charset="0"/>
                          <a:ea typeface="Courier New" pitchFamily="49" charset="0"/>
                        </a:rPr>
                        <a:t> </a:t>
                      </a:r>
                      <a:endParaRPr lang="zh-CN" altLang="zh-CN" sz="2800">
                        <a:latin typeface="等线" pitchFamily="2" charset="-122"/>
                        <a:ea typeface="等线" pitchFamily="2"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latin typeface="Times New Roman" pitchFamily="18" charset="0"/>
                          <a:ea typeface="Courier New" pitchFamily="49" charset="0"/>
                        </a:rPr>
                        <a:t> </a:t>
                      </a:r>
                      <a:endParaRPr lang="zh-CN" altLang="zh-CN" sz="2800">
                        <a:latin typeface="等线" pitchFamily="2" charset="-122"/>
                        <a:ea typeface="等线" pitchFamily="2" charset="-122"/>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bl>
          </a:graphicData>
        </a:graphic>
      </p:graphicFrame>
      <p:sp>
        <p:nvSpPr>
          <p:cNvPr id="33816" name="矩形 5"/>
          <p:cNvSpPr/>
          <p:nvPr/>
        </p:nvSpPr>
        <p:spPr>
          <a:xfrm>
            <a:off x="2303463" y="3465513"/>
            <a:ext cx="1174750" cy="13858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水的体积</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1</a:t>
            </a:r>
            <a:r>
              <a:rPr lang="en-US" altLang="zh-CN" sz="2800">
                <a:solidFill>
                  <a:srgbClr val="FF0000"/>
                </a:solidFill>
                <a:latin typeface="Times New Roman" pitchFamily="18" charset="0"/>
                <a:ea typeface="黑体" pitchFamily="49" charset="-122"/>
              </a:rPr>
              <a:t>/cm</a:t>
            </a:r>
            <a:r>
              <a:rPr lang="en-US" altLang="zh-CN" sz="2800" baseline="30000">
                <a:solidFill>
                  <a:srgbClr val="FF0000"/>
                </a:solidFill>
                <a:latin typeface="Times New Roman" pitchFamily="18" charset="0"/>
                <a:ea typeface="黑体" pitchFamily="49" charset="-122"/>
              </a:rPr>
              <a:t>3</a:t>
            </a:r>
            <a:endParaRPr lang="zh-CN" altLang="en-US">
              <a:ea typeface="黑体" pitchFamily="49" charset="-122"/>
            </a:endParaRPr>
          </a:p>
        </p:txBody>
      </p:sp>
      <p:sp>
        <p:nvSpPr>
          <p:cNvPr id="33817" name="矩形 6"/>
          <p:cNvSpPr/>
          <p:nvPr/>
        </p:nvSpPr>
        <p:spPr>
          <a:xfrm>
            <a:off x="3954463" y="3249613"/>
            <a:ext cx="1506537" cy="18161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水和石块的总体积</a:t>
            </a:r>
            <a:r>
              <a:rPr lang="en-US" altLang="zh-CN" sz="2800" i="1" spc="0">
                <a:solidFill>
                  <a:srgbClr val="FF0000"/>
                </a:solidFill>
                <a:latin typeface="Times New Roman" pitchFamily="18" charset="0"/>
                <a:ea typeface="黑体" pitchFamily="49" charset="-122"/>
              </a:rPr>
              <a:t>V</a:t>
            </a:r>
            <a:r>
              <a:rPr lang="en-US" altLang="zh-CN" sz="2800" spc="0" baseline="-25000">
                <a:solidFill>
                  <a:srgbClr val="FF0000"/>
                </a:solidFill>
                <a:latin typeface="Times New Roman" pitchFamily="18" charset="0"/>
                <a:ea typeface="黑体" pitchFamily="49" charset="-122"/>
              </a:rPr>
              <a:t>2</a:t>
            </a:r>
            <a:r>
              <a:rPr lang="en-US" altLang="zh-CN" sz="2800" spc="0">
                <a:solidFill>
                  <a:srgbClr val="FF0000"/>
                </a:solidFill>
                <a:latin typeface="Times New Roman" pitchFamily="18" charset="0"/>
                <a:ea typeface="黑体" pitchFamily="49" charset="-122"/>
              </a:rPr>
              <a:t>/cm</a:t>
            </a:r>
            <a:r>
              <a:rPr lang="en-US" altLang="zh-CN" sz="2800" spc="0" baseline="3000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816"/>
                                        </p:tgtEl>
                                        <p:attrNameLst>
                                          <p:attrName>style.visibility</p:attrName>
                                        </p:attrNameLst>
                                      </p:cBhvr>
                                      <p:to>
                                        <p:strVal val="visible"/>
                                      </p:to>
                                    </p:set>
                                    <p:anim calcmode="lin" valueType="num">
                                      <p:cBhvr additive="base">
                                        <p:cTn id="15" dur="500" fill="hold"/>
                                        <p:tgtEl>
                                          <p:spTgt spid="33816"/>
                                        </p:tgtEl>
                                        <p:attrNameLst>
                                          <p:attrName>ppt_x</p:attrName>
                                        </p:attrNameLst>
                                      </p:cBhvr>
                                      <p:tavLst>
                                        <p:tav tm="0">
                                          <p:val>
                                            <p:strVal val="#ppt_x"/>
                                          </p:val>
                                        </p:tav>
                                        <p:tav tm="100000">
                                          <p:val>
                                            <p:strVal val="#ppt_x"/>
                                          </p:val>
                                        </p:tav>
                                      </p:tavLst>
                                    </p:anim>
                                    <p:anim calcmode="lin" valueType="num">
                                      <p:cBhvr additive="base">
                                        <p:cTn id="16" dur="500" fill="hold"/>
                                        <p:tgtEl>
                                          <p:spTgt spid="3381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3817"/>
                                        </p:tgtEl>
                                        <p:attrNameLst>
                                          <p:attrName>style.visibility</p:attrName>
                                        </p:attrNameLst>
                                      </p:cBhvr>
                                      <p:to>
                                        <p:strVal val="visible"/>
                                      </p:to>
                                    </p:set>
                                    <p:anim calcmode="lin" valueType="num">
                                      <p:cBhvr additive="base">
                                        <p:cTn id="21" dur="500" fill="hold"/>
                                        <p:tgtEl>
                                          <p:spTgt spid="33817"/>
                                        </p:tgtEl>
                                        <p:attrNameLst>
                                          <p:attrName>ppt_x</p:attrName>
                                        </p:attrNameLst>
                                      </p:cBhvr>
                                      <p:tavLst>
                                        <p:tav tm="0">
                                          <p:val>
                                            <p:strVal val="#ppt_x"/>
                                          </p:val>
                                        </p:tav>
                                        <p:tav tm="100000">
                                          <p:val>
                                            <p:strVal val="#ppt_x"/>
                                          </p:val>
                                        </p:tav>
                                      </p:tavLst>
                                    </p:anim>
                                    <p:anim calcmode="lin" valueType="num">
                                      <p:cBhvr additive="base">
                                        <p:cTn id="22" dur="500" fill="hold"/>
                                        <p:tgtEl>
                                          <p:spTgt spid="338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816" grpId="0"/>
      <p:bldP spid="3381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4819" name="标题 1"/>
          <p:cNvSpPr>
            <a:spLocks noGrp="1"/>
          </p:cNvSpPr>
          <p:nvPr>
            <p:ph type="title" idx="4294967295"/>
          </p:nvPr>
        </p:nvSpPr>
        <p:spPr>
          <a:xfrm>
            <a:off x="508000" y="6318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黔西南）用天平（含砝码）、量筒、水和细线，测量矿石的密度，实验过程如下图所示．</a:t>
            </a:r>
            <a:br>
              <a:rPr lang="en-US" altLang="zh-CN" sz="2800"/>
            </a:br>
            <a:br>
              <a:rPr lang="en-US" altLang="zh-CN" sz="2800"/>
            </a:br>
            <a:br>
              <a:rPr lang="en-US" altLang="zh-CN" sz="2800"/>
            </a:br>
            <a:br>
              <a:rPr lang="en-US" altLang="zh-CN" sz="2800"/>
            </a:br>
            <a:r>
              <a:rPr lang="zh-CN" altLang="zh-CN" sz="2800"/>
              <a:t>（</a:t>
            </a:r>
            <a:r>
              <a:rPr lang="en-US" altLang="zh-CN" sz="2800"/>
              <a:t>1</a:t>
            </a:r>
            <a:r>
              <a:rPr lang="zh-CN" altLang="zh-CN" sz="2800"/>
              <a:t>）在测量矿石质量前，将游码移到</a:t>
            </a:r>
            <a:r>
              <a:rPr lang="en-US" altLang="zh-CN" sz="2800"/>
              <a:t>0</a:t>
            </a:r>
            <a:r>
              <a:rPr lang="zh-CN" altLang="zh-CN" sz="2800"/>
              <a:t>刻线，天平指针指在分度盘的位置如图甲所示，此时应该向</a:t>
            </a:r>
            <a:br>
              <a:rPr lang="en-US" altLang="zh-CN" sz="2800"/>
            </a:br>
            <a:r>
              <a:rPr lang="zh-CN" altLang="zh-CN" sz="2800" u="sng"/>
              <a:t>　　　　　</a:t>
            </a:r>
            <a:r>
              <a:rPr lang="zh-CN" altLang="zh-CN" sz="2800"/>
              <a:t>（填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）旋动横梁右端的螺母，直到指针指在分度盘的</a:t>
            </a:r>
            <a:r>
              <a:rPr lang="zh-CN" altLang="zh-CN" sz="2800" u="sng"/>
              <a:t>　　　　　</a:t>
            </a:r>
            <a:r>
              <a:rPr lang="zh-CN" altLang="zh-CN" sz="2800"/>
              <a:t>．</a:t>
            </a:r>
            <a:br>
              <a:rPr lang="zh-CN" altLang="zh-CN" sz="2800"/>
            </a:br>
            <a:br>
              <a:rPr lang="zh-CN" altLang="zh-CN" sz="2800"/>
            </a:br>
            <a:endParaRPr lang="zh-CN" altLang="en-US" sz="2800"/>
          </a:p>
        </p:txBody>
      </p:sp>
      <p:pic>
        <p:nvPicPr>
          <p:cNvPr id="34820" name="Picture 1"/>
          <p:cNvPicPr>
            <a:picLocks noChangeAspect="1"/>
          </p:cNvPicPr>
          <p:nvPr/>
        </p:nvPicPr>
        <p:blipFill>
          <a:blip r:embed="rId2"/>
          <a:stretch>
            <a:fillRect/>
          </a:stretch>
        </p:blipFill>
        <p:spPr>
          <a:xfrm>
            <a:off x="2301875" y="1935163"/>
            <a:ext cx="4460875" cy="1982787"/>
          </a:xfrm>
          <a:prstGeom prst="rect">
            <a:avLst/>
          </a:prstGeom>
          <a:noFill/>
          <a:ln>
            <a:noFill/>
            <a:miter lim="800000"/>
          </a:ln>
        </p:spPr>
      </p:pic>
      <p:sp>
        <p:nvSpPr>
          <p:cNvPr id="34821" name="矩形 2"/>
          <p:cNvSpPr/>
          <p:nvPr/>
        </p:nvSpPr>
        <p:spPr>
          <a:xfrm>
            <a:off x="4845050" y="5821363"/>
            <a:ext cx="12620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中央</a:t>
            </a:r>
            <a:endParaRPr lang="zh-CN" altLang="en-US" sz="2800">
              <a:ea typeface="黑体" pitchFamily="49" charset="-122"/>
            </a:endParaRPr>
          </a:p>
        </p:txBody>
      </p:sp>
      <p:sp>
        <p:nvSpPr>
          <p:cNvPr id="34822" name="矩形 3"/>
          <p:cNvSpPr/>
          <p:nvPr/>
        </p:nvSpPr>
        <p:spPr>
          <a:xfrm>
            <a:off x="1177925" y="5146675"/>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sz="280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fade">
                                      <p:cBhvr>
                                        <p:cTn id="7" dur="500"/>
                                        <p:tgtEl>
                                          <p:spTgt spid="348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fade">
                                      <p:cBhvr>
                                        <p:cTn id="10" dur="500"/>
                                        <p:tgtEl>
                                          <p:spTgt spid="348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822"/>
                                        </p:tgtEl>
                                        <p:attrNameLst>
                                          <p:attrName>style.visibility</p:attrName>
                                        </p:attrNameLst>
                                      </p:cBhvr>
                                      <p:to>
                                        <p:strVal val="visible"/>
                                      </p:to>
                                    </p:set>
                                    <p:anim calcmode="lin" valueType="num">
                                      <p:cBhvr additive="base">
                                        <p:cTn id="15" dur="500" fill="hold"/>
                                        <p:tgtEl>
                                          <p:spTgt spid="34822"/>
                                        </p:tgtEl>
                                        <p:attrNameLst>
                                          <p:attrName>ppt_x</p:attrName>
                                        </p:attrNameLst>
                                      </p:cBhvr>
                                      <p:tavLst>
                                        <p:tav tm="0">
                                          <p:val>
                                            <p:strVal val="#ppt_x"/>
                                          </p:val>
                                        </p:tav>
                                        <p:tav tm="100000">
                                          <p:val>
                                            <p:strVal val="#ppt_x"/>
                                          </p:val>
                                        </p:tav>
                                      </p:tavLst>
                                    </p:anim>
                                    <p:anim calcmode="lin" valueType="num">
                                      <p:cBhvr additive="base">
                                        <p:cTn id="16"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4821"/>
                                        </p:tgtEl>
                                        <p:attrNameLst>
                                          <p:attrName>style.visibility</p:attrName>
                                        </p:attrNameLst>
                                      </p:cBhvr>
                                      <p:to>
                                        <p:strVal val="visible"/>
                                      </p:to>
                                    </p:set>
                                    <p:anim calcmode="lin" valueType="num">
                                      <p:cBhvr additive="base">
                                        <p:cTn id="21" dur="500" fill="hold"/>
                                        <p:tgtEl>
                                          <p:spTgt spid="34821"/>
                                        </p:tgtEl>
                                        <p:attrNameLst>
                                          <p:attrName>ppt_x</p:attrName>
                                        </p:attrNameLst>
                                      </p:cBhvr>
                                      <p:tavLst>
                                        <p:tav tm="0">
                                          <p:val>
                                            <p:strVal val="#ppt_x"/>
                                          </p:val>
                                        </p:tav>
                                        <p:tav tm="100000">
                                          <p:val>
                                            <p:strVal val="#ppt_x"/>
                                          </p:val>
                                        </p:tav>
                                      </p:tavLst>
                                    </p:anim>
                                    <p:anim calcmode="lin" valueType="num">
                                      <p:cBhvr additive="base">
                                        <p:cTn id="22"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1" grpId="0"/>
      <p:bldP spid="3482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5843" name="标题 1"/>
          <p:cNvSpPr>
            <a:spLocks noGrp="1"/>
          </p:cNvSpPr>
          <p:nvPr>
            <p:ph type="title" idx="4294967295"/>
          </p:nvPr>
        </p:nvSpPr>
        <p:spPr>
          <a:xfrm>
            <a:off x="508000" y="13255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）接下来的实验操作顺序应该是：</a:t>
            </a:r>
            <a:r>
              <a:rPr lang="zh-CN" altLang="zh-CN" sz="2800" u="sng"/>
              <a:t>　　</a:t>
            </a:r>
            <a:r>
              <a:rPr lang="en-US" altLang="zh-CN" sz="2800" u="sng"/>
              <a:t>   </a:t>
            </a:r>
            <a:r>
              <a:rPr lang="zh-CN" altLang="zh-CN" sz="2800" u="sng"/>
              <a:t>　　</a:t>
            </a:r>
            <a:r>
              <a:rPr lang="zh-CN" altLang="zh-CN" sz="2800"/>
              <a:t>、</a:t>
            </a:r>
            <a:br>
              <a:rPr lang="en-US" altLang="zh-CN" sz="2800"/>
            </a:br>
            <a:r>
              <a:rPr lang="zh-CN" altLang="zh-CN" sz="2800" u="sng"/>
              <a:t>　　　　　</a:t>
            </a:r>
            <a:r>
              <a:rPr lang="zh-CN" altLang="zh-CN" sz="2800"/>
              <a:t>、</a:t>
            </a:r>
            <a:r>
              <a:rPr lang="zh-CN" altLang="zh-CN" sz="2800" u="sng"/>
              <a:t>　　　　　</a:t>
            </a:r>
            <a:r>
              <a:rPr lang="zh-CN" altLang="zh-CN" sz="2800"/>
              <a:t>（填写图乙中的标号）</a:t>
            </a:r>
            <a:r>
              <a:rPr lang="en-US" altLang="zh-CN" sz="2800"/>
              <a:t>.</a:t>
            </a:r>
            <a:br>
              <a:rPr lang="zh-CN" altLang="zh-CN" sz="2800"/>
            </a:br>
            <a:r>
              <a:rPr lang="zh-CN" altLang="zh-CN" sz="2800"/>
              <a:t>（</a:t>
            </a:r>
            <a:r>
              <a:rPr lang="en-US" altLang="zh-CN" sz="2800"/>
              <a:t>3</a:t>
            </a:r>
            <a:r>
              <a:rPr lang="zh-CN" altLang="zh-CN" sz="2800"/>
              <a:t>）测量质量时，矿石放在天平左盘，右盘中所放砝码如图</a:t>
            </a:r>
            <a:r>
              <a:rPr lang="en-US" altLang="zh-CN" sz="2800"/>
              <a:t>A</a:t>
            </a:r>
            <a:r>
              <a:rPr lang="zh-CN" altLang="zh-CN" sz="2800"/>
              <a:t>所示，再将游码移动到图示位置时，天平平衡．则矿石的质量为</a:t>
            </a:r>
            <a:r>
              <a:rPr lang="zh-CN" altLang="zh-CN" sz="2800" u="sng"/>
              <a:t>　　　　　</a:t>
            </a:r>
            <a:r>
              <a:rPr lang="en-US" altLang="zh-CN" sz="2800"/>
              <a:t>g.</a:t>
            </a:r>
            <a:br>
              <a:rPr lang="zh-CN" altLang="zh-CN" sz="2800"/>
            </a:br>
            <a:r>
              <a:rPr lang="zh-CN" altLang="zh-CN" sz="2800"/>
              <a:t>（</a:t>
            </a:r>
            <a:r>
              <a:rPr lang="en-US" altLang="zh-CN" sz="2800"/>
              <a:t>4</a:t>
            </a:r>
            <a:r>
              <a:rPr lang="zh-CN" altLang="zh-CN" sz="2800"/>
              <a:t>）实验测得该矿石的密度为</a:t>
            </a:r>
            <a:r>
              <a:rPr lang="zh-CN" altLang="zh-CN" sz="2800" u="sng"/>
              <a:t>　　　　　</a:t>
            </a:r>
            <a:r>
              <a:rPr lang="en-US" altLang="zh-CN" sz="2800"/>
              <a:t>kg/m</a:t>
            </a:r>
            <a:r>
              <a:rPr lang="en-US" altLang="zh-CN" sz="2800" baseline="30000"/>
              <a:t>3</a:t>
            </a:r>
            <a:r>
              <a:rPr lang="en-US" altLang="zh-CN" sz="2800"/>
              <a:t>.</a:t>
            </a:r>
            <a:br>
              <a:rPr lang="zh-CN" altLang="zh-CN" sz="2800"/>
            </a:br>
            <a:endParaRPr lang="zh-CN" altLang="en-US" sz="2800"/>
          </a:p>
        </p:txBody>
      </p:sp>
      <p:sp>
        <p:nvSpPr>
          <p:cNvPr id="35844" name="矩形 3"/>
          <p:cNvSpPr/>
          <p:nvPr/>
        </p:nvSpPr>
        <p:spPr>
          <a:xfrm>
            <a:off x="7100888" y="1408113"/>
            <a:ext cx="4445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A</a:t>
            </a:r>
            <a:endParaRPr lang="zh-CN" altLang="en-US" sz="2800"/>
          </a:p>
        </p:txBody>
      </p:sp>
      <p:sp>
        <p:nvSpPr>
          <p:cNvPr id="35845" name="矩形 5"/>
          <p:cNvSpPr/>
          <p:nvPr/>
        </p:nvSpPr>
        <p:spPr>
          <a:xfrm>
            <a:off x="1246188" y="2066925"/>
            <a:ext cx="42227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B</a:t>
            </a:r>
            <a:endParaRPr lang="zh-CN" altLang="en-US" sz="2800"/>
          </a:p>
        </p:txBody>
      </p:sp>
      <p:sp>
        <p:nvSpPr>
          <p:cNvPr id="35846" name="矩形 6"/>
          <p:cNvSpPr/>
          <p:nvPr/>
        </p:nvSpPr>
        <p:spPr>
          <a:xfrm>
            <a:off x="3373438" y="2066925"/>
            <a:ext cx="42386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C</a:t>
            </a:r>
            <a:endParaRPr lang="zh-CN" altLang="en-US" sz="2800"/>
          </a:p>
        </p:txBody>
      </p:sp>
      <p:sp>
        <p:nvSpPr>
          <p:cNvPr id="35847" name="矩形 7"/>
          <p:cNvSpPr/>
          <p:nvPr/>
        </p:nvSpPr>
        <p:spPr>
          <a:xfrm>
            <a:off x="5327650" y="3968750"/>
            <a:ext cx="7223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142</a:t>
            </a:r>
            <a:endParaRPr lang="zh-CN" altLang="en-US" sz="2800"/>
          </a:p>
        </p:txBody>
      </p:sp>
      <p:sp>
        <p:nvSpPr>
          <p:cNvPr id="35848" name="矩形 8"/>
          <p:cNvSpPr/>
          <p:nvPr/>
        </p:nvSpPr>
        <p:spPr>
          <a:xfrm>
            <a:off x="5567363" y="4608513"/>
            <a:ext cx="14716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7.1×10</a:t>
            </a:r>
            <a:r>
              <a:rPr lang="en-US" altLang="zh-CN" sz="2800" spc="0" baseline="30000">
                <a:solidFill>
                  <a:srgbClr val="FF0000"/>
                </a:solidFill>
                <a:latin typeface="Times New Roman" pitchFamily="18" charset="0"/>
                <a:ea typeface="黑体" pitchFamily="49" charset="-122"/>
              </a:rPr>
              <a:t>3</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 fill="hold"/>
                                        <p:tgtEl>
                                          <p:spTgt spid="35844"/>
                                        </p:tgtEl>
                                        <p:attrNameLst>
                                          <p:attrName>ppt_x</p:attrName>
                                        </p:attrNameLst>
                                      </p:cBhvr>
                                      <p:tavLst>
                                        <p:tav tm="0">
                                          <p:val>
                                            <p:strVal val="#ppt_x"/>
                                          </p:val>
                                        </p:tav>
                                        <p:tav tm="100000">
                                          <p:val>
                                            <p:strVal val="#ppt_x"/>
                                          </p:val>
                                        </p:tav>
                                      </p:tavLst>
                                    </p:anim>
                                    <p:anim calcmode="lin" valueType="num">
                                      <p:cBhvr additive="base">
                                        <p:cTn id="13"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additive="base">
                                        <p:cTn id="18" dur="500" fill="hold"/>
                                        <p:tgtEl>
                                          <p:spTgt spid="35845"/>
                                        </p:tgtEl>
                                        <p:attrNameLst>
                                          <p:attrName>ppt_x</p:attrName>
                                        </p:attrNameLst>
                                      </p:cBhvr>
                                      <p:tavLst>
                                        <p:tav tm="0">
                                          <p:val>
                                            <p:strVal val="#ppt_x"/>
                                          </p:val>
                                        </p:tav>
                                        <p:tav tm="100000">
                                          <p:val>
                                            <p:strVal val="#ppt_x"/>
                                          </p:val>
                                        </p:tav>
                                      </p:tavLst>
                                    </p:anim>
                                    <p:anim calcmode="lin" valueType="num">
                                      <p:cBhvr additive="base">
                                        <p:cTn id="19"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846"/>
                                        </p:tgtEl>
                                        <p:attrNameLst>
                                          <p:attrName>style.visibility</p:attrName>
                                        </p:attrNameLst>
                                      </p:cBhvr>
                                      <p:to>
                                        <p:strVal val="visible"/>
                                      </p:to>
                                    </p:set>
                                    <p:anim calcmode="lin" valueType="num">
                                      <p:cBhvr additive="base">
                                        <p:cTn id="24" dur="500" fill="hold"/>
                                        <p:tgtEl>
                                          <p:spTgt spid="35846"/>
                                        </p:tgtEl>
                                        <p:attrNameLst>
                                          <p:attrName>ppt_x</p:attrName>
                                        </p:attrNameLst>
                                      </p:cBhvr>
                                      <p:tavLst>
                                        <p:tav tm="0">
                                          <p:val>
                                            <p:strVal val="#ppt_x"/>
                                          </p:val>
                                        </p:tav>
                                        <p:tav tm="100000">
                                          <p:val>
                                            <p:strVal val="#ppt_x"/>
                                          </p:val>
                                        </p:tav>
                                      </p:tavLst>
                                    </p:anim>
                                    <p:anim calcmode="lin" valueType="num">
                                      <p:cBhvr additive="base">
                                        <p:cTn id="25"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5847"/>
                                        </p:tgtEl>
                                        <p:attrNameLst>
                                          <p:attrName>style.visibility</p:attrName>
                                        </p:attrNameLst>
                                      </p:cBhvr>
                                      <p:to>
                                        <p:strVal val="visible"/>
                                      </p:to>
                                    </p:set>
                                    <p:anim calcmode="lin" valueType="num">
                                      <p:cBhvr additive="base">
                                        <p:cTn id="30" dur="500" fill="hold"/>
                                        <p:tgtEl>
                                          <p:spTgt spid="35847"/>
                                        </p:tgtEl>
                                        <p:attrNameLst>
                                          <p:attrName>ppt_x</p:attrName>
                                        </p:attrNameLst>
                                      </p:cBhvr>
                                      <p:tavLst>
                                        <p:tav tm="0">
                                          <p:val>
                                            <p:strVal val="#ppt_x"/>
                                          </p:val>
                                        </p:tav>
                                        <p:tav tm="100000">
                                          <p:val>
                                            <p:strVal val="#ppt_x"/>
                                          </p:val>
                                        </p:tav>
                                      </p:tavLst>
                                    </p:anim>
                                    <p:anim calcmode="lin" valueType="num">
                                      <p:cBhvr additive="base">
                                        <p:cTn id="31"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5848"/>
                                        </p:tgtEl>
                                        <p:attrNameLst>
                                          <p:attrName>style.visibility</p:attrName>
                                        </p:attrNameLst>
                                      </p:cBhvr>
                                      <p:to>
                                        <p:strVal val="visible"/>
                                      </p:to>
                                    </p:set>
                                    <p:anim calcmode="lin" valueType="num">
                                      <p:cBhvr additive="base">
                                        <p:cTn id="36" dur="500" fill="hold"/>
                                        <p:tgtEl>
                                          <p:spTgt spid="35848"/>
                                        </p:tgtEl>
                                        <p:attrNameLst>
                                          <p:attrName>ppt_x</p:attrName>
                                        </p:attrNameLst>
                                      </p:cBhvr>
                                      <p:tavLst>
                                        <p:tav tm="0">
                                          <p:val>
                                            <p:strVal val="#ppt_x"/>
                                          </p:val>
                                        </p:tav>
                                        <p:tav tm="100000">
                                          <p:val>
                                            <p:strVal val="#ppt_x"/>
                                          </p:val>
                                        </p:tav>
                                      </p:tavLst>
                                    </p:anim>
                                    <p:anim calcmode="lin" valueType="num">
                                      <p:cBhvr additive="base">
                                        <p:cTn id="37" dur="500" fill="hold"/>
                                        <p:tgtEl>
                                          <p:spTgt spid="358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P spid="35847" grpId="0"/>
      <p:bldP spid="35848"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6867"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福建）在测量某液体密度的实验中．</a:t>
            </a:r>
            <a:br>
              <a:rPr lang="en-US" altLang="zh-CN" sz="2800"/>
            </a:br>
            <a:br>
              <a:rPr lang="en-US" altLang="zh-CN" sz="2800"/>
            </a:br>
            <a:br>
              <a:rPr lang="en-US" altLang="zh-CN" sz="2800"/>
            </a:br>
            <a:br>
              <a:rPr lang="en-US" altLang="zh-CN" sz="2800"/>
            </a:br>
            <a:r>
              <a:rPr lang="zh-CN" altLang="zh-CN" sz="2800"/>
              <a:t>（</a:t>
            </a:r>
            <a:r>
              <a:rPr lang="en-US" altLang="zh-CN" sz="2800"/>
              <a:t>1</a:t>
            </a:r>
            <a:r>
              <a:rPr lang="zh-CN" altLang="zh-CN" sz="2800"/>
              <a:t>）把托盘天平在水平工作台上，将游码移到标尺左端</a:t>
            </a:r>
            <a:r>
              <a:rPr lang="zh-CN" altLang="zh-CN" sz="2800" u="sng"/>
              <a:t>　　　　　</a:t>
            </a:r>
            <a:r>
              <a:rPr lang="zh-CN" altLang="zh-CN" sz="2800"/>
              <a:t>刻度线处，指针位置如图甲所示，应将平衡螺母向</a:t>
            </a:r>
            <a:r>
              <a:rPr lang="zh-CN" altLang="zh-CN" sz="2800" u="sng"/>
              <a:t>　　　　　</a:t>
            </a:r>
            <a:r>
              <a:rPr lang="zh-CN" altLang="zh-CN" sz="2800"/>
              <a:t>调节，使天平横梁平衡；</a:t>
            </a:r>
            <a:endParaRPr lang="zh-CN" altLang="en-US" sz="2800"/>
          </a:p>
        </p:txBody>
      </p:sp>
      <p:pic>
        <p:nvPicPr>
          <p:cNvPr id="36868" name="Picture 1"/>
          <p:cNvPicPr>
            <a:picLocks noChangeAspect="1"/>
          </p:cNvPicPr>
          <p:nvPr/>
        </p:nvPicPr>
        <p:blipFill>
          <a:blip r:embed="rId2"/>
          <a:stretch>
            <a:fillRect/>
          </a:stretch>
        </p:blipFill>
        <p:spPr>
          <a:xfrm>
            <a:off x="1933575" y="1609725"/>
            <a:ext cx="4865688" cy="1936750"/>
          </a:xfrm>
          <a:prstGeom prst="rect">
            <a:avLst/>
          </a:prstGeom>
          <a:noFill/>
          <a:ln>
            <a:noFill/>
            <a:miter lim="800000"/>
          </a:ln>
        </p:spPr>
      </p:pic>
      <p:sp>
        <p:nvSpPr>
          <p:cNvPr id="36869" name="矩形 3"/>
          <p:cNvSpPr/>
          <p:nvPr/>
        </p:nvSpPr>
        <p:spPr>
          <a:xfrm>
            <a:off x="2139950" y="4157663"/>
            <a:ext cx="5445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零</a:t>
            </a:r>
            <a:endParaRPr lang="zh-CN" altLang="en-US" sz="2800">
              <a:ea typeface="黑体" pitchFamily="49" charset="-122"/>
            </a:endParaRPr>
          </a:p>
        </p:txBody>
      </p:sp>
      <p:sp>
        <p:nvSpPr>
          <p:cNvPr id="36870" name="矩形 5"/>
          <p:cNvSpPr/>
          <p:nvPr/>
        </p:nvSpPr>
        <p:spPr>
          <a:xfrm>
            <a:off x="4365625" y="4810125"/>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sz="280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fade">
                                      <p:cBhvr>
                                        <p:cTn id="7" dur="500"/>
                                        <p:tgtEl>
                                          <p:spTgt spid="3686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fade">
                                      <p:cBhvr>
                                        <p:cTn id="10" dur="500"/>
                                        <p:tgtEl>
                                          <p:spTgt spid="3686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69"/>
                                        </p:tgtEl>
                                        <p:attrNameLst>
                                          <p:attrName>style.visibility</p:attrName>
                                        </p:attrNameLst>
                                      </p:cBhvr>
                                      <p:to>
                                        <p:strVal val="visible"/>
                                      </p:to>
                                    </p:set>
                                    <p:anim calcmode="lin" valueType="num">
                                      <p:cBhvr additive="base">
                                        <p:cTn id="15" dur="500" fill="hold"/>
                                        <p:tgtEl>
                                          <p:spTgt spid="36869"/>
                                        </p:tgtEl>
                                        <p:attrNameLst>
                                          <p:attrName>ppt_x</p:attrName>
                                        </p:attrNameLst>
                                      </p:cBhvr>
                                      <p:tavLst>
                                        <p:tav tm="0">
                                          <p:val>
                                            <p:strVal val="#ppt_x"/>
                                          </p:val>
                                        </p:tav>
                                        <p:tav tm="100000">
                                          <p:val>
                                            <p:strVal val="#ppt_x"/>
                                          </p:val>
                                        </p:tav>
                                      </p:tavLst>
                                    </p:anim>
                                    <p:anim calcmode="lin" valueType="num">
                                      <p:cBhvr additive="base">
                                        <p:cTn id="16"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6870"/>
                                        </p:tgtEl>
                                        <p:attrNameLst>
                                          <p:attrName>style.visibility</p:attrName>
                                        </p:attrNameLst>
                                      </p:cBhvr>
                                      <p:to>
                                        <p:strVal val="visible"/>
                                      </p:to>
                                    </p:set>
                                    <p:anim calcmode="lin" valueType="num">
                                      <p:cBhvr additive="base">
                                        <p:cTn id="21" dur="500" fill="hold"/>
                                        <p:tgtEl>
                                          <p:spTgt spid="36870"/>
                                        </p:tgtEl>
                                        <p:attrNameLst>
                                          <p:attrName>ppt_x</p:attrName>
                                        </p:attrNameLst>
                                      </p:cBhvr>
                                      <p:tavLst>
                                        <p:tav tm="0">
                                          <p:val>
                                            <p:strVal val="#ppt_x"/>
                                          </p:val>
                                        </p:tav>
                                        <p:tav tm="100000">
                                          <p:val>
                                            <p:strVal val="#ppt_x"/>
                                          </p:val>
                                        </p:tav>
                                      </p:tavLst>
                                    </p:anim>
                                    <p:anim calcmode="lin" valueType="num">
                                      <p:cBhvr additive="base">
                                        <p:cTn id="22" dur="500" fill="hold"/>
                                        <p:tgtEl>
                                          <p:spTgt spid="368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P spid="36870"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7891" name="标题 1"/>
          <p:cNvSpPr>
            <a:spLocks noGrp="1"/>
          </p:cNvSpPr>
          <p:nvPr>
            <p:ph type="title" idx="4294967295"/>
          </p:nvPr>
        </p:nvSpPr>
        <p:spPr>
          <a:xfrm>
            <a:off x="508000"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）将装有待测液体的烧杯放在天平左盘，平衡时，右盘砝码质量和称量标尺上的示数值如图乙，待测液体和烧杯的总质量为</a:t>
            </a:r>
            <a:r>
              <a:rPr lang="zh-CN" altLang="zh-CN" sz="2800" u="sng"/>
              <a:t>　　　　　</a:t>
            </a:r>
            <a:r>
              <a:rPr lang="en-US" altLang="zh-CN" sz="2800"/>
              <a:t>g</a:t>
            </a:r>
            <a:r>
              <a:rPr lang="zh-CN" altLang="zh-CN" sz="2800"/>
              <a:t>；</a:t>
            </a:r>
            <a:br>
              <a:rPr lang="zh-CN" altLang="zh-CN" sz="2800"/>
            </a:br>
            <a:r>
              <a:rPr lang="zh-CN" altLang="zh-CN" sz="2800"/>
              <a:t>（</a:t>
            </a:r>
            <a:r>
              <a:rPr lang="en-US" altLang="zh-CN" sz="2800"/>
              <a:t>3</a:t>
            </a:r>
            <a:r>
              <a:rPr lang="zh-CN" altLang="zh-CN" sz="2800"/>
              <a:t>）将烧杯中适量的液体倒入量筒内，液面位置如图丙，则量筒中的液体体积为</a:t>
            </a:r>
            <a:r>
              <a:rPr lang="zh-CN" altLang="zh-CN" sz="2800" u="sng"/>
              <a:t>　　　　　</a:t>
            </a:r>
            <a:r>
              <a:rPr lang="en-US" altLang="zh-CN" sz="2800"/>
              <a:t>mL.</a:t>
            </a:r>
            <a:r>
              <a:rPr lang="zh-CN" altLang="zh-CN" sz="2800"/>
              <a:t>称得剩余液体和烧杯的总质量为</a:t>
            </a:r>
            <a:r>
              <a:rPr lang="en-US" altLang="zh-CN" sz="2800"/>
              <a:t>22 g</a:t>
            </a:r>
            <a:r>
              <a:rPr lang="zh-CN" altLang="zh-CN" sz="2800"/>
              <a:t>，则液体的密度为</a:t>
            </a:r>
            <a:r>
              <a:rPr lang="zh-CN" altLang="zh-CN" sz="2800" u="sng"/>
              <a:t>　　　　　</a:t>
            </a:r>
            <a:r>
              <a:rPr lang="en-US" altLang="zh-CN" sz="2800"/>
              <a:t>g/cm</a:t>
            </a:r>
            <a:r>
              <a:rPr lang="en-US" altLang="zh-CN" sz="2800" baseline="30000"/>
              <a:t>3</a:t>
            </a:r>
            <a:r>
              <a:rPr lang="zh-CN" altLang="zh-CN" sz="2800"/>
              <a:t>；</a:t>
            </a:r>
            <a:br>
              <a:rPr lang="zh-CN" altLang="zh-CN" sz="2800"/>
            </a:br>
            <a:endParaRPr lang="zh-CN" altLang="en-US" sz="2800"/>
          </a:p>
        </p:txBody>
      </p:sp>
      <p:sp>
        <p:nvSpPr>
          <p:cNvPr id="37892" name="矩形 3"/>
          <p:cNvSpPr/>
          <p:nvPr/>
        </p:nvSpPr>
        <p:spPr>
          <a:xfrm>
            <a:off x="5451475" y="2535238"/>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82</a:t>
            </a:r>
            <a:endParaRPr lang="zh-CN" altLang="en-US" sz="2800"/>
          </a:p>
        </p:txBody>
      </p:sp>
      <p:sp>
        <p:nvSpPr>
          <p:cNvPr id="37893" name="矩形 5"/>
          <p:cNvSpPr/>
          <p:nvPr/>
        </p:nvSpPr>
        <p:spPr>
          <a:xfrm>
            <a:off x="6145213" y="3822700"/>
            <a:ext cx="5445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50</a:t>
            </a:r>
            <a:endParaRPr lang="zh-CN" altLang="en-US" sz="2800"/>
          </a:p>
        </p:txBody>
      </p:sp>
      <p:sp>
        <p:nvSpPr>
          <p:cNvPr id="37894" name="矩形 6"/>
          <p:cNvSpPr/>
          <p:nvPr/>
        </p:nvSpPr>
        <p:spPr>
          <a:xfrm>
            <a:off x="1439863" y="5068888"/>
            <a:ext cx="6334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1.2</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7892"/>
                                        </p:tgtEl>
                                        <p:attrNameLst>
                                          <p:attrName>style.visibility</p:attrName>
                                        </p:attrNameLst>
                                      </p:cBhvr>
                                      <p:to>
                                        <p:strVal val="visible"/>
                                      </p:to>
                                    </p:set>
                                    <p:anim calcmode="lin" valueType="num">
                                      <p:cBhvr additive="base">
                                        <p:cTn id="12" dur="500" fill="hold"/>
                                        <p:tgtEl>
                                          <p:spTgt spid="37892"/>
                                        </p:tgtEl>
                                        <p:attrNameLst>
                                          <p:attrName>ppt_x</p:attrName>
                                        </p:attrNameLst>
                                      </p:cBhvr>
                                      <p:tavLst>
                                        <p:tav tm="0">
                                          <p:val>
                                            <p:strVal val="#ppt_x"/>
                                          </p:val>
                                        </p:tav>
                                        <p:tav tm="100000">
                                          <p:val>
                                            <p:strVal val="#ppt_x"/>
                                          </p:val>
                                        </p:tav>
                                      </p:tavLst>
                                    </p:anim>
                                    <p:anim calcmode="lin" valueType="num">
                                      <p:cBhvr additive="base">
                                        <p:cTn id="13"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7893"/>
                                        </p:tgtEl>
                                        <p:attrNameLst>
                                          <p:attrName>style.visibility</p:attrName>
                                        </p:attrNameLst>
                                      </p:cBhvr>
                                      <p:to>
                                        <p:strVal val="visible"/>
                                      </p:to>
                                    </p:set>
                                    <p:anim calcmode="lin" valueType="num">
                                      <p:cBhvr additive="base">
                                        <p:cTn id="18" dur="500" fill="hold"/>
                                        <p:tgtEl>
                                          <p:spTgt spid="37893"/>
                                        </p:tgtEl>
                                        <p:attrNameLst>
                                          <p:attrName>ppt_x</p:attrName>
                                        </p:attrNameLst>
                                      </p:cBhvr>
                                      <p:tavLst>
                                        <p:tav tm="0">
                                          <p:val>
                                            <p:strVal val="#ppt_x"/>
                                          </p:val>
                                        </p:tav>
                                        <p:tav tm="100000">
                                          <p:val>
                                            <p:strVal val="#ppt_x"/>
                                          </p:val>
                                        </p:tav>
                                      </p:tavLst>
                                    </p:anim>
                                    <p:anim calcmode="lin" valueType="num">
                                      <p:cBhvr additive="base">
                                        <p:cTn id="19"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7894"/>
                                        </p:tgtEl>
                                        <p:attrNameLst>
                                          <p:attrName>style.visibility</p:attrName>
                                        </p:attrNameLst>
                                      </p:cBhvr>
                                      <p:to>
                                        <p:strVal val="visible"/>
                                      </p:to>
                                    </p:set>
                                    <p:anim calcmode="lin" valueType="num">
                                      <p:cBhvr additive="base">
                                        <p:cTn id="24" dur="500" fill="hold"/>
                                        <p:tgtEl>
                                          <p:spTgt spid="37894"/>
                                        </p:tgtEl>
                                        <p:attrNameLst>
                                          <p:attrName>ppt_x</p:attrName>
                                        </p:attrNameLst>
                                      </p:cBhvr>
                                      <p:tavLst>
                                        <p:tav tm="0">
                                          <p:val>
                                            <p:strVal val="#ppt_x"/>
                                          </p:val>
                                        </p:tav>
                                        <p:tav tm="100000">
                                          <p:val>
                                            <p:strVal val="#ppt_x"/>
                                          </p:val>
                                        </p:tav>
                                      </p:tavLst>
                                    </p:anim>
                                    <p:anim calcmode="lin" valueType="num">
                                      <p:cBhvr additive="base">
                                        <p:cTn id="25" dur="500" fill="hold"/>
                                        <p:tgtEl>
                                          <p:spTgt spid="378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P spid="37893" grpId="0"/>
      <p:bldP spid="3789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中考特训</a:t>
            </a:r>
            <a:endParaRPr lang="zh-CN" altLang="en-US" sz="2400" b="1">
              <a:latin typeface="黑体" pitchFamily="49" charset="-122"/>
              <a:ea typeface="黑体" pitchFamily="49" charset="-122"/>
            </a:endParaRPr>
          </a:p>
        </p:txBody>
      </p:sp>
      <p:sp>
        <p:nvSpPr>
          <p:cNvPr id="38915" name="标题 1"/>
          <p:cNvSpPr>
            <a:spLocks noGrp="1"/>
          </p:cNvSpPr>
          <p:nvPr>
            <p:ph type="title" idx="4294967295"/>
          </p:nvPr>
        </p:nvSpPr>
        <p:spPr>
          <a:xfrm>
            <a:off x="508000"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400"/>
              <a:t>（</a:t>
            </a:r>
            <a:r>
              <a:rPr lang="en-US" altLang="zh-CN" sz="2400"/>
              <a:t>4</a:t>
            </a:r>
            <a:r>
              <a:rPr lang="zh-CN" altLang="zh-CN" sz="2400"/>
              <a:t>）小明提出另一种测量待测液体密度的方案，器材有弹簧测力计、金属块、水和两个烧杯．简要步骤如下：</a:t>
            </a:r>
            <a:br>
              <a:rPr lang="zh-CN" altLang="zh-CN" sz="2400"/>
            </a:br>
            <a:r>
              <a:rPr lang="en-US" altLang="zh-CN" sz="2400"/>
              <a:t>①</a:t>
            </a:r>
            <a:r>
              <a:rPr lang="zh-CN" altLang="zh-CN" sz="2400"/>
              <a:t>分别往两个烧杯中装适量的水和待测液体；</a:t>
            </a:r>
            <a:br>
              <a:rPr lang="zh-CN" altLang="zh-CN" sz="2400"/>
            </a:br>
            <a:r>
              <a:rPr lang="en-US" altLang="zh-CN" sz="2400"/>
              <a:t>②</a:t>
            </a:r>
            <a:r>
              <a:rPr lang="zh-CN" altLang="zh-CN" sz="2400"/>
              <a:t>将金属块挂在弹簧测力计下，静止时测力计示数记为</a:t>
            </a:r>
            <a:r>
              <a:rPr lang="en-US" altLang="zh-CN" sz="2400" i="1"/>
              <a:t>F</a:t>
            </a:r>
            <a:r>
              <a:rPr lang="en-US" altLang="zh-CN" sz="2400" baseline="-25000"/>
              <a:t>1</a:t>
            </a:r>
            <a:r>
              <a:rPr lang="zh-CN" altLang="zh-CN" sz="2400"/>
              <a:t>；</a:t>
            </a:r>
            <a:br>
              <a:rPr lang="zh-CN" altLang="zh-CN" sz="2400"/>
            </a:br>
            <a:r>
              <a:rPr lang="en-US" altLang="zh-CN" sz="2400"/>
              <a:t>③</a:t>
            </a:r>
            <a:r>
              <a:rPr lang="zh-CN" altLang="zh-CN" sz="2400"/>
              <a:t>将挂着的金属块浸没在水中（未接触烧杯），静止时测力计示数记为</a:t>
            </a:r>
            <a:r>
              <a:rPr lang="en-US" altLang="zh-CN" sz="2400" i="1"/>
              <a:t>F</a:t>
            </a:r>
            <a:r>
              <a:rPr lang="en-US" altLang="zh-CN" sz="2400" baseline="-25000"/>
              <a:t>2</a:t>
            </a:r>
            <a:r>
              <a:rPr lang="zh-CN" altLang="zh-CN" sz="2400"/>
              <a:t>；</a:t>
            </a:r>
            <a:br>
              <a:rPr lang="zh-CN" altLang="zh-CN" sz="2400"/>
            </a:br>
            <a:r>
              <a:rPr lang="en-US" altLang="zh-CN" sz="2400"/>
              <a:t>④</a:t>
            </a:r>
            <a:r>
              <a:rPr lang="zh-CN" altLang="zh-CN" sz="2400"/>
              <a:t>将挂着的金属块浸没在待测液体中（未接触烧杯），静止时测力计示数记为</a:t>
            </a:r>
            <a:r>
              <a:rPr lang="en-US" altLang="zh-CN" sz="2400" i="1"/>
              <a:t>F</a:t>
            </a:r>
            <a:r>
              <a:rPr lang="en-US" altLang="zh-CN" sz="2400" baseline="-25000"/>
              <a:t>3</a:t>
            </a:r>
            <a:r>
              <a:rPr lang="zh-CN" altLang="zh-CN" sz="2400"/>
              <a:t>；</a:t>
            </a:r>
            <a:br>
              <a:rPr lang="zh-CN" altLang="zh-CN" sz="2400"/>
            </a:br>
            <a:r>
              <a:rPr lang="en-US" altLang="zh-CN" sz="2400"/>
              <a:t>⑤</a:t>
            </a:r>
            <a:r>
              <a:rPr lang="zh-CN" altLang="zh-CN" sz="2400"/>
              <a:t>液体的密度</a:t>
            </a:r>
            <a:r>
              <a:rPr lang="en-US" altLang="zh-CN" sz="2400" i="1"/>
              <a:t>ρ</a:t>
            </a:r>
            <a:r>
              <a:rPr lang="zh-CN" altLang="zh-CN" sz="2400" baseline="-25000"/>
              <a:t>液</a:t>
            </a:r>
            <a:r>
              <a:rPr lang="zh-CN" altLang="zh-CN" sz="2400"/>
              <a:t>＝</a:t>
            </a:r>
            <a:r>
              <a:rPr lang="zh-CN" altLang="zh-CN" sz="2400" u="sng"/>
              <a:t>　　　　　　　　　　</a:t>
            </a:r>
            <a:r>
              <a:rPr lang="zh-CN" altLang="zh-CN" sz="2400"/>
              <a:t>（用</a:t>
            </a:r>
            <a:r>
              <a:rPr lang="en-US" altLang="zh-CN" sz="2400" i="1"/>
              <a:t>ρ</a:t>
            </a:r>
            <a:r>
              <a:rPr lang="zh-CN" altLang="zh-CN" sz="2400" baseline="-25000"/>
              <a:t>水</a:t>
            </a:r>
            <a:r>
              <a:rPr lang="zh-CN" altLang="zh-CN" sz="2400"/>
              <a:t>及测得的物理量表示）</a:t>
            </a:r>
            <a:r>
              <a:rPr lang="en-US" altLang="zh-CN" sz="2400"/>
              <a:t>.</a:t>
            </a:r>
            <a:endParaRPr lang="zh-CN" altLang="en-US" sz="2400"/>
          </a:p>
        </p:txBody>
      </p:sp>
      <p:pic>
        <p:nvPicPr>
          <p:cNvPr id="38916" name="图片 2"/>
          <p:cNvPicPr>
            <a:picLocks noChangeAspect="1"/>
          </p:cNvPicPr>
          <p:nvPr/>
        </p:nvPicPr>
        <p:blipFill>
          <a:blip r:embed="rId2"/>
          <a:srcRect r="80723"/>
          <a:stretch>
            <a:fillRect/>
          </a:stretch>
        </p:blipFill>
        <p:spPr>
          <a:xfrm>
            <a:off x="3919538" y="4881563"/>
            <a:ext cx="1763712" cy="9667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barn(inVertical)">
                                      <p:cBhvr>
                                        <p:cTn id="7" dur="500"/>
                                        <p:tgtEl>
                                          <p:spTgt spid="389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8916"/>
                                        </p:tgtEl>
                                        <p:attrNameLst>
                                          <p:attrName>style.visibility</p:attrName>
                                        </p:attrNameLst>
                                      </p:cBhvr>
                                      <p:to>
                                        <p:strVal val="visible"/>
                                      </p:to>
                                    </p:set>
                                    <p:anim calcmode="lin" valueType="num">
                                      <p:cBhvr additive="base">
                                        <p:cTn id="12" dur="500" fill="hold"/>
                                        <p:tgtEl>
                                          <p:spTgt spid="38916"/>
                                        </p:tgtEl>
                                        <p:attrNameLst>
                                          <p:attrName>ppt_x</p:attrName>
                                        </p:attrNameLst>
                                      </p:cBhvr>
                                      <p:tavLst>
                                        <p:tav tm="0">
                                          <p:val>
                                            <p:strVal val="#ppt_x"/>
                                          </p:val>
                                        </p:tav>
                                        <p:tav tm="100000">
                                          <p:val>
                                            <p:strVal val="#ppt_x"/>
                                          </p:val>
                                        </p:tav>
                                      </p:tavLst>
                                    </p:anim>
                                    <p:anim calcmode="lin" valueType="num">
                                      <p:cBhvr additive="base">
                                        <p:cTn id="13"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39939" name="标题 2"/>
          <p:cNvSpPr>
            <a:spLocks noGrp="1"/>
          </p:cNvSpPr>
          <p:nvPr>
            <p:ph type="title" idx="4294967295"/>
          </p:nvPr>
        </p:nvSpPr>
        <p:spPr>
          <a:xfrm>
            <a:off x="582613" y="6842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广东）受</a:t>
            </a:r>
            <a:r>
              <a:rPr lang="en-US" altLang="zh-CN" sz="2800"/>
              <a:t>“</a:t>
            </a:r>
            <a:r>
              <a:rPr lang="zh-CN" altLang="zh-CN" sz="2800"/>
              <a:t>曹冲称象</a:t>
            </a:r>
            <a:r>
              <a:rPr lang="en-US" altLang="zh-CN" sz="2800"/>
              <a:t>”</a:t>
            </a:r>
            <a:r>
              <a:rPr lang="zh-CN" altLang="zh-CN" sz="2800"/>
              <a:t>的启发，小明在家利用量筒、碗、水盆和足量的水（密度为</a:t>
            </a:r>
            <a:r>
              <a:rPr lang="en-US" altLang="zh-CN" sz="2800" i="1"/>
              <a:t>ρ</a:t>
            </a:r>
            <a:r>
              <a:rPr lang="zh-CN" altLang="zh-CN" sz="2800" baseline="-25000"/>
              <a:t>水</a:t>
            </a:r>
            <a:r>
              <a:rPr lang="zh-CN" altLang="zh-CN" sz="2800"/>
              <a:t>）、油性笔等，测量小玻璃珠的密度，如下图所示，实验步骤如下（请将步骤</a:t>
            </a:r>
            <a:r>
              <a:rPr lang="en-US" altLang="zh-CN" sz="2800"/>
              <a:t>④</a:t>
            </a:r>
            <a:r>
              <a:rPr lang="zh-CN" altLang="zh-CN" sz="2800"/>
              <a:t>补充完整）：</a:t>
            </a:r>
            <a:br>
              <a:rPr lang="zh-CN" altLang="zh-CN" sz="2800"/>
            </a:br>
            <a:r>
              <a:rPr lang="en-US" altLang="zh-CN" sz="2800"/>
              <a:t>①</a:t>
            </a:r>
            <a:r>
              <a:rPr lang="zh-CN" altLang="zh-CN" sz="2800"/>
              <a:t>如图甲，取一定数量的小玻璃珠放入空碗中，再把碗放入盛有水的水盆中，用油性笔在碗外壁上标记水面的位置；</a:t>
            </a:r>
            <a:br>
              <a:rPr lang="zh-CN" altLang="zh-CN" sz="2800"/>
            </a:br>
            <a:r>
              <a:rPr lang="en-US" altLang="zh-CN" sz="2800"/>
              <a:t>②</a:t>
            </a:r>
            <a:r>
              <a:rPr lang="zh-CN" altLang="zh-CN" sz="2800"/>
              <a:t>如图乙，往量筒内倒入适量的水，记下量筒中水的体积</a:t>
            </a:r>
            <a:r>
              <a:rPr lang="en-US" altLang="zh-CN" sz="2800" i="1"/>
              <a:t>V</a:t>
            </a:r>
            <a:r>
              <a:rPr lang="en-US" altLang="zh-CN" sz="2800" baseline="-25000"/>
              <a:t>1</a:t>
            </a:r>
            <a:r>
              <a:rPr lang="zh-CN" altLang="zh-CN" sz="2800"/>
              <a:t>；</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barn(inVertical)">
                                      <p:cBhvr>
                                        <p:cTn id="7" dur="500"/>
                                        <p:tgtEl>
                                          <p:spTgt spid="39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0963"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③</a:t>
            </a:r>
            <a:r>
              <a:rPr lang="zh-CN" altLang="zh-CN" sz="2800"/>
              <a:t>如图丙，取出碗中所有的小玻璃珠并放入量筒中，记下小玻璃珠和水的总体积</a:t>
            </a:r>
            <a:r>
              <a:rPr lang="en-US" altLang="zh-CN" sz="2800" i="1"/>
              <a:t>V</a:t>
            </a:r>
            <a:r>
              <a:rPr lang="en-US" altLang="zh-CN" sz="2800" baseline="-25000"/>
              <a:t>2</a:t>
            </a:r>
            <a:r>
              <a:rPr lang="zh-CN" altLang="zh-CN" sz="2800"/>
              <a:t>；</a:t>
            </a:r>
            <a:br>
              <a:rPr lang="zh-CN" altLang="zh-CN" sz="2800"/>
            </a:br>
            <a:r>
              <a:rPr lang="en-US" altLang="zh-CN" sz="2800"/>
              <a:t>④</a:t>
            </a:r>
            <a:r>
              <a:rPr lang="zh-CN" altLang="zh-CN" sz="2800"/>
              <a:t>如图丁，将量筒中的水慢慢倒入水盆中的空碗内，直到标记处与碗外水面</a:t>
            </a:r>
            <a:r>
              <a:rPr lang="zh-CN" altLang="zh-CN" sz="2800" u="sng"/>
              <a:t>　　　　　</a:t>
            </a:r>
            <a:r>
              <a:rPr lang="zh-CN" altLang="zh-CN" sz="2800"/>
              <a:t>，记下量筒中小玻璃珠和剩余水的总体积</a:t>
            </a:r>
            <a:r>
              <a:rPr lang="en-US" altLang="zh-CN" sz="2800" i="1"/>
              <a:t>V</a:t>
            </a:r>
            <a:r>
              <a:rPr lang="en-US" altLang="zh-CN" sz="2800" baseline="-25000"/>
              <a:t>3</a:t>
            </a:r>
            <a:r>
              <a:rPr lang="en-US" altLang="zh-CN" sz="2800"/>
              <a:t>.</a:t>
            </a:r>
            <a:endParaRPr lang="zh-CN" altLang="en-US" sz="2800"/>
          </a:p>
        </p:txBody>
      </p:sp>
      <p:pic>
        <p:nvPicPr>
          <p:cNvPr id="40964" name="Picture 8"/>
          <p:cNvPicPr>
            <a:picLocks noChangeAspect="1"/>
          </p:cNvPicPr>
          <p:nvPr/>
        </p:nvPicPr>
        <p:blipFill>
          <a:blip r:embed="rId2"/>
          <a:stretch>
            <a:fillRect/>
          </a:stretch>
        </p:blipFill>
        <p:spPr>
          <a:xfrm>
            <a:off x="781050" y="4251325"/>
            <a:ext cx="7731125" cy="1851025"/>
          </a:xfrm>
          <a:prstGeom prst="rect">
            <a:avLst/>
          </a:prstGeom>
          <a:noFill/>
          <a:ln>
            <a:noFill/>
            <a:miter lim="800000"/>
          </a:ln>
        </p:spPr>
      </p:pic>
      <p:sp>
        <p:nvSpPr>
          <p:cNvPr id="40965" name="矩形 5"/>
          <p:cNvSpPr/>
          <p:nvPr/>
        </p:nvSpPr>
        <p:spPr>
          <a:xfrm>
            <a:off x="5251450" y="2855913"/>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相平</a:t>
            </a:r>
            <a:endParaRPr lang="zh-CN" altLang="en-US">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anim calcmode="lin" valueType="num">
                                      <p:cBhvr additive="base">
                                        <p:cTn id="15" dur="500" fill="hold"/>
                                        <p:tgtEl>
                                          <p:spTgt spid="40965"/>
                                        </p:tgtEl>
                                        <p:attrNameLst>
                                          <p:attrName>ppt_x</p:attrName>
                                        </p:attrNameLst>
                                      </p:cBhvr>
                                      <p:tavLst>
                                        <p:tav tm="0">
                                          <p:val>
                                            <p:strVal val="#ppt_x"/>
                                          </p:val>
                                        </p:tav>
                                        <p:tav tm="100000">
                                          <p:val>
                                            <p:strVal val="#ppt_x"/>
                                          </p:val>
                                        </p:tav>
                                      </p:tavLst>
                                    </p:anim>
                                    <p:anim calcmode="lin" valueType="num">
                                      <p:cBhvr additive="base">
                                        <p:cTn id="16"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5"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1987" name="标题 3"/>
          <p:cNvSpPr>
            <a:spLocks noGrp="1"/>
          </p:cNvSpPr>
          <p:nvPr>
            <p:ph type="title" idx="4294967295"/>
          </p:nvPr>
        </p:nvSpPr>
        <p:spPr>
          <a:xfrm>
            <a:off x="433388"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200000"/>
              </a:lnSpc>
            </a:pPr>
            <a:r>
              <a:rPr lang="zh-CN" altLang="zh-CN" sz="2800"/>
              <a:t>完成下列填空（选用</a:t>
            </a:r>
            <a:r>
              <a:rPr lang="en-US" altLang="zh-CN" sz="2800" i="1"/>
              <a:t>V</a:t>
            </a:r>
            <a:r>
              <a:rPr lang="en-US" altLang="zh-CN" sz="2800" baseline="-25000"/>
              <a:t>1</a:t>
            </a:r>
            <a:r>
              <a:rPr lang="zh-CN" altLang="zh-CN" sz="2800"/>
              <a:t>、</a:t>
            </a:r>
            <a:r>
              <a:rPr lang="en-US" altLang="zh-CN" sz="2800" i="1"/>
              <a:t>V</a:t>
            </a:r>
            <a:r>
              <a:rPr lang="en-US" altLang="zh-CN" sz="2800" baseline="-25000"/>
              <a:t>2</a:t>
            </a:r>
            <a:r>
              <a:rPr lang="zh-CN" altLang="zh-CN" sz="2800"/>
              <a:t>、</a:t>
            </a:r>
            <a:r>
              <a:rPr lang="en-US" altLang="zh-CN" sz="2800" i="1"/>
              <a:t>V</a:t>
            </a:r>
            <a:r>
              <a:rPr lang="en-US" altLang="zh-CN" sz="2800" baseline="-25000"/>
              <a:t>3</a:t>
            </a:r>
            <a:r>
              <a:rPr lang="zh-CN" altLang="zh-CN" sz="2800"/>
              <a:t>和</a:t>
            </a:r>
            <a:r>
              <a:rPr lang="en-US" altLang="zh-CN" sz="2800" i="1"/>
              <a:t>ρ</a:t>
            </a:r>
            <a:r>
              <a:rPr lang="zh-CN" altLang="zh-CN" sz="2800" baseline="-25000"/>
              <a:t>水</a:t>
            </a:r>
            <a:r>
              <a:rPr lang="zh-CN" altLang="zh-CN" sz="2800"/>
              <a:t>，表示以下物理量）：</a:t>
            </a:r>
            <a:br>
              <a:rPr lang="zh-CN" altLang="zh-CN" sz="2800"/>
            </a:br>
            <a:r>
              <a:rPr lang="zh-CN" altLang="zh-CN" sz="2800"/>
              <a:t>（</a:t>
            </a:r>
            <a:r>
              <a:rPr lang="en-US" altLang="zh-CN" sz="2800"/>
              <a:t>1</a:t>
            </a:r>
            <a:r>
              <a:rPr lang="zh-CN" altLang="zh-CN" sz="2800"/>
              <a:t>）小玻璃珠的总体积为</a:t>
            </a:r>
            <a:r>
              <a:rPr lang="en-US" altLang="zh-CN" sz="2800" i="1"/>
              <a:t>V</a:t>
            </a:r>
            <a:r>
              <a:rPr lang="zh-CN" altLang="zh-CN" sz="2800"/>
              <a:t>＝</a:t>
            </a:r>
            <a:r>
              <a:rPr lang="zh-CN" altLang="zh-CN" sz="2800" u="sng"/>
              <a:t>　　　　　　　　</a:t>
            </a:r>
            <a:r>
              <a:rPr lang="zh-CN" altLang="zh-CN" sz="2800"/>
              <a:t>；</a:t>
            </a:r>
            <a:r>
              <a:rPr lang="en-US" altLang="zh-CN" sz="2800"/>
              <a:t>    </a:t>
            </a:r>
            <a:br>
              <a:rPr lang="zh-CN" altLang="zh-CN" sz="2800"/>
            </a:br>
            <a:r>
              <a:rPr lang="zh-CN" altLang="zh-CN" sz="2800"/>
              <a:t>（</a:t>
            </a:r>
            <a:r>
              <a:rPr lang="en-US" altLang="zh-CN" sz="2800"/>
              <a:t>2</a:t>
            </a:r>
            <a:r>
              <a:rPr lang="zh-CN" altLang="zh-CN" sz="2800"/>
              <a:t>）小玻璃珠的总质量为</a:t>
            </a:r>
            <a:r>
              <a:rPr lang="en-US" altLang="zh-CN" sz="2800" i="1"/>
              <a:t>m</a:t>
            </a:r>
            <a:r>
              <a:rPr lang="zh-CN" altLang="zh-CN" sz="2800"/>
              <a:t>＝</a:t>
            </a:r>
            <a:r>
              <a:rPr lang="zh-CN" altLang="zh-CN" sz="2800" u="sng"/>
              <a:t>　　　　　　　　</a:t>
            </a:r>
            <a:r>
              <a:rPr lang="zh-CN" altLang="zh-CN" sz="2800"/>
              <a:t>；</a:t>
            </a:r>
            <a:br>
              <a:rPr lang="zh-CN" altLang="zh-CN" sz="2800"/>
            </a:br>
            <a:r>
              <a:rPr lang="zh-CN" altLang="zh-CN" sz="2800"/>
              <a:t>（</a:t>
            </a:r>
            <a:r>
              <a:rPr lang="en-US" altLang="zh-CN" sz="2800"/>
              <a:t>3</a:t>
            </a:r>
            <a:r>
              <a:rPr lang="zh-CN" altLang="zh-CN" sz="2800"/>
              <a:t>）小玻璃珠密度的表达式为</a:t>
            </a:r>
            <a:r>
              <a:rPr lang="en-US" altLang="zh-CN" sz="2800" i="1"/>
              <a:t>ρ</a:t>
            </a:r>
            <a:r>
              <a:rPr lang="zh-CN" altLang="zh-CN" sz="2800"/>
              <a:t>＝</a:t>
            </a:r>
            <a:r>
              <a:rPr lang="zh-CN" altLang="zh-CN" sz="2800" u="sng"/>
              <a:t>　　　　　　</a:t>
            </a:r>
            <a:r>
              <a:rPr lang="zh-CN" altLang="zh-CN" sz="2800"/>
              <a:t>；</a:t>
            </a:r>
            <a:endParaRPr lang="zh-CN" altLang="en-US" sz="2800"/>
          </a:p>
        </p:txBody>
      </p:sp>
      <p:sp>
        <p:nvSpPr>
          <p:cNvPr id="41988" name="矩形 2"/>
          <p:cNvSpPr/>
          <p:nvPr/>
        </p:nvSpPr>
        <p:spPr>
          <a:xfrm>
            <a:off x="5842000" y="3059113"/>
            <a:ext cx="15827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　</a:t>
            </a:r>
            <a:endParaRPr lang="zh-CN" altLang="en-US" sz="2800"/>
          </a:p>
        </p:txBody>
      </p:sp>
      <p:sp>
        <p:nvSpPr>
          <p:cNvPr id="41989" name="矩形 5"/>
          <p:cNvSpPr/>
          <p:nvPr/>
        </p:nvSpPr>
        <p:spPr>
          <a:xfrm>
            <a:off x="5695950" y="3905250"/>
            <a:ext cx="18748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水</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a:t>
            </a:r>
            <a:endParaRPr lang="zh-CN" altLang="en-US" sz="2800"/>
          </a:p>
        </p:txBody>
      </p:sp>
      <p:pic>
        <p:nvPicPr>
          <p:cNvPr id="41990" name="图片 6"/>
          <p:cNvPicPr>
            <a:picLocks noChangeAspect="1"/>
          </p:cNvPicPr>
          <p:nvPr/>
        </p:nvPicPr>
        <p:blipFill>
          <a:blip r:embed="rId2"/>
          <a:srcRect r="81195"/>
          <a:stretch>
            <a:fillRect/>
          </a:stretch>
        </p:blipFill>
        <p:spPr>
          <a:xfrm>
            <a:off x="6275388" y="4384675"/>
            <a:ext cx="1719262"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1988"/>
                                        </p:tgtEl>
                                        <p:attrNameLst>
                                          <p:attrName>style.visibility</p:attrName>
                                        </p:attrNameLst>
                                      </p:cBhvr>
                                      <p:to>
                                        <p:strVal val="visible"/>
                                      </p:to>
                                    </p:set>
                                    <p:anim calcmode="lin" valueType="num">
                                      <p:cBhvr additive="base">
                                        <p:cTn id="12" dur="500" fill="hold"/>
                                        <p:tgtEl>
                                          <p:spTgt spid="41988"/>
                                        </p:tgtEl>
                                        <p:attrNameLst>
                                          <p:attrName>ppt_x</p:attrName>
                                        </p:attrNameLst>
                                      </p:cBhvr>
                                      <p:tavLst>
                                        <p:tav tm="0">
                                          <p:val>
                                            <p:strVal val="#ppt_x"/>
                                          </p:val>
                                        </p:tav>
                                        <p:tav tm="100000">
                                          <p:val>
                                            <p:strVal val="#ppt_x"/>
                                          </p:val>
                                        </p:tav>
                                      </p:tavLst>
                                    </p:anim>
                                    <p:anim calcmode="lin" valueType="num">
                                      <p:cBhvr additive="base">
                                        <p:cTn id="13" dur="500" fill="hold"/>
                                        <p:tgtEl>
                                          <p:spTgt spid="4198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989"/>
                                        </p:tgtEl>
                                        <p:attrNameLst>
                                          <p:attrName>style.visibility</p:attrName>
                                        </p:attrNameLst>
                                      </p:cBhvr>
                                      <p:to>
                                        <p:strVal val="visible"/>
                                      </p:to>
                                    </p:set>
                                    <p:anim calcmode="lin" valueType="num">
                                      <p:cBhvr additive="base">
                                        <p:cTn id="18" dur="500" fill="hold"/>
                                        <p:tgtEl>
                                          <p:spTgt spid="41989"/>
                                        </p:tgtEl>
                                        <p:attrNameLst>
                                          <p:attrName>ppt_x</p:attrName>
                                        </p:attrNameLst>
                                      </p:cBhvr>
                                      <p:tavLst>
                                        <p:tav tm="0">
                                          <p:val>
                                            <p:strVal val="#ppt_x"/>
                                          </p:val>
                                        </p:tav>
                                        <p:tav tm="100000">
                                          <p:val>
                                            <p:strVal val="#ppt_x"/>
                                          </p:val>
                                        </p:tav>
                                      </p:tavLst>
                                    </p:anim>
                                    <p:anim calcmode="lin" valueType="num">
                                      <p:cBhvr additive="base">
                                        <p:cTn id="19"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41990"/>
                                        </p:tgtEl>
                                        <p:attrNameLst>
                                          <p:attrName>style.visibility</p:attrName>
                                        </p:attrNameLst>
                                      </p:cBhvr>
                                      <p:to>
                                        <p:strVal val="visible"/>
                                      </p:to>
                                    </p:set>
                                    <p:anim calcmode="lin" valueType="num">
                                      <p:cBhvr additive="base">
                                        <p:cTn id="24" dur="500" fill="hold"/>
                                        <p:tgtEl>
                                          <p:spTgt spid="41990"/>
                                        </p:tgtEl>
                                        <p:attrNameLst>
                                          <p:attrName>ppt_x</p:attrName>
                                        </p:attrNameLst>
                                      </p:cBhvr>
                                      <p:tavLst>
                                        <p:tav tm="0">
                                          <p:val>
                                            <p:strVal val="#ppt_x"/>
                                          </p:val>
                                        </p:tav>
                                        <p:tav tm="100000">
                                          <p:val>
                                            <p:strVal val="#ppt_x"/>
                                          </p:val>
                                        </p:tav>
                                      </p:tavLst>
                                    </p:anim>
                                    <p:anim calcmode="lin" valueType="num">
                                      <p:cBhvr additive="base">
                                        <p:cTn id="25" dur="500" fill="hold"/>
                                        <p:tgtEl>
                                          <p:spTgt spid="419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8" grpId="0"/>
      <p:bldP spid="41989"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3011" name="标题 3"/>
          <p:cNvSpPr>
            <a:spLocks noGrp="1"/>
          </p:cNvSpPr>
          <p:nvPr>
            <p:ph type="title" idx="4294967295"/>
          </p:nvPr>
        </p:nvSpPr>
        <p:spPr>
          <a:xfrm>
            <a:off x="508000" y="17303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）在不改变实验方法的前提下，请提出一条提高测量精度的措施：</a:t>
            </a:r>
            <a:r>
              <a:rPr lang="en-US" altLang="zh-CN" sz="2800" u="sng"/>
              <a:t>                              </a:t>
            </a:r>
            <a:r>
              <a:rPr lang="zh-CN" altLang="zh-CN" sz="2800" u="sng"/>
              <a:t>　</a:t>
            </a:r>
            <a:r>
              <a:rPr lang="en-US" altLang="zh-CN" sz="2800" u="sng"/>
              <a:t>   </a:t>
            </a:r>
            <a:r>
              <a:rPr lang="zh-CN" altLang="zh-CN" sz="2800" u="sng"/>
              <a:t>　</a:t>
            </a:r>
            <a:r>
              <a:rPr lang="zh-CN" altLang="zh-CN" sz="2800"/>
              <a:t>（示例：在同等容积的情况下换用碗口面积较小的碗）</a:t>
            </a:r>
            <a:r>
              <a:rPr lang="en-US" altLang="zh-CN" sz="2800"/>
              <a:t>.</a:t>
            </a:r>
            <a:br>
              <a:rPr lang="zh-CN" altLang="zh-CN" sz="2800"/>
            </a:br>
            <a:endParaRPr lang="zh-CN" altLang="en-US" sz="2800"/>
          </a:p>
        </p:txBody>
      </p:sp>
      <p:sp>
        <p:nvSpPr>
          <p:cNvPr id="43012" name="矩形 1"/>
          <p:cNvSpPr/>
          <p:nvPr/>
        </p:nvSpPr>
        <p:spPr>
          <a:xfrm>
            <a:off x="3951288" y="2441575"/>
            <a:ext cx="34163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换分度值更小的量筒</a:t>
            </a:r>
            <a:endParaRPr lang="zh-CN" altLang="en-US">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2"/>
                                        </p:tgtEl>
                                        <p:attrNameLst>
                                          <p:attrName>style.visibility</p:attrName>
                                        </p:attrNameLst>
                                      </p:cBhvr>
                                      <p:to>
                                        <p:strVal val="visible"/>
                                      </p:to>
                                    </p:set>
                                    <p:anim calcmode="lin" valueType="num">
                                      <p:cBhvr additive="base">
                                        <p:cTn id="12" dur="500" fill="hold"/>
                                        <p:tgtEl>
                                          <p:spTgt spid="43012"/>
                                        </p:tgtEl>
                                        <p:attrNameLst>
                                          <p:attrName>ppt_x</p:attrName>
                                        </p:attrNameLst>
                                      </p:cBhvr>
                                      <p:tavLst>
                                        <p:tav tm="0">
                                          <p:val>
                                            <p:strVal val="#ppt_x"/>
                                          </p:val>
                                        </p:tav>
                                        <p:tav tm="100000">
                                          <p:val>
                                            <p:strVal val="#ppt_x"/>
                                          </p:val>
                                        </p:tav>
                                      </p:tavLst>
                                    </p:anim>
                                    <p:anim calcmode="lin" valueType="num">
                                      <p:cBhvr additive="base">
                                        <p:cTn id="13"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4035" name="标题 3"/>
          <p:cNvSpPr>
            <a:spLocks noGrp="1"/>
          </p:cNvSpPr>
          <p:nvPr>
            <p:ph type="title" idx="4294967295"/>
          </p:nvPr>
        </p:nvSpPr>
        <p:spPr>
          <a:xfrm>
            <a:off x="508000" y="8731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2019·</a:t>
            </a:r>
            <a:r>
              <a:rPr lang="zh-CN" altLang="zh-CN" sz="2800"/>
              <a:t>广东）学校创新实验小组欲测量某矿石的密度，主要过程如下：</a:t>
            </a:r>
            <a:br>
              <a:rPr lang="zh-CN" altLang="zh-CN" sz="2800"/>
            </a:br>
            <a:br>
              <a:rPr lang="en-US" altLang="zh-CN" sz="2800"/>
            </a:br>
            <a:br>
              <a:rPr lang="en-US" altLang="zh-CN" sz="2800"/>
            </a:br>
            <a:br>
              <a:rPr lang="en-US" altLang="zh-CN" sz="2800"/>
            </a:br>
            <a:br>
              <a:rPr lang="en-US" altLang="zh-CN" sz="2800"/>
            </a:br>
            <a:r>
              <a:rPr lang="zh-CN" altLang="zh-CN" sz="2800"/>
              <a:t>（</a:t>
            </a:r>
            <a:r>
              <a:rPr lang="en-US" altLang="zh-CN" sz="2800"/>
              <a:t>1</a:t>
            </a:r>
            <a:r>
              <a:rPr lang="zh-CN" altLang="zh-CN" sz="2800"/>
              <a:t>）天平平衡，右盘中的砝码和游码所在的位置如图</a:t>
            </a:r>
            <a:r>
              <a:rPr lang="en-US" altLang="zh-CN" sz="2800"/>
              <a:t>1</a:t>
            </a:r>
            <a:r>
              <a:rPr lang="zh-CN" altLang="zh-CN" sz="2800"/>
              <a:t>所示，则烧杯和水的总质量为</a:t>
            </a:r>
            <a:r>
              <a:rPr lang="zh-CN" altLang="zh-CN" sz="2800" u="sng"/>
              <a:t>　　　　　</a:t>
            </a:r>
            <a:r>
              <a:rPr lang="en-US" altLang="zh-CN" sz="2800"/>
              <a:t>g.</a:t>
            </a:r>
            <a:br>
              <a:rPr lang="zh-CN" altLang="zh-CN" sz="2800"/>
            </a:br>
            <a:endParaRPr lang="zh-CN" altLang="en-US" sz="2800"/>
          </a:p>
        </p:txBody>
      </p:sp>
      <p:pic>
        <p:nvPicPr>
          <p:cNvPr id="44036" name="Picture 1"/>
          <p:cNvPicPr>
            <a:picLocks noChangeAspect="1"/>
          </p:cNvPicPr>
          <p:nvPr/>
        </p:nvPicPr>
        <p:blipFill>
          <a:blip r:embed="rId2"/>
          <a:stretch>
            <a:fillRect/>
          </a:stretch>
        </p:blipFill>
        <p:spPr>
          <a:xfrm>
            <a:off x="1179513" y="2282825"/>
            <a:ext cx="6934200" cy="2397125"/>
          </a:xfrm>
          <a:prstGeom prst="rect">
            <a:avLst/>
          </a:prstGeom>
          <a:noFill/>
          <a:ln>
            <a:noFill/>
            <a:miter lim="800000"/>
          </a:ln>
        </p:spPr>
      </p:pic>
      <p:sp>
        <p:nvSpPr>
          <p:cNvPr id="44037" name="矩形 1"/>
          <p:cNvSpPr/>
          <p:nvPr/>
        </p:nvSpPr>
        <p:spPr>
          <a:xfrm>
            <a:off x="6645275" y="5461000"/>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124</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4037"/>
                                        </p:tgtEl>
                                        <p:attrNameLst>
                                          <p:attrName>style.visibility</p:attrName>
                                        </p:attrNameLst>
                                      </p:cBhvr>
                                      <p:to>
                                        <p:strVal val="visible"/>
                                      </p:to>
                                    </p:set>
                                    <p:anim calcmode="lin" valueType="num">
                                      <p:cBhvr additive="base">
                                        <p:cTn id="15" dur="500" fill="hold"/>
                                        <p:tgtEl>
                                          <p:spTgt spid="44037"/>
                                        </p:tgtEl>
                                        <p:attrNameLst>
                                          <p:attrName>ppt_x</p:attrName>
                                        </p:attrNameLst>
                                      </p:cBhvr>
                                      <p:tavLst>
                                        <p:tav tm="0">
                                          <p:val>
                                            <p:strVal val="#ppt_x"/>
                                          </p:val>
                                        </p:tav>
                                        <p:tav tm="100000">
                                          <p:val>
                                            <p:strVal val="#ppt_x"/>
                                          </p:val>
                                        </p:tav>
                                      </p:tavLst>
                                    </p:anim>
                                    <p:anim calcmode="lin" valueType="num">
                                      <p:cBhvr additive="base">
                                        <p:cTn id="16"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7"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5059"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）如图</a:t>
            </a:r>
            <a:r>
              <a:rPr lang="en-US" altLang="zh-CN" sz="2800"/>
              <a:t>2</a:t>
            </a:r>
            <a:r>
              <a:rPr lang="zh-CN" altLang="zh-CN" sz="2800"/>
              <a:t>所示，用细线系住矿石，悬挂在铁架台上，让矿石浸没在水中，细线和矿石都没有与烧杯接触，天平重新平衡时，右盘中砝码的总质量及游码指示的质量值总和为</a:t>
            </a:r>
            <a:r>
              <a:rPr lang="en-US" altLang="zh-CN" sz="2800"/>
              <a:t>144 g</a:t>
            </a:r>
            <a:r>
              <a:rPr lang="zh-CN" altLang="zh-CN" sz="2800"/>
              <a:t>，则矿石的体积为</a:t>
            </a:r>
            <a:br>
              <a:rPr lang="en-US" altLang="zh-CN" sz="2800"/>
            </a:br>
            <a:r>
              <a:rPr lang="zh-CN" altLang="zh-CN" sz="2800" u="sng"/>
              <a:t>　　　　　</a:t>
            </a:r>
            <a:r>
              <a:rPr lang="en-US" altLang="zh-CN" sz="2800"/>
              <a:t>m</a:t>
            </a:r>
            <a:r>
              <a:rPr lang="en-US" altLang="zh-CN" sz="2800" baseline="30000"/>
              <a:t>3</a:t>
            </a:r>
            <a:r>
              <a:rPr lang="en-US" altLang="zh-CN" sz="2800"/>
              <a:t>.</a:t>
            </a:r>
            <a:r>
              <a:rPr lang="zh-CN" altLang="zh-CN" sz="2800"/>
              <a:t>（</a:t>
            </a:r>
            <a:r>
              <a:rPr lang="en-US" altLang="zh-CN" sz="2800" i="1"/>
              <a:t>ρ</a:t>
            </a:r>
            <a:r>
              <a:rPr lang="zh-CN" altLang="zh-CN" sz="2800" baseline="-25000"/>
              <a:t>水</a:t>
            </a:r>
            <a:r>
              <a:rPr lang="zh-CN" altLang="zh-CN" sz="2800"/>
              <a:t>＝</a:t>
            </a:r>
            <a:r>
              <a:rPr lang="en-US" altLang="zh-CN" sz="2800"/>
              <a:t>1.0×10</a:t>
            </a:r>
            <a:r>
              <a:rPr lang="en-US" altLang="zh-CN" sz="2800" baseline="30000"/>
              <a:t>3</a:t>
            </a:r>
            <a:r>
              <a:rPr lang="en-US" altLang="zh-CN" sz="2800"/>
              <a:t>  kg/m</a:t>
            </a:r>
            <a:r>
              <a:rPr lang="en-US" altLang="zh-CN" sz="2800" baseline="30000"/>
              <a:t>3</a:t>
            </a:r>
            <a:r>
              <a:rPr lang="zh-CN" altLang="zh-CN" sz="2800"/>
              <a:t>）</a:t>
            </a:r>
            <a:br>
              <a:rPr lang="zh-CN" altLang="zh-CN" sz="2800"/>
            </a:br>
            <a:r>
              <a:rPr lang="zh-CN" altLang="zh-CN" sz="2800"/>
              <a:t>（</a:t>
            </a:r>
            <a:r>
              <a:rPr lang="en-US" altLang="zh-CN" sz="2800"/>
              <a:t>3</a:t>
            </a:r>
            <a:r>
              <a:rPr lang="zh-CN" altLang="zh-CN" sz="2800"/>
              <a:t>）如图</a:t>
            </a:r>
            <a:r>
              <a:rPr lang="en-US" altLang="zh-CN" sz="2800"/>
              <a:t>3</a:t>
            </a:r>
            <a:r>
              <a:rPr lang="zh-CN" altLang="zh-CN" sz="2800"/>
              <a:t>所示，矿石下沉到烧杯底部，天平再次平衡时，右盘中砝码的总质量及游玛指示的质量值总和为</a:t>
            </a:r>
            <a:r>
              <a:rPr lang="en-US" altLang="zh-CN" sz="2800"/>
              <a:t>174 g</a:t>
            </a:r>
            <a:r>
              <a:rPr lang="zh-CN" altLang="zh-CN" sz="2800"/>
              <a:t>，则矿石的密度为</a:t>
            </a:r>
            <a:r>
              <a:rPr lang="en-US" altLang="zh-CN" sz="2800"/>
              <a:t>  </a:t>
            </a:r>
            <a:r>
              <a:rPr lang="zh-CN" altLang="zh-CN" sz="2800" u="sng"/>
              <a:t>　　　　　</a:t>
            </a:r>
            <a:r>
              <a:rPr lang="en-US" altLang="zh-CN" sz="2800"/>
              <a:t>kg/m</a:t>
            </a:r>
            <a:r>
              <a:rPr lang="en-US" altLang="zh-CN" sz="2800" baseline="30000"/>
              <a:t>3</a:t>
            </a:r>
            <a:r>
              <a:rPr lang="en-US" altLang="zh-CN" sz="2800"/>
              <a:t>.</a:t>
            </a:r>
            <a:br>
              <a:rPr lang="zh-CN" altLang="zh-CN" sz="2800"/>
            </a:br>
            <a:endParaRPr lang="zh-CN" altLang="en-US" sz="2800"/>
          </a:p>
        </p:txBody>
      </p:sp>
      <p:sp>
        <p:nvSpPr>
          <p:cNvPr id="45060" name="矩形 1"/>
          <p:cNvSpPr/>
          <p:nvPr/>
        </p:nvSpPr>
        <p:spPr>
          <a:xfrm>
            <a:off x="838200" y="3543300"/>
            <a:ext cx="144145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2×10</a:t>
            </a:r>
            <a:r>
              <a:rPr lang="zh-CN" altLang="zh-CN" sz="2800" baseline="30000">
                <a:solidFill>
                  <a:srgbClr val="FF0000"/>
                </a:solidFill>
                <a:latin typeface="Times New Roman" pitchFamily="18" charset="0"/>
                <a:ea typeface="黑体" pitchFamily="49" charset="-122"/>
              </a:rPr>
              <a:t>－</a:t>
            </a:r>
            <a:r>
              <a:rPr lang="en-US" altLang="zh-CN" sz="2800" baseline="30000">
                <a:solidFill>
                  <a:srgbClr val="FF0000"/>
                </a:solidFill>
                <a:latin typeface="Times New Roman" pitchFamily="18" charset="0"/>
                <a:ea typeface="黑体" pitchFamily="49" charset="-122"/>
              </a:rPr>
              <a:t>5</a:t>
            </a:r>
            <a:endParaRPr lang="zh-CN" altLang="en-US"/>
          </a:p>
        </p:txBody>
      </p:sp>
      <p:sp>
        <p:nvSpPr>
          <p:cNvPr id="45061" name="矩形 2"/>
          <p:cNvSpPr/>
          <p:nvPr/>
        </p:nvSpPr>
        <p:spPr>
          <a:xfrm>
            <a:off x="5722938" y="5451475"/>
            <a:ext cx="1471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2.5×10</a:t>
            </a:r>
            <a:r>
              <a:rPr lang="en-US" altLang="zh-CN" sz="2800" spc="0" baseline="3000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barn(inVertical)">
                                      <p:cBhvr>
                                        <p:cTn id="7" dur="500"/>
                                        <p:tgtEl>
                                          <p:spTgt spid="450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5060"/>
                                        </p:tgtEl>
                                        <p:attrNameLst>
                                          <p:attrName>style.visibility</p:attrName>
                                        </p:attrNameLst>
                                      </p:cBhvr>
                                      <p:to>
                                        <p:strVal val="visible"/>
                                      </p:to>
                                    </p:set>
                                    <p:anim calcmode="lin" valueType="num">
                                      <p:cBhvr additive="base">
                                        <p:cTn id="12" dur="500" fill="hold"/>
                                        <p:tgtEl>
                                          <p:spTgt spid="45060"/>
                                        </p:tgtEl>
                                        <p:attrNameLst>
                                          <p:attrName>ppt_x</p:attrName>
                                        </p:attrNameLst>
                                      </p:cBhvr>
                                      <p:tavLst>
                                        <p:tav tm="0">
                                          <p:val>
                                            <p:strVal val="#ppt_x"/>
                                          </p:val>
                                        </p:tav>
                                        <p:tav tm="100000">
                                          <p:val>
                                            <p:strVal val="#ppt_x"/>
                                          </p:val>
                                        </p:tav>
                                      </p:tavLst>
                                    </p:anim>
                                    <p:anim calcmode="lin" valueType="num">
                                      <p:cBhvr additive="base">
                                        <p:cTn id="13" dur="500" fill="hold"/>
                                        <p:tgtEl>
                                          <p:spTgt spid="4506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5061"/>
                                        </p:tgtEl>
                                        <p:attrNameLst>
                                          <p:attrName>style.visibility</p:attrName>
                                        </p:attrNameLst>
                                      </p:cBhvr>
                                      <p:to>
                                        <p:strVal val="visible"/>
                                      </p:to>
                                    </p:set>
                                    <p:anim calcmode="lin" valueType="num">
                                      <p:cBhvr additive="base">
                                        <p:cTn id="18" dur="500" fill="hold"/>
                                        <p:tgtEl>
                                          <p:spTgt spid="45061"/>
                                        </p:tgtEl>
                                        <p:attrNameLst>
                                          <p:attrName>ppt_x</p:attrName>
                                        </p:attrNameLst>
                                      </p:cBhvr>
                                      <p:tavLst>
                                        <p:tav tm="0">
                                          <p:val>
                                            <p:strVal val="#ppt_x"/>
                                          </p:val>
                                        </p:tav>
                                        <p:tav tm="100000">
                                          <p:val>
                                            <p:strVal val="#ppt_x"/>
                                          </p:val>
                                        </p:tav>
                                      </p:tavLst>
                                    </p:anim>
                                    <p:anim calcmode="lin" valueType="num">
                                      <p:cBhvr additive="base">
                                        <p:cTn id="19"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0" grpId="0"/>
      <p:bldP spid="45061"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6083" name="标题 3"/>
          <p:cNvSpPr>
            <a:spLocks noGrp="1"/>
          </p:cNvSpPr>
          <p:nvPr>
            <p:ph type="title" idx="4294967295"/>
          </p:nvPr>
        </p:nvSpPr>
        <p:spPr>
          <a:xfrm>
            <a:off x="508000"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2017·</a:t>
            </a:r>
            <a:r>
              <a:rPr lang="zh-CN" altLang="zh-CN" sz="2800"/>
              <a:t>广东）小明用天平、烧杯、油性笔及足量的水测量一块鹅卵石的密度，实验步骤如下：</a:t>
            </a:r>
            <a:br>
              <a:rPr lang="zh-CN" altLang="zh-CN" sz="2800"/>
            </a:br>
            <a:endParaRPr lang="zh-CN" altLang="en-US" sz="2800"/>
          </a:p>
        </p:txBody>
      </p:sp>
      <p:pic>
        <p:nvPicPr>
          <p:cNvPr id="46084" name="Picture 1"/>
          <p:cNvPicPr>
            <a:picLocks noChangeAspect="1"/>
          </p:cNvPicPr>
          <p:nvPr/>
        </p:nvPicPr>
        <p:blipFill>
          <a:blip r:embed="rId2"/>
          <a:stretch>
            <a:fillRect/>
          </a:stretch>
        </p:blipFill>
        <p:spPr>
          <a:xfrm>
            <a:off x="1260475" y="2686050"/>
            <a:ext cx="6638925" cy="29860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par>
                                <p:cTn id="8" presetID="10" presetClass="entr" presetSubtype="0"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Effect transition="in" filter="fade">
                                      <p:cBhvr>
                                        <p:cTn id="10"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7107" name="标题 3"/>
          <p:cNvSpPr>
            <a:spLocks noGrp="1"/>
          </p:cNvSpPr>
          <p:nvPr>
            <p:ph type="title" idx="4294967295"/>
          </p:nvPr>
        </p:nvSpPr>
        <p:spPr>
          <a:xfrm>
            <a:off x="508000" y="863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1</a:t>
            </a:r>
            <a:r>
              <a:rPr lang="zh-CN" altLang="zh-CN" sz="2800"/>
              <a:t>）将天平放在水平桌面上，把游码拨至标尺</a:t>
            </a:r>
            <a:br>
              <a:rPr lang="en-US" altLang="zh-CN" sz="2800"/>
            </a:br>
            <a:r>
              <a:rPr lang="zh-CN" altLang="zh-CN" sz="2800" u="sng"/>
              <a:t>　　　　　</a:t>
            </a:r>
            <a:r>
              <a:rPr lang="zh-CN" altLang="zh-CN" sz="2800"/>
              <a:t>，发现横梁稳定时指针偏向分度盘的右侧，要使横梁在水平位置平衡，应将平衡螺母往</a:t>
            </a:r>
            <a:br>
              <a:rPr lang="en-US" altLang="zh-CN" sz="2800"/>
            </a:br>
            <a:r>
              <a:rPr lang="zh-CN" altLang="zh-CN" sz="2800" u="sng"/>
              <a:t>　　　　　</a:t>
            </a:r>
            <a:r>
              <a:rPr lang="zh-CN" altLang="zh-CN" sz="2800"/>
              <a:t>（选填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）调．</a:t>
            </a:r>
            <a:br>
              <a:rPr lang="zh-CN" altLang="zh-CN" sz="2800"/>
            </a:br>
            <a:r>
              <a:rPr lang="en-US" altLang="zh-CN" sz="2800"/>
              <a:t> </a:t>
            </a:r>
            <a:r>
              <a:rPr lang="zh-CN" altLang="zh-CN" sz="2800"/>
              <a:t>（</a:t>
            </a:r>
            <a:r>
              <a:rPr lang="en-US" altLang="zh-CN" sz="2800"/>
              <a:t>2</a:t>
            </a:r>
            <a:r>
              <a:rPr lang="zh-CN" altLang="zh-CN" sz="2800"/>
              <a:t>）用调好的天平分别测出鹅卵石的质量是</a:t>
            </a:r>
            <a:r>
              <a:rPr lang="en-US" altLang="zh-CN" sz="2800"/>
              <a:t>31.8 g</a:t>
            </a:r>
            <a:r>
              <a:rPr lang="zh-CN" altLang="zh-CN" sz="2800"/>
              <a:t>和空烧杯的质量是</a:t>
            </a:r>
            <a:r>
              <a:rPr lang="en-US" altLang="zh-CN" sz="2800"/>
              <a:t>90 g.</a:t>
            </a:r>
            <a:br>
              <a:rPr lang="zh-CN" altLang="zh-CN" sz="2800"/>
            </a:br>
            <a:r>
              <a:rPr lang="zh-CN" altLang="zh-CN" sz="2800"/>
              <a:t>（</a:t>
            </a:r>
            <a:r>
              <a:rPr lang="en-US" altLang="zh-CN" sz="2800"/>
              <a:t>3</a:t>
            </a:r>
            <a:r>
              <a:rPr lang="zh-CN" altLang="zh-CN" sz="2800"/>
              <a:t>）如图</a:t>
            </a:r>
            <a:r>
              <a:rPr lang="en-US" altLang="zh-CN" sz="2800"/>
              <a:t>1</a:t>
            </a:r>
            <a:r>
              <a:rPr lang="zh-CN" altLang="zh-CN" sz="2800"/>
              <a:t>所示，把鹅卵石轻轻放入烧杯中，往烧杯倒入适量的水，用油性笔在烧杯壁记下此时水面的位置为</a:t>
            </a:r>
            <a:r>
              <a:rPr lang="en-US" altLang="zh-CN" sz="2800" i="1"/>
              <a:t>M</a:t>
            </a:r>
            <a:r>
              <a:rPr lang="zh-CN" altLang="zh-CN" sz="2800"/>
              <a:t>，然后放在天平左盘，如图</a:t>
            </a:r>
            <a:r>
              <a:rPr lang="en-US" altLang="zh-CN" sz="2800"/>
              <a:t>3</a:t>
            </a:r>
            <a:r>
              <a:rPr lang="zh-CN" altLang="zh-CN" sz="2800"/>
              <a:t>所示，杯、水和鹅卵石的总质量为</a:t>
            </a:r>
            <a:r>
              <a:rPr lang="zh-CN" altLang="zh-CN" sz="2800" u="sng"/>
              <a:t>　　　　　</a:t>
            </a:r>
            <a:r>
              <a:rPr lang="en-US" altLang="zh-CN" sz="2800"/>
              <a:t>g.</a:t>
            </a:r>
            <a:endParaRPr lang="zh-CN" altLang="en-US" sz="2800"/>
          </a:p>
        </p:txBody>
      </p:sp>
      <p:sp>
        <p:nvSpPr>
          <p:cNvPr id="47108" name="矩形 1"/>
          <p:cNvSpPr/>
          <p:nvPr/>
        </p:nvSpPr>
        <p:spPr>
          <a:xfrm>
            <a:off x="800100" y="1376363"/>
            <a:ext cx="144145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a:t>
            </a:r>
            <a:r>
              <a:rPr lang="zh-CN" altLang="zh-CN" sz="2800">
                <a:solidFill>
                  <a:srgbClr val="FF0000"/>
                </a:solidFill>
                <a:latin typeface="Times New Roman" pitchFamily="18" charset="0"/>
                <a:ea typeface="黑体" pitchFamily="49" charset="-122"/>
              </a:rPr>
              <a:t>刻度处</a:t>
            </a:r>
            <a:endParaRPr lang="zh-CN" altLang="en-US"/>
          </a:p>
        </p:txBody>
      </p:sp>
      <p:sp>
        <p:nvSpPr>
          <p:cNvPr id="47109" name="矩形 2"/>
          <p:cNvSpPr/>
          <p:nvPr/>
        </p:nvSpPr>
        <p:spPr>
          <a:xfrm>
            <a:off x="1249363" y="2417763"/>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左</a:t>
            </a:r>
            <a:endParaRPr lang="zh-CN" altLang="en-US">
              <a:ea typeface="黑体" pitchFamily="49" charset="-122"/>
            </a:endParaRPr>
          </a:p>
        </p:txBody>
      </p:sp>
      <p:sp>
        <p:nvSpPr>
          <p:cNvPr id="47110" name="矩形 5"/>
          <p:cNvSpPr/>
          <p:nvPr/>
        </p:nvSpPr>
        <p:spPr>
          <a:xfrm>
            <a:off x="4484688" y="5680075"/>
            <a:ext cx="108267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161.8 </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arn(inVertical)">
                                      <p:cBhvr>
                                        <p:cTn id="7" dur="500"/>
                                        <p:tgtEl>
                                          <p:spTgt spid="471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7108"/>
                                        </p:tgtEl>
                                        <p:attrNameLst>
                                          <p:attrName>style.visibility</p:attrName>
                                        </p:attrNameLst>
                                      </p:cBhvr>
                                      <p:to>
                                        <p:strVal val="visible"/>
                                      </p:to>
                                    </p:set>
                                    <p:anim calcmode="lin" valueType="num">
                                      <p:cBhvr additive="base">
                                        <p:cTn id="12" dur="500" fill="hold"/>
                                        <p:tgtEl>
                                          <p:spTgt spid="47108"/>
                                        </p:tgtEl>
                                        <p:attrNameLst>
                                          <p:attrName>ppt_x</p:attrName>
                                        </p:attrNameLst>
                                      </p:cBhvr>
                                      <p:tavLst>
                                        <p:tav tm="0">
                                          <p:val>
                                            <p:strVal val="#ppt_x"/>
                                          </p:val>
                                        </p:tav>
                                        <p:tav tm="100000">
                                          <p:val>
                                            <p:strVal val="#ppt_x"/>
                                          </p:val>
                                        </p:tav>
                                      </p:tavLst>
                                    </p:anim>
                                    <p:anim calcmode="lin" valueType="num">
                                      <p:cBhvr additive="base">
                                        <p:cTn id="13" dur="500" fill="hold"/>
                                        <p:tgtEl>
                                          <p:spTgt spid="4710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7109"/>
                                        </p:tgtEl>
                                        <p:attrNameLst>
                                          <p:attrName>style.visibility</p:attrName>
                                        </p:attrNameLst>
                                      </p:cBhvr>
                                      <p:to>
                                        <p:strVal val="visible"/>
                                      </p:to>
                                    </p:set>
                                    <p:anim calcmode="lin" valueType="num">
                                      <p:cBhvr additive="base">
                                        <p:cTn id="18" dur="500" fill="hold"/>
                                        <p:tgtEl>
                                          <p:spTgt spid="47109"/>
                                        </p:tgtEl>
                                        <p:attrNameLst>
                                          <p:attrName>ppt_x</p:attrName>
                                        </p:attrNameLst>
                                      </p:cBhvr>
                                      <p:tavLst>
                                        <p:tav tm="0">
                                          <p:val>
                                            <p:strVal val="#ppt_x"/>
                                          </p:val>
                                        </p:tav>
                                        <p:tav tm="100000">
                                          <p:val>
                                            <p:strVal val="#ppt_x"/>
                                          </p:val>
                                        </p:tav>
                                      </p:tavLst>
                                    </p:anim>
                                    <p:anim calcmode="lin" valueType="num">
                                      <p:cBhvr additive="base">
                                        <p:cTn id="19" dur="500" fill="hold"/>
                                        <p:tgtEl>
                                          <p:spTgt spid="4710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7110"/>
                                        </p:tgtEl>
                                        <p:attrNameLst>
                                          <p:attrName>style.visibility</p:attrName>
                                        </p:attrNameLst>
                                      </p:cBhvr>
                                      <p:to>
                                        <p:strVal val="visible"/>
                                      </p:to>
                                    </p:set>
                                    <p:anim calcmode="lin" valueType="num">
                                      <p:cBhvr additive="base">
                                        <p:cTn id="24" dur="500" fill="hold"/>
                                        <p:tgtEl>
                                          <p:spTgt spid="47110"/>
                                        </p:tgtEl>
                                        <p:attrNameLst>
                                          <p:attrName>ppt_x</p:attrName>
                                        </p:attrNameLst>
                                      </p:cBhvr>
                                      <p:tavLst>
                                        <p:tav tm="0">
                                          <p:val>
                                            <p:strVal val="#ppt_x"/>
                                          </p:val>
                                        </p:tav>
                                        <p:tav tm="100000">
                                          <p:val>
                                            <p:strVal val="#ppt_x"/>
                                          </p:val>
                                        </p:tav>
                                      </p:tavLst>
                                    </p:anim>
                                    <p:anim calcmode="lin" valueType="num">
                                      <p:cBhvr additive="base">
                                        <p:cTn id="25" dur="500" fill="hold"/>
                                        <p:tgtEl>
                                          <p:spTgt spid="47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8" grpId="0"/>
      <p:bldP spid="47109" grpId="0"/>
      <p:bldP spid="47110"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8131"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4</a:t>
            </a:r>
            <a:r>
              <a:rPr lang="zh-CN" altLang="zh-CN" sz="2800"/>
              <a:t>）将鹅卵石从水中取出后，再往烧杯中缓慢加水，使水面上升至记号</a:t>
            </a:r>
            <a:r>
              <a:rPr lang="en-US" altLang="zh-CN" sz="2800" i="1"/>
              <a:t>M</a:t>
            </a:r>
            <a:r>
              <a:rPr lang="zh-CN" altLang="zh-CN" sz="2800"/>
              <a:t>，如图</a:t>
            </a:r>
            <a:r>
              <a:rPr lang="en-US" altLang="zh-CN" sz="2800"/>
              <a:t>2</a:t>
            </a:r>
            <a:r>
              <a:rPr lang="zh-CN" altLang="zh-CN" sz="2800"/>
              <a:t>所示，用天平测出杯和水的总质量为</a:t>
            </a:r>
            <a:r>
              <a:rPr lang="en-US" altLang="zh-CN" sz="2800"/>
              <a:t>142 g</a:t>
            </a:r>
            <a:r>
              <a:rPr lang="zh-CN" altLang="zh-CN" sz="2800"/>
              <a:t>，此时杯中水的体积为</a:t>
            </a:r>
            <a:br>
              <a:rPr lang="en-US" altLang="zh-CN" sz="2800"/>
            </a:br>
            <a:r>
              <a:rPr lang="zh-CN" altLang="zh-CN" sz="2800" u="sng"/>
              <a:t>　　　　　</a:t>
            </a:r>
            <a:r>
              <a:rPr lang="en-US" altLang="zh-CN" sz="2800"/>
              <a:t>cm</a:t>
            </a:r>
            <a:r>
              <a:rPr lang="en-US" altLang="zh-CN" sz="2800" baseline="30000"/>
              <a:t>3</a:t>
            </a:r>
            <a:r>
              <a:rPr lang="en-US" altLang="zh-CN" sz="2800"/>
              <a:t>.</a:t>
            </a:r>
            <a:br>
              <a:rPr lang="zh-CN" altLang="zh-CN" sz="2800"/>
            </a:br>
            <a:r>
              <a:rPr lang="zh-CN" altLang="zh-CN" sz="2800"/>
              <a:t>（</a:t>
            </a:r>
            <a:r>
              <a:rPr lang="en-US" altLang="zh-CN" sz="2800"/>
              <a:t>5</a:t>
            </a:r>
            <a:r>
              <a:rPr lang="zh-CN" altLang="zh-CN" sz="2800"/>
              <a:t>）根据所测量数据计算出鹅卵石的密度为</a:t>
            </a:r>
            <a:br>
              <a:rPr lang="en-US" altLang="zh-CN" sz="2800"/>
            </a:br>
            <a:r>
              <a:rPr lang="zh-CN" altLang="zh-CN" sz="2800" u="sng"/>
              <a:t>　　　　　</a:t>
            </a:r>
            <a:r>
              <a:rPr lang="en-US" altLang="zh-CN" sz="2800"/>
              <a:t>g/cm</a:t>
            </a:r>
            <a:r>
              <a:rPr lang="en-US" altLang="zh-CN" sz="2800" baseline="30000"/>
              <a:t>3</a:t>
            </a:r>
            <a:r>
              <a:rPr lang="en-US" altLang="zh-CN" sz="2800"/>
              <a:t>.</a:t>
            </a:r>
            <a:br>
              <a:rPr lang="zh-CN" altLang="zh-CN" sz="2800"/>
            </a:br>
            <a:r>
              <a:rPr lang="zh-CN" altLang="zh-CN" sz="2800"/>
              <a:t>（</a:t>
            </a:r>
            <a:r>
              <a:rPr lang="en-US" altLang="zh-CN" sz="2800"/>
              <a:t>6</a:t>
            </a:r>
            <a:r>
              <a:rPr lang="zh-CN" altLang="zh-CN" sz="2800"/>
              <a:t>）若小明在第（</a:t>
            </a:r>
            <a:r>
              <a:rPr lang="en-US" altLang="zh-CN" sz="2800"/>
              <a:t>4</a:t>
            </a:r>
            <a:r>
              <a:rPr lang="zh-CN" altLang="zh-CN" sz="2800"/>
              <a:t>）步骤测量过程中，用镊子添加砝码并向右旋动平衡螺母，直至天平平衡，此错误操作将导致所测密度偏</a:t>
            </a:r>
            <a:r>
              <a:rPr lang="zh-CN" altLang="zh-CN" sz="2800" u="sng"/>
              <a:t>　　　　　</a:t>
            </a:r>
            <a:r>
              <a:rPr lang="zh-CN" altLang="zh-CN" sz="2800"/>
              <a:t>．</a:t>
            </a:r>
            <a:endParaRPr lang="zh-CN" altLang="en-US" sz="2800"/>
          </a:p>
        </p:txBody>
      </p:sp>
      <p:sp>
        <p:nvSpPr>
          <p:cNvPr id="48132" name="矩形 1"/>
          <p:cNvSpPr/>
          <p:nvPr/>
        </p:nvSpPr>
        <p:spPr>
          <a:xfrm>
            <a:off x="1200150" y="259715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52</a:t>
            </a:r>
            <a:endParaRPr lang="zh-CN" altLang="en-US"/>
          </a:p>
        </p:txBody>
      </p:sp>
      <p:sp>
        <p:nvSpPr>
          <p:cNvPr id="48133" name="矩形 2"/>
          <p:cNvSpPr/>
          <p:nvPr/>
        </p:nvSpPr>
        <p:spPr>
          <a:xfrm>
            <a:off x="931863" y="3773488"/>
            <a:ext cx="8128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2.65</a:t>
            </a:r>
            <a:endParaRPr lang="zh-CN" altLang="en-US"/>
          </a:p>
        </p:txBody>
      </p:sp>
      <p:sp>
        <p:nvSpPr>
          <p:cNvPr id="48134" name="矩形 5"/>
          <p:cNvSpPr/>
          <p:nvPr/>
        </p:nvSpPr>
        <p:spPr>
          <a:xfrm>
            <a:off x="5108575" y="5472113"/>
            <a:ext cx="5445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barn(inVertical)">
                                      <p:cBhvr>
                                        <p:cTn id="7" dur="500"/>
                                        <p:tgtEl>
                                          <p:spTgt spid="481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8132"/>
                                        </p:tgtEl>
                                        <p:attrNameLst>
                                          <p:attrName>style.visibility</p:attrName>
                                        </p:attrNameLst>
                                      </p:cBhvr>
                                      <p:to>
                                        <p:strVal val="visible"/>
                                      </p:to>
                                    </p:set>
                                    <p:anim calcmode="lin" valueType="num">
                                      <p:cBhvr additive="base">
                                        <p:cTn id="12" dur="500" fill="hold"/>
                                        <p:tgtEl>
                                          <p:spTgt spid="48132"/>
                                        </p:tgtEl>
                                        <p:attrNameLst>
                                          <p:attrName>ppt_x</p:attrName>
                                        </p:attrNameLst>
                                      </p:cBhvr>
                                      <p:tavLst>
                                        <p:tav tm="0">
                                          <p:val>
                                            <p:strVal val="#ppt_x"/>
                                          </p:val>
                                        </p:tav>
                                        <p:tav tm="100000">
                                          <p:val>
                                            <p:strVal val="#ppt_x"/>
                                          </p:val>
                                        </p:tav>
                                      </p:tavLst>
                                    </p:anim>
                                    <p:anim calcmode="lin" valueType="num">
                                      <p:cBhvr additive="base">
                                        <p:cTn id="13"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8133"/>
                                        </p:tgtEl>
                                        <p:attrNameLst>
                                          <p:attrName>style.visibility</p:attrName>
                                        </p:attrNameLst>
                                      </p:cBhvr>
                                      <p:to>
                                        <p:strVal val="visible"/>
                                      </p:to>
                                    </p:set>
                                    <p:anim calcmode="lin" valueType="num">
                                      <p:cBhvr additive="base">
                                        <p:cTn id="18" dur="500" fill="hold"/>
                                        <p:tgtEl>
                                          <p:spTgt spid="48133"/>
                                        </p:tgtEl>
                                        <p:attrNameLst>
                                          <p:attrName>ppt_x</p:attrName>
                                        </p:attrNameLst>
                                      </p:cBhvr>
                                      <p:tavLst>
                                        <p:tav tm="0">
                                          <p:val>
                                            <p:strVal val="#ppt_x"/>
                                          </p:val>
                                        </p:tav>
                                        <p:tav tm="100000">
                                          <p:val>
                                            <p:strVal val="#ppt_x"/>
                                          </p:val>
                                        </p:tav>
                                      </p:tavLst>
                                    </p:anim>
                                    <p:anim calcmode="lin" valueType="num">
                                      <p:cBhvr additive="base">
                                        <p:cTn id="19"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8134"/>
                                        </p:tgtEl>
                                        <p:attrNameLst>
                                          <p:attrName>style.visibility</p:attrName>
                                        </p:attrNameLst>
                                      </p:cBhvr>
                                      <p:to>
                                        <p:strVal val="visible"/>
                                      </p:to>
                                    </p:set>
                                    <p:anim calcmode="lin" valueType="num">
                                      <p:cBhvr additive="base">
                                        <p:cTn id="24" dur="500" fill="hold"/>
                                        <p:tgtEl>
                                          <p:spTgt spid="48134"/>
                                        </p:tgtEl>
                                        <p:attrNameLst>
                                          <p:attrName>ppt_x</p:attrName>
                                        </p:attrNameLst>
                                      </p:cBhvr>
                                      <p:tavLst>
                                        <p:tav tm="0">
                                          <p:val>
                                            <p:strVal val="#ppt_x"/>
                                          </p:val>
                                        </p:tav>
                                        <p:tav tm="100000">
                                          <p:val>
                                            <p:strVal val="#ppt_x"/>
                                          </p:val>
                                        </p:tav>
                                      </p:tavLst>
                                    </p:anim>
                                    <p:anim calcmode="lin" valueType="num">
                                      <p:cBhvr additive="base">
                                        <p:cTn id="25" dur="500" fill="hold"/>
                                        <p:tgtEl>
                                          <p:spTgt spid="48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P spid="48132" grpId="0"/>
      <p:bldP spid="48133" grpId="0"/>
      <p:bldP spid="48134"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itchFamily="49" charset="-122"/>
                <a:ea typeface="黑体" pitchFamily="49" charset="-122"/>
              </a:rPr>
              <a:t>广东中考</a:t>
            </a:r>
            <a:endParaRPr lang="zh-CN" altLang="en-US" sz="2400" b="1">
              <a:latin typeface="黑体" pitchFamily="49" charset="-122"/>
              <a:ea typeface="黑体" pitchFamily="49" charset="-122"/>
            </a:endParaRPr>
          </a:p>
        </p:txBody>
      </p:sp>
      <p:sp>
        <p:nvSpPr>
          <p:cNvPr id="49155" name="标题 3"/>
          <p:cNvSpPr>
            <a:spLocks noGrp="1"/>
          </p:cNvSpPr>
          <p:nvPr>
            <p:ph type="title" idx="4294967295"/>
          </p:nvPr>
        </p:nvSpPr>
        <p:spPr>
          <a:xfrm>
            <a:off x="508000"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2014·</a:t>
            </a:r>
            <a:r>
              <a:rPr lang="zh-CN" altLang="zh-CN" sz="2800"/>
              <a:t>广东）如下图是测量酱油密度的过程，图甲可读出烧杯的质量，图乙可读出烧杯和酱油的总质量，图丙可读出烧杯中全部酱油的体积．那么，酱油的质量</a:t>
            </a:r>
            <a:r>
              <a:rPr lang="en-US" altLang="zh-CN" sz="2800" i="1"/>
              <a:t>m</a:t>
            </a:r>
            <a:r>
              <a:rPr lang="zh-CN" altLang="zh-CN" sz="2800"/>
              <a:t>＝</a:t>
            </a:r>
            <a:r>
              <a:rPr lang="zh-CN" altLang="zh-CN" sz="2800" u="sng"/>
              <a:t>　　　　　</a:t>
            </a:r>
            <a:r>
              <a:rPr lang="en-US" altLang="zh-CN" sz="2800"/>
              <a:t>g</a:t>
            </a:r>
            <a:r>
              <a:rPr lang="zh-CN" altLang="zh-CN" sz="2800"/>
              <a:t>，酱油的体积</a:t>
            </a:r>
            <a:r>
              <a:rPr lang="en-US" altLang="zh-CN" sz="2800" i="1"/>
              <a:t>V</a:t>
            </a:r>
            <a:r>
              <a:rPr lang="zh-CN" altLang="zh-CN" sz="2800"/>
              <a:t>＝</a:t>
            </a:r>
            <a:br>
              <a:rPr lang="en-US" altLang="zh-CN" sz="2800"/>
            </a:br>
            <a:r>
              <a:rPr lang="zh-CN" altLang="zh-CN" sz="2800" u="sng"/>
              <a:t>　　　　</a:t>
            </a:r>
            <a:r>
              <a:rPr lang="en-US" altLang="zh-CN" sz="2800"/>
              <a:t>cm</a:t>
            </a:r>
            <a:r>
              <a:rPr lang="en-US" altLang="zh-CN" sz="2800" baseline="30000"/>
              <a:t>3</a:t>
            </a:r>
            <a:r>
              <a:rPr lang="zh-CN" altLang="zh-CN" sz="2800"/>
              <a:t>，酱油的密度</a:t>
            </a:r>
            <a:r>
              <a:rPr lang="en-US" altLang="zh-CN" sz="2800" i="1"/>
              <a:t>ρ</a:t>
            </a:r>
            <a:r>
              <a:rPr lang="zh-CN" altLang="zh-CN" sz="2800"/>
              <a:t>＝</a:t>
            </a:r>
            <a:r>
              <a:rPr lang="zh-CN" altLang="zh-CN" sz="2800" u="sng"/>
              <a:t>　</a:t>
            </a:r>
            <a:r>
              <a:rPr lang="en-US" altLang="zh-CN" sz="2800" u="sng"/>
              <a:t>    </a:t>
            </a:r>
            <a:r>
              <a:rPr lang="zh-CN" altLang="zh-CN" sz="2800" u="sng"/>
              <a:t>　　　　</a:t>
            </a:r>
            <a:r>
              <a:rPr lang="en-US" altLang="zh-CN" sz="2800"/>
              <a:t>kg/m</a:t>
            </a:r>
            <a:r>
              <a:rPr lang="en-US" altLang="zh-CN" sz="2800" baseline="30000"/>
              <a:t>3</a:t>
            </a:r>
            <a:r>
              <a:rPr lang="en-US" altLang="zh-CN" sz="2800"/>
              <a:t>.</a:t>
            </a:r>
            <a:br>
              <a:rPr lang="zh-CN" altLang="zh-CN" sz="2800"/>
            </a:br>
            <a:endParaRPr lang="zh-CN" altLang="en-US" sz="2800"/>
          </a:p>
        </p:txBody>
      </p:sp>
      <p:pic>
        <p:nvPicPr>
          <p:cNvPr id="49156" name="Picture 1"/>
          <p:cNvPicPr>
            <a:picLocks noChangeAspect="1"/>
          </p:cNvPicPr>
          <p:nvPr/>
        </p:nvPicPr>
        <p:blipFill>
          <a:blip r:embed="rId2"/>
          <a:stretch>
            <a:fillRect/>
          </a:stretch>
        </p:blipFill>
        <p:spPr>
          <a:xfrm>
            <a:off x="1139825" y="4075113"/>
            <a:ext cx="6705600" cy="2344737"/>
          </a:xfrm>
          <a:prstGeom prst="rect">
            <a:avLst/>
          </a:prstGeom>
          <a:noFill/>
          <a:ln>
            <a:noFill/>
            <a:miter lim="800000"/>
          </a:ln>
        </p:spPr>
      </p:pic>
      <p:sp>
        <p:nvSpPr>
          <p:cNvPr id="49157" name="矩形 1"/>
          <p:cNvSpPr/>
          <p:nvPr/>
        </p:nvSpPr>
        <p:spPr>
          <a:xfrm>
            <a:off x="3725863" y="2782888"/>
            <a:ext cx="5445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45</a:t>
            </a:r>
            <a:endParaRPr lang="zh-CN" altLang="en-US"/>
          </a:p>
        </p:txBody>
      </p:sp>
      <p:sp>
        <p:nvSpPr>
          <p:cNvPr id="49158" name="矩形 2"/>
          <p:cNvSpPr/>
          <p:nvPr/>
        </p:nvSpPr>
        <p:spPr>
          <a:xfrm>
            <a:off x="1139825" y="342900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40</a:t>
            </a:r>
            <a:endParaRPr lang="zh-CN" altLang="en-US"/>
          </a:p>
        </p:txBody>
      </p:sp>
      <p:sp>
        <p:nvSpPr>
          <p:cNvPr id="49159" name="矩形 5"/>
          <p:cNvSpPr/>
          <p:nvPr/>
        </p:nvSpPr>
        <p:spPr>
          <a:xfrm>
            <a:off x="5316538" y="3429000"/>
            <a:ext cx="18319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1.125×10</a:t>
            </a:r>
            <a:r>
              <a:rPr lang="en-US" altLang="zh-CN" sz="2800" spc="0" baseline="3000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p:txBody>
      </p:sp>
      <p:pic>
        <p:nvPicPr>
          <p:cNvPr id="49160" name="New picture"/>
          <p:cNvPicPr/>
          <p:nvPr/>
        </p:nvPicPr>
        <p:blipFill>
          <a:blip r:embed="rId3"/>
          <a:stretch>
            <a:fillRect/>
          </a:stretch>
        </p:blipFill>
        <p:spPr>
          <a:xfrm>
            <a:off x="12255500" y="106807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500"/>
                                        <p:tgtEl>
                                          <p:spTgt spid="49155"/>
                                        </p:tgtEl>
                                      </p:cBhvr>
                                    </p:animEffect>
                                  </p:childTnLst>
                                </p:cTn>
                              </p:par>
                              <p:par>
                                <p:cTn id="8" presetID="10" presetClass="entr" presetSubtype="0" fill="hold" nodeType="withEffect">
                                  <p:stCondLst>
                                    <p:cond delay="0"/>
                                  </p:stCondLst>
                                  <p:childTnLst>
                                    <p:set>
                                      <p:cBhvr>
                                        <p:cTn id="9" dur="1" fill="hold">
                                          <p:stCondLst>
                                            <p:cond delay="0"/>
                                          </p:stCondLst>
                                        </p:cTn>
                                        <p:tgtEl>
                                          <p:spTgt spid="49156"/>
                                        </p:tgtEl>
                                        <p:attrNameLst>
                                          <p:attrName>style.visibility</p:attrName>
                                        </p:attrNameLst>
                                      </p:cBhvr>
                                      <p:to>
                                        <p:strVal val="visible"/>
                                      </p:to>
                                    </p:set>
                                    <p:animEffect transition="in" filter="fade">
                                      <p:cBhvr>
                                        <p:cTn id="10" dur="500"/>
                                        <p:tgtEl>
                                          <p:spTgt spid="4915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9157"/>
                                        </p:tgtEl>
                                        <p:attrNameLst>
                                          <p:attrName>style.visibility</p:attrName>
                                        </p:attrNameLst>
                                      </p:cBhvr>
                                      <p:to>
                                        <p:strVal val="visible"/>
                                      </p:to>
                                    </p:set>
                                    <p:anim calcmode="lin" valueType="num">
                                      <p:cBhvr additive="base">
                                        <p:cTn id="15" dur="500" fill="hold"/>
                                        <p:tgtEl>
                                          <p:spTgt spid="49157"/>
                                        </p:tgtEl>
                                        <p:attrNameLst>
                                          <p:attrName>ppt_x</p:attrName>
                                        </p:attrNameLst>
                                      </p:cBhvr>
                                      <p:tavLst>
                                        <p:tav tm="0">
                                          <p:val>
                                            <p:strVal val="#ppt_x"/>
                                          </p:val>
                                        </p:tav>
                                        <p:tav tm="100000">
                                          <p:val>
                                            <p:strVal val="#ppt_x"/>
                                          </p:val>
                                        </p:tav>
                                      </p:tavLst>
                                    </p:anim>
                                    <p:anim calcmode="lin" valueType="num">
                                      <p:cBhvr additive="base">
                                        <p:cTn id="16" dur="500" fill="hold"/>
                                        <p:tgtEl>
                                          <p:spTgt spid="4915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9158"/>
                                        </p:tgtEl>
                                        <p:attrNameLst>
                                          <p:attrName>style.visibility</p:attrName>
                                        </p:attrNameLst>
                                      </p:cBhvr>
                                      <p:to>
                                        <p:strVal val="visible"/>
                                      </p:to>
                                    </p:set>
                                    <p:anim calcmode="lin" valueType="num">
                                      <p:cBhvr additive="base">
                                        <p:cTn id="21" dur="500" fill="hold"/>
                                        <p:tgtEl>
                                          <p:spTgt spid="49158"/>
                                        </p:tgtEl>
                                        <p:attrNameLst>
                                          <p:attrName>ppt_x</p:attrName>
                                        </p:attrNameLst>
                                      </p:cBhvr>
                                      <p:tavLst>
                                        <p:tav tm="0">
                                          <p:val>
                                            <p:strVal val="#ppt_x"/>
                                          </p:val>
                                        </p:tav>
                                        <p:tav tm="100000">
                                          <p:val>
                                            <p:strVal val="#ppt_x"/>
                                          </p:val>
                                        </p:tav>
                                      </p:tavLst>
                                    </p:anim>
                                    <p:anim calcmode="lin" valueType="num">
                                      <p:cBhvr additive="base">
                                        <p:cTn id="22" dur="500" fill="hold"/>
                                        <p:tgtEl>
                                          <p:spTgt spid="4915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9159"/>
                                        </p:tgtEl>
                                        <p:attrNameLst>
                                          <p:attrName>style.visibility</p:attrName>
                                        </p:attrNameLst>
                                      </p:cBhvr>
                                      <p:to>
                                        <p:strVal val="visible"/>
                                      </p:to>
                                    </p:set>
                                    <p:anim calcmode="lin" valueType="num">
                                      <p:cBhvr additive="base">
                                        <p:cTn id="27" dur="500" fill="hold"/>
                                        <p:tgtEl>
                                          <p:spTgt spid="49159"/>
                                        </p:tgtEl>
                                        <p:attrNameLst>
                                          <p:attrName>ppt_x</p:attrName>
                                        </p:attrNameLst>
                                      </p:cBhvr>
                                      <p:tavLst>
                                        <p:tav tm="0">
                                          <p:val>
                                            <p:strVal val="#ppt_x"/>
                                          </p:val>
                                        </p:tav>
                                        <p:tav tm="100000">
                                          <p:val>
                                            <p:strVal val="#ppt_x"/>
                                          </p:val>
                                        </p:tav>
                                      </p:tavLst>
                                    </p:anim>
                                    <p:anim calcmode="lin" valueType="num">
                                      <p:cBhvr additive="base">
                                        <p:cTn id="28" dur="500" fill="hold"/>
                                        <p:tgtEl>
                                          <p:spTgt spid="491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7" grpId="0"/>
      <p:bldP spid="49158" grpId="0"/>
      <p:bldP spid="49159"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191</Paragraphs>
  <Slides>47</Slides>
  <Notes>1</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47</vt:i4>
      </vt:variant>
    </vt:vector>
  </HeadingPairs>
  <TitlesOfParts>
    <vt:vector baseType="lpstr" size="57">
      <vt:lpstr>Arial</vt:lpstr>
      <vt:lpstr>宋体</vt:lpstr>
      <vt:lpstr>Times New Roman</vt:lpstr>
      <vt:lpstr>黑体</vt:lpstr>
      <vt:lpstr>Calibri</vt:lpstr>
      <vt:lpstr>Wingdings</vt:lpstr>
      <vt:lpstr>微软雅黑</vt:lpstr>
      <vt:lpstr>等线</vt:lpstr>
      <vt:lpstr>Courier New</vt:lpstr>
      <vt:lpstr>版式</vt:lpstr>
      <vt:lpstr>PowerPoint Presentation</vt:lpstr>
      <vt:lpstr>PowerPoint Presentation</vt:lpstr>
      <vt:lpstr>PowerPoint Presentation</vt:lpstr>
      <vt:lpstr>1.使用器材：天平和刻度尺；2.测量步骤：天平直接测量物体的质量m；用刻度尺分别测量出物体的长（a）、宽（b）、高（c）；3.表达式：ρ＝     ＝　　　　　．</vt:lpstr>
      <vt:lpstr>1.量筒的使用：（1）看单位、　　　　　、　　　　　；（2）放在水平桌面上，视线要与凹液面最低处相平，如右图视线方向　　　　　（选填“A”“B”或“C”）正确，液体的体积为　　　　　m3；（3）单位换算：1 L＝1 dm3＝10－3 m3，                              1 mL＝1 cm3＝10－6 m3.</vt:lpstr>
      <vt:lpstr>注意：测固体密度时，如果先测物体体积，使得物体表面有液体残留，造成所测　　　　偏大，所测密度偏　　　　，误差较大．</vt:lpstr>
      <vt:lpstr>注意：测液体密度时，若先称出空烧杯的质量，再称液体和烧杯的总质量，然后将液体全部倒入量筒，由于烧杯内液体倒不尽，使得所测　　　    　偏小，所测密度偏　　　　，误差较大．</vt:lpstr>
      <vt:lpstr>一　  测固体密度　            实验小组在测量某小石块的密度时，选用天平、量筒、细线和水等器材进行如下的实验操作：</vt:lpstr>
      <vt:lpstr>（1）首先把天平放在　　　　　上，将游码移到标尺左端的　　　处，发现指针位置如图甲所示，此时应进行的操作是　　　　　　　　　　　　.                                ．（2）天平调节平衡后，小明按图乙所示的方法来测量小石块的质量，操作中有两点错误，请你帮他找出：①　　　　　　　                   　　　　　；②　　　　　　　　　　　　　　　　　　　　．</vt:lpstr>
      <vt:lpstr>（3）改正操作后重新进行测量，小明用镊子按　　　　　（选填“先大后小”或“先小后大”）的顺序在右盘中依次加减砝码，当他加上质量最小的砝码时，发现指针偏向了分度盘中线的右侧，接下来的操作是　　　　　　　                               　　　.　　　            　　　　．（4）当右盘中所加砝码和游码的位置如图丙所示时，天平平衡，则测得的小石块的质量为　　　g.</vt:lpstr>
      <vt:lpstr>（5）如图丁所示小石块的体积是　　　　　cm3，小石块的密度是　　　　　g/cm3.（6）若小明先测小石块的体积，再测质量，测得的密度比真实值相比　　　　　（选填“偏大”“相同”或“偏小”），原因是　　　　　　　　　　　         　　　　　　　　．</vt:lpstr>
      <vt:lpstr>（7）整理实验器材时发现，天平的左盘有一个缺角，则测量结果　　　　　．（选填“偏大”“偏小”或“仍然准确”）</vt:lpstr>
      <vt:lpstr>【点拔】误差分析：（1）先测固体体积，再测固体质量，固体上会沾水，所测固体密度会偏大；（2）测固体体积时，有水溅出，则所测固体体积会变小，所测固体密度会偏大．</vt:lpstr>
      <vt:lpstr>二　  测液体密度　          小明所在的课外兴趣小组需要密度为1.05 g/cm3的盐水，为了检验配置的盐水是否合格，小明用天平和量筒做了如下实验：</vt:lpstr>
      <vt:lpstr>（1）将天平放在水平台上，把游码放在　　　  　.　处，发现指针指在分度盘的右侧，要使横梁平衡，应将平衡螺母向　　　　（选填“左”或“右”）调．（2）用天平测出空烧杯的质量为21.4 g，在烧杯中倒入适量的盐水，测出烧杯和盐水的总质量如图乙所示，则烧杯中盐水的质量为　　　　　g.</vt:lpstr>
      <vt:lpstr>（3）将烧杯中的盐水倒入量筒中，如图丙所示，则盐水的密度为　　      　　　kg/m3.（4）小明用这种方法测出的盐水密度会　            .　（选填“偏大”或“偏小”）.同组的小刚认为只需要改变一下甲乙丙三图的操作顺序即可大大减小上述方法带来的误差，顺序应改为　　            　　　．</vt:lpstr>
      <vt:lpstr>（5）为配制合格的盐水，需要继续向盐水中　　　　　（选填“加盐”或“加水”）.（6）若小明在第（2）问测量过程中，用镊子添加砝码并向右旋转平衡螺母，直至天平平衡，此错误操作将导致所测密度偏　　　　　．</vt:lpstr>
      <vt:lpstr>【点拔】误差分析：将液体从一个容器全部倒入另一个容器，会有残留，造成误差．①烧杯内的液体全部倒入量筒测体积，体积偏小；②液体全部从量筒倒入烧杯测质量，质量偏小．</vt:lpstr>
      <vt:lpstr>三　  特殊法测密度（一）有天平、缺量筒          小明在测量不规则石块的密度时，尝试不用天平，利用量筒、小玻璃杯、适量的水测量小石头的密度，实验操作如下图所示：　 </vt:lpstr>
      <vt:lpstr>（1）将空玻璃杯放在量筒中，玻璃杯漂浮，记录液面示数为V1；（2）将　　　　　　　　　，记录液面示数为V2；（3）取出石块，直接放入量筒中，记录液面示数为V3；</vt:lpstr>
      <vt:lpstr>（二）缺天平、缺量筒           同组小张用刻度尺、圆柱形竹筷、细铅丝、烧杯和水自制了一个简易密度计并用它来测定该盐水的密度．具体操作如下：</vt:lpstr>
      <vt:lpstr>（1）用刻度尺测出竹筷的长度L，竹筷的下端缠上适量细铅丝；（2）把自制的密度计放入盛水的烧杯中，静止后用刻度尺测出液面上竹筷的长度h1；（3）把自制的密度计放入盛盐水的烧杯中，静止后用刻度尺测出液面上竹筷的长度h2；（4）被测盐水的密度ρ盐＝　　　　　．（用已知字母表示）</vt:lpstr>
      <vt:lpstr>          小明只用弹簧测力计、适量水和烧杯测量小铁块和未知液体的密度．（1）用弹簧测力计测得小铁块的重力G0；（2）用弹簧测力计提着小铁块使其完全浸没在盛有水的烧杯内时示数为F1；</vt:lpstr>
      <vt:lpstr>（3）小铁块的体积V＝　　　　　、小铁块的密度ρ＝　　　　    　．（用已知字母表示）（4）若要再测未知液体的密度，只需要增加一步：　　　　　　        　　　　　　　        　　　   　.                               ，测出弹簧测力计的示数为F2；（5）未知液体的密度为ρ液＝　　     　　　．（用已知字母表示）</vt:lpstr>
      <vt:lpstr/>
      <vt:lpstr>1.（2020·枣庄）只测一次，要求较准确的测出90 cm3的酒精，请你在下列四种规格的量筒中，选出适当的量筒（　　）A．量程是100 mL，分度值是1 mL	    B．量程是200 mL，分度值是2 mLC．量程是50 mL，分度值是1 mL    	D.量程是50 mL，分度值是2 mL</vt:lpstr>
      <vt:lpstr>2.（2020·成都）下列测量方案中，最合理的是（　　）A．测小铁块密度：用装有适量水的量筒测体积后，再用天平测质量B．测正方体小木块密度：用天平测质量后，再用刻度尺测边长并计算体积C．测小砖块密度：用天平测质量后，再用装有适量水的量筒测体积D．测比赛用铅球密度：用天平测质量后，再用装有适量水的量筒测体积</vt:lpstr>
      <vt:lpstr>3.（2020·泰安）电子秤有“清零”功能，例如，在电子秤上放200 g砝码，电子秤显示为200 g，按清零键后，显示变为零；随后再放上100 g砝码，电子秤显示为100 g．利用电子秤的这种功能，结合物理知识可测定玉镯的密度．具体操作如下：步骤a：向烧杯内倒入适量水，放在电子秤上，按清零键，显示数变为零；</vt:lpstr>
      <vt:lpstr>步骤b：手提细线拴住玉镯，浸没在水中，且不与烧杯底和壁接触，记下此时电子秤示数为m1；步骤c：把玉镯接触杯底，手放开细线，记下此时电子秤示数为m2.</vt:lpstr>
      <vt:lpstr>则下列判断中（　　）A．只有①③正确	    	B．只有①④正确	    C．只有②③正确	    		D．只有②④正确</vt:lpstr>
      <vt:lpstr>4.（2020·江西）【实验名称】用天平、量筒测量小石块的密度？（1）【实验设计】如下图所示，是小普同学设计的两种测量小石块密度的方案（操作步骤按照示意图中的①②③顺序进行）你认为方案　　　测量误差会较大，原因是　　　　　　　　         　　　.                                           ；</vt:lpstr>
      <vt:lpstr>（2）【实验数据】测出所有相关物理量，并将实验数据记录在下面表格内，计算出石块的密度，请你将表格中①、②处的内容补充完整？</vt:lpstr>
      <vt:lpstr>5.（2020·黔西南）用天平（含砝码）、量筒、水和细线，测量矿石的密度，实验过程如下图所示．（1）在测量矿石质量前，将游码移到0刻线，天平指针指在分度盘的位置如图甲所示，此时应该向　　　　　（填“左”或“右”）旋动横梁右端的螺母，直到指针指在分度盘的　　　　　．</vt:lpstr>
      <vt:lpstr>（2）接下来的实验操作顺序应该是：　　   　　、　　　　　、　　　　　（填写图乙中的标号）.（3）测量质量时，矿石放在天平左盘，右盘中所放砝码如图A所示，再将游码移动到图示位置时，天平平衡．则矿石的质量为　　　　　g.（4）实验测得该矿石的密度为　　　　　kg/m3.</vt:lpstr>
      <vt:lpstr>6.（2020·福建）在测量某液体密度的实验中．（1）把托盘天平在水平工作台上，将游码移到标尺左端　　　　　刻度线处，指针位置如图甲所示，应将平衡螺母向　　　　　调节，使天平横梁平衡；</vt:lpstr>
      <vt:lpstr>（2）将装有待测液体的烧杯放在天平左盘，平衡时，右盘砝码质量和称量标尺上的示数值如图乙，待测液体和烧杯的总质量为　　　　　g；（3）将烧杯中适量的液体倒入量筒内，液面位置如图丙，则量筒中的液体体积为　　　　　mL.称得剩余液体和烧杯的总质量为22 g，则液体的密度为　　　　　g/cm3；</vt:lpstr>
      <vt:lpstr>（4）小明提出另一种测量待测液体密度的方案，器材有弹簧测力计、金属块、水和两个烧杯．简要步骤如下：①分别往两个烧杯中装适量的水和待测液体；②将金属块挂在弹簧测力计下，静止时测力计示数记为F1；③将挂着的金属块浸没在水中（未接触烧杯），静止时测力计示数记为F2；④将挂着的金属块浸没在待测液体中（未接触烧杯），静止时测力计示数记为F3；⑤液体的密度ρ液＝　　　　　　　　　　（用ρ水及测得的物理量表示）.</vt:lpstr>
      <vt:lpstr>1.（2020·广东）受“曹冲称象”的启发，小明在家利用量筒、碗、水盆和足量的水（密度为ρ水）、油性笔等，测量小玻璃珠的密度，如下图所示，实验步骤如下（请将步骤④补充完整）：①如图甲，取一定数量的小玻璃珠放入空碗中，再把碗放入盛有水的水盆中，用油性笔在碗外壁上标记水面的位置；②如图乙，往量筒内倒入适量的水，记下量筒中水的体积V1；</vt:lpstr>
      <vt:lpstr>③如图丙，取出碗中所有的小玻璃珠并放入量筒中，记下小玻璃珠和水的总体积V2；④如图丁，将量筒中的水慢慢倒入水盆中的空碗内，直到标记处与碗外水面　　　　　，记下量筒中小玻璃珠和剩余水的总体积V3.</vt:lpstr>
      <vt:lpstr>完成下列填空（选用V1、V2、V3和ρ水，表示以下物理量）：（1）小玻璃珠的总体积为V＝　　　　　　　　；    （2）小玻璃珠的总质量为m＝　　　　　　　　；（3）小玻璃珠密度的表达式为ρ＝　　　　　　；</vt:lpstr>
      <vt:lpstr>（4）在不改变实验方法的前提下，请提出一条提高测量精度的措施：                              　   　（示例：在同等容积的情况下换用碗口面积较小的碗）.</vt:lpstr>
      <vt:lpstr>2.（2019·广东）学校创新实验小组欲测量某矿石的密度，主要过程如下：（1）天平平衡，右盘中的砝码和游码所在的位置如图1所示，则烧杯和水的总质量为　　　　　g.</vt:lpstr>
      <vt:lpstr>（2）如图2所示，用细线系住矿石，悬挂在铁架台上，让矿石浸没在水中，细线和矿石都没有与烧杯接触，天平重新平衡时，右盘中砝码的总质量及游码指示的质量值总和为144 g，则矿石的体积为　　　　　m3.（ρ水＝1.0×103  kg/m3）（3）如图3所示，矿石下沉到烧杯底部，天平再次平衡时，右盘中砝码的总质量及游玛指示的质量值总和为174 g，则矿石的密度为  　　　　　kg/m3.</vt:lpstr>
      <vt:lpstr>3.（2017·广东）小明用天平、烧杯、油性笔及足量的水测量一块鹅卵石的密度，实验步骤如下：</vt:lpstr>
      <vt:lpstr>（1）将天平放在水平桌面上，把游码拨至标尺　　　　　，发现横梁稳定时指针偏向分度盘的右侧，要使横梁在水平位置平衡，应将平衡螺母往　　　　　（选填“左”或“右”）调． （2）用调好的天平分别测出鹅卵石的质量是31.8 g和空烧杯的质量是90 g.（3）如图1所示，把鹅卵石轻轻放入烧杯中，往烧杯倒入适量的水，用油性笔在烧杯壁记下此时水面的位置为M，然后放在天平左盘，如图3所示，杯、水和鹅卵石的总质量为　　　　　g.</vt:lpstr>
      <vt:lpstr>（4）将鹅卵石从水中取出后，再往烧杯中缓慢加水，使水面上升至记号M，如图2所示，用天平测出杯和水的总质量为142 g，此时杯中水的体积为　　　　　cm3.（5）根据所测量数据计算出鹅卵石的密度为　　　　　g/cm3.（6）若小明在第（4）步骤测量过程中，用镊子添加砝码并向右旋动平衡螺母，直至天平平衡，此错误操作将导致所测密度偏　　　　　．</vt:lpstr>
      <vt:lpstr>4.（2014·广东）如下图是测量酱油密度的过程，图甲可读出烧杯的质量，图乙可读出烧杯和酱油的总质量，图丙可读出烧杯中全部酱油的体积．那么，酱油的质量m＝　　　　　g，酱油的体积V＝　　　　cm3，酱油的密度ρ＝　    　　　　kg/m3.</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2021-03-04T21:41:06.952</cp:lastPrinted>
  <dcterms:created xsi:type="dcterms:W3CDTF">2021-03-04T21:41:06Z</dcterms:created>
  <dcterms:modified xsi:type="dcterms:W3CDTF">2021-03-04T13:41:20Z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