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Lst>
  <p:sldSz cx="9144000" cy="6858000" type="screen4x3"/>
  <p:notesSz cx="6858000" cy="9144000"/>
  <p:custDataLst>
    <p:tags r:id="rId48"/>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tags" Target="tags/tag1.xml" /><Relationship Id="rId49" Type="http://schemas.openxmlformats.org/officeDocument/2006/relationships/presProps" Target="presProps.xml" /><Relationship Id="rId5" Type="http://schemas.openxmlformats.org/officeDocument/2006/relationships/slide" Target="slides/slide1.xml" /><Relationship Id="rId50" Type="http://schemas.openxmlformats.org/officeDocument/2006/relationships/viewProps" Target="viewProps.xml" /><Relationship Id="rId51" Type="http://schemas.openxmlformats.org/officeDocument/2006/relationships/theme" Target="theme/theme1.xml" /><Relationship Id="rId52"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813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8131"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991B9AE1-5BA8-4EFC-BE57-8DEF2A651B4A}" type="datetime1">
              <a:rPr lang="zh-CN" altLang="en-US" sz="1200">
                <a:latin typeface="Calibri" pitchFamily="34" charset="0"/>
              </a:rPr>
              <a:t>*</a:t>
            </a:fld>
            <a:endParaRPr lang="zh-CN" altLang="en-US" sz="1200">
              <a:latin typeface="Calibri" pitchFamily="34" charset="0"/>
            </a:endParaRPr>
          </a:p>
        </p:txBody>
      </p:sp>
      <p:sp>
        <p:nvSpPr>
          <p:cNvPr id="48132"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8133"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0DCCD7F6-0878-45C4-8F34-6997475E7D19}"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608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6083"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994DA517-AB77-4124-B1D6-BF0E1A0FB8C7}" type="datetime1">
              <a:rPr lang="zh-CN" altLang="en-US" sz="1200">
                <a:latin typeface="Calibri" pitchFamily="34" charset="0"/>
              </a:rPr>
              <a:t>*</a:t>
            </a:fld>
            <a:endParaRPr lang="zh-CN" altLang="en-US" sz="1200">
              <a:latin typeface="Calibri" pitchFamily="34" charset="0"/>
            </a:endParaRPr>
          </a:p>
        </p:txBody>
      </p:sp>
      <p:sp>
        <p:nvSpPr>
          <p:cNvPr id="4608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46085"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6086"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6087"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4E933EB6-79E1-464D-A168-9ADA380AFD9C}"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7106"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47107"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47108"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A2509B9D-40F7-4B0C-92F8-ECC3CF4DA7FA}"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FAA281BA-28DD-4663-8241-045D6DAD720C}"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8B43E3C2-0FC7-44D1-A990-2C5D43334F8F}"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36.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image" Target="../media/image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png" /><Relationship Id="rId3" Type="http://schemas.openxmlformats.org/officeDocument/2006/relationships/image" Target="../media/image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 Id="rId3" Type="http://schemas.openxmlformats.org/officeDocument/2006/relationships/image" Target="../media/image11.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emf"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emf"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emf"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emf"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emf"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1998133" y="2185811"/>
            <a:ext cx="5204178"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第三板块 能量</a:t>
            </a:r>
            <a:endParaRPr lang="zh-CN" altLang="en-US" sz="4000" b="1">
              <a:solidFill>
                <a:srgbClr val="1B5337"/>
              </a:solidFill>
              <a:latin typeface="黑体" panose="02010609060101010101" pitchFamily="49" charset="-122"/>
              <a:ea typeface="黑体" panose="02010609060101010101" pitchFamily="49" charset="-122"/>
            </a:endParaRPr>
          </a:p>
        </p:txBody>
      </p:sp>
      <p:sp>
        <p:nvSpPr>
          <p:cNvPr id="2060" name="文本框 14"/>
          <p:cNvSpPr txBox="1">
            <a:spLocks noChangeArrowheads="1"/>
          </p:cNvSpPr>
          <p:nvPr/>
        </p:nvSpPr>
        <p:spPr bwMode="auto">
          <a:xfrm>
            <a:off x="1807810" y="3442582"/>
            <a:ext cx="5889625" cy="95408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16</a:t>
            </a:r>
            <a:r>
              <a:rPr lang="zh-CN" altLang="en-US" sz="2800" b="1" spc="0">
                <a:solidFill>
                  <a:srgbClr val="1B5337"/>
                </a:solidFill>
                <a:latin typeface="黑体" panose="02010609060101010101" pitchFamily="49" charset="-122"/>
                <a:ea typeface="黑体" panose="02010609060101010101" pitchFamily="49" charset="-122"/>
              </a:rPr>
              <a:t>课时　动能和势能、机械能及其转化</a:t>
            </a:r>
            <a:endParaRPr lang="zh-CN" altLang="en-US" sz="28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536575" y="1079500"/>
          <a:ext cx="8069262" cy="5120640"/>
        </p:xfrm>
        <a:graphic>
          <a:graphicData uri="http://schemas.openxmlformats.org/drawingml/2006/table">
            <a:tbl>
              <a:tblPr/>
              <a:tblGrid>
                <a:gridCol w="2397125"/>
                <a:gridCol w="2862262"/>
                <a:gridCol w="1931988"/>
                <a:gridCol w="877888"/>
              </a:tblGrid>
              <a:tr h="193675">
                <a:tc rowSpan="2">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193675">
                <a:tc vMerge="1">
                  <a:txBody>
                    <a:bodyPr/>
                    <a:lstStyle/>
                    <a:p/>
                  </a:txBody>
                  <a:tcPr>
                    <a:lnL w="12700">
                      <a:solidFill>
                        <a:srgbClr val="37A76F"/>
                      </a:solidFill>
                      <a:miter lim="800000"/>
                    </a:lnL>
                    <a:lnR w="12700">
                      <a:solidFill>
                        <a:srgbClr val="37A76F"/>
                      </a:solidFill>
                      <a:miter lim="800000"/>
                    </a:lnR>
                    <a:lnB w="12700">
                      <a:miter lim="800000"/>
                    </a:lnB>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604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3.2.1</a:t>
                      </a:r>
                      <a:r>
                        <a:rPr lang="en-US" altLang="zh-CN" sz="2400">
                          <a:solidFill>
                            <a:srgbClr val="000000"/>
                          </a:solidFill>
                          <a:latin typeface="Times New Roman" pitchFamily="18" charset="0"/>
                          <a:ea typeface="黑体" panose="02010609060101010101" pitchFamily="49" charset="-122"/>
                        </a:rPr>
                        <a:t>知道动能、势能和机械能．</a:t>
                      </a:r>
                      <a:endParaRPr lang="en-US" altLang="zh-CN" sz="2400">
                        <a:solidFill>
                          <a:srgbClr val="000000"/>
                        </a:solidFill>
                        <a:latin typeface="Times New Roman" pitchFamily="18" charset="0"/>
                        <a:ea typeface="黑体" panose="02010609060101010101" pitchFamily="49" charset="-122"/>
                      </a:endParaRPr>
                    </a:p>
                    <a:p>
                      <a:pPr marL="0" lvl="0" indent="0" eaLnBrk="1" hangingPunct="1">
                        <a:lnSpc>
                          <a:spcPct val="150000"/>
                        </a:lnSpc>
                      </a:pPr>
                      <a:r>
                        <a:rPr lang="en-US" altLang="zh-CN" sz="2400">
                          <a:solidFill>
                            <a:srgbClr val="000000"/>
                          </a:solidFill>
                          <a:latin typeface="Times New Roman" pitchFamily="18" charset="0"/>
                          <a:ea typeface="黑体" panose="02010609060101010101" pitchFamily="49" charset="-122"/>
                        </a:rPr>
                        <a:t>通过实验，了解动能和势能的相互转化．举例说明机械能和其他形式能量的相互转化．</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动能和势能的影响因素</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（实验题</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分）</a:t>
                      </a:r>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动能和势能的转化、机械能的变化</a:t>
                      </a:r>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lang="en-US" altLang="zh-CN" sz="2400">
                          <a:solidFill>
                            <a:srgbClr val="000000"/>
                          </a:solidFill>
                          <a:latin typeface="Times New Roman" pitchFamily="18" charset="0"/>
                          <a:ea typeface="黑体" panose="02010609060101010101" pitchFamily="49" charset="-122"/>
                        </a:rPr>
                        <a:t>（综合题</a:t>
                      </a: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单摆动能和势能的转化</a:t>
                      </a:r>
                      <a:endParaRPr sz="2400">
                        <a:solidFill>
                          <a:srgbClr val="000000"/>
                        </a:solidFill>
                        <a:latin typeface="Times New Roman" pitchFamily="18" charset="0"/>
                        <a:ea typeface="黑体" panose="02010609060101010101" pitchFamily="49" charset="-122"/>
                      </a:endParaRPr>
                    </a:p>
                    <a:p>
                      <a:pPr marL="0" lvl="0" indent="0" algn="ctr" eaLnBrk="1" hangingPunct="1">
                        <a:lnSpc>
                          <a:spcPct val="150000"/>
                        </a:lnSpc>
                      </a:pPr>
                      <a:r>
                        <a:rPr sz="2400">
                          <a:solidFill>
                            <a:srgbClr val="000000"/>
                          </a:solidFill>
                          <a:latin typeface="Times New Roman" pitchFamily="18" charset="0"/>
                          <a:ea typeface="黑体" panose="02010609060101010101" pitchFamily="49" charset="-122"/>
                        </a:rPr>
                        <a:t>（填空题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55625" y="884238"/>
            <a:ext cx="3044825" cy="558800"/>
          </a:xfrm>
          <a:prstGeom prst="homePlate">
            <a:avLst>
              <a:gd name="adj" fmla="val 4999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动能和势能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555625" y="1519238"/>
            <a:ext cx="82518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动能</a:t>
            </a:r>
            <a:br>
              <a:rPr lang="zh-CN" altLang="zh-CN" sz="2800"/>
            </a:br>
            <a:r>
              <a:rPr lang="zh-CN" altLang="zh-CN" sz="2800"/>
              <a:t>（</a:t>
            </a:r>
            <a:r>
              <a:rPr lang="en-US" altLang="zh-CN" sz="2800"/>
              <a:t>1</a:t>
            </a:r>
            <a:r>
              <a:rPr lang="zh-CN" altLang="zh-CN" sz="2800"/>
              <a:t>）定义：物体由于</a:t>
            </a:r>
            <a:r>
              <a:rPr lang="zh-CN" altLang="zh-CN" sz="2800" u="sng"/>
              <a:t>　　　　　</a:t>
            </a:r>
            <a:r>
              <a:rPr lang="zh-CN" altLang="zh-CN" sz="2800"/>
              <a:t>而具有的能．</a:t>
            </a:r>
            <a:br>
              <a:rPr lang="zh-CN" altLang="zh-CN" sz="2800"/>
            </a:br>
            <a:r>
              <a:rPr lang="zh-CN" altLang="zh-CN" sz="2800"/>
              <a:t>（</a:t>
            </a:r>
            <a:r>
              <a:rPr lang="en-US" altLang="zh-CN" sz="2800"/>
              <a:t>2</a:t>
            </a:r>
            <a:r>
              <a:rPr lang="zh-CN" altLang="zh-CN" sz="2800"/>
              <a:t>）影响因素：</a:t>
            </a:r>
            <a:r>
              <a:rPr lang="zh-CN" altLang="zh-CN" sz="2800" u="sng"/>
              <a:t>　　　　　</a:t>
            </a:r>
            <a:r>
              <a:rPr lang="zh-CN" altLang="zh-CN" sz="2800"/>
              <a:t>和</a:t>
            </a:r>
            <a:r>
              <a:rPr lang="zh-CN" altLang="zh-CN" sz="2800" u="sng"/>
              <a:t>　　　　　</a:t>
            </a:r>
            <a:r>
              <a:rPr lang="zh-CN" altLang="zh-CN" sz="2800"/>
              <a:t>．</a:t>
            </a:r>
            <a:br>
              <a:rPr lang="zh-CN" altLang="zh-CN" sz="2800"/>
            </a:br>
            <a:r>
              <a:rPr lang="zh-CN" altLang="zh-CN" sz="2800"/>
              <a:t>质量一定时，物体速度越大，物体的动能越</a:t>
            </a:r>
            <a:br>
              <a:rPr lang="en-US" altLang="zh-CN" sz="2800"/>
            </a:br>
            <a:r>
              <a:rPr lang="zh-CN" altLang="zh-CN" sz="2800" u="sng"/>
              <a:t>　　　　　</a:t>
            </a:r>
            <a:r>
              <a:rPr lang="zh-CN" altLang="zh-CN" sz="2800"/>
              <a:t>；</a:t>
            </a:r>
            <a:br>
              <a:rPr lang="zh-CN" altLang="zh-CN" sz="2800"/>
            </a:br>
            <a:r>
              <a:rPr lang="zh-CN" altLang="zh-CN" sz="2800"/>
              <a:t>速度一定时，物体的质量越大，动能越</a:t>
            </a:r>
            <a:r>
              <a:rPr lang="zh-CN" altLang="zh-CN" sz="2800" u="sng"/>
              <a:t>　　　　</a:t>
            </a:r>
            <a:r>
              <a:rPr lang="zh-CN" altLang="zh-CN" sz="2800"/>
              <a:t>．</a:t>
            </a:r>
            <a:endParaRPr lang="zh-CN" altLang="zh-CN" sz="2800"/>
          </a:p>
        </p:txBody>
      </p:sp>
      <p:sp>
        <p:nvSpPr>
          <p:cNvPr id="5125" name="矩形 4"/>
          <p:cNvSpPr/>
          <p:nvPr/>
        </p:nvSpPr>
        <p:spPr>
          <a:xfrm>
            <a:off x="4449763" y="2243138"/>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运动</a:t>
            </a:r>
            <a:endParaRPr lang="zh-CN" altLang="en-US" sz="2800">
              <a:ea typeface="黑体" panose="02010609060101010101" pitchFamily="49" charset="-122"/>
            </a:endParaRPr>
          </a:p>
        </p:txBody>
      </p:sp>
      <p:sp>
        <p:nvSpPr>
          <p:cNvPr id="5126" name="矩形 5"/>
          <p:cNvSpPr/>
          <p:nvPr/>
        </p:nvSpPr>
        <p:spPr>
          <a:xfrm>
            <a:off x="3730625" y="2878138"/>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质量</a:t>
            </a:r>
            <a:endParaRPr lang="zh-CN" altLang="en-US" sz="2800">
              <a:ea typeface="黑体" panose="02010609060101010101" pitchFamily="49" charset="-122"/>
            </a:endParaRPr>
          </a:p>
        </p:txBody>
      </p:sp>
      <p:sp>
        <p:nvSpPr>
          <p:cNvPr id="5127" name="矩形 6"/>
          <p:cNvSpPr/>
          <p:nvPr/>
        </p:nvSpPr>
        <p:spPr>
          <a:xfrm>
            <a:off x="5876925" y="286702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速度</a:t>
            </a:r>
            <a:endParaRPr lang="zh-CN" altLang="en-US" sz="2800">
              <a:ea typeface="黑体" panose="02010609060101010101" pitchFamily="49" charset="-122"/>
            </a:endParaRPr>
          </a:p>
        </p:txBody>
      </p:sp>
      <p:sp>
        <p:nvSpPr>
          <p:cNvPr id="5128" name="矩形 7"/>
          <p:cNvSpPr/>
          <p:nvPr/>
        </p:nvSpPr>
        <p:spPr>
          <a:xfrm>
            <a:off x="1187450" y="4141788"/>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sz="2800">
              <a:ea typeface="黑体" panose="02010609060101010101" pitchFamily="49" charset="-122"/>
            </a:endParaRPr>
          </a:p>
        </p:txBody>
      </p:sp>
      <p:sp>
        <p:nvSpPr>
          <p:cNvPr id="5129" name="矩形 8"/>
          <p:cNvSpPr/>
          <p:nvPr/>
        </p:nvSpPr>
        <p:spPr>
          <a:xfrm>
            <a:off x="7078663" y="4795838"/>
            <a:ext cx="54451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126"/>
                                        </p:tgtEl>
                                        <p:attrNameLst>
                                          <p:attrName>style.visibility</p:attrName>
                                        </p:attrNameLst>
                                      </p:cBhvr>
                                      <p:to>
                                        <p:strVal val="visible"/>
                                      </p:to>
                                    </p:set>
                                    <p:anim calcmode="lin" valueType="num">
                                      <p:cBhvr additive="base">
                                        <p:cTn id="21" dur="500" fill="hold"/>
                                        <p:tgtEl>
                                          <p:spTgt spid="5126"/>
                                        </p:tgtEl>
                                        <p:attrNameLst>
                                          <p:attrName>ppt_x</p:attrName>
                                        </p:attrNameLst>
                                      </p:cBhvr>
                                      <p:tavLst>
                                        <p:tav tm="0">
                                          <p:val>
                                            <p:strVal val="#ppt_x"/>
                                          </p:val>
                                        </p:tav>
                                        <p:tav tm="100000">
                                          <p:val>
                                            <p:strVal val="#ppt_x"/>
                                          </p:val>
                                        </p:tav>
                                      </p:tavLst>
                                    </p:anim>
                                    <p:anim calcmode="lin" valueType="num">
                                      <p:cBhvr additive="base">
                                        <p:cTn id="22"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additive="base">
                                        <p:cTn id="27" dur="500" fill="hold"/>
                                        <p:tgtEl>
                                          <p:spTgt spid="5127"/>
                                        </p:tgtEl>
                                        <p:attrNameLst>
                                          <p:attrName>ppt_x</p:attrName>
                                        </p:attrNameLst>
                                      </p:cBhvr>
                                      <p:tavLst>
                                        <p:tav tm="0">
                                          <p:val>
                                            <p:strVal val="#ppt_x"/>
                                          </p:val>
                                        </p:tav>
                                        <p:tav tm="100000">
                                          <p:val>
                                            <p:strVal val="#ppt_x"/>
                                          </p:val>
                                        </p:tav>
                                      </p:tavLst>
                                    </p:anim>
                                    <p:anim calcmode="lin" valueType="num">
                                      <p:cBhvr additive="base">
                                        <p:cTn id="28"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128"/>
                                        </p:tgtEl>
                                        <p:attrNameLst>
                                          <p:attrName>style.visibility</p:attrName>
                                        </p:attrNameLst>
                                      </p:cBhvr>
                                      <p:to>
                                        <p:strVal val="visible"/>
                                      </p:to>
                                    </p:set>
                                    <p:anim calcmode="lin" valueType="num">
                                      <p:cBhvr additive="base">
                                        <p:cTn id="33" dur="500" fill="hold"/>
                                        <p:tgtEl>
                                          <p:spTgt spid="5128"/>
                                        </p:tgtEl>
                                        <p:attrNameLst>
                                          <p:attrName>ppt_x</p:attrName>
                                        </p:attrNameLst>
                                      </p:cBhvr>
                                      <p:tavLst>
                                        <p:tav tm="0">
                                          <p:val>
                                            <p:strVal val="#ppt_x"/>
                                          </p:val>
                                        </p:tav>
                                        <p:tav tm="100000">
                                          <p:val>
                                            <p:strVal val="#ppt_x"/>
                                          </p:val>
                                        </p:tav>
                                      </p:tavLst>
                                    </p:anim>
                                    <p:anim calcmode="lin" valueType="num">
                                      <p:cBhvr additive="base">
                                        <p:cTn id="34"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129"/>
                                        </p:tgtEl>
                                        <p:attrNameLst>
                                          <p:attrName>style.visibility</p:attrName>
                                        </p:attrNameLst>
                                      </p:cBhvr>
                                      <p:to>
                                        <p:strVal val="visible"/>
                                      </p:to>
                                    </p:set>
                                    <p:anim calcmode="lin" valueType="num">
                                      <p:cBhvr additive="base">
                                        <p:cTn id="39" dur="500" fill="hold"/>
                                        <p:tgtEl>
                                          <p:spTgt spid="5129"/>
                                        </p:tgtEl>
                                        <p:attrNameLst>
                                          <p:attrName>ppt_x</p:attrName>
                                        </p:attrNameLst>
                                      </p:cBhvr>
                                      <p:tavLst>
                                        <p:tav tm="0">
                                          <p:val>
                                            <p:strVal val="#ppt_x"/>
                                          </p:val>
                                        </p:tav>
                                        <p:tav tm="100000">
                                          <p:val>
                                            <p:strVal val="#ppt_x"/>
                                          </p:val>
                                        </p:tav>
                                      </p:tavLst>
                                    </p:anim>
                                    <p:anim calcmode="lin" valueType="num">
                                      <p:cBhvr additive="base">
                                        <p:cTn id="40"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P spid="5127" grpId="0"/>
      <p:bldP spid="5128" grpId="0"/>
      <p:bldP spid="5129"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582613" y="9794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重力势能</a:t>
            </a:r>
            <a:br>
              <a:rPr lang="zh-CN" altLang="zh-CN" sz="2800"/>
            </a:br>
            <a:r>
              <a:rPr lang="zh-CN" altLang="zh-CN" sz="2800"/>
              <a:t>（</a:t>
            </a:r>
            <a:r>
              <a:rPr lang="en-US" altLang="zh-CN" sz="2800"/>
              <a:t>1</a:t>
            </a:r>
            <a:r>
              <a:rPr lang="zh-CN" altLang="zh-CN" sz="2800"/>
              <a:t>）定义：物体由于</a:t>
            </a:r>
            <a:r>
              <a:rPr lang="zh-CN" altLang="zh-CN" sz="2800" u="sng"/>
              <a:t>　　　　　</a:t>
            </a:r>
            <a:r>
              <a:rPr lang="zh-CN" altLang="zh-CN" sz="2800"/>
              <a:t>而具有的能；</a:t>
            </a:r>
            <a:br>
              <a:rPr lang="zh-CN" altLang="zh-CN" sz="2800"/>
            </a:br>
            <a:r>
              <a:rPr lang="zh-CN" altLang="zh-CN" sz="2800"/>
              <a:t>（</a:t>
            </a:r>
            <a:r>
              <a:rPr lang="en-US" altLang="zh-CN" sz="2800"/>
              <a:t>2</a:t>
            </a:r>
            <a:r>
              <a:rPr lang="zh-CN" altLang="zh-CN" sz="2800"/>
              <a:t>）影响因素：</a:t>
            </a:r>
            <a:r>
              <a:rPr lang="zh-CN" altLang="zh-CN" sz="2800" u="sng"/>
              <a:t>　　　　　</a:t>
            </a:r>
            <a:r>
              <a:rPr lang="zh-CN" altLang="zh-CN" sz="2800"/>
              <a:t>和</a:t>
            </a:r>
            <a:r>
              <a:rPr lang="zh-CN" altLang="zh-CN" sz="2800" u="sng"/>
              <a:t>　　　　　</a:t>
            </a:r>
            <a:r>
              <a:rPr lang="zh-CN" altLang="zh-CN" sz="2800"/>
              <a:t>．</a:t>
            </a:r>
            <a:br>
              <a:rPr lang="zh-CN" altLang="zh-CN" sz="2800"/>
            </a:br>
            <a:r>
              <a:rPr lang="zh-CN" altLang="zh-CN" sz="2800"/>
              <a:t>质量一定时，物体高度越高，物体的重力势能越</a:t>
            </a:r>
            <a:br>
              <a:rPr lang="en-US" altLang="zh-CN" sz="2800"/>
            </a:br>
            <a:r>
              <a:rPr lang="zh-CN" altLang="zh-CN" sz="2800" u="sng"/>
              <a:t>　　　　　</a:t>
            </a:r>
            <a:r>
              <a:rPr lang="zh-CN" altLang="zh-CN" sz="2800"/>
              <a:t>；</a:t>
            </a:r>
            <a:br>
              <a:rPr lang="zh-CN" altLang="zh-CN" sz="2800"/>
            </a:br>
            <a:r>
              <a:rPr lang="zh-CN" altLang="zh-CN" sz="2800"/>
              <a:t>高度一定时，物体的质量越大，重力势能越</a:t>
            </a:r>
            <a:br>
              <a:rPr lang="en-US" altLang="zh-CN" sz="2800"/>
            </a:br>
            <a:r>
              <a:rPr lang="zh-CN" altLang="zh-CN" sz="2800" u="sng"/>
              <a:t>　　　　　</a:t>
            </a:r>
            <a:r>
              <a:rPr lang="zh-CN" altLang="zh-CN" sz="2800"/>
              <a:t>．</a:t>
            </a:r>
            <a:br>
              <a:rPr lang="zh-CN" altLang="zh-CN" sz="2800"/>
            </a:br>
            <a:endParaRPr lang="zh-CN" altLang="en-US" sz="2800"/>
          </a:p>
        </p:txBody>
      </p:sp>
      <p:sp>
        <p:nvSpPr>
          <p:cNvPr id="6148" name="矩形 3"/>
          <p:cNvSpPr/>
          <p:nvPr/>
        </p:nvSpPr>
        <p:spPr>
          <a:xfrm>
            <a:off x="4305300" y="1689100"/>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被举高</a:t>
            </a:r>
            <a:endParaRPr lang="zh-CN" altLang="en-US" sz="2800"/>
          </a:p>
        </p:txBody>
      </p:sp>
      <p:sp>
        <p:nvSpPr>
          <p:cNvPr id="6149" name="矩形 4"/>
          <p:cNvSpPr/>
          <p:nvPr/>
        </p:nvSpPr>
        <p:spPr>
          <a:xfrm>
            <a:off x="3746500" y="232092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质量</a:t>
            </a:r>
            <a:endParaRPr lang="zh-CN" altLang="en-US" sz="2800"/>
          </a:p>
        </p:txBody>
      </p:sp>
      <p:sp>
        <p:nvSpPr>
          <p:cNvPr id="6150" name="矩形 5"/>
          <p:cNvSpPr/>
          <p:nvPr/>
        </p:nvSpPr>
        <p:spPr>
          <a:xfrm>
            <a:off x="5930900" y="232092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高度</a:t>
            </a:r>
            <a:endParaRPr lang="zh-CN" altLang="en-US" sz="2800"/>
          </a:p>
        </p:txBody>
      </p:sp>
      <p:sp>
        <p:nvSpPr>
          <p:cNvPr id="6151" name="矩形 6"/>
          <p:cNvSpPr/>
          <p:nvPr/>
        </p:nvSpPr>
        <p:spPr>
          <a:xfrm>
            <a:off x="1395413" y="3579813"/>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a:t>
            </a:r>
            <a:endParaRPr lang="zh-CN" altLang="en-US" sz="2800"/>
          </a:p>
        </p:txBody>
      </p:sp>
      <p:sp>
        <p:nvSpPr>
          <p:cNvPr id="6152" name="矩形 7"/>
          <p:cNvSpPr/>
          <p:nvPr/>
        </p:nvSpPr>
        <p:spPr>
          <a:xfrm>
            <a:off x="1395413" y="4878388"/>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9"/>
                                        </p:tgtEl>
                                        <p:attrNameLst>
                                          <p:attrName>style.visibility</p:attrName>
                                        </p:attrNameLst>
                                      </p:cBhvr>
                                      <p:to>
                                        <p:strVal val="visible"/>
                                      </p:to>
                                    </p:set>
                                    <p:anim calcmode="lin" valueType="num">
                                      <p:cBhvr additive="base">
                                        <p:cTn id="18" dur="500" fill="hold"/>
                                        <p:tgtEl>
                                          <p:spTgt spid="6149"/>
                                        </p:tgtEl>
                                        <p:attrNameLst>
                                          <p:attrName>ppt_x</p:attrName>
                                        </p:attrNameLst>
                                      </p:cBhvr>
                                      <p:tavLst>
                                        <p:tav tm="0">
                                          <p:val>
                                            <p:strVal val="#ppt_x"/>
                                          </p:val>
                                        </p:tav>
                                        <p:tav tm="100000">
                                          <p:val>
                                            <p:strVal val="#ppt_x"/>
                                          </p:val>
                                        </p:tav>
                                      </p:tavLst>
                                    </p:anim>
                                    <p:anim calcmode="lin" valueType="num">
                                      <p:cBhvr additive="base">
                                        <p:cTn id="19"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50"/>
                                        </p:tgtEl>
                                        <p:attrNameLst>
                                          <p:attrName>style.visibility</p:attrName>
                                        </p:attrNameLst>
                                      </p:cBhvr>
                                      <p:to>
                                        <p:strVal val="visible"/>
                                      </p:to>
                                    </p:set>
                                    <p:anim calcmode="lin" valueType="num">
                                      <p:cBhvr additive="base">
                                        <p:cTn id="24" dur="500" fill="hold"/>
                                        <p:tgtEl>
                                          <p:spTgt spid="6150"/>
                                        </p:tgtEl>
                                        <p:attrNameLst>
                                          <p:attrName>ppt_x</p:attrName>
                                        </p:attrNameLst>
                                      </p:cBhvr>
                                      <p:tavLst>
                                        <p:tav tm="0">
                                          <p:val>
                                            <p:strVal val="#ppt_x"/>
                                          </p:val>
                                        </p:tav>
                                        <p:tav tm="100000">
                                          <p:val>
                                            <p:strVal val="#ppt_x"/>
                                          </p:val>
                                        </p:tav>
                                      </p:tavLst>
                                    </p:anim>
                                    <p:anim calcmode="lin" valueType="num">
                                      <p:cBhvr additive="base">
                                        <p:cTn id="25"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151"/>
                                        </p:tgtEl>
                                        <p:attrNameLst>
                                          <p:attrName>style.visibility</p:attrName>
                                        </p:attrNameLst>
                                      </p:cBhvr>
                                      <p:to>
                                        <p:strVal val="visible"/>
                                      </p:to>
                                    </p:set>
                                    <p:anim calcmode="lin" valueType="num">
                                      <p:cBhvr additive="base">
                                        <p:cTn id="30" dur="500" fill="hold"/>
                                        <p:tgtEl>
                                          <p:spTgt spid="6151"/>
                                        </p:tgtEl>
                                        <p:attrNameLst>
                                          <p:attrName>ppt_x</p:attrName>
                                        </p:attrNameLst>
                                      </p:cBhvr>
                                      <p:tavLst>
                                        <p:tav tm="0">
                                          <p:val>
                                            <p:strVal val="#ppt_x"/>
                                          </p:val>
                                        </p:tav>
                                        <p:tav tm="100000">
                                          <p:val>
                                            <p:strVal val="#ppt_x"/>
                                          </p:val>
                                        </p:tav>
                                      </p:tavLst>
                                    </p:anim>
                                    <p:anim calcmode="lin" valueType="num">
                                      <p:cBhvr additive="base">
                                        <p:cTn id="31"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152"/>
                                        </p:tgtEl>
                                        <p:attrNameLst>
                                          <p:attrName>style.visibility</p:attrName>
                                        </p:attrNameLst>
                                      </p:cBhvr>
                                      <p:to>
                                        <p:strVal val="visible"/>
                                      </p:to>
                                    </p:set>
                                    <p:anim calcmode="lin" valueType="num">
                                      <p:cBhvr additive="base">
                                        <p:cTn id="36" dur="500" fill="hold"/>
                                        <p:tgtEl>
                                          <p:spTgt spid="6152"/>
                                        </p:tgtEl>
                                        <p:attrNameLst>
                                          <p:attrName>ppt_x</p:attrName>
                                        </p:attrNameLst>
                                      </p:cBhvr>
                                      <p:tavLst>
                                        <p:tav tm="0">
                                          <p:val>
                                            <p:strVal val="#ppt_x"/>
                                          </p:val>
                                        </p:tav>
                                        <p:tav tm="100000">
                                          <p:val>
                                            <p:strVal val="#ppt_x"/>
                                          </p:val>
                                        </p:tav>
                                      </p:tavLst>
                                    </p:anim>
                                    <p:anim calcmode="lin" valueType="num">
                                      <p:cBhvr additive="base">
                                        <p:cTn id="37"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P spid="6150" grpId="0"/>
      <p:bldP spid="6151" grpId="0"/>
      <p:bldP spid="615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17525" y="1922463"/>
            <a:ext cx="82581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弹性势能</a:t>
            </a:r>
            <a:br>
              <a:rPr lang="zh-CN" altLang="zh-CN" sz="2800"/>
            </a:br>
            <a:r>
              <a:rPr lang="zh-CN" altLang="zh-CN" sz="2800"/>
              <a:t>（</a:t>
            </a:r>
            <a:r>
              <a:rPr lang="en-US" altLang="zh-CN" sz="2800"/>
              <a:t>1</a:t>
            </a:r>
            <a:r>
              <a:rPr lang="zh-CN" altLang="zh-CN" sz="2800"/>
              <a:t>）概念：物体由于发生</a:t>
            </a:r>
            <a:r>
              <a:rPr lang="zh-CN" altLang="zh-CN" sz="2800" u="sng"/>
              <a:t>　　　　　</a:t>
            </a:r>
            <a:r>
              <a:rPr lang="zh-CN" altLang="zh-CN" sz="2800"/>
              <a:t>而具有的能．</a:t>
            </a:r>
            <a:br>
              <a:rPr lang="zh-CN" altLang="zh-CN" sz="2800"/>
            </a:br>
            <a:r>
              <a:rPr lang="zh-CN" altLang="zh-CN" sz="2800"/>
              <a:t>（</a:t>
            </a:r>
            <a:r>
              <a:rPr lang="en-US" altLang="zh-CN" sz="2800"/>
              <a:t>2</a:t>
            </a:r>
            <a:r>
              <a:rPr lang="zh-CN" altLang="zh-CN" sz="2800"/>
              <a:t>）影响因素：物体弹性形变程度越大，弹性势能越</a:t>
            </a:r>
            <a:r>
              <a:rPr lang="zh-CN" altLang="zh-CN" sz="2800" u="sng"/>
              <a:t>　　　　　</a:t>
            </a:r>
            <a:r>
              <a:rPr lang="zh-CN" altLang="zh-CN" sz="2800"/>
              <a:t>．</a:t>
            </a:r>
            <a:br>
              <a:rPr lang="zh-CN" altLang="zh-CN" sz="2800"/>
            </a:br>
            <a:endParaRPr lang="zh-CN" altLang="en-US" sz="2800"/>
          </a:p>
        </p:txBody>
      </p:sp>
      <p:sp>
        <p:nvSpPr>
          <p:cNvPr id="7172" name="矩形 3"/>
          <p:cNvSpPr/>
          <p:nvPr/>
        </p:nvSpPr>
        <p:spPr>
          <a:xfrm>
            <a:off x="4756150" y="2636838"/>
            <a:ext cx="16224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弹性形变</a:t>
            </a:r>
            <a:endParaRPr lang="zh-CN" altLang="en-US" sz="2800"/>
          </a:p>
        </p:txBody>
      </p:sp>
      <p:sp>
        <p:nvSpPr>
          <p:cNvPr id="7173" name="矩形 4"/>
          <p:cNvSpPr/>
          <p:nvPr/>
        </p:nvSpPr>
        <p:spPr>
          <a:xfrm>
            <a:off x="1501775" y="3925888"/>
            <a:ext cx="54451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508000" y="15859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机械能：动能、重力势能、弹性势能，统称为机械能．</a:t>
            </a:r>
            <a:br>
              <a:rPr lang="zh-CN" altLang="zh-CN" sz="2800"/>
            </a:br>
            <a:r>
              <a:rPr lang="en-US" altLang="zh-CN" sz="2800"/>
              <a:t>2.</a:t>
            </a:r>
            <a:r>
              <a:rPr lang="zh-CN" altLang="zh-CN" sz="2800"/>
              <a:t>机械能变化：一般情况动能看速度，重力势能看高度，但匀速行驶的洒水车，输油机，飞机投放物资等考虑质量．</a:t>
            </a:r>
            <a:br>
              <a:rPr lang="zh-CN" altLang="zh-CN" sz="2800"/>
            </a:br>
            <a:r>
              <a:rPr lang="zh-CN" altLang="zh-CN" sz="2800"/>
              <a:t>动能和势能之间可以发生转化，</a:t>
            </a:r>
            <a:r>
              <a:rPr lang="en-US" altLang="zh-CN" sz="2800"/>
              <a:t>A</a:t>
            </a:r>
            <a:r>
              <a:rPr lang="zh-CN" altLang="zh-CN" sz="2800"/>
              <a:t>能量减少，同时</a:t>
            </a:r>
            <a:r>
              <a:rPr lang="en-US" altLang="zh-CN" sz="2800"/>
              <a:t>B</a:t>
            </a:r>
            <a:r>
              <a:rPr lang="zh-CN" altLang="zh-CN" sz="2800"/>
              <a:t>能量增加，称</a:t>
            </a:r>
            <a:r>
              <a:rPr lang="en-US" altLang="zh-CN" sz="2800"/>
              <a:t>A</a:t>
            </a:r>
            <a:r>
              <a:rPr lang="zh-CN" altLang="zh-CN" sz="2800"/>
              <a:t>能量转化为</a:t>
            </a:r>
            <a:r>
              <a:rPr lang="en-US" altLang="zh-CN" sz="2800"/>
              <a:t>B</a:t>
            </a:r>
            <a:r>
              <a:rPr lang="zh-CN" altLang="zh-CN" sz="2800"/>
              <a:t>能量．</a:t>
            </a:r>
            <a:br>
              <a:rPr lang="zh-CN" altLang="zh-CN" sz="2800"/>
            </a:br>
            <a:endParaRPr lang="zh-CN" altLang="en-US" sz="2800"/>
          </a:p>
        </p:txBody>
      </p:sp>
      <p:sp>
        <p:nvSpPr>
          <p:cNvPr id="8196" name="箭头: 五边形 3"/>
          <p:cNvSpPr/>
          <p:nvPr/>
        </p:nvSpPr>
        <p:spPr>
          <a:xfrm>
            <a:off x="555625" y="884238"/>
            <a:ext cx="3044825" cy="558800"/>
          </a:xfrm>
          <a:prstGeom prst="homePlate">
            <a:avLst>
              <a:gd name="adj" fmla="val 4999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机械能守恒　 </a:t>
            </a:r>
            <a:endParaRPr lang="zh-CN" altLang="en-US" sz="280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arn(inVertical)">
                                      <p:cBhvr>
                                        <p:cTn id="7" dur="500"/>
                                        <p:tgtEl>
                                          <p:spTgt spid="819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8195"/>
                                        </p:tgtEl>
                                        <p:attrNameLst>
                                          <p:attrName>style.visibility</p:attrName>
                                        </p:attrNameLst>
                                      </p:cBhvr>
                                      <p:to>
                                        <p:strVal val="visible"/>
                                      </p:to>
                                    </p:set>
                                    <p:animEffect transition="in" filter="barn(inVertical)">
                                      <p:cBhvr>
                                        <p:cTn id="10"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508000" y="960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）重力势能转化为动能：物体的高度</a:t>
            </a:r>
            <a:r>
              <a:rPr lang="zh-CN" altLang="zh-CN" sz="2800" u="sng"/>
              <a:t>　　</a:t>
            </a:r>
            <a:r>
              <a:rPr lang="en-US" altLang="zh-CN" sz="2800" u="sng"/>
              <a:t>   </a:t>
            </a:r>
            <a:r>
              <a:rPr lang="zh-CN" altLang="zh-CN" sz="2800" u="sng"/>
              <a:t>　</a:t>
            </a:r>
            <a:r>
              <a:rPr lang="zh-CN" altLang="zh-CN" sz="2800"/>
              <a:t>，同时物体的速度</a:t>
            </a:r>
            <a:r>
              <a:rPr lang="zh-CN" altLang="zh-CN" sz="2800" u="sng"/>
              <a:t>　　　　　</a:t>
            </a:r>
            <a:r>
              <a:rPr lang="zh-CN" altLang="zh-CN" sz="2800"/>
              <a:t>；</a:t>
            </a:r>
            <a:br>
              <a:rPr lang="zh-CN" altLang="zh-CN" sz="2800"/>
            </a:br>
            <a:r>
              <a:rPr lang="zh-CN" altLang="zh-CN" sz="2800"/>
              <a:t>（</a:t>
            </a:r>
            <a:r>
              <a:rPr lang="en-US" altLang="zh-CN" sz="2800"/>
              <a:t>2</a:t>
            </a:r>
            <a:r>
              <a:rPr lang="zh-CN" altLang="zh-CN" sz="2800"/>
              <a:t>）动能转化为重力势能：物体速度</a:t>
            </a:r>
            <a:r>
              <a:rPr lang="zh-CN" altLang="zh-CN" sz="2800" u="sng"/>
              <a:t>　　</a:t>
            </a:r>
            <a:r>
              <a:rPr lang="en-US" altLang="zh-CN" sz="2800" u="sng"/>
              <a:t>   </a:t>
            </a:r>
            <a:r>
              <a:rPr lang="zh-CN" altLang="zh-CN" sz="2800" u="sng"/>
              <a:t>　　</a:t>
            </a:r>
            <a:r>
              <a:rPr lang="zh-CN" altLang="zh-CN" sz="2800"/>
              <a:t>，同时物体的高度</a:t>
            </a:r>
            <a:r>
              <a:rPr lang="zh-CN" altLang="zh-CN" sz="2800" u="sng"/>
              <a:t>　　　　　</a:t>
            </a:r>
            <a:r>
              <a:rPr lang="zh-CN" altLang="zh-CN" sz="2800"/>
              <a:t>；</a:t>
            </a:r>
            <a:br>
              <a:rPr lang="zh-CN" altLang="zh-CN" sz="2800"/>
            </a:br>
            <a:r>
              <a:rPr lang="zh-CN" altLang="zh-CN" sz="2800"/>
              <a:t>（</a:t>
            </a:r>
            <a:r>
              <a:rPr lang="en-US" altLang="zh-CN" sz="2800"/>
              <a:t>3</a:t>
            </a:r>
            <a:r>
              <a:rPr lang="zh-CN" altLang="zh-CN" sz="2800"/>
              <a:t>）重力势能转化为弹性势能：物体高度</a:t>
            </a:r>
            <a:r>
              <a:rPr lang="zh-CN" altLang="zh-CN" sz="2800" u="sng"/>
              <a:t>　</a:t>
            </a:r>
            <a:r>
              <a:rPr lang="en-US" altLang="zh-CN" sz="2800" u="sng"/>
              <a:t>   </a:t>
            </a:r>
            <a:r>
              <a:rPr lang="zh-CN" altLang="zh-CN" sz="2800" u="sng"/>
              <a:t>　</a:t>
            </a:r>
            <a:r>
              <a:rPr lang="zh-CN" altLang="zh-CN" sz="2800"/>
              <a:t>，同时物体弹性形变的程度变</a:t>
            </a:r>
            <a:r>
              <a:rPr lang="zh-CN" altLang="zh-CN" sz="2800" u="sng"/>
              <a:t>　　　　　</a:t>
            </a:r>
            <a:r>
              <a:rPr lang="zh-CN" altLang="zh-CN" sz="2800"/>
              <a:t>；</a:t>
            </a:r>
            <a:br>
              <a:rPr lang="zh-CN" altLang="zh-CN" sz="2800"/>
            </a:br>
            <a:r>
              <a:rPr lang="zh-CN" altLang="zh-CN" sz="2800"/>
              <a:t>（</a:t>
            </a:r>
            <a:r>
              <a:rPr lang="en-US" altLang="zh-CN" sz="2800"/>
              <a:t>4</a:t>
            </a:r>
            <a:r>
              <a:rPr lang="zh-CN" altLang="zh-CN" sz="2800"/>
              <a:t>）弹性势能转化为重力势能：物体弹性形变程度</a:t>
            </a:r>
            <a:r>
              <a:rPr lang="zh-CN" altLang="zh-CN" sz="2800" u="sng"/>
              <a:t>　　　　　</a:t>
            </a:r>
            <a:r>
              <a:rPr lang="zh-CN" altLang="zh-CN" sz="2800"/>
              <a:t>，同时物体高度</a:t>
            </a:r>
            <a:r>
              <a:rPr lang="zh-CN" altLang="zh-CN" sz="2800" u="sng"/>
              <a:t>　　　　　</a:t>
            </a:r>
            <a:r>
              <a:rPr lang="zh-CN" altLang="zh-CN" sz="2800"/>
              <a:t>；</a:t>
            </a:r>
            <a:endParaRPr lang="zh-CN" altLang="en-US" sz="2800"/>
          </a:p>
        </p:txBody>
      </p:sp>
      <p:sp>
        <p:nvSpPr>
          <p:cNvPr id="9220" name="矩形 3"/>
          <p:cNvSpPr/>
          <p:nvPr/>
        </p:nvSpPr>
        <p:spPr>
          <a:xfrm>
            <a:off x="7086600" y="1039813"/>
            <a:ext cx="90328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减小</a:t>
            </a:r>
            <a:endParaRPr lang="zh-CN" altLang="en-US" sz="2800">
              <a:ea typeface="黑体" panose="02010609060101010101" pitchFamily="49" charset="-122"/>
            </a:endParaRPr>
          </a:p>
        </p:txBody>
      </p:sp>
      <p:sp>
        <p:nvSpPr>
          <p:cNvPr id="9221" name="矩形 4"/>
          <p:cNvSpPr/>
          <p:nvPr/>
        </p:nvSpPr>
        <p:spPr>
          <a:xfrm>
            <a:off x="3486150" y="168116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增大</a:t>
            </a:r>
            <a:endParaRPr lang="zh-CN" altLang="en-US" sz="2800">
              <a:ea typeface="黑体" panose="02010609060101010101" pitchFamily="49" charset="-122"/>
            </a:endParaRPr>
          </a:p>
        </p:txBody>
      </p:sp>
      <p:sp>
        <p:nvSpPr>
          <p:cNvPr id="9222" name="矩形 5"/>
          <p:cNvSpPr/>
          <p:nvPr/>
        </p:nvSpPr>
        <p:spPr>
          <a:xfrm>
            <a:off x="6872288" y="2322513"/>
            <a:ext cx="90328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减小</a:t>
            </a:r>
            <a:endParaRPr lang="zh-CN" altLang="en-US" sz="2800">
              <a:ea typeface="黑体" panose="02010609060101010101" pitchFamily="49" charset="-122"/>
            </a:endParaRPr>
          </a:p>
        </p:txBody>
      </p:sp>
      <p:sp>
        <p:nvSpPr>
          <p:cNvPr id="9223" name="矩形 6"/>
          <p:cNvSpPr/>
          <p:nvPr/>
        </p:nvSpPr>
        <p:spPr>
          <a:xfrm>
            <a:off x="3486150" y="2954338"/>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增大</a:t>
            </a:r>
            <a:endParaRPr lang="zh-CN" altLang="en-US" sz="2800">
              <a:ea typeface="黑体" panose="02010609060101010101" pitchFamily="49" charset="-122"/>
            </a:endParaRPr>
          </a:p>
        </p:txBody>
      </p:sp>
      <p:sp>
        <p:nvSpPr>
          <p:cNvPr id="9224" name="矩形 7"/>
          <p:cNvSpPr/>
          <p:nvPr/>
        </p:nvSpPr>
        <p:spPr>
          <a:xfrm>
            <a:off x="7267575" y="3602038"/>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减小</a:t>
            </a:r>
            <a:endParaRPr lang="zh-CN" altLang="en-US" sz="2800">
              <a:ea typeface="黑体" panose="02010609060101010101" pitchFamily="49" charset="-122"/>
            </a:endParaRPr>
          </a:p>
        </p:txBody>
      </p:sp>
      <p:sp>
        <p:nvSpPr>
          <p:cNvPr id="9225" name="矩形 8"/>
          <p:cNvSpPr/>
          <p:nvPr/>
        </p:nvSpPr>
        <p:spPr>
          <a:xfrm>
            <a:off x="5489575" y="4240213"/>
            <a:ext cx="5445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sz="2800">
              <a:ea typeface="黑体" panose="02010609060101010101" pitchFamily="49" charset="-122"/>
            </a:endParaRPr>
          </a:p>
        </p:txBody>
      </p:sp>
      <p:sp>
        <p:nvSpPr>
          <p:cNvPr id="9226" name="矩形 9"/>
          <p:cNvSpPr/>
          <p:nvPr/>
        </p:nvSpPr>
        <p:spPr>
          <a:xfrm>
            <a:off x="1336675" y="5505450"/>
            <a:ext cx="90328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减小</a:t>
            </a:r>
            <a:endParaRPr lang="zh-CN" altLang="en-US" sz="2800">
              <a:ea typeface="黑体" panose="02010609060101010101" pitchFamily="49" charset="-122"/>
            </a:endParaRPr>
          </a:p>
        </p:txBody>
      </p:sp>
      <p:sp>
        <p:nvSpPr>
          <p:cNvPr id="9227" name="矩形 10"/>
          <p:cNvSpPr/>
          <p:nvPr/>
        </p:nvSpPr>
        <p:spPr>
          <a:xfrm>
            <a:off x="5659438" y="5505450"/>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增大</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20"/>
                                        </p:tgtEl>
                                        <p:attrNameLst>
                                          <p:attrName>style.visibility</p:attrName>
                                        </p:attrNameLst>
                                      </p:cBhvr>
                                      <p:to>
                                        <p:strVal val="visible"/>
                                      </p:to>
                                    </p:set>
                                    <p:anim calcmode="lin" valueType="num">
                                      <p:cBhvr additive="base">
                                        <p:cTn id="12" dur="500" fill="hold"/>
                                        <p:tgtEl>
                                          <p:spTgt spid="9220"/>
                                        </p:tgtEl>
                                        <p:attrNameLst>
                                          <p:attrName>ppt_x</p:attrName>
                                        </p:attrNameLst>
                                      </p:cBhvr>
                                      <p:tavLst>
                                        <p:tav tm="0">
                                          <p:val>
                                            <p:strVal val="#ppt_x"/>
                                          </p:val>
                                        </p:tav>
                                        <p:tav tm="100000">
                                          <p:val>
                                            <p:strVal val="#ppt_x"/>
                                          </p:val>
                                        </p:tav>
                                      </p:tavLst>
                                    </p:anim>
                                    <p:anim calcmode="lin" valueType="num">
                                      <p:cBhvr additive="base">
                                        <p:cTn id="13"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221"/>
                                        </p:tgtEl>
                                        <p:attrNameLst>
                                          <p:attrName>style.visibility</p:attrName>
                                        </p:attrNameLst>
                                      </p:cBhvr>
                                      <p:to>
                                        <p:strVal val="visible"/>
                                      </p:to>
                                    </p:set>
                                    <p:anim calcmode="lin" valueType="num">
                                      <p:cBhvr additive="base">
                                        <p:cTn id="18" dur="500" fill="hold"/>
                                        <p:tgtEl>
                                          <p:spTgt spid="9221"/>
                                        </p:tgtEl>
                                        <p:attrNameLst>
                                          <p:attrName>ppt_x</p:attrName>
                                        </p:attrNameLst>
                                      </p:cBhvr>
                                      <p:tavLst>
                                        <p:tav tm="0">
                                          <p:val>
                                            <p:strVal val="#ppt_x"/>
                                          </p:val>
                                        </p:tav>
                                        <p:tav tm="100000">
                                          <p:val>
                                            <p:strVal val="#ppt_x"/>
                                          </p:val>
                                        </p:tav>
                                      </p:tavLst>
                                    </p:anim>
                                    <p:anim calcmode="lin" valueType="num">
                                      <p:cBhvr additive="base">
                                        <p:cTn id="19"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222"/>
                                        </p:tgtEl>
                                        <p:attrNameLst>
                                          <p:attrName>style.visibility</p:attrName>
                                        </p:attrNameLst>
                                      </p:cBhvr>
                                      <p:to>
                                        <p:strVal val="visible"/>
                                      </p:to>
                                    </p:set>
                                    <p:anim calcmode="lin" valueType="num">
                                      <p:cBhvr additive="base">
                                        <p:cTn id="24" dur="500" fill="hold"/>
                                        <p:tgtEl>
                                          <p:spTgt spid="9222"/>
                                        </p:tgtEl>
                                        <p:attrNameLst>
                                          <p:attrName>ppt_x</p:attrName>
                                        </p:attrNameLst>
                                      </p:cBhvr>
                                      <p:tavLst>
                                        <p:tav tm="0">
                                          <p:val>
                                            <p:strVal val="#ppt_x"/>
                                          </p:val>
                                        </p:tav>
                                        <p:tav tm="100000">
                                          <p:val>
                                            <p:strVal val="#ppt_x"/>
                                          </p:val>
                                        </p:tav>
                                      </p:tavLst>
                                    </p:anim>
                                    <p:anim calcmode="lin" valueType="num">
                                      <p:cBhvr additive="base">
                                        <p:cTn id="25"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223"/>
                                        </p:tgtEl>
                                        <p:attrNameLst>
                                          <p:attrName>style.visibility</p:attrName>
                                        </p:attrNameLst>
                                      </p:cBhvr>
                                      <p:to>
                                        <p:strVal val="visible"/>
                                      </p:to>
                                    </p:set>
                                    <p:anim calcmode="lin" valueType="num">
                                      <p:cBhvr additive="base">
                                        <p:cTn id="30" dur="500" fill="hold"/>
                                        <p:tgtEl>
                                          <p:spTgt spid="9223"/>
                                        </p:tgtEl>
                                        <p:attrNameLst>
                                          <p:attrName>ppt_x</p:attrName>
                                        </p:attrNameLst>
                                      </p:cBhvr>
                                      <p:tavLst>
                                        <p:tav tm="0">
                                          <p:val>
                                            <p:strVal val="#ppt_x"/>
                                          </p:val>
                                        </p:tav>
                                        <p:tav tm="100000">
                                          <p:val>
                                            <p:strVal val="#ppt_x"/>
                                          </p:val>
                                        </p:tav>
                                      </p:tavLst>
                                    </p:anim>
                                    <p:anim calcmode="lin" valueType="num">
                                      <p:cBhvr additive="base">
                                        <p:cTn id="31"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224"/>
                                        </p:tgtEl>
                                        <p:attrNameLst>
                                          <p:attrName>style.visibility</p:attrName>
                                        </p:attrNameLst>
                                      </p:cBhvr>
                                      <p:to>
                                        <p:strVal val="visible"/>
                                      </p:to>
                                    </p:set>
                                    <p:anim calcmode="lin" valueType="num">
                                      <p:cBhvr additive="base">
                                        <p:cTn id="36" dur="500" fill="hold"/>
                                        <p:tgtEl>
                                          <p:spTgt spid="9224"/>
                                        </p:tgtEl>
                                        <p:attrNameLst>
                                          <p:attrName>ppt_x</p:attrName>
                                        </p:attrNameLst>
                                      </p:cBhvr>
                                      <p:tavLst>
                                        <p:tav tm="0">
                                          <p:val>
                                            <p:strVal val="#ppt_x"/>
                                          </p:val>
                                        </p:tav>
                                        <p:tav tm="100000">
                                          <p:val>
                                            <p:strVal val="#ppt_x"/>
                                          </p:val>
                                        </p:tav>
                                      </p:tavLst>
                                    </p:anim>
                                    <p:anim calcmode="lin" valueType="num">
                                      <p:cBhvr additive="base">
                                        <p:cTn id="37"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225"/>
                                        </p:tgtEl>
                                        <p:attrNameLst>
                                          <p:attrName>style.visibility</p:attrName>
                                        </p:attrNameLst>
                                      </p:cBhvr>
                                      <p:to>
                                        <p:strVal val="visible"/>
                                      </p:to>
                                    </p:set>
                                    <p:anim calcmode="lin" valueType="num">
                                      <p:cBhvr additive="base">
                                        <p:cTn id="42" dur="500" fill="hold"/>
                                        <p:tgtEl>
                                          <p:spTgt spid="9225"/>
                                        </p:tgtEl>
                                        <p:attrNameLst>
                                          <p:attrName>ppt_x</p:attrName>
                                        </p:attrNameLst>
                                      </p:cBhvr>
                                      <p:tavLst>
                                        <p:tav tm="0">
                                          <p:val>
                                            <p:strVal val="#ppt_x"/>
                                          </p:val>
                                        </p:tav>
                                        <p:tav tm="100000">
                                          <p:val>
                                            <p:strVal val="#ppt_x"/>
                                          </p:val>
                                        </p:tav>
                                      </p:tavLst>
                                    </p:anim>
                                    <p:anim calcmode="lin" valueType="num">
                                      <p:cBhvr additive="base">
                                        <p:cTn id="43" dur="500" fill="hold"/>
                                        <p:tgtEl>
                                          <p:spTgt spid="9225"/>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226"/>
                                        </p:tgtEl>
                                        <p:attrNameLst>
                                          <p:attrName>style.visibility</p:attrName>
                                        </p:attrNameLst>
                                      </p:cBhvr>
                                      <p:to>
                                        <p:strVal val="visible"/>
                                      </p:to>
                                    </p:set>
                                    <p:anim calcmode="lin" valueType="num">
                                      <p:cBhvr additive="base">
                                        <p:cTn id="48" dur="500" fill="hold"/>
                                        <p:tgtEl>
                                          <p:spTgt spid="9226"/>
                                        </p:tgtEl>
                                        <p:attrNameLst>
                                          <p:attrName>ppt_x</p:attrName>
                                        </p:attrNameLst>
                                      </p:cBhvr>
                                      <p:tavLst>
                                        <p:tav tm="0">
                                          <p:val>
                                            <p:strVal val="#ppt_x"/>
                                          </p:val>
                                        </p:tav>
                                        <p:tav tm="100000">
                                          <p:val>
                                            <p:strVal val="#ppt_x"/>
                                          </p:val>
                                        </p:tav>
                                      </p:tavLst>
                                    </p:anim>
                                    <p:anim calcmode="lin" valueType="num">
                                      <p:cBhvr additive="base">
                                        <p:cTn id="49"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9227"/>
                                        </p:tgtEl>
                                        <p:attrNameLst>
                                          <p:attrName>style.visibility</p:attrName>
                                        </p:attrNameLst>
                                      </p:cBhvr>
                                      <p:to>
                                        <p:strVal val="visible"/>
                                      </p:to>
                                    </p:set>
                                    <p:anim calcmode="lin" valueType="num">
                                      <p:cBhvr additive="base">
                                        <p:cTn id="54" dur="500" fill="hold"/>
                                        <p:tgtEl>
                                          <p:spTgt spid="9227"/>
                                        </p:tgtEl>
                                        <p:attrNameLst>
                                          <p:attrName>ppt_x</p:attrName>
                                        </p:attrNameLst>
                                      </p:cBhvr>
                                      <p:tavLst>
                                        <p:tav tm="0">
                                          <p:val>
                                            <p:strVal val="#ppt_x"/>
                                          </p:val>
                                        </p:tav>
                                        <p:tav tm="100000">
                                          <p:val>
                                            <p:strVal val="#ppt_x"/>
                                          </p:val>
                                        </p:tav>
                                      </p:tavLst>
                                    </p:anim>
                                    <p:anim calcmode="lin" valueType="num">
                                      <p:cBhvr additive="base">
                                        <p:cTn id="55" dur="500" fill="hold"/>
                                        <p:tgtEl>
                                          <p:spTgt spid="92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P spid="9223" grpId="0"/>
      <p:bldP spid="9224" grpId="0"/>
      <p:bldP spid="9225" grpId="0"/>
      <p:bldP spid="9226" grpId="0"/>
      <p:bldP spid="9227"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431800" y="901700"/>
            <a:ext cx="8126413"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zh-CN" sz="2800"/>
              <a:t>（</a:t>
            </a:r>
            <a:r>
              <a:rPr lang="en-US" altLang="zh-CN" sz="2800"/>
              <a:t>5</a:t>
            </a:r>
            <a:r>
              <a:rPr lang="zh-CN" altLang="zh-CN" sz="2800"/>
              <a:t>）动能转化为弹性势能：物体速度</a:t>
            </a:r>
            <a:r>
              <a:rPr lang="zh-CN" altLang="zh-CN" sz="2800" u="sng"/>
              <a:t>　　</a:t>
            </a:r>
            <a:r>
              <a:rPr lang="en-US" altLang="zh-CN" sz="2800" u="sng"/>
              <a:t>   </a:t>
            </a:r>
            <a:r>
              <a:rPr lang="zh-CN" altLang="zh-CN" sz="2800" u="sng"/>
              <a:t>　　</a:t>
            </a:r>
            <a:r>
              <a:rPr lang="zh-CN" altLang="zh-CN" sz="2800"/>
              <a:t>，同时物体弹性形变的程度变</a:t>
            </a:r>
            <a:r>
              <a:rPr lang="zh-CN" altLang="zh-CN" sz="2800" u="sng"/>
              <a:t>　　　　　</a:t>
            </a:r>
            <a:r>
              <a:rPr lang="zh-CN" altLang="zh-CN" sz="2800"/>
              <a:t>；</a:t>
            </a:r>
            <a:br>
              <a:rPr lang="zh-CN" altLang="zh-CN" sz="2800"/>
            </a:br>
            <a:r>
              <a:rPr lang="zh-CN" altLang="zh-CN" sz="2800"/>
              <a:t>（</a:t>
            </a:r>
            <a:r>
              <a:rPr lang="en-US" altLang="zh-CN" sz="2800"/>
              <a:t>6</a:t>
            </a:r>
            <a:r>
              <a:rPr lang="zh-CN" altLang="zh-CN" sz="2800"/>
              <a:t>）弹性势能转化为动能：物体弹性形变程度变</a:t>
            </a:r>
            <a:r>
              <a:rPr lang="zh-CN" altLang="zh-CN" sz="2800" u="sng"/>
              <a:t>　　　　　</a:t>
            </a:r>
            <a:r>
              <a:rPr lang="zh-CN" altLang="zh-CN" sz="2800"/>
              <a:t>，同时物体速度</a:t>
            </a:r>
            <a:r>
              <a:rPr lang="zh-CN" altLang="zh-CN" sz="2800" u="sng"/>
              <a:t>　　　　　</a:t>
            </a:r>
            <a:r>
              <a:rPr lang="zh-CN" altLang="zh-CN" sz="2800"/>
              <a:t>．</a:t>
            </a:r>
            <a:br>
              <a:rPr lang="zh-CN" altLang="zh-CN" sz="2800"/>
            </a:br>
            <a:r>
              <a:rPr lang="en-US" altLang="zh-CN" sz="2800"/>
              <a:t>3.</a:t>
            </a:r>
            <a:r>
              <a:rPr lang="zh-CN" altLang="zh-CN" sz="2800"/>
              <a:t>机械能守恒：在一定条件下，动能和势能可以相互转化．在没有摩擦以及其他外力（不含重力）作用时，机械能的总量</a:t>
            </a:r>
            <a:r>
              <a:rPr lang="zh-CN" altLang="zh-CN" sz="2800" u="sng"/>
              <a:t>　　　　　</a:t>
            </a:r>
            <a:r>
              <a:rPr lang="zh-CN" altLang="zh-CN" sz="2800"/>
              <a:t>．</a:t>
            </a:r>
            <a:br>
              <a:rPr lang="zh-CN" altLang="zh-CN" sz="2800"/>
            </a:br>
            <a:r>
              <a:rPr lang="zh-CN" altLang="zh-CN" sz="2800"/>
              <a:t>（</a:t>
            </a:r>
            <a:r>
              <a:rPr lang="en-US" altLang="zh-CN" sz="2800"/>
              <a:t>1</a:t>
            </a:r>
            <a:r>
              <a:rPr lang="zh-CN" altLang="zh-CN" sz="2800"/>
              <a:t>）不计空气阻力和摩擦：机械能</a:t>
            </a:r>
            <a:r>
              <a:rPr lang="zh-CN" altLang="zh-CN" sz="2800" u="sng"/>
              <a:t>　　　　　</a:t>
            </a:r>
            <a:r>
              <a:rPr lang="zh-CN" altLang="zh-CN" sz="2800"/>
              <a:t>；</a:t>
            </a:r>
            <a:br>
              <a:rPr lang="zh-CN" altLang="zh-CN" sz="2800"/>
            </a:br>
            <a:r>
              <a:rPr lang="zh-CN" altLang="zh-CN" sz="2800"/>
              <a:t>（</a:t>
            </a:r>
            <a:r>
              <a:rPr lang="en-US" altLang="zh-CN" sz="2800"/>
              <a:t>2</a:t>
            </a:r>
            <a:r>
              <a:rPr lang="zh-CN" altLang="zh-CN" sz="2800"/>
              <a:t>）计空气阻力和摩擦：机械能</a:t>
            </a:r>
            <a:r>
              <a:rPr lang="zh-CN" altLang="zh-CN" sz="2800" u="sng"/>
              <a:t>　　　　　</a:t>
            </a:r>
            <a:r>
              <a:rPr lang="zh-CN" altLang="zh-CN" sz="2800"/>
              <a:t>．</a:t>
            </a:r>
            <a:br>
              <a:rPr lang="zh-CN" altLang="zh-CN" sz="2800"/>
            </a:br>
            <a:endParaRPr lang="zh-CN" altLang="en-US" sz="2800"/>
          </a:p>
        </p:txBody>
      </p:sp>
      <p:sp>
        <p:nvSpPr>
          <p:cNvPr id="10244" name="矩形 3"/>
          <p:cNvSpPr/>
          <p:nvPr/>
        </p:nvSpPr>
        <p:spPr>
          <a:xfrm>
            <a:off x="6783388" y="920750"/>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sp>
        <p:nvSpPr>
          <p:cNvPr id="10245" name="矩形 4"/>
          <p:cNvSpPr/>
          <p:nvPr/>
        </p:nvSpPr>
        <p:spPr>
          <a:xfrm>
            <a:off x="5386388" y="1504950"/>
            <a:ext cx="5445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a:t>
            </a:r>
            <a:endParaRPr lang="zh-CN" altLang="en-US" sz="2800"/>
          </a:p>
        </p:txBody>
      </p:sp>
      <p:sp>
        <p:nvSpPr>
          <p:cNvPr id="10246" name="矩形 5"/>
          <p:cNvSpPr/>
          <p:nvPr/>
        </p:nvSpPr>
        <p:spPr>
          <a:xfrm>
            <a:off x="1470025" y="2644775"/>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小</a:t>
            </a:r>
            <a:endParaRPr lang="zh-CN" altLang="en-US" sz="2800"/>
          </a:p>
        </p:txBody>
      </p:sp>
      <p:sp>
        <p:nvSpPr>
          <p:cNvPr id="10247" name="矩形 6"/>
          <p:cNvSpPr/>
          <p:nvPr/>
        </p:nvSpPr>
        <p:spPr>
          <a:xfrm>
            <a:off x="5567363" y="2644775"/>
            <a:ext cx="90328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增大</a:t>
            </a:r>
            <a:endParaRPr lang="zh-CN" altLang="en-US" sz="2800"/>
          </a:p>
        </p:txBody>
      </p:sp>
      <p:sp>
        <p:nvSpPr>
          <p:cNvPr id="10248" name="矩形 7"/>
          <p:cNvSpPr/>
          <p:nvPr/>
        </p:nvSpPr>
        <p:spPr>
          <a:xfrm>
            <a:off x="4043363" y="4343400"/>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不变</a:t>
            </a:r>
            <a:endParaRPr lang="zh-CN" altLang="en-US" sz="2800"/>
          </a:p>
        </p:txBody>
      </p:sp>
      <p:sp>
        <p:nvSpPr>
          <p:cNvPr id="10249" name="矩形 8"/>
          <p:cNvSpPr/>
          <p:nvPr/>
        </p:nvSpPr>
        <p:spPr>
          <a:xfrm>
            <a:off x="6470650" y="4924425"/>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守恒</a:t>
            </a:r>
            <a:endParaRPr lang="zh-CN" altLang="en-US" sz="2800"/>
          </a:p>
        </p:txBody>
      </p:sp>
      <p:sp>
        <p:nvSpPr>
          <p:cNvPr id="10250" name="矩形 9"/>
          <p:cNvSpPr/>
          <p:nvPr/>
        </p:nvSpPr>
        <p:spPr>
          <a:xfrm>
            <a:off x="6137275" y="5497513"/>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Vertical)">
                                      <p:cBhvr>
                                        <p:cTn id="7" dur="500"/>
                                        <p:tgtEl>
                                          <p:spTgt spid="102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4"/>
                                        </p:tgtEl>
                                        <p:attrNameLst>
                                          <p:attrName>style.visibility</p:attrName>
                                        </p:attrNameLst>
                                      </p:cBhvr>
                                      <p:to>
                                        <p:strVal val="visible"/>
                                      </p:to>
                                    </p:set>
                                    <p:anim calcmode="lin" valueType="num">
                                      <p:cBhvr additive="base">
                                        <p:cTn id="12" dur="500" fill="hold"/>
                                        <p:tgtEl>
                                          <p:spTgt spid="10244"/>
                                        </p:tgtEl>
                                        <p:attrNameLst>
                                          <p:attrName>ppt_x</p:attrName>
                                        </p:attrNameLst>
                                      </p:cBhvr>
                                      <p:tavLst>
                                        <p:tav tm="0">
                                          <p:val>
                                            <p:strVal val="#ppt_x"/>
                                          </p:val>
                                        </p:tav>
                                        <p:tav tm="100000">
                                          <p:val>
                                            <p:strVal val="#ppt_x"/>
                                          </p:val>
                                        </p:tav>
                                      </p:tavLst>
                                    </p:anim>
                                    <p:anim calcmode="lin" valueType="num">
                                      <p:cBhvr additive="base">
                                        <p:cTn id="13"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45"/>
                                        </p:tgtEl>
                                        <p:attrNameLst>
                                          <p:attrName>style.visibility</p:attrName>
                                        </p:attrNameLst>
                                      </p:cBhvr>
                                      <p:to>
                                        <p:strVal val="visible"/>
                                      </p:to>
                                    </p:set>
                                    <p:anim calcmode="lin" valueType="num">
                                      <p:cBhvr additive="base">
                                        <p:cTn id="18" dur="500" fill="hold"/>
                                        <p:tgtEl>
                                          <p:spTgt spid="10245"/>
                                        </p:tgtEl>
                                        <p:attrNameLst>
                                          <p:attrName>ppt_x</p:attrName>
                                        </p:attrNameLst>
                                      </p:cBhvr>
                                      <p:tavLst>
                                        <p:tav tm="0">
                                          <p:val>
                                            <p:strVal val="#ppt_x"/>
                                          </p:val>
                                        </p:tav>
                                        <p:tav tm="100000">
                                          <p:val>
                                            <p:strVal val="#ppt_x"/>
                                          </p:val>
                                        </p:tav>
                                      </p:tavLst>
                                    </p:anim>
                                    <p:anim calcmode="lin" valueType="num">
                                      <p:cBhvr additive="base">
                                        <p:cTn id="19" dur="500" fill="hold"/>
                                        <p:tgtEl>
                                          <p:spTgt spid="1024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246"/>
                                        </p:tgtEl>
                                        <p:attrNameLst>
                                          <p:attrName>style.visibility</p:attrName>
                                        </p:attrNameLst>
                                      </p:cBhvr>
                                      <p:to>
                                        <p:strVal val="visible"/>
                                      </p:to>
                                    </p:set>
                                    <p:anim calcmode="lin" valueType="num">
                                      <p:cBhvr additive="base">
                                        <p:cTn id="24" dur="500" fill="hold"/>
                                        <p:tgtEl>
                                          <p:spTgt spid="10246"/>
                                        </p:tgtEl>
                                        <p:attrNameLst>
                                          <p:attrName>ppt_x</p:attrName>
                                        </p:attrNameLst>
                                      </p:cBhvr>
                                      <p:tavLst>
                                        <p:tav tm="0">
                                          <p:val>
                                            <p:strVal val="#ppt_x"/>
                                          </p:val>
                                        </p:tav>
                                        <p:tav tm="100000">
                                          <p:val>
                                            <p:strVal val="#ppt_x"/>
                                          </p:val>
                                        </p:tav>
                                      </p:tavLst>
                                    </p:anim>
                                    <p:anim calcmode="lin" valueType="num">
                                      <p:cBhvr additive="base">
                                        <p:cTn id="25"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247"/>
                                        </p:tgtEl>
                                        <p:attrNameLst>
                                          <p:attrName>style.visibility</p:attrName>
                                        </p:attrNameLst>
                                      </p:cBhvr>
                                      <p:to>
                                        <p:strVal val="visible"/>
                                      </p:to>
                                    </p:set>
                                    <p:anim calcmode="lin" valueType="num">
                                      <p:cBhvr additive="base">
                                        <p:cTn id="30" dur="500" fill="hold"/>
                                        <p:tgtEl>
                                          <p:spTgt spid="10247"/>
                                        </p:tgtEl>
                                        <p:attrNameLst>
                                          <p:attrName>ppt_x</p:attrName>
                                        </p:attrNameLst>
                                      </p:cBhvr>
                                      <p:tavLst>
                                        <p:tav tm="0">
                                          <p:val>
                                            <p:strVal val="#ppt_x"/>
                                          </p:val>
                                        </p:tav>
                                        <p:tav tm="100000">
                                          <p:val>
                                            <p:strVal val="#ppt_x"/>
                                          </p:val>
                                        </p:tav>
                                      </p:tavLst>
                                    </p:anim>
                                    <p:anim calcmode="lin" valueType="num">
                                      <p:cBhvr additive="base">
                                        <p:cTn id="31"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248"/>
                                        </p:tgtEl>
                                        <p:attrNameLst>
                                          <p:attrName>style.visibility</p:attrName>
                                        </p:attrNameLst>
                                      </p:cBhvr>
                                      <p:to>
                                        <p:strVal val="visible"/>
                                      </p:to>
                                    </p:set>
                                    <p:anim calcmode="lin" valueType="num">
                                      <p:cBhvr additive="base">
                                        <p:cTn id="36" dur="500" fill="hold"/>
                                        <p:tgtEl>
                                          <p:spTgt spid="10248"/>
                                        </p:tgtEl>
                                        <p:attrNameLst>
                                          <p:attrName>ppt_x</p:attrName>
                                        </p:attrNameLst>
                                      </p:cBhvr>
                                      <p:tavLst>
                                        <p:tav tm="0">
                                          <p:val>
                                            <p:strVal val="#ppt_x"/>
                                          </p:val>
                                        </p:tav>
                                        <p:tav tm="100000">
                                          <p:val>
                                            <p:strVal val="#ppt_x"/>
                                          </p:val>
                                        </p:tav>
                                      </p:tavLst>
                                    </p:anim>
                                    <p:anim calcmode="lin" valueType="num">
                                      <p:cBhvr additive="base">
                                        <p:cTn id="37"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249"/>
                                        </p:tgtEl>
                                        <p:attrNameLst>
                                          <p:attrName>style.visibility</p:attrName>
                                        </p:attrNameLst>
                                      </p:cBhvr>
                                      <p:to>
                                        <p:strVal val="visible"/>
                                      </p:to>
                                    </p:set>
                                    <p:anim calcmode="lin" valueType="num">
                                      <p:cBhvr additive="base">
                                        <p:cTn id="42" dur="500" fill="hold"/>
                                        <p:tgtEl>
                                          <p:spTgt spid="10249"/>
                                        </p:tgtEl>
                                        <p:attrNameLst>
                                          <p:attrName>ppt_x</p:attrName>
                                        </p:attrNameLst>
                                      </p:cBhvr>
                                      <p:tavLst>
                                        <p:tav tm="0">
                                          <p:val>
                                            <p:strVal val="#ppt_x"/>
                                          </p:val>
                                        </p:tav>
                                        <p:tav tm="100000">
                                          <p:val>
                                            <p:strVal val="#ppt_x"/>
                                          </p:val>
                                        </p:tav>
                                      </p:tavLst>
                                    </p:anim>
                                    <p:anim calcmode="lin" valueType="num">
                                      <p:cBhvr additive="base">
                                        <p:cTn id="43" dur="500" fill="hold"/>
                                        <p:tgtEl>
                                          <p:spTgt spid="10249"/>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0250"/>
                                        </p:tgtEl>
                                        <p:attrNameLst>
                                          <p:attrName>style.visibility</p:attrName>
                                        </p:attrNameLst>
                                      </p:cBhvr>
                                      <p:to>
                                        <p:strVal val="visible"/>
                                      </p:to>
                                    </p:set>
                                    <p:anim calcmode="lin" valueType="num">
                                      <p:cBhvr additive="base">
                                        <p:cTn id="48" dur="500" fill="hold"/>
                                        <p:tgtEl>
                                          <p:spTgt spid="10250"/>
                                        </p:tgtEl>
                                        <p:attrNameLst>
                                          <p:attrName>ppt_x</p:attrName>
                                        </p:attrNameLst>
                                      </p:cBhvr>
                                      <p:tavLst>
                                        <p:tav tm="0">
                                          <p:val>
                                            <p:strVal val="#ppt_x"/>
                                          </p:val>
                                        </p:tav>
                                        <p:tav tm="100000">
                                          <p:val>
                                            <p:strVal val="#ppt_x"/>
                                          </p:val>
                                        </p:tav>
                                      </p:tavLst>
                                    </p:anim>
                                    <p:anim calcmode="lin" valueType="num">
                                      <p:cBhvr additive="base">
                                        <p:cTn id="49" dur="500" fill="hold"/>
                                        <p:tgtEl>
                                          <p:spTgt spid="102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p:bldP spid="10247" grpId="0"/>
      <p:bldP spid="10248" grpId="0"/>
      <p:bldP spid="10249" grpId="0"/>
      <p:bldP spid="10250"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496888" y="7239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en-US" sz="2800"/>
              <a:t>一　  动能和势能的影响因素　 </a:t>
            </a:r>
            <a:br>
              <a:rPr lang="en-US" altLang="zh-CN" sz="2800"/>
            </a:br>
            <a:r>
              <a:rPr lang="en-US" altLang="zh-CN" sz="2800"/>
              <a:t>       </a:t>
            </a:r>
            <a:r>
              <a:rPr lang="zh-CN" altLang="zh-CN" sz="2800"/>
              <a:t>（</a:t>
            </a:r>
            <a:r>
              <a:rPr lang="en-US" altLang="zh-CN" sz="2800"/>
              <a:t>2020·</a:t>
            </a:r>
            <a:r>
              <a:rPr lang="zh-CN" altLang="zh-CN" sz="2800"/>
              <a:t>乐山）</a:t>
            </a:r>
            <a:r>
              <a:rPr lang="en-US" altLang="zh-CN" sz="2800"/>
              <a:t>2020</a:t>
            </a:r>
            <a:r>
              <a:rPr lang="zh-CN" altLang="zh-CN" sz="2800"/>
              <a:t>年</a:t>
            </a:r>
            <a:r>
              <a:rPr lang="en-US" altLang="zh-CN" sz="2800"/>
              <a:t>6</a:t>
            </a:r>
            <a:r>
              <a:rPr lang="zh-CN" altLang="zh-CN" sz="2800"/>
              <a:t>月</a:t>
            </a:r>
            <a:r>
              <a:rPr lang="en-US" altLang="zh-CN" sz="2800"/>
              <a:t>17</a:t>
            </a:r>
            <a:r>
              <a:rPr lang="zh-CN" altLang="zh-CN" sz="2800"/>
              <a:t>日</a:t>
            </a:r>
            <a:r>
              <a:rPr lang="en-US" altLang="zh-CN" sz="2800"/>
              <a:t>15</a:t>
            </a:r>
            <a:r>
              <a:rPr lang="zh-CN" altLang="zh-CN" sz="2800"/>
              <a:t>时</a:t>
            </a:r>
            <a:r>
              <a:rPr lang="en-US" altLang="zh-CN" sz="2800"/>
              <a:t>19</a:t>
            </a:r>
            <a:r>
              <a:rPr lang="zh-CN" altLang="zh-CN" sz="2800"/>
              <a:t>分，我国在酒泉卫星发射中心用长征二号丁运载火箭，成功将高分九号</a:t>
            </a:r>
            <a:r>
              <a:rPr lang="en-US" altLang="zh-CN" sz="2800"/>
              <a:t>03</a:t>
            </a:r>
            <a:r>
              <a:rPr lang="zh-CN" altLang="zh-CN" sz="2800"/>
              <a:t>星送入预定轨道，发射获得圆满成功．在运载火箭加速升空的过程中，下列说法正确的是（　　）</a:t>
            </a:r>
            <a:br>
              <a:rPr lang="zh-CN" altLang="zh-CN" sz="2800"/>
            </a:br>
            <a:r>
              <a:rPr lang="en-US" altLang="zh-CN" sz="2800"/>
              <a:t>A</a:t>
            </a:r>
            <a:r>
              <a:rPr lang="zh-CN" altLang="zh-CN" sz="2800"/>
              <a:t>．动能增大，势能减小</a:t>
            </a:r>
            <a:r>
              <a:rPr lang="en-US" altLang="zh-CN" sz="2800"/>
              <a:t>	    </a:t>
            </a:r>
            <a:br>
              <a:rPr lang="zh-CN" altLang="zh-CN" sz="2800"/>
            </a:br>
            <a:r>
              <a:rPr lang="en-US" altLang="zh-CN" sz="2800"/>
              <a:t>B</a:t>
            </a:r>
            <a:r>
              <a:rPr lang="zh-CN" altLang="zh-CN" sz="2800"/>
              <a:t>．动能不变，势能增大</a:t>
            </a:r>
            <a:br>
              <a:rPr lang="zh-CN" altLang="zh-CN" sz="2800"/>
            </a:br>
            <a:r>
              <a:rPr lang="en-US" altLang="zh-CN" sz="2800"/>
              <a:t>C</a:t>
            </a:r>
            <a:r>
              <a:rPr lang="zh-CN" altLang="zh-CN" sz="2800"/>
              <a:t>．动能增大，势能增大</a:t>
            </a:r>
            <a:r>
              <a:rPr lang="en-US" altLang="zh-CN" sz="2800"/>
              <a:t>	    </a:t>
            </a:r>
            <a:br>
              <a:rPr lang="zh-CN" altLang="zh-CN" sz="2800"/>
            </a:br>
            <a:r>
              <a:rPr lang="en-US" altLang="zh-CN" sz="2800"/>
              <a:t>D</a:t>
            </a:r>
            <a:r>
              <a:rPr lang="zh-CN" altLang="zh-CN" sz="2800"/>
              <a:t>．动能减小，势能增大</a:t>
            </a:r>
            <a:br>
              <a:rPr lang="zh-CN" altLang="zh-CN" sz="2800"/>
            </a:br>
            <a:endParaRPr lang="zh-CN" altLang="en-US" sz="2800"/>
          </a:p>
        </p:txBody>
      </p:sp>
      <p:pic>
        <p:nvPicPr>
          <p:cNvPr id="11267" name="Picture 2"/>
          <p:cNvPicPr>
            <a:picLocks noChangeAspect="1"/>
          </p:cNvPicPr>
          <p:nvPr/>
        </p:nvPicPr>
        <p:blipFill>
          <a:blip r:embed="rId2"/>
          <a:stretch>
            <a:fillRect/>
          </a:stretch>
        </p:blipFill>
        <p:spPr>
          <a:xfrm>
            <a:off x="525463" y="1428750"/>
            <a:ext cx="792162" cy="395288"/>
          </a:xfrm>
          <a:prstGeom prst="rect">
            <a:avLst/>
          </a:prstGeom>
          <a:noFill/>
          <a:ln>
            <a:noFill/>
            <a:miter lim="800000"/>
          </a:ln>
        </p:spPr>
      </p:pic>
      <p:sp>
        <p:nvSpPr>
          <p:cNvPr id="1126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1269" name="Picture 7"/>
          <p:cNvPicPr>
            <a:picLocks noChangeAspect="1"/>
          </p:cNvPicPr>
          <p:nvPr/>
        </p:nvPicPr>
        <p:blipFill>
          <a:blip r:embed="rId3"/>
          <a:stretch>
            <a:fillRect/>
          </a:stretch>
        </p:blipFill>
        <p:spPr>
          <a:xfrm>
            <a:off x="5807075" y="3786188"/>
            <a:ext cx="1836738" cy="2347912"/>
          </a:xfrm>
          <a:prstGeom prst="rect">
            <a:avLst/>
          </a:prstGeom>
          <a:noFill/>
          <a:ln>
            <a:noFill/>
            <a:miter lim="800000"/>
          </a:ln>
        </p:spPr>
      </p:pic>
      <p:sp>
        <p:nvSpPr>
          <p:cNvPr id="11270" name="矩形 2"/>
          <p:cNvSpPr/>
          <p:nvPr/>
        </p:nvSpPr>
        <p:spPr>
          <a:xfrm>
            <a:off x="1790700" y="359092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fade">
                                      <p:cBhvr>
                                        <p:cTn id="10" dur="500"/>
                                        <p:tgtEl>
                                          <p:spTgt spid="11266"/>
                                        </p:tgtEl>
                                      </p:cBhvr>
                                    </p:animEffect>
                                  </p:childTnLst>
                                </p:cTn>
                              </p:par>
                              <p:par>
                                <p:cTn id="11" presetID="10" presetClass="entr" presetSubtype="0" fill="hold" nodeType="withEffect">
                                  <p:stCondLst>
                                    <p:cond delay="0"/>
                                  </p:stCondLst>
                                  <p:childTnLst>
                                    <p:set>
                                      <p:cBhvr>
                                        <p:cTn id="12" dur="1" fill="hold">
                                          <p:stCondLst>
                                            <p:cond delay="0"/>
                                          </p:stCondLst>
                                        </p:cTn>
                                        <p:tgtEl>
                                          <p:spTgt spid="11269"/>
                                        </p:tgtEl>
                                        <p:attrNameLst>
                                          <p:attrName>style.visibility</p:attrName>
                                        </p:attrNameLst>
                                      </p:cBhvr>
                                      <p:to>
                                        <p:strVal val="visible"/>
                                      </p:to>
                                    </p:set>
                                    <p:animEffect transition="in" filter="fade">
                                      <p:cBhvr>
                                        <p:cTn id="13" dur="500"/>
                                        <p:tgtEl>
                                          <p:spTgt spid="1126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additive="base">
                                        <p:cTn id="18" dur="500" fill="hold"/>
                                        <p:tgtEl>
                                          <p:spTgt spid="11270"/>
                                        </p:tgtEl>
                                        <p:attrNameLst>
                                          <p:attrName>ppt_x</p:attrName>
                                        </p:attrNameLst>
                                      </p:cBhvr>
                                      <p:tavLst>
                                        <p:tav tm="0">
                                          <p:val>
                                            <p:strVal val="#ppt_x"/>
                                          </p:val>
                                        </p:tav>
                                        <p:tav tm="100000">
                                          <p:val>
                                            <p:strVal val="#ppt_x"/>
                                          </p:val>
                                        </p:tav>
                                      </p:tavLst>
                                    </p:anim>
                                    <p:anim calcmode="lin" valueType="num">
                                      <p:cBhvr additive="base">
                                        <p:cTn id="19"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2291" name="标题 1"/>
          <p:cNvSpPr>
            <a:spLocks noGrp="1"/>
          </p:cNvSpPr>
          <p:nvPr>
            <p:ph type="title" idx="4294967295"/>
          </p:nvPr>
        </p:nvSpPr>
        <p:spPr>
          <a:xfrm>
            <a:off x="508000" y="1425575"/>
            <a:ext cx="8128000" cy="40068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【点拔】动能与质量、速度有关，物体的质量变大，速度变大，动能变大；</a:t>
            </a:r>
            <a:br>
              <a:rPr lang="zh-CN" altLang="zh-CN" sz="2800"/>
            </a:br>
            <a:r>
              <a:rPr lang="zh-CN" altLang="zh-CN" sz="2800"/>
              <a:t>重力势能与质量、高度有关，物体的质量变大，高度增加增加，重力势能变大；</a:t>
            </a:r>
            <a:br>
              <a:rPr lang="zh-CN" altLang="zh-CN" sz="2800"/>
            </a:br>
            <a:r>
              <a:rPr lang="zh-CN" altLang="zh-CN" sz="2800"/>
              <a:t>弹性势能与物体发生弹性形变的程度有关，弹性形变程度越大，弹性势能越大．</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barn(inVertical)">
                                      <p:cBhvr>
                                        <p:cTn id="7"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1"/>
          <p:cNvSpPr>
            <a:spLocks noGrp="1"/>
          </p:cNvSpPr>
          <p:nvPr>
            <p:ph type="title" idx="4294967295"/>
          </p:nvPr>
        </p:nvSpPr>
        <p:spPr>
          <a:xfrm>
            <a:off x="404813" y="661988"/>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黄石）如下图，弹簧下端悬挂一个实心小球，用手托住小球，小球静止在</a:t>
            </a:r>
            <a:r>
              <a:rPr lang="en-US" altLang="zh-CN" sz="2800"/>
              <a:t>A</a:t>
            </a:r>
            <a:r>
              <a:rPr lang="zh-CN" altLang="zh-CN" sz="2800"/>
              <a:t>点，此时弹簧处于自然长度．释放小球，小球向下运动到最低点</a:t>
            </a:r>
            <a:r>
              <a:rPr lang="en-US" altLang="zh-CN" sz="2800"/>
              <a:t>B</a:t>
            </a:r>
            <a:r>
              <a:rPr lang="zh-CN" altLang="zh-CN" sz="2800"/>
              <a:t>（不超过弹簧弹性限度），小球从</a:t>
            </a:r>
            <a:r>
              <a:rPr lang="en-US" altLang="zh-CN" sz="2800"/>
              <a:t>A</a:t>
            </a:r>
            <a:r>
              <a:rPr lang="zh-CN" altLang="zh-CN" sz="2800"/>
              <a:t>点运动到</a:t>
            </a:r>
            <a:r>
              <a:rPr lang="en-US" altLang="zh-CN" sz="2800"/>
              <a:t>B</a:t>
            </a:r>
            <a:r>
              <a:rPr lang="zh-CN" altLang="zh-CN" sz="2800"/>
              <a:t>点的过程中，下列说法正确的是（　　）</a:t>
            </a:r>
            <a:br>
              <a:rPr lang="zh-CN" altLang="zh-CN" sz="2800"/>
            </a:br>
            <a:r>
              <a:rPr lang="en-US" altLang="zh-CN" sz="2800"/>
              <a:t>A.</a:t>
            </a:r>
            <a:r>
              <a:rPr lang="zh-CN" altLang="zh-CN" sz="2800"/>
              <a:t>小球的重力势能一直在减少，动能一直在增加</a:t>
            </a:r>
            <a:br>
              <a:rPr lang="zh-CN" altLang="zh-CN" sz="2800"/>
            </a:br>
            <a:r>
              <a:rPr lang="en-US" altLang="zh-CN" sz="2800"/>
              <a:t>B</a:t>
            </a:r>
            <a:r>
              <a:rPr lang="zh-CN" altLang="zh-CN" sz="2800"/>
              <a:t>．小球减少的重力势能全部转化为动能</a:t>
            </a:r>
            <a:br>
              <a:rPr lang="zh-CN" altLang="zh-CN" sz="2800"/>
            </a:br>
            <a:r>
              <a:rPr lang="en-US" altLang="zh-CN" sz="2800"/>
              <a:t>C</a:t>
            </a:r>
            <a:r>
              <a:rPr lang="zh-CN" altLang="zh-CN" sz="2800"/>
              <a:t>．弹簧的弹性势能不断增大</a:t>
            </a:r>
            <a:br>
              <a:rPr lang="zh-CN" altLang="zh-CN" sz="2800"/>
            </a:br>
            <a:r>
              <a:rPr lang="en-US" altLang="zh-CN" sz="2800"/>
              <a:t>D</a:t>
            </a:r>
            <a:r>
              <a:rPr lang="zh-CN" altLang="zh-CN" sz="2800"/>
              <a:t>．小球运动到</a:t>
            </a:r>
            <a:r>
              <a:rPr lang="en-US" altLang="zh-CN" sz="2800"/>
              <a:t>B</a:t>
            </a:r>
            <a:r>
              <a:rPr lang="zh-CN" altLang="zh-CN" sz="2800"/>
              <a:t>点时，重力势能最小，动能最大</a:t>
            </a:r>
            <a:br>
              <a:rPr lang="zh-CN" altLang="zh-CN" sz="2800"/>
            </a:br>
            <a:endParaRPr lang="zh-CN" altLang="en-US" sz="2800"/>
          </a:p>
        </p:txBody>
      </p:sp>
      <p:pic>
        <p:nvPicPr>
          <p:cNvPr id="13315" name="Picture 2"/>
          <p:cNvPicPr>
            <a:picLocks noChangeAspect="1"/>
          </p:cNvPicPr>
          <p:nvPr/>
        </p:nvPicPr>
        <p:blipFill>
          <a:blip r:embed="rId2"/>
          <a:stretch>
            <a:fillRect/>
          </a:stretch>
        </p:blipFill>
        <p:spPr>
          <a:xfrm>
            <a:off x="601663" y="825500"/>
            <a:ext cx="1323975" cy="487363"/>
          </a:xfrm>
          <a:prstGeom prst="rect">
            <a:avLst/>
          </a:prstGeom>
          <a:noFill/>
          <a:ln>
            <a:noFill/>
            <a:miter lim="800000"/>
          </a:ln>
        </p:spPr>
      </p:pic>
      <p:sp>
        <p:nvSpPr>
          <p:cNvPr id="13316"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3317" name="Picture 7"/>
          <p:cNvPicPr>
            <a:picLocks noChangeAspect="1"/>
          </p:cNvPicPr>
          <p:nvPr/>
        </p:nvPicPr>
        <p:blipFill>
          <a:blip r:embed="rId3"/>
          <a:stretch>
            <a:fillRect/>
          </a:stretch>
        </p:blipFill>
        <p:spPr>
          <a:xfrm>
            <a:off x="7270750" y="4519613"/>
            <a:ext cx="795338" cy="1381125"/>
          </a:xfrm>
          <a:prstGeom prst="rect">
            <a:avLst/>
          </a:prstGeom>
          <a:noFill/>
          <a:ln>
            <a:noFill/>
            <a:miter lim="800000"/>
          </a:ln>
        </p:spPr>
      </p:pic>
      <p:sp>
        <p:nvSpPr>
          <p:cNvPr id="13318" name="矩形 8"/>
          <p:cNvSpPr/>
          <p:nvPr/>
        </p:nvSpPr>
        <p:spPr>
          <a:xfrm>
            <a:off x="6554788" y="330200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fade">
                                      <p:cBhvr>
                                        <p:cTn id="10" dur="500"/>
                                        <p:tgtEl>
                                          <p:spTgt spid="13314"/>
                                        </p:tgtEl>
                                      </p:cBhvr>
                                    </p:animEffect>
                                  </p:childTnLst>
                                </p:cTn>
                              </p:par>
                              <p:par>
                                <p:cTn id="11" presetID="10" presetClass="entr" presetSubtype="0" fill="hold" nodeType="withEffect">
                                  <p:stCondLst>
                                    <p:cond delay="0"/>
                                  </p:stCondLst>
                                  <p:childTnLst>
                                    <p:set>
                                      <p:cBhvr>
                                        <p:cTn id="12" dur="1" fill="hold">
                                          <p:stCondLst>
                                            <p:cond delay="0"/>
                                          </p:stCondLst>
                                        </p:cTn>
                                        <p:tgtEl>
                                          <p:spTgt spid="13317"/>
                                        </p:tgtEl>
                                        <p:attrNameLst>
                                          <p:attrName>style.visibility</p:attrName>
                                        </p:attrNameLst>
                                      </p:cBhvr>
                                      <p:to>
                                        <p:strVal val="visible"/>
                                      </p:to>
                                    </p:set>
                                    <p:animEffect transition="in" filter="fade">
                                      <p:cBhvr>
                                        <p:cTn id="13" dur="500"/>
                                        <p:tgtEl>
                                          <p:spTgt spid="1331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318"/>
                                        </p:tgtEl>
                                        <p:attrNameLst>
                                          <p:attrName>style.visibility</p:attrName>
                                        </p:attrNameLst>
                                      </p:cBhvr>
                                      <p:to>
                                        <p:strVal val="visible"/>
                                      </p:to>
                                    </p:set>
                                    <p:anim calcmode="lin" valueType="num">
                                      <p:cBhvr additive="base">
                                        <p:cTn id="18" dur="500" fill="hold"/>
                                        <p:tgtEl>
                                          <p:spTgt spid="13318"/>
                                        </p:tgtEl>
                                        <p:attrNameLst>
                                          <p:attrName>ppt_x</p:attrName>
                                        </p:attrNameLst>
                                      </p:cBhvr>
                                      <p:tavLst>
                                        <p:tav tm="0">
                                          <p:val>
                                            <p:strVal val="#ppt_x"/>
                                          </p:val>
                                        </p:tav>
                                        <p:tav tm="100000">
                                          <p:val>
                                            <p:strVal val="#ppt_x"/>
                                          </p:val>
                                        </p:tav>
                                      </p:tavLst>
                                    </p:anim>
                                    <p:anim calcmode="lin" valueType="num">
                                      <p:cBhvr additive="base">
                                        <p:cTn id="19" dur="500" fill="hold"/>
                                        <p:tgtEl>
                                          <p:spTgt spid="133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8"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500"/>
              </a:lnSpc>
            </a:pPr>
            <a:r>
              <a:rPr lang="zh-CN" altLang="en-US" sz="2800"/>
              <a:t>二　  机械能及其转化　 </a:t>
            </a:r>
            <a:br>
              <a:rPr lang="en-US" altLang="zh-CN" sz="2800"/>
            </a:br>
            <a:r>
              <a:rPr lang="en-US" altLang="zh-CN" sz="2800"/>
              <a:t>         </a:t>
            </a:r>
            <a:r>
              <a:rPr lang="zh-CN" altLang="zh-CN" sz="2800"/>
              <a:t>（</a:t>
            </a:r>
            <a:r>
              <a:rPr lang="en-US" altLang="zh-CN" sz="2800"/>
              <a:t>1</a:t>
            </a:r>
            <a:r>
              <a:rPr lang="zh-CN" altLang="zh-CN" sz="2800"/>
              <a:t>）骑自行车下坡时，车加速下行，人与车的重力势能</a:t>
            </a:r>
            <a:r>
              <a:rPr lang="zh-CN" altLang="zh-CN" sz="2800" u="sng"/>
              <a:t>　　　　　</a:t>
            </a:r>
            <a:r>
              <a:rPr lang="zh-CN" altLang="zh-CN" sz="2800"/>
              <a:t>，动能</a:t>
            </a:r>
            <a:r>
              <a:rPr lang="zh-CN" altLang="zh-CN" sz="2800" u="sng"/>
              <a:t>　　　　　</a:t>
            </a:r>
            <a:r>
              <a:rPr lang="zh-CN" altLang="zh-CN" sz="2800"/>
              <a:t>．</a:t>
            </a:r>
            <a:br>
              <a:rPr lang="zh-CN" altLang="zh-CN" sz="2800"/>
            </a:br>
            <a:r>
              <a:rPr lang="zh-CN" altLang="zh-CN" sz="2800"/>
              <a:t>（</a:t>
            </a:r>
            <a:r>
              <a:rPr lang="en-US" altLang="zh-CN" sz="2800"/>
              <a:t>2</a:t>
            </a:r>
            <a:r>
              <a:rPr lang="zh-CN" altLang="zh-CN" sz="2800"/>
              <a:t>）小明乘坐直达电梯匀速上升时，他的动能</a:t>
            </a:r>
            <a:r>
              <a:rPr lang="zh-CN" altLang="zh-CN" sz="2800" u="sng"/>
              <a:t>　　　　　</a:t>
            </a:r>
            <a:r>
              <a:rPr lang="zh-CN" altLang="zh-CN" sz="2800"/>
              <a:t>，重力势能</a:t>
            </a:r>
            <a:r>
              <a:rPr lang="zh-CN" altLang="zh-CN" sz="2800" u="sng"/>
              <a:t>　　　　　</a:t>
            </a:r>
            <a:r>
              <a:rPr lang="zh-CN" altLang="zh-CN" sz="2800"/>
              <a:t>，机械能</a:t>
            </a:r>
            <a:r>
              <a:rPr lang="zh-CN" altLang="zh-CN" sz="2800" u="sng"/>
              <a:t>　　　　　</a:t>
            </a:r>
            <a:r>
              <a:rPr lang="zh-CN" altLang="zh-CN" sz="2800"/>
              <a:t>．</a:t>
            </a:r>
            <a:br>
              <a:rPr lang="zh-CN" altLang="zh-CN" sz="2800"/>
            </a:br>
            <a:r>
              <a:rPr lang="zh-CN" altLang="zh-CN" sz="2800"/>
              <a:t>（</a:t>
            </a:r>
            <a:r>
              <a:rPr lang="en-US" altLang="zh-CN" sz="2800"/>
              <a:t>3</a:t>
            </a:r>
            <a:r>
              <a:rPr lang="zh-CN" altLang="zh-CN" sz="2800"/>
              <a:t>）将一支装有弹簧的圆珠笔向下按压，放手后笔会向上弹起一定高度，笔向上弹起的过程中，弹簧的</a:t>
            </a:r>
            <a:r>
              <a:rPr lang="zh-CN" altLang="zh-CN" sz="2800" u="sng"/>
              <a:t>　　　　　</a:t>
            </a:r>
            <a:r>
              <a:rPr lang="zh-CN" altLang="zh-CN" sz="2800"/>
              <a:t>能转化为笔的</a:t>
            </a:r>
            <a:r>
              <a:rPr lang="zh-CN" altLang="zh-CN" sz="2800" u="sng"/>
              <a:t>　　　　　</a:t>
            </a:r>
            <a:r>
              <a:rPr lang="zh-CN" altLang="zh-CN" sz="2800"/>
              <a:t>能．</a:t>
            </a:r>
            <a:br>
              <a:rPr lang="zh-CN" altLang="zh-CN" sz="2800"/>
            </a:br>
            <a:endParaRPr lang="zh-CN" altLang="en-US" sz="2800"/>
          </a:p>
        </p:txBody>
      </p:sp>
      <p:pic>
        <p:nvPicPr>
          <p:cNvPr id="14339" name="Picture 3"/>
          <p:cNvPicPr>
            <a:picLocks noChangeAspect="1"/>
          </p:cNvPicPr>
          <p:nvPr/>
        </p:nvPicPr>
        <p:blipFill>
          <a:blip r:embed="rId2"/>
          <a:stretch>
            <a:fillRect/>
          </a:stretch>
        </p:blipFill>
        <p:spPr>
          <a:xfrm>
            <a:off x="666750" y="1593850"/>
            <a:ext cx="811213" cy="404813"/>
          </a:xfrm>
          <a:prstGeom prst="rect">
            <a:avLst/>
          </a:prstGeom>
          <a:noFill/>
          <a:ln>
            <a:noFill/>
            <a:miter lim="800000"/>
          </a:ln>
        </p:spPr>
      </p:pic>
      <p:sp>
        <p:nvSpPr>
          <p:cNvPr id="1434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4341" name="矩形 7"/>
          <p:cNvSpPr/>
          <p:nvPr/>
        </p:nvSpPr>
        <p:spPr>
          <a:xfrm>
            <a:off x="2822575" y="2074863"/>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减少</a:t>
            </a:r>
            <a:endParaRPr lang="zh-CN" altLang="en-US" sz="2800"/>
          </a:p>
        </p:txBody>
      </p:sp>
      <p:sp>
        <p:nvSpPr>
          <p:cNvPr id="14342" name="矩形 8"/>
          <p:cNvSpPr/>
          <p:nvPr/>
        </p:nvSpPr>
        <p:spPr>
          <a:xfrm>
            <a:off x="5597525" y="2074863"/>
            <a:ext cx="9017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增加</a:t>
            </a:r>
            <a:endParaRPr lang="zh-CN" altLang="en-US" sz="2800"/>
          </a:p>
        </p:txBody>
      </p:sp>
      <p:sp>
        <p:nvSpPr>
          <p:cNvPr id="14343" name="矩形 9"/>
          <p:cNvSpPr/>
          <p:nvPr/>
        </p:nvSpPr>
        <p:spPr>
          <a:xfrm>
            <a:off x="1319213" y="3195638"/>
            <a:ext cx="126206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不变　</a:t>
            </a:r>
            <a:endParaRPr lang="zh-CN" altLang="en-US" sz="2800"/>
          </a:p>
        </p:txBody>
      </p:sp>
      <p:sp>
        <p:nvSpPr>
          <p:cNvPr id="14344" name="矩形 10"/>
          <p:cNvSpPr/>
          <p:nvPr/>
        </p:nvSpPr>
        <p:spPr>
          <a:xfrm>
            <a:off x="4946650" y="3209925"/>
            <a:ext cx="90328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增加</a:t>
            </a:r>
            <a:endParaRPr lang="zh-CN" altLang="en-US" sz="2800"/>
          </a:p>
        </p:txBody>
      </p:sp>
      <p:sp>
        <p:nvSpPr>
          <p:cNvPr id="14345" name="矩形 11"/>
          <p:cNvSpPr/>
          <p:nvPr/>
        </p:nvSpPr>
        <p:spPr>
          <a:xfrm>
            <a:off x="1319213" y="377666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增加</a:t>
            </a:r>
            <a:endParaRPr lang="zh-CN" altLang="en-US" sz="2800"/>
          </a:p>
        </p:txBody>
      </p:sp>
      <p:sp>
        <p:nvSpPr>
          <p:cNvPr id="14346" name="矩形 12"/>
          <p:cNvSpPr/>
          <p:nvPr/>
        </p:nvSpPr>
        <p:spPr>
          <a:xfrm>
            <a:off x="1489075" y="5481638"/>
            <a:ext cx="126047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弹性势</a:t>
            </a:r>
            <a:endParaRPr lang="zh-CN" altLang="en-US" sz="2800"/>
          </a:p>
        </p:txBody>
      </p:sp>
      <p:sp>
        <p:nvSpPr>
          <p:cNvPr id="14347" name="矩形 13"/>
          <p:cNvSpPr/>
          <p:nvPr/>
        </p:nvSpPr>
        <p:spPr>
          <a:xfrm>
            <a:off x="5416550" y="5481638"/>
            <a:ext cx="1262063"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重力势</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341"/>
                                        </p:tgtEl>
                                        <p:attrNameLst>
                                          <p:attrName>style.visibility</p:attrName>
                                        </p:attrNameLst>
                                      </p:cBhvr>
                                      <p:to>
                                        <p:strVal val="visible"/>
                                      </p:to>
                                    </p:set>
                                    <p:anim calcmode="lin" valueType="num">
                                      <p:cBhvr additive="base">
                                        <p:cTn id="15" dur="500" fill="hold"/>
                                        <p:tgtEl>
                                          <p:spTgt spid="14341"/>
                                        </p:tgtEl>
                                        <p:attrNameLst>
                                          <p:attrName>ppt_x</p:attrName>
                                        </p:attrNameLst>
                                      </p:cBhvr>
                                      <p:tavLst>
                                        <p:tav tm="0">
                                          <p:val>
                                            <p:strVal val="#ppt_x"/>
                                          </p:val>
                                        </p:tav>
                                        <p:tav tm="100000">
                                          <p:val>
                                            <p:strVal val="#ppt_x"/>
                                          </p:val>
                                        </p:tav>
                                      </p:tavLst>
                                    </p:anim>
                                    <p:anim calcmode="lin" valueType="num">
                                      <p:cBhvr additive="base">
                                        <p:cTn id="16"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342"/>
                                        </p:tgtEl>
                                        <p:attrNameLst>
                                          <p:attrName>style.visibility</p:attrName>
                                        </p:attrNameLst>
                                      </p:cBhvr>
                                      <p:to>
                                        <p:strVal val="visible"/>
                                      </p:to>
                                    </p:set>
                                    <p:anim calcmode="lin" valueType="num">
                                      <p:cBhvr additive="base">
                                        <p:cTn id="21" dur="500" fill="hold"/>
                                        <p:tgtEl>
                                          <p:spTgt spid="14342"/>
                                        </p:tgtEl>
                                        <p:attrNameLst>
                                          <p:attrName>ppt_x</p:attrName>
                                        </p:attrNameLst>
                                      </p:cBhvr>
                                      <p:tavLst>
                                        <p:tav tm="0">
                                          <p:val>
                                            <p:strVal val="#ppt_x"/>
                                          </p:val>
                                        </p:tav>
                                        <p:tav tm="100000">
                                          <p:val>
                                            <p:strVal val="#ppt_x"/>
                                          </p:val>
                                        </p:tav>
                                      </p:tavLst>
                                    </p:anim>
                                    <p:anim calcmode="lin" valueType="num">
                                      <p:cBhvr additive="base">
                                        <p:cTn id="22"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4343"/>
                                        </p:tgtEl>
                                        <p:attrNameLst>
                                          <p:attrName>style.visibility</p:attrName>
                                        </p:attrNameLst>
                                      </p:cBhvr>
                                      <p:to>
                                        <p:strVal val="visible"/>
                                      </p:to>
                                    </p:set>
                                    <p:anim calcmode="lin" valueType="num">
                                      <p:cBhvr additive="base">
                                        <p:cTn id="27" dur="500" fill="hold"/>
                                        <p:tgtEl>
                                          <p:spTgt spid="14343"/>
                                        </p:tgtEl>
                                        <p:attrNameLst>
                                          <p:attrName>ppt_x</p:attrName>
                                        </p:attrNameLst>
                                      </p:cBhvr>
                                      <p:tavLst>
                                        <p:tav tm="0">
                                          <p:val>
                                            <p:strVal val="#ppt_x"/>
                                          </p:val>
                                        </p:tav>
                                        <p:tav tm="100000">
                                          <p:val>
                                            <p:strVal val="#ppt_x"/>
                                          </p:val>
                                        </p:tav>
                                      </p:tavLst>
                                    </p:anim>
                                    <p:anim calcmode="lin" valueType="num">
                                      <p:cBhvr additive="base">
                                        <p:cTn id="28"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344"/>
                                        </p:tgtEl>
                                        <p:attrNameLst>
                                          <p:attrName>style.visibility</p:attrName>
                                        </p:attrNameLst>
                                      </p:cBhvr>
                                      <p:to>
                                        <p:strVal val="visible"/>
                                      </p:to>
                                    </p:set>
                                    <p:anim calcmode="lin" valueType="num">
                                      <p:cBhvr additive="base">
                                        <p:cTn id="33" dur="500" fill="hold"/>
                                        <p:tgtEl>
                                          <p:spTgt spid="14344"/>
                                        </p:tgtEl>
                                        <p:attrNameLst>
                                          <p:attrName>ppt_x</p:attrName>
                                        </p:attrNameLst>
                                      </p:cBhvr>
                                      <p:tavLst>
                                        <p:tav tm="0">
                                          <p:val>
                                            <p:strVal val="#ppt_x"/>
                                          </p:val>
                                        </p:tav>
                                        <p:tav tm="100000">
                                          <p:val>
                                            <p:strVal val="#ppt_x"/>
                                          </p:val>
                                        </p:tav>
                                      </p:tavLst>
                                    </p:anim>
                                    <p:anim calcmode="lin" valueType="num">
                                      <p:cBhvr additive="base">
                                        <p:cTn id="34" dur="500" fill="hold"/>
                                        <p:tgtEl>
                                          <p:spTgt spid="1434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4345"/>
                                        </p:tgtEl>
                                        <p:attrNameLst>
                                          <p:attrName>style.visibility</p:attrName>
                                        </p:attrNameLst>
                                      </p:cBhvr>
                                      <p:to>
                                        <p:strVal val="visible"/>
                                      </p:to>
                                    </p:set>
                                    <p:anim calcmode="lin" valueType="num">
                                      <p:cBhvr additive="base">
                                        <p:cTn id="39" dur="500" fill="hold"/>
                                        <p:tgtEl>
                                          <p:spTgt spid="14345"/>
                                        </p:tgtEl>
                                        <p:attrNameLst>
                                          <p:attrName>ppt_x</p:attrName>
                                        </p:attrNameLst>
                                      </p:cBhvr>
                                      <p:tavLst>
                                        <p:tav tm="0">
                                          <p:val>
                                            <p:strVal val="#ppt_x"/>
                                          </p:val>
                                        </p:tav>
                                        <p:tav tm="100000">
                                          <p:val>
                                            <p:strVal val="#ppt_x"/>
                                          </p:val>
                                        </p:tav>
                                      </p:tavLst>
                                    </p:anim>
                                    <p:anim calcmode="lin" valueType="num">
                                      <p:cBhvr additive="base">
                                        <p:cTn id="40" dur="500" fill="hold"/>
                                        <p:tgtEl>
                                          <p:spTgt spid="14345"/>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346"/>
                                        </p:tgtEl>
                                        <p:attrNameLst>
                                          <p:attrName>style.visibility</p:attrName>
                                        </p:attrNameLst>
                                      </p:cBhvr>
                                      <p:to>
                                        <p:strVal val="visible"/>
                                      </p:to>
                                    </p:set>
                                    <p:anim calcmode="lin" valueType="num">
                                      <p:cBhvr additive="base">
                                        <p:cTn id="45" dur="500" fill="hold"/>
                                        <p:tgtEl>
                                          <p:spTgt spid="14346"/>
                                        </p:tgtEl>
                                        <p:attrNameLst>
                                          <p:attrName>ppt_x</p:attrName>
                                        </p:attrNameLst>
                                      </p:cBhvr>
                                      <p:tavLst>
                                        <p:tav tm="0">
                                          <p:val>
                                            <p:strVal val="#ppt_x"/>
                                          </p:val>
                                        </p:tav>
                                        <p:tav tm="100000">
                                          <p:val>
                                            <p:strVal val="#ppt_x"/>
                                          </p:val>
                                        </p:tav>
                                      </p:tavLst>
                                    </p:anim>
                                    <p:anim calcmode="lin" valueType="num">
                                      <p:cBhvr additive="base">
                                        <p:cTn id="46" dur="500" fill="hold"/>
                                        <p:tgtEl>
                                          <p:spTgt spid="14346"/>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4347"/>
                                        </p:tgtEl>
                                        <p:attrNameLst>
                                          <p:attrName>style.visibility</p:attrName>
                                        </p:attrNameLst>
                                      </p:cBhvr>
                                      <p:to>
                                        <p:strVal val="visible"/>
                                      </p:to>
                                    </p:set>
                                    <p:anim calcmode="lin" valueType="num">
                                      <p:cBhvr additive="base">
                                        <p:cTn id="51" dur="500" fill="hold"/>
                                        <p:tgtEl>
                                          <p:spTgt spid="14347"/>
                                        </p:tgtEl>
                                        <p:attrNameLst>
                                          <p:attrName>ppt_x</p:attrName>
                                        </p:attrNameLst>
                                      </p:cBhvr>
                                      <p:tavLst>
                                        <p:tav tm="0">
                                          <p:val>
                                            <p:strVal val="#ppt_x"/>
                                          </p:val>
                                        </p:tav>
                                        <p:tav tm="100000">
                                          <p:val>
                                            <p:strVal val="#ppt_x"/>
                                          </p:val>
                                        </p:tav>
                                      </p:tavLst>
                                    </p:anim>
                                    <p:anim calcmode="lin" valueType="num">
                                      <p:cBhvr additive="base">
                                        <p:cTn id="52" dur="500" fill="hold"/>
                                        <p:tgtEl>
                                          <p:spTgt spid="143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1" grpId="0"/>
      <p:bldP spid="14342" grpId="0"/>
      <p:bldP spid="14343" grpId="0"/>
      <p:bldP spid="14344" grpId="0"/>
      <p:bldP spid="14345" grpId="0"/>
      <p:bldP spid="14346" grpId="0"/>
      <p:bldP spid="1434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5363" name="标题 1"/>
          <p:cNvSpPr>
            <a:spLocks noGrp="1"/>
          </p:cNvSpPr>
          <p:nvPr>
            <p:ph type="title" idx="4294967295"/>
          </p:nvPr>
        </p:nvSpPr>
        <p:spPr>
          <a:xfrm>
            <a:off x="508000" y="1800225"/>
            <a:ext cx="8128000" cy="277495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a:t>
            </a:r>
            <a:r>
              <a:rPr lang="en-US" altLang="zh-CN" sz="2800"/>
              <a:t>1</a:t>
            </a:r>
            <a:r>
              <a:rPr lang="zh-CN" altLang="zh-CN" sz="2800"/>
              <a:t>）机械能是物体的动能和势能的总和；</a:t>
            </a:r>
            <a:br>
              <a:rPr lang="zh-CN" altLang="zh-CN" sz="2800"/>
            </a:br>
            <a:r>
              <a:rPr lang="zh-CN" altLang="zh-CN" sz="2800"/>
              <a:t>（</a:t>
            </a:r>
            <a:r>
              <a:rPr lang="en-US" altLang="zh-CN" sz="2800"/>
              <a:t>2</a:t>
            </a:r>
            <a:r>
              <a:rPr lang="zh-CN" altLang="zh-CN" sz="2800"/>
              <a:t>）</a:t>
            </a:r>
            <a:r>
              <a:rPr lang="en-US" altLang="zh-CN" sz="2800"/>
              <a:t>A</a:t>
            </a:r>
            <a:r>
              <a:rPr lang="zh-CN" altLang="zh-CN" sz="2800"/>
              <a:t>能量减少的同时</a:t>
            </a:r>
            <a:r>
              <a:rPr lang="en-US" altLang="zh-CN" sz="2800"/>
              <a:t>B</a:t>
            </a:r>
            <a:r>
              <a:rPr lang="zh-CN" altLang="zh-CN" sz="2800"/>
              <a:t>能量增加，称</a:t>
            </a:r>
            <a:r>
              <a:rPr lang="en-US" altLang="zh-CN" sz="2800"/>
              <a:t>A</a:t>
            </a:r>
            <a:r>
              <a:rPr lang="zh-CN" altLang="zh-CN" sz="2800"/>
              <a:t>能量转化为</a:t>
            </a:r>
            <a:r>
              <a:rPr lang="en-US" altLang="zh-CN" sz="2800"/>
              <a:t>B</a:t>
            </a:r>
            <a:r>
              <a:rPr lang="zh-CN" altLang="zh-CN" sz="2800"/>
              <a:t>能量</a:t>
            </a:r>
            <a:r>
              <a:rPr lang="en-US" altLang="zh-CN" sz="2800"/>
              <a:t>     </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arn(inVertical)">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如下图所示，空中加油机正在给匀速水平飞行的战斗机加油，两架飞机在加油过程中始终保持相对静止，那么加油机在此过程中（　　）</a:t>
            </a:r>
            <a:br>
              <a:rPr lang="zh-CN" altLang="zh-CN" sz="2800"/>
            </a:br>
            <a:r>
              <a:rPr lang="en-US" altLang="zh-CN" sz="2800"/>
              <a:t>A.</a:t>
            </a:r>
            <a:r>
              <a:rPr lang="zh-CN" altLang="zh-CN" sz="2800"/>
              <a:t>动能不变，重力势能不变，机械能不变</a:t>
            </a:r>
            <a:br>
              <a:rPr lang="zh-CN" altLang="zh-CN" sz="2800"/>
            </a:br>
            <a:r>
              <a:rPr lang="en-US" altLang="zh-CN" sz="2800"/>
              <a:t>B</a:t>
            </a:r>
            <a:r>
              <a:rPr lang="zh-CN" altLang="zh-CN" sz="2800"/>
              <a:t>．动能减小，重力势能减小，机械能减小</a:t>
            </a:r>
            <a:br>
              <a:rPr lang="zh-CN" altLang="zh-CN" sz="2800"/>
            </a:br>
            <a:r>
              <a:rPr lang="en-US" altLang="zh-CN" sz="2800"/>
              <a:t>C</a:t>
            </a:r>
            <a:r>
              <a:rPr lang="zh-CN" altLang="zh-CN" sz="2800"/>
              <a:t>．动能增大，重力势能不变，机械能增大</a:t>
            </a:r>
            <a:br>
              <a:rPr lang="zh-CN" altLang="zh-CN" sz="2800"/>
            </a:br>
            <a:r>
              <a:rPr lang="en-US" altLang="zh-CN" sz="2800"/>
              <a:t>D</a:t>
            </a:r>
            <a:r>
              <a:rPr lang="zh-CN" altLang="zh-CN" sz="2800"/>
              <a:t>．动能增大，重力势能增大，</a:t>
            </a:r>
            <a:br>
              <a:rPr lang="en-US" altLang="zh-CN" sz="2800"/>
            </a:br>
            <a:r>
              <a:rPr lang="zh-CN" altLang="zh-CN" sz="2800"/>
              <a:t>机械能增大</a:t>
            </a:r>
            <a:br>
              <a:rPr lang="zh-CN" altLang="zh-CN" sz="2800"/>
            </a:br>
            <a:endParaRPr lang="zh-CN" altLang="en-US" sz="2800"/>
          </a:p>
        </p:txBody>
      </p:sp>
      <p:pic>
        <p:nvPicPr>
          <p:cNvPr id="16387" name="Picture 2"/>
          <p:cNvPicPr>
            <a:picLocks noChangeAspect="1"/>
          </p:cNvPicPr>
          <p:nvPr/>
        </p:nvPicPr>
        <p:blipFill>
          <a:blip r:embed="rId2"/>
          <a:stretch>
            <a:fillRect/>
          </a:stretch>
        </p:blipFill>
        <p:spPr>
          <a:xfrm>
            <a:off x="704850" y="1038225"/>
            <a:ext cx="1339850" cy="495300"/>
          </a:xfrm>
          <a:prstGeom prst="rect">
            <a:avLst/>
          </a:prstGeom>
          <a:noFill/>
          <a:ln>
            <a:noFill/>
            <a:miter lim="800000"/>
          </a:ln>
        </p:spPr>
      </p:pic>
      <p:sp>
        <p:nvSpPr>
          <p:cNvPr id="16388"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6389" name="Picture 8"/>
          <p:cNvPicPr>
            <a:picLocks noChangeAspect="1"/>
          </p:cNvPicPr>
          <p:nvPr/>
        </p:nvPicPr>
        <p:blipFill>
          <a:blip r:embed="rId3"/>
          <a:stretch>
            <a:fillRect/>
          </a:stretch>
        </p:blipFill>
        <p:spPr>
          <a:xfrm>
            <a:off x="5567363" y="4968875"/>
            <a:ext cx="3227387" cy="1208088"/>
          </a:xfrm>
          <a:prstGeom prst="rect">
            <a:avLst/>
          </a:prstGeom>
          <a:noFill/>
          <a:ln>
            <a:noFill/>
            <a:miter lim="800000"/>
          </a:ln>
        </p:spPr>
      </p:pic>
      <p:sp>
        <p:nvSpPr>
          <p:cNvPr id="16390" name="矩形 9"/>
          <p:cNvSpPr/>
          <p:nvPr/>
        </p:nvSpPr>
        <p:spPr>
          <a:xfrm>
            <a:off x="6805613" y="2252663"/>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fade">
                                      <p:cBhvr>
                                        <p:cTn id="7" dur="500"/>
                                        <p:tgtEl>
                                          <p:spTgt spid="1638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386"/>
                                        </p:tgtEl>
                                        <p:attrNameLst>
                                          <p:attrName>style.visibility</p:attrName>
                                        </p:attrNameLst>
                                      </p:cBhvr>
                                      <p:to>
                                        <p:strVal val="visible"/>
                                      </p:to>
                                    </p:set>
                                    <p:animEffect transition="in" filter="fade">
                                      <p:cBhvr>
                                        <p:cTn id="10" dur="500"/>
                                        <p:tgtEl>
                                          <p:spTgt spid="16386"/>
                                        </p:tgtEl>
                                      </p:cBhvr>
                                    </p:animEffect>
                                  </p:childTnLst>
                                </p:cTn>
                              </p:par>
                              <p:par>
                                <p:cTn id="11" presetID="10" presetClass="entr" presetSubtype="0" fill="hold" nodeType="withEffect">
                                  <p:stCondLst>
                                    <p:cond delay="0"/>
                                  </p:stCondLst>
                                  <p:childTnLst>
                                    <p:set>
                                      <p:cBhvr>
                                        <p:cTn id="12" dur="1" fill="hold">
                                          <p:stCondLst>
                                            <p:cond delay="0"/>
                                          </p:stCondLst>
                                        </p:cTn>
                                        <p:tgtEl>
                                          <p:spTgt spid="16389"/>
                                        </p:tgtEl>
                                        <p:attrNameLst>
                                          <p:attrName>style.visibility</p:attrName>
                                        </p:attrNameLst>
                                      </p:cBhvr>
                                      <p:to>
                                        <p:strVal val="visible"/>
                                      </p:to>
                                    </p:set>
                                    <p:animEffect transition="in" filter="fade">
                                      <p:cBhvr>
                                        <p:cTn id="13" dur="500"/>
                                        <p:tgtEl>
                                          <p:spTgt spid="1638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390"/>
                                        </p:tgtEl>
                                        <p:attrNameLst>
                                          <p:attrName>style.visibility</p:attrName>
                                        </p:attrNameLst>
                                      </p:cBhvr>
                                      <p:to>
                                        <p:strVal val="visible"/>
                                      </p:to>
                                    </p:set>
                                    <p:anim calcmode="lin" valueType="num">
                                      <p:cBhvr additive="base">
                                        <p:cTn id="18" dur="500" fill="hold"/>
                                        <p:tgtEl>
                                          <p:spTgt spid="16390"/>
                                        </p:tgtEl>
                                        <p:attrNameLst>
                                          <p:attrName>ppt_x</p:attrName>
                                        </p:attrNameLst>
                                      </p:cBhvr>
                                      <p:tavLst>
                                        <p:tav tm="0">
                                          <p:val>
                                            <p:strVal val="#ppt_x"/>
                                          </p:val>
                                        </p:tav>
                                        <p:tav tm="100000">
                                          <p:val>
                                            <p:strVal val="#ppt_x"/>
                                          </p:val>
                                        </p:tav>
                                      </p:tavLst>
                                    </p:anim>
                                    <p:anim calcmode="lin" valueType="num">
                                      <p:cBhvr additive="base">
                                        <p:cTn id="19"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9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7411"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机械能守恒　 </a:t>
            </a:r>
            <a:br>
              <a:rPr lang="en-US" altLang="zh-CN" sz="2800"/>
            </a:br>
            <a:r>
              <a:rPr lang="en-US" altLang="zh-CN" sz="2800"/>
              <a:t>         </a:t>
            </a:r>
            <a:r>
              <a:rPr lang="zh-CN" altLang="zh-CN" sz="2800"/>
              <a:t>（</a:t>
            </a:r>
            <a:r>
              <a:rPr lang="en-US" altLang="zh-CN" sz="2800"/>
              <a:t>2020·</a:t>
            </a:r>
            <a:r>
              <a:rPr lang="zh-CN" altLang="zh-CN" sz="2800"/>
              <a:t>绥化）如下图，人造地球卫星绕地球从近地点向远地点运动时，下列说法正确的是（　　）</a:t>
            </a:r>
            <a:br>
              <a:rPr lang="zh-CN" altLang="zh-CN" sz="2800"/>
            </a:br>
            <a:r>
              <a:rPr lang="en-US" altLang="zh-CN" sz="2800"/>
              <a:t>A.</a:t>
            </a:r>
            <a:r>
              <a:rPr lang="zh-CN" altLang="zh-CN" sz="2800"/>
              <a:t>势能变小</a:t>
            </a:r>
            <a:r>
              <a:rPr lang="en-US" altLang="zh-CN" sz="2800"/>
              <a:t>	</a:t>
            </a:r>
            <a:br>
              <a:rPr lang="zh-CN" altLang="zh-CN" sz="2800"/>
            </a:br>
            <a:r>
              <a:rPr lang="en-US" altLang="zh-CN" sz="2800"/>
              <a:t>B</a:t>
            </a:r>
            <a:r>
              <a:rPr lang="zh-CN" altLang="zh-CN" sz="2800"/>
              <a:t>．动能不变</a:t>
            </a:r>
            <a:br>
              <a:rPr lang="zh-CN" altLang="zh-CN" sz="2800"/>
            </a:br>
            <a:r>
              <a:rPr lang="en-US" altLang="zh-CN" sz="2800"/>
              <a:t>C</a:t>
            </a:r>
            <a:r>
              <a:rPr lang="zh-CN" altLang="zh-CN" sz="2800"/>
              <a:t>．动能转化为重力势能</a:t>
            </a:r>
            <a:r>
              <a:rPr lang="en-US" altLang="zh-CN" sz="2800"/>
              <a:t>	</a:t>
            </a:r>
            <a:br>
              <a:rPr lang="zh-CN" altLang="zh-CN" sz="2800"/>
            </a:br>
            <a:r>
              <a:rPr lang="en-US" altLang="zh-CN" sz="2800"/>
              <a:t>D</a:t>
            </a:r>
            <a:r>
              <a:rPr lang="zh-CN" altLang="zh-CN" sz="2800"/>
              <a:t>．机械能变小</a:t>
            </a:r>
            <a:br>
              <a:rPr lang="zh-CN" altLang="zh-CN" sz="2800"/>
            </a:br>
            <a:endParaRPr lang="zh-CN" altLang="en-US" sz="2800"/>
          </a:p>
        </p:txBody>
      </p:sp>
      <p:pic>
        <p:nvPicPr>
          <p:cNvPr id="17412" name="Picture 1"/>
          <p:cNvPicPr>
            <a:picLocks noChangeAspect="1"/>
          </p:cNvPicPr>
          <p:nvPr/>
        </p:nvPicPr>
        <p:blipFill>
          <a:blip r:embed="rId2"/>
          <a:stretch>
            <a:fillRect/>
          </a:stretch>
        </p:blipFill>
        <p:spPr>
          <a:xfrm>
            <a:off x="4979988" y="3249613"/>
            <a:ext cx="3025775" cy="2130425"/>
          </a:xfrm>
          <a:prstGeom prst="rect">
            <a:avLst/>
          </a:prstGeom>
          <a:noFill/>
          <a:ln>
            <a:noFill/>
            <a:miter lim="800000"/>
          </a:ln>
        </p:spPr>
      </p:pic>
      <p:pic>
        <p:nvPicPr>
          <p:cNvPr id="17413" name="Picture 2"/>
          <p:cNvPicPr>
            <a:picLocks noChangeAspect="1"/>
          </p:cNvPicPr>
          <p:nvPr/>
        </p:nvPicPr>
        <p:blipFill>
          <a:blip r:embed="rId3"/>
          <a:stretch>
            <a:fillRect/>
          </a:stretch>
        </p:blipFill>
        <p:spPr>
          <a:xfrm>
            <a:off x="736600" y="1708150"/>
            <a:ext cx="730250" cy="390525"/>
          </a:xfrm>
          <a:prstGeom prst="rect">
            <a:avLst/>
          </a:prstGeom>
          <a:noFill/>
          <a:ln>
            <a:noFill/>
            <a:miter lim="800000"/>
          </a:ln>
        </p:spPr>
      </p:pic>
      <p:sp>
        <p:nvSpPr>
          <p:cNvPr id="17414" name="矩形 5"/>
          <p:cNvSpPr/>
          <p:nvPr/>
        </p:nvSpPr>
        <p:spPr>
          <a:xfrm>
            <a:off x="1101725" y="287337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fade">
                                      <p:cBhvr>
                                        <p:cTn id="7" dur="500"/>
                                        <p:tgtEl>
                                          <p:spTgt spid="174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fade">
                                      <p:cBhvr>
                                        <p:cTn id="10" dur="500"/>
                                        <p:tgtEl>
                                          <p:spTgt spid="17411"/>
                                        </p:tgtEl>
                                      </p:cBhvr>
                                    </p:animEffect>
                                  </p:childTnLst>
                                </p:cTn>
                              </p:par>
                              <p:par>
                                <p:cTn id="11" presetID="10" presetClass="entr" presetSubtype="0" fill="hold" nodeType="withEffect">
                                  <p:stCondLst>
                                    <p:cond delay="0"/>
                                  </p:stCondLst>
                                  <p:childTnLst>
                                    <p:set>
                                      <p:cBhvr>
                                        <p:cTn id="12" dur="1" fill="hold">
                                          <p:stCondLst>
                                            <p:cond delay="0"/>
                                          </p:stCondLst>
                                        </p:cTn>
                                        <p:tgtEl>
                                          <p:spTgt spid="17412"/>
                                        </p:tgtEl>
                                        <p:attrNameLst>
                                          <p:attrName>style.visibility</p:attrName>
                                        </p:attrNameLst>
                                      </p:cBhvr>
                                      <p:to>
                                        <p:strVal val="visible"/>
                                      </p:to>
                                    </p:set>
                                    <p:animEffect transition="in" filter="fade">
                                      <p:cBhvr>
                                        <p:cTn id="13" dur="500"/>
                                        <p:tgtEl>
                                          <p:spTgt spid="174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414"/>
                                        </p:tgtEl>
                                        <p:attrNameLst>
                                          <p:attrName>style.visibility</p:attrName>
                                        </p:attrNameLst>
                                      </p:cBhvr>
                                      <p:to>
                                        <p:strVal val="visible"/>
                                      </p:to>
                                    </p:set>
                                    <p:anim calcmode="lin" valueType="num">
                                      <p:cBhvr additive="base">
                                        <p:cTn id="18" dur="500" fill="hold"/>
                                        <p:tgtEl>
                                          <p:spTgt spid="17414"/>
                                        </p:tgtEl>
                                        <p:attrNameLst>
                                          <p:attrName>ppt_x</p:attrName>
                                        </p:attrNameLst>
                                      </p:cBhvr>
                                      <p:tavLst>
                                        <p:tav tm="0">
                                          <p:val>
                                            <p:strVal val="#ppt_x"/>
                                          </p:val>
                                        </p:tav>
                                        <p:tav tm="100000">
                                          <p:val>
                                            <p:strVal val="#ppt_x"/>
                                          </p:val>
                                        </p:tav>
                                      </p:tavLst>
                                    </p:anim>
                                    <p:anim calcmode="lin" valueType="num">
                                      <p:cBhvr additive="base">
                                        <p:cTn id="19"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8435" name="标题 1"/>
          <p:cNvSpPr>
            <a:spLocks noGrp="1"/>
          </p:cNvSpPr>
          <p:nvPr>
            <p:ph type="title" idx="4294967295"/>
          </p:nvPr>
        </p:nvSpPr>
        <p:spPr>
          <a:xfrm>
            <a:off x="508000" y="2008188"/>
            <a:ext cx="8128000" cy="2208212"/>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【点拔】不计阻力，只有动能和势能相互转化时，物体的机械能守恒，总量保持不变考虑阻力时，物体运动要克服阻力做功，机械能变小．</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ppt_x"/>
                                          </p:val>
                                        </p:tav>
                                        <p:tav tm="100000">
                                          <p:val>
                                            <p:strVal val="#ppt_x"/>
                                          </p:val>
                                        </p:tav>
                                      </p:tavLst>
                                    </p:anim>
                                    <p:anim calcmode="lin" valueType="num">
                                      <p:cBhvr additive="base">
                                        <p:cTn id="8"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1"/>
          <p:cNvSpPr>
            <a:spLocks noGrp="1"/>
          </p:cNvSpPr>
          <p:nvPr>
            <p:ph type="title" idx="4294967295"/>
          </p:nvPr>
        </p:nvSpPr>
        <p:spPr>
          <a:xfrm>
            <a:off x="508000" y="7191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a:t>
            </a:r>
            <a:r>
              <a:rPr lang="en-US" altLang="zh-CN" sz="2800"/>
              <a:t>2020·</a:t>
            </a:r>
            <a:r>
              <a:rPr lang="zh-CN" altLang="zh-CN" sz="2800"/>
              <a:t>永州）如下图所示，在粗糙的轨道内，小球从</a:t>
            </a:r>
            <a:r>
              <a:rPr lang="en-US" altLang="zh-CN" sz="2800" i="1"/>
              <a:t>a</a:t>
            </a:r>
            <a:r>
              <a:rPr lang="zh-CN" altLang="zh-CN" sz="2800"/>
              <a:t>点静止释放，小球沿轨道运动到达</a:t>
            </a:r>
            <a:r>
              <a:rPr lang="en-US" altLang="zh-CN" sz="2800" i="1"/>
              <a:t>c</a:t>
            </a:r>
            <a:r>
              <a:rPr lang="zh-CN" altLang="zh-CN" sz="2800"/>
              <a:t>点时速度为</a:t>
            </a:r>
            <a:r>
              <a:rPr lang="en-US" altLang="zh-CN" sz="2800"/>
              <a:t>0</a:t>
            </a:r>
            <a:r>
              <a:rPr lang="zh-CN" altLang="zh-CN" sz="2800"/>
              <a:t>，</a:t>
            </a:r>
            <a:r>
              <a:rPr lang="en-US" altLang="zh-CN" sz="2800" i="1"/>
              <a:t>b</a:t>
            </a:r>
            <a:r>
              <a:rPr lang="zh-CN" altLang="zh-CN" sz="2800"/>
              <a:t>为轨道的最低点．下列正确的是（　　）</a:t>
            </a:r>
            <a:br>
              <a:rPr lang="zh-CN" altLang="zh-CN" sz="2800"/>
            </a:br>
            <a:r>
              <a:rPr lang="en-US" altLang="zh-CN" sz="2800"/>
              <a:t>A.</a:t>
            </a:r>
            <a:r>
              <a:rPr lang="zh-CN" altLang="zh-CN" sz="2800"/>
              <a:t>小球从</a:t>
            </a:r>
            <a:r>
              <a:rPr lang="en-US" altLang="zh-CN" sz="2800" i="1"/>
              <a:t>a</a:t>
            </a:r>
            <a:r>
              <a:rPr lang="zh-CN" altLang="zh-CN" sz="2800"/>
              <a:t>点运动到</a:t>
            </a:r>
            <a:r>
              <a:rPr lang="en-US" altLang="zh-CN" sz="2800" i="1"/>
              <a:t>b</a:t>
            </a:r>
            <a:r>
              <a:rPr lang="zh-CN" altLang="zh-CN" sz="2800"/>
              <a:t>点的过程，重力势能逐渐减小</a:t>
            </a:r>
            <a:br>
              <a:rPr lang="zh-CN" altLang="zh-CN" sz="2800"/>
            </a:br>
            <a:r>
              <a:rPr lang="en-US" altLang="zh-CN" sz="2800"/>
              <a:t>B</a:t>
            </a:r>
            <a:r>
              <a:rPr lang="zh-CN" altLang="zh-CN" sz="2800"/>
              <a:t>．小球从</a:t>
            </a:r>
            <a:r>
              <a:rPr lang="en-US" altLang="zh-CN" sz="2800" i="1"/>
              <a:t>b</a:t>
            </a:r>
            <a:r>
              <a:rPr lang="zh-CN" altLang="zh-CN" sz="2800"/>
              <a:t>点运动到</a:t>
            </a:r>
            <a:r>
              <a:rPr lang="en-US" altLang="zh-CN" sz="2800" i="1"/>
              <a:t>c</a:t>
            </a:r>
            <a:r>
              <a:rPr lang="zh-CN" altLang="zh-CN" sz="2800"/>
              <a:t>点的过程，动能逐渐增大</a:t>
            </a:r>
            <a:br>
              <a:rPr lang="zh-CN" altLang="zh-CN" sz="2800"/>
            </a:br>
            <a:r>
              <a:rPr lang="en-US" altLang="zh-CN" sz="2800"/>
              <a:t>C</a:t>
            </a:r>
            <a:r>
              <a:rPr lang="zh-CN" altLang="zh-CN" sz="2800"/>
              <a:t>．小球从</a:t>
            </a:r>
            <a:r>
              <a:rPr lang="en-US" altLang="zh-CN" sz="2800" i="1"/>
              <a:t>a</a:t>
            </a:r>
            <a:r>
              <a:rPr lang="zh-CN" altLang="zh-CN" sz="2800"/>
              <a:t>点运动到</a:t>
            </a:r>
            <a:r>
              <a:rPr lang="en-US" altLang="zh-CN" sz="2800" i="1"/>
              <a:t>c</a:t>
            </a:r>
            <a:r>
              <a:rPr lang="zh-CN" altLang="zh-CN" sz="2800"/>
              <a:t>点的过程，机械能守恒</a:t>
            </a:r>
            <a:br>
              <a:rPr lang="zh-CN" altLang="zh-CN" sz="2800"/>
            </a:br>
            <a:r>
              <a:rPr lang="en-US" altLang="zh-CN" sz="2800"/>
              <a:t>D</a:t>
            </a:r>
            <a:r>
              <a:rPr lang="zh-CN" altLang="zh-CN" sz="2800"/>
              <a:t>．小球运动到</a:t>
            </a:r>
            <a:r>
              <a:rPr lang="en-US" altLang="zh-CN" sz="2800" i="1"/>
              <a:t>c</a:t>
            </a:r>
            <a:r>
              <a:rPr lang="zh-CN" altLang="zh-CN" sz="2800"/>
              <a:t>点后，小球一定</a:t>
            </a:r>
            <a:br>
              <a:rPr lang="en-US" altLang="zh-CN" sz="2800"/>
            </a:br>
            <a:r>
              <a:rPr lang="zh-CN" altLang="zh-CN" sz="2800"/>
              <a:t>沿原路径返回到达</a:t>
            </a:r>
            <a:r>
              <a:rPr lang="en-US" altLang="zh-CN" sz="2800" i="1"/>
              <a:t>a</a:t>
            </a:r>
            <a:r>
              <a:rPr lang="zh-CN" altLang="zh-CN" sz="2800"/>
              <a:t>点</a:t>
            </a:r>
            <a:br>
              <a:rPr lang="zh-CN" altLang="zh-CN" sz="2800"/>
            </a:br>
            <a:endParaRPr lang="zh-CN" altLang="en-US" sz="2800"/>
          </a:p>
        </p:txBody>
      </p:sp>
      <p:sp>
        <p:nvSpPr>
          <p:cNvPr id="19459"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9460" name="Picture 1"/>
          <p:cNvPicPr>
            <a:picLocks noChangeAspect="1"/>
          </p:cNvPicPr>
          <p:nvPr/>
        </p:nvPicPr>
        <p:blipFill>
          <a:blip r:embed="rId2"/>
          <a:stretch>
            <a:fillRect/>
          </a:stretch>
        </p:blipFill>
        <p:spPr>
          <a:xfrm>
            <a:off x="598488" y="831850"/>
            <a:ext cx="1403350" cy="466725"/>
          </a:xfrm>
          <a:prstGeom prst="rect">
            <a:avLst/>
          </a:prstGeom>
          <a:noFill/>
          <a:ln>
            <a:noFill/>
            <a:miter lim="800000"/>
          </a:ln>
        </p:spPr>
      </p:pic>
      <p:pic>
        <p:nvPicPr>
          <p:cNvPr id="19461" name="Picture 7"/>
          <p:cNvPicPr>
            <a:picLocks noChangeAspect="1"/>
          </p:cNvPicPr>
          <p:nvPr/>
        </p:nvPicPr>
        <p:blipFill>
          <a:blip r:embed="rId3"/>
          <a:stretch>
            <a:fillRect/>
          </a:stretch>
        </p:blipFill>
        <p:spPr>
          <a:xfrm>
            <a:off x="5780088" y="5375275"/>
            <a:ext cx="2855912" cy="1044575"/>
          </a:xfrm>
          <a:prstGeom prst="rect">
            <a:avLst/>
          </a:prstGeom>
          <a:noFill/>
          <a:ln>
            <a:noFill/>
            <a:miter lim="800000"/>
          </a:ln>
        </p:spPr>
      </p:pic>
      <p:sp>
        <p:nvSpPr>
          <p:cNvPr id="19462" name="矩形 8"/>
          <p:cNvSpPr/>
          <p:nvPr/>
        </p:nvSpPr>
        <p:spPr>
          <a:xfrm>
            <a:off x="1058863" y="2705100"/>
            <a:ext cx="482600"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500"/>
                                        <p:tgtEl>
                                          <p:spTgt spid="1946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58"/>
                                        </p:tgtEl>
                                        <p:attrNameLst>
                                          <p:attrName>style.visibility</p:attrName>
                                        </p:attrNameLst>
                                      </p:cBhvr>
                                      <p:to>
                                        <p:strVal val="visible"/>
                                      </p:to>
                                    </p:set>
                                    <p:animEffect transition="in" filter="fade">
                                      <p:cBhvr>
                                        <p:cTn id="10" dur="500"/>
                                        <p:tgtEl>
                                          <p:spTgt spid="19458"/>
                                        </p:tgtEl>
                                      </p:cBhvr>
                                    </p:animEffect>
                                  </p:childTnLst>
                                </p:cTn>
                              </p:par>
                              <p:par>
                                <p:cTn id="11" presetID="10" presetClass="entr" presetSubtype="0" fill="hold" nodeType="withEffect">
                                  <p:stCondLst>
                                    <p:cond delay="0"/>
                                  </p:stCondLst>
                                  <p:childTnLst>
                                    <p:set>
                                      <p:cBhvr>
                                        <p:cTn id="12" dur="1" fill="hold">
                                          <p:stCondLst>
                                            <p:cond delay="0"/>
                                          </p:stCondLst>
                                        </p:cTn>
                                        <p:tgtEl>
                                          <p:spTgt spid="19461"/>
                                        </p:tgtEl>
                                        <p:attrNameLst>
                                          <p:attrName>style.visibility</p:attrName>
                                        </p:attrNameLst>
                                      </p:cBhvr>
                                      <p:to>
                                        <p:strVal val="visible"/>
                                      </p:to>
                                    </p:set>
                                    <p:animEffect transition="in" filter="fade">
                                      <p:cBhvr>
                                        <p:cTn id="13" dur="500"/>
                                        <p:tgtEl>
                                          <p:spTgt spid="1946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2"/>
                                        </p:tgtEl>
                                        <p:attrNameLst>
                                          <p:attrName>style.visibility</p:attrName>
                                        </p:attrNameLst>
                                      </p:cBhvr>
                                      <p:to>
                                        <p:strVal val="visible"/>
                                      </p:to>
                                    </p:set>
                                    <p:anim calcmode="lin" valueType="num">
                                      <p:cBhvr additive="base">
                                        <p:cTn id="18" dur="500" fill="hold"/>
                                        <p:tgtEl>
                                          <p:spTgt spid="19462"/>
                                        </p:tgtEl>
                                        <p:attrNameLst>
                                          <p:attrName>ppt_x</p:attrName>
                                        </p:attrNameLst>
                                      </p:cBhvr>
                                      <p:tavLst>
                                        <p:tav tm="0">
                                          <p:val>
                                            <p:strVal val="#ppt_x"/>
                                          </p:val>
                                        </p:tav>
                                        <p:tav tm="100000">
                                          <p:val>
                                            <p:strVal val="#ppt_x"/>
                                          </p:val>
                                        </p:tav>
                                      </p:tavLst>
                                    </p:anim>
                                    <p:anim calcmode="lin" valueType="num">
                                      <p:cBhvr additive="base">
                                        <p:cTn id="19"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0483" name="标题 1"/>
          <p:cNvSpPr>
            <a:spLocks noGrp="1"/>
          </p:cNvSpPr>
          <p:nvPr>
            <p:ph type="title" idx="4294967295"/>
          </p:nvPr>
        </p:nvSpPr>
        <p:spPr>
          <a:xfrm>
            <a:off x="490538" y="13493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 探究动能大小的影响因素　 </a:t>
            </a:r>
            <a:br>
              <a:rPr lang="en-US" altLang="zh-CN" sz="2800"/>
            </a:br>
            <a:r>
              <a:rPr lang="en-US" altLang="zh-CN" sz="2800"/>
              <a:t>           </a:t>
            </a:r>
            <a:r>
              <a:rPr lang="zh-CN" altLang="zh-CN" sz="2800"/>
              <a:t>在</a:t>
            </a:r>
            <a:r>
              <a:rPr lang="en-US" altLang="zh-CN" sz="2800"/>
              <a:t>“</a:t>
            </a:r>
            <a:r>
              <a:rPr lang="zh-CN" altLang="zh-CN" sz="2800"/>
              <a:t>探究影响动能大小的因素</a:t>
            </a:r>
            <a:r>
              <a:rPr lang="en-US" altLang="zh-CN" sz="2800"/>
              <a:t>”</a:t>
            </a:r>
            <a:r>
              <a:rPr lang="zh-CN" altLang="zh-CN" sz="2800"/>
              <a:t>实验中，如图甲、乙、丙所示，让质量</a:t>
            </a:r>
            <a:r>
              <a:rPr lang="en-US" altLang="zh-CN" sz="2800" i="1"/>
              <a:t>m</a:t>
            </a:r>
            <a:r>
              <a:rPr lang="zh-CN" altLang="zh-CN" sz="2800"/>
              <a:t>、</a:t>
            </a:r>
            <a:r>
              <a:rPr lang="en-US" altLang="zh-CN" sz="2800"/>
              <a:t>2</a:t>
            </a:r>
            <a:r>
              <a:rPr lang="en-US" altLang="zh-CN" sz="2800" i="1"/>
              <a:t>m</a:t>
            </a:r>
            <a:r>
              <a:rPr lang="zh-CN" altLang="zh-CN" sz="2800"/>
              <a:t>的两个钢球分别从斜面上由静止滚下，钢球撞击放在水平木板上的木块，使木块滑动，虚线位置为木块滑动一段距离后停止的位置．</a:t>
            </a:r>
            <a:br>
              <a:rPr lang="zh-CN" altLang="zh-CN" sz="2800"/>
            </a:br>
            <a:endParaRPr lang="zh-CN" altLang="en-US" sz="2800"/>
          </a:p>
        </p:txBody>
      </p:sp>
      <p:pic>
        <p:nvPicPr>
          <p:cNvPr id="20484" name="Picture 1"/>
          <p:cNvPicPr>
            <a:picLocks noChangeAspect="1"/>
          </p:cNvPicPr>
          <p:nvPr/>
        </p:nvPicPr>
        <p:blipFill>
          <a:blip r:embed="rId2"/>
          <a:stretch>
            <a:fillRect/>
          </a:stretch>
        </p:blipFill>
        <p:spPr>
          <a:xfrm>
            <a:off x="660400" y="5254625"/>
            <a:ext cx="8204200" cy="996950"/>
          </a:xfrm>
          <a:prstGeom prst="rect">
            <a:avLst/>
          </a:prstGeom>
          <a:noFill/>
          <a:ln>
            <a:noFill/>
            <a:miter lim="800000"/>
          </a:ln>
        </p:spPr>
      </p:pic>
      <p:pic>
        <p:nvPicPr>
          <p:cNvPr id="20485" name="Picture 2"/>
          <p:cNvPicPr>
            <a:picLocks noChangeAspect="1"/>
          </p:cNvPicPr>
          <p:nvPr/>
        </p:nvPicPr>
        <p:blipFill>
          <a:blip r:embed="rId3"/>
          <a:stretch>
            <a:fillRect/>
          </a:stretch>
        </p:blipFill>
        <p:spPr>
          <a:xfrm>
            <a:off x="3432175" y="882650"/>
            <a:ext cx="2428875" cy="466725"/>
          </a:xfrm>
          <a:prstGeom prst="rect">
            <a:avLst/>
          </a:prstGeom>
          <a:noFill/>
          <a:ln>
            <a:noFill/>
            <a:miter lim="800000"/>
          </a:ln>
        </p:spPr>
      </p:pic>
      <p:pic>
        <p:nvPicPr>
          <p:cNvPr id="20486" name="Picture 3"/>
          <p:cNvPicPr>
            <a:picLocks noChangeAspect="1"/>
          </p:cNvPicPr>
          <p:nvPr/>
        </p:nvPicPr>
        <p:blipFill>
          <a:blip r:embed="rId4"/>
          <a:stretch>
            <a:fillRect/>
          </a:stretch>
        </p:blipFill>
        <p:spPr>
          <a:xfrm>
            <a:off x="746125" y="2198688"/>
            <a:ext cx="693738" cy="3714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5"/>
                                        </p:tgtEl>
                                        <p:attrNameLst>
                                          <p:attrName>style.visibility</p:attrName>
                                        </p:attrNameLst>
                                      </p:cBhvr>
                                      <p:to>
                                        <p:strVal val="visible"/>
                                      </p:to>
                                    </p:set>
                                    <p:animEffect transition="in" filter="fade">
                                      <p:cBhvr>
                                        <p:cTn id="7" dur="500"/>
                                        <p:tgtEl>
                                          <p:spTgt spid="20485"/>
                                        </p:tgtEl>
                                      </p:cBhvr>
                                    </p:animEffect>
                                  </p:childTnLst>
                                </p:cTn>
                              </p:par>
                              <p:par>
                                <p:cTn id="8" presetID="10" presetClass="entr" presetSubtype="0" fill="hold" nodeType="withEffect">
                                  <p:stCondLst>
                                    <p:cond delay="0"/>
                                  </p:stCondLst>
                                  <p:childTnLst>
                                    <p:set>
                                      <p:cBhvr>
                                        <p:cTn id="9" dur="1" fill="hold">
                                          <p:stCondLst>
                                            <p:cond delay="0"/>
                                          </p:stCondLst>
                                        </p:cTn>
                                        <p:tgtEl>
                                          <p:spTgt spid="20486"/>
                                        </p:tgtEl>
                                        <p:attrNameLst>
                                          <p:attrName>style.visibility</p:attrName>
                                        </p:attrNameLst>
                                      </p:cBhvr>
                                      <p:to>
                                        <p:strVal val="visible"/>
                                      </p:to>
                                    </p:set>
                                    <p:animEffect transition="in" filter="fade">
                                      <p:cBhvr>
                                        <p:cTn id="10" dur="500"/>
                                        <p:tgtEl>
                                          <p:spTgt spid="2048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483"/>
                                        </p:tgtEl>
                                        <p:attrNameLst>
                                          <p:attrName>style.visibility</p:attrName>
                                        </p:attrNameLst>
                                      </p:cBhvr>
                                      <p:to>
                                        <p:strVal val="visible"/>
                                      </p:to>
                                    </p:set>
                                    <p:animEffect transition="in" filter="fade">
                                      <p:cBhvr>
                                        <p:cTn id="13" dur="500"/>
                                        <p:tgtEl>
                                          <p:spTgt spid="20483"/>
                                        </p:tgtEl>
                                      </p:cBhvr>
                                    </p:animEffect>
                                  </p:childTnLst>
                                </p:cTn>
                              </p:par>
                              <p:par>
                                <p:cTn id="14" presetID="10" presetClass="entr" presetSubtype="0" fill="hold" nodeType="withEffect">
                                  <p:stCondLst>
                                    <p:cond delay="0"/>
                                  </p:stCondLst>
                                  <p:childTnLst>
                                    <p:set>
                                      <p:cBhvr>
                                        <p:cTn id="15" dur="1" fill="hold">
                                          <p:stCondLst>
                                            <p:cond delay="0"/>
                                          </p:stCondLst>
                                        </p:cTn>
                                        <p:tgtEl>
                                          <p:spTgt spid="20484"/>
                                        </p:tgtEl>
                                        <p:attrNameLst>
                                          <p:attrName>style.visibility</p:attrName>
                                        </p:attrNameLst>
                                      </p:cBhvr>
                                      <p:to>
                                        <p:strVal val="visible"/>
                                      </p:to>
                                    </p:set>
                                    <p:animEffect transition="in" filter="fade">
                                      <p:cBhvr>
                                        <p:cTn id="16"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1507" name="标题 1"/>
          <p:cNvSpPr>
            <a:spLocks noGrp="1"/>
          </p:cNvSpPr>
          <p:nvPr>
            <p:ph type="title" idx="4294967295"/>
          </p:nvPr>
        </p:nvSpPr>
        <p:spPr>
          <a:xfrm>
            <a:off x="508000" y="15954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）该实验所探究物体的动能是指</a:t>
            </a:r>
            <a:r>
              <a:rPr lang="zh-CN" altLang="zh-CN" sz="2800" u="sng"/>
              <a:t>　　　　</a:t>
            </a:r>
            <a:r>
              <a:rPr lang="zh-CN" altLang="zh-CN" sz="2800"/>
              <a:t>（选填</a:t>
            </a:r>
            <a:r>
              <a:rPr lang="en-US" altLang="zh-CN" sz="2800"/>
              <a:t>“</a:t>
            </a:r>
            <a:r>
              <a:rPr lang="zh-CN" altLang="zh-CN" sz="2800"/>
              <a:t>木块</a:t>
            </a:r>
            <a:r>
              <a:rPr lang="en-US" altLang="zh-CN" sz="2800"/>
              <a:t>”“</a:t>
            </a:r>
            <a:r>
              <a:rPr lang="zh-CN" altLang="zh-CN" sz="2800"/>
              <a:t>钢球</a:t>
            </a:r>
            <a:r>
              <a:rPr lang="en-US" altLang="zh-CN" sz="2800"/>
              <a:t>”</a:t>
            </a:r>
            <a:r>
              <a:rPr lang="zh-CN" altLang="zh-CN" sz="2800"/>
              <a:t>或</a:t>
            </a:r>
            <a:r>
              <a:rPr lang="en-US" altLang="zh-CN" sz="2800"/>
              <a:t>“</a:t>
            </a:r>
            <a:r>
              <a:rPr lang="zh-CN" altLang="zh-CN" sz="2800"/>
              <a:t>斜面</a:t>
            </a:r>
            <a:r>
              <a:rPr lang="en-US" altLang="zh-CN" sz="2800"/>
              <a:t>”</a:t>
            </a:r>
            <a:r>
              <a:rPr lang="zh-CN" altLang="zh-CN" sz="2800"/>
              <a:t>）的动能，该实验物体的速度是指钢球从斜面上由静止滚下与木块即将碰撞时的速度，它是通过</a:t>
            </a:r>
            <a:r>
              <a:rPr lang="zh-CN" altLang="zh-CN" sz="2800" u="sng"/>
              <a:t>　　　　　</a:t>
            </a:r>
            <a:r>
              <a:rPr lang="zh-CN" altLang="zh-CN" sz="2800"/>
              <a:t>（选填</a:t>
            </a:r>
            <a:r>
              <a:rPr lang="en-US" altLang="zh-CN" sz="2800"/>
              <a:t>“</a:t>
            </a:r>
            <a:r>
              <a:rPr lang="zh-CN" altLang="zh-CN" sz="2800"/>
              <a:t>高度</a:t>
            </a:r>
            <a:r>
              <a:rPr lang="en-US" altLang="zh-CN" sz="2800"/>
              <a:t>”</a:t>
            </a:r>
            <a:r>
              <a:rPr lang="zh-CN" altLang="zh-CN" sz="2800"/>
              <a:t>或</a:t>
            </a:r>
            <a:r>
              <a:rPr lang="en-US" altLang="zh-CN" sz="2800"/>
              <a:t>“</a:t>
            </a:r>
            <a:r>
              <a:rPr lang="zh-CN" altLang="zh-CN" sz="2800"/>
              <a:t>质量</a:t>
            </a:r>
            <a:r>
              <a:rPr lang="en-US" altLang="zh-CN" sz="2800"/>
              <a:t>”</a:t>
            </a:r>
            <a:r>
              <a:rPr lang="zh-CN" altLang="zh-CN" sz="2800"/>
              <a:t>）来改变的．</a:t>
            </a:r>
            <a:br>
              <a:rPr lang="zh-CN" altLang="zh-CN" sz="2800"/>
            </a:br>
            <a:endParaRPr lang="zh-CN" altLang="en-US" sz="2800"/>
          </a:p>
        </p:txBody>
      </p:sp>
      <p:sp>
        <p:nvSpPr>
          <p:cNvPr id="21508" name="矩形 2"/>
          <p:cNvSpPr/>
          <p:nvPr/>
        </p:nvSpPr>
        <p:spPr>
          <a:xfrm>
            <a:off x="4195763" y="3578225"/>
            <a:ext cx="901700"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高度</a:t>
            </a:r>
            <a:endParaRPr lang="zh-CN" altLang="en-US" sz="2800">
              <a:ea typeface="黑体" panose="02010609060101010101" pitchFamily="49" charset="-122"/>
            </a:endParaRPr>
          </a:p>
        </p:txBody>
      </p:sp>
      <p:sp>
        <p:nvSpPr>
          <p:cNvPr id="21509" name="矩形 3"/>
          <p:cNvSpPr/>
          <p:nvPr/>
        </p:nvSpPr>
        <p:spPr>
          <a:xfrm>
            <a:off x="6365875" y="1674813"/>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钢球</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509"/>
                                        </p:tgtEl>
                                        <p:attrNameLst>
                                          <p:attrName>style.visibility</p:attrName>
                                        </p:attrNameLst>
                                      </p:cBhvr>
                                      <p:to>
                                        <p:strVal val="visible"/>
                                      </p:to>
                                    </p:set>
                                    <p:anim calcmode="lin" valueType="num">
                                      <p:cBhvr additive="base">
                                        <p:cTn id="12" dur="500" fill="hold"/>
                                        <p:tgtEl>
                                          <p:spTgt spid="21509"/>
                                        </p:tgtEl>
                                        <p:attrNameLst>
                                          <p:attrName>ppt_x</p:attrName>
                                        </p:attrNameLst>
                                      </p:cBhvr>
                                      <p:tavLst>
                                        <p:tav tm="0">
                                          <p:val>
                                            <p:strVal val="#ppt_x"/>
                                          </p:val>
                                        </p:tav>
                                        <p:tav tm="100000">
                                          <p:val>
                                            <p:strVal val="#ppt_x"/>
                                          </p:val>
                                        </p:tav>
                                      </p:tavLst>
                                    </p:anim>
                                    <p:anim calcmode="lin" valueType="num">
                                      <p:cBhvr additive="base">
                                        <p:cTn id="13" dur="500" fill="hold"/>
                                        <p:tgtEl>
                                          <p:spTgt spid="2150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508"/>
                                        </p:tgtEl>
                                        <p:attrNameLst>
                                          <p:attrName>style.visibility</p:attrName>
                                        </p:attrNameLst>
                                      </p:cBhvr>
                                      <p:to>
                                        <p:strVal val="visible"/>
                                      </p:to>
                                    </p:set>
                                    <p:anim calcmode="lin" valueType="num">
                                      <p:cBhvr additive="base">
                                        <p:cTn id="18" dur="500" fill="hold"/>
                                        <p:tgtEl>
                                          <p:spTgt spid="21508"/>
                                        </p:tgtEl>
                                        <p:attrNameLst>
                                          <p:attrName>ppt_x</p:attrName>
                                        </p:attrNameLst>
                                      </p:cBhvr>
                                      <p:tavLst>
                                        <p:tav tm="0">
                                          <p:val>
                                            <p:strVal val="#ppt_x"/>
                                          </p:val>
                                        </p:tav>
                                        <p:tav tm="100000">
                                          <p:val>
                                            <p:strVal val="#ppt_x"/>
                                          </p:val>
                                        </p:tav>
                                      </p:tavLst>
                                    </p:anim>
                                    <p:anim calcmode="lin" valueType="num">
                                      <p:cBhvr additive="base">
                                        <p:cTn id="19"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P spid="21509"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508000" y="1470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）实验通过观察木块被钢球推动</a:t>
            </a:r>
            <a:r>
              <a:rPr lang="zh-CN" altLang="zh-CN" sz="2800" u="sng"/>
              <a:t>　　　　　</a:t>
            </a:r>
            <a:r>
              <a:rPr lang="zh-CN" altLang="zh-CN" sz="2800"/>
              <a:t>的大小，可比较出钢球对木块</a:t>
            </a:r>
            <a:r>
              <a:rPr lang="zh-CN" altLang="zh-CN" sz="2800" u="sng"/>
              <a:t>　　　　　</a:t>
            </a:r>
            <a:r>
              <a:rPr lang="zh-CN" altLang="zh-CN" sz="2800"/>
              <a:t>的多少，从而判断钢球动能的大小，这种研究问题的方法叫</a:t>
            </a:r>
            <a:r>
              <a:rPr lang="zh-CN" altLang="zh-CN" sz="2800" u="sng"/>
              <a:t>　　　　　</a:t>
            </a:r>
            <a:r>
              <a:rPr lang="zh-CN" altLang="zh-CN" sz="2800"/>
              <a:t>．若不用木块，在桌面上铺一条毛巾，</a:t>
            </a:r>
            <a:r>
              <a:rPr lang="zh-CN" altLang="zh-CN" sz="2800" u="sng"/>
              <a:t>　　　　　</a:t>
            </a:r>
            <a:r>
              <a:rPr lang="zh-CN" altLang="zh-CN" sz="2800"/>
              <a:t>（选填</a:t>
            </a:r>
            <a:r>
              <a:rPr lang="en-US" altLang="zh-CN" sz="2800"/>
              <a:t>“</a:t>
            </a:r>
            <a:r>
              <a:rPr lang="zh-CN" altLang="zh-CN" sz="2800"/>
              <a:t>可以</a:t>
            </a:r>
            <a:r>
              <a:rPr lang="en-US" altLang="zh-CN" sz="2800"/>
              <a:t>”</a:t>
            </a:r>
            <a:r>
              <a:rPr lang="zh-CN" altLang="zh-CN" sz="2800"/>
              <a:t>或</a:t>
            </a:r>
            <a:r>
              <a:rPr lang="en-US" altLang="zh-CN" sz="2800"/>
              <a:t>“</a:t>
            </a:r>
            <a:r>
              <a:rPr lang="zh-CN" altLang="zh-CN" sz="2800"/>
              <a:t>不可以</a:t>
            </a:r>
            <a:r>
              <a:rPr lang="en-US" altLang="zh-CN" sz="2800"/>
              <a:t>”</a:t>
            </a:r>
            <a:r>
              <a:rPr lang="zh-CN" altLang="zh-CN" sz="2800"/>
              <a:t>）用钢球在毛巾表面滚动的距离来体现．</a:t>
            </a:r>
            <a:br>
              <a:rPr lang="zh-CN" altLang="zh-CN" sz="2800"/>
            </a:br>
            <a:endParaRPr lang="zh-CN" altLang="en-US" sz="2800"/>
          </a:p>
        </p:txBody>
      </p:sp>
      <p:sp>
        <p:nvSpPr>
          <p:cNvPr id="22532" name="矩形 3"/>
          <p:cNvSpPr/>
          <p:nvPr/>
        </p:nvSpPr>
        <p:spPr>
          <a:xfrm>
            <a:off x="6596063" y="153987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距离</a:t>
            </a:r>
            <a:endParaRPr lang="zh-CN" altLang="en-US" sz="2800"/>
          </a:p>
        </p:txBody>
      </p:sp>
      <p:sp>
        <p:nvSpPr>
          <p:cNvPr id="22533" name="矩形 4"/>
          <p:cNvSpPr/>
          <p:nvPr/>
        </p:nvSpPr>
        <p:spPr>
          <a:xfrm>
            <a:off x="5278438" y="218281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做功</a:t>
            </a:r>
            <a:endParaRPr lang="zh-CN" altLang="en-US" sz="2800"/>
          </a:p>
        </p:txBody>
      </p:sp>
      <p:sp>
        <p:nvSpPr>
          <p:cNvPr id="22534" name="矩形 5"/>
          <p:cNvSpPr/>
          <p:nvPr/>
        </p:nvSpPr>
        <p:spPr>
          <a:xfrm>
            <a:off x="1225550" y="3459163"/>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转换法</a:t>
            </a:r>
            <a:endParaRPr lang="zh-CN" altLang="en-US" sz="2800"/>
          </a:p>
        </p:txBody>
      </p:sp>
      <p:sp>
        <p:nvSpPr>
          <p:cNvPr id="22535" name="矩形 6"/>
          <p:cNvSpPr/>
          <p:nvPr/>
        </p:nvSpPr>
        <p:spPr>
          <a:xfrm>
            <a:off x="1706563" y="4108450"/>
            <a:ext cx="903287"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可以</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2"/>
                                        </p:tgtEl>
                                        <p:attrNameLst>
                                          <p:attrName>style.visibility</p:attrName>
                                        </p:attrNameLst>
                                      </p:cBhvr>
                                      <p:to>
                                        <p:strVal val="visible"/>
                                      </p:to>
                                    </p:set>
                                    <p:anim calcmode="lin" valueType="num">
                                      <p:cBhvr additive="base">
                                        <p:cTn id="12" dur="500" fill="hold"/>
                                        <p:tgtEl>
                                          <p:spTgt spid="22532"/>
                                        </p:tgtEl>
                                        <p:attrNameLst>
                                          <p:attrName>ppt_x</p:attrName>
                                        </p:attrNameLst>
                                      </p:cBhvr>
                                      <p:tavLst>
                                        <p:tav tm="0">
                                          <p:val>
                                            <p:strVal val="#ppt_x"/>
                                          </p:val>
                                        </p:tav>
                                        <p:tav tm="100000">
                                          <p:val>
                                            <p:strVal val="#ppt_x"/>
                                          </p:val>
                                        </p:tav>
                                      </p:tavLst>
                                    </p:anim>
                                    <p:anim calcmode="lin" valueType="num">
                                      <p:cBhvr additive="base">
                                        <p:cTn id="13"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2533"/>
                                        </p:tgtEl>
                                        <p:attrNameLst>
                                          <p:attrName>style.visibility</p:attrName>
                                        </p:attrNameLst>
                                      </p:cBhvr>
                                      <p:to>
                                        <p:strVal val="visible"/>
                                      </p:to>
                                    </p:set>
                                    <p:anim calcmode="lin" valueType="num">
                                      <p:cBhvr additive="base">
                                        <p:cTn id="18" dur="500" fill="hold"/>
                                        <p:tgtEl>
                                          <p:spTgt spid="22533"/>
                                        </p:tgtEl>
                                        <p:attrNameLst>
                                          <p:attrName>ppt_x</p:attrName>
                                        </p:attrNameLst>
                                      </p:cBhvr>
                                      <p:tavLst>
                                        <p:tav tm="0">
                                          <p:val>
                                            <p:strVal val="#ppt_x"/>
                                          </p:val>
                                        </p:tav>
                                        <p:tav tm="100000">
                                          <p:val>
                                            <p:strVal val="#ppt_x"/>
                                          </p:val>
                                        </p:tav>
                                      </p:tavLst>
                                    </p:anim>
                                    <p:anim calcmode="lin" valueType="num">
                                      <p:cBhvr additive="base">
                                        <p:cTn id="19"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2534"/>
                                        </p:tgtEl>
                                        <p:attrNameLst>
                                          <p:attrName>style.visibility</p:attrName>
                                        </p:attrNameLst>
                                      </p:cBhvr>
                                      <p:to>
                                        <p:strVal val="visible"/>
                                      </p:to>
                                    </p:set>
                                    <p:anim calcmode="lin" valueType="num">
                                      <p:cBhvr additive="base">
                                        <p:cTn id="24" dur="500" fill="hold"/>
                                        <p:tgtEl>
                                          <p:spTgt spid="22534"/>
                                        </p:tgtEl>
                                        <p:attrNameLst>
                                          <p:attrName>ppt_x</p:attrName>
                                        </p:attrNameLst>
                                      </p:cBhvr>
                                      <p:tavLst>
                                        <p:tav tm="0">
                                          <p:val>
                                            <p:strVal val="#ppt_x"/>
                                          </p:val>
                                        </p:tav>
                                        <p:tav tm="100000">
                                          <p:val>
                                            <p:strVal val="#ppt_x"/>
                                          </p:val>
                                        </p:tav>
                                      </p:tavLst>
                                    </p:anim>
                                    <p:anim calcmode="lin" valueType="num">
                                      <p:cBhvr additive="base">
                                        <p:cTn id="25"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2535"/>
                                        </p:tgtEl>
                                        <p:attrNameLst>
                                          <p:attrName>style.visibility</p:attrName>
                                        </p:attrNameLst>
                                      </p:cBhvr>
                                      <p:to>
                                        <p:strVal val="visible"/>
                                      </p:to>
                                    </p:set>
                                    <p:anim calcmode="lin" valueType="num">
                                      <p:cBhvr additive="base">
                                        <p:cTn id="30" dur="500" fill="hold"/>
                                        <p:tgtEl>
                                          <p:spTgt spid="22535"/>
                                        </p:tgtEl>
                                        <p:attrNameLst>
                                          <p:attrName>ppt_x</p:attrName>
                                        </p:attrNameLst>
                                      </p:cBhvr>
                                      <p:tavLst>
                                        <p:tav tm="0">
                                          <p:val>
                                            <p:strVal val="#ppt_x"/>
                                          </p:val>
                                        </p:tav>
                                        <p:tav tm="100000">
                                          <p:val>
                                            <p:strVal val="#ppt_x"/>
                                          </p:val>
                                        </p:tav>
                                      </p:tavLst>
                                    </p:anim>
                                    <p:anim calcmode="lin" valueType="num">
                                      <p:cBhvr additive="base">
                                        <p:cTn id="31" dur="500" fill="hold"/>
                                        <p:tgtEl>
                                          <p:spTgt spid="225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0"/>
      <p:bldP spid="22533" grpId="0"/>
      <p:bldP spid="22534" grpId="0"/>
      <p:bldP spid="2253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3555" name="标题 1"/>
          <p:cNvSpPr>
            <a:spLocks noGrp="1"/>
          </p:cNvSpPr>
          <p:nvPr>
            <p:ph type="title" idx="4294967295"/>
          </p:nvPr>
        </p:nvSpPr>
        <p:spPr>
          <a:xfrm>
            <a:off x="508000" y="9699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3</a:t>
            </a:r>
            <a:r>
              <a:rPr lang="zh-CN" altLang="zh-CN" sz="2800"/>
              <a:t>）让不同质量的两个钢球从同一高度滚下的目的是两球到达水平面时，具有相同的</a:t>
            </a:r>
            <a:r>
              <a:rPr lang="zh-CN" altLang="zh-CN" sz="2800" u="sng"/>
              <a:t>　　　　　</a:t>
            </a:r>
            <a:r>
              <a:rPr lang="zh-CN" altLang="zh-CN" sz="2800"/>
              <a:t>．</a:t>
            </a:r>
            <a:br>
              <a:rPr lang="zh-CN" altLang="zh-CN" sz="2800"/>
            </a:br>
            <a:r>
              <a:rPr lang="zh-CN" altLang="zh-CN" sz="2800"/>
              <a:t>（</a:t>
            </a:r>
            <a:r>
              <a:rPr lang="en-US" altLang="zh-CN" sz="2800"/>
              <a:t>4</a:t>
            </a:r>
            <a:r>
              <a:rPr lang="zh-CN" altLang="zh-CN" sz="2800"/>
              <a:t>）比较</a:t>
            </a:r>
            <a:r>
              <a:rPr lang="zh-CN" altLang="zh-CN" sz="2800" u="sng"/>
              <a:t>　　　　　</a:t>
            </a:r>
            <a:r>
              <a:rPr lang="zh-CN" altLang="zh-CN" sz="2800"/>
              <a:t>两图进行的实验，可以探究钢球动能大小与速度的关系．</a:t>
            </a:r>
            <a:br>
              <a:rPr lang="zh-CN" altLang="zh-CN" sz="2800"/>
            </a:br>
            <a:r>
              <a:rPr lang="zh-CN" altLang="zh-CN" sz="2800"/>
              <a:t>（</a:t>
            </a:r>
            <a:r>
              <a:rPr lang="en-US" altLang="zh-CN" sz="2800"/>
              <a:t>5</a:t>
            </a:r>
            <a:r>
              <a:rPr lang="zh-CN" altLang="zh-CN" sz="2800"/>
              <a:t>）比较甲、丙两图进行的实验，探究的是动能与</a:t>
            </a:r>
            <a:r>
              <a:rPr lang="zh-CN" altLang="zh-CN" sz="2800" u="sng"/>
              <a:t>　　　　　</a:t>
            </a:r>
            <a:r>
              <a:rPr lang="zh-CN" altLang="zh-CN" sz="2800"/>
              <a:t>的关系，得出的结论是</a:t>
            </a:r>
            <a:br>
              <a:rPr lang="en-US" altLang="zh-CN" sz="2800"/>
            </a:br>
            <a:r>
              <a:rPr lang="zh-CN" altLang="zh-CN" sz="2800" u="sng"/>
              <a:t>　　　　　　　　　　　　</a:t>
            </a:r>
            <a:r>
              <a:rPr lang="en-US" altLang="zh-CN" sz="2800" u="sng"/>
              <a:t>     </a:t>
            </a:r>
            <a:r>
              <a:rPr lang="zh-CN" altLang="zh-CN" sz="2800" u="sng"/>
              <a:t>　　　</a:t>
            </a:r>
            <a:r>
              <a:rPr lang="zh-CN" altLang="zh-CN" sz="2800"/>
              <a:t>．由此联想到高速公路限速牌上标明“</a:t>
            </a:r>
            <a:r>
              <a:rPr lang="en-US" altLang="zh-CN" sz="2800"/>
              <a:t>120”</a:t>
            </a:r>
            <a:r>
              <a:rPr lang="zh-CN" altLang="zh-CN" sz="2800"/>
              <a:t>和</a:t>
            </a:r>
            <a:r>
              <a:rPr lang="en-US" altLang="zh-CN" sz="2800"/>
              <a:t>“100”</a:t>
            </a:r>
            <a:r>
              <a:rPr lang="zh-CN" altLang="zh-CN" sz="2800"/>
              <a:t>字样，</a:t>
            </a:r>
            <a:br>
              <a:rPr lang="en-US" altLang="zh-CN" sz="2800"/>
            </a:br>
            <a:r>
              <a:rPr lang="zh-CN" altLang="zh-CN" sz="2800" u="sng"/>
              <a:t>　　　　　</a:t>
            </a:r>
            <a:r>
              <a:rPr lang="zh-CN" altLang="zh-CN" sz="2800"/>
              <a:t>（选填</a:t>
            </a:r>
            <a:r>
              <a:rPr lang="en-US" altLang="zh-CN" sz="2800"/>
              <a:t>“</a:t>
            </a:r>
            <a:r>
              <a:rPr lang="zh-CN" altLang="zh-CN" sz="2800"/>
              <a:t>大客车</a:t>
            </a:r>
            <a:r>
              <a:rPr lang="en-US" altLang="zh-CN" sz="2800"/>
              <a:t>”</a:t>
            </a:r>
            <a:r>
              <a:rPr lang="zh-CN" altLang="zh-CN" sz="2800"/>
              <a:t>或</a:t>
            </a:r>
            <a:r>
              <a:rPr lang="en-US" altLang="zh-CN" sz="2800"/>
              <a:t>“</a:t>
            </a:r>
            <a:r>
              <a:rPr lang="zh-CN" altLang="zh-CN" sz="2800"/>
              <a:t>小轿车</a:t>
            </a:r>
            <a:r>
              <a:rPr lang="en-US" altLang="zh-CN" sz="2800"/>
              <a:t>”</a:t>
            </a:r>
            <a:r>
              <a:rPr lang="zh-CN" altLang="zh-CN" sz="2800"/>
              <a:t>）的限速应该是</a:t>
            </a:r>
            <a:r>
              <a:rPr lang="en-US" altLang="zh-CN" sz="2800"/>
              <a:t>100 km/h.</a:t>
            </a:r>
            <a:br>
              <a:rPr lang="zh-CN" altLang="zh-CN" sz="2800"/>
            </a:br>
            <a:endParaRPr lang="zh-CN" altLang="en-US" sz="2800"/>
          </a:p>
        </p:txBody>
      </p:sp>
      <p:sp>
        <p:nvSpPr>
          <p:cNvPr id="23556" name="矩形 3"/>
          <p:cNvSpPr/>
          <p:nvPr/>
        </p:nvSpPr>
        <p:spPr>
          <a:xfrm>
            <a:off x="6707188" y="149542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速度</a:t>
            </a:r>
            <a:endParaRPr lang="zh-CN" altLang="en-US" sz="2800"/>
          </a:p>
        </p:txBody>
      </p:sp>
      <p:sp>
        <p:nvSpPr>
          <p:cNvPr id="23557" name="矩形 4"/>
          <p:cNvSpPr/>
          <p:nvPr/>
        </p:nvSpPr>
        <p:spPr>
          <a:xfrm>
            <a:off x="2413000" y="2032000"/>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甲、乙</a:t>
            </a:r>
            <a:endParaRPr lang="zh-CN" altLang="en-US" sz="2800"/>
          </a:p>
        </p:txBody>
      </p:sp>
      <p:sp>
        <p:nvSpPr>
          <p:cNvPr id="23558" name="矩形 5"/>
          <p:cNvSpPr/>
          <p:nvPr/>
        </p:nvSpPr>
        <p:spPr>
          <a:xfrm>
            <a:off x="1339850" y="3659188"/>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质量</a:t>
            </a:r>
            <a:endParaRPr lang="zh-CN" altLang="en-US" sz="2800"/>
          </a:p>
        </p:txBody>
      </p:sp>
      <p:sp>
        <p:nvSpPr>
          <p:cNvPr id="23559" name="矩形 6"/>
          <p:cNvSpPr/>
          <p:nvPr/>
        </p:nvSpPr>
        <p:spPr>
          <a:xfrm>
            <a:off x="709613" y="4154488"/>
            <a:ext cx="593090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速度一定时，质量越大，动能越大　</a:t>
            </a:r>
            <a:endParaRPr lang="zh-CN" altLang="en-US" sz="2800"/>
          </a:p>
        </p:txBody>
      </p:sp>
      <p:sp>
        <p:nvSpPr>
          <p:cNvPr id="23560" name="矩形 7"/>
          <p:cNvSpPr/>
          <p:nvPr/>
        </p:nvSpPr>
        <p:spPr>
          <a:xfrm>
            <a:off x="801688" y="5230813"/>
            <a:ext cx="126206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大客车</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inVertical)">
                                      <p:cBhvr>
                                        <p:cTn id="7" dur="500"/>
                                        <p:tgtEl>
                                          <p:spTgt spid="235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556"/>
                                        </p:tgtEl>
                                        <p:attrNameLst>
                                          <p:attrName>style.visibility</p:attrName>
                                        </p:attrNameLst>
                                      </p:cBhvr>
                                      <p:to>
                                        <p:strVal val="visible"/>
                                      </p:to>
                                    </p:set>
                                    <p:anim calcmode="lin" valueType="num">
                                      <p:cBhvr additive="base">
                                        <p:cTn id="12" dur="500" fill="hold"/>
                                        <p:tgtEl>
                                          <p:spTgt spid="23556"/>
                                        </p:tgtEl>
                                        <p:attrNameLst>
                                          <p:attrName>ppt_x</p:attrName>
                                        </p:attrNameLst>
                                      </p:cBhvr>
                                      <p:tavLst>
                                        <p:tav tm="0">
                                          <p:val>
                                            <p:strVal val="#ppt_x"/>
                                          </p:val>
                                        </p:tav>
                                        <p:tav tm="100000">
                                          <p:val>
                                            <p:strVal val="#ppt_x"/>
                                          </p:val>
                                        </p:tav>
                                      </p:tavLst>
                                    </p:anim>
                                    <p:anim calcmode="lin" valueType="num">
                                      <p:cBhvr additive="base">
                                        <p:cTn id="13"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7"/>
                                        </p:tgtEl>
                                        <p:attrNameLst>
                                          <p:attrName>style.visibility</p:attrName>
                                        </p:attrNameLst>
                                      </p:cBhvr>
                                      <p:to>
                                        <p:strVal val="visible"/>
                                      </p:to>
                                    </p:set>
                                    <p:anim calcmode="lin" valueType="num">
                                      <p:cBhvr additive="base">
                                        <p:cTn id="18" dur="500" fill="hold"/>
                                        <p:tgtEl>
                                          <p:spTgt spid="23557"/>
                                        </p:tgtEl>
                                        <p:attrNameLst>
                                          <p:attrName>ppt_x</p:attrName>
                                        </p:attrNameLst>
                                      </p:cBhvr>
                                      <p:tavLst>
                                        <p:tav tm="0">
                                          <p:val>
                                            <p:strVal val="#ppt_x"/>
                                          </p:val>
                                        </p:tav>
                                        <p:tav tm="100000">
                                          <p:val>
                                            <p:strVal val="#ppt_x"/>
                                          </p:val>
                                        </p:tav>
                                      </p:tavLst>
                                    </p:anim>
                                    <p:anim calcmode="lin" valueType="num">
                                      <p:cBhvr additive="base">
                                        <p:cTn id="19"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3558"/>
                                        </p:tgtEl>
                                        <p:attrNameLst>
                                          <p:attrName>style.visibility</p:attrName>
                                        </p:attrNameLst>
                                      </p:cBhvr>
                                      <p:to>
                                        <p:strVal val="visible"/>
                                      </p:to>
                                    </p:set>
                                    <p:anim calcmode="lin" valueType="num">
                                      <p:cBhvr additive="base">
                                        <p:cTn id="24" dur="500" fill="hold"/>
                                        <p:tgtEl>
                                          <p:spTgt spid="23558"/>
                                        </p:tgtEl>
                                        <p:attrNameLst>
                                          <p:attrName>ppt_x</p:attrName>
                                        </p:attrNameLst>
                                      </p:cBhvr>
                                      <p:tavLst>
                                        <p:tav tm="0">
                                          <p:val>
                                            <p:strVal val="#ppt_x"/>
                                          </p:val>
                                        </p:tav>
                                        <p:tav tm="100000">
                                          <p:val>
                                            <p:strVal val="#ppt_x"/>
                                          </p:val>
                                        </p:tav>
                                      </p:tavLst>
                                    </p:anim>
                                    <p:anim calcmode="lin" valueType="num">
                                      <p:cBhvr additive="base">
                                        <p:cTn id="25"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3559"/>
                                        </p:tgtEl>
                                        <p:attrNameLst>
                                          <p:attrName>style.visibility</p:attrName>
                                        </p:attrNameLst>
                                      </p:cBhvr>
                                      <p:to>
                                        <p:strVal val="visible"/>
                                      </p:to>
                                    </p:set>
                                    <p:anim calcmode="lin" valueType="num">
                                      <p:cBhvr additive="base">
                                        <p:cTn id="30" dur="500" fill="hold"/>
                                        <p:tgtEl>
                                          <p:spTgt spid="23559"/>
                                        </p:tgtEl>
                                        <p:attrNameLst>
                                          <p:attrName>ppt_x</p:attrName>
                                        </p:attrNameLst>
                                      </p:cBhvr>
                                      <p:tavLst>
                                        <p:tav tm="0">
                                          <p:val>
                                            <p:strVal val="#ppt_x"/>
                                          </p:val>
                                        </p:tav>
                                        <p:tav tm="100000">
                                          <p:val>
                                            <p:strVal val="#ppt_x"/>
                                          </p:val>
                                        </p:tav>
                                      </p:tavLst>
                                    </p:anim>
                                    <p:anim calcmode="lin" valueType="num">
                                      <p:cBhvr additive="base">
                                        <p:cTn id="31" dur="500" fill="hold"/>
                                        <p:tgtEl>
                                          <p:spTgt spid="23559"/>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3560"/>
                                        </p:tgtEl>
                                        <p:attrNameLst>
                                          <p:attrName>style.visibility</p:attrName>
                                        </p:attrNameLst>
                                      </p:cBhvr>
                                      <p:to>
                                        <p:strVal val="visible"/>
                                      </p:to>
                                    </p:set>
                                    <p:anim calcmode="lin" valueType="num">
                                      <p:cBhvr additive="base">
                                        <p:cTn id="36" dur="500" fill="hold"/>
                                        <p:tgtEl>
                                          <p:spTgt spid="23560"/>
                                        </p:tgtEl>
                                        <p:attrNameLst>
                                          <p:attrName>ppt_x</p:attrName>
                                        </p:attrNameLst>
                                      </p:cBhvr>
                                      <p:tavLst>
                                        <p:tav tm="0">
                                          <p:val>
                                            <p:strVal val="#ppt_x"/>
                                          </p:val>
                                        </p:tav>
                                        <p:tav tm="100000">
                                          <p:val>
                                            <p:strVal val="#ppt_x"/>
                                          </p:val>
                                        </p:tav>
                                      </p:tavLst>
                                    </p:anim>
                                    <p:anim calcmode="lin" valueType="num">
                                      <p:cBhvr additive="base">
                                        <p:cTn id="37" dur="500" fill="hold"/>
                                        <p:tgtEl>
                                          <p:spTgt spid="235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6" grpId="0"/>
      <p:bldP spid="23557" grpId="0"/>
      <p:bldP spid="23558" grpId="0"/>
      <p:bldP spid="23559" grpId="0"/>
      <p:bldP spid="2356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4579" name="标题 1"/>
          <p:cNvSpPr>
            <a:spLocks noGrp="1"/>
          </p:cNvSpPr>
          <p:nvPr>
            <p:ph type="title" idx="4294967295"/>
          </p:nvPr>
        </p:nvSpPr>
        <p:spPr>
          <a:xfrm>
            <a:off x="508000" y="19129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6</a:t>
            </a:r>
            <a:r>
              <a:rPr lang="zh-CN" altLang="zh-CN" sz="2800"/>
              <a:t>）小丽根据乙、丙两图得出结论，物体的动能大小与质量有关，她的看法是否正确？</a:t>
            </a:r>
            <a:r>
              <a:rPr lang="zh-CN" altLang="zh-CN" sz="2800" u="sng"/>
              <a:t>　　</a:t>
            </a:r>
            <a:r>
              <a:rPr lang="en-US" altLang="zh-CN" sz="2800" u="sng"/>
              <a:t> </a:t>
            </a:r>
            <a:r>
              <a:rPr lang="zh-CN" altLang="zh-CN" sz="2800" u="sng"/>
              <a:t>　</a:t>
            </a:r>
            <a:r>
              <a:rPr lang="zh-CN" altLang="zh-CN" sz="2800"/>
              <a:t>（选填</a:t>
            </a:r>
            <a:r>
              <a:rPr lang="en-US" altLang="zh-CN" sz="2800"/>
              <a:t>“</a:t>
            </a:r>
            <a:r>
              <a:rPr lang="zh-CN" altLang="zh-CN" sz="2800"/>
              <a:t>正确</a:t>
            </a:r>
            <a:r>
              <a:rPr lang="en-US" altLang="zh-CN" sz="2800"/>
              <a:t>”</a:t>
            </a:r>
            <a:r>
              <a:rPr lang="zh-CN" altLang="zh-CN" sz="2800"/>
              <a:t>或</a:t>
            </a:r>
            <a:r>
              <a:rPr lang="en-US" altLang="zh-CN" sz="2800"/>
              <a:t>“</a:t>
            </a:r>
            <a:r>
              <a:rPr lang="zh-CN" altLang="zh-CN" sz="2800"/>
              <a:t>错误</a:t>
            </a:r>
            <a:r>
              <a:rPr lang="en-US" altLang="zh-CN" sz="2800"/>
              <a:t>”</a:t>
            </a:r>
            <a:r>
              <a:rPr lang="zh-CN" altLang="zh-CN" sz="2800"/>
              <a:t>），理由是</a:t>
            </a:r>
            <a:br>
              <a:rPr lang="en-US" altLang="zh-CN" sz="2800"/>
            </a:br>
            <a:r>
              <a:rPr lang="zh-CN" altLang="zh-CN" sz="2800" u="sng"/>
              <a:t>　　　　　　　　　　　　　　</a:t>
            </a:r>
            <a:r>
              <a:rPr lang="en-US" altLang="zh-CN" sz="2800" u="sng"/>
              <a:t>                 </a:t>
            </a:r>
            <a:r>
              <a:rPr lang="zh-CN" altLang="zh-CN" sz="2800" u="sng"/>
              <a:t>　　　</a:t>
            </a:r>
            <a:r>
              <a:rPr lang="zh-CN" altLang="zh-CN" sz="2800"/>
              <a:t>．</a:t>
            </a:r>
            <a:br>
              <a:rPr lang="zh-CN" altLang="zh-CN" sz="2800"/>
            </a:br>
            <a:endParaRPr lang="zh-CN" altLang="en-US" sz="2800"/>
          </a:p>
        </p:txBody>
      </p:sp>
      <p:sp>
        <p:nvSpPr>
          <p:cNvPr id="24580" name="矩形 2"/>
          <p:cNvSpPr/>
          <p:nvPr/>
        </p:nvSpPr>
        <p:spPr>
          <a:xfrm>
            <a:off x="649288" y="3878263"/>
            <a:ext cx="6121400" cy="5238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没有控制钢球撞击木块前的速度相同</a:t>
            </a:r>
            <a:endParaRPr lang="zh-CN" altLang="zh-CN" sz="2800">
              <a:latin typeface="等线" pitchFamily="2" charset="-122"/>
              <a:ea typeface="等线" pitchFamily="2" charset="-122"/>
            </a:endParaRPr>
          </a:p>
        </p:txBody>
      </p:sp>
      <p:sp>
        <p:nvSpPr>
          <p:cNvPr id="24581" name="矩形 3"/>
          <p:cNvSpPr/>
          <p:nvPr/>
        </p:nvSpPr>
        <p:spPr>
          <a:xfrm>
            <a:off x="6770688" y="2633663"/>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错误</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500"/>
                                        <p:tgtEl>
                                          <p:spTgt spid="2457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anim calcmode="lin" valueType="num">
                                      <p:cBhvr additive="base">
                                        <p:cTn id="12" dur="500" fill="hold"/>
                                        <p:tgtEl>
                                          <p:spTgt spid="24581"/>
                                        </p:tgtEl>
                                        <p:attrNameLst>
                                          <p:attrName>ppt_x</p:attrName>
                                        </p:attrNameLst>
                                      </p:cBhvr>
                                      <p:tavLst>
                                        <p:tav tm="0">
                                          <p:val>
                                            <p:strVal val="#ppt_x"/>
                                          </p:val>
                                        </p:tav>
                                        <p:tav tm="100000">
                                          <p:val>
                                            <p:strVal val="#ppt_x"/>
                                          </p:val>
                                        </p:tav>
                                      </p:tavLst>
                                    </p:anim>
                                    <p:anim calcmode="lin" valueType="num">
                                      <p:cBhvr additive="base">
                                        <p:cTn id="13"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4580"/>
                                        </p:tgtEl>
                                        <p:attrNameLst>
                                          <p:attrName>style.visibility</p:attrName>
                                        </p:attrNameLst>
                                      </p:cBhvr>
                                      <p:to>
                                        <p:strVal val="visible"/>
                                      </p:to>
                                    </p:set>
                                    <p:anim calcmode="lin" valueType="num">
                                      <p:cBhvr additive="base">
                                        <p:cTn id="18" dur="500" fill="hold"/>
                                        <p:tgtEl>
                                          <p:spTgt spid="24580"/>
                                        </p:tgtEl>
                                        <p:attrNameLst>
                                          <p:attrName>ppt_x</p:attrName>
                                        </p:attrNameLst>
                                      </p:cBhvr>
                                      <p:tavLst>
                                        <p:tav tm="0">
                                          <p:val>
                                            <p:strVal val="#ppt_x"/>
                                          </p:val>
                                        </p:tav>
                                        <p:tav tm="100000">
                                          <p:val>
                                            <p:strVal val="#ppt_x"/>
                                          </p:val>
                                        </p:tav>
                                      </p:tavLst>
                                    </p:anim>
                                    <p:anim calcmode="lin" valueType="num">
                                      <p:cBhvr additive="base">
                                        <p:cTn id="19"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p:bldP spid="2458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08000" y="11620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7</a:t>
            </a:r>
            <a:r>
              <a:rPr lang="zh-CN" altLang="zh-CN" sz="2800"/>
              <a:t>）钢球在水平面上不能立即停下，是因为钢球具有</a:t>
            </a:r>
            <a:r>
              <a:rPr lang="zh-CN" altLang="zh-CN" sz="2800" u="sng"/>
              <a:t>　　　　　</a:t>
            </a:r>
            <a:r>
              <a:rPr lang="zh-CN" altLang="zh-CN" sz="2800"/>
              <a:t>．木块最终会停下来是因为受到</a:t>
            </a:r>
            <a:br>
              <a:rPr lang="en-US" altLang="zh-CN" sz="2800"/>
            </a:br>
            <a:r>
              <a:rPr lang="zh-CN" altLang="zh-CN" sz="2800" u="sng"/>
              <a:t>　　　　　</a:t>
            </a:r>
            <a:r>
              <a:rPr lang="zh-CN" altLang="zh-CN" sz="2800"/>
              <a:t>的作用．如果水平面绝对光滑，木块受到钢球撞击后将</a:t>
            </a:r>
            <a:r>
              <a:rPr lang="en-US" altLang="zh-CN" sz="2800"/>
              <a:t>___________________________</a:t>
            </a:r>
            <a:r>
              <a:rPr lang="zh-CN" altLang="zh-CN" sz="2800"/>
              <a:t>，</a:t>
            </a:r>
            <a:br>
              <a:rPr lang="zh-CN" altLang="zh-CN" sz="2800"/>
            </a:br>
            <a:r>
              <a:rPr lang="zh-CN" altLang="zh-CN" sz="2800" u="sng"/>
              <a:t>　　　　　</a:t>
            </a:r>
            <a:r>
              <a:rPr lang="zh-CN" altLang="zh-CN" sz="2800"/>
              <a:t>（选填</a:t>
            </a:r>
            <a:r>
              <a:rPr lang="en-US" altLang="zh-CN" sz="2800"/>
              <a:t>“</a:t>
            </a:r>
            <a:r>
              <a:rPr lang="zh-CN" altLang="zh-CN" sz="2800"/>
              <a:t>能</a:t>
            </a:r>
            <a:r>
              <a:rPr lang="en-US" altLang="zh-CN" sz="2800"/>
              <a:t>”</a:t>
            </a:r>
            <a:r>
              <a:rPr lang="zh-CN" altLang="zh-CN" sz="2800"/>
              <a:t>或</a:t>
            </a:r>
            <a:r>
              <a:rPr lang="en-US" altLang="zh-CN" sz="2800"/>
              <a:t>“</a:t>
            </a:r>
            <a:r>
              <a:rPr lang="zh-CN" altLang="zh-CN" sz="2800"/>
              <a:t>不能</a:t>
            </a:r>
            <a:r>
              <a:rPr lang="en-US" altLang="zh-CN" sz="2800"/>
              <a:t>”</a:t>
            </a:r>
            <a:r>
              <a:rPr lang="zh-CN" altLang="zh-CN" sz="2800"/>
              <a:t>）达到实验探究的目的．</a:t>
            </a:r>
            <a:endParaRPr lang="zh-CN" altLang="en-US" sz="2800"/>
          </a:p>
        </p:txBody>
      </p:sp>
      <p:sp>
        <p:nvSpPr>
          <p:cNvPr id="25604" name="矩形 3"/>
          <p:cNvSpPr/>
          <p:nvPr/>
        </p:nvSpPr>
        <p:spPr>
          <a:xfrm>
            <a:off x="1582738" y="1865313"/>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惯性</a:t>
            </a:r>
            <a:endParaRPr lang="zh-CN" altLang="en-US" sz="2800"/>
          </a:p>
        </p:txBody>
      </p:sp>
      <p:sp>
        <p:nvSpPr>
          <p:cNvPr id="25605" name="矩形 4"/>
          <p:cNvSpPr/>
          <p:nvPr/>
        </p:nvSpPr>
        <p:spPr>
          <a:xfrm>
            <a:off x="879475" y="2517775"/>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摩擦力</a:t>
            </a:r>
            <a:endParaRPr lang="zh-CN" altLang="en-US" sz="2800"/>
          </a:p>
        </p:txBody>
      </p:sp>
      <p:sp>
        <p:nvSpPr>
          <p:cNvPr id="25606" name="矩形 5"/>
          <p:cNvSpPr/>
          <p:nvPr/>
        </p:nvSpPr>
        <p:spPr>
          <a:xfrm>
            <a:off x="3390900" y="3197225"/>
            <a:ext cx="30575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做匀速直线运动　</a:t>
            </a:r>
            <a:endParaRPr lang="zh-CN" altLang="en-US" sz="2800"/>
          </a:p>
        </p:txBody>
      </p:sp>
      <p:sp>
        <p:nvSpPr>
          <p:cNvPr id="25607" name="矩形 6"/>
          <p:cNvSpPr/>
          <p:nvPr/>
        </p:nvSpPr>
        <p:spPr>
          <a:xfrm>
            <a:off x="966788" y="379730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不能</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604"/>
                                        </p:tgtEl>
                                        <p:attrNameLst>
                                          <p:attrName>style.visibility</p:attrName>
                                        </p:attrNameLst>
                                      </p:cBhvr>
                                      <p:to>
                                        <p:strVal val="visible"/>
                                      </p:to>
                                    </p:set>
                                    <p:anim calcmode="lin" valueType="num">
                                      <p:cBhvr additive="base">
                                        <p:cTn id="12" dur="500" fill="hold"/>
                                        <p:tgtEl>
                                          <p:spTgt spid="25604"/>
                                        </p:tgtEl>
                                        <p:attrNameLst>
                                          <p:attrName>ppt_x</p:attrName>
                                        </p:attrNameLst>
                                      </p:cBhvr>
                                      <p:tavLst>
                                        <p:tav tm="0">
                                          <p:val>
                                            <p:strVal val="#ppt_x"/>
                                          </p:val>
                                        </p:tav>
                                        <p:tav tm="100000">
                                          <p:val>
                                            <p:strVal val="#ppt_x"/>
                                          </p:val>
                                        </p:tav>
                                      </p:tavLst>
                                    </p:anim>
                                    <p:anim calcmode="lin" valueType="num">
                                      <p:cBhvr additive="base">
                                        <p:cTn id="13"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additive="base">
                                        <p:cTn id="18" dur="500" fill="hold"/>
                                        <p:tgtEl>
                                          <p:spTgt spid="25605"/>
                                        </p:tgtEl>
                                        <p:attrNameLst>
                                          <p:attrName>ppt_x</p:attrName>
                                        </p:attrNameLst>
                                      </p:cBhvr>
                                      <p:tavLst>
                                        <p:tav tm="0">
                                          <p:val>
                                            <p:strVal val="#ppt_x"/>
                                          </p:val>
                                        </p:tav>
                                        <p:tav tm="100000">
                                          <p:val>
                                            <p:strVal val="#ppt_x"/>
                                          </p:val>
                                        </p:tav>
                                      </p:tavLst>
                                    </p:anim>
                                    <p:anim calcmode="lin" valueType="num">
                                      <p:cBhvr additive="base">
                                        <p:cTn id="19"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5606"/>
                                        </p:tgtEl>
                                        <p:attrNameLst>
                                          <p:attrName>style.visibility</p:attrName>
                                        </p:attrNameLst>
                                      </p:cBhvr>
                                      <p:to>
                                        <p:strVal val="visible"/>
                                      </p:to>
                                    </p:set>
                                    <p:anim calcmode="lin" valueType="num">
                                      <p:cBhvr additive="base">
                                        <p:cTn id="24" dur="500" fill="hold"/>
                                        <p:tgtEl>
                                          <p:spTgt spid="25606"/>
                                        </p:tgtEl>
                                        <p:attrNameLst>
                                          <p:attrName>ppt_x</p:attrName>
                                        </p:attrNameLst>
                                      </p:cBhvr>
                                      <p:tavLst>
                                        <p:tav tm="0">
                                          <p:val>
                                            <p:strVal val="#ppt_x"/>
                                          </p:val>
                                        </p:tav>
                                        <p:tav tm="100000">
                                          <p:val>
                                            <p:strVal val="#ppt_x"/>
                                          </p:val>
                                        </p:tav>
                                      </p:tavLst>
                                    </p:anim>
                                    <p:anim calcmode="lin" valueType="num">
                                      <p:cBhvr additive="base">
                                        <p:cTn id="25"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5607"/>
                                        </p:tgtEl>
                                        <p:attrNameLst>
                                          <p:attrName>style.visibility</p:attrName>
                                        </p:attrNameLst>
                                      </p:cBhvr>
                                      <p:to>
                                        <p:strVal val="visible"/>
                                      </p:to>
                                    </p:set>
                                    <p:anim calcmode="lin" valueType="num">
                                      <p:cBhvr additive="base">
                                        <p:cTn id="30" dur="500" fill="hold"/>
                                        <p:tgtEl>
                                          <p:spTgt spid="25607"/>
                                        </p:tgtEl>
                                        <p:attrNameLst>
                                          <p:attrName>ppt_x</p:attrName>
                                        </p:attrNameLst>
                                      </p:cBhvr>
                                      <p:tavLst>
                                        <p:tav tm="0">
                                          <p:val>
                                            <p:strVal val="#ppt_x"/>
                                          </p:val>
                                        </p:tav>
                                        <p:tav tm="100000">
                                          <p:val>
                                            <p:strVal val="#ppt_x"/>
                                          </p:val>
                                        </p:tav>
                                      </p:tavLst>
                                    </p:anim>
                                    <p:anim calcmode="lin" valueType="num">
                                      <p:cBhvr additive="base">
                                        <p:cTn id="31"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25605" grpId="0"/>
      <p:bldP spid="25606" grpId="0"/>
      <p:bldP spid="2560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508000" y="9302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8</a:t>
            </a:r>
            <a:r>
              <a:rPr lang="zh-CN" altLang="zh-CN" sz="2800"/>
              <a:t>）善于动脑的小明在上述实验的基础上取掉了斜面，增加了一个弹簧设计了如图丁所示的方案：用同一个钢球两次将同一弹簧压缩到不同程度，两次实验弹簧具有的弹性势能</a:t>
            </a:r>
            <a:r>
              <a:rPr lang="zh-CN" altLang="zh-CN" sz="2800" u="sng"/>
              <a:t>　　　　　</a:t>
            </a:r>
            <a:r>
              <a:rPr lang="zh-CN" altLang="zh-CN" sz="2800"/>
              <a:t>（选填</a:t>
            </a:r>
            <a:r>
              <a:rPr lang="en-US" altLang="zh-CN" sz="2800"/>
              <a:t>“</a:t>
            </a:r>
            <a:r>
              <a:rPr lang="zh-CN" altLang="zh-CN" sz="2800"/>
              <a:t>相同</a:t>
            </a:r>
            <a:r>
              <a:rPr lang="en-US" altLang="zh-CN" sz="2800"/>
              <a:t>”</a:t>
            </a:r>
            <a:r>
              <a:rPr lang="zh-CN" altLang="zh-CN" sz="2800"/>
              <a:t>或</a:t>
            </a:r>
            <a:r>
              <a:rPr lang="en-US" altLang="zh-CN" sz="2800"/>
              <a:t>“</a:t>
            </a:r>
            <a:r>
              <a:rPr lang="zh-CN" altLang="zh-CN" sz="2800"/>
              <a:t>不同</a:t>
            </a:r>
            <a:r>
              <a:rPr lang="en-US" altLang="zh-CN" sz="2800"/>
              <a:t>”</a:t>
            </a:r>
            <a:r>
              <a:rPr lang="zh-CN" altLang="zh-CN" sz="2800"/>
              <a:t>）</a:t>
            </a:r>
            <a:r>
              <a:rPr lang="en-US" altLang="zh-CN" sz="2800"/>
              <a:t>.</a:t>
            </a:r>
            <a:r>
              <a:rPr lang="zh-CN" altLang="zh-CN" sz="2800"/>
              <a:t>放手后将钢球弹出去撞击放在同一位置的木块时的速度也不同，从而验证了动能与速度的关系．接着让质量不同的两个钢球两次将同一弹簧压缩到相同程度，放手后将钢球弹出去撞击放在同一位置的木块，这样做</a:t>
            </a:r>
            <a:r>
              <a:rPr lang="zh-CN" altLang="zh-CN" sz="2800" u="sng"/>
              <a:t>　　　　　</a:t>
            </a:r>
            <a:r>
              <a:rPr lang="zh-CN" altLang="zh-CN" sz="2800"/>
              <a:t>（选填</a:t>
            </a:r>
            <a:r>
              <a:rPr lang="en-US" altLang="zh-CN" sz="2800"/>
              <a:t>“</a:t>
            </a:r>
            <a:r>
              <a:rPr lang="zh-CN" altLang="zh-CN" sz="2800"/>
              <a:t>能</a:t>
            </a:r>
            <a:r>
              <a:rPr lang="en-US" altLang="zh-CN" sz="2800"/>
              <a:t>”</a:t>
            </a:r>
            <a:r>
              <a:rPr lang="zh-CN" altLang="zh-CN" sz="2800"/>
              <a:t>或</a:t>
            </a:r>
            <a:r>
              <a:rPr lang="en-US" altLang="zh-CN" sz="2800"/>
              <a:t>“</a:t>
            </a:r>
            <a:r>
              <a:rPr lang="zh-CN" altLang="zh-CN" sz="2800"/>
              <a:t>不能</a:t>
            </a:r>
            <a:r>
              <a:rPr lang="en-US" altLang="zh-CN" sz="2800"/>
              <a:t>”</a:t>
            </a:r>
            <a:r>
              <a:rPr lang="zh-CN" altLang="zh-CN" sz="2800"/>
              <a:t>）验证动能与质量的关系．</a:t>
            </a:r>
            <a:endParaRPr lang="zh-CN" altLang="zh-CN" sz="2800"/>
          </a:p>
        </p:txBody>
      </p:sp>
      <p:sp>
        <p:nvSpPr>
          <p:cNvPr id="26628" name="矩形 2"/>
          <p:cNvSpPr/>
          <p:nvPr/>
        </p:nvSpPr>
        <p:spPr>
          <a:xfrm>
            <a:off x="5237163" y="5214938"/>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不能</a:t>
            </a:r>
            <a:endParaRPr lang="zh-CN" altLang="zh-CN" sz="2800">
              <a:latin typeface="等线" pitchFamily="2" charset="-122"/>
              <a:ea typeface="等线" pitchFamily="2" charset="-122"/>
            </a:endParaRPr>
          </a:p>
        </p:txBody>
      </p:sp>
      <p:sp>
        <p:nvSpPr>
          <p:cNvPr id="26629" name="矩形 3"/>
          <p:cNvSpPr/>
          <p:nvPr/>
        </p:nvSpPr>
        <p:spPr>
          <a:xfrm>
            <a:off x="5335588" y="253841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不同</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arn(inVertical)">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additive="base">
                                        <p:cTn id="12" dur="500" fill="hold"/>
                                        <p:tgtEl>
                                          <p:spTgt spid="26629"/>
                                        </p:tgtEl>
                                        <p:attrNameLst>
                                          <p:attrName>ppt_x</p:attrName>
                                        </p:attrNameLst>
                                      </p:cBhvr>
                                      <p:tavLst>
                                        <p:tav tm="0">
                                          <p:val>
                                            <p:strVal val="#ppt_x"/>
                                          </p:val>
                                        </p:tav>
                                        <p:tav tm="100000">
                                          <p:val>
                                            <p:strVal val="#ppt_x"/>
                                          </p:val>
                                        </p:tav>
                                      </p:tavLst>
                                    </p:anim>
                                    <p:anim calcmode="lin" valueType="num">
                                      <p:cBhvr additive="base">
                                        <p:cTn id="13"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628"/>
                                        </p:tgtEl>
                                        <p:attrNameLst>
                                          <p:attrName>style.visibility</p:attrName>
                                        </p:attrNameLst>
                                      </p:cBhvr>
                                      <p:to>
                                        <p:strVal val="visible"/>
                                      </p:to>
                                    </p:set>
                                    <p:anim calcmode="lin" valueType="num">
                                      <p:cBhvr additive="base">
                                        <p:cTn id="18" dur="500" fill="hold"/>
                                        <p:tgtEl>
                                          <p:spTgt spid="26628"/>
                                        </p:tgtEl>
                                        <p:attrNameLst>
                                          <p:attrName>ppt_x</p:attrName>
                                        </p:attrNameLst>
                                      </p:cBhvr>
                                      <p:tavLst>
                                        <p:tav tm="0">
                                          <p:val>
                                            <p:strVal val="#ppt_x"/>
                                          </p:val>
                                        </p:tav>
                                        <p:tav tm="100000">
                                          <p:val>
                                            <p:strVal val="#ppt_x"/>
                                          </p:val>
                                        </p:tav>
                                      </p:tavLst>
                                    </p:anim>
                                    <p:anim calcmode="lin" valueType="num">
                                      <p:cBhvr additive="base">
                                        <p:cTn id="19"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508000" y="2259013"/>
            <a:ext cx="8128000" cy="149542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【点拔】弹簧压缩到相同程度，弹簧的弹性势能相同，转化为刚去的动能相同，与质量无关．</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calcmode="lin" valueType="num">
                                      <p:cBhvr additive="base">
                                        <p:cTn id="7" dur="500" fill="hold"/>
                                        <p:tgtEl>
                                          <p:spTgt spid="27651"/>
                                        </p:tgtEl>
                                        <p:attrNameLst>
                                          <p:attrName>ppt_x</p:attrName>
                                        </p:attrNameLst>
                                      </p:cBhvr>
                                      <p:tavLst>
                                        <p:tav tm="0">
                                          <p:val>
                                            <p:strVal val="#ppt_x"/>
                                          </p:val>
                                        </p:tav>
                                        <p:tav tm="100000">
                                          <p:val>
                                            <p:strVal val="#ppt_x"/>
                                          </p:val>
                                        </p:tav>
                                      </p:tavLst>
                                    </p:anim>
                                    <p:anim calcmode="lin" valueType="num">
                                      <p:cBhvr additive="base">
                                        <p:cTn id="8"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28674" name="Picture 2"/>
          <p:cNvPicPr>
            <a:picLocks noChangeAspect="1"/>
          </p:cNvPicPr>
          <p:nvPr/>
        </p:nvPicPr>
        <p:blipFill>
          <a:blip r:embed="rId2"/>
          <a:stretch>
            <a:fillRect/>
          </a:stretch>
        </p:blipFill>
        <p:spPr>
          <a:xfrm>
            <a:off x="3722688" y="765175"/>
            <a:ext cx="1698625" cy="527050"/>
          </a:xfrm>
          <a:prstGeom prst="rect">
            <a:avLst/>
          </a:prstGeom>
          <a:noFill/>
          <a:ln>
            <a:noFill/>
            <a:miter lim="800000"/>
          </a:ln>
        </p:spPr>
      </p:pic>
      <p:sp>
        <p:nvSpPr>
          <p:cNvPr id="28675"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8676" name="标题 1"/>
          <p:cNvSpPr>
            <a:spLocks noGrp="1"/>
          </p:cNvSpPr>
          <p:nvPr>
            <p:ph type="title" idx="4294967295"/>
          </p:nvPr>
        </p:nvSpPr>
        <p:spPr>
          <a:xfrm>
            <a:off x="508000" y="1408113"/>
            <a:ext cx="8128000" cy="4992687"/>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en-US" altLang="zh-CN" sz="2800"/>
              <a:t>1.</a:t>
            </a:r>
            <a:r>
              <a:rPr lang="zh-CN" altLang="zh-CN" sz="2800"/>
              <a:t>动能和重力势能都受质量影响，分析物体的动能和重力势能时首先分析研究对象的质量如何变化，注意隐含条件，如</a:t>
            </a:r>
            <a:r>
              <a:rPr lang="en-US" altLang="zh-CN" sz="2800"/>
              <a:t>“</a:t>
            </a:r>
            <a:r>
              <a:rPr lang="zh-CN" altLang="zh-CN" sz="2800"/>
              <a:t>洒水、喷气、播撒干冰、抛掉副油箱</a:t>
            </a:r>
            <a:r>
              <a:rPr lang="en-US" altLang="zh-CN" sz="2800"/>
              <a:t>”</a:t>
            </a:r>
            <a:r>
              <a:rPr lang="zh-CN" altLang="zh-CN" sz="2800"/>
              <a:t>等都是</a:t>
            </a:r>
            <a:r>
              <a:rPr lang="en-US" altLang="zh-CN" sz="2800"/>
              <a:t>“</a:t>
            </a:r>
            <a:r>
              <a:rPr lang="zh-CN" altLang="zh-CN" sz="2800"/>
              <a:t>抛物</a:t>
            </a:r>
            <a:r>
              <a:rPr lang="en-US" altLang="zh-CN" sz="2800"/>
              <a:t>”</a:t>
            </a:r>
            <a:r>
              <a:rPr lang="zh-CN" altLang="zh-CN" sz="2800"/>
              <a:t>现象，隐含质量减小．</a:t>
            </a:r>
            <a:br>
              <a:rPr lang="zh-CN" altLang="zh-CN" sz="2800"/>
            </a:br>
            <a:r>
              <a:rPr lang="en-US" altLang="zh-CN" sz="2800"/>
              <a:t>2.</a:t>
            </a:r>
            <a:r>
              <a:rPr lang="zh-CN" altLang="zh-CN" sz="2800"/>
              <a:t>物体下降过程中，其重力势能是否转化为动能还要看物体速度的变化．</a:t>
            </a:r>
            <a:br>
              <a:rPr lang="zh-CN" altLang="zh-CN" sz="2800"/>
            </a:br>
            <a:r>
              <a:rPr lang="en-US" altLang="zh-CN" sz="2800"/>
              <a:t>3.</a:t>
            </a:r>
            <a:r>
              <a:rPr lang="zh-CN" altLang="zh-CN" sz="2800"/>
              <a:t>当不计阻力，只有动能和势能的转化时，物体的机械能不变，若有阻力，机械能转化为内能，机械能减小，内能增加．</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inVertical)">
                                      <p:cBhvr>
                                        <p:cTn id="7" dur="500"/>
                                        <p:tgtEl>
                                          <p:spTgt spid="2867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8676"/>
                                        </p:tgtEl>
                                        <p:attrNameLst>
                                          <p:attrName>style.visibility</p:attrName>
                                        </p:attrNameLst>
                                      </p:cBhvr>
                                      <p:to>
                                        <p:strVal val="visible"/>
                                      </p:to>
                                    </p:set>
                                    <p:animEffect transition="in" filter="barn(inVertical)">
                                      <p:cBhvr>
                                        <p:cTn id="10"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9699" name="标题 2"/>
          <p:cNvSpPr>
            <a:spLocks noGrp="1"/>
          </p:cNvSpPr>
          <p:nvPr>
            <p:ph type="title" idx="4294967295"/>
          </p:nvPr>
        </p:nvSpPr>
        <p:spPr>
          <a:xfrm>
            <a:off x="803275" y="15097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郴州）下列物体具有动能的是（　　）</a:t>
            </a:r>
            <a:br>
              <a:rPr lang="zh-CN" altLang="zh-CN" sz="2800"/>
            </a:br>
            <a:r>
              <a:rPr lang="en-US" altLang="zh-CN" sz="2800"/>
              <a:t>A</a:t>
            </a:r>
            <a:r>
              <a:rPr lang="zh-CN" altLang="zh-CN" sz="2800"/>
              <a:t>．悬挂在天花板上的吊灯</a:t>
            </a:r>
            <a:r>
              <a:rPr lang="en-US" altLang="zh-CN" sz="2800"/>
              <a:t>                   </a:t>
            </a:r>
            <a:br>
              <a:rPr lang="en-US" altLang="zh-CN" sz="2800"/>
            </a:br>
            <a:r>
              <a:rPr lang="en-US" altLang="zh-CN" sz="2800"/>
              <a:t>B</a:t>
            </a:r>
            <a:r>
              <a:rPr lang="zh-CN" altLang="zh-CN" sz="2800"/>
              <a:t>．静止在山顶上的大石头</a:t>
            </a:r>
            <a:br>
              <a:rPr lang="zh-CN" altLang="zh-CN" sz="2800"/>
            </a:br>
            <a:r>
              <a:rPr lang="en-US" altLang="zh-CN" sz="2800"/>
              <a:t>C</a:t>
            </a:r>
            <a:r>
              <a:rPr lang="zh-CN" altLang="zh-CN" sz="2800"/>
              <a:t>．飞行的飞机</a:t>
            </a:r>
            <a:r>
              <a:rPr lang="en-US" altLang="zh-CN" sz="2800"/>
              <a:t>                                </a:t>
            </a:r>
            <a:br>
              <a:rPr lang="en-US" altLang="zh-CN" sz="2800"/>
            </a:br>
            <a:r>
              <a:rPr lang="en-US" altLang="zh-CN" sz="2800"/>
              <a:t>D</a:t>
            </a:r>
            <a:r>
              <a:rPr lang="zh-CN" altLang="zh-CN" sz="2800"/>
              <a:t>．拉开的弹弓</a:t>
            </a:r>
            <a:endParaRPr lang="zh-CN" altLang="zh-CN" sz="2800"/>
          </a:p>
        </p:txBody>
      </p:sp>
      <p:sp>
        <p:nvSpPr>
          <p:cNvPr id="29700" name="矩形 1"/>
          <p:cNvSpPr/>
          <p:nvPr/>
        </p:nvSpPr>
        <p:spPr>
          <a:xfrm>
            <a:off x="7450138" y="1627188"/>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500"/>
                                        <p:tgtEl>
                                          <p:spTgt spid="296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9700"/>
                                        </p:tgtEl>
                                        <p:attrNameLst>
                                          <p:attrName>style.visibility</p:attrName>
                                        </p:attrNameLst>
                                      </p:cBhvr>
                                      <p:to>
                                        <p:strVal val="visible"/>
                                      </p:to>
                                    </p:set>
                                    <p:anim calcmode="lin" valueType="num">
                                      <p:cBhvr additive="base">
                                        <p:cTn id="12" dur="500" fill="hold"/>
                                        <p:tgtEl>
                                          <p:spTgt spid="29700"/>
                                        </p:tgtEl>
                                        <p:attrNameLst>
                                          <p:attrName>ppt_x</p:attrName>
                                        </p:attrNameLst>
                                      </p:cBhvr>
                                      <p:tavLst>
                                        <p:tav tm="0">
                                          <p:val>
                                            <p:strVal val="#ppt_x"/>
                                          </p:val>
                                        </p:tav>
                                        <p:tav tm="100000">
                                          <p:val>
                                            <p:strVal val="#ppt_x"/>
                                          </p:val>
                                        </p:tav>
                                      </p:tavLst>
                                    </p:anim>
                                    <p:anim calcmode="lin" valueType="num">
                                      <p:cBhvr additive="base">
                                        <p:cTn id="13"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0"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0723" name="标题 1"/>
          <p:cNvSpPr>
            <a:spLocks noGrp="1"/>
          </p:cNvSpPr>
          <p:nvPr>
            <p:ph type="title" idx="4294967295"/>
          </p:nvPr>
        </p:nvSpPr>
        <p:spPr>
          <a:xfrm>
            <a:off x="508000" y="15462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天津）</a:t>
            </a:r>
            <a:r>
              <a:rPr lang="en-US" altLang="zh-CN" sz="2800"/>
              <a:t>2020</a:t>
            </a:r>
            <a:r>
              <a:rPr lang="zh-CN" altLang="zh-CN" sz="2800"/>
              <a:t>年</a:t>
            </a:r>
            <a:r>
              <a:rPr lang="en-US" altLang="zh-CN" sz="2800"/>
              <a:t>6</a:t>
            </a:r>
            <a:r>
              <a:rPr lang="zh-CN" altLang="zh-CN" sz="2800"/>
              <a:t>月</a:t>
            </a:r>
            <a:r>
              <a:rPr lang="en-US" altLang="zh-CN" sz="2800"/>
              <a:t>23</a:t>
            </a:r>
            <a:r>
              <a:rPr lang="zh-CN" altLang="zh-CN" sz="2800"/>
              <a:t>日，我国北斗三号全球卫星导航系统最后一颗组网卫星发射成功．若某卫星沿椭圆轨道从远地点向近地点运动时速度增大了，由此可知其动能（　　）</a:t>
            </a:r>
            <a:br>
              <a:rPr lang="zh-CN" altLang="zh-CN" sz="2800"/>
            </a:br>
            <a:r>
              <a:rPr lang="en-US" altLang="zh-CN" sz="2800"/>
              <a:t>A</a:t>
            </a:r>
            <a:r>
              <a:rPr lang="zh-CN" altLang="zh-CN" sz="2800"/>
              <a:t>．减小</a:t>
            </a:r>
            <a:r>
              <a:rPr lang="en-US" altLang="zh-CN" sz="2800"/>
              <a:t>	    B</a:t>
            </a:r>
            <a:r>
              <a:rPr lang="zh-CN" altLang="zh-CN" sz="2800"/>
              <a:t>．增大</a:t>
            </a:r>
            <a:r>
              <a:rPr lang="en-US" altLang="zh-CN" sz="2800"/>
              <a:t>	    C</a:t>
            </a:r>
            <a:r>
              <a:rPr lang="zh-CN" altLang="zh-CN" sz="2800"/>
              <a:t>．不变</a:t>
            </a:r>
            <a:r>
              <a:rPr lang="en-US" altLang="zh-CN" sz="2800"/>
              <a:t>	    D</a:t>
            </a:r>
            <a:r>
              <a:rPr lang="zh-CN" altLang="zh-CN" sz="2800"/>
              <a:t>．消失</a:t>
            </a:r>
            <a:br>
              <a:rPr lang="zh-CN" altLang="zh-CN" sz="2800"/>
            </a:br>
            <a:endParaRPr lang="zh-CN" altLang="en-US" sz="2800"/>
          </a:p>
        </p:txBody>
      </p:sp>
      <p:sp>
        <p:nvSpPr>
          <p:cNvPr id="30724" name="矩形 5"/>
          <p:cNvSpPr/>
          <p:nvPr/>
        </p:nvSpPr>
        <p:spPr>
          <a:xfrm>
            <a:off x="4313238" y="3533775"/>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additive="base">
                                        <p:cTn id="12" dur="500" fill="hold"/>
                                        <p:tgtEl>
                                          <p:spTgt spid="30724"/>
                                        </p:tgtEl>
                                        <p:attrNameLst>
                                          <p:attrName>ppt_x</p:attrName>
                                        </p:attrNameLst>
                                      </p:cBhvr>
                                      <p:tavLst>
                                        <p:tav tm="0">
                                          <p:val>
                                            <p:strVal val="#ppt_x"/>
                                          </p:val>
                                        </p:tav>
                                        <p:tav tm="100000">
                                          <p:val>
                                            <p:strVal val="#ppt_x"/>
                                          </p:val>
                                        </p:tav>
                                      </p:tavLst>
                                    </p:anim>
                                    <p:anim calcmode="lin" valueType="num">
                                      <p:cBhvr additive="base">
                                        <p:cTn id="13"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1"/>
          <p:cNvSpPr>
            <a:spLocks noGrp="1"/>
          </p:cNvSpPr>
          <p:nvPr>
            <p:ph type="title" idx="4294967295"/>
          </p:nvPr>
        </p:nvSpPr>
        <p:spPr>
          <a:xfrm>
            <a:off x="508000" y="14224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盐城）小明和同学一起荡秋千．下列说法正确的是（　　）</a:t>
            </a:r>
            <a:br>
              <a:rPr lang="zh-CN" altLang="zh-CN" sz="2800"/>
            </a:br>
            <a:r>
              <a:rPr lang="en-US" altLang="zh-CN" sz="2800"/>
              <a:t>A</a:t>
            </a:r>
            <a:r>
              <a:rPr lang="zh-CN" altLang="zh-CN" sz="2800"/>
              <a:t>．通过最低点时的动能为零</a:t>
            </a:r>
            <a:r>
              <a:rPr lang="en-US" altLang="zh-CN" sz="2800"/>
              <a:t>	    </a:t>
            </a:r>
            <a:br>
              <a:rPr lang="en-US" altLang="zh-CN" sz="2800"/>
            </a:br>
            <a:r>
              <a:rPr lang="en-US" altLang="zh-CN" sz="2800"/>
              <a:t>B</a:t>
            </a:r>
            <a:r>
              <a:rPr lang="zh-CN" altLang="zh-CN" sz="2800"/>
              <a:t>．下降过程中的动能不变</a:t>
            </a:r>
            <a:br>
              <a:rPr lang="zh-CN" altLang="zh-CN" sz="2800"/>
            </a:br>
            <a:r>
              <a:rPr lang="en-US" altLang="zh-CN" sz="2800"/>
              <a:t>C</a:t>
            </a:r>
            <a:r>
              <a:rPr lang="zh-CN" altLang="zh-CN" sz="2800"/>
              <a:t>．到达最高点的重力势能最大</a:t>
            </a:r>
            <a:r>
              <a:rPr lang="en-US" altLang="zh-CN" sz="2800"/>
              <a:t>	    </a:t>
            </a:r>
            <a:br>
              <a:rPr lang="en-US" altLang="zh-CN" sz="2800"/>
            </a:br>
            <a:r>
              <a:rPr lang="en-US" altLang="zh-CN" sz="2800"/>
              <a:t>D</a:t>
            </a:r>
            <a:r>
              <a:rPr lang="zh-CN" altLang="zh-CN" sz="2800"/>
              <a:t>．上升过程中的重力势能减小</a:t>
            </a:r>
            <a:br>
              <a:rPr lang="zh-CN" altLang="zh-CN" sz="2800"/>
            </a:br>
            <a:endParaRPr lang="zh-CN" altLang="en-US" sz="2800"/>
          </a:p>
        </p:txBody>
      </p:sp>
      <p:pic>
        <p:nvPicPr>
          <p:cNvPr id="31748" name="图片 2"/>
          <p:cNvPicPr>
            <a:picLocks noChangeAspect="1"/>
          </p:cNvPicPr>
          <p:nvPr/>
        </p:nvPicPr>
        <p:blipFill>
          <a:blip r:embed="rId2"/>
          <a:srcRect r="87897"/>
          <a:stretch>
            <a:fillRect/>
          </a:stretch>
        </p:blipFill>
        <p:spPr>
          <a:xfrm>
            <a:off x="5957888" y="2225675"/>
            <a:ext cx="2160587" cy="2260600"/>
          </a:xfrm>
          <a:prstGeom prst="rect">
            <a:avLst/>
          </a:prstGeom>
          <a:noFill/>
          <a:ln>
            <a:noFill/>
            <a:miter lim="800000"/>
          </a:ln>
        </p:spPr>
      </p:pic>
      <p:sp>
        <p:nvSpPr>
          <p:cNvPr id="31749" name="矩形 5"/>
          <p:cNvSpPr/>
          <p:nvPr/>
        </p:nvSpPr>
        <p:spPr>
          <a:xfrm>
            <a:off x="2544763" y="213995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1749"/>
                                        </p:tgtEl>
                                        <p:attrNameLst>
                                          <p:attrName>style.visibility</p:attrName>
                                        </p:attrNameLst>
                                      </p:cBhvr>
                                      <p:to>
                                        <p:strVal val="visible"/>
                                      </p:to>
                                    </p:set>
                                    <p:anim calcmode="lin" valueType="num">
                                      <p:cBhvr additive="base">
                                        <p:cTn id="15" dur="500" fill="hold"/>
                                        <p:tgtEl>
                                          <p:spTgt spid="31749"/>
                                        </p:tgtEl>
                                        <p:attrNameLst>
                                          <p:attrName>ppt_x</p:attrName>
                                        </p:attrNameLst>
                                      </p:cBhvr>
                                      <p:tavLst>
                                        <p:tav tm="0">
                                          <p:val>
                                            <p:strVal val="#ppt_x"/>
                                          </p:val>
                                        </p:tav>
                                        <p:tav tm="100000">
                                          <p:val>
                                            <p:strVal val="#ppt_x"/>
                                          </p:val>
                                        </p:tav>
                                      </p:tavLst>
                                    </p:anim>
                                    <p:anim calcmode="lin" valueType="num">
                                      <p:cBhvr additive="base">
                                        <p:cTn id="16" dur="500" fill="hold"/>
                                        <p:tgtEl>
                                          <p:spTgt spid="317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8000" y="6032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武汉）滑跃式起飞是一种航母舰载机的起飞方式．飞机跑道的前一部分是水平的，跑道尾段向上翘起．如上图所示，飞行员驾驶舰载机从图示位置由静止开始一直加速直至离舰的过程中，下列说法正确的是（　　）</a:t>
            </a:r>
            <a:br>
              <a:rPr lang="zh-CN" altLang="zh-CN" sz="2800"/>
            </a:br>
            <a:r>
              <a:rPr lang="en-US" altLang="zh-CN" sz="2800"/>
              <a:t>A</a:t>
            </a:r>
            <a:r>
              <a:rPr lang="zh-CN" altLang="zh-CN" sz="2800"/>
              <a:t>．飞行员的动能先增加后减少</a:t>
            </a:r>
            <a:r>
              <a:rPr lang="en-US" altLang="zh-CN" sz="2800"/>
              <a:t>	    </a:t>
            </a:r>
            <a:br>
              <a:rPr lang="en-US" altLang="zh-CN" sz="2800"/>
            </a:br>
            <a:r>
              <a:rPr lang="en-US" altLang="zh-CN" sz="2800"/>
              <a:t>B</a:t>
            </a:r>
            <a:r>
              <a:rPr lang="zh-CN" altLang="zh-CN" sz="2800"/>
              <a:t>．飞行员的机械能一直减少</a:t>
            </a:r>
            <a:br>
              <a:rPr lang="zh-CN" altLang="zh-CN" sz="2800"/>
            </a:br>
            <a:r>
              <a:rPr lang="en-US" altLang="zh-CN" sz="2800"/>
              <a:t>C</a:t>
            </a:r>
            <a:r>
              <a:rPr lang="zh-CN" altLang="zh-CN" sz="2800"/>
              <a:t>．飞行员的机械能一直增加</a:t>
            </a:r>
            <a:r>
              <a:rPr lang="en-US" altLang="zh-CN" sz="2800"/>
              <a:t>	    </a:t>
            </a:r>
            <a:br>
              <a:rPr lang="en-US" altLang="zh-CN" sz="2800"/>
            </a:br>
            <a:r>
              <a:rPr lang="en-US" altLang="zh-CN" sz="2800"/>
              <a:t>D</a:t>
            </a:r>
            <a:r>
              <a:rPr lang="zh-CN" altLang="zh-CN" sz="2800"/>
              <a:t>．飞行员的机械能先不变后增加</a:t>
            </a:r>
            <a:br>
              <a:rPr lang="zh-CN" altLang="zh-CN" sz="2800"/>
            </a:br>
            <a:endParaRPr lang="zh-CN" altLang="en-US" sz="2800"/>
          </a:p>
        </p:txBody>
      </p:sp>
      <p:pic>
        <p:nvPicPr>
          <p:cNvPr id="32772" name="图片 2"/>
          <p:cNvPicPr>
            <a:picLocks noChangeAspect="1"/>
          </p:cNvPicPr>
          <p:nvPr/>
        </p:nvPicPr>
        <p:blipFill>
          <a:blip r:embed="rId2"/>
          <a:srcRect r="84317"/>
          <a:stretch>
            <a:fillRect/>
          </a:stretch>
        </p:blipFill>
        <p:spPr>
          <a:xfrm>
            <a:off x="5659438" y="3429000"/>
            <a:ext cx="2571750" cy="2076450"/>
          </a:xfrm>
          <a:prstGeom prst="rect">
            <a:avLst/>
          </a:prstGeom>
          <a:noFill/>
          <a:ln>
            <a:noFill/>
            <a:miter lim="800000"/>
          </a:ln>
        </p:spPr>
      </p:pic>
      <p:sp>
        <p:nvSpPr>
          <p:cNvPr id="32773" name="矩形 5"/>
          <p:cNvSpPr/>
          <p:nvPr/>
        </p:nvSpPr>
        <p:spPr>
          <a:xfrm>
            <a:off x="3254375" y="3235325"/>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par>
                                <p:cTn id="8" presetID="10" presetClass="entr" presetSubtype="0"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Effect transition="in" filter="fade">
                                      <p:cBhvr>
                                        <p:cTn id="10" dur="500"/>
                                        <p:tgtEl>
                                          <p:spTgt spid="3277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773"/>
                                        </p:tgtEl>
                                        <p:attrNameLst>
                                          <p:attrName>style.visibility</p:attrName>
                                        </p:attrNameLst>
                                      </p:cBhvr>
                                      <p:to>
                                        <p:strVal val="visible"/>
                                      </p:to>
                                    </p:set>
                                    <p:anim calcmode="lin" valueType="num">
                                      <p:cBhvr additive="base">
                                        <p:cTn id="15" dur="500" fill="hold"/>
                                        <p:tgtEl>
                                          <p:spTgt spid="32773"/>
                                        </p:tgtEl>
                                        <p:attrNameLst>
                                          <p:attrName>ppt_x</p:attrName>
                                        </p:attrNameLst>
                                      </p:cBhvr>
                                      <p:tavLst>
                                        <p:tav tm="0">
                                          <p:val>
                                            <p:strVal val="#ppt_x"/>
                                          </p:val>
                                        </p:tav>
                                        <p:tav tm="100000">
                                          <p:val>
                                            <p:strVal val="#ppt_x"/>
                                          </p:val>
                                        </p:tav>
                                      </p:tavLst>
                                    </p:anim>
                                    <p:anim calcmode="lin" valueType="num">
                                      <p:cBhvr additive="base">
                                        <p:cTn id="16"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3"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8000" y="9302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600"/>
              <a:t>5.</a:t>
            </a:r>
            <a:r>
              <a:rPr lang="zh-CN" altLang="zh-CN" sz="2600"/>
              <a:t>（</a:t>
            </a:r>
            <a:r>
              <a:rPr lang="en-US" altLang="zh-CN" sz="2600"/>
              <a:t>2020·</a:t>
            </a:r>
            <a:r>
              <a:rPr lang="zh-CN" altLang="zh-CN" sz="2600"/>
              <a:t>鄂州）把一个铁锁用绳子悬挂起来，将铁锁拉到自己的鼻子附近，稳定后松手，铁锁向前摆去，如上图所示．下列说法中正确的是（　　）</a:t>
            </a:r>
            <a:br>
              <a:rPr lang="zh-CN" altLang="zh-CN" sz="2600"/>
            </a:br>
            <a:r>
              <a:rPr lang="en-US" altLang="zh-CN" sz="2600"/>
              <a:t>A</a:t>
            </a:r>
            <a:r>
              <a:rPr lang="zh-CN" altLang="zh-CN" sz="2600"/>
              <a:t>．铁锁摆回时会打到鼻子</a:t>
            </a:r>
            <a:br>
              <a:rPr lang="zh-CN" altLang="zh-CN" sz="2600"/>
            </a:br>
            <a:r>
              <a:rPr lang="en-US" altLang="zh-CN" sz="2600"/>
              <a:t>B</a:t>
            </a:r>
            <a:r>
              <a:rPr lang="zh-CN" altLang="zh-CN" sz="2600"/>
              <a:t>．铁锁在摆动过程中动能与重力势能可以相互转化</a:t>
            </a:r>
            <a:br>
              <a:rPr lang="zh-CN" altLang="zh-CN" sz="2600"/>
            </a:br>
            <a:r>
              <a:rPr lang="en-US" altLang="zh-CN" sz="2600"/>
              <a:t>C</a:t>
            </a:r>
            <a:r>
              <a:rPr lang="zh-CN" altLang="zh-CN" sz="2600"/>
              <a:t>．铁锁由高处摆到低处的过程中动能转化为重力势能</a:t>
            </a:r>
            <a:br>
              <a:rPr lang="zh-CN" altLang="zh-CN" sz="2600"/>
            </a:br>
            <a:r>
              <a:rPr lang="en-US" altLang="zh-CN" sz="2600"/>
              <a:t>D</a:t>
            </a:r>
            <a:r>
              <a:rPr lang="zh-CN" altLang="zh-CN" sz="2600"/>
              <a:t>．铁锁上升的最大高度逐次降低，是</a:t>
            </a:r>
            <a:br>
              <a:rPr lang="en-US" altLang="zh-CN" sz="2600"/>
            </a:br>
            <a:r>
              <a:rPr lang="zh-CN" altLang="zh-CN" sz="2600"/>
              <a:t>由于受到重力作用</a:t>
            </a:r>
            <a:br>
              <a:rPr lang="zh-CN" altLang="zh-CN" sz="2600"/>
            </a:br>
            <a:endParaRPr lang="zh-CN" altLang="en-US" sz="2600"/>
          </a:p>
        </p:txBody>
      </p:sp>
      <p:pic>
        <p:nvPicPr>
          <p:cNvPr id="33796" name="图片 2"/>
          <p:cNvPicPr>
            <a:picLocks noChangeAspect="1"/>
          </p:cNvPicPr>
          <p:nvPr/>
        </p:nvPicPr>
        <p:blipFill>
          <a:blip r:embed="rId2"/>
          <a:srcRect r="85159"/>
          <a:stretch>
            <a:fillRect/>
          </a:stretch>
        </p:blipFill>
        <p:spPr>
          <a:xfrm>
            <a:off x="6303963" y="4548188"/>
            <a:ext cx="2171700" cy="1852612"/>
          </a:xfrm>
          <a:prstGeom prst="rect">
            <a:avLst/>
          </a:prstGeom>
          <a:noFill/>
          <a:ln>
            <a:noFill/>
            <a:miter lim="800000"/>
          </a:ln>
        </p:spPr>
      </p:pic>
      <p:sp>
        <p:nvSpPr>
          <p:cNvPr id="33797" name="矩形 5"/>
          <p:cNvSpPr/>
          <p:nvPr/>
        </p:nvSpPr>
        <p:spPr>
          <a:xfrm>
            <a:off x="5649913" y="2195513"/>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500"/>
                                        <p:tgtEl>
                                          <p:spTgt spid="33795"/>
                                        </p:tgtEl>
                                      </p:cBhvr>
                                    </p:animEffect>
                                  </p:childTnLst>
                                </p:cTn>
                              </p:par>
                              <p:par>
                                <p:cTn id="8" presetID="10" presetClass="entr" presetSubtype="0"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Effect transition="in" filter="fade">
                                      <p:cBhvr>
                                        <p:cTn id="10" dur="500"/>
                                        <p:tgtEl>
                                          <p:spTgt spid="3379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3797"/>
                                        </p:tgtEl>
                                        <p:attrNameLst>
                                          <p:attrName>style.visibility</p:attrName>
                                        </p:attrNameLst>
                                      </p:cBhvr>
                                      <p:to>
                                        <p:strVal val="visible"/>
                                      </p:to>
                                    </p:set>
                                    <p:anim calcmode="lin" valueType="num">
                                      <p:cBhvr additive="base">
                                        <p:cTn id="15" dur="500" fill="hold"/>
                                        <p:tgtEl>
                                          <p:spTgt spid="33797"/>
                                        </p:tgtEl>
                                        <p:attrNameLst>
                                          <p:attrName>ppt_x</p:attrName>
                                        </p:attrNameLst>
                                      </p:cBhvr>
                                      <p:tavLst>
                                        <p:tav tm="0">
                                          <p:val>
                                            <p:strVal val="#ppt_x"/>
                                          </p:val>
                                        </p:tav>
                                        <p:tav tm="100000">
                                          <p:val>
                                            <p:strVal val="#ppt_x"/>
                                          </p:val>
                                        </p:tav>
                                      </p:tavLst>
                                    </p:anim>
                                    <p:anim calcmode="lin" valueType="num">
                                      <p:cBhvr additive="base">
                                        <p:cTn id="16" dur="500" fill="hold"/>
                                        <p:tgtEl>
                                          <p:spTgt spid="337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a:t>
            </a:r>
            <a:r>
              <a:rPr lang="en-US" altLang="zh-CN" sz="2800"/>
              <a:t>2020·</a:t>
            </a:r>
            <a:r>
              <a:rPr lang="zh-CN" altLang="zh-CN" sz="2800"/>
              <a:t>南京）如下图所示是荡秋千的简化模型．摆球从</a:t>
            </a:r>
            <a:r>
              <a:rPr lang="en-US" altLang="zh-CN" sz="2800"/>
              <a:t>A</a:t>
            </a:r>
            <a:r>
              <a:rPr lang="zh-CN" altLang="zh-CN" sz="2800"/>
              <a:t>点由静止释放，到达</a:t>
            </a:r>
            <a:r>
              <a:rPr lang="en-US" altLang="zh-CN" sz="2800"/>
              <a:t>D</a:t>
            </a:r>
            <a:r>
              <a:rPr lang="zh-CN" altLang="zh-CN" sz="2800"/>
              <a:t>点后返回，</a:t>
            </a:r>
            <a:r>
              <a:rPr lang="en-US" altLang="zh-CN" sz="2800"/>
              <a:t>B</a:t>
            </a:r>
            <a:r>
              <a:rPr lang="zh-CN" altLang="zh-CN" sz="2800"/>
              <a:t>、</a:t>
            </a:r>
            <a:r>
              <a:rPr lang="en-US" altLang="zh-CN" sz="2800"/>
              <a:t>C</a:t>
            </a:r>
            <a:r>
              <a:rPr lang="zh-CN" altLang="zh-CN" sz="2800"/>
              <a:t>两点等高．下列说法正确的是（　　）</a:t>
            </a:r>
            <a:br>
              <a:rPr lang="zh-CN" altLang="zh-CN" sz="2800"/>
            </a:br>
            <a:r>
              <a:rPr lang="en-US" altLang="zh-CN" sz="2800"/>
              <a:t>A</a:t>
            </a:r>
            <a:r>
              <a:rPr lang="zh-CN" altLang="zh-CN" sz="2800"/>
              <a:t>．球在</a:t>
            </a:r>
            <a:r>
              <a:rPr lang="en-US" altLang="zh-CN" sz="2800"/>
              <a:t>B</a:t>
            </a:r>
            <a:r>
              <a:rPr lang="zh-CN" altLang="zh-CN" sz="2800"/>
              <a:t>、</a:t>
            </a:r>
            <a:r>
              <a:rPr lang="en-US" altLang="zh-CN" sz="2800"/>
              <a:t>C</a:t>
            </a:r>
            <a:r>
              <a:rPr lang="zh-CN" altLang="zh-CN" sz="2800"/>
              <a:t>两点的动能相等</a:t>
            </a:r>
            <a:r>
              <a:rPr lang="en-US" altLang="zh-CN" sz="2800"/>
              <a:t>                  </a:t>
            </a:r>
            <a:br>
              <a:rPr lang="en-US" altLang="zh-CN" sz="2800"/>
            </a:br>
            <a:r>
              <a:rPr lang="en-US" altLang="zh-CN" sz="2800"/>
              <a:t>B</a:t>
            </a:r>
            <a:r>
              <a:rPr lang="zh-CN" altLang="zh-CN" sz="2800"/>
              <a:t>．球在</a:t>
            </a:r>
            <a:r>
              <a:rPr lang="en-US" altLang="zh-CN" sz="2800"/>
              <a:t>A</a:t>
            </a:r>
            <a:r>
              <a:rPr lang="zh-CN" altLang="zh-CN" sz="2800"/>
              <a:t>、</a:t>
            </a:r>
            <a:r>
              <a:rPr lang="en-US" altLang="zh-CN" sz="2800"/>
              <a:t>D</a:t>
            </a:r>
            <a:r>
              <a:rPr lang="zh-CN" altLang="zh-CN" sz="2800"/>
              <a:t>两点的机械能相等</a:t>
            </a:r>
            <a:br>
              <a:rPr lang="zh-CN" altLang="zh-CN" sz="2800"/>
            </a:br>
            <a:r>
              <a:rPr lang="en-US" altLang="zh-CN" sz="2800"/>
              <a:t>C</a:t>
            </a:r>
            <a:r>
              <a:rPr lang="zh-CN" altLang="zh-CN" sz="2800"/>
              <a:t>．球从</a:t>
            </a:r>
            <a:r>
              <a:rPr lang="en-US" altLang="zh-CN" sz="2800"/>
              <a:t>B</a:t>
            </a:r>
            <a:r>
              <a:rPr lang="zh-CN" altLang="zh-CN" sz="2800"/>
              <a:t>点到</a:t>
            </a:r>
            <a:r>
              <a:rPr lang="en-US" altLang="zh-CN" sz="2800" i="1"/>
              <a:t>O</a:t>
            </a:r>
            <a:r>
              <a:rPr lang="zh-CN" altLang="zh-CN" sz="2800"/>
              <a:t>点的过程中机械能减少</a:t>
            </a:r>
            <a:r>
              <a:rPr lang="en-US" altLang="zh-CN" sz="2800"/>
              <a:t>            D</a:t>
            </a:r>
            <a:r>
              <a:rPr lang="zh-CN" altLang="zh-CN" sz="2800"/>
              <a:t>．球从</a:t>
            </a:r>
            <a:r>
              <a:rPr lang="en-US" altLang="zh-CN" sz="2800" i="1"/>
              <a:t>O</a:t>
            </a:r>
            <a:r>
              <a:rPr lang="zh-CN" altLang="zh-CN" sz="2800"/>
              <a:t>点到</a:t>
            </a:r>
            <a:r>
              <a:rPr lang="en-US" altLang="zh-CN" sz="2800"/>
              <a:t>C</a:t>
            </a:r>
            <a:r>
              <a:rPr lang="zh-CN" altLang="zh-CN" sz="2800"/>
              <a:t>点的过程中重力势能减少</a:t>
            </a:r>
            <a:br>
              <a:rPr lang="zh-CN" altLang="zh-CN" sz="2800"/>
            </a:br>
            <a:endParaRPr lang="zh-CN" altLang="en-US" sz="2800"/>
          </a:p>
        </p:txBody>
      </p:sp>
      <p:pic>
        <p:nvPicPr>
          <p:cNvPr id="34820" name="图片 2"/>
          <p:cNvPicPr>
            <a:picLocks noChangeAspect="1"/>
          </p:cNvPicPr>
          <p:nvPr/>
        </p:nvPicPr>
        <p:blipFill>
          <a:blip r:embed="rId2"/>
          <a:srcRect r="87686"/>
          <a:stretch>
            <a:fillRect/>
          </a:stretch>
        </p:blipFill>
        <p:spPr>
          <a:xfrm>
            <a:off x="6727825" y="2414588"/>
            <a:ext cx="1973263" cy="2028825"/>
          </a:xfrm>
          <a:prstGeom prst="rect">
            <a:avLst/>
          </a:prstGeom>
          <a:noFill/>
          <a:ln>
            <a:noFill/>
            <a:miter lim="800000"/>
          </a:ln>
        </p:spPr>
      </p:pic>
      <p:sp>
        <p:nvSpPr>
          <p:cNvPr id="34821" name="矩形 5"/>
          <p:cNvSpPr/>
          <p:nvPr/>
        </p:nvSpPr>
        <p:spPr>
          <a:xfrm>
            <a:off x="5938838" y="2257425"/>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par>
                                <p:cTn id="8" presetID="10" presetClass="entr" presetSubtype="0" fill="hold" nodeType="withEffect">
                                  <p:stCondLst>
                                    <p:cond delay="0"/>
                                  </p:stCondLst>
                                  <p:childTnLst>
                                    <p:set>
                                      <p:cBhvr>
                                        <p:cTn id="9" dur="1" fill="hold">
                                          <p:stCondLst>
                                            <p:cond delay="0"/>
                                          </p:stCondLst>
                                        </p:cTn>
                                        <p:tgtEl>
                                          <p:spTgt spid="34820"/>
                                        </p:tgtEl>
                                        <p:attrNameLst>
                                          <p:attrName>style.visibility</p:attrName>
                                        </p:attrNameLst>
                                      </p:cBhvr>
                                      <p:to>
                                        <p:strVal val="visible"/>
                                      </p:to>
                                    </p:set>
                                    <p:animEffect transition="in" filter="fade">
                                      <p:cBhvr>
                                        <p:cTn id="10" dur="500"/>
                                        <p:tgtEl>
                                          <p:spTgt spid="3482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821"/>
                                        </p:tgtEl>
                                        <p:attrNameLst>
                                          <p:attrName>style.visibility</p:attrName>
                                        </p:attrNameLst>
                                      </p:cBhvr>
                                      <p:to>
                                        <p:strVal val="visible"/>
                                      </p:to>
                                    </p:set>
                                    <p:anim calcmode="lin" valueType="num">
                                      <p:cBhvr additive="base">
                                        <p:cTn id="15" dur="500" fill="hold"/>
                                        <p:tgtEl>
                                          <p:spTgt spid="34821"/>
                                        </p:tgtEl>
                                        <p:attrNameLst>
                                          <p:attrName>ppt_x</p:attrName>
                                        </p:attrNameLst>
                                      </p:cBhvr>
                                      <p:tavLst>
                                        <p:tav tm="0">
                                          <p:val>
                                            <p:strVal val="#ppt_x"/>
                                          </p:val>
                                        </p:tav>
                                        <p:tav tm="100000">
                                          <p:val>
                                            <p:strVal val="#ppt_x"/>
                                          </p:val>
                                        </p:tav>
                                      </p:tavLst>
                                    </p:anim>
                                    <p:anim calcmode="lin" valueType="num">
                                      <p:cBhvr additive="base">
                                        <p:cTn id="16" dur="500" fill="hold"/>
                                        <p:tgtEl>
                                          <p:spTgt spid="348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1"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8000" y="11033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a:t>
            </a:r>
            <a:r>
              <a:rPr lang="en-US" altLang="zh-CN" sz="2800"/>
              <a:t>2020·</a:t>
            </a:r>
            <a:r>
              <a:rPr lang="zh-CN" altLang="zh-CN" sz="2800"/>
              <a:t>福建）疫情期间，某快递公司用无人机进行无接触配送包裏．无人机携带包裏匀速上升时，包裏的（　　）</a:t>
            </a:r>
            <a:br>
              <a:rPr lang="zh-CN" altLang="zh-CN" sz="2800"/>
            </a:br>
            <a:r>
              <a:rPr lang="en-US" altLang="zh-CN" sz="2800"/>
              <a:t>A</a:t>
            </a:r>
            <a:r>
              <a:rPr lang="zh-CN" altLang="zh-CN" sz="2800"/>
              <a:t>．动能减少，重力势能增加</a:t>
            </a:r>
            <a:r>
              <a:rPr lang="en-US" altLang="zh-CN" sz="2800"/>
              <a:t>	    </a:t>
            </a:r>
            <a:br>
              <a:rPr lang="en-US" altLang="zh-CN" sz="2800"/>
            </a:br>
            <a:r>
              <a:rPr lang="en-US" altLang="zh-CN" sz="2800"/>
              <a:t>B</a:t>
            </a:r>
            <a:r>
              <a:rPr lang="zh-CN" altLang="zh-CN" sz="2800"/>
              <a:t>．动能不变，重力势能增加</a:t>
            </a:r>
            <a:br>
              <a:rPr lang="zh-CN" altLang="zh-CN" sz="2800"/>
            </a:br>
            <a:r>
              <a:rPr lang="en-US" altLang="zh-CN" sz="2800"/>
              <a:t>C</a:t>
            </a:r>
            <a:r>
              <a:rPr lang="zh-CN" altLang="zh-CN" sz="2800"/>
              <a:t>．动能不变，重力势能不变</a:t>
            </a:r>
            <a:r>
              <a:rPr lang="en-US" altLang="zh-CN" sz="2800"/>
              <a:t>	    </a:t>
            </a:r>
            <a:br>
              <a:rPr lang="en-US" altLang="zh-CN" sz="2800"/>
            </a:br>
            <a:r>
              <a:rPr lang="en-US" altLang="zh-CN" sz="2800"/>
              <a:t>D</a:t>
            </a:r>
            <a:r>
              <a:rPr lang="zh-CN" altLang="zh-CN" sz="2800"/>
              <a:t>．动能增加，重力势能减少</a:t>
            </a:r>
            <a:br>
              <a:rPr lang="zh-CN" altLang="zh-CN" sz="2800"/>
            </a:br>
            <a:endParaRPr lang="zh-CN" altLang="en-US" sz="2800"/>
          </a:p>
        </p:txBody>
      </p:sp>
      <p:sp>
        <p:nvSpPr>
          <p:cNvPr id="35844" name="矩形 3"/>
          <p:cNvSpPr/>
          <p:nvPr/>
        </p:nvSpPr>
        <p:spPr>
          <a:xfrm>
            <a:off x="2174875" y="245586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 fill="hold"/>
                                        <p:tgtEl>
                                          <p:spTgt spid="35844"/>
                                        </p:tgtEl>
                                        <p:attrNameLst>
                                          <p:attrName>ppt_x</p:attrName>
                                        </p:attrNameLst>
                                      </p:cBhvr>
                                      <p:tavLst>
                                        <p:tav tm="0">
                                          <p:val>
                                            <p:strVal val="#ppt_x"/>
                                          </p:val>
                                        </p:tav>
                                        <p:tav tm="100000">
                                          <p:val>
                                            <p:strVal val="#ppt_x"/>
                                          </p:val>
                                        </p:tav>
                                      </p:tavLst>
                                    </p:anim>
                                    <p:anim calcmode="lin" valueType="num">
                                      <p:cBhvr additive="base">
                                        <p:cTn id="13" dur="500" fill="hold"/>
                                        <p:tgtEl>
                                          <p:spTgt spid="358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4"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08000" y="11906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广州）球竖直向上运动，并落回地面，这过程中先后经过</a:t>
            </a:r>
            <a:r>
              <a:rPr lang="en-US" altLang="zh-CN" sz="2800" i="1"/>
              <a:t>M</a:t>
            </a:r>
            <a:r>
              <a:rPr lang="zh-CN" altLang="zh-CN" sz="2800"/>
              <a:t>、</a:t>
            </a:r>
            <a:r>
              <a:rPr lang="en-US" altLang="zh-CN" sz="2800" i="1"/>
              <a:t>S</a:t>
            </a:r>
            <a:r>
              <a:rPr lang="zh-CN" altLang="zh-CN" sz="2800"/>
              <a:t>两点．球在这两点的动能和重力势能如上图所示，则球在</a:t>
            </a:r>
            <a:r>
              <a:rPr lang="en-US" altLang="zh-CN" sz="2800" i="1"/>
              <a:t>M</a:t>
            </a:r>
            <a:r>
              <a:rPr lang="zh-CN" altLang="zh-CN" sz="2800"/>
              <a:t>点的（　　）</a:t>
            </a:r>
            <a:br>
              <a:rPr lang="zh-CN" altLang="zh-CN" sz="2800"/>
            </a:br>
            <a:r>
              <a:rPr lang="en-US" altLang="zh-CN" sz="2800"/>
              <a:t>A</a:t>
            </a:r>
            <a:r>
              <a:rPr lang="zh-CN" altLang="zh-CN" sz="2800"/>
              <a:t>．速度比在</a:t>
            </a:r>
            <a:r>
              <a:rPr lang="en-US" altLang="zh-CN" sz="2800" i="1"/>
              <a:t>S</a:t>
            </a:r>
            <a:r>
              <a:rPr lang="zh-CN" altLang="zh-CN" sz="2800"/>
              <a:t>点的大</a:t>
            </a:r>
            <a:r>
              <a:rPr lang="en-US" altLang="zh-CN" sz="2800"/>
              <a:t>                    </a:t>
            </a:r>
            <a:br>
              <a:rPr lang="en-US" altLang="zh-CN" sz="2800"/>
            </a:br>
            <a:r>
              <a:rPr lang="en-US" altLang="zh-CN" sz="2800"/>
              <a:t>B</a:t>
            </a:r>
            <a:r>
              <a:rPr lang="zh-CN" altLang="zh-CN" sz="2800"/>
              <a:t>．机械能大于在</a:t>
            </a:r>
            <a:r>
              <a:rPr lang="en-US" altLang="zh-CN" sz="2800" i="1"/>
              <a:t>S</a:t>
            </a:r>
            <a:r>
              <a:rPr lang="zh-CN" altLang="zh-CN" sz="2800"/>
              <a:t>点的</a:t>
            </a:r>
            <a:br>
              <a:rPr lang="zh-CN" altLang="zh-CN" sz="2800"/>
            </a:br>
            <a:r>
              <a:rPr lang="en-US" altLang="zh-CN" sz="2800"/>
              <a:t>C</a:t>
            </a:r>
            <a:r>
              <a:rPr lang="zh-CN" altLang="zh-CN" sz="2800"/>
              <a:t>．机械能等于在</a:t>
            </a:r>
            <a:r>
              <a:rPr lang="en-US" altLang="zh-CN" sz="2800" i="1"/>
              <a:t>S</a:t>
            </a:r>
            <a:r>
              <a:rPr lang="zh-CN" altLang="zh-CN" sz="2800"/>
              <a:t>点的</a:t>
            </a:r>
            <a:r>
              <a:rPr lang="en-US" altLang="zh-CN" sz="2800"/>
              <a:t>                     </a:t>
            </a:r>
            <a:br>
              <a:rPr lang="en-US" altLang="zh-CN" sz="2800"/>
            </a:br>
            <a:r>
              <a:rPr lang="en-US" altLang="zh-CN" sz="2800"/>
              <a:t>D</a:t>
            </a:r>
            <a:r>
              <a:rPr lang="zh-CN" altLang="zh-CN" sz="2800"/>
              <a:t>．离地高度比在</a:t>
            </a:r>
            <a:r>
              <a:rPr lang="en-US" altLang="zh-CN" sz="2800" i="1"/>
              <a:t>S</a:t>
            </a:r>
            <a:r>
              <a:rPr lang="zh-CN" altLang="zh-CN" sz="2800"/>
              <a:t>点的低</a:t>
            </a:r>
            <a:br>
              <a:rPr lang="zh-CN" altLang="zh-CN" sz="2800"/>
            </a:br>
            <a:endParaRPr lang="zh-CN" altLang="en-US" sz="2800"/>
          </a:p>
        </p:txBody>
      </p:sp>
      <p:pic>
        <p:nvPicPr>
          <p:cNvPr id="36868" name="图片 2"/>
          <p:cNvPicPr>
            <a:picLocks noChangeAspect="1"/>
          </p:cNvPicPr>
          <p:nvPr/>
        </p:nvPicPr>
        <p:blipFill>
          <a:blip r:embed="rId2"/>
          <a:srcRect r="72212"/>
          <a:stretch>
            <a:fillRect/>
          </a:stretch>
        </p:blipFill>
        <p:spPr>
          <a:xfrm>
            <a:off x="4646613" y="3213100"/>
            <a:ext cx="3913187" cy="2081213"/>
          </a:xfrm>
          <a:prstGeom prst="rect">
            <a:avLst/>
          </a:prstGeom>
          <a:noFill/>
          <a:ln>
            <a:noFill/>
            <a:miter lim="800000"/>
          </a:ln>
        </p:spPr>
      </p:pic>
      <p:sp>
        <p:nvSpPr>
          <p:cNvPr id="36869" name="矩形 5"/>
          <p:cNvSpPr/>
          <p:nvPr/>
        </p:nvSpPr>
        <p:spPr>
          <a:xfrm>
            <a:off x="6373813" y="2560638"/>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par>
                                <p:cTn id="8" presetID="10" presetClass="entr" presetSubtype="0" fill="hold" nodeType="withEffect">
                                  <p:stCondLst>
                                    <p:cond delay="0"/>
                                  </p:stCondLst>
                                  <p:childTnLst>
                                    <p:set>
                                      <p:cBhvr>
                                        <p:cTn id="9" dur="1" fill="hold">
                                          <p:stCondLst>
                                            <p:cond delay="0"/>
                                          </p:stCondLst>
                                        </p:cTn>
                                        <p:tgtEl>
                                          <p:spTgt spid="36868"/>
                                        </p:tgtEl>
                                        <p:attrNameLst>
                                          <p:attrName>style.visibility</p:attrName>
                                        </p:attrNameLst>
                                      </p:cBhvr>
                                      <p:to>
                                        <p:strVal val="visible"/>
                                      </p:to>
                                    </p:set>
                                    <p:animEffect transition="in" filter="fade">
                                      <p:cBhvr>
                                        <p:cTn id="10" dur="500"/>
                                        <p:tgtEl>
                                          <p:spTgt spid="368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69"/>
                                        </p:tgtEl>
                                        <p:attrNameLst>
                                          <p:attrName>style.visibility</p:attrName>
                                        </p:attrNameLst>
                                      </p:cBhvr>
                                      <p:to>
                                        <p:strVal val="visible"/>
                                      </p:to>
                                    </p:set>
                                    <p:anim calcmode="lin" valueType="num">
                                      <p:cBhvr additive="base">
                                        <p:cTn id="15" dur="500" fill="hold"/>
                                        <p:tgtEl>
                                          <p:spTgt spid="36869"/>
                                        </p:tgtEl>
                                        <p:attrNameLst>
                                          <p:attrName>ppt_x</p:attrName>
                                        </p:attrNameLst>
                                      </p:cBhvr>
                                      <p:tavLst>
                                        <p:tav tm="0">
                                          <p:val>
                                            <p:strVal val="#ppt_x"/>
                                          </p:val>
                                        </p:tav>
                                        <p:tav tm="100000">
                                          <p:val>
                                            <p:strVal val="#ppt_x"/>
                                          </p:val>
                                        </p:tav>
                                      </p:tavLst>
                                    </p:anim>
                                    <p:anim calcmode="lin" valueType="num">
                                      <p:cBhvr additive="base">
                                        <p:cTn id="16"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582613"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十堰）高空抛物被称为</a:t>
            </a:r>
            <a:r>
              <a:rPr lang="en-US" altLang="zh-CN" sz="2800"/>
              <a:t>“</a:t>
            </a:r>
            <a:r>
              <a:rPr lang="zh-CN" altLang="zh-CN" sz="2800"/>
              <a:t>悬在城市上空的痛</a:t>
            </a:r>
            <a:r>
              <a:rPr lang="en-US" altLang="zh-CN" sz="2800"/>
              <a:t>”</a:t>
            </a:r>
            <a:r>
              <a:rPr lang="zh-CN" altLang="zh-CN" sz="2800"/>
              <a:t>，会给社会带来很大的危害．关于高空物体的</a:t>
            </a:r>
            <a:br>
              <a:rPr lang="zh-CN" altLang="zh-CN" sz="2800"/>
            </a:br>
            <a:r>
              <a:rPr lang="zh-CN" altLang="zh-CN" sz="2800"/>
              <a:t>下落过程，下列分析正确的是（　　）</a:t>
            </a:r>
            <a:br>
              <a:rPr lang="zh-CN" altLang="zh-CN" sz="2800"/>
            </a:br>
            <a:r>
              <a:rPr lang="en-US" altLang="zh-CN" sz="2800"/>
              <a:t>A</a:t>
            </a:r>
            <a:r>
              <a:rPr lang="zh-CN" altLang="zh-CN" sz="2800"/>
              <a:t>．只受重力作用</a:t>
            </a:r>
            <a:r>
              <a:rPr lang="en-US" altLang="zh-CN" sz="2800"/>
              <a:t>                          </a:t>
            </a:r>
            <a:br>
              <a:rPr lang="en-US" altLang="zh-CN" sz="2800"/>
            </a:br>
            <a:r>
              <a:rPr lang="en-US" altLang="zh-CN" sz="2800"/>
              <a:t>B</a:t>
            </a:r>
            <a:r>
              <a:rPr lang="zh-CN" altLang="zh-CN" sz="2800"/>
              <a:t>．动能越来越大</a:t>
            </a:r>
            <a:br>
              <a:rPr lang="zh-CN" altLang="zh-CN" sz="2800"/>
            </a:br>
            <a:r>
              <a:rPr lang="en-US" altLang="zh-CN" sz="2800"/>
              <a:t>C</a:t>
            </a:r>
            <a:r>
              <a:rPr lang="zh-CN" altLang="zh-CN" sz="2800"/>
              <a:t>．重力势能全部转化为动能</a:t>
            </a:r>
            <a:r>
              <a:rPr lang="en-US" altLang="zh-CN" sz="2800"/>
              <a:t>                   </a:t>
            </a:r>
            <a:br>
              <a:rPr lang="en-US" altLang="zh-CN" sz="2800"/>
            </a:br>
            <a:r>
              <a:rPr lang="en-US" altLang="zh-CN" sz="2800"/>
              <a:t>D</a:t>
            </a:r>
            <a:r>
              <a:rPr lang="zh-CN" altLang="zh-CN" sz="2800"/>
              <a:t>．机械能总量保持不变</a:t>
            </a:r>
            <a:br>
              <a:rPr lang="zh-CN" altLang="zh-CN" sz="2800"/>
            </a:br>
            <a:endParaRPr lang="zh-CN" altLang="en-US" sz="2800"/>
          </a:p>
        </p:txBody>
      </p:sp>
      <p:sp>
        <p:nvSpPr>
          <p:cNvPr id="37892" name="矩形 3"/>
          <p:cNvSpPr/>
          <p:nvPr/>
        </p:nvSpPr>
        <p:spPr>
          <a:xfrm>
            <a:off x="5775325" y="251301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7892"/>
                                        </p:tgtEl>
                                        <p:attrNameLst>
                                          <p:attrName>style.visibility</p:attrName>
                                        </p:attrNameLst>
                                      </p:cBhvr>
                                      <p:to>
                                        <p:strVal val="visible"/>
                                      </p:to>
                                    </p:set>
                                    <p:anim calcmode="lin" valueType="num">
                                      <p:cBhvr additive="base">
                                        <p:cTn id="12" dur="500" fill="hold"/>
                                        <p:tgtEl>
                                          <p:spTgt spid="37892"/>
                                        </p:tgtEl>
                                        <p:attrNameLst>
                                          <p:attrName>ppt_x</p:attrName>
                                        </p:attrNameLst>
                                      </p:cBhvr>
                                      <p:tavLst>
                                        <p:tav tm="0">
                                          <p:val>
                                            <p:strVal val="#ppt_x"/>
                                          </p:val>
                                        </p:tav>
                                        <p:tav tm="100000">
                                          <p:val>
                                            <p:strVal val="#ppt_x"/>
                                          </p:val>
                                        </p:tav>
                                      </p:tavLst>
                                    </p:anim>
                                    <p:anim calcmode="lin" valueType="num">
                                      <p:cBhvr additive="base">
                                        <p:cTn id="13" dur="500" fill="hold"/>
                                        <p:tgtEl>
                                          <p:spTgt spid="378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10.</a:t>
            </a:r>
            <a:r>
              <a:rPr lang="zh-CN" altLang="zh-CN" sz="2800"/>
              <a:t>（</a:t>
            </a:r>
            <a:r>
              <a:rPr lang="en-US" altLang="zh-CN" sz="2800"/>
              <a:t>2020·</a:t>
            </a:r>
            <a:r>
              <a:rPr lang="zh-CN" altLang="zh-CN" sz="2800"/>
              <a:t>河南）频闪照相机是研究物体运动的重要手段之一，上图所示的频闪照片记录了竖直下落的小球每隔相等时间的位置，不计空气阻力，在小球下落的过程中，下列说法正确的是（　　）</a:t>
            </a:r>
            <a:br>
              <a:rPr lang="zh-CN" altLang="zh-CN" sz="2800"/>
            </a:br>
            <a:r>
              <a:rPr lang="en-US" altLang="zh-CN" sz="2800"/>
              <a:t>A</a:t>
            </a:r>
            <a:r>
              <a:rPr lang="zh-CN" altLang="zh-CN" sz="2800"/>
              <a:t>．小球的重力势能逐渐增大</a:t>
            </a:r>
            <a:r>
              <a:rPr lang="en-US" altLang="zh-CN" sz="2800"/>
              <a:t>    </a:t>
            </a:r>
            <a:br>
              <a:rPr lang="en-US" altLang="zh-CN" sz="2800"/>
            </a:br>
            <a:r>
              <a:rPr lang="en-US" altLang="zh-CN" sz="2800"/>
              <a:t>B</a:t>
            </a:r>
            <a:r>
              <a:rPr lang="zh-CN" altLang="zh-CN" sz="2800"/>
              <a:t>．小球的机械能逐渐减小</a:t>
            </a:r>
            <a:br>
              <a:rPr lang="zh-CN" altLang="zh-CN" sz="2800"/>
            </a:br>
            <a:r>
              <a:rPr lang="en-US" altLang="zh-CN" sz="2800"/>
              <a:t>C</a:t>
            </a:r>
            <a:r>
              <a:rPr lang="zh-CN" altLang="zh-CN" sz="2800"/>
              <a:t>．小球的重力在</a:t>
            </a:r>
            <a:r>
              <a:rPr lang="en-US" altLang="zh-CN" sz="2800" i="1"/>
              <a:t>ab</a:t>
            </a:r>
            <a:r>
              <a:rPr lang="zh-CN" altLang="zh-CN" sz="2800"/>
              <a:t>段做功比在</a:t>
            </a:r>
            <a:r>
              <a:rPr lang="en-US" altLang="zh-CN" sz="2800" i="1"/>
              <a:t>cd</a:t>
            </a:r>
            <a:r>
              <a:rPr lang="zh-CN" altLang="zh-CN" sz="2800"/>
              <a:t>段多</a:t>
            </a:r>
            <a:r>
              <a:rPr lang="en-US" altLang="zh-CN" sz="2800"/>
              <a:t>    </a:t>
            </a:r>
            <a:br>
              <a:rPr lang="en-US" altLang="zh-CN" sz="2800"/>
            </a:br>
            <a:r>
              <a:rPr lang="en-US" altLang="zh-CN" sz="2800"/>
              <a:t>D</a:t>
            </a:r>
            <a:r>
              <a:rPr lang="zh-CN" altLang="zh-CN" sz="2800"/>
              <a:t>．小球的重力在</a:t>
            </a:r>
            <a:r>
              <a:rPr lang="en-US" altLang="zh-CN" sz="2800" i="1"/>
              <a:t>ab</a:t>
            </a:r>
            <a:r>
              <a:rPr lang="zh-CN" altLang="zh-CN" sz="2800"/>
              <a:t>段做功比在</a:t>
            </a:r>
            <a:r>
              <a:rPr lang="en-US" altLang="zh-CN" sz="2800" i="1"/>
              <a:t>cd</a:t>
            </a:r>
            <a:r>
              <a:rPr lang="zh-CN" altLang="zh-CN" sz="2800"/>
              <a:t>段慢</a:t>
            </a:r>
            <a:br>
              <a:rPr lang="zh-CN" altLang="zh-CN" sz="2800"/>
            </a:br>
            <a:endParaRPr lang="zh-CN" altLang="en-US" sz="2800"/>
          </a:p>
        </p:txBody>
      </p:sp>
      <p:pic>
        <p:nvPicPr>
          <p:cNvPr id="38916" name="图片 2"/>
          <p:cNvPicPr>
            <a:picLocks noChangeAspect="1"/>
          </p:cNvPicPr>
          <p:nvPr/>
        </p:nvPicPr>
        <p:blipFill>
          <a:blip r:embed="rId2"/>
          <a:srcRect r="93054"/>
          <a:stretch>
            <a:fillRect/>
          </a:stretch>
        </p:blipFill>
        <p:spPr>
          <a:xfrm>
            <a:off x="7054850" y="3495675"/>
            <a:ext cx="1292225" cy="2354263"/>
          </a:xfrm>
          <a:prstGeom prst="rect">
            <a:avLst/>
          </a:prstGeom>
          <a:noFill/>
          <a:ln>
            <a:noFill/>
            <a:miter lim="800000"/>
          </a:ln>
        </p:spPr>
      </p:pic>
      <p:sp>
        <p:nvSpPr>
          <p:cNvPr id="38917" name="矩形 5"/>
          <p:cNvSpPr/>
          <p:nvPr/>
        </p:nvSpPr>
        <p:spPr>
          <a:xfrm>
            <a:off x="6786563" y="2890838"/>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8000" y="11906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丹东）如上图，滚摆下降过程中，滚摆的</a:t>
            </a:r>
            <a:r>
              <a:rPr lang="zh-CN" altLang="zh-CN" sz="2800" u="sng"/>
              <a:t>　　　　　</a:t>
            </a:r>
            <a:r>
              <a:rPr lang="zh-CN" altLang="zh-CN" sz="2800"/>
              <a:t>能转化为</a:t>
            </a:r>
            <a:r>
              <a:rPr lang="zh-CN" altLang="zh-CN" sz="2800" u="sng"/>
              <a:t>　　　　　</a:t>
            </a:r>
            <a:r>
              <a:rPr lang="zh-CN" altLang="zh-CN" sz="2800"/>
              <a:t>能．滚摆上下往复运动过程中，其每次上升所能达到的高度越来越低，滚摆在运动过程中的机械能</a:t>
            </a:r>
            <a:br>
              <a:rPr lang="en-US" altLang="zh-CN" sz="2800"/>
            </a:br>
            <a:r>
              <a:rPr lang="zh-CN" altLang="zh-CN" sz="2800" u="sng"/>
              <a:t>　　　　　</a:t>
            </a:r>
            <a:r>
              <a:rPr lang="zh-CN" altLang="zh-CN" sz="2800"/>
              <a:t>（选填</a:t>
            </a:r>
            <a:r>
              <a:rPr lang="en-US" altLang="zh-CN" sz="2800"/>
              <a:t>“</a:t>
            </a:r>
            <a:r>
              <a:rPr lang="zh-CN" altLang="zh-CN" sz="2800"/>
              <a:t>增加</a:t>
            </a:r>
            <a:r>
              <a:rPr lang="en-US" altLang="zh-CN" sz="2800"/>
              <a:t>”“</a:t>
            </a:r>
            <a:r>
              <a:rPr lang="zh-CN" altLang="zh-CN" sz="2800"/>
              <a:t>减少</a:t>
            </a:r>
            <a:r>
              <a:rPr lang="en-US" altLang="zh-CN" sz="2800"/>
              <a:t>”</a:t>
            </a:r>
            <a:br>
              <a:rPr lang="en-US" altLang="zh-CN" sz="2800"/>
            </a:b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endParaRPr lang="zh-CN" altLang="en-US" sz="2800"/>
          </a:p>
        </p:txBody>
      </p:sp>
      <p:pic>
        <p:nvPicPr>
          <p:cNvPr id="39940" name="图片 2"/>
          <p:cNvPicPr>
            <a:picLocks noChangeAspect="1"/>
          </p:cNvPicPr>
          <p:nvPr/>
        </p:nvPicPr>
        <p:blipFill>
          <a:blip r:embed="rId2"/>
          <a:srcRect r="93054"/>
          <a:stretch>
            <a:fillRect/>
          </a:stretch>
        </p:blipFill>
        <p:spPr>
          <a:xfrm>
            <a:off x="6283325" y="3144838"/>
            <a:ext cx="1771650" cy="2692400"/>
          </a:xfrm>
          <a:prstGeom prst="rect">
            <a:avLst/>
          </a:prstGeom>
          <a:noFill/>
          <a:ln>
            <a:noFill/>
            <a:miter lim="800000"/>
          </a:ln>
        </p:spPr>
      </p:pic>
      <p:sp>
        <p:nvSpPr>
          <p:cNvPr id="39941" name="矩形 5"/>
          <p:cNvSpPr/>
          <p:nvPr/>
        </p:nvSpPr>
        <p:spPr>
          <a:xfrm>
            <a:off x="1187450" y="1898650"/>
            <a:ext cx="126206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重力势</a:t>
            </a:r>
            <a:endParaRPr lang="zh-CN" altLang="en-US" sz="2800"/>
          </a:p>
        </p:txBody>
      </p:sp>
      <p:sp>
        <p:nvSpPr>
          <p:cNvPr id="39942" name="矩形 6"/>
          <p:cNvSpPr/>
          <p:nvPr/>
        </p:nvSpPr>
        <p:spPr>
          <a:xfrm>
            <a:off x="4727575" y="1898650"/>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动</a:t>
            </a:r>
            <a:endParaRPr lang="zh-CN" altLang="en-US" sz="2800"/>
          </a:p>
        </p:txBody>
      </p:sp>
      <p:sp>
        <p:nvSpPr>
          <p:cNvPr id="39943" name="矩形 7"/>
          <p:cNvSpPr/>
          <p:nvPr/>
        </p:nvSpPr>
        <p:spPr>
          <a:xfrm>
            <a:off x="993775" y="3832225"/>
            <a:ext cx="90328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减少</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Effect transition="in" filter="fade">
                                      <p:cBhvr>
                                        <p:cTn id="10" dur="500"/>
                                        <p:tgtEl>
                                          <p:spTgt spid="3994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9941"/>
                                        </p:tgtEl>
                                        <p:attrNameLst>
                                          <p:attrName>style.visibility</p:attrName>
                                        </p:attrNameLst>
                                      </p:cBhvr>
                                      <p:to>
                                        <p:strVal val="visible"/>
                                      </p:to>
                                    </p:set>
                                    <p:anim calcmode="lin" valueType="num">
                                      <p:cBhvr additive="base">
                                        <p:cTn id="15" dur="500" fill="hold"/>
                                        <p:tgtEl>
                                          <p:spTgt spid="39941"/>
                                        </p:tgtEl>
                                        <p:attrNameLst>
                                          <p:attrName>ppt_x</p:attrName>
                                        </p:attrNameLst>
                                      </p:cBhvr>
                                      <p:tavLst>
                                        <p:tav tm="0">
                                          <p:val>
                                            <p:strVal val="#ppt_x"/>
                                          </p:val>
                                        </p:tav>
                                        <p:tav tm="100000">
                                          <p:val>
                                            <p:strVal val="#ppt_x"/>
                                          </p:val>
                                        </p:tav>
                                      </p:tavLst>
                                    </p:anim>
                                    <p:anim calcmode="lin" valueType="num">
                                      <p:cBhvr additive="base">
                                        <p:cTn id="16"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9942"/>
                                        </p:tgtEl>
                                        <p:attrNameLst>
                                          <p:attrName>style.visibility</p:attrName>
                                        </p:attrNameLst>
                                      </p:cBhvr>
                                      <p:to>
                                        <p:strVal val="visible"/>
                                      </p:to>
                                    </p:set>
                                    <p:anim calcmode="lin" valueType="num">
                                      <p:cBhvr additive="base">
                                        <p:cTn id="21" dur="500" fill="hold"/>
                                        <p:tgtEl>
                                          <p:spTgt spid="39942"/>
                                        </p:tgtEl>
                                        <p:attrNameLst>
                                          <p:attrName>ppt_x</p:attrName>
                                        </p:attrNameLst>
                                      </p:cBhvr>
                                      <p:tavLst>
                                        <p:tav tm="0">
                                          <p:val>
                                            <p:strVal val="#ppt_x"/>
                                          </p:val>
                                        </p:tav>
                                        <p:tav tm="100000">
                                          <p:val>
                                            <p:strVal val="#ppt_x"/>
                                          </p:val>
                                        </p:tav>
                                      </p:tavLst>
                                    </p:anim>
                                    <p:anim calcmode="lin" valueType="num">
                                      <p:cBhvr additive="base">
                                        <p:cTn id="22"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9943"/>
                                        </p:tgtEl>
                                        <p:attrNameLst>
                                          <p:attrName>style.visibility</p:attrName>
                                        </p:attrNameLst>
                                      </p:cBhvr>
                                      <p:to>
                                        <p:strVal val="visible"/>
                                      </p:to>
                                    </p:set>
                                    <p:anim calcmode="lin" valueType="num">
                                      <p:cBhvr additive="base">
                                        <p:cTn id="27" dur="500" fill="hold"/>
                                        <p:tgtEl>
                                          <p:spTgt spid="39943"/>
                                        </p:tgtEl>
                                        <p:attrNameLst>
                                          <p:attrName>ppt_x</p:attrName>
                                        </p:attrNameLst>
                                      </p:cBhvr>
                                      <p:tavLst>
                                        <p:tav tm="0">
                                          <p:val>
                                            <p:strVal val="#ppt_x"/>
                                          </p:val>
                                        </p:tav>
                                        <p:tav tm="100000">
                                          <p:val>
                                            <p:strVal val="#ppt_x"/>
                                          </p:val>
                                        </p:tav>
                                      </p:tavLst>
                                    </p:anim>
                                    <p:anim calcmode="lin" valueType="num">
                                      <p:cBhvr additive="base">
                                        <p:cTn id="28" dur="500" fill="hold"/>
                                        <p:tgtEl>
                                          <p:spTgt spid="399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1" grpId="0"/>
      <p:bldP spid="39942" grpId="0"/>
      <p:bldP spid="39943"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0963" name="标题 2"/>
          <p:cNvSpPr>
            <a:spLocks noGrp="1"/>
          </p:cNvSpPr>
          <p:nvPr>
            <p:ph type="title" idx="4294967295"/>
          </p:nvPr>
        </p:nvSpPr>
        <p:spPr>
          <a:xfrm>
            <a:off x="508000" y="13112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2019·</a:t>
            </a:r>
            <a:r>
              <a:rPr lang="zh-CN" altLang="zh-CN" sz="2800"/>
              <a:t>广东）如下图所示，用细线系住小球悬挂在</a:t>
            </a:r>
            <a:r>
              <a:rPr lang="en-US" altLang="zh-CN" sz="2800" i="1"/>
              <a:t>O</a:t>
            </a:r>
            <a:r>
              <a:rPr lang="zh-CN" altLang="zh-CN" sz="2800"/>
              <a:t>点，将小球拉到</a:t>
            </a:r>
            <a:r>
              <a:rPr lang="en-US" altLang="zh-CN" sz="2800"/>
              <a:t>A</a:t>
            </a:r>
            <a:r>
              <a:rPr lang="zh-CN" altLang="zh-CN" sz="2800"/>
              <a:t>点释放，从</a:t>
            </a:r>
            <a:r>
              <a:rPr lang="en-US" altLang="zh-CN" sz="2800"/>
              <a:t>A</a:t>
            </a:r>
            <a:r>
              <a:rPr lang="zh-CN" altLang="zh-CN" sz="2800"/>
              <a:t>点经过</a:t>
            </a:r>
            <a:r>
              <a:rPr lang="en-US" altLang="zh-CN" sz="2800"/>
              <a:t>B</a:t>
            </a:r>
            <a:r>
              <a:rPr lang="zh-CN" altLang="zh-CN" sz="2800"/>
              <a:t>点运动到</a:t>
            </a:r>
            <a:r>
              <a:rPr lang="en-US" altLang="zh-CN" sz="2800"/>
              <a:t>C</a:t>
            </a:r>
            <a:r>
              <a:rPr lang="zh-CN" altLang="zh-CN" sz="2800"/>
              <a:t>点的过程中，小球的重力势</a:t>
            </a:r>
            <a:br>
              <a:rPr lang="en-US" altLang="zh-CN" sz="2800"/>
            </a:br>
            <a:r>
              <a:rPr lang="zh-CN" altLang="zh-CN" sz="2800"/>
              <a:t>能先变小后</a:t>
            </a:r>
            <a:r>
              <a:rPr lang="zh-CN" altLang="zh-CN" sz="2800" u="sng"/>
              <a:t>　　　　　</a:t>
            </a:r>
            <a:r>
              <a:rPr lang="zh-CN" altLang="zh-CN" sz="2800"/>
              <a:t>，动能</a:t>
            </a:r>
            <a:br>
              <a:rPr lang="en-US" altLang="zh-CN" sz="2800"/>
            </a:br>
            <a:r>
              <a:rPr lang="zh-CN" altLang="zh-CN" sz="2800"/>
              <a:t>先</a:t>
            </a:r>
            <a:r>
              <a:rPr lang="zh-CN" altLang="zh-CN" sz="2800" u="sng"/>
              <a:t>　　　　　</a:t>
            </a:r>
            <a:r>
              <a:rPr lang="zh-CN" altLang="zh-CN" sz="2800"/>
              <a:t>后</a:t>
            </a:r>
            <a:r>
              <a:rPr lang="zh-CN" altLang="zh-CN" sz="2800" u="sng"/>
              <a:t>　　　　　</a:t>
            </a:r>
            <a:r>
              <a:rPr lang="zh-CN" altLang="zh-CN" sz="2800"/>
              <a:t>．</a:t>
            </a:r>
            <a:br>
              <a:rPr lang="en-US" altLang="zh-CN" sz="2800"/>
            </a:b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endParaRPr lang="zh-CN" altLang="zh-CN" sz="2800"/>
          </a:p>
        </p:txBody>
      </p:sp>
      <p:pic>
        <p:nvPicPr>
          <p:cNvPr id="40964" name="图片 1"/>
          <p:cNvPicPr>
            <a:picLocks noChangeAspect="1"/>
          </p:cNvPicPr>
          <p:nvPr/>
        </p:nvPicPr>
        <p:blipFill>
          <a:blip r:embed="rId2"/>
          <a:srcRect r="87265"/>
          <a:stretch>
            <a:fillRect/>
          </a:stretch>
        </p:blipFill>
        <p:spPr>
          <a:xfrm>
            <a:off x="5880100" y="2741613"/>
            <a:ext cx="2274888" cy="2260600"/>
          </a:xfrm>
          <a:prstGeom prst="rect">
            <a:avLst/>
          </a:prstGeom>
          <a:noFill/>
          <a:ln>
            <a:noFill/>
            <a:miter lim="800000"/>
          </a:ln>
        </p:spPr>
      </p:pic>
      <p:sp>
        <p:nvSpPr>
          <p:cNvPr id="40965" name="矩形 5"/>
          <p:cNvSpPr/>
          <p:nvPr/>
        </p:nvSpPr>
        <p:spPr>
          <a:xfrm>
            <a:off x="2822575" y="3319463"/>
            <a:ext cx="903288"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变大</a:t>
            </a:r>
            <a:endParaRPr lang="zh-CN" altLang="en-US" sz="2800"/>
          </a:p>
        </p:txBody>
      </p:sp>
      <p:sp>
        <p:nvSpPr>
          <p:cNvPr id="40966" name="矩形 6"/>
          <p:cNvSpPr/>
          <p:nvPr/>
        </p:nvSpPr>
        <p:spPr>
          <a:xfrm>
            <a:off x="1379538" y="3963988"/>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变大</a:t>
            </a:r>
            <a:endParaRPr lang="zh-CN" altLang="en-US" sz="2800"/>
          </a:p>
        </p:txBody>
      </p:sp>
      <p:sp>
        <p:nvSpPr>
          <p:cNvPr id="40967" name="矩形 7"/>
          <p:cNvSpPr/>
          <p:nvPr/>
        </p:nvSpPr>
        <p:spPr>
          <a:xfrm>
            <a:off x="3535363" y="3932238"/>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变小</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anim calcmode="lin" valueType="num">
                                      <p:cBhvr additive="base">
                                        <p:cTn id="15" dur="500" fill="hold"/>
                                        <p:tgtEl>
                                          <p:spTgt spid="40965"/>
                                        </p:tgtEl>
                                        <p:attrNameLst>
                                          <p:attrName>ppt_x</p:attrName>
                                        </p:attrNameLst>
                                      </p:cBhvr>
                                      <p:tavLst>
                                        <p:tav tm="0">
                                          <p:val>
                                            <p:strVal val="#ppt_x"/>
                                          </p:val>
                                        </p:tav>
                                        <p:tav tm="100000">
                                          <p:val>
                                            <p:strVal val="#ppt_x"/>
                                          </p:val>
                                        </p:tav>
                                      </p:tavLst>
                                    </p:anim>
                                    <p:anim calcmode="lin" valueType="num">
                                      <p:cBhvr additive="base">
                                        <p:cTn id="16"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0966"/>
                                        </p:tgtEl>
                                        <p:attrNameLst>
                                          <p:attrName>style.visibility</p:attrName>
                                        </p:attrNameLst>
                                      </p:cBhvr>
                                      <p:to>
                                        <p:strVal val="visible"/>
                                      </p:to>
                                    </p:set>
                                    <p:anim calcmode="lin" valueType="num">
                                      <p:cBhvr additive="base">
                                        <p:cTn id="21" dur="500" fill="hold"/>
                                        <p:tgtEl>
                                          <p:spTgt spid="40966"/>
                                        </p:tgtEl>
                                        <p:attrNameLst>
                                          <p:attrName>ppt_x</p:attrName>
                                        </p:attrNameLst>
                                      </p:cBhvr>
                                      <p:tavLst>
                                        <p:tav tm="0">
                                          <p:val>
                                            <p:strVal val="#ppt_x"/>
                                          </p:val>
                                        </p:tav>
                                        <p:tav tm="100000">
                                          <p:val>
                                            <p:strVal val="#ppt_x"/>
                                          </p:val>
                                        </p:tav>
                                      </p:tavLst>
                                    </p:anim>
                                    <p:anim calcmode="lin" valueType="num">
                                      <p:cBhvr additive="base">
                                        <p:cTn id="22"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0967"/>
                                        </p:tgtEl>
                                        <p:attrNameLst>
                                          <p:attrName>style.visibility</p:attrName>
                                        </p:attrNameLst>
                                      </p:cBhvr>
                                      <p:to>
                                        <p:strVal val="visible"/>
                                      </p:to>
                                    </p:set>
                                    <p:anim calcmode="lin" valueType="num">
                                      <p:cBhvr additive="base">
                                        <p:cTn id="27" dur="500" fill="hold"/>
                                        <p:tgtEl>
                                          <p:spTgt spid="40967"/>
                                        </p:tgtEl>
                                        <p:attrNameLst>
                                          <p:attrName>ppt_x</p:attrName>
                                        </p:attrNameLst>
                                      </p:cBhvr>
                                      <p:tavLst>
                                        <p:tav tm="0">
                                          <p:val>
                                            <p:strVal val="#ppt_x"/>
                                          </p:val>
                                        </p:tav>
                                        <p:tav tm="100000">
                                          <p:val>
                                            <p:strVal val="#ppt_x"/>
                                          </p:val>
                                        </p:tav>
                                      </p:tavLst>
                                    </p:anim>
                                    <p:anim calcmode="lin" valueType="num">
                                      <p:cBhvr additive="base">
                                        <p:cTn id="28" dur="500" fill="hold"/>
                                        <p:tgtEl>
                                          <p:spTgt spid="409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5" grpId="0"/>
      <p:bldP spid="40966" grpId="0"/>
      <p:bldP spid="40967"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508000" y="8159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2018·</a:t>
            </a:r>
            <a:r>
              <a:rPr lang="zh-CN" altLang="zh-CN" sz="2800"/>
              <a:t>广东）</a:t>
            </a:r>
            <a:br>
              <a:rPr lang="zh-CN" altLang="zh-CN" sz="2800"/>
            </a:br>
            <a:r>
              <a:rPr lang="zh-CN" altLang="zh-CN" sz="2800"/>
              <a:t>（</a:t>
            </a:r>
            <a:r>
              <a:rPr lang="en-US" altLang="zh-CN" sz="2800"/>
              <a:t>1</a:t>
            </a:r>
            <a:r>
              <a:rPr lang="zh-CN" altLang="zh-CN" sz="2800"/>
              <a:t>）如上图</a:t>
            </a:r>
            <a:r>
              <a:rPr lang="en-US" altLang="zh-CN" sz="2800"/>
              <a:t>1</a:t>
            </a:r>
            <a:r>
              <a:rPr lang="zh-CN" altLang="zh-CN" sz="2800"/>
              <a:t>所示，让同一小车从斜面的不同高度由静止开始下滑，则还可以探究小车的</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关系（选填序号）</a:t>
            </a:r>
            <a:r>
              <a:rPr lang="en-US" altLang="zh-CN" sz="2800"/>
              <a:t>.①</a:t>
            </a:r>
            <a:r>
              <a:rPr lang="zh-CN" altLang="zh-CN" sz="2800"/>
              <a:t>重力势能与质量；</a:t>
            </a:r>
            <a:r>
              <a:rPr lang="en-US" altLang="zh-CN" sz="2800"/>
              <a:t>②</a:t>
            </a:r>
            <a:r>
              <a:rPr lang="zh-CN" altLang="zh-CN" sz="2800"/>
              <a:t>重力势能与高度；</a:t>
            </a:r>
            <a:r>
              <a:rPr lang="en-US" altLang="zh-CN" sz="2800"/>
              <a:t>③</a:t>
            </a:r>
            <a:r>
              <a:rPr lang="zh-CN" altLang="zh-CN" sz="2800"/>
              <a:t>动能与质量；</a:t>
            </a:r>
            <a:r>
              <a:rPr lang="en-US" altLang="zh-CN" sz="2800"/>
              <a:t>④</a:t>
            </a:r>
            <a:r>
              <a:rPr lang="zh-CN" altLang="zh-CN" sz="2800"/>
              <a:t>动能与速度．</a:t>
            </a:r>
            <a:br>
              <a:rPr lang="zh-CN" altLang="zh-CN" sz="2800"/>
            </a:br>
            <a:endParaRPr lang="zh-CN" altLang="en-US" sz="2800"/>
          </a:p>
        </p:txBody>
      </p:sp>
      <p:pic>
        <p:nvPicPr>
          <p:cNvPr id="41988" name="图片 2"/>
          <p:cNvPicPr>
            <a:picLocks noChangeAspect="1"/>
          </p:cNvPicPr>
          <p:nvPr/>
        </p:nvPicPr>
        <p:blipFill>
          <a:blip r:embed="rId2"/>
          <a:srcRect r="66001"/>
          <a:stretch>
            <a:fillRect/>
          </a:stretch>
        </p:blipFill>
        <p:spPr>
          <a:xfrm>
            <a:off x="1335088" y="4149725"/>
            <a:ext cx="6473825" cy="2009775"/>
          </a:xfrm>
          <a:prstGeom prst="rect">
            <a:avLst/>
          </a:prstGeom>
          <a:noFill/>
          <a:ln>
            <a:noFill/>
            <a:miter lim="800000"/>
          </a:ln>
        </p:spPr>
      </p:pic>
      <p:sp>
        <p:nvSpPr>
          <p:cNvPr id="41989" name="矩形 3"/>
          <p:cNvSpPr/>
          <p:nvPr/>
        </p:nvSpPr>
        <p:spPr>
          <a:xfrm>
            <a:off x="7027863" y="2127250"/>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黑体" pitchFamily="49" charset="-122"/>
                <a:ea typeface="黑体" pitchFamily="49" charset="-122"/>
              </a:rPr>
              <a:t>②④</a:t>
            </a:r>
            <a:endParaRPr lang="zh-CN" altLang="en-US">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fade">
                                      <p:cBhvr>
                                        <p:cTn id="10" dur="500"/>
                                        <p:tgtEl>
                                          <p:spTgt spid="4198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989"/>
                                        </p:tgtEl>
                                        <p:attrNameLst>
                                          <p:attrName>style.visibility</p:attrName>
                                        </p:attrNameLst>
                                      </p:cBhvr>
                                      <p:to>
                                        <p:strVal val="visible"/>
                                      </p:to>
                                    </p:set>
                                    <p:anim calcmode="lin" valueType="num">
                                      <p:cBhvr additive="base">
                                        <p:cTn id="15" dur="500" fill="hold"/>
                                        <p:tgtEl>
                                          <p:spTgt spid="41989"/>
                                        </p:tgtEl>
                                        <p:attrNameLst>
                                          <p:attrName>ppt_x</p:attrName>
                                        </p:attrNameLst>
                                      </p:cBhvr>
                                      <p:tavLst>
                                        <p:tav tm="0">
                                          <p:val>
                                            <p:strVal val="#ppt_x"/>
                                          </p:val>
                                        </p:tav>
                                        <p:tav tm="100000">
                                          <p:val>
                                            <p:strVal val="#ppt_x"/>
                                          </p:val>
                                        </p:tav>
                                      </p:tavLst>
                                    </p:anim>
                                    <p:anim calcmode="lin" valueType="num">
                                      <p:cBhvr additive="base">
                                        <p:cTn id="16" dur="500" fill="hold"/>
                                        <p:tgtEl>
                                          <p:spTgt spid="419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P spid="41989"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433388" y="6413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）如图</a:t>
            </a:r>
            <a:r>
              <a:rPr lang="en-US" altLang="zh-CN" sz="2800"/>
              <a:t>2</a:t>
            </a:r>
            <a:r>
              <a:rPr lang="zh-CN" altLang="zh-CN" sz="2800"/>
              <a:t>所示，磁悬浮列车站台设计成中间高两边低的原因是：进站时列车由于</a:t>
            </a:r>
            <a:r>
              <a:rPr lang="zh-CN" altLang="zh-CN" sz="2800" u="sng"/>
              <a:t>　　　　</a:t>
            </a:r>
            <a:r>
              <a:rPr lang="en-US" altLang="zh-CN" sz="2800" u="sng"/>
              <a:t>    </a:t>
            </a:r>
            <a:r>
              <a:rPr lang="zh-CN" altLang="zh-CN" sz="2800" u="sng"/>
              <a:t>　　</a:t>
            </a:r>
            <a:r>
              <a:rPr lang="zh-CN" altLang="zh-CN" sz="2800"/>
              <a:t>要保持原来的运动状态冲上站台；从能量转换的角度来说，当列车出站时从高度较高的地方下行，它的</a:t>
            </a:r>
            <a:r>
              <a:rPr lang="zh-CN" altLang="zh-CN" sz="2800" u="sng"/>
              <a:t>　　　　　　　　　　</a:t>
            </a:r>
            <a:r>
              <a:rPr lang="zh-CN" altLang="zh-CN" sz="2800"/>
              <a:t>，不用消耗过多的电能或化学能等能量．</a:t>
            </a:r>
            <a:br>
              <a:rPr lang="zh-CN" altLang="zh-CN" sz="2800"/>
            </a:br>
            <a:r>
              <a:rPr lang="zh-CN" altLang="zh-CN" sz="2800"/>
              <a:t>（</a:t>
            </a:r>
            <a:r>
              <a:rPr lang="en-US" altLang="zh-CN" sz="2800"/>
              <a:t>3</a:t>
            </a:r>
            <a:r>
              <a:rPr lang="zh-CN" altLang="zh-CN" sz="2800"/>
              <a:t>）长征七号火箭所搭载的</a:t>
            </a:r>
            <a:r>
              <a:rPr lang="en-US" altLang="zh-CN" sz="2800"/>
              <a:t>“</a:t>
            </a:r>
            <a:r>
              <a:rPr lang="zh-CN" altLang="zh-CN" sz="2800"/>
              <a:t>天舟一号</a:t>
            </a:r>
            <a:r>
              <a:rPr lang="en-US" altLang="zh-CN" sz="2800"/>
              <a:t>”</a:t>
            </a:r>
            <a:r>
              <a:rPr lang="zh-CN" altLang="zh-CN" sz="2800"/>
              <a:t>货运飞船在上升过程中的机械能不断</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endParaRPr lang="zh-CN" altLang="en-US" sz="2800"/>
          </a:p>
        </p:txBody>
      </p:sp>
      <p:sp>
        <p:nvSpPr>
          <p:cNvPr id="43012" name="矩形 3"/>
          <p:cNvSpPr/>
          <p:nvPr/>
        </p:nvSpPr>
        <p:spPr>
          <a:xfrm>
            <a:off x="6197600" y="1357313"/>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惯性</a:t>
            </a:r>
            <a:endParaRPr lang="zh-CN" altLang="en-US" sz="2800"/>
          </a:p>
        </p:txBody>
      </p:sp>
      <p:sp>
        <p:nvSpPr>
          <p:cNvPr id="43013" name="矩形 5"/>
          <p:cNvSpPr/>
          <p:nvPr/>
        </p:nvSpPr>
        <p:spPr>
          <a:xfrm>
            <a:off x="982663" y="3284538"/>
            <a:ext cx="35147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重力势能转化为动能</a:t>
            </a:r>
            <a:r>
              <a:rPr lang="zh-CN" altLang="zh-CN" sz="2800" spc="0">
                <a:solidFill>
                  <a:srgbClr val="FF0000"/>
                </a:solidFill>
                <a:latin typeface="等线" pitchFamily="2" charset="-122"/>
                <a:ea typeface="Times New Roman" panose="02020603050405020304" pitchFamily="18" charset="0"/>
              </a:rPr>
              <a:t> </a:t>
            </a:r>
            <a:endParaRPr lang="zh-CN" altLang="en-US" sz="2800"/>
          </a:p>
        </p:txBody>
      </p:sp>
      <p:sp>
        <p:nvSpPr>
          <p:cNvPr id="43014" name="矩形 6"/>
          <p:cNvSpPr/>
          <p:nvPr/>
        </p:nvSpPr>
        <p:spPr>
          <a:xfrm>
            <a:off x="5294313" y="519906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变大</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barn(inVertical)">
                                      <p:cBhvr>
                                        <p:cTn id="7" dur="500"/>
                                        <p:tgtEl>
                                          <p:spTgt spid="430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2"/>
                                        </p:tgtEl>
                                        <p:attrNameLst>
                                          <p:attrName>style.visibility</p:attrName>
                                        </p:attrNameLst>
                                      </p:cBhvr>
                                      <p:to>
                                        <p:strVal val="visible"/>
                                      </p:to>
                                    </p:set>
                                    <p:anim calcmode="lin" valueType="num">
                                      <p:cBhvr additive="base">
                                        <p:cTn id="12" dur="500" fill="hold"/>
                                        <p:tgtEl>
                                          <p:spTgt spid="43012"/>
                                        </p:tgtEl>
                                        <p:attrNameLst>
                                          <p:attrName>ppt_x</p:attrName>
                                        </p:attrNameLst>
                                      </p:cBhvr>
                                      <p:tavLst>
                                        <p:tav tm="0">
                                          <p:val>
                                            <p:strVal val="#ppt_x"/>
                                          </p:val>
                                        </p:tav>
                                        <p:tav tm="100000">
                                          <p:val>
                                            <p:strVal val="#ppt_x"/>
                                          </p:val>
                                        </p:tav>
                                      </p:tavLst>
                                    </p:anim>
                                    <p:anim calcmode="lin" valueType="num">
                                      <p:cBhvr additive="base">
                                        <p:cTn id="13"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3013"/>
                                        </p:tgtEl>
                                        <p:attrNameLst>
                                          <p:attrName>style.visibility</p:attrName>
                                        </p:attrNameLst>
                                      </p:cBhvr>
                                      <p:to>
                                        <p:strVal val="visible"/>
                                      </p:to>
                                    </p:set>
                                    <p:anim calcmode="lin" valueType="num">
                                      <p:cBhvr additive="base">
                                        <p:cTn id="18" dur="500" fill="hold"/>
                                        <p:tgtEl>
                                          <p:spTgt spid="43013"/>
                                        </p:tgtEl>
                                        <p:attrNameLst>
                                          <p:attrName>ppt_x</p:attrName>
                                        </p:attrNameLst>
                                      </p:cBhvr>
                                      <p:tavLst>
                                        <p:tav tm="0">
                                          <p:val>
                                            <p:strVal val="#ppt_x"/>
                                          </p:val>
                                        </p:tav>
                                        <p:tav tm="100000">
                                          <p:val>
                                            <p:strVal val="#ppt_x"/>
                                          </p:val>
                                        </p:tav>
                                      </p:tavLst>
                                    </p:anim>
                                    <p:anim calcmode="lin" valueType="num">
                                      <p:cBhvr additive="base">
                                        <p:cTn id="19" dur="500" fill="hold"/>
                                        <p:tgtEl>
                                          <p:spTgt spid="4301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3014"/>
                                        </p:tgtEl>
                                        <p:attrNameLst>
                                          <p:attrName>style.visibility</p:attrName>
                                        </p:attrNameLst>
                                      </p:cBhvr>
                                      <p:to>
                                        <p:strVal val="visible"/>
                                      </p:to>
                                    </p:set>
                                    <p:anim calcmode="lin" valueType="num">
                                      <p:cBhvr additive="base">
                                        <p:cTn id="24" dur="500" fill="hold"/>
                                        <p:tgtEl>
                                          <p:spTgt spid="43014"/>
                                        </p:tgtEl>
                                        <p:attrNameLst>
                                          <p:attrName>ppt_x</p:attrName>
                                        </p:attrNameLst>
                                      </p:cBhvr>
                                      <p:tavLst>
                                        <p:tav tm="0">
                                          <p:val>
                                            <p:strVal val="#ppt_x"/>
                                          </p:val>
                                        </p:tav>
                                        <p:tav tm="100000">
                                          <p:val>
                                            <p:strVal val="#ppt_x"/>
                                          </p:val>
                                        </p:tav>
                                      </p:tavLst>
                                    </p:anim>
                                    <p:anim calcmode="lin" valueType="num">
                                      <p:cBhvr additive="base">
                                        <p:cTn id="25"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P spid="43013" grpId="0"/>
      <p:bldP spid="43014"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4035" name="标题 1"/>
          <p:cNvSpPr>
            <a:spLocks noGrp="1"/>
          </p:cNvSpPr>
          <p:nvPr>
            <p:ph type="title" idx="4294967295"/>
          </p:nvPr>
        </p:nvSpPr>
        <p:spPr>
          <a:xfrm>
            <a:off x="508000" y="671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2016·</a:t>
            </a:r>
            <a:r>
              <a:rPr lang="zh-CN" altLang="zh-CN" sz="2800"/>
              <a:t>广东）如上图所示是</a:t>
            </a:r>
            <a:r>
              <a:rPr lang="en-US" altLang="zh-CN" sz="2800"/>
              <a:t>“</a:t>
            </a:r>
            <a:r>
              <a:rPr lang="zh-CN" altLang="zh-CN" sz="2800"/>
              <a:t>探究物体动能的大小与哪些因素有关</a:t>
            </a:r>
            <a:r>
              <a:rPr lang="en-US" altLang="zh-CN" sz="2800"/>
              <a:t>”</a:t>
            </a:r>
            <a:r>
              <a:rPr lang="zh-CN" altLang="zh-CN" sz="2800"/>
              <a:t>的实验装置，实验中让钢球从斜面上某个高度由静止沿斜面滚下，在底部与静止在水平面上的木块发生碰撞，木块沿水平面向右运动直至停止．</a:t>
            </a:r>
            <a:br>
              <a:rPr lang="zh-CN" altLang="zh-CN" sz="2800"/>
            </a:br>
            <a:r>
              <a:rPr lang="zh-CN" altLang="zh-CN" sz="2800"/>
              <a:t>（</a:t>
            </a:r>
            <a:r>
              <a:rPr lang="en-US" altLang="zh-CN" sz="2800"/>
              <a:t>1</a:t>
            </a:r>
            <a:r>
              <a:rPr lang="zh-CN" altLang="zh-CN" sz="2800"/>
              <a:t>）实验中是通过观察</a:t>
            </a:r>
            <a:r>
              <a:rPr lang="zh-CN" altLang="zh-CN" sz="2800" u="sng"/>
              <a:t>　　　　　　　</a:t>
            </a:r>
            <a:r>
              <a:rPr lang="en-US" altLang="zh-CN" sz="2800" u="sng"/>
              <a:t>    </a:t>
            </a:r>
            <a:r>
              <a:rPr lang="zh-CN" altLang="zh-CN" sz="2800" u="sng"/>
              <a:t>　　</a:t>
            </a:r>
            <a:r>
              <a:rPr lang="zh-CN" altLang="zh-CN" sz="2800"/>
              <a:t>来判断钢球的动能大小．</a:t>
            </a:r>
            <a:br>
              <a:rPr lang="zh-CN" altLang="zh-CN" sz="2800"/>
            </a:br>
            <a:endParaRPr lang="zh-CN" altLang="en-US" sz="2800"/>
          </a:p>
        </p:txBody>
      </p:sp>
      <p:pic>
        <p:nvPicPr>
          <p:cNvPr id="44036" name="图片 2"/>
          <p:cNvPicPr>
            <a:picLocks noChangeAspect="1"/>
          </p:cNvPicPr>
          <p:nvPr/>
        </p:nvPicPr>
        <p:blipFill>
          <a:blip r:embed="rId2"/>
          <a:srcRect r="74002"/>
          <a:stretch>
            <a:fillRect/>
          </a:stretch>
        </p:blipFill>
        <p:spPr>
          <a:xfrm>
            <a:off x="4206875" y="4625975"/>
            <a:ext cx="4225925" cy="1717675"/>
          </a:xfrm>
          <a:prstGeom prst="rect">
            <a:avLst/>
          </a:prstGeom>
          <a:noFill/>
          <a:ln>
            <a:noFill/>
            <a:miter lim="800000"/>
          </a:ln>
        </p:spPr>
      </p:pic>
      <p:sp>
        <p:nvSpPr>
          <p:cNvPr id="44037" name="矩形 3"/>
          <p:cNvSpPr/>
          <p:nvPr/>
        </p:nvSpPr>
        <p:spPr>
          <a:xfrm>
            <a:off x="4791075" y="3924300"/>
            <a:ext cx="30575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木块移动的距离　</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4037"/>
                                        </p:tgtEl>
                                        <p:attrNameLst>
                                          <p:attrName>style.visibility</p:attrName>
                                        </p:attrNameLst>
                                      </p:cBhvr>
                                      <p:to>
                                        <p:strVal val="visible"/>
                                      </p:to>
                                    </p:set>
                                    <p:anim calcmode="lin" valueType="num">
                                      <p:cBhvr additive="base">
                                        <p:cTn id="15" dur="500" fill="hold"/>
                                        <p:tgtEl>
                                          <p:spTgt spid="44037"/>
                                        </p:tgtEl>
                                        <p:attrNameLst>
                                          <p:attrName>ppt_x</p:attrName>
                                        </p:attrNameLst>
                                      </p:cBhvr>
                                      <p:tavLst>
                                        <p:tav tm="0">
                                          <p:val>
                                            <p:strVal val="#ppt_x"/>
                                          </p:val>
                                        </p:tav>
                                        <p:tav tm="100000">
                                          <p:val>
                                            <p:strVal val="#ppt_x"/>
                                          </p:val>
                                        </p:tav>
                                      </p:tavLst>
                                    </p:anim>
                                    <p:anim calcmode="lin" valueType="num">
                                      <p:cBhvr additive="base">
                                        <p:cTn id="16"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7"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1"/>
          <p:cNvSpPr>
            <a:spLocks noGrp="1"/>
          </p:cNvSpPr>
          <p:nvPr>
            <p:ph type="title" idx="4294967295"/>
          </p:nvPr>
        </p:nvSpPr>
        <p:spPr>
          <a:xfrm>
            <a:off x="471488" y="938213"/>
            <a:ext cx="82010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）让同一钢球从斜面的不同高度由静止开始滚下，目的是探究钢球的动能大小与</a:t>
            </a:r>
            <a:r>
              <a:rPr lang="zh-CN" altLang="zh-CN" sz="2800" u="sng"/>
              <a:t>　　</a:t>
            </a:r>
            <a:r>
              <a:rPr lang="en-US" altLang="zh-CN" sz="2800" u="sng"/>
              <a:t>  </a:t>
            </a:r>
            <a:r>
              <a:rPr lang="zh-CN" altLang="zh-CN" sz="2800" u="sng"/>
              <a:t>　</a:t>
            </a:r>
            <a:r>
              <a:rPr lang="zh-CN" altLang="zh-CN" sz="2800"/>
              <a:t>的关系．</a:t>
            </a:r>
            <a:br>
              <a:rPr lang="zh-CN" altLang="zh-CN" sz="2800"/>
            </a:br>
            <a:r>
              <a:rPr lang="zh-CN" altLang="zh-CN" sz="2800"/>
              <a:t>（</a:t>
            </a:r>
            <a:r>
              <a:rPr lang="en-US" altLang="zh-CN" sz="2800"/>
              <a:t>3</a:t>
            </a:r>
            <a:r>
              <a:rPr lang="zh-CN" altLang="zh-CN" sz="2800"/>
              <a:t>）换用质量不同的钢球从斜面的相同高度由静止开始滚下，目的是探究钢球的动能大小与</a:t>
            </a:r>
            <a:r>
              <a:rPr lang="zh-CN" altLang="zh-CN" sz="2800" u="sng"/>
              <a:t>　　　　</a:t>
            </a:r>
            <a:r>
              <a:rPr lang="en-US" altLang="zh-CN" sz="2800" u="sng">
                <a:solidFill>
                  <a:schemeClr val="bg1"/>
                </a:solidFill>
              </a:rPr>
              <a:t>.</a:t>
            </a:r>
            <a:r>
              <a:rPr lang="zh-CN" altLang="zh-CN" sz="2800" u="sng"/>
              <a:t>　</a:t>
            </a:r>
            <a:r>
              <a:rPr lang="zh-CN" altLang="zh-CN" sz="2800"/>
              <a:t>的关系．</a:t>
            </a:r>
            <a:br>
              <a:rPr lang="zh-CN" altLang="zh-CN" sz="2800"/>
            </a:br>
            <a:r>
              <a:rPr lang="zh-CN" altLang="zh-CN" sz="2800"/>
              <a:t>（</a:t>
            </a:r>
            <a:r>
              <a:rPr lang="en-US" altLang="zh-CN" sz="2800"/>
              <a:t>4</a:t>
            </a:r>
            <a:r>
              <a:rPr lang="zh-CN" altLang="zh-CN" sz="2800"/>
              <a:t>）木块最终会停下来的主要原因是</a:t>
            </a:r>
            <a:br>
              <a:rPr lang="en-US" altLang="zh-CN" sz="2800"/>
            </a:br>
            <a:r>
              <a:rPr lang="zh-CN" altLang="zh-CN" sz="2800" u="sng"/>
              <a:t>　　</a:t>
            </a:r>
            <a:r>
              <a:rPr lang="en-US" altLang="zh-CN" sz="2800" u="sng"/>
              <a:t>    </a:t>
            </a:r>
            <a:r>
              <a:rPr lang="zh-CN" altLang="zh-CN" sz="2800" u="sng"/>
              <a:t>　</a:t>
            </a:r>
            <a:r>
              <a:rPr lang="en-US" altLang="zh-CN" sz="2800" u="sng"/>
              <a:t>                  </a:t>
            </a:r>
            <a:r>
              <a:rPr lang="zh-CN" altLang="zh-CN" sz="2800" u="sng"/>
              <a:t>　</a:t>
            </a:r>
            <a:r>
              <a:rPr lang="zh-CN" altLang="zh-CN" sz="2800"/>
              <a:t>，在此过程中木块的机械能</a:t>
            </a:r>
            <a:r>
              <a:rPr lang="zh-CN" altLang="zh-CN" sz="2800" u="sng"/>
              <a:t>　　　　　</a:t>
            </a:r>
            <a:r>
              <a:rPr lang="zh-CN" altLang="zh-CN" sz="2800"/>
              <a:t>．</a:t>
            </a:r>
            <a:endParaRPr lang="zh-CN" altLang="en-US" sz="2800"/>
          </a:p>
        </p:txBody>
      </p:sp>
      <p:sp>
        <p:nvSpPr>
          <p:cNvPr id="45060" name="矩形 3"/>
          <p:cNvSpPr/>
          <p:nvPr/>
        </p:nvSpPr>
        <p:spPr>
          <a:xfrm>
            <a:off x="6057900" y="166687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速度</a:t>
            </a:r>
            <a:endParaRPr lang="zh-CN" altLang="en-US" sz="2800"/>
          </a:p>
        </p:txBody>
      </p:sp>
      <p:sp>
        <p:nvSpPr>
          <p:cNvPr id="45061" name="矩形 5"/>
          <p:cNvSpPr/>
          <p:nvPr/>
        </p:nvSpPr>
        <p:spPr>
          <a:xfrm>
            <a:off x="7199313" y="293211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质量</a:t>
            </a:r>
            <a:endParaRPr lang="zh-CN" altLang="en-US" sz="2800"/>
          </a:p>
        </p:txBody>
      </p:sp>
      <p:sp>
        <p:nvSpPr>
          <p:cNvPr id="45062" name="矩形 6"/>
          <p:cNvSpPr/>
          <p:nvPr/>
        </p:nvSpPr>
        <p:spPr>
          <a:xfrm>
            <a:off x="922338" y="4849813"/>
            <a:ext cx="305593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木块受到摩擦力　</a:t>
            </a:r>
            <a:endParaRPr lang="zh-CN" altLang="en-US" sz="2800"/>
          </a:p>
        </p:txBody>
      </p:sp>
      <p:sp>
        <p:nvSpPr>
          <p:cNvPr id="45063" name="矩形 7"/>
          <p:cNvSpPr/>
          <p:nvPr/>
        </p:nvSpPr>
        <p:spPr>
          <a:xfrm>
            <a:off x="1270000" y="5497513"/>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减小</a:t>
            </a:r>
            <a:endParaRPr lang="zh-CN" altLang="en-US" sz="2800"/>
          </a:p>
        </p:txBody>
      </p:sp>
      <p:pic>
        <p:nvPicPr>
          <p:cNvPr id="45064" name="New picture"/>
          <p:cNvPicPr/>
          <p:nvPr/>
        </p:nvPicPr>
        <p:blipFill>
          <a:blip r:embed="rId2"/>
          <a:stretch>
            <a:fillRect/>
          </a:stretch>
        </p:blipFill>
        <p:spPr>
          <a:xfrm>
            <a:off x="10655300" y="114681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barn(inVertical)">
                                      <p:cBhvr>
                                        <p:cTn id="7" dur="500"/>
                                        <p:tgtEl>
                                          <p:spTgt spid="4505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5060"/>
                                        </p:tgtEl>
                                        <p:attrNameLst>
                                          <p:attrName>style.visibility</p:attrName>
                                        </p:attrNameLst>
                                      </p:cBhvr>
                                      <p:to>
                                        <p:strVal val="visible"/>
                                      </p:to>
                                    </p:set>
                                    <p:anim calcmode="lin" valueType="num">
                                      <p:cBhvr additive="base">
                                        <p:cTn id="12" dur="500" fill="hold"/>
                                        <p:tgtEl>
                                          <p:spTgt spid="45060"/>
                                        </p:tgtEl>
                                        <p:attrNameLst>
                                          <p:attrName>ppt_x</p:attrName>
                                        </p:attrNameLst>
                                      </p:cBhvr>
                                      <p:tavLst>
                                        <p:tav tm="0">
                                          <p:val>
                                            <p:strVal val="#ppt_x"/>
                                          </p:val>
                                        </p:tav>
                                        <p:tav tm="100000">
                                          <p:val>
                                            <p:strVal val="#ppt_x"/>
                                          </p:val>
                                        </p:tav>
                                      </p:tavLst>
                                    </p:anim>
                                    <p:anim calcmode="lin" valueType="num">
                                      <p:cBhvr additive="base">
                                        <p:cTn id="13" dur="500" fill="hold"/>
                                        <p:tgtEl>
                                          <p:spTgt spid="4506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5061"/>
                                        </p:tgtEl>
                                        <p:attrNameLst>
                                          <p:attrName>style.visibility</p:attrName>
                                        </p:attrNameLst>
                                      </p:cBhvr>
                                      <p:to>
                                        <p:strVal val="visible"/>
                                      </p:to>
                                    </p:set>
                                    <p:anim calcmode="lin" valueType="num">
                                      <p:cBhvr additive="base">
                                        <p:cTn id="18" dur="500" fill="hold"/>
                                        <p:tgtEl>
                                          <p:spTgt spid="45061"/>
                                        </p:tgtEl>
                                        <p:attrNameLst>
                                          <p:attrName>ppt_x</p:attrName>
                                        </p:attrNameLst>
                                      </p:cBhvr>
                                      <p:tavLst>
                                        <p:tav tm="0">
                                          <p:val>
                                            <p:strVal val="#ppt_x"/>
                                          </p:val>
                                        </p:tav>
                                        <p:tav tm="100000">
                                          <p:val>
                                            <p:strVal val="#ppt_x"/>
                                          </p:val>
                                        </p:tav>
                                      </p:tavLst>
                                    </p:anim>
                                    <p:anim calcmode="lin" valueType="num">
                                      <p:cBhvr additive="base">
                                        <p:cTn id="19"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5062"/>
                                        </p:tgtEl>
                                        <p:attrNameLst>
                                          <p:attrName>style.visibility</p:attrName>
                                        </p:attrNameLst>
                                      </p:cBhvr>
                                      <p:to>
                                        <p:strVal val="visible"/>
                                      </p:to>
                                    </p:set>
                                    <p:anim calcmode="lin" valueType="num">
                                      <p:cBhvr additive="base">
                                        <p:cTn id="24" dur="500" fill="hold"/>
                                        <p:tgtEl>
                                          <p:spTgt spid="45062"/>
                                        </p:tgtEl>
                                        <p:attrNameLst>
                                          <p:attrName>ppt_x</p:attrName>
                                        </p:attrNameLst>
                                      </p:cBhvr>
                                      <p:tavLst>
                                        <p:tav tm="0">
                                          <p:val>
                                            <p:strVal val="#ppt_x"/>
                                          </p:val>
                                        </p:tav>
                                        <p:tav tm="100000">
                                          <p:val>
                                            <p:strVal val="#ppt_x"/>
                                          </p:val>
                                        </p:tav>
                                      </p:tavLst>
                                    </p:anim>
                                    <p:anim calcmode="lin" valueType="num">
                                      <p:cBhvr additive="base">
                                        <p:cTn id="25" dur="500" fill="hold"/>
                                        <p:tgtEl>
                                          <p:spTgt spid="4506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5063"/>
                                        </p:tgtEl>
                                        <p:attrNameLst>
                                          <p:attrName>style.visibility</p:attrName>
                                        </p:attrNameLst>
                                      </p:cBhvr>
                                      <p:to>
                                        <p:strVal val="visible"/>
                                      </p:to>
                                    </p:set>
                                    <p:anim calcmode="lin" valueType="num">
                                      <p:cBhvr additive="base">
                                        <p:cTn id="30" dur="500" fill="hold"/>
                                        <p:tgtEl>
                                          <p:spTgt spid="45063"/>
                                        </p:tgtEl>
                                        <p:attrNameLst>
                                          <p:attrName>ppt_x</p:attrName>
                                        </p:attrNameLst>
                                      </p:cBhvr>
                                      <p:tavLst>
                                        <p:tav tm="0">
                                          <p:val>
                                            <p:strVal val="#ppt_x"/>
                                          </p:val>
                                        </p:tav>
                                        <p:tav tm="100000">
                                          <p:val>
                                            <p:strVal val="#ppt_x"/>
                                          </p:val>
                                        </p:tav>
                                      </p:tavLst>
                                    </p:anim>
                                    <p:anim calcmode="lin" valueType="num">
                                      <p:cBhvr additive="base">
                                        <p:cTn id="31"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0" grpId="0"/>
      <p:bldP spid="45061" grpId="0"/>
      <p:bldP spid="45062" grpId="0"/>
      <p:bldP spid="45063"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185</Paragraphs>
  <Slides>43</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43</vt:i4>
      </vt:variant>
    </vt:vector>
  </HeadingPairs>
  <TitlesOfParts>
    <vt:vector baseType="lpstr" size="52">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1.动能（1）定义：物体由于　　　　　而具有的能．（2）影响因素：　　　　　和　　　　　．质量一定时，物体速度越大，物体的动能越　　　　　；速度一定时，物体的质量越大，动能越　　　　．</vt:lpstr>
      <vt:lpstr>2.重力势能（1）定义：物体由于　　　　　而具有的能；（2）影响因素：　　　　　和　　　　　．质量一定时，物体高度越高，物体的重力势能越　　　　　；高度一定时，物体的质量越大，重力势能越　　　　　．</vt:lpstr>
      <vt:lpstr>3.弹性势能（1）概念：物体由于发生　　　　　而具有的能．（2）影响因素：物体弹性形变程度越大，弹性势能越　　　　　．</vt:lpstr>
      <vt:lpstr>1.机械能：动能、重力势能、弹性势能，统称为机械能．2.机械能变化：一般情况动能看速度，重力势能看高度，但匀速行驶的洒水车，输油机，飞机投放物资等考虑质量．动能和势能之间可以发生转化，A能量减少，同时B能量增加，称A能量转化为B能量．</vt:lpstr>
      <vt:lpstr>（1）重力势能转化为动能：物体的高度　　   　，同时物体的速度　　　　　；（2）动能转化为重力势能：物体速度　　   　　，同时物体的高度　　　　　；（3）重力势能转化为弹性势能：物体高度　   　，同时物体弹性形变的程度变　　　　　；（4）弹性势能转化为重力势能：物体弹性形变程度　　　　　，同时物体高度　　　　　；</vt:lpstr>
      <vt:lpstr>（5）动能转化为弹性势能：物体速度　　   　　，同时物体弹性形变的程度变　　　　　；（6）弹性势能转化为动能：物体弹性形变程度变　　　　　，同时物体速度　　　　　．3.机械能守恒：在一定条件下，动能和势能可以相互转化．在没有摩擦以及其他外力（不含重力）作用时，机械能的总量　　　　　．（1）不计空气阻力和摩擦：机械能　　　　　；（2）计空气阻力和摩擦：机械能　　　　　．</vt:lpstr>
      <vt:lpstr>一　  动能和势能的影响因素　        （2020·乐山）2020年6月17日15时19分，我国在酒泉卫星发射中心用长征二号丁运载火箭，成功将高分九号03星送入预定轨道，发射获得圆满成功．在运载火箭加速升空的过程中，下列说法正确的是（　　）A．动能增大，势能减小	    B．动能不变，势能增大C．动能增大，势能增大	    D．动能减小，势能增大</vt:lpstr>
      <vt:lpstr>【点拔】动能与质量、速度有关，物体的质量变大，速度变大，动能变大；重力势能与质量、高度有关，物体的质量变大，高度增加增加，重力势能变大；弹性势能与物体发生弹性形变的程度有关，弹性形变程度越大，弹性势能越大．</vt:lpstr>
      <vt:lpstr>              （2020·黄石）如下图，弹簧下端悬挂一个实心小球，用手托住小球，小球静止在A点，此时弹簧处于自然长度．释放小球，小球向下运动到最低点B（不超过弹簧弹性限度），小球从A点运动到B点的过程中，下列说法正确的是（　　）A.小球的重力势能一直在减少，动能一直在增加B．小球减少的重力势能全部转化为动能C．弹簧的弹性势能不断增大D．小球运动到B点时，重力势能最小，动能最大</vt:lpstr>
      <vt:lpstr>二　  机械能及其转化　          （1）骑自行车下坡时，车加速下行，人与车的重力势能　　　　　，动能　　　　　．（2）小明乘坐直达电梯匀速上升时，他的动能　　　　　，重力势能　　　　　，机械能　　　　　．（3）将一支装有弹簧的圆珠笔向下按压，放手后笔会向上弹起一定高度，笔向上弹起的过程中，弹簧的　　　　　能转化为笔的　　　　　能．</vt:lpstr>
      <vt:lpstr>【点拔】（1）机械能是物体的动能和势能的总和；（2）A能量减少的同时B能量增加，称A能量转化为B能量     </vt:lpstr>
      <vt:lpstr>                 如下图所示，空中加油机正在给匀速水平飞行的战斗机加油，两架飞机在加油过程中始终保持相对静止，那么加油机在此过程中（　　）A.动能不变，重力势能不变，机械能不变B．动能减小，重力势能减小，机械能减小C．动能增大，重力势能不变，机械能增大D．动能增大，重力势能增大，机械能增大</vt:lpstr>
      <vt:lpstr>三　  机械能守恒　          （2020·绥化）如下图，人造地球卫星绕地球从近地点向远地点运动时，下列说法正确的是（　　）A.势能变小	B．动能不变C．动能转化为重力势能	D．机械能变小</vt:lpstr>
      <vt:lpstr>【点拔】不计阻力，只有动能和势能相互转化时，物体的机械能守恒，总量保持不变考虑阻力时，物体运动要克服阻力做功，机械能变小．</vt:lpstr>
      <vt:lpstr>              （2020·永州）如下图所示，在粗糙的轨道内，小球从a点静止释放，小球沿轨道运动到达c点时速度为0，b为轨道的最低点．下列正确的是（　　）A.小球从a点运动到b点的过程，重力势能逐渐减小B．小球从b点运动到c点的过程，动能逐渐增大C．小球从a点运动到c点的过程，机械能守恒D．小球运动到c点后，小球一定沿原路径返回到达a点</vt:lpstr>
      <vt:lpstr> 探究动能大小的影响因素　            在“探究影响动能大小的因素”实验中，如图甲、乙、丙所示，让质量m、2m的两个钢球分别从斜面上由静止滚下，钢球撞击放在水平木板上的木块，使木块滑动，虚线位置为木块滑动一段距离后停止的位置．</vt:lpstr>
      <vt:lpstr>（1）该实验所探究物体的动能是指　　　　（选填“木块”“钢球”或“斜面”）的动能，该实验物体的速度是指钢球从斜面上由静止滚下与木块即将碰撞时的速度，它是通过　　　　　（选填“高度”或“质量”）来改变的．</vt:lpstr>
      <vt:lpstr>（2）实验通过观察木块被钢球推动　　　　　的大小，可比较出钢球对木块　　　　　的多少，从而判断钢球动能的大小，这种研究问题的方法叫　　　　　．若不用木块，在桌面上铺一条毛巾，　　　　　（选填“可以”或“不可以”）用钢球在毛巾表面滚动的距离来体现．</vt:lpstr>
      <vt:lpstr>（3）让不同质量的两个钢球从同一高度滚下的目的是两球到达水平面时，具有相同的　　　　　．（4）比较　　　　　两图进行的实验，可以探究钢球动能大小与速度的关系．（5）比较甲、丙两图进行的实验，探究的是动能与　　　　　的关系，得出的结论是　　　　　　　　　　　　     　　　．由此联想到高速公路限速牌上标明“120”和“100”字样，　　　　　（选填“大客车”或“小轿车”）的限速应该是100 km/h.</vt:lpstr>
      <vt:lpstr>（6）小丽根据乙、丙两图得出结论，物体的动能大小与质量有关，她的看法是否正确？　　 　（选填“正确”或“错误”），理由是　　　　　　　　　　　　　　                 　　　．</vt:lpstr>
      <vt:lpstr>（7）钢球在水平面上不能立即停下，是因为钢球具有　　　　　．木块最终会停下来是因为受到　　　　　的作用．如果水平面绝对光滑，木块受到钢球撞击后将___________________________，　　　　　（选填“能”或“不能”）达到实验探究的目的．</vt:lpstr>
      <vt:lpstr>（8）善于动脑的小明在上述实验的基础上取掉了斜面，增加了一个弹簧设计了如图丁所示的方案：用同一个钢球两次将同一弹簧压缩到不同程度，两次实验弹簧具有的弹性势能　　　　　（选填“相同”或“不同”）.放手后将钢球弹出去撞击放在同一位置的木块时的速度也不同，从而验证了动能与速度的关系．接着让质量不同的两个钢球两次将同一弹簧压缩到相同程度，放手后将钢球弹出去撞击放在同一位置的木块，这样做　　　　　（选填“能”或“不能”）验证动能与质量的关系．</vt:lpstr>
      <vt:lpstr>【点拔】弹簧压缩到相同程度，弹簧的弹性势能相同，转化为刚去的动能相同，与质量无关．</vt:lpstr>
      <vt:lpstr>1.动能和重力势能都受质量影响，分析物体的动能和重力势能时首先分析研究对象的质量如何变化，注意隐含条件，如“洒水、喷气、播撒干冰、抛掉副油箱”等都是“抛物”现象，隐含质量减小．2.物体下降过程中，其重力势能是否转化为动能还要看物体速度的变化．3.当不计阻力，只有动能和势能的转化时，物体的机械能不变，若有阻力，机械能转化为内能，机械能减小，内能增加．</vt:lpstr>
      <vt:lpstr>1.（2020·郴州）下列物体具有动能的是（　　）A．悬挂在天花板上的吊灯                   B．静止在山顶上的大石头C．飞行的飞机                                D．拉开的弹弓</vt:lpstr>
      <vt:lpstr>2.（2020·天津）2020年6月23日，我国北斗三号全球卫星导航系统最后一颗组网卫星发射成功．若某卫星沿椭圆轨道从远地点向近地点运动时速度增大了，由此可知其动能（　　）A．减小	    B．增大	    C．不变	    D．消失</vt:lpstr>
      <vt:lpstr>3.（2020·盐城）小明和同学一起荡秋千．下列说法正确的是（　　）A．通过最低点时的动能为零	    B．下降过程中的动能不变C．到达最高点的重力势能最大	    D．上升过程中的重力势能减小</vt:lpstr>
      <vt:lpstr>4.（2020·武汉）滑跃式起飞是一种航母舰载机的起飞方式．飞机跑道的前一部分是水平的，跑道尾段向上翘起．如上图所示，飞行员驾驶舰载机从图示位置由静止开始一直加速直至离舰的过程中，下列说法正确的是（　　）A．飞行员的动能先增加后减少	    B．飞行员的机械能一直减少C．飞行员的机械能一直增加	    D．飞行员的机械能先不变后增加</vt:lpstr>
      <vt:lpstr>5.（2020·鄂州）把一个铁锁用绳子悬挂起来，将铁锁拉到自己的鼻子附近，稳定后松手，铁锁向前摆去，如上图所示．下列说法中正确的是（　　）A．铁锁摆回时会打到鼻子B．铁锁在摆动过程中动能与重力势能可以相互转化C．铁锁由高处摆到低处的过程中动能转化为重力势能D．铁锁上升的最大高度逐次降低，是由于受到重力作用</vt:lpstr>
      <vt:lpstr>6.（2020·南京）如下图所示是荡秋千的简化模型．摆球从A点由静止释放，到达D点后返回，B、C两点等高．下列说法正确的是（　　）A．球在B、C两点的动能相等                  B．球在A、D两点的机械能相等C．球从B点到O点的过程中机械能减少            D．球从O点到C点的过程中重力势能减少</vt:lpstr>
      <vt:lpstr>7.（2020·福建）疫情期间，某快递公司用无人机进行无接触配送包裏．无人机携带包裏匀速上升时，包裏的（　　）A．动能减少，重力势能增加	    B．动能不变，重力势能增加C．动能不变，重力势能不变	    D．动能增加，重力势能减少</vt:lpstr>
      <vt:lpstr>8.（2020·广州）球竖直向上运动，并落回地面，这过程中先后经过M、S两点．球在这两点的动能和重力势能如上图所示，则球在M点的（　　）A．速度比在S点的大                    B．机械能大于在S点的C．机械能等于在S点的                     D．离地高度比在S点的低</vt:lpstr>
      <vt:lpstr>9.（2020·十堰）高空抛物被称为“悬在城市上空的痛”，会给社会带来很大的危害．关于高空物体的下落过程，下列分析正确的是（　　）A．只受重力作用                          B．动能越来越大C．重力势能全部转化为动能                   D．机械能总量保持不变</vt:lpstr>
      <vt:lpstr>10.（2020·河南）频闪照相机是研究物体运动的重要手段之一，上图所示的频闪照片记录了竖直下落的小球每隔相等时间的位置，不计空气阻力，在小球下落的过程中，下列说法正确的是（　　）A．小球的重力势能逐渐增大    B．小球的机械能逐渐减小C．小球的重力在ab段做功比在cd段多    D．小球的重力在ab段做功比在cd段慢</vt:lpstr>
      <vt:lpstr>11.（2020·丹东）如上图，滚摆下降过程中，滚摆的　　　　　能转化为　　　　　能．滚摆上下往复运动过程中，其每次上升所能达到的高度越来越低，滚摆在运动过程中的机械能　　　　　（选填“增加”“减少”或“不变”）.</vt:lpstr>
      <vt:lpstr>1.（2019·广东）如下图所示，用细线系住小球悬挂在O点，将小球拉到A点释放，从A点经过B点运动到C点的过程中，小球的重力势能先变小后　　　　　，动能先　　　　　后　　　　　．（选填“变大”“变小”或“不变”）</vt:lpstr>
      <vt:lpstr>2.（2018·广东）（1）如上图1所示，让同一小车从斜面的不同高度由静止开始下滑，则还可以探究小车的　　　   　.　关系（选填序号）.①重力势能与质量；②重力势能与高度；③动能与质量；④动能与速度．</vt:lpstr>
      <vt:lpstr>（2）如图2所示，磁悬浮列车站台设计成中间高两边低的原因是：进站时列车由于　　　　    　　要保持原来的运动状态冲上站台；从能量转换的角度来说，当列车出站时从高度较高的地方下行，它的　　　　　　　　　　，不用消耗过多的电能或化学能等能量．（3）长征七号火箭所搭载的“天舟一号”货运飞船在上升过程中的机械能不断　　　　　（选填“变大”“变小”或“不变”）</vt:lpstr>
      <vt:lpstr>3.（2016·广东）如上图所示是“探究物体动能的大小与哪些因素有关”的实验装置，实验中让钢球从斜面上某个高度由静止沿斜面滚下，在底部与静止在水平面上的木块发生碰撞，木块沿水平面向右运动直至停止．（1）实验中是通过观察　　　　　　　    　　来判断钢球的动能大小．</vt:lpstr>
      <vt:lpstr>（2）让同一钢球从斜面的不同高度由静止开始滚下，目的是探究钢球的动能大小与　　  　的关系．（3）换用质量不同的钢球从斜面的相同高度由静止开始滚下，目的是探究钢球的动能大小与　　　　.　的关系．（4）木块最终会停下来的主要原因是　　    　                  　，在此过程中木块的机械能　　　　　．</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2021-03-04T22:47:17.170</cp:lastPrinted>
  <dcterms:created xsi:type="dcterms:W3CDTF">2021-03-04T22:47:17Z</dcterms:created>
  <dcterms:modified xsi:type="dcterms:W3CDTF">2021-03-04T14:47:25Z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