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 id="389" r:id="rId51"/>
    <p:sldId id="390" r:id="rId52"/>
    <p:sldId id="391" r:id="rId53"/>
    <p:sldId id="392" r:id="rId54"/>
  </p:sldIdLst>
  <p:sldSz cx="9144000" cy="6858000" type="screen4x3"/>
  <p:notesSz cx="6858000" cy="9144000"/>
  <p:custDataLst>
    <p:tags r:id="rId55"/>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tags" Target="tags/tag1.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heme" Target="theme/theme1.xml" /><Relationship Id="rId59"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529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5299"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0D7E0CF0-84C5-4F8D-AC65-5859123812E7}" type="datetime1">
              <a:rPr lang="zh-CN" altLang="en-US" sz="1200">
                <a:latin typeface="Calibri" pitchFamily="34" charset="0"/>
              </a:rPr>
              <a:t>*</a:t>
            </a:fld>
            <a:endParaRPr lang="zh-CN" altLang="en-US" sz="1200">
              <a:latin typeface="Calibri" pitchFamily="34" charset="0"/>
            </a:endParaRPr>
          </a:p>
        </p:txBody>
      </p:sp>
      <p:sp>
        <p:nvSpPr>
          <p:cNvPr id="55300"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55301"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BBC83916-98E4-4705-94D6-AAD29EB31F07}"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325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3251"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EDF28A3E-DB9C-4D89-A29F-3DC9CC9771AF}" type="datetime1">
              <a:rPr lang="zh-CN" altLang="en-US" sz="1200">
                <a:latin typeface="Calibri" pitchFamily="34" charset="0"/>
              </a:rPr>
              <a:t>*</a:t>
            </a:fld>
            <a:endParaRPr lang="zh-CN" altLang="en-US" sz="1200">
              <a:latin typeface="Calibri" pitchFamily="34" charset="0"/>
            </a:endParaRPr>
          </a:p>
        </p:txBody>
      </p:sp>
      <p:sp>
        <p:nvSpPr>
          <p:cNvPr id="53252"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3253"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53254"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53255"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C81B2F57-7D2B-47C3-8FD1-098015A2A887}"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427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427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427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DFAED8A7-8987-4EF3-BCA3-A0B4BB84E56E}"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7172A989-E61D-4D05-8808-13276F615ABD}"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B968DA51-4141-40F2-AF05-2D23515C91BB}"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36.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 Id="rId3" Type="http://schemas.openxmlformats.org/officeDocument/2006/relationships/image" Target="../media/image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openxmlformats.org/officeDocument/2006/relationships/image" Target="../media/image1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image" Target="../media/image16.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image" Target="../media/image18.png" /><Relationship Id="rId4" Type="http://schemas.openxmlformats.org/officeDocument/2006/relationships/image" Target="../media/image19.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101A.TIF" TargetMode="External" /><Relationship Id="rId3" Type="http://schemas.openxmlformats.org/officeDocument/2006/relationships/image" Target="../media/image21.png" /><Relationship Id="rId4" Type="http://schemas.openxmlformats.org/officeDocument/2006/relationships/image" Target="file:///E:\&#36164;&#26009;%20%20%20L\2020\&#35838;&#20214;\&#20013;&#32771;&#24635;&#22797;&#20064;\2021&#20013;&#32771;&#24635;&#22797;&#20064;&#183;&#29289;&#29702;\101B.TIF" TargetMode="External" /><Relationship Id="rId5" Type="http://schemas.openxmlformats.org/officeDocument/2006/relationships/image" Target="../media/image22.png" /><Relationship Id="rId6" Type="http://schemas.openxmlformats.org/officeDocument/2006/relationships/image" Target="file:///E:\&#36164;&#26009;%20%20%20L\2020\&#35838;&#20214;\&#20013;&#32771;&#24635;&#22797;&#20064;\2021&#20013;&#32771;&#24635;&#22797;&#20064;&#183;&#29289;&#29702;\101C.TIF" TargetMode="External" /><Relationship Id="rId7" Type="http://schemas.openxmlformats.org/officeDocument/2006/relationships/image" Target="../media/image23.png" /><Relationship Id="rId8" Type="http://schemas.openxmlformats.org/officeDocument/2006/relationships/image" Target="file:///E:\&#36164;&#26009;%20%20%20L\2020\&#35838;&#20214;\&#20013;&#32771;&#24635;&#22797;&#20064;\2021&#20013;&#32771;&#24635;&#22797;&#20064;&#183;&#29289;&#29702;\101D.TIF" TargetMode="Ex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emf"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emf"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emf" /><Relationship Id="rId3" Type="http://schemas.openxmlformats.org/officeDocument/2006/relationships/image" Target="../media/image28.emf"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emf"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emf"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 Id="rId3" Type="http://schemas.openxmlformats.org/officeDocument/2006/relationships/image" Target="../media/image33.emf"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pn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png" /><Relationship Id="rId3" Type="http://schemas.openxmlformats.org/officeDocument/2006/relationships/image" Target="../media/image3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14"/>
          <p:cNvSpPr txBox="1">
            <a:spLocks noChangeArrowheads="1"/>
          </p:cNvSpPr>
          <p:nvPr/>
        </p:nvSpPr>
        <p:spPr bwMode="auto">
          <a:xfrm>
            <a:off x="1582033" y="3683000"/>
            <a:ext cx="5889625" cy="954088"/>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itchFamily="49" charset="-122"/>
                <a:ea typeface="黑体" pitchFamily="49" charset="-122"/>
              </a:rPr>
              <a:t>8</a:t>
            </a:r>
            <a:r>
              <a:rPr lang="zh-CN" altLang="en-US" sz="2800" b="1" spc="0">
                <a:solidFill>
                  <a:srgbClr val="1B5337"/>
                </a:solidFill>
                <a:latin typeface="黑体" panose="02010609060101010101" pitchFamily="49" charset="-122"/>
                <a:ea typeface="黑体" panose="02010609060101010101" pitchFamily="49" charset="-122"/>
              </a:rPr>
              <a:t>课时　长度和时间的测量、机械运动</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60" name="文本框 5"/>
          <p:cNvSpPr txBox="1">
            <a:spLocks noChangeArrowheads="1"/>
          </p:cNvSpPr>
          <p:nvPr/>
        </p:nvSpPr>
        <p:spPr bwMode="auto">
          <a:xfrm>
            <a:off x="894644" y="2115079"/>
            <a:ext cx="7473950" cy="64633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r>
              <a:rPr lang="zh-CN" altLang="en-US" sz="3600" b="1" spc="0">
                <a:solidFill>
                  <a:srgbClr val="1B5337"/>
                </a:solidFill>
                <a:latin typeface="黑体" panose="02010609060101010101" pitchFamily="49" charset="-122"/>
                <a:ea typeface="黑体" panose="02010609060101010101" pitchFamily="49" charset="-122"/>
              </a:rPr>
              <a:t>第二板块 物质、运动、相互作用</a:t>
            </a:r>
            <a:endParaRPr lang="zh-CN" altLang="en-US" sz="36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2"/>
          <p:cNvGraphicFramePr>
            <a:graphicFrameLocks noGrp="1"/>
          </p:cNvGraphicFramePr>
          <p:nvPr/>
        </p:nvGraphicFramePr>
        <p:xfrm>
          <a:off x="458788" y="939800"/>
          <a:ext cx="8226425" cy="5365115"/>
        </p:xfrm>
        <a:graphic>
          <a:graphicData uri="http://schemas.openxmlformats.org/drawingml/2006/table">
            <a:tbl>
              <a:tblPr/>
              <a:tblGrid>
                <a:gridCol w="2654300"/>
                <a:gridCol w="1798638"/>
                <a:gridCol w="1716088"/>
                <a:gridCol w="2057400"/>
              </a:tblGrid>
              <a:tr h="334962">
                <a:tc rowSpan="2">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200">
                          <a:solidFill>
                            <a:srgbClr val="000000"/>
                          </a:solidFill>
                          <a:latin typeface="Times New Roman" panose="02020603050405020304" pitchFamily="18" charset="0"/>
                          <a:ea typeface="黑体" panose="02010609060101010101" pitchFamily="49" charset="-122"/>
                        </a:rPr>
                        <a:t>课程标准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200">
                          <a:solidFill>
                            <a:srgbClr val="000000"/>
                          </a:solidFill>
                          <a:latin typeface="Times New Roman" panose="02020603050405020304" pitchFamily="18" charset="0"/>
                          <a:ea typeface="黑体" panose="02010609060101010101" pitchFamily="49" charset="-122"/>
                        </a:rPr>
                        <a:t>近三年考到的知识点</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334962">
                <a:tc vMerge="1">
                  <a:txBody>
                    <a:bodyPr/>
                    <a:lstStyle/>
                    <a:p/>
                  </a:txBody>
                  <a:tcPr>
                    <a:lnL w="12700">
                      <a:solidFill>
                        <a:srgbClr val="37A76F"/>
                      </a:solidFill>
                      <a:miter lim="800000"/>
                    </a:lnL>
                    <a:lnR w="12700">
                      <a:solidFill>
                        <a:srgbClr val="37A76F"/>
                      </a:solidFill>
                      <a:miter lim="800000"/>
                    </a:lnR>
                    <a:lnB w="12700">
                      <a:miter lim="800000"/>
                    </a:lnB>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200">
                          <a:solidFill>
                            <a:srgbClr val="000000"/>
                          </a:solidFill>
                          <a:latin typeface="Times New Roman" panose="02020603050405020304" pitchFamily="18" charset="0"/>
                          <a:ea typeface="黑体" panose="02010609060101010101" pitchFamily="49" charset="-122"/>
                        </a:rPr>
                        <a:t>2018</a:t>
                      </a:r>
                      <a:endParaRPr lang="zh-CN" altLang="zh-CN"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200">
                          <a:solidFill>
                            <a:srgbClr val="000000"/>
                          </a:solidFill>
                          <a:latin typeface="Times New Roman" panose="02020603050405020304" pitchFamily="18" charset="0"/>
                          <a:ea typeface="黑体" panose="02010609060101010101" pitchFamily="49" charset="-122"/>
                        </a:rPr>
                        <a:t>2019</a:t>
                      </a:r>
                      <a:endParaRPr lang="zh-CN" altLang="zh-CN"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200">
                          <a:solidFill>
                            <a:srgbClr val="000000"/>
                          </a:solidFill>
                          <a:latin typeface="Times New Roman" panose="02020603050405020304" pitchFamily="18" charset="0"/>
                          <a:ea typeface="黑体" panose="02010609060101010101" pitchFamily="49" charset="-122"/>
                        </a:rPr>
                        <a:t>2020</a:t>
                      </a:r>
                      <a:endParaRPr lang="zh-CN" altLang="zh-CN"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006475">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200">
                          <a:solidFill>
                            <a:srgbClr val="000000"/>
                          </a:solidFill>
                          <a:latin typeface="Times New Roman" panose="02020603050405020304" pitchFamily="18" charset="0"/>
                          <a:ea typeface="黑体" panose="02010609060101010101" pitchFamily="49" charset="-122"/>
                        </a:rPr>
                        <a:t>2.1.1</a:t>
                      </a:r>
                      <a:r>
                        <a:rPr lang="en-US" altLang="zh-CN" sz="2200">
                          <a:solidFill>
                            <a:srgbClr val="000000"/>
                          </a:solidFill>
                          <a:latin typeface="Times New Roman" panose="02020603050405020304" pitchFamily="18" charset="0"/>
                          <a:ea typeface="黑体" panose="02010609060101010101" pitchFamily="49" charset="-122"/>
                        </a:rPr>
                        <a:t>知道机械运动，举例说明机械运动的相对性．</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参照物</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（综合题</a:t>
                      </a:r>
                      <a:r>
                        <a:rPr lang="en-US" altLang="zh-CN" sz="2200">
                          <a:solidFill>
                            <a:srgbClr val="000000"/>
                          </a:solidFill>
                          <a:latin typeface="Times New Roman" panose="02020603050405020304" pitchFamily="18" charset="0"/>
                          <a:ea typeface="黑体" panose="02010609060101010101" pitchFamily="49" charset="-122"/>
                        </a:rPr>
                        <a:t>1</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参照物</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（选择题</a:t>
                      </a:r>
                      <a:r>
                        <a:rPr lang="en-US" altLang="zh-CN" sz="2200">
                          <a:solidFill>
                            <a:srgbClr val="000000"/>
                          </a:solidFill>
                          <a:latin typeface="Times New Roman" panose="02020603050405020304" pitchFamily="18" charset="0"/>
                          <a:ea typeface="黑体" panose="02010609060101010101" pitchFamily="49" charset="-122"/>
                        </a:rPr>
                        <a:t>1</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200">
                          <a:solidFill>
                            <a:srgbClr val="000000"/>
                          </a:solidFill>
                          <a:latin typeface="Times New Roman" panose="02020603050405020304" pitchFamily="18" charset="0"/>
                          <a:ea typeface="黑体" panose="02010609060101010101" pitchFamily="49" charset="-122"/>
                        </a:rPr>
                        <a:t>——</a:t>
                      </a:r>
                      <a:endParaRPr lang="zh-CN" altLang="zh-CN"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011362">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200">
                          <a:solidFill>
                            <a:srgbClr val="000000"/>
                          </a:solidFill>
                          <a:latin typeface="Times New Roman" panose="02020603050405020304" pitchFamily="18" charset="0"/>
                          <a:ea typeface="黑体" panose="02010609060101010101" pitchFamily="49" charset="-122"/>
                        </a:rPr>
                        <a:t>2.2.1</a:t>
                      </a:r>
                      <a:r>
                        <a:rPr lang="en-US" altLang="zh-CN" sz="2200">
                          <a:solidFill>
                            <a:srgbClr val="000000"/>
                          </a:solidFill>
                          <a:latin typeface="Times New Roman" panose="02020603050405020304" pitchFamily="18" charset="0"/>
                          <a:ea typeface="黑体" panose="02010609060101010101" pitchFamily="49" charset="-122"/>
                        </a:rPr>
                        <a:t>会根据生活经验估测长度和时间．会选用适当的工具测量长度和时间．</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长度、时间的测量</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（实验题</a:t>
                      </a:r>
                      <a:r>
                        <a:rPr lang="en-US" altLang="zh-CN" sz="2200">
                          <a:solidFill>
                            <a:srgbClr val="000000"/>
                          </a:solidFill>
                          <a:latin typeface="Times New Roman" panose="02020603050405020304" pitchFamily="18" charset="0"/>
                          <a:ea typeface="黑体" panose="02010609060101010101" pitchFamily="49" charset="-122"/>
                        </a:rPr>
                        <a:t>2</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长度、时间的测量</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（实验题</a:t>
                      </a:r>
                      <a:r>
                        <a:rPr lang="en-US" altLang="zh-CN" sz="2200">
                          <a:solidFill>
                            <a:srgbClr val="000000"/>
                          </a:solidFill>
                          <a:latin typeface="Times New Roman" panose="02020603050405020304" pitchFamily="18" charset="0"/>
                          <a:ea typeface="黑体" panose="02010609060101010101" pitchFamily="49" charset="-122"/>
                        </a:rPr>
                        <a:t>2</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原子、原子核、电子的尺度比较</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（选择题</a:t>
                      </a:r>
                      <a:r>
                        <a:rPr lang="en-US" altLang="zh-CN" sz="2200">
                          <a:solidFill>
                            <a:srgbClr val="000000"/>
                          </a:solidFill>
                          <a:latin typeface="Times New Roman" panose="02020603050405020304" pitchFamily="18" charset="0"/>
                          <a:ea typeface="黑体" panose="02010609060101010101" pitchFamily="49" charset="-122"/>
                        </a:rPr>
                        <a:t>3</a:t>
                      </a:r>
                      <a:r>
                        <a:rPr lang="en-US" altLang="zh-CN" sz="2200">
                          <a:solidFill>
                            <a:srgbClr val="000000"/>
                          </a:solidFill>
                          <a:latin typeface="Times New Roman" panose="02020603050405020304" pitchFamily="18" charset="0"/>
                          <a:ea typeface="黑体" panose="02010609060101010101" pitchFamily="49" charset="-122"/>
                        </a:rPr>
                        <a:t>分）</a:t>
                      </a:r>
                      <a:endParaRPr lang="en-US" altLang="zh-CN" sz="2200">
                        <a:solidFill>
                          <a:srgbClr val="000000"/>
                        </a:solidFill>
                        <a:latin typeface="Times New Roman" panose="02020603050405020304" pitchFamily="18" charset="0"/>
                        <a:ea typeface="黑体" panose="02010609060101010101" pitchFamily="49" charset="-122"/>
                      </a:endParaRPr>
                    </a:p>
                    <a:p>
                      <a:pPr marL="0" lvl="0" indent="0" eaLnBrk="1" hangingPunct="1"/>
                      <a:r>
                        <a:rPr lang="en-US" altLang="zh-CN" sz="2200">
                          <a:solidFill>
                            <a:srgbClr val="000000"/>
                          </a:solidFill>
                          <a:latin typeface="Times New Roman" panose="02020603050405020304" pitchFamily="18" charset="0"/>
                          <a:ea typeface="黑体" panose="02010609060101010101" pitchFamily="49" charset="-122"/>
                        </a:rPr>
                        <a:t>刻度尺读数</a:t>
                      </a:r>
                      <a:endParaRPr lang="en-US" altLang="zh-CN" sz="2200">
                        <a:solidFill>
                          <a:srgbClr val="000000"/>
                        </a:solidFill>
                        <a:latin typeface="Times New Roman" panose="02020603050405020304" pitchFamily="18" charset="0"/>
                        <a:ea typeface="黑体" panose="02010609060101010101" pitchFamily="49" charset="-122"/>
                      </a:endParaRPr>
                    </a:p>
                    <a:p>
                      <a:pPr marL="0" lvl="0" indent="0" eaLnBrk="1" hangingPunct="1"/>
                      <a:r>
                        <a:rPr lang="en-US" altLang="zh-CN" sz="2200">
                          <a:solidFill>
                            <a:srgbClr val="000000"/>
                          </a:solidFill>
                          <a:latin typeface="Times New Roman" panose="02020603050405020304" pitchFamily="18" charset="0"/>
                          <a:ea typeface="黑体" panose="02010609060101010101" pitchFamily="49" charset="-122"/>
                        </a:rPr>
                        <a:t>（实验题</a:t>
                      </a:r>
                      <a:r>
                        <a:rPr lang="en-US" altLang="zh-CN" sz="2200">
                          <a:solidFill>
                            <a:srgbClr val="000000"/>
                          </a:solidFill>
                          <a:latin typeface="Times New Roman" panose="02020603050405020304" pitchFamily="18" charset="0"/>
                          <a:ea typeface="黑体" panose="02010609060101010101" pitchFamily="49" charset="-122"/>
                        </a:rPr>
                        <a:t>1</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676400">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200">
                          <a:solidFill>
                            <a:srgbClr val="000000"/>
                          </a:solidFill>
                          <a:latin typeface="Times New Roman" panose="02020603050405020304" pitchFamily="18" charset="0"/>
                          <a:ea typeface="黑体" panose="02010609060101010101" pitchFamily="49" charset="-122"/>
                        </a:rPr>
                        <a:t>2.2.2</a:t>
                      </a:r>
                      <a:r>
                        <a:rPr lang="en-US" altLang="zh-CN" sz="2200">
                          <a:solidFill>
                            <a:srgbClr val="000000"/>
                          </a:solidFill>
                          <a:latin typeface="Times New Roman" panose="02020603050405020304" pitchFamily="18" charset="0"/>
                          <a:ea typeface="黑体" panose="02010609060101010101" pitchFamily="49" charset="-122"/>
                        </a:rPr>
                        <a:t>用速度描述物体运动的快慢．通过实验测量物体运动的速度．用速度公式进行简单计算．</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圆形轨道半径、周长、速度的计算</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（综合题</a:t>
                      </a:r>
                      <a:r>
                        <a:rPr lang="en-US" altLang="zh-CN" sz="2200">
                          <a:solidFill>
                            <a:srgbClr val="000000"/>
                          </a:solidFill>
                          <a:latin typeface="Times New Roman" panose="02020603050405020304" pitchFamily="18" charset="0"/>
                          <a:ea typeface="黑体" panose="02010609060101010101" pitchFamily="49" charset="-122"/>
                        </a:rPr>
                        <a:t>3</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人步行速度</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（选择题</a:t>
                      </a:r>
                      <a:r>
                        <a:rPr lang="en-US" altLang="zh-CN" sz="2200">
                          <a:solidFill>
                            <a:srgbClr val="000000"/>
                          </a:solidFill>
                          <a:latin typeface="Times New Roman" panose="02020603050405020304" pitchFamily="18" charset="0"/>
                          <a:ea typeface="黑体" panose="02010609060101010101" pitchFamily="49" charset="-122"/>
                        </a:rPr>
                        <a:t>1</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9" tIns="0" rIns="68579"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200">
                          <a:solidFill>
                            <a:srgbClr val="000000"/>
                          </a:solidFill>
                          <a:latin typeface="Times New Roman" panose="02020603050405020304" pitchFamily="18" charset="0"/>
                          <a:ea typeface="黑体" panose="02010609060101010101" pitchFamily="49" charset="-122"/>
                        </a:rPr>
                        <a:t>平均速度、路程的计算</a:t>
                      </a:r>
                      <a:endParaRPr sz="2200">
                        <a:solidFill>
                          <a:srgbClr val="000000"/>
                        </a:solidFill>
                        <a:latin typeface="Times New Roman" panose="02020603050405020304" pitchFamily="18" charset="0"/>
                        <a:ea typeface="黑体" panose="02010609060101010101" pitchFamily="49" charset="-122"/>
                      </a:endParaRPr>
                    </a:p>
                    <a:p>
                      <a:pPr marL="0" lvl="0" indent="0" eaLnBrk="1" hangingPunct="1"/>
                      <a:r>
                        <a:rPr sz="2200">
                          <a:solidFill>
                            <a:srgbClr val="000000"/>
                          </a:solidFill>
                          <a:latin typeface="Times New Roman" panose="02020603050405020304" pitchFamily="18" charset="0"/>
                          <a:ea typeface="黑体" panose="02010609060101010101" pitchFamily="49" charset="-122"/>
                        </a:rPr>
                        <a:t>（计算题</a:t>
                      </a:r>
                      <a:r>
                        <a:rPr lang="en-US" altLang="zh-CN" sz="2200">
                          <a:solidFill>
                            <a:srgbClr val="000000"/>
                          </a:solidFill>
                          <a:latin typeface="Times New Roman" panose="02020603050405020304" pitchFamily="18" charset="0"/>
                          <a:ea typeface="黑体" panose="02010609060101010101" pitchFamily="49" charset="-122"/>
                        </a:rPr>
                        <a:t>4</a:t>
                      </a:r>
                      <a:r>
                        <a:rPr lang="en-US" altLang="zh-CN" sz="2200">
                          <a:solidFill>
                            <a:srgbClr val="000000"/>
                          </a:solidFill>
                          <a:latin typeface="Times New Roman" panose="02020603050405020304" pitchFamily="18" charset="0"/>
                          <a:ea typeface="黑体" panose="02010609060101010101" pitchFamily="49" charset="-122"/>
                        </a:rPr>
                        <a:t>分）</a:t>
                      </a:r>
                      <a:endParaRPr sz="2200">
                        <a:solidFill>
                          <a:srgbClr val="000000"/>
                        </a:solidFill>
                        <a:latin typeface="等线" pitchFamily="2" charset="-122"/>
                        <a:ea typeface="等线" pitchFamily="2" charset="-122"/>
                      </a:endParaRPr>
                    </a:p>
                  </a:txBody>
                  <a:tcPr marL="68579" marR="68579"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95313" y="879475"/>
            <a:ext cx="3621087" cy="558800"/>
          </a:xfrm>
          <a:prstGeom prst="homePlate">
            <a:avLst>
              <a:gd name="adj" fmla="val 50011"/>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400" spc="0">
                <a:solidFill>
                  <a:srgbClr val="000000"/>
                </a:solidFill>
                <a:latin typeface="黑体" panose="02010609060101010101" pitchFamily="49" charset="-122"/>
                <a:ea typeface="黑体" panose="02010609060101010101" pitchFamily="49" charset="-122"/>
              </a:rPr>
              <a:t>一　长度和时间的测量　 </a:t>
            </a:r>
            <a:endParaRPr lang="zh-CN" altLang="en-US" sz="24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1"/>
          <p:cNvSpPr>
            <a:spLocks noGrp="1"/>
          </p:cNvSpPr>
          <p:nvPr>
            <p:ph type="title" idx="4294967295"/>
          </p:nvPr>
        </p:nvSpPr>
        <p:spPr>
          <a:xfrm>
            <a:off x="488950" y="1490663"/>
            <a:ext cx="8250238"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1.</a:t>
            </a:r>
            <a:r>
              <a:rPr lang="zh-CN" altLang="zh-CN" sz="2400"/>
              <a:t>长度的测量</a:t>
            </a:r>
            <a:br>
              <a:rPr lang="zh-CN" altLang="zh-CN" sz="2400"/>
            </a:br>
            <a:r>
              <a:rPr lang="zh-CN" altLang="zh-CN" sz="2400"/>
              <a:t>（</a:t>
            </a:r>
            <a:r>
              <a:rPr lang="en-US" altLang="zh-CN" sz="2400"/>
              <a:t>1</a:t>
            </a:r>
            <a:r>
              <a:rPr lang="zh-CN" altLang="zh-CN" sz="2400"/>
              <a:t>）单位：</a:t>
            </a:r>
            <a:br>
              <a:rPr lang="zh-CN" altLang="zh-CN" sz="2400"/>
            </a:br>
            <a:r>
              <a:rPr lang="en-US" altLang="zh-CN" sz="2400"/>
              <a:t>①</a:t>
            </a:r>
            <a:r>
              <a:rPr lang="zh-CN" altLang="zh-CN" sz="2400"/>
              <a:t>国际单位是米，符号是</a:t>
            </a:r>
            <a:r>
              <a:rPr lang="en-US" altLang="zh-CN" sz="2400"/>
              <a:t>m</a:t>
            </a:r>
            <a:r>
              <a:rPr lang="zh-CN" altLang="zh-CN" sz="2400"/>
              <a:t>；</a:t>
            </a:r>
            <a:br>
              <a:rPr lang="zh-CN" altLang="zh-CN" sz="2400"/>
            </a:br>
            <a:r>
              <a:rPr lang="en-US" altLang="zh-CN" sz="2400"/>
              <a:t>②</a:t>
            </a:r>
            <a:r>
              <a:rPr lang="zh-CN" altLang="zh-CN" sz="2400"/>
              <a:t>常用单位：千米（</a:t>
            </a:r>
            <a:r>
              <a:rPr lang="en-US" altLang="zh-CN" sz="2400"/>
              <a:t>km</a:t>
            </a:r>
            <a:r>
              <a:rPr lang="zh-CN" altLang="zh-CN" sz="2400"/>
              <a:t>）、分米（</a:t>
            </a:r>
            <a:r>
              <a:rPr lang="en-US" altLang="zh-CN" sz="2400"/>
              <a:t>dm</a:t>
            </a:r>
            <a:r>
              <a:rPr lang="zh-CN" altLang="zh-CN" sz="2400"/>
              <a:t>）、厘米（</a:t>
            </a:r>
            <a:r>
              <a:rPr lang="en-US" altLang="zh-CN" sz="2400"/>
              <a:t>cm</a:t>
            </a:r>
            <a:r>
              <a:rPr lang="zh-CN" altLang="zh-CN" sz="2400"/>
              <a:t>）、</a:t>
            </a:r>
            <a:br>
              <a:rPr lang="en-US" altLang="zh-CN" sz="2400"/>
            </a:br>
            <a:r>
              <a:rPr lang="zh-CN" altLang="zh-CN" sz="2400"/>
              <a:t>毫米（</a:t>
            </a:r>
            <a:r>
              <a:rPr lang="en-US" altLang="zh-CN" sz="2400"/>
              <a:t>mm</a:t>
            </a:r>
            <a:r>
              <a:rPr lang="zh-CN" altLang="zh-CN" sz="2400"/>
              <a:t>）、微米（</a:t>
            </a:r>
            <a:r>
              <a:rPr lang="en-US" altLang="zh-CN" sz="2400"/>
              <a:t>μm</a:t>
            </a:r>
            <a:r>
              <a:rPr lang="zh-CN" altLang="zh-CN" sz="2400"/>
              <a:t>）、纳米（</a:t>
            </a:r>
            <a:r>
              <a:rPr lang="en-US" altLang="zh-CN" sz="2400"/>
              <a:t>nm</a:t>
            </a:r>
            <a:r>
              <a:rPr lang="zh-CN" altLang="zh-CN" sz="2400"/>
              <a:t>）；</a:t>
            </a:r>
            <a:br>
              <a:rPr lang="zh-CN" altLang="zh-CN" sz="2400"/>
            </a:br>
            <a:r>
              <a:rPr lang="en-US" altLang="zh-CN" sz="2400"/>
              <a:t>③</a:t>
            </a:r>
            <a:r>
              <a:rPr lang="zh-CN" altLang="zh-CN" sz="2400"/>
              <a:t>换算关系：</a:t>
            </a:r>
            <a:r>
              <a:rPr lang="en-US" altLang="zh-CN" sz="2400"/>
              <a:t>1 km</a:t>
            </a:r>
            <a:r>
              <a:rPr lang="zh-CN" altLang="zh-CN" sz="2400"/>
              <a:t>＝</a:t>
            </a:r>
            <a:r>
              <a:rPr lang="zh-CN" altLang="zh-CN" sz="2400" u="sng"/>
              <a:t>　　　　　</a:t>
            </a:r>
            <a:r>
              <a:rPr lang="en-US" altLang="zh-CN" sz="2400"/>
              <a:t>m</a:t>
            </a:r>
            <a:r>
              <a:rPr lang="zh-CN" altLang="zh-CN" sz="2400"/>
              <a:t>、</a:t>
            </a:r>
            <a:r>
              <a:rPr lang="en-US" altLang="zh-CN" sz="2400"/>
              <a:t>1 dm</a:t>
            </a:r>
            <a:r>
              <a:rPr lang="zh-CN" altLang="zh-CN" sz="2400"/>
              <a:t>＝</a:t>
            </a:r>
            <a:r>
              <a:rPr lang="zh-CN" altLang="zh-CN" sz="2400" u="sng"/>
              <a:t>　　　　　</a:t>
            </a:r>
            <a:r>
              <a:rPr lang="en-US" altLang="zh-CN" sz="2400"/>
              <a:t>m</a:t>
            </a:r>
            <a:r>
              <a:rPr lang="zh-CN" altLang="zh-CN" sz="2400"/>
              <a:t>、</a:t>
            </a:r>
            <a:br>
              <a:rPr lang="en-US" altLang="zh-CN" sz="2400"/>
            </a:br>
            <a:r>
              <a:rPr lang="en-US" altLang="zh-CN" sz="2400"/>
              <a:t>1 cm</a:t>
            </a:r>
            <a:r>
              <a:rPr lang="zh-CN" altLang="zh-CN" sz="2400"/>
              <a:t>＝</a:t>
            </a:r>
            <a:r>
              <a:rPr lang="zh-CN" altLang="zh-CN" sz="2400" u="sng"/>
              <a:t>　　　　　</a:t>
            </a:r>
            <a:r>
              <a:rPr lang="en-US" altLang="zh-CN" sz="2400"/>
              <a:t>m</a:t>
            </a:r>
            <a:r>
              <a:rPr lang="zh-CN" altLang="zh-CN" sz="2400"/>
              <a:t>、</a:t>
            </a:r>
            <a:r>
              <a:rPr lang="en-US" altLang="zh-CN" sz="2400"/>
              <a:t>1 mm</a:t>
            </a:r>
            <a:r>
              <a:rPr lang="zh-CN" altLang="zh-CN" sz="2400"/>
              <a:t>＝</a:t>
            </a:r>
            <a:r>
              <a:rPr lang="zh-CN" altLang="zh-CN" sz="2400" u="sng"/>
              <a:t>　　　　　</a:t>
            </a:r>
            <a:r>
              <a:rPr lang="en-US" altLang="zh-CN" sz="2400"/>
              <a:t>m</a:t>
            </a:r>
            <a:r>
              <a:rPr lang="zh-CN" altLang="zh-CN" sz="2400"/>
              <a:t>、</a:t>
            </a:r>
            <a:br>
              <a:rPr lang="en-US" altLang="zh-CN" sz="2400"/>
            </a:br>
            <a:r>
              <a:rPr lang="en-US" altLang="zh-CN" sz="2400"/>
              <a:t>1 μm</a:t>
            </a:r>
            <a:r>
              <a:rPr lang="zh-CN" altLang="zh-CN" sz="2400"/>
              <a:t>＝</a:t>
            </a:r>
            <a:r>
              <a:rPr lang="zh-CN" altLang="zh-CN" sz="2400" u="sng"/>
              <a:t>　　　　　</a:t>
            </a:r>
            <a:r>
              <a:rPr lang="en-US" altLang="zh-CN" sz="2400"/>
              <a:t>m</a:t>
            </a:r>
            <a:r>
              <a:rPr lang="zh-CN" altLang="zh-CN" sz="2400"/>
              <a:t>、</a:t>
            </a:r>
            <a:r>
              <a:rPr lang="en-US" altLang="zh-CN" sz="2400"/>
              <a:t>1 nm</a:t>
            </a:r>
            <a:r>
              <a:rPr lang="zh-CN" altLang="zh-CN" sz="2400"/>
              <a:t>＝</a:t>
            </a:r>
            <a:r>
              <a:rPr lang="zh-CN" altLang="zh-CN" sz="2400" u="sng"/>
              <a:t>　　　　　</a:t>
            </a:r>
            <a:r>
              <a:rPr lang="en-US" altLang="zh-CN" sz="2400"/>
              <a:t>m</a:t>
            </a:r>
            <a:endParaRPr lang="zh-CN" altLang="zh-CN" sz="2400"/>
          </a:p>
        </p:txBody>
      </p:sp>
      <p:sp>
        <p:nvSpPr>
          <p:cNvPr id="5125" name="矩形 4"/>
          <p:cNvSpPr/>
          <p:nvPr/>
        </p:nvSpPr>
        <p:spPr>
          <a:xfrm>
            <a:off x="3825875" y="4327525"/>
            <a:ext cx="595313"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en-US" altLang="zh-CN" sz="2400" baseline="30000">
                <a:solidFill>
                  <a:srgbClr val="FF0000"/>
                </a:solidFill>
                <a:latin typeface="Times New Roman" pitchFamily="18" charset="0"/>
                <a:ea typeface="黑体" pitchFamily="49" charset="-122"/>
              </a:rPr>
              <a:t>3</a:t>
            </a:r>
            <a:endParaRPr lang="zh-CN" altLang="en-US" sz="2400"/>
          </a:p>
        </p:txBody>
      </p:sp>
      <p:sp>
        <p:nvSpPr>
          <p:cNvPr id="5126" name="矩形 5"/>
          <p:cNvSpPr/>
          <p:nvPr/>
        </p:nvSpPr>
        <p:spPr>
          <a:xfrm>
            <a:off x="6721475" y="4327525"/>
            <a:ext cx="8001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zh-CN" altLang="zh-CN" sz="2400" baseline="30000">
                <a:solidFill>
                  <a:srgbClr val="FF0000"/>
                </a:solidFill>
                <a:latin typeface="Times New Roman" pitchFamily="18" charset="0"/>
                <a:ea typeface="黑体" pitchFamily="49" charset="-122"/>
              </a:rPr>
              <a:t>－</a:t>
            </a:r>
            <a:r>
              <a:rPr lang="en-US" altLang="zh-CN" sz="2400" baseline="30000">
                <a:solidFill>
                  <a:srgbClr val="FF0000"/>
                </a:solidFill>
                <a:latin typeface="Times New Roman" pitchFamily="18" charset="0"/>
                <a:ea typeface="黑体" pitchFamily="49" charset="-122"/>
              </a:rPr>
              <a:t>1</a:t>
            </a:r>
            <a:endParaRPr lang="zh-CN" altLang="en-US" sz="2400"/>
          </a:p>
        </p:txBody>
      </p:sp>
      <p:sp>
        <p:nvSpPr>
          <p:cNvPr id="5127" name="矩形 6"/>
          <p:cNvSpPr/>
          <p:nvPr/>
        </p:nvSpPr>
        <p:spPr>
          <a:xfrm>
            <a:off x="1830388" y="4859338"/>
            <a:ext cx="800100" cy="4603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zh-CN" altLang="zh-CN" sz="2400" baseline="30000">
                <a:solidFill>
                  <a:srgbClr val="FF0000"/>
                </a:solidFill>
                <a:latin typeface="Times New Roman" pitchFamily="18" charset="0"/>
                <a:ea typeface="黑体" pitchFamily="49" charset="-122"/>
              </a:rPr>
              <a:t>－</a:t>
            </a:r>
            <a:r>
              <a:rPr lang="en-US" altLang="zh-CN" sz="2400" baseline="30000">
                <a:solidFill>
                  <a:srgbClr val="FF0000"/>
                </a:solidFill>
                <a:latin typeface="Times New Roman" pitchFamily="18" charset="0"/>
                <a:ea typeface="黑体" pitchFamily="49" charset="-122"/>
              </a:rPr>
              <a:t>2</a:t>
            </a:r>
            <a:endParaRPr lang="zh-CN" altLang="en-US" sz="2400"/>
          </a:p>
        </p:txBody>
      </p:sp>
      <p:sp>
        <p:nvSpPr>
          <p:cNvPr id="5128" name="矩形 7"/>
          <p:cNvSpPr/>
          <p:nvPr/>
        </p:nvSpPr>
        <p:spPr>
          <a:xfrm>
            <a:off x="4938713" y="4889500"/>
            <a:ext cx="8001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zh-CN" altLang="zh-CN" sz="2400" baseline="30000">
                <a:solidFill>
                  <a:srgbClr val="FF0000"/>
                </a:solidFill>
                <a:latin typeface="Times New Roman" pitchFamily="18" charset="0"/>
                <a:ea typeface="黑体" pitchFamily="49" charset="-122"/>
              </a:rPr>
              <a:t>－</a:t>
            </a:r>
            <a:r>
              <a:rPr lang="en-US" altLang="zh-CN" sz="2400" baseline="30000">
                <a:solidFill>
                  <a:srgbClr val="FF0000"/>
                </a:solidFill>
                <a:latin typeface="Times New Roman" pitchFamily="18" charset="0"/>
                <a:ea typeface="黑体" pitchFamily="49" charset="-122"/>
              </a:rPr>
              <a:t>3</a:t>
            </a:r>
            <a:endParaRPr lang="zh-CN" altLang="en-US" sz="2400"/>
          </a:p>
        </p:txBody>
      </p:sp>
      <p:sp>
        <p:nvSpPr>
          <p:cNvPr id="5129" name="矩形 8"/>
          <p:cNvSpPr/>
          <p:nvPr/>
        </p:nvSpPr>
        <p:spPr>
          <a:xfrm>
            <a:off x="1830388" y="5414963"/>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zh-CN" altLang="zh-CN" sz="2400" baseline="30000">
                <a:solidFill>
                  <a:srgbClr val="FF0000"/>
                </a:solidFill>
                <a:latin typeface="Times New Roman" pitchFamily="18" charset="0"/>
                <a:ea typeface="黑体" pitchFamily="49" charset="-122"/>
              </a:rPr>
              <a:t>－</a:t>
            </a:r>
            <a:r>
              <a:rPr lang="en-US" altLang="zh-CN" sz="2400" baseline="30000">
                <a:solidFill>
                  <a:srgbClr val="FF0000"/>
                </a:solidFill>
                <a:latin typeface="Times New Roman" pitchFamily="18" charset="0"/>
                <a:ea typeface="黑体" pitchFamily="49" charset="-122"/>
              </a:rPr>
              <a:t>6</a:t>
            </a:r>
            <a:endParaRPr lang="zh-CN" altLang="en-US" sz="2400"/>
          </a:p>
        </p:txBody>
      </p:sp>
      <p:sp>
        <p:nvSpPr>
          <p:cNvPr id="5130" name="矩形 10"/>
          <p:cNvSpPr/>
          <p:nvPr/>
        </p:nvSpPr>
        <p:spPr>
          <a:xfrm>
            <a:off x="4938713" y="5440363"/>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zh-CN" altLang="zh-CN" sz="2400" baseline="30000">
                <a:solidFill>
                  <a:srgbClr val="FF0000"/>
                </a:solidFill>
                <a:latin typeface="Times New Roman" pitchFamily="18" charset="0"/>
                <a:ea typeface="黑体" pitchFamily="49" charset="-122"/>
              </a:rPr>
              <a:t>－</a:t>
            </a:r>
            <a:r>
              <a:rPr lang="en-US" altLang="zh-CN" sz="2400" baseline="30000">
                <a:solidFill>
                  <a:srgbClr val="FF0000"/>
                </a:solidFill>
                <a:latin typeface="Times New Roman" pitchFamily="18" charset="0"/>
                <a:ea typeface="黑体" pitchFamily="49" charset="-122"/>
              </a:rPr>
              <a:t>9</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5"/>
                                        </p:tgtEl>
                                        <p:attrNameLst>
                                          <p:attrName>style.visibility</p:attrName>
                                        </p:attrNameLst>
                                      </p:cBhvr>
                                      <p:to>
                                        <p:strVal val="visible"/>
                                      </p:to>
                                    </p:set>
                                    <p:anim calcmode="lin" valueType="num">
                                      <p:cBhvr additive="base">
                                        <p:cTn id="15" dur="500" fill="hold"/>
                                        <p:tgtEl>
                                          <p:spTgt spid="5125"/>
                                        </p:tgtEl>
                                        <p:attrNameLst>
                                          <p:attrName>ppt_x</p:attrName>
                                        </p:attrNameLst>
                                      </p:cBhvr>
                                      <p:tavLst>
                                        <p:tav tm="0">
                                          <p:val>
                                            <p:strVal val="#ppt_x"/>
                                          </p:val>
                                        </p:tav>
                                        <p:tav tm="100000">
                                          <p:val>
                                            <p:strVal val="#ppt_x"/>
                                          </p:val>
                                        </p:tav>
                                      </p:tavLst>
                                    </p:anim>
                                    <p:anim calcmode="lin" valueType="num">
                                      <p:cBhvr additive="base">
                                        <p:cTn id="16"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126"/>
                                        </p:tgtEl>
                                        <p:attrNameLst>
                                          <p:attrName>style.visibility</p:attrName>
                                        </p:attrNameLst>
                                      </p:cBhvr>
                                      <p:to>
                                        <p:strVal val="visible"/>
                                      </p:to>
                                    </p:set>
                                    <p:anim calcmode="lin" valueType="num">
                                      <p:cBhvr additive="base">
                                        <p:cTn id="21" dur="500" fill="hold"/>
                                        <p:tgtEl>
                                          <p:spTgt spid="5126"/>
                                        </p:tgtEl>
                                        <p:attrNameLst>
                                          <p:attrName>ppt_x</p:attrName>
                                        </p:attrNameLst>
                                      </p:cBhvr>
                                      <p:tavLst>
                                        <p:tav tm="0">
                                          <p:val>
                                            <p:strVal val="#ppt_x"/>
                                          </p:val>
                                        </p:tav>
                                        <p:tav tm="100000">
                                          <p:val>
                                            <p:strVal val="#ppt_x"/>
                                          </p:val>
                                        </p:tav>
                                      </p:tavLst>
                                    </p:anim>
                                    <p:anim calcmode="lin" valueType="num">
                                      <p:cBhvr additive="base">
                                        <p:cTn id="22"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127"/>
                                        </p:tgtEl>
                                        <p:attrNameLst>
                                          <p:attrName>style.visibility</p:attrName>
                                        </p:attrNameLst>
                                      </p:cBhvr>
                                      <p:to>
                                        <p:strVal val="visible"/>
                                      </p:to>
                                    </p:set>
                                    <p:anim calcmode="lin" valueType="num">
                                      <p:cBhvr additive="base">
                                        <p:cTn id="27" dur="500" fill="hold"/>
                                        <p:tgtEl>
                                          <p:spTgt spid="5127"/>
                                        </p:tgtEl>
                                        <p:attrNameLst>
                                          <p:attrName>ppt_x</p:attrName>
                                        </p:attrNameLst>
                                      </p:cBhvr>
                                      <p:tavLst>
                                        <p:tav tm="0">
                                          <p:val>
                                            <p:strVal val="#ppt_x"/>
                                          </p:val>
                                        </p:tav>
                                        <p:tav tm="100000">
                                          <p:val>
                                            <p:strVal val="#ppt_x"/>
                                          </p:val>
                                        </p:tav>
                                      </p:tavLst>
                                    </p:anim>
                                    <p:anim calcmode="lin" valueType="num">
                                      <p:cBhvr additive="base">
                                        <p:cTn id="28"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128"/>
                                        </p:tgtEl>
                                        <p:attrNameLst>
                                          <p:attrName>style.visibility</p:attrName>
                                        </p:attrNameLst>
                                      </p:cBhvr>
                                      <p:to>
                                        <p:strVal val="visible"/>
                                      </p:to>
                                    </p:set>
                                    <p:anim calcmode="lin" valueType="num">
                                      <p:cBhvr additive="base">
                                        <p:cTn id="33" dur="500" fill="hold"/>
                                        <p:tgtEl>
                                          <p:spTgt spid="5128"/>
                                        </p:tgtEl>
                                        <p:attrNameLst>
                                          <p:attrName>ppt_x</p:attrName>
                                        </p:attrNameLst>
                                      </p:cBhvr>
                                      <p:tavLst>
                                        <p:tav tm="0">
                                          <p:val>
                                            <p:strVal val="#ppt_x"/>
                                          </p:val>
                                        </p:tav>
                                        <p:tav tm="100000">
                                          <p:val>
                                            <p:strVal val="#ppt_x"/>
                                          </p:val>
                                        </p:tav>
                                      </p:tavLst>
                                    </p:anim>
                                    <p:anim calcmode="lin" valueType="num">
                                      <p:cBhvr additive="base">
                                        <p:cTn id="34" dur="500" fill="hold"/>
                                        <p:tgtEl>
                                          <p:spTgt spid="512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129"/>
                                        </p:tgtEl>
                                        <p:attrNameLst>
                                          <p:attrName>style.visibility</p:attrName>
                                        </p:attrNameLst>
                                      </p:cBhvr>
                                      <p:to>
                                        <p:strVal val="visible"/>
                                      </p:to>
                                    </p:set>
                                    <p:anim calcmode="lin" valueType="num">
                                      <p:cBhvr additive="base">
                                        <p:cTn id="39" dur="500" fill="hold"/>
                                        <p:tgtEl>
                                          <p:spTgt spid="5129"/>
                                        </p:tgtEl>
                                        <p:attrNameLst>
                                          <p:attrName>ppt_x</p:attrName>
                                        </p:attrNameLst>
                                      </p:cBhvr>
                                      <p:tavLst>
                                        <p:tav tm="0">
                                          <p:val>
                                            <p:strVal val="#ppt_x"/>
                                          </p:val>
                                        </p:tav>
                                        <p:tav tm="100000">
                                          <p:val>
                                            <p:strVal val="#ppt_x"/>
                                          </p:val>
                                        </p:tav>
                                      </p:tavLst>
                                    </p:anim>
                                    <p:anim calcmode="lin" valueType="num">
                                      <p:cBhvr additive="base">
                                        <p:cTn id="40"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5130"/>
                                        </p:tgtEl>
                                        <p:attrNameLst>
                                          <p:attrName>style.visibility</p:attrName>
                                        </p:attrNameLst>
                                      </p:cBhvr>
                                      <p:to>
                                        <p:strVal val="visible"/>
                                      </p:to>
                                    </p:set>
                                    <p:anim calcmode="lin" valueType="num">
                                      <p:cBhvr additive="base">
                                        <p:cTn id="45" dur="500" fill="hold"/>
                                        <p:tgtEl>
                                          <p:spTgt spid="5130"/>
                                        </p:tgtEl>
                                        <p:attrNameLst>
                                          <p:attrName>ppt_x</p:attrName>
                                        </p:attrNameLst>
                                      </p:cBhvr>
                                      <p:tavLst>
                                        <p:tav tm="0">
                                          <p:val>
                                            <p:strVal val="#ppt_x"/>
                                          </p:val>
                                        </p:tav>
                                        <p:tav tm="100000">
                                          <p:val>
                                            <p:strVal val="#ppt_x"/>
                                          </p:val>
                                        </p:tav>
                                      </p:tavLst>
                                    </p:anim>
                                    <p:anim calcmode="lin" valueType="num">
                                      <p:cBhvr additive="base">
                                        <p:cTn id="46"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6" grpId="0"/>
      <p:bldP spid="5127" grpId="0"/>
      <p:bldP spid="5128" grpId="0"/>
      <p:bldP spid="5129" grpId="0"/>
      <p:bldP spid="513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2"/>
          <p:cNvSpPr>
            <a:spLocks noGrp="1"/>
          </p:cNvSpPr>
          <p:nvPr>
            <p:ph type="title" idx="4294967295"/>
          </p:nvPr>
        </p:nvSpPr>
        <p:spPr>
          <a:xfrm>
            <a:off x="508000" y="10937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）估测：手掌长度约</a:t>
            </a:r>
            <a:r>
              <a:rPr lang="en-US" altLang="zh-CN" sz="2800"/>
              <a:t>20 cm</a:t>
            </a:r>
            <a:r>
              <a:rPr lang="zh-CN" altLang="zh-CN" sz="2800"/>
              <a:t>，书桌约</a:t>
            </a:r>
            <a:r>
              <a:rPr lang="en-US" altLang="zh-CN" sz="2800"/>
              <a:t>0.8 m</a:t>
            </a:r>
            <a:r>
              <a:rPr lang="zh-CN" altLang="zh-CN" sz="2800"/>
              <a:t>，成年人走一步的距离大约为</a:t>
            </a:r>
            <a:r>
              <a:rPr lang="en-US" altLang="zh-CN" sz="2800"/>
              <a:t>0.8 m</a:t>
            </a:r>
            <a:r>
              <a:rPr lang="zh-CN" altLang="zh-CN" sz="2800"/>
              <a:t>，楼层高约</a:t>
            </a:r>
            <a:r>
              <a:rPr lang="en-US" altLang="zh-CN" sz="2800"/>
              <a:t>3 m</a:t>
            </a:r>
            <a:r>
              <a:rPr lang="zh-CN" altLang="zh-CN" sz="2800"/>
              <a:t>，门高约</a:t>
            </a:r>
            <a:r>
              <a:rPr lang="en-US" altLang="zh-CN" sz="2800"/>
              <a:t>2 m.</a:t>
            </a:r>
            <a:br>
              <a:rPr lang="zh-CN" altLang="zh-CN" sz="2800"/>
            </a:br>
            <a:r>
              <a:rPr lang="zh-CN" altLang="zh-CN" sz="2800"/>
              <a:t>（</a:t>
            </a:r>
            <a:r>
              <a:rPr lang="en-US" altLang="zh-CN" sz="2800"/>
              <a:t>3</a:t>
            </a:r>
            <a:r>
              <a:rPr lang="zh-CN" altLang="zh-CN" sz="2800"/>
              <a:t>）测量：刻度尺的使用</a:t>
            </a:r>
            <a:br>
              <a:rPr lang="zh-CN" altLang="zh-CN" sz="2800"/>
            </a:br>
            <a:endParaRPr lang="zh-CN" altLang="en-US" sz="2800"/>
          </a:p>
        </p:txBody>
      </p:sp>
      <p:pic>
        <p:nvPicPr>
          <p:cNvPr id="6148" name="Picture 11"/>
          <p:cNvPicPr>
            <a:picLocks noChangeAspect="1"/>
          </p:cNvPicPr>
          <p:nvPr/>
        </p:nvPicPr>
        <p:blipFill>
          <a:blip r:embed="rId2"/>
          <a:stretch>
            <a:fillRect/>
          </a:stretch>
        </p:blipFill>
        <p:spPr>
          <a:xfrm>
            <a:off x="744538" y="3816350"/>
            <a:ext cx="7891462" cy="16351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par>
                                <p:cTn id="8" presetID="10" presetClass="entr" presetSubtype="0" fill="hold" nodeType="withEffect">
                                  <p:stCondLst>
                                    <p:cond delay="0"/>
                                  </p:stCondLst>
                                  <p:childTnLst>
                                    <p:set>
                                      <p:cBhvr>
                                        <p:cTn id="9" dur="1" fill="hold">
                                          <p:stCondLst>
                                            <p:cond delay="0"/>
                                          </p:stCondLst>
                                        </p:cTn>
                                        <p:tgtEl>
                                          <p:spTgt spid="6148"/>
                                        </p:tgtEl>
                                        <p:attrNameLst>
                                          <p:attrName>style.visibility</p:attrName>
                                        </p:attrNameLst>
                                      </p:cBhvr>
                                      <p:to>
                                        <p:strVal val="visible"/>
                                      </p:to>
                                    </p:set>
                                    <p:animEffect transition="in" filter="fade">
                                      <p:cBhvr>
                                        <p:cTn id="10"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2"/>
          <p:cNvSpPr>
            <a:spLocks noGrp="1"/>
          </p:cNvSpPr>
          <p:nvPr>
            <p:ph type="title" idx="4294967295"/>
          </p:nvPr>
        </p:nvSpPr>
        <p:spPr>
          <a:xfrm>
            <a:off x="508000" y="1152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①</a:t>
            </a:r>
            <a:r>
              <a:rPr lang="zh-CN" altLang="zh-CN" sz="2800"/>
              <a:t>认：认清刻度尺上标注的单位、量程、分度值和零刻度线的位置．如图</a:t>
            </a:r>
            <a:r>
              <a:rPr lang="en-US" altLang="zh-CN" sz="2800"/>
              <a:t>1</a:t>
            </a:r>
            <a:r>
              <a:rPr lang="zh-CN" altLang="zh-CN" sz="2800"/>
              <a:t>所示的刻度尺的单位是</a:t>
            </a:r>
            <a:br>
              <a:rPr lang="en-US" altLang="zh-CN" sz="2800"/>
            </a:br>
            <a:r>
              <a:rPr lang="zh-CN" altLang="zh-CN" sz="2800" u="sng"/>
              <a:t>　　　　</a:t>
            </a:r>
            <a:r>
              <a:rPr lang="zh-CN" altLang="zh-CN" sz="2800"/>
              <a:t>、量程是</a:t>
            </a:r>
            <a:r>
              <a:rPr lang="zh-CN" altLang="zh-CN" sz="2800" u="sng"/>
              <a:t>　　　　</a:t>
            </a:r>
            <a:r>
              <a:rPr lang="zh-CN" altLang="zh-CN" sz="2800"/>
              <a:t>、分度值为</a:t>
            </a:r>
            <a:r>
              <a:rPr lang="zh-CN" altLang="zh-CN" sz="2800" u="sng"/>
              <a:t>　　　　</a:t>
            </a:r>
            <a:r>
              <a:rPr lang="zh-CN" altLang="zh-CN" sz="2800"/>
              <a:t>．</a:t>
            </a:r>
            <a:br>
              <a:rPr lang="zh-CN" altLang="zh-CN" sz="2800"/>
            </a:br>
            <a:r>
              <a:rPr lang="en-US" altLang="zh-CN" sz="2800"/>
              <a:t>②</a:t>
            </a:r>
            <a:r>
              <a:rPr lang="zh-CN" altLang="zh-CN" sz="2800"/>
              <a:t>放：如图</a:t>
            </a:r>
            <a:r>
              <a:rPr lang="en-US" altLang="zh-CN" sz="2800"/>
              <a:t>2</a:t>
            </a:r>
            <a:r>
              <a:rPr lang="zh-CN" altLang="zh-CN" sz="2800"/>
              <a:t>，有刻度的一边要</a:t>
            </a:r>
            <a:r>
              <a:rPr lang="zh-CN" altLang="zh-CN" sz="2800" u="sng"/>
              <a:t>　　　　　</a:t>
            </a:r>
            <a:r>
              <a:rPr lang="zh-CN" altLang="zh-CN" sz="2800"/>
              <a:t>被测物体且与被测边保持</a:t>
            </a:r>
            <a:r>
              <a:rPr lang="zh-CN" altLang="zh-CN" sz="2800" u="sng"/>
              <a:t>　　　　　</a:t>
            </a:r>
            <a:r>
              <a:rPr lang="zh-CN" altLang="zh-CN" sz="2800"/>
              <a:t>；零刻度线对准被测物体的一端，若零刻度线磨损，取其他整数值刻度线．</a:t>
            </a:r>
            <a:endParaRPr lang="zh-CN" altLang="en-US" sz="2800"/>
          </a:p>
        </p:txBody>
      </p:sp>
      <p:sp>
        <p:nvSpPr>
          <p:cNvPr id="7172" name="矩形 2"/>
          <p:cNvSpPr/>
          <p:nvPr/>
        </p:nvSpPr>
        <p:spPr>
          <a:xfrm>
            <a:off x="976313" y="2533650"/>
            <a:ext cx="6223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cm</a:t>
            </a:r>
            <a:endParaRPr lang="zh-CN" altLang="en-US" sz="2800"/>
          </a:p>
        </p:txBody>
      </p:sp>
      <p:sp>
        <p:nvSpPr>
          <p:cNvPr id="7173" name="矩形 3"/>
          <p:cNvSpPr/>
          <p:nvPr/>
        </p:nvSpPr>
        <p:spPr>
          <a:xfrm>
            <a:off x="3451225" y="2533650"/>
            <a:ext cx="17891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8 cm</a:t>
            </a:r>
            <a:r>
              <a:rPr lang="zh-CN" altLang="zh-CN" sz="2800" spc="0">
                <a:solidFill>
                  <a:srgbClr val="FF0000"/>
                </a:solidFill>
                <a:latin typeface="Times New Roman" pitchFamily="18" charset="0"/>
                <a:ea typeface="黑体" pitchFamily="49" charset="-122"/>
              </a:rPr>
              <a:t>　</a:t>
            </a:r>
            <a:endParaRPr lang="zh-CN" altLang="en-US" sz="2800"/>
          </a:p>
        </p:txBody>
      </p:sp>
      <p:sp>
        <p:nvSpPr>
          <p:cNvPr id="7174" name="矩形 4"/>
          <p:cNvSpPr/>
          <p:nvPr/>
        </p:nvSpPr>
        <p:spPr>
          <a:xfrm>
            <a:off x="6754813" y="2527300"/>
            <a:ext cx="15208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0.1 cm</a:t>
            </a:r>
            <a:r>
              <a:rPr lang="zh-CN" altLang="zh-CN" sz="2800" spc="0">
                <a:solidFill>
                  <a:srgbClr val="FF0000"/>
                </a:solidFill>
                <a:latin typeface="Times New Roman" pitchFamily="18" charset="0"/>
                <a:ea typeface="黑体" pitchFamily="49" charset="-122"/>
              </a:rPr>
              <a:t>　</a:t>
            </a:r>
            <a:endParaRPr lang="zh-CN" altLang="en-US" sz="2800"/>
          </a:p>
        </p:txBody>
      </p:sp>
      <p:sp>
        <p:nvSpPr>
          <p:cNvPr id="7175" name="矩形 5"/>
          <p:cNvSpPr/>
          <p:nvPr/>
        </p:nvSpPr>
        <p:spPr>
          <a:xfrm>
            <a:off x="5853113" y="3138488"/>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紧贴</a:t>
            </a:r>
            <a:endParaRPr lang="zh-CN" altLang="en-US" sz="2800"/>
          </a:p>
        </p:txBody>
      </p:sp>
      <p:sp>
        <p:nvSpPr>
          <p:cNvPr id="7176" name="矩形 6"/>
          <p:cNvSpPr/>
          <p:nvPr/>
        </p:nvSpPr>
        <p:spPr>
          <a:xfrm>
            <a:off x="3894138" y="380047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平行</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additive="base">
                                        <p:cTn id="18" dur="500" fill="hold"/>
                                        <p:tgtEl>
                                          <p:spTgt spid="7173"/>
                                        </p:tgtEl>
                                        <p:attrNameLst>
                                          <p:attrName>ppt_x</p:attrName>
                                        </p:attrNameLst>
                                      </p:cBhvr>
                                      <p:tavLst>
                                        <p:tav tm="0">
                                          <p:val>
                                            <p:strVal val="#ppt_x"/>
                                          </p:val>
                                        </p:tav>
                                        <p:tav tm="100000">
                                          <p:val>
                                            <p:strVal val="#ppt_x"/>
                                          </p:val>
                                        </p:tav>
                                      </p:tavLst>
                                    </p:anim>
                                    <p:anim calcmode="lin" valueType="num">
                                      <p:cBhvr additive="base">
                                        <p:cTn id="19"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174"/>
                                        </p:tgtEl>
                                        <p:attrNameLst>
                                          <p:attrName>style.visibility</p:attrName>
                                        </p:attrNameLst>
                                      </p:cBhvr>
                                      <p:to>
                                        <p:strVal val="visible"/>
                                      </p:to>
                                    </p:set>
                                    <p:anim calcmode="lin" valueType="num">
                                      <p:cBhvr additive="base">
                                        <p:cTn id="24" dur="500" fill="hold"/>
                                        <p:tgtEl>
                                          <p:spTgt spid="7174"/>
                                        </p:tgtEl>
                                        <p:attrNameLst>
                                          <p:attrName>ppt_x</p:attrName>
                                        </p:attrNameLst>
                                      </p:cBhvr>
                                      <p:tavLst>
                                        <p:tav tm="0">
                                          <p:val>
                                            <p:strVal val="#ppt_x"/>
                                          </p:val>
                                        </p:tav>
                                        <p:tav tm="100000">
                                          <p:val>
                                            <p:strVal val="#ppt_x"/>
                                          </p:val>
                                        </p:tav>
                                      </p:tavLst>
                                    </p:anim>
                                    <p:anim calcmode="lin" valueType="num">
                                      <p:cBhvr additive="base">
                                        <p:cTn id="25"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175"/>
                                        </p:tgtEl>
                                        <p:attrNameLst>
                                          <p:attrName>style.visibility</p:attrName>
                                        </p:attrNameLst>
                                      </p:cBhvr>
                                      <p:to>
                                        <p:strVal val="visible"/>
                                      </p:to>
                                    </p:set>
                                    <p:anim calcmode="lin" valueType="num">
                                      <p:cBhvr additive="base">
                                        <p:cTn id="30" dur="500" fill="hold"/>
                                        <p:tgtEl>
                                          <p:spTgt spid="7175"/>
                                        </p:tgtEl>
                                        <p:attrNameLst>
                                          <p:attrName>ppt_x</p:attrName>
                                        </p:attrNameLst>
                                      </p:cBhvr>
                                      <p:tavLst>
                                        <p:tav tm="0">
                                          <p:val>
                                            <p:strVal val="#ppt_x"/>
                                          </p:val>
                                        </p:tav>
                                        <p:tav tm="100000">
                                          <p:val>
                                            <p:strVal val="#ppt_x"/>
                                          </p:val>
                                        </p:tav>
                                      </p:tavLst>
                                    </p:anim>
                                    <p:anim calcmode="lin" valueType="num">
                                      <p:cBhvr additive="base">
                                        <p:cTn id="31"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176"/>
                                        </p:tgtEl>
                                        <p:attrNameLst>
                                          <p:attrName>style.visibility</p:attrName>
                                        </p:attrNameLst>
                                      </p:cBhvr>
                                      <p:to>
                                        <p:strVal val="visible"/>
                                      </p:to>
                                    </p:set>
                                    <p:anim calcmode="lin" valueType="num">
                                      <p:cBhvr additive="base">
                                        <p:cTn id="36" dur="500" fill="hold"/>
                                        <p:tgtEl>
                                          <p:spTgt spid="7176"/>
                                        </p:tgtEl>
                                        <p:attrNameLst>
                                          <p:attrName>ppt_x</p:attrName>
                                        </p:attrNameLst>
                                      </p:cBhvr>
                                      <p:tavLst>
                                        <p:tav tm="0">
                                          <p:val>
                                            <p:strVal val="#ppt_x"/>
                                          </p:val>
                                        </p:tav>
                                        <p:tav tm="100000">
                                          <p:val>
                                            <p:strVal val="#ppt_x"/>
                                          </p:val>
                                        </p:tav>
                                      </p:tavLst>
                                    </p:anim>
                                    <p:anim calcmode="lin" valueType="num">
                                      <p:cBhvr additive="base">
                                        <p:cTn id="37"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P spid="7174" grpId="0"/>
      <p:bldP spid="7175" grpId="0"/>
      <p:bldP spid="717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2"/>
          <p:cNvSpPr>
            <a:spLocks noGrp="1"/>
          </p:cNvSpPr>
          <p:nvPr>
            <p:ph type="title" idx="4294967295"/>
          </p:nvPr>
        </p:nvSpPr>
        <p:spPr>
          <a:xfrm>
            <a:off x="582613" y="6619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③</a:t>
            </a:r>
            <a:r>
              <a:rPr lang="zh-CN" altLang="zh-CN" sz="2800"/>
              <a:t>读：读数时，视线要正对刻度线，还要估读到分度值的</a:t>
            </a:r>
            <a:r>
              <a:rPr lang="zh-CN" altLang="zh-CN" sz="2800" u="sng"/>
              <a:t>　　　　　</a:t>
            </a:r>
            <a:r>
              <a:rPr lang="zh-CN" altLang="zh-CN" sz="2800"/>
              <a:t>；估读位的数字为</a:t>
            </a:r>
            <a:r>
              <a:rPr lang="en-US" altLang="zh-CN" sz="2800"/>
              <a:t>0</a:t>
            </a:r>
            <a:r>
              <a:rPr lang="zh-CN" altLang="zh-CN" sz="2800"/>
              <a:t>时，不能省略．如图</a:t>
            </a:r>
            <a:r>
              <a:rPr lang="en-US" altLang="zh-CN" sz="2800"/>
              <a:t>3</a:t>
            </a:r>
            <a:r>
              <a:rPr lang="zh-CN" altLang="zh-CN" sz="2800"/>
              <a:t>所示，读数时，正确的视线方向是</a:t>
            </a:r>
            <a:br>
              <a:rPr lang="en-US" altLang="zh-CN" sz="2800"/>
            </a:br>
            <a:r>
              <a:rPr lang="zh-CN" altLang="zh-CN" sz="2800" u="sng"/>
              <a:t>　　　　　</a:t>
            </a:r>
            <a:r>
              <a:rPr lang="zh-CN" altLang="zh-CN" sz="2800"/>
              <a:t>．注：物体的长度＝末端所对刻度－初始端所对刻度．</a:t>
            </a:r>
            <a:br>
              <a:rPr lang="zh-CN" altLang="zh-CN" sz="2800"/>
            </a:br>
            <a:r>
              <a:rPr lang="en-US" altLang="zh-CN" sz="2800"/>
              <a:t>④</a:t>
            </a:r>
            <a:r>
              <a:rPr lang="zh-CN" altLang="zh-CN" sz="2800"/>
              <a:t>记录结果要有</a:t>
            </a:r>
            <a:r>
              <a:rPr lang="zh-CN" altLang="zh-CN" sz="2800" u="sng"/>
              <a:t>　　　　　</a:t>
            </a:r>
            <a:r>
              <a:rPr lang="zh-CN" altLang="zh-CN" sz="2800"/>
              <a:t>值、</a:t>
            </a:r>
            <a:r>
              <a:rPr lang="zh-CN" altLang="zh-CN" sz="2800" u="sng"/>
              <a:t>　　　　　</a:t>
            </a:r>
            <a:r>
              <a:rPr lang="zh-CN" altLang="zh-CN" sz="2800"/>
              <a:t>值和</a:t>
            </a:r>
            <a:r>
              <a:rPr lang="zh-CN" altLang="zh-CN" sz="2800" u="sng"/>
              <a:t>　　　　　</a:t>
            </a:r>
            <a:r>
              <a:rPr lang="zh-CN" altLang="zh-CN" sz="2800"/>
              <a:t>．</a:t>
            </a:r>
            <a:br>
              <a:rPr lang="en-US" altLang="zh-CN" sz="2800"/>
            </a:br>
            <a:r>
              <a:rPr lang="zh-CN" altLang="zh-CN" sz="2800"/>
              <a:t>（</a:t>
            </a:r>
            <a:r>
              <a:rPr lang="en-US" altLang="zh-CN" sz="2800"/>
              <a:t>4</a:t>
            </a:r>
            <a:r>
              <a:rPr lang="zh-CN" altLang="zh-CN" sz="2800"/>
              <a:t>）特殊的测量方法：化曲为直法、累积法、滚轮法等．</a:t>
            </a:r>
            <a:endParaRPr lang="zh-CN" altLang="en-US" sz="2800"/>
          </a:p>
        </p:txBody>
      </p:sp>
      <p:sp>
        <p:nvSpPr>
          <p:cNvPr id="8196" name="矩形 2"/>
          <p:cNvSpPr/>
          <p:nvPr/>
        </p:nvSpPr>
        <p:spPr>
          <a:xfrm>
            <a:off x="1862138" y="1395413"/>
            <a:ext cx="126047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下一位</a:t>
            </a:r>
            <a:endParaRPr lang="zh-CN" altLang="en-US" sz="2800"/>
          </a:p>
        </p:txBody>
      </p:sp>
      <p:sp>
        <p:nvSpPr>
          <p:cNvPr id="8197" name="矩形 3"/>
          <p:cNvSpPr/>
          <p:nvPr/>
        </p:nvSpPr>
        <p:spPr>
          <a:xfrm>
            <a:off x="1295400" y="2662238"/>
            <a:ext cx="40481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B</a:t>
            </a:r>
            <a:endParaRPr lang="zh-CN" altLang="en-US" sz="2800"/>
          </a:p>
        </p:txBody>
      </p:sp>
      <p:sp>
        <p:nvSpPr>
          <p:cNvPr id="8198" name="矩形 4"/>
          <p:cNvSpPr/>
          <p:nvPr/>
        </p:nvSpPr>
        <p:spPr>
          <a:xfrm>
            <a:off x="3549650" y="3924300"/>
            <a:ext cx="90328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准确</a:t>
            </a:r>
            <a:endParaRPr lang="zh-CN" altLang="en-US" sz="2800"/>
          </a:p>
        </p:txBody>
      </p:sp>
      <p:sp>
        <p:nvSpPr>
          <p:cNvPr id="8199" name="矩形 5"/>
          <p:cNvSpPr/>
          <p:nvPr/>
        </p:nvSpPr>
        <p:spPr>
          <a:xfrm>
            <a:off x="6165850" y="3924300"/>
            <a:ext cx="90328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估计</a:t>
            </a:r>
            <a:endParaRPr lang="zh-CN" altLang="en-US" sz="2800"/>
          </a:p>
        </p:txBody>
      </p:sp>
      <p:sp>
        <p:nvSpPr>
          <p:cNvPr id="8200" name="矩形 6"/>
          <p:cNvSpPr/>
          <p:nvPr/>
        </p:nvSpPr>
        <p:spPr>
          <a:xfrm>
            <a:off x="1409700" y="4552950"/>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单位</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inVertical)">
                                      <p:cBhvr>
                                        <p:cTn id="7" dur="500"/>
                                        <p:tgtEl>
                                          <p:spTgt spid="81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additive="base">
                                        <p:cTn id="12" dur="500" fill="hold"/>
                                        <p:tgtEl>
                                          <p:spTgt spid="8196"/>
                                        </p:tgtEl>
                                        <p:attrNameLst>
                                          <p:attrName>ppt_x</p:attrName>
                                        </p:attrNameLst>
                                      </p:cBhvr>
                                      <p:tavLst>
                                        <p:tav tm="0">
                                          <p:val>
                                            <p:strVal val="#ppt_x"/>
                                          </p:val>
                                        </p:tav>
                                        <p:tav tm="100000">
                                          <p:val>
                                            <p:strVal val="#ppt_x"/>
                                          </p:val>
                                        </p:tav>
                                      </p:tavLst>
                                    </p:anim>
                                    <p:anim calcmode="lin" valueType="num">
                                      <p:cBhvr additive="base">
                                        <p:cTn id="13"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97"/>
                                        </p:tgtEl>
                                        <p:attrNameLst>
                                          <p:attrName>style.visibility</p:attrName>
                                        </p:attrNameLst>
                                      </p:cBhvr>
                                      <p:to>
                                        <p:strVal val="visible"/>
                                      </p:to>
                                    </p:set>
                                    <p:anim calcmode="lin" valueType="num">
                                      <p:cBhvr additive="base">
                                        <p:cTn id="18" dur="500" fill="hold"/>
                                        <p:tgtEl>
                                          <p:spTgt spid="8197"/>
                                        </p:tgtEl>
                                        <p:attrNameLst>
                                          <p:attrName>ppt_x</p:attrName>
                                        </p:attrNameLst>
                                      </p:cBhvr>
                                      <p:tavLst>
                                        <p:tav tm="0">
                                          <p:val>
                                            <p:strVal val="#ppt_x"/>
                                          </p:val>
                                        </p:tav>
                                        <p:tav tm="100000">
                                          <p:val>
                                            <p:strVal val="#ppt_x"/>
                                          </p:val>
                                        </p:tav>
                                      </p:tavLst>
                                    </p:anim>
                                    <p:anim calcmode="lin" valueType="num">
                                      <p:cBhvr additive="base">
                                        <p:cTn id="19"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198"/>
                                        </p:tgtEl>
                                        <p:attrNameLst>
                                          <p:attrName>style.visibility</p:attrName>
                                        </p:attrNameLst>
                                      </p:cBhvr>
                                      <p:to>
                                        <p:strVal val="visible"/>
                                      </p:to>
                                    </p:set>
                                    <p:anim calcmode="lin" valueType="num">
                                      <p:cBhvr additive="base">
                                        <p:cTn id="24" dur="500" fill="hold"/>
                                        <p:tgtEl>
                                          <p:spTgt spid="8198"/>
                                        </p:tgtEl>
                                        <p:attrNameLst>
                                          <p:attrName>ppt_x</p:attrName>
                                        </p:attrNameLst>
                                      </p:cBhvr>
                                      <p:tavLst>
                                        <p:tav tm="0">
                                          <p:val>
                                            <p:strVal val="#ppt_x"/>
                                          </p:val>
                                        </p:tav>
                                        <p:tav tm="100000">
                                          <p:val>
                                            <p:strVal val="#ppt_x"/>
                                          </p:val>
                                        </p:tav>
                                      </p:tavLst>
                                    </p:anim>
                                    <p:anim calcmode="lin" valueType="num">
                                      <p:cBhvr additive="base">
                                        <p:cTn id="25"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199"/>
                                        </p:tgtEl>
                                        <p:attrNameLst>
                                          <p:attrName>style.visibility</p:attrName>
                                        </p:attrNameLst>
                                      </p:cBhvr>
                                      <p:to>
                                        <p:strVal val="visible"/>
                                      </p:to>
                                    </p:set>
                                    <p:anim calcmode="lin" valueType="num">
                                      <p:cBhvr additive="base">
                                        <p:cTn id="30" dur="500" fill="hold"/>
                                        <p:tgtEl>
                                          <p:spTgt spid="8199"/>
                                        </p:tgtEl>
                                        <p:attrNameLst>
                                          <p:attrName>ppt_x</p:attrName>
                                        </p:attrNameLst>
                                      </p:cBhvr>
                                      <p:tavLst>
                                        <p:tav tm="0">
                                          <p:val>
                                            <p:strVal val="#ppt_x"/>
                                          </p:val>
                                        </p:tav>
                                        <p:tav tm="100000">
                                          <p:val>
                                            <p:strVal val="#ppt_x"/>
                                          </p:val>
                                        </p:tav>
                                      </p:tavLst>
                                    </p:anim>
                                    <p:anim calcmode="lin" valueType="num">
                                      <p:cBhvr additive="base">
                                        <p:cTn id="31"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200"/>
                                        </p:tgtEl>
                                        <p:attrNameLst>
                                          <p:attrName>style.visibility</p:attrName>
                                        </p:attrNameLst>
                                      </p:cBhvr>
                                      <p:to>
                                        <p:strVal val="visible"/>
                                      </p:to>
                                    </p:set>
                                    <p:anim calcmode="lin" valueType="num">
                                      <p:cBhvr additive="base">
                                        <p:cTn id="36" dur="500" fill="hold"/>
                                        <p:tgtEl>
                                          <p:spTgt spid="8200"/>
                                        </p:tgtEl>
                                        <p:attrNameLst>
                                          <p:attrName>ppt_x</p:attrName>
                                        </p:attrNameLst>
                                      </p:cBhvr>
                                      <p:tavLst>
                                        <p:tav tm="0">
                                          <p:val>
                                            <p:strVal val="#ppt_x"/>
                                          </p:val>
                                        </p:tav>
                                        <p:tav tm="100000">
                                          <p:val>
                                            <p:strVal val="#ppt_x"/>
                                          </p:val>
                                        </p:tav>
                                      </p:tavLst>
                                    </p:anim>
                                    <p:anim calcmode="lin" valueType="num">
                                      <p:cBhvr additive="base">
                                        <p:cTn id="37" dur="500" fill="hold"/>
                                        <p:tgtEl>
                                          <p:spTgt spid="82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P spid="8199" grpId="0"/>
      <p:bldP spid="8200"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2"/>
          <p:cNvSpPr>
            <a:spLocks noGrp="1"/>
          </p:cNvSpPr>
          <p:nvPr>
            <p:ph type="title" idx="4294967295"/>
          </p:nvPr>
        </p:nvSpPr>
        <p:spPr>
          <a:xfrm>
            <a:off x="508000" y="6032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时间的测量</a:t>
            </a:r>
            <a:br>
              <a:rPr lang="zh-CN" altLang="zh-CN" sz="2800"/>
            </a:br>
            <a:r>
              <a:rPr lang="zh-CN" altLang="zh-CN" sz="2800"/>
              <a:t>（</a:t>
            </a:r>
            <a:r>
              <a:rPr lang="en-US" altLang="zh-CN" sz="2800"/>
              <a:t>1</a:t>
            </a:r>
            <a:r>
              <a:rPr lang="zh-CN" altLang="zh-CN" sz="2800"/>
              <a:t>）单位： </a:t>
            </a:r>
            <a:r>
              <a:rPr lang="en-US" altLang="zh-CN" sz="2800"/>
              <a:t>①</a:t>
            </a:r>
            <a:r>
              <a:rPr lang="zh-CN" altLang="zh-CN" sz="2800"/>
              <a:t>国际单位是</a:t>
            </a:r>
            <a:r>
              <a:rPr lang="zh-CN" altLang="zh-CN" sz="2800" u="sng"/>
              <a:t>　　　　　</a:t>
            </a:r>
            <a:r>
              <a:rPr lang="zh-CN" altLang="zh-CN" sz="2800"/>
              <a:t>，符号是</a:t>
            </a:r>
            <a:r>
              <a:rPr lang="zh-CN" altLang="zh-CN" sz="2800" u="sng"/>
              <a:t>　　　　　</a:t>
            </a:r>
            <a:r>
              <a:rPr lang="zh-CN" altLang="zh-CN" sz="2800"/>
              <a:t>．</a:t>
            </a:r>
            <a:br>
              <a:rPr lang="zh-CN" altLang="zh-CN" sz="2800"/>
            </a:br>
            <a:r>
              <a:rPr lang="en-US" altLang="zh-CN" sz="2800"/>
              <a:t>②</a:t>
            </a:r>
            <a:r>
              <a:rPr lang="zh-CN" altLang="zh-CN" sz="2800"/>
              <a:t>换算关系：</a:t>
            </a:r>
            <a:r>
              <a:rPr lang="en-US" altLang="zh-CN" sz="2800"/>
              <a:t>1 h</a:t>
            </a:r>
            <a:r>
              <a:rPr lang="zh-CN" altLang="zh-CN" sz="2800"/>
              <a:t>＝</a:t>
            </a:r>
            <a:r>
              <a:rPr lang="zh-CN" altLang="zh-CN" sz="2800" u="sng"/>
              <a:t>　　　　　</a:t>
            </a:r>
            <a:r>
              <a:rPr lang="en-US" altLang="zh-CN" sz="2800"/>
              <a:t>min</a:t>
            </a:r>
            <a:r>
              <a:rPr lang="zh-CN" altLang="zh-CN" sz="2800"/>
              <a:t>＝</a:t>
            </a:r>
            <a:r>
              <a:rPr lang="zh-CN" altLang="zh-CN" sz="2800" u="sng"/>
              <a:t>　　　　　</a:t>
            </a:r>
            <a:r>
              <a:rPr lang="en-US" altLang="zh-CN" sz="2800"/>
              <a:t>s.</a:t>
            </a:r>
            <a:br>
              <a:rPr lang="zh-CN" altLang="zh-CN" sz="2800"/>
            </a:br>
            <a:r>
              <a:rPr lang="zh-CN" altLang="zh-CN" sz="2800"/>
              <a:t>（</a:t>
            </a:r>
            <a:r>
              <a:rPr lang="en-US" altLang="zh-CN" sz="2800"/>
              <a:t>2</a:t>
            </a:r>
            <a:r>
              <a:rPr lang="zh-CN" altLang="zh-CN" sz="2800"/>
              <a:t>）测量工具：钟、表、停表．</a:t>
            </a:r>
            <a:br>
              <a:rPr lang="zh-CN" altLang="zh-CN" sz="2800"/>
            </a:br>
            <a:endParaRPr lang="zh-CN" altLang="en-US" sz="2800"/>
          </a:p>
        </p:txBody>
      </p:sp>
      <p:pic>
        <p:nvPicPr>
          <p:cNvPr id="9220" name="Picture 1"/>
          <p:cNvPicPr>
            <a:picLocks noChangeAspect="1"/>
          </p:cNvPicPr>
          <p:nvPr/>
        </p:nvPicPr>
        <p:blipFill>
          <a:blip r:embed="rId2"/>
          <a:stretch>
            <a:fillRect/>
          </a:stretch>
        </p:blipFill>
        <p:spPr>
          <a:xfrm>
            <a:off x="3122613" y="3862388"/>
            <a:ext cx="3451225" cy="2413000"/>
          </a:xfrm>
          <a:prstGeom prst="rect">
            <a:avLst/>
          </a:prstGeom>
          <a:noFill/>
          <a:ln>
            <a:noFill/>
            <a:miter lim="800000"/>
          </a:ln>
        </p:spPr>
      </p:pic>
      <p:sp>
        <p:nvSpPr>
          <p:cNvPr id="9221" name="矩形 1"/>
          <p:cNvSpPr/>
          <p:nvPr/>
        </p:nvSpPr>
        <p:spPr>
          <a:xfrm>
            <a:off x="6573838" y="2622550"/>
            <a:ext cx="9921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3 600</a:t>
            </a:r>
            <a:endParaRPr lang="zh-CN" altLang="en-US" sz="2800"/>
          </a:p>
        </p:txBody>
      </p:sp>
      <p:sp>
        <p:nvSpPr>
          <p:cNvPr id="9222" name="矩形 2"/>
          <p:cNvSpPr/>
          <p:nvPr/>
        </p:nvSpPr>
        <p:spPr>
          <a:xfrm>
            <a:off x="5365750" y="1306513"/>
            <a:ext cx="5429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秒</a:t>
            </a:r>
            <a:endParaRPr lang="zh-CN" altLang="en-US" sz="2800">
              <a:ea typeface="黑体" panose="02010609060101010101" pitchFamily="49" charset="-122"/>
            </a:endParaRPr>
          </a:p>
        </p:txBody>
      </p:sp>
      <p:sp>
        <p:nvSpPr>
          <p:cNvPr id="9223" name="矩形 3"/>
          <p:cNvSpPr/>
          <p:nvPr/>
        </p:nvSpPr>
        <p:spPr>
          <a:xfrm>
            <a:off x="1566863" y="1962150"/>
            <a:ext cx="32385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s</a:t>
            </a:r>
            <a:endParaRPr lang="zh-CN" altLang="en-US" sz="2800"/>
          </a:p>
        </p:txBody>
      </p:sp>
      <p:sp>
        <p:nvSpPr>
          <p:cNvPr id="9224" name="矩形 4"/>
          <p:cNvSpPr/>
          <p:nvPr/>
        </p:nvSpPr>
        <p:spPr>
          <a:xfrm>
            <a:off x="4102100" y="262255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60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par>
                                <p:cTn id="8" presetID="10" presetClass="entr" presetSubtype="0" fill="hold" nodeType="withEffect">
                                  <p:stCondLst>
                                    <p:cond delay="0"/>
                                  </p:stCondLst>
                                  <p:childTnLst>
                                    <p:set>
                                      <p:cBhvr>
                                        <p:cTn id="9" dur="1" fill="hold">
                                          <p:stCondLst>
                                            <p:cond delay="0"/>
                                          </p:stCondLst>
                                        </p:cTn>
                                        <p:tgtEl>
                                          <p:spTgt spid="9220"/>
                                        </p:tgtEl>
                                        <p:attrNameLst>
                                          <p:attrName>style.visibility</p:attrName>
                                        </p:attrNameLst>
                                      </p:cBhvr>
                                      <p:to>
                                        <p:strVal val="visible"/>
                                      </p:to>
                                    </p:set>
                                    <p:animEffect transition="in" filter="fade">
                                      <p:cBhvr>
                                        <p:cTn id="10" dur="500"/>
                                        <p:tgtEl>
                                          <p:spTgt spid="922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222"/>
                                        </p:tgtEl>
                                        <p:attrNameLst>
                                          <p:attrName>style.visibility</p:attrName>
                                        </p:attrNameLst>
                                      </p:cBhvr>
                                      <p:to>
                                        <p:strVal val="visible"/>
                                      </p:to>
                                    </p:set>
                                    <p:anim calcmode="lin" valueType="num">
                                      <p:cBhvr additive="base">
                                        <p:cTn id="15" dur="500" fill="hold"/>
                                        <p:tgtEl>
                                          <p:spTgt spid="9222"/>
                                        </p:tgtEl>
                                        <p:attrNameLst>
                                          <p:attrName>ppt_x</p:attrName>
                                        </p:attrNameLst>
                                      </p:cBhvr>
                                      <p:tavLst>
                                        <p:tav tm="0">
                                          <p:val>
                                            <p:strVal val="#ppt_x"/>
                                          </p:val>
                                        </p:tav>
                                        <p:tav tm="100000">
                                          <p:val>
                                            <p:strVal val="#ppt_x"/>
                                          </p:val>
                                        </p:tav>
                                      </p:tavLst>
                                    </p:anim>
                                    <p:anim calcmode="lin" valueType="num">
                                      <p:cBhvr additive="base">
                                        <p:cTn id="16"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223"/>
                                        </p:tgtEl>
                                        <p:attrNameLst>
                                          <p:attrName>style.visibility</p:attrName>
                                        </p:attrNameLst>
                                      </p:cBhvr>
                                      <p:to>
                                        <p:strVal val="visible"/>
                                      </p:to>
                                    </p:set>
                                    <p:anim calcmode="lin" valueType="num">
                                      <p:cBhvr additive="base">
                                        <p:cTn id="21" dur="500" fill="hold"/>
                                        <p:tgtEl>
                                          <p:spTgt spid="9223"/>
                                        </p:tgtEl>
                                        <p:attrNameLst>
                                          <p:attrName>ppt_x</p:attrName>
                                        </p:attrNameLst>
                                      </p:cBhvr>
                                      <p:tavLst>
                                        <p:tav tm="0">
                                          <p:val>
                                            <p:strVal val="#ppt_x"/>
                                          </p:val>
                                        </p:tav>
                                        <p:tav tm="100000">
                                          <p:val>
                                            <p:strVal val="#ppt_x"/>
                                          </p:val>
                                        </p:tav>
                                      </p:tavLst>
                                    </p:anim>
                                    <p:anim calcmode="lin" valueType="num">
                                      <p:cBhvr additive="base">
                                        <p:cTn id="22"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224"/>
                                        </p:tgtEl>
                                        <p:attrNameLst>
                                          <p:attrName>style.visibility</p:attrName>
                                        </p:attrNameLst>
                                      </p:cBhvr>
                                      <p:to>
                                        <p:strVal val="visible"/>
                                      </p:to>
                                    </p:set>
                                    <p:anim calcmode="lin" valueType="num">
                                      <p:cBhvr additive="base">
                                        <p:cTn id="27" dur="500" fill="hold"/>
                                        <p:tgtEl>
                                          <p:spTgt spid="9224"/>
                                        </p:tgtEl>
                                        <p:attrNameLst>
                                          <p:attrName>ppt_x</p:attrName>
                                        </p:attrNameLst>
                                      </p:cBhvr>
                                      <p:tavLst>
                                        <p:tav tm="0">
                                          <p:val>
                                            <p:strVal val="#ppt_x"/>
                                          </p:val>
                                        </p:tav>
                                        <p:tav tm="100000">
                                          <p:val>
                                            <p:strVal val="#ppt_x"/>
                                          </p:val>
                                        </p:tav>
                                      </p:tavLst>
                                    </p:anim>
                                    <p:anim calcmode="lin" valueType="num">
                                      <p:cBhvr additive="base">
                                        <p:cTn id="28"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221"/>
                                        </p:tgtEl>
                                        <p:attrNameLst>
                                          <p:attrName>style.visibility</p:attrName>
                                        </p:attrNameLst>
                                      </p:cBhvr>
                                      <p:to>
                                        <p:strVal val="visible"/>
                                      </p:to>
                                    </p:set>
                                    <p:anim calcmode="lin" valueType="num">
                                      <p:cBhvr additive="base">
                                        <p:cTn id="33" dur="500" fill="hold"/>
                                        <p:tgtEl>
                                          <p:spTgt spid="9221"/>
                                        </p:tgtEl>
                                        <p:attrNameLst>
                                          <p:attrName>ppt_x</p:attrName>
                                        </p:attrNameLst>
                                      </p:cBhvr>
                                      <p:tavLst>
                                        <p:tav tm="0">
                                          <p:val>
                                            <p:strVal val="#ppt_x"/>
                                          </p:val>
                                        </p:tav>
                                        <p:tav tm="100000">
                                          <p:val>
                                            <p:strVal val="#ppt_x"/>
                                          </p:val>
                                        </p:tav>
                                      </p:tavLst>
                                    </p:anim>
                                    <p:anim calcmode="lin" valueType="num">
                                      <p:cBhvr additive="base">
                                        <p:cTn id="3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1" grpId="0"/>
      <p:bldP spid="9222" grpId="0"/>
      <p:bldP spid="9223" grpId="0"/>
      <p:bldP spid="922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如</a:t>
            </a:r>
            <a:r>
              <a:rPr lang="zh-CN" altLang="en-US" sz="2800"/>
              <a:t>上</a:t>
            </a:r>
            <a:r>
              <a:rPr lang="zh-CN" altLang="zh-CN" sz="2800"/>
              <a:t>图，停表读数：先读小表盘对应的</a:t>
            </a:r>
            <a:r>
              <a:rPr lang="zh-CN" altLang="zh-CN" sz="2800" u="sng"/>
              <a:t>　　　　</a:t>
            </a:r>
            <a:r>
              <a:rPr lang="zh-CN" altLang="zh-CN" sz="2800"/>
              <a:t>，再读大表盘对应的</a:t>
            </a:r>
            <a:r>
              <a:rPr lang="zh-CN" altLang="zh-CN" sz="2800" u="sng"/>
              <a:t>　　　　</a:t>
            </a:r>
            <a:r>
              <a:rPr lang="zh-CN" altLang="zh-CN" sz="2800"/>
              <a:t>（选填</a:t>
            </a:r>
            <a:r>
              <a:rPr lang="en-US" altLang="zh-CN" sz="2800"/>
              <a:t>“</a:t>
            </a:r>
            <a:r>
              <a:rPr lang="zh-CN" altLang="zh-CN" sz="2800"/>
              <a:t>分</a:t>
            </a:r>
            <a:r>
              <a:rPr lang="en-US" altLang="zh-CN" sz="2800"/>
              <a:t>”</a:t>
            </a:r>
            <a:r>
              <a:rPr lang="zh-CN" altLang="zh-CN" sz="2800"/>
              <a:t>或</a:t>
            </a:r>
            <a:r>
              <a:rPr lang="en-US" altLang="zh-CN" sz="2800"/>
              <a:t>“</a:t>
            </a:r>
            <a:r>
              <a:rPr lang="zh-CN" altLang="zh-CN" sz="2800"/>
              <a:t>秒</a:t>
            </a:r>
            <a:r>
              <a:rPr lang="en-US" altLang="zh-CN" sz="2800"/>
              <a:t>”</a:t>
            </a:r>
            <a:r>
              <a:rPr lang="zh-CN" altLang="zh-CN" sz="2800"/>
              <a:t>），若分针所对准的刻度没有超出半分钟，则秒针的起始时刻为</a:t>
            </a:r>
            <a:r>
              <a:rPr lang="en-US" altLang="zh-CN" sz="2800"/>
              <a:t>0</a:t>
            </a:r>
            <a:r>
              <a:rPr lang="zh-CN" altLang="zh-CN" sz="2800"/>
              <a:t>；若分针所对准的刻度已超出了半分钟，则秒针的起始时刻为</a:t>
            </a:r>
            <a:r>
              <a:rPr lang="en-US" altLang="zh-CN" sz="2800"/>
              <a:t>30 </a:t>
            </a:r>
            <a:r>
              <a:rPr lang="en-US" altLang="zh-CN" sz="2800" i="1"/>
              <a:t>s</a:t>
            </a:r>
            <a:r>
              <a:rPr lang="zh-CN" altLang="zh-CN" sz="2800"/>
              <a:t>．图中所示时间为</a:t>
            </a:r>
            <a:br>
              <a:rPr lang="en-US" altLang="zh-CN" sz="2800"/>
            </a:br>
            <a:r>
              <a:rPr lang="zh-CN" altLang="zh-CN" sz="2800" u="sng"/>
              <a:t>　　　　　</a:t>
            </a:r>
            <a:r>
              <a:rPr lang="en-US" altLang="zh-CN" sz="2800" i="1"/>
              <a:t>s</a:t>
            </a:r>
            <a:r>
              <a:rPr lang="en-US" altLang="zh-CN" sz="2800"/>
              <a:t>.</a:t>
            </a:r>
            <a:br>
              <a:rPr lang="zh-CN" altLang="zh-CN" sz="2800"/>
            </a:br>
            <a:r>
              <a:rPr lang="zh-CN" altLang="zh-CN" sz="2800"/>
              <a:t>（</a:t>
            </a:r>
            <a:r>
              <a:rPr lang="en-US" altLang="zh-CN" sz="2800"/>
              <a:t>3</a:t>
            </a:r>
            <a:r>
              <a:rPr lang="zh-CN" altLang="zh-CN" sz="2800"/>
              <a:t>）了解：人每分钟呼吸</a:t>
            </a:r>
            <a:r>
              <a:rPr lang="en-US" altLang="zh-CN" sz="2800"/>
              <a:t>20</a:t>
            </a:r>
            <a:r>
              <a:rPr lang="zh-CN" altLang="zh-CN" sz="2800"/>
              <a:t>～</a:t>
            </a:r>
            <a:r>
              <a:rPr lang="en-US" altLang="zh-CN" sz="2800"/>
              <a:t>30</a:t>
            </a:r>
            <a:r>
              <a:rPr lang="zh-CN" altLang="zh-CN" sz="2800"/>
              <a:t>次；正常人的脉搏跳动</a:t>
            </a:r>
            <a:r>
              <a:rPr lang="en-US" altLang="zh-CN" sz="2800"/>
              <a:t>70</a:t>
            </a:r>
            <a:r>
              <a:rPr lang="zh-CN" altLang="zh-CN" sz="2800"/>
              <a:t>次</a:t>
            </a:r>
            <a:r>
              <a:rPr lang="en-US" altLang="zh-CN" sz="2800"/>
              <a:t>/min.</a:t>
            </a:r>
            <a:endParaRPr lang="zh-CN" altLang="en-US" sz="2800"/>
          </a:p>
        </p:txBody>
      </p:sp>
      <p:sp>
        <p:nvSpPr>
          <p:cNvPr id="10244" name="矩形 2"/>
          <p:cNvSpPr/>
          <p:nvPr/>
        </p:nvSpPr>
        <p:spPr>
          <a:xfrm>
            <a:off x="7019925" y="962025"/>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分</a:t>
            </a:r>
            <a:endParaRPr lang="zh-CN" altLang="en-US" sz="2800"/>
          </a:p>
        </p:txBody>
      </p:sp>
      <p:sp>
        <p:nvSpPr>
          <p:cNvPr id="10245" name="矩形 3"/>
          <p:cNvSpPr/>
          <p:nvPr/>
        </p:nvSpPr>
        <p:spPr>
          <a:xfrm>
            <a:off x="3862388" y="1590675"/>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秒</a:t>
            </a:r>
            <a:endParaRPr lang="zh-CN" altLang="en-US" sz="2800"/>
          </a:p>
        </p:txBody>
      </p:sp>
      <p:sp>
        <p:nvSpPr>
          <p:cNvPr id="10246" name="矩形 4"/>
          <p:cNvSpPr/>
          <p:nvPr/>
        </p:nvSpPr>
        <p:spPr>
          <a:xfrm>
            <a:off x="1014413" y="4159250"/>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99.8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inVertical)">
                                      <p:cBhvr>
                                        <p:cTn id="7" dur="500"/>
                                        <p:tgtEl>
                                          <p:spTgt spid="102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additive="base">
                                        <p:cTn id="12" dur="500" fill="hold"/>
                                        <p:tgtEl>
                                          <p:spTgt spid="10244"/>
                                        </p:tgtEl>
                                        <p:attrNameLst>
                                          <p:attrName>ppt_x</p:attrName>
                                        </p:attrNameLst>
                                      </p:cBhvr>
                                      <p:tavLst>
                                        <p:tav tm="0">
                                          <p:val>
                                            <p:strVal val="#ppt_x"/>
                                          </p:val>
                                        </p:tav>
                                        <p:tav tm="100000">
                                          <p:val>
                                            <p:strVal val="#ppt_x"/>
                                          </p:val>
                                        </p:tav>
                                      </p:tavLst>
                                    </p:anim>
                                    <p:anim calcmode="lin" valueType="num">
                                      <p:cBhvr additive="base">
                                        <p:cTn id="13"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45"/>
                                        </p:tgtEl>
                                        <p:attrNameLst>
                                          <p:attrName>style.visibility</p:attrName>
                                        </p:attrNameLst>
                                      </p:cBhvr>
                                      <p:to>
                                        <p:strVal val="visible"/>
                                      </p:to>
                                    </p:set>
                                    <p:anim calcmode="lin" valueType="num">
                                      <p:cBhvr additive="base">
                                        <p:cTn id="18" dur="500" fill="hold"/>
                                        <p:tgtEl>
                                          <p:spTgt spid="10245"/>
                                        </p:tgtEl>
                                        <p:attrNameLst>
                                          <p:attrName>ppt_x</p:attrName>
                                        </p:attrNameLst>
                                      </p:cBhvr>
                                      <p:tavLst>
                                        <p:tav tm="0">
                                          <p:val>
                                            <p:strVal val="#ppt_x"/>
                                          </p:val>
                                        </p:tav>
                                        <p:tav tm="100000">
                                          <p:val>
                                            <p:strVal val="#ppt_x"/>
                                          </p:val>
                                        </p:tav>
                                      </p:tavLst>
                                    </p:anim>
                                    <p:anim calcmode="lin" valueType="num">
                                      <p:cBhvr additive="base">
                                        <p:cTn id="19"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additive="base">
                                        <p:cTn id="24" dur="500" fill="hold"/>
                                        <p:tgtEl>
                                          <p:spTgt spid="10246"/>
                                        </p:tgtEl>
                                        <p:attrNameLst>
                                          <p:attrName>ppt_x</p:attrName>
                                        </p:attrNameLst>
                                      </p:cBhvr>
                                      <p:tavLst>
                                        <p:tav tm="0">
                                          <p:val>
                                            <p:strVal val="#ppt_x"/>
                                          </p:val>
                                        </p:tav>
                                        <p:tav tm="100000">
                                          <p:val>
                                            <p:strVal val="#ppt_x"/>
                                          </p:val>
                                        </p:tav>
                                      </p:tavLst>
                                    </p:anim>
                                    <p:anim calcmode="lin" valueType="num">
                                      <p:cBhvr additive="base">
                                        <p:cTn id="25"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P spid="1024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1267" name="标题 2"/>
          <p:cNvSpPr>
            <a:spLocks noGrp="1"/>
          </p:cNvSpPr>
          <p:nvPr>
            <p:ph type="title" idx="4294967295"/>
          </p:nvPr>
        </p:nvSpPr>
        <p:spPr>
          <a:xfrm>
            <a:off x="498475" y="1498600"/>
            <a:ext cx="82962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误差与错误</a:t>
            </a:r>
            <a:br>
              <a:rPr lang="zh-CN" altLang="zh-CN" sz="2800"/>
            </a:br>
            <a:r>
              <a:rPr lang="zh-CN" altLang="zh-CN" sz="2800"/>
              <a:t>（</a:t>
            </a:r>
            <a:r>
              <a:rPr lang="en-US" altLang="zh-CN" sz="2800"/>
              <a:t>1</a:t>
            </a:r>
            <a:r>
              <a:rPr lang="zh-CN" altLang="zh-CN" sz="2800"/>
              <a:t>）定义：</a:t>
            </a:r>
            <a:r>
              <a:rPr lang="zh-CN" altLang="zh-CN" sz="2800" u="sng"/>
              <a:t>　　　</a:t>
            </a:r>
            <a:r>
              <a:rPr lang="en-US" altLang="zh-CN" sz="2800" u="sng"/>
              <a:t> </a:t>
            </a:r>
            <a:r>
              <a:rPr lang="zh-CN" altLang="zh-CN" sz="2800" u="sng"/>
              <a:t>　</a:t>
            </a:r>
            <a:r>
              <a:rPr lang="zh-CN" altLang="zh-CN" sz="2800"/>
              <a:t>与</a:t>
            </a:r>
            <a:r>
              <a:rPr lang="zh-CN" altLang="zh-CN" sz="2800" u="sng"/>
              <a:t>　　　</a:t>
            </a:r>
            <a:r>
              <a:rPr lang="en-US" altLang="zh-CN" sz="2800" u="sng"/>
              <a:t> </a:t>
            </a:r>
            <a:r>
              <a:rPr lang="zh-CN" altLang="zh-CN" sz="2800" u="sng"/>
              <a:t>　</a:t>
            </a:r>
            <a:r>
              <a:rPr lang="zh-CN" altLang="zh-CN" sz="2800"/>
              <a:t>之间的差异．</a:t>
            </a:r>
            <a:br>
              <a:rPr lang="zh-CN" altLang="zh-CN" sz="2800"/>
            </a:br>
            <a:r>
              <a:rPr lang="zh-CN" altLang="zh-CN" sz="2800"/>
              <a:t>（</a:t>
            </a:r>
            <a:r>
              <a:rPr lang="en-US" altLang="zh-CN" sz="2800"/>
              <a:t>2</a:t>
            </a:r>
            <a:r>
              <a:rPr lang="zh-CN" altLang="zh-CN" sz="2800"/>
              <a:t>）减小方法：</a:t>
            </a:r>
            <a:r>
              <a:rPr lang="zh-CN" altLang="zh-CN" sz="2800" u="sng"/>
              <a:t>　　　　　　　　　　</a:t>
            </a:r>
            <a:r>
              <a:rPr lang="zh-CN" altLang="zh-CN" sz="2800"/>
              <a:t>、选用</a:t>
            </a:r>
            <a:br>
              <a:rPr lang="en-US" altLang="zh-CN" sz="2800"/>
            </a:br>
            <a:r>
              <a:rPr lang="zh-CN" altLang="zh-CN" sz="2800" u="sng"/>
              <a:t>　　　　</a:t>
            </a:r>
            <a:r>
              <a:rPr lang="en-US" altLang="zh-CN" sz="2800" u="sng"/>
              <a:t>          </a:t>
            </a:r>
            <a:r>
              <a:rPr lang="zh-CN" altLang="zh-CN" sz="2800" u="sng"/>
              <a:t>　</a:t>
            </a:r>
            <a:r>
              <a:rPr lang="zh-CN" altLang="zh-CN" sz="2800"/>
              <a:t>、改进</a:t>
            </a:r>
            <a:r>
              <a:rPr lang="zh-CN" altLang="zh-CN" sz="2800" u="sng"/>
              <a:t>　　</a:t>
            </a:r>
            <a:r>
              <a:rPr lang="en-US" altLang="zh-CN" sz="2800" u="sng"/>
              <a:t>    </a:t>
            </a:r>
            <a:r>
              <a:rPr lang="zh-CN" altLang="zh-CN" sz="2800" u="sng"/>
              <a:t>　　　</a:t>
            </a:r>
            <a:r>
              <a:rPr lang="zh-CN" altLang="zh-CN" sz="2800"/>
              <a:t>．</a:t>
            </a:r>
            <a:br>
              <a:rPr lang="zh-CN" altLang="zh-CN" sz="2800"/>
            </a:br>
            <a:r>
              <a:rPr lang="en-US" altLang="zh-CN" sz="2800"/>
              <a:t> </a:t>
            </a:r>
            <a:r>
              <a:rPr lang="zh-CN" altLang="zh-CN" sz="2800"/>
              <a:t>（</a:t>
            </a:r>
            <a:r>
              <a:rPr lang="en-US" altLang="zh-CN" sz="2800"/>
              <a:t>3</a:t>
            </a:r>
            <a:r>
              <a:rPr lang="zh-CN" altLang="zh-CN" sz="2800"/>
              <a:t>）误差是</a:t>
            </a:r>
            <a:r>
              <a:rPr lang="zh-CN" altLang="zh-CN" sz="2800" u="sng"/>
              <a:t>　　　　</a:t>
            </a:r>
            <a:r>
              <a:rPr lang="zh-CN" altLang="zh-CN" sz="2800"/>
              <a:t>避免的，只能尽量</a:t>
            </a:r>
            <a:r>
              <a:rPr lang="zh-CN" altLang="zh-CN" sz="2800" u="sng"/>
              <a:t>　　　　</a:t>
            </a:r>
            <a:r>
              <a:rPr lang="zh-CN" altLang="zh-CN" sz="2800"/>
              <a:t>．</a:t>
            </a:r>
            <a:endParaRPr lang="zh-CN" altLang="en-US" sz="2800"/>
          </a:p>
        </p:txBody>
      </p:sp>
      <p:sp>
        <p:nvSpPr>
          <p:cNvPr id="11268" name="矩形 2"/>
          <p:cNvSpPr/>
          <p:nvPr/>
        </p:nvSpPr>
        <p:spPr>
          <a:xfrm>
            <a:off x="2679700" y="2217738"/>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测量值</a:t>
            </a:r>
            <a:endParaRPr lang="zh-CN" altLang="en-US" sz="2800"/>
          </a:p>
        </p:txBody>
      </p:sp>
      <p:sp>
        <p:nvSpPr>
          <p:cNvPr id="11269" name="矩形 3"/>
          <p:cNvSpPr/>
          <p:nvPr/>
        </p:nvSpPr>
        <p:spPr>
          <a:xfrm>
            <a:off x="4533900" y="2217738"/>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真实值</a:t>
            </a:r>
            <a:endParaRPr lang="zh-CN" altLang="en-US" sz="2800"/>
          </a:p>
        </p:txBody>
      </p:sp>
      <p:sp>
        <p:nvSpPr>
          <p:cNvPr id="11270" name="矩形 4"/>
          <p:cNvSpPr/>
          <p:nvPr/>
        </p:nvSpPr>
        <p:spPr>
          <a:xfrm>
            <a:off x="3457575" y="2843213"/>
            <a:ext cx="34163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多次测量求平均值　</a:t>
            </a:r>
            <a:endParaRPr lang="zh-CN" altLang="en-US" sz="2800"/>
          </a:p>
        </p:txBody>
      </p:sp>
      <p:sp>
        <p:nvSpPr>
          <p:cNvPr id="11271" name="矩形 5"/>
          <p:cNvSpPr/>
          <p:nvPr/>
        </p:nvSpPr>
        <p:spPr>
          <a:xfrm>
            <a:off x="758825" y="3490913"/>
            <a:ext cx="26987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更精密的仪器　</a:t>
            </a:r>
            <a:endParaRPr lang="zh-CN" altLang="en-US" sz="2800"/>
          </a:p>
        </p:txBody>
      </p:sp>
      <p:sp>
        <p:nvSpPr>
          <p:cNvPr id="11272" name="矩形 6"/>
          <p:cNvSpPr/>
          <p:nvPr/>
        </p:nvSpPr>
        <p:spPr>
          <a:xfrm>
            <a:off x="4533900" y="3478213"/>
            <a:ext cx="162083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测量方法</a:t>
            </a:r>
            <a:endParaRPr lang="zh-CN" altLang="en-US" sz="2800"/>
          </a:p>
        </p:txBody>
      </p:sp>
      <p:sp>
        <p:nvSpPr>
          <p:cNvPr id="11273" name="矩形 7"/>
          <p:cNvSpPr/>
          <p:nvPr/>
        </p:nvSpPr>
        <p:spPr>
          <a:xfrm>
            <a:off x="2859088" y="413861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不能</a:t>
            </a:r>
            <a:endParaRPr lang="zh-CN" altLang="en-US" sz="2800"/>
          </a:p>
        </p:txBody>
      </p:sp>
      <p:sp>
        <p:nvSpPr>
          <p:cNvPr id="11274" name="矩形 8"/>
          <p:cNvSpPr/>
          <p:nvPr/>
        </p:nvSpPr>
        <p:spPr>
          <a:xfrm>
            <a:off x="7129463" y="413861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减小</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268"/>
                                        </p:tgtEl>
                                        <p:attrNameLst>
                                          <p:attrName>style.visibility</p:attrName>
                                        </p:attrNameLst>
                                      </p:cBhvr>
                                      <p:to>
                                        <p:strVal val="visible"/>
                                      </p:to>
                                    </p:set>
                                    <p:anim calcmode="lin" valueType="num">
                                      <p:cBhvr additive="base">
                                        <p:cTn id="12" dur="500" fill="hold"/>
                                        <p:tgtEl>
                                          <p:spTgt spid="11268"/>
                                        </p:tgtEl>
                                        <p:attrNameLst>
                                          <p:attrName>ppt_x</p:attrName>
                                        </p:attrNameLst>
                                      </p:cBhvr>
                                      <p:tavLst>
                                        <p:tav tm="0">
                                          <p:val>
                                            <p:strVal val="#ppt_x"/>
                                          </p:val>
                                        </p:tav>
                                        <p:tav tm="100000">
                                          <p:val>
                                            <p:strVal val="#ppt_x"/>
                                          </p:val>
                                        </p:tav>
                                      </p:tavLst>
                                    </p:anim>
                                    <p:anim calcmode="lin" valueType="num">
                                      <p:cBhvr additive="base">
                                        <p:cTn id="13"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69"/>
                                        </p:tgtEl>
                                        <p:attrNameLst>
                                          <p:attrName>style.visibility</p:attrName>
                                        </p:attrNameLst>
                                      </p:cBhvr>
                                      <p:to>
                                        <p:strVal val="visible"/>
                                      </p:to>
                                    </p:set>
                                    <p:anim calcmode="lin" valueType="num">
                                      <p:cBhvr additive="base">
                                        <p:cTn id="18" dur="500" fill="hold"/>
                                        <p:tgtEl>
                                          <p:spTgt spid="11269"/>
                                        </p:tgtEl>
                                        <p:attrNameLst>
                                          <p:attrName>ppt_x</p:attrName>
                                        </p:attrNameLst>
                                      </p:cBhvr>
                                      <p:tavLst>
                                        <p:tav tm="0">
                                          <p:val>
                                            <p:strVal val="#ppt_x"/>
                                          </p:val>
                                        </p:tav>
                                        <p:tav tm="100000">
                                          <p:val>
                                            <p:strVal val="#ppt_x"/>
                                          </p:val>
                                        </p:tav>
                                      </p:tavLst>
                                    </p:anim>
                                    <p:anim calcmode="lin" valueType="num">
                                      <p:cBhvr additive="base">
                                        <p:cTn id="19"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270"/>
                                        </p:tgtEl>
                                        <p:attrNameLst>
                                          <p:attrName>style.visibility</p:attrName>
                                        </p:attrNameLst>
                                      </p:cBhvr>
                                      <p:to>
                                        <p:strVal val="visible"/>
                                      </p:to>
                                    </p:set>
                                    <p:anim calcmode="lin" valueType="num">
                                      <p:cBhvr additive="base">
                                        <p:cTn id="24" dur="500" fill="hold"/>
                                        <p:tgtEl>
                                          <p:spTgt spid="11270"/>
                                        </p:tgtEl>
                                        <p:attrNameLst>
                                          <p:attrName>ppt_x</p:attrName>
                                        </p:attrNameLst>
                                      </p:cBhvr>
                                      <p:tavLst>
                                        <p:tav tm="0">
                                          <p:val>
                                            <p:strVal val="#ppt_x"/>
                                          </p:val>
                                        </p:tav>
                                        <p:tav tm="100000">
                                          <p:val>
                                            <p:strVal val="#ppt_x"/>
                                          </p:val>
                                        </p:tav>
                                      </p:tavLst>
                                    </p:anim>
                                    <p:anim calcmode="lin" valueType="num">
                                      <p:cBhvr additive="base">
                                        <p:cTn id="25"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271"/>
                                        </p:tgtEl>
                                        <p:attrNameLst>
                                          <p:attrName>style.visibility</p:attrName>
                                        </p:attrNameLst>
                                      </p:cBhvr>
                                      <p:to>
                                        <p:strVal val="visible"/>
                                      </p:to>
                                    </p:set>
                                    <p:anim calcmode="lin" valueType="num">
                                      <p:cBhvr additive="base">
                                        <p:cTn id="30" dur="500" fill="hold"/>
                                        <p:tgtEl>
                                          <p:spTgt spid="11271"/>
                                        </p:tgtEl>
                                        <p:attrNameLst>
                                          <p:attrName>ppt_x</p:attrName>
                                        </p:attrNameLst>
                                      </p:cBhvr>
                                      <p:tavLst>
                                        <p:tav tm="0">
                                          <p:val>
                                            <p:strVal val="#ppt_x"/>
                                          </p:val>
                                        </p:tav>
                                        <p:tav tm="100000">
                                          <p:val>
                                            <p:strVal val="#ppt_x"/>
                                          </p:val>
                                        </p:tav>
                                      </p:tavLst>
                                    </p:anim>
                                    <p:anim calcmode="lin" valueType="num">
                                      <p:cBhvr additive="base">
                                        <p:cTn id="31" dur="500" fill="hold"/>
                                        <p:tgtEl>
                                          <p:spTgt spid="11271"/>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272"/>
                                        </p:tgtEl>
                                        <p:attrNameLst>
                                          <p:attrName>style.visibility</p:attrName>
                                        </p:attrNameLst>
                                      </p:cBhvr>
                                      <p:to>
                                        <p:strVal val="visible"/>
                                      </p:to>
                                    </p:set>
                                    <p:anim calcmode="lin" valueType="num">
                                      <p:cBhvr additive="base">
                                        <p:cTn id="36" dur="500" fill="hold"/>
                                        <p:tgtEl>
                                          <p:spTgt spid="11272"/>
                                        </p:tgtEl>
                                        <p:attrNameLst>
                                          <p:attrName>ppt_x</p:attrName>
                                        </p:attrNameLst>
                                      </p:cBhvr>
                                      <p:tavLst>
                                        <p:tav tm="0">
                                          <p:val>
                                            <p:strVal val="#ppt_x"/>
                                          </p:val>
                                        </p:tav>
                                        <p:tav tm="100000">
                                          <p:val>
                                            <p:strVal val="#ppt_x"/>
                                          </p:val>
                                        </p:tav>
                                      </p:tavLst>
                                    </p:anim>
                                    <p:anim calcmode="lin" valueType="num">
                                      <p:cBhvr additive="base">
                                        <p:cTn id="37" dur="500" fill="hold"/>
                                        <p:tgtEl>
                                          <p:spTgt spid="11272"/>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273"/>
                                        </p:tgtEl>
                                        <p:attrNameLst>
                                          <p:attrName>style.visibility</p:attrName>
                                        </p:attrNameLst>
                                      </p:cBhvr>
                                      <p:to>
                                        <p:strVal val="visible"/>
                                      </p:to>
                                    </p:set>
                                    <p:anim calcmode="lin" valueType="num">
                                      <p:cBhvr additive="base">
                                        <p:cTn id="42" dur="500" fill="hold"/>
                                        <p:tgtEl>
                                          <p:spTgt spid="11273"/>
                                        </p:tgtEl>
                                        <p:attrNameLst>
                                          <p:attrName>ppt_x</p:attrName>
                                        </p:attrNameLst>
                                      </p:cBhvr>
                                      <p:tavLst>
                                        <p:tav tm="0">
                                          <p:val>
                                            <p:strVal val="#ppt_x"/>
                                          </p:val>
                                        </p:tav>
                                        <p:tav tm="100000">
                                          <p:val>
                                            <p:strVal val="#ppt_x"/>
                                          </p:val>
                                        </p:tav>
                                      </p:tavLst>
                                    </p:anim>
                                    <p:anim calcmode="lin" valueType="num">
                                      <p:cBhvr additive="base">
                                        <p:cTn id="43" dur="500" fill="hold"/>
                                        <p:tgtEl>
                                          <p:spTgt spid="11273"/>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274"/>
                                        </p:tgtEl>
                                        <p:attrNameLst>
                                          <p:attrName>style.visibility</p:attrName>
                                        </p:attrNameLst>
                                      </p:cBhvr>
                                      <p:to>
                                        <p:strVal val="visible"/>
                                      </p:to>
                                    </p:set>
                                    <p:anim calcmode="lin" valueType="num">
                                      <p:cBhvr additive="base">
                                        <p:cTn id="48" dur="500" fill="hold"/>
                                        <p:tgtEl>
                                          <p:spTgt spid="11274"/>
                                        </p:tgtEl>
                                        <p:attrNameLst>
                                          <p:attrName>ppt_x</p:attrName>
                                        </p:attrNameLst>
                                      </p:cBhvr>
                                      <p:tavLst>
                                        <p:tav tm="0">
                                          <p:val>
                                            <p:strVal val="#ppt_x"/>
                                          </p:val>
                                        </p:tav>
                                        <p:tav tm="100000">
                                          <p:val>
                                            <p:strVal val="#ppt_x"/>
                                          </p:val>
                                        </p:tav>
                                      </p:tavLst>
                                    </p:anim>
                                    <p:anim calcmode="lin" valueType="num">
                                      <p:cBhvr additive="base">
                                        <p:cTn id="49" dur="500" fill="hold"/>
                                        <p:tgtEl>
                                          <p:spTgt spid="11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p:bldP spid="11269" grpId="0"/>
      <p:bldP spid="11270" grpId="0"/>
      <p:bldP spid="11271" grpId="0"/>
      <p:bldP spid="11272" grpId="0"/>
      <p:bldP spid="11273" grpId="0"/>
      <p:bldP spid="1127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2291" name="标题 2"/>
          <p:cNvSpPr>
            <a:spLocks noGrp="1"/>
          </p:cNvSpPr>
          <p:nvPr>
            <p:ph type="title" idx="4294967295"/>
          </p:nvPr>
        </p:nvSpPr>
        <p:spPr>
          <a:xfrm>
            <a:off x="495300" y="1639888"/>
            <a:ext cx="83026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400"/>
              <a:t>1.</a:t>
            </a:r>
            <a:r>
              <a:rPr lang="zh-CN" altLang="zh-CN" sz="2400"/>
              <a:t>机械运动：在物理学中，把物体</a:t>
            </a:r>
            <a:r>
              <a:rPr lang="zh-CN" altLang="zh-CN" sz="2400" u="sng"/>
              <a:t>　　　　　　</a:t>
            </a:r>
            <a:r>
              <a:rPr lang="en-US" altLang="zh-CN" sz="2400" u="sng"/>
              <a:t>   </a:t>
            </a:r>
            <a:r>
              <a:rPr lang="zh-CN" altLang="zh-CN" sz="2400" u="sng"/>
              <a:t>　</a:t>
            </a:r>
            <a:r>
              <a:rPr lang="zh-CN" altLang="zh-CN" sz="2400"/>
              <a:t>的变化叫做机械运动．</a:t>
            </a:r>
            <a:br>
              <a:rPr lang="zh-CN" altLang="zh-CN" sz="2400"/>
            </a:br>
            <a:r>
              <a:rPr lang="en-US" altLang="zh-CN" sz="2400"/>
              <a:t>2.</a:t>
            </a:r>
            <a:r>
              <a:rPr lang="zh-CN" altLang="zh-CN" sz="2400"/>
              <a:t>参照物：判断一个物体是运动还是静止时，总是选取某一物体作为标准，这个作为</a:t>
            </a:r>
            <a:r>
              <a:rPr lang="zh-CN" altLang="zh-CN" sz="2400" u="sng"/>
              <a:t>　　　　　</a:t>
            </a:r>
            <a:r>
              <a:rPr lang="zh-CN" altLang="zh-CN" sz="2400"/>
              <a:t>的物体叫参照物．（不能选择研究对象自身为参照物）</a:t>
            </a:r>
            <a:br>
              <a:rPr lang="zh-CN" altLang="zh-CN" sz="2400"/>
            </a:br>
            <a:r>
              <a:rPr lang="en-US" altLang="zh-CN" sz="2400"/>
              <a:t>3.</a:t>
            </a:r>
            <a:r>
              <a:rPr lang="zh-CN" altLang="zh-CN" sz="2400"/>
              <a:t>运动和静止的判断</a:t>
            </a:r>
            <a:br>
              <a:rPr lang="zh-CN" altLang="zh-CN" sz="2400"/>
            </a:br>
            <a:r>
              <a:rPr lang="zh-CN" altLang="zh-CN" sz="2400"/>
              <a:t>（</a:t>
            </a:r>
            <a:r>
              <a:rPr lang="en-US" altLang="zh-CN" sz="2400"/>
              <a:t>1</a:t>
            </a:r>
            <a:r>
              <a:rPr lang="zh-CN" altLang="zh-CN" sz="2400"/>
              <a:t>）研究物体相对参照物位置</a:t>
            </a:r>
            <a:r>
              <a:rPr lang="zh-CN" altLang="zh-CN" sz="2400" u="sng"/>
              <a:t>　　　　　</a:t>
            </a:r>
            <a:r>
              <a:rPr lang="en-US" altLang="zh-CN" sz="2400"/>
              <a:t>→</a:t>
            </a:r>
            <a:r>
              <a:rPr lang="zh-CN" altLang="zh-CN" sz="2400"/>
              <a:t>研究物体静止．</a:t>
            </a:r>
            <a:br>
              <a:rPr lang="zh-CN" altLang="zh-CN" sz="2400"/>
            </a:br>
            <a:r>
              <a:rPr lang="zh-CN" altLang="zh-CN" sz="2400"/>
              <a:t>（</a:t>
            </a:r>
            <a:r>
              <a:rPr lang="en-US" altLang="zh-CN" sz="2400"/>
              <a:t>2</a:t>
            </a:r>
            <a:r>
              <a:rPr lang="zh-CN" altLang="zh-CN" sz="2400"/>
              <a:t>）研究物体相对参照物位置</a:t>
            </a:r>
            <a:r>
              <a:rPr lang="zh-CN" altLang="zh-CN" sz="2400" u="sng"/>
              <a:t>　　　　　</a:t>
            </a:r>
            <a:r>
              <a:rPr lang="en-US" altLang="zh-CN" sz="2400"/>
              <a:t>→</a:t>
            </a:r>
            <a:r>
              <a:rPr lang="zh-CN" altLang="zh-CN" sz="2400"/>
              <a:t>研究物体运动．</a:t>
            </a:r>
            <a:br>
              <a:rPr lang="zh-CN" altLang="zh-CN" sz="2400"/>
            </a:br>
            <a:endParaRPr lang="zh-CN" altLang="en-US" sz="2400"/>
          </a:p>
        </p:txBody>
      </p:sp>
      <p:sp>
        <p:nvSpPr>
          <p:cNvPr id="12292" name="箭头: 五边形 3"/>
          <p:cNvSpPr/>
          <p:nvPr/>
        </p:nvSpPr>
        <p:spPr>
          <a:xfrm>
            <a:off x="595313" y="879475"/>
            <a:ext cx="2738437" cy="558800"/>
          </a:xfrm>
          <a:prstGeom prst="homePlate">
            <a:avLst>
              <a:gd name="adj" fmla="val 5000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400" spc="0">
                <a:solidFill>
                  <a:srgbClr val="000000"/>
                </a:solidFill>
                <a:latin typeface="黑体" panose="02010609060101010101" pitchFamily="49" charset="-122"/>
                <a:ea typeface="黑体" panose="02010609060101010101" pitchFamily="49" charset="-122"/>
              </a:rPr>
              <a:t>二　运动的描述　 </a:t>
            </a:r>
            <a:endParaRPr lang="zh-CN" altLang="en-US" sz="2400">
              <a:solidFill>
                <a:srgbClr val="000000"/>
              </a:solidFill>
              <a:latin typeface="黑体" panose="02010609060101010101" pitchFamily="49" charset="-122"/>
              <a:ea typeface="黑体" panose="02010609060101010101" pitchFamily="49" charset="-122"/>
            </a:endParaRPr>
          </a:p>
        </p:txBody>
      </p:sp>
      <p:sp>
        <p:nvSpPr>
          <p:cNvPr id="12293" name="矩形 2"/>
          <p:cNvSpPr/>
          <p:nvPr/>
        </p:nvSpPr>
        <p:spPr>
          <a:xfrm>
            <a:off x="5430838" y="1698625"/>
            <a:ext cx="2030412"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位置随时间　</a:t>
            </a:r>
            <a:endParaRPr lang="zh-CN" altLang="en-US" sz="2400"/>
          </a:p>
        </p:txBody>
      </p:sp>
      <p:sp>
        <p:nvSpPr>
          <p:cNvPr id="12294" name="矩形 4"/>
          <p:cNvSpPr/>
          <p:nvPr/>
        </p:nvSpPr>
        <p:spPr>
          <a:xfrm>
            <a:off x="4246563" y="3294063"/>
            <a:ext cx="8001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标准</a:t>
            </a:r>
            <a:endParaRPr lang="zh-CN" altLang="en-US" sz="2400"/>
          </a:p>
        </p:txBody>
      </p:sp>
      <p:sp>
        <p:nvSpPr>
          <p:cNvPr id="12295" name="矩形 5"/>
          <p:cNvSpPr/>
          <p:nvPr/>
        </p:nvSpPr>
        <p:spPr>
          <a:xfrm>
            <a:off x="5029200" y="4868863"/>
            <a:ext cx="801688"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不变</a:t>
            </a:r>
            <a:endParaRPr lang="zh-CN" altLang="en-US" sz="2400"/>
          </a:p>
        </p:txBody>
      </p:sp>
      <p:sp>
        <p:nvSpPr>
          <p:cNvPr id="12296" name="矩形 6"/>
          <p:cNvSpPr/>
          <p:nvPr/>
        </p:nvSpPr>
        <p:spPr>
          <a:xfrm>
            <a:off x="5046663" y="5413375"/>
            <a:ext cx="800100"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变化</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500"/>
                                        <p:tgtEl>
                                          <p:spTgt spid="1229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1"/>
                                        </p:tgtEl>
                                        <p:attrNameLst>
                                          <p:attrName>style.visibility</p:attrName>
                                        </p:attrNameLst>
                                      </p:cBhvr>
                                      <p:to>
                                        <p:strVal val="visible"/>
                                      </p:to>
                                    </p:set>
                                    <p:animEffect transition="in" filter="fade">
                                      <p:cBhvr>
                                        <p:cTn id="10" dur="500"/>
                                        <p:tgtEl>
                                          <p:spTgt spid="1229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293"/>
                                        </p:tgtEl>
                                        <p:attrNameLst>
                                          <p:attrName>style.visibility</p:attrName>
                                        </p:attrNameLst>
                                      </p:cBhvr>
                                      <p:to>
                                        <p:strVal val="visible"/>
                                      </p:to>
                                    </p:set>
                                    <p:anim calcmode="lin" valueType="num">
                                      <p:cBhvr additive="base">
                                        <p:cTn id="15" dur="500" fill="hold"/>
                                        <p:tgtEl>
                                          <p:spTgt spid="12293"/>
                                        </p:tgtEl>
                                        <p:attrNameLst>
                                          <p:attrName>ppt_x</p:attrName>
                                        </p:attrNameLst>
                                      </p:cBhvr>
                                      <p:tavLst>
                                        <p:tav tm="0">
                                          <p:val>
                                            <p:strVal val="#ppt_x"/>
                                          </p:val>
                                        </p:tav>
                                        <p:tav tm="100000">
                                          <p:val>
                                            <p:strVal val="#ppt_x"/>
                                          </p:val>
                                        </p:tav>
                                      </p:tavLst>
                                    </p:anim>
                                    <p:anim calcmode="lin" valueType="num">
                                      <p:cBhvr additive="base">
                                        <p:cTn id="16"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294"/>
                                        </p:tgtEl>
                                        <p:attrNameLst>
                                          <p:attrName>style.visibility</p:attrName>
                                        </p:attrNameLst>
                                      </p:cBhvr>
                                      <p:to>
                                        <p:strVal val="visible"/>
                                      </p:to>
                                    </p:set>
                                    <p:anim calcmode="lin" valueType="num">
                                      <p:cBhvr additive="base">
                                        <p:cTn id="21" dur="500" fill="hold"/>
                                        <p:tgtEl>
                                          <p:spTgt spid="12294"/>
                                        </p:tgtEl>
                                        <p:attrNameLst>
                                          <p:attrName>ppt_x</p:attrName>
                                        </p:attrNameLst>
                                      </p:cBhvr>
                                      <p:tavLst>
                                        <p:tav tm="0">
                                          <p:val>
                                            <p:strVal val="#ppt_x"/>
                                          </p:val>
                                        </p:tav>
                                        <p:tav tm="100000">
                                          <p:val>
                                            <p:strVal val="#ppt_x"/>
                                          </p:val>
                                        </p:tav>
                                      </p:tavLst>
                                    </p:anim>
                                    <p:anim calcmode="lin" valueType="num">
                                      <p:cBhvr additive="base">
                                        <p:cTn id="22"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295"/>
                                        </p:tgtEl>
                                        <p:attrNameLst>
                                          <p:attrName>style.visibility</p:attrName>
                                        </p:attrNameLst>
                                      </p:cBhvr>
                                      <p:to>
                                        <p:strVal val="visible"/>
                                      </p:to>
                                    </p:set>
                                    <p:anim calcmode="lin" valueType="num">
                                      <p:cBhvr additive="base">
                                        <p:cTn id="27" dur="500" fill="hold"/>
                                        <p:tgtEl>
                                          <p:spTgt spid="12295"/>
                                        </p:tgtEl>
                                        <p:attrNameLst>
                                          <p:attrName>ppt_x</p:attrName>
                                        </p:attrNameLst>
                                      </p:cBhvr>
                                      <p:tavLst>
                                        <p:tav tm="0">
                                          <p:val>
                                            <p:strVal val="#ppt_x"/>
                                          </p:val>
                                        </p:tav>
                                        <p:tav tm="100000">
                                          <p:val>
                                            <p:strVal val="#ppt_x"/>
                                          </p:val>
                                        </p:tav>
                                      </p:tavLst>
                                    </p:anim>
                                    <p:anim calcmode="lin" valueType="num">
                                      <p:cBhvr additive="base">
                                        <p:cTn id="28"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296"/>
                                        </p:tgtEl>
                                        <p:attrNameLst>
                                          <p:attrName>style.visibility</p:attrName>
                                        </p:attrNameLst>
                                      </p:cBhvr>
                                      <p:to>
                                        <p:strVal val="visible"/>
                                      </p:to>
                                    </p:set>
                                    <p:anim calcmode="lin" valueType="num">
                                      <p:cBhvr additive="base">
                                        <p:cTn id="33" dur="500" fill="hold"/>
                                        <p:tgtEl>
                                          <p:spTgt spid="12296"/>
                                        </p:tgtEl>
                                        <p:attrNameLst>
                                          <p:attrName>ppt_x</p:attrName>
                                        </p:attrNameLst>
                                      </p:cBhvr>
                                      <p:tavLst>
                                        <p:tav tm="0">
                                          <p:val>
                                            <p:strVal val="#ppt_x"/>
                                          </p:val>
                                        </p:tav>
                                        <p:tav tm="100000">
                                          <p:val>
                                            <p:strVal val="#ppt_x"/>
                                          </p:val>
                                        </p:tav>
                                      </p:tavLst>
                                    </p:anim>
                                    <p:anim calcmode="lin" valueType="num">
                                      <p:cBhvr additive="base">
                                        <p:cTn id="34" dur="500" fill="hold"/>
                                        <p:tgtEl>
                                          <p:spTgt spid="122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P spid="12295" grpId="0"/>
      <p:bldP spid="12296"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3315" name="标题 2"/>
          <p:cNvSpPr>
            <a:spLocks noGrp="1"/>
          </p:cNvSpPr>
          <p:nvPr>
            <p:ph type="title" idx="4294967295"/>
          </p:nvPr>
        </p:nvSpPr>
        <p:spPr>
          <a:xfrm>
            <a:off x="527050" y="12557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比较物体运动的快慢有两种方法：</a:t>
            </a:r>
            <a:br>
              <a:rPr lang="zh-CN" altLang="zh-CN" sz="2800"/>
            </a:br>
            <a:r>
              <a:rPr lang="zh-CN" altLang="zh-CN" sz="2800"/>
              <a:t>（</a:t>
            </a:r>
            <a:r>
              <a:rPr lang="en-US" altLang="zh-CN" sz="2800"/>
              <a:t>1</a:t>
            </a:r>
            <a:r>
              <a:rPr lang="zh-CN" altLang="zh-CN" sz="2800"/>
              <a:t>）在相同的时间内，比较</a:t>
            </a:r>
            <a:r>
              <a:rPr lang="zh-CN" altLang="zh-CN" sz="2800" u="sng"/>
              <a:t>　　　　　</a:t>
            </a:r>
            <a:r>
              <a:rPr lang="zh-CN" altLang="zh-CN" sz="2800"/>
              <a:t>；</a:t>
            </a:r>
            <a:br>
              <a:rPr lang="zh-CN" altLang="zh-CN" sz="2800"/>
            </a:br>
            <a:r>
              <a:rPr lang="zh-CN" altLang="zh-CN" sz="2800"/>
              <a:t>（</a:t>
            </a:r>
            <a:r>
              <a:rPr lang="en-US" altLang="zh-CN" sz="2800"/>
              <a:t>2</a:t>
            </a:r>
            <a:r>
              <a:rPr lang="zh-CN" altLang="zh-CN" sz="2800"/>
              <a:t>）</a:t>
            </a:r>
            <a:r>
              <a:rPr lang="zh-CN" altLang="zh-CN" sz="2800" u="sng"/>
              <a:t>　　　　　</a:t>
            </a:r>
            <a:r>
              <a:rPr lang="zh-CN" altLang="zh-CN" sz="2800"/>
              <a:t>相同时，比较时间．</a:t>
            </a:r>
            <a:br>
              <a:rPr lang="zh-CN" altLang="zh-CN" sz="2800"/>
            </a:br>
            <a:r>
              <a:rPr lang="en-US" altLang="zh-CN" sz="2800"/>
              <a:t>2.</a:t>
            </a:r>
            <a:r>
              <a:rPr lang="zh-CN" altLang="zh-CN" sz="2800"/>
              <a:t>定义：把</a:t>
            </a:r>
            <a:r>
              <a:rPr lang="zh-CN" altLang="zh-CN" sz="2800" u="sng"/>
              <a:t>　　　　　</a:t>
            </a:r>
            <a:r>
              <a:rPr lang="zh-CN" altLang="zh-CN" sz="2800"/>
              <a:t>与</a:t>
            </a:r>
            <a:r>
              <a:rPr lang="zh-CN" altLang="zh-CN" sz="2800" u="sng"/>
              <a:t>　　　　　</a:t>
            </a:r>
            <a:r>
              <a:rPr lang="zh-CN" altLang="zh-CN" sz="2800"/>
              <a:t>之比叫做速度．它是表示物体运动快慢的物理量．</a:t>
            </a:r>
            <a:br>
              <a:rPr lang="zh-CN" altLang="zh-CN" sz="2800"/>
            </a:br>
            <a:r>
              <a:rPr lang="en-US" altLang="zh-CN" sz="2800"/>
              <a:t>3.</a:t>
            </a:r>
            <a:r>
              <a:rPr lang="zh-CN" altLang="zh-CN" sz="2800"/>
              <a:t>公式：</a:t>
            </a:r>
            <a:r>
              <a:rPr lang="zh-CN" altLang="zh-CN" sz="2800" u="sng"/>
              <a:t>　　　　　</a:t>
            </a:r>
            <a:r>
              <a:rPr lang="zh-CN" altLang="zh-CN" sz="2800"/>
              <a:t>．</a:t>
            </a:r>
            <a:br>
              <a:rPr lang="zh-CN" altLang="zh-CN" sz="2800"/>
            </a:br>
            <a:r>
              <a:rPr lang="zh-CN" altLang="zh-CN" sz="2800"/>
              <a:t>变形公式：（</a:t>
            </a:r>
            <a:r>
              <a:rPr lang="en-US" altLang="zh-CN" sz="2800"/>
              <a:t>1</a:t>
            </a:r>
            <a:r>
              <a:rPr lang="zh-CN" altLang="zh-CN" sz="2800"/>
              <a:t>）求路程：</a:t>
            </a:r>
            <a:r>
              <a:rPr lang="en-US" altLang="zh-CN" sz="2800" i="1"/>
              <a:t>s</a:t>
            </a:r>
            <a:r>
              <a:rPr lang="zh-CN" altLang="zh-CN" sz="2800"/>
              <a:t>＝</a:t>
            </a:r>
            <a:r>
              <a:rPr lang="zh-CN" altLang="zh-CN" sz="2800" u="sng"/>
              <a:t>　　　　　</a:t>
            </a:r>
            <a:r>
              <a:rPr lang="zh-CN" altLang="zh-CN" sz="2800"/>
              <a:t>；</a:t>
            </a:r>
            <a:br>
              <a:rPr lang="zh-CN" altLang="zh-CN" sz="2800"/>
            </a:br>
            <a:r>
              <a:rPr lang="zh-CN" altLang="zh-CN" sz="2800"/>
              <a:t>（</a:t>
            </a:r>
            <a:r>
              <a:rPr lang="en-US" altLang="zh-CN" sz="2800"/>
              <a:t>2</a:t>
            </a:r>
            <a:r>
              <a:rPr lang="zh-CN" altLang="zh-CN" sz="2800"/>
              <a:t>）求时间：</a:t>
            </a:r>
            <a:r>
              <a:rPr lang="en-US" altLang="zh-CN" sz="2800" i="1"/>
              <a:t>t</a:t>
            </a:r>
            <a:r>
              <a:rPr lang="zh-CN" altLang="zh-CN" sz="2800"/>
              <a:t>＝</a:t>
            </a:r>
            <a:r>
              <a:rPr lang="zh-CN" altLang="zh-CN" sz="2800" u="sng"/>
              <a:t>　　　　　</a:t>
            </a:r>
            <a:r>
              <a:rPr lang="zh-CN" altLang="zh-CN" sz="2800"/>
              <a:t>．</a:t>
            </a:r>
            <a:endParaRPr lang="zh-CN" altLang="en-US" sz="2800"/>
          </a:p>
        </p:txBody>
      </p:sp>
      <p:sp>
        <p:nvSpPr>
          <p:cNvPr id="13316" name="箭头: 五边形 3"/>
          <p:cNvSpPr/>
          <p:nvPr/>
        </p:nvSpPr>
        <p:spPr>
          <a:xfrm>
            <a:off x="614363" y="696913"/>
            <a:ext cx="2254250" cy="558800"/>
          </a:xfrm>
          <a:prstGeom prst="homePlate">
            <a:avLst>
              <a:gd name="adj" fmla="val 4999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三　 速度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13317" name="矩形 2"/>
          <p:cNvSpPr/>
          <p:nvPr/>
        </p:nvSpPr>
        <p:spPr>
          <a:xfrm>
            <a:off x="5548313" y="1981200"/>
            <a:ext cx="9017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路程</a:t>
            </a:r>
            <a:endParaRPr lang="zh-CN" altLang="en-US" sz="2800"/>
          </a:p>
        </p:txBody>
      </p:sp>
      <p:sp>
        <p:nvSpPr>
          <p:cNvPr id="13318" name="矩形 4"/>
          <p:cNvSpPr/>
          <p:nvPr/>
        </p:nvSpPr>
        <p:spPr>
          <a:xfrm>
            <a:off x="1601788" y="2616200"/>
            <a:ext cx="19812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通过路程　</a:t>
            </a:r>
            <a:endParaRPr lang="zh-CN" altLang="en-US" sz="2800"/>
          </a:p>
        </p:txBody>
      </p:sp>
      <p:sp>
        <p:nvSpPr>
          <p:cNvPr id="13319" name="矩形 5"/>
          <p:cNvSpPr/>
          <p:nvPr/>
        </p:nvSpPr>
        <p:spPr>
          <a:xfrm>
            <a:off x="2679700" y="3246438"/>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路程</a:t>
            </a:r>
            <a:endParaRPr lang="zh-CN" altLang="en-US" sz="2800"/>
          </a:p>
        </p:txBody>
      </p:sp>
      <p:sp>
        <p:nvSpPr>
          <p:cNvPr id="13320" name="矩形 6"/>
          <p:cNvSpPr/>
          <p:nvPr/>
        </p:nvSpPr>
        <p:spPr>
          <a:xfrm>
            <a:off x="4830763" y="326390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时间</a:t>
            </a:r>
            <a:endParaRPr lang="zh-CN" altLang="en-US" sz="2800"/>
          </a:p>
        </p:txBody>
      </p:sp>
      <p:sp>
        <p:nvSpPr>
          <p:cNvPr id="13321" name="矩形 7"/>
          <p:cNvSpPr/>
          <p:nvPr/>
        </p:nvSpPr>
        <p:spPr>
          <a:xfrm>
            <a:off x="2347913" y="4564063"/>
            <a:ext cx="10414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v</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s</a:t>
            </a:r>
            <a:r>
              <a:rPr lang="en-US"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t</a:t>
            </a:r>
            <a:endParaRPr lang="zh-CN" altLang="en-US" sz="2800"/>
          </a:p>
        </p:txBody>
      </p:sp>
      <p:sp>
        <p:nvSpPr>
          <p:cNvPr id="13322" name="矩形 8"/>
          <p:cNvSpPr/>
          <p:nvPr/>
        </p:nvSpPr>
        <p:spPr>
          <a:xfrm>
            <a:off x="5881688" y="5192713"/>
            <a:ext cx="4429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vt</a:t>
            </a:r>
            <a:endParaRPr lang="zh-CN" altLang="en-US" sz="2800"/>
          </a:p>
        </p:txBody>
      </p:sp>
      <p:sp>
        <p:nvSpPr>
          <p:cNvPr id="13323" name="矩形 9"/>
          <p:cNvSpPr/>
          <p:nvPr/>
        </p:nvSpPr>
        <p:spPr>
          <a:xfrm>
            <a:off x="3989388" y="5840413"/>
            <a:ext cx="582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s</a:t>
            </a:r>
            <a:r>
              <a:rPr lang="en-US"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v</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500"/>
                                        <p:tgtEl>
                                          <p:spTgt spid="133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500"/>
                                        <p:tgtEl>
                                          <p:spTgt spid="1331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317"/>
                                        </p:tgtEl>
                                        <p:attrNameLst>
                                          <p:attrName>style.visibility</p:attrName>
                                        </p:attrNameLst>
                                      </p:cBhvr>
                                      <p:to>
                                        <p:strVal val="visible"/>
                                      </p:to>
                                    </p:set>
                                    <p:anim calcmode="lin" valueType="num">
                                      <p:cBhvr additive="base">
                                        <p:cTn id="15" dur="500" fill="hold"/>
                                        <p:tgtEl>
                                          <p:spTgt spid="13317"/>
                                        </p:tgtEl>
                                        <p:attrNameLst>
                                          <p:attrName>ppt_x</p:attrName>
                                        </p:attrNameLst>
                                      </p:cBhvr>
                                      <p:tavLst>
                                        <p:tav tm="0">
                                          <p:val>
                                            <p:strVal val="#ppt_x"/>
                                          </p:val>
                                        </p:tav>
                                        <p:tav tm="100000">
                                          <p:val>
                                            <p:strVal val="#ppt_x"/>
                                          </p:val>
                                        </p:tav>
                                      </p:tavLst>
                                    </p:anim>
                                    <p:anim calcmode="lin" valueType="num">
                                      <p:cBhvr additive="base">
                                        <p:cTn id="16" dur="500" fill="hold"/>
                                        <p:tgtEl>
                                          <p:spTgt spid="1331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3318"/>
                                        </p:tgtEl>
                                        <p:attrNameLst>
                                          <p:attrName>style.visibility</p:attrName>
                                        </p:attrNameLst>
                                      </p:cBhvr>
                                      <p:to>
                                        <p:strVal val="visible"/>
                                      </p:to>
                                    </p:set>
                                    <p:anim calcmode="lin" valueType="num">
                                      <p:cBhvr additive="base">
                                        <p:cTn id="21" dur="500" fill="hold"/>
                                        <p:tgtEl>
                                          <p:spTgt spid="13318"/>
                                        </p:tgtEl>
                                        <p:attrNameLst>
                                          <p:attrName>ppt_x</p:attrName>
                                        </p:attrNameLst>
                                      </p:cBhvr>
                                      <p:tavLst>
                                        <p:tav tm="0">
                                          <p:val>
                                            <p:strVal val="#ppt_x"/>
                                          </p:val>
                                        </p:tav>
                                        <p:tav tm="100000">
                                          <p:val>
                                            <p:strVal val="#ppt_x"/>
                                          </p:val>
                                        </p:tav>
                                      </p:tavLst>
                                    </p:anim>
                                    <p:anim calcmode="lin" valueType="num">
                                      <p:cBhvr additive="base">
                                        <p:cTn id="22"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3319"/>
                                        </p:tgtEl>
                                        <p:attrNameLst>
                                          <p:attrName>style.visibility</p:attrName>
                                        </p:attrNameLst>
                                      </p:cBhvr>
                                      <p:to>
                                        <p:strVal val="visible"/>
                                      </p:to>
                                    </p:set>
                                    <p:anim calcmode="lin" valueType="num">
                                      <p:cBhvr additive="base">
                                        <p:cTn id="27" dur="500" fill="hold"/>
                                        <p:tgtEl>
                                          <p:spTgt spid="13319"/>
                                        </p:tgtEl>
                                        <p:attrNameLst>
                                          <p:attrName>ppt_x</p:attrName>
                                        </p:attrNameLst>
                                      </p:cBhvr>
                                      <p:tavLst>
                                        <p:tav tm="0">
                                          <p:val>
                                            <p:strVal val="#ppt_x"/>
                                          </p:val>
                                        </p:tav>
                                        <p:tav tm="100000">
                                          <p:val>
                                            <p:strVal val="#ppt_x"/>
                                          </p:val>
                                        </p:tav>
                                      </p:tavLst>
                                    </p:anim>
                                    <p:anim calcmode="lin" valueType="num">
                                      <p:cBhvr additive="base">
                                        <p:cTn id="28" dur="500" fill="hold"/>
                                        <p:tgtEl>
                                          <p:spTgt spid="1331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320"/>
                                        </p:tgtEl>
                                        <p:attrNameLst>
                                          <p:attrName>style.visibility</p:attrName>
                                        </p:attrNameLst>
                                      </p:cBhvr>
                                      <p:to>
                                        <p:strVal val="visible"/>
                                      </p:to>
                                    </p:set>
                                    <p:anim calcmode="lin" valueType="num">
                                      <p:cBhvr additive="base">
                                        <p:cTn id="33" dur="500" fill="hold"/>
                                        <p:tgtEl>
                                          <p:spTgt spid="13320"/>
                                        </p:tgtEl>
                                        <p:attrNameLst>
                                          <p:attrName>ppt_x</p:attrName>
                                        </p:attrNameLst>
                                      </p:cBhvr>
                                      <p:tavLst>
                                        <p:tav tm="0">
                                          <p:val>
                                            <p:strVal val="#ppt_x"/>
                                          </p:val>
                                        </p:tav>
                                        <p:tav tm="100000">
                                          <p:val>
                                            <p:strVal val="#ppt_x"/>
                                          </p:val>
                                        </p:tav>
                                      </p:tavLst>
                                    </p:anim>
                                    <p:anim calcmode="lin" valueType="num">
                                      <p:cBhvr additive="base">
                                        <p:cTn id="34" dur="500" fill="hold"/>
                                        <p:tgtEl>
                                          <p:spTgt spid="13320"/>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3321"/>
                                        </p:tgtEl>
                                        <p:attrNameLst>
                                          <p:attrName>style.visibility</p:attrName>
                                        </p:attrNameLst>
                                      </p:cBhvr>
                                      <p:to>
                                        <p:strVal val="visible"/>
                                      </p:to>
                                    </p:set>
                                    <p:anim calcmode="lin" valueType="num">
                                      <p:cBhvr additive="base">
                                        <p:cTn id="39" dur="500" fill="hold"/>
                                        <p:tgtEl>
                                          <p:spTgt spid="13321"/>
                                        </p:tgtEl>
                                        <p:attrNameLst>
                                          <p:attrName>ppt_x</p:attrName>
                                        </p:attrNameLst>
                                      </p:cBhvr>
                                      <p:tavLst>
                                        <p:tav tm="0">
                                          <p:val>
                                            <p:strVal val="#ppt_x"/>
                                          </p:val>
                                        </p:tav>
                                        <p:tav tm="100000">
                                          <p:val>
                                            <p:strVal val="#ppt_x"/>
                                          </p:val>
                                        </p:tav>
                                      </p:tavLst>
                                    </p:anim>
                                    <p:anim calcmode="lin" valueType="num">
                                      <p:cBhvr additive="base">
                                        <p:cTn id="40" dur="500" fill="hold"/>
                                        <p:tgtEl>
                                          <p:spTgt spid="13321"/>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3322"/>
                                        </p:tgtEl>
                                        <p:attrNameLst>
                                          <p:attrName>style.visibility</p:attrName>
                                        </p:attrNameLst>
                                      </p:cBhvr>
                                      <p:to>
                                        <p:strVal val="visible"/>
                                      </p:to>
                                    </p:set>
                                    <p:anim calcmode="lin" valueType="num">
                                      <p:cBhvr additive="base">
                                        <p:cTn id="45" dur="500" fill="hold"/>
                                        <p:tgtEl>
                                          <p:spTgt spid="13322"/>
                                        </p:tgtEl>
                                        <p:attrNameLst>
                                          <p:attrName>ppt_x</p:attrName>
                                        </p:attrNameLst>
                                      </p:cBhvr>
                                      <p:tavLst>
                                        <p:tav tm="0">
                                          <p:val>
                                            <p:strVal val="#ppt_x"/>
                                          </p:val>
                                        </p:tav>
                                        <p:tav tm="100000">
                                          <p:val>
                                            <p:strVal val="#ppt_x"/>
                                          </p:val>
                                        </p:tav>
                                      </p:tavLst>
                                    </p:anim>
                                    <p:anim calcmode="lin" valueType="num">
                                      <p:cBhvr additive="base">
                                        <p:cTn id="46" dur="500" fill="hold"/>
                                        <p:tgtEl>
                                          <p:spTgt spid="13322"/>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3323"/>
                                        </p:tgtEl>
                                        <p:attrNameLst>
                                          <p:attrName>style.visibility</p:attrName>
                                        </p:attrNameLst>
                                      </p:cBhvr>
                                      <p:to>
                                        <p:strVal val="visible"/>
                                      </p:to>
                                    </p:set>
                                    <p:anim calcmode="lin" valueType="num">
                                      <p:cBhvr additive="base">
                                        <p:cTn id="51" dur="500" fill="hold"/>
                                        <p:tgtEl>
                                          <p:spTgt spid="13323"/>
                                        </p:tgtEl>
                                        <p:attrNameLst>
                                          <p:attrName>ppt_x</p:attrName>
                                        </p:attrNameLst>
                                      </p:cBhvr>
                                      <p:tavLst>
                                        <p:tav tm="0">
                                          <p:val>
                                            <p:strVal val="#ppt_x"/>
                                          </p:val>
                                        </p:tav>
                                        <p:tav tm="100000">
                                          <p:val>
                                            <p:strVal val="#ppt_x"/>
                                          </p:val>
                                        </p:tav>
                                      </p:tavLst>
                                    </p:anim>
                                    <p:anim calcmode="lin" valueType="num">
                                      <p:cBhvr additive="base">
                                        <p:cTn id="52" dur="500" fill="hold"/>
                                        <p:tgtEl>
                                          <p:spTgt spid="133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8" grpId="0"/>
      <p:bldP spid="13319" grpId="0"/>
      <p:bldP spid="13320" grpId="0"/>
      <p:bldP spid="13321" grpId="0"/>
      <p:bldP spid="13322" grpId="0"/>
      <p:bldP spid="1332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4339" name="标题 2"/>
          <p:cNvSpPr>
            <a:spLocks noGrp="1"/>
          </p:cNvSpPr>
          <p:nvPr>
            <p:ph type="title" idx="4294967295"/>
          </p:nvPr>
        </p:nvSpPr>
        <p:spPr>
          <a:xfrm>
            <a:off x="701675" y="960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单位：</a:t>
            </a:r>
            <a:br>
              <a:rPr lang="zh-CN" altLang="zh-CN" sz="2800"/>
            </a:br>
            <a:r>
              <a:rPr lang="zh-CN" altLang="zh-CN" sz="2800"/>
              <a:t>（</a:t>
            </a:r>
            <a:r>
              <a:rPr lang="en-US" altLang="zh-CN" sz="2800"/>
              <a:t>1</a:t>
            </a:r>
            <a:r>
              <a:rPr lang="zh-CN" altLang="zh-CN" sz="2800"/>
              <a:t>）基本单位：</a:t>
            </a:r>
            <a:r>
              <a:rPr lang="zh-CN" altLang="zh-CN" sz="2800" u="sng"/>
              <a:t>　　　　　</a:t>
            </a:r>
            <a:r>
              <a:rPr lang="zh-CN" altLang="zh-CN" sz="2800"/>
              <a:t>；</a:t>
            </a:r>
            <a:br>
              <a:rPr lang="zh-CN" altLang="zh-CN" sz="2800"/>
            </a:br>
            <a:r>
              <a:rPr lang="zh-CN" altLang="zh-CN" sz="2800"/>
              <a:t>（</a:t>
            </a:r>
            <a:r>
              <a:rPr lang="en-US" altLang="zh-CN" sz="2800"/>
              <a:t>2</a:t>
            </a:r>
            <a:r>
              <a:rPr lang="zh-CN" altLang="zh-CN" sz="2800"/>
              <a:t>）交通运输中常用的速度单位：</a:t>
            </a:r>
            <a:r>
              <a:rPr lang="zh-CN" altLang="zh-CN" sz="2800" u="sng"/>
              <a:t>　　　　　</a:t>
            </a:r>
            <a:r>
              <a:rPr lang="zh-CN" altLang="zh-CN" sz="2800"/>
              <a:t>；换算关系：</a:t>
            </a:r>
            <a:r>
              <a:rPr lang="en-US" altLang="zh-CN" sz="2800"/>
              <a:t>1 m/s</a:t>
            </a:r>
            <a:r>
              <a:rPr lang="zh-CN" altLang="zh-CN" sz="2800"/>
              <a:t>＝</a:t>
            </a:r>
            <a:r>
              <a:rPr lang="zh-CN" altLang="zh-CN" sz="2800" u="sng"/>
              <a:t>　　　　　</a:t>
            </a:r>
            <a:r>
              <a:rPr lang="en-US" altLang="zh-CN" sz="2800"/>
              <a:t>km/h.</a:t>
            </a:r>
            <a:br>
              <a:rPr lang="zh-CN" altLang="zh-CN" sz="2800"/>
            </a:br>
            <a:r>
              <a:rPr lang="en-US" altLang="zh-CN" sz="2800"/>
              <a:t>5.</a:t>
            </a:r>
            <a:r>
              <a:rPr lang="zh-CN" altLang="zh-CN" sz="2800"/>
              <a:t>估测：</a:t>
            </a:r>
            <a:br>
              <a:rPr lang="zh-CN" altLang="zh-CN" sz="2800"/>
            </a:br>
            <a:r>
              <a:rPr lang="zh-CN" altLang="zh-CN" sz="2800"/>
              <a:t>（</a:t>
            </a:r>
            <a:r>
              <a:rPr lang="en-US" altLang="zh-CN" sz="2800"/>
              <a:t>1</a:t>
            </a:r>
            <a:r>
              <a:rPr lang="zh-CN" altLang="zh-CN" sz="2800"/>
              <a:t>）人正常步行约为</a:t>
            </a:r>
            <a:r>
              <a:rPr lang="zh-CN" altLang="zh-CN" sz="2800" u="sng"/>
              <a:t>　　　　　</a:t>
            </a:r>
            <a:r>
              <a:rPr lang="en-US" altLang="zh-CN" sz="2800"/>
              <a:t>m/s</a:t>
            </a:r>
            <a:r>
              <a:rPr lang="zh-CN" altLang="zh-CN" sz="2800"/>
              <a:t>；</a:t>
            </a:r>
            <a:br>
              <a:rPr lang="zh-CN" altLang="zh-CN" sz="2800"/>
            </a:br>
            <a:r>
              <a:rPr lang="zh-CN" altLang="zh-CN" sz="2800"/>
              <a:t>（</a:t>
            </a:r>
            <a:r>
              <a:rPr lang="en-US" altLang="zh-CN" sz="2800"/>
              <a:t>2</a:t>
            </a:r>
            <a:r>
              <a:rPr lang="zh-CN" altLang="zh-CN" sz="2800"/>
              <a:t>）骑自行车约为</a:t>
            </a:r>
            <a:r>
              <a:rPr lang="zh-CN" altLang="zh-CN" sz="2800" u="sng"/>
              <a:t>　　　　　</a:t>
            </a:r>
            <a:r>
              <a:rPr lang="en-US" altLang="zh-CN" sz="2800"/>
              <a:t>m/s.</a:t>
            </a:r>
            <a:br>
              <a:rPr lang="zh-CN" altLang="zh-CN" sz="2800"/>
            </a:br>
            <a:endParaRPr lang="zh-CN" altLang="en-US" sz="2800"/>
          </a:p>
        </p:txBody>
      </p:sp>
      <p:sp>
        <p:nvSpPr>
          <p:cNvPr id="14340" name="矩形 2"/>
          <p:cNvSpPr/>
          <p:nvPr/>
        </p:nvSpPr>
        <p:spPr>
          <a:xfrm>
            <a:off x="3944938" y="1682750"/>
            <a:ext cx="7016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m/s</a:t>
            </a:r>
            <a:endParaRPr lang="zh-CN" altLang="en-US" sz="2800"/>
          </a:p>
        </p:txBody>
      </p:sp>
      <p:sp>
        <p:nvSpPr>
          <p:cNvPr id="14341" name="矩形 3"/>
          <p:cNvSpPr/>
          <p:nvPr/>
        </p:nvSpPr>
        <p:spPr>
          <a:xfrm>
            <a:off x="6772275" y="2327275"/>
            <a:ext cx="92233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km/h</a:t>
            </a:r>
            <a:endParaRPr lang="zh-CN" altLang="en-US" sz="2800"/>
          </a:p>
        </p:txBody>
      </p:sp>
      <p:sp>
        <p:nvSpPr>
          <p:cNvPr id="14342" name="矩形 4"/>
          <p:cNvSpPr/>
          <p:nvPr/>
        </p:nvSpPr>
        <p:spPr>
          <a:xfrm>
            <a:off x="4254500" y="2976563"/>
            <a:ext cx="6350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3.6</a:t>
            </a:r>
            <a:endParaRPr lang="zh-CN" altLang="en-US" sz="2800"/>
          </a:p>
        </p:txBody>
      </p:sp>
      <p:sp>
        <p:nvSpPr>
          <p:cNvPr id="14343" name="矩形 5"/>
          <p:cNvSpPr/>
          <p:nvPr/>
        </p:nvSpPr>
        <p:spPr>
          <a:xfrm>
            <a:off x="4710113" y="4238625"/>
            <a:ext cx="63341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1.1</a:t>
            </a:r>
            <a:endParaRPr lang="zh-CN" altLang="en-US" sz="2800"/>
          </a:p>
        </p:txBody>
      </p:sp>
      <p:sp>
        <p:nvSpPr>
          <p:cNvPr id="14344" name="矩形 6"/>
          <p:cNvSpPr/>
          <p:nvPr/>
        </p:nvSpPr>
        <p:spPr>
          <a:xfrm>
            <a:off x="4646613" y="4913313"/>
            <a:ext cx="36353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additive="base">
                                        <p:cTn id="12" dur="500" fill="hold"/>
                                        <p:tgtEl>
                                          <p:spTgt spid="14340"/>
                                        </p:tgtEl>
                                        <p:attrNameLst>
                                          <p:attrName>ppt_x</p:attrName>
                                        </p:attrNameLst>
                                      </p:cBhvr>
                                      <p:tavLst>
                                        <p:tav tm="0">
                                          <p:val>
                                            <p:strVal val="#ppt_x"/>
                                          </p:val>
                                        </p:tav>
                                        <p:tav tm="100000">
                                          <p:val>
                                            <p:strVal val="#ppt_x"/>
                                          </p:val>
                                        </p:tav>
                                      </p:tavLst>
                                    </p:anim>
                                    <p:anim calcmode="lin" valueType="num">
                                      <p:cBhvr additive="base">
                                        <p:cTn id="13"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1"/>
                                        </p:tgtEl>
                                        <p:attrNameLst>
                                          <p:attrName>style.visibility</p:attrName>
                                        </p:attrNameLst>
                                      </p:cBhvr>
                                      <p:to>
                                        <p:strVal val="visible"/>
                                      </p:to>
                                    </p:set>
                                    <p:anim calcmode="lin" valueType="num">
                                      <p:cBhvr additive="base">
                                        <p:cTn id="18" dur="500" fill="hold"/>
                                        <p:tgtEl>
                                          <p:spTgt spid="14341"/>
                                        </p:tgtEl>
                                        <p:attrNameLst>
                                          <p:attrName>ppt_x</p:attrName>
                                        </p:attrNameLst>
                                      </p:cBhvr>
                                      <p:tavLst>
                                        <p:tav tm="0">
                                          <p:val>
                                            <p:strVal val="#ppt_x"/>
                                          </p:val>
                                        </p:tav>
                                        <p:tav tm="100000">
                                          <p:val>
                                            <p:strVal val="#ppt_x"/>
                                          </p:val>
                                        </p:tav>
                                      </p:tavLst>
                                    </p:anim>
                                    <p:anim calcmode="lin" valueType="num">
                                      <p:cBhvr additive="base">
                                        <p:cTn id="19"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342"/>
                                        </p:tgtEl>
                                        <p:attrNameLst>
                                          <p:attrName>style.visibility</p:attrName>
                                        </p:attrNameLst>
                                      </p:cBhvr>
                                      <p:to>
                                        <p:strVal val="visible"/>
                                      </p:to>
                                    </p:set>
                                    <p:anim calcmode="lin" valueType="num">
                                      <p:cBhvr additive="base">
                                        <p:cTn id="24" dur="500" fill="hold"/>
                                        <p:tgtEl>
                                          <p:spTgt spid="14342"/>
                                        </p:tgtEl>
                                        <p:attrNameLst>
                                          <p:attrName>ppt_x</p:attrName>
                                        </p:attrNameLst>
                                      </p:cBhvr>
                                      <p:tavLst>
                                        <p:tav tm="0">
                                          <p:val>
                                            <p:strVal val="#ppt_x"/>
                                          </p:val>
                                        </p:tav>
                                        <p:tav tm="100000">
                                          <p:val>
                                            <p:strVal val="#ppt_x"/>
                                          </p:val>
                                        </p:tav>
                                      </p:tavLst>
                                    </p:anim>
                                    <p:anim calcmode="lin" valueType="num">
                                      <p:cBhvr additive="base">
                                        <p:cTn id="25"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343"/>
                                        </p:tgtEl>
                                        <p:attrNameLst>
                                          <p:attrName>style.visibility</p:attrName>
                                        </p:attrNameLst>
                                      </p:cBhvr>
                                      <p:to>
                                        <p:strVal val="visible"/>
                                      </p:to>
                                    </p:set>
                                    <p:anim calcmode="lin" valueType="num">
                                      <p:cBhvr additive="base">
                                        <p:cTn id="30" dur="500" fill="hold"/>
                                        <p:tgtEl>
                                          <p:spTgt spid="14343"/>
                                        </p:tgtEl>
                                        <p:attrNameLst>
                                          <p:attrName>ppt_x</p:attrName>
                                        </p:attrNameLst>
                                      </p:cBhvr>
                                      <p:tavLst>
                                        <p:tav tm="0">
                                          <p:val>
                                            <p:strVal val="#ppt_x"/>
                                          </p:val>
                                        </p:tav>
                                        <p:tav tm="100000">
                                          <p:val>
                                            <p:strVal val="#ppt_x"/>
                                          </p:val>
                                        </p:tav>
                                      </p:tavLst>
                                    </p:anim>
                                    <p:anim calcmode="lin" valueType="num">
                                      <p:cBhvr additive="base">
                                        <p:cTn id="31"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344"/>
                                        </p:tgtEl>
                                        <p:attrNameLst>
                                          <p:attrName>style.visibility</p:attrName>
                                        </p:attrNameLst>
                                      </p:cBhvr>
                                      <p:to>
                                        <p:strVal val="visible"/>
                                      </p:to>
                                    </p:set>
                                    <p:anim calcmode="lin" valueType="num">
                                      <p:cBhvr additive="base">
                                        <p:cTn id="36" dur="500" fill="hold"/>
                                        <p:tgtEl>
                                          <p:spTgt spid="14344"/>
                                        </p:tgtEl>
                                        <p:attrNameLst>
                                          <p:attrName>ppt_x</p:attrName>
                                        </p:attrNameLst>
                                      </p:cBhvr>
                                      <p:tavLst>
                                        <p:tav tm="0">
                                          <p:val>
                                            <p:strVal val="#ppt_x"/>
                                          </p:val>
                                        </p:tav>
                                        <p:tav tm="100000">
                                          <p:val>
                                            <p:strVal val="#ppt_x"/>
                                          </p:val>
                                        </p:tav>
                                      </p:tavLst>
                                    </p:anim>
                                    <p:anim calcmode="lin" valueType="num">
                                      <p:cBhvr additive="base">
                                        <p:cTn id="37" dur="500" fill="hold"/>
                                        <p:tgtEl>
                                          <p:spTgt spid="143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p:bldP spid="14341" grpId="0"/>
      <p:bldP spid="14342" grpId="0"/>
      <p:bldP spid="14343" grpId="0"/>
      <p:bldP spid="1434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5363" name="标题 2"/>
          <p:cNvSpPr>
            <a:spLocks noGrp="1"/>
          </p:cNvSpPr>
          <p:nvPr>
            <p:ph type="title" idx="4294967295"/>
          </p:nvPr>
        </p:nvSpPr>
        <p:spPr>
          <a:xfrm>
            <a:off x="498475" y="698500"/>
            <a:ext cx="82962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6.</a:t>
            </a:r>
            <a:r>
              <a:rPr lang="zh-CN" altLang="zh-CN" sz="2400"/>
              <a:t>匀速直线运动：物体沿着直线且速度不变的运动．</a:t>
            </a:r>
            <a:br>
              <a:rPr lang="zh-CN" altLang="zh-CN" sz="2400"/>
            </a:br>
            <a:r>
              <a:rPr lang="zh-CN" altLang="zh-CN" sz="2400"/>
              <a:t>变速直线运动：运动速度在改变的直线运动．变速直线运动的快慢用</a:t>
            </a:r>
            <a:r>
              <a:rPr lang="zh-CN" altLang="zh-CN" sz="2400" u="sng"/>
              <a:t>　　　</a:t>
            </a:r>
            <a:r>
              <a:rPr lang="en-US" altLang="zh-CN" sz="2400" u="sng"/>
              <a:t>      </a:t>
            </a:r>
            <a:r>
              <a:rPr lang="zh-CN" altLang="zh-CN" sz="2400" u="sng"/>
              <a:t>　　</a:t>
            </a:r>
            <a:r>
              <a:rPr lang="zh-CN" altLang="zh-CN" sz="2400"/>
              <a:t>来描述．</a:t>
            </a:r>
            <a:br>
              <a:rPr lang="zh-CN" altLang="zh-CN" sz="2400"/>
            </a:br>
            <a:r>
              <a:rPr lang="en-US" altLang="zh-CN" sz="2400"/>
              <a:t>7.</a:t>
            </a:r>
            <a:r>
              <a:rPr lang="zh-CN" altLang="zh-CN" sz="2400"/>
              <a:t>运动图像（重点）</a:t>
            </a:r>
            <a:br>
              <a:rPr lang="en-US" altLang="zh-CN" sz="2400"/>
            </a:br>
            <a:br>
              <a:rPr lang="en-US" altLang="zh-CN" sz="2400"/>
            </a:br>
            <a:br>
              <a:rPr lang="en-US" altLang="zh-CN" sz="2400"/>
            </a:br>
            <a:br>
              <a:rPr lang="en-US" altLang="zh-CN" sz="2400"/>
            </a:br>
            <a:r>
              <a:rPr lang="zh-CN" altLang="zh-CN" sz="2400"/>
              <a:t>图</a:t>
            </a:r>
            <a:r>
              <a:rPr lang="en-US" altLang="zh-CN" sz="2400"/>
              <a:t>1</a:t>
            </a:r>
            <a:r>
              <a:rPr lang="zh-CN" altLang="zh-CN" sz="2400"/>
              <a:t>为静止，图 </a:t>
            </a:r>
            <a:r>
              <a:rPr lang="en-US" altLang="zh-CN" sz="2400"/>
              <a:t>2</a:t>
            </a:r>
            <a:r>
              <a:rPr lang="zh-CN" altLang="zh-CN" sz="2400"/>
              <a:t>、图</a:t>
            </a:r>
            <a:r>
              <a:rPr lang="en-US" altLang="zh-CN" sz="2400"/>
              <a:t>3</a:t>
            </a:r>
            <a:r>
              <a:rPr lang="zh-CN" altLang="zh-CN" sz="2400"/>
              <a:t>为匀速直线运动，图</a:t>
            </a:r>
            <a:r>
              <a:rPr lang="en-US" altLang="zh-CN" sz="2400"/>
              <a:t>4</a:t>
            </a:r>
            <a:r>
              <a:rPr lang="zh-CN" altLang="zh-CN" sz="2400"/>
              <a:t>为减速运动，图</a:t>
            </a:r>
            <a:r>
              <a:rPr lang="en-US" altLang="zh-CN" sz="2400"/>
              <a:t>5</a:t>
            </a:r>
            <a:r>
              <a:rPr lang="zh-CN" altLang="zh-CN" sz="2400"/>
              <a:t>为加速运动，两图像均表示变速直线运动．</a:t>
            </a:r>
            <a:br>
              <a:rPr lang="zh-CN" altLang="zh-CN" sz="2400"/>
            </a:br>
            <a:r>
              <a:rPr lang="zh-CN" altLang="zh-CN" sz="2400"/>
              <a:t>注意：直线不过原点，也是匀速直线运动．</a:t>
            </a:r>
            <a:br>
              <a:rPr lang="zh-CN" altLang="zh-CN" sz="2400"/>
            </a:br>
            <a:endParaRPr lang="zh-CN" altLang="zh-CN" sz="2400"/>
          </a:p>
        </p:txBody>
      </p:sp>
      <p:pic>
        <p:nvPicPr>
          <p:cNvPr id="15364" name="Picture 2"/>
          <p:cNvPicPr>
            <a:picLocks noChangeAspect="1"/>
          </p:cNvPicPr>
          <p:nvPr/>
        </p:nvPicPr>
        <p:blipFill>
          <a:blip r:embed="rId2"/>
          <a:stretch>
            <a:fillRect/>
          </a:stretch>
        </p:blipFill>
        <p:spPr>
          <a:xfrm>
            <a:off x="677863" y="3019425"/>
            <a:ext cx="7577137" cy="1535113"/>
          </a:xfrm>
          <a:prstGeom prst="rect">
            <a:avLst/>
          </a:prstGeom>
          <a:noFill/>
          <a:ln>
            <a:noFill/>
            <a:miter lim="800000"/>
          </a:ln>
        </p:spPr>
      </p:pic>
      <p:sp>
        <p:nvSpPr>
          <p:cNvPr id="15365" name="矩形 4"/>
          <p:cNvSpPr/>
          <p:nvPr/>
        </p:nvSpPr>
        <p:spPr>
          <a:xfrm>
            <a:off x="2046288" y="1865313"/>
            <a:ext cx="141605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平均速度</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par>
                                <p:cTn id="8" presetID="10" presetClass="entr" presetSubtype="0" fill="hold" nodeType="withEffect">
                                  <p:stCondLst>
                                    <p:cond delay="0"/>
                                  </p:stCondLst>
                                  <p:childTnLst>
                                    <p:set>
                                      <p:cBhvr>
                                        <p:cTn id="9" dur="1" fill="hold">
                                          <p:stCondLst>
                                            <p:cond delay="0"/>
                                          </p:stCondLst>
                                        </p:cTn>
                                        <p:tgtEl>
                                          <p:spTgt spid="15364"/>
                                        </p:tgtEl>
                                        <p:attrNameLst>
                                          <p:attrName>style.visibility</p:attrName>
                                        </p:attrNameLst>
                                      </p:cBhvr>
                                      <p:to>
                                        <p:strVal val="visible"/>
                                      </p:to>
                                    </p:set>
                                    <p:animEffect transition="in" filter="fade">
                                      <p:cBhvr>
                                        <p:cTn id="10" dur="500"/>
                                        <p:tgtEl>
                                          <p:spTgt spid="1536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5365"/>
                                        </p:tgtEl>
                                        <p:attrNameLst>
                                          <p:attrName>style.visibility</p:attrName>
                                        </p:attrNameLst>
                                      </p:cBhvr>
                                      <p:to>
                                        <p:strVal val="visible"/>
                                      </p:to>
                                    </p:set>
                                    <p:anim calcmode="lin" valueType="num">
                                      <p:cBhvr additive="base">
                                        <p:cTn id="15" dur="500" fill="hold"/>
                                        <p:tgtEl>
                                          <p:spTgt spid="15365"/>
                                        </p:tgtEl>
                                        <p:attrNameLst>
                                          <p:attrName>ppt_x</p:attrName>
                                        </p:attrNameLst>
                                      </p:cBhvr>
                                      <p:tavLst>
                                        <p:tav tm="0">
                                          <p:val>
                                            <p:strVal val="#ppt_x"/>
                                          </p:val>
                                        </p:tav>
                                        <p:tav tm="100000">
                                          <p:val>
                                            <p:strVal val="#ppt_x"/>
                                          </p:val>
                                        </p:tav>
                                      </p:tavLst>
                                    </p:anim>
                                    <p:anim calcmode="lin" valueType="num">
                                      <p:cBhvr additive="base">
                                        <p:cTn id="16"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6387" name="标题 2"/>
          <p:cNvSpPr>
            <a:spLocks noGrp="1"/>
          </p:cNvSpPr>
          <p:nvPr>
            <p:ph type="title" idx="4294967295"/>
          </p:nvPr>
        </p:nvSpPr>
        <p:spPr>
          <a:xfrm>
            <a:off x="423863" y="3375025"/>
            <a:ext cx="82962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原理：</a:t>
            </a:r>
            <a:r>
              <a:rPr lang="zh-CN" altLang="zh-CN" sz="2800" u="sng"/>
              <a:t>　　　　　</a:t>
            </a:r>
            <a:r>
              <a:rPr lang="zh-CN" altLang="zh-CN" sz="2800"/>
              <a:t>．</a:t>
            </a:r>
            <a:br>
              <a:rPr lang="zh-CN" altLang="zh-CN" sz="2800"/>
            </a:br>
            <a:r>
              <a:rPr lang="en-US" altLang="zh-CN" sz="2800"/>
              <a:t>2.</a:t>
            </a:r>
            <a:r>
              <a:rPr lang="zh-CN" altLang="zh-CN" sz="2800"/>
              <a:t>测量工具：</a:t>
            </a:r>
            <a:r>
              <a:rPr lang="zh-CN" altLang="zh-CN" sz="2800" u="sng"/>
              <a:t>　　　　　</a:t>
            </a:r>
            <a:r>
              <a:rPr lang="zh-CN" altLang="zh-CN" sz="2800"/>
              <a:t>与</a:t>
            </a:r>
            <a:r>
              <a:rPr lang="zh-CN" altLang="zh-CN" sz="2800" u="sng"/>
              <a:t>　　　　　</a:t>
            </a:r>
            <a:r>
              <a:rPr lang="zh-CN" altLang="zh-CN" sz="2800"/>
              <a:t>．</a:t>
            </a:r>
            <a:br>
              <a:rPr lang="zh-CN" altLang="zh-CN" sz="2800"/>
            </a:br>
            <a:r>
              <a:rPr lang="en-US" altLang="zh-CN" sz="2800"/>
              <a:t>3.</a:t>
            </a:r>
            <a:r>
              <a:rPr lang="zh-CN" altLang="zh-CN" sz="2800"/>
              <a:t>实验时斜面的坡角要</a:t>
            </a:r>
            <a:r>
              <a:rPr lang="zh-CN" altLang="zh-CN" sz="2800" u="sng"/>
              <a:t>　　　　　</a:t>
            </a:r>
            <a:r>
              <a:rPr lang="zh-CN" altLang="zh-CN" sz="2800"/>
              <a:t>一些；小车从斜面滚下是一个</a:t>
            </a:r>
            <a:r>
              <a:rPr lang="zh-CN" altLang="zh-CN" sz="2800" u="sng"/>
              <a:t>　　　　　</a:t>
            </a:r>
            <a:r>
              <a:rPr lang="zh-CN" altLang="zh-CN" sz="2800"/>
              <a:t>过程．</a:t>
            </a:r>
            <a:endParaRPr lang="zh-CN" altLang="zh-CN" sz="2800"/>
          </a:p>
        </p:txBody>
      </p:sp>
      <p:sp>
        <p:nvSpPr>
          <p:cNvPr id="16388" name="箭头: 五边形 4"/>
          <p:cNvSpPr/>
          <p:nvPr/>
        </p:nvSpPr>
        <p:spPr>
          <a:xfrm>
            <a:off x="423863" y="936625"/>
            <a:ext cx="3370262" cy="558800"/>
          </a:xfrm>
          <a:prstGeom prst="homePlate">
            <a:avLst>
              <a:gd name="adj" fmla="val 50009"/>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四　测量平均速度　 </a:t>
            </a:r>
            <a:endParaRPr lang="zh-CN" altLang="en-US" sz="2800">
              <a:solidFill>
                <a:srgbClr val="000000"/>
              </a:solidFill>
              <a:latin typeface="黑体" panose="02010609060101010101" pitchFamily="49" charset="-122"/>
              <a:ea typeface="黑体" panose="02010609060101010101" pitchFamily="49" charset="-122"/>
            </a:endParaRPr>
          </a:p>
        </p:txBody>
      </p:sp>
      <p:pic>
        <p:nvPicPr>
          <p:cNvPr id="16389" name="Picture 2"/>
          <p:cNvPicPr>
            <a:picLocks noChangeAspect="1"/>
          </p:cNvPicPr>
          <p:nvPr/>
        </p:nvPicPr>
        <p:blipFill>
          <a:blip r:embed="rId2"/>
          <a:stretch>
            <a:fillRect/>
          </a:stretch>
        </p:blipFill>
        <p:spPr>
          <a:xfrm>
            <a:off x="1268413" y="1677988"/>
            <a:ext cx="6607175" cy="1512887"/>
          </a:xfrm>
          <a:prstGeom prst="rect">
            <a:avLst/>
          </a:prstGeom>
          <a:noFill/>
          <a:ln>
            <a:noFill/>
            <a:miter lim="800000"/>
          </a:ln>
        </p:spPr>
      </p:pic>
      <p:sp>
        <p:nvSpPr>
          <p:cNvPr id="16390" name="矩形 2"/>
          <p:cNvSpPr/>
          <p:nvPr/>
        </p:nvSpPr>
        <p:spPr>
          <a:xfrm>
            <a:off x="2108200" y="3457575"/>
            <a:ext cx="10414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v</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s</a:t>
            </a:r>
            <a:r>
              <a:rPr lang="en-US"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t</a:t>
            </a:r>
            <a:endParaRPr lang="zh-CN" altLang="en-US" sz="2800"/>
          </a:p>
        </p:txBody>
      </p:sp>
      <p:sp>
        <p:nvSpPr>
          <p:cNvPr id="16391" name="矩形 3"/>
          <p:cNvSpPr/>
          <p:nvPr/>
        </p:nvSpPr>
        <p:spPr>
          <a:xfrm>
            <a:off x="2836863" y="4084638"/>
            <a:ext cx="126206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刻度尺</a:t>
            </a:r>
            <a:endParaRPr lang="zh-CN" altLang="en-US" sz="2800"/>
          </a:p>
        </p:txBody>
      </p:sp>
      <p:sp>
        <p:nvSpPr>
          <p:cNvPr id="16392" name="矩形 5"/>
          <p:cNvSpPr/>
          <p:nvPr/>
        </p:nvSpPr>
        <p:spPr>
          <a:xfrm>
            <a:off x="5116513" y="407987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秒表</a:t>
            </a:r>
            <a:endParaRPr lang="zh-CN" altLang="en-US" sz="2800"/>
          </a:p>
        </p:txBody>
      </p:sp>
      <p:sp>
        <p:nvSpPr>
          <p:cNvPr id="16393" name="矩形 6"/>
          <p:cNvSpPr/>
          <p:nvPr/>
        </p:nvSpPr>
        <p:spPr>
          <a:xfrm>
            <a:off x="4572000" y="4735513"/>
            <a:ext cx="54451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a:t>
            </a:r>
            <a:endParaRPr lang="zh-CN" altLang="en-US" sz="2800"/>
          </a:p>
        </p:txBody>
      </p:sp>
      <p:sp>
        <p:nvSpPr>
          <p:cNvPr id="16394" name="矩形 7"/>
          <p:cNvSpPr/>
          <p:nvPr/>
        </p:nvSpPr>
        <p:spPr>
          <a:xfrm>
            <a:off x="2773363" y="5365750"/>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加速</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500"/>
                                        <p:tgtEl>
                                          <p:spTgt spid="16388"/>
                                        </p:tgtEl>
                                      </p:cBhvr>
                                    </p:animEffect>
                                  </p:childTnLst>
                                </p:cTn>
                              </p:par>
                              <p:par>
                                <p:cTn id="8" presetID="10" presetClass="entr" presetSubtype="0" fill="hold" nodeType="withEffect">
                                  <p:stCondLst>
                                    <p:cond delay="0"/>
                                  </p:stCondLst>
                                  <p:childTnLst>
                                    <p:set>
                                      <p:cBhvr>
                                        <p:cTn id="9" dur="1" fill="hold">
                                          <p:stCondLst>
                                            <p:cond delay="0"/>
                                          </p:stCondLst>
                                        </p:cTn>
                                        <p:tgtEl>
                                          <p:spTgt spid="16389"/>
                                        </p:tgtEl>
                                        <p:attrNameLst>
                                          <p:attrName>style.visibility</p:attrName>
                                        </p:attrNameLst>
                                      </p:cBhvr>
                                      <p:to>
                                        <p:strVal val="visible"/>
                                      </p:to>
                                    </p:set>
                                    <p:animEffect transition="in" filter="fade">
                                      <p:cBhvr>
                                        <p:cTn id="10" dur="500"/>
                                        <p:tgtEl>
                                          <p:spTgt spid="1638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387"/>
                                        </p:tgtEl>
                                        <p:attrNameLst>
                                          <p:attrName>style.visibility</p:attrName>
                                        </p:attrNameLst>
                                      </p:cBhvr>
                                      <p:to>
                                        <p:strVal val="visible"/>
                                      </p:to>
                                    </p:set>
                                    <p:animEffect transition="in" filter="fade">
                                      <p:cBhvr>
                                        <p:cTn id="13" dur="500"/>
                                        <p:tgtEl>
                                          <p:spTgt spid="1638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390"/>
                                        </p:tgtEl>
                                        <p:attrNameLst>
                                          <p:attrName>style.visibility</p:attrName>
                                        </p:attrNameLst>
                                      </p:cBhvr>
                                      <p:to>
                                        <p:strVal val="visible"/>
                                      </p:to>
                                    </p:set>
                                    <p:anim calcmode="lin" valueType="num">
                                      <p:cBhvr additive="base">
                                        <p:cTn id="18" dur="500" fill="hold"/>
                                        <p:tgtEl>
                                          <p:spTgt spid="16390"/>
                                        </p:tgtEl>
                                        <p:attrNameLst>
                                          <p:attrName>ppt_x</p:attrName>
                                        </p:attrNameLst>
                                      </p:cBhvr>
                                      <p:tavLst>
                                        <p:tav tm="0">
                                          <p:val>
                                            <p:strVal val="#ppt_x"/>
                                          </p:val>
                                        </p:tav>
                                        <p:tav tm="100000">
                                          <p:val>
                                            <p:strVal val="#ppt_x"/>
                                          </p:val>
                                        </p:tav>
                                      </p:tavLst>
                                    </p:anim>
                                    <p:anim calcmode="lin" valueType="num">
                                      <p:cBhvr additive="base">
                                        <p:cTn id="19"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391"/>
                                        </p:tgtEl>
                                        <p:attrNameLst>
                                          <p:attrName>style.visibility</p:attrName>
                                        </p:attrNameLst>
                                      </p:cBhvr>
                                      <p:to>
                                        <p:strVal val="visible"/>
                                      </p:to>
                                    </p:set>
                                    <p:anim calcmode="lin" valueType="num">
                                      <p:cBhvr additive="base">
                                        <p:cTn id="24" dur="500" fill="hold"/>
                                        <p:tgtEl>
                                          <p:spTgt spid="16391"/>
                                        </p:tgtEl>
                                        <p:attrNameLst>
                                          <p:attrName>ppt_x</p:attrName>
                                        </p:attrNameLst>
                                      </p:cBhvr>
                                      <p:tavLst>
                                        <p:tav tm="0">
                                          <p:val>
                                            <p:strVal val="#ppt_x"/>
                                          </p:val>
                                        </p:tav>
                                        <p:tav tm="100000">
                                          <p:val>
                                            <p:strVal val="#ppt_x"/>
                                          </p:val>
                                        </p:tav>
                                      </p:tavLst>
                                    </p:anim>
                                    <p:anim calcmode="lin" valueType="num">
                                      <p:cBhvr additive="base">
                                        <p:cTn id="25" dur="500" fill="hold"/>
                                        <p:tgtEl>
                                          <p:spTgt spid="1639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392"/>
                                        </p:tgtEl>
                                        <p:attrNameLst>
                                          <p:attrName>style.visibility</p:attrName>
                                        </p:attrNameLst>
                                      </p:cBhvr>
                                      <p:to>
                                        <p:strVal val="visible"/>
                                      </p:to>
                                    </p:set>
                                    <p:anim calcmode="lin" valueType="num">
                                      <p:cBhvr additive="base">
                                        <p:cTn id="30" dur="500" fill="hold"/>
                                        <p:tgtEl>
                                          <p:spTgt spid="16392"/>
                                        </p:tgtEl>
                                        <p:attrNameLst>
                                          <p:attrName>ppt_x</p:attrName>
                                        </p:attrNameLst>
                                      </p:cBhvr>
                                      <p:tavLst>
                                        <p:tav tm="0">
                                          <p:val>
                                            <p:strVal val="#ppt_x"/>
                                          </p:val>
                                        </p:tav>
                                        <p:tav tm="100000">
                                          <p:val>
                                            <p:strVal val="#ppt_x"/>
                                          </p:val>
                                        </p:tav>
                                      </p:tavLst>
                                    </p:anim>
                                    <p:anim calcmode="lin" valueType="num">
                                      <p:cBhvr additive="base">
                                        <p:cTn id="31" dur="500" fill="hold"/>
                                        <p:tgtEl>
                                          <p:spTgt spid="16392"/>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6393"/>
                                        </p:tgtEl>
                                        <p:attrNameLst>
                                          <p:attrName>style.visibility</p:attrName>
                                        </p:attrNameLst>
                                      </p:cBhvr>
                                      <p:to>
                                        <p:strVal val="visible"/>
                                      </p:to>
                                    </p:set>
                                    <p:anim calcmode="lin" valueType="num">
                                      <p:cBhvr additive="base">
                                        <p:cTn id="36" dur="500" fill="hold"/>
                                        <p:tgtEl>
                                          <p:spTgt spid="16393"/>
                                        </p:tgtEl>
                                        <p:attrNameLst>
                                          <p:attrName>ppt_x</p:attrName>
                                        </p:attrNameLst>
                                      </p:cBhvr>
                                      <p:tavLst>
                                        <p:tav tm="0">
                                          <p:val>
                                            <p:strVal val="#ppt_x"/>
                                          </p:val>
                                        </p:tav>
                                        <p:tav tm="100000">
                                          <p:val>
                                            <p:strVal val="#ppt_x"/>
                                          </p:val>
                                        </p:tav>
                                      </p:tavLst>
                                    </p:anim>
                                    <p:anim calcmode="lin" valueType="num">
                                      <p:cBhvr additive="base">
                                        <p:cTn id="37" dur="500" fill="hold"/>
                                        <p:tgtEl>
                                          <p:spTgt spid="16393"/>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6394"/>
                                        </p:tgtEl>
                                        <p:attrNameLst>
                                          <p:attrName>style.visibility</p:attrName>
                                        </p:attrNameLst>
                                      </p:cBhvr>
                                      <p:to>
                                        <p:strVal val="visible"/>
                                      </p:to>
                                    </p:set>
                                    <p:anim calcmode="lin" valueType="num">
                                      <p:cBhvr additive="base">
                                        <p:cTn id="42" dur="500" fill="hold"/>
                                        <p:tgtEl>
                                          <p:spTgt spid="16394"/>
                                        </p:tgtEl>
                                        <p:attrNameLst>
                                          <p:attrName>ppt_x</p:attrName>
                                        </p:attrNameLst>
                                      </p:cBhvr>
                                      <p:tavLst>
                                        <p:tav tm="0">
                                          <p:val>
                                            <p:strVal val="#ppt_x"/>
                                          </p:val>
                                        </p:tav>
                                        <p:tav tm="100000">
                                          <p:val>
                                            <p:strVal val="#ppt_x"/>
                                          </p:val>
                                        </p:tav>
                                      </p:tavLst>
                                    </p:anim>
                                    <p:anim calcmode="lin" valueType="num">
                                      <p:cBhvr additive="base">
                                        <p:cTn id="43" dur="500" fill="hold"/>
                                        <p:tgtEl>
                                          <p:spTgt spid="163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p:bldP spid="16390" grpId="0"/>
      <p:bldP spid="16391" grpId="0"/>
      <p:bldP spid="16392" grpId="0"/>
      <p:bldP spid="16393" grpId="0"/>
      <p:bldP spid="1639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2"/>
          <p:cNvSpPr>
            <a:spLocks noGrp="1"/>
          </p:cNvSpPr>
          <p:nvPr>
            <p:ph type="title" idx="4294967295"/>
          </p:nvPr>
        </p:nvSpPr>
        <p:spPr>
          <a:xfrm>
            <a:off x="508000" y="9207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刻度尺和秒表的读数　 </a:t>
            </a:r>
            <a:br>
              <a:rPr lang="en-US" altLang="zh-CN" sz="2800"/>
            </a:br>
            <a:r>
              <a:rPr lang="en-US" altLang="zh-CN" sz="2800"/>
              <a:t>            </a:t>
            </a:r>
            <a:r>
              <a:rPr lang="zh-CN" altLang="zh-CN" sz="2800"/>
              <a:t>如图</a:t>
            </a:r>
            <a:r>
              <a:rPr lang="en-US" altLang="zh-CN" sz="2800"/>
              <a:t>1</a:t>
            </a:r>
            <a:r>
              <a:rPr lang="zh-CN" altLang="zh-CN" sz="2800"/>
              <a:t>所示，物体的长度为</a:t>
            </a:r>
            <a:r>
              <a:rPr lang="zh-CN" altLang="zh-CN" sz="2800" u="sng"/>
              <a:t>　　　　　</a:t>
            </a:r>
            <a:r>
              <a:rPr lang="en-US" altLang="zh-CN" sz="2800"/>
              <a:t>cm</a:t>
            </a:r>
            <a:r>
              <a:rPr lang="zh-CN" altLang="zh-CN" sz="2800"/>
              <a:t>；如图</a:t>
            </a:r>
            <a:r>
              <a:rPr lang="en-US" altLang="zh-CN" sz="2800"/>
              <a:t>2</a:t>
            </a:r>
            <a:r>
              <a:rPr lang="zh-CN" altLang="zh-CN" sz="2800"/>
              <a:t>所示，停表的示数为</a:t>
            </a:r>
            <a:r>
              <a:rPr lang="zh-CN" altLang="zh-CN" sz="2800" u="sng"/>
              <a:t>　　　　　</a:t>
            </a:r>
            <a:r>
              <a:rPr lang="en-US" altLang="zh-CN" sz="2800"/>
              <a:t>s</a:t>
            </a:r>
            <a:r>
              <a:rPr lang="zh-CN" altLang="zh-CN" sz="2800"/>
              <a:t>；图</a:t>
            </a:r>
            <a:r>
              <a:rPr lang="en-US" altLang="zh-CN" sz="2800"/>
              <a:t>3</a:t>
            </a:r>
            <a:r>
              <a:rPr lang="zh-CN" altLang="zh-CN" sz="2800"/>
              <a:t>读数为</a:t>
            </a:r>
            <a:r>
              <a:rPr lang="zh-CN" altLang="zh-CN" sz="2800" u="sng"/>
              <a:t>　　　　　</a:t>
            </a:r>
            <a:r>
              <a:rPr lang="en-US" altLang="zh-CN" sz="2800"/>
              <a:t>s.</a:t>
            </a:r>
            <a:endParaRPr lang="zh-CN" altLang="en-US" sz="2800"/>
          </a:p>
        </p:txBody>
      </p:sp>
      <p:pic>
        <p:nvPicPr>
          <p:cNvPr id="17411" name="Picture 2"/>
          <p:cNvPicPr>
            <a:picLocks noChangeAspect="1"/>
          </p:cNvPicPr>
          <p:nvPr/>
        </p:nvPicPr>
        <p:blipFill>
          <a:blip r:embed="rId2"/>
          <a:stretch>
            <a:fillRect/>
          </a:stretch>
        </p:blipFill>
        <p:spPr>
          <a:xfrm>
            <a:off x="711200" y="1741488"/>
            <a:ext cx="792163" cy="395287"/>
          </a:xfrm>
          <a:prstGeom prst="rect">
            <a:avLst/>
          </a:prstGeom>
          <a:noFill/>
          <a:ln>
            <a:noFill/>
            <a:miter lim="800000"/>
          </a:ln>
        </p:spPr>
      </p:pic>
      <p:sp>
        <p:nvSpPr>
          <p:cNvPr id="1741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7413" name="Picture 5"/>
          <p:cNvPicPr>
            <a:picLocks noChangeAspect="1"/>
          </p:cNvPicPr>
          <p:nvPr/>
        </p:nvPicPr>
        <p:blipFill>
          <a:blip r:embed="rId3"/>
          <a:stretch>
            <a:fillRect/>
          </a:stretch>
        </p:blipFill>
        <p:spPr>
          <a:xfrm>
            <a:off x="1106488" y="3605213"/>
            <a:ext cx="7232650" cy="2058987"/>
          </a:xfrm>
          <a:prstGeom prst="rect">
            <a:avLst/>
          </a:prstGeom>
          <a:noFill/>
          <a:ln>
            <a:noFill/>
            <a:miter lim="800000"/>
          </a:ln>
        </p:spPr>
      </p:pic>
      <p:sp>
        <p:nvSpPr>
          <p:cNvPr id="17414" name="矩形 1"/>
          <p:cNvSpPr/>
          <p:nvPr/>
        </p:nvSpPr>
        <p:spPr>
          <a:xfrm>
            <a:off x="1428750" y="2949575"/>
            <a:ext cx="72231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248</a:t>
            </a:r>
            <a:endParaRPr lang="zh-CN" altLang="zh-CN" sz="2800">
              <a:latin typeface="等线" pitchFamily="2" charset="-122"/>
              <a:ea typeface="等线" pitchFamily="2" charset="-122"/>
            </a:endParaRPr>
          </a:p>
        </p:txBody>
      </p:sp>
      <p:sp>
        <p:nvSpPr>
          <p:cNvPr id="17415" name="矩形 2"/>
          <p:cNvSpPr/>
          <p:nvPr/>
        </p:nvSpPr>
        <p:spPr>
          <a:xfrm>
            <a:off x="6292850" y="1676400"/>
            <a:ext cx="8128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2.90</a:t>
            </a:r>
            <a:endParaRPr lang="zh-CN" altLang="en-US" sz="2800"/>
          </a:p>
        </p:txBody>
      </p:sp>
      <p:sp>
        <p:nvSpPr>
          <p:cNvPr id="17416" name="矩形 3"/>
          <p:cNvSpPr/>
          <p:nvPr/>
        </p:nvSpPr>
        <p:spPr>
          <a:xfrm>
            <a:off x="5211763" y="2292350"/>
            <a:ext cx="7112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110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0"/>
                                        </p:tgtEl>
                                        <p:attrNameLst>
                                          <p:attrName>style.visibility</p:attrName>
                                        </p:attrNameLst>
                                      </p:cBhvr>
                                      <p:to>
                                        <p:strVal val="visible"/>
                                      </p:to>
                                    </p:set>
                                    <p:animEffect transition="in" filter="fade">
                                      <p:cBhvr>
                                        <p:cTn id="10" dur="500"/>
                                        <p:tgtEl>
                                          <p:spTgt spid="17410"/>
                                        </p:tgtEl>
                                      </p:cBhvr>
                                    </p:animEffect>
                                  </p:childTnLst>
                                </p:cTn>
                              </p:par>
                              <p:par>
                                <p:cTn id="11" presetID="10" presetClass="entr" presetSubtype="0" fill="hold" nodeType="withEffect">
                                  <p:stCondLst>
                                    <p:cond delay="0"/>
                                  </p:stCondLst>
                                  <p:childTnLst>
                                    <p:set>
                                      <p:cBhvr>
                                        <p:cTn id="12" dur="1" fill="hold">
                                          <p:stCondLst>
                                            <p:cond delay="0"/>
                                          </p:stCondLst>
                                        </p:cTn>
                                        <p:tgtEl>
                                          <p:spTgt spid="17413"/>
                                        </p:tgtEl>
                                        <p:attrNameLst>
                                          <p:attrName>style.visibility</p:attrName>
                                        </p:attrNameLst>
                                      </p:cBhvr>
                                      <p:to>
                                        <p:strVal val="visible"/>
                                      </p:to>
                                    </p:set>
                                    <p:animEffect transition="in" filter="fade">
                                      <p:cBhvr>
                                        <p:cTn id="13" dur="500"/>
                                        <p:tgtEl>
                                          <p:spTgt spid="1741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415"/>
                                        </p:tgtEl>
                                        <p:attrNameLst>
                                          <p:attrName>style.visibility</p:attrName>
                                        </p:attrNameLst>
                                      </p:cBhvr>
                                      <p:to>
                                        <p:strVal val="visible"/>
                                      </p:to>
                                    </p:set>
                                    <p:anim calcmode="lin" valueType="num">
                                      <p:cBhvr additive="base">
                                        <p:cTn id="18" dur="500" fill="hold"/>
                                        <p:tgtEl>
                                          <p:spTgt spid="17415"/>
                                        </p:tgtEl>
                                        <p:attrNameLst>
                                          <p:attrName>ppt_x</p:attrName>
                                        </p:attrNameLst>
                                      </p:cBhvr>
                                      <p:tavLst>
                                        <p:tav tm="0">
                                          <p:val>
                                            <p:strVal val="#ppt_x"/>
                                          </p:val>
                                        </p:tav>
                                        <p:tav tm="100000">
                                          <p:val>
                                            <p:strVal val="#ppt_x"/>
                                          </p:val>
                                        </p:tav>
                                      </p:tavLst>
                                    </p:anim>
                                    <p:anim calcmode="lin" valueType="num">
                                      <p:cBhvr additive="base">
                                        <p:cTn id="19" dur="500" fill="hold"/>
                                        <p:tgtEl>
                                          <p:spTgt spid="1741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7416"/>
                                        </p:tgtEl>
                                        <p:attrNameLst>
                                          <p:attrName>style.visibility</p:attrName>
                                        </p:attrNameLst>
                                      </p:cBhvr>
                                      <p:to>
                                        <p:strVal val="visible"/>
                                      </p:to>
                                    </p:set>
                                    <p:anim calcmode="lin" valueType="num">
                                      <p:cBhvr additive="base">
                                        <p:cTn id="24" dur="500" fill="hold"/>
                                        <p:tgtEl>
                                          <p:spTgt spid="17416"/>
                                        </p:tgtEl>
                                        <p:attrNameLst>
                                          <p:attrName>ppt_x</p:attrName>
                                        </p:attrNameLst>
                                      </p:cBhvr>
                                      <p:tavLst>
                                        <p:tav tm="0">
                                          <p:val>
                                            <p:strVal val="#ppt_x"/>
                                          </p:val>
                                        </p:tav>
                                        <p:tav tm="100000">
                                          <p:val>
                                            <p:strVal val="#ppt_x"/>
                                          </p:val>
                                        </p:tav>
                                      </p:tavLst>
                                    </p:anim>
                                    <p:anim calcmode="lin" valueType="num">
                                      <p:cBhvr additive="base">
                                        <p:cTn id="25" dur="500" fill="hold"/>
                                        <p:tgtEl>
                                          <p:spTgt spid="1741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414"/>
                                        </p:tgtEl>
                                        <p:attrNameLst>
                                          <p:attrName>style.visibility</p:attrName>
                                        </p:attrNameLst>
                                      </p:cBhvr>
                                      <p:to>
                                        <p:strVal val="visible"/>
                                      </p:to>
                                    </p:set>
                                    <p:anim calcmode="lin" valueType="num">
                                      <p:cBhvr additive="base">
                                        <p:cTn id="30" dur="500" fill="hold"/>
                                        <p:tgtEl>
                                          <p:spTgt spid="17414"/>
                                        </p:tgtEl>
                                        <p:attrNameLst>
                                          <p:attrName>ppt_x</p:attrName>
                                        </p:attrNameLst>
                                      </p:cBhvr>
                                      <p:tavLst>
                                        <p:tav tm="0">
                                          <p:val>
                                            <p:strVal val="#ppt_x"/>
                                          </p:val>
                                        </p:tav>
                                        <p:tav tm="100000">
                                          <p:val>
                                            <p:strVal val="#ppt_x"/>
                                          </p:val>
                                        </p:tav>
                                      </p:tavLst>
                                    </p:anim>
                                    <p:anim calcmode="lin" valueType="num">
                                      <p:cBhvr additive="base">
                                        <p:cTn id="31"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4" grpId="0"/>
      <p:bldP spid="17415" grpId="0"/>
      <p:bldP spid="1741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8435" name="标题 2"/>
          <p:cNvSpPr/>
          <p:nvPr/>
        </p:nvSpPr>
        <p:spPr>
          <a:xfrm>
            <a:off x="582613" y="1377950"/>
            <a:ext cx="8128000" cy="3395663"/>
          </a:xfrm>
          <a:prstGeom prst="rect">
            <a:avLst/>
          </a:prstGeom>
          <a:noFill/>
          <a:ln>
            <a:solidFill>
              <a:prstClr val="black"/>
            </a:solid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a:lnSpc>
                <a:spcPct val="150000"/>
              </a:lnSpc>
            </a:pPr>
            <a:r>
              <a:rPr lang="zh-CN" altLang="zh-CN" sz="2800">
                <a:latin typeface="Times New Roman" pitchFamily="18" charset="0"/>
                <a:ea typeface="黑体" pitchFamily="49" charset="-122"/>
              </a:rPr>
              <a:t>【点拔】（</a:t>
            </a:r>
            <a:r>
              <a:rPr lang="en-US" altLang="zh-CN" sz="2800">
                <a:latin typeface="Times New Roman" pitchFamily="18" charset="0"/>
                <a:ea typeface="黑体" pitchFamily="49" charset="-122"/>
              </a:rPr>
              <a:t>1</a:t>
            </a:r>
            <a:r>
              <a:rPr lang="zh-CN" altLang="zh-CN" sz="2800">
                <a:latin typeface="Times New Roman" pitchFamily="18" charset="0"/>
                <a:ea typeface="黑体" pitchFamily="49" charset="-122"/>
              </a:rPr>
              <a:t>）物体的长度＝末端刻度－起始端刻度；结果要估读到分度值的下一位，注意单位．</a:t>
            </a:r>
            <a:endParaRPr lang="en-US" altLang="zh-CN" sz="2800">
              <a:latin typeface="Times New Roman" pitchFamily="18" charset="0"/>
              <a:ea typeface="黑体" pitchFamily="49" charset="-122"/>
            </a:endParaRPr>
          </a:p>
          <a:p>
            <a:pPr marL="0" lvl="0" indent="0" eaLnBrk="1">
              <a:lnSpc>
                <a:spcPct val="150000"/>
              </a:lnSpc>
            </a:pPr>
            <a:r>
              <a:rPr lang="zh-CN" altLang="zh-CN" sz="2800">
                <a:latin typeface="Times New Roman" pitchFamily="18" charset="0"/>
                <a:ea typeface="黑体" pitchFamily="49" charset="-122"/>
              </a:rPr>
              <a:t> （</a:t>
            </a:r>
            <a:r>
              <a:rPr lang="en-US" altLang="zh-CN" sz="2800">
                <a:latin typeface="Times New Roman" pitchFamily="18" charset="0"/>
                <a:ea typeface="黑体" pitchFamily="49" charset="-122"/>
              </a:rPr>
              <a:t>2</a:t>
            </a:r>
            <a:r>
              <a:rPr lang="zh-CN" altLang="zh-CN" sz="2800">
                <a:latin typeface="Times New Roman" pitchFamily="18" charset="0"/>
                <a:ea typeface="黑体" pitchFamily="49" charset="-122"/>
              </a:rPr>
              <a:t>）停表的分针所对准的刻度没有超出半分钟，秒针在</a:t>
            </a:r>
            <a:r>
              <a:rPr lang="en-US" altLang="zh-CN" sz="2800">
                <a:latin typeface="Times New Roman" pitchFamily="18" charset="0"/>
                <a:ea typeface="黑体" pitchFamily="49" charset="-122"/>
              </a:rPr>
              <a:t>0</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30 s</a:t>
            </a:r>
            <a:r>
              <a:rPr lang="zh-CN" altLang="zh-CN" sz="2800">
                <a:latin typeface="Times New Roman" pitchFamily="18" charset="0"/>
                <a:ea typeface="黑体" pitchFamily="49" charset="-122"/>
              </a:rPr>
              <a:t>之间读数；若分针所对准的刻度已超出了半分钟，秒针在</a:t>
            </a:r>
            <a:r>
              <a:rPr lang="en-US" altLang="zh-CN" sz="2800">
                <a:latin typeface="Times New Roman" pitchFamily="18" charset="0"/>
                <a:ea typeface="黑体" pitchFamily="49" charset="-122"/>
              </a:rPr>
              <a:t>30</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60 s</a:t>
            </a:r>
            <a:r>
              <a:rPr lang="zh-CN" altLang="zh-CN" sz="2800">
                <a:latin typeface="Times New Roman" pitchFamily="18" charset="0"/>
                <a:ea typeface="黑体" pitchFamily="49" charset="-122"/>
              </a:rPr>
              <a:t>之间读数．</a:t>
            </a:r>
            <a:endParaRPr lang="zh-CN" altLang="zh-CN" sz="2800">
              <a:latin typeface="Times New Roman" pitchFamily="18" charset="0"/>
              <a:ea typeface="黑体" pitchFamily="49" charset="-122"/>
            </a:endParaRPr>
          </a:p>
          <a:p>
            <a:pPr marL="0" lvl="0" indent="0" eaLnBrk="1">
              <a:lnSpc>
                <a:spcPct val="150000"/>
              </a:lnSpc>
            </a:pPr>
            <a:endParaRPr lang="zh-CN" altLang="en-US" sz="2800">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inVertical)">
                                      <p:cBhvr>
                                        <p:cTn id="7"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标题 2"/>
          <p:cNvSpPr>
            <a:spLocks noGrp="1"/>
          </p:cNvSpPr>
          <p:nvPr>
            <p:ph type="title" idx="4294967295"/>
          </p:nvPr>
        </p:nvSpPr>
        <p:spPr>
          <a:xfrm>
            <a:off x="582613" y="1479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泰安）如下图所示，所测木块长度是</a:t>
            </a:r>
            <a:r>
              <a:rPr lang="zh-CN" altLang="zh-CN" sz="2800" u="sng"/>
              <a:t>　　　　　</a:t>
            </a:r>
            <a:r>
              <a:rPr lang="en-US" altLang="zh-CN" sz="2800"/>
              <a:t>cm</a:t>
            </a:r>
            <a:r>
              <a:rPr lang="zh-CN" altLang="zh-CN" sz="2800"/>
              <a:t>，秒表读数是</a:t>
            </a:r>
            <a:r>
              <a:rPr lang="zh-CN" altLang="zh-CN" sz="2800" u="sng"/>
              <a:t>　　　　　</a:t>
            </a:r>
            <a:r>
              <a:rPr lang="en-US" altLang="zh-CN" sz="2800"/>
              <a:t>s.</a:t>
            </a:r>
            <a:br>
              <a:rPr lang="zh-CN" altLang="zh-CN" sz="2800"/>
            </a:br>
            <a:endParaRPr lang="zh-CN" altLang="en-US" sz="2800"/>
          </a:p>
        </p:txBody>
      </p:sp>
      <p:pic>
        <p:nvPicPr>
          <p:cNvPr id="19459" name="Picture 2"/>
          <p:cNvPicPr>
            <a:picLocks noChangeAspect="1"/>
          </p:cNvPicPr>
          <p:nvPr/>
        </p:nvPicPr>
        <p:blipFill>
          <a:blip r:embed="rId2"/>
          <a:stretch>
            <a:fillRect/>
          </a:stretch>
        </p:blipFill>
        <p:spPr>
          <a:xfrm>
            <a:off x="582613" y="1643063"/>
            <a:ext cx="1323975" cy="487362"/>
          </a:xfrm>
          <a:prstGeom prst="rect">
            <a:avLst/>
          </a:prstGeom>
          <a:noFill/>
          <a:ln>
            <a:noFill/>
            <a:miter lim="800000"/>
          </a:ln>
        </p:spPr>
      </p:pic>
      <p:sp>
        <p:nvSpPr>
          <p:cNvPr id="19460"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9461" name="Picture 5"/>
          <p:cNvPicPr>
            <a:picLocks noChangeAspect="1"/>
          </p:cNvPicPr>
          <p:nvPr/>
        </p:nvPicPr>
        <p:blipFill>
          <a:blip r:embed="rId3"/>
          <a:stretch>
            <a:fillRect/>
          </a:stretch>
        </p:blipFill>
        <p:spPr>
          <a:xfrm>
            <a:off x="1530350" y="3057525"/>
            <a:ext cx="5492750" cy="2476500"/>
          </a:xfrm>
          <a:prstGeom prst="rect">
            <a:avLst/>
          </a:prstGeom>
          <a:noFill/>
          <a:ln>
            <a:noFill/>
            <a:miter lim="800000"/>
          </a:ln>
        </p:spPr>
      </p:pic>
      <p:sp>
        <p:nvSpPr>
          <p:cNvPr id="19462" name="矩形 1"/>
          <p:cNvSpPr/>
          <p:nvPr/>
        </p:nvSpPr>
        <p:spPr>
          <a:xfrm>
            <a:off x="5435600" y="2220913"/>
            <a:ext cx="10810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140</a:t>
            </a:r>
            <a:endParaRPr lang="zh-CN" altLang="zh-CN" sz="2800">
              <a:latin typeface="等线" pitchFamily="2" charset="-122"/>
              <a:ea typeface="等线" pitchFamily="2" charset="-122"/>
            </a:endParaRPr>
          </a:p>
        </p:txBody>
      </p:sp>
      <p:sp>
        <p:nvSpPr>
          <p:cNvPr id="19463" name="矩形 2"/>
          <p:cNvSpPr/>
          <p:nvPr/>
        </p:nvSpPr>
        <p:spPr>
          <a:xfrm>
            <a:off x="1500188" y="2220913"/>
            <a:ext cx="8128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2.35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58"/>
                                        </p:tgtEl>
                                        <p:attrNameLst>
                                          <p:attrName>style.visibility</p:attrName>
                                        </p:attrNameLst>
                                      </p:cBhvr>
                                      <p:to>
                                        <p:strVal val="visible"/>
                                      </p:to>
                                    </p:set>
                                    <p:animEffect transition="in" filter="fade">
                                      <p:cBhvr>
                                        <p:cTn id="10" dur="500"/>
                                        <p:tgtEl>
                                          <p:spTgt spid="19458"/>
                                        </p:tgtEl>
                                      </p:cBhvr>
                                    </p:animEffect>
                                  </p:childTnLst>
                                </p:cTn>
                              </p:par>
                              <p:par>
                                <p:cTn id="11" presetID="10" presetClass="entr" presetSubtype="0" fill="hold" nodeType="withEffect">
                                  <p:stCondLst>
                                    <p:cond delay="0"/>
                                  </p:stCondLst>
                                  <p:childTnLst>
                                    <p:set>
                                      <p:cBhvr>
                                        <p:cTn id="12" dur="1" fill="hold">
                                          <p:stCondLst>
                                            <p:cond delay="0"/>
                                          </p:stCondLst>
                                        </p:cTn>
                                        <p:tgtEl>
                                          <p:spTgt spid="19461"/>
                                        </p:tgtEl>
                                        <p:attrNameLst>
                                          <p:attrName>style.visibility</p:attrName>
                                        </p:attrNameLst>
                                      </p:cBhvr>
                                      <p:to>
                                        <p:strVal val="visible"/>
                                      </p:to>
                                    </p:set>
                                    <p:animEffect transition="in" filter="fade">
                                      <p:cBhvr>
                                        <p:cTn id="13" dur="500"/>
                                        <p:tgtEl>
                                          <p:spTgt spid="1946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9463"/>
                                        </p:tgtEl>
                                        <p:attrNameLst>
                                          <p:attrName>style.visibility</p:attrName>
                                        </p:attrNameLst>
                                      </p:cBhvr>
                                      <p:to>
                                        <p:strVal val="visible"/>
                                      </p:to>
                                    </p:set>
                                    <p:anim calcmode="lin" valueType="num">
                                      <p:cBhvr additive="base">
                                        <p:cTn id="18" dur="500" fill="hold"/>
                                        <p:tgtEl>
                                          <p:spTgt spid="19463"/>
                                        </p:tgtEl>
                                        <p:attrNameLst>
                                          <p:attrName>ppt_x</p:attrName>
                                        </p:attrNameLst>
                                      </p:cBhvr>
                                      <p:tavLst>
                                        <p:tav tm="0">
                                          <p:val>
                                            <p:strVal val="#ppt_x"/>
                                          </p:val>
                                        </p:tav>
                                        <p:tav tm="100000">
                                          <p:val>
                                            <p:strVal val="#ppt_x"/>
                                          </p:val>
                                        </p:tav>
                                      </p:tavLst>
                                    </p:anim>
                                    <p:anim calcmode="lin" valueType="num">
                                      <p:cBhvr additive="base">
                                        <p:cTn id="19" dur="500" fill="hold"/>
                                        <p:tgtEl>
                                          <p:spTgt spid="1946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9462"/>
                                        </p:tgtEl>
                                        <p:attrNameLst>
                                          <p:attrName>style.visibility</p:attrName>
                                        </p:attrNameLst>
                                      </p:cBhvr>
                                      <p:to>
                                        <p:strVal val="visible"/>
                                      </p:to>
                                    </p:set>
                                    <p:anim calcmode="lin" valueType="num">
                                      <p:cBhvr additive="base">
                                        <p:cTn id="24" dur="500" fill="hold"/>
                                        <p:tgtEl>
                                          <p:spTgt spid="19462"/>
                                        </p:tgtEl>
                                        <p:attrNameLst>
                                          <p:attrName>ppt_x</p:attrName>
                                        </p:attrNameLst>
                                      </p:cBhvr>
                                      <p:tavLst>
                                        <p:tav tm="0">
                                          <p:val>
                                            <p:strVal val="#ppt_x"/>
                                          </p:val>
                                        </p:tav>
                                        <p:tav tm="100000">
                                          <p:val>
                                            <p:strVal val="#ppt_x"/>
                                          </p:val>
                                        </p:tav>
                                      </p:tavLst>
                                    </p:anim>
                                    <p:anim calcmode="lin" valueType="num">
                                      <p:cBhvr additive="base">
                                        <p:cTn id="25"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2" grpId="0"/>
      <p:bldP spid="19463"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5"/>
          <p:cNvSpPr>
            <a:spLocks noGrp="1"/>
          </p:cNvSpPr>
          <p:nvPr>
            <p:ph type="title" idx="4294967295"/>
          </p:nvPr>
        </p:nvSpPr>
        <p:spPr>
          <a:xfrm>
            <a:off x="582613"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参照物　 </a:t>
            </a:r>
            <a:br>
              <a:rPr lang="en-US" altLang="zh-CN" sz="2800"/>
            </a:br>
            <a:r>
              <a:rPr lang="en-US" altLang="zh-CN" sz="2800"/>
              <a:t>         </a:t>
            </a:r>
            <a:r>
              <a:rPr lang="zh-CN" altLang="zh-CN" sz="2800"/>
              <a:t>（</a:t>
            </a:r>
            <a:r>
              <a:rPr lang="en-US" altLang="zh-CN" sz="2800"/>
              <a:t>2020·</a:t>
            </a:r>
            <a:r>
              <a:rPr lang="zh-CN" altLang="zh-CN" sz="2800"/>
              <a:t>镇江）以右图中哪一个物体为参照物，正在下降的跳伞员是静止的（　　）</a:t>
            </a:r>
            <a:br>
              <a:rPr lang="zh-CN" altLang="zh-CN" sz="2800"/>
            </a:br>
            <a:r>
              <a:rPr lang="en-US" altLang="zh-CN" sz="2800"/>
              <a:t>A</a:t>
            </a:r>
            <a:r>
              <a:rPr lang="zh-CN" altLang="zh-CN" sz="2800"/>
              <a:t>．地面</a:t>
            </a:r>
            <a:r>
              <a:rPr lang="en-US" altLang="zh-CN" sz="2800"/>
              <a:t>	</a:t>
            </a:r>
            <a:br>
              <a:rPr lang="zh-CN" altLang="zh-CN" sz="2800"/>
            </a:br>
            <a:r>
              <a:rPr lang="en-US" altLang="zh-CN" sz="2800"/>
              <a:t> B</a:t>
            </a:r>
            <a:r>
              <a:rPr lang="zh-CN" altLang="zh-CN" sz="2800"/>
              <a:t>．降落伞</a:t>
            </a:r>
            <a:r>
              <a:rPr lang="en-US" altLang="zh-CN" sz="2800"/>
              <a:t>	</a:t>
            </a:r>
            <a:br>
              <a:rPr lang="zh-CN" altLang="zh-CN" sz="2800"/>
            </a:br>
            <a:r>
              <a:rPr lang="en-US" altLang="zh-CN" sz="2800"/>
              <a:t> C</a:t>
            </a:r>
            <a:r>
              <a:rPr lang="zh-CN" altLang="zh-CN" sz="2800"/>
              <a:t>．地面上行驶的汽车</a:t>
            </a:r>
            <a:r>
              <a:rPr lang="en-US" altLang="zh-CN" sz="2800"/>
              <a:t>	</a:t>
            </a:r>
            <a:br>
              <a:rPr lang="zh-CN" altLang="zh-CN" sz="2800"/>
            </a:br>
            <a:r>
              <a:rPr lang="en-US" altLang="zh-CN" sz="2800"/>
              <a:t> D</a:t>
            </a:r>
            <a:r>
              <a:rPr lang="zh-CN" altLang="zh-CN" sz="2800"/>
              <a:t>．正在上升的无人机</a:t>
            </a:r>
            <a:br>
              <a:rPr lang="zh-CN" altLang="zh-CN" sz="2800"/>
            </a:br>
            <a:endParaRPr lang="zh-CN" altLang="en-US" sz="2800"/>
          </a:p>
        </p:txBody>
      </p:sp>
      <p:pic>
        <p:nvPicPr>
          <p:cNvPr id="20483" name="Picture 3"/>
          <p:cNvPicPr>
            <a:picLocks noChangeAspect="1"/>
          </p:cNvPicPr>
          <p:nvPr/>
        </p:nvPicPr>
        <p:blipFill>
          <a:blip r:embed="rId2"/>
          <a:stretch>
            <a:fillRect/>
          </a:stretch>
        </p:blipFill>
        <p:spPr>
          <a:xfrm>
            <a:off x="728663" y="1966913"/>
            <a:ext cx="790575" cy="395287"/>
          </a:xfrm>
          <a:prstGeom prst="rect">
            <a:avLst/>
          </a:prstGeom>
          <a:noFill/>
          <a:ln>
            <a:noFill/>
            <a:miter lim="800000"/>
          </a:ln>
        </p:spPr>
      </p:pic>
      <p:sp>
        <p:nvSpPr>
          <p:cNvPr id="2048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0485" name="Picture 5"/>
          <p:cNvPicPr>
            <a:picLocks noChangeAspect="1"/>
          </p:cNvPicPr>
          <p:nvPr/>
        </p:nvPicPr>
        <p:blipFill>
          <a:blip r:embed="rId3"/>
          <a:stretch>
            <a:fillRect/>
          </a:stretch>
        </p:blipFill>
        <p:spPr>
          <a:xfrm>
            <a:off x="4862513" y="3246438"/>
            <a:ext cx="3186112" cy="2220912"/>
          </a:xfrm>
          <a:prstGeom prst="rect">
            <a:avLst/>
          </a:prstGeom>
          <a:noFill/>
          <a:ln>
            <a:noFill/>
            <a:miter lim="800000"/>
          </a:ln>
        </p:spPr>
      </p:pic>
      <p:sp>
        <p:nvSpPr>
          <p:cNvPr id="20486" name="矩形 1"/>
          <p:cNvSpPr/>
          <p:nvPr/>
        </p:nvSpPr>
        <p:spPr>
          <a:xfrm>
            <a:off x="6126163" y="2503488"/>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500"/>
                                        <p:tgtEl>
                                          <p:spTgt spid="20482"/>
                                        </p:tgtEl>
                                      </p:cBhvr>
                                    </p:animEffect>
                                  </p:childTnLst>
                                </p:cTn>
                              </p:par>
                              <p:par>
                                <p:cTn id="11" presetID="10" presetClass="entr" presetSubtype="0" fill="hold" nodeType="withEffect">
                                  <p:stCondLst>
                                    <p:cond delay="0"/>
                                  </p:stCondLst>
                                  <p:childTnLst>
                                    <p:set>
                                      <p:cBhvr>
                                        <p:cTn id="12" dur="1" fill="hold">
                                          <p:stCondLst>
                                            <p:cond delay="0"/>
                                          </p:stCondLst>
                                        </p:cTn>
                                        <p:tgtEl>
                                          <p:spTgt spid="20485"/>
                                        </p:tgtEl>
                                        <p:attrNameLst>
                                          <p:attrName>style.visibility</p:attrName>
                                        </p:attrNameLst>
                                      </p:cBhvr>
                                      <p:to>
                                        <p:strVal val="visible"/>
                                      </p:to>
                                    </p:set>
                                    <p:animEffect transition="in" filter="fade">
                                      <p:cBhvr>
                                        <p:cTn id="13" dur="500"/>
                                        <p:tgtEl>
                                          <p:spTgt spid="2048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0486"/>
                                        </p:tgtEl>
                                        <p:attrNameLst>
                                          <p:attrName>style.visibility</p:attrName>
                                        </p:attrNameLst>
                                      </p:cBhvr>
                                      <p:to>
                                        <p:strVal val="visible"/>
                                      </p:to>
                                    </p:set>
                                    <p:anim calcmode="lin" valueType="num">
                                      <p:cBhvr additive="base">
                                        <p:cTn id="18" dur="500" fill="hold"/>
                                        <p:tgtEl>
                                          <p:spTgt spid="20486"/>
                                        </p:tgtEl>
                                        <p:attrNameLst>
                                          <p:attrName>ppt_x</p:attrName>
                                        </p:attrNameLst>
                                      </p:cBhvr>
                                      <p:tavLst>
                                        <p:tav tm="0">
                                          <p:val>
                                            <p:strVal val="#ppt_x"/>
                                          </p:val>
                                        </p:tav>
                                        <p:tav tm="100000">
                                          <p:val>
                                            <p:strVal val="#ppt_x"/>
                                          </p:val>
                                        </p:tav>
                                      </p:tavLst>
                                    </p:anim>
                                    <p:anim calcmode="lin" valueType="num">
                                      <p:cBhvr additive="base">
                                        <p:cTn id="19" dur="500" fill="hold"/>
                                        <p:tgtEl>
                                          <p:spTgt spid="204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1507" name="标题 3"/>
          <p:cNvSpPr>
            <a:spLocks noGrp="1"/>
          </p:cNvSpPr>
          <p:nvPr>
            <p:ph type="title" idx="4294967295"/>
          </p:nvPr>
        </p:nvSpPr>
        <p:spPr>
          <a:xfrm>
            <a:off x="508000" y="1306513"/>
            <a:ext cx="8128000" cy="3987800"/>
          </a:xfrm>
          <a:prstGeom prst="rect">
            <a:avLst/>
          </a:prstGeom>
          <a:noFill/>
          <a:ln>
            <a:solidFill>
              <a:prstClr val="black"/>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）参照物的选择是任意的（研究对象除外），参照物已经选定，视为静止；</a:t>
            </a:r>
            <a:br>
              <a:rPr lang="zh-CN" altLang="zh-CN" sz="2800"/>
            </a:br>
            <a:r>
              <a:rPr lang="zh-CN" altLang="zh-CN" sz="2800"/>
              <a:t>（</a:t>
            </a:r>
            <a:r>
              <a:rPr lang="en-US" altLang="zh-CN" sz="2800"/>
              <a:t>2</a:t>
            </a:r>
            <a:r>
              <a:rPr lang="zh-CN" altLang="zh-CN" sz="2800"/>
              <a:t>）研究对象与参照物的位置改变，研究对象运动；</a:t>
            </a:r>
            <a:br>
              <a:rPr lang="zh-CN" altLang="zh-CN" sz="2800"/>
            </a:br>
            <a:r>
              <a:rPr lang="zh-CN" altLang="zh-CN" sz="2800"/>
              <a:t>（</a:t>
            </a:r>
            <a:r>
              <a:rPr lang="en-US" altLang="zh-CN" sz="2800"/>
              <a:t>3</a:t>
            </a:r>
            <a:r>
              <a:rPr lang="zh-CN" altLang="zh-CN" sz="2800"/>
              <a:t>）研究对象与参照物的运动方向、速度相同（捆绑在一起），研究对象是静止的．</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barn(inVertical)">
                                      <p:cBhvr>
                                        <p:cTn id="7"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益阳）如右图所示，白鹭掠过平静的湖面，在水中形成了清晰的倒影．下列关于其相对运动的说法中正确的是（　　）</a:t>
            </a:r>
            <a:br>
              <a:rPr lang="zh-CN" altLang="zh-CN" sz="2800"/>
            </a:br>
            <a:r>
              <a:rPr lang="en-US" altLang="zh-CN" sz="2800"/>
              <a:t>A</a:t>
            </a:r>
            <a:r>
              <a:rPr lang="zh-CN" altLang="zh-CN" sz="2800"/>
              <a:t>．以其倒影为参照物，白鹭是向</a:t>
            </a:r>
            <a:br>
              <a:rPr lang="en-US" altLang="zh-CN" sz="2800"/>
            </a:br>
            <a:r>
              <a:rPr lang="zh-CN" altLang="zh-CN" sz="2800"/>
              <a:t>前运动的</a:t>
            </a:r>
            <a:r>
              <a:rPr lang="en-US" altLang="zh-CN" sz="2800"/>
              <a:t>	</a:t>
            </a:r>
            <a:br>
              <a:rPr lang="zh-CN" altLang="zh-CN" sz="2800"/>
            </a:br>
            <a:r>
              <a:rPr lang="en-US" altLang="zh-CN" sz="2800"/>
              <a:t>B</a:t>
            </a:r>
            <a:r>
              <a:rPr lang="zh-CN" altLang="zh-CN" sz="2800"/>
              <a:t>．以水面为参照物，白鹭是静止的</a:t>
            </a:r>
            <a:r>
              <a:rPr lang="en-US" altLang="zh-CN" sz="2800"/>
              <a:t>	</a:t>
            </a:r>
            <a:br>
              <a:rPr lang="zh-CN" altLang="zh-CN" sz="2800"/>
            </a:br>
            <a:r>
              <a:rPr lang="en-US" altLang="zh-CN" sz="2800"/>
              <a:t>C</a:t>
            </a:r>
            <a:r>
              <a:rPr lang="zh-CN" altLang="zh-CN" sz="2800"/>
              <a:t>．以湖边的树为参照物，白鹭的倒影是静止的</a:t>
            </a:r>
            <a:br>
              <a:rPr lang="zh-CN" altLang="zh-CN" sz="2800"/>
            </a:br>
            <a:r>
              <a:rPr lang="en-US" altLang="zh-CN" sz="2800"/>
              <a:t>D</a:t>
            </a:r>
            <a:r>
              <a:rPr lang="zh-CN" altLang="zh-CN" sz="2800"/>
              <a:t>．当白鹭向上飞行时，其倒影相对白鹭向下运动</a:t>
            </a:r>
            <a:br>
              <a:rPr lang="zh-CN" altLang="zh-CN" sz="2800"/>
            </a:br>
            <a:endParaRPr lang="zh-CN" altLang="en-US" sz="2800"/>
          </a:p>
        </p:txBody>
      </p:sp>
      <p:pic>
        <p:nvPicPr>
          <p:cNvPr id="22531" name="Picture 2"/>
          <p:cNvPicPr>
            <a:picLocks noChangeAspect="1"/>
          </p:cNvPicPr>
          <p:nvPr/>
        </p:nvPicPr>
        <p:blipFill>
          <a:blip r:embed="rId2"/>
          <a:stretch>
            <a:fillRect/>
          </a:stretch>
        </p:blipFill>
        <p:spPr>
          <a:xfrm>
            <a:off x="515938" y="1038225"/>
            <a:ext cx="1339850" cy="495300"/>
          </a:xfrm>
          <a:prstGeom prst="rect">
            <a:avLst/>
          </a:prstGeom>
          <a:noFill/>
          <a:ln>
            <a:noFill/>
            <a:miter lim="800000"/>
          </a:ln>
        </p:spPr>
      </p:pic>
      <p:sp>
        <p:nvSpPr>
          <p:cNvPr id="22532"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2533" name="Picture 5"/>
          <p:cNvPicPr>
            <a:picLocks noChangeAspect="1"/>
          </p:cNvPicPr>
          <p:nvPr/>
        </p:nvPicPr>
        <p:blipFill>
          <a:blip r:embed="rId3"/>
          <a:stretch>
            <a:fillRect/>
          </a:stretch>
        </p:blipFill>
        <p:spPr>
          <a:xfrm>
            <a:off x="6022975" y="2165350"/>
            <a:ext cx="2414588" cy="2051050"/>
          </a:xfrm>
          <a:prstGeom prst="rect">
            <a:avLst/>
          </a:prstGeom>
          <a:noFill/>
          <a:ln>
            <a:noFill/>
            <a:miter lim="800000"/>
          </a:ln>
        </p:spPr>
      </p:pic>
      <p:sp>
        <p:nvSpPr>
          <p:cNvPr id="22534" name="矩形 6"/>
          <p:cNvSpPr/>
          <p:nvPr/>
        </p:nvSpPr>
        <p:spPr>
          <a:xfrm>
            <a:off x="4951413" y="2262188"/>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0"/>
                                        </p:tgtEl>
                                        <p:attrNameLst>
                                          <p:attrName>style.visibility</p:attrName>
                                        </p:attrNameLst>
                                      </p:cBhvr>
                                      <p:to>
                                        <p:strVal val="visible"/>
                                      </p:to>
                                    </p:set>
                                    <p:animEffect transition="in" filter="fade">
                                      <p:cBhvr>
                                        <p:cTn id="10" dur="500"/>
                                        <p:tgtEl>
                                          <p:spTgt spid="22530"/>
                                        </p:tgtEl>
                                      </p:cBhvr>
                                    </p:animEffect>
                                  </p:childTnLst>
                                </p:cTn>
                              </p:par>
                              <p:par>
                                <p:cTn id="11" presetID="10" presetClass="entr" presetSubtype="0" fill="hold" nodeType="withEffect">
                                  <p:stCondLst>
                                    <p:cond delay="0"/>
                                  </p:stCondLst>
                                  <p:childTnLst>
                                    <p:set>
                                      <p:cBhvr>
                                        <p:cTn id="12" dur="1" fill="hold">
                                          <p:stCondLst>
                                            <p:cond delay="0"/>
                                          </p:stCondLst>
                                        </p:cTn>
                                        <p:tgtEl>
                                          <p:spTgt spid="22533"/>
                                        </p:tgtEl>
                                        <p:attrNameLst>
                                          <p:attrName>style.visibility</p:attrName>
                                        </p:attrNameLst>
                                      </p:cBhvr>
                                      <p:to>
                                        <p:strVal val="visible"/>
                                      </p:to>
                                    </p:set>
                                    <p:animEffect transition="in" filter="fade">
                                      <p:cBhvr>
                                        <p:cTn id="13" dur="500"/>
                                        <p:tgtEl>
                                          <p:spTgt spid="2253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2534"/>
                                        </p:tgtEl>
                                        <p:attrNameLst>
                                          <p:attrName>style.visibility</p:attrName>
                                        </p:attrNameLst>
                                      </p:cBhvr>
                                      <p:to>
                                        <p:strVal val="visible"/>
                                      </p:to>
                                    </p:set>
                                    <p:anim calcmode="lin" valueType="num">
                                      <p:cBhvr additive="base">
                                        <p:cTn id="18" dur="500" fill="hold"/>
                                        <p:tgtEl>
                                          <p:spTgt spid="22534"/>
                                        </p:tgtEl>
                                        <p:attrNameLst>
                                          <p:attrName>ppt_x</p:attrName>
                                        </p:attrNameLst>
                                      </p:cBhvr>
                                      <p:tavLst>
                                        <p:tav tm="0">
                                          <p:val>
                                            <p:strVal val="#ppt_x"/>
                                          </p:val>
                                        </p:tav>
                                        <p:tav tm="100000">
                                          <p:val>
                                            <p:strVal val="#ppt_x"/>
                                          </p:val>
                                        </p:tav>
                                      </p:tavLst>
                                    </p:anim>
                                    <p:anim calcmode="lin" valueType="num">
                                      <p:cBhvr additive="base">
                                        <p:cTn id="19"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凉山州）如右图所示，公交车甲和公交车乙从同一车站同时同向匀速行驶的路程随时间变化的图象，甲车速度为</a:t>
            </a:r>
            <a:r>
              <a:rPr lang="zh-CN" altLang="zh-CN" sz="2800" u="sng"/>
              <a:t>　　　　　</a:t>
            </a:r>
            <a:r>
              <a:rPr lang="en-US" altLang="zh-CN" sz="2800"/>
              <a:t>km/h</a:t>
            </a:r>
            <a:r>
              <a:rPr lang="zh-CN" altLang="zh-CN" sz="2800"/>
              <a:t>，若运行</a:t>
            </a:r>
            <a:r>
              <a:rPr lang="en-US" altLang="zh-CN" sz="2800"/>
              <a:t>5 min</a:t>
            </a:r>
            <a:r>
              <a:rPr lang="zh-CN" altLang="zh-CN" sz="2800"/>
              <a:t>，则乙车行驶的路程是</a:t>
            </a:r>
            <a:r>
              <a:rPr lang="zh-CN" altLang="zh-CN" sz="2800" u="sng"/>
              <a:t>　　　　　</a:t>
            </a:r>
            <a:r>
              <a:rPr lang="zh-CN" altLang="zh-CN" sz="2800"/>
              <a:t>．</a:t>
            </a:r>
            <a:br>
              <a:rPr lang="zh-CN" altLang="zh-CN" sz="2800"/>
            </a:br>
            <a:endParaRPr lang="zh-CN" altLang="en-US" sz="2800"/>
          </a:p>
        </p:txBody>
      </p:sp>
      <p:pic>
        <p:nvPicPr>
          <p:cNvPr id="23555" name="Picture 4"/>
          <p:cNvPicPr>
            <a:picLocks noChangeAspect="1"/>
          </p:cNvPicPr>
          <p:nvPr/>
        </p:nvPicPr>
        <p:blipFill>
          <a:blip r:embed="rId2"/>
          <a:stretch>
            <a:fillRect/>
          </a:stretch>
        </p:blipFill>
        <p:spPr>
          <a:xfrm>
            <a:off x="752475" y="1044575"/>
            <a:ext cx="790575" cy="395288"/>
          </a:xfrm>
          <a:prstGeom prst="rect">
            <a:avLst/>
          </a:prstGeom>
          <a:noFill/>
          <a:ln>
            <a:noFill/>
            <a:miter lim="800000"/>
          </a:ln>
        </p:spPr>
      </p:pic>
      <p:sp>
        <p:nvSpPr>
          <p:cNvPr id="23556" name="矩形 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3557" name="Picture 5"/>
          <p:cNvPicPr>
            <a:picLocks noChangeAspect="1"/>
          </p:cNvPicPr>
          <p:nvPr/>
        </p:nvPicPr>
        <p:blipFill>
          <a:blip r:embed="rId3"/>
          <a:stretch>
            <a:fillRect/>
          </a:stretch>
        </p:blipFill>
        <p:spPr>
          <a:xfrm>
            <a:off x="3160713" y="3640138"/>
            <a:ext cx="2519362" cy="2335212"/>
          </a:xfrm>
          <a:prstGeom prst="rect">
            <a:avLst/>
          </a:prstGeom>
          <a:noFill/>
          <a:ln>
            <a:noFill/>
            <a:miter lim="800000"/>
          </a:ln>
        </p:spPr>
      </p:pic>
      <p:sp>
        <p:nvSpPr>
          <p:cNvPr id="23558" name="矩形 1"/>
          <p:cNvSpPr/>
          <p:nvPr/>
        </p:nvSpPr>
        <p:spPr>
          <a:xfrm>
            <a:off x="4819650" y="2914650"/>
            <a:ext cx="17208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1 500 m</a:t>
            </a:r>
            <a:endParaRPr lang="zh-CN" altLang="zh-CN" sz="2800">
              <a:latin typeface="等线" pitchFamily="2" charset="-122"/>
              <a:ea typeface="等线" pitchFamily="2" charset="-122"/>
            </a:endParaRPr>
          </a:p>
        </p:txBody>
      </p:sp>
      <p:sp>
        <p:nvSpPr>
          <p:cNvPr id="23559" name="矩形 3"/>
          <p:cNvSpPr/>
          <p:nvPr/>
        </p:nvSpPr>
        <p:spPr>
          <a:xfrm>
            <a:off x="5022850" y="2259013"/>
            <a:ext cx="54451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36</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fade">
                                      <p:cBhvr>
                                        <p:cTn id="7" dur="500"/>
                                        <p:tgtEl>
                                          <p:spTgt spid="2355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554"/>
                                        </p:tgtEl>
                                        <p:attrNameLst>
                                          <p:attrName>style.visibility</p:attrName>
                                        </p:attrNameLst>
                                      </p:cBhvr>
                                      <p:to>
                                        <p:strVal val="visible"/>
                                      </p:to>
                                    </p:set>
                                    <p:animEffect transition="in" filter="fade">
                                      <p:cBhvr>
                                        <p:cTn id="10" dur="500"/>
                                        <p:tgtEl>
                                          <p:spTgt spid="23554"/>
                                        </p:tgtEl>
                                      </p:cBhvr>
                                    </p:animEffect>
                                  </p:childTnLst>
                                </p:cTn>
                              </p:par>
                              <p:par>
                                <p:cTn id="11" presetID="10" presetClass="entr" presetSubtype="0" fill="hold" nodeType="withEffect">
                                  <p:stCondLst>
                                    <p:cond delay="0"/>
                                  </p:stCondLst>
                                  <p:childTnLst>
                                    <p:set>
                                      <p:cBhvr>
                                        <p:cTn id="12" dur="1" fill="hold">
                                          <p:stCondLst>
                                            <p:cond delay="0"/>
                                          </p:stCondLst>
                                        </p:cTn>
                                        <p:tgtEl>
                                          <p:spTgt spid="23557"/>
                                        </p:tgtEl>
                                        <p:attrNameLst>
                                          <p:attrName>style.visibility</p:attrName>
                                        </p:attrNameLst>
                                      </p:cBhvr>
                                      <p:to>
                                        <p:strVal val="visible"/>
                                      </p:to>
                                    </p:set>
                                    <p:animEffect transition="in" filter="fade">
                                      <p:cBhvr>
                                        <p:cTn id="13" dur="500"/>
                                        <p:tgtEl>
                                          <p:spTgt spid="2355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9"/>
                                        </p:tgtEl>
                                        <p:attrNameLst>
                                          <p:attrName>style.visibility</p:attrName>
                                        </p:attrNameLst>
                                      </p:cBhvr>
                                      <p:to>
                                        <p:strVal val="visible"/>
                                      </p:to>
                                    </p:set>
                                    <p:anim calcmode="lin" valueType="num">
                                      <p:cBhvr additive="base">
                                        <p:cTn id="18" dur="500" fill="hold"/>
                                        <p:tgtEl>
                                          <p:spTgt spid="23559"/>
                                        </p:tgtEl>
                                        <p:attrNameLst>
                                          <p:attrName>ppt_x</p:attrName>
                                        </p:attrNameLst>
                                      </p:cBhvr>
                                      <p:tavLst>
                                        <p:tav tm="0">
                                          <p:val>
                                            <p:strVal val="#ppt_x"/>
                                          </p:val>
                                        </p:tav>
                                        <p:tav tm="100000">
                                          <p:val>
                                            <p:strVal val="#ppt_x"/>
                                          </p:val>
                                        </p:tav>
                                      </p:tavLst>
                                    </p:anim>
                                    <p:anim calcmode="lin" valueType="num">
                                      <p:cBhvr additive="base">
                                        <p:cTn id="19" dur="500" fill="hold"/>
                                        <p:tgtEl>
                                          <p:spTgt spid="2355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3558"/>
                                        </p:tgtEl>
                                        <p:attrNameLst>
                                          <p:attrName>style.visibility</p:attrName>
                                        </p:attrNameLst>
                                      </p:cBhvr>
                                      <p:to>
                                        <p:strVal val="visible"/>
                                      </p:to>
                                    </p:set>
                                    <p:anim calcmode="lin" valueType="num">
                                      <p:cBhvr additive="base">
                                        <p:cTn id="24" dur="500" fill="hold"/>
                                        <p:tgtEl>
                                          <p:spTgt spid="23558"/>
                                        </p:tgtEl>
                                        <p:attrNameLst>
                                          <p:attrName>ppt_x</p:attrName>
                                        </p:attrNameLst>
                                      </p:cBhvr>
                                      <p:tavLst>
                                        <p:tav tm="0">
                                          <p:val>
                                            <p:strVal val="#ppt_x"/>
                                          </p:val>
                                        </p:tav>
                                        <p:tav tm="100000">
                                          <p:val>
                                            <p:strVal val="#ppt_x"/>
                                          </p:val>
                                        </p:tav>
                                      </p:tavLst>
                                    </p:anim>
                                    <p:anim calcmode="lin" valueType="num">
                                      <p:cBhvr additive="base">
                                        <p:cTn id="25"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8" grpId="0"/>
      <p:bldP spid="23559"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4579" name="标题 3"/>
          <p:cNvSpPr>
            <a:spLocks noGrp="1"/>
          </p:cNvSpPr>
          <p:nvPr>
            <p:ph type="title" idx="4294967295"/>
          </p:nvPr>
        </p:nvSpPr>
        <p:spPr>
          <a:xfrm>
            <a:off x="508000" y="1809750"/>
            <a:ext cx="8128000" cy="2794000"/>
          </a:xfrm>
          <a:prstGeom prst="rect">
            <a:avLst/>
          </a:prstGeom>
          <a:noFill/>
          <a:ln>
            <a:solidFill>
              <a:prstClr val="black"/>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i="1"/>
              <a:t>s</a:t>
            </a:r>
            <a:r>
              <a:rPr lang="en-US" altLang="zh-CN" sz="2800"/>
              <a:t>—</a:t>
            </a:r>
            <a:r>
              <a:rPr lang="en-US" altLang="zh-CN" sz="2800" i="1"/>
              <a:t>t</a:t>
            </a:r>
            <a:r>
              <a:rPr lang="zh-CN" altLang="zh-CN" sz="2800"/>
              <a:t>图像中过原点的斜线表示匀速直线运动；曲线表示变速运动，平行于时间轴的直线表示静止．速度可以通过公式</a:t>
            </a:r>
            <a:r>
              <a:rPr lang="en-US" altLang="zh-CN" sz="2800" i="1"/>
              <a:t>v</a:t>
            </a:r>
            <a:r>
              <a:rPr lang="zh-CN" altLang="zh-CN" sz="2800"/>
              <a:t>＝</a:t>
            </a:r>
            <a:r>
              <a:rPr lang="en-US" altLang="zh-CN" sz="2800" i="1"/>
              <a:t>s</a:t>
            </a:r>
            <a:r>
              <a:rPr lang="en-US" altLang="zh-CN" sz="2800"/>
              <a:t>/</a:t>
            </a:r>
            <a:r>
              <a:rPr lang="en-US" altLang="zh-CN" sz="2800" i="1"/>
              <a:t>t</a:t>
            </a:r>
            <a:r>
              <a:rPr lang="zh-CN" altLang="zh-CN" sz="2800"/>
              <a:t>进行计算；路程可以通过</a:t>
            </a:r>
            <a:r>
              <a:rPr lang="en-US" altLang="zh-CN" sz="2800" i="1"/>
              <a:t>s</a:t>
            </a:r>
            <a:r>
              <a:rPr lang="zh-CN" altLang="zh-CN" sz="2800"/>
              <a:t>＝</a:t>
            </a:r>
            <a:r>
              <a:rPr lang="en-US" altLang="zh-CN" sz="2800" i="1"/>
              <a:t>vt</a:t>
            </a:r>
            <a:r>
              <a:rPr lang="zh-CN" altLang="zh-CN" sz="2800"/>
              <a:t>计算．</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500" fill="hold"/>
                                        <p:tgtEl>
                                          <p:spTgt spid="24579"/>
                                        </p:tgtEl>
                                        <p:attrNameLst>
                                          <p:attrName>ppt_x</p:attrName>
                                        </p:attrNameLst>
                                      </p:cBhvr>
                                      <p:tavLst>
                                        <p:tav tm="0">
                                          <p:val>
                                            <p:strVal val="#ppt_x"/>
                                          </p:val>
                                        </p:tav>
                                        <p:tav tm="100000">
                                          <p:val>
                                            <p:strVal val="#ppt_x"/>
                                          </p:val>
                                        </p:tav>
                                      </p:tavLst>
                                    </p:anim>
                                    <p:anim calcmode="lin" valueType="num">
                                      <p:cBhvr additive="base">
                                        <p:cTn id="8"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 </a:t>
            </a:r>
            <a:r>
              <a:rPr lang="en-US" altLang="zh-CN" sz="2800"/>
              <a:t>             </a:t>
            </a:r>
            <a:r>
              <a:rPr lang="zh-CN" altLang="zh-CN" sz="2800"/>
              <a:t>（</a:t>
            </a:r>
            <a:r>
              <a:rPr lang="en-US" altLang="zh-CN" sz="2800"/>
              <a:t>2020·</a:t>
            </a:r>
            <a:r>
              <a:rPr lang="zh-CN" altLang="zh-CN" sz="2800"/>
              <a:t>德州）两辆汽车在同一平直公路上同时出发，其路程</a:t>
            </a:r>
            <a:r>
              <a:rPr lang="en-US" altLang="zh-CN" sz="2800" i="1"/>
              <a:t>s</a:t>
            </a:r>
            <a:r>
              <a:rPr lang="zh-CN" altLang="zh-CN" sz="2800"/>
              <a:t>与时间</a:t>
            </a:r>
            <a:r>
              <a:rPr lang="en-US" altLang="zh-CN" sz="2800" i="1"/>
              <a:t>t</a:t>
            </a:r>
            <a:r>
              <a:rPr lang="zh-CN" altLang="zh-CN" sz="2800"/>
              <a:t>的关系如图所示．由图象可知，甲车的速度</a:t>
            </a:r>
            <a:r>
              <a:rPr lang="zh-CN" altLang="zh-CN" sz="2800" u="sng"/>
              <a:t>　　　　　</a:t>
            </a:r>
            <a:r>
              <a:rPr lang="zh-CN" altLang="zh-CN" sz="2800"/>
              <a:t>乙车的速度（选填</a:t>
            </a:r>
            <a:r>
              <a:rPr lang="en-US" altLang="zh-CN" sz="2800"/>
              <a:t>“</a:t>
            </a:r>
            <a:r>
              <a:rPr lang="zh-CN" altLang="zh-CN" sz="2800"/>
              <a:t>＜</a:t>
            </a:r>
            <a:r>
              <a:rPr lang="en-US" altLang="zh-CN" sz="2800"/>
              <a:t>”“</a:t>
            </a:r>
            <a:r>
              <a:rPr lang="zh-CN" altLang="zh-CN" sz="2800"/>
              <a:t>＝</a:t>
            </a:r>
            <a:r>
              <a:rPr lang="en-US" altLang="zh-CN" sz="2800"/>
              <a:t>”</a:t>
            </a:r>
            <a:r>
              <a:rPr lang="zh-CN" altLang="zh-CN" sz="2800"/>
              <a:t>或</a:t>
            </a:r>
            <a:r>
              <a:rPr lang="en-US" altLang="zh-CN" sz="2800"/>
              <a:t>“</a:t>
            </a:r>
            <a:r>
              <a:rPr lang="zh-CN" altLang="zh-CN" sz="2800"/>
              <a:t>＞</a:t>
            </a:r>
            <a:r>
              <a:rPr lang="en-US" altLang="zh-CN" sz="2800"/>
              <a:t>”</a:t>
            </a:r>
            <a:r>
              <a:rPr lang="zh-CN" altLang="zh-CN" sz="2800"/>
              <a:t>），甲车的速度为</a:t>
            </a:r>
            <a:r>
              <a:rPr lang="zh-CN" altLang="zh-CN" sz="2800" u="sng"/>
              <a:t>　　　　　</a:t>
            </a:r>
            <a:r>
              <a:rPr lang="en-US" altLang="zh-CN" sz="2800"/>
              <a:t>m/s</a:t>
            </a:r>
            <a:r>
              <a:rPr lang="zh-CN" altLang="zh-CN" sz="2800"/>
              <a:t>，当</a:t>
            </a:r>
            <a:r>
              <a:rPr lang="en-US" altLang="zh-CN" sz="2800" i="1"/>
              <a:t>t</a:t>
            </a:r>
            <a:r>
              <a:rPr lang="zh-CN" altLang="zh-CN" sz="2800"/>
              <a:t>＝</a:t>
            </a:r>
            <a:r>
              <a:rPr lang="en-US" altLang="zh-CN" sz="2800"/>
              <a:t>40 s</a:t>
            </a:r>
            <a:r>
              <a:rPr lang="zh-CN" altLang="zh-CN" sz="2800"/>
              <a:t>时，甲、乙两车相</a:t>
            </a:r>
            <a:br>
              <a:rPr lang="en-US" altLang="zh-CN" sz="2800"/>
            </a:br>
            <a:r>
              <a:rPr lang="zh-CN" altLang="zh-CN" sz="2800"/>
              <a:t>距</a:t>
            </a:r>
            <a:r>
              <a:rPr lang="zh-CN" altLang="zh-CN" sz="2800" u="sng"/>
              <a:t>　　　　　</a:t>
            </a:r>
            <a:r>
              <a:rPr lang="en-US" altLang="zh-CN" sz="2800"/>
              <a:t>m.</a:t>
            </a:r>
            <a:br>
              <a:rPr lang="zh-CN" altLang="zh-CN" sz="2800"/>
            </a:br>
            <a:endParaRPr lang="zh-CN" altLang="en-US" sz="2800"/>
          </a:p>
        </p:txBody>
      </p:sp>
      <p:pic>
        <p:nvPicPr>
          <p:cNvPr id="25603" name="Picture 2"/>
          <p:cNvPicPr>
            <a:picLocks noChangeAspect="1"/>
          </p:cNvPicPr>
          <p:nvPr/>
        </p:nvPicPr>
        <p:blipFill>
          <a:blip r:embed="rId2"/>
          <a:stretch>
            <a:fillRect/>
          </a:stretch>
        </p:blipFill>
        <p:spPr>
          <a:xfrm>
            <a:off x="628650" y="1039813"/>
            <a:ext cx="1289050" cy="474662"/>
          </a:xfrm>
          <a:prstGeom prst="rect">
            <a:avLst/>
          </a:prstGeom>
          <a:noFill/>
          <a:ln>
            <a:noFill/>
            <a:miter lim="800000"/>
          </a:ln>
        </p:spPr>
      </p:pic>
      <p:sp>
        <p:nvSpPr>
          <p:cNvPr id="2560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5605" name="Picture 5"/>
          <p:cNvPicPr>
            <a:picLocks noChangeAspect="1"/>
          </p:cNvPicPr>
          <p:nvPr/>
        </p:nvPicPr>
        <p:blipFill>
          <a:blip r:embed="rId3"/>
          <a:stretch>
            <a:fillRect/>
          </a:stretch>
        </p:blipFill>
        <p:spPr>
          <a:xfrm>
            <a:off x="5297488" y="3578225"/>
            <a:ext cx="2660650" cy="2397125"/>
          </a:xfrm>
          <a:prstGeom prst="rect">
            <a:avLst/>
          </a:prstGeom>
          <a:noFill/>
          <a:ln>
            <a:noFill/>
            <a:miter lim="800000"/>
          </a:ln>
        </p:spPr>
      </p:pic>
      <p:sp>
        <p:nvSpPr>
          <p:cNvPr id="25606" name="矩形 1"/>
          <p:cNvSpPr/>
          <p:nvPr/>
        </p:nvSpPr>
        <p:spPr>
          <a:xfrm>
            <a:off x="1350963" y="4189413"/>
            <a:ext cx="7223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200</a:t>
            </a:r>
            <a:endParaRPr lang="zh-CN" altLang="zh-CN" sz="2800">
              <a:latin typeface="等线" pitchFamily="2" charset="-122"/>
              <a:ea typeface="等线" pitchFamily="2" charset="-122"/>
            </a:endParaRPr>
          </a:p>
        </p:txBody>
      </p:sp>
      <p:sp>
        <p:nvSpPr>
          <p:cNvPr id="25607" name="矩形 2"/>
          <p:cNvSpPr/>
          <p:nvPr/>
        </p:nvSpPr>
        <p:spPr>
          <a:xfrm>
            <a:off x="4375150" y="2278063"/>
            <a:ext cx="54292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25608" name="矩形 3"/>
          <p:cNvSpPr/>
          <p:nvPr/>
        </p:nvSpPr>
        <p:spPr>
          <a:xfrm>
            <a:off x="6356350" y="2876550"/>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602"/>
                                        </p:tgtEl>
                                        <p:attrNameLst>
                                          <p:attrName>style.visibility</p:attrName>
                                        </p:attrNameLst>
                                      </p:cBhvr>
                                      <p:to>
                                        <p:strVal val="visible"/>
                                      </p:to>
                                    </p:set>
                                    <p:animEffect transition="in" filter="fade">
                                      <p:cBhvr>
                                        <p:cTn id="10" dur="500"/>
                                        <p:tgtEl>
                                          <p:spTgt spid="25602"/>
                                        </p:tgtEl>
                                      </p:cBhvr>
                                    </p:animEffect>
                                  </p:childTnLst>
                                </p:cTn>
                              </p:par>
                              <p:par>
                                <p:cTn id="11" presetID="10" presetClass="entr" presetSubtype="0" fill="hold" nodeType="withEffect">
                                  <p:stCondLst>
                                    <p:cond delay="0"/>
                                  </p:stCondLst>
                                  <p:childTnLst>
                                    <p:set>
                                      <p:cBhvr>
                                        <p:cTn id="12" dur="1" fill="hold">
                                          <p:stCondLst>
                                            <p:cond delay="0"/>
                                          </p:stCondLst>
                                        </p:cTn>
                                        <p:tgtEl>
                                          <p:spTgt spid="25605"/>
                                        </p:tgtEl>
                                        <p:attrNameLst>
                                          <p:attrName>style.visibility</p:attrName>
                                        </p:attrNameLst>
                                      </p:cBhvr>
                                      <p:to>
                                        <p:strVal val="visible"/>
                                      </p:to>
                                    </p:set>
                                    <p:animEffect transition="in" filter="fade">
                                      <p:cBhvr>
                                        <p:cTn id="13" dur="500"/>
                                        <p:tgtEl>
                                          <p:spTgt spid="2560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607"/>
                                        </p:tgtEl>
                                        <p:attrNameLst>
                                          <p:attrName>style.visibility</p:attrName>
                                        </p:attrNameLst>
                                      </p:cBhvr>
                                      <p:to>
                                        <p:strVal val="visible"/>
                                      </p:to>
                                    </p:set>
                                    <p:anim calcmode="lin" valueType="num">
                                      <p:cBhvr additive="base">
                                        <p:cTn id="18" dur="500" fill="hold"/>
                                        <p:tgtEl>
                                          <p:spTgt spid="25607"/>
                                        </p:tgtEl>
                                        <p:attrNameLst>
                                          <p:attrName>ppt_x</p:attrName>
                                        </p:attrNameLst>
                                      </p:cBhvr>
                                      <p:tavLst>
                                        <p:tav tm="0">
                                          <p:val>
                                            <p:strVal val="#ppt_x"/>
                                          </p:val>
                                        </p:tav>
                                        <p:tav tm="100000">
                                          <p:val>
                                            <p:strVal val="#ppt_x"/>
                                          </p:val>
                                        </p:tav>
                                      </p:tavLst>
                                    </p:anim>
                                    <p:anim calcmode="lin" valueType="num">
                                      <p:cBhvr additive="base">
                                        <p:cTn id="19"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5608"/>
                                        </p:tgtEl>
                                        <p:attrNameLst>
                                          <p:attrName>style.visibility</p:attrName>
                                        </p:attrNameLst>
                                      </p:cBhvr>
                                      <p:to>
                                        <p:strVal val="visible"/>
                                      </p:to>
                                    </p:set>
                                    <p:anim calcmode="lin" valueType="num">
                                      <p:cBhvr additive="base">
                                        <p:cTn id="24" dur="500" fill="hold"/>
                                        <p:tgtEl>
                                          <p:spTgt spid="25608"/>
                                        </p:tgtEl>
                                        <p:attrNameLst>
                                          <p:attrName>ppt_x</p:attrName>
                                        </p:attrNameLst>
                                      </p:cBhvr>
                                      <p:tavLst>
                                        <p:tav tm="0">
                                          <p:val>
                                            <p:strVal val="#ppt_x"/>
                                          </p:val>
                                        </p:tav>
                                        <p:tav tm="100000">
                                          <p:val>
                                            <p:strVal val="#ppt_x"/>
                                          </p:val>
                                        </p:tav>
                                      </p:tavLst>
                                    </p:anim>
                                    <p:anim calcmode="lin" valueType="num">
                                      <p:cBhvr additive="base">
                                        <p:cTn id="25" dur="500" fill="hold"/>
                                        <p:tgtEl>
                                          <p:spTgt spid="2560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5606"/>
                                        </p:tgtEl>
                                        <p:attrNameLst>
                                          <p:attrName>style.visibility</p:attrName>
                                        </p:attrNameLst>
                                      </p:cBhvr>
                                      <p:to>
                                        <p:strVal val="visible"/>
                                      </p:to>
                                    </p:set>
                                    <p:anim calcmode="lin" valueType="num">
                                      <p:cBhvr additive="base">
                                        <p:cTn id="30" dur="500" fill="hold"/>
                                        <p:tgtEl>
                                          <p:spTgt spid="25606"/>
                                        </p:tgtEl>
                                        <p:attrNameLst>
                                          <p:attrName>ppt_x</p:attrName>
                                        </p:attrNameLst>
                                      </p:cBhvr>
                                      <p:tavLst>
                                        <p:tav tm="0">
                                          <p:val>
                                            <p:strVal val="#ppt_x"/>
                                          </p:val>
                                        </p:tav>
                                        <p:tav tm="100000">
                                          <p:val>
                                            <p:strVal val="#ppt_x"/>
                                          </p:val>
                                        </p:tav>
                                      </p:tavLst>
                                    </p:anim>
                                    <p:anim calcmode="lin" valueType="num">
                                      <p:cBhvr additive="base">
                                        <p:cTn id="31"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6" grpId="0"/>
      <p:bldP spid="25607" grpId="0"/>
      <p:bldP spid="25608"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标题 3"/>
          <p:cNvSpPr>
            <a:spLocks noGrp="1"/>
          </p:cNvSpPr>
          <p:nvPr>
            <p:ph type="title" idx="4294967295"/>
          </p:nvPr>
        </p:nvSpPr>
        <p:spPr>
          <a:xfrm>
            <a:off x="515938" y="12017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 测量平均速度　 </a:t>
            </a:r>
            <a:br>
              <a:rPr lang="en-US" altLang="zh-CN" sz="2800"/>
            </a:br>
            <a:r>
              <a:rPr lang="en-US" altLang="zh-CN" sz="2800"/>
              <a:t>           </a:t>
            </a:r>
            <a:r>
              <a:rPr lang="zh-CN" altLang="zh-CN" sz="2800"/>
              <a:t>如下图是小明</a:t>
            </a:r>
            <a:r>
              <a:rPr lang="en-US" altLang="zh-CN" sz="2800"/>
              <a:t>“</a:t>
            </a:r>
            <a:r>
              <a:rPr lang="zh-CN" altLang="zh-CN" sz="2800"/>
              <a:t>测量小车的平均速度</a:t>
            </a:r>
            <a:r>
              <a:rPr lang="en-US" altLang="zh-CN" sz="2800"/>
              <a:t>”</a:t>
            </a:r>
            <a:r>
              <a:rPr lang="zh-CN" altLang="zh-CN" sz="2800"/>
              <a:t>的实验装置，让小车从斜面的</a:t>
            </a:r>
            <a:r>
              <a:rPr lang="en-US" altLang="zh-CN" sz="2800"/>
              <a:t>A</a:t>
            </a:r>
            <a:r>
              <a:rPr lang="zh-CN" altLang="zh-CN" sz="2800"/>
              <a:t>点由静止滑下，分别测出小车到达</a:t>
            </a:r>
            <a:r>
              <a:rPr lang="en-US" altLang="zh-CN" sz="2800"/>
              <a:t>B</a:t>
            </a:r>
            <a:r>
              <a:rPr lang="zh-CN" altLang="zh-CN" sz="2800"/>
              <a:t>点和</a:t>
            </a:r>
            <a:r>
              <a:rPr lang="en-US" altLang="zh-CN" sz="2800"/>
              <a:t>C</a:t>
            </a:r>
            <a:r>
              <a:rPr lang="zh-CN" altLang="zh-CN" sz="2800"/>
              <a:t>点的时间，即可测出不同路段的平均速度．</a:t>
            </a:r>
            <a:br>
              <a:rPr lang="zh-CN" altLang="zh-CN" sz="2800"/>
            </a:br>
            <a:br>
              <a:rPr lang="en-US" altLang="zh-CN" sz="2800"/>
            </a:br>
            <a:br>
              <a:rPr lang="en-US" altLang="zh-CN" sz="2800"/>
            </a:br>
            <a:r>
              <a:rPr lang="zh-CN" altLang="zh-CN" sz="2800"/>
              <a:t>（</a:t>
            </a:r>
            <a:r>
              <a:rPr lang="en-US" altLang="zh-CN" sz="2800"/>
              <a:t>1</a:t>
            </a:r>
            <a:r>
              <a:rPr lang="zh-CN" altLang="zh-CN" sz="2800"/>
              <a:t>）该实验是根据公式</a:t>
            </a:r>
            <a:r>
              <a:rPr lang="zh-CN" altLang="zh-CN" sz="2800" u="sng"/>
              <a:t>　　　　　</a:t>
            </a:r>
            <a:r>
              <a:rPr lang="zh-CN" altLang="zh-CN" sz="2800"/>
              <a:t>进行测量的．</a:t>
            </a:r>
            <a:br>
              <a:rPr lang="zh-CN" altLang="zh-CN" sz="2800"/>
            </a:br>
            <a:endParaRPr lang="zh-CN" altLang="en-US" sz="2800"/>
          </a:p>
        </p:txBody>
      </p:sp>
      <p:pic>
        <p:nvPicPr>
          <p:cNvPr id="26627" name="Picture 5"/>
          <p:cNvPicPr>
            <a:picLocks noChangeAspect="1"/>
          </p:cNvPicPr>
          <p:nvPr/>
        </p:nvPicPr>
        <p:blipFill>
          <a:blip r:embed="rId2"/>
          <a:stretch>
            <a:fillRect/>
          </a:stretch>
        </p:blipFill>
        <p:spPr>
          <a:xfrm>
            <a:off x="711200" y="2019300"/>
            <a:ext cx="790575" cy="395288"/>
          </a:xfrm>
          <a:prstGeom prst="rect">
            <a:avLst/>
          </a:prstGeom>
          <a:noFill/>
          <a:ln>
            <a:noFill/>
            <a:miter lim="800000"/>
          </a:ln>
        </p:spPr>
      </p:pic>
      <p:sp>
        <p:nvSpPr>
          <p:cNvPr id="26628"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6629" name="Picture 5"/>
          <p:cNvPicPr>
            <a:picLocks noChangeAspect="1"/>
          </p:cNvPicPr>
          <p:nvPr/>
        </p:nvPicPr>
        <p:blipFill>
          <a:blip r:embed="rId3"/>
          <a:stretch>
            <a:fillRect/>
          </a:stretch>
        </p:blipFill>
        <p:spPr>
          <a:xfrm>
            <a:off x="3357563" y="850900"/>
            <a:ext cx="2428875" cy="466725"/>
          </a:xfrm>
          <a:prstGeom prst="rect">
            <a:avLst/>
          </a:prstGeom>
          <a:noFill/>
          <a:ln>
            <a:noFill/>
            <a:miter lim="800000"/>
          </a:ln>
        </p:spPr>
      </p:pic>
      <p:pic>
        <p:nvPicPr>
          <p:cNvPr id="26630" name="Picture 6"/>
          <p:cNvPicPr>
            <a:picLocks noChangeAspect="1"/>
          </p:cNvPicPr>
          <p:nvPr/>
        </p:nvPicPr>
        <p:blipFill>
          <a:blip r:embed="rId4"/>
          <a:stretch>
            <a:fillRect/>
          </a:stretch>
        </p:blipFill>
        <p:spPr>
          <a:xfrm>
            <a:off x="2598738" y="3944938"/>
            <a:ext cx="4394200" cy="1638300"/>
          </a:xfrm>
          <a:prstGeom prst="rect">
            <a:avLst/>
          </a:prstGeom>
          <a:noFill/>
          <a:ln>
            <a:noFill/>
            <a:miter lim="800000"/>
          </a:ln>
        </p:spPr>
      </p:pic>
      <p:sp>
        <p:nvSpPr>
          <p:cNvPr id="26631" name="矩形 1"/>
          <p:cNvSpPr/>
          <p:nvPr/>
        </p:nvSpPr>
        <p:spPr>
          <a:xfrm>
            <a:off x="4745038" y="5746750"/>
            <a:ext cx="104140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v</a:t>
            </a:r>
            <a:r>
              <a:rPr lang="zh-CN"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s</a:t>
            </a:r>
            <a:r>
              <a:rPr lang="en-US" altLang="zh-CN" sz="2800">
                <a:solidFill>
                  <a:srgbClr val="FF0000"/>
                </a:solidFill>
                <a:latin typeface="Times New Roman" pitchFamily="18" charset="0"/>
                <a:ea typeface="黑体" pitchFamily="49" charset="-122"/>
              </a:rPr>
              <a:t>/</a:t>
            </a:r>
            <a:r>
              <a:rPr lang="en-US" altLang="zh-CN" sz="2800" i="1">
                <a:solidFill>
                  <a:srgbClr val="FF0000"/>
                </a:solidFill>
                <a:latin typeface="Times New Roman" pitchFamily="18" charset="0"/>
                <a:ea typeface="黑体" pitchFamily="49" charset="-122"/>
              </a:rPr>
              <a:t>t</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par>
                                <p:cTn id="8" presetID="10" presetClass="entr" presetSubtype="0" fill="hold" nodeType="withEffect">
                                  <p:stCondLst>
                                    <p:cond delay="0"/>
                                  </p:stCondLst>
                                  <p:childTnLst>
                                    <p:set>
                                      <p:cBhvr>
                                        <p:cTn id="9" dur="1" fill="hold">
                                          <p:stCondLst>
                                            <p:cond delay="0"/>
                                          </p:stCondLst>
                                        </p:cTn>
                                        <p:tgtEl>
                                          <p:spTgt spid="26629"/>
                                        </p:tgtEl>
                                        <p:attrNameLst>
                                          <p:attrName>style.visibility</p:attrName>
                                        </p:attrNameLst>
                                      </p:cBhvr>
                                      <p:to>
                                        <p:strVal val="visible"/>
                                      </p:to>
                                    </p:set>
                                    <p:animEffect transition="in" filter="fade">
                                      <p:cBhvr>
                                        <p:cTn id="10" dur="500"/>
                                        <p:tgtEl>
                                          <p:spTgt spid="266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626"/>
                                        </p:tgtEl>
                                        <p:attrNameLst>
                                          <p:attrName>style.visibility</p:attrName>
                                        </p:attrNameLst>
                                      </p:cBhvr>
                                      <p:to>
                                        <p:strVal val="visible"/>
                                      </p:to>
                                    </p:set>
                                    <p:animEffect transition="in" filter="fade">
                                      <p:cBhvr>
                                        <p:cTn id="13" dur="500"/>
                                        <p:tgtEl>
                                          <p:spTgt spid="26626"/>
                                        </p:tgtEl>
                                      </p:cBhvr>
                                    </p:animEffect>
                                  </p:childTnLst>
                                </p:cTn>
                              </p:par>
                              <p:par>
                                <p:cTn id="14" presetID="10" presetClass="entr" presetSubtype="0" fill="hold" nodeType="withEffect">
                                  <p:stCondLst>
                                    <p:cond delay="0"/>
                                  </p:stCondLst>
                                  <p:childTnLst>
                                    <p:set>
                                      <p:cBhvr>
                                        <p:cTn id="15" dur="1" fill="hold">
                                          <p:stCondLst>
                                            <p:cond delay="0"/>
                                          </p:stCondLst>
                                        </p:cTn>
                                        <p:tgtEl>
                                          <p:spTgt spid="26630"/>
                                        </p:tgtEl>
                                        <p:attrNameLst>
                                          <p:attrName>style.visibility</p:attrName>
                                        </p:attrNameLst>
                                      </p:cBhvr>
                                      <p:to>
                                        <p:strVal val="visible"/>
                                      </p:to>
                                    </p:set>
                                    <p:animEffect transition="in" filter="fade">
                                      <p:cBhvr>
                                        <p:cTn id="16" dur="500"/>
                                        <p:tgtEl>
                                          <p:spTgt spid="26630"/>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6631"/>
                                        </p:tgtEl>
                                        <p:attrNameLst>
                                          <p:attrName>style.visibility</p:attrName>
                                        </p:attrNameLst>
                                      </p:cBhvr>
                                      <p:to>
                                        <p:strVal val="visible"/>
                                      </p:to>
                                    </p:set>
                                    <p:anim calcmode="lin" valueType="num">
                                      <p:cBhvr additive="base">
                                        <p:cTn id="21" dur="500" fill="hold"/>
                                        <p:tgtEl>
                                          <p:spTgt spid="26631"/>
                                        </p:tgtEl>
                                        <p:attrNameLst>
                                          <p:attrName>ppt_x</p:attrName>
                                        </p:attrNameLst>
                                      </p:cBhvr>
                                      <p:tavLst>
                                        <p:tav tm="0">
                                          <p:val>
                                            <p:strVal val="#ppt_x"/>
                                          </p:val>
                                        </p:tav>
                                        <p:tav tm="100000">
                                          <p:val>
                                            <p:strVal val="#ppt_x"/>
                                          </p:val>
                                        </p:tav>
                                      </p:tavLst>
                                    </p:anim>
                                    <p:anim calcmode="lin" valueType="num">
                                      <p:cBhvr additive="base">
                                        <p:cTn id="22" dur="500" fill="hold"/>
                                        <p:tgtEl>
                                          <p:spTgt spid="266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3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7651" name="标题 3"/>
          <p:cNvSpPr>
            <a:spLocks noGrp="1"/>
          </p:cNvSpPr>
          <p:nvPr>
            <p:ph type="title" idx="4294967295"/>
          </p:nvPr>
        </p:nvSpPr>
        <p:spPr>
          <a:xfrm>
            <a:off x="508000" y="6080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）在测量过程中，发现小车下滑时间较难测出，可采用的措施是</a:t>
            </a:r>
            <a:r>
              <a:rPr lang="en-US" altLang="zh-CN" sz="2800"/>
              <a:t>_______________________</a:t>
            </a:r>
            <a:r>
              <a:rPr lang="zh-CN" altLang="zh-CN" sz="2800"/>
              <a:t>．</a:t>
            </a:r>
            <a:br>
              <a:rPr lang="zh-CN" altLang="zh-CN" sz="2800"/>
            </a:br>
            <a:r>
              <a:rPr lang="zh-CN" altLang="zh-CN" sz="2800"/>
              <a:t>（</a:t>
            </a:r>
            <a:r>
              <a:rPr lang="en-US" altLang="zh-CN" sz="2800"/>
              <a:t>3</a:t>
            </a:r>
            <a:r>
              <a:rPr lang="zh-CN" altLang="zh-CN" sz="2800"/>
              <a:t>）小车从</a:t>
            </a:r>
            <a:r>
              <a:rPr lang="en-US" altLang="zh-CN" sz="2800"/>
              <a:t>A</a:t>
            </a:r>
            <a:r>
              <a:rPr lang="zh-CN" altLang="zh-CN" sz="2800"/>
              <a:t>运动到</a:t>
            </a:r>
            <a:r>
              <a:rPr lang="en-US" altLang="zh-CN" sz="2800"/>
              <a:t>C</a:t>
            </a:r>
            <a:r>
              <a:rPr lang="zh-CN" altLang="zh-CN" sz="2800"/>
              <a:t>时的路程为</a:t>
            </a:r>
            <a:r>
              <a:rPr lang="zh-CN" altLang="zh-CN" sz="2800" u="sng"/>
              <a:t>　　　　　</a:t>
            </a:r>
            <a:r>
              <a:rPr lang="en-US" altLang="zh-CN" sz="2800"/>
              <a:t>cm</a:t>
            </a:r>
            <a:r>
              <a:rPr lang="zh-CN" altLang="zh-CN" sz="2800"/>
              <a:t>，小车</a:t>
            </a:r>
            <a:r>
              <a:rPr lang="en-US" altLang="zh-CN" sz="2800"/>
              <a:t>AB</a:t>
            </a:r>
            <a:r>
              <a:rPr lang="zh-CN" altLang="zh-CN" sz="2800"/>
              <a:t>段运动的路程为</a:t>
            </a:r>
            <a:r>
              <a:rPr lang="zh-CN" altLang="zh-CN" sz="2800" u="sng"/>
              <a:t>　　　　　</a:t>
            </a:r>
            <a:r>
              <a:rPr lang="en-US" altLang="zh-CN" sz="2800"/>
              <a:t>cm.</a:t>
            </a:r>
            <a:br>
              <a:rPr lang="zh-CN" altLang="zh-CN" sz="2800"/>
            </a:br>
            <a:r>
              <a:rPr lang="zh-CN" altLang="zh-CN" sz="2800"/>
              <a:t>（</a:t>
            </a:r>
            <a:r>
              <a:rPr lang="en-US" altLang="zh-CN" sz="2800"/>
              <a:t>4</a:t>
            </a:r>
            <a:r>
              <a:rPr lang="zh-CN" altLang="zh-CN" sz="2800"/>
              <a:t>）若</a:t>
            </a:r>
            <a:r>
              <a:rPr lang="en-US" altLang="zh-CN" sz="2800"/>
              <a:t>AB</a:t>
            </a:r>
            <a:r>
              <a:rPr lang="zh-CN" altLang="zh-CN" sz="2800"/>
              <a:t>、</a:t>
            </a:r>
            <a:r>
              <a:rPr lang="en-US" altLang="zh-CN" sz="2800"/>
              <a:t>BC</a:t>
            </a:r>
            <a:r>
              <a:rPr lang="zh-CN" altLang="zh-CN" sz="2800"/>
              <a:t>、</a:t>
            </a:r>
            <a:r>
              <a:rPr lang="en-US" altLang="zh-CN" sz="2800"/>
              <a:t>AC</a:t>
            </a:r>
            <a:r>
              <a:rPr lang="zh-CN" altLang="zh-CN" sz="2800"/>
              <a:t>段的平均速度分别为</a:t>
            </a:r>
            <a:r>
              <a:rPr lang="en-US" altLang="zh-CN" sz="2800" i="1"/>
              <a:t>v</a:t>
            </a:r>
            <a:r>
              <a:rPr lang="en-US" altLang="zh-CN" sz="2800" baseline="-25000"/>
              <a:t>AB</a:t>
            </a:r>
            <a:r>
              <a:rPr lang="zh-CN" altLang="zh-CN" sz="2800"/>
              <a:t>、</a:t>
            </a:r>
            <a:r>
              <a:rPr lang="en-US" altLang="zh-CN" sz="2800" i="1"/>
              <a:t>v</a:t>
            </a:r>
            <a:r>
              <a:rPr lang="en-US" altLang="zh-CN" sz="2800" baseline="-25000"/>
              <a:t>BC</a:t>
            </a:r>
            <a:r>
              <a:rPr lang="zh-CN" altLang="zh-CN" sz="2800"/>
              <a:t>、</a:t>
            </a:r>
            <a:r>
              <a:rPr lang="en-US" altLang="zh-CN" sz="2800" i="1"/>
              <a:t>v</a:t>
            </a:r>
            <a:r>
              <a:rPr lang="en-US" altLang="zh-CN" sz="2800" baseline="-25000"/>
              <a:t>AC</a:t>
            </a:r>
            <a:r>
              <a:rPr lang="zh-CN" altLang="zh-CN" sz="2800"/>
              <a:t>，则它们从大到小排列依次是：</a:t>
            </a:r>
            <a:r>
              <a:rPr lang="en-US" altLang="zh-CN" sz="2800"/>
              <a:t>___________________________________________.</a:t>
            </a:r>
            <a:br>
              <a:rPr lang="en-US" altLang="zh-CN" sz="2800"/>
            </a:br>
            <a:r>
              <a:rPr lang="zh-CN" altLang="zh-CN" sz="2800"/>
              <a:t>（</a:t>
            </a:r>
            <a:r>
              <a:rPr lang="en-US" altLang="zh-CN" sz="2800"/>
              <a:t>5</a:t>
            </a:r>
            <a:r>
              <a:rPr lang="zh-CN" altLang="zh-CN" sz="2800"/>
              <a:t>）实验测得</a:t>
            </a:r>
            <a:r>
              <a:rPr lang="en-US" altLang="zh-CN" sz="2800" i="1"/>
              <a:t>t</a:t>
            </a:r>
            <a:r>
              <a:rPr lang="en-US" altLang="zh-CN" sz="2800" baseline="-25000"/>
              <a:t>AC</a:t>
            </a:r>
            <a:r>
              <a:rPr lang="zh-CN" altLang="zh-CN" sz="2800"/>
              <a:t>＝</a:t>
            </a:r>
            <a:r>
              <a:rPr lang="zh-CN" altLang="zh-CN" sz="2800" u="sng"/>
              <a:t>　　　　　</a:t>
            </a:r>
            <a:r>
              <a:rPr lang="en-US" altLang="zh-CN" sz="2800"/>
              <a:t>s</a:t>
            </a:r>
            <a:r>
              <a:rPr lang="zh-CN" altLang="zh-CN" sz="2800"/>
              <a:t>，则小车在</a:t>
            </a:r>
            <a:r>
              <a:rPr lang="en-US" altLang="zh-CN" sz="2800"/>
              <a:t>AC</a:t>
            </a:r>
            <a:r>
              <a:rPr lang="zh-CN" altLang="zh-CN" sz="2800"/>
              <a:t>段的平均速度</a:t>
            </a:r>
            <a:r>
              <a:rPr lang="en-US" altLang="zh-CN" sz="2800" i="1"/>
              <a:t>v</a:t>
            </a:r>
            <a:r>
              <a:rPr lang="en-US" altLang="zh-CN" sz="2800" baseline="-25000"/>
              <a:t>AC</a:t>
            </a:r>
            <a:r>
              <a:rPr lang="en-US" altLang="zh-CN" sz="2800"/>
              <a:t>≈</a:t>
            </a:r>
            <a:r>
              <a:rPr lang="zh-CN" altLang="zh-CN" sz="2800" u="sng"/>
              <a:t>　　　　　</a:t>
            </a:r>
            <a:r>
              <a:rPr lang="en-US" altLang="zh-CN" sz="2800"/>
              <a:t>m/s.</a:t>
            </a:r>
            <a:endParaRPr lang="zh-CN" altLang="en-US" sz="2800"/>
          </a:p>
        </p:txBody>
      </p:sp>
      <p:sp>
        <p:nvSpPr>
          <p:cNvPr id="27652" name="矩形 3"/>
          <p:cNvSpPr/>
          <p:nvPr/>
        </p:nvSpPr>
        <p:spPr>
          <a:xfrm>
            <a:off x="4446588" y="1346200"/>
            <a:ext cx="26987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减少斜面的坡度</a:t>
            </a:r>
            <a:endParaRPr lang="zh-CN" altLang="en-US" sz="2800"/>
          </a:p>
        </p:txBody>
      </p:sp>
      <p:sp>
        <p:nvSpPr>
          <p:cNvPr id="27653" name="矩形 4"/>
          <p:cNvSpPr/>
          <p:nvPr/>
        </p:nvSpPr>
        <p:spPr>
          <a:xfrm>
            <a:off x="6332538" y="1971675"/>
            <a:ext cx="8128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80.0</a:t>
            </a:r>
            <a:endParaRPr lang="zh-CN" altLang="en-US" sz="2800"/>
          </a:p>
        </p:txBody>
      </p:sp>
      <p:sp>
        <p:nvSpPr>
          <p:cNvPr id="27654" name="矩形 5"/>
          <p:cNvSpPr/>
          <p:nvPr/>
        </p:nvSpPr>
        <p:spPr>
          <a:xfrm>
            <a:off x="4789488" y="2608263"/>
            <a:ext cx="117316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40.0</a:t>
            </a:r>
            <a:r>
              <a:rPr lang="zh-CN" altLang="zh-CN" sz="2800" spc="0">
                <a:solidFill>
                  <a:srgbClr val="FF0000"/>
                </a:solidFill>
                <a:latin typeface="Times New Roman" pitchFamily="18" charset="0"/>
                <a:ea typeface="黑体" pitchFamily="49" charset="-122"/>
              </a:rPr>
              <a:t>　</a:t>
            </a:r>
            <a:endParaRPr lang="zh-CN" altLang="en-US" sz="2800"/>
          </a:p>
        </p:txBody>
      </p:sp>
      <p:sp>
        <p:nvSpPr>
          <p:cNvPr id="27655" name="矩形 6"/>
          <p:cNvSpPr/>
          <p:nvPr/>
        </p:nvSpPr>
        <p:spPr>
          <a:xfrm>
            <a:off x="801688" y="4484688"/>
            <a:ext cx="22844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v</a:t>
            </a:r>
            <a:r>
              <a:rPr lang="en-US" altLang="zh-CN" sz="2800" i="1" spc="0" baseline="-25000">
                <a:solidFill>
                  <a:srgbClr val="FF0000"/>
                </a:solidFill>
                <a:latin typeface="Times New Roman" pitchFamily="18" charset="0"/>
                <a:ea typeface="黑体" pitchFamily="49" charset="-122"/>
              </a:rPr>
              <a:t>BC</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v</a:t>
            </a:r>
            <a:r>
              <a:rPr lang="en-US" altLang="zh-CN" sz="2800" i="1" spc="0" baseline="-25000">
                <a:solidFill>
                  <a:srgbClr val="FF0000"/>
                </a:solidFill>
                <a:latin typeface="Times New Roman" pitchFamily="18" charset="0"/>
                <a:ea typeface="黑体" pitchFamily="49" charset="-122"/>
              </a:rPr>
              <a:t>AC</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v</a:t>
            </a:r>
            <a:r>
              <a:rPr lang="en-US" altLang="zh-CN" sz="2800" i="1" spc="0" baseline="-25000">
                <a:solidFill>
                  <a:srgbClr val="FF0000"/>
                </a:solidFill>
                <a:latin typeface="Times New Roman" pitchFamily="18" charset="0"/>
                <a:ea typeface="黑体" pitchFamily="49" charset="-122"/>
              </a:rPr>
              <a:t>AB</a:t>
            </a:r>
            <a:endParaRPr lang="zh-CN" altLang="en-US" sz="2800"/>
          </a:p>
        </p:txBody>
      </p:sp>
      <p:sp>
        <p:nvSpPr>
          <p:cNvPr id="27656" name="矩形 7"/>
          <p:cNvSpPr/>
          <p:nvPr/>
        </p:nvSpPr>
        <p:spPr>
          <a:xfrm>
            <a:off x="3614738" y="5842000"/>
            <a:ext cx="8143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0.27</a:t>
            </a:r>
            <a:endParaRPr lang="zh-CN" altLang="en-US" sz="2800"/>
          </a:p>
        </p:txBody>
      </p:sp>
      <p:sp>
        <p:nvSpPr>
          <p:cNvPr id="27657" name="矩形 8"/>
          <p:cNvSpPr/>
          <p:nvPr/>
        </p:nvSpPr>
        <p:spPr>
          <a:xfrm>
            <a:off x="4429125" y="5191125"/>
            <a:ext cx="72231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a:t>
            </a:r>
            <a:r>
              <a:rPr lang="zh-CN" altLang="zh-CN" sz="2800">
                <a:solidFill>
                  <a:srgbClr val="FF0000"/>
                </a:solidFill>
                <a:latin typeface="Times New Roman" pitchFamily="18" charset="0"/>
                <a:ea typeface="黑体" pitchFamily="49" charset="-122"/>
              </a:rPr>
              <a:t>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barn(inVertical)">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 calcmode="lin" valueType="num">
                                      <p:cBhvr additive="base">
                                        <p:cTn id="12" dur="500" fill="hold"/>
                                        <p:tgtEl>
                                          <p:spTgt spid="27652"/>
                                        </p:tgtEl>
                                        <p:attrNameLst>
                                          <p:attrName>ppt_x</p:attrName>
                                        </p:attrNameLst>
                                      </p:cBhvr>
                                      <p:tavLst>
                                        <p:tav tm="0">
                                          <p:val>
                                            <p:strVal val="#ppt_x"/>
                                          </p:val>
                                        </p:tav>
                                        <p:tav tm="100000">
                                          <p:val>
                                            <p:strVal val="#ppt_x"/>
                                          </p:val>
                                        </p:tav>
                                      </p:tavLst>
                                    </p:anim>
                                    <p:anim calcmode="lin" valueType="num">
                                      <p:cBhvr additive="base">
                                        <p:cTn id="13"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7653"/>
                                        </p:tgtEl>
                                        <p:attrNameLst>
                                          <p:attrName>style.visibility</p:attrName>
                                        </p:attrNameLst>
                                      </p:cBhvr>
                                      <p:to>
                                        <p:strVal val="visible"/>
                                      </p:to>
                                    </p:set>
                                    <p:anim calcmode="lin" valueType="num">
                                      <p:cBhvr additive="base">
                                        <p:cTn id="18" dur="500" fill="hold"/>
                                        <p:tgtEl>
                                          <p:spTgt spid="27653"/>
                                        </p:tgtEl>
                                        <p:attrNameLst>
                                          <p:attrName>ppt_x</p:attrName>
                                        </p:attrNameLst>
                                      </p:cBhvr>
                                      <p:tavLst>
                                        <p:tav tm="0">
                                          <p:val>
                                            <p:strVal val="#ppt_x"/>
                                          </p:val>
                                        </p:tav>
                                        <p:tav tm="100000">
                                          <p:val>
                                            <p:strVal val="#ppt_x"/>
                                          </p:val>
                                        </p:tav>
                                      </p:tavLst>
                                    </p:anim>
                                    <p:anim calcmode="lin" valueType="num">
                                      <p:cBhvr additive="base">
                                        <p:cTn id="19"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7654"/>
                                        </p:tgtEl>
                                        <p:attrNameLst>
                                          <p:attrName>style.visibility</p:attrName>
                                        </p:attrNameLst>
                                      </p:cBhvr>
                                      <p:to>
                                        <p:strVal val="visible"/>
                                      </p:to>
                                    </p:set>
                                    <p:anim calcmode="lin" valueType="num">
                                      <p:cBhvr additive="base">
                                        <p:cTn id="24" dur="500" fill="hold"/>
                                        <p:tgtEl>
                                          <p:spTgt spid="27654"/>
                                        </p:tgtEl>
                                        <p:attrNameLst>
                                          <p:attrName>ppt_x</p:attrName>
                                        </p:attrNameLst>
                                      </p:cBhvr>
                                      <p:tavLst>
                                        <p:tav tm="0">
                                          <p:val>
                                            <p:strVal val="#ppt_x"/>
                                          </p:val>
                                        </p:tav>
                                        <p:tav tm="100000">
                                          <p:val>
                                            <p:strVal val="#ppt_x"/>
                                          </p:val>
                                        </p:tav>
                                      </p:tavLst>
                                    </p:anim>
                                    <p:anim calcmode="lin" valueType="num">
                                      <p:cBhvr additive="base">
                                        <p:cTn id="25"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7655"/>
                                        </p:tgtEl>
                                        <p:attrNameLst>
                                          <p:attrName>style.visibility</p:attrName>
                                        </p:attrNameLst>
                                      </p:cBhvr>
                                      <p:to>
                                        <p:strVal val="visible"/>
                                      </p:to>
                                    </p:set>
                                    <p:anim calcmode="lin" valueType="num">
                                      <p:cBhvr additive="base">
                                        <p:cTn id="30" dur="500" fill="hold"/>
                                        <p:tgtEl>
                                          <p:spTgt spid="27655"/>
                                        </p:tgtEl>
                                        <p:attrNameLst>
                                          <p:attrName>ppt_x</p:attrName>
                                        </p:attrNameLst>
                                      </p:cBhvr>
                                      <p:tavLst>
                                        <p:tav tm="0">
                                          <p:val>
                                            <p:strVal val="#ppt_x"/>
                                          </p:val>
                                        </p:tav>
                                        <p:tav tm="100000">
                                          <p:val>
                                            <p:strVal val="#ppt_x"/>
                                          </p:val>
                                        </p:tav>
                                      </p:tavLst>
                                    </p:anim>
                                    <p:anim calcmode="lin" valueType="num">
                                      <p:cBhvr additive="base">
                                        <p:cTn id="31" dur="500" fill="hold"/>
                                        <p:tgtEl>
                                          <p:spTgt spid="2765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7657"/>
                                        </p:tgtEl>
                                        <p:attrNameLst>
                                          <p:attrName>style.visibility</p:attrName>
                                        </p:attrNameLst>
                                      </p:cBhvr>
                                      <p:to>
                                        <p:strVal val="visible"/>
                                      </p:to>
                                    </p:set>
                                    <p:anim calcmode="lin" valueType="num">
                                      <p:cBhvr additive="base">
                                        <p:cTn id="36" dur="500" fill="hold"/>
                                        <p:tgtEl>
                                          <p:spTgt spid="27657"/>
                                        </p:tgtEl>
                                        <p:attrNameLst>
                                          <p:attrName>ppt_x</p:attrName>
                                        </p:attrNameLst>
                                      </p:cBhvr>
                                      <p:tavLst>
                                        <p:tav tm="0">
                                          <p:val>
                                            <p:strVal val="#ppt_x"/>
                                          </p:val>
                                        </p:tav>
                                        <p:tav tm="100000">
                                          <p:val>
                                            <p:strVal val="#ppt_x"/>
                                          </p:val>
                                        </p:tav>
                                      </p:tavLst>
                                    </p:anim>
                                    <p:anim calcmode="lin" valueType="num">
                                      <p:cBhvr additive="base">
                                        <p:cTn id="37" dur="500" fill="hold"/>
                                        <p:tgtEl>
                                          <p:spTgt spid="27657"/>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7656"/>
                                        </p:tgtEl>
                                        <p:attrNameLst>
                                          <p:attrName>style.visibility</p:attrName>
                                        </p:attrNameLst>
                                      </p:cBhvr>
                                      <p:to>
                                        <p:strVal val="visible"/>
                                      </p:to>
                                    </p:set>
                                    <p:anim calcmode="lin" valueType="num">
                                      <p:cBhvr additive="base">
                                        <p:cTn id="42" dur="500" fill="hold"/>
                                        <p:tgtEl>
                                          <p:spTgt spid="27656"/>
                                        </p:tgtEl>
                                        <p:attrNameLst>
                                          <p:attrName>ppt_x</p:attrName>
                                        </p:attrNameLst>
                                      </p:cBhvr>
                                      <p:tavLst>
                                        <p:tav tm="0">
                                          <p:val>
                                            <p:strVal val="#ppt_x"/>
                                          </p:val>
                                        </p:tav>
                                        <p:tav tm="100000">
                                          <p:val>
                                            <p:strVal val="#ppt_x"/>
                                          </p:val>
                                        </p:tav>
                                      </p:tavLst>
                                    </p:anim>
                                    <p:anim calcmode="lin" valueType="num">
                                      <p:cBhvr additive="base">
                                        <p:cTn id="43" dur="500" fill="hold"/>
                                        <p:tgtEl>
                                          <p:spTgt spid="276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27653" grpId="0"/>
      <p:bldP spid="27654" grpId="0"/>
      <p:bldP spid="27655" grpId="0"/>
      <p:bldP spid="27656" grpId="0"/>
      <p:bldP spid="27657"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8675" name="标题 3"/>
          <p:cNvSpPr>
            <a:spLocks noGrp="1"/>
          </p:cNvSpPr>
          <p:nvPr>
            <p:ph type="title" idx="4294967295"/>
          </p:nvPr>
        </p:nvSpPr>
        <p:spPr>
          <a:xfrm>
            <a:off x="538163" y="8191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6</a:t>
            </a:r>
            <a:r>
              <a:rPr lang="zh-CN" altLang="zh-CN" sz="2800"/>
              <a:t>）如果小车过了</a:t>
            </a:r>
            <a:r>
              <a:rPr lang="en-US" altLang="zh-CN" sz="2800"/>
              <a:t>B</a:t>
            </a:r>
            <a:r>
              <a:rPr lang="zh-CN" altLang="zh-CN" sz="2800"/>
              <a:t>点才停止计时，则测得的平均速度</a:t>
            </a:r>
            <a:r>
              <a:rPr lang="en-US" altLang="zh-CN" sz="2800" i="1"/>
              <a:t>v</a:t>
            </a:r>
            <a:r>
              <a:rPr lang="en-US" altLang="zh-CN" sz="2800" baseline="-25000"/>
              <a:t>AB</a:t>
            </a:r>
            <a:r>
              <a:rPr lang="zh-CN" altLang="zh-CN" sz="2800"/>
              <a:t>会偏</a:t>
            </a:r>
            <a:r>
              <a:rPr lang="zh-CN" altLang="zh-CN" sz="2800" u="sng"/>
              <a:t>　　　　　</a:t>
            </a:r>
            <a:r>
              <a:rPr lang="zh-CN" altLang="zh-CN" sz="2800"/>
              <a:t>．</a:t>
            </a:r>
            <a:br>
              <a:rPr lang="zh-CN" altLang="zh-CN" sz="2800"/>
            </a:br>
            <a:r>
              <a:rPr lang="zh-CN" altLang="zh-CN" sz="2800"/>
              <a:t>（</a:t>
            </a:r>
            <a:r>
              <a:rPr lang="en-US" altLang="zh-CN" sz="2800"/>
              <a:t>7</a:t>
            </a:r>
            <a:r>
              <a:rPr lang="zh-CN" altLang="zh-CN" sz="2800"/>
              <a:t>）为了测量小车运动过程中下半程的平均速度，某同学让小车从</a:t>
            </a:r>
            <a:r>
              <a:rPr lang="en-US" altLang="zh-CN" sz="2800"/>
              <a:t>B</a:t>
            </a:r>
            <a:r>
              <a:rPr lang="zh-CN" altLang="zh-CN" sz="2800"/>
              <a:t>点由静止释放，测出小车到达</a:t>
            </a:r>
            <a:r>
              <a:rPr lang="en-US" altLang="zh-CN" sz="2800"/>
              <a:t>C</a:t>
            </a:r>
            <a:r>
              <a:rPr lang="zh-CN" altLang="zh-CN" sz="2800"/>
              <a:t>点的时间，从而计算出小车运动过程中下半程的平均速度．他的做法正确吗？</a:t>
            </a:r>
            <a:r>
              <a:rPr lang="zh-CN" altLang="zh-CN" sz="2800" u="sng"/>
              <a:t>　　　　　</a:t>
            </a:r>
            <a:r>
              <a:rPr lang="zh-CN" altLang="zh-CN" sz="2800"/>
              <a:t>，理由是</a:t>
            </a:r>
            <a:r>
              <a:rPr lang="en-US" altLang="zh-CN" sz="2800"/>
              <a:t>__________________________________________</a:t>
            </a:r>
            <a:br>
              <a:rPr lang="en-US" altLang="zh-CN" sz="2800"/>
            </a:br>
            <a:r>
              <a:rPr lang="en-US" altLang="zh-CN" sz="2800"/>
              <a:t>___________________________________________.</a:t>
            </a:r>
            <a:br>
              <a:rPr lang="zh-CN" altLang="zh-CN" sz="2800"/>
            </a:br>
            <a:endParaRPr lang="zh-CN" altLang="en-US" sz="2800"/>
          </a:p>
        </p:txBody>
      </p:sp>
      <p:sp>
        <p:nvSpPr>
          <p:cNvPr id="28676" name="矩形 1"/>
          <p:cNvSpPr/>
          <p:nvPr/>
        </p:nvSpPr>
        <p:spPr>
          <a:xfrm>
            <a:off x="3140075" y="1538288"/>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a:t>
            </a:r>
            <a:endParaRPr lang="zh-CN" altLang="en-US">
              <a:ea typeface="黑体" panose="02010609060101010101" pitchFamily="49" charset="-122"/>
            </a:endParaRPr>
          </a:p>
        </p:txBody>
      </p:sp>
      <p:sp>
        <p:nvSpPr>
          <p:cNvPr id="28677" name="矩形 3"/>
          <p:cNvSpPr/>
          <p:nvPr/>
        </p:nvSpPr>
        <p:spPr>
          <a:xfrm>
            <a:off x="5819775" y="4060825"/>
            <a:ext cx="12604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不正确</a:t>
            </a:r>
            <a:endParaRPr lang="zh-CN" altLang="en-US">
              <a:ea typeface="黑体" panose="02010609060101010101" pitchFamily="49" charset="-122"/>
            </a:endParaRPr>
          </a:p>
        </p:txBody>
      </p:sp>
      <p:sp>
        <p:nvSpPr>
          <p:cNvPr id="28678" name="矩形 4"/>
          <p:cNvSpPr/>
          <p:nvPr/>
        </p:nvSpPr>
        <p:spPr>
          <a:xfrm>
            <a:off x="1046163" y="4603750"/>
            <a:ext cx="7418387" cy="13112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lnSpc>
                <a:spcPct val="150000"/>
              </a:lnSpc>
            </a:pPr>
            <a:r>
              <a:rPr lang="zh-CN" altLang="zh-CN" sz="2800" spc="0">
                <a:solidFill>
                  <a:srgbClr val="FF0000"/>
                </a:solidFill>
                <a:latin typeface="Times New Roman" pitchFamily="18" charset="0"/>
                <a:ea typeface="黑体" pitchFamily="49" charset="-122"/>
              </a:rPr>
              <a:t>测量下半程的平均速度时，在</a:t>
            </a:r>
            <a:r>
              <a:rPr lang="en-US" altLang="zh-CN" sz="2800" i="1" spc="0">
                <a:solidFill>
                  <a:srgbClr val="FF0000"/>
                </a:solidFill>
                <a:latin typeface="Times New Roman" pitchFamily="18" charset="0"/>
                <a:ea typeface="黑体" pitchFamily="49" charset="-122"/>
              </a:rPr>
              <a:t>B</a:t>
            </a:r>
            <a:r>
              <a:rPr lang="zh-CN" altLang="zh-CN" sz="2800" spc="0">
                <a:solidFill>
                  <a:srgbClr val="FF0000"/>
                </a:solidFill>
                <a:latin typeface="Times New Roman" pitchFamily="18" charset="0"/>
                <a:ea typeface="黑体" pitchFamily="49" charset="-122"/>
              </a:rPr>
              <a:t>处速度不为</a:t>
            </a:r>
            <a:r>
              <a:rPr lang="en-US" altLang="zh-CN" sz="2800" spc="0">
                <a:solidFill>
                  <a:srgbClr val="FF0000"/>
                </a:solidFill>
                <a:latin typeface="Times New Roman" pitchFamily="18" charset="0"/>
                <a:ea typeface="黑体" pitchFamily="49" charset="-122"/>
              </a:rPr>
              <a:t>0</a:t>
            </a:r>
            <a:r>
              <a:rPr lang="zh-CN" altLang="zh-CN" sz="2800" spc="0">
                <a:solidFill>
                  <a:srgbClr val="FF0000"/>
                </a:solidFill>
                <a:latin typeface="Times New Roman" pitchFamily="18" charset="0"/>
                <a:ea typeface="黑体" pitchFamily="49" charset="-122"/>
              </a:rPr>
              <a:t>，而小车从</a:t>
            </a:r>
            <a:r>
              <a:rPr lang="en-US" altLang="zh-CN" sz="2800" i="1" spc="0">
                <a:solidFill>
                  <a:srgbClr val="FF0000"/>
                </a:solidFill>
                <a:latin typeface="Times New Roman" pitchFamily="18" charset="0"/>
                <a:ea typeface="黑体" pitchFamily="49" charset="-122"/>
              </a:rPr>
              <a:t>B</a:t>
            </a:r>
            <a:r>
              <a:rPr lang="zh-CN" altLang="zh-CN" sz="2800" spc="0">
                <a:solidFill>
                  <a:srgbClr val="FF0000"/>
                </a:solidFill>
                <a:latin typeface="Times New Roman" pitchFamily="18" charset="0"/>
                <a:ea typeface="黑体" pitchFamily="49" charset="-122"/>
              </a:rPr>
              <a:t>点静止释放速度为</a:t>
            </a:r>
            <a:r>
              <a:rPr lang="en-US" altLang="zh-CN" sz="2800" spc="0">
                <a:solidFill>
                  <a:srgbClr val="FF0000"/>
                </a:solidFill>
                <a:latin typeface="Times New Roman" pitchFamily="18" charset="0"/>
                <a:ea typeface="黑体" pitchFamily="49" charset="-122"/>
              </a:rPr>
              <a:t>0</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 calcmode="lin" valueType="num">
                                      <p:cBhvr additive="base">
                                        <p:cTn id="12" dur="500" fill="hold"/>
                                        <p:tgtEl>
                                          <p:spTgt spid="28676"/>
                                        </p:tgtEl>
                                        <p:attrNameLst>
                                          <p:attrName>ppt_x</p:attrName>
                                        </p:attrNameLst>
                                      </p:cBhvr>
                                      <p:tavLst>
                                        <p:tav tm="0">
                                          <p:val>
                                            <p:strVal val="#ppt_x"/>
                                          </p:val>
                                        </p:tav>
                                        <p:tav tm="100000">
                                          <p:val>
                                            <p:strVal val="#ppt_x"/>
                                          </p:val>
                                        </p:tav>
                                      </p:tavLst>
                                    </p:anim>
                                    <p:anim calcmode="lin" valueType="num">
                                      <p:cBhvr additive="base">
                                        <p:cTn id="13"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8677"/>
                                        </p:tgtEl>
                                        <p:attrNameLst>
                                          <p:attrName>style.visibility</p:attrName>
                                        </p:attrNameLst>
                                      </p:cBhvr>
                                      <p:to>
                                        <p:strVal val="visible"/>
                                      </p:to>
                                    </p:set>
                                    <p:anim calcmode="lin" valueType="num">
                                      <p:cBhvr additive="base">
                                        <p:cTn id="18" dur="500" fill="hold"/>
                                        <p:tgtEl>
                                          <p:spTgt spid="28677"/>
                                        </p:tgtEl>
                                        <p:attrNameLst>
                                          <p:attrName>ppt_x</p:attrName>
                                        </p:attrNameLst>
                                      </p:cBhvr>
                                      <p:tavLst>
                                        <p:tav tm="0">
                                          <p:val>
                                            <p:strVal val="#ppt_x"/>
                                          </p:val>
                                        </p:tav>
                                        <p:tav tm="100000">
                                          <p:val>
                                            <p:strVal val="#ppt_x"/>
                                          </p:val>
                                        </p:tav>
                                      </p:tavLst>
                                    </p:anim>
                                    <p:anim calcmode="lin" valueType="num">
                                      <p:cBhvr additive="base">
                                        <p:cTn id="19"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8678"/>
                                        </p:tgtEl>
                                        <p:attrNameLst>
                                          <p:attrName>style.visibility</p:attrName>
                                        </p:attrNameLst>
                                      </p:cBhvr>
                                      <p:to>
                                        <p:strVal val="visible"/>
                                      </p:to>
                                    </p:set>
                                    <p:anim calcmode="lin" valueType="num">
                                      <p:cBhvr additive="base">
                                        <p:cTn id="24" dur="500" fill="hold"/>
                                        <p:tgtEl>
                                          <p:spTgt spid="28678"/>
                                        </p:tgtEl>
                                        <p:attrNameLst>
                                          <p:attrName>ppt_x</p:attrName>
                                        </p:attrNameLst>
                                      </p:cBhvr>
                                      <p:tavLst>
                                        <p:tav tm="0">
                                          <p:val>
                                            <p:strVal val="#ppt_x"/>
                                          </p:val>
                                        </p:tav>
                                        <p:tav tm="100000">
                                          <p:val>
                                            <p:strVal val="#ppt_x"/>
                                          </p:val>
                                        </p:tav>
                                      </p:tavLst>
                                    </p:anim>
                                    <p:anim calcmode="lin" valueType="num">
                                      <p:cBhvr additive="base">
                                        <p:cTn id="25"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P spid="28677" grpId="0"/>
      <p:bldP spid="28678"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9699" name="标题 3"/>
          <p:cNvSpPr>
            <a:spLocks noGrp="1"/>
          </p:cNvSpPr>
          <p:nvPr>
            <p:ph type="title" idx="4294967295"/>
          </p:nvPr>
        </p:nvSpPr>
        <p:spPr>
          <a:xfrm>
            <a:off x="508000" y="1941513"/>
            <a:ext cx="8128000" cy="2774950"/>
          </a:xfrm>
          <a:prstGeom prst="rect">
            <a:avLst/>
          </a:prstGeom>
          <a:noFill/>
          <a:ln>
            <a:solidFill>
              <a:prstClr val="black"/>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）斜面坡度小一些，小车运动的时间长一些；</a:t>
            </a:r>
            <a:br>
              <a:rPr lang="zh-CN" altLang="zh-CN" sz="2800"/>
            </a:br>
            <a:r>
              <a:rPr lang="zh-CN" altLang="zh-CN" sz="2800"/>
              <a:t>（</a:t>
            </a:r>
            <a:r>
              <a:rPr lang="en-US" altLang="zh-CN" sz="2800"/>
              <a:t>2</a:t>
            </a:r>
            <a:r>
              <a:rPr lang="zh-CN" altLang="zh-CN" sz="2800"/>
              <a:t>）测</a:t>
            </a:r>
            <a:r>
              <a:rPr lang="en-US" altLang="zh-CN" sz="2800"/>
              <a:t>BC</a:t>
            </a:r>
            <a:r>
              <a:rPr lang="zh-CN" altLang="zh-CN" sz="2800"/>
              <a:t>段的平均速度时，小车在</a:t>
            </a:r>
            <a:r>
              <a:rPr lang="en-US" altLang="zh-CN" sz="2800"/>
              <a:t>B</a:t>
            </a:r>
            <a:r>
              <a:rPr lang="zh-CN" altLang="zh-CN" sz="2800"/>
              <a:t>处速度不为</a:t>
            </a:r>
            <a:r>
              <a:rPr lang="en-US" altLang="zh-CN" sz="2800"/>
              <a:t>0</a:t>
            </a:r>
            <a:r>
              <a:rPr lang="zh-CN" altLang="zh-CN" sz="2800"/>
              <a:t>，不能让小车从</a:t>
            </a:r>
            <a:r>
              <a:rPr lang="en-US" altLang="zh-CN" sz="2800"/>
              <a:t>B</a:t>
            </a:r>
            <a:r>
              <a:rPr lang="zh-CN" altLang="zh-CN" sz="2800"/>
              <a:t>处静止释放．</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additive="base">
                                        <p:cTn id="7" dur="500" fill="hold"/>
                                        <p:tgtEl>
                                          <p:spTgt spid="29699"/>
                                        </p:tgtEl>
                                        <p:attrNameLst>
                                          <p:attrName>ppt_x</p:attrName>
                                        </p:attrNameLst>
                                      </p:cBhvr>
                                      <p:tavLst>
                                        <p:tav tm="0">
                                          <p:val>
                                            <p:strVal val="#ppt_x"/>
                                          </p:val>
                                        </p:tav>
                                        <p:tav tm="100000">
                                          <p:val>
                                            <p:strVal val="#ppt_x"/>
                                          </p:val>
                                        </p:tav>
                                      </p:tavLst>
                                    </p:anim>
                                    <p:anim calcmode="lin" valueType="num">
                                      <p:cBhvr additive="base">
                                        <p:cTn id="8" dur="500" fill="hold"/>
                                        <p:tgtEl>
                                          <p:spTgt spid="296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0722" name="Picture 2"/>
          <p:cNvPicPr>
            <a:picLocks noChangeAspect="1"/>
          </p:cNvPicPr>
          <p:nvPr/>
        </p:nvPicPr>
        <p:blipFill>
          <a:blip r:embed="rId2"/>
          <a:stretch>
            <a:fillRect/>
          </a:stretch>
        </p:blipFill>
        <p:spPr>
          <a:xfrm>
            <a:off x="3644900" y="842963"/>
            <a:ext cx="1697038" cy="527050"/>
          </a:xfrm>
          <a:prstGeom prst="rect">
            <a:avLst/>
          </a:prstGeom>
          <a:noFill/>
          <a:ln>
            <a:noFill/>
            <a:miter lim="800000"/>
          </a:ln>
        </p:spPr>
      </p:pic>
      <p:sp>
        <p:nvSpPr>
          <p:cNvPr id="30723"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0724" name="标题 1"/>
          <p:cNvSpPr>
            <a:spLocks noGrp="1"/>
          </p:cNvSpPr>
          <p:nvPr>
            <p:ph type="title" idx="4294967295"/>
          </p:nvPr>
        </p:nvSpPr>
        <p:spPr>
          <a:xfrm>
            <a:off x="508000" y="1489075"/>
            <a:ext cx="8128000" cy="46037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刻度尺读数时，要观察是否从零刻度开始．</a:t>
            </a:r>
            <a:br>
              <a:rPr lang="zh-CN" altLang="zh-CN" sz="2800"/>
            </a:br>
            <a:r>
              <a:rPr lang="en-US" altLang="zh-CN" sz="2800"/>
              <a:t>2.</a:t>
            </a:r>
            <a:r>
              <a:rPr lang="zh-CN" altLang="zh-CN" sz="2800"/>
              <a:t>用刻度尺测量物体的长度时，结果要估读到分度值的下一位．</a:t>
            </a:r>
            <a:br>
              <a:rPr lang="zh-CN" altLang="zh-CN" sz="2800"/>
            </a:br>
            <a:r>
              <a:rPr lang="en-US" altLang="zh-CN" sz="2800"/>
              <a:t>3.</a:t>
            </a:r>
            <a:r>
              <a:rPr lang="zh-CN" altLang="zh-CN" sz="2800"/>
              <a:t>平均速度是运动的物体在某段路程或时间内的路程与时间的比值，而不是速度的平均值．</a:t>
            </a:r>
            <a:br>
              <a:rPr lang="zh-CN" altLang="zh-CN" sz="2800"/>
            </a:br>
            <a:r>
              <a:rPr lang="en-US" altLang="zh-CN" sz="2800"/>
              <a:t>4.</a:t>
            </a:r>
            <a:r>
              <a:rPr lang="zh-CN" altLang="zh-CN" sz="2800"/>
              <a:t>测量小车移动的距离时，要做到“头到头”或“尾到尾”．</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500"/>
                                        <p:tgtEl>
                                          <p:spTgt spid="307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barn(inVertical)">
                                      <p:cBhvr>
                                        <p:cTn id="10"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益阳）用毫米刻度尺对一工件做如下图所示的四次测量，其中测量方法和读数都正确的是（　　）</a:t>
            </a:r>
            <a:br>
              <a:rPr lang="zh-CN" altLang="zh-CN" sz="2800"/>
            </a:br>
            <a:br>
              <a:rPr lang="en-US" altLang="zh-CN" sz="2800"/>
            </a:br>
            <a:r>
              <a:rPr lang="en-US" altLang="zh-CN" sz="2800"/>
              <a:t>A</a:t>
            </a:r>
            <a:r>
              <a:rPr lang="zh-CN" altLang="zh-CN" sz="2800"/>
              <a:t>．</a:t>
            </a:r>
            <a:r>
              <a:rPr lang="en-US" altLang="zh-CN" sz="2800"/>
              <a:t>3.81 cm               		B</a:t>
            </a:r>
            <a:r>
              <a:rPr lang="zh-CN" altLang="zh-CN" sz="2800"/>
              <a:t>．</a:t>
            </a:r>
            <a:r>
              <a:rPr lang="en-US" altLang="zh-CN" sz="2800"/>
              <a:t>3.68 cm	                </a:t>
            </a:r>
            <a:br>
              <a:rPr lang="en-US" altLang="zh-CN" sz="2800"/>
            </a:br>
            <a:br>
              <a:rPr lang="en-US" altLang="zh-CN" sz="2800"/>
            </a:br>
            <a:r>
              <a:rPr lang="en-US" altLang="zh-CN" sz="2800"/>
              <a:t>C</a:t>
            </a:r>
            <a:r>
              <a:rPr lang="zh-CN" altLang="zh-CN" sz="2800"/>
              <a:t>．</a:t>
            </a:r>
            <a:r>
              <a:rPr lang="en-US" altLang="zh-CN" sz="2800"/>
              <a:t>3.80 cm	            		D</a:t>
            </a:r>
            <a:r>
              <a:rPr lang="zh-CN" altLang="zh-CN" sz="2800"/>
              <a:t>．</a:t>
            </a:r>
            <a:r>
              <a:rPr lang="en-US" altLang="zh-CN" sz="2800"/>
              <a:t>3.8 cm</a:t>
            </a:r>
            <a:br>
              <a:rPr lang="zh-CN" altLang="zh-CN" sz="2800"/>
            </a:br>
            <a:endParaRPr lang="zh-CN" altLang="en-US" sz="2800"/>
          </a:p>
        </p:txBody>
      </p:sp>
      <p:pic>
        <p:nvPicPr>
          <p:cNvPr id="31748" name="Picture 10" descr="E:\资料   L\2020\课件\中考总复习\2021中考总复习·物理\101A.TIF"/>
          <p:cNvPicPr>
            <a:picLocks noChangeAspect="1"/>
          </p:cNvPicPr>
          <p:nvPr/>
        </p:nvPicPr>
        <p:blipFill>
          <a:blip r:embed="rId3" r:link="rId2"/>
          <a:stretch>
            <a:fillRect/>
          </a:stretch>
        </p:blipFill>
        <p:spPr>
          <a:xfrm>
            <a:off x="933450" y="2890838"/>
            <a:ext cx="1939925" cy="723900"/>
          </a:xfrm>
          <a:prstGeom prst="rect">
            <a:avLst/>
          </a:prstGeom>
          <a:noFill/>
          <a:ln>
            <a:noFill/>
            <a:miter lim="800000"/>
          </a:ln>
        </p:spPr>
      </p:pic>
      <p:pic>
        <p:nvPicPr>
          <p:cNvPr id="31749" name="Picture 9" descr="E:\资料   L\2020\课件\中考总复习\2021中考总复习·物理\101B.TIF"/>
          <p:cNvPicPr>
            <a:picLocks noChangeAspect="1"/>
          </p:cNvPicPr>
          <p:nvPr/>
        </p:nvPicPr>
        <p:blipFill>
          <a:blip r:embed="rId5" r:link="rId4"/>
          <a:stretch>
            <a:fillRect/>
          </a:stretch>
        </p:blipFill>
        <p:spPr>
          <a:xfrm>
            <a:off x="5207000" y="2890838"/>
            <a:ext cx="1941513" cy="704850"/>
          </a:xfrm>
          <a:prstGeom prst="rect">
            <a:avLst/>
          </a:prstGeom>
          <a:noFill/>
          <a:ln>
            <a:noFill/>
            <a:miter lim="800000"/>
          </a:ln>
        </p:spPr>
      </p:pic>
      <p:pic>
        <p:nvPicPr>
          <p:cNvPr id="31750" name="Picture 8" descr="E:\资料   L\2020\课件\中考总复习\2021中考总复习·物理\101C.TIF"/>
          <p:cNvPicPr>
            <a:picLocks noChangeAspect="1"/>
          </p:cNvPicPr>
          <p:nvPr/>
        </p:nvPicPr>
        <p:blipFill>
          <a:blip r:embed="rId7" r:link="rId6"/>
          <a:stretch>
            <a:fillRect/>
          </a:stretch>
        </p:blipFill>
        <p:spPr>
          <a:xfrm>
            <a:off x="949325" y="4171950"/>
            <a:ext cx="1903413" cy="704850"/>
          </a:xfrm>
          <a:prstGeom prst="rect">
            <a:avLst/>
          </a:prstGeom>
          <a:noFill/>
          <a:ln>
            <a:noFill/>
            <a:miter lim="800000"/>
          </a:ln>
        </p:spPr>
      </p:pic>
      <p:pic>
        <p:nvPicPr>
          <p:cNvPr id="31751" name="Picture 7" descr="E:\资料   L\2020\课件\中考总复习\2021中考总复习·物理\101D.TIF"/>
          <p:cNvPicPr>
            <a:picLocks noChangeAspect="1"/>
          </p:cNvPicPr>
          <p:nvPr/>
        </p:nvPicPr>
        <p:blipFill>
          <a:blip r:embed="rId7" r:link="rId8"/>
          <a:stretch>
            <a:fillRect/>
          </a:stretch>
        </p:blipFill>
        <p:spPr>
          <a:xfrm>
            <a:off x="5207000" y="4171950"/>
            <a:ext cx="1903413" cy="704850"/>
          </a:xfrm>
          <a:prstGeom prst="rect">
            <a:avLst/>
          </a:prstGeom>
          <a:noFill/>
          <a:ln>
            <a:noFill/>
            <a:miter lim="800000"/>
          </a:ln>
        </p:spPr>
      </p:pic>
      <p:sp>
        <p:nvSpPr>
          <p:cNvPr id="31752" name="矩形 11"/>
          <p:cNvSpPr/>
          <p:nvPr/>
        </p:nvSpPr>
        <p:spPr>
          <a:xfrm>
            <a:off x="1052513" y="2246313"/>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par>
                                <p:cTn id="8" presetID="10" presetClass="entr" presetSubtype="0"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Effect transition="in" filter="fade">
                                      <p:cBhvr>
                                        <p:cTn id="10" dur="500"/>
                                        <p:tgtEl>
                                          <p:spTgt spid="31748"/>
                                        </p:tgtEl>
                                      </p:cBhvr>
                                    </p:animEffect>
                                  </p:childTnLst>
                                </p:cTn>
                              </p:par>
                              <p:par>
                                <p:cTn id="11" presetID="10" presetClass="entr" presetSubtype="0" fill="hold" nodeType="withEffect">
                                  <p:stCondLst>
                                    <p:cond delay="0"/>
                                  </p:stCondLst>
                                  <p:childTnLst>
                                    <p:set>
                                      <p:cBhvr>
                                        <p:cTn id="12" dur="1" fill="hold">
                                          <p:stCondLst>
                                            <p:cond delay="0"/>
                                          </p:stCondLst>
                                        </p:cTn>
                                        <p:tgtEl>
                                          <p:spTgt spid="31749"/>
                                        </p:tgtEl>
                                        <p:attrNameLst>
                                          <p:attrName>style.visibility</p:attrName>
                                        </p:attrNameLst>
                                      </p:cBhvr>
                                      <p:to>
                                        <p:strVal val="visible"/>
                                      </p:to>
                                    </p:set>
                                    <p:animEffect transition="in" filter="fade">
                                      <p:cBhvr>
                                        <p:cTn id="13" dur="500"/>
                                        <p:tgtEl>
                                          <p:spTgt spid="31749"/>
                                        </p:tgtEl>
                                      </p:cBhvr>
                                    </p:animEffect>
                                  </p:childTnLst>
                                </p:cTn>
                              </p:par>
                              <p:par>
                                <p:cTn id="14" presetID="10" presetClass="entr" presetSubtype="0" fill="hold" nodeType="withEffect">
                                  <p:stCondLst>
                                    <p:cond delay="0"/>
                                  </p:stCondLst>
                                  <p:childTnLst>
                                    <p:set>
                                      <p:cBhvr>
                                        <p:cTn id="15" dur="1" fill="hold">
                                          <p:stCondLst>
                                            <p:cond delay="0"/>
                                          </p:stCondLst>
                                        </p:cTn>
                                        <p:tgtEl>
                                          <p:spTgt spid="31751"/>
                                        </p:tgtEl>
                                        <p:attrNameLst>
                                          <p:attrName>style.visibility</p:attrName>
                                        </p:attrNameLst>
                                      </p:cBhvr>
                                      <p:to>
                                        <p:strVal val="visible"/>
                                      </p:to>
                                    </p:set>
                                    <p:animEffect transition="in" filter="fade">
                                      <p:cBhvr>
                                        <p:cTn id="16" dur="500"/>
                                        <p:tgtEl>
                                          <p:spTgt spid="31751"/>
                                        </p:tgtEl>
                                      </p:cBhvr>
                                    </p:animEffect>
                                  </p:childTnLst>
                                </p:cTn>
                              </p:par>
                              <p:par>
                                <p:cTn id="17" presetID="10" presetClass="entr" presetSubtype="0" fill="hold" nodeType="withEffect">
                                  <p:stCondLst>
                                    <p:cond delay="0"/>
                                  </p:stCondLst>
                                  <p:childTnLst>
                                    <p:set>
                                      <p:cBhvr>
                                        <p:cTn id="18" dur="1" fill="hold">
                                          <p:stCondLst>
                                            <p:cond delay="0"/>
                                          </p:stCondLst>
                                        </p:cTn>
                                        <p:tgtEl>
                                          <p:spTgt spid="31750"/>
                                        </p:tgtEl>
                                        <p:attrNameLst>
                                          <p:attrName>style.visibility</p:attrName>
                                        </p:attrNameLst>
                                      </p:cBhvr>
                                      <p:to>
                                        <p:strVal val="visible"/>
                                      </p:to>
                                    </p:set>
                                    <p:animEffect transition="in" filter="fade">
                                      <p:cBhvr>
                                        <p:cTn id="19" dur="500"/>
                                        <p:tgtEl>
                                          <p:spTgt spid="31750"/>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1752"/>
                                        </p:tgtEl>
                                        <p:attrNameLst>
                                          <p:attrName>style.visibility</p:attrName>
                                        </p:attrNameLst>
                                      </p:cBhvr>
                                      <p:to>
                                        <p:strVal val="visible"/>
                                      </p:to>
                                    </p:set>
                                    <p:anim calcmode="lin" valueType="num">
                                      <p:cBhvr additive="base">
                                        <p:cTn id="24" dur="500" fill="hold"/>
                                        <p:tgtEl>
                                          <p:spTgt spid="31752"/>
                                        </p:tgtEl>
                                        <p:attrNameLst>
                                          <p:attrName>ppt_x</p:attrName>
                                        </p:attrNameLst>
                                      </p:cBhvr>
                                      <p:tavLst>
                                        <p:tav tm="0">
                                          <p:val>
                                            <p:strVal val="#ppt_x"/>
                                          </p:val>
                                        </p:tav>
                                        <p:tav tm="100000">
                                          <p:val>
                                            <p:strVal val="#ppt_x"/>
                                          </p:val>
                                        </p:tav>
                                      </p:tavLst>
                                    </p:anim>
                                    <p:anim calcmode="lin" valueType="num">
                                      <p:cBhvr additive="base">
                                        <p:cTn id="25" dur="500" fill="hold"/>
                                        <p:tgtEl>
                                          <p:spTgt spid="317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52"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08000" y="12874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仙桃）下列物体的长度值最符合实际的是（　　）</a:t>
            </a:r>
            <a:br>
              <a:rPr lang="zh-CN" altLang="zh-CN" sz="2800"/>
            </a:br>
            <a:r>
              <a:rPr lang="en-US" altLang="zh-CN" sz="2800"/>
              <a:t>A</a:t>
            </a:r>
            <a:r>
              <a:rPr lang="zh-CN" altLang="zh-CN" sz="2800"/>
              <a:t>．一枚硬币的厚度为</a:t>
            </a:r>
            <a:r>
              <a:rPr lang="en-US" altLang="zh-CN" sz="2800"/>
              <a:t>5 mm	               </a:t>
            </a:r>
            <a:br>
              <a:rPr lang="en-US" altLang="zh-CN" sz="2800"/>
            </a:br>
            <a:r>
              <a:rPr lang="en-US" altLang="zh-CN" sz="2800"/>
              <a:t>B</a:t>
            </a:r>
            <a:r>
              <a:rPr lang="zh-CN" altLang="zh-CN" sz="2800"/>
              <a:t>．乒乓球的直径为</a:t>
            </a:r>
            <a:r>
              <a:rPr lang="en-US" altLang="zh-CN" sz="2800"/>
              <a:t>10 cm	</a:t>
            </a:r>
            <a:br>
              <a:rPr lang="zh-CN" altLang="zh-CN" sz="2800"/>
            </a:br>
            <a:r>
              <a:rPr lang="en-US" altLang="zh-CN" sz="2800"/>
              <a:t>C</a:t>
            </a:r>
            <a:r>
              <a:rPr lang="zh-CN" altLang="zh-CN" sz="2800"/>
              <a:t>．物理教科书的宽度为</a:t>
            </a:r>
            <a:r>
              <a:rPr lang="en-US" altLang="zh-CN" sz="2800"/>
              <a:t>1.8 dm	              </a:t>
            </a:r>
            <a:br>
              <a:rPr lang="en-US" altLang="zh-CN" sz="2800"/>
            </a:br>
            <a:r>
              <a:rPr lang="en-US" altLang="zh-CN" sz="2800"/>
              <a:t>D</a:t>
            </a:r>
            <a:r>
              <a:rPr lang="zh-CN" altLang="zh-CN" sz="2800"/>
              <a:t>．课桌的高度为</a:t>
            </a:r>
            <a:r>
              <a:rPr lang="en-US" altLang="zh-CN" sz="2800"/>
              <a:t>1.2 m</a:t>
            </a:r>
            <a:br>
              <a:rPr lang="zh-CN" altLang="zh-CN" sz="2800"/>
            </a:br>
            <a:endParaRPr lang="zh-CN" altLang="en-US" sz="2800"/>
          </a:p>
        </p:txBody>
      </p:sp>
      <p:sp>
        <p:nvSpPr>
          <p:cNvPr id="32772" name="矩形 3"/>
          <p:cNvSpPr/>
          <p:nvPr/>
        </p:nvSpPr>
        <p:spPr>
          <a:xfrm>
            <a:off x="1073150" y="2003425"/>
            <a:ext cx="458788"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772"/>
                                        </p:tgtEl>
                                        <p:attrNameLst>
                                          <p:attrName>style.visibility</p:attrName>
                                        </p:attrNameLst>
                                      </p:cBhvr>
                                      <p:to>
                                        <p:strVal val="visible"/>
                                      </p:to>
                                    </p:set>
                                    <p:anim calcmode="lin" valueType="num">
                                      <p:cBhvr additive="base">
                                        <p:cTn id="12" dur="500" fill="hold"/>
                                        <p:tgtEl>
                                          <p:spTgt spid="32772"/>
                                        </p:tgtEl>
                                        <p:attrNameLst>
                                          <p:attrName>ppt_x</p:attrName>
                                        </p:attrNameLst>
                                      </p:cBhvr>
                                      <p:tavLst>
                                        <p:tav tm="0">
                                          <p:val>
                                            <p:strVal val="#ppt_x"/>
                                          </p:val>
                                        </p:tav>
                                        <p:tav tm="100000">
                                          <p:val>
                                            <p:strVal val="#ppt_x"/>
                                          </p:val>
                                        </p:tav>
                                      </p:tavLst>
                                    </p:anim>
                                    <p:anim calcmode="lin" valueType="num">
                                      <p:cBhvr additive="base">
                                        <p:cTn id="13"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1"/>
          <p:cNvSpPr>
            <a:spLocks noGrp="1"/>
          </p:cNvSpPr>
          <p:nvPr>
            <p:ph type="title" idx="4294967295"/>
          </p:nvPr>
        </p:nvSpPr>
        <p:spPr>
          <a:xfrm>
            <a:off x="508000" y="18256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广州）下图为试卷示意图，你正在使用的物理试卷宽约为（　　）</a:t>
            </a:r>
            <a:br>
              <a:rPr lang="zh-CN" altLang="zh-CN" sz="2800"/>
            </a:br>
            <a:r>
              <a:rPr lang="en-US" altLang="zh-CN" sz="2800"/>
              <a:t>A</a:t>
            </a:r>
            <a:r>
              <a:rPr lang="zh-CN" altLang="zh-CN" sz="2800"/>
              <a:t>．</a:t>
            </a:r>
            <a:r>
              <a:rPr lang="en-US" altLang="zh-CN" sz="2800"/>
              <a:t>27 m	    	B</a:t>
            </a:r>
            <a:r>
              <a:rPr lang="zh-CN" altLang="zh-CN" sz="2800"/>
              <a:t>．</a:t>
            </a:r>
            <a:r>
              <a:rPr lang="en-US" altLang="zh-CN" sz="2800"/>
              <a:t>27 nm    </a:t>
            </a:r>
            <a:br>
              <a:rPr lang="en-US" altLang="zh-CN" sz="2800"/>
            </a:br>
            <a:r>
              <a:rPr lang="en-US" altLang="zh-CN" sz="2800"/>
              <a:t>C</a:t>
            </a:r>
            <a:r>
              <a:rPr lang="zh-CN" altLang="zh-CN" sz="2800"/>
              <a:t>．</a:t>
            </a:r>
            <a:r>
              <a:rPr lang="en-US" altLang="zh-CN" sz="2800"/>
              <a:t>270 cm	    	D</a:t>
            </a:r>
            <a:r>
              <a:rPr lang="zh-CN" altLang="zh-CN" sz="2800"/>
              <a:t>．</a:t>
            </a:r>
            <a:r>
              <a:rPr lang="en-US" altLang="zh-CN" sz="2800"/>
              <a:t>270 mm</a:t>
            </a:r>
            <a:br>
              <a:rPr lang="zh-CN" altLang="zh-CN" sz="2800"/>
            </a:br>
            <a:endParaRPr lang="zh-CN" altLang="en-US" sz="2800"/>
          </a:p>
        </p:txBody>
      </p:sp>
      <p:pic>
        <p:nvPicPr>
          <p:cNvPr id="33796" name="图片 1"/>
          <p:cNvPicPr>
            <a:picLocks noChangeAspect="1"/>
          </p:cNvPicPr>
          <p:nvPr/>
        </p:nvPicPr>
        <p:blipFill>
          <a:blip r:embed="rId2"/>
          <a:srcRect r="84317"/>
          <a:stretch>
            <a:fillRect/>
          </a:stretch>
        </p:blipFill>
        <p:spPr>
          <a:xfrm>
            <a:off x="6022975" y="2476500"/>
            <a:ext cx="2847975" cy="2300288"/>
          </a:xfrm>
          <a:prstGeom prst="rect">
            <a:avLst/>
          </a:prstGeom>
          <a:noFill/>
          <a:ln>
            <a:noFill/>
            <a:miter lim="800000"/>
          </a:ln>
        </p:spPr>
      </p:pic>
      <p:sp>
        <p:nvSpPr>
          <p:cNvPr id="33797" name="矩形 6"/>
          <p:cNvSpPr/>
          <p:nvPr/>
        </p:nvSpPr>
        <p:spPr>
          <a:xfrm>
            <a:off x="3594100" y="2543175"/>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par>
                                <p:cTn id="8" presetID="10" presetClass="entr" presetSubtype="0"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fade">
                                      <p:cBhvr>
                                        <p:cTn id="10" dur="500"/>
                                        <p:tgtEl>
                                          <p:spTgt spid="3379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anim calcmode="lin" valueType="num">
                                      <p:cBhvr additive="base">
                                        <p:cTn id="15" dur="500" fill="hold"/>
                                        <p:tgtEl>
                                          <p:spTgt spid="33797"/>
                                        </p:tgtEl>
                                        <p:attrNameLst>
                                          <p:attrName>ppt_x</p:attrName>
                                        </p:attrNameLst>
                                      </p:cBhvr>
                                      <p:tavLst>
                                        <p:tav tm="0">
                                          <p:val>
                                            <p:strVal val="#ppt_x"/>
                                          </p:val>
                                        </p:tav>
                                        <p:tav tm="100000">
                                          <p:val>
                                            <p:strVal val="#ppt_x"/>
                                          </p:val>
                                        </p:tav>
                                      </p:tavLst>
                                    </p:anim>
                                    <p:anim calcmode="lin" valueType="num">
                                      <p:cBhvr additive="base">
                                        <p:cTn id="16"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7"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4819" name="标题 1"/>
          <p:cNvSpPr>
            <a:spLocks noGrp="1"/>
          </p:cNvSpPr>
          <p:nvPr>
            <p:ph type="title" idx="4294967295"/>
          </p:nvPr>
        </p:nvSpPr>
        <p:spPr>
          <a:xfrm>
            <a:off x="508000" y="14605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青岛）以下测量中，三次测量求平均值，不能减小误差的是（　　）</a:t>
            </a:r>
            <a:br>
              <a:rPr lang="zh-CN" altLang="zh-CN" sz="2800"/>
            </a:br>
            <a:r>
              <a:rPr lang="en-US" altLang="zh-CN" sz="2800"/>
              <a:t>A</a:t>
            </a:r>
            <a:r>
              <a:rPr lang="zh-CN" altLang="zh-CN" sz="2800"/>
              <a:t>．用刻度尺三次测量同一本书的长度</a:t>
            </a:r>
            <a:r>
              <a:rPr lang="en-US" altLang="zh-CN" sz="2800"/>
              <a:t>	       B</a:t>
            </a:r>
            <a:r>
              <a:rPr lang="zh-CN" altLang="zh-CN" sz="2800"/>
              <a:t>．用天平三次测量同一块橡皮的质量</a:t>
            </a:r>
            <a:r>
              <a:rPr lang="en-US" altLang="zh-CN" sz="2800"/>
              <a:t>	</a:t>
            </a:r>
            <a:br>
              <a:rPr lang="zh-CN" altLang="zh-CN" sz="2800"/>
            </a:br>
            <a:r>
              <a:rPr lang="en-US" altLang="zh-CN" sz="2800"/>
              <a:t>C</a:t>
            </a:r>
            <a:r>
              <a:rPr lang="zh-CN" altLang="zh-CN" sz="2800"/>
              <a:t>．用量筒三次测量同一块鹅卵石的体积</a:t>
            </a:r>
            <a:r>
              <a:rPr lang="en-US" altLang="zh-CN" sz="2800"/>
              <a:t>	      </a:t>
            </a:r>
            <a:br>
              <a:rPr lang="en-US" altLang="zh-CN" sz="2800"/>
            </a:br>
            <a:r>
              <a:rPr lang="en-US" altLang="zh-CN" sz="2800"/>
              <a:t>D</a:t>
            </a:r>
            <a:r>
              <a:rPr lang="zh-CN" altLang="zh-CN" sz="2800"/>
              <a:t>．用体温计一天早中晚三次测量同一个人的体温</a:t>
            </a:r>
            <a:br>
              <a:rPr lang="zh-CN" altLang="zh-CN" sz="2800"/>
            </a:br>
            <a:endParaRPr lang="zh-CN" altLang="en-US" sz="2800"/>
          </a:p>
        </p:txBody>
      </p:sp>
      <p:sp>
        <p:nvSpPr>
          <p:cNvPr id="34820" name="矩形 3"/>
          <p:cNvSpPr/>
          <p:nvPr/>
        </p:nvSpPr>
        <p:spPr>
          <a:xfrm>
            <a:off x="3940175" y="2176463"/>
            <a:ext cx="481013"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ppt_x"/>
                                          </p:val>
                                        </p:tav>
                                        <p:tav tm="100000">
                                          <p:val>
                                            <p:strVal val="#ppt_x"/>
                                          </p:val>
                                        </p:tav>
                                      </p:tavLst>
                                    </p:anim>
                                    <p:anim calcmode="lin" valueType="num">
                                      <p:cBhvr additive="base">
                                        <p:cTn id="13"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5843" name="标题 1"/>
          <p:cNvSpPr>
            <a:spLocks noGrp="1"/>
          </p:cNvSpPr>
          <p:nvPr>
            <p:ph type="title" idx="4294967295"/>
          </p:nvPr>
        </p:nvSpPr>
        <p:spPr>
          <a:xfrm>
            <a:off x="508000"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en-US" altLang="zh-CN" sz="2800"/>
              <a:t>5.</a:t>
            </a:r>
            <a:r>
              <a:rPr lang="zh-CN" altLang="zh-CN" sz="2800"/>
              <a:t>（</a:t>
            </a:r>
            <a:r>
              <a:rPr lang="en-US" altLang="zh-CN" sz="2800"/>
              <a:t>2020·</a:t>
            </a:r>
            <a:r>
              <a:rPr lang="zh-CN" altLang="zh-CN" sz="2800"/>
              <a:t>河北）如上图所示，小明和小红坐在停靠在站台的火车车厢里，他们分别向两侧窗外看，对火车的运动情况产生了不同的观点．小明以窗外的站台为参照物说火车是静止的；小红以窗外行驶的动车为参照物，说火车是运动的．则（　　）</a:t>
            </a:r>
            <a:br>
              <a:rPr lang="zh-CN" altLang="zh-CN" sz="2800"/>
            </a:br>
            <a:r>
              <a:rPr lang="en-US" altLang="zh-CN" sz="2800"/>
              <a:t>A</a:t>
            </a:r>
            <a:r>
              <a:rPr lang="zh-CN" altLang="zh-CN" sz="2800"/>
              <a:t>．只有小明的说法正确</a:t>
            </a:r>
            <a:r>
              <a:rPr lang="en-US" altLang="zh-CN" sz="2800"/>
              <a:t>	    </a:t>
            </a:r>
            <a:br>
              <a:rPr lang="en-US" altLang="zh-CN" sz="2800"/>
            </a:br>
            <a:r>
              <a:rPr lang="en-US" altLang="zh-CN" sz="2800"/>
              <a:t>B</a:t>
            </a:r>
            <a:r>
              <a:rPr lang="zh-CN" altLang="zh-CN" sz="2800"/>
              <a:t>．只有小红的说法正确</a:t>
            </a:r>
            <a:r>
              <a:rPr lang="en-US" altLang="zh-CN" sz="2800"/>
              <a:t>	</a:t>
            </a:r>
            <a:br>
              <a:rPr lang="zh-CN" altLang="zh-CN" sz="2800"/>
            </a:br>
            <a:r>
              <a:rPr lang="en-US" altLang="zh-CN" sz="2800"/>
              <a:t>C</a:t>
            </a:r>
            <a:r>
              <a:rPr lang="zh-CN" altLang="zh-CN" sz="2800"/>
              <a:t>．两个人的说法都正确</a:t>
            </a:r>
            <a:r>
              <a:rPr lang="en-US" altLang="zh-CN" sz="2800"/>
              <a:t>	    </a:t>
            </a:r>
            <a:br>
              <a:rPr lang="en-US" altLang="zh-CN" sz="2800"/>
            </a:br>
            <a:r>
              <a:rPr lang="en-US" altLang="zh-CN" sz="2800"/>
              <a:t>D</a:t>
            </a:r>
            <a:r>
              <a:rPr lang="zh-CN" altLang="zh-CN" sz="2800"/>
              <a:t>．两个人的说法都不正确</a:t>
            </a:r>
            <a:br>
              <a:rPr lang="zh-CN" altLang="zh-CN" sz="2800"/>
            </a:br>
            <a:endParaRPr lang="zh-CN" altLang="en-US" sz="2800"/>
          </a:p>
        </p:txBody>
      </p:sp>
      <p:pic>
        <p:nvPicPr>
          <p:cNvPr id="35844" name="图片 1"/>
          <p:cNvPicPr>
            <a:picLocks noChangeAspect="1"/>
          </p:cNvPicPr>
          <p:nvPr/>
        </p:nvPicPr>
        <p:blipFill>
          <a:blip r:embed="rId2"/>
          <a:srcRect r="82634"/>
          <a:stretch>
            <a:fillRect/>
          </a:stretch>
        </p:blipFill>
        <p:spPr>
          <a:xfrm>
            <a:off x="5567363" y="3865563"/>
            <a:ext cx="2894012" cy="2109787"/>
          </a:xfrm>
          <a:prstGeom prst="rect">
            <a:avLst/>
          </a:prstGeom>
          <a:noFill/>
          <a:ln>
            <a:noFill/>
            <a:miter lim="800000"/>
          </a:ln>
        </p:spPr>
      </p:pic>
      <p:sp>
        <p:nvSpPr>
          <p:cNvPr id="35845" name="矩形 5"/>
          <p:cNvSpPr/>
          <p:nvPr/>
        </p:nvSpPr>
        <p:spPr>
          <a:xfrm>
            <a:off x="6784975" y="320357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par>
                                <p:cTn id="8" presetID="10" presetClass="entr" presetSubtype="0" fill="hold"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fade">
                                      <p:cBhvr>
                                        <p:cTn id="10" dur="500"/>
                                        <p:tgtEl>
                                          <p:spTgt spid="3584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5845"/>
                                        </p:tgtEl>
                                        <p:attrNameLst>
                                          <p:attrName>style.visibility</p:attrName>
                                        </p:attrNameLst>
                                      </p:cBhvr>
                                      <p:to>
                                        <p:strVal val="visible"/>
                                      </p:to>
                                    </p:set>
                                    <p:anim calcmode="lin" valueType="num">
                                      <p:cBhvr additive="base">
                                        <p:cTn id="15" dur="500" fill="hold"/>
                                        <p:tgtEl>
                                          <p:spTgt spid="35845"/>
                                        </p:tgtEl>
                                        <p:attrNameLst>
                                          <p:attrName>ppt_x</p:attrName>
                                        </p:attrNameLst>
                                      </p:cBhvr>
                                      <p:tavLst>
                                        <p:tav tm="0">
                                          <p:val>
                                            <p:strVal val="#ppt_x"/>
                                          </p:val>
                                        </p:tav>
                                        <p:tav tm="100000">
                                          <p:val>
                                            <p:strVal val="#ppt_x"/>
                                          </p:val>
                                        </p:tav>
                                      </p:tavLst>
                                    </p:anim>
                                    <p:anim calcmode="lin" valueType="num">
                                      <p:cBhvr additive="base">
                                        <p:cTn id="16"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5"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08000" y="1479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湘西州）外卖小哥正骑着电动车穿行于大街小巷，相对于什么参照物而言，可以认为他是静止的（　　）</a:t>
            </a:r>
            <a:br>
              <a:rPr lang="zh-CN" altLang="zh-CN" sz="2800"/>
            </a:br>
            <a:r>
              <a:rPr lang="en-US" altLang="zh-CN" sz="2800"/>
              <a:t>A</a:t>
            </a:r>
            <a:r>
              <a:rPr lang="zh-CN" altLang="zh-CN" sz="2800"/>
              <a:t>．来来往往的行人</a:t>
            </a:r>
            <a:r>
              <a:rPr lang="en-US" altLang="zh-CN" sz="2800"/>
              <a:t>	    B</a:t>
            </a:r>
            <a:r>
              <a:rPr lang="zh-CN" altLang="zh-CN" sz="2800"/>
              <a:t>．迎面而来的车辆</a:t>
            </a:r>
            <a:r>
              <a:rPr lang="en-US" altLang="zh-CN" sz="2800"/>
              <a:t>	</a:t>
            </a:r>
            <a:br>
              <a:rPr lang="zh-CN" altLang="zh-CN" sz="2800"/>
            </a:br>
            <a:r>
              <a:rPr lang="en-US" altLang="zh-CN" sz="2800"/>
              <a:t>C</a:t>
            </a:r>
            <a:r>
              <a:rPr lang="zh-CN" altLang="zh-CN" sz="2800"/>
              <a:t>．他所骑的电动车</a:t>
            </a:r>
            <a:r>
              <a:rPr lang="en-US" altLang="zh-CN" sz="2800"/>
              <a:t>	    D</a:t>
            </a:r>
            <a:r>
              <a:rPr lang="zh-CN" altLang="zh-CN" sz="2800"/>
              <a:t>．街道两边的房屋</a:t>
            </a:r>
            <a:br>
              <a:rPr lang="zh-CN" altLang="zh-CN" sz="2800"/>
            </a:br>
            <a:endParaRPr lang="zh-CN" altLang="en-US" sz="2800"/>
          </a:p>
        </p:txBody>
      </p:sp>
      <p:sp>
        <p:nvSpPr>
          <p:cNvPr id="36868" name="矩形 3"/>
          <p:cNvSpPr/>
          <p:nvPr/>
        </p:nvSpPr>
        <p:spPr>
          <a:xfrm>
            <a:off x="1803400" y="284480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6868"/>
                                        </p:tgtEl>
                                        <p:attrNameLst>
                                          <p:attrName>style.visibility</p:attrName>
                                        </p:attrNameLst>
                                      </p:cBhvr>
                                      <p:to>
                                        <p:strVal val="visible"/>
                                      </p:to>
                                    </p:set>
                                    <p:anim calcmode="lin" valueType="num">
                                      <p:cBhvr additive="base">
                                        <p:cTn id="12" dur="500" fill="hold"/>
                                        <p:tgtEl>
                                          <p:spTgt spid="36868"/>
                                        </p:tgtEl>
                                        <p:attrNameLst>
                                          <p:attrName>ppt_x</p:attrName>
                                        </p:attrNameLst>
                                      </p:cBhvr>
                                      <p:tavLst>
                                        <p:tav tm="0">
                                          <p:val>
                                            <p:strVal val="#ppt_x"/>
                                          </p:val>
                                        </p:tav>
                                        <p:tav tm="100000">
                                          <p:val>
                                            <p:strVal val="#ppt_x"/>
                                          </p:val>
                                        </p:tav>
                                      </p:tavLst>
                                    </p:anim>
                                    <p:anim calcmode="lin" valueType="num">
                                      <p:cBhvr additive="base">
                                        <p:cTn id="13" dur="500" fill="hold"/>
                                        <p:tgtEl>
                                          <p:spTgt spid="368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7891" name="标题 1"/>
          <p:cNvSpPr>
            <a:spLocks noGrp="1"/>
          </p:cNvSpPr>
          <p:nvPr>
            <p:ph type="title" idx="4294967295"/>
          </p:nvPr>
        </p:nvSpPr>
        <p:spPr>
          <a:xfrm>
            <a:off x="508000" y="14986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a:t>
            </a:r>
            <a:r>
              <a:rPr lang="en-US" altLang="zh-CN" sz="2800"/>
              <a:t>2020·</a:t>
            </a:r>
            <a:r>
              <a:rPr lang="zh-CN" altLang="zh-CN" sz="2800"/>
              <a:t>株洲）最新研制的磁悬浮列车以</a:t>
            </a:r>
            <a:r>
              <a:rPr lang="en-US" altLang="zh-CN" sz="2800"/>
              <a:t>600 km/h</a:t>
            </a:r>
            <a:r>
              <a:rPr lang="zh-CN" altLang="zh-CN" sz="2800"/>
              <a:t>的速度匀速行驶，一列高铁以</a:t>
            </a:r>
            <a:r>
              <a:rPr lang="en-US" altLang="zh-CN" sz="2800"/>
              <a:t>300 km/h</a:t>
            </a:r>
            <a:r>
              <a:rPr lang="zh-CN" altLang="zh-CN" sz="2800"/>
              <a:t>的速度匀速行驶，与高铁相比，磁悬浮列车（　　）</a:t>
            </a:r>
            <a:br>
              <a:rPr lang="zh-CN" altLang="zh-CN" sz="2800"/>
            </a:br>
            <a:r>
              <a:rPr lang="en-US" altLang="zh-CN" sz="2800"/>
              <a:t>A</a:t>
            </a:r>
            <a:r>
              <a:rPr lang="zh-CN" altLang="zh-CN" sz="2800"/>
              <a:t>．一定运动更快</a:t>
            </a:r>
            <a:r>
              <a:rPr lang="en-US" altLang="zh-CN" sz="2800"/>
              <a:t>    		B</a:t>
            </a:r>
            <a:r>
              <a:rPr lang="zh-CN" altLang="zh-CN" sz="2800"/>
              <a:t>．一定运动更远</a:t>
            </a:r>
            <a:r>
              <a:rPr lang="en-US" altLang="zh-CN" sz="2800"/>
              <a:t>	    </a:t>
            </a:r>
            <a:br>
              <a:rPr lang="zh-CN" altLang="zh-CN" sz="2800"/>
            </a:br>
            <a:r>
              <a:rPr lang="en-US" altLang="zh-CN" sz="2800"/>
              <a:t>C</a:t>
            </a:r>
            <a:r>
              <a:rPr lang="zh-CN" altLang="zh-CN" sz="2800"/>
              <a:t>．运动时间一定更短</a:t>
            </a:r>
            <a:r>
              <a:rPr lang="en-US" altLang="zh-CN" sz="2800"/>
              <a:t>	    	D</a:t>
            </a:r>
            <a:r>
              <a:rPr lang="zh-CN" altLang="zh-CN" sz="2800"/>
              <a:t>．可能运动更慢</a:t>
            </a:r>
            <a:br>
              <a:rPr lang="zh-CN" altLang="zh-CN" sz="2800"/>
            </a:br>
            <a:endParaRPr lang="zh-CN" altLang="en-US" sz="2800"/>
          </a:p>
        </p:txBody>
      </p:sp>
      <p:sp>
        <p:nvSpPr>
          <p:cNvPr id="37892" name="矩形 3"/>
          <p:cNvSpPr/>
          <p:nvPr/>
        </p:nvSpPr>
        <p:spPr>
          <a:xfrm>
            <a:off x="6048375" y="2844800"/>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7892"/>
                                        </p:tgtEl>
                                        <p:attrNameLst>
                                          <p:attrName>style.visibility</p:attrName>
                                        </p:attrNameLst>
                                      </p:cBhvr>
                                      <p:to>
                                        <p:strVal val="visible"/>
                                      </p:to>
                                    </p:set>
                                    <p:anim calcmode="lin" valueType="num">
                                      <p:cBhvr additive="base">
                                        <p:cTn id="12" dur="500" fill="hold"/>
                                        <p:tgtEl>
                                          <p:spTgt spid="37892"/>
                                        </p:tgtEl>
                                        <p:attrNameLst>
                                          <p:attrName>ppt_x</p:attrName>
                                        </p:attrNameLst>
                                      </p:cBhvr>
                                      <p:tavLst>
                                        <p:tav tm="0">
                                          <p:val>
                                            <p:strVal val="#ppt_x"/>
                                          </p:val>
                                        </p:tav>
                                        <p:tav tm="100000">
                                          <p:val>
                                            <p:strVal val="#ppt_x"/>
                                          </p:val>
                                        </p:tav>
                                      </p:tavLst>
                                    </p:anim>
                                    <p:anim calcmode="lin" valueType="num">
                                      <p:cBhvr additive="base">
                                        <p:cTn id="13" dur="500" fill="hold"/>
                                        <p:tgtEl>
                                          <p:spTgt spid="378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菏泽）一辆汽车正在平直的公路上运动，用</a:t>
            </a:r>
            <a:r>
              <a:rPr lang="en-US" altLang="zh-CN" sz="2800" i="1"/>
              <a:t>s</a:t>
            </a:r>
            <a:r>
              <a:rPr lang="zh-CN" altLang="zh-CN" sz="2800"/>
              <a:t>、</a:t>
            </a:r>
            <a:r>
              <a:rPr lang="en-US" altLang="zh-CN" sz="2800" i="1"/>
              <a:t>v</a:t>
            </a:r>
            <a:r>
              <a:rPr lang="zh-CN" altLang="zh-CN" sz="2800"/>
              <a:t>和</a:t>
            </a:r>
            <a:r>
              <a:rPr lang="en-US" altLang="zh-CN" sz="2800" i="1"/>
              <a:t>t</a:t>
            </a:r>
            <a:r>
              <a:rPr lang="zh-CN" altLang="zh-CN" sz="2800"/>
              <a:t>分别表示汽车运动的路程，速度和时间．下面四个图象反映汽车在做匀速直线运动的是（　　）</a:t>
            </a:r>
            <a:br>
              <a:rPr lang="zh-CN" altLang="zh-CN" sz="2800"/>
            </a:br>
            <a:r>
              <a:rPr lang="en-US" altLang="zh-CN" sz="2800"/>
              <a:t>A</a:t>
            </a:r>
            <a:r>
              <a:rPr lang="zh-CN" altLang="zh-CN" sz="2800"/>
              <a:t>．</a:t>
            </a:r>
            <a:r>
              <a:rPr lang="en-US" altLang="zh-CN" sz="2800"/>
              <a:t>①④	    B</a:t>
            </a:r>
            <a:r>
              <a:rPr lang="zh-CN" altLang="zh-CN" sz="2800"/>
              <a:t>．</a:t>
            </a:r>
            <a:r>
              <a:rPr lang="en-US" altLang="zh-CN" sz="2800"/>
              <a:t>①③	    C</a:t>
            </a:r>
            <a:r>
              <a:rPr lang="zh-CN" altLang="zh-CN" sz="2800"/>
              <a:t>．</a:t>
            </a:r>
            <a:r>
              <a:rPr lang="en-US" altLang="zh-CN" sz="2800"/>
              <a:t>②③	    D</a:t>
            </a:r>
            <a:r>
              <a:rPr lang="zh-CN" altLang="zh-CN" sz="2800"/>
              <a:t>．</a:t>
            </a:r>
            <a:r>
              <a:rPr lang="en-US" altLang="zh-CN" sz="2800"/>
              <a:t>②④</a:t>
            </a:r>
            <a:br>
              <a:rPr lang="zh-CN" altLang="zh-CN" sz="2800"/>
            </a:br>
            <a:endParaRPr lang="zh-CN" altLang="en-US" sz="2800"/>
          </a:p>
        </p:txBody>
      </p:sp>
      <p:pic>
        <p:nvPicPr>
          <p:cNvPr id="38916" name="Picture 4"/>
          <p:cNvPicPr>
            <a:picLocks noChangeAspect="1"/>
          </p:cNvPicPr>
          <p:nvPr/>
        </p:nvPicPr>
        <p:blipFill>
          <a:blip r:embed="rId2"/>
          <a:stretch>
            <a:fillRect/>
          </a:stretch>
        </p:blipFill>
        <p:spPr>
          <a:xfrm>
            <a:off x="1133475" y="4325938"/>
            <a:ext cx="6372225" cy="1543050"/>
          </a:xfrm>
          <a:prstGeom prst="rect">
            <a:avLst/>
          </a:prstGeom>
          <a:noFill/>
          <a:ln>
            <a:noFill/>
            <a:miter lim="800000"/>
          </a:ln>
        </p:spPr>
      </p:pic>
      <p:sp>
        <p:nvSpPr>
          <p:cNvPr id="38917" name="矩形 5"/>
          <p:cNvSpPr/>
          <p:nvPr/>
        </p:nvSpPr>
        <p:spPr>
          <a:xfrm>
            <a:off x="1052513" y="2882900"/>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par>
                                <p:cTn id="8" presetID="10" presetClass="entr" presetSubtype="0"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Effect transition="in" filter="fade">
                                      <p:cBhvr>
                                        <p:cTn id="10" dur="500"/>
                                        <p:tgtEl>
                                          <p:spTgt spid="389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7"/>
                                        </p:tgtEl>
                                        <p:attrNameLst>
                                          <p:attrName>style.visibility</p:attrName>
                                        </p:attrNameLst>
                                      </p:cBhvr>
                                      <p:to>
                                        <p:strVal val="visible"/>
                                      </p:to>
                                    </p:set>
                                    <p:anim calcmode="lin" valueType="num">
                                      <p:cBhvr additive="base">
                                        <p:cTn id="15" dur="500" fill="hold"/>
                                        <p:tgtEl>
                                          <p:spTgt spid="38917"/>
                                        </p:tgtEl>
                                        <p:attrNameLst>
                                          <p:attrName>ppt_x</p:attrName>
                                        </p:attrNameLst>
                                      </p:cBhvr>
                                      <p:tavLst>
                                        <p:tav tm="0">
                                          <p:val>
                                            <p:strVal val="#ppt_x"/>
                                          </p:val>
                                        </p:tav>
                                        <p:tav tm="100000">
                                          <p:val>
                                            <p:strVal val="#ppt_x"/>
                                          </p:val>
                                        </p:tav>
                                      </p:tavLst>
                                    </p:anim>
                                    <p:anim calcmode="lin" valueType="num">
                                      <p:cBhvr additive="base">
                                        <p:cTn id="16"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993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湘潭）下图中小木块的长</a:t>
            </a:r>
            <a:br>
              <a:rPr lang="en-US" altLang="zh-CN" sz="2800"/>
            </a:br>
            <a:r>
              <a:rPr lang="zh-CN" altLang="zh-CN" sz="2800"/>
              <a:t>度是</a:t>
            </a:r>
            <a:r>
              <a:rPr lang="zh-CN" altLang="zh-CN" sz="2800" u="sng"/>
              <a:t>　　　　　</a:t>
            </a:r>
            <a:r>
              <a:rPr lang="en-US" altLang="zh-CN" sz="2800"/>
              <a:t>cm.</a:t>
            </a:r>
            <a:br>
              <a:rPr lang="zh-CN" altLang="zh-CN" sz="2800"/>
            </a:br>
            <a:endParaRPr lang="zh-CN" altLang="en-US" sz="2800"/>
          </a:p>
        </p:txBody>
      </p:sp>
      <p:sp>
        <p:nvSpPr>
          <p:cNvPr id="39940" name="标题 1"/>
          <p:cNvSpPr/>
          <p:nvPr/>
        </p:nvSpPr>
        <p:spPr>
          <a:xfrm>
            <a:off x="500063" y="2374900"/>
            <a:ext cx="8128000" cy="1301750"/>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a:lnSpc>
                <a:spcPct val="150000"/>
              </a:lnSpc>
            </a:pPr>
            <a:r>
              <a:rPr lang="en-US" altLang="zh-CN" sz="2800">
                <a:latin typeface="Times New Roman" pitchFamily="18" charset="0"/>
                <a:ea typeface="黑体" pitchFamily="49" charset="-122"/>
              </a:rPr>
              <a:t>10.</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2020·</a:t>
            </a:r>
            <a:r>
              <a:rPr lang="zh-CN" altLang="zh-CN" sz="2800">
                <a:latin typeface="Times New Roman" pitchFamily="18" charset="0"/>
                <a:ea typeface="黑体" pitchFamily="49" charset="-122"/>
              </a:rPr>
              <a:t>泰州）为测自己的跑步速度，小明在一段长</a:t>
            </a:r>
            <a:r>
              <a:rPr lang="en-US" altLang="zh-CN" sz="2800">
                <a:latin typeface="Times New Roman" pitchFamily="18" charset="0"/>
                <a:ea typeface="黑体" pitchFamily="49" charset="-122"/>
              </a:rPr>
              <a:t>200 m</a:t>
            </a:r>
            <a:r>
              <a:rPr lang="zh-CN" altLang="zh-CN" sz="2800">
                <a:latin typeface="Times New Roman" pitchFamily="18" charset="0"/>
                <a:ea typeface="黑体" pitchFamily="49" charset="-122"/>
              </a:rPr>
              <a:t>的平直道路起点开始计时，跑到终点停止计时，秒表示数如上图所示．则小明跑完此段路程用时</a:t>
            </a:r>
            <a:r>
              <a:rPr lang="zh-CN" altLang="zh-CN" sz="2800" u="sng">
                <a:latin typeface="Times New Roman" pitchFamily="18" charset="0"/>
                <a:ea typeface="黑体" pitchFamily="49" charset="-122"/>
              </a:rPr>
              <a:t>　　　　　</a:t>
            </a:r>
            <a:r>
              <a:rPr lang="en-US" altLang="zh-CN" sz="2800">
                <a:latin typeface="Times New Roman" pitchFamily="18" charset="0"/>
                <a:ea typeface="黑体" pitchFamily="49" charset="-122"/>
              </a:rPr>
              <a:t>s</a:t>
            </a:r>
            <a:r>
              <a:rPr lang="zh-CN" altLang="zh-CN" sz="2800">
                <a:latin typeface="Times New Roman" pitchFamily="18" charset="0"/>
                <a:ea typeface="黑体" pitchFamily="49" charset="-122"/>
              </a:rPr>
              <a:t>，平均速度</a:t>
            </a:r>
            <a:endParaRPr lang="en-US" altLang="zh-CN" sz="2800">
              <a:latin typeface="Times New Roman" pitchFamily="18" charset="0"/>
              <a:ea typeface="黑体" pitchFamily="49" charset="-122"/>
            </a:endParaRPr>
          </a:p>
          <a:p>
            <a:pPr marL="0" lvl="0" indent="0" eaLnBrk="1">
              <a:lnSpc>
                <a:spcPct val="150000"/>
              </a:lnSpc>
            </a:pPr>
            <a:r>
              <a:rPr lang="zh-CN" altLang="zh-CN" sz="2800">
                <a:latin typeface="Times New Roman" pitchFamily="18" charset="0"/>
                <a:ea typeface="黑体" pitchFamily="49" charset="-122"/>
              </a:rPr>
              <a:t>为</a:t>
            </a:r>
            <a:r>
              <a:rPr lang="zh-CN" altLang="zh-CN" sz="2800" u="sng">
                <a:latin typeface="Times New Roman" pitchFamily="18" charset="0"/>
                <a:ea typeface="黑体" pitchFamily="49" charset="-122"/>
              </a:rPr>
              <a:t>　　　　　</a:t>
            </a:r>
            <a:r>
              <a:rPr lang="en-US" altLang="zh-CN" sz="2800">
                <a:latin typeface="Times New Roman" pitchFamily="18" charset="0"/>
                <a:ea typeface="黑体" pitchFamily="49" charset="-122"/>
              </a:rPr>
              <a:t>m/s.</a:t>
            </a:r>
            <a:endParaRPr lang="zh-CN" altLang="zh-CN" sz="2800">
              <a:latin typeface="Times New Roman" panose="02020603050405020304" pitchFamily="18" charset="0"/>
              <a:ea typeface="黑体" panose="02010609060101010101" pitchFamily="49" charset="-122"/>
            </a:endParaRPr>
          </a:p>
        </p:txBody>
      </p:sp>
      <p:pic>
        <p:nvPicPr>
          <p:cNvPr id="39941" name="图片 1"/>
          <p:cNvPicPr>
            <a:picLocks noChangeAspect="1"/>
          </p:cNvPicPr>
          <p:nvPr/>
        </p:nvPicPr>
        <p:blipFill>
          <a:blip r:embed="rId2"/>
          <a:srcRect r="81476"/>
          <a:stretch>
            <a:fillRect/>
          </a:stretch>
        </p:blipFill>
        <p:spPr>
          <a:xfrm>
            <a:off x="6092825" y="984250"/>
            <a:ext cx="2628900" cy="1200150"/>
          </a:xfrm>
          <a:prstGeom prst="rect">
            <a:avLst/>
          </a:prstGeom>
          <a:noFill/>
          <a:ln>
            <a:noFill/>
            <a:miter lim="800000"/>
          </a:ln>
        </p:spPr>
      </p:pic>
      <p:pic>
        <p:nvPicPr>
          <p:cNvPr id="39942" name="图片 2"/>
          <p:cNvPicPr>
            <a:picLocks noChangeAspect="1"/>
          </p:cNvPicPr>
          <p:nvPr/>
        </p:nvPicPr>
        <p:blipFill>
          <a:blip r:embed="rId3"/>
          <a:srcRect r="82002"/>
          <a:stretch>
            <a:fillRect/>
          </a:stretch>
        </p:blipFill>
        <p:spPr>
          <a:xfrm>
            <a:off x="5567363" y="4314825"/>
            <a:ext cx="2759075" cy="1941513"/>
          </a:xfrm>
          <a:prstGeom prst="rect">
            <a:avLst/>
          </a:prstGeom>
          <a:noFill/>
          <a:ln>
            <a:noFill/>
            <a:miter lim="800000"/>
          </a:ln>
        </p:spPr>
      </p:pic>
      <p:sp>
        <p:nvSpPr>
          <p:cNvPr id="39943" name="矩形 6"/>
          <p:cNvSpPr/>
          <p:nvPr/>
        </p:nvSpPr>
        <p:spPr>
          <a:xfrm>
            <a:off x="1641475" y="1597025"/>
            <a:ext cx="8128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3.20</a:t>
            </a:r>
            <a:endParaRPr lang="zh-CN" altLang="en-US" sz="2800"/>
          </a:p>
        </p:txBody>
      </p:sp>
      <p:sp>
        <p:nvSpPr>
          <p:cNvPr id="39944" name="矩形 7"/>
          <p:cNvSpPr/>
          <p:nvPr/>
        </p:nvSpPr>
        <p:spPr>
          <a:xfrm>
            <a:off x="2312988" y="4387850"/>
            <a:ext cx="54451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40</a:t>
            </a:r>
            <a:endParaRPr lang="zh-CN" altLang="en-US" sz="2800"/>
          </a:p>
        </p:txBody>
      </p:sp>
      <p:sp>
        <p:nvSpPr>
          <p:cNvPr id="39945" name="矩形 8"/>
          <p:cNvSpPr/>
          <p:nvPr/>
        </p:nvSpPr>
        <p:spPr>
          <a:xfrm>
            <a:off x="1641475" y="5024438"/>
            <a:ext cx="36353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par>
                                <p:cTn id="8" presetID="10" presetClass="entr" presetSubtype="0" fill="hold" nodeType="withEffect">
                                  <p:stCondLst>
                                    <p:cond delay="0"/>
                                  </p:stCondLst>
                                  <p:childTnLst>
                                    <p:set>
                                      <p:cBhvr>
                                        <p:cTn id="9" dur="1" fill="hold">
                                          <p:stCondLst>
                                            <p:cond delay="0"/>
                                          </p:stCondLst>
                                        </p:cTn>
                                        <p:tgtEl>
                                          <p:spTgt spid="39941"/>
                                        </p:tgtEl>
                                        <p:attrNameLst>
                                          <p:attrName>style.visibility</p:attrName>
                                        </p:attrNameLst>
                                      </p:cBhvr>
                                      <p:to>
                                        <p:strVal val="visible"/>
                                      </p:to>
                                    </p:set>
                                    <p:animEffect transition="in" filter="fade">
                                      <p:cBhvr>
                                        <p:cTn id="10" dur="500"/>
                                        <p:tgtEl>
                                          <p:spTgt spid="3994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9943"/>
                                        </p:tgtEl>
                                        <p:attrNameLst>
                                          <p:attrName>style.visibility</p:attrName>
                                        </p:attrNameLst>
                                      </p:cBhvr>
                                      <p:to>
                                        <p:strVal val="visible"/>
                                      </p:to>
                                    </p:set>
                                    <p:anim calcmode="lin" valueType="num">
                                      <p:cBhvr additive="base">
                                        <p:cTn id="15" dur="500" fill="hold"/>
                                        <p:tgtEl>
                                          <p:spTgt spid="39943"/>
                                        </p:tgtEl>
                                        <p:attrNameLst>
                                          <p:attrName>ppt_x</p:attrName>
                                        </p:attrNameLst>
                                      </p:cBhvr>
                                      <p:tavLst>
                                        <p:tav tm="0">
                                          <p:val>
                                            <p:strVal val="#ppt_x"/>
                                          </p:val>
                                        </p:tav>
                                        <p:tav tm="100000">
                                          <p:val>
                                            <p:strVal val="#ppt_x"/>
                                          </p:val>
                                        </p:tav>
                                      </p:tavLst>
                                    </p:anim>
                                    <p:anim calcmode="lin" valueType="num">
                                      <p:cBhvr additive="base">
                                        <p:cTn id="16" dur="500" fill="hold"/>
                                        <p:tgtEl>
                                          <p:spTgt spid="3994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9940"/>
                                        </p:tgtEl>
                                        <p:attrNameLst>
                                          <p:attrName>style.visibility</p:attrName>
                                        </p:attrNameLst>
                                      </p:cBhvr>
                                      <p:to>
                                        <p:strVal val="visible"/>
                                      </p:to>
                                    </p:set>
                                    <p:animEffect transition="in" filter="fade">
                                      <p:cBhvr>
                                        <p:cTn id="21" dur="500"/>
                                        <p:tgtEl>
                                          <p:spTgt spid="39940"/>
                                        </p:tgtEl>
                                      </p:cBhvr>
                                    </p:animEffect>
                                  </p:childTnLst>
                                </p:cTn>
                              </p:par>
                              <p:par>
                                <p:cTn id="22" presetID="10" presetClass="entr" presetSubtype="0" fill="hold" nodeType="withEffect">
                                  <p:stCondLst>
                                    <p:cond delay="0"/>
                                  </p:stCondLst>
                                  <p:childTnLst>
                                    <p:set>
                                      <p:cBhvr>
                                        <p:cTn id="23" dur="1" fill="hold">
                                          <p:stCondLst>
                                            <p:cond delay="0"/>
                                          </p:stCondLst>
                                        </p:cTn>
                                        <p:tgtEl>
                                          <p:spTgt spid="39942"/>
                                        </p:tgtEl>
                                        <p:attrNameLst>
                                          <p:attrName>style.visibility</p:attrName>
                                        </p:attrNameLst>
                                      </p:cBhvr>
                                      <p:to>
                                        <p:strVal val="visible"/>
                                      </p:to>
                                    </p:set>
                                    <p:animEffect transition="in" filter="fade">
                                      <p:cBhvr>
                                        <p:cTn id="24" dur="500"/>
                                        <p:tgtEl>
                                          <p:spTgt spid="39942"/>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9944"/>
                                        </p:tgtEl>
                                        <p:attrNameLst>
                                          <p:attrName>style.visibility</p:attrName>
                                        </p:attrNameLst>
                                      </p:cBhvr>
                                      <p:to>
                                        <p:strVal val="visible"/>
                                      </p:to>
                                    </p:set>
                                    <p:anim calcmode="lin" valueType="num">
                                      <p:cBhvr additive="base">
                                        <p:cTn id="29" dur="500" fill="hold"/>
                                        <p:tgtEl>
                                          <p:spTgt spid="39944"/>
                                        </p:tgtEl>
                                        <p:attrNameLst>
                                          <p:attrName>ppt_x</p:attrName>
                                        </p:attrNameLst>
                                      </p:cBhvr>
                                      <p:tavLst>
                                        <p:tav tm="0">
                                          <p:val>
                                            <p:strVal val="#ppt_x"/>
                                          </p:val>
                                        </p:tav>
                                        <p:tav tm="100000">
                                          <p:val>
                                            <p:strVal val="#ppt_x"/>
                                          </p:val>
                                        </p:tav>
                                      </p:tavLst>
                                    </p:anim>
                                    <p:anim calcmode="lin" valueType="num">
                                      <p:cBhvr additive="base">
                                        <p:cTn id="30" dur="500" fill="hold"/>
                                        <p:tgtEl>
                                          <p:spTgt spid="39944"/>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9945"/>
                                        </p:tgtEl>
                                        <p:attrNameLst>
                                          <p:attrName>style.visibility</p:attrName>
                                        </p:attrNameLst>
                                      </p:cBhvr>
                                      <p:to>
                                        <p:strVal val="visible"/>
                                      </p:to>
                                    </p:set>
                                    <p:anim calcmode="lin" valueType="num">
                                      <p:cBhvr additive="base">
                                        <p:cTn id="35" dur="500" fill="hold"/>
                                        <p:tgtEl>
                                          <p:spTgt spid="39945"/>
                                        </p:tgtEl>
                                        <p:attrNameLst>
                                          <p:attrName>ppt_x</p:attrName>
                                        </p:attrNameLst>
                                      </p:cBhvr>
                                      <p:tavLst>
                                        <p:tav tm="0">
                                          <p:val>
                                            <p:strVal val="#ppt_x"/>
                                          </p:val>
                                        </p:tav>
                                        <p:tav tm="100000">
                                          <p:val>
                                            <p:strVal val="#ppt_x"/>
                                          </p:val>
                                        </p:tav>
                                      </p:tavLst>
                                    </p:anim>
                                    <p:anim calcmode="lin" valueType="num">
                                      <p:cBhvr additive="base">
                                        <p:cTn id="36" dur="500" fill="hold"/>
                                        <p:tgtEl>
                                          <p:spTgt spid="399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0" grpId="0"/>
      <p:bldP spid="39943" grpId="0"/>
      <p:bldP spid="39944" grpId="0"/>
      <p:bldP spid="39945"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0963" name="标题 1"/>
          <p:cNvSpPr>
            <a:spLocks noGrp="1"/>
          </p:cNvSpPr>
          <p:nvPr>
            <p:ph type="title" idx="4294967295"/>
          </p:nvPr>
        </p:nvSpPr>
        <p:spPr>
          <a:xfrm>
            <a:off x="546100" y="1373188"/>
            <a:ext cx="82010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11.</a:t>
            </a:r>
            <a:r>
              <a:rPr lang="zh-CN" altLang="zh-CN" sz="2800"/>
              <a:t>（</a:t>
            </a:r>
            <a:r>
              <a:rPr lang="en-US" altLang="zh-CN" sz="2800"/>
              <a:t>2020·</a:t>
            </a:r>
            <a:r>
              <a:rPr lang="zh-CN" altLang="zh-CN" sz="2800"/>
              <a:t>丹东）小明爸爸乘汽车前往武汉</a:t>
            </a:r>
            <a:r>
              <a:rPr lang="en-US" altLang="zh-CN" sz="2800"/>
              <a:t>“</a:t>
            </a:r>
            <a:r>
              <a:rPr lang="zh-CN" altLang="zh-CN" sz="2800"/>
              <a:t>抗疫</a:t>
            </a:r>
            <a:r>
              <a:rPr lang="en-US" altLang="zh-CN" sz="2800"/>
              <a:t>”</a:t>
            </a:r>
            <a:r>
              <a:rPr lang="zh-CN" altLang="zh-CN" sz="2800"/>
              <a:t>，汽车开动后，小明对着远去的汽车挥手作别．小明爸爸看到小明逐渐向后退去，是以</a:t>
            </a:r>
            <a:r>
              <a:rPr lang="zh-CN" altLang="zh-CN" sz="2800" u="sng"/>
              <a:t>　　　　　</a:t>
            </a:r>
            <a:r>
              <a:rPr lang="zh-CN" altLang="zh-CN" sz="2800"/>
              <a:t>（选填</a:t>
            </a:r>
            <a:r>
              <a:rPr lang="en-US" altLang="zh-CN" sz="2800"/>
              <a:t>“</a:t>
            </a:r>
            <a:r>
              <a:rPr lang="zh-CN" altLang="zh-CN" sz="2800"/>
              <a:t>汽车</a:t>
            </a:r>
            <a:r>
              <a:rPr lang="en-US" altLang="zh-CN" sz="2800"/>
              <a:t>”</a:t>
            </a:r>
            <a:r>
              <a:rPr lang="zh-CN" altLang="zh-CN" sz="2800"/>
              <a:t>或</a:t>
            </a:r>
            <a:r>
              <a:rPr lang="en-US" altLang="zh-CN" sz="2800"/>
              <a:t>“</a:t>
            </a:r>
            <a:r>
              <a:rPr lang="zh-CN" altLang="zh-CN" sz="2800"/>
              <a:t>地面</a:t>
            </a:r>
            <a:r>
              <a:rPr lang="en-US" altLang="zh-CN" sz="2800"/>
              <a:t>”</a:t>
            </a:r>
            <a:r>
              <a:rPr lang="zh-CN" altLang="zh-CN" sz="2800"/>
              <a:t>）为参照物；而小明看到汽车的远去是以</a:t>
            </a:r>
            <a:r>
              <a:rPr lang="zh-CN" altLang="zh-CN" sz="2800" u="sng"/>
              <a:t>　　　　　</a:t>
            </a:r>
            <a:r>
              <a:rPr lang="zh-CN" altLang="zh-CN" sz="2800"/>
              <a:t>（选填</a:t>
            </a:r>
            <a:r>
              <a:rPr lang="en-US" altLang="zh-CN" sz="2800"/>
              <a:t>“</a:t>
            </a:r>
            <a:r>
              <a:rPr lang="zh-CN" altLang="zh-CN" sz="2800"/>
              <a:t>汽车</a:t>
            </a:r>
            <a:r>
              <a:rPr lang="en-US" altLang="zh-CN" sz="2800"/>
              <a:t>”</a:t>
            </a:r>
            <a:r>
              <a:rPr lang="zh-CN" altLang="zh-CN" sz="2800"/>
              <a:t>或</a:t>
            </a:r>
            <a:r>
              <a:rPr lang="en-US" altLang="zh-CN" sz="2800"/>
              <a:t>“</a:t>
            </a:r>
            <a:r>
              <a:rPr lang="zh-CN" altLang="zh-CN" sz="2800"/>
              <a:t>地面</a:t>
            </a:r>
            <a:r>
              <a:rPr lang="en-US" altLang="zh-CN" sz="2800"/>
              <a:t>”</a:t>
            </a:r>
            <a:r>
              <a:rPr lang="zh-CN" altLang="zh-CN" sz="2800"/>
              <a:t>）为参照物．</a:t>
            </a:r>
            <a:br>
              <a:rPr lang="zh-CN" altLang="zh-CN" sz="2800"/>
            </a:br>
            <a:endParaRPr lang="zh-CN" altLang="en-US" sz="2800"/>
          </a:p>
        </p:txBody>
      </p:sp>
      <p:sp>
        <p:nvSpPr>
          <p:cNvPr id="40964" name="矩形 1"/>
          <p:cNvSpPr/>
          <p:nvPr/>
        </p:nvSpPr>
        <p:spPr>
          <a:xfrm>
            <a:off x="2454275" y="4030663"/>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地面</a:t>
            </a:r>
            <a:endParaRPr lang="zh-CN" altLang="zh-CN" sz="2800">
              <a:latin typeface="等线" pitchFamily="2" charset="-122"/>
              <a:ea typeface="等线" pitchFamily="2" charset="-122"/>
            </a:endParaRPr>
          </a:p>
        </p:txBody>
      </p:sp>
      <p:sp>
        <p:nvSpPr>
          <p:cNvPr id="40965" name="矩形 2"/>
          <p:cNvSpPr/>
          <p:nvPr/>
        </p:nvSpPr>
        <p:spPr>
          <a:xfrm>
            <a:off x="6472238" y="2724150"/>
            <a:ext cx="9017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汽车</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barn(inVertical)">
                                      <p:cBhvr>
                                        <p:cTn id="7" dur="500"/>
                                        <p:tgtEl>
                                          <p:spTgt spid="4096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0965"/>
                                        </p:tgtEl>
                                        <p:attrNameLst>
                                          <p:attrName>style.visibility</p:attrName>
                                        </p:attrNameLst>
                                      </p:cBhvr>
                                      <p:to>
                                        <p:strVal val="visible"/>
                                      </p:to>
                                    </p:set>
                                    <p:anim calcmode="lin" valueType="num">
                                      <p:cBhvr additive="base">
                                        <p:cTn id="12" dur="500" fill="hold"/>
                                        <p:tgtEl>
                                          <p:spTgt spid="40965"/>
                                        </p:tgtEl>
                                        <p:attrNameLst>
                                          <p:attrName>ppt_x</p:attrName>
                                        </p:attrNameLst>
                                      </p:cBhvr>
                                      <p:tavLst>
                                        <p:tav tm="0">
                                          <p:val>
                                            <p:strVal val="#ppt_x"/>
                                          </p:val>
                                        </p:tav>
                                        <p:tav tm="100000">
                                          <p:val>
                                            <p:strVal val="#ppt_x"/>
                                          </p:val>
                                        </p:tav>
                                      </p:tavLst>
                                    </p:anim>
                                    <p:anim calcmode="lin" valueType="num">
                                      <p:cBhvr additive="base">
                                        <p:cTn id="13"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0964"/>
                                        </p:tgtEl>
                                        <p:attrNameLst>
                                          <p:attrName>style.visibility</p:attrName>
                                        </p:attrNameLst>
                                      </p:cBhvr>
                                      <p:to>
                                        <p:strVal val="visible"/>
                                      </p:to>
                                    </p:set>
                                    <p:anim calcmode="lin" valueType="num">
                                      <p:cBhvr additive="base">
                                        <p:cTn id="18" dur="500" fill="hold"/>
                                        <p:tgtEl>
                                          <p:spTgt spid="40964"/>
                                        </p:tgtEl>
                                        <p:attrNameLst>
                                          <p:attrName>ppt_x</p:attrName>
                                        </p:attrNameLst>
                                      </p:cBhvr>
                                      <p:tavLst>
                                        <p:tav tm="0">
                                          <p:val>
                                            <p:strVal val="#ppt_x"/>
                                          </p:val>
                                        </p:tav>
                                        <p:tav tm="100000">
                                          <p:val>
                                            <p:strVal val="#ppt_x"/>
                                          </p:val>
                                        </p:tav>
                                      </p:tavLst>
                                    </p:anim>
                                    <p:anim calcmode="lin" valueType="num">
                                      <p:cBhvr additive="base">
                                        <p:cTn id="19" dur="500" fill="hold"/>
                                        <p:tgtEl>
                                          <p:spTgt spid="409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P spid="40965"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1987" name="标题 1"/>
          <p:cNvSpPr>
            <a:spLocks noGrp="1"/>
          </p:cNvSpPr>
          <p:nvPr>
            <p:ph type="title" idx="4294967295"/>
          </p:nvPr>
        </p:nvSpPr>
        <p:spPr>
          <a:xfrm>
            <a:off x="441325"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12.</a:t>
            </a:r>
            <a:r>
              <a:rPr lang="zh-CN" altLang="zh-CN" sz="2800"/>
              <a:t>（</a:t>
            </a:r>
            <a:r>
              <a:rPr lang="en-US" altLang="zh-CN" sz="2800"/>
              <a:t>2020·</a:t>
            </a:r>
            <a:r>
              <a:rPr lang="zh-CN" altLang="zh-CN" sz="2800"/>
              <a:t>南京）南京长江五桥将于</a:t>
            </a:r>
            <a:r>
              <a:rPr lang="en-US" altLang="zh-CN" sz="2800"/>
              <a:t>2020</a:t>
            </a:r>
            <a:r>
              <a:rPr lang="zh-CN" altLang="zh-CN" sz="2800"/>
              <a:t>年底全线通车，如上图所示．</a:t>
            </a:r>
            <a:br>
              <a:rPr lang="zh-CN" altLang="zh-CN" sz="2800"/>
            </a:br>
            <a:r>
              <a:rPr lang="zh-CN" altLang="zh-CN" sz="2800"/>
              <a:t>（</a:t>
            </a:r>
            <a:r>
              <a:rPr lang="en-US" altLang="zh-CN" sz="2800"/>
              <a:t>1</a:t>
            </a:r>
            <a:r>
              <a:rPr lang="zh-CN" altLang="zh-CN" sz="2800"/>
              <a:t>）五桥全长约</a:t>
            </a:r>
            <a:r>
              <a:rPr lang="en-US" altLang="zh-CN" sz="2800"/>
              <a:t>10.33</a:t>
            </a:r>
            <a:r>
              <a:rPr lang="zh-CN" altLang="zh-CN" sz="2800" u="sng"/>
              <a:t>　　　　　</a:t>
            </a:r>
            <a:r>
              <a:rPr lang="zh-CN" altLang="zh-CN" sz="2800"/>
              <a:t>（填单位）</a:t>
            </a:r>
            <a:r>
              <a:rPr lang="en-US" altLang="zh-CN" sz="2800"/>
              <a:t>.</a:t>
            </a:r>
            <a:br>
              <a:rPr lang="zh-CN" altLang="zh-CN" sz="2800"/>
            </a:br>
            <a:r>
              <a:rPr lang="zh-CN" altLang="zh-CN" sz="2800"/>
              <a:t>（</a:t>
            </a:r>
            <a:r>
              <a:rPr lang="en-US" altLang="zh-CN" sz="2800"/>
              <a:t>2</a:t>
            </a:r>
            <a:r>
              <a:rPr lang="zh-CN" altLang="zh-CN" sz="2800"/>
              <a:t>）以江面航行的船为参照物，</a:t>
            </a:r>
            <a:br>
              <a:rPr lang="en-US" altLang="zh-CN" sz="2800"/>
            </a:br>
            <a:r>
              <a:rPr lang="zh-CN" altLang="zh-CN" sz="2800"/>
              <a:t>桥上路灯是</a:t>
            </a:r>
            <a:r>
              <a:rPr lang="zh-CN" altLang="zh-CN" sz="2800" u="sng"/>
              <a:t>　　　　　</a:t>
            </a:r>
            <a:r>
              <a:rPr lang="zh-CN" altLang="zh-CN" sz="2800"/>
              <a:t>的．</a:t>
            </a:r>
            <a:br>
              <a:rPr lang="zh-CN" altLang="zh-CN" sz="2800"/>
            </a:br>
            <a:r>
              <a:rPr lang="zh-CN" altLang="zh-CN" sz="2800"/>
              <a:t>（</a:t>
            </a:r>
            <a:r>
              <a:rPr lang="en-US" altLang="zh-CN" sz="2800"/>
              <a:t>3</a:t>
            </a:r>
            <a:r>
              <a:rPr lang="zh-CN" altLang="zh-CN" sz="2800"/>
              <a:t>）通车后，一辆汽车以</a:t>
            </a:r>
            <a:r>
              <a:rPr lang="en-US" altLang="zh-CN" sz="2800"/>
              <a:t>72 km/h</a:t>
            </a:r>
            <a:br>
              <a:rPr lang="en-US" altLang="zh-CN" sz="2800"/>
            </a:br>
            <a:r>
              <a:rPr lang="zh-CN" altLang="zh-CN" sz="2800"/>
              <a:t>的速度匀速行驶</a:t>
            </a:r>
            <a:r>
              <a:rPr lang="en-US" altLang="zh-CN" sz="2800"/>
              <a:t>5 min</a:t>
            </a:r>
            <a:r>
              <a:rPr lang="zh-CN" altLang="zh-CN" sz="2800"/>
              <a:t>，通过的路程为</a:t>
            </a:r>
            <a:r>
              <a:rPr lang="zh-CN" altLang="zh-CN" sz="2800" u="sng"/>
              <a:t>　　　　　</a:t>
            </a:r>
            <a:r>
              <a:rPr lang="en-US" altLang="zh-CN" sz="2800"/>
              <a:t>m.</a:t>
            </a:r>
            <a:br>
              <a:rPr lang="zh-CN" altLang="zh-CN" sz="2800"/>
            </a:br>
            <a:endParaRPr lang="zh-CN" altLang="en-US" sz="2800"/>
          </a:p>
        </p:txBody>
      </p:sp>
      <p:pic>
        <p:nvPicPr>
          <p:cNvPr id="41988" name="图片 1"/>
          <p:cNvPicPr>
            <a:picLocks noChangeAspect="1"/>
          </p:cNvPicPr>
          <p:nvPr/>
        </p:nvPicPr>
        <p:blipFill>
          <a:blip r:embed="rId2"/>
          <a:srcRect r="82002"/>
          <a:stretch>
            <a:fillRect/>
          </a:stretch>
        </p:blipFill>
        <p:spPr>
          <a:xfrm>
            <a:off x="5948363" y="3052763"/>
            <a:ext cx="2816225" cy="1981200"/>
          </a:xfrm>
          <a:prstGeom prst="rect">
            <a:avLst/>
          </a:prstGeom>
          <a:noFill/>
          <a:ln>
            <a:noFill/>
            <a:miter lim="800000"/>
          </a:ln>
        </p:spPr>
      </p:pic>
      <p:sp>
        <p:nvSpPr>
          <p:cNvPr id="41989" name="矩形 2"/>
          <p:cNvSpPr/>
          <p:nvPr/>
        </p:nvSpPr>
        <p:spPr>
          <a:xfrm>
            <a:off x="6353175" y="5060950"/>
            <a:ext cx="13509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a:t>
            </a:r>
            <a:r>
              <a:rPr lang="en-US" altLang="zh-CN" sz="2800">
                <a:solidFill>
                  <a:srgbClr val="FF0000"/>
                </a:solidFill>
                <a:latin typeface="Times New Roman" pitchFamily="18" charset="0"/>
                <a:ea typeface="黑体" pitchFamily="49" charset="-122"/>
              </a:rPr>
              <a:t>6 000</a:t>
            </a:r>
            <a:endParaRPr lang="zh-CN" altLang="en-US" sz="2800">
              <a:ea typeface="黑体" panose="02010609060101010101" pitchFamily="49" charset="-122"/>
            </a:endParaRPr>
          </a:p>
        </p:txBody>
      </p:sp>
      <p:sp>
        <p:nvSpPr>
          <p:cNvPr id="41990" name="矩形 3"/>
          <p:cNvSpPr/>
          <p:nvPr/>
        </p:nvSpPr>
        <p:spPr>
          <a:xfrm>
            <a:off x="4646613" y="2493963"/>
            <a:ext cx="6429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km</a:t>
            </a:r>
            <a:endParaRPr lang="zh-CN" altLang="en-US" sz="2800"/>
          </a:p>
        </p:txBody>
      </p:sp>
      <p:sp>
        <p:nvSpPr>
          <p:cNvPr id="41991" name="矩形 5"/>
          <p:cNvSpPr/>
          <p:nvPr/>
        </p:nvSpPr>
        <p:spPr>
          <a:xfrm>
            <a:off x="2794000" y="3781425"/>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运动</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par>
                                <p:cTn id="8" presetID="10" presetClass="entr" presetSubtype="0"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fade">
                                      <p:cBhvr>
                                        <p:cTn id="10" dur="500"/>
                                        <p:tgtEl>
                                          <p:spTgt spid="4198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1990"/>
                                        </p:tgtEl>
                                        <p:attrNameLst>
                                          <p:attrName>style.visibility</p:attrName>
                                        </p:attrNameLst>
                                      </p:cBhvr>
                                      <p:to>
                                        <p:strVal val="visible"/>
                                      </p:to>
                                    </p:set>
                                    <p:anim calcmode="lin" valueType="num">
                                      <p:cBhvr additive="base">
                                        <p:cTn id="15" dur="500" fill="hold"/>
                                        <p:tgtEl>
                                          <p:spTgt spid="41990"/>
                                        </p:tgtEl>
                                        <p:attrNameLst>
                                          <p:attrName>ppt_x</p:attrName>
                                        </p:attrNameLst>
                                      </p:cBhvr>
                                      <p:tavLst>
                                        <p:tav tm="0">
                                          <p:val>
                                            <p:strVal val="#ppt_x"/>
                                          </p:val>
                                        </p:tav>
                                        <p:tav tm="100000">
                                          <p:val>
                                            <p:strVal val="#ppt_x"/>
                                          </p:val>
                                        </p:tav>
                                      </p:tavLst>
                                    </p:anim>
                                    <p:anim calcmode="lin" valueType="num">
                                      <p:cBhvr additive="base">
                                        <p:cTn id="16" dur="500" fill="hold"/>
                                        <p:tgtEl>
                                          <p:spTgt spid="41990"/>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1991"/>
                                        </p:tgtEl>
                                        <p:attrNameLst>
                                          <p:attrName>style.visibility</p:attrName>
                                        </p:attrNameLst>
                                      </p:cBhvr>
                                      <p:to>
                                        <p:strVal val="visible"/>
                                      </p:to>
                                    </p:set>
                                    <p:anim calcmode="lin" valueType="num">
                                      <p:cBhvr additive="base">
                                        <p:cTn id="21" dur="500" fill="hold"/>
                                        <p:tgtEl>
                                          <p:spTgt spid="41991"/>
                                        </p:tgtEl>
                                        <p:attrNameLst>
                                          <p:attrName>ppt_x</p:attrName>
                                        </p:attrNameLst>
                                      </p:cBhvr>
                                      <p:tavLst>
                                        <p:tav tm="0">
                                          <p:val>
                                            <p:strVal val="#ppt_x"/>
                                          </p:val>
                                        </p:tav>
                                        <p:tav tm="100000">
                                          <p:val>
                                            <p:strVal val="#ppt_x"/>
                                          </p:val>
                                        </p:tav>
                                      </p:tavLst>
                                    </p:anim>
                                    <p:anim calcmode="lin" valueType="num">
                                      <p:cBhvr additive="base">
                                        <p:cTn id="22" dur="500" fill="hold"/>
                                        <p:tgtEl>
                                          <p:spTgt spid="41991"/>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1989"/>
                                        </p:tgtEl>
                                        <p:attrNameLst>
                                          <p:attrName>style.visibility</p:attrName>
                                        </p:attrNameLst>
                                      </p:cBhvr>
                                      <p:to>
                                        <p:strVal val="visible"/>
                                      </p:to>
                                    </p:set>
                                    <p:anim calcmode="lin" valueType="num">
                                      <p:cBhvr additive="base">
                                        <p:cTn id="27" dur="500" fill="hold"/>
                                        <p:tgtEl>
                                          <p:spTgt spid="41989"/>
                                        </p:tgtEl>
                                        <p:attrNameLst>
                                          <p:attrName>ppt_x</p:attrName>
                                        </p:attrNameLst>
                                      </p:cBhvr>
                                      <p:tavLst>
                                        <p:tav tm="0">
                                          <p:val>
                                            <p:strVal val="#ppt_x"/>
                                          </p:val>
                                        </p:tav>
                                        <p:tav tm="100000">
                                          <p:val>
                                            <p:strVal val="#ppt_x"/>
                                          </p:val>
                                        </p:tav>
                                      </p:tavLst>
                                    </p:anim>
                                    <p:anim calcmode="lin" valueType="num">
                                      <p:cBhvr additive="base">
                                        <p:cTn id="28" dur="500" fill="hold"/>
                                        <p:tgtEl>
                                          <p:spTgt spid="419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9" grpId="0"/>
      <p:bldP spid="41990" grpId="0"/>
      <p:bldP spid="41991"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3011" name="标题 1"/>
          <p:cNvSpPr>
            <a:spLocks noGrp="1"/>
          </p:cNvSpPr>
          <p:nvPr>
            <p:ph type="title" idx="4294967295"/>
          </p:nvPr>
        </p:nvSpPr>
        <p:spPr>
          <a:xfrm>
            <a:off x="508000" y="7381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13.</a:t>
            </a:r>
            <a:r>
              <a:rPr lang="zh-CN" altLang="zh-CN" sz="2800"/>
              <a:t>（</a:t>
            </a:r>
            <a:r>
              <a:rPr lang="en-US" altLang="zh-CN" sz="2800"/>
              <a:t>2020·</a:t>
            </a:r>
            <a:r>
              <a:rPr lang="zh-CN" altLang="zh-CN" sz="2800"/>
              <a:t>济宁）小明在探究速度的变化时，拍摄了两个小球运动过程的频闪照片，如下图所示，闪光时间间隔为</a:t>
            </a:r>
            <a:r>
              <a:rPr lang="en-US" altLang="zh-CN" sz="2800"/>
              <a:t>1 s</a:t>
            </a:r>
            <a:r>
              <a:rPr lang="zh-CN" altLang="zh-CN" sz="2800"/>
              <a:t>，图上数字为闪光时刻编号，请根据图中信息回答下列问题．</a:t>
            </a:r>
            <a:br>
              <a:rPr lang="zh-CN" altLang="zh-CN" sz="2800"/>
            </a:br>
            <a:r>
              <a:rPr lang="zh-CN" altLang="zh-CN" sz="2800"/>
              <a:t>（</a:t>
            </a:r>
            <a:r>
              <a:rPr lang="en-US" altLang="zh-CN" sz="2800"/>
              <a:t>1</a:t>
            </a:r>
            <a:r>
              <a:rPr lang="zh-CN" altLang="zh-CN" sz="2800"/>
              <a:t>）不可能做匀速直线运动</a:t>
            </a:r>
            <a:br>
              <a:rPr lang="en-US" altLang="zh-CN" sz="2800"/>
            </a:br>
            <a:r>
              <a:rPr lang="zh-CN" altLang="zh-CN" sz="2800"/>
              <a:t>的是小球</a:t>
            </a:r>
            <a:r>
              <a:rPr lang="zh-CN" altLang="zh-CN" sz="2800" u="sng"/>
              <a:t>　　　　　</a:t>
            </a:r>
            <a:r>
              <a:rPr lang="zh-CN" altLang="zh-CN" sz="2800"/>
              <a:t>（选填</a:t>
            </a:r>
            <a:r>
              <a:rPr lang="en-US" altLang="zh-CN" sz="2800"/>
              <a:t>“A”</a:t>
            </a:r>
            <a:r>
              <a:rPr lang="zh-CN" altLang="zh-CN" sz="2800"/>
              <a:t>或</a:t>
            </a:r>
            <a:r>
              <a:rPr lang="en-US" altLang="zh-CN" sz="2800"/>
              <a:t>“B”</a:t>
            </a:r>
            <a:r>
              <a:rPr lang="zh-CN" altLang="zh-CN" sz="2800"/>
              <a:t>）；</a:t>
            </a:r>
            <a:br>
              <a:rPr lang="zh-CN" altLang="zh-CN" sz="2800"/>
            </a:br>
            <a:r>
              <a:rPr lang="zh-CN" altLang="zh-CN" sz="2800"/>
              <a:t>（</a:t>
            </a:r>
            <a:r>
              <a:rPr lang="en-US" altLang="zh-CN" sz="2800"/>
              <a:t>2</a:t>
            </a:r>
            <a:r>
              <a:rPr lang="zh-CN" altLang="zh-CN" sz="2800"/>
              <a:t>）小球</a:t>
            </a:r>
            <a:r>
              <a:rPr lang="en-US" altLang="zh-CN" sz="2800"/>
              <a:t>A</a:t>
            </a:r>
            <a:r>
              <a:rPr lang="zh-CN" altLang="zh-CN" sz="2800"/>
              <a:t>和</a:t>
            </a:r>
            <a:r>
              <a:rPr lang="en-US" altLang="zh-CN" sz="2800"/>
              <a:t>B</a:t>
            </a:r>
            <a:r>
              <a:rPr lang="zh-CN" altLang="zh-CN" sz="2800"/>
              <a:t>在第</a:t>
            </a:r>
            <a:r>
              <a:rPr lang="en-US" altLang="zh-CN" sz="2800"/>
              <a:t>1 s</a:t>
            </a:r>
            <a:r>
              <a:rPr lang="zh-CN" altLang="zh-CN" sz="2800"/>
              <a:t>至第</a:t>
            </a:r>
            <a:r>
              <a:rPr lang="en-US" altLang="zh-CN" sz="2800"/>
              <a:t>6 s</a:t>
            </a:r>
            <a:r>
              <a:rPr lang="zh-CN" altLang="zh-CN" sz="2800"/>
              <a:t>这段时间间隔内的平均速度应为：</a:t>
            </a:r>
            <a:r>
              <a:rPr lang="en-US" altLang="zh-CN" sz="2800" i="1"/>
              <a:t>v</a:t>
            </a:r>
            <a:r>
              <a:rPr lang="en-US" altLang="zh-CN" sz="2800" baseline="-25000"/>
              <a:t>A</a:t>
            </a:r>
            <a:r>
              <a:rPr lang="zh-CN" altLang="zh-CN" sz="2800" u="sng"/>
              <a:t>　　　　　</a:t>
            </a:r>
            <a:r>
              <a:rPr lang="en-US" altLang="zh-CN" sz="2800" i="1"/>
              <a:t>v</a:t>
            </a:r>
            <a:r>
              <a:rPr lang="en-US" altLang="zh-CN" sz="2800" baseline="-25000"/>
              <a:t>B</a:t>
            </a:r>
            <a:r>
              <a:rPr lang="zh-CN" altLang="zh-CN" sz="2800"/>
              <a:t>（选填</a:t>
            </a:r>
            <a:r>
              <a:rPr lang="en-US" altLang="zh-CN" sz="2800"/>
              <a:t>“</a:t>
            </a:r>
            <a:r>
              <a:rPr lang="zh-CN" altLang="zh-CN" sz="2800"/>
              <a:t>＝</a:t>
            </a:r>
            <a:r>
              <a:rPr lang="en-US" altLang="zh-CN" sz="2800"/>
              <a:t>”“</a:t>
            </a:r>
            <a:r>
              <a:rPr lang="zh-CN" altLang="zh-CN" sz="2800"/>
              <a:t>＞</a:t>
            </a:r>
            <a:r>
              <a:rPr lang="en-US" altLang="zh-CN" sz="2800"/>
              <a:t>”</a:t>
            </a:r>
            <a:r>
              <a:rPr lang="zh-CN" altLang="zh-CN" sz="2800"/>
              <a:t>或</a:t>
            </a:r>
            <a:r>
              <a:rPr lang="en-US" altLang="zh-CN" sz="2800"/>
              <a:t>“</a:t>
            </a:r>
            <a:r>
              <a:rPr lang="zh-CN" altLang="zh-CN" sz="2800"/>
              <a:t>＜</a:t>
            </a:r>
            <a:r>
              <a:rPr lang="en-US" altLang="zh-CN" sz="2800"/>
              <a:t>”</a:t>
            </a:r>
            <a:r>
              <a:rPr lang="zh-CN" altLang="zh-CN" sz="2800"/>
              <a:t>）</a:t>
            </a:r>
            <a:r>
              <a:rPr lang="en-US" altLang="zh-CN" sz="2800"/>
              <a:t>.</a:t>
            </a:r>
            <a:endParaRPr lang="zh-CN" altLang="en-US" sz="2800"/>
          </a:p>
        </p:txBody>
      </p:sp>
      <p:pic>
        <p:nvPicPr>
          <p:cNvPr id="43012" name="图片 2"/>
          <p:cNvPicPr>
            <a:picLocks noChangeAspect="1"/>
          </p:cNvPicPr>
          <p:nvPr/>
        </p:nvPicPr>
        <p:blipFill>
          <a:blip r:embed="rId2"/>
          <a:srcRect r="72738"/>
          <a:stretch>
            <a:fillRect/>
          </a:stretch>
        </p:blipFill>
        <p:spPr>
          <a:xfrm>
            <a:off x="5275263" y="2628900"/>
            <a:ext cx="3195637" cy="1484313"/>
          </a:xfrm>
          <a:prstGeom prst="rect">
            <a:avLst/>
          </a:prstGeom>
          <a:noFill/>
          <a:ln>
            <a:noFill/>
            <a:miter lim="800000"/>
          </a:ln>
        </p:spPr>
      </p:pic>
      <p:sp>
        <p:nvSpPr>
          <p:cNvPr id="43013" name="矩形 3"/>
          <p:cNvSpPr/>
          <p:nvPr/>
        </p:nvSpPr>
        <p:spPr>
          <a:xfrm>
            <a:off x="3678238" y="5349875"/>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a:t>
            </a:r>
            <a:endParaRPr lang="zh-CN" altLang="zh-CN" sz="2800">
              <a:latin typeface="等线" pitchFamily="2" charset="-122"/>
              <a:ea typeface="等线" pitchFamily="2" charset="-122"/>
            </a:endParaRPr>
          </a:p>
        </p:txBody>
      </p:sp>
      <p:sp>
        <p:nvSpPr>
          <p:cNvPr id="43014" name="矩形 5"/>
          <p:cNvSpPr/>
          <p:nvPr/>
        </p:nvSpPr>
        <p:spPr>
          <a:xfrm>
            <a:off x="2773363" y="4021138"/>
            <a:ext cx="4048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A</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fade">
                                      <p:cBhvr>
                                        <p:cTn id="7" dur="500"/>
                                        <p:tgtEl>
                                          <p:spTgt spid="43011"/>
                                        </p:tgtEl>
                                      </p:cBhvr>
                                    </p:animEffect>
                                  </p:childTnLst>
                                </p:cTn>
                              </p:par>
                              <p:par>
                                <p:cTn id="8" presetID="10" presetClass="entr" presetSubtype="0" fill="hold" nodeType="withEffect">
                                  <p:stCondLst>
                                    <p:cond delay="0"/>
                                  </p:stCondLst>
                                  <p:childTnLst>
                                    <p:set>
                                      <p:cBhvr>
                                        <p:cTn id="9" dur="1" fill="hold">
                                          <p:stCondLst>
                                            <p:cond delay="0"/>
                                          </p:stCondLst>
                                        </p:cTn>
                                        <p:tgtEl>
                                          <p:spTgt spid="43012"/>
                                        </p:tgtEl>
                                        <p:attrNameLst>
                                          <p:attrName>style.visibility</p:attrName>
                                        </p:attrNameLst>
                                      </p:cBhvr>
                                      <p:to>
                                        <p:strVal val="visible"/>
                                      </p:to>
                                    </p:set>
                                    <p:animEffect transition="in" filter="fade">
                                      <p:cBhvr>
                                        <p:cTn id="10" dur="500"/>
                                        <p:tgtEl>
                                          <p:spTgt spid="4301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3014"/>
                                        </p:tgtEl>
                                        <p:attrNameLst>
                                          <p:attrName>style.visibility</p:attrName>
                                        </p:attrNameLst>
                                      </p:cBhvr>
                                      <p:to>
                                        <p:strVal val="visible"/>
                                      </p:to>
                                    </p:set>
                                    <p:anim calcmode="lin" valueType="num">
                                      <p:cBhvr additive="base">
                                        <p:cTn id="15" dur="500" fill="hold"/>
                                        <p:tgtEl>
                                          <p:spTgt spid="43014"/>
                                        </p:tgtEl>
                                        <p:attrNameLst>
                                          <p:attrName>ppt_x</p:attrName>
                                        </p:attrNameLst>
                                      </p:cBhvr>
                                      <p:tavLst>
                                        <p:tav tm="0">
                                          <p:val>
                                            <p:strVal val="#ppt_x"/>
                                          </p:val>
                                        </p:tav>
                                        <p:tav tm="100000">
                                          <p:val>
                                            <p:strVal val="#ppt_x"/>
                                          </p:val>
                                        </p:tav>
                                      </p:tavLst>
                                    </p:anim>
                                    <p:anim calcmode="lin" valueType="num">
                                      <p:cBhvr additive="base">
                                        <p:cTn id="16"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3013"/>
                                        </p:tgtEl>
                                        <p:attrNameLst>
                                          <p:attrName>style.visibility</p:attrName>
                                        </p:attrNameLst>
                                      </p:cBhvr>
                                      <p:to>
                                        <p:strVal val="visible"/>
                                      </p:to>
                                    </p:set>
                                    <p:anim calcmode="lin" valueType="num">
                                      <p:cBhvr additive="base">
                                        <p:cTn id="21" dur="500" fill="hold"/>
                                        <p:tgtEl>
                                          <p:spTgt spid="43013"/>
                                        </p:tgtEl>
                                        <p:attrNameLst>
                                          <p:attrName>ppt_x</p:attrName>
                                        </p:attrNameLst>
                                      </p:cBhvr>
                                      <p:tavLst>
                                        <p:tav tm="0">
                                          <p:val>
                                            <p:strVal val="#ppt_x"/>
                                          </p:val>
                                        </p:tav>
                                        <p:tav tm="100000">
                                          <p:val>
                                            <p:strVal val="#ppt_x"/>
                                          </p:val>
                                        </p:tav>
                                      </p:tavLst>
                                    </p:anim>
                                    <p:anim calcmode="lin" valueType="num">
                                      <p:cBhvr additive="base">
                                        <p:cTn id="22" dur="500" fill="hold"/>
                                        <p:tgtEl>
                                          <p:spTgt spid="430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3" grpId="0"/>
      <p:bldP spid="43014"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4035" name="标题 1"/>
          <p:cNvSpPr>
            <a:spLocks noGrp="1"/>
          </p:cNvSpPr>
          <p:nvPr>
            <p:ph type="title" idx="4294967295"/>
          </p:nvPr>
        </p:nvSpPr>
        <p:spPr>
          <a:xfrm>
            <a:off x="508000" y="10937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14.</a:t>
            </a:r>
            <a:r>
              <a:rPr lang="zh-CN" altLang="zh-CN" sz="2800"/>
              <a:t>（</a:t>
            </a:r>
            <a:r>
              <a:rPr lang="en-US" altLang="zh-CN" sz="2800"/>
              <a:t>2020·</a:t>
            </a:r>
            <a:r>
              <a:rPr lang="zh-CN" altLang="zh-CN" sz="2800"/>
              <a:t>郴州）小明乘车从永兴到郴州，途经郴永大道，看到如图所示路牌．路牌中的</a:t>
            </a:r>
            <a:r>
              <a:rPr lang="en-US" altLang="zh-CN" sz="2800"/>
              <a:t>“60”</a:t>
            </a:r>
            <a:r>
              <a:rPr lang="zh-CN" altLang="zh-CN" sz="2800"/>
              <a:t>表示</a:t>
            </a:r>
            <a:br>
              <a:rPr lang="en-US" altLang="zh-CN" sz="2800"/>
            </a:br>
            <a:r>
              <a:rPr lang="zh-CN" altLang="zh-CN" sz="2800" u="sng"/>
              <a:t>　　　　</a:t>
            </a:r>
            <a:r>
              <a:rPr lang="en-US" altLang="zh-CN" sz="2800" u="sng"/>
              <a:t>           </a:t>
            </a:r>
            <a:r>
              <a:rPr lang="zh-CN" altLang="zh-CN" sz="2800" u="sng"/>
              <a:t>　</a:t>
            </a:r>
            <a:r>
              <a:rPr lang="zh-CN" altLang="zh-CN" sz="2800"/>
              <a:t>；在不超速的前提下，小明至少还需要</a:t>
            </a:r>
            <a:r>
              <a:rPr lang="zh-CN" altLang="zh-CN" sz="2800" u="sng"/>
              <a:t>　　　　　</a:t>
            </a:r>
            <a:r>
              <a:rPr lang="zh-CN" altLang="zh-CN" sz="2800"/>
              <a:t>分钟才能到达郴州．</a:t>
            </a:r>
            <a:br>
              <a:rPr lang="zh-CN" altLang="zh-CN" sz="2800"/>
            </a:br>
            <a:endParaRPr lang="zh-CN" altLang="en-US" sz="2800"/>
          </a:p>
        </p:txBody>
      </p:sp>
      <p:pic>
        <p:nvPicPr>
          <p:cNvPr id="44036" name="图片 1"/>
          <p:cNvPicPr>
            <a:picLocks noChangeAspect="1"/>
          </p:cNvPicPr>
          <p:nvPr/>
        </p:nvPicPr>
        <p:blipFill>
          <a:blip r:embed="rId2"/>
          <a:srcRect r="84967"/>
          <a:stretch>
            <a:fillRect/>
          </a:stretch>
        </p:blipFill>
        <p:spPr>
          <a:xfrm>
            <a:off x="2503488" y="3941763"/>
            <a:ext cx="3430587" cy="1930400"/>
          </a:xfrm>
          <a:prstGeom prst="rect">
            <a:avLst/>
          </a:prstGeom>
          <a:noFill/>
          <a:ln>
            <a:noFill/>
            <a:miter lim="800000"/>
          </a:ln>
        </p:spPr>
      </p:pic>
      <p:sp>
        <p:nvSpPr>
          <p:cNvPr id="44037" name="矩形 2"/>
          <p:cNvSpPr/>
          <p:nvPr/>
        </p:nvSpPr>
        <p:spPr>
          <a:xfrm>
            <a:off x="2232025" y="3105150"/>
            <a:ext cx="54451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40</a:t>
            </a:r>
            <a:endParaRPr lang="zh-CN" altLang="zh-CN" sz="2800">
              <a:latin typeface="等线" pitchFamily="2" charset="-122"/>
              <a:ea typeface="等线" pitchFamily="2" charset="-122"/>
            </a:endParaRPr>
          </a:p>
        </p:txBody>
      </p:sp>
      <p:sp>
        <p:nvSpPr>
          <p:cNvPr id="44038" name="矩形 3"/>
          <p:cNvSpPr/>
          <p:nvPr/>
        </p:nvSpPr>
        <p:spPr>
          <a:xfrm>
            <a:off x="962025" y="2449513"/>
            <a:ext cx="244792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限速</a:t>
            </a:r>
            <a:r>
              <a:rPr lang="en-US" altLang="zh-CN" sz="2800" spc="0">
                <a:solidFill>
                  <a:srgbClr val="FF0000"/>
                </a:solidFill>
                <a:latin typeface="Times New Roman" pitchFamily="18" charset="0"/>
                <a:ea typeface="黑体" pitchFamily="49" charset="-122"/>
              </a:rPr>
              <a:t>60 km/h</a:t>
            </a:r>
            <a:r>
              <a:rPr lang="zh-CN" altLang="zh-CN" sz="2800" spc="0">
                <a:solidFill>
                  <a:srgbClr val="FF0000"/>
                </a:solidFill>
                <a:latin typeface="Times New Roman" pitchFamily="18" charset="0"/>
                <a:ea typeface="黑体" pitchFamily="49" charset="-122"/>
              </a:rPr>
              <a:t>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fade">
                                      <p:cBhvr>
                                        <p:cTn id="7" dur="500"/>
                                        <p:tgtEl>
                                          <p:spTgt spid="44035"/>
                                        </p:tgtEl>
                                      </p:cBhvr>
                                    </p:animEffect>
                                  </p:childTnLst>
                                </p:cTn>
                              </p:par>
                              <p:par>
                                <p:cTn id="8" presetID="10" presetClass="entr" presetSubtype="0"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fade">
                                      <p:cBhvr>
                                        <p:cTn id="10" dur="500"/>
                                        <p:tgtEl>
                                          <p:spTgt spid="4403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4038"/>
                                        </p:tgtEl>
                                        <p:attrNameLst>
                                          <p:attrName>style.visibility</p:attrName>
                                        </p:attrNameLst>
                                      </p:cBhvr>
                                      <p:to>
                                        <p:strVal val="visible"/>
                                      </p:to>
                                    </p:set>
                                    <p:anim calcmode="lin" valueType="num">
                                      <p:cBhvr additive="base">
                                        <p:cTn id="15" dur="500" fill="hold"/>
                                        <p:tgtEl>
                                          <p:spTgt spid="44038"/>
                                        </p:tgtEl>
                                        <p:attrNameLst>
                                          <p:attrName>ppt_x</p:attrName>
                                        </p:attrNameLst>
                                      </p:cBhvr>
                                      <p:tavLst>
                                        <p:tav tm="0">
                                          <p:val>
                                            <p:strVal val="#ppt_x"/>
                                          </p:val>
                                        </p:tav>
                                        <p:tav tm="100000">
                                          <p:val>
                                            <p:strVal val="#ppt_x"/>
                                          </p:val>
                                        </p:tav>
                                      </p:tavLst>
                                    </p:anim>
                                    <p:anim calcmode="lin" valueType="num">
                                      <p:cBhvr additive="base">
                                        <p:cTn id="16" dur="500" fill="hold"/>
                                        <p:tgtEl>
                                          <p:spTgt spid="44038"/>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4037"/>
                                        </p:tgtEl>
                                        <p:attrNameLst>
                                          <p:attrName>style.visibility</p:attrName>
                                        </p:attrNameLst>
                                      </p:cBhvr>
                                      <p:to>
                                        <p:strVal val="visible"/>
                                      </p:to>
                                    </p:set>
                                    <p:anim calcmode="lin" valueType="num">
                                      <p:cBhvr additive="base">
                                        <p:cTn id="21" dur="500" fill="hold"/>
                                        <p:tgtEl>
                                          <p:spTgt spid="44037"/>
                                        </p:tgtEl>
                                        <p:attrNameLst>
                                          <p:attrName>ppt_x</p:attrName>
                                        </p:attrNameLst>
                                      </p:cBhvr>
                                      <p:tavLst>
                                        <p:tav tm="0">
                                          <p:val>
                                            <p:strVal val="#ppt_x"/>
                                          </p:val>
                                        </p:tav>
                                        <p:tav tm="100000">
                                          <p:val>
                                            <p:strVal val="#ppt_x"/>
                                          </p:val>
                                        </p:tav>
                                      </p:tavLst>
                                    </p:anim>
                                    <p:anim calcmode="lin" valueType="num">
                                      <p:cBhvr additive="base">
                                        <p:cTn id="22"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7" grpId="0"/>
      <p:bldP spid="44038"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5059" name="标题 2"/>
          <p:cNvSpPr>
            <a:spLocks noGrp="1"/>
          </p:cNvSpPr>
          <p:nvPr>
            <p:ph type="title" idx="4294967295"/>
          </p:nvPr>
        </p:nvSpPr>
        <p:spPr>
          <a:xfrm>
            <a:off x="582613" y="9064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广东）若把原子、原子核、电子看成球体，原子半径的数量级为</a:t>
            </a:r>
            <a:r>
              <a:rPr lang="en-US" altLang="zh-CN" sz="2800"/>
              <a:t>10</a:t>
            </a:r>
            <a:r>
              <a:rPr lang="zh-CN" altLang="zh-CN" sz="2800" baseline="30000"/>
              <a:t>－</a:t>
            </a:r>
            <a:r>
              <a:rPr lang="en-US" altLang="zh-CN" sz="2800" baseline="30000"/>
              <a:t>10</a:t>
            </a:r>
            <a:r>
              <a:rPr lang="en-US" altLang="zh-CN" sz="2800"/>
              <a:t> m</a:t>
            </a:r>
            <a:r>
              <a:rPr lang="zh-CN" altLang="zh-CN" sz="2800"/>
              <a:t>， 原子核半径的数量级为</a:t>
            </a:r>
            <a:r>
              <a:rPr lang="en-US" altLang="zh-CN" sz="2800"/>
              <a:t>10</a:t>
            </a:r>
            <a:r>
              <a:rPr lang="zh-CN" altLang="zh-CN" sz="2800" baseline="30000"/>
              <a:t>－</a:t>
            </a:r>
            <a:r>
              <a:rPr lang="en-US" altLang="zh-CN" sz="2800" baseline="30000"/>
              <a:t>15</a:t>
            </a:r>
            <a:r>
              <a:rPr lang="en-US" altLang="zh-CN" sz="2800"/>
              <a:t> m</a:t>
            </a:r>
            <a:r>
              <a:rPr lang="zh-CN" altLang="zh-CN" sz="2800"/>
              <a:t>，电子半径的数量级小于</a:t>
            </a:r>
            <a:r>
              <a:rPr lang="en-US" altLang="zh-CN" sz="2800"/>
              <a:t>10</a:t>
            </a:r>
            <a:r>
              <a:rPr lang="zh-CN" altLang="zh-CN" sz="2800" baseline="30000"/>
              <a:t>－</a:t>
            </a:r>
            <a:r>
              <a:rPr lang="en-US" altLang="zh-CN" sz="2800" baseline="30000"/>
              <a:t>9</a:t>
            </a:r>
            <a:r>
              <a:rPr lang="en-US" altLang="zh-CN" sz="2800"/>
              <a:t> nm.</a:t>
            </a:r>
            <a:r>
              <a:rPr lang="zh-CN" altLang="zh-CN" sz="2800"/>
              <a:t>按尺度从大到小的排序是（　　）</a:t>
            </a:r>
            <a:br>
              <a:rPr lang="zh-CN" altLang="zh-CN" sz="2800"/>
            </a:br>
            <a:r>
              <a:rPr lang="en-US" altLang="zh-CN" sz="2800"/>
              <a:t>A</a:t>
            </a:r>
            <a:r>
              <a:rPr lang="zh-CN" altLang="zh-CN" sz="2800"/>
              <a:t>．原子、原子核、电子</a:t>
            </a:r>
            <a:r>
              <a:rPr lang="en-US" altLang="zh-CN" sz="2800"/>
              <a:t>                    </a:t>
            </a:r>
            <a:br>
              <a:rPr lang="en-US" altLang="zh-CN" sz="2800"/>
            </a:br>
            <a:r>
              <a:rPr lang="en-US" altLang="zh-CN" sz="2800"/>
              <a:t>B</a:t>
            </a:r>
            <a:r>
              <a:rPr lang="zh-CN" altLang="zh-CN" sz="2800"/>
              <a:t>．电子、原子、原子核</a:t>
            </a:r>
            <a:br>
              <a:rPr lang="zh-CN" altLang="zh-CN" sz="2800"/>
            </a:br>
            <a:r>
              <a:rPr lang="en-US" altLang="zh-CN" sz="2800"/>
              <a:t>C</a:t>
            </a:r>
            <a:r>
              <a:rPr lang="zh-CN" altLang="zh-CN" sz="2800"/>
              <a:t>．原子核、原子、电子</a:t>
            </a:r>
            <a:r>
              <a:rPr lang="en-US" altLang="zh-CN" sz="2800"/>
              <a:t>                       </a:t>
            </a:r>
            <a:br>
              <a:rPr lang="en-US" altLang="zh-CN" sz="2800"/>
            </a:br>
            <a:r>
              <a:rPr lang="en-US" altLang="zh-CN" sz="2800"/>
              <a:t>D</a:t>
            </a:r>
            <a:r>
              <a:rPr lang="zh-CN" altLang="zh-CN" sz="2800"/>
              <a:t>．原子、电子、原子核</a:t>
            </a:r>
            <a:endParaRPr lang="zh-CN" altLang="zh-CN" sz="2800"/>
          </a:p>
        </p:txBody>
      </p:sp>
      <p:sp>
        <p:nvSpPr>
          <p:cNvPr id="45060" name="矩形 1"/>
          <p:cNvSpPr/>
          <p:nvPr/>
        </p:nvSpPr>
        <p:spPr>
          <a:xfrm>
            <a:off x="5086350" y="2917825"/>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barn(inVertical)">
                                      <p:cBhvr>
                                        <p:cTn id="7" dur="500"/>
                                        <p:tgtEl>
                                          <p:spTgt spid="450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5060"/>
                                        </p:tgtEl>
                                        <p:attrNameLst>
                                          <p:attrName>style.visibility</p:attrName>
                                        </p:attrNameLst>
                                      </p:cBhvr>
                                      <p:to>
                                        <p:strVal val="visible"/>
                                      </p:to>
                                    </p:set>
                                    <p:anim calcmode="lin" valueType="num">
                                      <p:cBhvr additive="base">
                                        <p:cTn id="12" dur="500" fill="hold"/>
                                        <p:tgtEl>
                                          <p:spTgt spid="45060"/>
                                        </p:tgtEl>
                                        <p:attrNameLst>
                                          <p:attrName>ppt_x</p:attrName>
                                        </p:attrNameLst>
                                      </p:cBhvr>
                                      <p:tavLst>
                                        <p:tav tm="0">
                                          <p:val>
                                            <p:strVal val="#ppt_x"/>
                                          </p:val>
                                        </p:tav>
                                        <p:tav tm="100000">
                                          <p:val>
                                            <p:strVal val="#ppt_x"/>
                                          </p:val>
                                        </p:tav>
                                      </p:tavLst>
                                    </p:anim>
                                    <p:anim calcmode="lin" valueType="num">
                                      <p:cBhvr additive="base">
                                        <p:cTn id="13" dur="500" fill="hold"/>
                                        <p:tgtEl>
                                          <p:spTgt spid="450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0"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6083" name="标题 3"/>
          <p:cNvSpPr>
            <a:spLocks noGrp="1"/>
          </p:cNvSpPr>
          <p:nvPr>
            <p:ph type="title" idx="4294967295"/>
          </p:nvPr>
        </p:nvSpPr>
        <p:spPr>
          <a:xfrm>
            <a:off x="508000" y="11033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广东）某轿车在平直公路上行驶的</a:t>
            </a:r>
            <a:r>
              <a:rPr lang="en-US" altLang="zh-CN" sz="2800"/>
              <a:t>45 s</a:t>
            </a:r>
            <a:r>
              <a:rPr lang="zh-CN" altLang="zh-CN" sz="2800"/>
              <a:t>内，其速度</a:t>
            </a:r>
            <a:r>
              <a:rPr lang="en-US" altLang="zh-CN" sz="2800" i="1"/>
              <a:t>v</a:t>
            </a:r>
            <a:r>
              <a:rPr lang="zh-CN" altLang="zh-CN" sz="2800"/>
              <a:t>与时间</a:t>
            </a:r>
            <a:r>
              <a:rPr lang="en-US" altLang="zh-CN" sz="2800" i="1"/>
              <a:t>t</a:t>
            </a:r>
            <a:r>
              <a:rPr lang="zh-CN" altLang="zh-CN" sz="2800"/>
              <a:t>的关系图像分别如下图所示．已知前</a:t>
            </a:r>
            <a:r>
              <a:rPr lang="en-US" altLang="zh-CN" sz="2800"/>
              <a:t>10 s</a:t>
            </a:r>
            <a:r>
              <a:rPr lang="zh-CN" altLang="zh-CN" sz="2800"/>
              <a:t>轿车运动的路程为</a:t>
            </a:r>
            <a:r>
              <a:rPr lang="en-US" altLang="zh-CN" sz="2800"/>
              <a:t>100 m</a:t>
            </a:r>
            <a:r>
              <a:rPr lang="zh-CN" altLang="zh-CN" sz="2800"/>
              <a:t>．求：</a:t>
            </a:r>
            <a:br>
              <a:rPr lang="zh-CN" altLang="zh-CN" sz="2800"/>
            </a:br>
            <a:r>
              <a:rPr lang="zh-CN" altLang="zh-CN" sz="2800"/>
              <a:t>（</a:t>
            </a:r>
            <a:r>
              <a:rPr lang="en-US" altLang="zh-CN" sz="2800"/>
              <a:t>1</a:t>
            </a:r>
            <a:r>
              <a:rPr lang="zh-CN" altLang="zh-CN" sz="2800"/>
              <a:t>）前</a:t>
            </a:r>
            <a:r>
              <a:rPr lang="en-US" altLang="zh-CN" sz="2800"/>
              <a:t>10 s</a:t>
            </a:r>
            <a:r>
              <a:rPr lang="zh-CN" altLang="zh-CN" sz="2800"/>
              <a:t>轿车运动的平均速度；</a:t>
            </a:r>
            <a:br>
              <a:rPr lang="zh-CN" altLang="zh-CN" sz="2800"/>
            </a:br>
            <a:endParaRPr lang="zh-CN" altLang="en-US" sz="2800"/>
          </a:p>
        </p:txBody>
      </p:sp>
      <p:pic>
        <p:nvPicPr>
          <p:cNvPr id="46084" name="Picture 4"/>
          <p:cNvPicPr>
            <a:picLocks noChangeAspect="1"/>
          </p:cNvPicPr>
          <p:nvPr/>
        </p:nvPicPr>
        <p:blipFill>
          <a:blip r:embed="rId2"/>
          <a:stretch>
            <a:fillRect/>
          </a:stretch>
        </p:blipFill>
        <p:spPr>
          <a:xfrm>
            <a:off x="6135688" y="3154363"/>
            <a:ext cx="2359025" cy="1571625"/>
          </a:xfrm>
          <a:prstGeom prst="rect">
            <a:avLst/>
          </a:prstGeom>
          <a:noFill/>
          <a:ln>
            <a:noFill/>
            <a:miter lim="800000"/>
          </a:ln>
        </p:spPr>
      </p:pic>
      <p:pic>
        <p:nvPicPr>
          <p:cNvPr id="46085" name="图片 1"/>
          <p:cNvPicPr>
            <a:picLocks noChangeAspect="1"/>
          </p:cNvPicPr>
          <p:nvPr/>
        </p:nvPicPr>
        <p:blipFill>
          <a:blip r:embed="rId3"/>
          <a:srcRect r="45159"/>
          <a:stretch>
            <a:fillRect/>
          </a:stretch>
        </p:blipFill>
        <p:spPr>
          <a:xfrm>
            <a:off x="787400" y="3954463"/>
            <a:ext cx="5014913" cy="15430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500"/>
                                        <p:tgtEl>
                                          <p:spTgt spid="46083"/>
                                        </p:tgtEl>
                                      </p:cBhvr>
                                    </p:animEffect>
                                  </p:childTnLst>
                                </p:cTn>
                              </p:par>
                              <p:par>
                                <p:cTn id="8" presetID="10" presetClass="entr" presetSubtype="0" fill="hold" nodeType="withEffect">
                                  <p:stCondLst>
                                    <p:cond delay="0"/>
                                  </p:stCondLst>
                                  <p:childTnLst>
                                    <p:set>
                                      <p:cBhvr>
                                        <p:cTn id="9" dur="1" fill="hold">
                                          <p:stCondLst>
                                            <p:cond delay="0"/>
                                          </p:stCondLst>
                                        </p:cTn>
                                        <p:tgtEl>
                                          <p:spTgt spid="46084"/>
                                        </p:tgtEl>
                                        <p:attrNameLst>
                                          <p:attrName>style.visibility</p:attrName>
                                        </p:attrNameLst>
                                      </p:cBhvr>
                                      <p:to>
                                        <p:strVal val="visible"/>
                                      </p:to>
                                    </p:set>
                                    <p:animEffect transition="in" filter="fade">
                                      <p:cBhvr>
                                        <p:cTn id="10" dur="500"/>
                                        <p:tgtEl>
                                          <p:spTgt spid="4608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46085"/>
                                        </p:tgtEl>
                                        <p:attrNameLst>
                                          <p:attrName>style.visibility</p:attrName>
                                        </p:attrNameLst>
                                      </p:cBhvr>
                                      <p:to>
                                        <p:strVal val="visible"/>
                                      </p:to>
                                    </p:set>
                                    <p:anim calcmode="lin" valueType="num">
                                      <p:cBhvr additive="base">
                                        <p:cTn id="15" dur="500" fill="hold"/>
                                        <p:tgtEl>
                                          <p:spTgt spid="46085"/>
                                        </p:tgtEl>
                                        <p:attrNameLst>
                                          <p:attrName>ppt_x</p:attrName>
                                        </p:attrNameLst>
                                      </p:cBhvr>
                                      <p:tavLst>
                                        <p:tav tm="0">
                                          <p:val>
                                            <p:strVal val="#ppt_x"/>
                                          </p:val>
                                        </p:tav>
                                        <p:tav tm="100000">
                                          <p:val>
                                            <p:strVal val="#ppt_x"/>
                                          </p:val>
                                        </p:tav>
                                      </p:tavLst>
                                    </p:anim>
                                    <p:anim calcmode="lin" valueType="num">
                                      <p:cBhvr additive="base">
                                        <p:cTn id="16" dur="500" fill="hold"/>
                                        <p:tgtEl>
                                          <p:spTgt spid="460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7107" name="标题 3"/>
          <p:cNvSpPr>
            <a:spLocks noGrp="1"/>
          </p:cNvSpPr>
          <p:nvPr>
            <p:ph type="title" idx="4294967295"/>
          </p:nvPr>
        </p:nvSpPr>
        <p:spPr>
          <a:xfrm>
            <a:off x="573088" y="12954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）轿车在匀速直线运动阶段</a:t>
            </a:r>
            <a:br>
              <a:rPr lang="en-US" altLang="zh-CN" sz="2800"/>
            </a:br>
            <a:r>
              <a:rPr lang="zh-CN" altLang="zh-CN" sz="2800"/>
              <a:t>通过的路程．</a:t>
            </a:r>
            <a:br>
              <a:rPr lang="zh-CN" altLang="zh-CN" sz="2800"/>
            </a:br>
            <a:endParaRPr lang="zh-CN" altLang="en-US" sz="2800"/>
          </a:p>
        </p:txBody>
      </p:sp>
      <p:pic>
        <p:nvPicPr>
          <p:cNvPr id="47108" name="Picture 4"/>
          <p:cNvPicPr>
            <a:picLocks noChangeAspect="1"/>
          </p:cNvPicPr>
          <p:nvPr/>
        </p:nvPicPr>
        <p:blipFill>
          <a:blip r:embed="rId2"/>
          <a:stretch>
            <a:fillRect/>
          </a:stretch>
        </p:blipFill>
        <p:spPr>
          <a:xfrm>
            <a:off x="6045200" y="1025525"/>
            <a:ext cx="2357438" cy="1571625"/>
          </a:xfrm>
          <a:prstGeom prst="rect">
            <a:avLst/>
          </a:prstGeom>
          <a:noFill/>
          <a:ln>
            <a:noFill/>
            <a:miter lim="800000"/>
          </a:ln>
        </p:spPr>
      </p:pic>
      <p:sp>
        <p:nvSpPr>
          <p:cNvPr id="47109" name="矩形 1"/>
          <p:cNvSpPr/>
          <p:nvPr/>
        </p:nvSpPr>
        <p:spPr>
          <a:xfrm>
            <a:off x="573088" y="2740025"/>
            <a:ext cx="7916862" cy="19573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lnSpc>
                <a:spcPct val="150000"/>
              </a:lnSpc>
            </a:pPr>
            <a:r>
              <a:rPr lang="en-US" altLang="zh-CN" sz="2800" spc="0">
                <a:solidFill>
                  <a:srgbClr val="FF0000"/>
                </a:solidFill>
                <a:latin typeface="Times New Roman" pitchFamily="18" charset="0"/>
                <a:ea typeface="黑体" pitchFamily="49" charset="-122"/>
              </a:rPr>
              <a:t>(2)</a:t>
            </a:r>
            <a:r>
              <a:rPr lang="zh-CN" altLang="zh-CN" sz="2800" spc="0">
                <a:solidFill>
                  <a:srgbClr val="FF0000"/>
                </a:solidFill>
                <a:latin typeface="Times New Roman" pitchFamily="18" charset="0"/>
                <a:ea typeface="黑体" pitchFamily="49" charset="-122"/>
              </a:rPr>
              <a:t>轿车在匀速直线运动阶段的时间</a:t>
            </a:r>
            <a:endParaRPr lang="zh-CN" altLang="zh-CN" sz="2800">
              <a:latin typeface="等线" pitchFamily="2" charset="-122"/>
              <a:ea typeface="等线" pitchFamily="2" charset="-122"/>
            </a:endParaRPr>
          </a:p>
          <a:p>
            <a:pPr marL="0" marR="0" lvl="0" indent="0" algn="just">
              <a:lnSpc>
                <a:spcPct val="150000"/>
              </a:lnSpc>
            </a:pPr>
            <a:r>
              <a:rPr lang="en-US" altLang="zh-CN" sz="2800" spc="0">
                <a:solidFill>
                  <a:srgbClr val="FF0000"/>
                </a:solidFill>
                <a:latin typeface="Times New Roman" pitchFamily="18" charset="0"/>
                <a:ea typeface="黑体" pitchFamily="49" charset="-122"/>
              </a:rPr>
              <a:t> </a:t>
            </a:r>
            <a:r>
              <a:rPr lang="en-US" altLang="zh-CN" sz="2800" i="1" spc="0">
                <a:solidFill>
                  <a:srgbClr val="FF0000"/>
                </a:solidFill>
                <a:latin typeface="Times New Roman" pitchFamily="18" charset="0"/>
                <a:ea typeface="黑体" pitchFamily="49" charset="-122"/>
              </a:rPr>
              <a:t>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45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10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35 s</a:t>
            </a:r>
            <a:endParaRPr lang="zh-CN" altLang="zh-CN" sz="2800">
              <a:latin typeface="等线" pitchFamily="2" charset="-122"/>
              <a:ea typeface="等线" pitchFamily="2" charset="-122"/>
            </a:endParaRPr>
          </a:p>
          <a:p>
            <a:pPr marL="0" marR="0" lvl="0" indent="0" algn="just">
              <a:lnSpc>
                <a:spcPct val="150000"/>
              </a:lnSpc>
            </a:pPr>
            <a:r>
              <a:rPr lang="zh-CN" altLang="zh-CN" sz="2800" spc="0">
                <a:solidFill>
                  <a:srgbClr val="FF0000"/>
                </a:solidFill>
                <a:latin typeface="Times New Roman" pitchFamily="18" charset="0"/>
                <a:ea typeface="黑体" pitchFamily="49" charset="-122"/>
              </a:rPr>
              <a:t>通过的路程：</a:t>
            </a:r>
            <a:r>
              <a:rPr lang="en-US" altLang="zh-CN" sz="2800" i="1" spc="0">
                <a:solidFill>
                  <a:srgbClr val="FF0000"/>
                </a:solidFill>
                <a:latin typeface="Times New Roman" pitchFamily="18" charset="0"/>
                <a:ea typeface="黑体" pitchFamily="49" charset="-122"/>
              </a:rPr>
              <a:t>s</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vt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20 m/s×(45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10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700 m</a:t>
            </a:r>
            <a:endParaRPr lang="zh-CN" altLang="zh-CN" sz="28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500"/>
                                        <p:tgtEl>
                                          <p:spTgt spid="47107"/>
                                        </p:tgtEl>
                                      </p:cBhvr>
                                    </p:animEffect>
                                  </p:childTnLst>
                                </p:cTn>
                              </p:par>
                              <p:par>
                                <p:cTn id="8" presetID="10" presetClass="entr" presetSubtype="0" fill="hold" nodeType="withEffect">
                                  <p:stCondLst>
                                    <p:cond delay="0"/>
                                  </p:stCondLst>
                                  <p:childTnLst>
                                    <p:set>
                                      <p:cBhvr>
                                        <p:cTn id="9" dur="1" fill="hold">
                                          <p:stCondLst>
                                            <p:cond delay="0"/>
                                          </p:stCondLst>
                                        </p:cTn>
                                        <p:tgtEl>
                                          <p:spTgt spid="47108"/>
                                        </p:tgtEl>
                                        <p:attrNameLst>
                                          <p:attrName>style.visibility</p:attrName>
                                        </p:attrNameLst>
                                      </p:cBhvr>
                                      <p:to>
                                        <p:strVal val="visible"/>
                                      </p:to>
                                    </p:set>
                                    <p:animEffect transition="in" filter="fade">
                                      <p:cBhvr>
                                        <p:cTn id="10" dur="500"/>
                                        <p:tgtEl>
                                          <p:spTgt spid="4710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7109"/>
                                        </p:tgtEl>
                                        <p:attrNameLst>
                                          <p:attrName>style.visibility</p:attrName>
                                        </p:attrNameLst>
                                      </p:cBhvr>
                                      <p:to>
                                        <p:strVal val="visible"/>
                                      </p:to>
                                    </p:set>
                                    <p:anim calcmode="lin" valueType="num">
                                      <p:cBhvr additive="base">
                                        <p:cTn id="15" dur="500" fill="hold"/>
                                        <p:tgtEl>
                                          <p:spTgt spid="47109"/>
                                        </p:tgtEl>
                                        <p:attrNameLst>
                                          <p:attrName>ppt_x</p:attrName>
                                        </p:attrNameLst>
                                      </p:cBhvr>
                                      <p:tavLst>
                                        <p:tav tm="0">
                                          <p:val>
                                            <p:strVal val="#ppt_x"/>
                                          </p:val>
                                        </p:tav>
                                        <p:tav tm="100000">
                                          <p:val>
                                            <p:strVal val="#ppt_x"/>
                                          </p:val>
                                        </p:tav>
                                      </p:tavLst>
                                    </p:anim>
                                    <p:anim calcmode="lin" valueType="num">
                                      <p:cBhvr additive="base">
                                        <p:cTn id="16" dur="500" fill="hold"/>
                                        <p:tgtEl>
                                          <p:spTgt spid="471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09"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8131" name="标题 3"/>
          <p:cNvSpPr>
            <a:spLocks noGrp="1"/>
          </p:cNvSpPr>
          <p:nvPr>
            <p:ph type="title" idx="4294967295"/>
          </p:nvPr>
        </p:nvSpPr>
        <p:spPr>
          <a:xfrm>
            <a:off x="582613" y="9207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2019·</a:t>
            </a:r>
            <a:r>
              <a:rPr lang="zh-CN" altLang="zh-CN" sz="2800"/>
              <a:t>广东改编）下列说法符合实际情况的是（　　）</a:t>
            </a:r>
            <a:br>
              <a:rPr lang="zh-CN" altLang="zh-CN" sz="2800"/>
            </a:br>
            <a:r>
              <a:rPr lang="en-US" altLang="zh-CN" sz="2800"/>
              <a:t>A</a:t>
            </a:r>
            <a:r>
              <a:rPr lang="zh-CN" altLang="zh-CN" sz="2800"/>
              <a:t>．成年人步行的速度约为</a:t>
            </a:r>
            <a:r>
              <a:rPr lang="en-US" altLang="zh-CN" sz="2800"/>
              <a:t>1.1 m/s                </a:t>
            </a:r>
            <a:br>
              <a:rPr lang="zh-CN" altLang="zh-CN" sz="2800"/>
            </a:br>
            <a:r>
              <a:rPr lang="en-US" altLang="zh-CN" sz="2800"/>
              <a:t>B</a:t>
            </a:r>
            <a:r>
              <a:rPr lang="zh-CN" altLang="zh-CN" sz="2800"/>
              <a:t>．足球在空中飞行时，以运动员为参照物，足球是静止的</a:t>
            </a:r>
            <a:br>
              <a:rPr lang="zh-CN" altLang="zh-CN" sz="2800"/>
            </a:br>
            <a:r>
              <a:rPr lang="en-US" altLang="zh-CN" sz="2800"/>
              <a:t>C</a:t>
            </a:r>
            <a:r>
              <a:rPr lang="zh-CN" altLang="zh-CN" sz="2800"/>
              <a:t>．</a:t>
            </a:r>
            <a:r>
              <a:rPr lang="en-US" altLang="zh-CN" sz="2800"/>
              <a:t>“</a:t>
            </a:r>
            <a:r>
              <a:rPr lang="zh-CN" altLang="zh-CN" sz="2800"/>
              <a:t>光年</a:t>
            </a:r>
            <a:r>
              <a:rPr lang="en-US" altLang="zh-CN" sz="2800"/>
              <a:t>”</a:t>
            </a:r>
            <a:r>
              <a:rPr lang="zh-CN" altLang="zh-CN" sz="2800"/>
              <a:t>是时间单位</a:t>
            </a:r>
            <a:r>
              <a:rPr lang="en-US" altLang="zh-CN" sz="2800"/>
              <a:t>                             </a:t>
            </a:r>
            <a:br>
              <a:rPr lang="zh-CN" altLang="zh-CN" sz="2800"/>
            </a:br>
            <a:r>
              <a:rPr lang="en-US" altLang="zh-CN" sz="2800"/>
              <a:t>D</a:t>
            </a:r>
            <a:r>
              <a:rPr lang="zh-CN" altLang="zh-CN" sz="2800"/>
              <a:t>．小红从地上搬起石头，以地面为参照物，石头是静止的 </a:t>
            </a:r>
            <a:endParaRPr lang="zh-CN" altLang="en-US" sz="2800"/>
          </a:p>
        </p:txBody>
      </p:sp>
      <p:sp>
        <p:nvSpPr>
          <p:cNvPr id="48132" name="矩形 3"/>
          <p:cNvSpPr/>
          <p:nvPr/>
        </p:nvSpPr>
        <p:spPr>
          <a:xfrm>
            <a:off x="1149350" y="1638300"/>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fade">
                                      <p:cBhvr>
                                        <p:cTn id="7" dur="500"/>
                                        <p:tgtEl>
                                          <p:spTgt spid="481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8132"/>
                                        </p:tgtEl>
                                        <p:attrNameLst>
                                          <p:attrName>style.visibility</p:attrName>
                                        </p:attrNameLst>
                                      </p:cBhvr>
                                      <p:to>
                                        <p:strVal val="visible"/>
                                      </p:to>
                                    </p:set>
                                    <p:anim calcmode="lin" valueType="num">
                                      <p:cBhvr additive="base">
                                        <p:cTn id="12" dur="500" fill="hold"/>
                                        <p:tgtEl>
                                          <p:spTgt spid="48132"/>
                                        </p:tgtEl>
                                        <p:attrNameLst>
                                          <p:attrName>ppt_x</p:attrName>
                                        </p:attrNameLst>
                                      </p:cBhvr>
                                      <p:tavLst>
                                        <p:tav tm="0">
                                          <p:val>
                                            <p:strVal val="#ppt_x"/>
                                          </p:val>
                                        </p:tav>
                                        <p:tav tm="100000">
                                          <p:val>
                                            <p:strVal val="#ppt_x"/>
                                          </p:val>
                                        </p:tav>
                                      </p:tavLst>
                                    </p:anim>
                                    <p:anim calcmode="lin" valueType="num">
                                      <p:cBhvr additive="base">
                                        <p:cTn id="13" dur="500" fill="hold"/>
                                        <p:tgtEl>
                                          <p:spTgt spid="48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P spid="48132"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9155" name="标题 3"/>
          <p:cNvSpPr>
            <a:spLocks noGrp="1"/>
          </p:cNvSpPr>
          <p:nvPr>
            <p:ph type="title" idx="4294967295"/>
          </p:nvPr>
        </p:nvSpPr>
        <p:spPr>
          <a:xfrm>
            <a:off x="508000" y="17002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2019·</a:t>
            </a:r>
            <a:r>
              <a:rPr lang="zh-CN" altLang="zh-CN" sz="2800"/>
              <a:t>广东）如下图所示，图</a:t>
            </a:r>
            <a:r>
              <a:rPr lang="en-US" altLang="zh-CN" sz="2800"/>
              <a:t>1</a:t>
            </a:r>
            <a:r>
              <a:rPr lang="zh-CN" altLang="zh-CN" sz="2800"/>
              <a:t>中木块的长度为</a:t>
            </a:r>
            <a:br>
              <a:rPr lang="en-US" altLang="zh-CN" sz="2800"/>
            </a:br>
            <a:r>
              <a:rPr lang="zh-CN" altLang="zh-CN" sz="2800" u="sng"/>
              <a:t>　　　　　</a:t>
            </a:r>
            <a:r>
              <a:rPr lang="en-US" altLang="zh-CN" sz="2800"/>
              <a:t>cm</a:t>
            </a:r>
            <a:r>
              <a:rPr lang="zh-CN" altLang="zh-CN" sz="2800"/>
              <a:t>；图</a:t>
            </a:r>
            <a:r>
              <a:rPr lang="en-US" altLang="zh-CN" sz="2800"/>
              <a:t>2</a:t>
            </a:r>
            <a:r>
              <a:rPr lang="zh-CN" altLang="zh-CN" sz="2800"/>
              <a:t>中秒表的读数是</a:t>
            </a:r>
            <a:r>
              <a:rPr lang="zh-CN" altLang="zh-CN" sz="2800" u="sng"/>
              <a:t>　　　　　</a:t>
            </a:r>
            <a:r>
              <a:rPr lang="en-US" altLang="zh-CN" sz="2800"/>
              <a:t>s.</a:t>
            </a:r>
            <a:br>
              <a:rPr lang="zh-CN" altLang="zh-CN" sz="2800"/>
            </a:br>
            <a:endParaRPr lang="zh-CN" altLang="en-US" sz="2800"/>
          </a:p>
        </p:txBody>
      </p:sp>
      <p:pic>
        <p:nvPicPr>
          <p:cNvPr id="49156" name="Picture 4"/>
          <p:cNvPicPr>
            <a:picLocks noChangeAspect="1"/>
          </p:cNvPicPr>
          <p:nvPr/>
        </p:nvPicPr>
        <p:blipFill>
          <a:blip r:embed="rId2"/>
          <a:stretch>
            <a:fillRect/>
          </a:stretch>
        </p:blipFill>
        <p:spPr>
          <a:xfrm>
            <a:off x="1123950" y="3236913"/>
            <a:ext cx="6896100" cy="2413000"/>
          </a:xfrm>
          <a:prstGeom prst="rect">
            <a:avLst/>
          </a:prstGeom>
          <a:noFill/>
          <a:ln>
            <a:noFill/>
            <a:miter lim="800000"/>
          </a:ln>
        </p:spPr>
      </p:pic>
      <p:sp>
        <p:nvSpPr>
          <p:cNvPr id="49157" name="矩形 1"/>
          <p:cNvSpPr/>
          <p:nvPr/>
        </p:nvSpPr>
        <p:spPr>
          <a:xfrm>
            <a:off x="6702425" y="2424113"/>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335</a:t>
            </a:r>
            <a:endParaRPr lang="zh-CN" altLang="en-US" sz="2800"/>
          </a:p>
        </p:txBody>
      </p:sp>
      <p:sp>
        <p:nvSpPr>
          <p:cNvPr id="49158" name="矩形 2"/>
          <p:cNvSpPr/>
          <p:nvPr/>
        </p:nvSpPr>
        <p:spPr>
          <a:xfrm>
            <a:off x="1033463" y="2414588"/>
            <a:ext cx="812800"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2.45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fade">
                                      <p:cBhvr>
                                        <p:cTn id="7" dur="500"/>
                                        <p:tgtEl>
                                          <p:spTgt spid="49155"/>
                                        </p:tgtEl>
                                      </p:cBhvr>
                                    </p:animEffect>
                                  </p:childTnLst>
                                </p:cTn>
                              </p:par>
                              <p:par>
                                <p:cTn id="8" presetID="10" presetClass="entr" presetSubtype="0" fill="hold" nodeType="withEffect">
                                  <p:stCondLst>
                                    <p:cond delay="0"/>
                                  </p:stCondLst>
                                  <p:childTnLst>
                                    <p:set>
                                      <p:cBhvr>
                                        <p:cTn id="9" dur="1" fill="hold">
                                          <p:stCondLst>
                                            <p:cond delay="0"/>
                                          </p:stCondLst>
                                        </p:cTn>
                                        <p:tgtEl>
                                          <p:spTgt spid="49156"/>
                                        </p:tgtEl>
                                        <p:attrNameLst>
                                          <p:attrName>style.visibility</p:attrName>
                                        </p:attrNameLst>
                                      </p:cBhvr>
                                      <p:to>
                                        <p:strVal val="visible"/>
                                      </p:to>
                                    </p:set>
                                    <p:animEffect transition="in" filter="fade">
                                      <p:cBhvr>
                                        <p:cTn id="10" dur="500"/>
                                        <p:tgtEl>
                                          <p:spTgt spid="4915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9158"/>
                                        </p:tgtEl>
                                        <p:attrNameLst>
                                          <p:attrName>style.visibility</p:attrName>
                                        </p:attrNameLst>
                                      </p:cBhvr>
                                      <p:to>
                                        <p:strVal val="visible"/>
                                      </p:to>
                                    </p:set>
                                    <p:anim calcmode="lin" valueType="num">
                                      <p:cBhvr additive="base">
                                        <p:cTn id="15" dur="500" fill="hold"/>
                                        <p:tgtEl>
                                          <p:spTgt spid="49158"/>
                                        </p:tgtEl>
                                        <p:attrNameLst>
                                          <p:attrName>ppt_x</p:attrName>
                                        </p:attrNameLst>
                                      </p:cBhvr>
                                      <p:tavLst>
                                        <p:tav tm="0">
                                          <p:val>
                                            <p:strVal val="#ppt_x"/>
                                          </p:val>
                                        </p:tav>
                                        <p:tav tm="100000">
                                          <p:val>
                                            <p:strVal val="#ppt_x"/>
                                          </p:val>
                                        </p:tav>
                                      </p:tavLst>
                                    </p:anim>
                                    <p:anim calcmode="lin" valueType="num">
                                      <p:cBhvr additive="base">
                                        <p:cTn id="16" dur="500" fill="hold"/>
                                        <p:tgtEl>
                                          <p:spTgt spid="49158"/>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9157"/>
                                        </p:tgtEl>
                                        <p:attrNameLst>
                                          <p:attrName>style.visibility</p:attrName>
                                        </p:attrNameLst>
                                      </p:cBhvr>
                                      <p:to>
                                        <p:strVal val="visible"/>
                                      </p:to>
                                    </p:set>
                                    <p:anim calcmode="lin" valueType="num">
                                      <p:cBhvr additive="base">
                                        <p:cTn id="21" dur="500" fill="hold"/>
                                        <p:tgtEl>
                                          <p:spTgt spid="49157"/>
                                        </p:tgtEl>
                                        <p:attrNameLst>
                                          <p:attrName>ppt_x</p:attrName>
                                        </p:attrNameLst>
                                      </p:cBhvr>
                                      <p:tavLst>
                                        <p:tav tm="0">
                                          <p:val>
                                            <p:strVal val="#ppt_x"/>
                                          </p:val>
                                        </p:tav>
                                        <p:tav tm="100000">
                                          <p:val>
                                            <p:strVal val="#ppt_x"/>
                                          </p:val>
                                        </p:tav>
                                      </p:tavLst>
                                    </p:anim>
                                    <p:anim calcmode="lin" valueType="num">
                                      <p:cBhvr additive="base">
                                        <p:cTn id="22" dur="500" fill="hold"/>
                                        <p:tgtEl>
                                          <p:spTgt spid="491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7" grpId="0"/>
      <p:bldP spid="49158"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0179" name="标题 3"/>
          <p:cNvSpPr>
            <a:spLocks noGrp="1"/>
          </p:cNvSpPr>
          <p:nvPr>
            <p:ph type="title" idx="4294967295"/>
          </p:nvPr>
        </p:nvSpPr>
        <p:spPr>
          <a:xfrm>
            <a:off x="508000" y="10271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2018·</a:t>
            </a:r>
            <a:r>
              <a:rPr lang="zh-CN" altLang="zh-CN" sz="2800"/>
              <a:t>广东）</a:t>
            </a:r>
            <a:br>
              <a:rPr lang="zh-CN" altLang="zh-CN" sz="2800"/>
            </a:br>
            <a:r>
              <a:rPr lang="zh-CN" altLang="zh-CN" sz="2800"/>
              <a:t>（</a:t>
            </a:r>
            <a:r>
              <a:rPr lang="en-US" altLang="zh-CN" sz="2800"/>
              <a:t>1</a:t>
            </a:r>
            <a:r>
              <a:rPr lang="zh-CN" altLang="zh-CN" sz="2800"/>
              <a:t>）小张乘坐列车时看见两旁的房屋迅速向东退去，则列车相对于地面正在向</a:t>
            </a:r>
            <a:r>
              <a:rPr lang="zh-CN" altLang="zh-CN" sz="2800" u="sng"/>
              <a:t>　　　　　</a:t>
            </a:r>
            <a:r>
              <a:rPr lang="zh-CN" altLang="zh-CN" sz="2800"/>
              <a:t>行驶．</a:t>
            </a:r>
            <a:br>
              <a:rPr lang="zh-CN" altLang="zh-CN" sz="2800"/>
            </a:br>
            <a:r>
              <a:rPr lang="zh-CN" altLang="zh-CN" sz="2800"/>
              <a:t>（</a:t>
            </a:r>
            <a:r>
              <a:rPr lang="en-US" altLang="zh-CN" sz="2800"/>
              <a:t>2</a:t>
            </a:r>
            <a:r>
              <a:rPr lang="zh-CN" altLang="zh-CN" sz="2800"/>
              <a:t>）我国自主研制的</a:t>
            </a:r>
            <a:r>
              <a:rPr lang="en-US" altLang="zh-CN" sz="2800"/>
              <a:t>“</a:t>
            </a:r>
            <a:r>
              <a:rPr lang="zh-CN" altLang="zh-CN" sz="2800"/>
              <a:t>天宫二号</a:t>
            </a:r>
            <a:r>
              <a:rPr lang="en-US" altLang="zh-CN" sz="2800"/>
              <a:t>”</a:t>
            </a:r>
            <a:r>
              <a:rPr lang="zh-CN" altLang="zh-CN" sz="2800"/>
              <a:t>空间实验室已于</a:t>
            </a:r>
            <a:r>
              <a:rPr lang="en-US" altLang="zh-CN" sz="2800"/>
              <a:t>2016</a:t>
            </a:r>
            <a:r>
              <a:rPr lang="zh-CN" altLang="zh-CN" sz="2800"/>
              <a:t>年</a:t>
            </a:r>
            <a:r>
              <a:rPr lang="en-US" altLang="zh-CN" sz="2800"/>
              <a:t>9</a:t>
            </a:r>
            <a:r>
              <a:rPr lang="zh-CN" altLang="zh-CN" sz="2800"/>
              <a:t>月</a:t>
            </a:r>
            <a:r>
              <a:rPr lang="en-US" altLang="zh-CN" sz="2800"/>
              <a:t>15</a:t>
            </a:r>
            <a:r>
              <a:rPr lang="zh-CN" altLang="zh-CN" sz="2800"/>
              <a:t>日发射成功</a:t>
            </a:r>
            <a:r>
              <a:rPr lang="en-US" altLang="zh-CN" sz="2800"/>
              <a:t>“</a:t>
            </a:r>
            <a:r>
              <a:rPr lang="zh-CN" altLang="zh-CN" sz="2800"/>
              <a:t>天宫二号</a:t>
            </a:r>
            <a:r>
              <a:rPr lang="en-US" altLang="zh-CN" sz="2800"/>
              <a:t>”</a:t>
            </a:r>
            <a:r>
              <a:rPr lang="zh-CN" altLang="zh-CN" sz="2800"/>
              <a:t>在距地面高度</a:t>
            </a:r>
            <a:r>
              <a:rPr lang="en-US" altLang="zh-CN" sz="2800"/>
              <a:t>380 km</a:t>
            </a:r>
            <a:r>
              <a:rPr lang="zh-CN" altLang="zh-CN" sz="2800"/>
              <a:t>圆形轨道上绕地球匀速运行，绕地球一圈的运行时间是</a:t>
            </a:r>
            <a:r>
              <a:rPr lang="en-US" altLang="zh-CN" sz="2800"/>
              <a:t>90</a:t>
            </a:r>
            <a:r>
              <a:rPr lang="zh-CN" altLang="zh-CN" sz="2800"/>
              <a:t>分钟，“天舟一号”货运飞船于</a:t>
            </a:r>
            <a:r>
              <a:rPr lang="en-US" altLang="zh-CN" sz="2800"/>
              <a:t>2017</a:t>
            </a:r>
            <a:endParaRPr lang="zh-CN" altLang="en-US" sz="2800"/>
          </a:p>
        </p:txBody>
      </p:sp>
      <p:sp>
        <p:nvSpPr>
          <p:cNvPr id="50180" name="矩形 1"/>
          <p:cNvSpPr/>
          <p:nvPr/>
        </p:nvSpPr>
        <p:spPr>
          <a:xfrm>
            <a:off x="5781675" y="238125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西</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barn(inVertical)">
                                      <p:cBhvr>
                                        <p:cTn id="7" dur="500"/>
                                        <p:tgtEl>
                                          <p:spTgt spid="5017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0180"/>
                                        </p:tgtEl>
                                        <p:attrNameLst>
                                          <p:attrName>style.visibility</p:attrName>
                                        </p:attrNameLst>
                                      </p:cBhvr>
                                      <p:to>
                                        <p:strVal val="visible"/>
                                      </p:to>
                                    </p:set>
                                    <p:anim calcmode="lin" valueType="num">
                                      <p:cBhvr additive="base">
                                        <p:cTn id="12" dur="500" fill="hold"/>
                                        <p:tgtEl>
                                          <p:spTgt spid="50180"/>
                                        </p:tgtEl>
                                        <p:attrNameLst>
                                          <p:attrName>ppt_x</p:attrName>
                                        </p:attrNameLst>
                                      </p:cBhvr>
                                      <p:tavLst>
                                        <p:tav tm="0">
                                          <p:val>
                                            <p:strVal val="#ppt_x"/>
                                          </p:val>
                                        </p:tav>
                                        <p:tav tm="100000">
                                          <p:val>
                                            <p:strVal val="#ppt_x"/>
                                          </p:val>
                                        </p:tav>
                                      </p:tavLst>
                                    </p:anim>
                                    <p:anim calcmode="lin" valueType="num">
                                      <p:cBhvr additive="base">
                                        <p:cTn id="13" dur="500" fill="hold"/>
                                        <p:tgtEl>
                                          <p:spTgt spid="501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P spid="50180"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1203" name="标题 3"/>
          <p:cNvSpPr>
            <a:spLocks noGrp="1"/>
          </p:cNvSpPr>
          <p:nvPr>
            <p:ph type="title" idx="4294967295"/>
          </p:nvPr>
        </p:nvSpPr>
        <p:spPr>
          <a:xfrm>
            <a:off x="508000" y="10461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年</a:t>
            </a:r>
            <a:r>
              <a:rPr lang="en-US" altLang="zh-CN" sz="2800"/>
              <a:t>4</a:t>
            </a:r>
            <a:r>
              <a:rPr lang="zh-CN" altLang="zh-CN" sz="2800"/>
              <a:t>月</a:t>
            </a:r>
            <a:r>
              <a:rPr lang="en-US" altLang="zh-CN" sz="2800"/>
              <a:t>20</a:t>
            </a:r>
            <a:r>
              <a:rPr lang="zh-CN" altLang="zh-CN" sz="2800"/>
              <a:t>日由长征七号火箭成功发射升空，并于</a:t>
            </a:r>
            <a:r>
              <a:rPr lang="en-US" altLang="zh-CN" sz="2800"/>
              <a:t>2017</a:t>
            </a:r>
            <a:r>
              <a:rPr lang="zh-CN" altLang="zh-CN" sz="2800"/>
              <a:t>年</a:t>
            </a:r>
            <a:r>
              <a:rPr lang="en-US" altLang="zh-CN" sz="2800"/>
              <a:t>4</a:t>
            </a:r>
            <a:r>
              <a:rPr lang="zh-CN" altLang="zh-CN" sz="2800"/>
              <a:t>月</a:t>
            </a:r>
            <a:r>
              <a:rPr lang="en-US" altLang="zh-CN" sz="2800"/>
              <a:t>22</a:t>
            </a:r>
            <a:r>
              <a:rPr lang="zh-CN" altLang="zh-CN" sz="2800"/>
              <a:t>日与</a:t>
            </a:r>
            <a:r>
              <a:rPr lang="en-US" altLang="zh-CN" sz="2800"/>
              <a:t>“</a:t>
            </a:r>
            <a:r>
              <a:rPr lang="zh-CN" altLang="zh-CN" sz="2800"/>
              <a:t>天宫二号</a:t>
            </a:r>
            <a:r>
              <a:rPr lang="en-US" altLang="zh-CN" sz="2800"/>
              <a:t>”</a:t>
            </a:r>
            <a:r>
              <a:rPr lang="zh-CN" altLang="zh-CN" sz="2800"/>
              <a:t>首次自动交会对接成功，如图</a:t>
            </a:r>
            <a:r>
              <a:rPr lang="en-US" altLang="zh-CN" sz="2800"/>
              <a:t>3</a:t>
            </a:r>
            <a:r>
              <a:rPr lang="zh-CN" altLang="zh-CN" sz="2800"/>
              <a:t>所示，为我国建立自己的空间站迈出了坚实的一步．</a:t>
            </a:r>
            <a:br>
              <a:rPr lang="zh-CN" altLang="zh-CN" sz="2800"/>
            </a:br>
            <a:endParaRPr lang="zh-CN" altLang="en-US" sz="2800"/>
          </a:p>
        </p:txBody>
      </p:sp>
      <p:pic>
        <p:nvPicPr>
          <p:cNvPr id="51204" name="Picture 4"/>
          <p:cNvPicPr>
            <a:picLocks noChangeAspect="1"/>
          </p:cNvPicPr>
          <p:nvPr/>
        </p:nvPicPr>
        <p:blipFill>
          <a:blip r:embed="rId2"/>
          <a:stretch>
            <a:fillRect/>
          </a:stretch>
        </p:blipFill>
        <p:spPr>
          <a:xfrm>
            <a:off x="1587500" y="3760788"/>
            <a:ext cx="5984875" cy="21526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fade">
                                      <p:cBhvr>
                                        <p:cTn id="7" dur="500"/>
                                        <p:tgtEl>
                                          <p:spTgt spid="51203"/>
                                        </p:tgtEl>
                                      </p:cBhvr>
                                    </p:animEffect>
                                  </p:childTnLst>
                                </p:cTn>
                              </p:par>
                              <p:par>
                                <p:cTn id="8" presetID="10" presetClass="entr" presetSubtype="0" fill="hold" nodeType="withEffect">
                                  <p:stCondLst>
                                    <p:cond delay="0"/>
                                  </p:stCondLst>
                                  <p:childTnLst>
                                    <p:set>
                                      <p:cBhvr>
                                        <p:cTn id="9" dur="1" fill="hold">
                                          <p:stCondLst>
                                            <p:cond delay="0"/>
                                          </p:stCondLst>
                                        </p:cTn>
                                        <p:tgtEl>
                                          <p:spTgt spid="51204"/>
                                        </p:tgtEl>
                                        <p:attrNameLst>
                                          <p:attrName>style.visibility</p:attrName>
                                        </p:attrNameLst>
                                      </p:cBhvr>
                                      <p:to>
                                        <p:strVal val="visible"/>
                                      </p:to>
                                    </p:set>
                                    <p:animEffect transition="in" filter="fade">
                                      <p:cBhvr>
                                        <p:cTn id="10" dur="5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22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2227" name="标题 3"/>
          <p:cNvSpPr>
            <a:spLocks noGrp="1"/>
          </p:cNvSpPr>
          <p:nvPr>
            <p:ph type="title" idx="4294967295"/>
          </p:nvPr>
        </p:nvSpPr>
        <p:spPr>
          <a:xfrm>
            <a:off x="508000" y="6191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如图</a:t>
            </a:r>
            <a:r>
              <a:rPr lang="en-US" altLang="zh-CN" sz="2800"/>
              <a:t>4</a:t>
            </a:r>
            <a:r>
              <a:rPr lang="zh-CN" altLang="zh-CN" sz="2800"/>
              <a:t>所示，设地球半径为</a:t>
            </a:r>
            <a:r>
              <a:rPr lang="en-US" altLang="zh-CN" sz="2800"/>
              <a:t>6 370 km</a:t>
            </a:r>
            <a:r>
              <a:rPr lang="zh-CN" altLang="zh-CN" sz="2800"/>
              <a:t>，</a:t>
            </a:r>
            <a:r>
              <a:rPr lang="en-US" altLang="zh-CN" sz="2800"/>
              <a:t>“</a:t>
            </a:r>
            <a:r>
              <a:rPr lang="zh-CN" altLang="zh-CN" sz="2800"/>
              <a:t>天宫二号</a:t>
            </a:r>
            <a:r>
              <a:rPr lang="en-US" altLang="zh-CN" sz="2800"/>
              <a:t>”</a:t>
            </a:r>
            <a:r>
              <a:rPr lang="zh-CN" altLang="zh-CN" sz="2800"/>
              <a:t>空间实验室在圆形轨道上正常运行，圆形轨道的半径为</a:t>
            </a:r>
            <a:r>
              <a:rPr lang="zh-CN" altLang="zh-CN" sz="2800" u="sng"/>
              <a:t>　　</a:t>
            </a:r>
            <a:r>
              <a:rPr lang="en-US" altLang="zh-CN" sz="2800" u="sng"/>
              <a:t> </a:t>
            </a:r>
            <a:r>
              <a:rPr lang="zh-CN" altLang="zh-CN" sz="2800" u="sng"/>
              <a:t>　</a:t>
            </a:r>
            <a:r>
              <a:rPr lang="en-US" altLang="zh-CN" sz="2800" u="sng"/>
              <a:t>  </a:t>
            </a:r>
            <a:r>
              <a:rPr lang="zh-CN" altLang="zh-CN" sz="2800" u="sng"/>
              <a:t>　</a:t>
            </a:r>
            <a:r>
              <a:rPr lang="en-US" altLang="zh-CN" sz="2800"/>
              <a:t>km</a:t>
            </a:r>
            <a:r>
              <a:rPr lang="zh-CN" altLang="zh-CN" sz="2800"/>
              <a:t>，圆形轨道的周长为</a:t>
            </a:r>
            <a:r>
              <a:rPr lang="zh-CN" altLang="zh-CN" sz="2800" u="sng"/>
              <a:t>　　</a:t>
            </a:r>
            <a:r>
              <a:rPr lang="en-US" altLang="zh-CN" sz="2800" u="sng"/>
              <a:t>  </a:t>
            </a:r>
            <a:r>
              <a:rPr lang="zh-CN" altLang="zh-CN" sz="2800" u="sng"/>
              <a:t>　　</a:t>
            </a:r>
            <a:r>
              <a:rPr lang="en-US" altLang="zh-CN" sz="2800"/>
              <a:t>km.</a:t>
            </a:r>
            <a:r>
              <a:rPr lang="zh-CN" altLang="zh-CN" sz="2800"/>
              <a:t>（圆周率</a:t>
            </a:r>
            <a:r>
              <a:rPr lang="en-US" altLang="zh-CN" sz="2800"/>
              <a:t>π</a:t>
            </a:r>
            <a:r>
              <a:rPr lang="zh-CN" altLang="zh-CN" sz="2800"/>
              <a:t>＝</a:t>
            </a:r>
            <a:r>
              <a:rPr lang="en-US" altLang="zh-CN" sz="2800"/>
              <a:t>3</a:t>
            </a:r>
            <a:r>
              <a:rPr lang="zh-CN" altLang="zh-CN" sz="2800"/>
              <a:t>）</a:t>
            </a:r>
            <a:r>
              <a:rPr lang="en-US" altLang="zh-CN" sz="2800"/>
              <a:t>“</a:t>
            </a:r>
            <a:r>
              <a:rPr lang="zh-CN" altLang="zh-CN" sz="2800"/>
              <a:t>天舟一号</a:t>
            </a:r>
            <a:r>
              <a:rPr lang="en-US" altLang="zh-CN" sz="2800"/>
              <a:t>”</a:t>
            </a:r>
            <a:r>
              <a:rPr lang="zh-CN" altLang="zh-CN" sz="2800"/>
              <a:t>货运飞船成功发射及正常入轨后，与</a:t>
            </a:r>
            <a:r>
              <a:rPr lang="en-US" altLang="zh-CN" sz="2800"/>
              <a:t>“</a:t>
            </a:r>
            <a:r>
              <a:rPr lang="zh-CN" altLang="zh-CN" sz="2800"/>
              <a:t>天宫二号</a:t>
            </a:r>
            <a:r>
              <a:rPr lang="en-US" altLang="zh-CN" sz="2800"/>
              <a:t>”</a:t>
            </a:r>
            <a:r>
              <a:rPr lang="zh-CN" altLang="zh-CN" sz="2800"/>
              <a:t>空间实验室对接．对接时</a:t>
            </a:r>
            <a:r>
              <a:rPr lang="en-US" altLang="zh-CN" sz="2800"/>
              <a:t>“</a:t>
            </a:r>
            <a:r>
              <a:rPr lang="zh-CN" altLang="zh-CN" sz="2800"/>
              <a:t>天舟一号</a:t>
            </a:r>
            <a:r>
              <a:rPr lang="en-US" altLang="zh-CN" sz="2800"/>
              <a:t>”</a:t>
            </a:r>
            <a:r>
              <a:rPr lang="zh-CN" altLang="zh-CN" sz="2800"/>
              <a:t>的运行速度为</a:t>
            </a:r>
            <a:r>
              <a:rPr lang="zh-CN" altLang="zh-CN" sz="2800" u="sng"/>
              <a:t>　　　　　</a:t>
            </a:r>
            <a:r>
              <a:rPr lang="en-US" altLang="zh-CN" sz="2800"/>
              <a:t>km/s.</a:t>
            </a:r>
            <a:br>
              <a:rPr lang="zh-CN" altLang="zh-CN" sz="2800"/>
            </a:br>
            <a:endParaRPr lang="zh-CN" altLang="en-US" sz="2800"/>
          </a:p>
        </p:txBody>
      </p:sp>
      <p:pic>
        <p:nvPicPr>
          <p:cNvPr id="52228" name="Picture 4"/>
          <p:cNvPicPr>
            <a:picLocks noChangeAspect="1"/>
          </p:cNvPicPr>
          <p:nvPr/>
        </p:nvPicPr>
        <p:blipFill>
          <a:blip r:embed="rId2"/>
          <a:stretch>
            <a:fillRect/>
          </a:stretch>
        </p:blipFill>
        <p:spPr>
          <a:xfrm>
            <a:off x="1847850" y="4576763"/>
            <a:ext cx="5149850" cy="1852612"/>
          </a:xfrm>
          <a:prstGeom prst="rect">
            <a:avLst/>
          </a:prstGeom>
          <a:noFill/>
          <a:ln>
            <a:noFill/>
            <a:miter lim="800000"/>
          </a:ln>
        </p:spPr>
      </p:pic>
      <p:sp>
        <p:nvSpPr>
          <p:cNvPr id="52229" name="矩形 2"/>
          <p:cNvSpPr/>
          <p:nvPr/>
        </p:nvSpPr>
        <p:spPr>
          <a:xfrm>
            <a:off x="1303338" y="2019300"/>
            <a:ext cx="135255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6 750</a:t>
            </a:r>
            <a:r>
              <a:rPr lang="zh-CN" altLang="zh-CN" sz="2800" spc="0">
                <a:solidFill>
                  <a:srgbClr val="FF0000"/>
                </a:solidFill>
                <a:latin typeface="Times New Roman" pitchFamily="18" charset="0"/>
                <a:ea typeface="黑体" pitchFamily="49" charset="-122"/>
              </a:rPr>
              <a:t>　</a:t>
            </a:r>
            <a:endParaRPr lang="zh-CN" altLang="en-US" sz="2800"/>
          </a:p>
        </p:txBody>
      </p:sp>
      <p:sp>
        <p:nvSpPr>
          <p:cNvPr id="52230" name="矩形 5"/>
          <p:cNvSpPr/>
          <p:nvPr/>
        </p:nvSpPr>
        <p:spPr>
          <a:xfrm>
            <a:off x="6488113" y="2019300"/>
            <a:ext cx="153193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40 500</a:t>
            </a:r>
            <a:r>
              <a:rPr lang="zh-CN" altLang="zh-CN" sz="2800" spc="0">
                <a:solidFill>
                  <a:srgbClr val="FF0000"/>
                </a:solidFill>
                <a:latin typeface="Times New Roman" pitchFamily="18" charset="0"/>
                <a:ea typeface="黑体" pitchFamily="49" charset="-122"/>
              </a:rPr>
              <a:t>　</a:t>
            </a:r>
            <a:endParaRPr lang="zh-CN" altLang="en-US" sz="2800"/>
          </a:p>
        </p:txBody>
      </p:sp>
      <p:sp>
        <p:nvSpPr>
          <p:cNvPr id="52231" name="矩形 6"/>
          <p:cNvSpPr/>
          <p:nvPr/>
        </p:nvSpPr>
        <p:spPr>
          <a:xfrm>
            <a:off x="5057775" y="3908425"/>
            <a:ext cx="63341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7.5</a:t>
            </a:r>
            <a:endParaRPr lang="zh-CN" altLang="en-US" sz="2800"/>
          </a:p>
        </p:txBody>
      </p:sp>
      <p:pic>
        <p:nvPicPr>
          <p:cNvPr id="52232" name="New picture"/>
          <p:cNvPicPr/>
          <p:nvPr/>
        </p:nvPicPr>
        <p:blipFill>
          <a:blip r:embed="rId3"/>
          <a:stretch>
            <a:fillRect/>
          </a:stretch>
        </p:blipFill>
        <p:spPr>
          <a:xfrm>
            <a:off x="10934700" y="114681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fade">
                                      <p:cBhvr>
                                        <p:cTn id="7" dur="500"/>
                                        <p:tgtEl>
                                          <p:spTgt spid="52227"/>
                                        </p:tgtEl>
                                      </p:cBhvr>
                                    </p:animEffect>
                                  </p:childTnLst>
                                </p:cTn>
                              </p:par>
                              <p:par>
                                <p:cTn id="8" presetID="10" presetClass="entr" presetSubtype="0" fill="hold" nodeType="withEffect">
                                  <p:stCondLst>
                                    <p:cond delay="0"/>
                                  </p:stCondLst>
                                  <p:childTnLst>
                                    <p:set>
                                      <p:cBhvr>
                                        <p:cTn id="9" dur="1" fill="hold">
                                          <p:stCondLst>
                                            <p:cond delay="0"/>
                                          </p:stCondLst>
                                        </p:cTn>
                                        <p:tgtEl>
                                          <p:spTgt spid="52228"/>
                                        </p:tgtEl>
                                        <p:attrNameLst>
                                          <p:attrName>style.visibility</p:attrName>
                                        </p:attrNameLst>
                                      </p:cBhvr>
                                      <p:to>
                                        <p:strVal val="visible"/>
                                      </p:to>
                                    </p:set>
                                    <p:animEffect transition="in" filter="fade">
                                      <p:cBhvr>
                                        <p:cTn id="10" dur="500"/>
                                        <p:tgtEl>
                                          <p:spTgt spid="5222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2229"/>
                                        </p:tgtEl>
                                        <p:attrNameLst>
                                          <p:attrName>style.visibility</p:attrName>
                                        </p:attrNameLst>
                                      </p:cBhvr>
                                      <p:to>
                                        <p:strVal val="visible"/>
                                      </p:to>
                                    </p:set>
                                    <p:anim calcmode="lin" valueType="num">
                                      <p:cBhvr additive="base">
                                        <p:cTn id="15" dur="500" fill="hold"/>
                                        <p:tgtEl>
                                          <p:spTgt spid="52229"/>
                                        </p:tgtEl>
                                        <p:attrNameLst>
                                          <p:attrName>ppt_x</p:attrName>
                                        </p:attrNameLst>
                                      </p:cBhvr>
                                      <p:tavLst>
                                        <p:tav tm="0">
                                          <p:val>
                                            <p:strVal val="#ppt_x"/>
                                          </p:val>
                                        </p:tav>
                                        <p:tav tm="100000">
                                          <p:val>
                                            <p:strVal val="#ppt_x"/>
                                          </p:val>
                                        </p:tav>
                                      </p:tavLst>
                                    </p:anim>
                                    <p:anim calcmode="lin" valueType="num">
                                      <p:cBhvr additive="base">
                                        <p:cTn id="16" dur="500" fill="hold"/>
                                        <p:tgtEl>
                                          <p:spTgt spid="5222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2230"/>
                                        </p:tgtEl>
                                        <p:attrNameLst>
                                          <p:attrName>style.visibility</p:attrName>
                                        </p:attrNameLst>
                                      </p:cBhvr>
                                      <p:to>
                                        <p:strVal val="visible"/>
                                      </p:to>
                                    </p:set>
                                    <p:anim calcmode="lin" valueType="num">
                                      <p:cBhvr additive="base">
                                        <p:cTn id="21" dur="500" fill="hold"/>
                                        <p:tgtEl>
                                          <p:spTgt spid="52230"/>
                                        </p:tgtEl>
                                        <p:attrNameLst>
                                          <p:attrName>ppt_x</p:attrName>
                                        </p:attrNameLst>
                                      </p:cBhvr>
                                      <p:tavLst>
                                        <p:tav tm="0">
                                          <p:val>
                                            <p:strVal val="#ppt_x"/>
                                          </p:val>
                                        </p:tav>
                                        <p:tav tm="100000">
                                          <p:val>
                                            <p:strVal val="#ppt_x"/>
                                          </p:val>
                                        </p:tav>
                                      </p:tavLst>
                                    </p:anim>
                                    <p:anim calcmode="lin" valueType="num">
                                      <p:cBhvr additive="base">
                                        <p:cTn id="22" dur="500" fill="hold"/>
                                        <p:tgtEl>
                                          <p:spTgt spid="5223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2231"/>
                                        </p:tgtEl>
                                        <p:attrNameLst>
                                          <p:attrName>style.visibility</p:attrName>
                                        </p:attrNameLst>
                                      </p:cBhvr>
                                      <p:to>
                                        <p:strVal val="visible"/>
                                      </p:to>
                                    </p:set>
                                    <p:anim calcmode="lin" valueType="num">
                                      <p:cBhvr additive="base">
                                        <p:cTn id="27" dur="500" fill="hold"/>
                                        <p:tgtEl>
                                          <p:spTgt spid="52231"/>
                                        </p:tgtEl>
                                        <p:attrNameLst>
                                          <p:attrName>ppt_x</p:attrName>
                                        </p:attrNameLst>
                                      </p:cBhvr>
                                      <p:tavLst>
                                        <p:tav tm="0">
                                          <p:val>
                                            <p:strVal val="#ppt_x"/>
                                          </p:val>
                                        </p:tav>
                                        <p:tav tm="100000">
                                          <p:val>
                                            <p:strVal val="#ppt_x"/>
                                          </p:val>
                                        </p:tav>
                                      </p:tavLst>
                                    </p:anim>
                                    <p:anim calcmode="lin" valueType="num">
                                      <p:cBhvr additive="base">
                                        <p:cTn id="28" dur="500" fill="hold"/>
                                        <p:tgtEl>
                                          <p:spTgt spid="522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p:bldP spid="52229" grpId="0"/>
      <p:bldP spid="52230" grpId="0"/>
      <p:bldP spid="52231"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226</Paragraphs>
  <Slides>50</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50</vt:i4>
      </vt:variant>
    </vt:vector>
  </HeadingPairs>
  <TitlesOfParts>
    <vt:vector baseType="lpstr" size="59">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1.长度的测量（1）单位：①国际单位是米，符号是m；②常用单位：千米（km）、分米（dm）、厘米（cm）、毫米（mm）、微米（μm）、纳米（nm）；③换算关系：1 km＝　　　　　m、1 dm＝　　　　　m、1 cm＝　　　　　m、1 mm＝　　　　　m、1 μm＝　　　　　m、1 nm＝　　　　　m</vt:lpstr>
      <vt:lpstr>（2）估测：手掌长度约20 cm，书桌约0.8 m，成年人走一步的距离大约为0.8 m，楼层高约3 m，门高约2 m.（3）测量：刻度尺的使用</vt:lpstr>
      <vt:lpstr>①认：认清刻度尺上标注的单位、量程、分度值和零刻度线的位置．如图1所示的刻度尺的单位是　　　　、量程是　　　　、分度值为　　　　．②放：如图2，有刻度的一边要　　　　　被测物体且与被测边保持　　　　　；零刻度线对准被测物体的一端，若零刻度线磨损，取其他整数值刻度线．</vt:lpstr>
      <vt:lpstr>③读：读数时，视线要正对刻度线，还要估读到分度值的　　　　　；估读位的数字为0时，不能省略．如图3所示，读数时，正确的视线方向是　　　　　．注：物体的长度＝末端所对刻度－初始端所对刻度．④记录结果要有　　　　　值、　　　　　值和　　　　　．（4）特殊的测量方法：化曲为直法、累积法、滚轮法等．</vt:lpstr>
      <vt:lpstr>2.时间的测量（1）单位： ①国际单位是　　　　　，符号是　　　　　．②换算关系：1 h＝　　　　　min＝　　　　　s.（2）测量工具：钟、表、停表．</vt:lpstr>
      <vt:lpstr>如上图，停表读数：先读小表盘对应的　　　　，再读大表盘对应的　　　　（选填“分”或“秒”），若分针所对准的刻度没有超出半分钟，则秒针的起始时刻为0；若分针所对准的刻度已超出了半分钟，则秒针的起始时刻为30 s．图中所示时间为　　　　　s.（3）了解：人每分钟呼吸20～30次；正常人的脉搏跳动70次/min.</vt:lpstr>
      <vt:lpstr>3.误差与错误（1）定义：　　　 　与　　　 　之间的差异．（2）减小方法：　　　　　　　　　　、选用　　　　          　、改进　　    　　　． （3）误差是　　　　避免的，只能尽量　　　　．</vt:lpstr>
      <vt:lpstr>1.机械运动：在物理学中，把物体　　　　　　   　的变化叫做机械运动．2.参照物：判断一个物体是运动还是静止时，总是选取某一物体作为标准，这个作为　　　　　的物体叫参照物．（不能选择研究对象自身为参照物）3.运动和静止的判断（1）研究物体相对参照物位置　　　　　→研究物体静止．（2）研究物体相对参照物位置　　　　　→研究物体运动．</vt:lpstr>
      <vt:lpstr>1.比较物体运动的快慢有两种方法：（1）在相同的时间内，比较　　　　　；（2）　　　　　相同时，比较时间．2.定义：把　　　　　与　　　　　之比叫做速度．它是表示物体运动快慢的物理量．3.公式：　　　　　．变形公式：（1）求路程：s＝　　　　　；（2）求时间：t＝　　　　　．</vt:lpstr>
      <vt:lpstr>4.单位：（1）基本单位：　　　　　；（2）交通运输中常用的速度单位：　　　　　；换算关系：1 m/s＝　　　　　km/h.5.估测：（1）人正常步行约为　　　　　m/s；（2）骑自行车约为　　　　　m/s.</vt:lpstr>
      <vt:lpstr>6.匀速直线运动：物体沿着直线且速度不变的运动．变速直线运动：运动速度在改变的直线运动．变速直线运动的快慢用　　　      　　来描述．7.运动图像（重点）图1为静止，图 2、图3为匀速直线运动，图4为减速运动，图5为加速运动，两图像均表示变速直线运动．注意：直线不过原点，也是匀速直线运动．</vt:lpstr>
      <vt:lpstr>1.原理：　　　　　．2.测量工具：　　　　　与　　　　　．3.实验时斜面的坡角要　　　　　一些；小车从斜面滚下是一个　　　　　过程．</vt:lpstr>
      <vt:lpstr>一　  刻度尺和秒表的读数　             如图1所示，物体的长度为　　　　　cm；如图2所示，停表的示数为　　　　　s；图3读数为　　　　　s.</vt:lpstr>
      <vt:lpstr>PowerPoint Presentation</vt:lpstr>
      <vt:lpstr>             （2020·泰安）如下图所示，所测木块长度是　　　　　cm，秒表读数是　　　　　s.</vt:lpstr>
      <vt:lpstr>二　  参照物　          （2020·镇江）以右图中哪一个物体为参照物，正在下降的跳伞员是静止的（　　）A．地面	 B．降落伞	 C．地面上行驶的汽车	 D．正在上升的无人机</vt:lpstr>
      <vt:lpstr>【点拔】（1）参照物的选择是任意的（研究对象除外），参照物已经选定，视为静止；（2）研究对象与参照物的位置改变，研究对象运动；（3）研究对象与参照物的运动方向、速度相同（捆绑在一起），研究对象是静止的．</vt:lpstr>
      <vt:lpstr>              （2020·益阳）如右图所示，白鹭掠过平静的湖面，在水中形成了清晰的倒影．下列关于其相对运动的说法中正确的是（　　）A．以其倒影为参照物，白鹭是向前运动的	B．以水面为参照物，白鹭是静止的	C．以湖边的树为参照物，白鹭的倒影是静止的D．当白鹭向上飞行时，其倒影相对白鹭向下运动</vt:lpstr>
      <vt:lpstr>          （2020·凉山州）如右图所示，公交车甲和公交车乙从同一车站同时同向匀速行驶的路程随时间变化的图象，甲车速度为　　　　　km/h，若运行5 min，则乙车行驶的路程是　　　　　．</vt:lpstr>
      <vt:lpstr>【点拔】s—t图像中过原点的斜线表示匀速直线运动；曲线表示变速运动，平行于时间轴的直线表示静止．速度可以通过公式v＝s/t进行计算；路程可以通过s＝vt计算．</vt:lpstr>
      <vt:lpstr>              （2020·德州）两辆汽车在同一平直公路上同时出发，其路程s与时间t的关系如图所示．由图象可知，甲车的速度　　　　　乙车的速度（选填“＜”“＝”或“＞”），甲车的速度为　　　　　m/s，当t＝40 s时，甲、乙两车相距　　　　　m.</vt:lpstr>
      <vt:lpstr> 测量平均速度　            如下图是小明“测量小车的平均速度”的实验装置，让小车从斜面的A点由静止滑下，分别测出小车到达B点和C点的时间，即可测出不同路段的平均速度．（1）该实验是根据公式　　　　　进行测量的．</vt:lpstr>
      <vt:lpstr>（2）在测量过程中，发现小车下滑时间较难测出，可采用的措施是_______________________．（3）小车从A运动到C时的路程为　　　　　cm，小车AB段运动的路程为　　　　　cm.（4）若AB、BC、AC段的平均速度分别为vAB、vBC、vAC，则它们从大到小排列依次是：___________________________________________.（5）实验测得tAC＝　　　　　s，则小车在AC段的平均速度vAC≈　　　　　m/s.</vt:lpstr>
      <vt:lpstr>（6）如果小车过了B点才停止计时，则测得的平均速度vAB会偏　　　　　．（7）为了测量小车运动过程中下半程的平均速度，某同学让小车从B点由静止释放，测出小车到达C点的时间，从而计算出小车运动过程中下半程的平均速度．他的做法正确吗？　　　　　，理由是_____________________________________________________________________________________.</vt:lpstr>
      <vt:lpstr>【点拔】（1）斜面坡度小一些，小车运动的时间长一些；（2）测BC段的平均速度时，小车在B处速度不为0，不能让小车从B处静止释放．</vt:lpstr>
      <vt:lpstr>1.刻度尺读数时，要观察是否从零刻度开始．2.用刻度尺测量物体的长度时，结果要估读到分度值的下一位．3.平均速度是运动的物体在某段路程或时间内的路程与时间的比值，而不是速度的平均值．4.测量小车移动的距离时，要做到“头到头”或“尾到尾”．</vt:lpstr>
      <vt:lpstr>1.（2020·益阳）用毫米刻度尺对一工件做如下图所示的四次测量，其中测量方法和读数都正确的是（　　）A．3.81 cm               		B．3.68 cm	                C．3.80 cm	            		D．3.8 cm</vt:lpstr>
      <vt:lpstr>2.（2020·仙桃）下列物体的长度值最符合实际的是（　　）A．一枚硬币的厚度为5 mm	               B．乒乓球的直径为10 cm	C．物理教科书的宽度为1.8 dm	              D．课桌的高度为1.2 m</vt:lpstr>
      <vt:lpstr>3.（2020·广州）下图为试卷示意图，你正在使用的物理试卷宽约为（　　）A．27 m	    	B．27 nm    C．270 cm	    	D．270 mm</vt:lpstr>
      <vt:lpstr>4.（2020·青岛）以下测量中，三次测量求平均值，不能减小误差的是（　　）A．用刻度尺三次测量同一本书的长度	       B．用天平三次测量同一块橡皮的质量	C．用量筒三次测量同一块鹅卵石的体积	      D．用体温计一天早中晚三次测量同一个人的体温</vt:lpstr>
      <vt:lpstr>5.（2020·河北）如上图所示，小明和小红坐在停靠在站台的火车车厢里，他们分别向两侧窗外看，对火车的运动情况产生了不同的观点．小明以窗外的站台为参照物说火车是静止的；小红以窗外行驶的动车为参照物，说火车是运动的．则（　　）A．只有小明的说法正确	    B．只有小红的说法正确	C．两个人的说法都正确	    D．两个人的说法都不正确</vt:lpstr>
      <vt:lpstr>6.（2020·湘西州）外卖小哥正骑着电动车穿行于大街小巷，相对于什么参照物而言，可以认为他是静止的（　　）A．来来往往的行人	    B．迎面而来的车辆	C．他所骑的电动车	    D．街道两边的房屋</vt:lpstr>
      <vt:lpstr>7.（2020·株洲）最新研制的磁悬浮列车以600 km/h的速度匀速行驶，一列高铁以300 km/h的速度匀速行驶，与高铁相比，磁悬浮列车（　　）A．一定运动更快    		B．一定运动更远	    C．运动时间一定更短	    	D．可能运动更慢</vt:lpstr>
      <vt:lpstr>8.（2020·菏泽）一辆汽车正在平直的公路上运动，用s、v和t分别表示汽车运动的路程，速度和时间．下面四个图象反映汽车在做匀速直线运动的是（　　）A．①④	    B．①③	    C．②③	    D．②④</vt:lpstr>
      <vt:lpstr>9.（2020·湘潭）下图中小木块的长度是　　　　　cm.</vt:lpstr>
      <vt:lpstr>11.（2020·丹东）小明爸爸乘汽车前往武汉“抗疫”，汽车开动后，小明对着远去的汽车挥手作别．小明爸爸看到小明逐渐向后退去，是以　　　　　（选填“汽车”或“地面”）为参照物；而小明看到汽车的远去是以　　　　　（选填“汽车”或“地面”）为参照物．</vt:lpstr>
      <vt:lpstr>12.（2020·南京）南京长江五桥将于2020年底全线通车，如上图所示．（1）五桥全长约10.33　　　　　（填单位）.（2）以江面航行的船为参照物，桥上路灯是　　　　　的．（3）通车后，一辆汽车以72 km/h的速度匀速行驶5 min，通过的路程为　　　　　m.</vt:lpstr>
      <vt:lpstr>13.（2020·济宁）小明在探究速度的变化时，拍摄了两个小球运动过程的频闪照片，如下图所示，闪光时间间隔为1 s，图上数字为闪光时刻编号，请根据图中信息回答下列问题．（1）不可能做匀速直线运动的是小球　　　　　（选填“A”或“B”）；（2）小球A和B在第1 s至第6 s这段时间间隔内的平均速度应为：vA　　　　　vB（选填“＝”“＞”或“＜”）.</vt:lpstr>
      <vt:lpstr>14.（2020·郴州）小明乘车从永兴到郴州，途经郴永大道，看到如图所示路牌．路牌中的“60”表示　　　　           　；在不超速的前提下，小明至少还需要　　　　　分钟才能到达郴州．</vt:lpstr>
      <vt:lpstr>1.（2020·广东）若把原子、原子核、电子看成球体，原子半径的数量级为10－10 m， 原子核半径的数量级为10－15 m，电子半径的数量级小于10－9 nm.按尺度从大到小的排序是（　　）A．原子、原子核、电子                    B．电子、原子、原子核C．原子核、原子、电子                       D．原子、电子、原子核</vt:lpstr>
      <vt:lpstr>2.（2020·广东）某轿车在平直公路上行驶的45 s内，其速度v与时间t的关系图像分别如下图所示．已知前10 s轿车运动的路程为100 m．求：（1）前10 s轿车运动的平均速度；</vt:lpstr>
      <vt:lpstr>（2）轿车在匀速直线运动阶段通过的路程．</vt:lpstr>
      <vt:lpstr>3.（2019·广东改编）下列说法符合实际情况的是（　　）A．成年人步行的速度约为1.1 m/s                B．足球在空中飞行时，以运动员为参照物，足球是静止的C．“光年”是时间单位                             D．小红从地上搬起石头，以地面为参照物，石头是静止的 </vt:lpstr>
      <vt:lpstr>4.（2019·广东）如下图所示，图1中木块的长度为　　　　　cm；图2中秒表的读数是　　　　　s.</vt:lpstr>
      <vt:lpstr>5.（2018·广东）（1）小张乘坐列车时看见两旁的房屋迅速向东退去，则列车相对于地面正在向　　　　　行驶．（2）我国自主研制的“天宫二号”空间实验室已于2016年9月15日发射成功“天宫二号”在距地面高度380 km圆形轨道上绕地球匀速运行，绕地球一圈的运行时间是90分钟，“天舟一号”货运飞船于2017</vt:lpstr>
      <vt:lpstr>年4月20日由长征七号火箭成功发射升空，并于2017年4月22日与“天宫二号”首次自动交会对接成功，如图3所示，为我国建立自己的空间站迈出了坚实的一步．</vt:lpstr>
      <vt:lpstr>如图4所示，设地球半径为6 370 km，“天宫二号”空间实验室在圆形轨道上正常运行，圆形轨道的半径为　　 　  　km，圆形轨道的周长为　　  　　km.（圆周率π＝3）“天舟一号”货运飞船成功发射及正常入轨后，与“天宫二号”空间实验室对接．对接时“天舟一号”的运行速度为　　　　　km/s.</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2021-03-04T22:35:52.908</cp:lastPrinted>
  <dcterms:created xsi:type="dcterms:W3CDTF">2021-03-04T22:35:52Z</dcterms:created>
  <dcterms:modified xsi:type="dcterms:W3CDTF">2021-03-04T14:35:59Z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