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eg" ContentType="image/jpeg"/>
  <Default Extension="png" ContentType="image/png"/>
  <Default Extension="emf" ContentType="image/x-emf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viewProps.xml" ContentType="application/vnd.openxmlformats-officedocument.presentationml.viewProps+xml"/>
</Types>
</file>

<file path=_rels/.rels>&#65279;<?xml version="1.0" encoding="utf-8" standalone="yes"?><Relationships xmlns="http://schemas.openxmlformats.org/package/2006/relationships"><Relationship Id="rId1" Type="http://schemas.openxmlformats.org/officeDocument/2006/relationships/officeDocument" Target="ppt/presentation.xml" /><Relationship Id="rId2" Type="http://schemas.openxmlformats.org/package/2006/relationships/metadata/core-properties" Target="docProps/core.xml" /><Relationship Id="rId3" Type="http://schemas.openxmlformats.org/officeDocument/2006/relationships/extended-properties" Target="docProps/app.xml" /><Relationship Id="rId4" Type="http://schemas.openxmlformats.org/package/2006/relationships/metadata/thumbnail" Target="docProps/thumbnail.jpeg" /><Relationship Id="rId5" Type="http://schemas.openxmlformats.org/officeDocument/2006/relationships/custom-properties" Target="docProps/custom.xml" /></Relationships>
</file>

<file path=ppt/presentation.xml><?xml version="1.0" encoding="utf-8"?>
<!--Generated by Aspose.Slides for Java 20.11-->
<p:presentation xmlns:r="http://schemas.openxmlformats.org/officeDocument/2006/relationships" xmlns:a="http://schemas.openxmlformats.org/drawingml/2006/main" xmlns:p="http://schemas.openxmlformats.org/presentationml/2006/main">
  <p:sldMasterIdLst>
    <p:sldMasterId id="2147483648" r:id="rId1"/>
    <p:sldMasterId id="2147483660" r:id="rId2"/>
  </p:sldMasterIdLst>
  <p:notesMasterIdLst>
    <p:notesMasterId r:id="rId3"/>
  </p:notesMasterIdLst>
  <p:handoutMasterIdLst>
    <p:handoutMasterId r:id="rId4"/>
  </p:handoutMasterIdLst>
  <p:sldIdLst>
    <p:sldId id="343" r:id="rId5"/>
    <p:sldId id="344" r:id="rId6"/>
    <p:sldId id="345" r:id="rId7"/>
    <p:sldId id="346" r:id="rId8"/>
    <p:sldId id="347" r:id="rId9"/>
    <p:sldId id="348" r:id="rId10"/>
    <p:sldId id="349" r:id="rId11"/>
    <p:sldId id="350" r:id="rId12"/>
    <p:sldId id="351" r:id="rId13"/>
    <p:sldId id="352" r:id="rId14"/>
    <p:sldId id="353" r:id="rId15"/>
    <p:sldId id="354" r:id="rId16"/>
    <p:sldId id="355" r:id="rId17"/>
    <p:sldId id="356" r:id="rId18"/>
    <p:sldId id="357" r:id="rId19"/>
    <p:sldId id="358" r:id="rId20"/>
    <p:sldId id="359" r:id="rId21"/>
    <p:sldId id="360" r:id="rId22"/>
    <p:sldId id="361" r:id="rId23"/>
    <p:sldId id="362" r:id="rId24"/>
    <p:sldId id="363" r:id="rId25"/>
    <p:sldId id="364" r:id="rId26"/>
    <p:sldId id="365" r:id="rId27"/>
    <p:sldId id="366" r:id="rId28"/>
    <p:sldId id="367" r:id="rId29"/>
    <p:sldId id="368" r:id="rId30"/>
    <p:sldId id="369" r:id="rId31"/>
    <p:sldId id="370" r:id="rId32"/>
    <p:sldId id="371" r:id="rId33"/>
    <p:sldId id="372" r:id="rId34"/>
    <p:sldId id="373" r:id="rId35"/>
    <p:sldId id="374" r:id="rId36"/>
    <p:sldId id="375" r:id="rId37"/>
    <p:sldId id="376" r:id="rId38"/>
    <p:sldId id="377" r:id="rId39"/>
    <p:sldId id="378" r:id="rId40"/>
    <p:sldId id="379" r:id="rId41"/>
    <p:sldId id="380" r:id="rId42"/>
    <p:sldId id="381" r:id="rId43"/>
    <p:sldId id="382" r:id="rId44"/>
    <p:sldId id="383" r:id="rId45"/>
    <p:sldId id="384" r:id="rId46"/>
    <p:sldId id="385" r:id="rId47"/>
    <p:sldId id="386" r:id="rId48"/>
    <p:sldId id="387" r:id="rId49"/>
    <p:sldId id="388" r:id="rId50"/>
    <p:sldId id="389" r:id="rId51"/>
    <p:sldId id="390" r:id="rId52"/>
    <p:sldId id="391" r:id="rId53"/>
    <p:sldId id="392" r:id="rId54"/>
    <p:sldId id="393" r:id="rId55"/>
    <p:sldId id="394" r:id="rId56"/>
    <p:sldId id="395" r:id="rId57"/>
    <p:sldId id="396" r:id="rId58"/>
    <p:sldId id="397" r:id="rId59"/>
    <p:sldId id="398" r:id="rId60"/>
    <p:sldId id="399" r:id="rId61"/>
    <p:sldId id="400" r:id="rId62"/>
    <p:sldId id="401" r:id="rId63"/>
  </p:sldIdLst>
  <p:sldSz cx="9144000" cy="6858000" type="screen4x3"/>
  <p:notesSz cx="6858000" cy="9144000"/>
  <p:custDataLst>
    <p:tags r:id="rId64"/>
  </p:custDataLst>
  <p:defaultTextStyle>
    <a:defPPr>
      <a:defRPr lang="zh-CN"/>
    </a:defPPr>
    <a:lvl1pPr marL="0" indent="0" algn="l" defTabSz="914400" rtl="0" eaLnBrk="0" fontAlgn="base" hangingPunct="0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kumimoji="0" sz="1800" b="0" i="0" u="none" baseline="0">
        <a:solidFill>
          <a:schemeClr val="tx1"/>
        </a:solidFill>
        <a:effectLst/>
        <a:latin typeface="Arial" pitchFamily="34" charset="0"/>
        <a:ea typeface="宋体" pitchFamily="2" charset="-122"/>
      </a:defRPr>
    </a:lvl1pPr>
    <a:lvl2pPr marL="457200" indent="0" algn="l" defTabSz="914400" rtl="0" eaLnBrk="0" fontAlgn="base" hangingPunct="0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kumimoji="0" sz="1800" b="0" i="0" u="none" baseline="0">
        <a:solidFill>
          <a:schemeClr val="tx1"/>
        </a:solidFill>
        <a:effectLst/>
        <a:latin typeface="Arial" pitchFamily="34" charset="0"/>
        <a:ea typeface="宋体" pitchFamily="2" charset="-122"/>
      </a:defRPr>
    </a:lvl2pPr>
    <a:lvl3pPr marL="914400" indent="0" algn="l" defTabSz="914400" rtl="0" eaLnBrk="0" fontAlgn="base" hangingPunct="0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kumimoji="0" sz="1800" b="0" i="0" u="none" baseline="0">
        <a:solidFill>
          <a:schemeClr val="tx1"/>
        </a:solidFill>
        <a:effectLst/>
        <a:latin typeface="Arial" pitchFamily="34" charset="0"/>
        <a:ea typeface="宋体" pitchFamily="2" charset="-122"/>
      </a:defRPr>
    </a:lvl3pPr>
    <a:lvl4pPr marL="1371600" indent="0" algn="l" defTabSz="914400" rtl="0" eaLnBrk="0" fontAlgn="base" hangingPunct="0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kumimoji="0" sz="1800" b="0" i="0" u="none" baseline="0">
        <a:solidFill>
          <a:schemeClr val="tx1"/>
        </a:solidFill>
        <a:effectLst/>
        <a:latin typeface="Arial" pitchFamily="34" charset="0"/>
        <a:ea typeface="宋体" pitchFamily="2" charset="-122"/>
      </a:defRPr>
    </a:lvl4pPr>
    <a:lvl5pPr marL="1828800" indent="0" algn="l" defTabSz="914400" rtl="0" eaLnBrk="0" fontAlgn="base" hangingPunct="0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kumimoji="0" sz="1800" b="0" i="0" u="none" baseline="0">
        <a:solidFill>
          <a:schemeClr val="tx1"/>
        </a:solidFill>
        <a:effectLst/>
        <a:latin typeface="Arial" pitchFamily="34" charset="0"/>
        <a:ea typeface="宋体" pitchFamily="2" charset="-122"/>
      </a:defRPr>
    </a:lvl5pPr>
  </p:defaultTextStyle>
</p:presentation>
</file>

<file path=ppt/presProps.xml><?xml version="1.0" encoding="utf-8"?>
<p:presentationPr xmlns:r="http://schemas.openxmlformats.org/officeDocument/2006/relationships" xmlns:a="http://schemas.openxmlformats.org/drawingml/2006/main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0"/>
    </p:ext>
  </p:extLst>
</p:presentationPr>
</file>

<file path=ppt/tableStyles.xml><?xml version="1.0" encoding="utf-8"?>
<a:tblStyleLst xmlns:r="http://schemas.openxmlformats.org/officeDocument/2006/relationships"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7647" autoAdjust="0"/>
    <p:restoredTop sz="95401" autoAdjust="0"/>
  </p:normalViewPr>
  <p:slideViewPr>
    <p:cSldViewPr>
      <p:cViewPr varScale="1">
        <p:scale>
          <a:sx n="84" d="100"/>
          <a:sy n="84" d="100"/>
        </p:scale>
        <p:origin x="0" y="0"/>
      </p:cViewPr>
    </p:cSldViewPr>
  </p:slideViewPr>
  <p:notesViewPr>
    <p:cSldViewPr>
      <p:cViewPr varScale="1">
        <p:scale>
          <a:sx n="66" d="100"/>
          <a:sy n="66" d="100"/>
        </p:scale>
        <p:origin x="0" y="0"/>
      </p:cViewPr>
    </p:cSldViewPr>
  </p:notesViewPr>
</p:viewPr>
</file>

<file path=ppt/_rels/presentation.xml.rels>&#65279;<?xml version="1.0" encoding="utf-8" standalone="yes"?><Relationships xmlns="http://schemas.openxmlformats.org/package/2006/relationships"><Relationship Id="rId1" Type="http://schemas.openxmlformats.org/officeDocument/2006/relationships/slideMaster" Target="slideMasters/slideMaster1.xml" /><Relationship Id="rId10" Type="http://schemas.openxmlformats.org/officeDocument/2006/relationships/slide" Target="slides/slide6.xml" /><Relationship Id="rId11" Type="http://schemas.openxmlformats.org/officeDocument/2006/relationships/slide" Target="slides/slide7.xml" /><Relationship Id="rId12" Type="http://schemas.openxmlformats.org/officeDocument/2006/relationships/slide" Target="slides/slide8.xml" /><Relationship Id="rId13" Type="http://schemas.openxmlformats.org/officeDocument/2006/relationships/slide" Target="slides/slide9.xml" /><Relationship Id="rId14" Type="http://schemas.openxmlformats.org/officeDocument/2006/relationships/slide" Target="slides/slide10.xml" /><Relationship Id="rId15" Type="http://schemas.openxmlformats.org/officeDocument/2006/relationships/slide" Target="slides/slide11.xml" /><Relationship Id="rId16" Type="http://schemas.openxmlformats.org/officeDocument/2006/relationships/slide" Target="slides/slide12.xml" /><Relationship Id="rId17" Type="http://schemas.openxmlformats.org/officeDocument/2006/relationships/slide" Target="slides/slide13.xml" /><Relationship Id="rId18" Type="http://schemas.openxmlformats.org/officeDocument/2006/relationships/slide" Target="slides/slide14.xml" /><Relationship Id="rId19" Type="http://schemas.openxmlformats.org/officeDocument/2006/relationships/slide" Target="slides/slide15.xml" /><Relationship Id="rId2" Type="http://schemas.openxmlformats.org/officeDocument/2006/relationships/slideMaster" Target="slideMasters/slideMaster2.xml" /><Relationship Id="rId20" Type="http://schemas.openxmlformats.org/officeDocument/2006/relationships/slide" Target="slides/slide16.xml" /><Relationship Id="rId21" Type="http://schemas.openxmlformats.org/officeDocument/2006/relationships/slide" Target="slides/slide17.xml" /><Relationship Id="rId22" Type="http://schemas.openxmlformats.org/officeDocument/2006/relationships/slide" Target="slides/slide18.xml" /><Relationship Id="rId23" Type="http://schemas.openxmlformats.org/officeDocument/2006/relationships/slide" Target="slides/slide19.xml" /><Relationship Id="rId24" Type="http://schemas.openxmlformats.org/officeDocument/2006/relationships/slide" Target="slides/slide20.xml" /><Relationship Id="rId25" Type="http://schemas.openxmlformats.org/officeDocument/2006/relationships/slide" Target="slides/slide21.xml" /><Relationship Id="rId26" Type="http://schemas.openxmlformats.org/officeDocument/2006/relationships/slide" Target="slides/slide22.xml" /><Relationship Id="rId27" Type="http://schemas.openxmlformats.org/officeDocument/2006/relationships/slide" Target="slides/slide23.xml" /><Relationship Id="rId28" Type="http://schemas.openxmlformats.org/officeDocument/2006/relationships/slide" Target="slides/slide24.xml" /><Relationship Id="rId29" Type="http://schemas.openxmlformats.org/officeDocument/2006/relationships/slide" Target="slides/slide25.xml" /><Relationship Id="rId3" Type="http://schemas.openxmlformats.org/officeDocument/2006/relationships/notesMaster" Target="notesMasters/notesMaster1.xml" /><Relationship Id="rId30" Type="http://schemas.openxmlformats.org/officeDocument/2006/relationships/slide" Target="slides/slide26.xml" /><Relationship Id="rId31" Type="http://schemas.openxmlformats.org/officeDocument/2006/relationships/slide" Target="slides/slide27.xml" /><Relationship Id="rId32" Type="http://schemas.openxmlformats.org/officeDocument/2006/relationships/slide" Target="slides/slide28.xml" /><Relationship Id="rId33" Type="http://schemas.openxmlformats.org/officeDocument/2006/relationships/slide" Target="slides/slide29.xml" /><Relationship Id="rId34" Type="http://schemas.openxmlformats.org/officeDocument/2006/relationships/slide" Target="slides/slide30.xml" /><Relationship Id="rId35" Type="http://schemas.openxmlformats.org/officeDocument/2006/relationships/slide" Target="slides/slide31.xml" /><Relationship Id="rId36" Type="http://schemas.openxmlformats.org/officeDocument/2006/relationships/slide" Target="slides/slide32.xml" /><Relationship Id="rId37" Type="http://schemas.openxmlformats.org/officeDocument/2006/relationships/slide" Target="slides/slide33.xml" /><Relationship Id="rId38" Type="http://schemas.openxmlformats.org/officeDocument/2006/relationships/slide" Target="slides/slide34.xml" /><Relationship Id="rId39" Type="http://schemas.openxmlformats.org/officeDocument/2006/relationships/slide" Target="slides/slide35.xml" /><Relationship Id="rId4" Type="http://schemas.openxmlformats.org/officeDocument/2006/relationships/handoutMaster" Target="handoutMasters/handoutMaster1.xml" /><Relationship Id="rId40" Type="http://schemas.openxmlformats.org/officeDocument/2006/relationships/slide" Target="slides/slide36.xml" /><Relationship Id="rId41" Type="http://schemas.openxmlformats.org/officeDocument/2006/relationships/slide" Target="slides/slide37.xml" /><Relationship Id="rId42" Type="http://schemas.openxmlformats.org/officeDocument/2006/relationships/slide" Target="slides/slide38.xml" /><Relationship Id="rId43" Type="http://schemas.openxmlformats.org/officeDocument/2006/relationships/slide" Target="slides/slide39.xml" /><Relationship Id="rId44" Type="http://schemas.openxmlformats.org/officeDocument/2006/relationships/slide" Target="slides/slide40.xml" /><Relationship Id="rId45" Type="http://schemas.openxmlformats.org/officeDocument/2006/relationships/slide" Target="slides/slide41.xml" /><Relationship Id="rId46" Type="http://schemas.openxmlformats.org/officeDocument/2006/relationships/slide" Target="slides/slide42.xml" /><Relationship Id="rId47" Type="http://schemas.openxmlformats.org/officeDocument/2006/relationships/slide" Target="slides/slide43.xml" /><Relationship Id="rId48" Type="http://schemas.openxmlformats.org/officeDocument/2006/relationships/slide" Target="slides/slide44.xml" /><Relationship Id="rId49" Type="http://schemas.openxmlformats.org/officeDocument/2006/relationships/slide" Target="slides/slide45.xml" /><Relationship Id="rId5" Type="http://schemas.openxmlformats.org/officeDocument/2006/relationships/slide" Target="slides/slide1.xml" /><Relationship Id="rId50" Type="http://schemas.openxmlformats.org/officeDocument/2006/relationships/slide" Target="slides/slide46.xml" /><Relationship Id="rId51" Type="http://schemas.openxmlformats.org/officeDocument/2006/relationships/slide" Target="slides/slide47.xml" /><Relationship Id="rId52" Type="http://schemas.openxmlformats.org/officeDocument/2006/relationships/slide" Target="slides/slide48.xml" /><Relationship Id="rId53" Type="http://schemas.openxmlformats.org/officeDocument/2006/relationships/slide" Target="slides/slide49.xml" /><Relationship Id="rId54" Type="http://schemas.openxmlformats.org/officeDocument/2006/relationships/slide" Target="slides/slide50.xml" /><Relationship Id="rId55" Type="http://schemas.openxmlformats.org/officeDocument/2006/relationships/slide" Target="slides/slide51.xml" /><Relationship Id="rId56" Type="http://schemas.openxmlformats.org/officeDocument/2006/relationships/slide" Target="slides/slide52.xml" /><Relationship Id="rId57" Type="http://schemas.openxmlformats.org/officeDocument/2006/relationships/slide" Target="slides/slide53.xml" /><Relationship Id="rId58" Type="http://schemas.openxmlformats.org/officeDocument/2006/relationships/slide" Target="slides/slide54.xml" /><Relationship Id="rId59" Type="http://schemas.openxmlformats.org/officeDocument/2006/relationships/slide" Target="slides/slide55.xml" /><Relationship Id="rId6" Type="http://schemas.openxmlformats.org/officeDocument/2006/relationships/slide" Target="slides/slide2.xml" /><Relationship Id="rId60" Type="http://schemas.openxmlformats.org/officeDocument/2006/relationships/slide" Target="slides/slide56.xml" /><Relationship Id="rId61" Type="http://schemas.openxmlformats.org/officeDocument/2006/relationships/slide" Target="slides/slide57.xml" /><Relationship Id="rId62" Type="http://schemas.openxmlformats.org/officeDocument/2006/relationships/slide" Target="slides/slide58.xml" /><Relationship Id="rId63" Type="http://schemas.openxmlformats.org/officeDocument/2006/relationships/slide" Target="slides/slide59.xml" /><Relationship Id="rId64" Type="http://schemas.openxmlformats.org/officeDocument/2006/relationships/tags" Target="tags/tag1.xml" /><Relationship Id="rId65" Type="http://schemas.openxmlformats.org/officeDocument/2006/relationships/presProps" Target="presProps.xml" /><Relationship Id="rId66" Type="http://schemas.openxmlformats.org/officeDocument/2006/relationships/viewProps" Target="viewProps.xml" /><Relationship Id="rId67" Type="http://schemas.openxmlformats.org/officeDocument/2006/relationships/theme" Target="theme/theme1.xml" /><Relationship Id="rId68" Type="http://schemas.openxmlformats.org/officeDocument/2006/relationships/tableStyles" Target="tableStyles.xml" /><Relationship Id="rId7" Type="http://schemas.openxmlformats.org/officeDocument/2006/relationships/slide" Target="slides/slide3.xml" /><Relationship Id="rId8" Type="http://schemas.openxmlformats.org/officeDocument/2006/relationships/slide" Target="slides/slide4.xml" /><Relationship Id="rId9" Type="http://schemas.openxmlformats.org/officeDocument/2006/relationships/slide" Target="slides/slide5.xml" /></Relationships>
</file>

<file path=ppt/handoutMasters/_rels/handoutMaster1.xml.rels>&#65279;<?xml version="1.0" encoding="utf-8" standalone="yes"?><Relationships xmlns="http://schemas.openxmlformats.org/package/2006/relationships"><Relationship Id="rId1" Type="http://schemas.openxmlformats.org/officeDocument/2006/relationships/theme" Target="../theme/theme4.xml" 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bg>
      <p:bgPr>
        <a:solidFill>
          <a:schemeClr val="bg1"/>
        </a:solidFill>
      </p:bgPr>
    </p:bg>
    <p:spTree>
      <p:nvGrpSpPr>
        <p:cNvPr id="1" name=""/>
        <p:cNvGrpSpPr/>
        <p:nvPr/>
      </p:nvGrpSpPr>
      <p:grpSpPr/>
      <p:sp>
        <p:nvSpPr>
          <p:cNvPr id="65538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rtlCol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/>
            <a:endParaRPr lang="zh-CN" altLang="en-US" sz="1200">
              <a:latin typeface="Calibri" pitchFamily="34" charset="0"/>
            </a:endParaRPr>
          </a:p>
        </p:txBody>
      </p:sp>
      <p:sp>
        <p:nvSpPr>
          <p:cNvPr id="65539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rtlCol="0"/>
          <a:lstStyle>
            <a:defPPr>
              <a:defRPr lang="zh-CN"/>
            </a:defPPr>
            <a:lvl1pPr marL="0" indent="0" algn="r" defTabSz="914400" rtl="0" eaLnBrk="1" fontAlgn="auto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+mn-lt"/>
                <a:ea typeface="+mn-ea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r" eaLnBrk="1" hangingPunct="1"/>
            <a:fld id="{07EE3212-9B0D-460D-BFD4-AA2A5711B36B}" type="datetime1">
              <a:rPr lang="zh-CN" altLang="en-US" sz="1200">
                <a:latin typeface="Calibri" pitchFamily="34" charset="0"/>
              </a:rPr>
              <a:t>*</a:t>
            </a:fld>
            <a:endParaRPr lang="zh-CN" altLang="en-US" sz="1200">
              <a:latin typeface="Calibri" pitchFamily="34" charset="0"/>
            </a:endParaRPr>
          </a:p>
        </p:txBody>
      </p:sp>
      <p:sp>
        <p:nvSpPr>
          <p:cNvPr id="65540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rtlCol="0" anchor="b" anchorCtr="0"/>
          <a:lstStyle>
            <a:defPPr>
              <a:defRPr lang="zh-CN"/>
            </a:defPPr>
            <a:lvl1pPr marL="0" indent="0" algn="l" defTabSz="914400" rtl="0" eaLnBrk="1" fontAlgn="auto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+mn-lt"/>
                <a:ea typeface="+mn-ea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endParaRPr lang="zh-CN" altLang="en-US" sz="1200">
              <a:latin typeface="Calibri" pitchFamily="34" charset="0"/>
            </a:endParaRPr>
          </a:p>
        </p:txBody>
      </p:sp>
      <p:sp>
        <p:nvSpPr>
          <p:cNvPr id="65541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numCol="1" anchor="b" anchorCtr="0" compatLnSpc="1">
            <a:prstTxWarp prst="textNoShape">
              <a:avLst/>
            </a:prstTxWarp>
          </a:bodyPr>
          <a:lstStyle>
            <a:defPPr>
              <a:defRPr lang="zh-CN"/>
            </a:defPPr>
            <a:lvl1pPr marL="0" indent="0" algn="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r" eaLnBrk="1" hangingPunct="1"/>
            <a:fld id="{F58223EB-EF5F-4A79-B638-01115D26BB35}" type="slidenum">
              <a:rPr lang="zh-CN" altLang="en-US" sz="1200">
                <a:latin typeface="Calibri" pitchFamily="34" charset="0"/>
              </a:rPr>
              <a:t>*</a:t>
            </a:fld>
            <a:endParaRPr lang="zh-CN" altLang="en-US" sz="1200">
              <a:latin typeface="Calibri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&#65279;<?xml version="1.0" encoding="utf-8" standalone="yes"?><Relationships xmlns="http://schemas.openxmlformats.org/package/2006/relationships"><Relationship Id="rId1" Type="http://schemas.openxmlformats.org/officeDocument/2006/relationships/theme" Target="../theme/theme3.xml" /></Relationships>
</file>

<file path=ppt/notesMasters/notesMaster1.xml><?xml version="1.0" encoding="utf-8"?>
<p:notes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bg>
      <p:bgPr>
        <a:solidFill>
          <a:schemeClr val="bg1"/>
        </a:solidFill>
      </p:bgPr>
    </p:bg>
    <p:spTree>
      <p:nvGrpSpPr>
        <p:cNvPr id="1" name=""/>
        <p:cNvGrpSpPr/>
        <p:nvPr/>
      </p:nvGrpSpPr>
      <p:grpSpPr/>
      <p:sp>
        <p:nvSpPr>
          <p:cNvPr id="62466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rtlCol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/>
            <a:endParaRPr lang="zh-CN" altLang="en-US" sz="1200">
              <a:latin typeface="Calibri" pitchFamily="34" charset="0"/>
            </a:endParaRPr>
          </a:p>
        </p:txBody>
      </p:sp>
      <p:sp>
        <p:nvSpPr>
          <p:cNvPr id="62467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rtlCol="0"/>
          <a:lstStyle>
            <a:defPPr>
              <a:defRPr lang="zh-CN"/>
            </a:defPPr>
            <a:lvl1pPr marL="0" indent="0" algn="r" defTabSz="914400" rtl="0" eaLnBrk="1" fontAlgn="auto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+mn-lt"/>
                <a:ea typeface="+mn-ea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r" eaLnBrk="1" hangingPunct="1"/>
            <a:fld id="{81263431-B9C9-4FA2-91AB-32080E530468}" type="datetime1">
              <a:rPr lang="zh-CN" altLang="en-US" sz="1200">
                <a:latin typeface="Calibri" pitchFamily="34" charset="0"/>
              </a:rPr>
              <a:t>*</a:t>
            </a:fld>
            <a:endParaRPr lang="zh-CN" altLang="en-US" sz="1200">
              <a:latin typeface="Calibri" pitchFamily="34" charset="0"/>
            </a:endParaRPr>
          </a:p>
        </p:txBody>
      </p:sp>
      <p:sp>
        <p:nvSpPr>
          <p:cNvPr id="62468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62469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rtlCol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r>
              <a:t>单击此处编辑母版文本样式</a:t>
            </a:r>
          </a:p>
          <a:p>
            <a:pPr lvl="1"/>
            <a:r>
              <a:t>第二级</a:t>
            </a:r>
          </a:p>
          <a:p>
            <a:pPr lvl="2"/>
            <a:r>
              <a:t>第三级</a:t>
            </a:r>
          </a:p>
          <a:p>
            <a:pPr lvl="3"/>
            <a:r>
              <a:t>第四级</a:t>
            </a:r>
          </a:p>
          <a:p>
            <a:pPr lvl="4"/>
            <a:r>
              <a:t>第五级</a:t>
            </a:r>
          </a:p>
        </p:txBody>
      </p:sp>
      <p:sp>
        <p:nvSpPr>
          <p:cNvPr id="62470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rtlCol="0" anchor="b" anchorCtr="0"/>
          <a:lstStyle>
            <a:defPPr>
              <a:defRPr lang="zh-CN"/>
            </a:defPPr>
            <a:lvl1pPr marL="0" indent="0" algn="l" defTabSz="914400" rtl="0" eaLnBrk="1" fontAlgn="auto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+mn-lt"/>
                <a:ea typeface="+mn-ea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endParaRPr lang="zh-CN" altLang="en-US" sz="1200">
              <a:latin typeface="Calibri" pitchFamily="34" charset="0"/>
            </a:endParaRPr>
          </a:p>
        </p:txBody>
      </p:sp>
      <p:sp>
        <p:nvSpPr>
          <p:cNvPr id="62471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numCol="1" anchor="b" anchorCtr="0" compatLnSpc="1">
            <a:prstTxWarp prst="textNoShape">
              <a:avLst/>
            </a:prstTxWarp>
          </a:bodyPr>
          <a:lstStyle>
            <a:defPPr>
              <a:defRPr lang="zh-CN"/>
            </a:defPPr>
            <a:lvl1pPr marL="0" indent="0" algn="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r" eaLnBrk="1" hangingPunct="1"/>
            <a:fld id="{8FA8F0A3-779D-4E46-9D53-C0212F29D0DC}" type="slidenum">
              <a:rPr lang="zh-CN" altLang="en-US" sz="1200">
                <a:latin typeface="Calibri" pitchFamily="34" charset="0"/>
              </a:rPr>
              <a:t>*</a:t>
            </a:fld>
            <a:endParaRPr lang="zh-CN" altLang="en-US" sz="1200">
              <a:latin typeface="Calibri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/>
</p:notesMaster>
</file>

<file path=ppt/notesSlides/_rels/notesSlide1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.xml" /><Relationship Id="rId2" Type="http://schemas.openxmlformats.org/officeDocument/2006/relationships/notesMaster" Target="../notesMasters/notesMaster1.xml" /></Relationships>
</file>

<file path=ppt/notesSlides/_rels/notesSlide2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4.xml" /><Relationship Id="rId2" Type="http://schemas.openxmlformats.org/officeDocument/2006/relationships/notesMaster" Target="../notesMasters/notesMaster1.xml" /></Relationships>
</file>

<file path=ppt/notesSlides/notesSlide1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63490" name="幻灯片图像占位符 1"/>
          <p:cNvSpPr>
            <a:spLocks noGrp="1" noRot="1" noChangeAspect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noFill/>
          <a:ln w="12700">
            <a:solidFill>
              <a:srgbClr val="000000"/>
            </a:solidFill>
            <a:miter lim="800000"/>
          </a:ln>
        </p:spPr>
      </p:sp>
      <p:sp>
        <p:nvSpPr>
          <p:cNvPr id="63491" name="备注占位符 2"/>
          <p:cNvSpPr>
            <a:spLocks noGrp="1"/>
          </p:cNvSpPr>
          <p:nvPr>
            <p:ph type="body" idx="3"/>
          </p:nvPr>
        </p:nvSpPr>
        <p:spPr bwMode="auto">
          <a:xfrm>
            <a:off x="685800" y="4343400"/>
            <a:ext cx="5486400" cy="4114800"/>
          </a:xfrm>
          <a:noFill/>
          <a:ln>
            <a:miter lim="800000"/>
          </a:ln>
        </p:spPr>
        <p:txBody>
          <a:bodyPr vert="horz" wrap="square" lIns="91440" tIns="45720" rIns="91440" bIns="45720" anchor="t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5pPr>
          </a:lstStyle>
          <a:p>
            <a:pPr marL="0" indent="0"/>
          </a:p>
        </p:txBody>
      </p:sp>
      <p:sp>
        <p:nvSpPr>
          <p:cNvPr id="63492" name="灯片编号占位符 3"/>
          <p:cNvSpPr>
            <a:spLocks noGrp="1"/>
          </p:cNvSpPr>
          <p:nvPr>
            <p:ph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b" anchorCtr="0"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r" eaLnBrk="1" hangingPunct="1"/>
            <a:fld id="{10245E92-DF7E-41DE-A5E9-656A098572A1}" type="slidenum">
              <a:rPr lang="zh-CN" altLang="en-US" sz="1200">
                <a:latin typeface="Calibri" pitchFamily="34" charset="0"/>
              </a:rPr>
              <a:t>1</a:t>
            </a:fld>
            <a:endParaRPr lang="zh-CN" altLang="en-US" sz="1200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64514" name="幻灯片图像占位符 1"/>
          <p:cNvSpPr>
            <a:spLocks noGrp="1" noRot="1" noChangeAspect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noFill/>
          <a:ln w="12700">
            <a:solidFill>
              <a:srgbClr val="000000"/>
            </a:solidFill>
            <a:miter lim="800000"/>
          </a:ln>
        </p:spPr>
      </p:sp>
      <p:sp>
        <p:nvSpPr>
          <p:cNvPr id="64515" name="备注占位符 2"/>
          <p:cNvSpPr>
            <a:spLocks noGrp="1"/>
          </p:cNvSpPr>
          <p:nvPr>
            <p:ph type="body" idx="3"/>
          </p:nvPr>
        </p:nvSpPr>
        <p:spPr bwMode="auto">
          <a:xfrm>
            <a:off x="685800" y="4343400"/>
            <a:ext cx="5486400" cy="4114800"/>
          </a:xfrm>
          <a:noFill/>
          <a:ln>
            <a:miter lim="800000"/>
          </a:ln>
        </p:spPr>
        <p:txBody>
          <a:bodyPr vert="horz" wrap="square" lIns="91440" tIns="45720" rIns="91440" bIns="45720" anchor="t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5pPr>
          </a:lstStyle>
          <a:p>
            <a:pPr marL="0" indent="0"/>
          </a:p>
        </p:txBody>
      </p:sp>
      <p:sp>
        <p:nvSpPr>
          <p:cNvPr id="64516" name="灯片编号占位符 3"/>
          <p:cNvSpPr>
            <a:spLocks noGrp="1"/>
          </p:cNvSpPr>
          <p:nvPr>
            <p:ph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b" anchorCtr="0"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r" eaLnBrk="1" hangingPunct="1"/>
            <a:fld id="{C38EE7BB-90CD-487F-B541-1B62531BB192}" type="slidenum">
              <a:rPr lang="zh-CN" altLang="en-US" sz="1200">
                <a:latin typeface="Calibri" pitchFamily="34" charset="0"/>
              </a:rPr>
              <a:t>4</a:t>
            </a:fld>
            <a:endParaRPr lang="zh-CN" altLang="en-US" sz="1200">
              <a:latin typeface="Calibri" pitchFamily="34" charset="0"/>
            </a:endParaRPr>
          </a:p>
        </p:txBody>
      </p:sp>
    </p:spTree>
  </p:cSld>
  <p:clrMapOvr>
    <a:masterClrMapping/>
  </p:clrMapOvr>
</p:notes>
</file>

<file path=ppt/slideLayouts/_rels/slideLayout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5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6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7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8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slideLayout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 userDrawn="1">
  <p:cSld name="封面与封底">
    <p:spTree>
      <p:nvGrpSpPr>
        <p:cNvPr id="1" name=""/>
        <p:cNvGrpSpPr/>
        <p:nvPr/>
      </p:nvGrpSpPr>
      <p:grpSpPr>
        <a:xfrm>
          <a:off x="0" y="0"/>
          <a:ext cx="0" cy="0"/>
        </a:xfrm>
      </p:grpSpPr>
    </p:spTree>
  </p:cSld>
  <p:clrMapOvr>
    <a:masterClrMapping/>
  </p:clrMapOvr>
  <p:transition/>
  <p:timing/>
</p:sldLayout>
</file>

<file path=ppt/slideLayouts/slideLayout2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目录页">
    <p:bg>
      <p:bgPr>
        <a:solidFill>
          <a:srgbClr val="D4F1E2"/>
        </a:solidFill>
      </p:bgPr>
    </p:bg>
    <p:spTree>
      <p:nvGrpSpPr>
        <p:cNvPr id="1" name=""/>
        <p:cNvGrpSpPr/>
        <p:nvPr/>
      </p:nvGrpSpPr>
      <p:grpSpPr/>
      <p:sp>
        <p:nvSpPr>
          <p:cNvPr id="1026" name="矩形 1"/>
          <p:cNvSpPr/>
          <p:nvPr/>
        </p:nvSpPr>
        <p:spPr>
          <a:xfrm>
            <a:off x="0" y="0"/>
            <a:ext cx="9144000" cy="514350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 anchorCtr="0"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ctr" eaLnBrk="1" hangingPunct="1"/>
            <a:endParaRPr lang="zh-CN" altLang="en-US" sz="1600">
              <a:solidFill>
                <a:srgbClr val="000000"/>
              </a:solidFill>
              <a:latin typeface="Times New Roman" pitchFamily="18" charset="0"/>
              <a:ea typeface="黑体" pitchFamily="49" charset="-122"/>
            </a:endParaRPr>
          </a:p>
        </p:txBody>
      </p:sp>
      <p:sp>
        <p:nvSpPr>
          <p:cNvPr id="1027" name="矩形 2"/>
          <p:cNvSpPr/>
          <p:nvPr/>
        </p:nvSpPr>
        <p:spPr>
          <a:xfrm>
            <a:off x="0" y="6734175"/>
            <a:ext cx="5410200" cy="4603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 anchorCtr="0"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ctr" eaLnBrk="1" hangingPunct="1"/>
            <a:endParaRPr lang="zh-CN" altLang="en-US">
              <a:solidFill>
                <a:srgbClr val="FFFFFF"/>
              </a:solidFill>
              <a:latin typeface="Times New Roman" pitchFamily="18" charset="0"/>
              <a:ea typeface="黑体" pitchFamily="49" charset="-122"/>
            </a:endParaRPr>
          </a:p>
        </p:txBody>
      </p:sp>
      <p:sp>
        <p:nvSpPr>
          <p:cNvPr id="1028" name="矩形 3"/>
          <p:cNvSpPr/>
          <p:nvPr/>
        </p:nvSpPr>
        <p:spPr>
          <a:xfrm>
            <a:off x="3733800" y="6686550"/>
            <a:ext cx="5410200" cy="46038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 anchorCtr="0"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ctr" eaLnBrk="1" hangingPunct="1"/>
            <a:endParaRPr lang="zh-CN" altLang="en-US">
              <a:solidFill>
                <a:srgbClr val="FFFFFF"/>
              </a:solidFill>
              <a:latin typeface="Times New Roman" pitchFamily="18" charset="0"/>
              <a:ea typeface="黑体" pitchFamily="49" charset="-122"/>
            </a:endParaRPr>
          </a:p>
        </p:txBody>
      </p:sp>
      <p:sp>
        <p:nvSpPr>
          <p:cNvPr id="1029" name="五边形 4"/>
          <p:cNvSpPr/>
          <p:nvPr/>
        </p:nvSpPr>
        <p:spPr>
          <a:xfrm rot="5400000">
            <a:off x="4314031" y="-600868"/>
            <a:ext cx="681037" cy="1841500"/>
          </a:xfrm>
          <a:prstGeom prst="homePlate">
            <a:avLst>
              <a:gd name="adj" fmla="val 31583"/>
            </a:avLst>
          </a:prstGeom>
          <a:solidFill>
            <a:srgbClr val="C2E088"/>
          </a:solidFill>
          <a:ln w="19050">
            <a:noFill/>
            <a:miter lim="800000"/>
          </a:ln>
        </p:spPr>
        <p:txBody>
          <a:bodyPr anchor="ctr" anchorCtr="0"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ctr" eaLnBrk="1" hangingPunct="1"/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11" name="标题 10"/>
          <p:cNvSpPr>
            <a:spLocks noGrp="1"/>
          </p:cNvSpPr>
          <p:nvPr>
            <p:ph type="title"/>
          </p:nvPr>
        </p:nvSpPr>
        <p:spPr>
          <a:xfrm>
            <a:off x="500633" y="882651"/>
            <a:ext cx="8127429" cy="1302448"/>
          </a:xfrm>
          <a:prstGeom prst="rect">
            <a:avLst/>
          </a:prstGeom>
        </p:spPr>
        <p:txBody>
          <a:bodyPr/>
          <a:lstStyle>
            <a:lvl1pPr eaLnBrk="1" hangingPunct="0">
              <a:lnSpc>
                <a:spcPct val="150000"/>
              </a:lnSpc>
              <a:defRPr sz="28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1030" name="日期占位符 2"/>
          <p:cNvSpPr>
            <a:spLocks noGrp="1"/>
          </p:cNvSpPr>
          <p:nvPr>
            <p:ph type="dt" sz="half" idx="10"/>
          </p:nvPr>
        </p:nvSpPr>
        <p:spPr>
          <a:xfrm>
            <a:off x="3905250" y="0"/>
            <a:ext cx="1514475" cy="552450"/>
          </a:xfrm>
          <a:prstGeom prst="rect">
            <a:avLst/>
          </a:prstGeom>
        </p:spPr>
        <p:txBody>
          <a:bodyPr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fld id="{8759E4C2-B049-42CF-890A-5BACBFAB7397}" type="datetime1">
              <a:t>*</a:t>
            </a:fld>
          </a:p>
        </p:txBody>
      </p:sp>
      <p:sp>
        <p:nvSpPr>
          <p:cNvPr id="1031" name="页脚占位符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/>
        </p:txBody>
      </p:sp>
      <p:sp>
        <p:nvSpPr>
          <p:cNvPr id="1032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fld id="{20BA5163-AEB4-41B9-8F9E-FD699562E954}" type="slidenum"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3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 userDrawn="1">
  <p:cSld name="分节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</p:spTree>
  </p:cSld>
  <p:clrMapOvr>
    <a:masterClrMapping/>
  </p:clrMapOvr>
  <p:transition/>
  <p:timing/>
</p:sldLayout>
</file>

<file path=ppt/slideLayouts/slideLayout4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 userDrawn="1">
  <p:cSld name="内容页">
    <p:spTree>
      <p:nvGrpSpPr>
        <p:cNvPr id="1" name=""/>
        <p:cNvGrpSpPr/>
        <p:nvPr/>
      </p:nvGrpSpPr>
      <p:grpSpPr>
        <a:xfrm>
          <a:off x="0" y="0"/>
          <a:ext cx="0" cy="0"/>
        </a:xfrm>
      </p:grpSpPr>
    </p:spTree>
  </p:cSld>
  <p:clrMapOvr>
    <a:masterClrMapping/>
  </p:clrMapOvr>
  <p:transition/>
  <p:timing/>
</p:sldLayout>
</file>

<file path=ppt/slideLayouts/slideLayout5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blank" preserve="1">
  <p:cSld name="空白页">
    <p:spTree>
      <p:nvGrpSpPr>
        <p:cNvPr id="1" name=""/>
        <p:cNvGrpSpPr/>
        <p:nvPr/>
      </p:nvGrpSpPr>
      <p:grpSpPr>
        <a:xfrm>
          <a:off x="0" y="0"/>
          <a:ext cx="0" cy="0"/>
        </a:xfrm>
      </p:grpSpPr>
    </p:spTree>
  </p:cSld>
  <p:clrMapOvr>
    <a:masterClrMapping/>
  </p:clrMapOvr>
  <p:transition/>
  <p:timing/>
</p:sldLayout>
</file>

<file path=ppt/slideLayouts/slideLayout6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userDrawn="1">
  <p:cSld name="1_目录页">
    <p:spTree>
      <p:nvGrpSpPr>
        <p:cNvPr id="1" name=""/>
        <p:cNvGrpSpPr/>
        <p:nvPr/>
      </p:nvGrpSpPr>
      <p:grpSpPr>
        <a:xfrm>
          <a:off x="0" y="0"/>
          <a:ext cx="0" cy="0"/>
        </a:xfrm>
      </p:grpSpPr>
    </p:spTree>
  </p:cSld>
  <p:clrMapOvr>
    <a:masterClrMapping/>
  </p:clrMapOvr>
  <p:transition/>
  <p:timing/>
</p:sldLayout>
</file>

<file path=ppt/slideLayouts/slideLayout7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blank" preserve="1">
  <p:cSld name="版权页">
    <p:spTree>
      <p:nvGrpSpPr>
        <p:cNvPr id="1" name=""/>
        <p:cNvGrpSpPr/>
        <p:nvPr/>
      </p:nvGrpSpPr>
      <p:grpSpPr>
        <a:xfrm>
          <a:off x="0" y="0"/>
          <a:ext cx="0" cy="0"/>
        </a:xfrm>
      </p:grpSpPr>
    </p:spTree>
  </p:cSld>
  <p:clrMapOvr>
    <a:masterClrMapping/>
  </p:clrMapOvr>
  <p:transition/>
  <p:timing/>
</p:sldLayout>
</file>

<file path=ppt/slideLayouts/slideLayout8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blank" preserve="1">
  <p:cSld name="信息页">
    <p:spTree>
      <p:nvGrpSpPr>
        <p:cNvPr id="1" name=""/>
        <p:cNvGrpSpPr/>
        <p:nvPr/>
      </p:nvGrpSpPr>
      <p:grpSpPr>
        <a:xfrm>
          <a:off x="0" y="0"/>
          <a:ext cx="0" cy="0"/>
        </a:xfrm>
      </p:grpSpPr>
    </p:spTree>
  </p:cSld>
  <p:clrMapOvr>
    <a:masterClrMapping/>
  </p:clrMapOvr>
  <p:transition/>
  <p:timing/>
</p:sldLayout>
</file>

<file path=ppt/slideMasters/_rels/slideMaster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slideLayout" Target="../slideLayouts/slideLayout2.xml" /><Relationship Id="rId3" Type="http://schemas.openxmlformats.org/officeDocument/2006/relationships/slideLayout" Target="../slideLayouts/slideLayout3.xml" /><Relationship Id="rId4" Type="http://schemas.openxmlformats.org/officeDocument/2006/relationships/slideLayout" Target="../slideLayouts/slideLayout4.xml" /><Relationship Id="rId5" Type="http://schemas.openxmlformats.org/officeDocument/2006/relationships/slideLayout" Target="../slideLayouts/slideLayout5.xml" /><Relationship Id="rId6" Type="http://schemas.openxmlformats.org/officeDocument/2006/relationships/slideLayout" Target="../slideLayouts/slideLayout6.xml" /><Relationship Id="rId7" Type="http://schemas.openxmlformats.org/officeDocument/2006/relationships/theme" Target="../theme/theme1.xml" /></Relationships>
</file>

<file path=ppt/slideMasters/_rels/slideMaster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slideLayout" Target="../slideLayouts/slideLayout8.xml" /><Relationship Id="rId3" Type="http://schemas.openxmlformats.org/officeDocument/2006/relationships/theme" Target="../theme/theme2.xml" /></Relationships>
</file>

<file path=ppt/slideMasters/slideMaster1.xml><?xml version="1.0" encoding="utf-8"?>
<p:sld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Pr>
        <a:solidFill>
          <a:srgbClr val="D4F1E2"/>
        </a:solidFill>
      </p:bgPr>
    </p:bg>
    <p:spTree>
      <p:nvGrpSpPr>
        <p:cNvPr id="1" name=""/>
        <p:cNvGrpSpPr/>
        <p:nvPr/>
      </p:nvGrpSpPr>
      <p:grpSpPr/>
    </p:spTree>
  </p:cSld>
  <p:clrMap bg1="lt1" tx1="dk1" bg2="lt2" tx2="dk2" accent1="accent1" accent2="accent2" accent3="accent3" accent4="accent4" accent5="accent5" accent6="accent6" hlink="hlink" folHlink="folHlink"/>
  <p:sldLayoutIdLst>
    <p:sldLayoutId id="2147484744" r:id="rId1"/>
    <p:sldLayoutId id="2147484746" r:id="rId2"/>
    <p:sldLayoutId id="2147484747" r:id="rId3"/>
    <p:sldLayoutId id="2147484748" r:id="rId4"/>
    <p:sldLayoutId id="2147484749" r:id="rId5"/>
    <p:sldLayoutId id="2147484750" r:id="rId6"/>
  </p:sldLayoutIdLst>
  <p:transition/>
  <p:timing/>
  <p:txStyles>
    <p:titleStyle>
      <a:lvl1pPr marL="0" indent="0" algn="l" defTabSz="914400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4400" b="0" i="0" u="none" kern="1200" baseline="0">
          <a:solidFill>
            <a:schemeClr val="tx1"/>
          </a:solidFill>
          <a:effectLst/>
          <a:latin typeface="Times New Roman" pitchFamily="18" charset="0"/>
          <a:ea typeface="黑体" pitchFamily="49" charset="-122"/>
          <a:cs typeface="+mj-cs"/>
        </a:defRPr>
      </a:lvl1pPr>
    </p:titleStyle>
    <p:bodyStyle>
      <a:lvl1pPr marL="228600" indent="-228600" algn="l" defTabSz="914400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ClrTx/>
        <a:buSzTx/>
        <a:buFont typeface="Arial" pitchFamily="34" charset="0"/>
        <a:buChar char="•"/>
        <a:defRPr kumimoji="0" sz="2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Tx/>
        <a:buSzTx/>
        <a:buFont typeface="Arial" pitchFamily="34" charset="0"/>
        <a:buChar char="•"/>
        <a:defRPr kumimoji="0" sz="24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Tx/>
        <a:buSzTx/>
        <a:buFont typeface="Arial" pitchFamily="34" charset="0"/>
        <a:buChar char="•"/>
        <a:defRPr kumimoji="0" sz="20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Tx/>
        <a:buSzTx/>
        <a:buFont typeface="Arial" pitchFamily="34" charset="0"/>
        <a:buChar char="•"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Tx/>
        <a:buSzTx/>
        <a:buFont typeface="Arial" pitchFamily="34" charset="0"/>
        <a:buChar char="•"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4572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9144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3716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18288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Pr>
        <a:solidFill>
          <a:srgbClr val="E2F0D9"/>
        </a:solidFill>
      </p:bgPr>
    </p:bg>
    <p:spTree>
      <p:nvGrpSpPr>
        <p:cNvPr id="1" name=""/>
        <p:cNvGrpSpPr/>
        <p:nvPr/>
      </p:nvGrpSpPr>
      <p:grpSpPr/>
    </p:spTree>
  </p:cSld>
  <p:clrMap bg1="lt1" tx1="dk1" bg2="lt2" tx2="dk2" accent1="accent1" accent2="accent2" accent3="accent3" accent4="accent4" accent5="accent5" accent6="accent6" hlink="hlink" folHlink="folHlink"/>
  <p:sldLayoutIdLst>
    <p:sldLayoutId id="2147484751" r:id="rId1"/>
    <p:sldLayoutId id="2147484752" r:id="rId2"/>
  </p:sldLayoutIdLst>
  <p:transition/>
  <p:timing/>
  <p:txStyles>
    <p:titleStyle>
      <a:lvl1pPr marL="0" indent="0" algn="l" defTabSz="914400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4400" b="0" i="0" u="none" kern="1200" baseline="0">
          <a:solidFill>
            <a:schemeClr val="tx1"/>
          </a:solidFill>
          <a:effectLst/>
          <a:latin typeface="Arial" pitchFamily="34" charset="0"/>
          <a:ea typeface="宋体" pitchFamily="2" charset="-122"/>
          <a:cs typeface="+mj-cs"/>
        </a:defRPr>
      </a:lvl1pPr>
    </p:titleStyle>
    <p:bodyStyle>
      <a:lvl1pPr marL="228600" indent="-228600" algn="l" defTabSz="914400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ClrTx/>
        <a:buSzTx/>
        <a:buFont typeface="Arial" pitchFamily="34" charset="0"/>
        <a:buChar char="•"/>
        <a:defRPr kumimoji="0" sz="2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Tx/>
        <a:buSzTx/>
        <a:buFont typeface="Arial" pitchFamily="34" charset="0"/>
        <a:buChar char="•"/>
        <a:defRPr kumimoji="0" sz="24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Tx/>
        <a:buSzTx/>
        <a:buFont typeface="Arial" pitchFamily="34" charset="0"/>
        <a:buChar char="•"/>
        <a:defRPr kumimoji="0" sz="20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Tx/>
        <a:buSzTx/>
        <a:buFont typeface="Arial" pitchFamily="34" charset="0"/>
        <a:buChar char="•"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Tx/>
        <a:buSzTx/>
        <a:buFont typeface="Arial" pitchFamily="34" charset="0"/>
        <a:buChar char="•"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4572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9144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3716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18288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notesSlide" Target="../notesSlides/notesSlide1.xml" /></Relationships>
</file>

<file path=ppt/slides/_rels/slide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 /><Relationship Id="rId2" Type="http://schemas.openxmlformats.org/officeDocument/2006/relationships/slide" Target="slide3.xml" TargetMode="Internal" /><Relationship Id="rId3" Type="http://schemas.openxmlformats.org/officeDocument/2006/relationships/slide" Target="slide4.xml" TargetMode="Internal" /><Relationship Id="rId4" Type="http://schemas.openxmlformats.org/officeDocument/2006/relationships/slide" Target="slide15.xml" TargetMode="Internal" /><Relationship Id="rId5" Type="http://schemas.openxmlformats.org/officeDocument/2006/relationships/slide" Target="slide30.xml" TargetMode="Internal" /><Relationship Id="rId6" Type="http://schemas.openxmlformats.org/officeDocument/2006/relationships/slide" Target="slide41.xml" TargetMode="Internal" /></Relationships>
</file>

<file path=ppt/slides/_rels/slide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2.xml" /></Relationships>
</file>

<file path=ppt/slides/_rels/slide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file:///E:\&#36164;&#26009;%20%20%20L\2020\&#35838;&#20214;\&#20013;&#32771;&#24635;&#22797;&#20064;\2021&#20013;&#32771;&#24635;&#22797;&#20064;&#183;&#29289;&#29702;\1003A.TIF" TargetMode="External" /><Relationship Id="rId3" Type="http://schemas.openxmlformats.org/officeDocument/2006/relationships/image" Target="../media/image1.png" /><Relationship Id="rId4" Type="http://schemas.openxmlformats.org/officeDocument/2006/relationships/image" Target="file:///E:\&#36164;&#26009;%20%20%20L\2020\&#35838;&#20214;\&#20013;&#32771;&#24635;&#22797;&#20064;\2021&#20013;&#32771;&#24635;&#22797;&#20064;&#183;&#29289;&#29702;\1003B.TIF" TargetMode="External" /><Relationship Id="rId5" Type="http://schemas.openxmlformats.org/officeDocument/2006/relationships/image" Target="../media/image2.png" /></Relationships>
</file>

<file path=ppt/slides/_rels/slide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file:///E:\&#36164;&#26009;%20%20%20L\2020\&#35838;&#20214;\&#20013;&#32771;&#24635;&#22797;&#20064;\2021&#20013;&#32771;&#24635;&#22797;&#20064;&#183;&#29289;&#29702;\1003C.TIF" TargetMode="External" /><Relationship Id="rId3" Type="http://schemas.openxmlformats.org/officeDocument/2006/relationships/image" Target="../media/image3.png" /><Relationship Id="rId4" Type="http://schemas.openxmlformats.org/officeDocument/2006/relationships/image" Target="file:///E:\&#36164;&#26009;%20%20%20L\2020\&#35838;&#20214;\&#20013;&#32771;&#24635;&#22797;&#20064;\2021&#20013;&#32771;&#24635;&#22797;&#20064;&#183;&#29289;&#29702;\1003D.TIF" TargetMode="External" /><Relationship Id="rId5" Type="http://schemas.openxmlformats.org/officeDocument/2006/relationships/image" Target="../media/image4.png" /></Relationships>
</file>

<file path=ppt/slides/_rels/slide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10" Type="http://schemas.openxmlformats.org/officeDocument/2006/relationships/image" Target="../media/image9.emf" /><Relationship Id="rId11" Type="http://schemas.openxmlformats.org/officeDocument/2006/relationships/image" Target="../media/image10.emf" /><Relationship Id="rId12" Type="http://schemas.openxmlformats.org/officeDocument/2006/relationships/image" Target="../media/image11.emf" /><Relationship Id="rId13" Type="http://schemas.openxmlformats.org/officeDocument/2006/relationships/image" Target="../media/image12.emf" /><Relationship Id="rId2" Type="http://schemas.openxmlformats.org/officeDocument/2006/relationships/image" Target="file:///E:\&#36164;&#26009;%20%20%20L\2020\&#35838;&#20214;\&#20013;&#32771;&#24635;&#22797;&#20064;\2021&#20013;&#32771;&#24635;&#22797;&#20064;&#183;&#29289;&#29702;\1004A.TIF" TargetMode="External" /><Relationship Id="rId3" Type="http://schemas.openxmlformats.org/officeDocument/2006/relationships/image" Target="../media/image5.png" /><Relationship Id="rId4" Type="http://schemas.openxmlformats.org/officeDocument/2006/relationships/image" Target="file:///E:\&#36164;&#26009;%20%20%20L\2020\&#35838;&#20214;\&#20013;&#32771;&#24635;&#22797;&#20064;\2021&#20013;&#32771;&#24635;&#22797;&#20064;&#183;&#29289;&#29702;\1004B.TIF" TargetMode="External" /><Relationship Id="rId5" Type="http://schemas.openxmlformats.org/officeDocument/2006/relationships/image" Target="../media/image6.png" /><Relationship Id="rId6" Type="http://schemas.openxmlformats.org/officeDocument/2006/relationships/image" Target="file:///E:\&#36164;&#26009;%20%20%20L\2020\&#35838;&#20214;\&#20013;&#32771;&#24635;&#22797;&#20064;\2021&#20013;&#32771;&#24635;&#22797;&#20064;&#183;&#29289;&#29702;\1004C.TIF" TargetMode="External" /><Relationship Id="rId7" Type="http://schemas.openxmlformats.org/officeDocument/2006/relationships/image" Target="../media/image7.png" /><Relationship Id="rId8" Type="http://schemas.openxmlformats.org/officeDocument/2006/relationships/image" Target="file:///E:\&#36164;&#26009;%20%20%20L\2020\&#35838;&#20214;\&#20013;&#32771;&#24635;&#22797;&#20064;\2021&#20013;&#32771;&#24635;&#22797;&#20064;&#183;&#29289;&#29702;\1004D.TIF" TargetMode="External" /><Relationship Id="rId9" Type="http://schemas.openxmlformats.org/officeDocument/2006/relationships/image" Target="../media/image8.png" /></Relationships>
</file>

<file path=ppt/slides/_rels/slide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10" Type="http://schemas.openxmlformats.org/officeDocument/2006/relationships/image" Target="../media/image18.emf" /><Relationship Id="rId2" Type="http://schemas.openxmlformats.org/officeDocument/2006/relationships/image" Target="file:///E:\&#36164;&#26009;%20%20%20L\2020\&#35838;&#20214;\&#20013;&#32771;&#24635;&#22797;&#20064;\2021&#20013;&#32771;&#24635;&#22797;&#20064;&#183;&#29289;&#29702;\1004E.TIF" TargetMode="External" /><Relationship Id="rId3" Type="http://schemas.openxmlformats.org/officeDocument/2006/relationships/image" Target="../media/image13.png" /><Relationship Id="rId4" Type="http://schemas.openxmlformats.org/officeDocument/2006/relationships/image" Target="file:///E:\&#36164;&#26009;%20%20%20L\2020\&#35838;&#20214;\&#20013;&#32771;&#24635;&#22797;&#20064;\2021&#20013;&#32771;&#24635;&#22797;&#20064;&#183;&#29289;&#29702;\1004F.TIF" TargetMode="External" /><Relationship Id="rId5" Type="http://schemas.openxmlformats.org/officeDocument/2006/relationships/image" Target="../media/image14.png" /><Relationship Id="rId6" Type="http://schemas.openxmlformats.org/officeDocument/2006/relationships/image" Target="file:///E:\&#36164;&#26009;%20%20%20L\2020\&#35838;&#20214;\&#20013;&#32771;&#24635;&#22797;&#20064;\2021&#20013;&#32771;&#24635;&#22797;&#20064;&#183;&#29289;&#29702;\1004G.TIF" TargetMode="External" /><Relationship Id="rId7" Type="http://schemas.openxmlformats.org/officeDocument/2006/relationships/image" Target="../media/image15.png" /><Relationship Id="rId8" Type="http://schemas.openxmlformats.org/officeDocument/2006/relationships/image" Target="../media/image16.emf" /><Relationship Id="rId9" Type="http://schemas.openxmlformats.org/officeDocument/2006/relationships/image" Target="../media/image17.emf" /></Relationships>
</file>

<file path=ppt/slides/_rels/slide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1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19.png" /><Relationship Id="rId3" Type="http://schemas.openxmlformats.org/officeDocument/2006/relationships/image" Target="../media/image20.png" /><Relationship Id="rId4" Type="http://schemas.openxmlformats.org/officeDocument/2006/relationships/image" Target="../media/image21.emf" /><Relationship Id="rId5" Type="http://schemas.openxmlformats.org/officeDocument/2006/relationships/image" Target="../media/image22.png" /></Relationships>
</file>

<file path=ppt/slides/_rels/slide1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23.emf" /></Relationships>
</file>

<file path=ppt/slides/_rels/slide1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1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24.png" /><Relationship Id="rId3" Type="http://schemas.openxmlformats.org/officeDocument/2006/relationships/image" Target="../media/image25.emf" /><Relationship Id="rId4" Type="http://schemas.openxmlformats.org/officeDocument/2006/relationships/image" Target="../media/image26.png" /></Relationships>
</file>

<file path=ppt/slides/_rels/slide1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1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27.emf" /></Relationships>
</file>

<file path=ppt/slides/_rels/slide1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28.emf" /></Relationships>
</file>

<file path=ppt/slides/_rels/slide1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29.png" /><Relationship Id="rId3" Type="http://schemas.openxmlformats.org/officeDocument/2006/relationships/image" Target="../media/image30.png" /></Relationships>
</file>

<file path=ppt/slides/_rels/slide1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1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2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31.emf" /><Relationship Id="rId3" Type="http://schemas.openxmlformats.org/officeDocument/2006/relationships/image" Target="../media/image32.emf" /></Relationships>
</file>

<file path=ppt/slides/_rels/slide2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33.png" /><Relationship Id="rId3" Type="http://schemas.openxmlformats.org/officeDocument/2006/relationships/image" Target="../media/image34.png" /></Relationships>
</file>

<file path=ppt/slides/_rels/slide2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2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35.png" /><Relationship Id="rId3" Type="http://schemas.openxmlformats.org/officeDocument/2006/relationships/image" Target="../media/image36.png" /></Relationships>
</file>

<file path=ppt/slides/_rels/slide2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2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2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2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37.emf" /><Relationship Id="rId3" Type="http://schemas.openxmlformats.org/officeDocument/2006/relationships/image" Target="../media/image38.emf" /></Relationships>
</file>

<file path=ppt/slides/_rels/slide2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39.emf" /><Relationship Id="rId3" Type="http://schemas.openxmlformats.org/officeDocument/2006/relationships/image" Target="../media/image40.emf" /><Relationship Id="rId4" Type="http://schemas.openxmlformats.org/officeDocument/2006/relationships/image" Target="../media/image41.emf" /></Relationships>
</file>

<file path=ppt/slides/_rels/slide2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42.png" /><Relationship Id="rId3" Type="http://schemas.openxmlformats.org/officeDocument/2006/relationships/image" Target="../media/image43.png" /></Relationships>
</file>

<file path=ppt/slides/_rels/slide3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3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44.emf" /></Relationships>
</file>

<file path=ppt/slides/_rels/slide3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45.png" /><Relationship Id="rId3" Type="http://schemas.openxmlformats.org/officeDocument/2006/relationships/image" Target="../media/image46.png" /></Relationships>
</file>

<file path=ppt/slides/_rels/slide3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3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47.png" /><Relationship Id="rId3" Type="http://schemas.openxmlformats.org/officeDocument/2006/relationships/image" Target="../media/image48.png" /></Relationships>
</file>

<file path=ppt/slides/_rels/slide3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49.png" /></Relationships>
</file>

<file path=ppt/slides/_rels/slide3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50.png" /></Relationships>
</file>

<file path=ppt/slides/_rels/slide3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51.emf" /></Relationships>
</file>

<file path=ppt/slides/_rels/slide3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52.emf" /></Relationships>
</file>

<file path=ppt/slides/_rels/slide3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53.png" /></Relationships>
</file>

<file path=ppt/slides/_rels/slide4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4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54.emf" /><Relationship Id="rId3" Type="http://schemas.openxmlformats.org/officeDocument/2006/relationships/image" Target="../media/image55.png" /></Relationships>
</file>

<file path=ppt/slides/_rels/slide4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4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4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56.emf" /></Relationships>
</file>

<file path=ppt/slides/_rels/slide4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57.emf" /></Relationships>
</file>

<file path=ppt/slides/_rels/slide4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58.emf" /><Relationship Id="rId3" Type="http://schemas.openxmlformats.org/officeDocument/2006/relationships/image" Target="../media/image59.png" /></Relationships>
</file>

<file path=ppt/slides/_rels/slide4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60.emf" /></Relationships>
</file>

<file path=ppt/slides/_rels/slide4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61.emf" /></Relationships>
</file>

<file path=ppt/slides/_rels/slide4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62.emf" /></Relationships>
</file>

<file path=ppt/slides/_rels/slide5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5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63.emf" /><Relationship Id="rId3" Type="http://schemas.openxmlformats.org/officeDocument/2006/relationships/image" Target="../media/image64.png" /></Relationships>
</file>

<file path=ppt/slides/_rels/slide5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5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65.emf" /></Relationships>
</file>

<file path=ppt/slides/_rels/slide5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66.emf" /></Relationships>
</file>

<file path=ppt/slides/_rels/slide5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67.emf" /><Relationship Id="rId3" Type="http://schemas.openxmlformats.org/officeDocument/2006/relationships/image" Target="../media/image68.emf" /></Relationships>
</file>

<file path=ppt/slides/_rels/slide5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69.png" /></Relationships>
</file>

<file path=ppt/slides/_rels/slide5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70.emf" /><Relationship Id="rId3" Type="http://schemas.openxmlformats.org/officeDocument/2006/relationships/image" Target="../media/image71.png" /></Relationships>
</file>

<file path=ppt/slides/_rels/slide5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72.emf" /></Relationships>
</file>

<file path=ppt/slides/_rels/slide5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73.emf" /><Relationship Id="rId3" Type="http://schemas.openxmlformats.org/officeDocument/2006/relationships/image" Target="../media/image74.emf" /><Relationship Id="rId4" Type="http://schemas.openxmlformats.org/officeDocument/2006/relationships/image" Target="../media/image75.png" /></Relationships>
</file>

<file path=ppt/slides/slide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050" name="文本框 14"/>
          <p:cNvSpPr txBox="1"/>
          <p:nvPr/>
        </p:nvSpPr>
        <p:spPr>
          <a:xfrm>
            <a:off x="0" y="0"/>
            <a:ext cx="2393950" cy="461963"/>
          </a:xfrm>
          <a:prstGeom prst="rect">
            <a:avLst/>
          </a:prstGeom>
          <a:noFill/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eaLnBrk="1" hangingPunct="1"/>
            <a:r>
              <a:rPr lang="zh-CN" altLang="en-US" sz="2400" spc="0">
                <a:solidFill>
                  <a:srgbClr val="7F7F7F"/>
                </a:solidFill>
                <a:latin typeface="黑体" pitchFamily="49" charset="-122"/>
                <a:ea typeface="黑体" pitchFamily="49" charset="-122"/>
              </a:rPr>
              <a:t>中</a:t>
            </a:r>
            <a:r>
              <a:rPr lang="zh-CN" altLang="en-US" sz="2400" spc="0">
                <a:solidFill>
                  <a:srgbClr val="7F7F7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考总复习</a:t>
            </a:r>
            <a:endParaRPr lang="zh-CN" altLang="en-US" sz="2400">
              <a:solidFill>
                <a:srgbClr val="7F7F7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051" name="Oval 12"/>
          <p:cNvSpPr/>
          <p:nvPr/>
        </p:nvSpPr>
        <p:spPr bwMode="gray">
          <a:xfrm>
            <a:off x="1971675" y="5705475"/>
            <a:ext cx="314325" cy="519113"/>
          </a:xfrm>
          <a:prstGeom prst="ellipse">
            <a:avLst/>
          </a:prstGeom>
          <a:gradFill rotWithShape="1">
            <a:gsLst>
              <a:gs pos="0">
                <a:srgbClr val="FFCC00"/>
              </a:gs>
              <a:gs pos="100000">
                <a:srgbClr val="7C6300"/>
              </a:gs>
            </a:gsLst>
            <a:lin ang="2700000" scaled="1"/>
          </a:gradFill>
          <a:ln w="38100">
            <a:noFill/>
            <a:miter lim="800000"/>
          </a:ln>
        </p:spPr>
        <p:txBody>
          <a:bodyPr anchor="ctr" anchorCtr="0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endParaRPr lang="zh-CN" altLang="en-US">
              <a:latin typeface="Calibri" pitchFamily="34" charset="0"/>
              <a:ea typeface="微软雅黑" pitchFamily="34" charset="-122"/>
            </a:endParaRPr>
          </a:p>
        </p:txBody>
      </p:sp>
      <p:sp>
        <p:nvSpPr>
          <p:cNvPr id="2052" name="Oval 10"/>
          <p:cNvSpPr/>
          <p:nvPr/>
        </p:nvSpPr>
        <p:spPr bwMode="gray">
          <a:xfrm>
            <a:off x="428625" y="6559550"/>
            <a:ext cx="298450" cy="298450"/>
          </a:xfrm>
          <a:prstGeom prst="ellipse">
            <a:avLst/>
          </a:prstGeom>
          <a:gradFill rotWithShape="1">
            <a:gsLst>
              <a:gs pos="0">
                <a:srgbClr val="000000"/>
              </a:gs>
              <a:gs pos="100000">
                <a:srgbClr val="FFCC00"/>
              </a:gs>
            </a:gsLst>
            <a:lin ang="2700000" scaled="1"/>
          </a:gradFill>
          <a:ln w="38100"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endParaRPr lang="zh-CN" altLang="en-US">
              <a:latin typeface="Calibri" pitchFamily="34" charset="0"/>
              <a:ea typeface="微软雅黑" pitchFamily="34" charset="-122"/>
            </a:endParaRPr>
          </a:p>
        </p:txBody>
      </p:sp>
      <p:sp>
        <p:nvSpPr>
          <p:cNvPr id="2053" name="Oval 39"/>
          <p:cNvSpPr/>
          <p:nvPr/>
        </p:nvSpPr>
        <p:spPr bwMode="gray">
          <a:xfrm>
            <a:off x="1466850" y="6397625"/>
            <a:ext cx="258763" cy="260350"/>
          </a:xfrm>
          <a:prstGeom prst="ellipse">
            <a:avLst/>
          </a:prstGeom>
          <a:gradFill rotWithShape="1">
            <a:gsLst>
              <a:gs pos="0">
                <a:srgbClr val="8D67E1"/>
              </a:gs>
              <a:gs pos="100000">
                <a:srgbClr val="45326D"/>
              </a:gs>
            </a:gsLst>
            <a:lin ang="2700000" scaled="1"/>
          </a:gradFill>
          <a:ln w="38100">
            <a:noFill/>
            <a:miter lim="800000"/>
          </a:ln>
        </p:spPr>
        <p:txBody>
          <a:bodyPr anchor="ctr" anchorCtr="0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endParaRPr lang="zh-CN" altLang="en-US">
              <a:latin typeface="Calibri" pitchFamily="34" charset="0"/>
              <a:ea typeface="微软雅黑" pitchFamily="34" charset="-122"/>
            </a:endParaRPr>
          </a:p>
        </p:txBody>
      </p:sp>
      <p:sp>
        <p:nvSpPr>
          <p:cNvPr id="2054" name="Oval 30"/>
          <p:cNvSpPr/>
          <p:nvPr/>
        </p:nvSpPr>
        <p:spPr bwMode="gray">
          <a:xfrm>
            <a:off x="2800350" y="6446838"/>
            <a:ext cx="258763" cy="258762"/>
          </a:xfrm>
          <a:prstGeom prst="ellipse">
            <a:avLst/>
          </a:prstGeom>
          <a:gradFill rotWithShape="1">
            <a:gsLst>
              <a:gs pos="0">
                <a:srgbClr val="21B3E1"/>
              </a:gs>
              <a:gs pos="100000">
                <a:srgbClr val="10576D"/>
              </a:gs>
            </a:gsLst>
            <a:lin ang="2700000" scaled="1"/>
          </a:gradFill>
          <a:ln w="38100">
            <a:noFill/>
            <a:miter lim="800000"/>
          </a:ln>
        </p:spPr>
        <p:txBody>
          <a:bodyPr anchor="ctr" anchorCtr="0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endParaRPr lang="zh-CN" altLang="en-US">
              <a:latin typeface="Calibri" pitchFamily="34" charset="0"/>
              <a:ea typeface="微软雅黑" pitchFamily="34" charset="-122"/>
            </a:endParaRPr>
          </a:p>
        </p:txBody>
      </p:sp>
      <p:sp>
        <p:nvSpPr>
          <p:cNvPr id="2055" name="Oval 21"/>
          <p:cNvSpPr/>
          <p:nvPr/>
        </p:nvSpPr>
        <p:spPr bwMode="gray">
          <a:xfrm>
            <a:off x="4229100" y="6338888"/>
            <a:ext cx="428625" cy="519112"/>
          </a:xfrm>
          <a:prstGeom prst="ellipse">
            <a:avLst/>
          </a:prstGeom>
          <a:gradFill rotWithShape="1">
            <a:gsLst>
              <a:gs pos="0">
                <a:srgbClr val="48BE67"/>
              </a:gs>
              <a:gs pos="100000">
                <a:srgbClr val="235C32"/>
              </a:gs>
            </a:gsLst>
            <a:lin ang="2700000" scaled="1"/>
          </a:gradFill>
          <a:ln w="38100">
            <a:noFill/>
            <a:miter lim="800000"/>
          </a:ln>
        </p:spPr>
        <p:txBody>
          <a:bodyPr anchor="ctr" anchorCtr="0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endParaRPr lang="zh-CN" altLang="en-US">
              <a:latin typeface="Calibri" pitchFamily="34" charset="0"/>
              <a:ea typeface="微软雅黑" pitchFamily="34" charset="-122"/>
            </a:endParaRPr>
          </a:p>
        </p:txBody>
      </p:sp>
      <p:sp>
        <p:nvSpPr>
          <p:cNvPr id="2056" name="Oval 39"/>
          <p:cNvSpPr/>
          <p:nvPr/>
        </p:nvSpPr>
        <p:spPr bwMode="gray">
          <a:xfrm>
            <a:off x="0" y="5418138"/>
            <a:ext cx="200025" cy="519112"/>
          </a:xfrm>
          <a:prstGeom prst="ellipse">
            <a:avLst/>
          </a:prstGeom>
          <a:gradFill rotWithShape="1">
            <a:gsLst>
              <a:gs pos="0">
                <a:srgbClr val="8D67E1"/>
              </a:gs>
              <a:gs pos="100000">
                <a:srgbClr val="45326D"/>
              </a:gs>
            </a:gsLst>
            <a:lin ang="2700000" scaled="1"/>
          </a:gradFill>
          <a:ln w="38100">
            <a:noFill/>
            <a:miter lim="800000"/>
          </a:ln>
        </p:spPr>
        <p:txBody>
          <a:bodyPr anchor="ctr" anchorCtr="0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endParaRPr lang="zh-CN" altLang="en-US">
              <a:latin typeface="Calibri" pitchFamily="34" charset="0"/>
              <a:ea typeface="微软雅黑" pitchFamily="34" charset="-122"/>
            </a:endParaRPr>
          </a:p>
        </p:txBody>
      </p:sp>
      <p:sp>
        <p:nvSpPr>
          <p:cNvPr id="2057" name="Oval 30"/>
          <p:cNvSpPr/>
          <p:nvPr/>
        </p:nvSpPr>
        <p:spPr bwMode="gray">
          <a:xfrm>
            <a:off x="638175" y="5815013"/>
            <a:ext cx="371475" cy="519112"/>
          </a:xfrm>
          <a:prstGeom prst="ellipse">
            <a:avLst/>
          </a:prstGeom>
          <a:gradFill rotWithShape="1">
            <a:gsLst>
              <a:gs pos="0">
                <a:srgbClr val="21B3E1"/>
              </a:gs>
              <a:gs pos="100000">
                <a:srgbClr val="10576D"/>
              </a:gs>
            </a:gsLst>
            <a:lin ang="2700000" scaled="1"/>
          </a:gradFill>
          <a:ln w="38100">
            <a:noFill/>
            <a:miter lim="800000"/>
          </a:ln>
        </p:spPr>
        <p:txBody>
          <a:bodyPr anchor="ctr" anchorCtr="0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endParaRPr lang="zh-CN" altLang="en-US">
              <a:latin typeface="Calibri" pitchFamily="34" charset="0"/>
              <a:ea typeface="微软雅黑" pitchFamily="34" charset="-122"/>
            </a:endParaRPr>
          </a:p>
        </p:txBody>
      </p:sp>
      <p:sp>
        <p:nvSpPr>
          <p:cNvPr id="2058" name="Oval 39"/>
          <p:cNvSpPr/>
          <p:nvPr/>
        </p:nvSpPr>
        <p:spPr bwMode="gray">
          <a:xfrm>
            <a:off x="3371850" y="5959475"/>
            <a:ext cx="258763" cy="260350"/>
          </a:xfrm>
          <a:prstGeom prst="ellipse">
            <a:avLst/>
          </a:prstGeom>
          <a:gradFill rotWithShape="1">
            <a:gsLst>
              <a:gs pos="0">
                <a:srgbClr val="8D67E1"/>
              </a:gs>
              <a:gs pos="100000">
                <a:srgbClr val="45326D"/>
              </a:gs>
            </a:gsLst>
            <a:lin ang="2700000" scaled="1"/>
          </a:gradFill>
          <a:ln w="38100">
            <a:noFill/>
            <a:miter lim="800000"/>
          </a:ln>
        </p:spPr>
        <p:txBody>
          <a:bodyPr anchor="ctr" anchorCtr="0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endParaRPr lang="zh-CN" altLang="en-US">
              <a:latin typeface="Calibri" pitchFamily="34" charset="0"/>
              <a:ea typeface="微软雅黑" pitchFamily="34" charset="-122"/>
            </a:endParaRPr>
          </a:p>
        </p:txBody>
      </p:sp>
      <p:sp>
        <p:nvSpPr>
          <p:cNvPr id="2059" name="文本框 14"/>
          <p:cNvSpPr txBox="1">
            <a:spLocks noChangeArrowheads="1"/>
          </p:cNvSpPr>
          <p:nvPr/>
        </p:nvSpPr>
        <p:spPr bwMode="auto">
          <a:xfrm>
            <a:off x="1503011" y="3815468"/>
            <a:ext cx="5889625" cy="523875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marL="0" marR="0" lvl="0" indent="0" algn="ctr" eaLnBrk="1" hangingPunct="1"/>
            <a:r>
              <a:rPr lang="zh-CN" altLang="en-US" sz="2800" b="1" spc="0">
                <a:solidFill>
                  <a:srgbClr val="1B5337"/>
                </a:solidFill>
                <a:latin typeface="黑体" pitchFamily="49" charset="-122"/>
                <a:ea typeface="黑体" pitchFamily="49" charset="-122"/>
              </a:rPr>
              <a:t>第</a:t>
            </a:r>
            <a:r>
              <a:rPr lang="en-US" altLang="zh-CN" sz="2800" b="1" spc="0">
                <a:solidFill>
                  <a:srgbClr val="1B5337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27</a:t>
            </a:r>
            <a:r>
              <a:rPr lang="zh-CN" altLang="en-US" sz="2800" b="1" spc="0">
                <a:solidFill>
                  <a:srgbClr val="1B5337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课时　测量电阻与图像问题</a:t>
            </a:r>
            <a:endParaRPr lang="zh-CN" altLang="en-US" sz="2800" b="1">
              <a:solidFill>
                <a:srgbClr val="1B5337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060" name="文本框 5"/>
          <p:cNvSpPr txBox="1">
            <a:spLocks noChangeArrowheads="1"/>
          </p:cNvSpPr>
          <p:nvPr/>
        </p:nvSpPr>
        <p:spPr bwMode="auto">
          <a:xfrm>
            <a:off x="589844" y="2355144"/>
            <a:ext cx="7473950" cy="707886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 eaLnBrk="1" hangingPunct="1"/>
            <a:r>
              <a:rPr lang="zh-CN" altLang="en-US" sz="4000" b="1" spc="0">
                <a:solidFill>
                  <a:srgbClr val="1B5337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第四板块 电与磁</a:t>
            </a:r>
            <a:endParaRPr lang="zh-CN" altLang="en-US" sz="4000" b="1">
              <a:solidFill>
                <a:srgbClr val="1B5337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>
    <p:comb/>
  </p:transition>
  <p:timing/>
</p:sld>
</file>

<file path=ppt/slides/slide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pSp>
        <p:nvGrpSpPr>
          <p:cNvPr id="3074" name="组合 5"/>
          <p:cNvGrpSpPr/>
          <p:nvPr/>
        </p:nvGrpSpPr>
        <p:grpSpPr>
          <a:xfrm>
            <a:off x="3781425" y="3894138"/>
            <a:ext cx="676275" cy="744537"/>
            <a:chOff x="3703637" y="4502150"/>
            <a:chExt cx="676275" cy="744538"/>
          </a:xfrm>
        </p:grpSpPr>
        <p:sp>
          <p:nvSpPr>
            <p:cNvPr id="3093" name="立方体 13"/>
            <p:cNvSpPr/>
            <p:nvPr/>
          </p:nvSpPr>
          <p:spPr>
            <a:xfrm rot="18420000">
              <a:off x="3706812" y="4498975"/>
              <a:ext cx="669926" cy="676275"/>
            </a:xfrm>
            <a:prstGeom prst="cube">
              <a:avLst>
                <a:gd name="adj" fmla="val 25000"/>
              </a:avLst>
            </a:prstGeom>
            <a:solidFill>
              <a:srgbClr val="6E9FEE"/>
            </a:solidFill>
            <a:ln w="12700">
              <a:noFill/>
              <a:miter lim="800000"/>
            </a:ln>
          </p:spPr>
          <p:txBody>
            <a:bodyPr anchor="ctr" anchorCtr="0"/>
            <a:lstStyle>
              <a:defPPr>
                <a:defRPr lang="zh-CN"/>
              </a:defPPr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5pPr>
            </a:lstStyle>
            <a:p>
              <a:pPr marL="0" marR="0" lvl="0" indent="0"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3094" name="Text Box 9"/>
            <p:cNvSpPr/>
            <p:nvPr/>
          </p:nvSpPr>
          <p:spPr bwMode="gray">
            <a:xfrm>
              <a:off x="3870325" y="4600575"/>
              <a:ext cx="377825" cy="646113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>
              <a:spAutoFit/>
            </a:bodyPr>
            <a:lstStyle>
              <a:defPPr>
                <a:defRPr lang="zh-CN"/>
              </a:defPPr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5pPr>
            </a:lstStyle>
            <a:p>
              <a:pPr marL="0" lvl="0" indent="0" algn="ctr"/>
              <a:r>
                <a:rPr lang="en-US" altLang="zh-CN" sz="3600" b="1">
                  <a:solidFill>
                    <a:srgbClr val="FFFFFF"/>
                  </a:solidFill>
                  <a:latin typeface="Calibri" pitchFamily="34" charset="0"/>
                </a:rPr>
                <a:t>3</a:t>
              </a:r>
              <a:endParaRPr lang="en-US" altLang="zh-CN" sz="3600" b="1">
                <a:solidFill>
                  <a:srgbClr val="FFFFFF"/>
                </a:solidFill>
                <a:latin typeface="Calibri" pitchFamily="34" charset="0"/>
              </a:endParaRPr>
            </a:p>
          </p:txBody>
        </p:sp>
      </p:grpSp>
      <p:grpSp>
        <p:nvGrpSpPr>
          <p:cNvPr id="3075" name="组合 1"/>
          <p:cNvGrpSpPr/>
          <p:nvPr/>
        </p:nvGrpSpPr>
        <p:grpSpPr>
          <a:xfrm>
            <a:off x="2524125" y="2109788"/>
            <a:ext cx="676275" cy="754062"/>
            <a:chOff x="2446338" y="2438400"/>
            <a:chExt cx="676275" cy="754063"/>
          </a:xfrm>
        </p:grpSpPr>
        <p:sp>
          <p:nvSpPr>
            <p:cNvPr id="3091" name="立方体 18"/>
            <p:cNvSpPr/>
            <p:nvPr/>
          </p:nvSpPr>
          <p:spPr>
            <a:xfrm rot="18420000">
              <a:off x="2450307" y="2434431"/>
              <a:ext cx="668338" cy="676275"/>
            </a:xfrm>
            <a:prstGeom prst="cube">
              <a:avLst>
                <a:gd name="adj" fmla="val 25000"/>
              </a:avLst>
            </a:prstGeom>
            <a:solidFill>
              <a:srgbClr val="FFC000"/>
            </a:solidFill>
            <a:ln w="12700">
              <a:noFill/>
              <a:miter lim="800000"/>
            </a:ln>
          </p:spPr>
          <p:txBody>
            <a:bodyPr anchor="ctr" anchorCtr="0"/>
            <a:lstStyle>
              <a:defPPr>
                <a:defRPr lang="zh-CN"/>
              </a:defPPr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5pPr>
            </a:lstStyle>
            <a:p>
              <a:pPr marL="0" marR="0" lvl="0" indent="0"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3092" name="Text Box 9"/>
            <p:cNvSpPr/>
            <p:nvPr/>
          </p:nvSpPr>
          <p:spPr bwMode="gray">
            <a:xfrm>
              <a:off x="2600325" y="2546350"/>
              <a:ext cx="379413" cy="646113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>
              <a:spAutoFit/>
            </a:bodyPr>
            <a:lstStyle>
              <a:defPPr>
                <a:defRPr lang="zh-CN"/>
              </a:defPPr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5pPr>
            </a:lstStyle>
            <a:p>
              <a:pPr marL="0" lvl="0" indent="0" algn="ctr"/>
              <a:r>
                <a:rPr lang="en-US" altLang="zh-CN" sz="3600" b="1">
                  <a:solidFill>
                    <a:srgbClr val="FFFFFF"/>
                  </a:solidFill>
                  <a:latin typeface="Calibri" pitchFamily="34" charset="0"/>
                </a:rPr>
                <a:t>1</a:t>
              </a:r>
              <a:endParaRPr lang="en-US" altLang="zh-CN" sz="3600" b="1">
                <a:solidFill>
                  <a:srgbClr val="FFFFFF"/>
                </a:solidFill>
                <a:latin typeface="Calibri" pitchFamily="34" charset="0"/>
              </a:endParaRPr>
            </a:p>
          </p:txBody>
        </p:sp>
      </p:grpSp>
      <p:sp>
        <p:nvSpPr>
          <p:cNvPr id="3076" name="矩形 40"/>
          <p:cNvSpPr>
            <a:spLocks noChangeArrowheads="1"/>
          </p:cNvSpPr>
          <p:nvPr/>
        </p:nvSpPr>
        <p:spPr bwMode="auto">
          <a:xfrm>
            <a:off x="0" y="-33338"/>
            <a:ext cx="4802188" cy="831851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eaLnBrk="1" hangingPunct="1"/>
            <a:r>
              <a:rPr lang="zh-CN" altLang="en-US" sz="4800" spc="0">
                <a:solidFill>
                  <a:srgbClr val="1B5337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中考总复习</a:t>
            </a:r>
            <a:endParaRPr lang="zh-CN" altLang="en-US" sz="4800">
              <a:solidFill>
                <a:srgbClr val="1B5337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077" name="文本框 18">
            <a:hlinkClick r:id="rId2" action="ppaction://hlinksldjump"/>
          </p:cNvPr>
          <p:cNvSpPr txBox="1">
            <a:spLocks noChangeArrowheads="1"/>
          </p:cNvSpPr>
          <p:nvPr/>
        </p:nvSpPr>
        <p:spPr bwMode="auto">
          <a:xfrm>
            <a:off x="3163888" y="2154238"/>
            <a:ext cx="2003425" cy="708025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marL="0" marR="0" lvl="0" indent="0" eaLnBrk="1" hangingPunct="1">
              <a:lnSpc>
                <a:spcPts val="2400"/>
              </a:lnSpc>
            </a:pPr>
            <a:r>
              <a:rPr lang="zh-CN" altLang="en-US" sz="2800" b="1" spc="0">
                <a:solidFill>
                  <a:srgbClr val="404040"/>
                </a:solidFill>
                <a:latin typeface="黑体" pitchFamily="49" charset="-122"/>
                <a:ea typeface="黑体" pitchFamily="49" charset="-122"/>
              </a:rPr>
              <a:t> 考情分析</a:t>
            </a:r>
            <a:endParaRPr lang="en-US" altLang="zh-CN" sz="2800" b="1">
              <a:solidFill>
                <a:srgbClr val="404040"/>
              </a:solidFill>
              <a:latin typeface="黑体" pitchFamily="49" charset="-122"/>
              <a:ea typeface="黑体" pitchFamily="49" charset="-122"/>
            </a:endParaRPr>
          </a:p>
          <a:p>
            <a:pPr marL="0" marR="0" lvl="0" indent="0" eaLnBrk="1" hangingPunct="1">
              <a:lnSpc>
                <a:spcPts val="2400"/>
              </a:lnSpc>
            </a:pPr>
            <a:r>
              <a:rPr lang="en-US" altLang="zh-CN" sz="2800" b="1" spc="0">
                <a:solidFill>
                  <a:srgbClr val="404040"/>
                </a:solidFill>
                <a:latin typeface="黑体" pitchFamily="49" charset="-122"/>
                <a:ea typeface="黑体" pitchFamily="49" charset="-122"/>
              </a:rPr>
              <a:t>……………</a:t>
            </a:r>
            <a:endParaRPr lang="zh-CN" altLang="en-US" sz="2800" b="1">
              <a:solidFill>
                <a:srgbClr val="40404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grpSp>
        <p:nvGrpSpPr>
          <p:cNvPr id="3078" name="组合 6"/>
          <p:cNvGrpSpPr/>
          <p:nvPr/>
        </p:nvGrpSpPr>
        <p:grpSpPr>
          <a:xfrm>
            <a:off x="4637088" y="4824413"/>
            <a:ext cx="676275" cy="754062"/>
            <a:chOff x="4543425" y="5634038"/>
            <a:chExt cx="676275" cy="754062"/>
          </a:xfrm>
        </p:grpSpPr>
        <p:sp>
          <p:nvSpPr>
            <p:cNvPr id="3089" name="立方体 35"/>
            <p:cNvSpPr/>
            <p:nvPr/>
          </p:nvSpPr>
          <p:spPr>
            <a:xfrm rot="18420000">
              <a:off x="4546600" y="5630863"/>
              <a:ext cx="669925" cy="676275"/>
            </a:xfrm>
            <a:prstGeom prst="cube">
              <a:avLst>
                <a:gd name="adj" fmla="val 25000"/>
              </a:avLst>
            </a:prstGeom>
            <a:solidFill>
              <a:srgbClr val="92D050"/>
            </a:solidFill>
            <a:ln w="12700">
              <a:noFill/>
              <a:miter lim="800000"/>
            </a:ln>
          </p:spPr>
          <p:txBody>
            <a:bodyPr anchor="ctr" anchorCtr="0"/>
            <a:lstStyle>
              <a:defPPr>
                <a:defRPr lang="zh-CN"/>
              </a:defPPr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5pPr>
            </a:lstStyle>
            <a:p>
              <a:pPr marL="0" marR="0" lvl="0" indent="0"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3090" name="Text Box 9"/>
            <p:cNvSpPr/>
            <p:nvPr/>
          </p:nvSpPr>
          <p:spPr bwMode="gray">
            <a:xfrm>
              <a:off x="4708525" y="5741988"/>
              <a:ext cx="377825" cy="646112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>
              <a:spAutoFit/>
            </a:bodyPr>
            <a:lstStyle>
              <a:defPPr>
                <a:defRPr lang="zh-CN"/>
              </a:defPPr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5pPr>
            </a:lstStyle>
            <a:p>
              <a:pPr marL="0" lvl="0" indent="0" algn="ctr"/>
              <a:r>
                <a:rPr lang="en-US" altLang="zh-CN" sz="3600" b="1">
                  <a:solidFill>
                    <a:srgbClr val="FFFFFF"/>
                  </a:solidFill>
                  <a:latin typeface="Calibri" pitchFamily="34" charset="0"/>
                </a:rPr>
                <a:t>4</a:t>
              </a:r>
              <a:endParaRPr lang="en-US" altLang="zh-CN" sz="3600" b="1">
                <a:solidFill>
                  <a:srgbClr val="FFFFFF"/>
                </a:solidFill>
                <a:latin typeface="Calibri" pitchFamily="34" charset="0"/>
              </a:endParaRPr>
            </a:p>
          </p:txBody>
        </p:sp>
      </p:grpSp>
      <p:grpSp>
        <p:nvGrpSpPr>
          <p:cNvPr id="3079" name="组合 3"/>
          <p:cNvGrpSpPr/>
          <p:nvPr/>
        </p:nvGrpSpPr>
        <p:grpSpPr>
          <a:xfrm>
            <a:off x="3273425" y="3003550"/>
            <a:ext cx="676275" cy="773113"/>
            <a:chOff x="3195638" y="3535363"/>
            <a:chExt cx="676275" cy="773112"/>
          </a:xfrm>
        </p:grpSpPr>
        <p:sp>
          <p:nvSpPr>
            <p:cNvPr id="3087" name="立方体 11"/>
            <p:cNvSpPr/>
            <p:nvPr/>
          </p:nvSpPr>
          <p:spPr>
            <a:xfrm rot="18420000">
              <a:off x="3199607" y="3531394"/>
              <a:ext cx="668337" cy="676275"/>
            </a:xfrm>
            <a:prstGeom prst="cube">
              <a:avLst>
                <a:gd name="adj" fmla="val 25000"/>
              </a:avLst>
            </a:prstGeom>
            <a:solidFill>
              <a:srgbClr val="AFC5B9"/>
            </a:solidFill>
            <a:ln w="12700">
              <a:noFill/>
              <a:miter lim="800000"/>
            </a:ln>
          </p:spPr>
          <p:txBody>
            <a:bodyPr anchor="ctr" anchorCtr="0"/>
            <a:lstStyle>
              <a:defPPr>
                <a:defRPr lang="zh-CN"/>
              </a:defPPr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5pPr>
            </a:lstStyle>
            <a:p>
              <a:pPr marL="0" marR="0" lvl="0" indent="0"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3088" name="Text Box 9"/>
            <p:cNvSpPr/>
            <p:nvPr/>
          </p:nvSpPr>
          <p:spPr bwMode="gray">
            <a:xfrm>
              <a:off x="3349625" y="3662363"/>
              <a:ext cx="379413" cy="646112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>
              <a:spAutoFit/>
            </a:bodyPr>
            <a:lstStyle>
              <a:defPPr>
                <a:defRPr lang="zh-CN"/>
              </a:defPPr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5pPr>
            </a:lstStyle>
            <a:p>
              <a:pPr marL="0" lvl="0" indent="0" algn="ctr"/>
              <a:r>
                <a:rPr lang="en-US" altLang="zh-CN" sz="3600" b="1">
                  <a:solidFill>
                    <a:srgbClr val="FFFFFF"/>
                  </a:solidFill>
                  <a:latin typeface="Calibri" pitchFamily="34" charset="0"/>
                </a:rPr>
                <a:t>2</a:t>
              </a:r>
              <a:endParaRPr lang="en-US" altLang="zh-CN" sz="3600" b="1">
                <a:solidFill>
                  <a:srgbClr val="FFFFFF"/>
                </a:solidFill>
                <a:latin typeface="Calibri" pitchFamily="34" charset="0"/>
              </a:endParaRPr>
            </a:p>
          </p:txBody>
        </p:sp>
      </p:grpSp>
      <p:grpSp>
        <p:nvGrpSpPr>
          <p:cNvPr id="3080" name="组合 40"/>
          <p:cNvGrpSpPr/>
          <p:nvPr/>
        </p:nvGrpSpPr>
        <p:grpSpPr>
          <a:xfrm>
            <a:off x="5399088" y="5678488"/>
            <a:ext cx="676275" cy="723900"/>
            <a:chOff x="5306402" y="5631420"/>
            <a:chExt cx="676410" cy="723398"/>
          </a:xfrm>
        </p:grpSpPr>
        <p:sp>
          <p:nvSpPr>
            <p:cNvPr id="3085" name="立方体 43"/>
            <p:cNvSpPr/>
            <p:nvPr/>
          </p:nvSpPr>
          <p:spPr>
            <a:xfrm rot="18420000">
              <a:off x="5309877" y="5627945"/>
              <a:ext cx="669460" cy="676410"/>
            </a:xfrm>
            <a:prstGeom prst="cube">
              <a:avLst>
                <a:gd name="adj" fmla="val 25000"/>
              </a:avLst>
            </a:prstGeom>
            <a:solidFill>
              <a:srgbClr val="7030A0"/>
            </a:solidFill>
            <a:ln w="12700">
              <a:noFill/>
              <a:miter lim="800000"/>
            </a:ln>
          </p:spPr>
          <p:txBody>
            <a:bodyPr anchor="ctr" anchorCtr="0"/>
            <a:lstStyle>
              <a:defPPr>
                <a:defRPr lang="zh-CN"/>
              </a:defPPr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5pPr>
            </a:lstStyle>
            <a:p>
              <a:pPr marL="0" marR="0" lvl="0" indent="0"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3086" name="Text Box 9"/>
            <p:cNvSpPr/>
            <p:nvPr/>
          </p:nvSpPr>
          <p:spPr bwMode="gray">
            <a:xfrm>
              <a:off x="5455761" y="5708706"/>
              <a:ext cx="377825" cy="646112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>
              <a:spAutoFit/>
            </a:bodyPr>
            <a:lstStyle>
              <a:defPPr>
                <a:defRPr lang="zh-CN"/>
              </a:defPPr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5pPr>
            </a:lstStyle>
            <a:p>
              <a:pPr marL="0" lvl="0" indent="0" algn="ctr"/>
              <a:r>
                <a:rPr lang="en-US" altLang="zh-CN" sz="3600" b="1">
                  <a:solidFill>
                    <a:srgbClr val="FFFFFF"/>
                  </a:solidFill>
                  <a:latin typeface="Calibri" pitchFamily="34" charset="0"/>
                </a:rPr>
                <a:t>5</a:t>
              </a:r>
              <a:endParaRPr lang="en-US" altLang="zh-CN" sz="3600" b="1">
                <a:solidFill>
                  <a:srgbClr val="FFFFFF"/>
                </a:solidFill>
                <a:latin typeface="Calibri" pitchFamily="34" charset="0"/>
              </a:endParaRPr>
            </a:p>
          </p:txBody>
        </p:sp>
      </p:grpSp>
      <p:sp>
        <p:nvSpPr>
          <p:cNvPr id="3081" name="文本框 18">
            <a:hlinkClick r:id="rId3" action="ppaction://hlinksldjump"/>
          </p:cNvPr>
          <p:cNvSpPr txBox="1">
            <a:spLocks noChangeArrowheads="1"/>
          </p:cNvSpPr>
          <p:nvPr/>
        </p:nvSpPr>
        <p:spPr bwMode="auto">
          <a:xfrm>
            <a:off x="3948113" y="3048000"/>
            <a:ext cx="2003425" cy="708025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marL="0" marR="0" lvl="0" indent="0" eaLnBrk="1" hangingPunct="1">
              <a:lnSpc>
                <a:spcPts val="2400"/>
              </a:lnSpc>
            </a:pPr>
            <a:r>
              <a:rPr lang="zh-CN" altLang="en-US" sz="2800" b="1" spc="0">
                <a:solidFill>
                  <a:srgbClr val="404040"/>
                </a:solidFill>
                <a:latin typeface="黑体" pitchFamily="49" charset="-122"/>
                <a:ea typeface="黑体" pitchFamily="49" charset="-122"/>
              </a:rPr>
              <a:t> 知识梳理</a:t>
            </a:r>
            <a:endParaRPr lang="en-US" altLang="zh-CN" sz="2800" b="1">
              <a:solidFill>
                <a:srgbClr val="404040"/>
              </a:solidFill>
              <a:latin typeface="黑体" pitchFamily="49" charset="-122"/>
              <a:ea typeface="黑体" pitchFamily="49" charset="-122"/>
            </a:endParaRPr>
          </a:p>
          <a:p>
            <a:pPr marL="0" marR="0" lvl="0" indent="0" eaLnBrk="1" hangingPunct="1">
              <a:lnSpc>
                <a:spcPts val="2400"/>
              </a:lnSpc>
            </a:pPr>
            <a:r>
              <a:rPr lang="en-US" altLang="zh-CN" sz="2800" b="1" spc="0">
                <a:solidFill>
                  <a:srgbClr val="404040"/>
                </a:solidFill>
                <a:latin typeface="黑体" pitchFamily="49" charset="-122"/>
                <a:ea typeface="黑体" pitchFamily="49" charset="-122"/>
              </a:rPr>
              <a:t>……………</a:t>
            </a:r>
            <a:endParaRPr lang="zh-CN" altLang="en-US" sz="2800" b="1">
              <a:solidFill>
                <a:srgbClr val="40404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082" name="文本框 18">
            <a:hlinkClick r:id="rId4" action="ppaction://hlinksldjump"/>
          </p:cNvPr>
          <p:cNvSpPr txBox="1">
            <a:spLocks noChangeArrowheads="1"/>
          </p:cNvSpPr>
          <p:nvPr/>
        </p:nvSpPr>
        <p:spPr bwMode="auto">
          <a:xfrm>
            <a:off x="4462463" y="3905250"/>
            <a:ext cx="2370137" cy="708025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marL="0" marR="0" lvl="0" indent="0" eaLnBrk="1" hangingPunct="1">
              <a:lnSpc>
                <a:spcPts val="2400"/>
              </a:lnSpc>
            </a:pPr>
            <a:r>
              <a:rPr lang="zh-CN" altLang="en-US" sz="2800" b="1" spc="0">
                <a:solidFill>
                  <a:srgbClr val="404040"/>
                </a:solidFill>
                <a:latin typeface="黑体" pitchFamily="49" charset="-122"/>
                <a:ea typeface="黑体" pitchFamily="49" charset="-122"/>
              </a:rPr>
              <a:t> 重难点突破</a:t>
            </a:r>
            <a:endParaRPr lang="en-US" altLang="zh-CN" sz="2800" b="1">
              <a:solidFill>
                <a:srgbClr val="404040"/>
              </a:solidFill>
              <a:latin typeface="黑体" pitchFamily="49" charset="-122"/>
              <a:ea typeface="黑体" pitchFamily="49" charset="-122"/>
            </a:endParaRPr>
          </a:p>
          <a:p>
            <a:pPr marL="0" marR="0" lvl="0" indent="0" eaLnBrk="1" hangingPunct="1">
              <a:lnSpc>
                <a:spcPts val="2400"/>
              </a:lnSpc>
            </a:pPr>
            <a:r>
              <a:rPr lang="en-US" altLang="zh-CN" sz="2800" b="1" spc="0">
                <a:solidFill>
                  <a:srgbClr val="404040"/>
                </a:solidFill>
                <a:latin typeface="黑体" pitchFamily="49" charset="-122"/>
                <a:ea typeface="黑体" pitchFamily="49" charset="-122"/>
              </a:rPr>
              <a:t>………………</a:t>
            </a:r>
            <a:endParaRPr lang="zh-CN" altLang="en-US" sz="2800" b="1">
              <a:solidFill>
                <a:srgbClr val="40404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083" name="文本框 18">
            <a:hlinkClick r:id="rId5" action="ppaction://hlinksldjump"/>
          </p:cNvPr>
          <p:cNvSpPr txBox="1">
            <a:spLocks noChangeArrowheads="1"/>
          </p:cNvSpPr>
          <p:nvPr/>
        </p:nvSpPr>
        <p:spPr bwMode="auto">
          <a:xfrm>
            <a:off x="5391150" y="4805363"/>
            <a:ext cx="2003425" cy="708025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marL="0" marR="0" lvl="0" indent="0" eaLnBrk="1" hangingPunct="1">
              <a:lnSpc>
                <a:spcPts val="2400"/>
              </a:lnSpc>
            </a:pPr>
            <a:r>
              <a:rPr lang="zh-CN" altLang="en-US" sz="2800" b="1" spc="0">
                <a:solidFill>
                  <a:srgbClr val="404040"/>
                </a:solidFill>
                <a:latin typeface="黑体" pitchFamily="49" charset="-122"/>
                <a:ea typeface="黑体" pitchFamily="49" charset="-122"/>
              </a:rPr>
              <a:t> 中考特训</a:t>
            </a:r>
            <a:endParaRPr lang="en-US" altLang="zh-CN" sz="2800" b="1">
              <a:solidFill>
                <a:srgbClr val="404040"/>
              </a:solidFill>
              <a:latin typeface="黑体" pitchFamily="49" charset="-122"/>
              <a:ea typeface="黑体" pitchFamily="49" charset="-122"/>
            </a:endParaRPr>
          </a:p>
          <a:p>
            <a:pPr marL="0" marR="0" lvl="0" indent="0" eaLnBrk="1" hangingPunct="1">
              <a:lnSpc>
                <a:spcPts val="2400"/>
              </a:lnSpc>
            </a:pPr>
            <a:r>
              <a:rPr lang="en-US" altLang="zh-CN" sz="2800" b="1" spc="0">
                <a:solidFill>
                  <a:srgbClr val="404040"/>
                </a:solidFill>
                <a:latin typeface="黑体" pitchFamily="49" charset="-122"/>
                <a:ea typeface="黑体" pitchFamily="49" charset="-122"/>
              </a:rPr>
              <a:t>……………</a:t>
            </a:r>
            <a:endParaRPr lang="zh-CN" altLang="en-US" sz="2800" b="1">
              <a:solidFill>
                <a:srgbClr val="40404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084" name="文本框 18">
            <a:hlinkClick r:id="rId6" action="ppaction://hlinksldjump"/>
          </p:cNvPr>
          <p:cNvSpPr txBox="1">
            <a:spLocks noChangeArrowheads="1"/>
          </p:cNvSpPr>
          <p:nvPr/>
        </p:nvSpPr>
        <p:spPr bwMode="auto">
          <a:xfrm>
            <a:off x="6046788" y="5776913"/>
            <a:ext cx="2003425" cy="706437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marL="0" marR="0" lvl="0" indent="0" eaLnBrk="1" hangingPunct="1">
              <a:lnSpc>
                <a:spcPts val="2400"/>
              </a:lnSpc>
            </a:pPr>
            <a:r>
              <a:rPr lang="zh-CN" altLang="en-US" sz="2800" b="1" spc="0">
                <a:solidFill>
                  <a:srgbClr val="404040"/>
                </a:solidFill>
                <a:latin typeface="黑体" pitchFamily="49" charset="-122"/>
                <a:ea typeface="黑体" pitchFamily="49" charset="-122"/>
              </a:rPr>
              <a:t> 广东中考</a:t>
            </a:r>
            <a:endParaRPr lang="en-US" altLang="zh-CN" sz="2800" b="1">
              <a:solidFill>
                <a:srgbClr val="404040"/>
              </a:solidFill>
              <a:latin typeface="黑体" pitchFamily="49" charset="-122"/>
              <a:ea typeface="黑体" pitchFamily="49" charset="-122"/>
            </a:endParaRPr>
          </a:p>
          <a:p>
            <a:pPr marL="0" marR="0" lvl="0" indent="0" eaLnBrk="1" hangingPunct="1">
              <a:lnSpc>
                <a:spcPts val="2400"/>
              </a:lnSpc>
            </a:pPr>
            <a:r>
              <a:rPr lang="en-US" altLang="zh-CN" sz="2800" b="1" spc="0">
                <a:solidFill>
                  <a:srgbClr val="404040"/>
                </a:solidFill>
                <a:latin typeface="黑体" pitchFamily="49" charset="-122"/>
                <a:ea typeface="黑体" pitchFamily="49" charset="-122"/>
              </a:rPr>
              <a:t>……………</a:t>
            </a:r>
            <a:endParaRPr lang="zh-CN" altLang="en-US" sz="2800" b="1">
              <a:solidFill>
                <a:srgbClr val="40404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/>
  <p:timing/>
</p:sld>
</file>

<file path=ppt/slides/slide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4098" name="矩形 3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考情分析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graphicFrame>
        <p:nvGraphicFramePr>
          <p:cNvPr id="4099" name="表格 2"/>
          <p:cNvGraphicFramePr>
            <a:graphicFrameLocks noGrp="1"/>
          </p:cNvGraphicFramePr>
          <p:nvPr/>
        </p:nvGraphicFramePr>
        <p:xfrm>
          <a:off x="555625" y="1216025"/>
          <a:ext cx="8032750" cy="4425950"/>
        </p:xfrm>
        <a:graphic>
          <a:graphicData uri="http://schemas.openxmlformats.org/drawingml/2006/table">
            <a:tbl>
              <a:tblPr/>
              <a:tblGrid>
                <a:gridCol w="3138488"/>
                <a:gridCol w="1123950"/>
                <a:gridCol w="2520950"/>
                <a:gridCol w="1249362"/>
              </a:tblGrid>
              <a:tr h="398462">
                <a:tc rowSpan="2">
                  <a:txBody>
                    <a:bodyPr lIns="49958" tIns="0" rIns="49958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课程标准（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2011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版）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49958" marR="49958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 gridSpan="3">
                  <a:txBody>
                    <a:bodyPr lIns="49958" tIns="0" rIns="49958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近三年考到的知识点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49958" marR="49958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 hMerge="1">
                  <a:txBody>
                    <a:bodyPr/>
                    <a:lstStyle/>
                    <a:p/>
                  </a:txBody>
                  <a:tcP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</a:tcPr>
                </a:tc>
                <a:tc hMerge="1">
                  <a:txBody>
                    <a:bodyPr/>
                    <a:lstStyle/>
                    <a:p/>
                  </a:txBody>
                  <a:tcPr>
                    <a:lnR w="12700"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</a:tcPr>
                </a:tc>
              </a:tr>
              <a:tr h="506412">
                <a:tc vMerge="1">
                  <a:txBody>
                    <a:bodyPr/>
                    <a:lstStyle/>
                    <a:p/>
                  </a:txBody>
                  <a:tcPr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B w="12700">
                      <a:miter lim="800000"/>
                    </a:lnB>
                  </a:tcPr>
                </a:tc>
                <a:tc>
                  <a:txBody>
                    <a:bodyPr lIns="49958" tIns="0" rIns="49958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2018</a:t>
                      </a:r>
                      <a:endParaRPr lang="zh-CN" altLang="zh-CN"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49958" marR="49958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49958" tIns="0" rIns="49958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2019</a:t>
                      </a:r>
                      <a:endParaRPr lang="zh-CN" altLang="zh-CN"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49958" marR="49958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49958" tIns="0" rIns="49958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2020</a:t>
                      </a:r>
                      <a:endParaRPr lang="zh-CN" altLang="zh-CN"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49958" marR="49958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</a:tr>
              <a:tr h="3521075">
                <a:tc>
                  <a:txBody>
                    <a:bodyPr lIns="49958" tIns="0" rIns="49958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eaLnBrk="1" hangingPunct="1">
                        <a:lnSpc>
                          <a:spcPct val="150000"/>
                        </a:lnSpc>
                      </a:pPr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会同时使用电压表、电流表和滑动变阻器，应用欧姆定律测量电阻，能够独立完成实验电路的设计、连接以及物理量的测量．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49958" marR="49958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49958" tIns="0" rIns="49958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>
                        <a:lnSpc>
                          <a:spcPct val="150000"/>
                        </a:lnSpc>
                      </a:pP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——</a:t>
                      </a:r>
                      <a:endParaRPr lang="zh-CN" altLang="zh-CN"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49958" marR="49958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49958" tIns="0" rIns="49958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>
                        <a:lnSpc>
                          <a:spcPct val="150000"/>
                        </a:lnSpc>
                      </a:pPr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综合运用（选择题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3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分）</a:t>
                      </a:r>
                      <a:endParaRPr lang="en-US" altLang="zh-CN" sz="2400">
                        <a:solidFill>
                          <a:srgbClr val="000000"/>
                        </a:solidFill>
                        <a:latin typeface="Times New Roman" pitchFamily="18" charset="0"/>
                        <a:ea typeface="黑体" panose="02010609060101010101" pitchFamily="49" charset="-122"/>
                      </a:endParaRPr>
                    </a:p>
                    <a:p>
                      <a:pPr marL="0" lvl="0" indent="0" algn="ctr" eaLnBrk="1" hangingPunct="1">
                        <a:lnSpc>
                          <a:spcPct val="150000"/>
                        </a:lnSpc>
                      </a:pP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电流与电压的关系图像</a:t>
                      </a:r>
                      <a:endParaRPr lang="en-US" altLang="zh-CN" sz="2400">
                        <a:solidFill>
                          <a:srgbClr val="000000"/>
                        </a:solidFill>
                        <a:latin typeface="Times New Roman" pitchFamily="18" charset="0"/>
                        <a:ea typeface="黑体" panose="02010609060101010101" pitchFamily="49" charset="-122"/>
                      </a:endParaRPr>
                    </a:p>
                    <a:p>
                      <a:pPr marL="0" lvl="0" indent="0" algn="ctr" eaLnBrk="1" hangingPunct="1">
                        <a:lnSpc>
                          <a:spcPct val="150000"/>
                        </a:lnSpc>
                      </a:pP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（实验题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2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分）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49958" marR="49958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49958" tIns="0" rIns="49958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——</a:t>
                      </a:r>
                      <a:endParaRPr lang="zh-CN" altLang="zh-CN"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49958" marR="49958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5122" name="箭头: 五边形 3"/>
          <p:cNvSpPr/>
          <p:nvPr/>
        </p:nvSpPr>
        <p:spPr>
          <a:xfrm>
            <a:off x="509588" y="1558925"/>
            <a:ext cx="3381375" cy="558800"/>
          </a:xfrm>
          <a:prstGeom prst="homePlate">
            <a:avLst>
              <a:gd name="adj" fmla="val 50006"/>
            </a:avLst>
          </a:prstGeom>
          <a:solidFill>
            <a:srgbClr val="FF69B4"/>
          </a:solidFill>
          <a:ln w="12700">
            <a:solidFill>
              <a:srgbClr val="6F9526"/>
            </a:solidFill>
            <a:miter lim="800000"/>
          </a:ln>
        </p:spPr>
        <p:txBody>
          <a:bodyPr anchor="ctr" anchorCtr="0"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en-US" sz="2800" spc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一　伏安法测电阻　</a:t>
            </a:r>
            <a:endParaRPr lang="zh-CN" altLang="en-US" sz="2800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5123" name="矩形 9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知识梳理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5124" name="标题 2"/>
          <p:cNvSpPr>
            <a:spLocks noGrp="1"/>
          </p:cNvSpPr>
          <p:nvPr>
            <p:ph type="title" idx="4294967295"/>
          </p:nvPr>
        </p:nvSpPr>
        <p:spPr>
          <a:xfrm>
            <a:off x="508000" y="2241550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1</a:t>
            </a:r>
            <a:r>
              <a:rPr lang="zh-CN" altLang="zh-CN" sz="2800"/>
              <a:t>．实验原理：</a:t>
            </a:r>
            <a:r>
              <a:rPr lang="zh-CN" altLang="zh-CN" sz="2800" u="sng"/>
              <a:t>　　　　　</a:t>
            </a:r>
            <a:r>
              <a:rPr lang="zh-CN" altLang="zh-CN" sz="2800"/>
              <a:t>（伏安法）</a:t>
            </a:r>
            <a:br>
              <a:rPr lang="zh-CN" altLang="zh-CN" sz="2800"/>
            </a:br>
            <a:r>
              <a:rPr lang="en-US" altLang="zh-CN" sz="2800"/>
              <a:t>2</a:t>
            </a:r>
            <a:r>
              <a:rPr lang="zh-CN" altLang="zh-CN" sz="2800"/>
              <a:t>．实验器材：电源、电压表、电流表、滑动变阻器、待测电阻、开关各一个</a:t>
            </a:r>
            <a:endParaRPr lang="zh-CN" altLang="zh-CN" sz="2800"/>
          </a:p>
        </p:txBody>
      </p:sp>
      <p:sp>
        <p:nvSpPr>
          <p:cNvPr id="5125" name="矩形 4"/>
          <p:cNvSpPr/>
          <p:nvPr/>
        </p:nvSpPr>
        <p:spPr>
          <a:xfrm>
            <a:off x="3200400" y="2368550"/>
            <a:ext cx="1241425" cy="5238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en-US" altLang="zh-CN" sz="2800" i="1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R</a:t>
            </a:r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＝</a:t>
            </a:r>
            <a:r>
              <a:rPr lang="en-US" altLang="zh-CN" sz="2800" i="1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U</a:t>
            </a:r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/</a:t>
            </a:r>
            <a:r>
              <a:rPr lang="en-US" altLang="zh-CN" sz="2800" i="1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I</a:t>
            </a: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2" grpId="0"/>
      <p:bldP spid="5124" grpId="0"/>
      <p:bldP spid="512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6146" name="矩形 14"/>
          <p:cNvSpPr/>
          <p:nvPr/>
        </p:nvSpPr>
        <p:spPr>
          <a:xfrm>
            <a:off x="3725863" y="0"/>
            <a:ext cx="1841500" cy="461963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知识梳理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graphicFrame>
        <p:nvGraphicFramePr>
          <p:cNvPr id="6147" name="表格 2"/>
          <p:cNvGraphicFramePr>
            <a:graphicFrameLocks noGrp="1"/>
          </p:cNvGraphicFramePr>
          <p:nvPr/>
        </p:nvGraphicFramePr>
        <p:xfrm>
          <a:off x="323850" y="1101725"/>
          <a:ext cx="8496300" cy="4847907"/>
        </p:xfrm>
        <a:graphic>
          <a:graphicData uri="http://schemas.openxmlformats.org/drawingml/2006/table">
            <a:tbl>
              <a:tblPr/>
              <a:tblGrid>
                <a:gridCol w="728662"/>
                <a:gridCol w="1722438"/>
                <a:gridCol w="4551362"/>
                <a:gridCol w="1493838"/>
              </a:tblGrid>
              <a:tr h="458788">
                <a:tc>
                  <a:txBody>
                    <a:bodyPr lIns="29328" tIns="0" rIns="29328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实验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29328" marR="29328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29328" tIns="0" rIns="29328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电路图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29328" marR="29328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29328" tIns="0" rIns="29328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表格设计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29328" marR="29328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29328" tIns="0" rIns="29328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图像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29328" marR="29328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</a:tr>
              <a:tr h="4387850">
                <a:tc>
                  <a:txBody>
                    <a:bodyPr lIns="29328" tIns="0" rIns="29328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（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1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）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29328" marR="29328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29328" tIns="0" rIns="29328" bIns="0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endParaRPr lang="en-US" altLang="zh-CN" sz="2400">
                        <a:solidFill>
                          <a:srgbClr val="000000"/>
                        </a:solidFill>
                        <a:latin typeface="Times New Roman" pitchFamily="18" charset="0"/>
                        <a:ea typeface="黑体" panose="02010609060101010101" pitchFamily="49" charset="-122"/>
                      </a:endParaRPr>
                    </a:p>
                    <a:p>
                      <a:pPr marL="0" lvl="0" indent="0" algn="ctr" eaLnBrk="1" hangingPunct="1"/>
                      <a:endParaRPr lang="en-US" altLang="zh-CN" sz="2400">
                        <a:solidFill>
                          <a:srgbClr val="000000"/>
                        </a:solidFill>
                        <a:latin typeface="Times New Roman" pitchFamily="18" charset="0"/>
                        <a:ea typeface="黑体" panose="02010609060101010101" pitchFamily="49" charset="-122"/>
                      </a:endParaRPr>
                    </a:p>
                    <a:p>
                      <a:pPr marL="0" lvl="0" indent="0" algn="ctr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测定值电阻的阻值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29328" marR="29328" marT="0" marB="0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29328" tIns="0" rIns="29328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eaLnBrk="1" hangingPunct="1"/>
                      <a:endParaRPr lang="en-US" altLang="zh-CN" sz="2400">
                        <a:solidFill>
                          <a:srgbClr val="000000"/>
                        </a:solidFill>
                        <a:latin typeface="Times New Roman" pitchFamily="18" charset="0"/>
                        <a:ea typeface="黑体" panose="02010609060101010101" pitchFamily="49" charset="-122"/>
                      </a:endParaRPr>
                    </a:p>
                    <a:p>
                      <a:pPr marL="0" lvl="0" indent="0" eaLnBrk="1" hangingPunct="1"/>
                      <a:endParaRPr lang="en-US" altLang="zh-CN" sz="2400">
                        <a:solidFill>
                          <a:srgbClr val="000000"/>
                        </a:solidFill>
                        <a:latin typeface="Times New Roman" pitchFamily="18" charset="0"/>
                        <a:ea typeface="黑体" panose="02010609060101010101" pitchFamily="49" charset="-122"/>
                      </a:endParaRPr>
                    </a:p>
                    <a:p>
                      <a:pPr marL="0" lvl="0" indent="0" eaLnBrk="1" hangingPunct="1"/>
                      <a:endParaRPr lang="en-US" altLang="zh-CN" sz="2400">
                        <a:solidFill>
                          <a:srgbClr val="000000"/>
                        </a:solidFill>
                        <a:latin typeface="Times New Roman" pitchFamily="18" charset="0"/>
                        <a:ea typeface="黑体" panose="02010609060101010101" pitchFamily="49" charset="-122"/>
                      </a:endParaRPr>
                    </a:p>
                    <a:p>
                      <a:pPr marL="0" lvl="0" indent="0" eaLnBrk="1" hangingPunct="1"/>
                      <a:endParaRPr lang="en-US" altLang="zh-CN" sz="2400">
                        <a:solidFill>
                          <a:srgbClr val="000000"/>
                        </a:solidFill>
                        <a:latin typeface="Times New Roman" pitchFamily="18" charset="0"/>
                        <a:ea typeface="黑体" panose="02010609060101010101" pitchFamily="49" charset="-122"/>
                      </a:endParaRPr>
                    </a:p>
                    <a:p>
                      <a:pPr marL="0" lvl="0" indent="0" eaLnBrk="1" hangingPunct="1"/>
                      <a:endParaRPr lang="en-US" altLang="zh-CN" sz="2400">
                        <a:solidFill>
                          <a:srgbClr val="000000"/>
                        </a:solidFill>
                        <a:latin typeface="Times New Roman" pitchFamily="18" charset="0"/>
                        <a:ea typeface="黑体" panose="02010609060101010101" pitchFamily="49" charset="-122"/>
                      </a:endParaRPr>
                    </a:p>
                    <a:p>
                      <a:pPr marL="0" lvl="0" indent="0" eaLnBrk="1" hangingPunct="1"/>
                      <a:endParaRPr lang="en-US" altLang="zh-CN" sz="2400">
                        <a:solidFill>
                          <a:srgbClr val="000000"/>
                        </a:solidFill>
                        <a:latin typeface="Times New Roman" pitchFamily="18" charset="0"/>
                        <a:ea typeface="黑体" panose="02010609060101010101" pitchFamily="49" charset="-122"/>
                      </a:endParaRPr>
                    </a:p>
                    <a:p>
                      <a:pPr marL="0" lvl="0" indent="0" eaLnBrk="1" hangingPunct="1"/>
                      <a:endParaRPr lang="en-US" altLang="zh-CN" sz="2400">
                        <a:solidFill>
                          <a:srgbClr val="000000"/>
                        </a:solidFill>
                        <a:latin typeface="Times New Roman" pitchFamily="18" charset="0"/>
                        <a:ea typeface="黑体" panose="02010609060101010101" pitchFamily="49" charset="-122"/>
                      </a:endParaRPr>
                    </a:p>
                    <a:p>
                      <a:pPr marL="0" lvl="0" indent="0" eaLnBrk="1" hangingPunct="1"/>
                      <a:endParaRPr lang="en-US" altLang="zh-CN" sz="2400">
                        <a:solidFill>
                          <a:srgbClr val="000000"/>
                        </a:solidFill>
                        <a:latin typeface="Times New Roman" pitchFamily="18" charset="0"/>
                        <a:ea typeface="黑体" panose="02010609060101010101" pitchFamily="49" charset="-122"/>
                      </a:endParaRPr>
                    </a:p>
                    <a:p>
                      <a:pPr marL="0" lvl="0" indent="0" eaLnBrk="1" hangingPunct="1"/>
                      <a:endParaRPr lang="en-US" altLang="zh-CN" sz="2400">
                        <a:solidFill>
                          <a:srgbClr val="000000"/>
                        </a:solidFill>
                        <a:latin typeface="Times New Roman" pitchFamily="18" charset="0"/>
                        <a:ea typeface="黑体" panose="02010609060101010101" pitchFamily="49" charset="-122"/>
                      </a:endParaRPr>
                    </a:p>
                    <a:p>
                      <a:pPr marL="0" lvl="0" indent="0" eaLnBrk="1" hangingPunct="1"/>
                      <a:r>
                        <a:rPr lang="zh-CN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测量结果取多次结果的平均值目的是_____________________． </a:t>
                      </a:r>
                      <a:endParaRPr lang="zh-CN" altLang="zh-CN"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  <a:p>
                      <a:pPr marL="0" lvl="0" indent="0" eaLnBrk="1" hangingPunct="1"/>
                      <a:endParaRPr lang="zh-CN" altLang="en-US" sz="2400">
                        <a:solidFill>
                          <a:srgbClr val="000000"/>
                        </a:solidFill>
                        <a:latin typeface="Times New Roman" pitchFamily="18" charset="0"/>
                        <a:ea typeface="黑体" panose="02010609060101010101" pitchFamily="49" charset="-122"/>
                      </a:endParaRPr>
                    </a:p>
                  </a:txBody>
                  <a:tcPr marL="29328" marR="29328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39103" tIns="19548" rIns="39103" bIns="19548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eaLnBrk="1" hangingPunct="1"/>
                      <a:endParaRPr lang="zh-CN" altLang="en-US" sz="2400">
                        <a:solidFill>
                          <a:srgbClr val="000000"/>
                        </a:solidFill>
                        <a:latin typeface="Times New Roman" pitchFamily="18" charset="0"/>
                        <a:ea typeface="黑体" panose="02010609060101010101" pitchFamily="49" charset="-122"/>
                      </a:endParaRPr>
                    </a:p>
                  </a:txBody>
                  <a:tcPr marL="39103" marR="39103" marT="19548" marB="19548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</a:tr>
            </a:tbl>
          </a:graphicData>
        </a:graphic>
      </p:graphicFrame>
      <p:pic>
        <p:nvPicPr>
          <p:cNvPr id="6164" name="Picture 8" descr="E:\资料   L\2020\课件\中考总复习\2021中考总复习·物理\1003A.TIF"/>
          <p:cNvPicPr>
            <a:picLocks noChangeAspect="1"/>
          </p:cNvPicPr>
          <p:nvPr/>
        </p:nvPicPr>
        <p:blipFill>
          <a:blip r:embed="rId3" r:link="rId2"/>
          <a:stretch>
            <a:fillRect/>
          </a:stretch>
        </p:blipFill>
        <p:spPr>
          <a:xfrm>
            <a:off x="1163638" y="3503613"/>
            <a:ext cx="1516062" cy="904875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6165" name="Picture 7" descr="E:\资料   L\2020\课件\中考总复习\2021中考总复习·物理\1003B.TIF"/>
          <p:cNvPicPr>
            <a:picLocks noChangeAspect="1"/>
          </p:cNvPicPr>
          <p:nvPr/>
        </p:nvPicPr>
        <p:blipFill>
          <a:blip r:embed="rId5" r:link="rId4"/>
          <a:stretch>
            <a:fillRect/>
          </a:stretch>
        </p:blipFill>
        <p:spPr>
          <a:xfrm>
            <a:off x="7453313" y="3168650"/>
            <a:ext cx="1228725" cy="1239838"/>
          </a:xfrm>
          <a:prstGeom prst="rect">
            <a:avLst/>
          </a:prstGeom>
          <a:noFill/>
          <a:ln>
            <a:noFill/>
            <a:miter lim="800000"/>
          </a:ln>
        </p:spPr>
      </p:pic>
      <p:graphicFrame>
        <p:nvGraphicFramePr>
          <p:cNvPr id="6166" name="表格 3"/>
          <p:cNvGraphicFramePr>
            <a:graphicFrameLocks noGrp="1"/>
          </p:cNvGraphicFramePr>
          <p:nvPr/>
        </p:nvGraphicFramePr>
        <p:xfrm>
          <a:off x="2943225" y="1695450"/>
          <a:ext cx="4095750" cy="2946400"/>
        </p:xfrm>
        <a:graphic>
          <a:graphicData uri="http://schemas.openxmlformats.org/drawingml/2006/table">
            <a:tbl>
              <a:tblPr/>
              <a:tblGrid>
                <a:gridCol w="779462"/>
                <a:gridCol w="777875"/>
                <a:gridCol w="725488"/>
                <a:gridCol w="765175"/>
                <a:gridCol w="1047750"/>
              </a:tblGrid>
              <a:tr h="1260475">
                <a:tc>
                  <a:txBody>
                    <a:bodyPr lIns="68584" tIns="0" rIns="68584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sz="2400">
                          <a:latin typeface="Times New Roman" pitchFamily="18" charset="0"/>
                          <a:ea typeface="黑体" panose="02010609060101010101" pitchFamily="49" charset="-122"/>
                        </a:rPr>
                        <a:t>实验次数</a:t>
                      </a:r>
                      <a:endParaRPr sz="2400"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4" marR="68584" marT="0" marB="0" anchor="ctr">
                    <a:lnL w="12700">
                      <a:solidFill>
                        <a:schemeClr val="tx1"/>
                      </a:solidFill>
                      <a:miter lim="800000"/>
                    </a:lnL>
                    <a:lnR w="12700">
                      <a:solidFill>
                        <a:schemeClr val="tx1"/>
                      </a:solidFill>
                      <a:miter lim="800000"/>
                    </a:lnR>
                    <a:lnT w="12700">
                      <a:solidFill>
                        <a:schemeClr val="tx1"/>
                      </a:solidFill>
                      <a:miter lim="800000"/>
                    </a:lnT>
                    <a:lnB w="12700">
                      <a:solidFill>
                        <a:schemeClr val="tx1"/>
                      </a:solidFill>
                      <a:miter lim="800000"/>
                    </a:lnB>
                    <a:noFill/>
                  </a:tcPr>
                </a:tc>
                <a:tc>
                  <a:txBody>
                    <a:bodyPr lIns="68584" tIns="0" rIns="68584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sz="2400">
                          <a:latin typeface="Times New Roman" pitchFamily="18" charset="0"/>
                          <a:ea typeface="黑体" panose="02010609060101010101" pitchFamily="49" charset="-122"/>
                        </a:rPr>
                        <a:t>电压</a:t>
                      </a:r>
                      <a:r>
                        <a:rPr lang="en-US" altLang="zh-CN" sz="2400">
                          <a:latin typeface="Times New Roman" pitchFamily="18" charset="0"/>
                          <a:ea typeface="黑体" panose="02010609060101010101" pitchFamily="49" charset="-122"/>
                        </a:rPr>
                        <a:t>U/V</a:t>
                      </a:r>
                      <a:endParaRPr lang="zh-CN" altLang="zh-CN" sz="2400"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4" marR="68584" marT="0" marB="0" anchor="ctr">
                    <a:lnL w="12700">
                      <a:solidFill>
                        <a:schemeClr val="tx1"/>
                      </a:solidFill>
                      <a:miter lim="800000"/>
                    </a:lnL>
                    <a:lnR w="12700">
                      <a:solidFill>
                        <a:schemeClr val="tx1"/>
                      </a:solidFill>
                      <a:miter lim="800000"/>
                    </a:lnR>
                    <a:lnT w="12700">
                      <a:solidFill>
                        <a:schemeClr val="tx1"/>
                      </a:solidFill>
                      <a:miter lim="800000"/>
                    </a:lnT>
                    <a:lnB w="12700">
                      <a:solidFill>
                        <a:schemeClr val="tx1"/>
                      </a:solidFill>
                      <a:miter lim="800000"/>
                    </a:lnB>
                    <a:noFill/>
                  </a:tcPr>
                </a:tc>
                <a:tc>
                  <a:txBody>
                    <a:bodyPr lIns="68584" tIns="0" rIns="68584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sz="2400">
                          <a:latin typeface="Times New Roman" pitchFamily="18" charset="0"/>
                          <a:ea typeface="黑体" panose="02010609060101010101" pitchFamily="49" charset="-122"/>
                        </a:rPr>
                        <a:t>电流</a:t>
                      </a:r>
                      <a:r>
                        <a:rPr lang="en-US" altLang="zh-CN" sz="2400">
                          <a:latin typeface="Times New Roman" pitchFamily="18" charset="0"/>
                          <a:ea typeface="黑体" panose="02010609060101010101" pitchFamily="49" charset="-122"/>
                        </a:rPr>
                        <a:t>I/A</a:t>
                      </a:r>
                      <a:endParaRPr lang="zh-CN" altLang="zh-CN" sz="2400"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4" marR="68584" marT="0" marB="0" anchor="ctr">
                    <a:lnL w="12700">
                      <a:solidFill>
                        <a:schemeClr val="tx1"/>
                      </a:solidFill>
                      <a:miter lim="800000"/>
                    </a:lnL>
                    <a:lnR w="12700">
                      <a:solidFill>
                        <a:schemeClr val="tx1"/>
                      </a:solidFill>
                      <a:miter lim="800000"/>
                    </a:lnR>
                    <a:lnT w="12700">
                      <a:solidFill>
                        <a:schemeClr val="tx1"/>
                      </a:solidFill>
                      <a:miter lim="800000"/>
                    </a:lnT>
                    <a:lnB w="12700">
                      <a:solidFill>
                        <a:schemeClr val="tx1"/>
                      </a:solidFill>
                      <a:miter lim="800000"/>
                    </a:lnB>
                    <a:noFill/>
                  </a:tcPr>
                </a:tc>
                <a:tc>
                  <a:txBody>
                    <a:bodyPr lIns="68584" tIns="0" rIns="68584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sz="2400">
                          <a:latin typeface="Times New Roman" pitchFamily="18" charset="0"/>
                          <a:ea typeface="黑体" panose="02010609060101010101" pitchFamily="49" charset="-122"/>
                        </a:rPr>
                        <a:t>电阻</a:t>
                      </a:r>
                      <a:r>
                        <a:rPr lang="en-US" altLang="zh-CN" sz="2400">
                          <a:latin typeface="Times New Roman" pitchFamily="18" charset="0"/>
                          <a:ea typeface="黑体" panose="02010609060101010101" pitchFamily="49" charset="-122"/>
                        </a:rPr>
                        <a:t>R/Ω</a:t>
                      </a:r>
                      <a:endParaRPr lang="zh-CN" altLang="zh-CN" sz="2400"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4" marR="68584" marT="0" marB="0" anchor="ctr">
                    <a:lnL w="12700">
                      <a:solidFill>
                        <a:schemeClr val="tx1"/>
                      </a:solidFill>
                      <a:miter lim="800000"/>
                    </a:lnL>
                    <a:lnR w="12700">
                      <a:solidFill>
                        <a:schemeClr val="tx1"/>
                      </a:solidFill>
                      <a:miter lim="800000"/>
                    </a:lnR>
                    <a:lnT w="12700">
                      <a:solidFill>
                        <a:schemeClr val="tx1"/>
                      </a:solidFill>
                      <a:miter lim="800000"/>
                    </a:lnT>
                    <a:lnB w="12700">
                      <a:solidFill>
                        <a:schemeClr val="tx1"/>
                      </a:solidFill>
                      <a:miter lim="800000"/>
                    </a:lnB>
                    <a:noFill/>
                  </a:tcPr>
                </a:tc>
                <a:tc>
                  <a:txBody>
                    <a:bodyPr lIns="68584" tIns="0" rIns="68584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sz="2400">
                          <a:latin typeface="Times New Roman" pitchFamily="18" charset="0"/>
                          <a:ea typeface="黑体" panose="02010609060101010101" pitchFamily="49" charset="-122"/>
                        </a:rPr>
                        <a:t>电阻平均值</a:t>
                      </a:r>
                      <a:r>
                        <a:rPr lang="en-US" altLang="zh-CN" sz="2400">
                          <a:latin typeface="Times New Roman" pitchFamily="18" charset="0"/>
                          <a:ea typeface="黑体" panose="02010609060101010101" pitchFamily="49" charset="-122"/>
                        </a:rPr>
                        <a:t>/Ω</a:t>
                      </a:r>
                      <a:endParaRPr lang="zh-CN" altLang="zh-CN" sz="2400"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4" marR="68584" marT="0" marB="0" anchor="ctr">
                    <a:lnL w="12700">
                      <a:solidFill>
                        <a:schemeClr val="tx1"/>
                      </a:solidFill>
                      <a:miter lim="800000"/>
                    </a:lnL>
                    <a:lnR w="12700">
                      <a:solidFill>
                        <a:schemeClr val="tx1"/>
                      </a:solidFill>
                      <a:miter lim="800000"/>
                    </a:lnR>
                    <a:lnT w="12700">
                      <a:solidFill>
                        <a:schemeClr val="tx1"/>
                      </a:solidFill>
                      <a:miter lim="800000"/>
                    </a:lnT>
                    <a:lnB w="12700">
                      <a:solidFill>
                        <a:schemeClr val="tx1"/>
                      </a:solidFill>
                      <a:miter lim="800000"/>
                    </a:lnB>
                    <a:noFill/>
                  </a:tcPr>
                </a:tc>
              </a:tr>
              <a:tr h="561975">
                <a:tc>
                  <a:txBody>
                    <a:bodyPr lIns="68584" tIns="0" rIns="68584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400">
                          <a:latin typeface="Times New Roman" pitchFamily="18" charset="0"/>
                          <a:ea typeface="黑体" panose="02010609060101010101" pitchFamily="49" charset="-122"/>
                        </a:rPr>
                        <a:t>1</a:t>
                      </a:r>
                      <a:endParaRPr lang="zh-CN" altLang="zh-CN" sz="2400"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4" marR="68584" marT="0" marB="0" anchor="ctr">
                    <a:lnL w="12700">
                      <a:solidFill>
                        <a:schemeClr val="tx1"/>
                      </a:solidFill>
                      <a:miter lim="800000"/>
                    </a:lnL>
                    <a:lnR w="12700">
                      <a:solidFill>
                        <a:schemeClr val="tx1"/>
                      </a:solidFill>
                      <a:miter lim="800000"/>
                    </a:lnR>
                    <a:lnT w="12700">
                      <a:solidFill>
                        <a:schemeClr val="tx1"/>
                      </a:solidFill>
                      <a:miter lim="800000"/>
                    </a:lnT>
                    <a:lnB w="12700">
                      <a:solidFill>
                        <a:schemeClr val="tx1"/>
                      </a:solidFill>
                      <a:miter lim="800000"/>
                    </a:lnB>
                    <a:noFill/>
                  </a:tcPr>
                </a:tc>
                <a:tc>
                  <a:txBody>
                    <a:bodyPr lIns="68584" tIns="0" rIns="68584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400">
                          <a:latin typeface="Times New Roman" pitchFamily="18" charset="0"/>
                          <a:ea typeface="黑体" panose="02010609060101010101" pitchFamily="49" charset="-122"/>
                        </a:rPr>
                        <a:t> </a:t>
                      </a:r>
                      <a:endParaRPr lang="zh-CN" altLang="zh-CN" sz="2400"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4" marR="68584" marT="0" marB="0" anchor="ctr">
                    <a:lnL w="12700">
                      <a:solidFill>
                        <a:schemeClr val="tx1"/>
                      </a:solidFill>
                      <a:miter lim="800000"/>
                    </a:lnL>
                    <a:lnR w="12700">
                      <a:solidFill>
                        <a:schemeClr val="tx1"/>
                      </a:solidFill>
                      <a:miter lim="800000"/>
                    </a:lnR>
                    <a:lnT w="12700">
                      <a:solidFill>
                        <a:schemeClr val="tx1"/>
                      </a:solidFill>
                      <a:miter lim="800000"/>
                    </a:lnT>
                    <a:lnB w="12700">
                      <a:solidFill>
                        <a:schemeClr val="tx1"/>
                      </a:solidFill>
                      <a:miter lim="800000"/>
                    </a:lnB>
                    <a:noFill/>
                  </a:tcPr>
                </a:tc>
                <a:tc>
                  <a:txBody>
                    <a:bodyPr lIns="68584" tIns="0" rIns="68584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400">
                          <a:latin typeface="Times New Roman" pitchFamily="18" charset="0"/>
                          <a:ea typeface="黑体" panose="02010609060101010101" pitchFamily="49" charset="-122"/>
                        </a:rPr>
                        <a:t> </a:t>
                      </a:r>
                      <a:endParaRPr lang="zh-CN" altLang="zh-CN" sz="2400"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4" marR="68584" marT="0" marB="0" anchor="ctr">
                    <a:lnL w="12700">
                      <a:solidFill>
                        <a:schemeClr val="tx1"/>
                      </a:solidFill>
                      <a:miter lim="800000"/>
                    </a:lnL>
                    <a:lnR w="12700">
                      <a:solidFill>
                        <a:schemeClr val="tx1"/>
                      </a:solidFill>
                      <a:miter lim="800000"/>
                    </a:lnR>
                    <a:lnT w="12700">
                      <a:solidFill>
                        <a:schemeClr val="tx1"/>
                      </a:solidFill>
                      <a:miter lim="800000"/>
                    </a:lnT>
                    <a:lnB w="12700">
                      <a:solidFill>
                        <a:schemeClr val="tx1"/>
                      </a:solidFill>
                      <a:miter lim="800000"/>
                    </a:lnB>
                    <a:noFill/>
                  </a:tcPr>
                </a:tc>
                <a:tc>
                  <a:txBody>
                    <a:bodyPr lIns="68584" tIns="0" rIns="68584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400">
                          <a:latin typeface="Times New Roman" pitchFamily="18" charset="0"/>
                          <a:ea typeface="黑体" panose="02010609060101010101" pitchFamily="49" charset="-122"/>
                        </a:rPr>
                        <a:t> </a:t>
                      </a:r>
                      <a:endParaRPr lang="zh-CN" altLang="zh-CN" sz="2400"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4" marR="68584" marT="0" marB="0" anchor="ctr">
                    <a:lnL w="12700">
                      <a:solidFill>
                        <a:schemeClr val="tx1"/>
                      </a:solidFill>
                      <a:miter lim="800000"/>
                    </a:lnL>
                    <a:lnR w="12700">
                      <a:solidFill>
                        <a:schemeClr val="tx1"/>
                      </a:solidFill>
                      <a:miter lim="800000"/>
                    </a:lnR>
                    <a:lnT w="12700">
                      <a:solidFill>
                        <a:schemeClr val="tx1"/>
                      </a:solidFill>
                      <a:miter lim="800000"/>
                    </a:lnT>
                    <a:lnB w="12700">
                      <a:solidFill>
                        <a:schemeClr val="tx1"/>
                      </a:solidFill>
                      <a:miter lim="800000"/>
                    </a:lnB>
                    <a:noFill/>
                  </a:tcPr>
                </a:tc>
                <a:tc rowSpan="3">
                  <a:txBody>
                    <a:bodyPr lIns="68584" tIns="0" rIns="68584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400">
                          <a:latin typeface="Times New Roman" pitchFamily="18" charset="0"/>
                          <a:ea typeface="黑体" panose="02010609060101010101" pitchFamily="49" charset="-122"/>
                        </a:rPr>
                        <a:t> </a:t>
                      </a:r>
                      <a:endParaRPr lang="zh-CN" altLang="zh-CN" sz="2400"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4" marR="68584" marT="0" marB="0" anchor="ctr">
                    <a:lnL w="12700">
                      <a:solidFill>
                        <a:schemeClr val="tx1"/>
                      </a:solidFill>
                      <a:miter lim="800000"/>
                    </a:lnL>
                    <a:lnR w="12700">
                      <a:solidFill>
                        <a:schemeClr val="tx1"/>
                      </a:solidFill>
                      <a:miter lim="800000"/>
                    </a:lnR>
                    <a:lnT w="12700">
                      <a:solidFill>
                        <a:schemeClr val="tx1"/>
                      </a:solidFill>
                      <a:miter lim="800000"/>
                    </a:lnT>
                    <a:lnB w="12700">
                      <a:solidFill>
                        <a:schemeClr val="tx1"/>
                      </a:solidFill>
                      <a:miter lim="800000"/>
                    </a:lnB>
                    <a:noFill/>
                  </a:tcPr>
                </a:tc>
              </a:tr>
              <a:tr h="561975">
                <a:tc>
                  <a:txBody>
                    <a:bodyPr lIns="68584" tIns="0" rIns="68584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400">
                          <a:latin typeface="Times New Roman" pitchFamily="18" charset="0"/>
                          <a:ea typeface="黑体" panose="02010609060101010101" pitchFamily="49" charset="-122"/>
                        </a:rPr>
                        <a:t>2</a:t>
                      </a:r>
                      <a:endParaRPr lang="zh-CN" altLang="zh-CN" sz="2400"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4" marR="68584" marT="0" marB="0" anchor="ctr">
                    <a:lnL w="12700">
                      <a:solidFill>
                        <a:schemeClr val="tx1"/>
                      </a:solidFill>
                      <a:miter lim="800000"/>
                    </a:lnL>
                    <a:lnR w="12700">
                      <a:solidFill>
                        <a:schemeClr val="tx1"/>
                      </a:solidFill>
                      <a:miter lim="800000"/>
                    </a:lnR>
                    <a:lnT w="12700">
                      <a:solidFill>
                        <a:schemeClr val="tx1"/>
                      </a:solidFill>
                      <a:miter lim="800000"/>
                    </a:lnT>
                    <a:lnB w="12700">
                      <a:solidFill>
                        <a:schemeClr val="tx1"/>
                      </a:solidFill>
                      <a:miter lim="800000"/>
                    </a:lnB>
                    <a:noFill/>
                  </a:tcPr>
                </a:tc>
                <a:tc>
                  <a:txBody>
                    <a:bodyPr lIns="68584" tIns="0" rIns="68584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400">
                          <a:latin typeface="Times New Roman" pitchFamily="18" charset="0"/>
                          <a:ea typeface="黑体" panose="02010609060101010101" pitchFamily="49" charset="-122"/>
                        </a:rPr>
                        <a:t> </a:t>
                      </a:r>
                      <a:endParaRPr lang="zh-CN" altLang="zh-CN" sz="2400"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4" marR="68584" marT="0" marB="0" anchor="ctr">
                    <a:lnL w="12700">
                      <a:solidFill>
                        <a:schemeClr val="tx1"/>
                      </a:solidFill>
                      <a:miter lim="800000"/>
                    </a:lnL>
                    <a:lnR w="12700">
                      <a:solidFill>
                        <a:schemeClr val="tx1"/>
                      </a:solidFill>
                      <a:miter lim="800000"/>
                    </a:lnR>
                    <a:lnT w="12700">
                      <a:solidFill>
                        <a:schemeClr val="tx1"/>
                      </a:solidFill>
                      <a:miter lim="800000"/>
                    </a:lnT>
                    <a:lnB w="12700">
                      <a:solidFill>
                        <a:schemeClr val="tx1"/>
                      </a:solidFill>
                      <a:miter lim="800000"/>
                    </a:lnB>
                    <a:noFill/>
                  </a:tcPr>
                </a:tc>
                <a:tc>
                  <a:txBody>
                    <a:bodyPr lIns="68584" tIns="0" rIns="68584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400">
                          <a:latin typeface="Times New Roman" pitchFamily="18" charset="0"/>
                          <a:ea typeface="黑体" panose="02010609060101010101" pitchFamily="49" charset="-122"/>
                        </a:rPr>
                        <a:t> </a:t>
                      </a:r>
                      <a:endParaRPr lang="zh-CN" altLang="zh-CN" sz="2400"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4" marR="68584" marT="0" marB="0" anchor="ctr">
                    <a:lnL w="12700">
                      <a:solidFill>
                        <a:schemeClr val="tx1"/>
                      </a:solidFill>
                      <a:miter lim="800000"/>
                    </a:lnL>
                    <a:lnR w="12700">
                      <a:solidFill>
                        <a:schemeClr val="tx1"/>
                      </a:solidFill>
                      <a:miter lim="800000"/>
                    </a:lnR>
                    <a:lnT w="12700">
                      <a:solidFill>
                        <a:schemeClr val="tx1"/>
                      </a:solidFill>
                      <a:miter lim="800000"/>
                    </a:lnT>
                    <a:lnB w="12700">
                      <a:solidFill>
                        <a:schemeClr val="tx1"/>
                      </a:solidFill>
                      <a:miter lim="800000"/>
                    </a:lnB>
                    <a:noFill/>
                  </a:tcPr>
                </a:tc>
                <a:tc>
                  <a:txBody>
                    <a:bodyPr lIns="68584" tIns="0" rIns="68584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400">
                          <a:latin typeface="Times New Roman" pitchFamily="18" charset="0"/>
                          <a:ea typeface="黑体" panose="02010609060101010101" pitchFamily="49" charset="-122"/>
                        </a:rPr>
                        <a:t> </a:t>
                      </a:r>
                      <a:endParaRPr lang="zh-CN" altLang="zh-CN" sz="2400"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4" marR="68584" marT="0" marB="0" anchor="ctr">
                    <a:lnL w="12700">
                      <a:solidFill>
                        <a:schemeClr val="tx1"/>
                      </a:solidFill>
                      <a:miter lim="800000"/>
                    </a:lnL>
                    <a:lnR w="12700">
                      <a:solidFill>
                        <a:schemeClr val="tx1"/>
                      </a:solidFill>
                      <a:miter lim="800000"/>
                    </a:lnR>
                    <a:lnT w="12700">
                      <a:solidFill>
                        <a:schemeClr val="tx1"/>
                      </a:solidFill>
                      <a:miter lim="800000"/>
                    </a:lnT>
                    <a:lnB w="12700">
                      <a:solidFill>
                        <a:schemeClr val="tx1"/>
                      </a:solidFill>
                      <a:miter lim="800000"/>
                    </a:lnB>
                    <a:noFill/>
                  </a:tcPr>
                </a:tc>
                <a:tc vMerge="1">
                  <a:txBody>
                    <a:bodyPr/>
                    <a:lstStyle/>
                    <a:p/>
                  </a:txBody>
                  <a:tcPr>
                    <a:lnL w="12700">
                      <a:solidFill>
                        <a:schemeClr val="tx1"/>
                      </a:solidFill>
                      <a:miter lim="800000"/>
                    </a:lnL>
                    <a:lnR w="12700">
                      <a:solidFill>
                        <a:schemeClr val="tx1"/>
                      </a:solidFill>
                      <a:miter lim="800000"/>
                    </a:lnR>
                  </a:tcPr>
                </a:tc>
              </a:tr>
              <a:tr h="561975">
                <a:tc>
                  <a:txBody>
                    <a:bodyPr lIns="68584" tIns="0" rIns="68584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400">
                          <a:latin typeface="Times New Roman" pitchFamily="18" charset="0"/>
                          <a:ea typeface="黑体" panose="02010609060101010101" pitchFamily="49" charset="-122"/>
                        </a:rPr>
                        <a:t>3</a:t>
                      </a:r>
                      <a:endParaRPr lang="zh-CN" altLang="zh-CN" sz="2400"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4" marR="68584" marT="0" marB="0" anchor="ctr">
                    <a:lnL w="12700">
                      <a:solidFill>
                        <a:schemeClr val="tx1"/>
                      </a:solidFill>
                      <a:miter lim="800000"/>
                    </a:lnL>
                    <a:lnR w="12700">
                      <a:solidFill>
                        <a:schemeClr val="tx1"/>
                      </a:solidFill>
                      <a:miter lim="800000"/>
                    </a:lnR>
                    <a:lnT w="12700">
                      <a:solidFill>
                        <a:schemeClr val="tx1"/>
                      </a:solidFill>
                      <a:miter lim="800000"/>
                    </a:lnT>
                    <a:lnB w="12700">
                      <a:solidFill>
                        <a:schemeClr val="tx1"/>
                      </a:solidFill>
                      <a:miter lim="800000"/>
                    </a:lnB>
                    <a:noFill/>
                  </a:tcPr>
                </a:tc>
                <a:tc>
                  <a:txBody>
                    <a:bodyPr lIns="68584" tIns="0" rIns="68584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400">
                          <a:latin typeface="Times New Roman" pitchFamily="18" charset="0"/>
                          <a:ea typeface="黑体" panose="02010609060101010101" pitchFamily="49" charset="-122"/>
                        </a:rPr>
                        <a:t> </a:t>
                      </a:r>
                      <a:endParaRPr lang="zh-CN" altLang="zh-CN" sz="2400"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4" marR="68584" marT="0" marB="0" anchor="ctr">
                    <a:lnL w="12700">
                      <a:solidFill>
                        <a:schemeClr val="tx1"/>
                      </a:solidFill>
                      <a:miter lim="800000"/>
                    </a:lnL>
                    <a:lnR w="12700">
                      <a:solidFill>
                        <a:schemeClr val="tx1"/>
                      </a:solidFill>
                      <a:miter lim="800000"/>
                    </a:lnR>
                    <a:lnT w="12700">
                      <a:solidFill>
                        <a:schemeClr val="tx1"/>
                      </a:solidFill>
                      <a:miter lim="800000"/>
                    </a:lnT>
                    <a:lnB w="12700">
                      <a:solidFill>
                        <a:schemeClr val="tx1"/>
                      </a:solidFill>
                      <a:miter lim="800000"/>
                    </a:lnB>
                    <a:noFill/>
                  </a:tcPr>
                </a:tc>
                <a:tc>
                  <a:txBody>
                    <a:bodyPr lIns="68584" tIns="0" rIns="68584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400">
                          <a:latin typeface="Times New Roman" pitchFamily="18" charset="0"/>
                          <a:ea typeface="黑体" panose="02010609060101010101" pitchFamily="49" charset="-122"/>
                        </a:rPr>
                        <a:t> </a:t>
                      </a:r>
                      <a:endParaRPr lang="zh-CN" altLang="zh-CN" sz="2400"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4" marR="68584" marT="0" marB="0" anchor="ctr">
                    <a:lnL w="12700">
                      <a:solidFill>
                        <a:schemeClr val="tx1"/>
                      </a:solidFill>
                      <a:miter lim="800000"/>
                    </a:lnL>
                    <a:lnR w="12700">
                      <a:solidFill>
                        <a:schemeClr val="tx1"/>
                      </a:solidFill>
                      <a:miter lim="800000"/>
                    </a:lnR>
                    <a:lnT w="12700">
                      <a:solidFill>
                        <a:schemeClr val="tx1"/>
                      </a:solidFill>
                      <a:miter lim="800000"/>
                    </a:lnT>
                    <a:lnB w="12700">
                      <a:solidFill>
                        <a:schemeClr val="tx1"/>
                      </a:solidFill>
                      <a:miter lim="800000"/>
                    </a:lnB>
                    <a:noFill/>
                  </a:tcPr>
                </a:tc>
                <a:tc>
                  <a:txBody>
                    <a:bodyPr lIns="68584" tIns="0" rIns="68584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400">
                          <a:latin typeface="Times New Roman" pitchFamily="18" charset="0"/>
                          <a:ea typeface="黑体" panose="02010609060101010101" pitchFamily="49" charset="-122"/>
                        </a:rPr>
                        <a:t> </a:t>
                      </a:r>
                      <a:endParaRPr lang="zh-CN" altLang="zh-CN" sz="2400"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4" marR="68584" marT="0" marB="0" anchor="ctr">
                    <a:lnL w="12700">
                      <a:solidFill>
                        <a:schemeClr val="tx1"/>
                      </a:solidFill>
                      <a:miter lim="800000"/>
                    </a:lnL>
                    <a:lnR w="12700">
                      <a:solidFill>
                        <a:schemeClr val="tx1"/>
                      </a:solidFill>
                      <a:miter lim="800000"/>
                    </a:lnR>
                    <a:lnT w="12700">
                      <a:solidFill>
                        <a:schemeClr val="tx1"/>
                      </a:solidFill>
                      <a:miter lim="800000"/>
                    </a:lnT>
                    <a:lnB w="12700">
                      <a:solidFill>
                        <a:schemeClr val="tx1"/>
                      </a:solidFill>
                      <a:miter lim="800000"/>
                    </a:lnB>
                    <a:noFill/>
                  </a:tcPr>
                </a:tc>
                <a:tc vMerge="1">
                  <a:txBody>
                    <a:bodyPr/>
                    <a:lstStyle/>
                    <a:p/>
                  </a:txBody>
                  <a:tcPr>
                    <a:lnL w="12700">
                      <a:solidFill>
                        <a:schemeClr val="tx1"/>
                      </a:solidFill>
                      <a:miter lim="800000"/>
                    </a:lnL>
                    <a:lnR w="12700">
                      <a:solidFill>
                        <a:schemeClr val="tx1"/>
                      </a:solidFill>
                      <a:miter lim="800000"/>
                    </a:lnR>
                    <a:lnB w="12700">
                      <a:miter lim="800000"/>
                    </a:lnB>
                  </a:tcPr>
                </a:tc>
              </a:tr>
            </a:tbl>
          </a:graphicData>
        </a:graphic>
      </p:graphicFrame>
      <p:sp>
        <p:nvSpPr>
          <p:cNvPr id="6196" name="矩形 5"/>
          <p:cNvSpPr/>
          <p:nvPr/>
        </p:nvSpPr>
        <p:spPr>
          <a:xfrm>
            <a:off x="3630613" y="5162550"/>
            <a:ext cx="2032000" cy="461963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zh-CN" altLang="zh-CN" sz="24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减小实验误差</a:t>
            </a:r>
            <a:endParaRPr lang="zh-CN" altLang="en-US" sz="1600"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1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1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61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61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61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9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7170" name="矩形 14"/>
          <p:cNvSpPr/>
          <p:nvPr/>
        </p:nvSpPr>
        <p:spPr>
          <a:xfrm>
            <a:off x="3725863" y="0"/>
            <a:ext cx="1841500" cy="461963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知识梳理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graphicFrame>
        <p:nvGraphicFramePr>
          <p:cNvPr id="7171" name="表格 2"/>
          <p:cNvGraphicFramePr>
            <a:graphicFrameLocks noGrp="1"/>
          </p:cNvGraphicFramePr>
          <p:nvPr/>
        </p:nvGraphicFramePr>
        <p:xfrm>
          <a:off x="282575" y="1168400"/>
          <a:ext cx="8620125" cy="4603750"/>
        </p:xfrm>
        <a:graphic>
          <a:graphicData uri="http://schemas.openxmlformats.org/drawingml/2006/table">
            <a:tbl>
              <a:tblPr/>
              <a:tblGrid>
                <a:gridCol w="728662"/>
                <a:gridCol w="1758950"/>
                <a:gridCol w="4616450"/>
                <a:gridCol w="1516062"/>
              </a:tblGrid>
              <a:tr h="419100">
                <a:tc>
                  <a:txBody>
                    <a:bodyPr lIns="29323" tIns="0" rIns="29323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实验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29323" marR="29323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29323" tIns="0" rIns="29323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电路图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29323" marR="29323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29323" tIns="0" rIns="29323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表格设计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29323" marR="29323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29323" tIns="0" rIns="29323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图像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29323" marR="29323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</a:tr>
              <a:tr h="4184650">
                <a:tc>
                  <a:txBody>
                    <a:bodyPr lIns="29323" tIns="0" rIns="29323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 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（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2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）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29323" marR="29323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29323" tIns="0" rIns="29323" bIns="0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endParaRPr lang="en-US" altLang="zh-CN" sz="2400">
                        <a:solidFill>
                          <a:srgbClr val="000000"/>
                        </a:solidFill>
                        <a:latin typeface="Times New Roman" pitchFamily="18" charset="0"/>
                        <a:ea typeface="黑体" panose="02010609060101010101" pitchFamily="49" charset="-122"/>
                      </a:endParaRPr>
                    </a:p>
                    <a:p>
                      <a:pPr marL="0" lvl="0" indent="0" algn="ctr" eaLnBrk="1" hangingPunct="1"/>
                      <a:endParaRPr lang="en-US" altLang="zh-CN" sz="2400">
                        <a:solidFill>
                          <a:srgbClr val="000000"/>
                        </a:solidFill>
                        <a:latin typeface="Times New Roman" pitchFamily="18" charset="0"/>
                        <a:ea typeface="黑体" panose="02010609060101010101" pitchFamily="49" charset="-122"/>
                      </a:endParaRPr>
                    </a:p>
                    <a:p>
                      <a:pPr marL="0" lvl="0" indent="0" algn="ctr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测灯泡电阻的阻值</a:t>
                      </a:r>
                      <a:r>
                        <a:rPr lang="en-US" altLang="en-US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 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29323" marR="29323" marT="0" marB="0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29323" tIns="0" rIns="29323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eaLnBrk="1" hangingPunct="1"/>
                      <a:endParaRPr lang="en-US" altLang="zh-CN" sz="2400">
                        <a:solidFill>
                          <a:srgbClr val="000000"/>
                        </a:solidFill>
                        <a:latin typeface="Times New Roman" pitchFamily="18" charset="0"/>
                        <a:ea typeface="黑体" panose="02010609060101010101" pitchFamily="49" charset="-122"/>
                      </a:endParaRPr>
                    </a:p>
                    <a:p>
                      <a:pPr marL="0" lvl="0" indent="0" eaLnBrk="1" hangingPunct="1"/>
                      <a:endParaRPr lang="en-US" altLang="zh-CN" sz="2400">
                        <a:solidFill>
                          <a:srgbClr val="000000"/>
                        </a:solidFill>
                        <a:latin typeface="Times New Roman" pitchFamily="18" charset="0"/>
                        <a:ea typeface="黑体" panose="02010609060101010101" pitchFamily="49" charset="-122"/>
                      </a:endParaRPr>
                    </a:p>
                    <a:p>
                      <a:pPr marL="0" lvl="0" indent="0" eaLnBrk="1" hangingPunct="1"/>
                      <a:endParaRPr lang="en-US" altLang="zh-CN" sz="2400">
                        <a:solidFill>
                          <a:srgbClr val="000000"/>
                        </a:solidFill>
                        <a:latin typeface="Times New Roman" pitchFamily="18" charset="0"/>
                        <a:ea typeface="黑体" panose="02010609060101010101" pitchFamily="49" charset="-122"/>
                      </a:endParaRPr>
                    </a:p>
                    <a:p>
                      <a:pPr marL="0" lvl="0" indent="0" eaLnBrk="1" hangingPunct="1"/>
                      <a:endParaRPr lang="en-US" altLang="zh-CN" sz="2400">
                        <a:solidFill>
                          <a:srgbClr val="000000"/>
                        </a:solidFill>
                        <a:latin typeface="Times New Roman" pitchFamily="18" charset="0"/>
                        <a:ea typeface="黑体" panose="02010609060101010101" pitchFamily="49" charset="-122"/>
                      </a:endParaRPr>
                    </a:p>
                    <a:p>
                      <a:pPr marL="0" lvl="0" indent="0" eaLnBrk="1" hangingPunct="1"/>
                      <a:endParaRPr lang="en-US" altLang="zh-CN" sz="2400">
                        <a:solidFill>
                          <a:srgbClr val="000000"/>
                        </a:solidFill>
                        <a:latin typeface="Times New Roman" pitchFamily="18" charset="0"/>
                        <a:ea typeface="黑体" panose="02010609060101010101" pitchFamily="49" charset="-122"/>
                      </a:endParaRPr>
                    </a:p>
                    <a:p>
                      <a:pPr marL="0" lvl="0" indent="0" eaLnBrk="1" hangingPunct="1"/>
                      <a:endParaRPr lang="en-US" altLang="zh-CN" sz="2400">
                        <a:solidFill>
                          <a:srgbClr val="000000"/>
                        </a:solidFill>
                        <a:latin typeface="Times New Roman" pitchFamily="18" charset="0"/>
                        <a:ea typeface="黑体" panose="02010609060101010101" pitchFamily="49" charset="-122"/>
                      </a:endParaRPr>
                    </a:p>
                    <a:p>
                      <a:pPr marL="0" lvl="0" indent="0" eaLnBrk="1" hangingPunct="1"/>
                      <a:r>
                        <a:rPr lang="zh-CN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测灯泡时电阻不同的原因：_____________________________故该实验可以探究灯丝的电阻与温度的关系． </a:t>
                      </a:r>
                      <a:endParaRPr lang="zh-CN" altLang="zh-CN"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29323" marR="29323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39097" tIns="19549" rIns="39097" bIns="19549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eaLnBrk="1" hangingPunct="1"/>
                      <a:endParaRPr lang="zh-CN" altLang="en-US" sz="2400">
                        <a:solidFill>
                          <a:srgbClr val="000000"/>
                        </a:solidFill>
                        <a:latin typeface="Times New Roman" pitchFamily="18" charset="0"/>
                        <a:ea typeface="黑体" panose="02010609060101010101" pitchFamily="49" charset="-122"/>
                      </a:endParaRPr>
                    </a:p>
                  </a:txBody>
                  <a:tcPr marL="39097" marR="39097" marT="19549" marB="19549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</a:tr>
            </a:tbl>
          </a:graphicData>
        </a:graphic>
      </p:graphicFrame>
      <p:pic>
        <p:nvPicPr>
          <p:cNvPr id="7188" name="Picture 6" descr="E:\资料   L\2020\课件\中考总复习\2021中考总复习·物理\1003C.TIF"/>
          <p:cNvPicPr>
            <a:picLocks noChangeAspect="1"/>
          </p:cNvPicPr>
          <p:nvPr/>
        </p:nvPicPr>
        <p:blipFill>
          <a:blip r:embed="rId3" r:link="rId2"/>
          <a:stretch>
            <a:fillRect/>
          </a:stretch>
        </p:blipFill>
        <p:spPr>
          <a:xfrm>
            <a:off x="1108075" y="3340100"/>
            <a:ext cx="1557338" cy="1100138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7189" name="Picture 5" descr="E:\资料   L\2020\课件\中考总复习\2021中考总复习·物理\1003D.TIF"/>
          <p:cNvPicPr>
            <a:picLocks noChangeAspect="1"/>
          </p:cNvPicPr>
          <p:nvPr/>
        </p:nvPicPr>
        <p:blipFill>
          <a:blip r:embed="rId5" r:link="rId4"/>
          <a:stretch>
            <a:fillRect/>
          </a:stretch>
        </p:blipFill>
        <p:spPr>
          <a:xfrm>
            <a:off x="7446963" y="3067050"/>
            <a:ext cx="1317625" cy="1196975"/>
          </a:xfrm>
          <a:prstGeom prst="rect">
            <a:avLst/>
          </a:prstGeom>
          <a:noFill/>
          <a:ln>
            <a:noFill/>
            <a:miter lim="800000"/>
          </a:ln>
        </p:spPr>
      </p:pic>
      <p:graphicFrame>
        <p:nvGraphicFramePr>
          <p:cNvPr id="7190" name="表格 4"/>
          <p:cNvGraphicFramePr>
            <a:graphicFrameLocks noGrp="1"/>
          </p:cNvGraphicFramePr>
          <p:nvPr/>
        </p:nvGraphicFramePr>
        <p:xfrm>
          <a:off x="2990850" y="1701800"/>
          <a:ext cx="4189412" cy="2224088"/>
        </p:xfrm>
        <a:graphic>
          <a:graphicData uri="http://schemas.openxmlformats.org/drawingml/2006/table">
            <a:tbl>
              <a:tblPr/>
              <a:tblGrid>
                <a:gridCol w="1073150"/>
                <a:gridCol w="1066800"/>
                <a:gridCol w="998538"/>
                <a:gridCol w="1050925"/>
              </a:tblGrid>
              <a:tr h="890588">
                <a:tc>
                  <a:txBody>
                    <a:bodyPr lIns="68579" tIns="0" rIns="68579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sz="2400">
                          <a:latin typeface="Times New Roman" pitchFamily="18" charset="0"/>
                          <a:ea typeface="黑体" panose="02010609060101010101" pitchFamily="49" charset="-122"/>
                        </a:rPr>
                        <a:t>实验次数</a:t>
                      </a:r>
                      <a:endParaRPr sz="2400"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79" marR="68579" marT="0" marB="0" anchor="ctr">
                    <a:lnL w="12700">
                      <a:solidFill>
                        <a:schemeClr val="tx1"/>
                      </a:solidFill>
                      <a:miter lim="800000"/>
                    </a:lnL>
                    <a:lnR w="12700">
                      <a:solidFill>
                        <a:schemeClr val="tx1"/>
                      </a:solidFill>
                      <a:miter lim="800000"/>
                    </a:lnR>
                    <a:lnT w="12700">
                      <a:solidFill>
                        <a:schemeClr val="tx1"/>
                      </a:solidFill>
                      <a:miter lim="800000"/>
                    </a:lnT>
                    <a:lnB w="12700">
                      <a:solidFill>
                        <a:schemeClr val="tx1"/>
                      </a:solidFill>
                      <a:miter lim="800000"/>
                    </a:lnB>
                    <a:noFill/>
                  </a:tcPr>
                </a:tc>
                <a:tc>
                  <a:txBody>
                    <a:bodyPr lIns="68579" tIns="0" rIns="68579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sz="2400">
                          <a:latin typeface="Times New Roman" pitchFamily="18" charset="0"/>
                          <a:ea typeface="黑体" panose="02010609060101010101" pitchFamily="49" charset="-122"/>
                        </a:rPr>
                        <a:t>电压</a:t>
                      </a:r>
                      <a:r>
                        <a:rPr lang="en-US" altLang="zh-CN" sz="2400">
                          <a:latin typeface="Times New Roman" pitchFamily="18" charset="0"/>
                          <a:ea typeface="黑体" panose="02010609060101010101" pitchFamily="49" charset="-122"/>
                        </a:rPr>
                        <a:t>U/V</a:t>
                      </a:r>
                      <a:endParaRPr lang="zh-CN" altLang="zh-CN" sz="2400"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79" marR="68579" marT="0" marB="0" anchor="ctr">
                    <a:lnL w="12700">
                      <a:solidFill>
                        <a:schemeClr val="tx1"/>
                      </a:solidFill>
                      <a:miter lim="800000"/>
                    </a:lnL>
                    <a:lnR w="12700">
                      <a:solidFill>
                        <a:schemeClr val="tx1"/>
                      </a:solidFill>
                      <a:miter lim="800000"/>
                    </a:lnR>
                    <a:lnT w="12700">
                      <a:solidFill>
                        <a:schemeClr val="tx1"/>
                      </a:solidFill>
                      <a:miter lim="800000"/>
                    </a:lnT>
                    <a:lnB w="12700">
                      <a:solidFill>
                        <a:schemeClr val="tx1"/>
                      </a:solidFill>
                      <a:miter lim="800000"/>
                    </a:lnB>
                    <a:noFill/>
                  </a:tcPr>
                </a:tc>
                <a:tc>
                  <a:txBody>
                    <a:bodyPr lIns="68579" tIns="0" rIns="68579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sz="2400">
                          <a:latin typeface="Times New Roman" pitchFamily="18" charset="0"/>
                          <a:ea typeface="黑体" panose="02010609060101010101" pitchFamily="49" charset="-122"/>
                        </a:rPr>
                        <a:t>电流</a:t>
                      </a:r>
                      <a:r>
                        <a:rPr lang="en-US" altLang="zh-CN" sz="2400">
                          <a:latin typeface="Times New Roman" pitchFamily="18" charset="0"/>
                          <a:ea typeface="黑体" panose="02010609060101010101" pitchFamily="49" charset="-122"/>
                        </a:rPr>
                        <a:t>I/A</a:t>
                      </a:r>
                      <a:endParaRPr lang="zh-CN" altLang="zh-CN" sz="2400"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79" marR="68579" marT="0" marB="0" anchor="ctr">
                    <a:lnL w="12700">
                      <a:solidFill>
                        <a:schemeClr val="tx1"/>
                      </a:solidFill>
                      <a:miter lim="800000"/>
                    </a:lnL>
                    <a:lnR w="12700">
                      <a:solidFill>
                        <a:schemeClr val="tx1"/>
                      </a:solidFill>
                      <a:miter lim="800000"/>
                    </a:lnR>
                    <a:lnT w="12700">
                      <a:solidFill>
                        <a:schemeClr val="tx1"/>
                      </a:solidFill>
                      <a:miter lim="800000"/>
                    </a:lnT>
                    <a:lnB w="12700">
                      <a:solidFill>
                        <a:schemeClr val="tx1"/>
                      </a:solidFill>
                      <a:miter lim="800000"/>
                    </a:lnB>
                    <a:noFill/>
                  </a:tcPr>
                </a:tc>
                <a:tc>
                  <a:txBody>
                    <a:bodyPr lIns="68579" tIns="0" rIns="68579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sz="2400">
                          <a:latin typeface="Times New Roman" pitchFamily="18" charset="0"/>
                          <a:ea typeface="黑体" panose="02010609060101010101" pitchFamily="49" charset="-122"/>
                        </a:rPr>
                        <a:t>电阻</a:t>
                      </a:r>
                      <a:r>
                        <a:rPr lang="en-US" altLang="zh-CN" sz="2400">
                          <a:latin typeface="Times New Roman" pitchFamily="18" charset="0"/>
                          <a:ea typeface="黑体" panose="02010609060101010101" pitchFamily="49" charset="-122"/>
                        </a:rPr>
                        <a:t>R/Ω</a:t>
                      </a:r>
                      <a:endParaRPr lang="zh-CN" altLang="zh-CN" sz="2400"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79" marR="68579" marT="0" marB="0" anchor="ctr">
                    <a:lnL w="12700">
                      <a:solidFill>
                        <a:schemeClr val="tx1"/>
                      </a:solidFill>
                      <a:miter lim="800000"/>
                    </a:lnL>
                    <a:lnR w="12700">
                      <a:solidFill>
                        <a:schemeClr val="tx1"/>
                      </a:solidFill>
                      <a:miter lim="800000"/>
                    </a:lnR>
                    <a:lnT w="12700">
                      <a:solidFill>
                        <a:schemeClr val="tx1"/>
                      </a:solidFill>
                      <a:miter lim="800000"/>
                    </a:lnT>
                    <a:lnB w="12700">
                      <a:solidFill>
                        <a:schemeClr val="tx1"/>
                      </a:solidFill>
                      <a:miter lim="800000"/>
                    </a:lnB>
                    <a:noFill/>
                  </a:tcPr>
                </a:tc>
              </a:tr>
              <a:tr h="444500">
                <a:tc>
                  <a:txBody>
                    <a:bodyPr lIns="68579" tIns="0" rIns="68579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400">
                          <a:latin typeface="Times New Roman" pitchFamily="18" charset="0"/>
                          <a:ea typeface="黑体" panose="02010609060101010101" pitchFamily="49" charset="-122"/>
                        </a:rPr>
                        <a:t>1</a:t>
                      </a:r>
                      <a:endParaRPr lang="zh-CN" altLang="zh-CN" sz="2400"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79" marR="68579" marT="0" marB="0" anchor="ctr">
                    <a:lnL w="12700">
                      <a:solidFill>
                        <a:schemeClr val="tx1"/>
                      </a:solidFill>
                      <a:miter lim="800000"/>
                    </a:lnL>
                    <a:lnR w="12700">
                      <a:solidFill>
                        <a:schemeClr val="tx1"/>
                      </a:solidFill>
                      <a:miter lim="800000"/>
                    </a:lnR>
                    <a:lnT w="12700">
                      <a:solidFill>
                        <a:schemeClr val="tx1"/>
                      </a:solidFill>
                      <a:miter lim="800000"/>
                    </a:lnT>
                    <a:lnB w="12700">
                      <a:solidFill>
                        <a:schemeClr val="tx1"/>
                      </a:solidFill>
                      <a:miter lim="800000"/>
                    </a:lnB>
                    <a:noFill/>
                  </a:tcPr>
                </a:tc>
                <a:tc>
                  <a:txBody>
                    <a:bodyPr lIns="68579" tIns="0" rIns="68579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400">
                          <a:latin typeface="Times New Roman" pitchFamily="18" charset="0"/>
                          <a:ea typeface="黑体" panose="02010609060101010101" pitchFamily="49" charset="-122"/>
                        </a:rPr>
                        <a:t> </a:t>
                      </a:r>
                      <a:endParaRPr lang="zh-CN" altLang="zh-CN" sz="2400"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79" marR="68579" marT="0" marB="0" anchor="ctr">
                    <a:lnL w="12700">
                      <a:solidFill>
                        <a:schemeClr val="tx1"/>
                      </a:solidFill>
                      <a:miter lim="800000"/>
                    </a:lnL>
                    <a:lnR w="12700">
                      <a:solidFill>
                        <a:schemeClr val="tx1"/>
                      </a:solidFill>
                      <a:miter lim="800000"/>
                    </a:lnR>
                    <a:lnT w="12700">
                      <a:solidFill>
                        <a:schemeClr val="tx1"/>
                      </a:solidFill>
                      <a:miter lim="800000"/>
                    </a:lnT>
                    <a:lnB w="12700">
                      <a:solidFill>
                        <a:schemeClr val="tx1"/>
                      </a:solidFill>
                      <a:miter lim="800000"/>
                    </a:lnB>
                    <a:noFill/>
                  </a:tcPr>
                </a:tc>
                <a:tc>
                  <a:txBody>
                    <a:bodyPr lIns="68579" tIns="0" rIns="68579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400">
                          <a:latin typeface="Times New Roman" pitchFamily="18" charset="0"/>
                          <a:ea typeface="黑体" panose="02010609060101010101" pitchFamily="49" charset="-122"/>
                        </a:rPr>
                        <a:t> </a:t>
                      </a:r>
                      <a:endParaRPr lang="zh-CN" altLang="zh-CN" sz="2400"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79" marR="68579" marT="0" marB="0" anchor="ctr">
                    <a:lnL w="12700">
                      <a:solidFill>
                        <a:schemeClr val="tx1"/>
                      </a:solidFill>
                      <a:miter lim="800000"/>
                    </a:lnL>
                    <a:lnR w="12700">
                      <a:solidFill>
                        <a:schemeClr val="tx1"/>
                      </a:solidFill>
                      <a:miter lim="800000"/>
                    </a:lnR>
                    <a:lnT w="12700">
                      <a:solidFill>
                        <a:schemeClr val="tx1"/>
                      </a:solidFill>
                      <a:miter lim="800000"/>
                    </a:lnT>
                    <a:lnB w="12700">
                      <a:solidFill>
                        <a:schemeClr val="tx1"/>
                      </a:solidFill>
                      <a:miter lim="800000"/>
                    </a:lnB>
                    <a:noFill/>
                  </a:tcPr>
                </a:tc>
                <a:tc>
                  <a:txBody>
                    <a:bodyPr lIns="68579" tIns="0" rIns="68579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400">
                          <a:latin typeface="Times New Roman" pitchFamily="18" charset="0"/>
                          <a:ea typeface="黑体" panose="02010609060101010101" pitchFamily="49" charset="-122"/>
                        </a:rPr>
                        <a:t> </a:t>
                      </a:r>
                      <a:endParaRPr lang="zh-CN" altLang="zh-CN" sz="2400"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79" marR="68579" marT="0" marB="0" anchor="ctr">
                    <a:lnL w="12700">
                      <a:solidFill>
                        <a:schemeClr val="tx1"/>
                      </a:solidFill>
                      <a:miter lim="800000"/>
                    </a:lnL>
                    <a:lnR w="12700">
                      <a:solidFill>
                        <a:schemeClr val="tx1"/>
                      </a:solidFill>
                      <a:miter lim="800000"/>
                    </a:lnR>
                    <a:lnT w="12700">
                      <a:solidFill>
                        <a:schemeClr val="tx1"/>
                      </a:solidFill>
                      <a:miter lim="800000"/>
                    </a:lnT>
                    <a:lnB w="12700">
                      <a:solidFill>
                        <a:schemeClr val="tx1"/>
                      </a:solidFill>
                      <a:miter lim="800000"/>
                    </a:lnB>
                    <a:noFill/>
                  </a:tcPr>
                </a:tc>
              </a:tr>
              <a:tr h="444500">
                <a:tc>
                  <a:txBody>
                    <a:bodyPr lIns="68579" tIns="0" rIns="68579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400">
                          <a:latin typeface="Times New Roman" pitchFamily="18" charset="0"/>
                          <a:ea typeface="黑体" panose="02010609060101010101" pitchFamily="49" charset="-122"/>
                        </a:rPr>
                        <a:t>2</a:t>
                      </a:r>
                      <a:endParaRPr lang="zh-CN" altLang="zh-CN" sz="2400"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79" marR="68579" marT="0" marB="0" anchor="ctr">
                    <a:lnL w="12700">
                      <a:solidFill>
                        <a:schemeClr val="tx1"/>
                      </a:solidFill>
                      <a:miter lim="800000"/>
                    </a:lnL>
                    <a:lnR w="12700">
                      <a:solidFill>
                        <a:schemeClr val="tx1"/>
                      </a:solidFill>
                      <a:miter lim="800000"/>
                    </a:lnR>
                    <a:lnT w="12700">
                      <a:solidFill>
                        <a:schemeClr val="tx1"/>
                      </a:solidFill>
                      <a:miter lim="800000"/>
                    </a:lnT>
                    <a:lnB w="12700">
                      <a:solidFill>
                        <a:schemeClr val="tx1"/>
                      </a:solidFill>
                      <a:miter lim="800000"/>
                    </a:lnB>
                    <a:noFill/>
                  </a:tcPr>
                </a:tc>
                <a:tc>
                  <a:txBody>
                    <a:bodyPr lIns="68579" tIns="0" rIns="68579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400">
                          <a:latin typeface="Times New Roman" pitchFamily="18" charset="0"/>
                          <a:ea typeface="黑体" panose="02010609060101010101" pitchFamily="49" charset="-122"/>
                        </a:rPr>
                        <a:t> </a:t>
                      </a:r>
                      <a:endParaRPr lang="zh-CN" altLang="zh-CN" sz="2400"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79" marR="68579" marT="0" marB="0" anchor="ctr">
                    <a:lnL w="12700">
                      <a:solidFill>
                        <a:schemeClr val="tx1"/>
                      </a:solidFill>
                      <a:miter lim="800000"/>
                    </a:lnL>
                    <a:lnR w="12700">
                      <a:solidFill>
                        <a:schemeClr val="tx1"/>
                      </a:solidFill>
                      <a:miter lim="800000"/>
                    </a:lnR>
                    <a:lnT w="12700">
                      <a:solidFill>
                        <a:schemeClr val="tx1"/>
                      </a:solidFill>
                      <a:miter lim="800000"/>
                    </a:lnT>
                    <a:lnB w="12700">
                      <a:solidFill>
                        <a:schemeClr val="tx1"/>
                      </a:solidFill>
                      <a:miter lim="800000"/>
                    </a:lnB>
                    <a:noFill/>
                  </a:tcPr>
                </a:tc>
                <a:tc>
                  <a:txBody>
                    <a:bodyPr lIns="68579" tIns="0" rIns="68579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400">
                          <a:latin typeface="Times New Roman" pitchFamily="18" charset="0"/>
                          <a:ea typeface="黑体" panose="02010609060101010101" pitchFamily="49" charset="-122"/>
                        </a:rPr>
                        <a:t> </a:t>
                      </a:r>
                      <a:endParaRPr lang="zh-CN" altLang="zh-CN" sz="2400"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79" marR="68579" marT="0" marB="0" anchor="ctr">
                    <a:lnL w="12700">
                      <a:solidFill>
                        <a:schemeClr val="tx1"/>
                      </a:solidFill>
                      <a:miter lim="800000"/>
                    </a:lnL>
                    <a:lnR w="12700">
                      <a:solidFill>
                        <a:schemeClr val="tx1"/>
                      </a:solidFill>
                      <a:miter lim="800000"/>
                    </a:lnR>
                    <a:lnT w="12700">
                      <a:solidFill>
                        <a:schemeClr val="tx1"/>
                      </a:solidFill>
                      <a:miter lim="800000"/>
                    </a:lnT>
                    <a:lnB w="12700">
                      <a:solidFill>
                        <a:schemeClr val="tx1"/>
                      </a:solidFill>
                      <a:miter lim="800000"/>
                    </a:lnB>
                    <a:noFill/>
                  </a:tcPr>
                </a:tc>
                <a:tc>
                  <a:txBody>
                    <a:bodyPr lIns="68579" tIns="0" rIns="68579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400">
                          <a:latin typeface="Times New Roman" pitchFamily="18" charset="0"/>
                          <a:ea typeface="黑体" panose="02010609060101010101" pitchFamily="49" charset="-122"/>
                        </a:rPr>
                        <a:t> </a:t>
                      </a:r>
                      <a:endParaRPr lang="zh-CN" altLang="zh-CN" sz="2400"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79" marR="68579" marT="0" marB="0" anchor="ctr">
                    <a:lnL w="12700">
                      <a:solidFill>
                        <a:schemeClr val="tx1"/>
                      </a:solidFill>
                      <a:miter lim="800000"/>
                    </a:lnL>
                    <a:lnR w="12700">
                      <a:solidFill>
                        <a:schemeClr val="tx1"/>
                      </a:solidFill>
                      <a:miter lim="800000"/>
                    </a:lnR>
                    <a:lnT w="12700">
                      <a:solidFill>
                        <a:schemeClr val="tx1"/>
                      </a:solidFill>
                      <a:miter lim="800000"/>
                    </a:lnT>
                    <a:lnB w="12700">
                      <a:solidFill>
                        <a:schemeClr val="tx1"/>
                      </a:solidFill>
                      <a:miter lim="800000"/>
                    </a:lnB>
                    <a:noFill/>
                  </a:tcPr>
                </a:tc>
              </a:tr>
              <a:tr h="444500">
                <a:tc>
                  <a:txBody>
                    <a:bodyPr lIns="68579" tIns="0" rIns="68579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400">
                          <a:latin typeface="Times New Roman" pitchFamily="18" charset="0"/>
                          <a:ea typeface="黑体" panose="02010609060101010101" pitchFamily="49" charset="-122"/>
                        </a:rPr>
                        <a:t>3</a:t>
                      </a:r>
                      <a:endParaRPr lang="zh-CN" altLang="zh-CN" sz="2400"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79" marR="68579" marT="0" marB="0" anchor="ctr">
                    <a:lnL w="12700">
                      <a:solidFill>
                        <a:schemeClr val="tx1"/>
                      </a:solidFill>
                      <a:miter lim="800000"/>
                    </a:lnL>
                    <a:lnR w="12700">
                      <a:solidFill>
                        <a:schemeClr val="tx1"/>
                      </a:solidFill>
                      <a:miter lim="800000"/>
                    </a:lnR>
                    <a:lnT w="12700">
                      <a:solidFill>
                        <a:schemeClr val="tx1"/>
                      </a:solidFill>
                      <a:miter lim="800000"/>
                    </a:lnT>
                    <a:lnB w="12700">
                      <a:solidFill>
                        <a:schemeClr val="tx1"/>
                      </a:solidFill>
                      <a:miter lim="800000"/>
                    </a:lnB>
                    <a:noFill/>
                  </a:tcPr>
                </a:tc>
                <a:tc>
                  <a:txBody>
                    <a:bodyPr lIns="68579" tIns="0" rIns="68579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400">
                          <a:latin typeface="Times New Roman" pitchFamily="18" charset="0"/>
                          <a:ea typeface="黑体" panose="02010609060101010101" pitchFamily="49" charset="-122"/>
                        </a:rPr>
                        <a:t> </a:t>
                      </a:r>
                      <a:endParaRPr lang="zh-CN" altLang="zh-CN" sz="2400"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79" marR="68579" marT="0" marB="0" anchor="ctr">
                    <a:lnL w="12700">
                      <a:solidFill>
                        <a:schemeClr val="tx1"/>
                      </a:solidFill>
                      <a:miter lim="800000"/>
                    </a:lnL>
                    <a:lnR w="12700">
                      <a:solidFill>
                        <a:schemeClr val="tx1"/>
                      </a:solidFill>
                      <a:miter lim="800000"/>
                    </a:lnR>
                    <a:lnT w="12700">
                      <a:solidFill>
                        <a:schemeClr val="tx1"/>
                      </a:solidFill>
                      <a:miter lim="800000"/>
                    </a:lnT>
                    <a:lnB w="12700">
                      <a:solidFill>
                        <a:schemeClr val="tx1"/>
                      </a:solidFill>
                      <a:miter lim="800000"/>
                    </a:lnB>
                    <a:noFill/>
                  </a:tcPr>
                </a:tc>
                <a:tc>
                  <a:txBody>
                    <a:bodyPr lIns="68579" tIns="0" rIns="68579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400">
                          <a:latin typeface="Times New Roman" pitchFamily="18" charset="0"/>
                          <a:ea typeface="黑体" panose="02010609060101010101" pitchFamily="49" charset="-122"/>
                        </a:rPr>
                        <a:t> </a:t>
                      </a:r>
                      <a:endParaRPr lang="zh-CN" altLang="zh-CN" sz="2400"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79" marR="68579" marT="0" marB="0" anchor="ctr">
                    <a:lnL w="12700">
                      <a:solidFill>
                        <a:schemeClr val="tx1"/>
                      </a:solidFill>
                      <a:miter lim="800000"/>
                    </a:lnL>
                    <a:lnR w="12700">
                      <a:solidFill>
                        <a:schemeClr val="tx1"/>
                      </a:solidFill>
                      <a:miter lim="800000"/>
                    </a:lnR>
                    <a:lnT w="12700">
                      <a:solidFill>
                        <a:schemeClr val="tx1"/>
                      </a:solidFill>
                      <a:miter lim="800000"/>
                    </a:lnT>
                    <a:lnB w="12700">
                      <a:solidFill>
                        <a:schemeClr val="tx1"/>
                      </a:solidFill>
                      <a:miter lim="800000"/>
                    </a:lnB>
                    <a:noFill/>
                  </a:tcPr>
                </a:tc>
                <a:tc>
                  <a:txBody>
                    <a:bodyPr lIns="68579" tIns="0" rIns="68579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400">
                          <a:latin typeface="Times New Roman" pitchFamily="18" charset="0"/>
                          <a:ea typeface="黑体" panose="02010609060101010101" pitchFamily="49" charset="-122"/>
                        </a:rPr>
                        <a:t> </a:t>
                      </a:r>
                      <a:endParaRPr lang="zh-CN" altLang="zh-CN" sz="2400"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79" marR="68579" marT="0" marB="0" anchor="ctr">
                    <a:lnL w="12700">
                      <a:solidFill>
                        <a:schemeClr val="tx1"/>
                      </a:solidFill>
                      <a:miter lim="800000"/>
                    </a:lnL>
                    <a:lnR w="12700">
                      <a:solidFill>
                        <a:schemeClr val="tx1"/>
                      </a:solidFill>
                      <a:miter lim="800000"/>
                    </a:lnR>
                    <a:lnT w="12700">
                      <a:solidFill>
                        <a:schemeClr val="tx1"/>
                      </a:solidFill>
                      <a:miter lim="800000"/>
                    </a:lnT>
                    <a:lnB w="12700">
                      <a:solidFill>
                        <a:schemeClr val="tx1"/>
                      </a:solidFill>
                      <a:miter lim="800000"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7217" name="矩形 1"/>
          <p:cNvSpPr/>
          <p:nvPr/>
        </p:nvSpPr>
        <p:spPr>
          <a:xfrm>
            <a:off x="2990850" y="4359275"/>
            <a:ext cx="3878263" cy="461963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just"/>
            <a:r>
              <a:rPr lang="zh-CN" altLang="zh-CN" sz="24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灯丝电阻随温度增大而增大</a:t>
            </a:r>
            <a:endParaRPr lang="zh-CN" altLang="zh-CN" sz="1000">
              <a:latin typeface="等线" pitchFamily="2" charset="-122"/>
              <a:ea typeface="等线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1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71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71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72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72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21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8194" name="矩形 14"/>
          <p:cNvSpPr/>
          <p:nvPr/>
        </p:nvSpPr>
        <p:spPr>
          <a:xfrm>
            <a:off x="3725863" y="0"/>
            <a:ext cx="1841500" cy="461963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知识梳理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8195" name="箭头: 五边形 3"/>
          <p:cNvSpPr/>
          <p:nvPr/>
        </p:nvSpPr>
        <p:spPr>
          <a:xfrm>
            <a:off x="361950" y="633413"/>
            <a:ext cx="3525838" cy="461962"/>
          </a:xfrm>
          <a:prstGeom prst="homePlate">
            <a:avLst>
              <a:gd name="adj" fmla="val 49999"/>
            </a:avLst>
          </a:prstGeom>
          <a:solidFill>
            <a:srgbClr val="FF69B4"/>
          </a:solidFill>
          <a:ln w="12700">
            <a:solidFill>
              <a:srgbClr val="6F9526"/>
            </a:solidFill>
            <a:miter lim="800000"/>
          </a:ln>
        </p:spPr>
        <p:txBody>
          <a:bodyPr anchor="ctr" anchorCtr="0"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en-US" sz="2400" spc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二　其他方法测量电阻</a:t>
            </a:r>
            <a:endParaRPr lang="zh-CN" altLang="en-US" sz="2400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graphicFrame>
        <p:nvGraphicFramePr>
          <p:cNvPr id="8196" name="表格 2"/>
          <p:cNvGraphicFramePr>
            <a:graphicFrameLocks noGrp="1"/>
          </p:cNvGraphicFramePr>
          <p:nvPr/>
        </p:nvGraphicFramePr>
        <p:xfrm>
          <a:off x="361950" y="1208088"/>
          <a:ext cx="8320088" cy="5240338"/>
        </p:xfrm>
        <a:graphic>
          <a:graphicData uri="http://schemas.openxmlformats.org/drawingml/2006/table">
            <a:tbl>
              <a:tblPr/>
              <a:tblGrid>
                <a:gridCol w="1077912"/>
                <a:gridCol w="1881188"/>
                <a:gridCol w="1760538"/>
                <a:gridCol w="1936750"/>
                <a:gridCol w="1663700"/>
              </a:tblGrid>
              <a:tr h="461962">
                <a:tc gridSpan="5">
                  <a:txBody>
                    <a:bodyPr lIns="68580" tIns="0" rIns="68580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1.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只有电流表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0" marR="68580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 hMerge="1">
                  <a:txBody>
                    <a:bodyPr/>
                    <a:lstStyle/>
                    <a:p/>
                  </a:txBody>
                  <a:tcP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</a:tcPr>
                </a:tc>
                <a:tc hMerge="1">
                  <a:txBody>
                    <a:bodyPr/>
                    <a:lstStyle/>
                    <a:p/>
                  </a:txBody>
                  <a:tcP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</a:tcPr>
                </a:tc>
                <a:tc hMerge="1">
                  <a:txBody>
                    <a:bodyPr/>
                    <a:lstStyle/>
                    <a:p/>
                  </a:txBody>
                  <a:tcP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</a:tcPr>
                </a:tc>
                <a:tc hMerge="1">
                  <a:txBody>
                    <a:bodyPr/>
                    <a:lstStyle/>
                    <a:p/>
                  </a:txBody>
                  <a:tcPr>
                    <a:lnR w="12700"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</a:tcPr>
                </a:tc>
              </a:tr>
              <a:tr h="3181350">
                <a:tc>
                  <a:txBody>
                    <a:bodyPr lIns="68580" tIns="0" rIns="68580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电路图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0" marR="68580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80" tIns="0" rIns="68580" bIns="0" anchor="b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eaLnBrk="1" hangingPunct="1"/>
                      <a:endParaRPr lang="en-US" altLang="zh-CN" sz="2400">
                        <a:solidFill>
                          <a:srgbClr val="000000"/>
                        </a:solidFill>
                        <a:latin typeface="Times New Roman" pitchFamily="18" charset="0"/>
                        <a:ea typeface="黑体" panose="02010609060101010101" pitchFamily="49" charset="-122"/>
                      </a:endParaRPr>
                    </a:p>
                    <a:p>
                      <a:pPr marL="0" lvl="0" indent="0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闭合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S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，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R</a:t>
                      </a:r>
                      <a:r>
                        <a:rPr lang="en-US" altLang="zh-CN" sz="2400" baseline="-250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0</a:t>
                      </a:r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电流为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I</a:t>
                      </a:r>
                      <a:r>
                        <a:rPr lang="en-US" altLang="zh-CN" sz="2400" baseline="-250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0</a:t>
                      </a:r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，</a:t>
                      </a:r>
                      <a:endParaRPr sz="2400">
                        <a:solidFill>
                          <a:srgbClr val="000000"/>
                        </a:solidFill>
                        <a:latin typeface="Times New Roman" pitchFamily="18" charset="0"/>
                        <a:ea typeface="黑体" panose="02010609060101010101" pitchFamily="49" charset="-122"/>
                      </a:endParaRPr>
                    </a:p>
                    <a:p>
                      <a:pPr marL="0" lvl="0" indent="0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R</a:t>
                      </a:r>
                      <a:r>
                        <a:rPr lang="en-US" altLang="zh-CN" sz="2400" baseline="-250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x</a:t>
                      </a:r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电流为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I</a:t>
                      </a:r>
                      <a:r>
                        <a:rPr lang="en-US" altLang="zh-CN" sz="2400" baseline="-250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x</a:t>
                      </a:r>
                      <a:endParaRPr lang="zh-CN" altLang="zh-CN" sz="2400">
                        <a:solidFill>
                          <a:srgbClr val="000000"/>
                        </a:solidFill>
                        <a:latin typeface="Times New Roman" pitchFamily="18" charset="0"/>
                        <a:ea typeface="黑体" panose="02010609060101010101" pitchFamily="49" charset="-122"/>
                      </a:endParaRPr>
                    </a:p>
                    <a:p>
                      <a:pPr marL="0" lvl="0" indent="0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 </a:t>
                      </a:r>
                      <a:endParaRPr lang="zh-CN" altLang="zh-CN"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0" marR="68580" marT="0" marB="0" anchor="b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80" tIns="0" rIns="68580" bIns="0" anchor="b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eaLnBrk="1" hangingPunct="1"/>
                      <a:endParaRPr lang="en-US" altLang="zh-CN" sz="2400">
                        <a:solidFill>
                          <a:srgbClr val="000000"/>
                        </a:solidFill>
                        <a:latin typeface="Times New Roman" pitchFamily="18" charset="0"/>
                        <a:ea typeface="黑体" panose="02010609060101010101" pitchFamily="49" charset="-122"/>
                      </a:endParaRPr>
                    </a:p>
                    <a:p>
                      <a:pPr marL="0" lvl="0" indent="0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滑片在最左端，电流表为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I</a:t>
                      </a:r>
                      <a:r>
                        <a:rPr lang="en-US" altLang="zh-CN" sz="2400" baseline="-250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1</a:t>
                      </a:r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，滑片在最右端，电流表为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I</a:t>
                      </a:r>
                      <a:r>
                        <a:rPr lang="en-US" altLang="zh-CN" sz="2400" baseline="-250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2</a:t>
                      </a:r>
                      <a:endParaRPr lang="zh-CN" altLang="zh-CN"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0" marR="68580" marT="0" marB="0" anchor="b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80" tIns="0" rIns="68580" bIns="0" anchor="b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eaLnBrk="1" hangingPunct="1"/>
                      <a:endParaRPr lang="en-US" altLang="zh-CN" sz="2400">
                        <a:solidFill>
                          <a:srgbClr val="000000"/>
                        </a:solidFill>
                        <a:latin typeface="Times New Roman" pitchFamily="18" charset="0"/>
                        <a:ea typeface="黑体" panose="02010609060101010101" pitchFamily="49" charset="-122"/>
                      </a:endParaRPr>
                    </a:p>
                    <a:p>
                      <a:pPr marL="0" lvl="0" indent="0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S</a:t>
                      </a:r>
                      <a:r>
                        <a:rPr lang="en-US" altLang="zh-CN" sz="2400" baseline="-250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1</a:t>
                      </a:r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和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S</a:t>
                      </a:r>
                      <a:r>
                        <a:rPr lang="en-US" altLang="zh-CN" sz="2400" baseline="-250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2</a:t>
                      </a:r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闭合，电流表为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I</a:t>
                      </a:r>
                      <a:r>
                        <a:rPr lang="en-US" altLang="zh-CN" sz="2400" baseline="-250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1</a:t>
                      </a:r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，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S</a:t>
                      </a:r>
                      <a:r>
                        <a:rPr lang="en-US" altLang="zh-CN" sz="2400" baseline="-250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1</a:t>
                      </a:r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闭合，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S</a:t>
                      </a:r>
                      <a:r>
                        <a:rPr lang="en-US" altLang="zh-CN" sz="2400" baseline="-250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2</a:t>
                      </a:r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断开，电流表为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I</a:t>
                      </a:r>
                      <a:r>
                        <a:rPr lang="en-US" altLang="zh-CN" sz="2400" baseline="-250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2</a:t>
                      </a:r>
                      <a:endParaRPr lang="zh-CN" altLang="zh-CN"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0" marR="68580" marT="0" marB="0" anchor="b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80" tIns="0" rIns="68580" bIns="0" anchor="b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eaLnBrk="1" hangingPunct="1"/>
                      <a:endParaRPr lang="en-US" altLang="zh-CN" sz="2400">
                        <a:solidFill>
                          <a:srgbClr val="000000"/>
                        </a:solidFill>
                        <a:latin typeface="Times New Roman" pitchFamily="18" charset="0"/>
                        <a:ea typeface="黑体" panose="02010609060101010101" pitchFamily="49" charset="-122"/>
                      </a:endParaRPr>
                    </a:p>
                    <a:p>
                      <a:pPr marL="0" lvl="0" indent="0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只闭合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S</a:t>
                      </a:r>
                      <a:r>
                        <a:rPr lang="en-US" altLang="zh-CN" sz="2400" baseline="-250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1</a:t>
                      </a:r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，电流表为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I</a:t>
                      </a:r>
                      <a:r>
                        <a:rPr lang="en-US" altLang="zh-CN" sz="2400" baseline="-250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0</a:t>
                      </a:r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，只闭合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S</a:t>
                      </a:r>
                      <a:r>
                        <a:rPr lang="en-US" altLang="zh-CN" sz="2400" baseline="-250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2</a:t>
                      </a:r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，电流表为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I</a:t>
                      </a:r>
                      <a:r>
                        <a:rPr lang="en-US" altLang="zh-CN" sz="2400" baseline="-250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x</a:t>
                      </a:r>
                      <a:endParaRPr lang="zh-CN" altLang="zh-CN"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0" marR="68580" marT="0" marB="0" anchor="b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</a:tr>
              <a:tr h="1597025">
                <a:tc>
                  <a:txBody>
                    <a:bodyPr lIns="68580" tIns="0" rIns="68580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表达式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0" marR="68580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80" tIns="0" rIns="68580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R</a:t>
                      </a:r>
                      <a:r>
                        <a:rPr lang="en-US" altLang="zh-CN" sz="2400" baseline="-250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x</a:t>
                      </a:r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＝</a:t>
                      </a:r>
                      <a:r>
                        <a:rPr sz="2400" u="sng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　　　</a:t>
                      </a:r>
                      <a:r>
                        <a:rPr lang="en-US" altLang="zh-CN" sz="2400" u="sng">
                          <a:solidFill>
                            <a:schemeClr val="bg1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.</a:t>
                      </a:r>
                      <a:r>
                        <a:rPr sz="2400" u="sng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　　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0" marR="68580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80" tIns="0" rIns="68580" bIns="0" anchor="b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R</a:t>
                      </a:r>
                      <a:r>
                        <a:rPr lang="en-US" altLang="zh-CN" sz="2400" baseline="-250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x</a:t>
                      </a:r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＝</a:t>
                      </a:r>
                      <a:r>
                        <a:rPr sz="2400" u="sng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　　　</a:t>
                      </a:r>
                      <a:r>
                        <a:rPr lang="en-US" altLang="zh-CN" sz="2400" u="sng">
                          <a:solidFill>
                            <a:schemeClr val="bg1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.</a:t>
                      </a:r>
                      <a:r>
                        <a:rPr sz="2400" u="sng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　　</a:t>
                      </a:r>
                      <a:endParaRPr sz="2400">
                        <a:solidFill>
                          <a:srgbClr val="000000"/>
                        </a:solidFill>
                        <a:latin typeface="Times New Roman" pitchFamily="18" charset="0"/>
                        <a:ea typeface="黑体" panose="02010609060101010101" pitchFamily="49" charset="-122"/>
                      </a:endParaRPr>
                    </a:p>
                    <a:p>
                      <a:pPr marL="0" lvl="0" indent="0" eaLnBrk="1" hangingPunct="1"/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（变阻器最大为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R</a:t>
                      </a:r>
                      <a:r>
                        <a:rPr lang="en-US" altLang="zh-CN" sz="2400" baseline="-250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0</a:t>
                      </a:r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）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0" marR="68580" marT="0" marB="0" anchor="b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80" tIns="0" rIns="68580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R</a:t>
                      </a:r>
                      <a:r>
                        <a:rPr lang="en-US" altLang="zh-CN" sz="2400" baseline="-250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x</a:t>
                      </a:r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＝</a:t>
                      </a:r>
                      <a:r>
                        <a:rPr sz="2400" u="sng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　　　</a:t>
                      </a:r>
                      <a:r>
                        <a:rPr lang="en-US" altLang="zh-CN" sz="2400" u="sng">
                          <a:solidFill>
                            <a:schemeClr val="bg1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.</a:t>
                      </a:r>
                      <a:r>
                        <a:rPr sz="2400" u="sng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　　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0" marR="68580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80" tIns="0" rIns="68580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R</a:t>
                      </a:r>
                      <a:r>
                        <a:rPr lang="en-US" altLang="zh-CN" sz="2400" baseline="-250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x</a:t>
                      </a:r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＝</a:t>
                      </a:r>
                      <a:r>
                        <a:rPr sz="2400" u="sng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　　　</a:t>
                      </a:r>
                      <a:r>
                        <a:rPr lang="en-US" altLang="zh-CN" sz="2400" u="sng">
                          <a:solidFill>
                            <a:schemeClr val="bg1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.</a:t>
                      </a:r>
                      <a:r>
                        <a:rPr sz="2400" u="sng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　　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0" marR="68580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</a:tr>
            </a:tbl>
          </a:graphicData>
        </a:graphic>
      </p:graphicFrame>
      <p:pic>
        <p:nvPicPr>
          <p:cNvPr id="8218" name="Picture 4" descr="E:\资料   L\2020\课件\中考总复习\2021中考总复习·物理\1004A.TIF"/>
          <p:cNvPicPr>
            <a:picLocks noChangeAspect="1"/>
          </p:cNvPicPr>
          <p:nvPr/>
        </p:nvPicPr>
        <p:blipFill>
          <a:blip r:embed="rId3" r:link="rId2"/>
          <a:stretch>
            <a:fillRect/>
          </a:stretch>
        </p:blipFill>
        <p:spPr>
          <a:xfrm>
            <a:off x="1525588" y="1970088"/>
            <a:ext cx="1612900" cy="938212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8219" name="Picture 3" descr="E:\资料   L\2020\课件\中考总复习\2021中考总复习·物理\1004B.TIF"/>
          <p:cNvPicPr>
            <a:picLocks noChangeAspect="1"/>
          </p:cNvPicPr>
          <p:nvPr/>
        </p:nvPicPr>
        <p:blipFill>
          <a:blip r:embed="rId5" r:link="rId4"/>
          <a:stretch>
            <a:fillRect/>
          </a:stretch>
        </p:blipFill>
        <p:spPr>
          <a:xfrm>
            <a:off x="3402013" y="2044700"/>
            <a:ext cx="1612900" cy="788988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8220" name="Picture 2" descr="E:\资料   L\2020\课件\中考总复习\2021中考总复习·物理\1004C.TIF"/>
          <p:cNvPicPr>
            <a:picLocks noChangeAspect="1"/>
          </p:cNvPicPr>
          <p:nvPr/>
        </p:nvPicPr>
        <p:blipFill>
          <a:blip r:embed="rId7" r:link="rId6"/>
          <a:stretch>
            <a:fillRect/>
          </a:stretch>
        </p:blipFill>
        <p:spPr>
          <a:xfrm>
            <a:off x="5278438" y="1771650"/>
            <a:ext cx="1438275" cy="1184275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8221" name="Picture 1" descr="E:\资料   L\2020\课件\中考总复习\2021中考总复习·物理\1004D.TIF"/>
          <p:cNvPicPr>
            <a:picLocks noChangeAspect="1"/>
          </p:cNvPicPr>
          <p:nvPr/>
        </p:nvPicPr>
        <p:blipFill>
          <a:blip r:embed="rId9" r:link="rId8"/>
          <a:stretch>
            <a:fillRect/>
          </a:stretch>
        </p:blipFill>
        <p:spPr>
          <a:xfrm>
            <a:off x="7097713" y="2044700"/>
            <a:ext cx="1512887" cy="863600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8222" name="图片 4"/>
          <p:cNvPicPr>
            <a:picLocks noChangeAspect="1"/>
          </p:cNvPicPr>
          <p:nvPr/>
        </p:nvPicPr>
        <p:blipFill>
          <a:blip r:embed="rId10"/>
          <a:srcRect r="91370"/>
          <a:stretch>
            <a:fillRect/>
          </a:stretch>
        </p:blipFill>
        <p:spPr>
          <a:xfrm>
            <a:off x="2332038" y="4938713"/>
            <a:ext cx="788987" cy="965200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8223" name="图片 5"/>
          <p:cNvPicPr>
            <a:picLocks noChangeAspect="1"/>
          </p:cNvPicPr>
          <p:nvPr/>
        </p:nvPicPr>
        <p:blipFill>
          <a:blip r:embed="rId11"/>
          <a:srcRect r="89580"/>
          <a:stretch>
            <a:fillRect/>
          </a:stretch>
        </p:blipFill>
        <p:spPr>
          <a:xfrm>
            <a:off x="4060825" y="4822825"/>
            <a:ext cx="954088" cy="965200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8224" name="图片 6"/>
          <p:cNvPicPr>
            <a:picLocks noChangeAspect="1"/>
          </p:cNvPicPr>
          <p:nvPr/>
        </p:nvPicPr>
        <p:blipFill>
          <a:blip r:embed="rId12"/>
          <a:srcRect r="89685"/>
          <a:stretch>
            <a:fillRect/>
          </a:stretch>
        </p:blipFill>
        <p:spPr>
          <a:xfrm>
            <a:off x="5876925" y="4938713"/>
            <a:ext cx="942975" cy="965200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8225" name="图片 7"/>
          <p:cNvPicPr>
            <a:picLocks noChangeAspect="1"/>
          </p:cNvPicPr>
          <p:nvPr/>
        </p:nvPicPr>
        <p:blipFill>
          <a:blip r:embed="rId13"/>
          <a:srcRect r="92633"/>
          <a:stretch>
            <a:fillRect/>
          </a:stretch>
        </p:blipFill>
        <p:spPr>
          <a:xfrm>
            <a:off x="7937500" y="4938713"/>
            <a:ext cx="673100" cy="965200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8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8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8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8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2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82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82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82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82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82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82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 nodeType="clickPar">
                      <p:stCondLst>
                        <p:cond delay="indefinite"/>
                      </p:stCondLst>
                      <p:childTnLst>
                        <p:par>
                          <p:cTn id="4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82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82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9218" name="矩形 14"/>
          <p:cNvSpPr/>
          <p:nvPr/>
        </p:nvSpPr>
        <p:spPr>
          <a:xfrm>
            <a:off x="3725863" y="0"/>
            <a:ext cx="1841500" cy="461963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知识梳理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graphicFrame>
        <p:nvGraphicFramePr>
          <p:cNvPr id="9219" name="表格 2"/>
          <p:cNvGraphicFramePr>
            <a:graphicFrameLocks noGrp="1"/>
          </p:cNvGraphicFramePr>
          <p:nvPr/>
        </p:nvGraphicFramePr>
        <p:xfrm>
          <a:off x="400050" y="955675"/>
          <a:ext cx="8281988" cy="5175250"/>
        </p:xfrm>
        <a:graphic>
          <a:graphicData uri="http://schemas.openxmlformats.org/drawingml/2006/table">
            <a:tbl>
              <a:tblPr/>
              <a:tblGrid>
                <a:gridCol w="1122362"/>
                <a:gridCol w="1681162"/>
                <a:gridCol w="2990850"/>
                <a:gridCol w="2487612"/>
              </a:tblGrid>
              <a:tr h="487362">
                <a:tc gridSpan="4">
                  <a:txBody>
                    <a:bodyPr lIns="68584" tIns="0" rIns="68584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2.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只有电压表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4" marR="68584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 hMerge="1">
                  <a:txBody>
                    <a:bodyPr/>
                    <a:lstStyle/>
                    <a:p/>
                  </a:txBody>
                  <a:tcP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</a:tcPr>
                </a:tc>
                <a:tc hMerge="1">
                  <a:txBody>
                    <a:bodyPr/>
                    <a:lstStyle/>
                    <a:p/>
                  </a:txBody>
                  <a:tcP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</a:tcPr>
                </a:tc>
                <a:tc hMerge="1">
                  <a:txBody>
                    <a:bodyPr/>
                    <a:lstStyle/>
                    <a:p/>
                  </a:txBody>
                  <a:tcPr>
                    <a:lnR w="12700"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</a:tcPr>
                </a:tc>
              </a:tr>
              <a:tr h="3128962">
                <a:tc>
                  <a:txBody>
                    <a:bodyPr lIns="68584" tIns="0" rIns="68584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电路图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4" marR="68584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84" tIns="0" rIns="68584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eaLnBrk="1" hangingPunct="1"/>
                      <a:endParaRPr lang="en-US" altLang="zh-CN" sz="2400">
                        <a:solidFill>
                          <a:srgbClr val="000000"/>
                        </a:solidFill>
                        <a:latin typeface="Times New Roman" pitchFamily="18" charset="0"/>
                        <a:ea typeface="黑体" panose="02010609060101010101" pitchFamily="49" charset="-122"/>
                      </a:endParaRPr>
                    </a:p>
                    <a:p>
                      <a:pPr marL="0" lvl="0" indent="0" eaLnBrk="1" hangingPunct="1"/>
                      <a:endParaRPr lang="en-US" altLang="zh-CN" sz="2400">
                        <a:solidFill>
                          <a:srgbClr val="000000"/>
                        </a:solidFill>
                        <a:latin typeface="Times New Roman" pitchFamily="18" charset="0"/>
                        <a:ea typeface="黑体" panose="02010609060101010101" pitchFamily="49" charset="-122"/>
                      </a:endParaRPr>
                    </a:p>
                    <a:p>
                      <a:pPr marL="0" lvl="0" indent="0" eaLnBrk="1" hangingPunct="1"/>
                      <a:endParaRPr lang="en-US" altLang="zh-CN" sz="2400">
                        <a:solidFill>
                          <a:srgbClr val="000000"/>
                        </a:solidFill>
                        <a:latin typeface="Times New Roman" pitchFamily="18" charset="0"/>
                        <a:ea typeface="黑体" panose="02010609060101010101" pitchFamily="49" charset="-122"/>
                      </a:endParaRPr>
                    </a:p>
                    <a:p>
                      <a:pPr marL="0" lvl="0" indent="0" eaLnBrk="1" hangingPunct="1"/>
                      <a:endParaRPr lang="en-US" altLang="zh-CN" sz="2400">
                        <a:solidFill>
                          <a:srgbClr val="000000"/>
                        </a:solidFill>
                        <a:latin typeface="Times New Roman" pitchFamily="18" charset="0"/>
                        <a:ea typeface="黑体" panose="02010609060101010101" pitchFamily="49" charset="-122"/>
                      </a:endParaRPr>
                    </a:p>
                    <a:p>
                      <a:pPr marL="0" lvl="0" indent="0" eaLnBrk="1" hangingPunct="1"/>
                      <a:endParaRPr lang="en-US" altLang="zh-CN" sz="2400">
                        <a:solidFill>
                          <a:srgbClr val="000000"/>
                        </a:solidFill>
                        <a:latin typeface="Times New Roman" pitchFamily="18" charset="0"/>
                        <a:ea typeface="黑体" panose="02010609060101010101" pitchFamily="49" charset="-122"/>
                      </a:endParaRPr>
                    </a:p>
                    <a:p>
                      <a:pPr marL="0" lvl="0" indent="0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闭合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S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，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R</a:t>
                      </a:r>
                      <a:r>
                        <a:rPr lang="en-US" altLang="zh-CN" sz="2400" baseline="-250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0</a:t>
                      </a:r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电压为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U</a:t>
                      </a:r>
                      <a:r>
                        <a:rPr lang="en-US" altLang="zh-CN" sz="2400" baseline="-250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0</a:t>
                      </a:r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，</a:t>
                      </a:r>
                      <a:endParaRPr sz="2400">
                        <a:solidFill>
                          <a:srgbClr val="000000"/>
                        </a:solidFill>
                        <a:latin typeface="Times New Roman" pitchFamily="18" charset="0"/>
                        <a:ea typeface="黑体" panose="02010609060101010101" pitchFamily="49" charset="-122"/>
                      </a:endParaRPr>
                    </a:p>
                    <a:p>
                      <a:pPr marL="0" lvl="0" indent="0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R</a:t>
                      </a:r>
                      <a:r>
                        <a:rPr lang="en-US" altLang="zh-CN" sz="2400" baseline="-250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x</a:t>
                      </a:r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电压为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U</a:t>
                      </a:r>
                      <a:r>
                        <a:rPr lang="en-US" altLang="zh-CN" sz="2400" baseline="-250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x</a:t>
                      </a:r>
                      <a:endParaRPr lang="zh-CN" altLang="zh-CN" sz="2400">
                        <a:solidFill>
                          <a:srgbClr val="000000"/>
                        </a:solidFill>
                        <a:latin typeface="Times New Roman" pitchFamily="18" charset="0"/>
                        <a:ea typeface="黑体" panose="02010609060101010101" pitchFamily="49" charset="-122"/>
                      </a:endParaRPr>
                    </a:p>
                  </a:txBody>
                  <a:tcPr marL="68584" marR="68584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84" tIns="0" rIns="68584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eaLnBrk="1" hangingPunct="1"/>
                      <a:endParaRPr lang="en-US" altLang="zh-CN" sz="2400">
                        <a:solidFill>
                          <a:srgbClr val="000000"/>
                        </a:solidFill>
                        <a:latin typeface="Times New Roman" pitchFamily="18" charset="0"/>
                        <a:ea typeface="黑体" panose="02010609060101010101" pitchFamily="49" charset="-122"/>
                      </a:endParaRPr>
                    </a:p>
                    <a:p>
                      <a:pPr marL="0" lvl="0" indent="0" eaLnBrk="1" hangingPunct="1"/>
                      <a:endParaRPr lang="en-US" altLang="zh-CN" sz="2400">
                        <a:solidFill>
                          <a:srgbClr val="000000"/>
                        </a:solidFill>
                        <a:latin typeface="Times New Roman" pitchFamily="18" charset="0"/>
                        <a:ea typeface="黑体" panose="02010609060101010101" pitchFamily="49" charset="-122"/>
                      </a:endParaRPr>
                    </a:p>
                    <a:p>
                      <a:pPr marL="0" lvl="0" indent="0" eaLnBrk="1" hangingPunct="1"/>
                      <a:endParaRPr lang="en-US" altLang="zh-CN" sz="2400">
                        <a:solidFill>
                          <a:srgbClr val="000000"/>
                        </a:solidFill>
                        <a:latin typeface="Times New Roman" pitchFamily="18" charset="0"/>
                        <a:ea typeface="黑体" panose="02010609060101010101" pitchFamily="49" charset="-122"/>
                      </a:endParaRPr>
                    </a:p>
                    <a:p>
                      <a:pPr marL="0" lvl="0" indent="0" eaLnBrk="1" hangingPunct="1"/>
                      <a:endParaRPr lang="en-US" altLang="zh-CN" sz="2400">
                        <a:solidFill>
                          <a:srgbClr val="000000"/>
                        </a:solidFill>
                        <a:latin typeface="Times New Roman" pitchFamily="18" charset="0"/>
                        <a:ea typeface="黑体" panose="02010609060101010101" pitchFamily="49" charset="-122"/>
                      </a:endParaRPr>
                    </a:p>
                    <a:p>
                      <a:pPr marL="0" lvl="0" indent="0" eaLnBrk="1" hangingPunct="1"/>
                      <a:endParaRPr lang="en-US" altLang="zh-CN" sz="2400">
                        <a:solidFill>
                          <a:srgbClr val="000000"/>
                        </a:solidFill>
                        <a:latin typeface="Times New Roman" pitchFamily="18" charset="0"/>
                        <a:ea typeface="黑体" panose="02010609060101010101" pitchFamily="49" charset="-122"/>
                      </a:endParaRPr>
                    </a:p>
                    <a:p>
                      <a:pPr marL="0" lvl="0" indent="0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滑片在最左端，电压表为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U</a:t>
                      </a:r>
                      <a:r>
                        <a:rPr lang="en-US" altLang="zh-CN" sz="2400" baseline="-250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1</a:t>
                      </a:r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，滑片在最右端，电压表为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U</a:t>
                      </a:r>
                      <a:r>
                        <a:rPr lang="en-US" altLang="zh-CN" sz="2400" baseline="-250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2</a:t>
                      </a:r>
                      <a:endParaRPr lang="zh-CN" altLang="zh-CN"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4" marR="68584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84" tIns="0" rIns="68584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eaLnBrk="1" hangingPunct="1"/>
                      <a:endParaRPr lang="en-US" altLang="zh-CN" sz="2400">
                        <a:solidFill>
                          <a:srgbClr val="000000"/>
                        </a:solidFill>
                        <a:latin typeface="Times New Roman" pitchFamily="18" charset="0"/>
                        <a:ea typeface="黑体" panose="02010609060101010101" pitchFamily="49" charset="-122"/>
                      </a:endParaRPr>
                    </a:p>
                    <a:p>
                      <a:pPr marL="0" lvl="0" indent="0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S</a:t>
                      </a:r>
                      <a:r>
                        <a:rPr lang="en-US" altLang="zh-CN" sz="2400" baseline="-250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1</a:t>
                      </a:r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和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S</a:t>
                      </a:r>
                      <a:r>
                        <a:rPr lang="en-US" altLang="zh-CN" sz="2400" baseline="-250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2</a:t>
                      </a:r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闭合，电</a:t>
                      </a:r>
                      <a:endParaRPr lang="en-US" altLang="zh-CN" sz="2400">
                        <a:solidFill>
                          <a:srgbClr val="000000"/>
                        </a:solidFill>
                        <a:latin typeface="Times New Roman" pitchFamily="18" charset="0"/>
                        <a:ea typeface="黑体" panose="02010609060101010101" pitchFamily="49" charset="-122"/>
                      </a:endParaRPr>
                    </a:p>
                    <a:p>
                      <a:pPr marL="0" lvl="0" indent="0" eaLnBrk="1" hangingPunct="1"/>
                      <a:endParaRPr lang="en-US" altLang="zh-CN" sz="2400">
                        <a:solidFill>
                          <a:srgbClr val="000000"/>
                        </a:solidFill>
                        <a:latin typeface="Times New Roman" pitchFamily="18" charset="0"/>
                        <a:ea typeface="黑体" panose="02010609060101010101" pitchFamily="49" charset="-122"/>
                      </a:endParaRPr>
                    </a:p>
                    <a:p>
                      <a:pPr marL="0" lvl="0" indent="0" eaLnBrk="1" hangingPunct="1"/>
                      <a:endParaRPr lang="en-US" altLang="zh-CN" sz="2400">
                        <a:solidFill>
                          <a:srgbClr val="000000"/>
                        </a:solidFill>
                        <a:latin typeface="Times New Roman" pitchFamily="18" charset="0"/>
                        <a:ea typeface="黑体" panose="02010609060101010101" pitchFamily="49" charset="-122"/>
                      </a:endParaRPr>
                    </a:p>
                    <a:p>
                      <a:pPr marL="0" lvl="0" indent="0" eaLnBrk="1" hangingPunct="1"/>
                      <a:endParaRPr lang="en-US" altLang="zh-CN" sz="2400">
                        <a:solidFill>
                          <a:srgbClr val="000000"/>
                        </a:solidFill>
                        <a:latin typeface="Times New Roman" pitchFamily="18" charset="0"/>
                        <a:ea typeface="黑体" panose="02010609060101010101" pitchFamily="49" charset="-122"/>
                      </a:endParaRPr>
                    </a:p>
                    <a:p>
                      <a:pPr marL="0" lvl="0" indent="0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压表为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U</a:t>
                      </a:r>
                      <a:r>
                        <a:rPr lang="en-US" altLang="zh-CN" sz="2400" baseline="-250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1</a:t>
                      </a:r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，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S</a:t>
                      </a:r>
                      <a:r>
                        <a:rPr lang="en-US" altLang="zh-CN" sz="2400" baseline="-250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1</a:t>
                      </a:r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闭合，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S</a:t>
                      </a:r>
                      <a:r>
                        <a:rPr lang="en-US" altLang="zh-CN" sz="2400" baseline="-250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2</a:t>
                      </a:r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断开，电压表为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U</a:t>
                      </a:r>
                      <a:r>
                        <a:rPr lang="en-US" altLang="zh-CN" sz="2400" baseline="-250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2</a:t>
                      </a:r>
                      <a:endParaRPr lang="zh-CN" altLang="zh-CN"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4" marR="68584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</a:tr>
              <a:tr h="1558925">
                <a:tc>
                  <a:txBody>
                    <a:bodyPr lIns="68584" tIns="0" rIns="68584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表达式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4" marR="68584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84" tIns="0" rIns="68584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R</a:t>
                      </a:r>
                      <a:r>
                        <a:rPr lang="en-US" altLang="zh-CN" sz="2400" baseline="-250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x</a:t>
                      </a:r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＝</a:t>
                      </a:r>
                      <a:r>
                        <a:rPr sz="2400" u="sng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　　　</a:t>
                      </a:r>
                      <a:r>
                        <a:rPr lang="en-US" altLang="zh-CN" sz="2400" u="sng">
                          <a:solidFill>
                            <a:schemeClr val="bg1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.</a:t>
                      </a:r>
                      <a:r>
                        <a:rPr sz="2400" u="sng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　　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4" marR="68584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84" tIns="0" rIns="68584" bIns="0" anchor="b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R</a:t>
                      </a:r>
                      <a:r>
                        <a:rPr lang="en-US" altLang="zh-CN" sz="2400" baseline="-250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x</a:t>
                      </a:r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＝</a:t>
                      </a:r>
                      <a:r>
                        <a:rPr sz="2400" u="sng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　　　　　</a:t>
                      </a:r>
                      <a:r>
                        <a:rPr lang="en-US" altLang="zh-CN" sz="2400" u="sng">
                          <a:solidFill>
                            <a:schemeClr val="bg1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.</a:t>
                      </a:r>
                      <a:endParaRPr lang="zh-CN" altLang="zh-CN" sz="2400">
                        <a:solidFill>
                          <a:schemeClr val="bg1"/>
                        </a:solidFill>
                        <a:latin typeface="Times New Roman" pitchFamily="18" charset="0"/>
                        <a:ea typeface="黑体" panose="02010609060101010101" pitchFamily="49" charset="-122"/>
                      </a:endParaRPr>
                    </a:p>
                    <a:p>
                      <a:pPr marL="0" lvl="0" indent="0" eaLnBrk="1" hangingPunct="1"/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（变阻器最大为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R</a:t>
                      </a:r>
                      <a:r>
                        <a:rPr lang="en-US" altLang="zh-CN" sz="2400" baseline="-250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0</a:t>
                      </a:r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）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4" marR="68584" marT="0" marB="0" anchor="b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84" tIns="0" rIns="68584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R</a:t>
                      </a:r>
                      <a:r>
                        <a:rPr lang="en-US" altLang="zh-CN" sz="2400" baseline="-250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x</a:t>
                      </a:r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＝</a:t>
                      </a:r>
                      <a:r>
                        <a:rPr sz="2400" u="sng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　　　　</a:t>
                      </a:r>
                      <a:r>
                        <a:rPr lang="en-US" altLang="zh-CN" sz="2400" u="sng">
                          <a:solidFill>
                            <a:schemeClr val="bg1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.</a:t>
                      </a:r>
                      <a:r>
                        <a:rPr sz="2400" u="sng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　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4" marR="68584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</a:tr>
            </a:tbl>
          </a:graphicData>
        </a:graphic>
      </p:graphicFrame>
      <p:pic>
        <p:nvPicPr>
          <p:cNvPr id="9238" name="Picture 3" descr="E:\资料   L\2020\课件\中考总复习\2021中考总复习·物理\1004E.TIF"/>
          <p:cNvPicPr>
            <a:picLocks noChangeAspect="1"/>
          </p:cNvPicPr>
          <p:nvPr/>
        </p:nvPicPr>
        <p:blipFill>
          <a:blip r:embed="rId3" r:link="rId2"/>
          <a:stretch>
            <a:fillRect/>
          </a:stretch>
        </p:blipFill>
        <p:spPr>
          <a:xfrm>
            <a:off x="1592263" y="2041525"/>
            <a:ext cx="1536700" cy="969963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9239" name="Picture 2" descr="E:\资料   L\2020\课件\中考总复习\2021中考总复习·物理\1004F.TIF"/>
          <p:cNvPicPr>
            <a:picLocks noChangeAspect="1"/>
          </p:cNvPicPr>
          <p:nvPr/>
        </p:nvPicPr>
        <p:blipFill>
          <a:blip r:embed="rId5" r:link="rId4"/>
          <a:stretch>
            <a:fillRect/>
          </a:stretch>
        </p:blipFill>
        <p:spPr>
          <a:xfrm>
            <a:off x="3556000" y="1584325"/>
            <a:ext cx="2200275" cy="1601788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9240" name="Picture 1" descr="E:\资料   L\2020\课件\中考总复习\2021中考总复习·物理\1004G.TIF"/>
          <p:cNvPicPr>
            <a:picLocks noChangeAspect="1"/>
          </p:cNvPicPr>
          <p:nvPr/>
        </p:nvPicPr>
        <p:blipFill>
          <a:blip r:embed="rId7" r:link="rId6"/>
          <a:stretch>
            <a:fillRect/>
          </a:stretch>
        </p:blipFill>
        <p:spPr>
          <a:xfrm>
            <a:off x="6397625" y="1584325"/>
            <a:ext cx="2063750" cy="1436688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9241" name="图片 3"/>
          <p:cNvPicPr>
            <a:picLocks noChangeAspect="1"/>
          </p:cNvPicPr>
          <p:nvPr/>
        </p:nvPicPr>
        <p:blipFill>
          <a:blip r:embed="rId8"/>
          <a:srcRect r="90948"/>
          <a:stretch>
            <a:fillRect/>
          </a:stretch>
        </p:blipFill>
        <p:spPr>
          <a:xfrm>
            <a:off x="2300288" y="4630738"/>
            <a:ext cx="828675" cy="965200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9242" name="图片 4"/>
          <p:cNvPicPr>
            <a:picLocks noChangeAspect="1"/>
          </p:cNvPicPr>
          <p:nvPr/>
        </p:nvPicPr>
        <p:blipFill>
          <a:blip r:embed="rId9"/>
          <a:srcRect r="87265"/>
          <a:stretch>
            <a:fillRect/>
          </a:stretch>
        </p:blipFill>
        <p:spPr>
          <a:xfrm>
            <a:off x="4073525" y="4840288"/>
            <a:ext cx="1163638" cy="965200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9243" name="图片 5"/>
          <p:cNvPicPr>
            <a:picLocks noChangeAspect="1"/>
          </p:cNvPicPr>
          <p:nvPr/>
        </p:nvPicPr>
        <p:blipFill>
          <a:blip r:embed="rId10"/>
          <a:srcRect r="87265"/>
          <a:stretch>
            <a:fillRect/>
          </a:stretch>
        </p:blipFill>
        <p:spPr>
          <a:xfrm>
            <a:off x="6959600" y="4630738"/>
            <a:ext cx="1163638" cy="965200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2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2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92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9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92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92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92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92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92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92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0242" name="矩形 14"/>
          <p:cNvSpPr/>
          <p:nvPr/>
        </p:nvSpPr>
        <p:spPr>
          <a:xfrm>
            <a:off x="3725863" y="0"/>
            <a:ext cx="1841500" cy="461963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知识梳理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0243" name="标题 1"/>
          <p:cNvSpPr>
            <a:spLocks noGrp="1"/>
          </p:cNvSpPr>
          <p:nvPr>
            <p:ph type="title" idx="4294967295"/>
          </p:nvPr>
        </p:nvSpPr>
        <p:spPr>
          <a:xfrm>
            <a:off x="506413" y="1149350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1</a:t>
            </a:r>
            <a:r>
              <a:rPr lang="zh-CN" altLang="zh-CN" sz="2800"/>
              <a:t>．</a:t>
            </a:r>
            <a:r>
              <a:rPr lang="en-US" altLang="zh-CN" sz="2800" i="1"/>
              <a:t>U</a:t>
            </a:r>
            <a:r>
              <a:rPr lang="en-US" altLang="zh-CN" sz="2800"/>
              <a:t>—</a:t>
            </a:r>
            <a:r>
              <a:rPr lang="en-US" altLang="zh-CN" sz="2800" i="1"/>
              <a:t>I</a:t>
            </a:r>
            <a:r>
              <a:rPr lang="zh-CN" altLang="zh-CN" sz="2800"/>
              <a:t>图像：</a:t>
            </a:r>
            <a:br>
              <a:rPr lang="zh-CN" altLang="zh-CN" sz="2800"/>
            </a:br>
            <a:r>
              <a:rPr lang="zh-CN" altLang="zh-CN" sz="2800"/>
              <a:t>（</a:t>
            </a:r>
            <a:r>
              <a:rPr lang="en-US" altLang="zh-CN" sz="2800"/>
              <a:t>1</a:t>
            </a:r>
            <a:r>
              <a:rPr lang="zh-CN" altLang="zh-CN" sz="2800"/>
              <a:t>）若是一条过原点的直线，则为定值电阻，靠近</a:t>
            </a:r>
            <a:r>
              <a:rPr lang="en-US" altLang="zh-CN" sz="2800" i="1"/>
              <a:t>U</a:t>
            </a:r>
            <a:r>
              <a:rPr lang="zh-CN" altLang="zh-CN" sz="2800"/>
              <a:t>轴的阻值大；</a:t>
            </a:r>
            <a:br>
              <a:rPr lang="zh-CN" altLang="zh-CN" sz="2800"/>
            </a:br>
            <a:r>
              <a:rPr lang="zh-CN" altLang="zh-CN" sz="2800"/>
              <a:t>（</a:t>
            </a:r>
            <a:r>
              <a:rPr lang="en-US" altLang="zh-CN" sz="2800"/>
              <a:t>2</a:t>
            </a:r>
            <a:r>
              <a:rPr lang="zh-CN" altLang="zh-CN" sz="2800"/>
              <a:t>）若是一条过原点的曲线，则是灯泡电阻，曲线越来越靠近</a:t>
            </a:r>
            <a:r>
              <a:rPr lang="en-US" altLang="zh-CN" sz="2800" i="1"/>
              <a:t>U</a:t>
            </a:r>
            <a:r>
              <a:rPr lang="zh-CN" altLang="zh-CN" sz="2800"/>
              <a:t>轴表示电阻随温度变大而变大；</a:t>
            </a:r>
            <a:br>
              <a:rPr lang="zh-CN" altLang="zh-CN" sz="2800"/>
            </a:br>
            <a:r>
              <a:rPr lang="zh-CN" altLang="zh-CN" sz="2800"/>
              <a:t>（</a:t>
            </a:r>
            <a:r>
              <a:rPr lang="en-US" altLang="zh-CN" sz="2800"/>
              <a:t>3</a:t>
            </a:r>
            <a:r>
              <a:rPr lang="zh-CN" altLang="zh-CN" sz="2800"/>
              <a:t>）若是一端斜线段，则是滑动变阻器从一端滑动另一端的情形．</a:t>
            </a:r>
            <a:br>
              <a:rPr lang="zh-CN" altLang="zh-CN" sz="2800"/>
            </a:br>
            <a:r>
              <a:rPr lang="en-US" altLang="zh-CN" sz="2800"/>
              <a:t>2</a:t>
            </a:r>
            <a:r>
              <a:rPr lang="zh-CN" altLang="zh-CN" sz="2800"/>
              <a:t>．其他图像．</a:t>
            </a:r>
            <a:endParaRPr lang="zh-CN" altLang="en-US" sz="2800"/>
          </a:p>
        </p:txBody>
      </p:sp>
      <p:sp>
        <p:nvSpPr>
          <p:cNvPr id="10244" name="箭头: 五边形 3"/>
          <p:cNvSpPr/>
          <p:nvPr/>
        </p:nvSpPr>
        <p:spPr>
          <a:xfrm>
            <a:off x="615950" y="628650"/>
            <a:ext cx="1916113" cy="558800"/>
          </a:xfrm>
          <a:prstGeom prst="homePlate">
            <a:avLst>
              <a:gd name="adj" fmla="val 50006"/>
            </a:avLst>
          </a:prstGeom>
          <a:solidFill>
            <a:srgbClr val="FF69B4"/>
          </a:solidFill>
          <a:ln w="12700">
            <a:solidFill>
              <a:srgbClr val="6F9526"/>
            </a:solidFill>
            <a:miter lim="800000"/>
          </a:ln>
        </p:spPr>
        <p:txBody>
          <a:bodyPr anchor="ctr" anchorCtr="0"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en-US" sz="2800" spc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三　图像</a:t>
            </a:r>
            <a:endParaRPr lang="zh-CN" altLang="en-US" sz="2800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2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0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3" grpId="0"/>
      <p:bldP spid="1024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1266" name="标题 2"/>
          <p:cNvSpPr>
            <a:spLocks noGrp="1"/>
          </p:cNvSpPr>
          <p:nvPr>
            <p:ph type="title" idx="4294967295"/>
          </p:nvPr>
        </p:nvSpPr>
        <p:spPr>
          <a:xfrm>
            <a:off x="508000" y="1200150"/>
            <a:ext cx="8128000" cy="13033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zh-CN" altLang="en-US" sz="2800"/>
              <a:t>一　  伏安法测电阻　 </a:t>
            </a:r>
            <a:br>
              <a:rPr lang="en-US" altLang="zh-CN" sz="2800"/>
            </a:br>
            <a:r>
              <a:rPr lang="zh-CN" altLang="zh-CN" sz="2800"/>
              <a:t> </a:t>
            </a:r>
            <a:r>
              <a:rPr lang="en-US" altLang="zh-CN" sz="2800"/>
              <a:t>       </a:t>
            </a:r>
            <a:r>
              <a:rPr lang="zh-CN" altLang="zh-CN" sz="2800"/>
              <a:t>（</a:t>
            </a:r>
            <a:r>
              <a:rPr lang="en-US" altLang="zh-CN" sz="2800"/>
              <a:t>2020·</a:t>
            </a:r>
            <a:r>
              <a:rPr lang="zh-CN" altLang="zh-CN" sz="2800"/>
              <a:t>广元）如下图所示，小强和小冬设计了用</a:t>
            </a:r>
            <a:r>
              <a:rPr lang="en-US" altLang="zh-CN" sz="2800"/>
              <a:t>“</a:t>
            </a:r>
            <a:r>
              <a:rPr lang="zh-CN" altLang="zh-CN" sz="2800"/>
              <a:t>伏安法</a:t>
            </a:r>
            <a:r>
              <a:rPr lang="en-US" altLang="zh-CN" sz="2800"/>
              <a:t>”</a:t>
            </a:r>
            <a:r>
              <a:rPr lang="zh-CN" altLang="zh-CN" sz="2800"/>
              <a:t>测量未知电阻</a:t>
            </a:r>
            <a:r>
              <a:rPr lang="en-US" altLang="zh-CN" sz="2800" i="1"/>
              <a:t>R</a:t>
            </a:r>
            <a:r>
              <a:rPr lang="en-US" altLang="zh-CN" sz="2800" i="1" baseline="-25000"/>
              <a:t>x</a:t>
            </a:r>
            <a:r>
              <a:rPr lang="zh-CN" altLang="zh-CN" sz="2800"/>
              <a:t>的阻值的实验．</a:t>
            </a:r>
            <a:br>
              <a:rPr lang="zh-CN" altLang="zh-CN" sz="2800"/>
            </a:br>
            <a:r>
              <a:rPr lang="zh-CN" altLang="zh-CN" sz="2800"/>
              <a:t>（</a:t>
            </a:r>
            <a:r>
              <a:rPr lang="en-US" altLang="zh-CN" sz="2800"/>
              <a:t>1</a:t>
            </a:r>
            <a:r>
              <a:rPr lang="zh-CN" altLang="zh-CN" sz="2800"/>
              <a:t>）图甲是实物电路图，请用笔画线代替导线将其连接完整．（要求滑片向右滑，</a:t>
            </a:r>
            <a:br>
              <a:rPr lang="en-US" altLang="zh-CN" sz="2800"/>
            </a:br>
            <a:r>
              <a:rPr lang="zh-CN" altLang="zh-CN" sz="2800"/>
              <a:t>电压表示数减小，导线不允许交</a:t>
            </a:r>
            <a:br>
              <a:rPr lang="en-US" altLang="zh-CN" sz="2800"/>
            </a:br>
            <a:r>
              <a:rPr lang="zh-CN" altLang="zh-CN" sz="2800"/>
              <a:t>叉）</a:t>
            </a:r>
            <a:br>
              <a:rPr lang="zh-CN" altLang="zh-CN" sz="2800"/>
            </a:br>
            <a:endParaRPr lang="zh-CN" altLang="en-US" sz="2800"/>
          </a:p>
        </p:txBody>
      </p:sp>
      <p:pic>
        <p:nvPicPr>
          <p:cNvPr id="11267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5475" y="2011363"/>
            <a:ext cx="792163" cy="395287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1268" name="矩形 16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重难点突破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11269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41700" y="882650"/>
            <a:ext cx="2409825" cy="466725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11270" name="图片 3"/>
          <p:cNvPicPr>
            <a:picLocks noChangeAspect="1"/>
          </p:cNvPicPr>
          <p:nvPr/>
        </p:nvPicPr>
        <p:blipFill>
          <a:blip r:embed="rId4"/>
          <a:srcRect r="83369"/>
          <a:stretch>
            <a:fillRect/>
          </a:stretch>
        </p:blipFill>
        <p:spPr>
          <a:xfrm>
            <a:off x="6005513" y="3911600"/>
            <a:ext cx="2411412" cy="2143125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11271" name="图片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005513" y="3841750"/>
            <a:ext cx="2411412" cy="1816100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12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12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500"/>
                                        <p:tgtEl>
                                          <p:spTgt spid="112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2290" name="矩形 5"/>
          <p:cNvSpPr/>
          <p:nvPr/>
        </p:nvSpPr>
        <p:spPr>
          <a:xfrm>
            <a:off x="3725863" y="-7938"/>
            <a:ext cx="1871662" cy="477838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重难点突破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2291" name="标题 1"/>
          <p:cNvSpPr>
            <a:spLocks noGrp="1"/>
          </p:cNvSpPr>
          <p:nvPr>
            <p:ph type="title" idx="4294967295"/>
          </p:nvPr>
        </p:nvSpPr>
        <p:spPr>
          <a:xfrm>
            <a:off x="508000" y="1093788"/>
            <a:ext cx="8128000" cy="130333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zh-CN" altLang="zh-CN" sz="2800"/>
              <a:t>（</a:t>
            </a:r>
            <a:r>
              <a:rPr lang="en-US" altLang="zh-CN" sz="2800"/>
              <a:t>2</a:t>
            </a:r>
            <a:r>
              <a:rPr lang="zh-CN" altLang="zh-CN" sz="2800"/>
              <a:t>）闭合开关前应将滑动变阻器的滑片移到</a:t>
            </a:r>
            <a:br>
              <a:rPr lang="en-US" altLang="zh-CN" sz="2800"/>
            </a:br>
            <a:r>
              <a:rPr lang="zh-CN" altLang="zh-CN" sz="2800" u="sng"/>
              <a:t>　　　　　</a:t>
            </a:r>
            <a:r>
              <a:rPr lang="zh-CN" altLang="zh-CN" sz="2800"/>
              <a:t>端（选填</a:t>
            </a:r>
            <a:r>
              <a:rPr lang="en-US" altLang="zh-CN" sz="2800"/>
              <a:t>“</a:t>
            </a:r>
            <a:r>
              <a:rPr lang="en-US" altLang="zh-CN" sz="2800" i="1"/>
              <a:t>A</a:t>
            </a:r>
            <a:r>
              <a:rPr lang="en-US" altLang="zh-CN" sz="2800"/>
              <a:t>”</a:t>
            </a:r>
            <a:r>
              <a:rPr lang="zh-CN" altLang="zh-CN" sz="2800"/>
              <a:t>或</a:t>
            </a:r>
            <a:r>
              <a:rPr lang="en-US" altLang="zh-CN" sz="2800"/>
              <a:t>“</a:t>
            </a:r>
            <a:r>
              <a:rPr lang="en-US" altLang="zh-CN" sz="2800" i="1"/>
              <a:t>B</a:t>
            </a:r>
            <a:r>
              <a:rPr lang="en-US" altLang="zh-CN" sz="2800"/>
              <a:t>”</a:t>
            </a:r>
            <a:r>
              <a:rPr lang="zh-CN" altLang="zh-CN" sz="2800"/>
              <a:t>）</a:t>
            </a:r>
            <a:r>
              <a:rPr lang="en-US" altLang="zh-CN" sz="2800"/>
              <a:t>.</a:t>
            </a:r>
            <a:br>
              <a:rPr lang="zh-CN" altLang="zh-CN" sz="2800"/>
            </a:br>
            <a:r>
              <a:rPr lang="zh-CN" altLang="zh-CN" sz="2800"/>
              <a:t>（</a:t>
            </a:r>
            <a:r>
              <a:rPr lang="en-US" altLang="zh-CN" sz="2800"/>
              <a:t>3</a:t>
            </a:r>
            <a:r>
              <a:rPr lang="zh-CN" altLang="zh-CN" sz="2800"/>
              <a:t>）闭合开关，当滑片移动到某位置时，电压表、电流表示数如图乙所示，则未知电阻</a:t>
            </a:r>
            <a:r>
              <a:rPr lang="en-US" altLang="zh-CN" sz="2800" i="1"/>
              <a:t>R</a:t>
            </a:r>
            <a:r>
              <a:rPr lang="en-US" altLang="zh-CN" sz="2800" i="1" baseline="-25000"/>
              <a:t>x</a:t>
            </a:r>
            <a:r>
              <a:rPr lang="zh-CN" altLang="zh-CN" sz="2800"/>
              <a:t>＝</a:t>
            </a:r>
            <a:br>
              <a:rPr lang="en-US" altLang="zh-CN" sz="2800"/>
            </a:br>
            <a:r>
              <a:rPr lang="zh-CN" altLang="zh-CN" sz="2800" u="sng"/>
              <a:t>　　　　　</a:t>
            </a:r>
            <a:r>
              <a:rPr lang="en-US" altLang="zh-CN" sz="2800"/>
              <a:t>Ω</a:t>
            </a:r>
            <a:r>
              <a:rPr lang="zh-CN" altLang="zh-CN" sz="2800"/>
              <a:t>；此时</a:t>
            </a:r>
            <a:r>
              <a:rPr lang="en-US" altLang="zh-CN" sz="2800" i="1"/>
              <a:t>R</a:t>
            </a:r>
            <a:r>
              <a:rPr lang="en-US" altLang="zh-CN" sz="2800" i="1" baseline="-25000"/>
              <a:t>x</a:t>
            </a:r>
            <a:r>
              <a:rPr lang="zh-CN" altLang="zh-CN" sz="2800"/>
              <a:t>消耗的实际功</a:t>
            </a:r>
            <a:br>
              <a:rPr lang="en-US" altLang="zh-CN" sz="2800"/>
            </a:br>
            <a:r>
              <a:rPr lang="zh-CN" altLang="zh-CN" sz="2800"/>
              <a:t>率</a:t>
            </a:r>
            <a:r>
              <a:rPr lang="en-US" altLang="zh-CN" sz="2800" i="1"/>
              <a:t>P</a:t>
            </a:r>
            <a:r>
              <a:rPr lang="zh-CN" altLang="zh-CN" sz="2800"/>
              <a:t>＝</a:t>
            </a:r>
            <a:r>
              <a:rPr lang="zh-CN" altLang="zh-CN" sz="2800" u="sng"/>
              <a:t>　　　　　</a:t>
            </a:r>
            <a:r>
              <a:rPr lang="en-US" altLang="zh-CN" sz="2800"/>
              <a:t>W.</a:t>
            </a:r>
            <a:br>
              <a:rPr lang="zh-CN" altLang="zh-CN" sz="2800"/>
            </a:br>
            <a:endParaRPr lang="zh-CN" altLang="en-US" sz="2800"/>
          </a:p>
        </p:txBody>
      </p:sp>
      <p:pic>
        <p:nvPicPr>
          <p:cNvPr id="12292" name="图片 2"/>
          <p:cNvPicPr>
            <a:picLocks noChangeAspect="1"/>
          </p:cNvPicPr>
          <p:nvPr/>
        </p:nvPicPr>
        <p:blipFill>
          <a:blip r:embed="rId2"/>
          <a:srcRect r="88843"/>
          <a:stretch>
            <a:fillRect/>
          </a:stretch>
        </p:blipFill>
        <p:spPr>
          <a:xfrm>
            <a:off x="6524625" y="3732213"/>
            <a:ext cx="1652588" cy="2500312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2293" name="矩形 4"/>
          <p:cNvSpPr/>
          <p:nvPr/>
        </p:nvSpPr>
        <p:spPr>
          <a:xfrm>
            <a:off x="1233488" y="1793875"/>
            <a:ext cx="433387" cy="584200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/>
            <a:r>
              <a:rPr lang="en-US" altLang="zh-CN" sz="3200" i="1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B</a:t>
            </a:r>
            <a:endParaRPr lang="zh-CN" altLang="en-US" sz="3200"/>
          </a:p>
        </p:txBody>
      </p:sp>
      <p:sp>
        <p:nvSpPr>
          <p:cNvPr id="12294" name="矩形 6"/>
          <p:cNvSpPr/>
          <p:nvPr/>
        </p:nvSpPr>
        <p:spPr>
          <a:xfrm>
            <a:off x="1177925" y="3741738"/>
            <a:ext cx="544513" cy="523875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/>
            <a:r>
              <a:rPr lang="en-US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10</a:t>
            </a:r>
            <a:endParaRPr lang="zh-CN" altLang="en-US" sz="2800"/>
          </a:p>
        </p:txBody>
      </p:sp>
      <p:sp>
        <p:nvSpPr>
          <p:cNvPr id="12295" name="矩形 7"/>
          <p:cNvSpPr/>
          <p:nvPr/>
        </p:nvSpPr>
        <p:spPr>
          <a:xfrm>
            <a:off x="1909763" y="4378325"/>
            <a:ext cx="992187" cy="522288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/>
            <a:r>
              <a:rPr lang="en-US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0.576</a:t>
            </a:r>
            <a:endParaRPr lang="zh-CN" altLang="en-US" sz="28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2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2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22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22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22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22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22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22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1" grpId="0"/>
      <p:bldP spid="12293" grpId="0"/>
      <p:bldP spid="12294" grpId="0"/>
      <p:bldP spid="1229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3314" name="矩形 5"/>
          <p:cNvSpPr/>
          <p:nvPr/>
        </p:nvSpPr>
        <p:spPr>
          <a:xfrm>
            <a:off x="3725863" y="-7938"/>
            <a:ext cx="1871662" cy="477838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重难点突破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3315" name="标题 1"/>
          <p:cNvSpPr>
            <a:spLocks noGrp="1"/>
          </p:cNvSpPr>
          <p:nvPr>
            <p:ph type="title" idx="4294967295"/>
          </p:nvPr>
        </p:nvSpPr>
        <p:spPr>
          <a:xfrm>
            <a:off x="423863" y="1439863"/>
            <a:ext cx="8126412" cy="3978275"/>
          </a:xfrm>
          <a:prstGeom prst="rect">
            <a:avLst/>
          </a:prstGeom>
          <a:noFill/>
          <a:ln>
            <a:solidFill>
              <a:schemeClr val="tx1"/>
            </a:solidFill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zh-CN" altLang="zh-CN" sz="2800"/>
              <a:t>【点拔】伏安法测电阻：</a:t>
            </a:r>
            <a:r>
              <a:rPr lang="en-US" altLang="zh-CN" sz="2800"/>
              <a:t>①</a:t>
            </a:r>
            <a:r>
              <a:rPr lang="zh-CN" altLang="zh-CN" sz="2800"/>
              <a:t>原理</a:t>
            </a:r>
            <a:r>
              <a:rPr lang="en-US" altLang="zh-CN" sz="2800" i="1"/>
              <a:t>R</a:t>
            </a:r>
            <a:r>
              <a:rPr lang="zh-CN" altLang="zh-CN" sz="2800"/>
              <a:t>＝</a:t>
            </a:r>
            <a:r>
              <a:rPr lang="en-US" altLang="zh-CN" sz="2800" i="1"/>
              <a:t>U</a:t>
            </a:r>
            <a:r>
              <a:rPr lang="en-US" altLang="zh-CN" sz="2800"/>
              <a:t>/</a:t>
            </a:r>
            <a:r>
              <a:rPr lang="en-US" altLang="zh-CN" sz="2800" i="1"/>
              <a:t>I</a:t>
            </a:r>
            <a:r>
              <a:rPr lang="zh-CN" altLang="zh-CN" sz="2800"/>
              <a:t>；</a:t>
            </a:r>
            <a:r>
              <a:rPr lang="en-US" altLang="zh-CN" sz="2800"/>
              <a:t>②</a:t>
            </a:r>
            <a:r>
              <a:rPr lang="zh-CN" altLang="zh-CN" sz="2800"/>
              <a:t>连线注意．电流表、电压表和滑动变阻器的接法；</a:t>
            </a:r>
            <a:r>
              <a:rPr lang="en-US" altLang="zh-CN" sz="2800"/>
              <a:t>③</a:t>
            </a:r>
            <a:r>
              <a:rPr lang="zh-CN" altLang="zh-CN" sz="2800"/>
              <a:t>连线前开关断开，滑动变阻器调阻值放大处；</a:t>
            </a:r>
            <a:r>
              <a:rPr lang="en-US" altLang="zh-CN" sz="2800"/>
              <a:t>④</a:t>
            </a:r>
            <a:r>
              <a:rPr lang="zh-CN" altLang="zh-CN" sz="2800"/>
              <a:t>测定值电阻要多次测量取平均值，测灯泡电阻则不要取平均值（计算电阻公式</a:t>
            </a:r>
            <a:r>
              <a:rPr lang="en-US" altLang="zh-CN" sz="2800" i="1"/>
              <a:t>R</a:t>
            </a:r>
            <a:r>
              <a:rPr lang="zh-CN" altLang="zh-CN" sz="2800"/>
              <a:t>＝</a:t>
            </a:r>
            <a:r>
              <a:rPr lang="en-US" altLang="zh-CN" sz="2800" i="1"/>
              <a:t>U</a:t>
            </a:r>
            <a:r>
              <a:rPr lang="en-US" altLang="zh-CN" sz="2800"/>
              <a:t>/</a:t>
            </a:r>
            <a:r>
              <a:rPr lang="en-US" altLang="zh-CN" sz="2800" i="1"/>
              <a:t>I</a:t>
            </a:r>
            <a:r>
              <a:rPr lang="zh-CN" altLang="zh-CN" sz="2800"/>
              <a:t>，计算电功率公式</a:t>
            </a:r>
            <a:r>
              <a:rPr lang="en-US" altLang="zh-CN" sz="2800" i="1"/>
              <a:t>P</a:t>
            </a:r>
            <a:r>
              <a:rPr lang="zh-CN" altLang="zh-CN" sz="2800"/>
              <a:t>＝</a:t>
            </a:r>
            <a:r>
              <a:rPr lang="en-US" altLang="zh-CN" sz="2800" i="1"/>
              <a:t>UI</a:t>
            </a:r>
            <a:r>
              <a:rPr lang="zh-CN" altLang="zh-CN" sz="2800"/>
              <a:t>）</a:t>
            </a:r>
            <a:r>
              <a:rPr lang="en-US" altLang="zh-CN" sz="2800"/>
              <a:t>.</a:t>
            </a:r>
            <a:br>
              <a:rPr lang="zh-CN" altLang="zh-CN" sz="2800"/>
            </a:br>
            <a:endParaRPr lang="zh-CN" altLang="en-US" sz="28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33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4338" name="标题 1"/>
          <p:cNvSpPr>
            <a:spLocks noGrp="1"/>
          </p:cNvSpPr>
          <p:nvPr>
            <p:ph type="title" idx="4294967295"/>
          </p:nvPr>
        </p:nvSpPr>
        <p:spPr>
          <a:xfrm>
            <a:off x="500063" y="882650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               </a:t>
            </a:r>
            <a:r>
              <a:rPr lang="zh-CN" altLang="zh-CN" sz="2800"/>
              <a:t>（</a:t>
            </a:r>
            <a:r>
              <a:rPr lang="en-US" altLang="zh-CN" sz="2800"/>
              <a:t>2020·</a:t>
            </a:r>
            <a:r>
              <a:rPr lang="zh-CN" altLang="zh-CN" sz="2800"/>
              <a:t>山西）实践小组的同学们进行</a:t>
            </a:r>
            <a:r>
              <a:rPr lang="en-US" altLang="zh-CN" sz="2800"/>
              <a:t>“</a:t>
            </a:r>
            <a:r>
              <a:rPr lang="zh-CN" altLang="zh-CN" sz="2800"/>
              <a:t>伏安法测定小灯泡电阻</a:t>
            </a:r>
            <a:r>
              <a:rPr lang="en-US" altLang="zh-CN" sz="2800"/>
              <a:t>”</a:t>
            </a:r>
            <a:r>
              <a:rPr lang="zh-CN" altLang="zh-CN" sz="2800"/>
              <a:t>的实验，小灯泡的额定电压为</a:t>
            </a:r>
            <a:r>
              <a:rPr lang="en-US" altLang="zh-CN" sz="2800"/>
              <a:t>2.5 V</a:t>
            </a:r>
            <a:r>
              <a:rPr lang="zh-CN" altLang="zh-CN" sz="2800"/>
              <a:t>（阻值约为</a:t>
            </a:r>
            <a:r>
              <a:rPr lang="en-US" altLang="zh-CN" sz="2800"/>
              <a:t>10 Ω</a:t>
            </a:r>
            <a:r>
              <a:rPr lang="zh-CN" altLang="zh-CN" sz="2800"/>
              <a:t>），滑动变阻器规格为</a:t>
            </a:r>
            <a:r>
              <a:rPr lang="en-US" altLang="zh-CN" sz="2800"/>
              <a:t>“20 Ω</a:t>
            </a:r>
            <a:r>
              <a:rPr lang="zh-CN" altLang="zh-CN" sz="2800"/>
              <a:t>　</a:t>
            </a:r>
            <a:r>
              <a:rPr lang="en-US" altLang="zh-CN" sz="2800"/>
              <a:t>1 A”</a:t>
            </a:r>
            <a:r>
              <a:rPr lang="zh-CN" altLang="zh-CN" sz="2800"/>
              <a:t>．</a:t>
            </a:r>
            <a:br>
              <a:rPr lang="zh-CN" altLang="zh-CN" sz="2800"/>
            </a:br>
            <a:r>
              <a:rPr lang="zh-CN" altLang="zh-CN" sz="2800"/>
              <a:t>（</a:t>
            </a:r>
            <a:r>
              <a:rPr lang="en-US" altLang="zh-CN" sz="2800"/>
              <a:t>1</a:t>
            </a:r>
            <a:r>
              <a:rPr lang="zh-CN" altLang="zh-CN" sz="2800"/>
              <a:t>）请你用笔画线代替导线，将</a:t>
            </a:r>
            <a:br>
              <a:rPr lang="en-US" altLang="zh-CN" sz="2800"/>
            </a:br>
            <a:r>
              <a:rPr lang="zh-CN" altLang="zh-CN" sz="2800"/>
              <a:t>图甲中的电路连接完整（导线不</a:t>
            </a:r>
            <a:br>
              <a:rPr lang="en-US" altLang="zh-CN" sz="2800"/>
            </a:br>
            <a:r>
              <a:rPr lang="zh-CN" altLang="zh-CN" sz="2800"/>
              <a:t>得交叉）</a:t>
            </a:r>
            <a:r>
              <a:rPr lang="en-US" altLang="zh-CN" sz="2800"/>
              <a:t>.</a:t>
            </a:r>
            <a:br>
              <a:rPr lang="zh-CN" altLang="zh-CN" sz="2800"/>
            </a:br>
            <a:endParaRPr lang="zh-CN" altLang="en-US" sz="2800"/>
          </a:p>
        </p:txBody>
      </p:sp>
      <p:pic>
        <p:nvPicPr>
          <p:cNvPr id="14339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0563" y="977900"/>
            <a:ext cx="1323975" cy="487363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4340" name="矩形 5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重难点突破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14341" name="图片 2"/>
          <p:cNvPicPr>
            <a:picLocks noChangeAspect="1"/>
          </p:cNvPicPr>
          <p:nvPr/>
        </p:nvPicPr>
        <p:blipFill>
          <a:blip r:embed="rId3"/>
          <a:srcRect r="81476"/>
          <a:stretch>
            <a:fillRect/>
          </a:stretch>
        </p:blipFill>
        <p:spPr>
          <a:xfrm>
            <a:off x="5948363" y="3303588"/>
            <a:ext cx="2663825" cy="2125662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14342" name="图片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948363" y="3390900"/>
            <a:ext cx="2409825" cy="1652588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3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4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43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143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38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5362" name="矩形 5"/>
          <p:cNvSpPr/>
          <p:nvPr/>
        </p:nvSpPr>
        <p:spPr>
          <a:xfrm>
            <a:off x="3725863" y="-7938"/>
            <a:ext cx="1871662" cy="477838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重难点突破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5363" name="标题 1"/>
          <p:cNvSpPr>
            <a:spLocks noGrp="1"/>
          </p:cNvSpPr>
          <p:nvPr>
            <p:ph type="title" idx="4294967295"/>
          </p:nvPr>
        </p:nvSpPr>
        <p:spPr>
          <a:xfrm>
            <a:off x="508000" y="1604963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zh-CN" altLang="zh-CN" sz="2800"/>
              <a:t>（</a:t>
            </a:r>
            <a:r>
              <a:rPr lang="en-US" altLang="zh-CN" sz="2800"/>
              <a:t>2</a:t>
            </a:r>
            <a:r>
              <a:rPr lang="zh-CN" altLang="zh-CN" sz="2800"/>
              <a:t>）滑动变阻器在实验中除保护电路外，还有</a:t>
            </a:r>
            <a:br>
              <a:rPr lang="en-US" altLang="zh-CN" sz="2800"/>
            </a:br>
            <a:r>
              <a:rPr lang="zh-CN" altLang="zh-CN" sz="2800" u="sng"/>
              <a:t>　　　　　　　　　　　</a:t>
            </a:r>
            <a:r>
              <a:rPr lang="zh-CN" altLang="zh-CN" sz="2800"/>
              <a:t>作用．同学们把电路元件接入电路，刚接好最后一根导线，灯泡就立即发光，发生这种现象的原因可能是</a:t>
            </a:r>
            <a:br>
              <a:rPr lang="en-US" altLang="zh-CN" sz="2800"/>
            </a:br>
            <a:r>
              <a:rPr lang="zh-CN" altLang="zh-CN" sz="2800" u="sng"/>
              <a:t>　　　　　　　　　　　　　　　　　　　</a:t>
            </a:r>
            <a:r>
              <a:rPr lang="zh-CN" altLang="zh-CN" sz="2800"/>
              <a:t>．</a:t>
            </a:r>
            <a:br>
              <a:rPr lang="zh-CN" altLang="zh-CN" sz="2800"/>
            </a:br>
            <a:endParaRPr lang="zh-CN" altLang="en-US" sz="2800"/>
          </a:p>
        </p:txBody>
      </p:sp>
      <p:sp>
        <p:nvSpPr>
          <p:cNvPr id="15364" name="矩形 2"/>
          <p:cNvSpPr/>
          <p:nvPr/>
        </p:nvSpPr>
        <p:spPr>
          <a:xfrm>
            <a:off x="649288" y="4210050"/>
            <a:ext cx="5895975" cy="522288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just"/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电路连接过程中开关没有断开</a:t>
            </a:r>
            <a:endParaRPr lang="zh-CN" altLang="zh-CN" sz="1000">
              <a:latin typeface="等线" pitchFamily="2" charset="-122"/>
              <a:ea typeface="等线" pitchFamily="2" charset="-122"/>
            </a:endParaRPr>
          </a:p>
        </p:txBody>
      </p:sp>
      <p:sp>
        <p:nvSpPr>
          <p:cNvPr id="15365" name="矩形 4"/>
          <p:cNvSpPr/>
          <p:nvPr/>
        </p:nvSpPr>
        <p:spPr>
          <a:xfrm>
            <a:off x="649288" y="2293938"/>
            <a:ext cx="4572000" cy="523875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just"/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改变小灯泡两端的电压　</a:t>
            </a:r>
            <a:endParaRPr lang="zh-CN" altLang="zh-CN" sz="1000">
              <a:latin typeface="等线" pitchFamily="2" charset="-122"/>
              <a:ea typeface="等线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3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53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53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3" grpId="0"/>
      <p:bldP spid="15364" grpId="0"/>
      <p:bldP spid="1536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6386" name="矩形 5"/>
          <p:cNvSpPr/>
          <p:nvPr/>
        </p:nvSpPr>
        <p:spPr>
          <a:xfrm>
            <a:off x="3725863" y="-7938"/>
            <a:ext cx="1871662" cy="477838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重难点突破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6387" name="标题 1"/>
          <p:cNvSpPr>
            <a:spLocks noGrp="1"/>
          </p:cNvSpPr>
          <p:nvPr>
            <p:ph type="title" idx="4294967295"/>
          </p:nvPr>
        </p:nvSpPr>
        <p:spPr>
          <a:xfrm>
            <a:off x="500063" y="882650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zh-CN" altLang="zh-CN" sz="2800"/>
              <a:t>（</a:t>
            </a:r>
            <a:r>
              <a:rPr lang="en-US" altLang="zh-CN" sz="2800"/>
              <a:t>3</a:t>
            </a:r>
            <a:r>
              <a:rPr lang="zh-CN" altLang="zh-CN" sz="2800"/>
              <a:t>）经检查无误后，接通电路，向左移动滑动变阻器的滑片</a:t>
            </a:r>
            <a:r>
              <a:rPr lang="en-US" altLang="zh-CN" sz="2800" i="1"/>
              <a:t>P</a:t>
            </a:r>
            <a:r>
              <a:rPr lang="zh-CN" altLang="zh-CN" sz="2800"/>
              <a:t>，观察到电压表示数为</a:t>
            </a:r>
            <a:r>
              <a:rPr lang="zh-CN" altLang="zh-CN" sz="2800" u="sng"/>
              <a:t>　　　　　</a:t>
            </a:r>
            <a:r>
              <a:rPr lang="zh-CN" altLang="zh-CN" sz="2800"/>
              <a:t>，表明小灯泡正常发光，此时电流表示数如图乙所示，则小灯泡正常发光时的阻值为</a:t>
            </a:r>
            <a:r>
              <a:rPr lang="zh-CN" altLang="zh-CN" sz="2800" u="sng"/>
              <a:t>　　　　　</a:t>
            </a:r>
            <a:r>
              <a:rPr lang="en-US" altLang="zh-CN" sz="2800"/>
              <a:t>Ω.</a:t>
            </a:r>
            <a:r>
              <a:rPr lang="zh-CN" altLang="zh-CN" sz="2800"/>
              <a:t>继续向左移动滑片，则可能出现的现象有</a:t>
            </a:r>
            <a:br>
              <a:rPr lang="en-US" altLang="zh-CN" sz="2800"/>
            </a:br>
            <a:r>
              <a:rPr lang="zh-CN" altLang="zh-CN" sz="2800" u="sng"/>
              <a:t>　　　　　　　</a:t>
            </a:r>
            <a:r>
              <a:rPr lang="zh-CN" altLang="zh-CN" sz="2800"/>
              <a:t>（写出一条即可）</a:t>
            </a:r>
            <a:r>
              <a:rPr lang="en-US" altLang="zh-CN" sz="2800"/>
              <a:t>.</a:t>
            </a:r>
            <a:br>
              <a:rPr lang="zh-CN" altLang="zh-CN" sz="2800"/>
            </a:br>
            <a:endParaRPr lang="zh-CN" altLang="en-US" sz="2800"/>
          </a:p>
        </p:txBody>
      </p:sp>
      <p:pic>
        <p:nvPicPr>
          <p:cNvPr id="16388" name="图片 2"/>
          <p:cNvPicPr>
            <a:picLocks noChangeAspect="1"/>
          </p:cNvPicPr>
          <p:nvPr/>
        </p:nvPicPr>
        <p:blipFill>
          <a:blip r:embed="rId2"/>
          <a:srcRect r="88423"/>
          <a:stretch>
            <a:fillRect/>
          </a:stretch>
        </p:blipFill>
        <p:spPr>
          <a:xfrm>
            <a:off x="6281738" y="4141788"/>
            <a:ext cx="2157412" cy="196850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6389" name="矩形 3"/>
          <p:cNvSpPr/>
          <p:nvPr/>
        </p:nvSpPr>
        <p:spPr>
          <a:xfrm>
            <a:off x="795338" y="4149725"/>
            <a:ext cx="1979612" cy="523875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just"/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小灯泡变亮</a:t>
            </a:r>
            <a:endParaRPr lang="zh-CN" altLang="zh-CN" sz="2800">
              <a:latin typeface="等线" pitchFamily="2" charset="-122"/>
              <a:ea typeface="等线" pitchFamily="2" charset="-122"/>
            </a:endParaRPr>
          </a:p>
        </p:txBody>
      </p:sp>
      <p:sp>
        <p:nvSpPr>
          <p:cNvPr id="16390" name="矩形 4"/>
          <p:cNvSpPr/>
          <p:nvPr/>
        </p:nvSpPr>
        <p:spPr>
          <a:xfrm>
            <a:off x="6564313" y="1633538"/>
            <a:ext cx="976312" cy="523875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/>
            <a:r>
              <a:rPr lang="en-US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2.5 V</a:t>
            </a:r>
            <a:endParaRPr lang="zh-CN" altLang="en-US" sz="2800"/>
          </a:p>
        </p:txBody>
      </p:sp>
      <p:sp>
        <p:nvSpPr>
          <p:cNvPr id="16391" name="矩形 6"/>
          <p:cNvSpPr/>
          <p:nvPr/>
        </p:nvSpPr>
        <p:spPr>
          <a:xfrm>
            <a:off x="6418263" y="2890838"/>
            <a:ext cx="633412" cy="523875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/>
            <a:r>
              <a:rPr lang="en-US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8.3</a:t>
            </a:r>
            <a:endParaRPr lang="zh-CN" altLang="en-US" sz="28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63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63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63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63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63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63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63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63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7" grpId="0"/>
      <p:bldP spid="16389" grpId="0"/>
      <p:bldP spid="16390" grpId="0"/>
      <p:bldP spid="16391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7410" name="矩形 5"/>
          <p:cNvSpPr/>
          <p:nvPr/>
        </p:nvSpPr>
        <p:spPr>
          <a:xfrm>
            <a:off x="3725863" y="-7938"/>
            <a:ext cx="1871662" cy="477838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重难点突破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7411" name="标题 1"/>
          <p:cNvSpPr>
            <a:spLocks noGrp="1"/>
          </p:cNvSpPr>
          <p:nvPr>
            <p:ph type="title" idx="4294967295"/>
          </p:nvPr>
        </p:nvSpPr>
        <p:spPr>
          <a:xfrm>
            <a:off x="414338" y="1257300"/>
            <a:ext cx="8126412" cy="13033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zh-CN" altLang="zh-CN" sz="2800"/>
              <a:t>（</a:t>
            </a:r>
            <a:r>
              <a:rPr lang="en-US" altLang="zh-CN" sz="2800"/>
              <a:t>4</a:t>
            </a:r>
            <a:r>
              <a:rPr lang="zh-CN" altLang="zh-CN" sz="2800"/>
              <a:t>）实验结束后，小组同学根据实验数据，绘制了如图丙所示的图象，分析图象可得出结论：</a:t>
            </a:r>
            <a:r>
              <a:rPr lang="en-US" altLang="zh-CN" sz="2800"/>
              <a:t>___________________________________________.</a:t>
            </a:r>
            <a:br>
              <a:rPr lang="zh-CN" altLang="zh-CN" sz="2800"/>
            </a:br>
            <a:endParaRPr lang="zh-CN" altLang="en-US" sz="2800"/>
          </a:p>
        </p:txBody>
      </p:sp>
      <p:pic>
        <p:nvPicPr>
          <p:cNvPr id="17412" name="图片 2"/>
          <p:cNvPicPr>
            <a:picLocks noChangeAspect="1"/>
          </p:cNvPicPr>
          <p:nvPr/>
        </p:nvPicPr>
        <p:blipFill>
          <a:blip r:embed="rId2"/>
          <a:srcRect r="82350"/>
          <a:stretch>
            <a:fillRect/>
          </a:stretch>
        </p:blipFill>
        <p:spPr>
          <a:xfrm>
            <a:off x="2957513" y="3278188"/>
            <a:ext cx="2620962" cy="2192337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7413" name="矩形 3"/>
          <p:cNvSpPr/>
          <p:nvPr/>
        </p:nvSpPr>
        <p:spPr>
          <a:xfrm>
            <a:off x="544513" y="2608263"/>
            <a:ext cx="6481762" cy="5238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小灯泡两端的电压和电流之比不是定值</a:t>
            </a:r>
            <a:endParaRPr lang="zh-CN" altLang="en-US"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74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74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74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74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1" grpId="0"/>
      <p:bldP spid="1741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8434" name="标题 1"/>
          <p:cNvSpPr>
            <a:spLocks noGrp="1"/>
          </p:cNvSpPr>
          <p:nvPr>
            <p:ph type="title" idx="4294967295"/>
          </p:nvPr>
        </p:nvSpPr>
        <p:spPr>
          <a:xfrm>
            <a:off x="500063" y="882650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zh-CN" altLang="en-US" sz="2800"/>
              <a:t>二　  等效法与单表法测量电阻　 </a:t>
            </a:r>
            <a:br>
              <a:rPr lang="en-US" altLang="zh-CN" sz="2800"/>
            </a:br>
            <a:r>
              <a:rPr lang="en-US" altLang="zh-CN" sz="2800"/>
              <a:t>          </a:t>
            </a:r>
            <a:r>
              <a:rPr lang="zh-CN" altLang="zh-CN" sz="2800"/>
              <a:t>小明同学利用电流表</a:t>
            </a:r>
            <a:r>
              <a:rPr lang="en-US" altLang="zh-CN" sz="2800"/>
              <a:t>A</a:t>
            </a:r>
            <a:r>
              <a:rPr lang="zh-CN" altLang="zh-CN" sz="2800"/>
              <a:t>、单刀双掷开关</a:t>
            </a:r>
            <a:r>
              <a:rPr lang="en-US" altLang="zh-CN" sz="2800"/>
              <a:t>S</a:t>
            </a:r>
            <a:r>
              <a:rPr lang="zh-CN" altLang="zh-CN" sz="2800"/>
              <a:t>、电阻箱</a:t>
            </a:r>
            <a:r>
              <a:rPr lang="en-US" altLang="zh-CN" sz="2800" i="1"/>
              <a:t>R</a:t>
            </a:r>
            <a:r>
              <a:rPr lang="zh-CN" altLang="zh-CN" sz="2800"/>
              <a:t>、滑动变阻器</a:t>
            </a:r>
            <a:r>
              <a:rPr lang="en-US" altLang="zh-CN" sz="2800" i="1"/>
              <a:t>R</a:t>
            </a:r>
            <a:r>
              <a:rPr lang="en-US" altLang="zh-CN" sz="2800" baseline="-25000"/>
              <a:t>0</a:t>
            </a:r>
            <a:r>
              <a:rPr lang="zh-CN" altLang="zh-CN" sz="2800"/>
              <a:t>和电源测量未知电阻</a:t>
            </a:r>
            <a:r>
              <a:rPr lang="en-US" altLang="zh-CN" sz="2800" i="1"/>
              <a:t>R</a:t>
            </a:r>
            <a:r>
              <a:rPr lang="en-US" altLang="zh-CN" sz="2800" i="1" baseline="-25000"/>
              <a:t>x</a:t>
            </a:r>
            <a:r>
              <a:rPr lang="zh-CN" altLang="zh-CN" sz="2800"/>
              <a:t>的阻值，实验电路图如图</a:t>
            </a:r>
            <a:r>
              <a:rPr lang="en-US" altLang="zh-CN" sz="2800"/>
              <a:t>1</a:t>
            </a:r>
            <a:r>
              <a:rPr lang="zh-CN" altLang="zh-CN" sz="2800"/>
              <a:t>所示，实验操作如下：</a:t>
            </a:r>
            <a:br>
              <a:rPr lang="zh-CN" altLang="zh-CN" sz="2800"/>
            </a:br>
            <a:endParaRPr lang="zh-CN" altLang="en-US" sz="2800"/>
          </a:p>
        </p:txBody>
      </p:sp>
      <p:pic>
        <p:nvPicPr>
          <p:cNvPr id="18435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6588" y="1692275"/>
            <a:ext cx="811212" cy="404813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8436" name="矩形 4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重难点突破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18437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68488" y="3546475"/>
            <a:ext cx="5051425" cy="2701925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84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84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84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4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9458" name="矩形 5"/>
          <p:cNvSpPr/>
          <p:nvPr/>
        </p:nvSpPr>
        <p:spPr>
          <a:xfrm>
            <a:off x="3725863" y="-7938"/>
            <a:ext cx="1871662" cy="477838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重难点突破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9459" name="标题 1"/>
          <p:cNvSpPr>
            <a:spLocks noGrp="1"/>
          </p:cNvSpPr>
          <p:nvPr>
            <p:ph type="title" idx="4294967295"/>
          </p:nvPr>
        </p:nvSpPr>
        <p:spPr>
          <a:xfrm>
            <a:off x="508000" y="1114425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①</a:t>
            </a:r>
            <a:r>
              <a:rPr lang="zh-CN" altLang="zh-CN" sz="2800"/>
              <a:t>移动滑动变阻器的滑片</a:t>
            </a:r>
            <a:r>
              <a:rPr lang="en-US" altLang="zh-CN" sz="2800" i="1"/>
              <a:t>P</a:t>
            </a:r>
            <a:r>
              <a:rPr lang="zh-CN" altLang="zh-CN" sz="2800"/>
              <a:t>，使滑动变阻器接入电路的阻值最大，将</a:t>
            </a:r>
            <a:r>
              <a:rPr lang="en-US" altLang="zh-CN" sz="2800"/>
              <a:t>S</a:t>
            </a:r>
            <a:r>
              <a:rPr lang="zh-CN" altLang="zh-CN" sz="2800"/>
              <a:t>拨至</a:t>
            </a:r>
            <a:r>
              <a:rPr lang="en-US" altLang="zh-CN" sz="2800" i="1"/>
              <a:t>a</a:t>
            </a:r>
            <a:r>
              <a:rPr lang="zh-CN" altLang="zh-CN" sz="2800"/>
              <a:t>处，再次移动滑片</a:t>
            </a:r>
            <a:r>
              <a:rPr lang="en-US" altLang="zh-CN" sz="2800" i="1"/>
              <a:t>P</a:t>
            </a:r>
            <a:r>
              <a:rPr lang="zh-CN" altLang="zh-CN" sz="2800"/>
              <a:t>，使滑动变阻器的部分阻值接入电路，读出电流表的示数</a:t>
            </a:r>
            <a:r>
              <a:rPr lang="en-US" altLang="zh-CN" sz="2800" i="1"/>
              <a:t>I</a:t>
            </a:r>
            <a:r>
              <a:rPr lang="en-US" altLang="zh-CN" sz="2800" baseline="-25000"/>
              <a:t>1</a:t>
            </a:r>
            <a:r>
              <a:rPr lang="en-US" altLang="zh-CN" sz="2800"/>
              <a:t>.</a:t>
            </a:r>
            <a:br>
              <a:rPr lang="zh-CN" altLang="zh-CN" sz="2800"/>
            </a:br>
            <a:r>
              <a:rPr lang="en-US" altLang="zh-CN" sz="2800"/>
              <a:t>②</a:t>
            </a:r>
            <a:r>
              <a:rPr lang="zh-CN" altLang="zh-CN" sz="2800"/>
              <a:t>保持滑片</a:t>
            </a:r>
            <a:r>
              <a:rPr lang="en-US" altLang="zh-CN" sz="2800" i="1"/>
              <a:t>P</a:t>
            </a:r>
            <a:r>
              <a:rPr lang="zh-CN" altLang="zh-CN" sz="2800"/>
              <a:t>位置不变，将电阻箱值调到最大，再将</a:t>
            </a:r>
            <a:r>
              <a:rPr lang="en-US" altLang="zh-CN" sz="2800"/>
              <a:t>S</a:t>
            </a:r>
            <a:r>
              <a:rPr lang="zh-CN" altLang="zh-CN" sz="2800"/>
              <a:t>从</a:t>
            </a:r>
            <a:r>
              <a:rPr lang="en-US" altLang="zh-CN" sz="2800" i="1"/>
              <a:t>a</a:t>
            </a:r>
            <a:r>
              <a:rPr lang="zh-CN" altLang="zh-CN" sz="2800"/>
              <a:t>拨至</a:t>
            </a:r>
            <a:r>
              <a:rPr lang="en-US" altLang="zh-CN" sz="2800" i="1"/>
              <a:t>b</a:t>
            </a:r>
            <a:r>
              <a:rPr lang="zh-CN" altLang="zh-CN" sz="2800"/>
              <a:t>处，调节电阻箱，使电流表的示数为</a:t>
            </a:r>
            <a:r>
              <a:rPr lang="en-US" altLang="zh-CN" sz="2800" i="1"/>
              <a:t>I</a:t>
            </a:r>
            <a:r>
              <a:rPr lang="en-US" altLang="zh-CN" sz="2800" baseline="-25000"/>
              <a:t>2</a:t>
            </a:r>
            <a:r>
              <a:rPr lang="zh-CN" altLang="zh-CN" sz="2800"/>
              <a:t>，此时电阻箱的示数为</a:t>
            </a:r>
            <a:r>
              <a:rPr lang="en-US" altLang="zh-CN" sz="2800" i="1"/>
              <a:t>R</a:t>
            </a:r>
            <a:r>
              <a:rPr lang="en-US" altLang="zh-CN" sz="2800"/>
              <a:t>′.</a:t>
            </a:r>
            <a:endParaRPr lang="zh-CN" altLang="en-US" sz="28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94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59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0482" name="矩形 5"/>
          <p:cNvSpPr/>
          <p:nvPr/>
        </p:nvSpPr>
        <p:spPr>
          <a:xfrm>
            <a:off x="3725863" y="-7938"/>
            <a:ext cx="1871662" cy="477838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重难点突破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0483" name="标题 1"/>
          <p:cNvSpPr>
            <a:spLocks noGrp="1"/>
          </p:cNvSpPr>
          <p:nvPr>
            <p:ph type="title" idx="4294967295"/>
          </p:nvPr>
        </p:nvSpPr>
        <p:spPr>
          <a:xfrm>
            <a:off x="508000" y="2127250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zh-CN" altLang="zh-CN" sz="2800"/>
              <a:t>（</a:t>
            </a:r>
            <a:r>
              <a:rPr lang="en-US" altLang="zh-CN" sz="2800"/>
              <a:t>1</a:t>
            </a:r>
            <a:r>
              <a:rPr lang="zh-CN" altLang="zh-CN" sz="2800"/>
              <a:t>）若</a:t>
            </a:r>
            <a:r>
              <a:rPr lang="en-US" altLang="zh-CN" sz="2800" i="1"/>
              <a:t>I</a:t>
            </a:r>
            <a:r>
              <a:rPr lang="en-US" altLang="zh-CN" sz="2800" baseline="-25000"/>
              <a:t>1</a:t>
            </a:r>
            <a:r>
              <a:rPr lang="zh-CN" altLang="zh-CN" sz="2800"/>
              <a:t>＝</a:t>
            </a:r>
            <a:r>
              <a:rPr lang="en-US" altLang="zh-CN" sz="2800" i="1"/>
              <a:t>I</a:t>
            </a:r>
            <a:r>
              <a:rPr lang="en-US" altLang="zh-CN" sz="2800" baseline="-25000"/>
              <a:t>2</a:t>
            </a:r>
            <a:r>
              <a:rPr lang="zh-CN" altLang="zh-CN" sz="2800"/>
              <a:t>，则待测电阻值</a:t>
            </a:r>
            <a:r>
              <a:rPr lang="en-US" altLang="zh-CN" sz="2800" i="1"/>
              <a:t>R</a:t>
            </a:r>
            <a:r>
              <a:rPr lang="en-US" altLang="zh-CN" sz="2800" i="1" baseline="-25000"/>
              <a:t>x</a:t>
            </a:r>
            <a:r>
              <a:rPr lang="zh-CN" altLang="zh-CN" sz="2800" u="sng"/>
              <a:t>　　　　　</a:t>
            </a:r>
            <a:r>
              <a:rPr lang="en-US" altLang="zh-CN" sz="2800" i="1"/>
              <a:t>R</a:t>
            </a:r>
            <a:r>
              <a:rPr lang="en-US" altLang="zh-CN" sz="2800"/>
              <a:t>′</a:t>
            </a:r>
            <a:r>
              <a:rPr lang="zh-CN" altLang="zh-CN" sz="2800"/>
              <a:t>（选填</a:t>
            </a:r>
            <a:r>
              <a:rPr lang="en-US" altLang="zh-CN" sz="2800"/>
              <a:t>“</a:t>
            </a:r>
            <a:r>
              <a:rPr lang="zh-CN" altLang="zh-CN" sz="2800"/>
              <a:t>＞</a:t>
            </a:r>
            <a:r>
              <a:rPr lang="en-US" altLang="zh-CN" sz="2800"/>
              <a:t>”“</a:t>
            </a:r>
            <a:r>
              <a:rPr lang="zh-CN" altLang="zh-CN" sz="2800"/>
              <a:t>＜</a:t>
            </a:r>
            <a:r>
              <a:rPr lang="en-US" altLang="zh-CN" sz="2800"/>
              <a:t>”</a:t>
            </a:r>
            <a:r>
              <a:rPr lang="zh-CN" altLang="zh-CN" sz="2800"/>
              <a:t>或</a:t>
            </a:r>
            <a:r>
              <a:rPr lang="en-US" altLang="zh-CN" sz="2800"/>
              <a:t>“</a:t>
            </a:r>
            <a:r>
              <a:rPr lang="zh-CN" altLang="zh-CN" sz="2800"/>
              <a:t>＝</a:t>
            </a:r>
            <a:r>
              <a:rPr lang="en-US" altLang="zh-CN" sz="2800"/>
              <a:t>”</a:t>
            </a:r>
            <a:r>
              <a:rPr lang="zh-CN" altLang="zh-CN" sz="2800"/>
              <a:t>）</a:t>
            </a:r>
            <a:r>
              <a:rPr lang="en-US" altLang="zh-CN" sz="2800"/>
              <a:t>.</a:t>
            </a:r>
            <a:br>
              <a:rPr lang="zh-CN" altLang="zh-CN" sz="2800"/>
            </a:br>
            <a:r>
              <a:rPr lang="zh-CN" altLang="zh-CN" sz="2800"/>
              <a:t>（</a:t>
            </a:r>
            <a:r>
              <a:rPr lang="en-US" altLang="zh-CN" sz="2800"/>
              <a:t>2</a:t>
            </a:r>
            <a:r>
              <a:rPr lang="zh-CN" altLang="zh-CN" sz="2800"/>
              <a:t>）图</a:t>
            </a:r>
            <a:r>
              <a:rPr lang="en-US" altLang="zh-CN" sz="2800"/>
              <a:t>2</a:t>
            </a:r>
            <a:r>
              <a:rPr lang="zh-CN" altLang="zh-CN" sz="2800"/>
              <a:t>所示电阻箱的示数为</a:t>
            </a:r>
            <a:r>
              <a:rPr lang="zh-CN" altLang="zh-CN" sz="2800" u="sng"/>
              <a:t>　　　　　</a:t>
            </a:r>
            <a:r>
              <a:rPr lang="en-US" altLang="zh-CN" sz="2800"/>
              <a:t>Ω.</a:t>
            </a:r>
            <a:br>
              <a:rPr lang="zh-CN" altLang="zh-CN" sz="2800"/>
            </a:br>
            <a:endParaRPr lang="zh-CN" altLang="en-US" sz="2800"/>
          </a:p>
        </p:txBody>
      </p:sp>
      <p:sp>
        <p:nvSpPr>
          <p:cNvPr id="20484" name="矩形 2"/>
          <p:cNvSpPr/>
          <p:nvPr/>
        </p:nvSpPr>
        <p:spPr>
          <a:xfrm>
            <a:off x="6084888" y="2254250"/>
            <a:ext cx="901700" cy="5238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＝　</a:t>
            </a:r>
            <a:endParaRPr lang="zh-CN" altLang="en-US">
              <a:ea typeface="黑体" panose="02010609060101010101" pitchFamily="49" charset="-122"/>
            </a:endParaRPr>
          </a:p>
        </p:txBody>
      </p:sp>
      <p:sp>
        <p:nvSpPr>
          <p:cNvPr id="20485" name="矩形 4"/>
          <p:cNvSpPr/>
          <p:nvPr/>
        </p:nvSpPr>
        <p:spPr>
          <a:xfrm>
            <a:off x="5722938" y="3492500"/>
            <a:ext cx="722312" cy="5238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305</a:t>
            </a: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04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04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04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04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04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3" grpId="0"/>
      <p:bldP spid="20484" grpId="0"/>
      <p:bldP spid="20485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1506" name="矩形 5"/>
          <p:cNvSpPr/>
          <p:nvPr/>
        </p:nvSpPr>
        <p:spPr>
          <a:xfrm>
            <a:off x="3725863" y="-7938"/>
            <a:ext cx="1871662" cy="477838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重难点突破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1507" name="标题 1"/>
          <p:cNvSpPr>
            <a:spLocks noGrp="1"/>
          </p:cNvSpPr>
          <p:nvPr>
            <p:ph type="title" idx="4294967295"/>
          </p:nvPr>
        </p:nvSpPr>
        <p:spPr>
          <a:xfrm>
            <a:off x="500063" y="1893888"/>
            <a:ext cx="8128000" cy="2822575"/>
          </a:xfrm>
          <a:prstGeom prst="rect">
            <a:avLst/>
          </a:prstGeom>
          <a:noFill/>
          <a:ln>
            <a:solidFill>
              <a:schemeClr val="tx1"/>
            </a:solidFill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zh-CN" altLang="zh-CN" sz="2800"/>
              <a:t>【点拔】等效法测电阻：</a:t>
            </a:r>
            <a:r>
              <a:rPr lang="en-US" altLang="zh-CN" sz="2800"/>
              <a:t>①S</a:t>
            </a:r>
            <a:r>
              <a:rPr lang="zh-CN" altLang="zh-CN" sz="2800"/>
              <a:t>接</a:t>
            </a:r>
            <a:r>
              <a:rPr lang="en-US" altLang="zh-CN" sz="2800" i="1"/>
              <a:t>a</a:t>
            </a:r>
            <a:r>
              <a:rPr lang="zh-CN" altLang="zh-CN" sz="2800"/>
              <a:t>，电路为待测电阻</a:t>
            </a:r>
            <a:r>
              <a:rPr lang="en-US" altLang="zh-CN" sz="2800" i="1"/>
              <a:t>R</a:t>
            </a:r>
            <a:r>
              <a:rPr lang="en-US" altLang="zh-CN" sz="2800" i="1" baseline="-25000"/>
              <a:t>x</a:t>
            </a:r>
            <a:r>
              <a:rPr lang="zh-CN" altLang="zh-CN" sz="2800"/>
              <a:t>和</a:t>
            </a:r>
            <a:r>
              <a:rPr lang="en-US" altLang="zh-CN" sz="2800" i="1"/>
              <a:t>R</a:t>
            </a:r>
            <a:r>
              <a:rPr lang="en-US" altLang="zh-CN" sz="2800" i="1" baseline="-25000"/>
              <a:t>O</a:t>
            </a:r>
            <a:r>
              <a:rPr lang="zh-CN" altLang="zh-CN" sz="2800"/>
              <a:t>串联的电路，，</a:t>
            </a:r>
            <a:r>
              <a:rPr lang="en-US" altLang="zh-CN" sz="2800" i="1"/>
              <a:t>I</a:t>
            </a:r>
            <a:r>
              <a:rPr lang="en-US" altLang="zh-CN" sz="2800" baseline="-25000"/>
              <a:t>1</a:t>
            </a:r>
            <a:r>
              <a:rPr lang="zh-CN" altLang="zh-CN" sz="2800"/>
              <a:t>＝</a:t>
            </a:r>
            <a:r>
              <a:rPr lang="en-US" altLang="zh-CN" sz="2800"/>
              <a:t>             </a:t>
            </a:r>
            <a:r>
              <a:rPr lang="zh-CN" altLang="zh-CN" sz="2800"/>
              <a:t>；</a:t>
            </a:r>
            <a:r>
              <a:rPr lang="en-US" altLang="zh-CN" sz="2800"/>
              <a:t>②S</a:t>
            </a:r>
            <a:r>
              <a:rPr lang="zh-CN" altLang="zh-CN" sz="2800"/>
              <a:t>接</a:t>
            </a:r>
            <a:r>
              <a:rPr lang="en-US" altLang="zh-CN" sz="2800" i="1"/>
              <a:t>b</a:t>
            </a:r>
            <a:r>
              <a:rPr lang="zh-CN" altLang="zh-CN" sz="2800"/>
              <a:t>，电路为电阻箱</a:t>
            </a:r>
            <a:r>
              <a:rPr lang="en-US" altLang="zh-CN" sz="2800" i="1"/>
              <a:t>R</a:t>
            </a:r>
            <a:r>
              <a:rPr lang="en-US" altLang="zh-CN" sz="2800"/>
              <a:t>′</a:t>
            </a:r>
            <a:r>
              <a:rPr lang="zh-CN" altLang="zh-CN" sz="2800"/>
              <a:t>和</a:t>
            </a:r>
            <a:r>
              <a:rPr lang="en-US" altLang="zh-CN" sz="2800" i="1"/>
              <a:t>R</a:t>
            </a:r>
            <a:r>
              <a:rPr lang="en-US" altLang="zh-CN" sz="2800" i="1" baseline="-25000"/>
              <a:t>O</a:t>
            </a:r>
            <a:r>
              <a:rPr lang="zh-CN" altLang="zh-CN" sz="2800"/>
              <a:t>串联的电路，</a:t>
            </a:r>
            <a:r>
              <a:rPr lang="en-US" altLang="zh-CN" sz="2800" i="1"/>
              <a:t>I</a:t>
            </a:r>
            <a:r>
              <a:rPr lang="en-US" altLang="zh-CN" sz="2800" baseline="-25000"/>
              <a:t>2</a:t>
            </a:r>
            <a:r>
              <a:rPr lang="zh-CN" altLang="zh-CN" sz="2800"/>
              <a:t>＝</a:t>
            </a:r>
            <a:r>
              <a:rPr lang="en-US" altLang="zh-CN" sz="2800"/>
              <a:t>                </a:t>
            </a:r>
            <a:r>
              <a:rPr lang="zh-CN" altLang="zh-CN" sz="2800"/>
              <a:t>；</a:t>
            </a:r>
            <a:r>
              <a:rPr lang="en-US" altLang="zh-CN" sz="2800"/>
              <a:t>③</a:t>
            </a:r>
            <a:r>
              <a:rPr lang="zh-CN" altLang="zh-CN" sz="2800"/>
              <a:t>当</a:t>
            </a:r>
            <a:br>
              <a:rPr lang="en-US" altLang="zh-CN" sz="2800"/>
            </a:br>
            <a:r>
              <a:rPr lang="en-US" altLang="zh-CN" sz="2800" i="1"/>
              <a:t>I</a:t>
            </a:r>
            <a:r>
              <a:rPr lang="en-US" altLang="zh-CN" sz="2800" baseline="-25000"/>
              <a:t>1</a:t>
            </a:r>
            <a:r>
              <a:rPr lang="zh-CN" altLang="zh-CN" sz="2800"/>
              <a:t>＝</a:t>
            </a:r>
            <a:r>
              <a:rPr lang="en-US" altLang="zh-CN" sz="2800" i="1"/>
              <a:t>I</a:t>
            </a:r>
            <a:r>
              <a:rPr lang="en-US" altLang="zh-CN" sz="2800" baseline="-25000"/>
              <a:t>2</a:t>
            </a:r>
            <a:r>
              <a:rPr lang="zh-CN" altLang="zh-CN" sz="2800"/>
              <a:t>，则有</a:t>
            </a:r>
            <a:r>
              <a:rPr lang="en-US" altLang="zh-CN" sz="2800" i="1"/>
              <a:t>R</a:t>
            </a:r>
            <a:r>
              <a:rPr lang="en-US" altLang="zh-CN" sz="2800" i="1" baseline="-25000"/>
              <a:t>x</a:t>
            </a:r>
            <a:r>
              <a:rPr lang="zh-CN" altLang="zh-CN" sz="2800"/>
              <a:t>＝</a:t>
            </a:r>
            <a:r>
              <a:rPr lang="en-US" altLang="zh-CN" sz="2800" i="1"/>
              <a:t>R</a:t>
            </a:r>
            <a:r>
              <a:rPr lang="en-US" altLang="zh-CN" sz="2800"/>
              <a:t>′</a:t>
            </a:r>
            <a:r>
              <a:rPr lang="zh-CN" altLang="zh-CN" sz="2800"/>
              <a:t>即待测电阻被电阻箱等效代替．</a:t>
            </a:r>
            <a:br>
              <a:rPr lang="zh-CN" altLang="zh-CN" sz="2800"/>
            </a:br>
            <a:endParaRPr lang="zh-CN" altLang="en-US" sz="2800"/>
          </a:p>
        </p:txBody>
      </p:sp>
      <p:pic>
        <p:nvPicPr>
          <p:cNvPr id="21508" name="图片 2"/>
          <p:cNvPicPr>
            <a:picLocks noChangeAspect="1"/>
          </p:cNvPicPr>
          <p:nvPr/>
        </p:nvPicPr>
        <p:blipFill>
          <a:blip r:embed="rId2"/>
          <a:srcRect r="87581"/>
          <a:stretch>
            <a:fillRect/>
          </a:stretch>
        </p:blipFill>
        <p:spPr>
          <a:xfrm>
            <a:off x="4845050" y="2384425"/>
            <a:ext cx="1135063" cy="1157288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21509" name="图片 3"/>
          <p:cNvPicPr>
            <a:picLocks noChangeAspect="1"/>
          </p:cNvPicPr>
          <p:nvPr/>
        </p:nvPicPr>
        <p:blipFill>
          <a:blip r:embed="rId3"/>
          <a:srcRect r="87929"/>
          <a:stretch>
            <a:fillRect/>
          </a:stretch>
        </p:blipFill>
        <p:spPr>
          <a:xfrm>
            <a:off x="5980113" y="3041650"/>
            <a:ext cx="1103312" cy="1158875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5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15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15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7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2530" name="标题 1"/>
          <p:cNvSpPr>
            <a:spLocks noGrp="1"/>
          </p:cNvSpPr>
          <p:nvPr>
            <p:ph type="title" idx="4294967295"/>
          </p:nvPr>
        </p:nvSpPr>
        <p:spPr>
          <a:xfrm>
            <a:off x="500063" y="882650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             </a:t>
            </a:r>
            <a:r>
              <a:rPr lang="zh-CN" altLang="zh-CN" sz="2800"/>
              <a:t>下图所示是小丽为测量未知电阻</a:t>
            </a:r>
            <a:r>
              <a:rPr lang="en-US" altLang="zh-CN" sz="2800" i="1"/>
              <a:t>R</a:t>
            </a:r>
            <a:r>
              <a:rPr lang="en-US" altLang="zh-CN" sz="2800" i="1" baseline="-25000"/>
              <a:t>x</a:t>
            </a:r>
            <a:r>
              <a:rPr lang="zh-CN" altLang="zh-CN" sz="2800"/>
              <a:t>的阻值所设计的实验电路图．请你帮小丽将实验步骤补充完整：</a:t>
            </a:r>
            <a:br>
              <a:rPr lang="zh-CN" altLang="zh-CN" sz="2800"/>
            </a:br>
            <a:br>
              <a:rPr lang="en-US" altLang="zh-CN" sz="2800"/>
            </a:br>
            <a:br>
              <a:rPr lang="en-US" altLang="zh-CN" sz="2800"/>
            </a:br>
            <a:br>
              <a:rPr lang="en-US" altLang="zh-CN" sz="2800"/>
            </a:br>
            <a:r>
              <a:rPr lang="zh-CN" altLang="zh-CN" sz="2800"/>
              <a:t>（</a:t>
            </a:r>
            <a:r>
              <a:rPr lang="en-US" altLang="zh-CN" sz="2800"/>
              <a:t>1</a:t>
            </a:r>
            <a:r>
              <a:rPr lang="zh-CN" altLang="zh-CN" sz="2800"/>
              <a:t>）将开关</a:t>
            </a:r>
            <a:r>
              <a:rPr lang="en-US" altLang="zh-CN" sz="2800"/>
              <a:t>S</a:t>
            </a:r>
            <a:r>
              <a:rPr lang="en-US" altLang="zh-CN" sz="2800" baseline="-25000"/>
              <a:t>1</a:t>
            </a:r>
            <a:r>
              <a:rPr lang="zh-CN" altLang="zh-CN" sz="2800"/>
              <a:t>和</a:t>
            </a:r>
            <a:r>
              <a:rPr lang="en-US" altLang="zh-CN" sz="2800"/>
              <a:t>S</a:t>
            </a:r>
            <a:r>
              <a:rPr lang="en-US" altLang="zh-CN" sz="2800" baseline="-25000"/>
              <a:t>2</a:t>
            </a:r>
            <a:r>
              <a:rPr lang="zh-CN" altLang="zh-CN" sz="2800"/>
              <a:t>断开，按电路图连接电路，将滑动变阻器滑片</a:t>
            </a:r>
            <a:r>
              <a:rPr lang="en-US" altLang="zh-CN" sz="2800" i="1"/>
              <a:t>P</a:t>
            </a:r>
            <a:r>
              <a:rPr lang="zh-CN" altLang="zh-CN" sz="2800"/>
              <a:t>移到阻值最大端．</a:t>
            </a:r>
            <a:endParaRPr lang="zh-CN" altLang="en-US" sz="2800"/>
          </a:p>
        </p:txBody>
      </p:sp>
      <p:sp>
        <p:nvSpPr>
          <p:cNvPr id="22531" name="矩形 5"/>
          <p:cNvSpPr/>
          <p:nvPr/>
        </p:nvSpPr>
        <p:spPr>
          <a:xfrm>
            <a:off x="3725863" y="-7938"/>
            <a:ext cx="1871662" cy="477838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重难点突破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22532" name="Picture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5938" y="1050925"/>
            <a:ext cx="1149350" cy="407988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22533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76513" y="2757488"/>
            <a:ext cx="3240087" cy="1757362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25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25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25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0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3554" name="矩形 5"/>
          <p:cNvSpPr/>
          <p:nvPr/>
        </p:nvSpPr>
        <p:spPr>
          <a:xfrm>
            <a:off x="3725863" y="-7938"/>
            <a:ext cx="1871662" cy="477838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重难点突破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3555" name="标题 1"/>
          <p:cNvSpPr>
            <a:spLocks noGrp="1"/>
          </p:cNvSpPr>
          <p:nvPr>
            <p:ph type="title" idx="4294967295"/>
          </p:nvPr>
        </p:nvSpPr>
        <p:spPr>
          <a:xfrm>
            <a:off x="508000" y="1238250"/>
            <a:ext cx="8128000" cy="13033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zh-CN" altLang="zh-CN" sz="2800"/>
              <a:t>（</a:t>
            </a:r>
            <a:r>
              <a:rPr lang="en-US" altLang="zh-CN" sz="2800"/>
              <a:t>2</a:t>
            </a:r>
            <a:r>
              <a:rPr lang="zh-CN" altLang="zh-CN" sz="2800"/>
              <a:t>）</a:t>
            </a:r>
            <a:r>
              <a:rPr lang="zh-CN" altLang="zh-CN" sz="2800" u="sng"/>
              <a:t>　　　　　　　　　　</a:t>
            </a:r>
            <a:r>
              <a:rPr lang="zh-CN" altLang="zh-CN" sz="2800"/>
              <a:t>，调节滑动变阻器滑片</a:t>
            </a:r>
            <a:r>
              <a:rPr lang="en-US" altLang="zh-CN" sz="2800" i="1"/>
              <a:t>P</a:t>
            </a:r>
            <a:r>
              <a:rPr lang="zh-CN" altLang="zh-CN" sz="2800"/>
              <a:t>，记录电流表的示数</a:t>
            </a:r>
            <a:r>
              <a:rPr lang="en-US" altLang="zh-CN" sz="2800" i="1"/>
              <a:t>I</a:t>
            </a:r>
            <a:r>
              <a:rPr lang="zh-CN" altLang="zh-CN" sz="2800"/>
              <a:t>；</a:t>
            </a:r>
            <a:br>
              <a:rPr lang="zh-CN" altLang="zh-CN" sz="2800"/>
            </a:br>
            <a:r>
              <a:rPr lang="zh-CN" altLang="zh-CN" sz="2800"/>
              <a:t>（</a:t>
            </a:r>
            <a:r>
              <a:rPr lang="en-US" altLang="zh-CN" sz="2800"/>
              <a:t>3</a:t>
            </a:r>
            <a:r>
              <a:rPr lang="zh-CN" altLang="zh-CN" sz="2800"/>
              <a:t>）保持滑动变阻器滑片</a:t>
            </a:r>
            <a:r>
              <a:rPr lang="en-US" altLang="zh-CN" sz="2800" i="1"/>
              <a:t>P</a:t>
            </a:r>
            <a:r>
              <a:rPr lang="zh-CN" altLang="zh-CN" sz="2800"/>
              <a:t>位置不变，</a:t>
            </a:r>
            <a:br>
              <a:rPr lang="en-US" altLang="zh-CN" sz="2800"/>
            </a:br>
            <a:r>
              <a:rPr lang="zh-CN" altLang="zh-CN" sz="2800" u="sng"/>
              <a:t>　　　　　　　　　　　</a:t>
            </a:r>
            <a:r>
              <a:rPr lang="zh-CN" altLang="zh-CN" sz="2800"/>
              <a:t>，调节电阻箱旋钮，使电流表的示数仍为</a:t>
            </a:r>
            <a:r>
              <a:rPr lang="en-US" altLang="zh-CN" sz="2800" i="1"/>
              <a:t>I</a:t>
            </a:r>
            <a:r>
              <a:rPr lang="en-US" altLang="zh-CN" sz="2800"/>
              <a:t>.</a:t>
            </a:r>
            <a:br>
              <a:rPr lang="zh-CN" altLang="zh-CN" sz="2800"/>
            </a:br>
            <a:r>
              <a:rPr lang="zh-CN" altLang="zh-CN" sz="2800"/>
              <a:t>（</a:t>
            </a:r>
            <a:r>
              <a:rPr lang="en-US" altLang="zh-CN" sz="2800"/>
              <a:t>4</a:t>
            </a:r>
            <a:r>
              <a:rPr lang="zh-CN" altLang="zh-CN" sz="2800"/>
              <a:t>）记录此时电阻箱示数</a:t>
            </a:r>
            <a:r>
              <a:rPr lang="en-US" altLang="zh-CN" sz="2800" i="1"/>
              <a:t>R</a:t>
            </a:r>
            <a:r>
              <a:rPr lang="en-US" altLang="zh-CN" sz="2800" baseline="-25000"/>
              <a:t>0</a:t>
            </a:r>
            <a:r>
              <a:rPr lang="zh-CN" altLang="zh-CN" sz="2800"/>
              <a:t>，待测电阻的阻值</a:t>
            </a:r>
            <a:br>
              <a:rPr lang="en-US" altLang="zh-CN" sz="2800"/>
            </a:br>
            <a:r>
              <a:rPr lang="en-US" altLang="zh-CN" sz="2800" i="1"/>
              <a:t>R</a:t>
            </a:r>
            <a:r>
              <a:rPr lang="en-US" altLang="zh-CN" sz="2800" i="1" baseline="-25000"/>
              <a:t>x</a:t>
            </a:r>
            <a:r>
              <a:rPr lang="zh-CN" altLang="zh-CN" sz="2800"/>
              <a:t>＝</a:t>
            </a:r>
            <a:r>
              <a:rPr lang="en-US" altLang="zh-CN" sz="2800" i="1"/>
              <a:t>R</a:t>
            </a:r>
            <a:r>
              <a:rPr lang="en-US" altLang="zh-CN" sz="2800" baseline="-25000"/>
              <a:t>0</a:t>
            </a:r>
            <a:r>
              <a:rPr lang="en-US" altLang="zh-CN" sz="2800"/>
              <a:t>.</a:t>
            </a:r>
            <a:endParaRPr lang="zh-CN" altLang="en-US" sz="2800"/>
          </a:p>
        </p:txBody>
      </p:sp>
      <p:sp>
        <p:nvSpPr>
          <p:cNvPr id="23556" name="矩形 2"/>
          <p:cNvSpPr/>
          <p:nvPr/>
        </p:nvSpPr>
        <p:spPr>
          <a:xfrm>
            <a:off x="1770063" y="1246188"/>
            <a:ext cx="2892425" cy="522287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just"/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闭合</a:t>
            </a:r>
            <a:r>
              <a:rPr lang="en-US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S</a:t>
            </a:r>
            <a:r>
              <a:rPr lang="en-US" altLang="zh-CN" sz="2800" spc="0" baseline="-250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1</a:t>
            </a:r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，断开</a:t>
            </a:r>
            <a:r>
              <a:rPr lang="en-US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S</a:t>
            </a:r>
            <a:r>
              <a:rPr lang="en-US" altLang="zh-CN" sz="2800" spc="0" baseline="-250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2</a:t>
            </a:r>
            <a:endParaRPr lang="zh-CN" altLang="zh-CN" sz="1000">
              <a:latin typeface="等线" pitchFamily="2" charset="-122"/>
              <a:ea typeface="等线" pitchFamily="2" charset="-122"/>
            </a:endParaRPr>
          </a:p>
        </p:txBody>
      </p:sp>
      <p:sp>
        <p:nvSpPr>
          <p:cNvPr id="23557" name="矩形 4"/>
          <p:cNvSpPr/>
          <p:nvPr/>
        </p:nvSpPr>
        <p:spPr>
          <a:xfrm>
            <a:off x="852488" y="3155950"/>
            <a:ext cx="2873375" cy="523875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just"/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断开</a:t>
            </a:r>
            <a:r>
              <a:rPr lang="en-US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S</a:t>
            </a:r>
            <a:r>
              <a:rPr lang="en-US" altLang="zh-CN" sz="2800" spc="0" baseline="-250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1</a:t>
            </a:r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，闭合</a:t>
            </a:r>
            <a:r>
              <a:rPr lang="en-US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S</a:t>
            </a:r>
            <a:r>
              <a:rPr lang="en-US" altLang="zh-CN" sz="2800" spc="0" baseline="-250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2</a:t>
            </a:r>
            <a:endParaRPr lang="zh-CN" altLang="zh-CN" sz="1000">
              <a:latin typeface="等线" pitchFamily="2" charset="-122"/>
              <a:ea typeface="等线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35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35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35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35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35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55" grpId="0"/>
      <p:bldP spid="23556" grpId="0"/>
      <p:bldP spid="23557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4578" name="标题 1"/>
          <p:cNvSpPr>
            <a:spLocks noGrp="1"/>
          </p:cNvSpPr>
          <p:nvPr>
            <p:ph type="title" idx="4294967295"/>
          </p:nvPr>
        </p:nvSpPr>
        <p:spPr>
          <a:xfrm>
            <a:off x="500063" y="882650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          </a:t>
            </a:r>
            <a:r>
              <a:rPr lang="zh-CN" altLang="zh-CN" sz="2800"/>
              <a:t>在</a:t>
            </a:r>
            <a:r>
              <a:rPr lang="en-US" altLang="zh-CN" sz="2800"/>
              <a:t>“</a:t>
            </a:r>
            <a:r>
              <a:rPr lang="zh-CN" altLang="zh-CN" sz="2800"/>
              <a:t>伏安法</a:t>
            </a:r>
            <a:r>
              <a:rPr lang="en-US" altLang="zh-CN" sz="2800"/>
              <a:t>”</a:t>
            </a:r>
            <a:r>
              <a:rPr lang="zh-CN" altLang="zh-CN" sz="2800"/>
              <a:t>测小灯泡的电阻实验中，连接了如图甲所示的实物图．</a:t>
            </a:r>
            <a:br>
              <a:rPr lang="en-US" altLang="zh-CN" sz="2800"/>
            </a:br>
            <a:br>
              <a:rPr lang="en-US" altLang="zh-CN" sz="2800"/>
            </a:br>
            <a:br>
              <a:rPr lang="en-US" altLang="zh-CN" sz="2800"/>
            </a:br>
            <a:br>
              <a:rPr lang="en-US" altLang="zh-CN" sz="2800"/>
            </a:br>
            <a:r>
              <a:rPr lang="zh-CN" altLang="zh-CN" sz="2800"/>
              <a:t>（</a:t>
            </a:r>
            <a:r>
              <a:rPr lang="en-US" altLang="zh-CN" sz="2800"/>
              <a:t>1</a:t>
            </a:r>
            <a:r>
              <a:rPr lang="zh-CN" altLang="zh-CN" sz="2800"/>
              <a:t>）闭合开关前，应向</a:t>
            </a:r>
            <a:r>
              <a:rPr lang="zh-CN" altLang="zh-CN" sz="2800" u="sng"/>
              <a:t>　　　　　</a:t>
            </a:r>
            <a:r>
              <a:rPr lang="zh-CN" altLang="zh-CN" sz="2800"/>
              <a:t>端（选填</a:t>
            </a:r>
            <a:r>
              <a:rPr lang="en-US" altLang="zh-CN" sz="2800"/>
              <a:t>“</a:t>
            </a:r>
            <a:r>
              <a:rPr lang="en-US" altLang="zh-CN" sz="2800" i="1"/>
              <a:t>A</a:t>
            </a:r>
            <a:r>
              <a:rPr lang="en-US" altLang="zh-CN" sz="2800"/>
              <a:t>”</a:t>
            </a:r>
            <a:r>
              <a:rPr lang="zh-CN" altLang="zh-CN" sz="2800"/>
              <a:t>或</a:t>
            </a:r>
            <a:r>
              <a:rPr lang="en-US" altLang="zh-CN" sz="2800"/>
              <a:t>“</a:t>
            </a:r>
            <a:r>
              <a:rPr lang="en-US" altLang="zh-CN" sz="2800" i="1"/>
              <a:t>B</a:t>
            </a:r>
            <a:r>
              <a:rPr lang="en-US" altLang="zh-CN" sz="2800"/>
              <a:t>”</a:t>
            </a:r>
            <a:r>
              <a:rPr lang="zh-CN" altLang="zh-CN" sz="2800"/>
              <a:t>）调整滑动变阻器的滑片，使电路中的电流在开始测量时最小．</a:t>
            </a:r>
            <a:endParaRPr lang="zh-CN" altLang="en-US" sz="2800"/>
          </a:p>
        </p:txBody>
      </p:sp>
      <p:sp>
        <p:nvSpPr>
          <p:cNvPr id="24579" name="矩形 16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重难点突破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24580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1513" y="1068388"/>
            <a:ext cx="730250" cy="390525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24581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4013" y="2370138"/>
            <a:ext cx="8435975" cy="1620837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24582" name="矩形 2"/>
          <p:cNvSpPr/>
          <p:nvPr/>
        </p:nvSpPr>
        <p:spPr>
          <a:xfrm>
            <a:off x="5053013" y="4108450"/>
            <a:ext cx="434975" cy="584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en-US" altLang="zh-CN" sz="3200" i="1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A</a:t>
            </a:r>
            <a:endParaRPr lang="zh-CN" altLang="en-US" sz="20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45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45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45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45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45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78" grpId="0"/>
      <p:bldP spid="24582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5602" name="矩形 5"/>
          <p:cNvSpPr/>
          <p:nvPr/>
        </p:nvSpPr>
        <p:spPr>
          <a:xfrm>
            <a:off x="3725863" y="-7938"/>
            <a:ext cx="1871662" cy="477838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重难点突破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5603" name="标题 1"/>
          <p:cNvSpPr>
            <a:spLocks noGrp="1"/>
          </p:cNvSpPr>
          <p:nvPr>
            <p:ph type="title" idx="4294967295"/>
          </p:nvPr>
        </p:nvSpPr>
        <p:spPr>
          <a:xfrm>
            <a:off x="508000" y="1498600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zh-CN" altLang="zh-CN" sz="2800"/>
              <a:t>（</a:t>
            </a:r>
            <a:r>
              <a:rPr lang="en-US" altLang="zh-CN" sz="2800"/>
              <a:t>2</a:t>
            </a:r>
            <a:r>
              <a:rPr lang="zh-CN" altLang="zh-CN" sz="2800"/>
              <a:t>）闭合开关</a:t>
            </a:r>
            <a:r>
              <a:rPr lang="en-US" altLang="zh-CN" sz="2800"/>
              <a:t>S</a:t>
            </a:r>
            <a:r>
              <a:rPr lang="zh-CN" altLang="zh-CN" sz="2800"/>
              <a:t>后，发现小灯泡不亮，但电流表和电压表均有示数，接下来首先应该操作的是</a:t>
            </a:r>
            <a:br>
              <a:rPr lang="en-US" altLang="zh-CN" sz="2800"/>
            </a:br>
            <a:r>
              <a:rPr lang="zh-CN" altLang="zh-CN" sz="2800" u="sng"/>
              <a:t>　　　　　</a:t>
            </a:r>
            <a:r>
              <a:rPr lang="zh-CN" altLang="zh-CN" sz="2800"/>
              <a:t>（选填序号）</a:t>
            </a:r>
            <a:r>
              <a:rPr lang="en-US" altLang="zh-CN" sz="2800"/>
              <a:t>.</a:t>
            </a:r>
            <a:br>
              <a:rPr lang="zh-CN" altLang="zh-CN" sz="2800"/>
            </a:br>
            <a:r>
              <a:rPr lang="en-US" altLang="zh-CN" sz="2800"/>
              <a:t>A</a:t>
            </a:r>
            <a:r>
              <a:rPr lang="zh-CN" altLang="zh-CN" sz="2800"/>
              <a:t>．检查电路是否断路</a:t>
            </a:r>
            <a:r>
              <a:rPr lang="en-US" altLang="zh-CN" sz="2800"/>
              <a:t>    </a:t>
            </a:r>
            <a:br>
              <a:rPr lang="zh-CN" altLang="zh-CN" sz="2800"/>
            </a:br>
            <a:r>
              <a:rPr lang="en-US" altLang="zh-CN" sz="2800"/>
              <a:t>B</a:t>
            </a:r>
            <a:r>
              <a:rPr lang="zh-CN" altLang="zh-CN" sz="2800"/>
              <a:t>．检查电路是否短路</a:t>
            </a:r>
            <a:r>
              <a:rPr lang="en-US" altLang="zh-CN" sz="2800"/>
              <a:t>    </a:t>
            </a:r>
            <a:r>
              <a:rPr lang="zh-CN" altLang="zh-CN" sz="2800"/>
              <a:t>　</a:t>
            </a:r>
            <a:br>
              <a:rPr lang="zh-CN" altLang="zh-CN" sz="2800"/>
            </a:br>
            <a:r>
              <a:rPr lang="en-US" altLang="zh-CN" sz="2800"/>
              <a:t>C</a:t>
            </a:r>
            <a:r>
              <a:rPr lang="zh-CN" altLang="zh-CN" sz="2800"/>
              <a:t>．移动滑动变阻器的滑片</a:t>
            </a:r>
            <a:r>
              <a:rPr lang="en-US" altLang="zh-CN" sz="2800" i="1"/>
              <a:t>P</a:t>
            </a:r>
            <a:r>
              <a:rPr lang="zh-CN" altLang="zh-CN" sz="2800"/>
              <a:t>，观察小灯泡是否发光</a:t>
            </a:r>
            <a:br>
              <a:rPr lang="zh-CN" altLang="zh-CN" sz="2800"/>
            </a:br>
            <a:endParaRPr lang="zh-CN" altLang="en-US" sz="2800"/>
          </a:p>
        </p:txBody>
      </p:sp>
      <p:sp>
        <p:nvSpPr>
          <p:cNvPr id="25604" name="矩形 2"/>
          <p:cNvSpPr/>
          <p:nvPr/>
        </p:nvSpPr>
        <p:spPr>
          <a:xfrm>
            <a:off x="1279525" y="2844800"/>
            <a:ext cx="458788" cy="584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en-US" altLang="zh-CN" sz="32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C</a:t>
            </a:r>
            <a:endParaRPr lang="zh-CN" altLang="en-US" sz="20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56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56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56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03" grpId="0"/>
      <p:bldP spid="25604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6626" name="矩形 5"/>
          <p:cNvSpPr/>
          <p:nvPr/>
        </p:nvSpPr>
        <p:spPr>
          <a:xfrm>
            <a:off x="3725863" y="-7938"/>
            <a:ext cx="1871662" cy="477838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重难点突破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6627" name="标题 1"/>
          <p:cNvSpPr>
            <a:spLocks noGrp="1"/>
          </p:cNvSpPr>
          <p:nvPr>
            <p:ph type="title" idx="4294967295"/>
          </p:nvPr>
        </p:nvSpPr>
        <p:spPr>
          <a:xfrm>
            <a:off x="500063" y="1363663"/>
            <a:ext cx="8128000" cy="130333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zh-CN" altLang="zh-CN" sz="2800"/>
              <a:t>（</a:t>
            </a:r>
            <a:r>
              <a:rPr lang="en-US" altLang="zh-CN" sz="2800"/>
              <a:t>3</a:t>
            </a:r>
            <a:r>
              <a:rPr lang="zh-CN" altLang="zh-CN" sz="2800"/>
              <a:t>）测量过程中，某一次的电流值如图乙所示，则电流值是</a:t>
            </a:r>
            <a:r>
              <a:rPr lang="zh-CN" altLang="zh-CN" sz="2800" u="sng"/>
              <a:t>　　　　　</a:t>
            </a:r>
            <a:r>
              <a:rPr lang="en-US" altLang="zh-CN" sz="2800"/>
              <a:t>A</a:t>
            </a:r>
            <a:r>
              <a:rPr lang="zh-CN" altLang="zh-CN" sz="2800"/>
              <a:t>．这时，灯丝突然烧断，则电压表的示数</a:t>
            </a:r>
            <a:r>
              <a:rPr lang="zh-CN" altLang="zh-CN" sz="2800" u="sng"/>
              <a:t>　　　　　</a:t>
            </a:r>
            <a:r>
              <a:rPr lang="zh-CN" altLang="zh-CN" sz="2800"/>
              <a:t>（选填</a:t>
            </a:r>
            <a:r>
              <a:rPr lang="en-US" altLang="zh-CN" sz="2800"/>
              <a:t>“</a:t>
            </a:r>
            <a:r>
              <a:rPr lang="zh-CN" altLang="zh-CN" sz="2800"/>
              <a:t>变大</a:t>
            </a:r>
            <a:r>
              <a:rPr lang="en-US" altLang="zh-CN" sz="2800"/>
              <a:t>”“</a:t>
            </a:r>
            <a:r>
              <a:rPr lang="zh-CN" altLang="zh-CN" sz="2800"/>
              <a:t>变小</a:t>
            </a:r>
            <a:r>
              <a:rPr lang="en-US" altLang="zh-CN" sz="2800"/>
              <a:t>”</a:t>
            </a:r>
            <a:r>
              <a:rPr lang="zh-CN" altLang="zh-CN" sz="2800"/>
              <a:t>或</a:t>
            </a:r>
            <a:r>
              <a:rPr lang="en-US" altLang="zh-CN" sz="2800"/>
              <a:t>“</a:t>
            </a:r>
            <a:r>
              <a:rPr lang="zh-CN" altLang="zh-CN" sz="2800"/>
              <a:t>不变</a:t>
            </a:r>
            <a:r>
              <a:rPr lang="en-US" altLang="zh-CN" sz="2800"/>
              <a:t>”</a:t>
            </a:r>
            <a:r>
              <a:rPr lang="zh-CN" altLang="zh-CN" sz="2800"/>
              <a:t>）</a:t>
            </a:r>
            <a:r>
              <a:rPr lang="en-US" altLang="zh-CN" sz="2800"/>
              <a:t>.</a:t>
            </a:r>
            <a:r>
              <a:rPr lang="zh-CN" altLang="zh-CN" sz="2800"/>
              <a:t>换相同规格的灯泡，重新实验，并绘出</a:t>
            </a:r>
            <a:r>
              <a:rPr lang="en-US" altLang="zh-CN" sz="2800" i="1"/>
              <a:t>I</a:t>
            </a:r>
            <a:r>
              <a:rPr lang="en-US" altLang="zh-CN" sz="2800"/>
              <a:t>—</a:t>
            </a:r>
            <a:r>
              <a:rPr lang="en-US" altLang="zh-CN" sz="2800" i="1"/>
              <a:t>U</a:t>
            </a:r>
            <a:r>
              <a:rPr lang="zh-CN" altLang="zh-CN" sz="2800"/>
              <a:t>图象如图丙的</a:t>
            </a:r>
            <a:r>
              <a:rPr lang="en-US" altLang="zh-CN" sz="2800" i="1"/>
              <a:t>A</a:t>
            </a:r>
            <a:r>
              <a:rPr lang="zh-CN" altLang="zh-CN" sz="2800"/>
              <a:t>所示，是一条曲线，而不是一条直线，是因为</a:t>
            </a:r>
            <a:r>
              <a:rPr lang="zh-CN" altLang="zh-CN" sz="2800" u="sng"/>
              <a:t>　　　　　　　　　　　　　　</a:t>
            </a:r>
            <a:r>
              <a:rPr lang="zh-CN" altLang="zh-CN" sz="2800"/>
              <a:t>．</a:t>
            </a:r>
            <a:br>
              <a:rPr lang="zh-CN" altLang="zh-CN" sz="2800"/>
            </a:br>
            <a:endParaRPr lang="zh-CN" altLang="en-US" sz="2800"/>
          </a:p>
        </p:txBody>
      </p:sp>
      <p:sp>
        <p:nvSpPr>
          <p:cNvPr id="26628" name="矩形 2"/>
          <p:cNvSpPr/>
          <p:nvPr/>
        </p:nvSpPr>
        <p:spPr>
          <a:xfrm>
            <a:off x="3535363" y="4630738"/>
            <a:ext cx="3775075" cy="523875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just"/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灯丝的电阻与温度有关</a:t>
            </a:r>
            <a:endParaRPr lang="zh-CN" altLang="zh-CN" sz="2800">
              <a:latin typeface="等线" pitchFamily="2" charset="-122"/>
              <a:ea typeface="等线" pitchFamily="2" charset="-122"/>
            </a:endParaRPr>
          </a:p>
        </p:txBody>
      </p:sp>
      <p:sp>
        <p:nvSpPr>
          <p:cNvPr id="26629" name="矩形 3"/>
          <p:cNvSpPr/>
          <p:nvPr/>
        </p:nvSpPr>
        <p:spPr>
          <a:xfrm>
            <a:off x="2913063" y="2095500"/>
            <a:ext cx="812800" cy="522288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/>
            <a:r>
              <a:rPr lang="en-US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0.26</a:t>
            </a:r>
            <a:endParaRPr lang="zh-CN" altLang="en-US" sz="2800"/>
          </a:p>
        </p:txBody>
      </p:sp>
      <p:sp>
        <p:nvSpPr>
          <p:cNvPr id="26630" name="矩形 4"/>
          <p:cNvSpPr/>
          <p:nvPr/>
        </p:nvSpPr>
        <p:spPr>
          <a:xfrm>
            <a:off x="3535363" y="2740025"/>
            <a:ext cx="903287" cy="523875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变大</a:t>
            </a:r>
            <a:endParaRPr lang="zh-CN" altLang="en-US" sz="28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66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66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66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66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66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66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66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27" grpId="0"/>
      <p:bldP spid="26628" grpId="0"/>
      <p:bldP spid="26629" grpId="0"/>
      <p:bldP spid="26630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7650" name="矩形 5"/>
          <p:cNvSpPr/>
          <p:nvPr/>
        </p:nvSpPr>
        <p:spPr>
          <a:xfrm>
            <a:off x="3725863" y="-7938"/>
            <a:ext cx="1871662" cy="477838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重难点突破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7651" name="标题 1"/>
          <p:cNvSpPr>
            <a:spLocks noGrp="1"/>
          </p:cNvSpPr>
          <p:nvPr>
            <p:ph type="title" idx="4294967295"/>
          </p:nvPr>
        </p:nvSpPr>
        <p:spPr>
          <a:xfrm>
            <a:off x="500063" y="882650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zh-CN" altLang="zh-CN" sz="2800"/>
              <a:t>（</a:t>
            </a:r>
            <a:r>
              <a:rPr lang="en-US" altLang="zh-CN" sz="2800"/>
              <a:t>4</a:t>
            </a:r>
            <a:r>
              <a:rPr lang="zh-CN" altLang="zh-CN" sz="2800"/>
              <a:t>）另外一组同学用相同的器材和电路图也做这实验时，由于接线错误，根据测量的数据绘出的</a:t>
            </a:r>
            <a:r>
              <a:rPr lang="en-US" altLang="zh-CN" sz="2800" i="1"/>
              <a:t>I</a:t>
            </a:r>
            <a:r>
              <a:rPr lang="en-US" altLang="zh-CN" sz="2800"/>
              <a:t>—</a:t>
            </a:r>
            <a:r>
              <a:rPr lang="en-US" altLang="zh-CN" sz="2800" i="1"/>
              <a:t>U</a:t>
            </a:r>
            <a:r>
              <a:rPr lang="zh-CN" altLang="zh-CN" sz="2800"/>
              <a:t>图象如图丙的</a:t>
            </a:r>
            <a:r>
              <a:rPr lang="en-US" altLang="zh-CN" sz="2800" i="1"/>
              <a:t>B</a:t>
            </a:r>
            <a:r>
              <a:rPr lang="zh-CN" altLang="zh-CN" sz="2800"/>
              <a:t>所示．你认为错误的原因可能是</a:t>
            </a:r>
            <a:br>
              <a:rPr lang="en-US" altLang="zh-CN" sz="2800"/>
            </a:br>
            <a:r>
              <a:rPr lang="zh-CN" altLang="zh-CN" sz="2800" u="sng"/>
              <a:t>　　　　　　　　　　　　　　　　　　　　</a:t>
            </a:r>
            <a:r>
              <a:rPr lang="zh-CN" altLang="zh-CN" sz="2800"/>
              <a:t>．</a:t>
            </a:r>
            <a:br>
              <a:rPr lang="zh-CN" altLang="zh-CN" sz="2800"/>
            </a:br>
            <a:endParaRPr lang="zh-CN" altLang="en-US" sz="2800"/>
          </a:p>
        </p:txBody>
      </p:sp>
      <p:sp>
        <p:nvSpPr>
          <p:cNvPr id="27652" name="矩形 2"/>
          <p:cNvSpPr/>
          <p:nvPr/>
        </p:nvSpPr>
        <p:spPr>
          <a:xfrm>
            <a:off x="658813" y="2876550"/>
            <a:ext cx="5346700" cy="523875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just"/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电压表并联在滑动变阻器两端</a:t>
            </a:r>
            <a:endParaRPr lang="zh-CN" altLang="zh-CN" sz="1000">
              <a:latin typeface="等线" pitchFamily="2" charset="-122"/>
              <a:ea typeface="等线" pitchFamily="2" charset="-122"/>
            </a:endParaRPr>
          </a:p>
        </p:txBody>
      </p:sp>
      <p:sp>
        <p:nvSpPr>
          <p:cNvPr id="27653" name="标题 1"/>
          <p:cNvSpPr/>
          <p:nvPr/>
        </p:nvSpPr>
        <p:spPr>
          <a:xfrm>
            <a:off x="500063" y="3457575"/>
            <a:ext cx="8128000" cy="13033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eaLnBrk="1">
              <a:lnSpc>
                <a:spcPct val="150000"/>
              </a:lnSpc>
            </a:pPr>
            <a:r>
              <a:rPr lang="zh-CN" altLang="zh-CN" sz="2800">
                <a:latin typeface="Times New Roman" pitchFamily="18" charset="0"/>
                <a:ea typeface="黑体" pitchFamily="49" charset="-122"/>
              </a:rPr>
              <a:t>（</a:t>
            </a:r>
            <a:r>
              <a:rPr lang="en-US" altLang="zh-CN" sz="2800">
                <a:latin typeface="Times New Roman" pitchFamily="18" charset="0"/>
                <a:ea typeface="黑体" pitchFamily="49" charset="-122"/>
              </a:rPr>
              <a:t>5</a:t>
            </a:r>
            <a:r>
              <a:rPr lang="zh-CN" altLang="zh-CN" sz="2800">
                <a:latin typeface="Times New Roman" pitchFamily="18" charset="0"/>
                <a:ea typeface="黑体" pitchFamily="49" charset="-122"/>
              </a:rPr>
              <a:t>）实验过程中发现小灯泡不亮，电压表有示数而电流表无示数，原因可能是</a:t>
            </a:r>
            <a:r>
              <a:rPr lang="zh-CN" altLang="zh-CN" sz="2800" u="sng">
                <a:latin typeface="Times New Roman" pitchFamily="18" charset="0"/>
                <a:ea typeface="黑体" pitchFamily="49" charset="-122"/>
              </a:rPr>
              <a:t>　　　</a:t>
            </a:r>
            <a:r>
              <a:rPr lang="en-US" altLang="zh-CN" sz="2800" u="sng">
                <a:latin typeface="Times New Roman" pitchFamily="18" charset="0"/>
                <a:ea typeface="黑体" pitchFamily="49" charset="-122"/>
              </a:rPr>
              <a:t>     </a:t>
            </a:r>
            <a:r>
              <a:rPr lang="zh-CN" altLang="zh-CN" sz="2800" u="sng">
                <a:latin typeface="Times New Roman" pitchFamily="18" charset="0"/>
                <a:ea typeface="黑体" pitchFamily="49" charset="-122"/>
              </a:rPr>
              <a:t>　　</a:t>
            </a:r>
            <a:r>
              <a:rPr lang="zh-CN" altLang="zh-CN" sz="2800">
                <a:latin typeface="Times New Roman" pitchFamily="18" charset="0"/>
                <a:ea typeface="黑体" pitchFamily="49" charset="-122"/>
              </a:rPr>
              <a:t>．</a:t>
            </a:r>
            <a:br>
              <a:rPr lang="zh-CN" altLang="zh-CN" sz="2800">
                <a:latin typeface="Times New Roman" pitchFamily="18" charset="0"/>
                <a:ea typeface="黑体" pitchFamily="49" charset="-122"/>
              </a:rPr>
            </a:br>
            <a:r>
              <a:rPr lang="zh-CN" altLang="zh-CN" sz="2800">
                <a:latin typeface="Times New Roman" pitchFamily="18" charset="0"/>
                <a:ea typeface="黑体" pitchFamily="49" charset="-122"/>
              </a:rPr>
              <a:t>（</a:t>
            </a:r>
            <a:r>
              <a:rPr lang="en-US" altLang="zh-CN" sz="2800">
                <a:latin typeface="Times New Roman" pitchFamily="18" charset="0"/>
                <a:ea typeface="黑体" pitchFamily="49" charset="-122"/>
              </a:rPr>
              <a:t>6</a:t>
            </a:r>
            <a:r>
              <a:rPr lang="zh-CN" altLang="zh-CN" sz="2800">
                <a:latin typeface="Times New Roman" pitchFamily="18" charset="0"/>
                <a:ea typeface="黑体" pitchFamily="49" charset="-122"/>
              </a:rPr>
              <a:t>）</a:t>
            </a:r>
            <a:r>
              <a:rPr lang="en-US" altLang="zh-CN" sz="2800">
                <a:latin typeface="Times New Roman" pitchFamily="18" charset="0"/>
                <a:ea typeface="黑体" pitchFamily="49" charset="-122"/>
              </a:rPr>
              <a:t>“</a:t>
            </a:r>
            <a:r>
              <a:rPr lang="zh-CN" altLang="zh-CN" sz="2800">
                <a:latin typeface="Times New Roman" pitchFamily="18" charset="0"/>
                <a:ea typeface="黑体" pitchFamily="49" charset="-122"/>
              </a:rPr>
              <a:t>伏安法</a:t>
            </a:r>
            <a:r>
              <a:rPr lang="en-US" altLang="zh-CN" sz="2800">
                <a:latin typeface="Times New Roman" pitchFamily="18" charset="0"/>
                <a:ea typeface="黑体" pitchFamily="49" charset="-122"/>
              </a:rPr>
              <a:t>”</a:t>
            </a:r>
            <a:r>
              <a:rPr lang="zh-CN" altLang="zh-CN" sz="2800">
                <a:latin typeface="Times New Roman" pitchFamily="18" charset="0"/>
                <a:ea typeface="黑体" pitchFamily="49" charset="-122"/>
              </a:rPr>
              <a:t>测电阻的实验装置还可以用来探究</a:t>
            </a:r>
            <a:endParaRPr lang="en-US" altLang="zh-CN" sz="2800">
              <a:latin typeface="Times New Roman" pitchFamily="18" charset="0"/>
              <a:ea typeface="黑体" pitchFamily="49" charset="-122"/>
            </a:endParaRPr>
          </a:p>
          <a:p>
            <a:pPr marL="0" lvl="0" indent="0" eaLnBrk="1">
              <a:lnSpc>
                <a:spcPct val="150000"/>
              </a:lnSpc>
            </a:pPr>
            <a:r>
              <a:rPr lang="zh-CN" altLang="zh-CN" sz="2800" u="sng">
                <a:latin typeface="Times New Roman" pitchFamily="18" charset="0"/>
                <a:ea typeface="黑体" pitchFamily="49" charset="-122"/>
              </a:rPr>
              <a:t>　　　　　　　　　　</a:t>
            </a:r>
            <a:r>
              <a:rPr lang="zh-CN" altLang="zh-CN" sz="2800">
                <a:latin typeface="Times New Roman" pitchFamily="18" charset="0"/>
                <a:ea typeface="黑体" pitchFamily="49" charset="-122"/>
              </a:rPr>
              <a:t>实验．</a:t>
            </a:r>
            <a:br>
              <a:rPr lang="zh-CN" altLang="zh-CN" sz="2800">
                <a:latin typeface="Times New Roman" pitchFamily="18" charset="0"/>
                <a:ea typeface="黑体" pitchFamily="49" charset="-122"/>
              </a:rPr>
            </a:br>
            <a:endParaRPr lang="zh-CN" altLang="en-US" sz="2800">
              <a:latin typeface="Times New Roman" pitchFamily="18" charset="0"/>
              <a:ea typeface="黑体" panose="02010609060101010101" pitchFamily="49" charset="-122"/>
            </a:endParaRPr>
          </a:p>
        </p:txBody>
      </p:sp>
      <p:sp>
        <p:nvSpPr>
          <p:cNvPr id="27654" name="矩形 6"/>
          <p:cNvSpPr/>
          <p:nvPr/>
        </p:nvSpPr>
        <p:spPr>
          <a:xfrm>
            <a:off x="5399088" y="4167188"/>
            <a:ext cx="1622425" cy="5222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灯泡断路</a:t>
            </a:r>
            <a:endParaRPr lang="zh-CN" altLang="en-US">
              <a:ea typeface="黑体" panose="02010609060101010101" pitchFamily="49" charset="-122"/>
            </a:endParaRPr>
          </a:p>
        </p:txBody>
      </p:sp>
      <p:sp>
        <p:nvSpPr>
          <p:cNvPr id="27655" name="矩形 3"/>
          <p:cNvSpPr/>
          <p:nvPr/>
        </p:nvSpPr>
        <p:spPr>
          <a:xfrm>
            <a:off x="858838" y="5451475"/>
            <a:ext cx="3057525" cy="5238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电流与电压的关系</a:t>
            </a:r>
            <a:endParaRPr lang="zh-CN" altLang="en-US"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76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76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76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76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76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76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76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76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51" grpId="0"/>
      <p:bldP spid="27652" grpId="0"/>
      <p:bldP spid="27653" grpId="0"/>
      <p:bldP spid="27654" grpId="0"/>
      <p:bldP spid="27655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8674" name="矩形 5"/>
          <p:cNvSpPr/>
          <p:nvPr/>
        </p:nvSpPr>
        <p:spPr>
          <a:xfrm>
            <a:off x="3725863" y="-7938"/>
            <a:ext cx="1871662" cy="477838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重难点突破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8675" name="标题 1"/>
          <p:cNvSpPr>
            <a:spLocks noGrp="1"/>
          </p:cNvSpPr>
          <p:nvPr>
            <p:ph type="title" idx="4294967295"/>
          </p:nvPr>
        </p:nvSpPr>
        <p:spPr>
          <a:xfrm>
            <a:off x="508000" y="920750"/>
            <a:ext cx="8128000" cy="13033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zh-CN" altLang="zh-CN" sz="2800"/>
              <a:t>（</a:t>
            </a:r>
            <a:r>
              <a:rPr lang="en-US" altLang="zh-CN" sz="2800"/>
              <a:t>7</a:t>
            </a:r>
            <a:r>
              <a:rPr lang="zh-CN" altLang="zh-CN" sz="2800"/>
              <a:t>）另有同学设计了如图</a:t>
            </a:r>
            <a:r>
              <a:rPr lang="en-US" altLang="zh-CN" sz="2800"/>
              <a:t>2</a:t>
            </a:r>
            <a:r>
              <a:rPr lang="zh-CN" altLang="zh-CN" sz="2800"/>
              <a:t>两种测量方案，方案中定值电阻的阻值为</a:t>
            </a:r>
            <a:r>
              <a:rPr lang="en-US" altLang="zh-CN" sz="2800" i="1"/>
              <a:t>R</a:t>
            </a:r>
            <a:r>
              <a:rPr lang="en-US" altLang="zh-CN" sz="2800" baseline="-25000"/>
              <a:t>0</a:t>
            </a:r>
            <a:r>
              <a:rPr lang="en-US" altLang="zh-CN" sz="2800"/>
              <a:t>.</a:t>
            </a:r>
            <a:br>
              <a:rPr lang="zh-CN" altLang="zh-CN" sz="2800"/>
            </a:br>
            <a:r>
              <a:rPr lang="en-US" altLang="zh-CN" sz="2800"/>
              <a:t>①</a:t>
            </a:r>
            <a:r>
              <a:rPr lang="zh-CN" altLang="zh-CN" sz="2800"/>
              <a:t>方案一的电路中，闭合开关</a:t>
            </a:r>
            <a:r>
              <a:rPr lang="en-US" altLang="zh-CN" sz="2800"/>
              <a:t>S</a:t>
            </a:r>
            <a:r>
              <a:rPr lang="zh-CN" altLang="zh-CN" sz="2800"/>
              <a:t>，如果电压表</a:t>
            </a:r>
            <a:r>
              <a:rPr lang="en-US" altLang="zh-CN" sz="2800"/>
              <a:t>V</a:t>
            </a:r>
            <a:r>
              <a:rPr lang="en-US" altLang="zh-CN" sz="2800" baseline="-25000"/>
              <a:t>1</a:t>
            </a:r>
            <a:r>
              <a:rPr lang="zh-CN" altLang="zh-CN" sz="2800"/>
              <a:t>和</a:t>
            </a:r>
            <a:r>
              <a:rPr lang="en-US" altLang="zh-CN" sz="2800"/>
              <a:t>V</a:t>
            </a:r>
            <a:r>
              <a:rPr lang="en-US" altLang="zh-CN" sz="2800" baseline="-25000"/>
              <a:t>2</a:t>
            </a:r>
            <a:r>
              <a:rPr lang="zh-CN" altLang="zh-CN" sz="2800"/>
              <a:t>的读数分别为</a:t>
            </a:r>
            <a:r>
              <a:rPr lang="en-US" altLang="zh-CN" sz="2800" i="1"/>
              <a:t>U</a:t>
            </a:r>
            <a:r>
              <a:rPr lang="en-US" altLang="zh-CN" sz="2800" baseline="-25000"/>
              <a:t>1</a:t>
            </a:r>
            <a:r>
              <a:rPr lang="zh-CN" altLang="zh-CN" sz="2800"/>
              <a:t>和</a:t>
            </a:r>
            <a:r>
              <a:rPr lang="en-US" altLang="zh-CN" sz="2800" i="1"/>
              <a:t>U</a:t>
            </a:r>
            <a:r>
              <a:rPr lang="en-US" altLang="zh-CN" sz="2800" baseline="-25000"/>
              <a:t>2</a:t>
            </a:r>
            <a:r>
              <a:rPr lang="zh-CN" altLang="zh-CN" sz="2800"/>
              <a:t>，则</a:t>
            </a:r>
            <a:r>
              <a:rPr lang="en-US" altLang="zh-CN" sz="2800" i="1"/>
              <a:t>R</a:t>
            </a:r>
            <a:r>
              <a:rPr lang="en-US" altLang="zh-CN" sz="2800" i="1" baseline="-25000"/>
              <a:t>x</a:t>
            </a:r>
            <a:r>
              <a:rPr lang="zh-CN" altLang="zh-CN" sz="2800"/>
              <a:t>的阻值表达式为</a:t>
            </a:r>
            <a:r>
              <a:rPr lang="en-US" altLang="zh-CN" sz="2800" i="1"/>
              <a:t>R</a:t>
            </a:r>
            <a:r>
              <a:rPr lang="en-US" altLang="zh-CN" sz="2800" i="1" baseline="-25000"/>
              <a:t>x</a:t>
            </a:r>
            <a:r>
              <a:rPr lang="zh-CN" altLang="zh-CN" sz="2800"/>
              <a:t>＝</a:t>
            </a:r>
            <a:r>
              <a:rPr lang="zh-CN" altLang="zh-CN" sz="2800" u="sng"/>
              <a:t>　　　　　</a:t>
            </a:r>
            <a:r>
              <a:rPr lang="zh-CN" altLang="zh-CN" sz="2800"/>
              <a:t>；</a:t>
            </a:r>
            <a:br>
              <a:rPr lang="zh-CN" altLang="zh-CN" sz="2800"/>
            </a:br>
            <a:r>
              <a:rPr lang="en-US" altLang="zh-CN" sz="2800"/>
              <a:t>②</a:t>
            </a:r>
            <a:r>
              <a:rPr lang="zh-CN" altLang="zh-CN" sz="2800"/>
              <a:t>方案二的电路中，闭合开关</a:t>
            </a:r>
            <a:r>
              <a:rPr lang="en-US" altLang="zh-CN" sz="2800"/>
              <a:t>S</a:t>
            </a:r>
            <a:r>
              <a:rPr lang="zh-CN" altLang="zh-CN" sz="2800"/>
              <a:t>，如果电流表</a:t>
            </a:r>
            <a:r>
              <a:rPr lang="en-US" altLang="zh-CN" sz="2800"/>
              <a:t>A</a:t>
            </a:r>
            <a:r>
              <a:rPr lang="en-US" altLang="zh-CN" sz="2800" baseline="-25000"/>
              <a:t>1</a:t>
            </a:r>
            <a:r>
              <a:rPr lang="zh-CN" altLang="zh-CN" sz="2800"/>
              <a:t>和</a:t>
            </a:r>
            <a:r>
              <a:rPr lang="en-US" altLang="zh-CN" sz="2800"/>
              <a:t>A</a:t>
            </a:r>
            <a:r>
              <a:rPr lang="en-US" altLang="zh-CN" sz="2800" baseline="-25000"/>
              <a:t>2</a:t>
            </a:r>
            <a:r>
              <a:rPr lang="zh-CN" altLang="zh-CN" sz="2800"/>
              <a:t>读数分别为</a:t>
            </a:r>
            <a:r>
              <a:rPr lang="en-US" altLang="zh-CN" sz="2800" i="1"/>
              <a:t>I</a:t>
            </a:r>
            <a:r>
              <a:rPr lang="en-US" altLang="zh-CN" sz="2800" baseline="-25000"/>
              <a:t>1</a:t>
            </a:r>
            <a:r>
              <a:rPr lang="zh-CN" altLang="zh-CN" sz="2800"/>
              <a:t>和</a:t>
            </a:r>
            <a:r>
              <a:rPr lang="en-US" altLang="zh-CN" sz="2800" i="1"/>
              <a:t>I</a:t>
            </a:r>
            <a:r>
              <a:rPr lang="en-US" altLang="zh-CN" sz="2800" baseline="-25000"/>
              <a:t>2</a:t>
            </a:r>
            <a:r>
              <a:rPr lang="zh-CN" altLang="zh-CN" sz="2800"/>
              <a:t>，则电阻</a:t>
            </a:r>
            <a:r>
              <a:rPr lang="en-US" altLang="zh-CN" sz="2800" i="1"/>
              <a:t>R</a:t>
            </a:r>
            <a:r>
              <a:rPr lang="en-US" altLang="zh-CN" sz="2800" i="1" baseline="-25000"/>
              <a:t>x</a:t>
            </a:r>
            <a:r>
              <a:rPr lang="zh-CN" altLang="zh-CN" sz="2800"/>
              <a:t>的阻值表达式为</a:t>
            </a:r>
            <a:r>
              <a:rPr lang="en-US" altLang="zh-CN" sz="2800" i="1"/>
              <a:t>R</a:t>
            </a:r>
            <a:r>
              <a:rPr lang="en-US" altLang="zh-CN" sz="2800" i="1" baseline="-25000"/>
              <a:t>x</a:t>
            </a:r>
            <a:r>
              <a:rPr lang="zh-CN" altLang="zh-CN" sz="2800"/>
              <a:t>＝</a:t>
            </a:r>
            <a:r>
              <a:rPr lang="zh-CN" altLang="zh-CN" sz="2800" u="sng"/>
              <a:t>　　　　　</a:t>
            </a:r>
            <a:r>
              <a:rPr lang="zh-CN" altLang="zh-CN" sz="2800"/>
              <a:t>．</a:t>
            </a:r>
            <a:endParaRPr lang="zh-CN" altLang="en-US" sz="2800"/>
          </a:p>
        </p:txBody>
      </p:sp>
      <p:pic>
        <p:nvPicPr>
          <p:cNvPr id="28676" name="图片 2"/>
          <p:cNvPicPr>
            <a:picLocks noChangeAspect="1"/>
          </p:cNvPicPr>
          <p:nvPr/>
        </p:nvPicPr>
        <p:blipFill>
          <a:blip r:embed="rId2"/>
          <a:srcRect r="90948"/>
          <a:stretch>
            <a:fillRect/>
          </a:stretch>
        </p:blipFill>
        <p:spPr>
          <a:xfrm>
            <a:off x="1376363" y="3282950"/>
            <a:ext cx="709612" cy="827088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28677" name="图片 3"/>
          <p:cNvPicPr>
            <a:picLocks noChangeAspect="1"/>
          </p:cNvPicPr>
          <p:nvPr/>
        </p:nvPicPr>
        <p:blipFill>
          <a:blip r:embed="rId3"/>
          <a:srcRect r="89369"/>
          <a:stretch>
            <a:fillRect/>
          </a:stretch>
        </p:blipFill>
        <p:spPr>
          <a:xfrm>
            <a:off x="1501775" y="5202238"/>
            <a:ext cx="831850" cy="827087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86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86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86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86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86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75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9698" name="矩形 5"/>
          <p:cNvSpPr/>
          <p:nvPr/>
        </p:nvSpPr>
        <p:spPr>
          <a:xfrm>
            <a:off x="3725863" y="-7938"/>
            <a:ext cx="1871662" cy="477838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重难点突破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9699" name="标题 1"/>
          <p:cNvSpPr>
            <a:spLocks noGrp="1"/>
          </p:cNvSpPr>
          <p:nvPr>
            <p:ph type="title" idx="4294967295"/>
          </p:nvPr>
        </p:nvSpPr>
        <p:spPr>
          <a:xfrm>
            <a:off x="500063" y="1074738"/>
            <a:ext cx="8128000" cy="4729162"/>
          </a:xfrm>
          <a:prstGeom prst="rect">
            <a:avLst/>
          </a:prstGeom>
          <a:noFill/>
          <a:ln>
            <a:solidFill>
              <a:schemeClr val="tx1"/>
            </a:solidFill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zh-CN" altLang="zh-CN" sz="2800"/>
              <a:t>【点拔】单表法测电阻：</a:t>
            </a:r>
            <a:br>
              <a:rPr lang="zh-CN" altLang="zh-CN" sz="2800"/>
            </a:br>
            <a:r>
              <a:rPr lang="zh-CN" altLang="zh-CN" sz="2800"/>
              <a:t>（</a:t>
            </a:r>
            <a:r>
              <a:rPr lang="en-US" altLang="zh-CN" sz="2800"/>
              <a:t>1</a:t>
            </a:r>
            <a:r>
              <a:rPr lang="zh-CN" altLang="zh-CN" sz="2800"/>
              <a:t>）只有电压表，一般考串联电路，由串联分压</a:t>
            </a:r>
            <a:r>
              <a:rPr lang="en-US" altLang="zh-CN" sz="2800"/>
              <a:t> </a:t>
            </a:r>
            <a:br>
              <a:rPr lang="en-US" altLang="zh-CN" sz="2800"/>
            </a:br>
            <a:r>
              <a:rPr lang="en-US" altLang="zh-CN" sz="2800"/>
              <a:t>     </a:t>
            </a:r>
            <a:r>
              <a:rPr lang="zh-CN" altLang="zh-CN" sz="2800"/>
              <a:t>＝</a:t>
            </a:r>
            <a:r>
              <a:rPr lang="en-US" altLang="zh-CN" sz="2800"/>
              <a:t>      </a:t>
            </a:r>
            <a:r>
              <a:rPr lang="zh-CN" altLang="zh-CN" sz="2800"/>
              <a:t>分析；</a:t>
            </a:r>
            <a:br>
              <a:rPr lang="zh-CN" altLang="zh-CN" sz="2800"/>
            </a:br>
            <a:r>
              <a:rPr lang="zh-CN" altLang="zh-CN" sz="2800"/>
              <a:t>（</a:t>
            </a:r>
            <a:r>
              <a:rPr lang="en-US" altLang="zh-CN" sz="2800"/>
              <a:t>2</a:t>
            </a:r>
            <a:r>
              <a:rPr lang="zh-CN" altLang="zh-CN" sz="2800"/>
              <a:t>）只有电流表，</a:t>
            </a:r>
            <a:br>
              <a:rPr lang="zh-CN" altLang="zh-CN" sz="2800"/>
            </a:br>
            <a:r>
              <a:rPr lang="en-US" altLang="zh-CN" sz="2800"/>
              <a:t>①</a:t>
            </a:r>
            <a:r>
              <a:rPr lang="zh-CN" altLang="zh-CN" sz="2800"/>
              <a:t>串联电路，采用部分用电器短路，根据电源电压相等列等式；</a:t>
            </a:r>
            <a:br>
              <a:rPr lang="zh-CN" altLang="zh-CN" sz="2800"/>
            </a:br>
            <a:r>
              <a:rPr lang="en-US" altLang="zh-CN" sz="2800"/>
              <a:t>②</a:t>
            </a:r>
            <a:r>
              <a:rPr lang="zh-CN" altLang="zh-CN" sz="2800"/>
              <a:t>并联电路，由并联分流</a:t>
            </a:r>
            <a:r>
              <a:rPr lang="en-US" altLang="zh-CN" sz="2800"/>
              <a:t>     </a:t>
            </a:r>
            <a:r>
              <a:rPr lang="zh-CN" altLang="zh-CN" sz="2800"/>
              <a:t>＝</a:t>
            </a:r>
            <a:r>
              <a:rPr lang="en-US" altLang="zh-CN" sz="2800"/>
              <a:t>     </a:t>
            </a:r>
            <a:r>
              <a:rPr lang="zh-CN" altLang="zh-CN" sz="2800"/>
              <a:t>分析．</a:t>
            </a:r>
            <a:br>
              <a:rPr lang="zh-CN" altLang="zh-CN" sz="2800"/>
            </a:br>
            <a:endParaRPr lang="zh-CN" altLang="en-US" sz="2800"/>
          </a:p>
        </p:txBody>
      </p:sp>
      <p:pic>
        <p:nvPicPr>
          <p:cNvPr id="29700" name="图片 2"/>
          <p:cNvPicPr>
            <a:picLocks noChangeAspect="1"/>
          </p:cNvPicPr>
          <p:nvPr/>
        </p:nvPicPr>
        <p:blipFill>
          <a:blip r:embed="rId2"/>
          <a:srcRect r="94527"/>
          <a:stretch>
            <a:fillRect/>
          </a:stretch>
        </p:blipFill>
        <p:spPr>
          <a:xfrm>
            <a:off x="693738" y="2308225"/>
            <a:ext cx="500062" cy="965200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29701" name="图片 3"/>
          <p:cNvPicPr>
            <a:picLocks noChangeAspect="1"/>
          </p:cNvPicPr>
          <p:nvPr/>
        </p:nvPicPr>
        <p:blipFill>
          <a:blip r:embed="rId3"/>
          <a:srcRect r="95265"/>
          <a:stretch>
            <a:fillRect/>
          </a:stretch>
        </p:blipFill>
        <p:spPr>
          <a:xfrm>
            <a:off x="1439863" y="2287588"/>
            <a:ext cx="433387" cy="966787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29702" name="图片 6"/>
          <p:cNvPicPr>
            <a:picLocks noChangeAspect="1"/>
          </p:cNvPicPr>
          <p:nvPr/>
        </p:nvPicPr>
        <p:blipFill>
          <a:blip r:embed="rId3"/>
          <a:srcRect r="95265"/>
          <a:stretch>
            <a:fillRect/>
          </a:stretch>
        </p:blipFill>
        <p:spPr>
          <a:xfrm>
            <a:off x="5381625" y="4818063"/>
            <a:ext cx="431800" cy="965200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29703" name="图片 4"/>
          <p:cNvPicPr>
            <a:picLocks noChangeAspect="1"/>
          </p:cNvPicPr>
          <p:nvPr/>
        </p:nvPicPr>
        <p:blipFill>
          <a:blip r:embed="rId4"/>
          <a:srcRect r="95111"/>
          <a:stretch>
            <a:fillRect/>
          </a:stretch>
        </p:blipFill>
        <p:spPr>
          <a:xfrm>
            <a:off x="4662488" y="4838700"/>
            <a:ext cx="446087" cy="965200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96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97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97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97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97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699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0722" name="标题 1"/>
          <p:cNvSpPr>
            <a:spLocks noGrp="1"/>
          </p:cNvSpPr>
          <p:nvPr>
            <p:ph type="title" idx="4294967295"/>
          </p:nvPr>
        </p:nvSpPr>
        <p:spPr>
          <a:xfrm>
            <a:off x="500063" y="882650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               </a:t>
            </a:r>
            <a:r>
              <a:rPr lang="zh-CN" altLang="zh-CN" sz="2800"/>
              <a:t>（</a:t>
            </a:r>
            <a:r>
              <a:rPr lang="en-US" altLang="zh-CN" sz="2800"/>
              <a:t>2020·</a:t>
            </a:r>
            <a:r>
              <a:rPr lang="zh-CN" altLang="zh-CN" sz="2800"/>
              <a:t>丹东）小明用图甲所示的电路，做伏安法测定值电阻实验．</a:t>
            </a:r>
            <a:br>
              <a:rPr lang="zh-CN" altLang="zh-CN" sz="2800"/>
            </a:br>
            <a:br>
              <a:rPr lang="en-US" altLang="zh-CN" sz="2800"/>
            </a:br>
            <a:br>
              <a:rPr lang="en-US" altLang="zh-CN" sz="2800"/>
            </a:br>
            <a:br>
              <a:rPr lang="en-US" altLang="zh-CN" sz="2800"/>
            </a:br>
            <a:r>
              <a:rPr lang="zh-CN" altLang="zh-CN" sz="2800"/>
              <a:t>（</a:t>
            </a:r>
            <a:r>
              <a:rPr lang="en-US" altLang="zh-CN" sz="2800"/>
              <a:t>1</a:t>
            </a:r>
            <a:r>
              <a:rPr lang="zh-CN" altLang="zh-CN" sz="2800"/>
              <a:t>）按图甲连接电路，闭合开关，调节滑动变阻器滑片后，电流表示数为</a:t>
            </a:r>
            <a:r>
              <a:rPr lang="en-US" altLang="zh-CN" sz="2800"/>
              <a:t>0.3 A</a:t>
            </a:r>
            <a:r>
              <a:rPr lang="zh-CN" altLang="zh-CN" sz="2800"/>
              <a:t>，此时电压表的示数如图乙所示，则定值电阻</a:t>
            </a:r>
            <a:r>
              <a:rPr lang="en-US" altLang="zh-CN" sz="2800" i="1"/>
              <a:t>R</a:t>
            </a:r>
            <a:r>
              <a:rPr lang="en-US" altLang="zh-CN" sz="2800" i="1" baseline="-25000"/>
              <a:t>x</a:t>
            </a:r>
            <a:r>
              <a:rPr lang="zh-CN" altLang="zh-CN" sz="2800"/>
              <a:t>的阻值为</a:t>
            </a:r>
            <a:r>
              <a:rPr lang="zh-CN" altLang="zh-CN" sz="2800" u="sng"/>
              <a:t>　　　</a:t>
            </a:r>
            <a:r>
              <a:rPr lang="en-US" altLang="zh-CN" sz="2800" u="sng"/>
              <a:t>  </a:t>
            </a:r>
            <a:r>
              <a:rPr lang="zh-CN" altLang="zh-CN" sz="2800" u="sng"/>
              <a:t>　</a:t>
            </a:r>
            <a:r>
              <a:rPr lang="en-US" altLang="zh-CN" sz="2800"/>
              <a:t>Ω</a:t>
            </a:r>
            <a:r>
              <a:rPr lang="zh-CN" altLang="zh-CN" sz="2800"/>
              <a:t>；</a:t>
            </a:r>
            <a:br>
              <a:rPr lang="zh-CN" altLang="zh-CN" sz="2800"/>
            </a:br>
            <a:endParaRPr lang="zh-CN" altLang="en-US" sz="2800"/>
          </a:p>
        </p:txBody>
      </p:sp>
      <p:sp>
        <p:nvSpPr>
          <p:cNvPr id="30723" name="矩形 16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重难点突破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30724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0250" y="1009650"/>
            <a:ext cx="1301750" cy="433388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30725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30363" y="2311400"/>
            <a:ext cx="6543675" cy="182880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30726" name="矩形 2"/>
          <p:cNvSpPr/>
          <p:nvPr/>
        </p:nvSpPr>
        <p:spPr>
          <a:xfrm>
            <a:off x="6745288" y="5451475"/>
            <a:ext cx="542925" cy="5238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15</a:t>
            </a: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07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07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07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07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07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22" grpId="0"/>
      <p:bldP spid="30726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1746" name="矩形 5"/>
          <p:cNvSpPr/>
          <p:nvPr/>
        </p:nvSpPr>
        <p:spPr>
          <a:xfrm>
            <a:off x="3725863" y="-7938"/>
            <a:ext cx="1871662" cy="477838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重难点突破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1747" name="标题 1"/>
          <p:cNvSpPr>
            <a:spLocks noGrp="1"/>
          </p:cNvSpPr>
          <p:nvPr>
            <p:ph type="title" idx="4294967295"/>
          </p:nvPr>
        </p:nvSpPr>
        <p:spPr>
          <a:xfrm>
            <a:off x="500063" y="882650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zh-CN" altLang="zh-CN" sz="2800"/>
              <a:t>（</a:t>
            </a:r>
            <a:r>
              <a:rPr lang="en-US" altLang="zh-CN" sz="2800"/>
              <a:t>2</a:t>
            </a:r>
            <a:r>
              <a:rPr lang="zh-CN" altLang="zh-CN" sz="2800"/>
              <a:t>）为了使测量结果更准确，小明进行了多次测量，记录了每次测量中电压表和电流表的数值，计算出每次测量所对应的</a:t>
            </a:r>
            <a:r>
              <a:rPr lang="en-US" altLang="zh-CN" sz="2800" i="1"/>
              <a:t>R</a:t>
            </a:r>
            <a:r>
              <a:rPr lang="en-US" altLang="zh-CN" sz="2800" i="1" baseline="-25000"/>
              <a:t>x</a:t>
            </a:r>
            <a:r>
              <a:rPr lang="zh-CN" altLang="zh-CN" sz="2800"/>
              <a:t>的阻值，再求</a:t>
            </a:r>
            <a:r>
              <a:rPr lang="en-US" altLang="zh-CN" sz="2800" i="1"/>
              <a:t>R</a:t>
            </a:r>
            <a:r>
              <a:rPr lang="en-US" altLang="zh-CN" sz="2800" i="1" baseline="-25000"/>
              <a:t>x</a:t>
            </a:r>
            <a:r>
              <a:rPr lang="zh-CN" altLang="zh-CN" sz="2800"/>
              <a:t>的</a:t>
            </a:r>
            <a:br>
              <a:rPr lang="en-US" altLang="zh-CN" sz="2800"/>
            </a:br>
            <a:r>
              <a:rPr lang="zh-CN" altLang="zh-CN" sz="2800" u="sng"/>
              <a:t>　</a:t>
            </a:r>
            <a:r>
              <a:rPr lang="en-US" altLang="zh-CN" sz="2800" u="sng"/>
              <a:t>           </a:t>
            </a:r>
            <a:r>
              <a:rPr lang="zh-CN" altLang="zh-CN" sz="2800" u="sng"/>
              <a:t>　</a:t>
            </a:r>
            <a:r>
              <a:rPr lang="zh-CN" altLang="zh-CN" sz="2800"/>
              <a:t>；</a:t>
            </a:r>
            <a:br>
              <a:rPr lang="zh-CN" altLang="zh-CN" sz="2800"/>
            </a:br>
            <a:r>
              <a:rPr lang="zh-CN" altLang="zh-CN" sz="2800"/>
              <a:t>（</a:t>
            </a:r>
            <a:r>
              <a:rPr lang="en-US" altLang="zh-CN" sz="2800"/>
              <a:t>3</a:t>
            </a:r>
            <a:r>
              <a:rPr lang="zh-CN" altLang="zh-CN" sz="2800"/>
              <a:t>）小明又设计了另一种测量电阻</a:t>
            </a:r>
            <a:r>
              <a:rPr lang="en-US" altLang="zh-CN" sz="2800" i="1"/>
              <a:t>R</a:t>
            </a:r>
            <a:r>
              <a:rPr lang="en-US" altLang="zh-CN" sz="2800" i="1" baseline="-25000"/>
              <a:t>x</a:t>
            </a:r>
            <a:r>
              <a:rPr lang="zh-CN" altLang="zh-CN" sz="2800"/>
              <a:t>的方案，电路图如图丙所示，电路中定值电阻</a:t>
            </a:r>
            <a:r>
              <a:rPr lang="en-US" altLang="zh-CN" sz="2800" i="1"/>
              <a:t>R</a:t>
            </a:r>
            <a:r>
              <a:rPr lang="en-US" altLang="zh-CN" sz="2800" baseline="-25000"/>
              <a:t>0</a:t>
            </a:r>
            <a:r>
              <a:rPr lang="zh-CN" altLang="zh-CN" sz="2800"/>
              <a:t>的阻值已知，电源电压未知．请你完善下列相关操作步骤，并写出电阻</a:t>
            </a:r>
            <a:r>
              <a:rPr lang="en-US" altLang="zh-CN" sz="2800" i="1"/>
              <a:t>R</a:t>
            </a:r>
            <a:r>
              <a:rPr lang="en-US" altLang="zh-CN" sz="2800" i="1" baseline="-25000"/>
              <a:t>x</a:t>
            </a:r>
            <a:r>
              <a:rPr lang="zh-CN" altLang="zh-CN" sz="2800"/>
              <a:t>的表达式；</a:t>
            </a:r>
            <a:endParaRPr lang="zh-CN" altLang="en-US" sz="2800"/>
          </a:p>
        </p:txBody>
      </p:sp>
      <p:sp>
        <p:nvSpPr>
          <p:cNvPr id="31748" name="矩形 2"/>
          <p:cNvSpPr/>
          <p:nvPr/>
        </p:nvSpPr>
        <p:spPr>
          <a:xfrm>
            <a:off x="801688" y="2857500"/>
            <a:ext cx="1262062" cy="5238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平均值</a:t>
            </a:r>
            <a:endParaRPr lang="zh-CN" altLang="en-US"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17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17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17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747" grpId="0"/>
      <p:bldP spid="31748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2770" name="矩形 5"/>
          <p:cNvSpPr/>
          <p:nvPr/>
        </p:nvSpPr>
        <p:spPr>
          <a:xfrm>
            <a:off x="3725863" y="-7938"/>
            <a:ext cx="1871662" cy="477838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重难点突破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2771" name="标题 1"/>
          <p:cNvSpPr>
            <a:spLocks noGrp="1"/>
          </p:cNvSpPr>
          <p:nvPr>
            <p:ph type="title" idx="4294967295"/>
          </p:nvPr>
        </p:nvSpPr>
        <p:spPr>
          <a:xfrm>
            <a:off x="508000" y="1392238"/>
            <a:ext cx="8128000" cy="130333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zh-CN" altLang="zh-CN" sz="2800"/>
              <a:t>①断开</a:t>
            </a:r>
            <a:r>
              <a:rPr lang="en-US" altLang="zh-CN" sz="2800"/>
              <a:t>S</a:t>
            </a:r>
            <a:r>
              <a:rPr lang="en-US" altLang="zh-CN" sz="2800" baseline="-25000"/>
              <a:t>1</a:t>
            </a:r>
            <a:r>
              <a:rPr lang="zh-CN" altLang="zh-CN" sz="2800"/>
              <a:t>，闭合</a:t>
            </a:r>
            <a:r>
              <a:rPr lang="en-US" altLang="zh-CN" sz="2800"/>
              <a:t>S</a:t>
            </a:r>
            <a:r>
              <a:rPr lang="zh-CN" altLang="zh-CN" sz="2800"/>
              <a:t>、</a:t>
            </a:r>
            <a:r>
              <a:rPr lang="en-US" altLang="zh-CN" sz="2800"/>
              <a:t>S</a:t>
            </a:r>
            <a:r>
              <a:rPr lang="en-US" altLang="zh-CN" sz="2800" baseline="-25000"/>
              <a:t>2</a:t>
            </a:r>
            <a:r>
              <a:rPr lang="zh-CN" altLang="zh-CN" sz="2800"/>
              <a:t>，用电压表测</a:t>
            </a:r>
            <a:r>
              <a:rPr lang="zh-CN" altLang="zh-CN" sz="2800" u="sng"/>
              <a:t>　　　　　</a:t>
            </a:r>
            <a:r>
              <a:rPr lang="zh-CN" altLang="zh-CN" sz="2800"/>
              <a:t>两端电压，读出电压表示数为</a:t>
            </a:r>
            <a:r>
              <a:rPr lang="en-US" altLang="zh-CN" sz="2800" i="1"/>
              <a:t>U</a:t>
            </a:r>
            <a:r>
              <a:rPr lang="en-US" altLang="zh-CN" sz="2800" baseline="-25000"/>
              <a:t>1</a:t>
            </a:r>
            <a:r>
              <a:rPr lang="zh-CN" altLang="zh-CN" sz="2800"/>
              <a:t>；</a:t>
            </a:r>
            <a:br>
              <a:rPr lang="zh-CN" altLang="zh-CN" sz="2800"/>
            </a:br>
            <a:r>
              <a:rPr lang="en-US" altLang="zh-CN" sz="2800"/>
              <a:t>②</a:t>
            </a:r>
            <a:r>
              <a:rPr lang="zh-CN" altLang="zh-CN" sz="2800" u="sng"/>
              <a:t>　　　　　　　　</a:t>
            </a:r>
            <a:r>
              <a:rPr lang="en-US" altLang="zh-CN" sz="2800" u="sng"/>
              <a:t>              </a:t>
            </a:r>
            <a:r>
              <a:rPr lang="zh-CN" altLang="zh-CN" sz="2800" u="sng"/>
              <a:t>　　</a:t>
            </a:r>
            <a:r>
              <a:rPr lang="zh-CN" altLang="zh-CN" sz="2800"/>
              <a:t>（填各开关的状态），用电压表测</a:t>
            </a:r>
            <a:r>
              <a:rPr lang="en-US" altLang="zh-CN" sz="2800" i="1"/>
              <a:t>R</a:t>
            </a:r>
            <a:r>
              <a:rPr lang="en-US" altLang="zh-CN" sz="2800" i="1" baseline="-25000"/>
              <a:t>x</a:t>
            </a:r>
            <a:r>
              <a:rPr lang="zh-CN" altLang="zh-CN" sz="2800"/>
              <a:t>两端电压，读出电压表示数为</a:t>
            </a:r>
            <a:r>
              <a:rPr lang="en-US" altLang="zh-CN" sz="2800" i="1"/>
              <a:t>U</a:t>
            </a:r>
            <a:r>
              <a:rPr lang="en-US" altLang="zh-CN" sz="2800" baseline="-25000"/>
              <a:t>2</a:t>
            </a:r>
            <a:r>
              <a:rPr lang="zh-CN" altLang="zh-CN" sz="2800"/>
              <a:t>；</a:t>
            </a:r>
            <a:br>
              <a:rPr lang="zh-CN" altLang="zh-CN" sz="2800"/>
            </a:br>
            <a:r>
              <a:rPr lang="en-US" altLang="zh-CN" sz="2800"/>
              <a:t>③</a:t>
            </a:r>
            <a:r>
              <a:rPr lang="zh-CN" altLang="zh-CN" sz="2800"/>
              <a:t>电阻</a:t>
            </a:r>
            <a:r>
              <a:rPr lang="en-US" altLang="zh-CN" sz="2800" i="1"/>
              <a:t>R</a:t>
            </a:r>
            <a:r>
              <a:rPr lang="en-US" altLang="zh-CN" sz="2800" i="1" baseline="-25000"/>
              <a:t>x</a:t>
            </a:r>
            <a:r>
              <a:rPr lang="zh-CN" altLang="zh-CN" sz="2800"/>
              <a:t>的阻值表达式为</a:t>
            </a:r>
            <a:r>
              <a:rPr lang="en-US" altLang="zh-CN" sz="2800" i="1"/>
              <a:t>R</a:t>
            </a:r>
            <a:r>
              <a:rPr lang="en-US" altLang="zh-CN" sz="2800" i="1" baseline="-25000"/>
              <a:t>x</a:t>
            </a:r>
            <a:r>
              <a:rPr lang="zh-CN" altLang="zh-CN" sz="2800"/>
              <a:t>＝</a:t>
            </a:r>
            <a:r>
              <a:rPr lang="zh-CN" altLang="zh-CN" sz="2800" u="sng"/>
              <a:t>　　　　　</a:t>
            </a:r>
            <a:r>
              <a:rPr lang="zh-CN" altLang="zh-CN" sz="2800"/>
              <a:t>（用</a:t>
            </a:r>
            <a:r>
              <a:rPr lang="en-US" altLang="zh-CN" sz="2800"/>
              <a:t>“</a:t>
            </a:r>
            <a:r>
              <a:rPr lang="en-US" altLang="zh-CN" sz="2800" i="1"/>
              <a:t>U</a:t>
            </a:r>
            <a:r>
              <a:rPr lang="en-US" altLang="zh-CN" sz="2800" baseline="-25000"/>
              <a:t>1</a:t>
            </a:r>
            <a:r>
              <a:rPr lang="en-US" altLang="zh-CN" sz="2800"/>
              <a:t>”“</a:t>
            </a:r>
            <a:r>
              <a:rPr lang="en-US" altLang="zh-CN" sz="2800" i="1"/>
              <a:t>U</a:t>
            </a:r>
            <a:r>
              <a:rPr lang="en-US" altLang="zh-CN" sz="2800" baseline="-25000"/>
              <a:t>2</a:t>
            </a:r>
            <a:r>
              <a:rPr lang="en-US" altLang="zh-CN" sz="2800"/>
              <a:t>”</a:t>
            </a:r>
            <a:r>
              <a:rPr lang="zh-CN" altLang="zh-CN" sz="2800"/>
              <a:t>或</a:t>
            </a:r>
            <a:r>
              <a:rPr lang="en-US" altLang="zh-CN" sz="2800"/>
              <a:t>“</a:t>
            </a:r>
            <a:r>
              <a:rPr lang="en-US" altLang="zh-CN" sz="2800" i="1"/>
              <a:t>R</a:t>
            </a:r>
            <a:r>
              <a:rPr lang="en-US" altLang="zh-CN" sz="2800" baseline="-25000"/>
              <a:t>0</a:t>
            </a:r>
            <a:r>
              <a:rPr lang="en-US" altLang="zh-CN" sz="2800"/>
              <a:t>”</a:t>
            </a:r>
            <a:r>
              <a:rPr lang="zh-CN" altLang="zh-CN" sz="2800"/>
              <a:t>表示）</a:t>
            </a:r>
            <a:r>
              <a:rPr lang="en-US" altLang="zh-CN" sz="2800"/>
              <a:t>.</a:t>
            </a:r>
            <a:endParaRPr lang="zh-CN" altLang="en-US" sz="2800"/>
          </a:p>
        </p:txBody>
      </p:sp>
      <p:sp>
        <p:nvSpPr>
          <p:cNvPr id="32772" name="矩形 3"/>
          <p:cNvSpPr/>
          <p:nvPr/>
        </p:nvSpPr>
        <p:spPr>
          <a:xfrm>
            <a:off x="6538913" y="1473200"/>
            <a:ext cx="901700" cy="522288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电源</a:t>
            </a:r>
            <a:endParaRPr lang="zh-CN" altLang="en-US" sz="2800"/>
          </a:p>
        </p:txBody>
      </p:sp>
      <p:sp>
        <p:nvSpPr>
          <p:cNvPr id="32773" name="矩形 4"/>
          <p:cNvSpPr/>
          <p:nvPr/>
        </p:nvSpPr>
        <p:spPr>
          <a:xfrm>
            <a:off x="1139825" y="2695575"/>
            <a:ext cx="4618038" cy="522288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断开开关</a:t>
            </a:r>
            <a:r>
              <a:rPr lang="en-US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S</a:t>
            </a:r>
            <a:r>
              <a:rPr lang="en-US" altLang="zh-CN" sz="2800" spc="0" baseline="-250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2</a:t>
            </a:r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，闭合开关</a:t>
            </a:r>
            <a:r>
              <a:rPr lang="en-US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S</a:t>
            </a:r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、</a:t>
            </a:r>
            <a:r>
              <a:rPr lang="en-US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S</a:t>
            </a:r>
            <a:r>
              <a:rPr lang="en-US" altLang="zh-CN" sz="2800" spc="0" baseline="-250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1</a:t>
            </a:r>
            <a:endParaRPr lang="zh-CN" altLang="en-US" sz="2800"/>
          </a:p>
        </p:txBody>
      </p:sp>
      <p:pic>
        <p:nvPicPr>
          <p:cNvPr id="32774" name="图片 6"/>
          <p:cNvPicPr>
            <a:picLocks noChangeAspect="1"/>
          </p:cNvPicPr>
          <p:nvPr/>
        </p:nvPicPr>
        <p:blipFill>
          <a:blip r:embed="rId2"/>
          <a:srcRect r="86479"/>
          <a:stretch>
            <a:fillRect/>
          </a:stretch>
        </p:blipFill>
        <p:spPr>
          <a:xfrm>
            <a:off x="5548313" y="4265613"/>
            <a:ext cx="1235075" cy="965200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27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27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27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27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27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27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27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71" grpId="0"/>
      <p:bldP spid="32772" grpId="0"/>
      <p:bldP spid="32773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3794" name="标题 1"/>
          <p:cNvSpPr>
            <a:spLocks noGrp="1"/>
          </p:cNvSpPr>
          <p:nvPr>
            <p:ph type="title" idx="4294967295"/>
          </p:nvPr>
        </p:nvSpPr>
        <p:spPr>
          <a:xfrm>
            <a:off x="511175" y="666750"/>
            <a:ext cx="8270875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ts val="4200"/>
              </a:lnSpc>
            </a:pPr>
            <a:r>
              <a:rPr lang="zh-CN" altLang="en-US" sz="2800"/>
              <a:t>三　  图像问题　 </a:t>
            </a:r>
            <a:br>
              <a:rPr lang="en-US" altLang="zh-CN" sz="2800"/>
            </a:br>
            <a:r>
              <a:rPr lang="en-US" altLang="zh-CN" sz="2800"/>
              <a:t>      </a:t>
            </a:r>
            <a:r>
              <a:rPr lang="zh-CN" altLang="zh-CN" sz="2800"/>
              <a:t>（</a:t>
            </a:r>
            <a:r>
              <a:rPr lang="en-US" altLang="zh-CN" sz="2800"/>
              <a:t>2020·</a:t>
            </a:r>
            <a:r>
              <a:rPr lang="zh-CN" altLang="zh-CN" sz="2800"/>
              <a:t>永州）如图甲所示，电源电压恒定不变，</a:t>
            </a:r>
            <a:r>
              <a:rPr lang="en-US" altLang="zh-CN" sz="2800" i="1"/>
              <a:t>R</a:t>
            </a:r>
            <a:r>
              <a:rPr lang="en-US" altLang="zh-CN" sz="2800" baseline="-25000"/>
              <a:t>1</a:t>
            </a:r>
            <a:r>
              <a:rPr lang="zh-CN" altLang="zh-CN" sz="2800"/>
              <a:t>为定值电阻，</a:t>
            </a:r>
            <a:r>
              <a:rPr lang="en-US" altLang="zh-CN" sz="2800" i="1"/>
              <a:t>R</a:t>
            </a:r>
            <a:r>
              <a:rPr lang="en-US" altLang="zh-CN" sz="2800" baseline="-25000"/>
              <a:t>2</a:t>
            </a:r>
            <a:r>
              <a:rPr lang="zh-CN" altLang="zh-CN" sz="2800"/>
              <a:t>为滑动变阻器．闭合开关</a:t>
            </a:r>
            <a:r>
              <a:rPr lang="en-US" altLang="zh-CN" sz="2800"/>
              <a:t>S</a:t>
            </a:r>
            <a:r>
              <a:rPr lang="zh-CN" altLang="zh-CN" sz="2800"/>
              <a:t>，将滑片</a:t>
            </a:r>
            <a:r>
              <a:rPr lang="en-US" altLang="zh-CN" sz="2800" i="1"/>
              <a:t>P</a:t>
            </a:r>
            <a:r>
              <a:rPr lang="zh-CN" altLang="zh-CN" sz="2800"/>
              <a:t>从最右端逐步移到最左端，记录电流表、电压表的示数，并根据记录的数据作出</a:t>
            </a:r>
            <a:r>
              <a:rPr lang="en-US" altLang="zh-CN" sz="2800" i="1"/>
              <a:t>R</a:t>
            </a:r>
            <a:r>
              <a:rPr lang="en-US" altLang="zh-CN" sz="2800" baseline="-25000"/>
              <a:t>1</a:t>
            </a:r>
            <a:r>
              <a:rPr lang="zh-CN" altLang="zh-CN" sz="2800"/>
              <a:t>和</a:t>
            </a:r>
            <a:r>
              <a:rPr lang="en-US" altLang="zh-CN" sz="2800" i="1"/>
              <a:t>R</a:t>
            </a:r>
            <a:r>
              <a:rPr lang="en-US" altLang="zh-CN" sz="2800" baseline="-25000"/>
              <a:t>2</a:t>
            </a:r>
            <a:r>
              <a:rPr lang="zh-CN" altLang="zh-CN" sz="2800"/>
              <a:t>的</a:t>
            </a:r>
            <a:r>
              <a:rPr lang="en-US" altLang="zh-CN" sz="2800"/>
              <a:t>“</a:t>
            </a:r>
            <a:r>
              <a:rPr lang="en-US" altLang="zh-CN" sz="2800" i="1"/>
              <a:t>U</a:t>
            </a:r>
            <a:r>
              <a:rPr lang="en-US" altLang="zh-CN" sz="2800"/>
              <a:t>—</a:t>
            </a:r>
            <a:r>
              <a:rPr lang="en-US" altLang="zh-CN" sz="2800" i="1"/>
              <a:t>I</a:t>
            </a:r>
            <a:r>
              <a:rPr lang="en-US" altLang="zh-CN" sz="2800"/>
              <a:t>”</a:t>
            </a:r>
            <a:r>
              <a:rPr lang="zh-CN" altLang="zh-CN" sz="2800"/>
              <a:t>关系图象如图乙所示．则下列正确的是（　　）</a:t>
            </a:r>
            <a:br>
              <a:rPr lang="zh-CN" altLang="zh-CN" sz="2800"/>
            </a:br>
            <a:r>
              <a:rPr lang="en-US" altLang="zh-CN" sz="2800"/>
              <a:t>A</a:t>
            </a:r>
            <a:r>
              <a:rPr lang="zh-CN" altLang="zh-CN" sz="2800"/>
              <a:t>．图Ⅱ为</a:t>
            </a:r>
            <a:r>
              <a:rPr lang="en-US" altLang="zh-CN" sz="2800" i="1"/>
              <a:t>R</a:t>
            </a:r>
            <a:r>
              <a:rPr lang="en-US" altLang="zh-CN" sz="2800" baseline="-25000"/>
              <a:t>2</a:t>
            </a:r>
            <a:r>
              <a:rPr lang="zh-CN" altLang="zh-CN" sz="2800"/>
              <a:t>的</a:t>
            </a:r>
            <a:r>
              <a:rPr lang="en-US" altLang="zh-CN" sz="2800"/>
              <a:t>“</a:t>
            </a:r>
            <a:r>
              <a:rPr lang="en-US" altLang="zh-CN" sz="2800" i="1"/>
              <a:t>U</a:t>
            </a:r>
            <a:r>
              <a:rPr lang="en-US" altLang="zh-CN" sz="2800"/>
              <a:t>—</a:t>
            </a:r>
            <a:r>
              <a:rPr lang="en-US" altLang="zh-CN" sz="2800" i="1"/>
              <a:t>I</a:t>
            </a:r>
            <a:r>
              <a:rPr lang="en-US" altLang="zh-CN" sz="2800"/>
              <a:t>”</a:t>
            </a:r>
            <a:r>
              <a:rPr lang="zh-CN" altLang="zh-CN" sz="2800"/>
              <a:t>图象</a:t>
            </a:r>
            <a:r>
              <a:rPr lang="en-US" altLang="zh-CN" sz="2800"/>
              <a:t>	    </a:t>
            </a:r>
            <a:br>
              <a:rPr lang="en-US" altLang="zh-CN" sz="2800"/>
            </a:br>
            <a:r>
              <a:rPr lang="en-US" altLang="zh-CN" sz="2800"/>
              <a:t>B</a:t>
            </a:r>
            <a:r>
              <a:rPr lang="zh-CN" altLang="zh-CN" sz="2800"/>
              <a:t>．当</a:t>
            </a:r>
            <a:r>
              <a:rPr lang="en-US" altLang="zh-CN" sz="2800" i="1"/>
              <a:t>R</a:t>
            </a:r>
            <a:r>
              <a:rPr lang="en-US" altLang="zh-CN" sz="2800" baseline="-25000"/>
              <a:t>2</a:t>
            </a:r>
            <a:r>
              <a:rPr lang="zh-CN" altLang="zh-CN" sz="2800"/>
              <a:t>＝</a:t>
            </a:r>
            <a:r>
              <a:rPr lang="en-US" altLang="zh-CN" sz="2800" i="1"/>
              <a:t>R</a:t>
            </a:r>
            <a:r>
              <a:rPr lang="en-US" altLang="zh-CN" sz="2800" baseline="-25000"/>
              <a:t>1</a:t>
            </a:r>
            <a:r>
              <a:rPr lang="zh-CN" altLang="zh-CN" sz="2800"/>
              <a:t>时，电流的大小为</a:t>
            </a:r>
            <a:r>
              <a:rPr lang="en-US" altLang="zh-CN" sz="2800"/>
              <a:t>0.2 A	</a:t>
            </a:r>
            <a:br>
              <a:rPr lang="zh-CN" altLang="zh-CN" sz="2800"/>
            </a:br>
            <a:r>
              <a:rPr lang="en-US" altLang="zh-CN" sz="2800"/>
              <a:t>C</a:t>
            </a:r>
            <a:r>
              <a:rPr lang="zh-CN" altLang="zh-CN" sz="2800"/>
              <a:t>．电源电压为</a:t>
            </a:r>
            <a:r>
              <a:rPr lang="en-US" altLang="zh-CN" sz="2800"/>
              <a:t>8 V	    </a:t>
            </a:r>
            <a:br>
              <a:rPr lang="en-US" altLang="zh-CN" sz="2800"/>
            </a:br>
            <a:r>
              <a:rPr lang="en-US" altLang="zh-CN" sz="2800"/>
              <a:t>D</a:t>
            </a:r>
            <a:r>
              <a:rPr lang="zh-CN" altLang="zh-CN" sz="2800"/>
              <a:t>．</a:t>
            </a:r>
            <a:r>
              <a:rPr lang="en-US" altLang="zh-CN" sz="2800" i="1"/>
              <a:t>R</a:t>
            </a:r>
            <a:r>
              <a:rPr lang="en-US" altLang="zh-CN" sz="2800" baseline="-25000"/>
              <a:t>1</a:t>
            </a:r>
            <a:r>
              <a:rPr lang="zh-CN" altLang="zh-CN" sz="2800"/>
              <a:t>的阻值为</a:t>
            </a:r>
            <a:r>
              <a:rPr lang="en-US" altLang="zh-CN" sz="2800"/>
              <a:t>30 Ω</a:t>
            </a:r>
            <a:br>
              <a:rPr lang="zh-CN" altLang="zh-CN" sz="2800"/>
            </a:br>
            <a:endParaRPr lang="zh-CN" altLang="en-US" sz="2800"/>
          </a:p>
        </p:txBody>
      </p:sp>
      <p:sp>
        <p:nvSpPr>
          <p:cNvPr id="33795" name="矩形 16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重难点突破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33796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0225" y="1317625"/>
            <a:ext cx="712788" cy="381000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33797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46738" y="4941888"/>
            <a:ext cx="2814637" cy="1449387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33798" name="矩形 2"/>
          <p:cNvSpPr/>
          <p:nvPr/>
        </p:nvSpPr>
        <p:spPr>
          <a:xfrm>
            <a:off x="7381875" y="3359150"/>
            <a:ext cx="458788" cy="5857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en-US" altLang="zh-CN" sz="32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C</a:t>
            </a:r>
            <a:endParaRPr lang="zh-CN" altLang="en-US" sz="20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37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37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37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37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37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794" grpId="0"/>
      <p:bldP spid="33798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4818" name="矩形 5"/>
          <p:cNvSpPr/>
          <p:nvPr/>
        </p:nvSpPr>
        <p:spPr>
          <a:xfrm>
            <a:off x="3725863" y="-7938"/>
            <a:ext cx="1871662" cy="477838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重难点突破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4819" name="标题 1"/>
          <p:cNvSpPr>
            <a:spLocks noGrp="1"/>
          </p:cNvSpPr>
          <p:nvPr>
            <p:ph type="title" idx="4294967295"/>
          </p:nvPr>
        </p:nvSpPr>
        <p:spPr>
          <a:xfrm>
            <a:off x="508000" y="1117600"/>
            <a:ext cx="8128000" cy="4622800"/>
          </a:xfrm>
          <a:prstGeom prst="rect">
            <a:avLst/>
          </a:prstGeom>
          <a:noFill/>
          <a:ln>
            <a:solidFill>
              <a:schemeClr val="tx1"/>
            </a:solidFill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zh-CN" altLang="zh-CN" sz="2800"/>
              <a:t>【点拔】滑动变阻器从一端滑到另一端的</a:t>
            </a:r>
            <a:r>
              <a:rPr lang="en-US" altLang="zh-CN" sz="2800" i="1"/>
              <a:t>U</a:t>
            </a:r>
            <a:r>
              <a:rPr lang="en-US" altLang="zh-CN" sz="2800"/>
              <a:t>—</a:t>
            </a:r>
            <a:r>
              <a:rPr lang="en-US" altLang="zh-CN" sz="2800" i="1"/>
              <a:t>I</a:t>
            </a:r>
            <a:r>
              <a:rPr lang="zh-CN" altLang="zh-CN" sz="2800"/>
              <a:t>图像：</a:t>
            </a:r>
            <a:r>
              <a:rPr lang="en-US" altLang="zh-CN" sz="2800"/>
              <a:t>①Ⅱ</a:t>
            </a:r>
            <a:r>
              <a:rPr lang="zh-CN" altLang="zh-CN" sz="2800"/>
              <a:t>是电压表测定值电阻的</a:t>
            </a:r>
            <a:r>
              <a:rPr lang="en-US" altLang="zh-CN" sz="2800" i="1"/>
              <a:t>U</a:t>
            </a:r>
            <a:r>
              <a:rPr lang="en-US" altLang="zh-CN" sz="2800"/>
              <a:t>—</a:t>
            </a:r>
            <a:r>
              <a:rPr lang="en-US" altLang="zh-CN" sz="2800" i="1"/>
              <a:t>I</a:t>
            </a:r>
            <a:r>
              <a:rPr lang="zh-CN" altLang="zh-CN" sz="2800"/>
              <a:t>图像，起点是滑动变阻器接入阻值最大，总电流最小；末点滑动变阻器接入最小，总电流最大，对应电压为电源电压．</a:t>
            </a:r>
            <a:r>
              <a:rPr lang="en-US" altLang="zh-CN" sz="2800"/>
              <a:t>②Ⅰ</a:t>
            </a:r>
            <a:r>
              <a:rPr lang="zh-CN" altLang="zh-CN" sz="2800"/>
              <a:t>是电压表测滑动变阻器的</a:t>
            </a:r>
            <a:r>
              <a:rPr lang="en-US" altLang="zh-CN" sz="2800" i="1"/>
              <a:t>U</a:t>
            </a:r>
            <a:r>
              <a:rPr lang="en-US" altLang="zh-CN" sz="2800"/>
              <a:t>—</a:t>
            </a:r>
            <a:r>
              <a:rPr lang="en-US" altLang="zh-CN" sz="2800" i="1"/>
              <a:t>I</a:t>
            </a:r>
            <a:r>
              <a:rPr lang="zh-CN" altLang="zh-CN" sz="2800"/>
              <a:t>图像，利用起点和末点的电流和电压值，根据电源电压不变列等式求电源电压．</a:t>
            </a:r>
            <a:br>
              <a:rPr lang="zh-CN" altLang="zh-CN" sz="2800"/>
            </a:br>
            <a:endParaRPr lang="zh-CN" altLang="en-US" sz="28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48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819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5842" name="标题 1"/>
          <p:cNvSpPr>
            <a:spLocks noGrp="1"/>
          </p:cNvSpPr>
          <p:nvPr>
            <p:ph type="title" idx="4294967295"/>
          </p:nvPr>
        </p:nvSpPr>
        <p:spPr>
          <a:xfrm>
            <a:off x="500063" y="895350"/>
            <a:ext cx="8128000" cy="12890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              </a:t>
            </a:r>
            <a:r>
              <a:rPr lang="zh-CN" altLang="zh-CN" sz="2800"/>
              <a:t>将电阻</a:t>
            </a:r>
            <a:r>
              <a:rPr lang="en-US" altLang="zh-CN" sz="2800" i="1"/>
              <a:t>R</a:t>
            </a:r>
            <a:r>
              <a:rPr lang="zh-CN" altLang="zh-CN" sz="2800"/>
              <a:t>和灯泡</a:t>
            </a:r>
            <a:r>
              <a:rPr lang="en-US" altLang="zh-CN" sz="2800"/>
              <a:t>L</a:t>
            </a:r>
            <a:r>
              <a:rPr lang="zh-CN" altLang="zh-CN" sz="2800"/>
              <a:t>接在图甲所示的电路中，电源电压保持不变．图乙为电阻</a:t>
            </a:r>
            <a:r>
              <a:rPr lang="en-US" altLang="zh-CN" sz="2800" i="1"/>
              <a:t>R</a:t>
            </a:r>
            <a:r>
              <a:rPr lang="zh-CN" altLang="zh-CN" sz="2800"/>
              <a:t>和灯泡</a:t>
            </a:r>
            <a:r>
              <a:rPr lang="en-US" altLang="zh-CN" sz="2800"/>
              <a:t>L</a:t>
            </a:r>
            <a:r>
              <a:rPr lang="zh-CN" altLang="zh-CN" sz="2800"/>
              <a:t>的</a:t>
            </a:r>
            <a:r>
              <a:rPr lang="en-US" altLang="zh-CN" sz="2800" i="1"/>
              <a:t>I</a:t>
            </a:r>
            <a:r>
              <a:rPr lang="en-US" altLang="zh-CN" sz="2800"/>
              <a:t>—</a:t>
            </a:r>
            <a:r>
              <a:rPr lang="en-US" altLang="zh-CN" sz="2800" i="1"/>
              <a:t>U</a:t>
            </a:r>
            <a:r>
              <a:rPr lang="zh-CN" altLang="zh-CN" sz="2800"/>
              <a:t>图象．闭合开关</a:t>
            </a:r>
            <a:r>
              <a:rPr lang="en-US" altLang="zh-CN" sz="2800"/>
              <a:t>S</a:t>
            </a:r>
            <a:r>
              <a:rPr lang="zh-CN" altLang="zh-CN" sz="2800"/>
              <a:t>，电流表示数为</a:t>
            </a:r>
            <a:r>
              <a:rPr lang="en-US" altLang="zh-CN" sz="2800"/>
              <a:t>0.3 A</a:t>
            </a:r>
            <a:r>
              <a:rPr lang="zh-CN" altLang="zh-CN" sz="2800"/>
              <a:t>，则电源电压和电阻</a:t>
            </a:r>
            <a:r>
              <a:rPr lang="en-US" altLang="zh-CN" sz="2800" i="1"/>
              <a:t>R</a:t>
            </a:r>
            <a:r>
              <a:rPr lang="zh-CN" altLang="zh-CN" sz="2800"/>
              <a:t>的大小分别是（　　）</a:t>
            </a:r>
            <a:br>
              <a:rPr lang="zh-CN" altLang="zh-CN" sz="2800"/>
            </a:br>
            <a:r>
              <a:rPr lang="en-US" altLang="zh-CN" sz="2800"/>
              <a:t>A</a:t>
            </a:r>
            <a:r>
              <a:rPr lang="zh-CN" altLang="zh-CN" sz="2800"/>
              <a:t>．</a:t>
            </a:r>
            <a:r>
              <a:rPr lang="en-US" altLang="zh-CN" sz="2800"/>
              <a:t>8 V</a:t>
            </a:r>
            <a:r>
              <a:rPr lang="zh-CN" altLang="zh-CN" sz="2800"/>
              <a:t>　</a:t>
            </a:r>
            <a:r>
              <a:rPr lang="en-US" altLang="zh-CN" sz="2800"/>
              <a:t>6.67 Ω	    </a:t>
            </a:r>
            <a:br>
              <a:rPr lang="en-US" altLang="zh-CN" sz="2800"/>
            </a:br>
            <a:r>
              <a:rPr lang="en-US" altLang="zh-CN" sz="2800"/>
              <a:t>B</a:t>
            </a:r>
            <a:r>
              <a:rPr lang="zh-CN" altLang="zh-CN" sz="2800"/>
              <a:t>．</a:t>
            </a:r>
            <a:r>
              <a:rPr lang="en-US" altLang="zh-CN" sz="2800"/>
              <a:t>12 V</a:t>
            </a:r>
            <a:r>
              <a:rPr lang="zh-CN" altLang="zh-CN" sz="2800"/>
              <a:t>　</a:t>
            </a:r>
            <a:r>
              <a:rPr lang="en-US" altLang="zh-CN" sz="2800"/>
              <a:t>20 Ω	    </a:t>
            </a:r>
            <a:br>
              <a:rPr lang="en-US" altLang="zh-CN" sz="2800"/>
            </a:br>
            <a:r>
              <a:rPr lang="en-US" altLang="zh-CN" sz="2800"/>
              <a:t>C</a:t>
            </a:r>
            <a:r>
              <a:rPr lang="zh-CN" altLang="zh-CN" sz="2800"/>
              <a:t>．</a:t>
            </a:r>
            <a:r>
              <a:rPr lang="en-US" altLang="zh-CN" sz="2800"/>
              <a:t>8 V</a:t>
            </a:r>
            <a:r>
              <a:rPr lang="zh-CN" altLang="zh-CN" sz="2800"/>
              <a:t>　</a:t>
            </a:r>
            <a:r>
              <a:rPr lang="en-US" altLang="zh-CN" sz="2800"/>
              <a:t>20 Ω	    </a:t>
            </a:r>
            <a:br>
              <a:rPr lang="en-US" altLang="zh-CN" sz="2800"/>
            </a:br>
            <a:r>
              <a:rPr lang="en-US" altLang="zh-CN" sz="2800"/>
              <a:t>D</a:t>
            </a:r>
            <a:r>
              <a:rPr lang="zh-CN" altLang="zh-CN" sz="2800"/>
              <a:t>．</a:t>
            </a:r>
            <a:r>
              <a:rPr lang="en-US" altLang="zh-CN" sz="2800"/>
              <a:t>12 V</a:t>
            </a:r>
            <a:r>
              <a:rPr lang="zh-CN" altLang="zh-CN" sz="2800"/>
              <a:t>　</a:t>
            </a:r>
            <a:r>
              <a:rPr lang="en-US" altLang="zh-CN" sz="2800"/>
              <a:t>10 Ω</a:t>
            </a:r>
            <a:br>
              <a:rPr lang="zh-CN" altLang="zh-CN" sz="2800"/>
            </a:br>
            <a:endParaRPr lang="zh-CN" altLang="en-US" sz="2800"/>
          </a:p>
        </p:txBody>
      </p:sp>
      <p:sp>
        <p:nvSpPr>
          <p:cNvPr id="35843" name="矩形 5"/>
          <p:cNvSpPr/>
          <p:nvPr/>
        </p:nvSpPr>
        <p:spPr>
          <a:xfrm>
            <a:off x="3725863" y="-7938"/>
            <a:ext cx="1871662" cy="477838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重难点突破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35844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4200" y="1112838"/>
            <a:ext cx="1166813" cy="427037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35845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71913" y="3730625"/>
            <a:ext cx="4552950" cy="1884363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35846" name="矩形 8"/>
          <p:cNvSpPr/>
          <p:nvPr/>
        </p:nvSpPr>
        <p:spPr>
          <a:xfrm>
            <a:off x="4479925" y="2908300"/>
            <a:ext cx="458788" cy="584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en-US" altLang="zh-CN" sz="32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C</a:t>
            </a:r>
            <a:endParaRPr lang="zh-CN" altLang="en-US" sz="20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58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58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58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58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58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842" grpId="0"/>
      <p:bldP spid="35846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6866" name="矩形 4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中考特训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6867" name="标题 2"/>
          <p:cNvSpPr>
            <a:spLocks noGrp="1"/>
          </p:cNvSpPr>
          <p:nvPr>
            <p:ph type="title" idx="4294967295"/>
          </p:nvPr>
        </p:nvSpPr>
        <p:spPr>
          <a:xfrm>
            <a:off x="582613" y="684213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400"/>
              <a:t>1</a:t>
            </a:r>
            <a:r>
              <a:rPr lang="zh-CN" altLang="zh-CN" sz="2400"/>
              <a:t>．如下图（</a:t>
            </a:r>
            <a:r>
              <a:rPr lang="en-US" altLang="zh-CN" sz="2400"/>
              <a:t>a</a:t>
            </a:r>
            <a:r>
              <a:rPr lang="zh-CN" altLang="zh-CN" sz="2400"/>
              <a:t>）所示是电阻甲和乙的</a:t>
            </a:r>
            <a:r>
              <a:rPr lang="en-US" altLang="zh-CN" sz="2400" i="1"/>
              <a:t>I</a:t>
            </a:r>
            <a:r>
              <a:rPr lang="en-US" altLang="zh-CN" sz="2400"/>
              <a:t>—</a:t>
            </a:r>
            <a:r>
              <a:rPr lang="en-US" altLang="zh-CN" sz="2400" i="1"/>
              <a:t>U</a:t>
            </a:r>
            <a:r>
              <a:rPr lang="zh-CN" altLang="zh-CN" sz="2400"/>
              <a:t>图象（</a:t>
            </a:r>
            <a:r>
              <a:rPr lang="en-US" altLang="zh-CN" sz="2400"/>
              <a:t>b</a:t>
            </a:r>
            <a:r>
              <a:rPr lang="zh-CN" altLang="zh-CN" sz="2400"/>
              <a:t>）、（</a:t>
            </a:r>
            <a:r>
              <a:rPr lang="en-US" altLang="zh-CN" sz="2400"/>
              <a:t>c</a:t>
            </a:r>
            <a:r>
              <a:rPr lang="zh-CN" altLang="zh-CN" sz="2400"/>
              <a:t>）是它们的部分电路连接示意图，下列说法错误的是（　　）</a:t>
            </a:r>
            <a:br>
              <a:rPr lang="zh-CN" altLang="zh-CN" sz="2400"/>
            </a:br>
            <a:r>
              <a:rPr lang="en-US" altLang="zh-CN" sz="2400"/>
              <a:t>A</a:t>
            </a:r>
            <a:r>
              <a:rPr lang="zh-CN" altLang="zh-CN" sz="2400"/>
              <a:t>．当电阻乙两端电压为</a:t>
            </a:r>
            <a:r>
              <a:rPr lang="en-US" altLang="zh-CN" sz="2400"/>
              <a:t>2.5 V</a:t>
            </a:r>
            <a:r>
              <a:rPr lang="zh-CN" altLang="zh-CN" sz="2400"/>
              <a:t>时，它的阻值和甲的阻值相等</a:t>
            </a:r>
            <a:br>
              <a:rPr lang="zh-CN" altLang="zh-CN" sz="2400"/>
            </a:br>
            <a:r>
              <a:rPr lang="en-US" altLang="zh-CN" sz="2400"/>
              <a:t>B</a:t>
            </a:r>
            <a:r>
              <a:rPr lang="zh-CN" altLang="zh-CN" sz="2400"/>
              <a:t>．图（</a:t>
            </a:r>
            <a:r>
              <a:rPr lang="en-US" altLang="zh-CN" sz="2400"/>
              <a:t>b</a:t>
            </a:r>
            <a:r>
              <a:rPr lang="zh-CN" altLang="zh-CN" sz="2400"/>
              <a:t>）中，当电压</a:t>
            </a:r>
            <a:r>
              <a:rPr lang="en-US" altLang="zh-CN" sz="2400" i="1"/>
              <a:t>U</a:t>
            </a:r>
            <a:r>
              <a:rPr lang="zh-CN" altLang="zh-CN" sz="2400"/>
              <a:t>为</a:t>
            </a:r>
            <a:r>
              <a:rPr lang="en-US" altLang="zh-CN" sz="2400"/>
              <a:t>3 V</a:t>
            </a:r>
            <a:r>
              <a:rPr lang="zh-CN" altLang="zh-CN" sz="2400"/>
              <a:t>时，乙的电阻为</a:t>
            </a:r>
            <a:r>
              <a:rPr lang="en-US" altLang="zh-CN" sz="2400"/>
              <a:t>5 Ω</a:t>
            </a:r>
            <a:br>
              <a:rPr lang="zh-CN" altLang="zh-CN" sz="2400"/>
            </a:br>
            <a:r>
              <a:rPr lang="en-US" altLang="zh-CN" sz="2400"/>
              <a:t>C</a:t>
            </a:r>
            <a:r>
              <a:rPr lang="zh-CN" altLang="zh-CN" sz="2400"/>
              <a:t>．图（</a:t>
            </a:r>
            <a:r>
              <a:rPr lang="en-US" altLang="zh-CN" sz="2400"/>
              <a:t>c</a:t>
            </a:r>
            <a:r>
              <a:rPr lang="zh-CN" altLang="zh-CN" sz="2400"/>
              <a:t>）中，当电压</a:t>
            </a:r>
            <a:r>
              <a:rPr lang="en-US" altLang="zh-CN" sz="2400" i="1"/>
              <a:t>U</a:t>
            </a:r>
            <a:r>
              <a:rPr lang="zh-CN" altLang="zh-CN" sz="2400"/>
              <a:t>为</a:t>
            </a:r>
            <a:r>
              <a:rPr lang="en-US" altLang="zh-CN" sz="2400"/>
              <a:t>2 V</a:t>
            </a:r>
            <a:r>
              <a:rPr lang="zh-CN" altLang="zh-CN" sz="2400"/>
              <a:t>时，干路总电流为</a:t>
            </a:r>
            <a:r>
              <a:rPr lang="en-US" altLang="zh-CN" sz="2400"/>
              <a:t>0.6 A	</a:t>
            </a:r>
            <a:br>
              <a:rPr lang="zh-CN" altLang="zh-CN" sz="2400"/>
            </a:br>
            <a:r>
              <a:rPr lang="en-US" altLang="zh-CN" sz="2400"/>
              <a:t>D</a:t>
            </a:r>
            <a:r>
              <a:rPr lang="zh-CN" altLang="zh-CN" sz="2400"/>
              <a:t>．图（</a:t>
            </a:r>
            <a:r>
              <a:rPr lang="en-US" altLang="zh-CN" sz="2400"/>
              <a:t>c</a:t>
            </a:r>
            <a:r>
              <a:rPr lang="zh-CN" altLang="zh-CN" sz="2400"/>
              <a:t>）中，在电压</a:t>
            </a:r>
            <a:r>
              <a:rPr lang="en-US" altLang="zh-CN" sz="2400" i="1"/>
              <a:t>U</a:t>
            </a:r>
            <a:r>
              <a:rPr lang="zh-CN" altLang="zh-CN" sz="2400"/>
              <a:t>从</a:t>
            </a:r>
            <a:r>
              <a:rPr lang="en-US" altLang="zh-CN" sz="2400"/>
              <a:t>0</a:t>
            </a:r>
            <a:r>
              <a:rPr lang="zh-CN" altLang="zh-CN" sz="2400"/>
              <a:t>增大到</a:t>
            </a:r>
            <a:r>
              <a:rPr lang="en-US" altLang="zh-CN" sz="2400"/>
              <a:t>2.5 V</a:t>
            </a:r>
            <a:r>
              <a:rPr lang="zh-CN" altLang="zh-CN" sz="2400"/>
              <a:t>的过程中，通过甲、乙两电阻的电流之差先变大后变小</a:t>
            </a:r>
            <a:endParaRPr lang="zh-CN" altLang="zh-CN" sz="2400"/>
          </a:p>
        </p:txBody>
      </p:sp>
      <p:pic>
        <p:nvPicPr>
          <p:cNvPr id="36868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52688" y="4645025"/>
            <a:ext cx="4238625" cy="1749425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36869" name="矩形 6"/>
          <p:cNvSpPr/>
          <p:nvPr/>
        </p:nvSpPr>
        <p:spPr>
          <a:xfrm>
            <a:off x="7786688" y="1252538"/>
            <a:ext cx="458787" cy="584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en-US" altLang="zh-CN" sz="32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B</a:t>
            </a:r>
            <a:endParaRPr lang="zh-CN" altLang="en-US" sz="20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68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68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68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68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867" grpId="0"/>
      <p:bldP spid="36869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7890" name="矩形 4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中考特训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7891" name="标题 1"/>
          <p:cNvSpPr>
            <a:spLocks noGrp="1"/>
          </p:cNvSpPr>
          <p:nvPr>
            <p:ph type="title" idx="4294967295"/>
          </p:nvPr>
        </p:nvSpPr>
        <p:spPr>
          <a:xfrm>
            <a:off x="508000" y="738188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ts val="3800"/>
              </a:lnSpc>
            </a:pPr>
            <a:r>
              <a:rPr lang="en-US" altLang="zh-CN" sz="2400"/>
              <a:t>2</a:t>
            </a:r>
            <a:r>
              <a:rPr lang="zh-CN" altLang="zh-CN" sz="2400"/>
              <a:t>．图下甲所示，是小军用伏安法测电阻的实验电路图．通过正确的实验操作，他将实验时收集到的数据绘制出电流与电压的关系图象，如下图乙所示．已知电源电压</a:t>
            </a:r>
            <a:r>
              <a:rPr lang="en-US" altLang="zh-CN" sz="2400"/>
              <a:t>8 V</a:t>
            </a:r>
            <a:r>
              <a:rPr lang="zh-CN" altLang="zh-CN" sz="2400"/>
              <a:t>保持不变，下列说法中正确的是（　　）</a:t>
            </a:r>
            <a:br>
              <a:rPr lang="zh-CN" altLang="zh-CN" sz="2400"/>
            </a:br>
            <a:r>
              <a:rPr lang="en-US" altLang="zh-CN" sz="2400"/>
              <a:t>A</a:t>
            </a:r>
            <a:r>
              <a:rPr lang="zh-CN" altLang="zh-CN" sz="2400"/>
              <a:t>．由图象中数据计算出定值电阻的阻值是</a:t>
            </a:r>
            <a:r>
              <a:rPr lang="en-US" altLang="zh-CN" sz="2400"/>
              <a:t>10 Ω	</a:t>
            </a:r>
            <a:br>
              <a:rPr lang="zh-CN" altLang="zh-CN" sz="2400"/>
            </a:br>
            <a:r>
              <a:rPr lang="en-US" altLang="zh-CN" sz="2400"/>
              <a:t>B</a:t>
            </a:r>
            <a:r>
              <a:rPr lang="zh-CN" altLang="zh-CN" sz="2400"/>
              <a:t>．当电压表示数为</a:t>
            </a:r>
            <a:r>
              <a:rPr lang="en-US" altLang="zh-CN" sz="2400"/>
              <a:t>2 V</a:t>
            </a:r>
            <a:r>
              <a:rPr lang="zh-CN" altLang="zh-CN" sz="2400"/>
              <a:t>时，定值电阻的功率是</a:t>
            </a:r>
            <a:r>
              <a:rPr lang="en-US" altLang="zh-CN" sz="2400"/>
              <a:t>4 W	</a:t>
            </a:r>
            <a:br>
              <a:rPr lang="zh-CN" altLang="zh-CN" sz="2400"/>
            </a:br>
            <a:r>
              <a:rPr lang="en-US" altLang="zh-CN" sz="2400"/>
              <a:t>C</a:t>
            </a:r>
            <a:r>
              <a:rPr lang="zh-CN" altLang="zh-CN" sz="2400"/>
              <a:t>．当电压表示数为</a:t>
            </a:r>
            <a:r>
              <a:rPr lang="en-US" altLang="zh-CN" sz="2400"/>
              <a:t>2 V</a:t>
            </a:r>
            <a:r>
              <a:rPr lang="zh-CN" altLang="zh-CN" sz="2400"/>
              <a:t>时，滑动变阻器连入电路中的阻值是</a:t>
            </a:r>
            <a:r>
              <a:rPr lang="en-US" altLang="zh-CN" sz="2400"/>
              <a:t>10 Ω	</a:t>
            </a:r>
            <a:br>
              <a:rPr lang="zh-CN" altLang="zh-CN" sz="2400"/>
            </a:br>
            <a:r>
              <a:rPr lang="en-US" altLang="zh-CN" sz="2400"/>
              <a:t>D</a:t>
            </a:r>
            <a:r>
              <a:rPr lang="zh-CN" altLang="zh-CN" sz="2400"/>
              <a:t>．在不拆改电路的情况下，利</a:t>
            </a:r>
            <a:br>
              <a:rPr lang="en-US" altLang="zh-CN" sz="2400"/>
            </a:br>
            <a:r>
              <a:rPr lang="zh-CN" altLang="zh-CN" sz="2400"/>
              <a:t>用图甲所示的电路还可以探究电</a:t>
            </a:r>
            <a:br>
              <a:rPr lang="en-US" altLang="zh-CN" sz="2400"/>
            </a:br>
            <a:r>
              <a:rPr lang="zh-CN" altLang="zh-CN" sz="2400"/>
              <a:t>流与电阻的关系</a:t>
            </a:r>
            <a:br>
              <a:rPr lang="zh-CN" altLang="zh-CN" sz="2400"/>
            </a:br>
            <a:endParaRPr lang="zh-CN" altLang="en-US" sz="2400"/>
          </a:p>
        </p:txBody>
      </p:sp>
      <p:pic>
        <p:nvPicPr>
          <p:cNvPr id="37892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08563" y="4343400"/>
            <a:ext cx="3792537" cy="149860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37893" name="矩形 7"/>
          <p:cNvSpPr/>
          <p:nvPr/>
        </p:nvSpPr>
        <p:spPr>
          <a:xfrm>
            <a:off x="4330700" y="2176463"/>
            <a:ext cx="482600" cy="584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en-US" altLang="zh-CN" sz="32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A</a:t>
            </a:r>
            <a:endParaRPr lang="zh-CN" altLang="en-US" sz="20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78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78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78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78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891" grpId="0"/>
      <p:bldP spid="37893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8914" name="矩形 4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中考特训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8915" name="标题 1"/>
          <p:cNvSpPr>
            <a:spLocks noGrp="1"/>
          </p:cNvSpPr>
          <p:nvPr>
            <p:ph type="title" idx="4294967295"/>
          </p:nvPr>
        </p:nvSpPr>
        <p:spPr>
          <a:xfrm>
            <a:off x="511175" y="844550"/>
            <a:ext cx="8270875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ts val="3800"/>
              </a:lnSpc>
            </a:pPr>
            <a:r>
              <a:rPr lang="en-US" altLang="zh-CN" sz="2400"/>
              <a:t>3</a:t>
            </a:r>
            <a:r>
              <a:rPr lang="zh-CN" altLang="zh-CN" sz="2400"/>
              <a:t>．为了打击酒驾行为，交警常用酒精浓度检测仪对驾驶人员进行酒精测试，如下图甲所示是一款酒精浓度检测仪的简化电路图，其电源电压保持不变，</a:t>
            </a:r>
            <a:r>
              <a:rPr lang="en-US" altLang="zh-CN" sz="2400" i="1"/>
              <a:t>R</a:t>
            </a:r>
            <a:r>
              <a:rPr lang="en-US" altLang="zh-CN" sz="2400" baseline="-25000"/>
              <a:t>0</a:t>
            </a:r>
            <a:r>
              <a:rPr lang="zh-CN" altLang="zh-CN" sz="2400"/>
              <a:t>为定值电阻，</a:t>
            </a:r>
            <a:r>
              <a:rPr lang="en-US" altLang="zh-CN" sz="2400" i="1"/>
              <a:t>R</a:t>
            </a:r>
            <a:r>
              <a:rPr lang="zh-CN" altLang="zh-CN" sz="2400"/>
              <a:t>为酒精气体浓度传感器（气敏电阻），</a:t>
            </a:r>
            <a:r>
              <a:rPr lang="en-US" altLang="zh-CN" sz="2400" i="1"/>
              <a:t>R</a:t>
            </a:r>
            <a:r>
              <a:rPr lang="zh-CN" altLang="zh-CN" sz="2400"/>
              <a:t>的阻值与酒精气体浓度的关系如图乙所示．当接通电源时，下列说法正确的是（　　）</a:t>
            </a:r>
            <a:br>
              <a:rPr lang="zh-CN" altLang="zh-CN" sz="2400"/>
            </a:br>
            <a:r>
              <a:rPr lang="en-US" altLang="zh-CN" sz="2400"/>
              <a:t>A</a:t>
            </a:r>
            <a:r>
              <a:rPr lang="zh-CN" altLang="zh-CN" sz="2400"/>
              <a:t>．当酒精气体浓度减小时，</a:t>
            </a:r>
            <a:r>
              <a:rPr lang="en-US" altLang="zh-CN" sz="2400" i="1"/>
              <a:t>R</a:t>
            </a:r>
            <a:r>
              <a:rPr lang="zh-CN" altLang="zh-CN" sz="2400"/>
              <a:t>的阻值减小</a:t>
            </a:r>
            <a:r>
              <a:rPr lang="en-US" altLang="zh-CN" sz="2400"/>
              <a:t>	</a:t>
            </a:r>
            <a:br>
              <a:rPr lang="zh-CN" altLang="zh-CN" sz="2400"/>
            </a:br>
            <a:r>
              <a:rPr lang="en-US" altLang="zh-CN" sz="2400"/>
              <a:t>B</a:t>
            </a:r>
            <a:r>
              <a:rPr lang="zh-CN" altLang="zh-CN" sz="2400"/>
              <a:t>．当酒精气体浓度减小时，电压表的示数变大</a:t>
            </a:r>
            <a:r>
              <a:rPr lang="en-US" altLang="zh-CN" sz="2400"/>
              <a:t>	</a:t>
            </a:r>
            <a:br>
              <a:rPr lang="zh-CN" altLang="zh-CN" sz="2400"/>
            </a:br>
            <a:r>
              <a:rPr lang="en-US" altLang="zh-CN" sz="2400"/>
              <a:t>C</a:t>
            </a:r>
            <a:r>
              <a:rPr lang="zh-CN" altLang="zh-CN" sz="2400"/>
              <a:t>．当酒精气体浓度增大时，电流表的示数变小</a:t>
            </a:r>
            <a:r>
              <a:rPr lang="en-US" altLang="zh-CN" sz="2400"/>
              <a:t>	</a:t>
            </a:r>
            <a:br>
              <a:rPr lang="zh-CN" altLang="zh-CN" sz="2400"/>
            </a:br>
            <a:r>
              <a:rPr lang="en-US" altLang="zh-CN" sz="2400"/>
              <a:t>D</a:t>
            </a:r>
            <a:r>
              <a:rPr lang="zh-CN" altLang="zh-CN" sz="2400"/>
              <a:t>．当酒精气体浓度增大时，电压</a:t>
            </a:r>
            <a:br>
              <a:rPr lang="en-US" altLang="zh-CN" sz="2400"/>
            </a:br>
            <a:r>
              <a:rPr lang="zh-CN" altLang="zh-CN" sz="2400"/>
              <a:t>表的示数与电流表的示数的比值不</a:t>
            </a:r>
            <a:br>
              <a:rPr lang="en-US" altLang="zh-CN" sz="2400"/>
            </a:br>
            <a:r>
              <a:rPr lang="zh-CN" altLang="zh-CN" sz="2400"/>
              <a:t>变</a:t>
            </a:r>
            <a:br>
              <a:rPr lang="zh-CN" altLang="zh-CN" sz="2400"/>
            </a:br>
            <a:endParaRPr lang="zh-CN" altLang="en-US" sz="2400"/>
          </a:p>
        </p:txBody>
      </p:sp>
      <p:pic>
        <p:nvPicPr>
          <p:cNvPr id="38916" name="图片 2"/>
          <p:cNvPicPr>
            <a:picLocks noChangeAspect="1"/>
          </p:cNvPicPr>
          <p:nvPr/>
        </p:nvPicPr>
        <p:blipFill>
          <a:blip r:embed="rId2"/>
          <a:srcRect r="68843"/>
          <a:stretch>
            <a:fillRect/>
          </a:stretch>
        </p:blipFill>
        <p:spPr>
          <a:xfrm>
            <a:off x="5327650" y="4827588"/>
            <a:ext cx="3454400" cy="140335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38917" name="矩形 5"/>
          <p:cNvSpPr/>
          <p:nvPr/>
        </p:nvSpPr>
        <p:spPr>
          <a:xfrm>
            <a:off x="7689850" y="2743200"/>
            <a:ext cx="482600" cy="5857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en-US" altLang="zh-CN" sz="32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D</a:t>
            </a:r>
            <a:endParaRPr lang="zh-CN" altLang="en-US" sz="20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89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89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89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89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915" grpId="0"/>
      <p:bldP spid="38917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9938" name="矩形 4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中考特训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9939" name="标题 1"/>
          <p:cNvSpPr>
            <a:spLocks noGrp="1"/>
          </p:cNvSpPr>
          <p:nvPr>
            <p:ph type="title" idx="4294967295"/>
          </p:nvPr>
        </p:nvSpPr>
        <p:spPr>
          <a:xfrm>
            <a:off x="508000" y="795338"/>
            <a:ext cx="8128000" cy="130333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ts val="3875"/>
              </a:lnSpc>
            </a:pPr>
            <a:r>
              <a:rPr lang="en-US" altLang="zh-CN" sz="2400"/>
              <a:t>4</a:t>
            </a:r>
            <a:r>
              <a:rPr lang="zh-CN" altLang="zh-CN" sz="2400"/>
              <a:t>．用</a:t>
            </a:r>
            <a:r>
              <a:rPr lang="en-US" altLang="zh-CN" sz="2400"/>
              <a:t>“</a:t>
            </a:r>
            <a:r>
              <a:rPr lang="zh-CN" altLang="zh-CN" sz="2400"/>
              <a:t>伏安法测电阻</a:t>
            </a:r>
            <a:r>
              <a:rPr lang="en-US" altLang="zh-CN" sz="2400"/>
              <a:t>”</a:t>
            </a:r>
            <a:r>
              <a:rPr lang="zh-CN" altLang="zh-CN" sz="2400"/>
              <a:t>的实验中，丹丹分别选用定值电阻和小灯泡为测量对象，在处理实验数据时，分别画出了</a:t>
            </a:r>
            <a:r>
              <a:rPr lang="en-US" altLang="zh-CN" sz="2400" i="1"/>
              <a:t>U</a:t>
            </a:r>
            <a:r>
              <a:rPr lang="en-US" altLang="zh-CN" sz="2400"/>
              <a:t>—</a:t>
            </a:r>
            <a:r>
              <a:rPr lang="en-US" altLang="zh-CN" sz="2400" i="1"/>
              <a:t>I</a:t>
            </a:r>
            <a:r>
              <a:rPr lang="zh-CN" altLang="zh-CN" sz="2400"/>
              <a:t>的图象，如上图甲、乙所示．对于图象的分析，以下说法错误的是（　　）</a:t>
            </a:r>
            <a:br>
              <a:rPr lang="zh-CN" altLang="zh-CN" sz="2400"/>
            </a:br>
            <a:r>
              <a:rPr lang="en-US" altLang="zh-CN" sz="2400"/>
              <a:t>A</a:t>
            </a:r>
            <a:r>
              <a:rPr lang="zh-CN" altLang="zh-CN" sz="2400"/>
              <a:t>．图甲是定值电阻的</a:t>
            </a:r>
            <a:r>
              <a:rPr lang="en-US" altLang="zh-CN" sz="2400" i="1"/>
              <a:t>U</a:t>
            </a:r>
            <a:r>
              <a:rPr lang="zh-CN" altLang="zh-CN" sz="2400"/>
              <a:t>－</a:t>
            </a:r>
            <a:r>
              <a:rPr lang="en-US" altLang="zh-CN" sz="2400" i="1"/>
              <a:t>I</a:t>
            </a:r>
            <a:r>
              <a:rPr lang="zh-CN" altLang="zh-CN" sz="2400"/>
              <a:t>图象，图乙是小灯泡的</a:t>
            </a:r>
            <a:r>
              <a:rPr lang="en-US" altLang="zh-CN" sz="2400" i="1"/>
              <a:t>U</a:t>
            </a:r>
            <a:r>
              <a:rPr lang="zh-CN" altLang="zh-CN" sz="2400"/>
              <a:t>－</a:t>
            </a:r>
            <a:r>
              <a:rPr lang="en-US" altLang="zh-CN" sz="2400" i="1"/>
              <a:t>I</a:t>
            </a:r>
            <a:r>
              <a:rPr lang="zh-CN" altLang="zh-CN" sz="2400"/>
              <a:t>图象</a:t>
            </a:r>
            <a:br>
              <a:rPr lang="zh-CN" altLang="zh-CN" sz="2400"/>
            </a:br>
            <a:r>
              <a:rPr lang="en-US" altLang="zh-CN" sz="2400"/>
              <a:t>B</a:t>
            </a:r>
            <a:r>
              <a:rPr lang="zh-CN" altLang="zh-CN" sz="2400"/>
              <a:t>．由图象可知，通过定值电阻的电流和定值电阻两端的电压成正比</a:t>
            </a:r>
            <a:br>
              <a:rPr lang="zh-CN" altLang="zh-CN" sz="2400"/>
            </a:br>
            <a:r>
              <a:rPr lang="en-US" altLang="zh-CN" sz="2400"/>
              <a:t>C</a:t>
            </a:r>
            <a:r>
              <a:rPr lang="zh-CN" altLang="zh-CN" sz="2400"/>
              <a:t>．由乙图及实验现象可知小灯泡</a:t>
            </a:r>
            <a:br>
              <a:rPr lang="en-US" altLang="zh-CN" sz="2400"/>
            </a:br>
            <a:r>
              <a:rPr lang="zh-CN" altLang="zh-CN" sz="2400"/>
              <a:t>的电阻随灯丝温度的增加而增大</a:t>
            </a:r>
            <a:r>
              <a:rPr lang="en-US" altLang="zh-CN" sz="2400"/>
              <a:t>	</a:t>
            </a:r>
            <a:br>
              <a:rPr lang="zh-CN" altLang="zh-CN" sz="2400"/>
            </a:br>
            <a:r>
              <a:rPr lang="en-US" altLang="zh-CN" sz="2400"/>
              <a:t>D</a:t>
            </a:r>
            <a:r>
              <a:rPr lang="zh-CN" altLang="zh-CN" sz="2400"/>
              <a:t>．为了减小误差，应该用多次测</a:t>
            </a:r>
            <a:br>
              <a:rPr lang="en-US" altLang="zh-CN" sz="2400"/>
            </a:br>
            <a:r>
              <a:rPr lang="zh-CN" altLang="zh-CN" sz="2400"/>
              <a:t>量的方法，计算小灯泡的电阻</a:t>
            </a:r>
            <a:br>
              <a:rPr lang="zh-CN" altLang="zh-CN" sz="2400"/>
            </a:br>
            <a:endParaRPr lang="zh-CN" altLang="en-US" sz="2400"/>
          </a:p>
        </p:txBody>
      </p:sp>
      <p:pic>
        <p:nvPicPr>
          <p:cNvPr id="39940" name="图片 2"/>
          <p:cNvPicPr>
            <a:picLocks noChangeAspect="1"/>
          </p:cNvPicPr>
          <p:nvPr/>
        </p:nvPicPr>
        <p:blipFill>
          <a:blip r:embed="rId2"/>
          <a:srcRect r="75792"/>
          <a:stretch>
            <a:fillRect/>
          </a:stretch>
        </p:blipFill>
        <p:spPr>
          <a:xfrm>
            <a:off x="5384800" y="4321175"/>
            <a:ext cx="3327400" cy="1741488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39941" name="矩形 5"/>
          <p:cNvSpPr/>
          <p:nvPr/>
        </p:nvSpPr>
        <p:spPr>
          <a:xfrm>
            <a:off x="1587500" y="2252663"/>
            <a:ext cx="482600" cy="5857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en-US" altLang="zh-CN" sz="32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D</a:t>
            </a:r>
            <a:endParaRPr lang="zh-CN" altLang="en-US" sz="20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99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99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99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99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939" grpId="0"/>
      <p:bldP spid="39941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40962" name="矩形 4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中考特训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40963" name="标题 1"/>
          <p:cNvSpPr>
            <a:spLocks noGrp="1"/>
          </p:cNvSpPr>
          <p:nvPr>
            <p:ph type="title" idx="4294967295"/>
          </p:nvPr>
        </p:nvSpPr>
        <p:spPr>
          <a:xfrm>
            <a:off x="500063" y="882650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5</a:t>
            </a:r>
            <a:r>
              <a:rPr lang="zh-CN" altLang="zh-CN" sz="2800"/>
              <a:t>．（</a:t>
            </a:r>
            <a:r>
              <a:rPr lang="en-US" altLang="zh-CN" sz="2800"/>
              <a:t>2020·</a:t>
            </a:r>
            <a:r>
              <a:rPr lang="zh-CN" altLang="zh-CN" sz="2800"/>
              <a:t>甘孜州）在</a:t>
            </a:r>
            <a:r>
              <a:rPr lang="en-US" altLang="zh-CN" sz="2800"/>
              <a:t>“</a:t>
            </a:r>
            <a:r>
              <a:rPr lang="zh-CN" altLang="zh-CN" sz="2800"/>
              <a:t>用电流表和电压表测电阻</a:t>
            </a:r>
            <a:r>
              <a:rPr lang="en-US" altLang="zh-CN" sz="2800"/>
              <a:t>”</a:t>
            </a:r>
            <a:r>
              <a:rPr lang="zh-CN" altLang="zh-CN" sz="2800"/>
              <a:t>的实验中，电路如图甲所示．</a:t>
            </a:r>
            <a:br>
              <a:rPr lang="zh-CN" altLang="zh-CN" sz="2800"/>
            </a:br>
            <a:br>
              <a:rPr lang="en-US" altLang="zh-CN" sz="2800"/>
            </a:br>
            <a:br>
              <a:rPr lang="en-US" altLang="zh-CN" sz="2800"/>
            </a:br>
            <a:br>
              <a:rPr lang="en-US" altLang="zh-CN" sz="2800"/>
            </a:br>
            <a:r>
              <a:rPr lang="zh-CN" altLang="zh-CN" sz="2800"/>
              <a:t>（</a:t>
            </a:r>
            <a:r>
              <a:rPr lang="en-US" altLang="zh-CN" sz="2800"/>
              <a:t>1</a:t>
            </a:r>
            <a:r>
              <a:rPr lang="zh-CN" altLang="zh-CN" sz="2800"/>
              <a:t>）开关闭合前，应将滑动变阻器的滑片</a:t>
            </a:r>
            <a:r>
              <a:rPr lang="en-US" altLang="zh-CN" sz="2800" i="1"/>
              <a:t>P</a:t>
            </a:r>
            <a:r>
              <a:rPr lang="zh-CN" altLang="zh-CN" sz="2800"/>
              <a:t>移动到</a:t>
            </a:r>
            <a:br>
              <a:rPr lang="en-US" altLang="zh-CN" sz="2800"/>
            </a:br>
            <a:r>
              <a:rPr lang="zh-CN" altLang="zh-CN" sz="2800" u="sng"/>
              <a:t>　　　　　</a:t>
            </a:r>
            <a:r>
              <a:rPr lang="zh-CN" altLang="zh-CN" sz="2800"/>
              <a:t>（选填</a:t>
            </a:r>
            <a:r>
              <a:rPr lang="en-US" altLang="zh-CN" sz="2800"/>
              <a:t>“</a:t>
            </a:r>
            <a:r>
              <a:rPr lang="en-US" altLang="zh-CN" sz="2800" i="1"/>
              <a:t>a</a:t>
            </a:r>
            <a:r>
              <a:rPr lang="en-US" altLang="zh-CN" sz="2800"/>
              <a:t>”</a:t>
            </a:r>
            <a:r>
              <a:rPr lang="zh-CN" altLang="zh-CN" sz="2800"/>
              <a:t>或</a:t>
            </a:r>
            <a:r>
              <a:rPr lang="en-US" altLang="zh-CN" sz="2800"/>
              <a:t>“</a:t>
            </a:r>
            <a:r>
              <a:rPr lang="en-US" altLang="zh-CN" sz="2800" i="1"/>
              <a:t>b</a:t>
            </a:r>
            <a:r>
              <a:rPr lang="en-US" altLang="zh-CN" sz="2800"/>
              <a:t>”</a:t>
            </a:r>
            <a:r>
              <a:rPr lang="zh-CN" altLang="zh-CN" sz="2800"/>
              <a:t>）端；</a:t>
            </a:r>
            <a:endParaRPr lang="zh-CN" altLang="en-US" sz="2800"/>
          </a:p>
        </p:txBody>
      </p:sp>
      <p:pic>
        <p:nvPicPr>
          <p:cNvPr id="40964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5588" y="2306638"/>
            <a:ext cx="5821362" cy="1831975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40965" name="矩形 2"/>
          <p:cNvSpPr/>
          <p:nvPr/>
        </p:nvSpPr>
        <p:spPr>
          <a:xfrm>
            <a:off x="1243013" y="4784725"/>
            <a:ext cx="388937" cy="584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en-US" altLang="zh-CN" sz="3200" i="1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b</a:t>
            </a:r>
            <a:endParaRPr lang="zh-CN" altLang="en-US" sz="20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09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09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09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09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63" grpId="0"/>
      <p:bldP spid="40965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41986" name="矩形 4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中考特训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41987" name="标题 1"/>
          <p:cNvSpPr>
            <a:spLocks noGrp="1"/>
          </p:cNvSpPr>
          <p:nvPr>
            <p:ph type="title" idx="4294967295"/>
          </p:nvPr>
        </p:nvSpPr>
        <p:spPr>
          <a:xfrm>
            <a:off x="508000" y="650875"/>
            <a:ext cx="8128000" cy="13033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zh-CN" altLang="zh-CN" sz="2800"/>
              <a:t>（</a:t>
            </a:r>
            <a:r>
              <a:rPr lang="en-US" altLang="zh-CN" sz="2800"/>
              <a:t>2</a:t>
            </a:r>
            <a:r>
              <a:rPr lang="zh-CN" altLang="zh-CN" sz="2800"/>
              <a:t>）闭合开关，发现电流表示数为零，但电压表指针发生明显偏转，则电路发生的故障可能是以下四种中的</a:t>
            </a:r>
            <a:r>
              <a:rPr lang="zh-CN" altLang="zh-CN" sz="2800" u="sng"/>
              <a:t>　　　　　</a:t>
            </a:r>
            <a:r>
              <a:rPr lang="zh-CN" altLang="zh-CN" sz="2800"/>
              <a:t>；</a:t>
            </a:r>
            <a:br>
              <a:rPr lang="zh-CN" altLang="zh-CN" sz="2800"/>
            </a:br>
            <a:r>
              <a:rPr lang="en-US" altLang="zh-CN" sz="2800"/>
              <a:t>A</a:t>
            </a:r>
            <a:r>
              <a:rPr lang="zh-CN" altLang="zh-CN" sz="2800"/>
              <a:t>．</a:t>
            </a:r>
            <a:r>
              <a:rPr lang="en-US" altLang="zh-CN" sz="2800" i="1"/>
              <a:t>R</a:t>
            </a:r>
            <a:r>
              <a:rPr lang="en-US" altLang="zh-CN" sz="2800" i="1" baseline="-25000"/>
              <a:t>x</a:t>
            </a:r>
            <a:r>
              <a:rPr lang="zh-CN" altLang="zh-CN" sz="2800"/>
              <a:t>发生断路</a:t>
            </a:r>
            <a:r>
              <a:rPr lang="en-US" altLang="zh-CN" sz="2800"/>
              <a:t>      	B</a:t>
            </a:r>
            <a:r>
              <a:rPr lang="zh-CN" altLang="zh-CN" sz="2800"/>
              <a:t>．滑动变阻器断路</a:t>
            </a:r>
            <a:r>
              <a:rPr lang="en-US" altLang="zh-CN" sz="2800"/>
              <a:t>        </a:t>
            </a:r>
            <a:br>
              <a:rPr lang="zh-CN" altLang="zh-CN" sz="2800"/>
            </a:br>
            <a:r>
              <a:rPr lang="en-US" altLang="zh-CN" sz="2800"/>
              <a:t>C</a:t>
            </a:r>
            <a:r>
              <a:rPr lang="zh-CN" altLang="zh-CN" sz="2800"/>
              <a:t>．</a:t>
            </a:r>
            <a:r>
              <a:rPr lang="en-US" altLang="zh-CN" sz="2800" i="1"/>
              <a:t>R</a:t>
            </a:r>
            <a:r>
              <a:rPr lang="en-US" altLang="zh-CN" sz="2800" i="1" baseline="-25000"/>
              <a:t>x</a:t>
            </a:r>
            <a:r>
              <a:rPr lang="zh-CN" altLang="zh-CN" sz="2800"/>
              <a:t>发生短路</a:t>
            </a:r>
            <a:r>
              <a:rPr lang="en-US" altLang="zh-CN" sz="2800"/>
              <a:t>    		D</a:t>
            </a:r>
            <a:r>
              <a:rPr lang="zh-CN" altLang="zh-CN" sz="2800"/>
              <a:t>．电流表断路</a:t>
            </a:r>
            <a:br>
              <a:rPr lang="zh-CN" altLang="zh-CN" sz="2800"/>
            </a:br>
            <a:r>
              <a:rPr lang="zh-CN" altLang="zh-CN" sz="2800"/>
              <a:t>（</a:t>
            </a:r>
            <a:r>
              <a:rPr lang="en-US" altLang="zh-CN" sz="2800"/>
              <a:t>3</a:t>
            </a:r>
            <a:r>
              <a:rPr lang="zh-CN" altLang="zh-CN" sz="2800"/>
              <a:t>）排除故障后，闭合开关，调整滑片</a:t>
            </a:r>
            <a:r>
              <a:rPr lang="en-US" altLang="zh-CN" sz="2800" i="1"/>
              <a:t>P</a:t>
            </a:r>
            <a:r>
              <a:rPr lang="zh-CN" altLang="zh-CN" sz="2800"/>
              <a:t>到某一位置后，若两表的示数分别如图乙、丙所示，电压表的示数为</a:t>
            </a:r>
            <a:r>
              <a:rPr lang="zh-CN" altLang="zh-CN" sz="2800" u="sng"/>
              <a:t>　　　　</a:t>
            </a:r>
            <a:r>
              <a:rPr lang="en-US" altLang="zh-CN" sz="2800"/>
              <a:t>V</a:t>
            </a:r>
            <a:r>
              <a:rPr lang="zh-CN" altLang="zh-CN" sz="2800"/>
              <a:t>，电流表的示数</a:t>
            </a:r>
            <a:r>
              <a:rPr lang="zh-CN" altLang="zh-CN" sz="2800" u="sng"/>
              <a:t>　　　　</a:t>
            </a:r>
            <a:r>
              <a:rPr lang="en-US" altLang="zh-CN" sz="2800"/>
              <a:t>A</a:t>
            </a:r>
            <a:r>
              <a:rPr lang="zh-CN" altLang="zh-CN" sz="2800"/>
              <a:t>，此次测得的结果为</a:t>
            </a:r>
            <a:r>
              <a:rPr lang="en-US" altLang="zh-CN" sz="2800" i="1"/>
              <a:t>R</a:t>
            </a:r>
            <a:r>
              <a:rPr lang="en-US" altLang="zh-CN" sz="2800" i="1" baseline="-25000"/>
              <a:t>x</a:t>
            </a:r>
            <a:r>
              <a:rPr lang="zh-CN" altLang="zh-CN" sz="2800"/>
              <a:t>＝</a:t>
            </a:r>
            <a:r>
              <a:rPr lang="zh-CN" altLang="zh-CN" sz="2800" u="sng"/>
              <a:t>　　　　　</a:t>
            </a:r>
            <a:r>
              <a:rPr lang="en-US" altLang="zh-CN" sz="2800"/>
              <a:t>Ω.</a:t>
            </a:r>
            <a:br>
              <a:rPr lang="zh-CN" altLang="zh-CN" sz="2800"/>
            </a:br>
            <a:endParaRPr lang="zh-CN" altLang="en-US" sz="2800"/>
          </a:p>
        </p:txBody>
      </p:sp>
      <p:sp>
        <p:nvSpPr>
          <p:cNvPr id="41988" name="矩形 3"/>
          <p:cNvSpPr/>
          <p:nvPr/>
        </p:nvSpPr>
        <p:spPr>
          <a:xfrm>
            <a:off x="2705100" y="1954213"/>
            <a:ext cx="481013" cy="584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en-US" altLang="zh-CN" sz="32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A</a:t>
            </a:r>
            <a:endParaRPr lang="zh-CN" altLang="en-US" sz="2000"/>
          </a:p>
        </p:txBody>
      </p:sp>
      <p:sp>
        <p:nvSpPr>
          <p:cNvPr id="41989" name="矩形 2"/>
          <p:cNvSpPr/>
          <p:nvPr/>
        </p:nvSpPr>
        <p:spPr>
          <a:xfrm>
            <a:off x="4194175" y="5886450"/>
            <a:ext cx="1082675" cy="523875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just"/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　　</a:t>
            </a:r>
            <a:r>
              <a:rPr lang="en-US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5</a:t>
            </a:r>
            <a:endParaRPr lang="zh-CN" altLang="zh-CN" sz="2800">
              <a:latin typeface="等线" pitchFamily="2" charset="-122"/>
              <a:ea typeface="等线" pitchFamily="2" charset="-122"/>
            </a:endParaRPr>
          </a:p>
        </p:txBody>
      </p:sp>
      <p:sp>
        <p:nvSpPr>
          <p:cNvPr id="41990" name="矩形 5"/>
          <p:cNvSpPr/>
          <p:nvPr/>
        </p:nvSpPr>
        <p:spPr>
          <a:xfrm>
            <a:off x="2522538" y="5214938"/>
            <a:ext cx="363537" cy="523875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/>
            <a:r>
              <a:rPr lang="en-US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2</a:t>
            </a:r>
            <a:endParaRPr lang="zh-CN" altLang="en-US" sz="2800"/>
          </a:p>
        </p:txBody>
      </p:sp>
      <p:sp>
        <p:nvSpPr>
          <p:cNvPr id="41991" name="矩形 6"/>
          <p:cNvSpPr/>
          <p:nvPr/>
        </p:nvSpPr>
        <p:spPr>
          <a:xfrm>
            <a:off x="6577013" y="5214938"/>
            <a:ext cx="633412" cy="523875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/>
            <a:r>
              <a:rPr lang="en-US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0.4</a:t>
            </a:r>
            <a:endParaRPr lang="zh-CN" altLang="en-US" sz="28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19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19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19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19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19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419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19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419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19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987" grpId="0"/>
      <p:bldP spid="41988" grpId="0"/>
      <p:bldP spid="41989" grpId="0"/>
      <p:bldP spid="41990" grpId="0"/>
      <p:bldP spid="41991" grpId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43010" name="矩形 4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中考特训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43011" name="标题 1"/>
          <p:cNvSpPr>
            <a:spLocks noGrp="1"/>
          </p:cNvSpPr>
          <p:nvPr>
            <p:ph type="title" idx="4294967295"/>
          </p:nvPr>
        </p:nvSpPr>
        <p:spPr>
          <a:xfrm>
            <a:off x="500063" y="882650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6</a:t>
            </a:r>
            <a:r>
              <a:rPr lang="zh-CN" altLang="zh-CN" sz="2800"/>
              <a:t>．（</a:t>
            </a:r>
            <a:r>
              <a:rPr lang="en-US" altLang="zh-CN" sz="2800"/>
              <a:t>2020·</a:t>
            </a:r>
            <a:r>
              <a:rPr lang="zh-CN" altLang="zh-CN" sz="2800"/>
              <a:t>湘潭）如图甲，是研究小灯泡电阻的实验装置，灯泡的额定电压为</a:t>
            </a:r>
            <a:r>
              <a:rPr lang="en-US" altLang="zh-CN" sz="2800"/>
              <a:t>2.5 V</a:t>
            </a:r>
            <a:r>
              <a:rPr lang="zh-CN" altLang="zh-CN" sz="2800"/>
              <a:t>，滑动变阻器最大阻值是</a:t>
            </a:r>
            <a:r>
              <a:rPr lang="en-US" altLang="zh-CN" sz="2800"/>
              <a:t>50 Ω</a:t>
            </a:r>
            <a:r>
              <a:rPr lang="zh-CN" altLang="zh-CN" sz="2800"/>
              <a:t>，电源电压保持</a:t>
            </a:r>
            <a:r>
              <a:rPr lang="en-US" altLang="zh-CN" sz="2800"/>
              <a:t>6 V</a:t>
            </a:r>
            <a:r>
              <a:rPr lang="zh-CN" altLang="zh-CN" sz="2800"/>
              <a:t>不变．</a:t>
            </a:r>
            <a:br>
              <a:rPr lang="zh-CN" altLang="zh-CN" sz="2800"/>
            </a:br>
            <a:r>
              <a:rPr lang="zh-CN" altLang="zh-CN" sz="2800"/>
              <a:t>（</a:t>
            </a:r>
            <a:r>
              <a:rPr lang="en-US" altLang="zh-CN" sz="2800"/>
              <a:t>1</a:t>
            </a:r>
            <a:r>
              <a:rPr lang="zh-CN" altLang="zh-CN" sz="2800"/>
              <a:t>）用笔画线代替导线，将图中的器材连接成完整的电路．</a:t>
            </a:r>
            <a:endParaRPr lang="zh-CN" altLang="en-US" sz="2800"/>
          </a:p>
        </p:txBody>
      </p:sp>
      <p:pic>
        <p:nvPicPr>
          <p:cNvPr id="43012" name="图片 3"/>
          <p:cNvPicPr>
            <a:picLocks noChangeAspect="1"/>
          </p:cNvPicPr>
          <p:nvPr/>
        </p:nvPicPr>
        <p:blipFill>
          <a:blip r:embed="rId2"/>
          <a:srcRect r="83238"/>
          <a:stretch>
            <a:fillRect/>
          </a:stretch>
        </p:blipFill>
        <p:spPr>
          <a:xfrm>
            <a:off x="3521075" y="3551238"/>
            <a:ext cx="2827338" cy="2490787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43013" name="图片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98838" y="3541713"/>
            <a:ext cx="2570162" cy="2039937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30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30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430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011" grpId="0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44034" name="矩形 4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中考特训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44035" name="标题 1"/>
          <p:cNvSpPr>
            <a:spLocks noGrp="1"/>
          </p:cNvSpPr>
          <p:nvPr>
            <p:ph type="title" idx="4294967295"/>
          </p:nvPr>
        </p:nvSpPr>
        <p:spPr>
          <a:xfrm>
            <a:off x="508000" y="1411288"/>
            <a:ext cx="8128000" cy="130333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zh-CN" altLang="zh-CN" sz="2800"/>
              <a:t>（</a:t>
            </a:r>
            <a:r>
              <a:rPr lang="en-US" altLang="zh-CN" sz="2800"/>
              <a:t>2</a:t>
            </a:r>
            <a:r>
              <a:rPr lang="zh-CN" altLang="zh-CN" sz="2800"/>
              <a:t>）连接完电路后，闭合开关，发现小灯泡发光较暗，且无论怎样移动滑动变阻器滑片</a:t>
            </a:r>
            <a:r>
              <a:rPr lang="en-US" altLang="zh-CN" sz="2800" i="1"/>
              <a:t>P</a:t>
            </a:r>
            <a:r>
              <a:rPr lang="zh-CN" altLang="zh-CN" sz="2800"/>
              <a:t>，小灯泡的亮度都不变，则原因可能是</a:t>
            </a:r>
            <a:r>
              <a:rPr lang="zh-CN" altLang="zh-CN" sz="2800" u="sng"/>
              <a:t>　　　　　</a:t>
            </a:r>
            <a:r>
              <a:rPr lang="zh-CN" altLang="zh-CN" sz="2800"/>
              <a:t>．</a:t>
            </a:r>
            <a:br>
              <a:rPr lang="zh-CN" altLang="zh-CN" sz="2800"/>
            </a:br>
            <a:r>
              <a:rPr lang="en-US" altLang="zh-CN" sz="2800"/>
              <a:t>A</a:t>
            </a:r>
            <a:r>
              <a:rPr lang="zh-CN" altLang="zh-CN" sz="2800"/>
              <a:t>．开关开路</a:t>
            </a:r>
            <a:r>
              <a:rPr lang="en-US" altLang="zh-CN" sz="2800"/>
              <a:t>       </a:t>
            </a:r>
            <a:r>
              <a:rPr lang="zh-CN" altLang="zh-CN" sz="2800"/>
              <a:t>　　　</a:t>
            </a:r>
            <a:br>
              <a:rPr lang="zh-CN" altLang="zh-CN" sz="2800"/>
            </a:br>
            <a:r>
              <a:rPr lang="en-US" altLang="zh-CN" sz="2800"/>
              <a:t>B</a:t>
            </a:r>
            <a:r>
              <a:rPr lang="zh-CN" altLang="zh-CN" sz="2800"/>
              <a:t>．电压表短路</a:t>
            </a:r>
            <a:r>
              <a:rPr lang="en-US" altLang="zh-CN" sz="2800"/>
              <a:t>         </a:t>
            </a:r>
            <a:r>
              <a:rPr lang="zh-CN" altLang="zh-CN" sz="2800"/>
              <a:t>　　　　　　</a:t>
            </a:r>
            <a:br>
              <a:rPr lang="zh-CN" altLang="zh-CN" sz="2800"/>
            </a:br>
            <a:r>
              <a:rPr lang="en-US" altLang="zh-CN" sz="2800"/>
              <a:t>C</a:t>
            </a:r>
            <a:r>
              <a:rPr lang="zh-CN" altLang="zh-CN" sz="2800"/>
              <a:t>．滑动变阻器接的是下端两接线柱</a:t>
            </a:r>
            <a:br>
              <a:rPr lang="zh-CN" altLang="zh-CN" sz="2800"/>
            </a:br>
            <a:endParaRPr lang="zh-CN" altLang="en-US" sz="2800"/>
          </a:p>
        </p:txBody>
      </p:sp>
      <p:sp>
        <p:nvSpPr>
          <p:cNvPr id="44036" name="矩形 3"/>
          <p:cNvSpPr/>
          <p:nvPr/>
        </p:nvSpPr>
        <p:spPr>
          <a:xfrm>
            <a:off x="5881688" y="2714625"/>
            <a:ext cx="458787" cy="584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en-US" altLang="zh-CN" sz="32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C</a:t>
            </a:r>
            <a:endParaRPr lang="zh-CN" altLang="en-US" sz="20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40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40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40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035" grpId="0"/>
      <p:bldP spid="44036" grpId="0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45058" name="矩形 4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中考特训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45059" name="标题 1"/>
          <p:cNvSpPr>
            <a:spLocks noGrp="1"/>
          </p:cNvSpPr>
          <p:nvPr>
            <p:ph type="title" idx="4294967295"/>
          </p:nvPr>
        </p:nvSpPr>
        <p:spPr>
          <a:xfrm>
            <a:off x="508000" y="1363663"/>
            <a:ext cx="8128000" cy="130333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zh-CN" altLang="zh-CN" sz="2800"/>
              <a:t>（</a:t>
            </a:r>
            <a:r>
              <a:rPr lang="en-US" altLang="zh-CN" sz="2800"/>
              <a:t>3</a:t>
            </a:r>
            <a:r>
              <a:rPr lang="zh-CN" altLang="zh-CN" sz="2800"/>
              <a:t>）正确连接后，闭合开关，移动滑片</a:t>
            </a:r>
            <a:r>
              <a:rPr lang="en-US" altLang="zh-CN" sz="2800" i="1"/>
              <a:t>P</a:t>
            </a:r>
            <a:r>
              <a:rPr lang="zh-CN" altLang="zh-CN" sz="2800"/>
              <a:t>，记下多组对应的电压表和电流表的示数．当滑片</a:t>
            </a:r>
            <a:r>
              <a:rPr lang="en-US" altLang="zh-CN" sz="2800" i="1"/>
              <a:t>P</a:t>
            </a:r>
            <a:r>
              <a:rPr lang="zh-CN" altLang="zh-CN" sz="2800"/>
              <a:t>移到某处，电压表示数为</a:t>
            </a:r>
            <a:r>
              <a:rPr lang="en-US" altLang="zh-CN" sz="2800"/>
              <a:t>1.5 V</a:t>
            </a:r>
            <a:r>
              <a:rPr lang="zh-CN" altLang="zh-CN" sz="2800"/>
              <a:t>时，要使小灯泡正常发光，应</a:t>
            </a:r>
            <a:r>
              <a:rPr lang="zh-CN" altLang="zh-CN" sz="2800" u="sng"/>
              <a:t>　　　　　</a:t>
            </a:r>
            <a:r>
              <a:rPr lang="zh-CN" altLang="zh-CN" sz="2800"/>
              <a:t>（选填</a:t>
            </a:r>
            <a:r>
              <a:rPr lang="en-US" altLang="zh-CN" sz="2800"/>
              <a:t>“</a:t>
            </a:r>
            <a:r>
              <a:rPr lang="zh-CN" altLang="zh-CN" sz="2800"/>
              <a:t>增大</a:t>
            </a:r>
            <a:r>
              <a:rPr lang="en-US" altLang="zh-CN" sz="2800"/>
              <a:t>”</a:t>
            </a:r>
            <a:r>
              <a:rPr lang="zh-CN" altLang="zh-CN" sz="2800"/>
              <a:t>或</a:t>
            </a:r>
            <a:r>
              <a:rPr lang="en-US" altLang="zh-CN" sz="2800"/>
              <a:t>“</a:t>
            </a:r>
            <a:r>
              <a:rPr lang="zh-CN" altLang="zh-CN" sz="2800"/>
              <a:t>减小</a:t>
            </a:r>
            <a:r>
              <a:rPr lang="en-US" altLang="zh-CN" sz="2800"/>
              <a:t>”</a:t>
            </a:r>
            <a:r>
              <a:rPr lang="zh-CN" altLang="zh-CN" sz="2800"/>
              <a:t>）滑动变阻器接入电路中的阻值．</a:t>
            </a:r>
            <a:br>
              <a:rPr lang="zh-CN" altLang="zh-CN" sz="2800"/>
            </a:br>
            <a:endParaRPr lang="zh-CN" altLang="en-US" sz="2800"/>
          </a:p>
        </p:txBody>
      </p:sp>
      <p:sp>
        <p:nvSpPr>
          <p:cNvPr id="45060" name="矩形 2"/>
          <p:cNvSpPr/>
          <p:nvPr/>
        </p:nvSpPr>
        <p:spPr>
          <a:xfrm>
            <a:off x="1454150" y="3346450"/>
            <a:ext cx="903288" cy="5238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减小</a:t>
            </a:r>
            <a:endParaRPr lang="zh-CN" altLang="en-US"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50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50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50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059" grpId="0"/>
      <p:bldP spid="45060" grpId="0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46082" name="矩形 4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中考特训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46083" name="标题 1"/>
          <p:cNvSpPr>
            <a:spLocks noGrp="1"/>
          </p:cNvSpPr>
          <p:nvPr>
            <p:ph type="title" idx="4294967295"/>
          </p:nvPr>
        </p:nvSpPr>
        <p:spPr>
          <a:xfrm>
            <a:off x="500063" y="882650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zh-CN" altLang="zh-CN" sz="2800"/>
              <a:t>（</a:t>
            </a:r>
            <a:r>
              <a:rPr lang="en-US" altLang="zh-CN" sz="2800"/>
              <a:t>4</a:t>
            </a:r>
            <a:r>
              <a:rPr lang="zh-CN" altLang="zh-CN" sz="2800"/>
              <a:t>）将所测数据绘制成如图乙所示的</a:t>
            </a:r>
            <a:r>
              <a:rPr lang="en-US" altLang="zh-CN" sz="2800" i="1"/>
              <a:t>U</a:t>
            </a:r>
            <a:r>
              <a:rPr lang="en-US" altLang="zh-CN" sz="2800"/>
              <a:t>—</a:t>
            </a:r>
            <a:r>
              <a:rPr lang="en-US" altLang="zh-CN" sz="2800" i="1"/>
              <a:t>I</a:t>
            </a:r>
            <a:r>
              <a:rPr lang="zh-CN" altLang="zh-CN" sz="2800"/>
              <a:t>图象．由图可知：小灯泡的电阻是变化的，主要是因为小灯泡灯丝的</a:t>
            </a:r>
            <a:r>
              <a:rPr lang="zh-CN" altLang="zh-CN" sz="2800" u="sng"/>
              <a:t>　　　　　</a:t>
            </a:r>
            <a:r>
              <a:rPr lang="zh-CN" altLang="zh-CN" sz="2800"/>
              <a:t>（选填</a:t>
            </a:r>
            <a:r>
              <a:rPr lang="en-US" altLang="zh-CN" sz="2800"/>
              <a:t>“</a:t>
            </a:r>
            <a:r>
              <a:rPr lang="zh-CN" altLang="zh-CN" sz="2800"/>
              <a:t>温度</a:t>
            </a:r>
            <a:r>
              <a:rPr lang="en-US" altLang="zh-CN" sz="2800"/>
              <a:t>”“</a:t>
            </a:r>
            <a:r>
              <a:rPr lang="zh-CN" altLang="zh-CN" sz="2800"/>
              <a:t>长度</a:t>
            </a:r>
            <a:r>
              <a:rPr lang="en-US" altLang="zh-CN" sz="2800"/>
              <a:t>”</a:t>
            </a:r>
            <a:r>
              <a:rPr lang="zh-CN" altLang="zh-CN" sz="2800"/>
              <a:t>或</a:t>
            </a:r>
            <a:r>
              <a:rPr lang="en-US" altLang="zh-CN" sz="2800"/>
              <a:t>“</a:t>
            </a:r>
            <a:r>
              <a:rPr lang="zh-CN" altLang="zh-CN" sz="2800"/>
              <a:t>横截面积</a:t>
            </a:r>
            <a:r>
              <a:rPr lang="en-US" altLang="zh-CN" sz="2800"/>
              <a:t>”</a:t>
            </a:r>
            <a:r>
              <a:rPr lang="zh-CN" altLang="zh-CN" sz="2800"/>
              <a:t>）发生了变化；此小灯泡的额定功率是</a:t>
            </a:r>
            <a:br>
              <a:rPr lang="en-US" altLang="zh-CN" sz="2800"/>
            </a:br>
            <a:r>
              <a:rPr lang="zh-CN" altLang="zh-CN" sz="2800" u="sng"/>
              <a:t>　　　　　</a:t>
            </a:r>
            <a:r>
              <a:rPr lang="en-US" altLang="zh-CN" sz="2800"/>
              <a:t>W</a:t>
            </a:r>
            <a:r>
              <a:rPr lang="zh-CN" altLang="zh-CN" sz="2800"/>
              <a:t>．</a:t>
            </a:r>
            <a:br>
              <a:rPr lang="zh-CN" altLang="zh-CN" sz="2800"/>
            </a:br>
            <a:endParaRPr lang="zh-CN" altLang="en-US" sz="2800"/>
          </a:p>
        </p:txBody>
      </p:sp>
      <p:pic>
        <p:nvPicPr>
          <p:cNvPr id="46084" name="图片 2"/>
          <p:cNvPicPr>
            <a:picLocks noChangeAspect="1"/>
          </p:cNvPicPr>
          <p:nvPr/>
        </p:nvPicPr>
        <p:blipFill>
          <a:blip r:embed="rId2"/>
          <a:srcRect r="88739"/>
          <a:stretch>
            <a:fillRect/>
          </a:stretch>
        </p:blipFill>
        <p:spPr>
          <a:xfrm>
            <a:off x="4549775" y="3600450"/>
            <a:ext cx="2035175" cy="2290763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46085" name="矩形 3"/>
          <p:cNvSpPr/>
          <p:nvPr/>
        </p:nvSpPr>
        <p:spPr>
          <a:xfrm>
            <a:off x="3505200" y="2230438"/>
            <a:ext cx="1262063" cy="523875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just"/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温度　</a:t>
            </a:r>
            <a:endParaRPr lang="zh-CN" altLang="zh-CN" sz="1000">
              <a:latin typeface="等线" pitchFamily="2" charset="-122"/>
              <a:ea typeface="等线" pitchFamily="2" charset="-122"/>
            </a:endParaRPr>
          </a:p>
        </p:txBody>
      </p:sp>
      <p:sp>
        <p:nvSpPr>
          <p:cNvPr id="46086" name="矩形 5"/>
          <p:cNvSpPr/>
          <p:nvPr/>
        </p:nvSpPr>
        <p:spPr>
          <a:xfrm>
            <a:off x="1042988" y="3516313"/>
            <a:ext cx="814387" cy="522287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just"/>
            <a:r>
              <a:rPr lang="en-US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0.75</a:t>
            </a:r>
            <a:endParaRPr lang="zh-CN" altLang="zh-CN" sz="1000">
              <a:latin typeface="等线" pitchFamily="2" charset="-122"/>
              <a:ea typeface="等线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60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60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60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60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60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60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083" grpId="0"/>
      <p:bldP spid="46085" grpId="0"/>
      <p:bldP spid="46086" grpId="0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47106" name="矩形 4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中考特训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47107" name="标题 1"/>
          <p:cNvSpPr>
            <a:spLocks noGrp="1"/>
          </p:cNvSpPr>
          <p:nvPr>
            <p:ph type="title" idx="4294967295"/>
          </p:nvPr>
        </p:nvSpPr>
        <p:spPr>
          <a:xfrm>
            <a:off x="508000" y="757238"/>
            <a:ext cx="8128000" cy="130333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zh-CN" altLang="zh-CN" sz="2400"/>
              <a:t>（</a:t>
            </a:r>
            <a:r>
              <a:rPr lang="en-US" altLang="zh-CN" sz="2400"/>
              <a:t>5</a:t>
            </a:r>
            <a:r>
              <a:rPr lang="zh-CN" altLang="zh-CN" sz="2400"/>
              <a:t>）利用此装置还可以探究电流与电阻的关系，只需将图甲中的小灯泡换成不同阻值的定值电阻，并使定值电阻两端的电压保持不变，即可进行实验．</a:t>
            </a:r>
            <a:br>
              <a:rPr lang="zh-CN" altLang="zh-CN" sz="2400"/>
            </a:br>
            <a:r>
              <a:rPr lang="en-US" altLang="zh-CN" sz="2400"/>
              <a:t>①</a:t>
            </a:r>
            <a:r>
              <a:rPr lang="zh-CN" altLang="zh-CN" sz="2400"/>
              <a:t>接入某定值电阻后，闭合开关，移动变阻器的滑片</a:t>
            </a:r>
            <a:r>
              <a:rPr lang="en-US" altLang="zh-CN" sz="2400" i="1"/>
              <a:t>P</a:t>
            </a:r>
            <a:r>
              <a:rPr lang="zh-CN" altLang="zh-CN" sz="2400"/>
              <a:t>，当电压表的示数为</a:t>
            </a:r>
            <a:r>
              <a:rPr lang="en-US" altLang="zh-CN" sz="2400"/>
              <a:t>2 V</a:t>
            </a:r>
            <a:r>
              <a:rPr lang="zh-CN" altLang="zh-CN" sz="2400"/>
              <a:t>时，电流表的示数如图丙所示，为</a:t>
            </a:r>
            <a:br>
              <a:rPr lang="en-US" altLang="zh-CN" sz="2400"/>
            </a:br>
            <a:r>
              <a:rPr lang="zh-CN" altLang="zh-CN" sz="2400" u="sng"/>
              <a:t>　　　　　</a:t>
            </a:r>
            <a:r>
              <a:rPr lang="en-US" altLang="zh-CN" sz="2400"/>
              <a:t>A</a:t>
            </a:r>
            <a:r>
              <a:rPr lang="zh-CN" altLang="zh-CN" sz="2400"/>
              <a:t>，则接入的定值电阻的阻值为</a:t>
            </a:r>
            <a:r>
              <a:rPr lang="zh-CN" altLang="zh-CN" sz="2400" u="sng"/>
              <a:t>　　　　　</a:t>
            </a:r>
            <a:r>
              <a:rPr lang="en-US" altLang="zh-CN" sz="2400"/>
              <a:t>Ω.</a:t>
            </a:r>
            <a:br>
              <a:rPr lang="zh-CN" altLang="zh-CN" sz="2400"/>
            </a:br>
            <a:r>
              <a:rPr lang="en-US" altLang="zh-CN" sz="2400"/>
              <a:t>②</a:t>
            </a:r>
            <a:r>
              <a:rPr lang="zh-CN" altLang="zh-CN" sz="2400"/>
              <a:t>实验时，为了确保不同定值电阻两端的电</a:t>
            </a:r>
            <a:br>
              <a:rPr lang="en-US" altLang="zh-CN" sz="2400"/>
            </a:br>
            <a:r>
              <a:rPr lang="zh-CN" altLang="zh-CN" sz="2400"/>
              <a:t>压能达到并保持</a:t>
            </a:r>
            <a:r>
              <a:rPr lang="en-US" altLang="zh-CN" sz="2400"/>
              <a:t>2 V</a:t>
            </a:r>
            <a:r>
              <a:rPr lang="zh-CN" altLang="zh-CN" sz="2400"/>
              <a:t>不变，换用的定值电阻阻</a:t>
            </a:r>
            <a:br>
              <a:rPr lang="en-US" altLang="zh-CN" sz="2400"/>
            </a:br>
            <a:r>
              <a:rPr lang="zh-CN" altLang="zh-CN" sz="2400"/>
              <a:t>值不能大于</a:t>
            </a:r>
            <a:r>
              <a:rPr lang="zh-CN" altLang="zh-CN" sz="2400" u="sng"/>
              <a:t>　　　　　</a:t>
            </a:r>
            <a:r>
              <a:rPr lang="en-US" altLang="zh-CN" sz="2400"/>
              <a:t>Ω.</a:t>
            </a:r>
            <a:br>
              <a:rPr lang="zh-CN" altLang="zh-CN" sz="2400"/>
            </a:br>
            <a:endParaRPr lang="zh-CN" altLang="en-US" sz="2400"/>
          </a:p>
        </p:txBody>
      </p:sp>
      <p:pic>
        <p:nvPicPr>
          <p:cNvPr id="47108" name="图片 2"/>
          <p:cNvPicPr>
            <a:picLocks noChangeAspect="1"/>
          </p:cNvPicPr>
          <p:nvPr/>
        </p:nvPicPr>
        <p:blipFill>
          <a:blip r:embed="rId2"/>
          <a:srcRect r="89029"/>
          <a:stretch>
            <a:fillRect/>
          </a:stretch>
        </p:blipFill>
        <p:spPr>
          <a:xfrm>
            <a:off x="6718300" y="4254500"/>
            <a:ext cx="1917700" cy="1846263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47109" name="矩形 3"/>
          <p:cNvSpPr/>
          <p:nvPr/>
        </p:nvSpPr>
        <p:spPr>
          <a:xfrm>
            <a:off x="1092200" y="3590925"/>
            <a:ext cx="876300" cy="461963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just"/>
            <a:r>
              <a:rPr lang="en-US" altLang="zh-CN" sz="24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0.4</a:t>
            </a:r>
            <a:r>
              <a:rPr lang="zh-CN" altLang="zh-CN" sz="24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　</a:t>
            </a:r>
            <a:endParaRPr lang="zh-CN" altLang="zh-CN" sz="1000">
              <a:latin typeface="等线" pitchFamily="2" charset="-122"/>
              <a:ea typeface="等线" pitchFamily="2" charset="-122"/>
            </a:endParaRPr>
          </a:p>
        </p:txBody>
      </p:sp>
      <p:sp>
        <p:nvSpPr>
          <p:cNvPr id="47110" name="矩形 5"/>
          <p:cNvSpPr/>
          <p:nvPr/>
        </p:nvSpPr>
        <p:spPr>
          <a:xfrm>
            <a:off x="6602413" y="3590925"/>
            <a:ext cx="647700" cy="461963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just"/>
            <a:r>
              <a:rPr lang="zh-CN" altLang="zh-CN" sz="24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　</a:t>
            </a:r>
            <a:r>
              <a:rPr lang="en-US" altLang="zh-CN" sz="24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5</a:t>
            </a:r>
            <a:endParaRPr lang="zh-CN" altLang="zh-CN" sz="1000">
              <a:latin typeface="等线" pitchFamily="2" charset="-122"/>
              <a:ea typeface="等线" pitchFamily="2" charset="-122"/>
            </a:endParaRPr>
          </a:p>
        </p:txBody>
      </p:sp>
      <p:sp>
        <p:nvSpPr>
          <p:cNvPr id="47111" name="矩形 6"/>
          <p:cNvSpPr/>
          <p:nvPr/>
        </p:nvSpPr>
        <p:spPr>
          <a:xfrm>
            <a:off x="2627313" y="5246688"/>
            <a:ext cx="492125" cy="461962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just"/>
            <a:r>
              <a:rPr lang="en-US" altLang="zh-CN" sz="24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25</a:t>
            </a:r>
            <a:endParaRPr lang="zh-CN" altLang="zh-CN" sz="1000">
              <a:latin typeface="等线" pitchFamily="2" charset="-122"/>
              <a:ea typeface="等线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7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7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71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71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71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71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471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71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107" grpId="0"/>
      <p:bldP spid="47109" grpId="0"/>
      <p:bldP spid="47110" grpId="0"/>
      <p:bldP spid="47111" grpId="0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48130" name="矩形 4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中考特训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48131" name="标题 1"/>
          <p:cNvSpPr>
            <a:spLocks noGrp="1"/>
          </p:cNvSpPr>
          <p:nvPr>
            <p:ph type="title" idx="4294967295"/>
          </p:nvPr>
        </p:nvSpPr>
        <p:spPr>
          <a:xfrm>
            <a:off x="500063" y="882650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7.</a:t>
            </a:r>
            <a:r>
              <a:rPr lang="zh-CN" altLang="zh-CN" sz="2800"/>
              <a:t>（</a:t>
            </a:r>
            <a:r>
              <a:rPr lang="en-US" altLang="zh-CN" sz="2800"/>
              <a:t>2020·</a:t>
            </a:r>
            <a:r>
              <a:rPr lang="zh-CN" altLang="zh-CN" sz="2800"/>
              <a:t>南通）小明探究铅笔芯的电阻大小与长度的关系时，找来一支铅笔芯，测量其长度，并用两枚金属回形针夹住其两端进行实验．</a:t>
            </a:r>
            <a:br>
              <a:rPr lang="zh-CN" altLang="zh-CN" sz="2800"/>
            </a:br>
            <a:r>
              <a:rPr lang="zh-CN" altLang="zh-CN" sz="2800"/>
              <a:t>（</a:t>
            </a:r>
            <a:r>
              <a:rPr lang="en-US" altLang="zh-CN" sz="2800"/>
              <a:t>1</a:t>
            </a:r>
            <a:r>
              <a:rPr lang="zh-CN" altLang="zh-CN" sz="2800"/>
              <a:t>）图甲是测铅笔芯电阻的电路，请用笔画线代替导线将其连接完整．</a:t>
            </a:r>
            <a:br>
              <a:rPr lang="zh-CN" altLang="zh-CN" sz="2800"/>
            </a:br>
            <a:endParaRPr lang="zh-CN" altLang="en-US" sz="2800"/>
          </a:p>
        </p:txBody>
      </p:sp>
      <p:pic>
        <p:nvPicPr>
          <p:cNvPr id="48132" name="图片 2"/>
          <p:cNvPicPr>
            <a:picLocks noChangeAspect="1"/>
          </p:cNvPicPr>
          <p:nvPr/>
        </p:nvPicPr>
        <p:blipFill>
          <a:blip r:embed="rId2"/>
          <a:srcRect r="81054"/>
          <a:stretch>
            <a:fillRect/>
          </a:stretch>
        </p:blipFill>
        <p:spPr>
          <a:xfrm>
            <a:off x="4206875" y="3854450"/>
            <a:ext cx="3427413" cy="1911350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48133" name="图片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11625" y="3727450"/>
            <a:ext cx="3284538" cy="1692275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8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8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48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131" grpId="0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49154" name="矩形 4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中考特训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49155" name="标题 1"/>
          <p:cNvSpPr>
            <a:spLocks noGrp="1"/>
          </p:cNvSpPr>
          <p:nvPr>
            <p:ph type="title" idx="4294967295"/>
          </p:nvPr>
        </p:nvSpPr>
        <p:spPr>
          <a:xfrm>
            <a:off x="500063" y="882650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①</a:t>
            </a:r>
            <a:r>
              <a:rPr lang="zh-CN" altLang="zh-CN" sz="2800"/>
              <a:t>闭合开关，发现两电表均无示数，为排查故障他将电压表改接在变阻器两端，发现电压表有示数，则电路故障可能是</a:t>
            </a:r>
            <a:r>
              <a:rPr lang="zh-CN" altLang="zh-CN" sz="2800" u="sng"/>
              <a:t>　　　　　　　　　　</a:t>
            </a:r>
            <a:r>
              <a:rPr lang="zh-CN" altLang="zh-CN" sz="2800"/>
              <a:t>．</a:t>
            </a:r>
            <a:br>
              <a:rPr lang="zh-CN" altLang="zh-CN" sz="2800"/>
            </a:br>
            <a:r>
              <a:rPr lang="en-US" altLang="zh-CN" sz="2800"/>
              <a:t>②</a:t>
            </a:r>
            <a:r>
              <a:rPr lang="zh-CN" altLang="zh-CN" sz="2800"/>
              <a:t>排除故障，移动滑片</a:t>
            </a:r>
            <a:r>
              <a:rPr lang="en-US" altLang="zh-CN" sz="2800" i="1"/>
              <a:t>P</a:t>
            </a:r>
            <a:r>
              <a:rPr lang="zh-CN" altLang="zh-CN" sz="2800"/>
              <a:t>，电流表示数为</a:t>
            </a:r>
            <a:r>
              <a:rPr lang="en-US" altLang="zh-CN" sz="2800"/>
              <a:t>0.14 A</a:t>
            </a:r>
            <a:r>
              <a:rPr lang="zh-CN" altLang="zh-CN" sz="2800"/>
              <a:t>时，电压表示数如图乙，为</a:t>
            </a:r>
            <a:r>
              <a:rPr lang="zh-CN" altLang="zh-CN" sz="2800" u="sng"/>
              <a:t>　　　　　</a:t>
            </a:r>
            <a:r>
              <a:rPr lang="en-US" altLang="zh-CN" sz="2800"/>
              <a:t>V</a:t>
            </a:r>
            <a:r>
              <a:rPr lang="zh-CN" altLang="zh-CN" sz="2800"/>
              <a:t>，测出的电阻为</a:t>
            </a:r>
            <a:r>
              <a:rPr lang="zh-CN" altLang="zh-CN" sz="2800" u="sng"/>
              <a:t>　　　　　</a:t>
            </a:r>
            <a:r>
              <a:rPr lang="en-US" altLang="zh-CN" sz="2800"/>
              <a:t>Ω.</a:t>
            </a:r>
            <a:endParaRPr lang="zh-CN" altLang="en-US" sz="2800"/>
          </a:p>
        </p:txBody>
      </p:sp>
      <p:pic>
        <p:nvPicPr>
          <p:cNvPr id="49156" name="图片 2"/>
          <p:cNvPicPr>
            <a:picLocks noChangeAspect="1"/>
          </p:cNvPicPr>
          <p:nvPr/>
        </p:nvPicPr>
        <p:blipFill>
          <a:blip r:embed="rId2"/>
          <a:srcRect r="89160"/>
          <a:stretch>
            <a:fillRect/>
          </a:stretch>
        </p:blipFill>
        <p:spPr>
          <a:xfrm>
            <a:off x="4100513" y="4322763"/>
            <a:ext cx="2124075" cy="2068512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49157" name="矩形 5"/>
          <p:cNvSpPr/>
          <p:nvPr/>
        </p:nvSpPr>
        <p:spPr>
          <a:xfrm>
            <a:off x="3884613" y="2244725"/>
            <a:ext cx="2339975" cy="523875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变阻器断路　</a:t>
            </a:r>
            <a:endParaRPr lang="zh-CN" altLang="en-US" sz="2800"/>
          </a:p>
        </p:txBody>
      </p:sp>
      <p:sp>
        <p:nvSpPr>
          <p:cNvPr id="49158" name="矩形 6"/>
          <p:cNvSpPr/>
          <p:nvPr/>
        </p:nvSpPr>
        <p:spPr>
          <a:xfrm>
            <a:off x="4646613" y="3548063"/>
            <a:ext cx="633412" cy="522287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/>
            <a:r>
              <a:rPr lang="en-US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2.8</a:t>
            </a:r>
            <a:endParaRPr lang="zh-CN" altLang="en-US" sz="2800"/>
          </a:p>
        </p:txBody>
      </p:sp>
      <p:sp>
        <p:nvSpPr>
          <p:cNvPr id="49159" name="矩形 7"/>
          <p:cNvSpPr/>
          <p:nvPr/>
        </p:nvSpPr>
        <p:spPr>
          <a:xfrm>
            <a:off x="1543050" y="4168775"/>
            <a:ext cx="542925" cy="523875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/>
            <a:r>
              <a:rPr lang="en-US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20</a:t>
            </a:r>
            <a:endParaRPr lang="zh-CN" altLang="en-US" sz="28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91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91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91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91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91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91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491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91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155" grpId="0"/>
      <p:bldP spid="49157" grpId="0"/>
      <p:bldP spid="49158" grpId="0"/>
      <p:bldP spid="49159" grpId="0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50178" name="矩形 4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中考特训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50179" name="标题 1"/>
          <p:cNvSpPr>
            <a:spLocks noGrp="1"/>
          </p:cNvSpPr>
          <p:nvPr>
            <p:ph type="title" idx="4294967295"/>
          </p:nvPr>
        </p:nvSpPr>
        <p:spPr>
          <a:xfrm>
            <a:off x="500063" y="882650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zh-CN" altLang="zh-CN" sz="2800"/>
              <a:t>（</a:t>
            </a:r>
            <a:r>
              <a:rPr lang="en-US" altLang="zh-CN" sz="2800"/>
              <a:t>2</a:t>
            </a:r>
            <a:r>
              <a:rPr lang="zh-CN" altLang="zh-CN" sz="2800"/>
              <a:t>）移动回形针，改变并测量铅笔芯接入电路的长度，实验时发现电流表损坏，他又设计了图丙电路测量电阻．</a:t>
            </a:r>
            <a:br>
              <a:rPr lang="zh-CN" altLang="zh-CN" sz="2800"/>
            </a:br>
            <a:r>
              <a:rPr lang="en-US" altLang="zh-CN" sz="2800"/>
              <a:t>①</a:t>
            </a:r>
            <a:r>
              <a:rPr lang="zh-CN" altLang="zh-CN" sz="2800"/>
              <a:t>正确连好电路，闭合开关</a:t>
            </a:r>
            <a:r>
              <a:rPr lang="en-US" altLang="zh-CN" sz="2800"/>
              <a:t>S</a:t>
            </a:r>
            <a:r>
              <a:rPr lang="zh-CN" altLang="zh-CN" sz="2800"/>
              <a:t>，将开关</a:t>
            </a:r>
            <a:r>
              <a:rPr lang="en-US" altLang="zh-CN" sz="2800"/>
              <a:t>S</a:t>
            </a:r>
            <a:r>
              <a:rPr lang="en-US" altLang="zh-CN" sz="2800" baseline="-25000"/>
              <a:t>1</a:t>
            </a:r>
            <a:r>
              <a:rPr lang="zh-CN" altLang="zh-CN" sz="2800"/>
              <a:t>先拨至</a:t>
            </a:r>
            <a:r>
              <a:rPr lang="en-US" altLang="zh-CN" sz="2800" i="1"/>
              <a:t>b</a:t>
            </a:r>
            <a:r>
              <a:rPr lang="en-US" altLang="zh-CN" sz="2800"/>
              <a:t>.</a:t>
            </a:r>
            <a:r>
              <a:rPr lang="zh-CN" altLang="zh-CN" sz="2800"/>
              <a:t>移动滑动变阻器滑片</a:t>
            </a:r>
            <a:r>
              <a:rPr lang="en-US" altLang="zh-CN" sz="2800" i="1"/>
              <a:t>P</a:t>
            </a:r>
            <a:r>
              <a:rPr lang="zh-CN" altLang="zh-CN" sz="2800"/>
              <a:t>，使电压表示数为</a:t>
            </a:r>
            <a:r>
              <a:rPr lang="en-US" altLang="zh-CN" sz="2800" i="1"/>
              <a:t>U</a:t>
            </a:r>
            <a:r>
              <a:rPr lang="en-US" altLang="zh-CN" sz="2800"/>
              <a:t>.</a:t>
            </a:r>
            <a:br>
              <a:rPr lang="zh-CN" altLang="zh-CN" sz="2800"/>
            </a:br>
            <a:endParaRPr lang="zh-CN" altLang="en-US" sz="2800"/>
          </a:p>
        </p:txBody>
      </p:sp>
      <p:pic>
        <p:nvPicPr>
          <p:cNvPr id="50180" name="图片 3"/>
          <p:cNvPicPr>
            <a:picLocks noChangeAspect="1"/>
          </p:cNvPicPr>
          <p:nvPr/>
        </p:nvPicPr>
        <p:blipFill>
          <a:blip r:embed="rId2"/>
          <a:srcRect r="90317"/>
          <a:stretch>
            <a:fillRect/>
          </a:stretch>
        </p:blipFill>
        <p:spPr>
          <a:xfrm>
            <a:off x="3492500" y="4041775"/>
            <a:ext cx="2074863" cy="2262188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01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01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179" grpId="0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51202" name="矩形 4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中考特训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51203" name="标题 1"/>
          <p:cNvSpPr>
            <a:spLocks noGrp="1"/>
          </p:cNvSpPr>
          <p:nvPr>
            <p:ph type="title" idx="4294967295"/>
          </p:nvPr>
        </p:nvSpPr>
        <p:spPr>
          <a:xfrm>
            <a:off x="508000" y="1065213"/>
            <a:ext cx="8128000" cy="130333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②</a:t>
            </a:r>
            <a:r>
              <a:rPr lang="zh-CN" altLang="zh-CN" sz="2800"/>
              <a:t>再将</a:t>
            </a:r>
            <a:r>
              <a:rPr lang="en-US" altLang="zh-CN" sz="2800"/>
              <a:t>S</a:t>
            </a:r>
            <a:r>
              <a:rPr lang="en-US" altLang="zh-CN" sz="2800" baseline="-25000"/>
              <a:t>1</a:t>
            </a:r>
            <a:r>
              <a:rPr lang="zh-CN" altLang="zh-CN" sz="2800"/>
              <a:t>拨至</a:t>
            </a:r>
            <a:r>
              <a:rPr lang="en-US" altLang="zh-CN" sz="2800" i="1"/>
              <a:t>a</a:t>
            </a:r>
            <a:r>
              <a:rPr lang="zh-CN" altLang="zh-CN" sz="2800"/>
              <a:t>，调节电阻箱旋钮至图丁位置，观察到电压表示数略大于</a:t>
            </a:r>
            <a:r>
              <a:rPr lang="en-US" altLang="zh-CN" sz="2800" i="1"/>
              <a:t>U</a:t>
            </a:r>
            <a:r>
              <a:rPr lang="zh-CN" altLang="zh-CN" sz="2800"/>
              <a:t>，他把</a:t>
            </a:r>
            <a:r>
              <a:rPr lang="en-US" altLang="zh-CN" sz="2800"/>
              <a:t>“×1”</a:t>
            </a:r>
            <a:r>
              <a:rPr lang="zh-CN" altLang="zh-CN" sz="2800"/>
              <a:t>档的旋钮又旋了一格，发现电压表示数略小于</a:t>
            </a:r>
            <a:r>
              <a:rPr lang="en-US" altLang="zh-CN" sz="2800" i="1"/>
              <a:t>U</a:t>
            </a:r>
            <a:r>
              <a:rPr lang="zh-CN" altLang="zh-CN" sz="2800"/>
              <a:t>，此时他</a:t>
            </a:r>
            <a:r>
              <a:rPr lang="zh-CN" altLang="zh-CN" sz="2800" u="sng"/>
              <a:t>　　　</a:t>
            </a:r>
            <a:r>
              <a:rPr lang="en-US" altLang="zh-CN" sz="2800" u="sng">
                <a:solidFill>
                  <a:schemeClr val="bg1"/>
                </a:solidFill>
              </a:rPr>
              <a:t>.</a:t>
            </a:r>
            <a:r>
              <a:rPr lang="zh-CN" altLang="zh-CN" sz="2800" u="sng"/>
              <a:t>　　</a:t>
            </a:r>
            <a:r>
              <a:rPr lang="zh-CN" altLang="zh-CN" sz="2800"/>
              <a:t>（选填</a:t>
            </a:r>
            <a:r>
              <a:rPr lang="en-US" altLang="zh-CN" sz="2800"/>
              <a:t>“</a:t>
            </a:r>
            <a:r>
              <a:rPr lang="zh-CN" altLang="zh-CN" sz="2800"/>
              <a:t>应</a:t>
            </a:r>
            <a:r>
              <a:rPr lang="en-US" altLang="zh-CN" sz="2800"/>
              <a:t>”</a:t>
            </a:r>
            <a:r>
              <a:rPr lang="zh-CN" altLang="zh-CN" sz="2800"/>
              <a:t>或</a:t>
            </a:r>
            <a:r>
              <a:rPr lang="en-US" altLang="zh-CN" sz="2800"/>
              <a:t>“</a:t>
            </a:r>
            <a:r>
              <a:rPr lang="zh-CN" altLang="zh-CN" sz="2800"/>
              <a:t>不应</a:t>
            </a:r>
            <a:r>
              <a:rPr lang="en-US" altLang="zh-CN" sz="2800"/>
              <a:t>”</a:t>
            </a:r>
            <a:r>
              <a:rPr lang="zh-CN" altLang="zh-CN" sz="2800"/>
              <a:t>）再调节滑动变阻器，以使电压表的示数恰好为</a:t>
            </a:r>
            <a:r>
              <a:rPr lang="en-US" altLang="zh-CN" sz="2800" i="1"/>
              <a:t>U</a:t>
            </a:r>
            <a:r>
              <a:rPr lang="en-US" altLang="zh-CN" sz="2800"/>
              <a:t>.</a:t>
            </a:r>
            <a:br>
              <a:rPr lang="zh-CN" altLang="zh-CN" sz="2800"/>
            </a:br>
            <a:r>
              <a:rPr lang="en-US" altLang="zh-CN" sz="2800"/>
              <a:t>③</a:t>
            </a:r>
            <a:r>
              <a:rPr lang="zh-CN" altLang="zh-CN" sz="2800"/>
              <a:t>推断铅笔芯接入电路的阻值</a:t>
            </a:r>
            <a:br>
              <a:rPr lang="en-US" altLang="zh-CN" sz="2800"/>
            </a:br>
            <a:r>
              <a:rPr lang="zh-CN" altLang="zh-CN" sz="2800" u="sng"/>
              <a:t>　　　</a:t>
            </a:r>
            <a:r>
              <a:rPr lang="en-US" altLang="zh-CN" sz="2800" u="sng"/>
              <a:t>   </a:t>
            </a:r>
            <a:r>
              <a:rPr lang="zh-CN" altLang="zh-CN" sz="2800" u="sng"/>
              <a:t>　　　　</a:t>
            </a:r>
            <a:r>
              <a:rPr lang="zh-CN" altLang="zh-CN" sz="2800"/>
              <a:t>（填写范围）</a:t>
            </a:r>
            <a:r>
              <a:rPr lang="en-US" altLang="zh-CN" sz="2800"/>
              <a:t>.</a:t>
            </a:r>
            <a:br>
              <a:rPr lang="zh-CN" altLang="zh-CN" sz="2800"/>
            </a:br>
            <a:endParaRPr lang="zh-CN" altLang="en-US" sz="2800"/>
          </a:p>
        </p:txBody>
      </p:sp>
      <p:pic>
        <p:nvPicPr>
          <p:cNvPr id="51204" name="图片 3"/>
          <p:cNvPicPr>
            <a:picLocks noChangeAspect="1"/>
          </p:cNvPicPr>
          <p:nvPr/>
        </p:nvPicPr>
        <p:blipFill>
          <a:blip r:embed="rId2"/>
          <a:srcRect r="84738"/>
          <a:stretch>
            <a:fillRect/>
          </a:stretch>
        </p:blipFill>
        <p:spPr>
          <a:xfrm>
            <a:off x="5697538" y="3817938"/>
            <a:ext cx="2778125" cy="2306637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51205" name="矩形 6"/>
          <p:cNvSpPr/>
          <p:nvPr/>
        </p:nvSpPr>
        <p:spPr>
          <a:xfrm>
            <a:off x="7308850" y="2439988"/>
            <a:ext cx="903288" cy="523875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不应</a:t>
            </a:r>
            <a:endParaRPr lang="zh-CN" altLang="en-US" sz="2800"/>
          </a:p>
        </p:txBody>
      </p:sp>
      <p:sp>
        <p:nvSpPr>
          <p:cNvPr id="51206" name="矩形 7"/>
          <p:cNvSpPr/>
          <p:nvPr/>
        </p:nvSpPr>
        <p:spPr>
          <a:xfrm>
            <a:off x="508000" y="4932363"/>
            <a:ext cx="2790825" cy="523875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/>
            <a:r>
              <a:rPr lang="en-US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14 Ω</a:t>
            </a:r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＜</a:t>
            </a:r>
            <a:r>
              <a:rPr lang="en-US" altLang="zh-CN" sz="2800" i="1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R</a:t>
            </a:r>
            <a:r>
              <a:rPr lang="zh-CN" altLang="zh-CN" sz="2800" spc="0" baseline="-250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铅</a:t>
            </a:r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＜</a:t>
            </a:r>
            <a:r>
              <a:rPr lang="en-US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15 Ω</a:t>
            </a:r>
            <a:endParaRPr lang="zh-CN" altLang="en-US" sz="28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12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12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512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512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512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512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03" grpId="0"/>
      <p:bldP spid="51205" grpId="0"/>
      <p:bldP spid="51206" grpId="0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52226" name="矩形 4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中考特训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52227" name="标题 1"/>
          <p:cNvSpPr>
            <a:spLocks noGrp="1"/>
          </p:cNvSpPr>
          <p:nvPr>
            <p:ph type="title" idx="4294967295"/>
          </p:nvPr>
        </p:nvSpPr>
        <p:spPr>
          <a:xfrm>
            <a:off x="508000" y="1844675"/>
            <a:ext cx="8128000" cy="13033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zh-CN" altLang="zh-CN" sz="2800"/>
              <a:t>（</a:t>
            </a:r>
            <a:r>
              <a:rPr lang="en-US" altLang="zh-CN" sz="2800"/>
              <a:t>3</a:t>
            </a:r>
            <a:r>
              <a:rPr lang="zh-CN" altLang="zh-CN" sz="2800"/>
              <a:t>）小明由上述两次实验，得出铅笔芯电阻与长度的关系．请评价他在探究过程中的不足之处：</a:t>
            </a:r>
            <a:r>
              <a:rPr lang="en-US" altLang="zh-CN" sz="2800"/>
              <a:t>________________________________________________________________________________________.</a:t>
            </a:r>
            <a:br>
              <a:rPr lang="zh-CN" altLang="zh-CN" sz="2800"/>
            </a:br>
            <a:endParaRPr lang="zh-CN" altLang="en-US" sz="2800"/>
          </a:p>
        </p:txBody>
      </p:sp>
      <p:sp>
        <p:nvSpPr>
          <p:cNvPr id="52228" name="矩形 2"/>
          <p:cNvSpPr/>
          <p:nvPr/>
        </p:nvSpPr>
        <p:spPr>
          <a:xfrm>
            <a:off x="719138" y="3100388"/>
            <a:ext cx="7705725" cy="1311275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>
              <a:lnSpc>
                <a:spcPct val="150000"/>
              </a:lnSpc>
            </a:pPr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第一次只测了一组数据，误差大；</a:t>
            </a:r>
            <a:r>
              <a:rPr lang="zh-CN" altLang="zh-CN" sz="2800" spc="0">
                <a:solidFill>
                  <a:srgbClr val="FF0000"/>
                </a:solidFill>
                <a:latin typeface="等线" pitchFamily="2" charset="-122"/>
                <a:ea typeface="Times New Roman" panose="02020603050405020304" pitchFamily="18" charset="0"/>
              </a:rPr>
              <a:t> </a:t>
            </a:r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第二次不能测出铅笔芯具体的阻值，只能是一个范围值</a:t>
            </a:r>
            <a:endParaRPr lang="zh-CN" altLang="zh-CN" sz="1000">
              <a:latin typeface="等线" pitchFamily="2" charset="-122"/>
              <a:ea typeface="等线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22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22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22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227" grpId="0"/>
      <p:bldP spid="52228" grpId="0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53250" name="矩形 4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中考特训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53251" name="标题 1"/>
          <p:cNvSpPr>
            <a:spLocks noGrp="1"/>
          </p:cNvSpPr>
          <p:nvPr>
            <p:ph type="title" idx="4294967295"/>
          </p:nvPr>
        </p:nvSpPr>
        <p:spPr>
          <a:xfrm>
            <a:off x="500063" y="882650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8</a:t>
            </a:r>
            <a:r>
              <a:rPr lang="zh-CN" altLang="zh-CN" sz="2800"/>
              <a:t>．（</a:t>
            </a:r>
            <a:r>
              <a:rPr lang="en-US" altLang="zh-CN" sz="2800"/>
              <a:t>2020·</a:t>
            </a:r>
            <a:r>
              <a:rPr lang="zh-CN" altLang="zh-CN" sz="2800"/>
              <a:t>眉山）小亮做“测小灯泡电阻”的实验时，所用器材有电压为</a:t>
            </a:r>
            <a:r>
              <a:rPr lang="en-US" altLang="zh-CN" sz="2800"/>
              <a:t>6 V</a:t>
            </a:r>
            <a:r>
              <a:rPr lang="zh-CN" altLang="zh-CN" sz="2800"/>
              <a:t>的电源，额定电压为</a:t>
            </a:r>
            <a:r>
              <a:rPr lang="en-US" altLang="zh-CN" sz="2800"/>
              <a:t>2.5 V</a:t>
            </a:r>
            <a:r>
              <a:rPr lang="zh-CN" altLang="zh-CN" sz="2800"/>
              <a:t>的小灯泡，以及符合实验要求的滑动变阻器、电压表、电流表、开关和导线．</a:t>
            </a:r>
            <a:br>
              <a:rPr lang="zh-CN" altLang="zh-CN" sz="2800"/>
            </a:br>
            <a:r>
              <a:rPr lang="zh-CN" altLang="zh-CN" sz="2800"/>
              <a:t>（</a:t>
            </a:r>
            <a:r>
              <a:rPr lang="en-US" altLang="zh-CN" sz="2800"/>
              <a:t>1</a:t>
            </a:r>
            <a:r>
              <a:rPr lang="zh-CN" altLang="zh-CN" sz="2800"/>
              <a:t>）在图甲中请你用笔画线代替导线，将实验电路连接完整．</a:t>
            </a:r>
            <a:br>
              <a:rPr lang="zh-CN" altLang="zh-CN" sz="2800"/>
            </a:br>
            <a:endParaRPr lang="zh-CN" altLang="en-US" sz="2800"/>
          </a:p>
        </p:txBody>
      </p:sp>
      <p:pic>
        <p:nvPicPr>
          <p:cNvPr id="53252" name="图片 2"/>
          <p:cNvPicPr>
            <a:picLocks noChangeAspect="1"/>
          </p:cNvPicPr>
          <p:nvPr/>
        </p:nvPicPr>
        <p:blipFill>
          <a:blip r:embed="rId2"/>
          <a:srcRect r="80528"/>
          <a:stretch>
            <a:fillRect/>
          </a:stretch>
        </p:blipFill>
        <p:spPr>
          <a:xfrm>
            <a:off x="3889375" y="4216400"/>
            <a:ext cx="3043238" cy="1979613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53253" name="图片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89375" y="4206875"/>
            <a:ext cx="2857500" cy="1663700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32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32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532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251" grpId="0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54274" name="矩形 4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中考特训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54275" name="标题 1"/>
          <p:cNvSpPr>
            <a:spLocks noGrp="1"/>
          </p:cNvSpPr>
          <p:nvPr>
            <p:ph type="title" idx="4294967295"/>
          </p:nvPr>
        </p:nvSpPr>
        <p:spPr>
          <a:xfrm>
            <a:off x="508000" y="1162050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zh-CN" altLang="zh-CN" sz="2800"/>
              <a:t>（</a:t>
            </a:r>
            <a:r>
              <a:rPr lang="en-US" altLang="zh-CN" sz="2800"/>
              <a:t>2</a:t>
            </a:r>
            <a:r>
              <a:rPr lang="zh-CN" altLang="zh-CN" sz="2800"/>
              <a:t>）小亮连接电路时，刚接好最后一根线，就发现小灯泡发光了，产生这一现象的原因是</a:t>
            </a:r>
            <a:br>
              <a:rPr lang="en-US" altLang="zh-CN" sz="2800"/>
            </a:br>
            <a:r>
              <a:rPr lang="zh-CN" altLang="zh-CN" sz="2800" u="sng"/>
              <a:t>　　　　　　　　　　　　　　　　　　</a:t>
            </a:r>
            <a:r>
              <a:rPr lang="zh-CN" altLang="zh-CN" sz="2800"/>
              <a:t>．</a:t>
            </a:r>
            <a:br>
              <a:rPr lang="zh-CN" altLang="zh-CN" sz="2800"/>
            </a:br>
            <a:r>
              <a:rPr lang="zh-CN" altLang="zh-CN" sz="2800"/>
              <a:t>（</a:t>
            </a:r>
            <a:r>
              <a:rPr lang="en-US" altLang="zh-CN" sz="2800"/>
              <a:t>3</a:t>
            </a:r>
            <a:r>
              <a:rPr lang="zh-CN" altLang="zh-CN" sz="2800"/>
              <a:t>）在改正（</a:t>
            </a:r>
            <a:r>
              <a:rPr lang="en-US" altLang="zh-CN" sz="2800"/>
              <a:t>2</a:t>
            </a:r>
            <a:r>
              <a:rPr lang="zh-CN" altLang="zh-CN" sz="2800"/>
              <a:t>）的错误后，在实验开始前应将滑动变阻器的滑片先调到甲图所示的最</a:t>
            </a:r>
            <a:r>
              <a:rPr lang="zh-CN" altLang="zh-CN" sz="2800" u="sng"/>
              <a:t>　　　　　</a:t>
            </a:r>
            <a:r>
              <a:rPr lang="zh-CN" altLang="zh-CN" sz="2800"/>
              <a:t>端（选填</a:t>
            </a:r>
            <a:r>
              <a:rPr lang="en-US" altLang="zh-CN" sz="2800"/>
              <a:t>“</a:t>
            </a:r>
            <a:r>
              <a:rPr lang="zh-CN" altLang="zh-CN" sz="2800"/>
              <a:t>左</a:t>
            </a:r>
            <a:r>
              <a:rPr lang="en-US" altLang="zh-CN" sz="2800"/>
              <a:t>”</a:t>
            </a:r>
            <a:r>
              <a:rPr lang="zh-CN" altLang="zh-CN" sz="2800"/>
              <a:t>或“右”）</a:t>
            </a:r>
            <a:r>
              <a:rPr lang="en-US" altLang="zh-CN" sz="2800"/>
              <a:t>.</a:t>
            </a:r>
            <a:br>
              <a:rPr lang="zh-CN" altLang="zh-CN" sz="2800"/>
            </a:br>
            <a:endParaRPr lang="zh-CN" altLang="en-US" sz="2800"/>
          </a:p>
        </p:txBody>
      </p:sp>
      <p:sp>
        <p:nvSpPr>
          <p:cNvPr id="54276" name="矩形 2"/>
          <p:cNvSpPr/>
          <p:nvPr/>
        </p:nvSpPr>
        <p:spPr>
          <a:xfrm>
            <a:off x="725488" y="2513013"/>
            <a:ext cx="4572000" cy="522287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just"/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连接电路时，开关没有断开</a:t>
            </a:r>
            <a:endParaRPr lang="zh-CN" altLang="zh-CN" sz="1000">
              <a:latin typeface="等线" pitchFamily="2" charset="-122"/>
              <a:ea typeface="等线" pitchFamily="2" charset="-122"/>
            </a:endParaRPr>
          </a:p>
        </p:txBody>
      </p:sp>
      <p:sp>
        <p:nvSpPr>
          <p:cNvPr id="54277" name="矩形 5"/>
          <p:cNvSpPr/>
          <p:nvPr/>
        </p:nvSpPr>
        <p:spPr>
          <a:xfrm>
            <a:off x="6934200" y="3778250"/>
            <a:ext cx="717550" cy="5238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左</a:t>
            </a:r>
            <a:endParaRPr lang="zh-CN" altLang="en-US"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42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42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42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42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42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275" grpId="0"/>
      <p:bldP spid="54276" grpId="0"/>
      <p:bldP spid="54277" grpId="0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55298" name="矩形 4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中考特训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55299" name="标题 1"/>
          <p:cNvSpPr>
            <a:spLocks noGrp="1"/>
          </p:cNvSpPr>
          <p:nvPr>
            <p:ph type="title" idx="4294967295"/>
          </p:nvPr>
        </p:nvSpPr>
        <p:spPr>
          <a:xfrm>
            <a:off x="500063" y="882650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zh-CN" altLang="zh-CN" sz="2800"/>
              <a:t>（</a:t>
            </a:r>
            <a:r>
              <a:rPr lang="en-US" altLang="zh-CN" sz="2800"/>
              <a:t>4</a:t>
            </a:r>
            <a:r>
              <a:rPr lang="zh-CN" altLang="zh-CN" sz="2800"/>
              <a:t>）小亮滑动滑片</a:t>
            </a:r>
            <a:r>
              <a:rPr lang="en-US" altLang="zh-CN" sz="2800" i="1"/>
              <a:t>P</a:t>
            </a:r>
            <a:r>
              <a:rPr lang="zh-CN" altLang="zh-CN" sz="2800"/>
              <a:t>，分别记下了多组对应的电压表和电流表的示数，并绘制了如图乙所示的</a:t>
            </a:r>
            <a:r>
              <a:rPr lang="en-US" altLang="zh-CN" sz="2800" i="1"/>
              <a:t>U</a:t>
            </a:r>
            <a:r>
              <a:rPr lang="en-US" altLang="zh-CN" sz="2800"/>
              <a:t>—</a:t>
            </a:r>
            <a:r>
              <a:rPr lang="en-US" altLang="zh-CN" sz="2800" i="1"/>
              <a:t>I</a:t>
            </a:r>
            <a:r>
              <a:rPr lang="zh-CN" altLang="zh-CN" sz="2800"/>
              <a:t>图象，根据图象提供的信息，小灯泡正常工作时的电阻约为</a:t>
            </a:r>
            <a:r>
              <a:rPr lang="zh-CN" altLang="zh-CN" sz="2800" u="sng"/>
              <a:t>　　　　　</a:t>
            </a:r>
            <a:r>
              <a:rPr lang="en-US" altLang="zh-CN" sz="2800"/>
              <a:t>Ω.</a:t>
            </a:r>
            <a:endParaRPr lang="zh-CN" altLang="en-US" sz="2800"/>
          </a:p>
        </p:txBody>
      </p:sp>
      <p:pic>
        <p:nvPicPr>
          <p:cNvPr id="55300" name="图片 2"/>
          <p:cNvPicPr>
            <a:picLocks noChangeAspect="1"/>
          </p:cNvPicPr>
          <p:nvPr/>
        </p:nvPicPr>
        <p:blipFill>
          <a:blip r:embed="rId2"/>
          <a:srcRect r="87497"/>
          <a:stretch>
            <a:fillRect/>
          </a:stretch>
        </p:blipFill>
        <p:spPr>
          <a:xfrm>
            <a:off x="3217863" y="3571875"/>
            <a:ext cx="2846387" cy="2403475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55301" name="矩形 3"/>
          <p:cNvSpPr/>
          <p:nvPr/>
        </p:nvSpPr>
        <p:spPr>
          <a:xfrm>
            <a:off x="2114550" y="2886075"/>
            <a:ext cx="814388" cy="5238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12.5</a:t>
            </a: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2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52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53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553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553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5299" grpId="0"/>
      <p:bldP spid="55301" grpId="0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56322" name="矩形 4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中考特训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56323" name="标题 1"/>
          <p:cNvSpPr>
            <a:spLocks noGrp="1"/>
          </p:cNvSpPr>
          <p:nvPr>
            <p:ph type="title" idx="4294967295"/>
          </p:nvPr>
        </p:nvSpPr>
        <p:spPr>
          <a:xfrm>
            <a:off x="500063" y="882650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zh-CN" altLang="zh-CN" sz="2800"/>
              <a:t>（</a:t>
            </a:r>
            <a:r>
              <a:rPr lang="en-US" altLang="zh-CN" sz="2800"/>
              <a:t>5</a:t>
            </a:r>
            <a:r>
              <a:rPr lang="zh-CN" altLang="zh-CN" sz="2800"/>
              <a:t>）完成上述实验后，小亮进一步思考，只用一只仪表结合已知最大阻值为</a:t>
            </a:r>
            <a:r>
              <a:rPr lang="en-US" altLang="zh-CN" sz="2800" i="1"/>
              <a:t>R</a:t>
            </a:r>
            <a:r>
              <a:rPr lang="zh-CN" altLang="zh-CN" sz="2800"/>
              <a:t>滑的滑动变阻器，在不超过</a:t>
            </a:r>
            <a:r>
              <a:rPr lang="en-US" altLang="zh-CN" sz="2800"/>
              <a:t>2.5 V</a:t>
            </a:r>
            <a:r>
              <a:rPr lang="zh-CN" altLang="zh-CN" sz="2800"/>
              <a:t>恒定的电源电压下，不考虑温度对电阻的影响，能否测出小灯泡的阻值呢？于是他设计了两种情况的电路如图丙、丁所示．其步骤如下：</a:t>
            </a:r>
            <a:br>
              <a:rPr lang="zh-CN" altLang="zh-CN" sz="2800"/>
            </a:br>
            <a:endParaRPr lang="zh-CN" altLang="en-US" sz="2800"/>
          </a:p>
        </p:txBody>
      </p:sp>
      <p:pic>
        <p:nvPicPr>
          <p:cNvPr id="56324" name="图片 2"/>
          <p:cNvPicPr>
            <a:picLocks noChangeAspect="1"/>
          </p:cNvPicPr>
          <p:nvPr/>
        </p:nvPicPr>
        <p:blipFill>
          <a:blip r:embed="rId2"/>
          <a:srcRect r="73265"/>
          <a:stretch>
            <a:fillRect/>
          </a:stretch>
        </p:blipFill>
        <p:spPr>
          <a:xfrm>
            <a:off x="1647825" y="4281488"/>
            <a:ext cx="5848350" cy="1849437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63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63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6323" grpId="0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57346" name="矩形 4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中考特训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57347" name="标题 1"/>
          <p:cNvSpPr>
            <a:spLocks noGrp="1"/>
          </p:cNvSpPr>
          <p:nvPr>
            <p:ph type="title" idx="4294967295"/>
          </p:nvPr>
        </p:nvSpPr>
        <p:spPr>
          <a:xfrm>
            <a:off x="508000" y="728663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A</a:t>
            </a:r>
            <a:r>
              <a:rPr lang="zh-CN" altLang="zh-CN" sz="2800"/>
              <a:t>．在丙图中将滑动变阻器滑片滑到</a:t>
            </a:r>
            <a:r>
              <a:rPr lang="en-US" altLang="zh-CN" sz="2800" i="1"/>
              <a:t>a</a:t>
            </a:r>
            <a:r>
              <a:rPr lang="zh-CN" altLang="zh-CN" sz="2800"/>
              <a:t>端，记下电压表示数</a:t>
            </a:r>
            <a:r>
              <a:rPr lang="en-US" altLang="zh-CN" sz="2800" i="1"/>
              <a:t>U</a:t>
            </a:r>
            <a:r>
              <a:rPr lang="en-US" altLang="zh-CN" sz="2800" i="1" baseline="-25000"/>
              <a:t>a</a:t>
            </a:r>
            <a:r>
              <a:rPr lang="zh-CN" altLang="zh-CN" sz="2800"/>
              <a:t>，再滑到</a:t>
            </a:r>
            <a:r>
              <a:rPr lang="en-US" altLang="zh-CN" sz="2800" i="1"/>
              <a:t>b</a:t>
            </a:r>
            <a:r>
              <a:rPr lang="zh-CN" altLang="zh-CN" sz="2800"/>
              <a:t>端记下电压表示数</a:t>
            </a:r>
            <a:r>
              <a:rPr lang="en-US" altLang="zh-CN" sz="2800" i="1"/>
              <a:t>U</a:t>
            </a:r>
            <a:r>
              <a:rPr lang="en-US" altLang="zh-CN" sz="2800" i="1" baseline="-25000"/>
              <a:t>b</a:t>
            </a:r>
            <a:r>
              <a:rPr lang="en-US" altLang="zh-CN" sz="2800"/>
              <a:t>.</a:t>
            </a:r>
            <a:br>
              <a:rPr lang="zh-CN" altLang="zh-CN" sz="2800"/>
            </a:br>
            <a:r>
              <a:rPr lang="en-US" altLang="zh-CN" sz="2800"/>
              <a:t>B</a:t>
            </a:r>
            <a:r>
              <a:rPr lang="zh-CN" altLang="zh-CN" sz="2800"/>
              <a:t>．小亮通过这两个数据和</a:t>
            </a:r>
            <a:r>
              <a:rPr lang="en-US" altLang="zh-CN" sz="2800" i="1"/>
              <a:t>R</a:t>
            </a:r>
            <a:r>
              <a:rPr lang="zh-CN" altLang="zh-CN" sz="2800" baseline="-25000"/>
              <a:t>滑</a:t>
            </a:r>
            <a:r>
              <a:rPr lang="zh-CN" altLang="zh-CN" sz="2800"/>
              <a:t>可计算出灯泡电阻</a:t>
            </a:r>
            <a:br>
              <a:rPr lang="en-US" altLang="zh-CN" sz="2800"/>
            </a:br>
            <a:r>
              <a:rPr lang="en-US" altLang="zh-CN" sz="2800" i="1"/>
              <a:t>R</a:t>
            </a:r>
            <a:r>
              <a:rPr lang="zh-CN" altLang="zh-CN" sz="2800" baseline="-25000"/>
              <a:t>灯</a:t>
            </a:r>
            <a:r>
              <a:rPr lang="en-US" altLang="zh-CN" sz="2800" baseline="-25000"/>
              <a:t>1</a:t>
            </a:r>
            <a:r>
              <a:rPr lang="zh-CN" altLang="zh-CN" sz="2800"/>
              <a:t>，其表达式为</a:t>
            </a:r>
            <a:r>
              <a:rPr lang="en-US" altLang="zh-CN" sz="2800" i="1"/>
              <a:t>R</a:t>
            </a:r>
            <a:r>
              <a:rPr lang="zh-CN" altLang="zh-CN" sz="2800" baseline="-25000"/>
              <a:t>灯</a:t>
            </a:r>
            <a:r>
              <a:rPr lang="en-US" altLang="zh-CN" sz="2800" baseline="-25000"/>
              <a:t>1</a:t>
            </a:r>
            <a:r>
              <a:rPr lang="zh-CN" altLang="zh-CN" sz="2800"/>
              <a:t>＝</a:t>
            </a:r>
            <a:r>
              <a:rPr lang="zh-CN" altLang="zh-CN" sz="2800" u="sng"/>
              <a:t>　　　　　</a:t>
            </a:r>
            <a:r>
              <a:rPr lang="zh-CN" altLang="zh-CN" sz="2800"/>
              <a:t>．</a:t>
            </a:r>
            <a:br>
              <a:rPr lang="zh-CN" altLang="zh-CN" sz="2800"/>
            </a:br>
            <a:r>
              <a:rPr lang="en-US" altLang="zh-CN" sz="2800"/>
              <a:t>C</a:t>
            </a:r>
            <a:r>
              <a:rPr lang="zh-CN" altLang="zh-CN" sz="2800"/>
              <a:t>．在丁图中将滑动变阻器滑片滑到</a:t>
            </a:r>
            <a:r>
              <a:rPr lang="en-US" altLang="zh-CN" sz="2800" i="1"/>
              <a:t>a</a:t>
            </a:r>
            <a:r>
              <a:rPr lang="zh-CN" altLang="zh-CN" sz="2800"/>
              <a:t>端，记下电流表示数</a:t>
            </a:r>
            <a:r>
              <a:rPr lang="en-US" altLang="zh-CN" sz="2800" i="1"/>
              <a:t>I</a:t>
            </a:r>
            <a:r>
              <a:rPr lang="en-US" altLang="zh-CN" sz="2800" i="1" baseline="-25000"/>
              <a:t>a</a:t>
            </a:r>
            <a:r>
              <a:rPr lang="zh-CN" altLang="zh-CN" sz="2800"/>
              <a:t>，再滑到</a:t>
            </a:r>
            <a:r>
              <a:rPr lang="en-US" altLang="zh-CN" sz="2800" i="1"/>
              <a:t>b</a:t>
            </a:r>
            <a:r>
              <a:rPr lang="zh-CN" altLang="zh-CN" sz="2800"/>
              <a:t>端记下电流表示数</a:t>
            </a:r>
            <a:r>
              <a:rPr lang="en-US" altLang="zh-CN" sz="2800" i="1"/>
              <a:t>I</a:t>
            </a:r>
            <a:r>
              <a:rPr lang="en-US" altLang="zh-CN" sz="2800" i="1" baseline="-25000"/>
              <a:t>b</a:t>
            </a:r>
            <a:r>
              <a:rPr lang="en-US" altLang="zh-CN" sz="2800"/>
              <a:t>.</a:t>
            </a:r>
            <a:br>
              <a:rPr lang="zh-CN" altLang="zh-CN" sz="2800"/>
            </a:br>
            <a:r>
              <a:rPr lang="en-US" altLang="zh-CN" sz="2800"/>
              <a:t>D</a:t>
            </a:r>
            <a:r>
              <a:rPr lang="zh-CN" altLang="zh-CN" sz="2800"/>
              <a:t>．小亮通过这两个数据和</a:t>
            </a:r>
            <a:r>
              <a:rPr lang="en-US" altLang="zh-CN" sz="2800" i="1"/>
              <a:t>R</a:t>
            </a:r>
            <a:r>
              <a:rPr lang="zh-CN" altLang="zh-CN" sz="2800" baseline="-25000"/>
              <a:t>滑</a:t>
            </a:r>
            <a:r>
              <a:rPr lang="zh-CN" altLang="zh-CN" sz="2800"/>
              <a:t>也可计算出灯泡的电阻</a:t>
            </a:r>
            <a:r>
              <a:rPr lang="en-US" altLang="zh-CN" sz="2800" i="1"/>
              <a:t>R</a:t>
            </a:r>
            <a:r>
              <a:rPr lang="zh-CN" altLang="zh-CN" sz="2800" baseline="-25000"/>
              <a:t>灯</a:t>
            </a:r>
            <a:r>
              <a:rPr lang="en-US" altLang="zh-CN" sz="2800" baseline="-25000"/>
              <a:t>2</a:t>
            </a:r>
            <a:r>
              <a:rPr lang="zh-CN" altLang="zh-CN" sz="2800"/>
              <a:t>，其表达式为</a:t>
            </a:r>
            <a:r>
              <a:rPr lang="en-US" altLang="zh-CN" sz="2800" i="1"/>
              <a:t>R</a:t>
            </a:r>
            <a:r>
              <a:rPr lang="zh-CN" altLang="zh-CN" sz="2800" baseline="-25000"/>
              <a:t>灯</a:t>
            </a:r>
            <a:r>
              <a:rPr lang="en-US" altLang="zh-CN" sz="2800" baseline="-25000"/>
              <a:t>2</a:t>
            </a:r>
            <a:r>
              <a:rPr lang="zh-CN" altLang="zh-CN" sz="2800"/>
              <a:t>＝</a:t>
            </a:r>
            <a:r>
              <a:rPr lang="zh-CN" altLang="zh-CN" sz="2800" u="sng"/>
              <a:t>　　　　</a:t>
            </a:r>
            <a:r>
              <a:rPr lang="zh-CN" altLang="zh-CN" sz="2800"/>
              <a:t>．（理量的符号）</a:t>
            </a:r>
            <a:r>
              <a:rPr lang="en-US" altLang="zh-CN" sz="2800"/>
              <a:t>.</a:t>
            </a:r>
            <a:endParaRPr lang="zh-CN" altLang="zh-CN" sz="2800"/>
          </a:p>
        </p:txBody>
      </p:sp>
      <p:pic>
        <p:nvPicPr>
          <p:cNvPr id="57348" name="图片 3"/>
          <p:cNvPicPr>
            <a:picLocks noChangeAspect="1"/>
          </p:cNvPicPr>
          <p:nvPr/>
        </p:nvPicPr>
        <p:blipFill>
          <a:blip r:embed="rId2"/>
          <a:srcRect r="86633"/>
          <a:stretch>
            <a:fillRect/>
          </a:stretch>
        </p:blipFill>
        <p:spPr>
          <a:xfrm>
            <a:off x="4646613" y="2530475"/>
            <a:ext cx="963612" cy="762000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57349" name="图片 5"/>
          <p:cNvPicPr>
            <a:picLocks noChangeAspect="1"/>
          </p:cNvPicPr>
          <p:nvPr/>
        </p:nvPicPr>
        <p:blipFill>
          <a:blip r:embed="rId3"/>
          <a:srcRect r="88948"/>
          <a:stretch>
            <a:fillRect/>
          </a:stretch>
        </p:blipFill>
        <p:spPr>
          <a:xfrm>
            <a:off x="4916488" y="5078413"/>
            <a:ext cx="796925" cy="762000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73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73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73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73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73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7347" grpId="0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58370" name="矩形 4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广东中考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58371" name="标题 1"/>
          <p:cNvSpPr>
            <a:spLocks noGrp="1"/>
          </p:cNvSpPr>
          <p:nvPr>
            <p:ph type="title" idx="4294967295"/>
          </p:nvPr>
        </p:nvSpPr>
        <p:spPr>
          <a:xfrm>
            <a:off x="508000" y="641350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1</a:t>
            </a:r>
            <a:r>
              <a:rPr lang="zh-CN" altLang="zh-CN" sz="2800"/>
              <a:t>．（</a:t>
            </a:r>
            <a:r>
              <a:rPr lang="en-US" altLang="zh-CN" sz="2800"/>
              <a:t>2018·</a:t>
            </a:r>
            <a:r>
              <a:rPr lang="zh-CN" altLang="zh-CN" sz="2800"/>
              <a:t>广东）如图</a:t>
            </a:r>
            <a:r>
              <a:rPr lang="en-US" altLang="zh-CN" sz="2800"/>
              <a:t>1</a:t>
            </a:r>
            <a:r>
              <a:rPr lang="zh-CN" altLang="zh-CN" sz="2800"/>
              <a:t>所示，电源电压保持不变，闭合开关</a:t>
            </a:r>
            <a:r>
              <a:rPr lang="en-US" altLang="zh-CN" sz="2800"/>
              <a:t>S</a:t>
            </a:r>
            <a:r>
              <a:rPr lang="zh-CN" altLang="zh-CN" sz="2800"/>
              <a:t>时，滑动变阻器的滑片</a:t>
            </a:r>
            <a:r>
              <a:rPr lang="en-US" altLang="zh-CN" sz="2800" i="1"/>
              <a:t>P</a:t>
            </a:r>
            <a:r>
              <a:rPr lang="zh-CN" altLang="zh-CN" sz="2800"/>
              <a:t>从</a:t>
            </a:r>
            <a:r>
              <a:rPr lang="en-US" altLang="zh-CN" sz="2800" i="1"/>
              <a:t>b</a:t>
            </a:r>
            <a:r>
              <a:rPr lang="zh-CN" altLang="zh-CN" sz="2800"/>
              <a:t>端滑到</a:t>
            </a:r>
            <a:r>
              <a:rPr lang="en-US" altLang="zh-CN" sz="2800" i="1"/>
              <a:t>a</a:t>
            </a:r>
            <a:r>
              <a:rPr lang="zh-CN" altLang="zh-CN" sz="2800"/>
              <a:t>端，电压表示数</a:t>
            </a:r>
            <a:r>
              <a:rPr lang="en-US" altLang="zh-CN" sz="2800" i="1"/>
              <a:t>U</a:t>
            </a:r>
            <a:r>
              <a:rPr lang="zh-CN" altLang="zh-CN" sz="2800"/>
              <a:t>与电流表示数</a:t>
            </a:r>
            <a:r>
              <a:rPr lang="en-US" altLang="zh-CN" sz="2800" i="1"/>
              <a:t>I</a:t>
            </a:r>
            <a:r>
              <a:rPr lang="zh-CN" altLang="zh-CN" sz="2800"/>
              <a:t>的变化关系如图</a:t>
            </a:r>
            <a:r>
              <a:rPr lang="en-US" altLang="zh-CN" sz="2800"/>
              <a:t>2</a:t>
            </a:r>
            <a:r>
              <a:rPr lang="zh-CN" altLang="zh-CN" sz="2800"/>
              <a:t>所示，下列说法错误的是</a:t>
            </a:r>
            <a:r>
              <a:rPr lang="en-US" altLang="zh-CN" sz="2800"/>
              <a:t>	</a:t>
            </a:r>
            <a:r>
              <a:rPr lang="zh-CN" altLang="zh-CN" sz="2800"/>
              <a:t>（　　）</a:t>
            </a:r>
            <a:br>
              <a:rPr lang="zh-CN" altLang="zh-CN" sz="2800"/>
            </a:br>
            <a:r>
              <a:rPr lang="en-US" altLang="zh-CN" sz="2800"/>
              <a:t>A</a:t>
            </a:r>
            <a:r>
              <a:rPr lang="zh-CN" altLang="zh-CN" sz="2800"/>
              <a:t>．电源电压是</a:t>
            </a:r>
            <a:r>
              <a:rPr lang="en-US" altLang="zh-CN" sz="2800"/>
              <a:t>9 V</a:t>
            </a:r>
            <a:br>
              <a:rPr lang="zh-CN" altLang="zh-CN" sz="2800"/>
            </a:br>
            <a:r>
              <a:rPr lang="en-US" altLang="zh-CN" sz="2800"/>
              <a:t>B</a:t>
            </a:r>
            <a:r>
              <a:rPr lang="zh-CN" altLang="zh-CN" sz="2800"/>
              <a:t>．定值电阻</a:t>
            </a:r>
            <a:r>
              <a:rPr lang="en-US" altLang="zh-CN" sz="2800" i="1"/>
              <a:t>R</a:t>
            </a:r>
            <a:r>
              <a:rPr lang="zh-CN" altLang="zh-CN" sz="2800"/>
              <a:t>的阻值是</a:t>
            </a:r>
            <a:r>
              <a:rPr lang="en-US" altLang="zh-CN" sz="2800"/>
              <a:t>6 Ω</a:t>
            </a:r>
            <a:br>
              <a:rPr lang="zh-CN" altLang="zh-CN" sz="2800"/>
            </a:br>
            <a:r>
              <a:rPr lang="en-US" altLang="zh-CN" sz="2800"/>
              <a:t>C</a:t>
            </a:r>
            <a:r>
              <a:rPr lang="zh-CN" altLang="zh-CN" sz="2800"/>
              <a:t>．滑动变阻器的阻值范围是</a:t>
            </a:r>
            <a:r>
              <a:rPr lang="en-US" altLang="zh-CN" sz="2800"/>
              <a:t>0</a:t>
            </a:r>
            <a:r>
              <a:rPr lang="zh-CN" altLang="zh-CN" sz="2800"/>
              <a:t>～</a:t>
            </a:r>
            <a:r>
              <a:rPr lang="en-US" altLang="zh-CN" sz="2800"/>
              <a:t>18 Ω</a:t>
            </a:r>
            <a:br>
              <a:rPr lang="zh-CN" altLang="zh-CN" sz="2800"/>
            </a:br>
            <a:r>
              <a:rPr lang="en-US" altLang="zh-CN" sz="2800"/>
              <a:t>D</a:t>
            </a:r>
            <a:r>
              <a:rPr lang="zh-CN" altLang="zh-CN" sz="2800"/>
              <a:t>．若定值电阻</a:t>
            </a:r>
            <a:r>
              <a:rPr lang="en-US" altLang="zh-CN" sz="2800" i="1"/>
              <a:t>R</a:t>
            </a:r>
            <a:r>
              <a:rPr lang="zh-CN" altLang="zh-CN" sz="2800"/>
              <a:t>出现接触不良时，电流表示数为</a:t>
            </a:r>
            <a:r>
              <a:rPr lang="en-US" altLang="zh-CN" sz="2800"/>
              <a:t>0</a:t>
            </a:r>
            <a:r>
              <a:rPr lang="zh-CN" altLang="zh-CN" sz="2800"/>
              <a:t>，电压表示数为</a:t>
            </a:r>
            <a:r>
              <a:rPr lang="en-US" altLang="zh-CN" sz="2800"/>
              <a:t>9 V</a:t>
            </a:r>
            <a:br>
              <a:rPr lang="zh-CN" altLang="zh-CN" sz="2800"/>
            </a:br>
            <a:br>
              <a:rPr lang="zh-CN" altLang="zh-CN" sz="2800"/>
            </a:br>
            <a:endParaRPr lang="zh-CN" altLang="en-US" sz="2800"/>
          </a:p>
        </p:txBody>
      </p:sp>
      <p:pic>
        <p:nvPicPr>
          <p:cNvPr id="58372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22863" y="3149600"/>
            <a:ext cx="3513137" cy="1468438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58373" name="矩形 2"/>
          <p:cNvSpPr/>
          <p:nvPr/>
        </p:nvSpPr>
        <p:spPr>
          <a:xfrm>
            <a:off x="4705350" y="2638425"/>
            <a:ext cx="458788" cy="584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en-US" altLang="zh-CN" sz="32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C</a:t>
            </a:r>
            <a:endParaRPr lang="zh-CN" altLang="en-US" sz="20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83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83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583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583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8371" grpId="0"/>
      <p:bldP spid="58373" grpId="0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59394" name="矩形 4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广东中考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59395" name="标题 1"/>
          <p:cNvSpPr>
            <a:spLocks noGrp="1"/>
          </p:cNvSpPr>
          <p:nvPr>
            <p:ph type="title" idx="4294967295"/>
          </p:nvPr>
        </p:nvSpPr>
        <p:spPr>
          <a:xfrm>
            <a:off x="500063" y="882650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2</a:t>
            </a:r>
            <a:r>
              <a:rPr lang="zh-CN" altLang="zh-CN" sz="2800"/>
              <a:t>．（</a:t>
            </a:r>
            <a:r>
              <a:rPr lang="en-US" altLang="zh-CN" sz="2800"/>
              <a:t>2014·</a:t>
            </a:r>
            <a:r>
              <a:rPr lang="zh-CN" altLang="zh-CN" sz="2800"/>
              <a:t>广东）某同学利用下图</a:t>
            </a:r>
            <a:r>
              <a:rPr lang="en-US" altLang="zh-CN" sz="2800"/>
              <a:t>3</a:t>
            </a:r>
            <a:r>
              <a:rPr lang="zh-CN" altLang="zh-CN" sz="2800"/>
              <a:t>的电路来测量一未知电阻</a:t>
            </a:r>
            <a:r>
              <a:rPr lang="en-US" altLang="zh-CN" sz="2800" i="1"/>
              <a:t>R</a:t>
            </a:r>
            <a:r>
              <a:rPr lang="en-US" altLang="zh-CN" sz="2800" i="1" baseline="-25000"/>
              <a:t>x</a:t>
            </a:r>
            <a:br>
              <a:rPr lang="zh-CN" altLang="zh-CN" sz="2800"/>
            </a:br>
            <a:r>
              <a:rPr lang="zh-CN" altLang="zh-CN" sz="2800"/>
              <a:t>（</a:t>
            </a:r>
            <a:r>
              <a:rPr lang="en-US" altLang="zh-CN" sz="2800"/>
              <a:t>1</a:t>
            </a:r>
            <a:r>
              <a:rPr lang="zh-CN" altLang="zh-CN" sz="2800"/>
              <a:t>） 请用笔画线代替导线，将题图</a:t>
            </a:r>
            <a:r>
              <a:rPr lang="en-US" altLang="zh-CN" sz="2800"/>
              <a:t>3</a:t>
            </a:r>
            <a:r>
              <a:rPr lang="zh-CN" altLang="zh-CN" sz="2800"/>
              <a:t>中实物电路连接完整．</a:t>
            </a:r>
            <a:endParaRPr lang="zh-CN" altLang="en-US" sz="2800"/>
          </a:p>
        </p:txBody>
      </p:sp>
      <p:pic>
        <p:nvPicPr>
          <p:cNvPr id="59396" name="图片 2"/>
          <p:cNvPicPr>
            <a:picLocks noChangeAspect="1"/>
          </p:cNvPicPr>
          <p:nvPr/>
        </p:nvPicPr>
        <p:blipFill>
          <a:blip r:embed="rId2"/>
          <a:srcRect r="80528"/>
          <a:stretch>
            <a:fillRect/>
          </a:stretch>
        </p:blipFill>
        <p:spPr>
          <a:xfrm>
            <a:off x="2922588" y="3013075"/>
            <a:ext cx="3298825" cy="2501900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59397" name="图片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20988" y="3135313"/>
            <a:ext cx="3074987" cy="1939925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93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93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593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9395" grpId="0"/>
    </p:bldLst>
  </p:timing>
</p:sld>
</file>

<file path=ppt/slides/slide5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60418" name="矩形 4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广东中考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60419" name="标题 1"/>
          <p:cNvSpPr>
            <a:spLocks noGrp="1"/>
          </p:cNvSpPr>
          <p:nvPr>
            <p:ph type="title" idx="4294967295"/>
          </p:nvPr>
        </p:nvSpPr>
        <p:spPr>
          <a:xfrm>
            <a:off x="508000" y="1277938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zh-CN" altLang="zh-CN" sz="2800"/>
              <a:t>（</a:t>
            </a:r>
            <a:r>
              <a:rPr lang="en-US" altLang="zh-CN" sz="2800"/>
              <a:t>2</a:t>
            </a:r>
            <a:r>
              <a:rPr lang="zh-CN" altLang="zh-CN" sz="2800"/>
              <a:t>） 闭合开关后，当滑动电阻器的滑片向左移动到某一位置时，电压表的示数为</a:t>
            </a:r>
            <a:r>
              <a:rPr lang="en-US" altLang="zh-CN" sz="2800"/>
              <a:t>1.2 V</a:t>
            </a:r>
            <a:r>
              <a:rPr lang="zh-CN" altLang="zh-CN" sz="2800"/>
              <a:t>，电流表的示数如图</a:t>
            </a:r>
            <a:r>
              <a:rPr lang="en-US" altLang="zh-CN" sz="2800"/>
              <a:t>4</a:t>
            </a:r>
            <a:r>
              <a:rPr lang="zh-CN" altLang="zh-CN" sz="2800"/>
              <a:t>所示，则</a:t>
            </a:r>
            <a:r>
              <a:rPr lang="en-US" altLang="zh-CN" sz="2800" i="1"/>
              <a:t>I</a:t>
            </a:r>
            <a:r>
              <a:rPr lang="zh-CN" altLang="zh-CN" sz="2800"/>
              <a:t>＝</a:t>
            </a:r>
            <a:r>
              <a:rPr lang="zh-CN" altLang="zh-CN" sz="2800" u="sng"/>
              <a:t>　　　　</a:t>
            </a:r>
            <a:r>
              <a:rPr lang="en-US" altLang="zh-CN" sz="2800"/>
              <a:t>A</a:t>
            </a:r>
            <a:r>
              <a:rPr lang="zh-CN" altLang="zh-CN" sz="2800"/>
              <a:t>，</a:t>
            </a:r>
            <a:r>
              <a:rPr lang="en-US" altLang="zh-CN" sz="2800" i="1"/>
              <a:t>R</a:t>
            </a:r>
            <a:r>
              <a:rPr lang="en-US" altLang="zh-CN" sz="2800" i="1" baseline="-25000"/>
              <a:t>x</a:t>
            </a:r>
            <a:r>
              <a:rPr lang="zh-CN" altLang="zh-CN" sz="2800"/>
              <a:t>＝</a:t>
            </a:r>
            <a:r>
              <a:rPr lang="zh-CN" altLang="zh-CN" sz="2800" u="sng"/>
              <a:t>　　　　</a:t>
            </a:r>
            <a:r>
              <a:rPr lang="en-US" altLang="zh-CN" sz="2800"/>
              <a:t>Ω.</a:t>
            </a:r>
            <a:br>
              <a:rPr lang="zh-CN" altLang="zh-CN" sz="2800"/>
            </a:br>
            <a:endParaRPr lang="zh-CN" altLang="en-US" sz="2800"/>
          </a:p>
        </p:txBody>
      </p:sp>
      <p:pic>
        <p:nvPicPr>
          <p:cNvPr id="60420" name="图片 2"/>
          <p:cNvPicPr>
            <a:picLocks noChangeAspect="1"/>
          </p:cNvPicPr>
          <p:nvPr/>
        </p:nvPicPr>
        <p:blipFill>
          <a:blip r:embed="rId2"/>
          <a:srcRect r="87054"/>
          <a:stretch>
            <a:fillRect/>
          </a:stretch>
        </p:blipFill>
        <p:spPr>
          <a:xfrm>
            <a:off x="3575050" y="3381375"/>
            <a:ext cx="2311400" cy="226060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60421" name="矩形 3"/>
          <p:cNvSpPr/>
          <p:nvPr/>
        </p:nvSpPr>
        <p:spPr>
          <a:xfrm>
            <a:off x="4206875" y="2646363"/>
            <a:ext cx="992188" cy="523875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just"/>
            <a:r>
              <a:rPr lang="en-US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0.3</a:t>
            </a:r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　</a:t>
            </a:r>
            <a:endParaRPr lang="zh-CN" altLang="zh-CN" sz="1000">
              <a:latin typeface="等线" pitchFamily="2" charset="-122"/>
              <a:ea typeface="等线" pitchFamily="2" charset="-122"/>
            </a:endParaRPr>
          </a:p>
        </p:txBody>
      </p:sp>
      <p:sp>
        <p:nvSpPr>
          <p:cNvPr id="60422" name="矩形 5"/>
          <p:cNvSpPr/>
          <p:nvPr/>
        </p:nvSpPr>
        <p:spPr>
          <a:xfrm>
            <a:off x="6954838" y="2646363"/>
            <a:ext cx="365125" cy="523875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just"/>
            <a:r>
              <a:rPr lang="en-US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4</a:t>
            </a:r>
            <a:endParaRPr lang="zh-CN" altLang="zh-CN" sz="1000">
              <a:latin typeface="等线" pitchFamily="2" charset="-122"/>
              <a:ea typeface="等线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04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04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604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604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604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604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0419" grpId="0"/>
      <p:bldP spid="60421" grpId="0"/>
      <p:bldP spid="60422" grpId="0"/>
    </p:bldLst>
  </p:timing>
</p:sld>
</file>

<file path=ppt/slides/slide5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61442" name="矩形 4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广东中考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61443" name="标题 1"/>
          <p:cNvSpPr>
            <a:spLocks noGrp="1"/>
          </p:cNvSpPr>
          <p:nvPr>
            <p:ph type="title" idx="4294967295"/>
          </p:nvPr>
        </p:nvSpPr>
        <p:spPr>
          <a:xfrm>
            <a:off x="508000" y="776288"/>
            <a:ext cx="8128000" cy="130333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zh-CN" altLang="zh-CN" sz="2800"/>
              <a:t>（</a:t>
            </a:r>
            <a:r>
              <a:rPr lang="en-US" altLang="zh-CN" sz="2800"/>
              <a:t>3</a:t>
            </a:r>
            <a:r>
              <a:rPr lang="zh-CN" altLang="zh-CN" sz="2800"/>
              <a:t>）该同学又设计了如图</a:t>
            </a:r>
            <a:r>
              <a:rPr lang="en-US" altLang="zh-CN" sz="2800"/>
              <a:t>5</a:t>
            </a:r>
            <a:r>
              <a:rPr lang="zh-CN" altLang="zh-CN" sz="2800"/>
              <a:t>所示的测量电路，同样可以测量未知电阻，其中</a:t>
            </a:r>
            <a:r>
              <a:rPr lang="en-US" altLang="zh-CN" sz="2800" i="1"/>
              <a:t>R</a:t>
            </a:r>
            <a:r>
              <a:rPr lang="en-US" altLang="zh-CN" sz="2800" baseline="-25000"/>
              <a:t>0</a:t>
            </a:r>
            <a:r>
              <a:rPr lang="zh-CN" altLang="zh-CN" sz="2800"/>
              <a:t>是定值电阻，请在空格内把实验步骤补充完整．</a:t>
            </a:r>
            <a:br>
              <a:rPr lang="zh-CN" altLang="zh-CN" sz="2800"/>
            </a:br>
            <a:r>
              <a:rPr lang="en-US" altLang="zh-CN" sz="2800"/>
              <a:t>①</a:t>
            </a:r>
            <a:r>
              <a:rPr lang="zh-CN" altLang="zh-CN" sz="2800" u="sng"/>
              <a:t>　　　　　</a:t>
            </a:r>
            <a:r>
              <a:rPr lang="en-US" altLang="zh-CN" sz="2800" u="sng"/>
              <a:t>  </a:t>
            </a:r>
            <a:r>
              <a:rPr lang="zh-CN" altLang="zh-CN" sz="2800" u="sng"/>
              <a:t>　</a:t>
            </a:r>
            <a:r>
              <a:rPr lang="zh-CN" altLang="zh-CN" sz="2800"/>
              <a:t>，用电压表测出电源的电压为</a:t>
            </a:r>
            <a:r>
              <a:rPr lang="en-US" altLang="zh-CN" sz="2800" i="1"/>
              <a:t>U</a:t>
            </a:r>
            <a:r>
              <a:rPr lang="zh-CN" altLang="zh-CN" sz="2800"/>
              <a:t>；</a:t>
            </a:r>
            <a:br>
              <a:rPr lang="zh-CN" altLang="zh-CN" sz="2800"/>
            </a:br>
            <a:r>
              <a:rPr lang="en-US" altLang="zh-CN" sz="2800"/>
              <a:t>②</a:t>
            </a:r>
            <a:r>
              <a:rPr lang="zh-CN" altLang="zh-CN" sz="2800" u="sng"/>
              <a:t>　　　　　　　　</a:t>
            </a:r>
            <a:r>
              <a:rPr lang="zh-CN" altLang="zh-CN" sz="2800"/>
              <a:t>，用电压表测出待测电阻</a:t>
            </a:r>
            <a:r>
              <a:rPr lang="en-US" altLang="zh-CN" sz="2800" i="1"/>
              <a:t>R</a:t>
            </a:r>
            <a:r>
              <a:rPr lang="en-US" altLang="zh-CN" sz="2800" i="1" baseline="-25000"/>
              <a:t>x</a:t>
            </a:r>
            <a:r>
              <a:rPr lang="zh-CN" altLang="zh-CN" sz="2800"/>
              <a:t>两端的电压为</a:t>
            </a:r>
            <a:r>
              <a:rPr lang="en-US" altLang="zh-CN" sz="2800" i="1"/>
              <a:t>U</a:t>
            </a:r>
            <a:r>
              <a:rPr lang="en-US" altLang="zh-CN" sz="2800" baseline="-25000"/>
              <a:t>1</a:t>
            </a:r>
            <a:r>
              <a:rPr lang="zh-CN" altLang="zh-CN" sz="2800"/>
              <a:t>；</a:t>
            </a:r>
            <a:br>
              <a:rPr lang="zh-CN" altLang="zh-CN" sz="2800"/>
            </a:br>
            <a:r>
              <a:rPr lang="en-US" altLang="zh-CN" sz="2800"/>
              <a:t>③</a:t>
            </a:r>
            <a:r>
              <a:rPr lang="zh-CN" altLang="zh-CN" sz="2800"/>
              <a:t>请用测量值</a:t>
            </a:r>
            <a:r>
              <a:rPr lang="en-US" altLang="zh-CN" sz="2800" i="1"/>
              <a:t>U</a:t>
            </a:r>
            <a:r>
              <a:rPr lang="zh-CN" altLang="zh-CN" sz="2800"/>
              <a:t>和</a:t>
            </a:r>
            <a:r>
              <a:rPr lang="en-US" altLang="zh-CN" sz="2800" i="1"/>
              <a:t>U</a:t>
            </a:r>
            <a:r>
              <a:rPr lang="en-US" altLang="zh-CN" sz="2800" baseline="-25000"/>
              <a:t>1</a:t>
            </a:r>
            <a:r>
              <a:rPr lang="zh-CN" altLang="zh-CN" sz="2800"/>
              <a:t>已知量</a:t>
            </a:r>
            <a:r>
              <a:rPr lang="en-US" altLang="zh-CN" sz="2800" i="1"/>
              <a:t>R</a:t>
            </a:r>
            <a:r>
              <a:rPr lang="en-US" altLang="zh-CN" sz="2800" baseline="-25000"/>
              <a:t>0</a:t>
            </a:r>
            <a:r>
              <a:rPr lang="zh-CN" altLang="zh-CN" sz="2800"/>
              <a:t>来表</a:t>
            </a:r>
            <a:br>
              <a:rPr lang="en-US" altLang="zh-CN" sz="2800"/>
            </a:br>
            <a:r>
              <a:rPr lang="zh-CN" altLang="zh-CN" sz="2800"/>
              <a:t>示</a:t>
            </a:r>
            <a:r>
              <a:rPr lang="en-US" altLang="zh-CN" sz="2800" i="1"/>
              <a:t>R</a:t>
            </a:r>
            <a:r>
              <a:rPr lang="en-US" altLang="zh-CN" sz="2800" i="1" baseline="-25000"/>
              <a:t>x</a:t>
            </a:r>
            <a:r>
              <a:rPr lang="zh-CN" altLang="zh-CN" sz="2800"/>
              <a:t>＝</a:t>
            </a:r>
            <a:r>
              <a:rPr lang="zh-CN" altLang="zh-CN" sz="2800" u="sng"/>
              <a:t>　　　　　</a:t>
            </a:r>
            <a:r>
              <a:rPr lang="zh-CN" altLang="zh-CN" sz="2800"/>
              <a:t>．</a:t>
            </a:r>
            <a:endParaRPr lang="zh-CN" altLang="en-US" sz="2800"/>
          </a:p>
        </p:txBody>
      </p:sp>
      <p:pic>
        <p:nvPicPr>
          <p:cNvPr id="61444" name="图片 2"/>
          <p:cNvPicPr>
            <a:picLocks noChangeAspect="1"/>
          </p:cNvPicPr>
          <p:nvPr/>
        </p:nvPicPr>
        <p:blipFill>
          <a:blip r:embed="rId2"/>
          <a:srcRect r="87027"/>
          <a:stretch>
            <a:fillRect/>
          </a:stretch>
        </p:blipFill>
        <p:spPr>
          <a:xfrm>
            <a:off x="6148388" y="4086225"/>
            <a:ext cx="2251075" cy="2198688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61445" name="矩形 3"/>
          <p:cNvSpPr/>
          <p:nvPr/>
        </p:nvSpPr>
        <p:spPr>
          <a:xfrm>
            <a:off x="1019175" y="3357563"/>
            <a:ext cx="2501900" cy="523875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just"/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闭合</a:t>
            </a:r>
            <a:r>
              <a:rPr lang="en-US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S</a:t>
            </a:r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，断开</a:t>
            </a:r>
            <a:r>
              <a:rPr lang="en-US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S</a:t>
            </a:r>
            <a:r>
              <a:rPr lang="en-US" altLang="zh-CN" sz="2800" spc="0" baseline="-250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1</a:t>
            </a:r>
            <a:endParaRPr lang="zh-CN" altLang="zh-CN" sz="2800">
              <a:latin typeface="等线" pitchFamily="2" charset="-122"/>
              <a:ea typeface="等线" pitchFamily="2" charset="-122"/>
            </a:endParaRPr>
          </a:p>
        </p:txBody>
      </p:sp>
      <p:sp>
        <p:nvSpPr>
          <p:cNvPr id="61446" name="矩形 5"/>
          <p:cNvSpPr/>
          <p:nvPr/>
        </p:nvSpPr>
        <p:spPr>
          <a:xfrm>
            <a:off x="1019175" y="2725738"/>
            <a:ext cx="2141538" cy="522287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闭合</a:t>
            </a:r>
            <a:r>
              <a:rPr lang="en-US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S</a:t>
            </a:r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、</a:t>
            </a:r>
            <a:r>
              <a:rPr lang="en-US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S</a:t>
            </a:r>
            <a:r>
              <a:rPr lang="en-US" altLang="zh-CN" sz="2800" spc="0" baseline="-250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1</a:t>
            </a:r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　</a:t>
            </a:r>
            <a:endParaRPr lang="zh-CN" altLang="en-US" sz="2800"/>
          </a:p>
        </p:txBody>
      </p:sp>
      <p:pic>
        <p:nvPicPr>
          <p:cNvPr id="61447" name="图片 6"/>
          <p:cNvPicPr>
            <a:picLocks noChangeAspect="1"/>
          </p:cNvPicPr>
          <p:nvPr/>
        </p:nvPicPr>
        <p:blipFill>
          <a:blip r:embed="rId3"/>
          <a:srcRect r="87449"/>
          <a:stretch>
            <a:fillRect/>
          </a:stretch>
        </p:blipFill>
        <p:spPr>
          <a:xfrm>
            <a:off x="2041525" y="5119688"/>
            <a:ext cx="927100" cy="781050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61448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12153900" y="12649200"/>
            <a:ext cx="330200" cy="254000"/>
          </a:xfrm>
          <a:prstGeom prst="cube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14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14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614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614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614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614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614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614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43" grpId="0"/>
      <p:bldP spid="61445" grpId="0"/>
      <p:bldP spid="61446" grpId="0"/>
    </p:bldLst>
  </p:timing>
</p:sld>
</file>

<file path=ppt/tags/tag1.xml><?xml version="1.0" encoding="utf-8"?>
<p:tagLst xmlns:p="http://schemas.openxmlformats.org/presentationml/2006/main">
  <p:tag name="AS_OS" val="Unix 3.10 unknown"/>
  <p:tag name="AS_RELEASE_DATE" val="2020.11.30"/>
  <p:tag name="AS_TITLE" val="Aspose.Slides for Java"/>
  <p:tag name="AS_VERSION" val="20.11"/>
</p:tagLst>
</file>

<file path=ppt/theme/theme1.xml><?xml version="1.0" encoding="utf-8"?>
<a:theme xmlns:r="http://schemas.openxmlformats.org/officeDocument/2006/relationships" xmlns:a="http://schemas.openxmlformats.org/drawingml/2006/main" name="版式">
  <a:themeElements>
    <a:clrScheme name="黄绿色">
      <a:dk1>
        <a:sysClr val="windowText" lastClr="000000"/>
      </a:dk1>
      <a:lt1>
        <a:sysClr val="window" lastClr="CCE8CF"/>
      </a:lt1>
      <a:dk2>
        <a:srgbClr val="455F51"/>
      </a:dk2>
      <a:lt2>
        <a:srgbClr val="E2DFCC"/>
      </a:lt2>
      <a:accent1>
        <a:srgbClr val="99CB38"/>
      </a:accent1>
      <a:accent2>
        <a:srgbClr val="63A537"/>
      </a:accent2>
      <a:accent3>
        <a:srgbClr val="37A76F"/>
      </a:accent3>
      <a:accent4>
        <a:srgbClr val="44C1A3"/>
      </a:accent4>
      <a:accent5>
        <a:srgbClr val="4EB3CF"/>
      </a:accent5>
      <a:accent6>
        <a:srgbClr val="51C3F9"/>
      </a:accent6>
      <a:hlink>
        <a:srgbClr val="EE7B08"/>
      </a:hlink>
      <a:folHlink>
        <a:srgbClr val="977B2D"/>
      </a:folHlink>
    </a:clrScheme>
    <a:fontScheme name="自定义 2">
      <a:majorFont>
        <a:latin typeface="Times New Roman"/>
        <a:ea typeface="黑体"/>
        <a:cs typeface="Arial"/>
      </a:majorFont>
      <a:minorFont>
        <a:latin typeface="Times New Roman"/>
        <a:ea typeface="黑体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Lst>
    <a:ext uri="{05A4C25C-085E-4340-85A3-A5531E510DB2}">
      <thm15:themeFamily xmlns:thm15="http://schemas.microsoft.com/office/thememl/2012/main" xmlns="" name="模版" id="{410808CE-EF7F-4D38-931F-B8DD4F0EE399}" vid="{E28F0A38-01FB-4156-90D8-19868590B595}"/>
    </a:ext>
  </a:extLst>
</a:theme>
</file>

<file path=ppt/theme/theme2.xml><?xml version="1.0" encoding="utf-8"?>
<a:theme xmlns:r="http://schemas.openxmlformats.org/officeDocument/2006/relationships" xmlns:a="http://schemas.openxmlformats.org/drawingml/2006/main" name="版权信息">
  <a:themeElements>
    <a:clrScheme name="Office">
      <a:dk1>
        <a:sysClr val="windowText" lastClr="000000"/>
      </a:dk1>
      <a:lt1>
        <a:sysClr val="window" lastClr="CCE8C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Lst>
    <a:ext uri="{05A4C25C-085E-4340-85A3-A5531E510DB2}">
      <thm15:themeFamily xmlns:thm15="http://schemas.microsoft.com/office/thememl/2012/main" xmlns="" name="模版" id="{410808CE-EF7F-4D38-931F-B8DD4F0EE399}" vid="{946EB1CC-30E4-4E07-9E5E-700DB6834A7C}"/>
    </a:ext>
  </a:extLst>
</a:theme>
</file>

<file path=ppt/theme/theme3.xml><?xml version="1.0" encoding="utf-8"?>
<a:theme xmlns:r="http://schemas.openxmlformats.org/officeDocument/2006/relationships" xmlns:a="http://schemas.openxmlformats.org/drawingml/2006/main" name="Office 主题">
  <a:themeElements>
    <a:clrScheme name="Office">
      <a:dk1>
        <a:sysClr val="windowText" lastClr="000000"/>
      </a:dk1>
      <a:lt1>
        <a:sysClr val="window" lastClr="CCE8C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</a:theme>
</file>

<file path=ppt/theme/theme4.xml><?xml version="1.0" encoding="utf-8"?>
<a:theme xmlns:r="http://schemas.openxmlformats.org/officeDocument/2006/relationships" xmlns:a="http://schemas.openxmlformats.org/drawingml/2006/main" name="Office 主题">
  <a:themeElements>
    <a:clrScheme name="Office">
      <a:dk1>
        <a:sysClr val="windowText" lastClr="000000"/>
      </a:dk1>
      <a:lt1>
        <a:sysClr val="window" lastClr="CCE8C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</a:theme>
</file>

<file path=docProps/app.xml><?xml version="1.0" encoding="utf-8"?>
<Properties xmlns:vt="http://schemas.openxmlformats.org/officeDocument/2006/docPropsVTypes" xmlns="http://schemas.openxmlformats.org/officeDocument/2006/extended-properties">
  <Company>学科网</Company>
  <PresentationFormat>On-screen Show (4:3)</PresentationFormat>
  <Paragraphs>193</Paragraphs>
  <Slides>59</Slides>
  <Notes>2</Notes>
  <TotalTime>0</TotalTime>
  <HiddenSlides>0</HiddenSlides>
  <MMClips>0</MMClips>
  <ScaleCrop>0</ScaleCrop>
  <HeadingPairs>
    <vt:vector baseType="variant" size="6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59</vt:i4>
      </vt:variant>
    </vt:vector>
  </HeadingPairs>
  <TitlesOfParts>
    <vt:vector baseType="lpstr" size="68">
      <vt:lpstr>Arial</vt:lpstr>
      <vt:lpstr>宋体</vt:lpstr>
      <vt:lpstr>Times New Roman</vt:lpstr>
      <vt:lpstr>黑体</vt:lpstr>
      <vt:lpstr>Calibri</vt:lpstr>
      <vt:lpstr>Wingdings</vt:lpstr>
      <vt:lpstr>微软雅黑</vt:lpstr>
      <vt:lpstr>等线</vt:lpstr>
      <vt:lpstr>版式</vt:lpstr>
      <vt:lpstr>PowerPoint Presentation</vt:lpstr>
      <vt:lpstr>PowerPoint Presentation</vt:lpstr>
      <vt:lpstr>PowerPoint Presentation</vt:lpstr>
      <vt:lpstr>1．实验原理：　　　　　（伏安法）2．实验器材：电源、电压表、电流表、滑动变阻器、待测电阻、开关各一个</vt:lpstr>
      <vt:lpstr>PowerPoint Presentation</vt:lpstr>
      <vt:lpstr>PowerPoint Presentation</vt:lpstr>
      <vt:lpstr>PowerPoint Presentation</vt:lpstr>
      <vt:lpstr>PowerPoint Presentation</vt:lpstr>
      <vt:lpstr>1．U—I图像：（1）若是一条过原点的直线，则为定值电阻，靠近U轴的阻值大；（2）若是一条过原点的曲线，则是灯泡电阻，曲线越来越靠近U轴表示电阻随温度变大而变大；（3）若是一端斜线段，则是滑动变阻器从一端滑动另一端的情形．2．其他图像．</vt:lpstr>
      <vt:lpstr>一　  伏安法测电阻　         （2020·广元）如下图所示，小强和小冬设计了用“伏安法”测量未知电阻Rx的阻值的实验．（1）图甲是实物电路图，请用笔画线代替导线将其连接完整．（要求滑片向右滑，电压表示数减小，导线不允许交叉）</vt:lpstr>
      <vt:lpstr>（2）闭合开关前应将滑动变阻器的滑片移到　　　　　端（选填“A”或“B”）.（3）闭合开关，当滑片移动到某位置时，电压表、电流表示数如图乙所示，则未知电阻Rx＝　　　　　Ω；此时Rx消耗的实际功率P＝　　　　　W.</vt:lpstr>
      <vt:lpstr>【点拔】伏安法测电阻：①原理R＝U/I；②连线注意．电流表、电压表和滑动变阻器的接法；③连线前开关断开，滑动变阻器调阻值放大处；④测定值电阻要多次测量取平均值，测灯泡电阻则不要取平均值（计算电阻公式R＝U/I，计算电功率公式P＝UI）.</vt:lpstr>
      <vt:lpstr>               （2020·山西）实践小组的同学们进行“伏安法测定小灯泡电阻”的实验，小灯泡的额定电压为2.5 V（阻值约为10 Ω），滑动变阻器规格为“20 Ω　1 A”．（1）请你用笔画线代替导线，将图甲中的电路连接完整（导线不得交叉）.</vt:lpstr>
      <vt:lpstr>（2）滑动变阻器在实验中除保护电路外，还有　　　　　　　　　　　作用．同学们把电路元件接入电路，刚接好最后一根导线，灯泡就立即发光，发生这种现象的原因可能是　　　　　　　　　　　　　　　　　　　．</vt:lpstr>
      <vt:lpstr>（3）经检查无误后，接通电路，向左移动滑动变阻器的滑片P，观察到电压表示数为　　　　　，表明小灯泡正常发光，此时电流表示数如图乙所示，则小灯泡正常发光时的阻值为　　　　　Ω.继续向左移动滑片，则可能出现的现象有　　　　　　　（写出一条即可）.</vt:lpstr>
      <vt:lpstr>（4）实验结束后，小组同学根据实验数据，绘制了如图丙所示的图象，分析图象可得出结论：___________________________________________.</vt:lpstr>
      <vt:lpstr>二　  等效法与单表法测量电阻　           小明同学利用电流表A、单刀双掷开关S、电阻箱R、滑动变阻器R0和电源测量未知电阻Rx的阻值，实验电路图如图1所示，实验操作如下：</vt:lpstr>
      <vt:lpstr>①移动滑动变阻器的滑片P，使滑动变阻器接入电路的阻值最大，将S拨至a处，再次移动滑片P，使滑动变阻器的部分阻值接入电路，读出电流表的示数I1.②保持滑片P位置不变，将电阻箱值调到最大，再将S从a拨至b处，调节电阻箱，使电流表的示数为I2，此时电阻箱的示数为R′.</vt:lpstr>
      <vt:lpstr>（1）若I1＝I2，则待测电阻值Rx　　　　　R′（选填“＞”“＜”或“＝”）.（2）图2所示电阻箱的示数为　　　　　Ω.</vt:lpstr>
      <vt:lpstr>【点拔】等效法测电阻：①S接a，电路为待测电阻Rx和RO串联的电路，，I1＝             ；②S接b，电路为电阻箱R′和RO串联的电路，I2＝                ；③当I1＝I2，则有Rx＝R′即待测电阻被电阻箱等效代替．</vt:lpstr>
      <vt:lpstr>             下图所示是小丽为测量未知电阻Rx的阻值所设计的实验电路图．请你帮小丽将实验步骤补充完整：（1）将开关S1和S2断开，按电路图连接电路，将滑动变阻器滑片P移到阻值最大端．</vt:lpstr>
      <vt:lpstr>（2）　　　　　　　　　　，调节滑动变阻器滑片P，记录电流表的示数I；（3）保持滑动变阻器滑片P位置不变，　　　　　　　　　　　，调节电阻箱旋钮，使电流表的示数仍为I.（4）记录此时电阻箱示数R0，待测电阻的阻值Rx＝R0.</vt:lpstr>
      <vt:lpstr>          在“伏安法”测小灯泡的电阻实验中，连接了如图甲所示的实物图．（1）闭合开关前，应向　　　　　端（选填“A”或“B”）调整滑动变阻器的滑片，使电路中的电流在开始测量时最小．</vt:lpstr>
      <vt:lpstr>（2）闭合开关S后，发现小灯泡不亮，但电流表和电压表均有示数，接下来首先应该操作的是　　　　　（选填序号）.A．检查电路是否断路    B．检查电路是否短路    　C．移动滑动变阻器的滑片P，观察小灯泡是否发光</vt:lpstr>
      <vt:lpstr>（3）测量过程中，某一次的电流值如图乙所示，则电流值是　　　　　A．这时，灯丝突然烧断，则电压表的示数　　　　　（选填“变大”“变小”或“不变”）.换相同规格的灯泡，重新实验，并绘出I—U图象如图丙的A所示，是一条曲线，而不是一条直线，是因为　　　　　　　　　　　　　　．</vt:lpstr>
      <vt:lpstr>（4）另外一组同学用相同的器材和电路图也做这实验时，由于接线错误，根据测量的数据绘出的I—U图象如图丙的B所示．你认为错误的原因可能是　　　　　　　　　　　　　　　　　　　　．</vt:lpstr>
      <vt:lpstr>（7）另有同学设计了如图2两种测量方案，方案中定值电阻的阻值为R0.①方案一的电路中，闭合开关S，如果电压表V1和V2的读数分别为U1和U2，则Rx的阻值表达式为Rx＝　　　　　；②方案二的电路中，闭合开关S，如果电流表A1和A2读数分别为I1和I2，则电阻Rx的阻值表达式为Rx＝　　　　　．</vt:lpstr>
      <vt:lpstr>【点拔】单表法测电阻：（1）只有电压表，一般考串联电路，由串联分压      ＝      分析；（2）只有电流表，①串联电路，采用部分用电器短路，根据电源电压相等列等式；②并联电路，由并联分流     ＝     分析．</vt:lpstr>
      <vt:lpstr>               （2020·丹东）小明用图甲所示的电路，做伏安法测定值电阻实验．（1）按图甲连接电路，闭合开关，调节滑动变阻器滑片后，电流表示数为0.3 A，此时电压表的示数如图乙所示，则定值电阻Rx的阻值为　　　  　Ω；</vt:lpstr>
      <vt:lpstr>（2）为了使测量结果更准确，小明进行了多次测量，记录了每次测量中电压表和电流表的数值，计算出每次测量所对应的Rx的阻值，再求Rx的　           　；（3）小明又设计了另一种测量电阻Rx的方案，电路图如图丙所示，电路中定值电阻R0的阻值已知，电源电压未知．请你完善下列相关操作步骤，并写出电阻Rx的表达式；</vt:lpstr>
      <vt:lpstr>①断开S1，闭合S、S2，用电压表测　　　　　两端电压，读出电压表示数为U1；②　　　　　　　　              　　（填各开关的状态），用电压表测Rx两端电压，读出电压表示数为U2；③电阻Rx的阻值表达式为Rx＝　　　　　（用“U1”“U2”或“R0”表示）.</vt:lpstr>
      <vt:lpstr>三　  图像问题　       （2020·永州）如图甲所示，电源电压恒定不变，R1为定值电阻，R2为滑动变阻器．闭合开关S，将滑片P从最右端逐步移到最左端，记录电流表、电压表的示数，并根据记录的数据作出R1和R2的“U—I”关系图象如图乙所示．则下列正确的是（　　）A．图Ⅱ为R2的“U—I”图象	    B．当R2＝R1时，电流的大小为0.2 A	C．电源电压为8 V	    D．R1的阻值为30 Ω</vt:lpstr>
      <vt:lpstr>【点拔】滑动变阻器从一端滑到另一端的U—I图像：①Ⅱ是电压表测定值电阻的U—I图像，起点是滑动变阻器接入阻值最大，总电流最小；末点滑动变阻器接入最小，总电流最大，对应电压为电源电压．②Ⅰ是电压表测滑动变阻器的U—I图像，利用起点和末点的电流和电压值，根据电源电压不变列等式求电源电压．</vt:lpstr>
      <vt:lpstr>              将电阻R和灯泡L接在图甲所示的电路中，电源电压保持不变．图乙为电阻R和灯泡L的I—U图象．闭合开关S，电流表示数为0.3 A，则电源电压和电阻R的大小分别是（　　）A．8 V　6.67 Ω	    B．12 V　20 Ω	    C．8 V　20 Ω	    D．12 V　10 Ω</vt:lpstr>
      <vt:lpstr>1．如下图（a）所示是电阻甲和乙的I—U图象（b）、（c）是它们的部分电路连接示意图，下列说法错误的是（　　）A．当电阻乙两端电压为2.5 V时，它的阻值和甲的阻值相等B．图（b）中，当电压U为3 V时，乙的电阻为5 ΩC．图（c）中，当电压U为2 V时，干路总电流为0.6 A	D．图（c）中，在电压U从0增大到2.5 V的过程中，通过甲、乙两电阻的电流之差先变大后变小</vt:lpstr>
      <vt:lpstr>2．图下甲所示，是小军用伏安法测电阻的实验电路图．通过正确的实验操作，他将实验时收集到的数据绘制出电流与电压的关系图象，如下图乙所示．已知电源电压8 V保持不变，下列说法中正确的是（　　）A．由图象中数据计算出定值电阻的阻值是10 Ω	B．当电压表示数为2 V时，定值电阻的功率是4 W	C．当电压表示数为2 V时，滑动变阻器连入电路中的阻值是10 Ω	D．在不拆改电路的情况下，利用图甲所示的电路还可以探究电流与电阻的关系</vt:lpstr>
      <vt:lpstr>3．为了打击酒驾行为，交警常用酒精浓度检测仪对驾驶人员进行酒精测试，如下图甲所示是一款酒精浓度检测仪的简化电路图，其电源电压保持不变，R0为定值电阻，R为酒精气体浓度传感器（气敏电阻），R的阻值与酒精气体浓度的关系如图乙所示．当接通电源时，下列说法正确的是（　　）A．当酒精气体浓度减小时，R的阻值减小	B．当酒精气体浓度减小时，电压表的示数变大	C．当酒精气体浓度增大时，电流表的示数变小	D．当酒精气体浓度增大时，电压表的示数与电流表的示数的比值不变</vt:lpstr>
      <vt:lpstr>4．用“伏安法测电阻”的实验中，丹丹分别选用定值电阻和小灯泡为测量对象，在处理实验数据时，分别画出了U—I的图象，如上图甲、乙所示．对于图象的分析，以下说法错误的是（　　）A．图甲是定值电阻的U－I图象，图乙是小灯泡的U－I图象B．由图象可知，通过定值电阻的电流和定值电阻两端的电压成正比C．由乙图及实验现象可知小灯泡的电阻随灯丝温度的增加而增大	D．为了减小误差，应该用多次测量的方法，计算小灯泡的电阻</vt:lpstr>
      <vt:lpstr>5．（2020·甘孜州）在“用电流表和电压表测电阻”的实验中，电路如图甲所示．（1）开关闭合前，应将滑动变阻器的滑片P移动到　　　　　（选填“a”或“b”）端；</vt:lpstr>
      <vt:lpstr>（2）闭合开关，发现电流表示数为零，但电压表指针发生明显偏转，则电路发生的故障可能是以下四种中的　　　　　；A．Rx发生断路      	B．滑动变阻器断路        C．Rx发生短路    		D．电流表断路（3）排除故障后，闭合开关，调整滑片P到某一位置后，若两表的示数分别如图乙、丙所示，电压表的示数为　　　　V，电流表的示数　　　　A，此次测得的结果为Rx＝　　　　　Ω.</vt:lpstr>
      <vt:lpstr>6．（2020·湘潭）如图甲，是研究小灯泡电阻的实验装置，灯泡的额定电压为2.5 V，滑动变阻器最大阻值是50 Ω，电源电压保持6 V不变．（1）用笔画线代替导线，将图中的器材连接成完整的电路．</vt:lpstr>
      <vt:lpstr>（2）连接完电路后，闭合开关，发现小灯泡发光较暗，且无论怎样移动滑动变阻器滑片P，小灯泡的亮度都不变，则原因可能是　　　　　．A．开关开路       　　　B．电压表短路         　　　　　　C．滑动变阻器接的是下端两接线柱</vt:lpstr>
      <vt:lpstr>（3）正确连接后，闭合开关，移动滑片P，记下多组对应的电压表和电流表的示数．当滑片P移到某处，电压表示数为1.5 V时，要使小灯泡正常发光，应　　　　　（选填“增大”或“减小”）滑动变阻器接入电路中的阻值．</vt:lpstr>
      <vt:lpstr>（4）将所测数据绘制成如图乙所示的U—I图象．由图可知：小灯泡的电阻是变化的，主要是因为小灯泡灯丝的　　　　　（选填“温度”“长度”或“横截面积”）发生了变化；此小灯泡的额定功率是　　　　　W．</vt:lpstr>
      <vt:lpstr>（5）利用此装置还可以探究电流与电阻的关系，只需将图甲中的小灯泡换成不同阻值的定值电阻，并使定值电阻两端的电压保持不变，即可进行实验．①接入某定值电阻后，闭合开关，移动变阻器的滑片P，当电压表的示数为2 V时，电流表的示数如图丙所示，为　　　　　A，则接入的定值电阻的阻值为　　　　　Ω.②实验时，为了确保不同定值电阻两端的电压能达到并保持2 V不变，换用的定值电阻阻值不能大于　　　　　Ω.</vt:lpstr>
      <vt:lpstr>7.（2020·南通）小明探究铅笔芯的电阻大小与长度的关系时，找来一支铅笔芯，测量其长度，并用两枚金属回形针夹住其两端进行实验．（1）图甲是测铅笔芯电阻的电路，请用笔画线代替导线将其连接完整．</vt:lpstr>
      <vt:lpstr>①闭合开关，发现两电表均无示数，为排查故障他将电压表改接在变阻器两端，发现电压表有示数，则电路故障可能是　　　　　　　　　　．②排除故障，移动滑片P，电流表示数为0.14 A时，电压表示数如图乙，为　　　　　V，测出的电阻为　　　　　Ω.</vt:lpstr>
      <vt:lpstr>（2）移动回形针，改变并测量铅笔芯接入电路的长度，实验时发现电流表损坏，他又设计了图丙电路测量电阻．①正确连好电路，闭合开关S，将开关S1先拨至b.移动滑动变阻器滑片P，使电压表示数为U.</vt:lpstr>
      <vt:lpstr>②再将S1拨至a，调节电阻箱旋钮至图丁位置，观察到电压表示数略大于U，他把“×1”档的旋钮又旋了一格，发现电压表示数略小于U，此时他　　　.　　（选填“应”或“不应”）再调节滑动变阻器，以使电压表的示数恰好为U.③推断铅笔芯接入电路的阻值　　　   　　　　（填写范围）.</vt:lpstr>
      <vt:lpstr>（3）小明由上述两次实验，得出铅笔芯电阻与长度的关系．请评价他在探究过程中的不足之处：________________________________________________________________________________________.</vt:lpstr>
      <vt:lpstr>8．（2020·眉山）小亮做“测小灯泡电阻”的实验时，所用器材有电压为6 V的电源，额定电压为2.5 V的小灯泡，以及符合实验要求的滑动变阻器、电压表、电流表、开关和导线．（1）在图甲中请你用笔画线代替导线，将实验电路连接完整．</vt:lpstr>
      <vt:lpstr>（2）小亮连接电路时，刚接好最后一根线，就发现小灯泡发光了，产生这一现象的原因是　　　　　　　　　　　　　　　　　　．（3）在改正（2）的错误后，在实验开始前应将滑动变阻器的滑片先调到甲图所示的最　　　　　端（选填“左”或“右”）.</vt:lpstr>
      <vt:lpstr>（4）小亮滑动滑片P，分别记下了多组对应的电压表和电流表的示数，并绘制了如图乙所示的U—I图象，根据图象提供的信息，小灯泡正常工作时的电阻约为　　　　　Ω.</vt:lpstr>
      <vt:lpstr>（5）完成上述实验后，小亮进一步思考，只用一只仪表结合已知最大阻值为R滑的滑动变阻器，在不超过2.5 V恒定的电源电压下，不考虑温度对电阻的影响，能否测出小灯泡的阻值呢？于是他设计了两种情况的电路如图丙、丁所示．其步骤如下：</vt:lpstr>
      <vt:lpstr>A．在丙图中将滑动变阻器滑片滑到a端，记下电压表示数Ua，再滑到b端记下电压表示数Ub.B．小亮通过这两个数据和R滑可计算出灯泡电阻R灯1，其表达式为R灯1＝　　　　　．C．在丁图中将滑动变阻器滑片滑到a端，记下电流表示数Ia，再滑到b端记下电流表示数Ib.D．小亮通过这两个数据和R滑也可计算出灯泡的电阻R灯2，其表达式为R灯2＝　　　　．（理量的符号）.</vt:lpstr>
      <vt:lpstr>1．（2018·广东）如图1所示，电源电压保持不变，闭合开关S时，滑动变阻器的滑片P从b端滑到a端，电压表示数U与电流表示数I的变化关系如图2所示，下列说法错误的是	（　　）A．电源电压是9 VB．定值电阻R的阻值是6 ΩC．滑动变阻器的阻值范围是0～18 ΩD．若定值电阻R出现接触不良时，电流表示数为0，电压表示数为9 V</vt:lpstr>
      <vt:lpstr>2．（2014·广东）某同学利用下图3的电路来测量一未知电阻Rx（1） 请用笔画线代替导线，将题图3中实物电路连接完整．</vt:lpstr>
      <vt:lpstr>（2） 闭合开关后，当滑动电阻器的滑片向左移动到某一位置时，电压表的示数为1.2 V，电流表的示数如图4所示，则I＝　　　　A，Rx＝　　　　Ω.</vt:lpstr>
      <vt:lpstr>（3）该同学又设计了如图5所示的测量电路，同样可以测量未知电阻，其中R0是定值电阻，请在空格内把实验步骤补充完整．①　　　　　  　，用电压表测出电源的电压为U；②　　　　　　　　，用电压表测出待测电阻Rx两端的电压为U1；③请用测量值U和U1已知量R0来表示Rx＝　　　　　．</vt:lpstr>
    </vt:vector>
  </TitlesOfParts>
  <LinksUpToDate>0</LinksUpToDate>
  <SharedDoc>0</SharedDoc>
  <HyperlinksChanged>0</HyperlinksChanged>
  <Application>Aspose.Slides for Java</Application>
  <AppVersion>20.1100</AppVersion>
</Properties>
</file>

<file path=docProps/core.xml><?xml version="1.0" encoding="utf-8"?>
<cp:coreProperties xmlns:dc="http://purl.org/dc/elements/1.1/" xmlns:dcterms="http://purl.org/dc/terms/" xmlns:dcmitype="http://purl.org/dc/dcmitype/" xmlns:xsi="http://www.w3.org/2001/XMLSchema-instance" xmlns:cp="http://schemas.openxmlformats.org/package/2006/metadata/core-properties">
  <dc:creator>rbm.xkw.com</dc:creator>
  <cp:revision>1</cp:revision>
  <cp:lastPrinted>2021-03-04T22:51:02.110</cp:lastPrinted>
  <dcterms:created xsi:type="dcterms:W3CDTF">2021-03-04T22:51:02Z</dcterms:created>
  <dcterms:modified xsi:type="dcterms:W3CDTF">2021-03-04T14:51:29Z</dcterms:modified>
</cp:coreProperties>
</file>

<file path=docProps/custom.xml><?xml version="1.0" encoding="utf-8"?>
<Properties xmlns:vt="http://schemas.openxmlformats.org/officeDocument/2006/docPropsVTypes" xmlns="http://schemas.openxmlformats.org/officeDocument/2006/custom-properties">
  <property fmtid="{D5CDD505-2E9C-101B-9397-08002B2CF9AE}" pid="2" name="album">
    <vt:lpwstr>rbm.xkw.com</vt:lpwstr>
  </property>
  <property fmtid="{D5CDD505-2E9C-101B-9397-08002B2CF9AE}" pid="3" name="author">
    <vt:lpwstr>rbm.xkw.com</vt:lpwstr>
  </property>
  <property fmtid="{D5CDD505-2E9C-101B-9397-08002B2CF9AE}" pid="4" name="company">
    <vt:lpwstr>学科网</vt:lpwstr>
  </property>
  <property fmtid="{D5CDD505-2E9C-101B-9397-08002B2CF9AE}" pid="5" name="copyright">
    <vt:lpwstr>学科网版权所有</vt:lpwstr>
  </property>
</Properties>
</file>