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emf" ContentType="image/x-em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60" r:id="rId2"/>
  </p:sldMasterIdLst>
  <p:notesMasterIdLst>
    <p:notesMasterId r:id="rId3"/>
  </p:notesMasterIdLst>
  <p:handoutMasterIdLst>
    <p:handoutMasterId r:id="rId4"/>
  </p:handoutMasterIdLst>
  <p:sldIdLst>
    <p:sldId id="343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54" r:id="rId16"/>
    <p:sldId id="355" r:id="rId17"/>
    <p:sldId id="356" r:id="rId18"/>
    <p:sldId id="357" r:id="rId19"/>
    <p:sldId id="358" r:id="rId20"/>
    <p:sldId id="359" r:id="rId21"/>
    <p:sldId id="360" r:id="rId22"/>
    <p:sldId id="361" r:id="rId23"/>
    <p:sldId id="362" r:id="rId24"/>
    <p:sldId id="363" r:id="rId25"/>
    <p:sldId id="364" r:id="rId26"/>
    <p:sldId id="365" r:id="rId27"/>
    <p:sldId id="366" r:id="rId28"/>
    <p:sldId id="367" r:id="rId29"/>
    <p:sldId id="368" r:id="rId30"/>
    <p:sldId id="369" r:id="rId31"/>
    <p:sldId id="370" r:id="rId32"/>
    <p:sldId id="371" r:id="rId33"/>
    <p:sldId id="372" r:id="rId34"/>
    <p:sldId id="373" r:id="rId35"/>
    <p:sldId id="374" r:id="rId36"/>
    <p:sldId id="375" r:id="rId37"/>
    <p:sldId id="376" r:id="rId38"/>
    <p:sldId id="377" r:id="rId39"/>
    <p:sldId id="378" r:id="rId40"/>
    <p:sldId id="379" r:id="rId41"/>
    <p:sldId id="380" r:id="rId42"/>
    <p:sldId id="381" r:id="rId43"/>
    <p:sldId id="382" r:id="rId44"/>
    <p:sldId id="383" r:id="rId45"/>
    <p:sldId id="384" r:id="rId46"/>
    <p:sldId id="385" r:id="rId47"/>
    <p:sldId id="386" r:id="rId48"/>
    <p:sldId id="387" r:id="rId49"/>
    <p:sldId id="388" r:id="rId50"/>
    <p:sldId id="389" r:id="rId51"/>
    <p:sldId id="390" r:id="rId52"/>
    <p:sldId id="391" r:id="rId53"/>
    <p:sldId id="392" r:id="rId54"/>
    <p:sldId id="393" r:id="rId55"/>
    <p:sldId id="394" r:id="rId56"/>
    <p:sldId id="395" r:id="rId57"/>
    <p:sldId id="396" r:id="rId58"/>
    <p:sldId id="397" r:id="rId59"/>
    <p:sldId id="398" r:id="rId60"/>
    <p:sldId id="399" r:id="rId61"/>
  </p:sldIdLst>
  <p:sldSz cx="9144000" cy="6858000" type="screen4x3"/>
  <p:notesSz cx="6858000" cy="9144000"/>
  <p:custDataLst>
    <p:tags r:id="rId62"/>
  </p:custDataLst>
  <p:defaultTextStyle>
    <a:defPPr>
      <a:defRPr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 pitchFamily="34" charset="0"/>
        <a:ea typeface="宋体" pitchFamily="2" charset="-122"/>
      </a:defRPr>
    </a:lvl5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647" autoAdjust="0"/>
    <p:restoredTop sz="95401" autoAdjust="0"/>
  </p:normalViewPr>
  <p:slideViewPr>
    <p:cSldViewPr>
      <p:cViewPr varScale="1">
        <p:scale>
          <a:sx n="84" d="100"/>
          <a:sy n="84" d="100"/>
        </p:scale>
        <p:origin x="0" y="0"/>
      </p:cViewPr>
    </p:cSldViewPr>
  </p:slideViewPr>
  <p:notesViewPr>
    <p:cSldViewPr>
      <p:cViewPr varScale="1">
        <p:scale>
          <a:sx n="66" d="100"/>
          <a:sy n="66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notesMaster" Target="notesMasters/notesMaster1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handoutMaster" Target="handoutMasters/handoutMaster1.xml" /><Relationship Id="rId40" Type="http://schemas.openxmlformats.org/officeDocument/2006/relationships/slide" Target="slides/slide36.xml" /><Relationship Id="rId41" Type="http://schemas.openxmlformats.org/officeDocument/2006/relationships/slide" Target="slides/slide37.xml" /><Relationship Id="rId42" Type="http://schemas.openxmlformats.org/officeDocument/2006/relationships/slide" Target="slides/slide38.xml" /><Relationship Id="rId43" Type="http://schemas.openxmlformats.org/officeDocument/2006/relationships/slide" Target="slides/slide39.xml" /><Relationship Id="rId44" Type="http://schemas.openxmlformats.org/officeDocument/2006/relationships/slide" Target="slides/slide40.xml" /><Relationship Id="rId45" Type="http://schemas.openxmlformats.org/officeDocument/2006/relationships/slide" Target="slides/slide41.xml" /><Relationship Id="rId46" Type="http://schemas.openxmlformats.org/officeDocument/2006/relationships/slide" Target="slides/slide42.xml" /><Relationship Id="rId47" Type="http://schemas.openxmlformats.org/officeDocument/2006/relationships/slide" Target="slides/slide43.xml" /><Relationship Id="rId48" Type="http://schemas.openxmlformats.org/officeDocument/2006/relationships/slide" Target="slides/slide44.xml" /><Relationship Id="rId49" Type="http://schemas.openxmlformats.org/officeDocument/2006/relationships/slide" Target="slides/slide45.xml" /><Relationship Id="rId5" Type="http://schemas.openxmlformats.org/officeDocument/2006/relationships/slide" Target="slides/slide1.xml" /><Relationship Id="rId50" Type="http://schemas.openxmlformats.org/officeDocument/2006/relationships/slide" Target="slides/slide46.xml" /><Relationship Id="rId51" Type="http://schemas.openxmlformats.org/officeDocument/2006/relationships/slide" Target="slides/slide47.xml" /><Relationship Id="rId52" Type="http://schemas.openxmlformats.org/officeDocument/2006/relationships/slide" Target="slides/slide48.xml" /><Relationship Id="rId53" Type="http://schemas.openxmlformats.org/officeDocument/2006/relationships/slide" Target="slides/slide49.xml" /><Relationship Id="rId54" Type="http://schemas.openxmlformats.org/officeDocument/2006/relationships/slide" Target="slides/slide50.xml" /><Relationship Id="rId55" Type="http://schemas.openxmlformats.org/officeDocument/2006/relationships/slide" Target="slides/slide51.xml" /><Relationship Id="rId56" Type="http://schemas.openxmlformats.org/officeDocument/2006/relationships/slide" Target="slides/slide52.xml" /><Relationship Id="rId57" Type="http://schemas.openxmlformats.org/officeDocument/2006/relationships/slide" Target="slides/slide53.xml" /><Relationship Id="rId58" Type="http://schemas.openxmlformats.org/officeDocument/2006/relationships/slide" Target="slides/slide54.xml" /><Relationship Id="rId59" Type="http://schemas.openxmlformats.org/officeDocument/2006/relationships/slide" Target="slides/slide55.xml" /><Relationship Id="rId6" Type="http://schemas.openxmlformats.org/officeDocument/2006/relationships/slide" Target="slides/slide2.xml" /><Relationship Id="rId60" Type="http://schemas.openxmlformats.org/officeDocument/2006/relationships/slide" Target="slides/slide56.xml" /><Relationship Id="rId61" Type="http://schemas.openxmlformats.org/officeDocument/2006/relationships/slide" Target="slides/slide57.xml" /><Relationship Id="rId62" Type="http://schemas.openxmlformats.org/officeDocument/2006/relationships/tags" Target="tags/tag1.xml" /><Relationship Id="rId63" Type="http://schemas.openxmlformats.org/officeDocument/2006/relationships/presProps" Target="presProps.xml" /><Relationship Id="rId64" Type="http://schemas.openxmlformats.org/officeDocument/2006/relationships/viewProps" Target="viewProps.xml" /><Relationship Id="rId65" Type="http://schemas.openxmlformats.org/officeDocument/2006/relationships/theme" Target="theme/theme1.xml" /><Relationship Id="rId66" Type="http://schemas.openxmlformats.org/officeDocument/2006/relationships/tableStyles" Target="tableStyles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3490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1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50CE001-8D62-4221-B224-4F1801D5BA47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3492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3493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A7C0592-1041-48A4-ABFA-2DA65CF8EDD5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3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60418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0419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rtlCol="0"/>
          <a:lstStyle>
            <a:defPPr>
              <a:defRPr lang="zh-CN"/>
            </a:defPPr>
            <a:lvl1pPr marL="0" indent="0" algn="r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55B61C8B-8BC9-4064-9786-E6A5955F2C57}" type="datetime1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  <p:sp>
        <p:nvSpPr>
          <p:cNvPr id="60420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60421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rtlCol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60422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rtlCol="0" anchor="b" anchorCtr="0"/>
          <a:lstStyle>
            <a:defPPr>
              <a:defRPr lang="zh-CN"/>
            </a:defPPr>
            <a:lvl1pPr marL="0" indent="0" algn="l" defTabSz="914400" rtl="0" eaLnBrk="1" fontAlgn="auto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+mn-lt"/>
                <a:ea typeface="+mn-ea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 sz="1200">
              <a:latin typeface="Calibri" pitchFamily="34" charset="0"/>
            </a:endParaRPr>
          </a:p>
        </p:txBody>
      </p:sp>
      <p:sp>
        <p:nvSpPr>
          <p:cNvPr id="60423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numCol="1" anchor="b" anchorCtr="0" compatLnSpc="1">
            <a:prstTxWarp prst="textNoShape">
              <a:avLst/>
            </a:prstTxWarp>
          </a:bodyPr>
          <a:lstStyle>
            <a:defPPr>
              <a:defRPr lang="zh-CN"/>
            </a:defPPr>
            <a:lvl1pPr marL="0" indent="0" algn="r" defTabSz="914400" rtl="0" eaLnBrk="1" fontAlgn="base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8E82ECF7-5A78-4EDD-88FB-BCF1B1500836}" type="slidenum">
              <a:rPr lang="zh-CN" altLang="en-US" sz="1200">
                <a:latin typeface="Calibri" pitchFamily="34" charset="0"/>
              </a:rPr>
              <a:t>*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4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42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1443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1444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9FB91FC6-E6E0-4101-AE20-DEA1511E43DE}" type="slidenum">
              <a:rPr lang="zh-CN" altLang="en-US" sz="1200">
                <a:latin typeface="Calibri" pitchFamily="34" charset="0"/>
              </a:rPr>
              <a:t>1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2466" name="幻灯片图像占位符 1"/>
          <p:cNvSpPr>
            <a:spLocks noGrp="1" noRot="1" noChangeAspect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noFill/>
          <a:ln w="12700">
            <a:solidFill>
              <a:srgbClr val="000000"/>
            </a:solidFill>
            <a:miter lim="800000"/>
          </a:ln>
        </p:spPr>
      </p:sp>
      <p:sp>
        <p:nvSpPr>
          <p:cNvPr id="62467" name="备注占位符 2"/>
          <p:cNvSpPr>
            <a:spLocks noGrp="1"/>
          </p:cNvSpPr>
          <p:nvPr>
            <p:ph type="body" idx="3"/>
          </p:nvPr>
        </p:nvSpPr>
        <p:spPr bwMode="auto">
          <a:xfrm>
            <a:off x="685800" y="4343400"/>
            <a:ext cx="5486400" cy="4114800"/>
          </a:xfrm>
          <a:noFill/>
          <a:ln>
            <a:miter lim="800000"/>
          </a:ln>
        </p:spPr>
        <p:txBody>
          <a:bodyPr vert="horz" wrap="square" lIns="91440" tIns="45720" rIns="91440" bIns="45720" anchor="t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effectLst/>
                <a:latin typeface="Calibri" pitchFamily="34" charset="0"/>
                <a:ea typeface="宋体" pitchFamily="2" charset="-122"/>
              </a:defRPr>
            </a:lvl5pPr>
          </a:lstStyle>
          <a:p>
            <a:pPr marL="0" indent="0"/>
          </a:p>
        </p:txBody>
      </p:sp>
      <p:sp>
        <p:nvSpPr>
          <p:cNvPr id="62468" name="灯片编号占位符 3"/>
          <p:cNvSpPr>
            <a:spLocks noGrp="1"/>
          </p:cNvSpPr>
          <p:nvPr>
            <p:ph type="sldNum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b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r" eaLnBrk="1" hangingPunct="1"/>
            <a:fld id="{3382B63C-DC4B-43A9-8503-64C4BBB1576A}" type="slidenum">
              <a:rPr lang="zh-CN" altLang="en-US" sz="1200">
                <a:latin typeface="Calibri" pitchFamily="34" charset="0"/>
              </a:rPr>
              <a:t>4</a:t>
            </a:fld>
            <a:endParaRPr lang="zh-CN" altLang="en-U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封面与封底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目录页"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  <p:sp>
        <p:nvSpPr>
          <p:cNvPr id="1026" name="矩形 1"/>
          <p:cNvSpPr/>
          <p:nvPr/>
        </p:nvSpPr>
        <p:spPr>
          <a:xfrm>
            <a:off x="0" y="0"/>
            <a:ext cx="9144000" cy="514350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1600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7" name="矩形 2"/>
          <p:cNvSpPr/>
          <p:nvPr/>
        </p:nvSpPr>
        <p:spPr>
          <a:xfrm>
            <a:off x="0" y="6734175"/>
            <a:ext cx="5410200" cy="4603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8" name="矩形 3"/>
          <p:cNvSpPr/>
          <p:nvPr/>
        </p:nvSpPr>
        <p:spPr>
          <a:xfrm>
            <a:off x="3733800" y="6686550"/>
            <a:ext cx="5410200" cy="46038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029" name="五边形 4"/>
          <p:cNvSpPr/>
          <p:nvPr/>
        </p:nvSpPr>
        <p:spPr>
          <a:xfrm rot="5400000">
            <a:off x="4314031" y="-600868"/>
            <a:ext cx="681037" cy="1841500"/>
          </a:xfrm>
          <a:prstGeom prst="homePlate">
            <a:avLst>
              <a:gd name="adj" fmla="val 31583"/>
            </a:avLst>
          </a:prstGeom>
          <a:solidFill>
            <a:srgbClr val="C2E088"/>
          </a:solidFill>
          <a:ln w="19050">
            <a:noFill/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1" name="标题 10"/>
          <p:cNvSpPr>
            <a:spLocks noGrp="1"/>
          </p:cNvSpPr>
          <p:nvPr>
            <p:ph type="title"/>
          </p:nvPr>
        </p:nvSpPr>
        <p:spPr>
          <a:xfrm>
            <a:off x="500633" y="882651"/>
            <a:ext cx="8127429" cy="1302448"/>
          </a:xfrm>
          <a:prstGeom prst="rect">
            <a:avLst/>
          </a:prstGeom>
        </p:spPr>
        <p:txBody>
          <a:bodyPr/>
          <a:lstStyle>
            <a:lvl1pPr eaLnBrk="1" hangingPunct="0">
              <a:lnSpc>
                <a:spcPct val="150000"/>
              </a:lnSpc>
              <a:defRPr sz="28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1030" name="日期占位符 2"/>
          <p:cNvSpPr>
            <a:spLocks noGrp="1"/>
          </p:cNvSpPr>
          <p:nvPr>
            <p:ph type="dt" sz="half" idx="10"/>
          </p:nvPr>
        </p:nvSpPr>
        <p:spPr>
          <a:xfrm>
            <a:off x="3905250" y="0"/>
            <a:ext cx="1514475" cy="552450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6D518397-9DA8-40CA-B4DD-D32F544571D7}" type="datetime1">
              <a:t>*</a:t>
            </a:fld>
          </a:p>
        </p:txBody>
      </p:sp>
      <p:sp>
        <p:nvSpPr>
          <p:cNvPr id="1031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/>
        </p:txBody>
      </p:sp>
      <p:sp>
        <p:nvSpPr>
          <p:cNvPr id="1032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lvl="0"/>
            <a:fld id="{BACFAB5C-60DD-4E65-BA34-F634A29AC05E}" type="slidenum">
              <a:t>*</a:t>
            </a:fld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分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内容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_目录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版权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信息页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theme" Target="../theme/theme1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slideLayout" Target="../slideLayouts/slideLayout8.xml" /><Relationship Id="rId3" Type="http://schemas.openxmlformats.org/officeDocument/2006/relationships/theme" Target="../theme/theme2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D4F1E2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44" r:id="rId1"/>
    <p:sldLayoutId id="2147484746" r:id="rId2"/>
    <p:sldLayoutId id="2147484747" r:id="rId3"/>
    <p:sldLayoutId id="2147484748" r:id="rId4"/>
    <p:sldLayoutId id="2147484749" r:id="rId5"/>
    <p:sldLayoutId id="2147484750" r:id="rId6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Times New Roman" pitchFamily="18" charset="0"/>
          <a:ea typeface="黑体" pitchFamily="49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solidFill>
          <a:srgbClr val="E2F0D9"/>
        </a:solidFill>
      </p:bgPr>
    </p:bg>
    <p:spTree>
      <p:nvGrpSpPr>
        <p:cNvPr id="1" name=""/>
        <p:cNvGrpSpPr/>
        <p:nvPr/>
      </p:nvGrpSpPr>
      <p:grpSpPr/>
    </p:spTree>
  </p:cSld>
  <p:clrMap bg1="lt1" tx1="dk1" bg2="lt2" tx2="dk2" accent1="accent1" accent2="accent2" accent3="accent3" accent4="accent4" accent5="accent5" accent6="accent6" hlink="hlink" folHlink="folHlink"/>
  <p:sldLayoutIdLst>
    <p:sldLayoutId id="2147484751" r:id="rId1"/>
    <p:sldLayoutId id="2147484752" r:id="rId2"/>
  </p:sldLayoutIdLst>
  <p:transition/>
  <p:timing/>
  <p:txStyles>
    <p:titleStyle>
      <a:lvl1pPr marL="0" indent="0" algn="l" defTabSz="914400" rtl="0" eaLnBrk="0" fontAlgn="base" hangingPunct="0">
        <a:lnSpc>
          <a:spcPct val="9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Arial" pitchFamily="34" charset="0"/>
          <a:ea typeface="宋体" pitchFamily="2" charset="-122"/>
          <a:cs typeface="+mj-cs"/>
        </a:defRPr>
      </a:lvl1pPr>
    </p:titleStyle>
    <p:bodyStyle>
      <a:lvl1pPr marL="228600" indent="-228600" algn="l" defTabSz="914400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ClrTx/>
        <a:buSzTx/>
        <a:buFont typeface="Arial" pitchFamily="34" charset="0"/>
        <a:buChar char="•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ClrTx/>
        <a:buSzTx/>
        <a:buFont typeface="Arial" pitchFamily="34" charset="0"/>
        <a:buChar char="•"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6.xml" /><Relationship Id="rId2" Type="http://schemas.openxmlformats.org/officeDocument/2006/relationships/slide" Target="slide3.xml" TargetMode="Internal" /><Relationship Id="rId3" Type="http://schemas.openxmlformats.org/officeDocument/2006/relationships/slide" Target="slide4.xml" TargetMode="Internal" /><Relationship Id="rId4" Type="http://schemas.openxmlformats.org/officeDocument/2006/relationships/slide" Target="slide15.xml" TargetMode="Internal" /><Relationship Id="rId5" Type="http://schemas.openxmlformats.org/officeDocument/2006/relationships/slide" Target="slide30.xml" TargetMode="Internal" /><Relationship Id="rId6" Type="http://schemas.openxmlformats.org/officeDocument/2006/relationships/slide" Target="slide41.xml" TargetMode="Interna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1.png" /><Relationship Id="rId4" Type="http://schemas.openxmlformats.org/officeDocument/2006/relationships/image" Target="../media/image2.png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.png" /><Relationship Id="rId3" Type="http://schemas.openxmlformats.org/officeDocument/2006/relationships/image" Target="../media/image4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6.emf" /><Relationship Id="rId4" Type="http://schemas.openxmlformats.org/officeDocument/2006/relationships/image" Target="../media/image7.emf" /><Relationship Id="rId5" Type="http://schemas.openxmlformats.org/officeDocument/2006/relationships/image" Target="../media/image8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7.emf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png" /><Relationship Id="rId3" Type="http://schemas.openxmlformats.org/officeDocument/2006/relationships/image" Target="../media/image10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1.png" /><Relationship Id="rId3" Type="http://schemas.openxmlformats.org/officeDocument/2006/relationships/image" Target="../media/image12.emf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3.pn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4.png" /><Relationship Id="rId3" Type="http://schemas.openxmlformats.org/officeDocument/2006/relationships/image" Target="../media/image15.png" /><Relationship Id="rId4" Type="http://schemas.openxmlformats.org/officeDocument/2006/relationships/image" Target="../media/image16.emf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7.emf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8.png" /><Relationship Id="rId3" Type="http://schemas.openxmlformats.org/officeDocument/2006/relationships/image" Target="../media/image19.png" /><Relationship Id="rId4" Type="http://schemas.openxmlformats.org/officeDocument/2006/relationships/image" Target="../media/image20.emf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1.emf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2.png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3.emf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4.emf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5.emf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6.png" /><Relationship Id="rId3" Type="http://schemas.openxmlformats.org/officeDocument/2006/relationships/image" Target="../media/image27.png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8.emf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Relationship Id="rId4" Type="http://schemas.openxmlformats.org/officeDocument/2006/relationships/image" Target="../media/image31.png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29.png" /><Relationship Id="rId3" Type="http://schemas.openxmlformats.org/officeDocument/2006/relationships/image" Target="../media/image30.png" /><Relationship Id="rId4" Type="http://schemas.openxmlformats.org/officeDocument/2006/relationships/image" Target="../media/image32.png" /></Relationships>
</file>

<file path=ppt/slides/_rels/slide3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1.png" /><Relationship Id="rId3" Type="http://schemas.openxmlformats.org/officeDocument/2006/relationships/image" Target="../media/image33.png" /></Relationships>
</file>

<file path=ppt/slides/_rels/slide3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4.png" /></Relationships>
</file>

<file path=ppt/slides/_rels/slide4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5.png" /></Relationships>
</file>

<file path=ppt/slides/_rels/slide4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6.emf" /></Relationships>
</file>

<file path=ppt/slides/_rels/slide4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7.png" /><Relationship Id="rId3" Type="http://schemas.openxmlformats.org/officeDocument/2006/relationships/image" Target="../media/image38.emf" /></Relationships>
</file>

<file path=ppt/slides/_rels/slide4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39.emf" /></Relationships>
</file>

<file path=ppt/slides/_rels/slide4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0.png" /></Relationships>
</file>

<file path=ppt/slides/_rels/slide4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4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1.png" /><Relationship Id="rId3" Type="http://schemas.openxmlformats.org/officeDocument/2006/relationships/image" Target="../media/image42.emf" /></Relationships>
</file>

<file path=ppt/slides/_rels/slide5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3.emf" /><Relationship Id="rId3" Type="http://schemas.openxmlformats.org/officeDocument/2006/relationships/image" Target="../media/image44.emf" /></Relationships>
</file>

<file path=ppt/slides/_rels/slide5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5.emf" /></Relationships>
</file>

<file path=ppt/slides/_rels/slide5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6.emf" /><Relationship Id="rId3" Type="http://schemas.openxmlformats.org/officeDocument/2006/relationships/image" Target="../media/image47.png" /></Relationships>
</file>

<file path=ppt/slides/_rels/slide5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48.emf" /><Relationship Id="rId3" Type="http://schemas.openxmlformats.org/officeDocument/2006/relationships/image" Target="../media/image49.png" /></Relationships>
</file>

<file path=ppt/slides/_rels/slide5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png" /></Relationships>
</file>

<file path=ppt/slides/_rels/slide5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png" /></Relationships>
</file>

<file path=ppt/slides/_rels/slide5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png" /></Relationships>
</file>

<file path=ppt/slides/_rels/slide5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0.png" /><Relationship Id="rId3" Type="http://schemas.openxmlformats.org/officeDocument/2006/relationships/image" Target="../media/image51.emf" /><Relationship Id="rId4" Type="http://schemas.openxmlformats.org/officeDocument/2006/relationships/image" Target="../media/image5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50" name="文本框 14"/>
          <p:cNvSpPr txBox="1"/>
          <p:nvPr/>
        </p:nvSpPr>
        <p:spPr>
          <a:xfrm>
            <a:off x="0" y="0"/>
            <a:ext cx="2393950" cy="461963"/>
          </a:xfrm>
          <a:prstGeom prst="rect">
            <a:avLst/>
          </a:prstGeom>
          <a:noFill/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2400" spc="0">
                <a:solidFill>
                  <a:srgbClr val="7F7F7F"/>
                </a:solidFill>
                <a:latin typeface="黑体" pitchFamily="49" charset="-122"/>
                <a:ea typeface="黑体" pitchFamily="49" charset="-122"/>
              </a:rPr>
              <a:t>中</a:t>
            </a:r>
            <a:r>
              <a:rPr lang="zh-CN" altLang="en-US" sz="2400" spc="0">
                <a:solidFill>
                  <a:srgbClr val="7F7F7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考总复习</a:t>
            </a:r>
            <a:endParaRPr lang="zh-CN" altLang="en-US" sz="2400">
              <a:solidFill>
                <a:srgbClr val="7F7F7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51" name="Oval 12"/>
          <p:cNvSpPr/>
          <p:nvPr/>
        </p:nvSpPr>
        <p:spPr bwMode="gray">
          <a:xfrm>
            <a:off x="1971675" y="5705475"/>
            <a:ext cx="314325" cy="519113"/>
          </a:xfrm>
          <a:prstGeom prst="ellipse">
            <a:avLst/>
          </a:prstGeom>
          <a:gradFill rotWithShape="1">
            <a:gsLst>
              <a:gs pos="0">
                <a:srgbClr val="FFCC00"/>
              </a:gs>
              <a:gs pos="100000">
                <a:srgbClr val="7C63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2" name="Oval 10"/>
          <p:cNvSpPr/>
          <p:nvPr/>
        </p:nvSpPr>
        <p:spPr bwMode="gray">
          <a:xfrm>
            <a:off x="428625" y="6559550"/>
            <a:ext cx="298450" cy="298450"/>
          </a:xfrm>
          <a:prstGeom prst="ellipse">
            <a:avLst/>
          </a:prstGeom>
          <a:gradFill rotWithShape="1">
            <a:gsLst>
              <a:gs pos="0">
                <a:srgbClr val="000000"/>
              </a:gs>
              <a:gs pos="100000">
                <a:srgbClr val="FFCC00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wrap="none"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3" name="Oval 39"/>
          <p:cNvSpPr/>
          <p:nvPr/>
        </p:nvSpPr>
        <p:spPr bwMode="gray">
          <a:xfrm>
            <a:off x="1466850" y="639762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4" name="Oval 30"/>
          <p:cNvSpPr/>
          <p:nvPr/>
        </p:nvSpPr>
        <p:spPr bwMode="gray">
          <a:xfrm>
            <a:off x="2800350" y="6446838"/>
            <a:ext cx="258763" cy="25876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5" name="Oval 21"/>
          <p:cNvSpPr/>
          <p:nvPr/>
        </p:nvSpPr>
        <p:spPr bwMode="gray">
          <a:xfrm>
            <a:off x="4229100" y="6338888"/>
            <a:ext cx="428625" cy="519112"/>
          </a:xfrm>
          <a:prstGeom prst="ellipse">
            <a:avLst/>
          </a:prstGeom>
          <a:gradFill rotWithShape="1">
            <a:gsLst>
              <a:gs pos="0">
                <a:srgbClr val="48BE67"/>
              </a:gs>
              <a:gs pos="100000">
                <a:srgbClr val="235C32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6" name="Oval 39"/>
          <p:cNvSpPr/>
          <p:nvPr/>
        </p:nvSpPr>
        <p:spPr bwMode="gray">
          <a:xfrm>
            <a:off x="0" y="5418138"/>
            <a:ext cx="200025" cy="519112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7" name="Oval 30"/>
          <p:cNvSpPr/>
          <p:nvPr/>
        </p:nvSpPr>
        <p:spPr bwMode="gray">
          <a:xfrm>
            <a:off x="638175" y="5815013"/>
            <a:ext cx="371475" cy="519112"/>
          </a:xfrm>
          <a:prstGeom prst="ellipse">
            <a:avLst/>
          </a:prstGeom>
          <a:gradFill rotWithShape="1">
            <a:gsLst>
              <a:gs pos="0">
                <a:srgbClr val="21B3E1"/>
              </a:gs>
              <a:gs pos="100000">
                <a:srgbClr val="1057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8" name="Oval 39"/>
          <p:cNvSpPr/>
          <p:nvPr/>
        </p:nvSpPr>
        <p:spPr bwMode="gray">
          <a:xfrm>
            <a:off x="3371850" y="5959475"/>
            <a:ext cx="258763" cy="260350"/>
          </a:xfrm>
          <a:prstGeom prst="ellipse">
            <a:avLst/>
          </a:prstGeom>
          <a:gradFill rotWithShape="1">
            <a:gsLst>
              <a:gs pos="0">
                <a:srgbClr val="8D67E1"/>
              </a:gs>
              <a:gs pos="100000">
                <a:srgbClr val="45326D"/>
              </a:gs>
            </a:gsLst>
            <a:lin ang="2700000" scaled="1"/>
          </a:gradFill>
          <a:ln w="38100">
            <a:noFill/>
            <a:miter lim="800000"/>
          </a:ln>
        </p:spPr>
        <p:txBody>
          <a:bodyPr anchor="ctr" anchorCtr="0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>
              <a:latin typeface="Calibri" pitchFamily="34" charset="0"/>
              <a:ea typeface="微软雅黑" pitchFamily="34" charset="-122"/>
            </a:endParaRPr>
          </a:p>
        </p:txBody>
      </p:sp>
      <p:sp>
        <p:nvSpPr>
          <p:cNvPr id="2059" name="文本框 14"/>
          <p:cNvSpPr txBox="1">
            <a:spLocks noChangeArrowheads="1"/>
          </p:cNvSpPr>
          <p:nvPr/>
        </p:nvSpPr>
        <p:spPr bwMode="auto">
          <a:xfrm>
            <a:off x="1717499" y="3489678"/>
            <a:ext cx="5889625" cy="9540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algn="ctr" eaLnBrk="1" hangingPunct="1"/>
            <a:r>
              <a:rPr lang="zh-CN" altLang="en-US" sz="2800" b="1" spc="0">
                <a:solidFill>
                  <a:srgbClr val="1B5337"/>
                </a:solidFill>
                <a:latin typeface="黑体" pitchFamily="49" charset="-122"/>
                <a:ea typeface="黑体" pitchFamily="49" charset="-122"/>
              </a:rPr>
              <a:t>第</a:t>
            </a:r>
            <a:r>
              <a:rPr lang="en-US" altLang="zh-CN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25</a:t>
            </a:r>
            <a:r>
              <a:rPr lang="zh-CN" altLang="en-US" sz="28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课时　电流与电压和电阻的关系　欧姆定律</a:t>
            </a:r>
            <a:endParaRPr lang="zh-CN" altLang="en-US" sz="28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060" name="文本框 5"/>
          <p:cNvSpPr txBox="1">
            <a:spLocks noChangeArrowheads="1"/>
          </p:cNvSpPr>
          <p:nvPr/>
        </p:nvSpPr>
        <p:spPr bwMode="auto">
          <a:xfrm>
            <a:off x="589844" y="2355144"/>
            <a:ext cx="7473950" cy="70788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 eaLnBrk="1" hangingPunct="1"/>
            <a:r>
              <a:rPr lang="zh-CN" altLang="en-US" sz="4000" b="1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第四板块 电与磁</a:t>
            </a:r>
            <a:endParaRPr lang="zh-CN" altLang="en-US" sz="4000" b="1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>
    <p:comb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3074" name="组合 5"/>
          <p:cNvGrpSpPr/>
          <p:nvPr/>
        </p:nvGrpSpPr>
        <p:grpSpPr>
          <a:xfrm>
            <a:off x="3781425" y="3894138"/>
            <a:ext cx="676275" cy="744537"/>
            <a:chOff x="3703637" y="4502150"/>
            <a:chExt cx="676275" cy="744538"/>
          </a:xfrm>
        </p:grpSpPr>
        <p:sp>
          <p:nvSpPr>
            <p:cNvPr id="3093" name="立方体 13"/>
            <p:cNvSpPr/>
            <p:nvPr/>
          </p:nvSpPr>
          <p:spPr>
            <a:xfrm rot="18420000">
              <a:off x="3706812" y="4498975"/>
              <a:ext cx="669926" cy="676275"/>
            </a:xfrm>
            <a:prstGeom prst="cube">
              <a:avLst>
                <a:gd name="adj" fmla="val 25000"/>
              </a:avLst>
            </a:prstGeom>
            <a:solidFill>
              <a:srgbClr val="6E9FEE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4" name="Text Box 9"/>
            <p:cNvSpPr/>
            <p:nvPr/>
          </p:nvSpPr>
          <p:spPr bwMode="gray">
            <a:xfrm>
              <a:off x="3870325" y="4600575"/>
              <a:ext cx="377825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3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5" name="组合 1"/>
          <p:cNvGrpSpPr/>
          <p:nvPr/>
        </p:nvGrpSpPr>
        <p:grpSpPr>
          <a:xfrm>
            <a:off x="2524125" y="2109788"/>
            <a:ext cx="676275" cy="754062"/>
            <a:chOff x="2446338" y="2438400"/>
            <a:chExt cx="676275" cy="754063"/>
          </a:xfrm>
        </p:grpSpPr>
        <p:sp>
          <p:nvSpPr>
            <p:cNvPr id="3091" name="立方体 18"/>
            <p:cNvSpPr/>
            <p:nvPr/>
          </p:nvSpPr>
          <p:spPr>
            <a:xfrm rot="18420000">
              <a:off x="2450307" y="2434431"/>
              <a:ext cx="668338" cy="676275"/>
            </a:xfrm>
            <a:prstGeom prst="cube">
              <a:avLst>
                <a:gd name="adj" fmla="val 25000"/>
              </a:avLst>
            </a:prstGeom>
            <a:solidFill>
              <a:srgbClr val="FFC00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2" name="Text Box 9"/>
            <p:cNvSpPr/>
            <p:nvPr/>
          </p:nvSpPr>
          <p:spPr bwMode="gray">
            <a:xfrm>
              <a:off x="2600325" y="2546350"/>
              <a:ext cx="379413" cy="646113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1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76" name="矩形 40"/>
          <p:cNvSpPr>
            <a:spLocks noChangeArrowheads="1"/>
          </p:cNvSpPr>
          <p:nvPr/>
        </p:nvSpPr>
        <p:spPr bwMode="auto">
          <a:xfrm>
            <a:off x="0" y="-33338"/>
            <a:ext cx="4802188" cy="83185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eaLnBrk="1" hangingPunct="1"/>
            <a:r>
              <a:rPr lang="zh-CN" altLang="en-US" sz="4800" spc="0">
                <a:solidFill>
                  <a:srgbClr val="1B5337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中考总复习</a:t>
            </a:r>
            <a:endParaRPr lang="zh-CN" altLang="en-US" sz="4800">
              <a:solidFill>
                <a:srgbClr val="1B5337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7" name="文本框 18">
            <a:hlinkClick r:id="rId2" action="ppaction://hlinksldjump"/>
          </p:cNvPr>
          <p:cNvSpPr txBox="1">
            <a:spLocks noChangeArrowheads="1"/>
          </p:cNvSpPr>
          <p:nvPr/>
        </p:nvSpPr>
        <p:spPr bwMode="auto">
          <a:xfrm>
            <a:off x="3163888" y="2154238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考情分析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3078" name="组合 6"/>
          <p:cNvGrpSpPr/>
          <p:nvPr/>
        </p:nvGrpSpPr>
        <p:grpSpPr>
          <a:xfrm>
            <a:off x="4637088" y="4824413"/>
            <a:ext cx="676275" cy="754062"/>
            <a:chOff x="4543425" y="5634038"/>
            <a:chExt cx="676275" cy="754062"/>
          </a:xfrm>
        </p:grpSpPr>
        <p:sp>
          <p:nvSpPr>
            <p:cNvPr id="3089" name="立方体 35"/>
            <p:cNvSpPr/>
            <p:nvPr/>
          </p:nvSpPr>
          <p:spPr>
            <a:xfrm rot="18420000">
              <a:off x="4546600" y="5630863"/>
              <a:ext cx="669925" cy="676275"/>
            </a:xfrm>
            <a:prstGeom prst="cube">
              <a:avLst>
                <a:gd name="adj" fmla="val 25000"/>
              </a:avLst>
            </a:prstGeom>
            <a:solidFill>
              <a:srgbClr val="92D05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90" name="Text Box 9"/>
            <p:cNvSpPr/>
            <p:nvPr/>
          </p:nvSpPr>
          <p:spPr bwMode="gray">
            <a:xfrm>
              <a:off x="4708525" y="5741988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4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79" name="组合 3"/>
          <p:cNvGrpSpPr/>
          <p:nvPr/>
        </p:nvGrpSpPr>
        <p:grpSpPr>
          <a:xfrm>
            <a:off x="3273425" y="3003550"/>
            <a:ext cx="676275" cy="773113"/>
            <a:chOff x="3195638" y="3535363"/>
            <a:chExt cx="676275" cy="773112"/>
          </a:xfrm>
        </p:grpSpPr>
        <p:sp>
          <p:nvSpPr>
            <p:cNvPr id="3087" name="立方体 11"/>
            <p:cNvSpPr/>
            <p:nvPr/>
          </p:nvSpPr>
          <p:spPr>
            <a:xfrm rot="18420000">
              <a:off x="3199607" y="3531394"/>
              <a:ext cx="668337" cy="676275"/>
            </a:xfrm>
            <a:prstGeom prst="cube">
              <a:avLst>
                <a:gd name="adj" fmla="val 25000"/>
              </a:avLst>
            </a:prstGeom>
            <a:solidFill>
              <a:srgbClr val="AFC5B9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8" name="Text Box 9"/>
            <p:cNvSpPr/>
            <p:nvPr/>
          </p:nvSpPr>
          <p:spPr bwMode="gray">
            <a:xfrm>
              <a:off x="3349625" y="3662363"/>
              <a:ext cx="379413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2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grpSp>
        <p:nvGrpSpPr>
          <p:cNvPr id="3080" name="组合 40"/>
          <p:cNvGrpSpPr/>
          <p:nvPr/>
        </p:nvGrpSpPr>
        <p:grpSpPr>
          <a:xfrm>
            <a:off x="5399088" y="5678488"/>
            <a:ext cx="676275" cy="723900"/>
            <a:chOff x="5306402" y="5631420"/>
            <a:chExt cx="676410" cy="723398"/>
          </a:xfrm>
        </p:grpSpPr>
        <p:sp>
          <p:nvSpPr>
            <p:cNvPr id="3085" name="立方体 43"/>
            <p:cNvSpPr/>
            <p:nvPr/>
          </p:nvSpPr>
          <p:spPr>
            <a:xfrm rot="18420000">
              <a:off x="5309877" y="5627945"/>
              <a:ext cx="669460" cy="676410"/>
            </a:xfrm>
            <a:prstGeom prst="cube">
              <a:avLst>
                <a:gd name="adj" fmla="val 25000"/>
              </a:avLst>
            </a:prstGeom>
            <a:solidFill>
              <a:srgbClr val="7030A0"/>
            </a:solidFill>
            <a:ln w="12700">
              <a:noFill/>
              <a:miter lim="800000"/>
            </a:ln>
          </p:spPr>
          <p:txBody>
            <a:bodyPr anchor="ctr" anchorCtr="0"/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86" name="Text Box 9"/>
            <p:cNvSpPr/>
            <p:nvPr/>
          </p:nvSpPr>
          <p:spPr bwMode="gray">
            <a:xfrm>
              <a:off x="5455761" y="5708706"/>
              <a:ext cx="377825" cy="64611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lvl="0" indent="0" algn="ctr"/>
              <a:r>
                <a:rPr lang="en-US" altLang="zh-CN" sz="3600" b="1">
                  <a:solidFill>
                    <a:srgbClr val="FFFFFF"/>
                  </a:solidFill>
                  <a:latin typeface="Calibri" pitchFamily="34" charset="0"/>
                </a:rPr>
                <a:t>5</a:t>
              </a:r>
              <a:endParaRPr lang="en-US" altLang="zh-CN" sz="3600" b="1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3081" name="文本框 18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48113" y="3048000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知识梳理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2" name="文本框 18">
            <a:hlinkClick r:id="rId4" action="ppaction://hlinksldjump"/>
          </p:cNvPr>
          <p:cNvSpPr txBox="1">
            <a:spLocks noChangeArrowheads="1"/>
          </p:cNvSpPr>
          <p:nvPr/>
        </p:nvSpPr>
        <p:spPr bwMode="auto">
          <a:xfrm>
            <a:off x="4462463" y="3905250"/>
            <a:ext cx="2370137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重难点突破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3" name="文本框 18">
            <a:hlinkClick r:id="rId5" action="ppaction://hlinksldjump"/>
          </p:cNvPr>
          <p:cNvSpPr txBox="1">
            <a:spLocks noChangeArrowheads="1"/>
          </p:cNvSpPr>
          <p:nvPr/>
        </p:nvSpPr>
        <p:spPr bwMode="auto">
          <a:xfrm>
            <a:off x="5391150" y="4805363"/>
            <a:ext cx="2003425" cy="708025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中考特训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84" name="文本框 18">
            <a:hlinkClick r:id="rId6" action="ppaction://hlinksldjump"/>
          </p:cNvPr>
          <p:cNvSpPr txBox="1">
            <a:spLocks noChangeArrowheads="1"/>
          </p:cNvSpPr>
          <p:nvPr/>
        </p:nvSpPr>
        <p:spPr bwMode="auto">
          <a:xfrm>
            <a:off x="6046788" y="5776913"/>
            <a:ext cx="2003425" cy="706437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lang="zh-CN" altLang="en-US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marL="0" marR="0" lvl="0" indent="0" eaLnBrk="1" hangingPunct="1">
              <a:lnSpc>
                <a:spcPts val="2400"/>
              </a:lnSpc>
            </a:pPr>
            <a:r>
              <a:rPr lang="zh-CN" altLang="en-US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 广东中考</a:t>
            </a:r>
            <a:endParaRPr lang="en-US" altLang="zh-CN" sz="2800" b="1">
              <a:solidFill>
                <a:srgbClr val="40404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 eaLnBrk="1" hangingPunct="1">
              <a:lnSpc>
                <a:spcPts val="2400"/>
              </a:lnSpc>
            </a:pPr>
            <a:r>
              <a:rPr lang="en-US" altLang="zh-CN" sz="2800" b="1" spc="0">
                <a:solidFill>
                  <a:srgbClr val="404040"/>
                </a:solidFill>
                <a:latin typeface="黑体" pitchFamily="49" charset="-122"/>
                <a:ea typeface="黑体" pitchFamily="49" charset="-122"/>
              </a:rPr>
              <a:t>……………</a:t>
            </a:r>
            <a:endParaRPr lang="zh-CN" altLang="en-US" sz="2800" b="1">
              <a:solidFill>
                <a:srgbClr val="40404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8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考情分析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aphicFrame>
        <p:nvGraphicFramePr>
          <p:cNvPr id="4099" name="表格 1"/>
          <p:cNvGraphicFramePr>
            <a:graphicFrameLocks noGrp="1"/>
          </p:cNvGraphicFramePr>
          <p:nvPr/>
        </p:nvGraphicFramePr>
        <p:xfrm>
          <a:off x="520700" y="1339850"/>
          <a:ext cx="8102600" cy="3975100"/>
        </p:xfrm>
        <a:graphic>
          <a:graphicData uri="http://schemas.openxmlformats.org/drawingml/2006/table">
            <a:tbl>
              <a:tblPr/>
              <a:tblGrid>
                <a:gridCol w="2025650"/>
                <a:gridCol w="2025650"/>
                <a:gridCol w="2025650"/>
                <a:gridCol w="2025650"/>
              </a:tblGrid>
              <a:tr h="496888">
                <a:tc rowSpan="2"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课程标准（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版）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gridSpan="3"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近三年考到的知识点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  <a:tc hMerge="1">
                  <a:txBody>
                    <a:bodyPr/>
                    <a:lstStyle/>
                    <a:p/>
                  </a:txBody>
                  <a:tcPr>
                    <a:lnR w="12700"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</a:tcPr>
                </a:tc>
              </a:tr>
              <a:tr h="496888">
                <a:tc vMerge="1">
                  <a:txBody>
                    <a:bodyPr/>
                    <a:lstStyle/>
                    <a:p/>
                  </a:txBody>
                  <a:tcPr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B w="12700">
                      <a:miter lim="800000"/>
                    </a:lnB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2018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2019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2020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987550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通过实验，探究电流与电压、电阻的关系．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“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探究电流跟电压关系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——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探究电流与电阻的关系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（实验题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993775"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理解欧姆定律．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计算题（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7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计算题（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分）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0" tIns="0" rIns="6859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0" marR="6859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箭头: 五边形 3"/>
          <p:cNvSpPr/>
          <p:nvPr/>
        </p:nvSpPr>
        <p:spPr>
          <a:xfrm>
            <a:off x="487363" y="795338"/>
            <a:ext cx="5373687" cy="915987"/>
          </a:xfrm>
          <a:prstGeom prst="homePlate">
            <a:avLst>
              <a:gd name="adj" fmla="val 50002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一　电流与电压、电阻的关系</a:t>
            </a:r>
            <a:endParaRPr lang="en-US" altLang="zh-CN" sz="2800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   （实验方法：控制变量法）　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3" name="矩形 9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4" name="标题 1"/>
          <p:cNvSpPr>
            <a:spLocks noGrp="1"/>
          </p:cNvSpPr>
          <p:nvPr>
            <p:ph type="title" idx="4294967295"/>
          </p:nvPr>
        </p:nvSpPr>
        <p:spPr>
          <a:xfrm>
            <a:off x="368300" y="1927225"/>
            <a:ext cx="8556625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．探究电流和电压的关系，必须控制</a:t>
            </a:r>
            <a:r>
              <a:rPr lang="zh-CN" altLang="zh-CN" sz="2800" u="sng"/>
              <a:t>　　　</a:t>
            </a:r>
            <a:r>
              <a:rPr lang="zh-CN" altLang="zh-CN" sz="2800"/>
              <a:t>不变．</a:t>
            </a:r>
            <a:br>
              <a:rPr lang="en-US" altLang="zh-CN" sz="2800"/>
            </a:br>
            <a:r>
              <a:rPr lang="zh-CN" altLang="zh-CN" sz="2800"/>
              <a:t>滑动变阻器的作用是</a:t>
            </a:r>
            <a:r>
              <a:rPr lang="en-US" altLang="zh-CN" sz="2800"/>
              <a:t>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br>
              <a:rPr lang="en-US" altLang="zh-CN" sz="2800"/>
            </a:br>
            <a:r>
              <a:rPr lang="zh-CN" altLang="zh-CN" sz="2800"/>
              <a:t>实验电路图：</a:t>
            </a:r>
            <a:r>
              <a:rPr lang="en-US" altLang="zh-CN" sz="2800"/>
              <a:t>                 </a:t>
            </a: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根据实验数据描点作图得出图像：</a:t>
            </a:r>
            <a:br>
              <a:rPr lang="zh-CN" altLang="zh-CN" sz="2800"/>
            </a:br>
            <a:r>
              <a:rPr lang="zh-CN" altLang="zh-CN" sz="2800"/>
              <a:t>实验结论：</a:t>
            </a:r>
            <a:r>
              <a:rPr lang="en-US" altLang="zh-CN" sz="2800"/>
              <a:t>__________________________________</a:t>
            </a:r>
            <a:br>
              <a:rPr lang="en-US" altLang="zh-CN" sz="2800"/>
            </a:br>
            <a:r>
              <a:rPr lang="en-US" altLang="zh-CN" sz="2800"/>
              <a:t>                    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5" name="Picture 1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7938" y="3376613"/>
            <a:ext cx="1524000" cy="10541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6" name="Picture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29288" y="4086225"/>
            <a:ext cx="2011362" cy="9239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7" name="矩形 2"/>
          <p:cNvSpPr/>
          <p:nvPr/>
        </p:nvSpPr>
        <p:spPr>
          <a:xfrm>
            <a:off x="2306638" y="5111750"/>
            <a:ext cx="5884862" cy="112395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ts val="42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电阻一定时，导体中的电流和两端电压成正比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128" name="矩形 4"/>
          <p:cNvSpPr/>
          <p:nvPr/>
        </p:nvSpPr>
        <p:spPr>
          <a:xfrm>
            <a:off x="6391275" y="1927225"/>
            <a:ext cx="903288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</a:t>
            </a:r>
            <a:endParaRPr lang="zh-CN" altLang="en-US" sz="2800"/>
          </a:p>
        </p:txBody>
      </p:sp>
      <p:sp>
        <p:nvSpPr>
          <p:cNvPr id="5129" name="矩形 5"/>
          <p:cNvSpPr/>
          <p:nvPr/>
        </p:nvSpPr>
        <p:spPr>
          <a:xfrm>
            <a:off x="3794125" y="2493963"/>
            <a:ext cx="413543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改变电路中电流和电压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2" grpId="0"/>
      <p:bldP spid="5124" grpId="0"/>
      <p:bldP spid="5127" grpId="0"/>
      <p:bldP spid="5128" grpId="0"/>
      <p:bldP spid="512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614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55575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．探究电流和电阻的关系，必须控制</a:t>
            </a:r>
            <a:r>
              <a:rPr lang="zh-CN" altLang="zh-CN" sz="2800" u="sng"/>
              <a:t>　　　　</a:t>
            </a:r>
            <a:r>
              <a:rPr lang="zh-CN" altLang="zh-CN" sz="2800"/>
              <a:t>不变．滑动变阻器的作用是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（当定值电阻变大时，变阻器滑片向阻值</a:t>
            </a:r>
            <a:r>
              <a:rPr lang="zh-CN" altLang="zh-CN" sz="2800" u="sng"/>
              <a:t>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r>
              <a:rPr lang="zh-CN" altLang="zh-CN" sz="2800" u="sng"/>
              <a:t>　</a:t>
            </a:r>
            <a:r>
              <a:rPr lang="zh-CN" altLang="zh-CN" sz="2800"/>
              <a:t>的方向移动）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6148" name="矩形 4"/>
          <p:cNvSpPr/>
          <p:nvPr/>
        </p:nvSpPr>
        <p:spPr>
          <a:xfrm>
            <a:off x="6638925" y="1635125"/>
            <a:ext cx="9017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电压</a:t>
            </a:r>
            <a:endParaRPr lang="zh-CN" altLang="en-US" sz="2800"/>
          </a:p>
        </p:txBody>
      </p:sp>
      <p:sp>
        <p:nvSpPr>
          <p:cNvPr id="6149" name="矩形 6"/>
          <p:cNvSpPr/>
          <p:nvPr/>
        </p:nvSpPr>
        <p:spPr>
          <a:xfrm>
            <a:off x="785813" y="2925763"/>
            <a:ext cx="48529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使定值电阻两端的电压不变　</a:t>
            </a:r>
            <a:endParaRPr lang="zh-CN" altLang="en-US" sz="2800"/>
          </a:p>
        </p:txBody>
      </p:sp>
      <p:sp>
        <p:nvSpPr>
          <p:cNvPr id="6150" name="矩形 7"/>
          <p:cNvSpPr/>
          <p:nvPr/>
        </p:nvSpPr>
        <p:spPr>
          <a:xfrm>
            <a:off x="7239000" y="3543300"/>
            <a:ext cx="12620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变大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/>
      <p:bldP spid="6148" grpId="0"/>
      <p:bldP spid="6149" grpId="0"/>
      <p:bldP spid="615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717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715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200000"/>
              </a:lnSpc>
            </a:pPr>
            <a:r>
              <a:rPr lang="zh-CN" altLang="zh-CN" sz="2800"/>
              <a:t>实验电路图：</a:t>
            </a:r>
            <a:br>
              <a:rPr lang="zh-CN" altLang="zh-CN" sz="2800"/>
            </a:br>
            <a:r>
              <a:rPr lang="zh-CN" altLang="zh-CN" sz="2800"/>
              <a:t>根据实验数据描点作图得出图像：</a:t>
            </a:r>
            <a:br>
              <a:rPr lang="zh-CN" altLang="zh-CN" sz="2800"/>
            </a:br>
            <a:r>
              <a:rPr lang="zh-CN" altLang="zh-CN" sz="2800"/>
              <a:t>实验结论：</a:t>
            </a:r>
            <a:r>
              <a:rPr lang="en-US" altLang="zh-CN" sz="2800"/>
              <a:t>________________________________________________________________________.</a:t>
            </a:r>
            <a:endParaRPr lang="zh-CN" altLang="en-US" sz="2800"/>
          </a:p>
        </p:txBody>
      </p:sp>
      <p:pic>
        <p:nvPicPr>
          <p:cNvPr id="717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7013" y="1171575"/>
            <a:ext cx="1592262" cy="11017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94388" y="2008188"/>
            <a:ext cx="2025650" cy="931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4" name="矩形 5"/>
          <p:cNvSpPr/>
          <p:nvPr/>
        </p:nvSpPr>
        <p:spPr>
          <a:xfrm>
            <a:off x="687388" y="3676650"/>
            <a:ext cx="7232650" cy="16891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20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导体两端电压一定时，通过导体的电流和导体的电阻成反比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1" grpId="0"/>
      <p:bldP spid="717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5" name="标题 2"/>
          <p:cNvSpPr>
            <a:spLocks noGrp="1"/>
          </p:cNvSpPr>
          <p:nvPr>
            <p:ph type="title" idx="4294967295"/>
          </p:nvPr>
        </p:nvSpPr>
        <p:spPr>
          <a:xfrm>
            <a:off x="379413" y="1473200"/>
            <a:ext cx="83851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．内容：导体中的电流跟导体两端的电压成</a:t>
            </a:r>
            <a:br>
              <a:rPr lang="en-US" altLang="zh-CN" sz="2800"/>
            </a:br>
            <a:r>
              <a:rPr lang="zh-CN" altLang="zh-CN" sz="2800" u="sng"/>
              <a:t>　　　</a:t>
            </a:r>
            <a:r>
              <a:rPr lang="zh-CN" altLang="zh-CN" sz="2800"/>
              <a:t>，跟导体的电阻成</a:t>
            </a:r>
            <a:r>
              <a:rPr lang="zh-CN" altLang="zh-CN" sz="2800" u="sng"/>
              <a:t>　　　</a:t>
            </a:r>
            <a:r>
              <a:rPr lang="zh-CN" altLang="zh-CN" sz="2800"/>
              <a:t>．公式：</a:t>
            </a:r>
            <a:r>
              <a:rPr lang="zh-CN" altLang="zh-CN" sz="2800" u="sng"/>
              <a:t>　　　　</a:t>
            </a:r>
            <a:r>
              <a:rPr lang="zh-CN" altLang="zh-CN" sz="2800"/>
              <a:t>．</a:t>
            </a:r>
            <a:br>
              <a:rPr lang="en-US" altLang="zh-CN" sz="2800"/>
            </a:br>
            <a:r>
              <a:rPr lang="zh-CN" altLang="zh-CN" sz="2800"/>
              <a:t>变形式：求电阻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zh-CN" altLang="zh-CN" sz="2800" u="sng"/>
              <a:t>　　　　</a:t>
            </a:r>
            <a:r>
              <a:rPr lang="zh-CN" altLang="zh-CN" sz="2800"/>
              <a:t>、求电压</a:t>
            </a: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zh-CN" altLang="zh-CN" sz="2800" u="sng"/>
              <a:t>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en-US" altLang="zh-CN" sz="2800"/>
              <a:t>/</a:t>
            </a:r>
            <a:r>
              <a:rPr lang="en-US" altLang="zh-CN" sz="2800" i="1"/>
              <a:t>I</a:t>
            </a:r>
            <a:r>
              <a:rPr lang="zh-CN" altLang="zh-CN" sz="2800"/>
              <a:t>的理解：不能说电阻与电流成反比，与电压成正比．因为一个导体的电阻大小与导体的材料、长度、横截面积、温度</a:t>
            </a:r>
            <a:r>
              <a:rPr lang="zh-CN" altLang="zh-CN" sz="2800" u="sng"/>
              <a:t>　　　　　</a:t>
            </a:r>
            <a:r>
              <a:rPr lang="zh-CN" altLang="zh-CN" sz="2800"/>
              <a:t>关，与导体两端的电压、通过导体的电流大小</a:t>
            </a:r>
            <a:r>
              <a:rPr lang="zh-CN" altLang="zh-CN" sz="2800" u="sng"/>
              <a:t>　　　　　</a:t>
            </a:r>
            <a:r>
              <a:rPr lang="zh-CN" altLang="zh-CN" sz="2800"/>
              <a:t>关．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8196" name="箭头: 五边形 3"/>
          <p:cNvSpPr/>
          <p:nvPr/>
        </p:nvSpPr>
        <p:spPr>
          <a:xfrm>
            <a:off x="487363" y="795338"/>
            <a:ext cx="2708275" cy="571500"/>
          </a:xfrm>
          <a:prstGeom prst="homePlate">
            <a:avLst>
              <a:gd name="adj" fmla="val 50000"/>
            </a:avLst>
          </a:prstGeom>
          <a:solidFill>
            <a:srgbClr val="FF69B4"/>
          </a:solidFill>
          <a:ln w="12700">
            <a:solidFill>
              <a:srgbClr val="6F9526"/>
            </a:solidFill>
            <a:miter lim="800000"/>
          </a:ln>
        </p:spPr>
        <p:txBody>
          <a:bodyPr anchor="ctr" anchorCtr="0"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en-US" sz="2800" spc="0">
                <a:solidFill>
                  <a:srgbClr val="00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二　欧姆定律　 </a:t>
            </a:r>
            <a:endParaRPr lang="zh-CN" altLang="en-US" sz="2800">
              <a:solidFill>
                <a:srgbClr val="000000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8197" name="矩形 4"/>
          <p:cNvSpPr/>
          <p:nvPr/>
        </p:nvSpPr>
        <p:spPr>
          <a:xfrm>
            <a:off x="520700" y="2170113"/>
            <a:ext cx="903288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正比</a:t>
            </a:r>
            <a:endParaRPr lang="zh-CN" altLang="en-US" sz="2800"/>
          </a:p>
        </p:txBody>
      </p:sp>
      <p:sp>
        <p:nvSpPr>
          <p:cNvPr id="8198" name="矩形 5"/>
          <p:cNvSpPr/>
          <p:nvPr/>
        </p:nvSpPr>
        <p:spPr>
          <a:xfrm>
            <a:off x="4465638" y="2195513"/>
            <a:ext cx="903287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反比</a:t>
            </a:r>
            <a:endParaRPr lang="zh-CN" altLang="en-US" sz="2800"/>
          </a:p>
        </p:txBody>
      </p:sp>
      <p:sp>
        <p:nvSpPr>
          <p:cNvPr id="8199" name="矩形 6"/>
          <p:cNvSpPr/>
          <p:nvPr/>
        </p:nvSpPr>
        <p:spPr>
          <a:xfrm>
            <a:off x="6951663" y="2214563"/>
            <a:ext cx="12430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endParaRPr lang="zh-CN" altLang="en-US" sz="2800"/>
          </a:p>
        </p:txBody>
      </p:sp>
      <p:sp>
        <p:nvSpPr>
          <p:cNvPr id="8200" name="矩形 7"/>
          <p:cNvSpPr/>
          <p:nvPr/>
        </p:nvSpPr>
        <p:spPr>
          <a:xfrm>
            <a:off x="3983038" y="2851150"/>
            <a:ext cx="6635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endParaRPr lang="zh-CN" altLang="en-US" sz="2800"/>
          </a:p>
        </p:txBody>
      </p:sp>
      <p:sp>
        <p:nvSpPr>
          <p:cNvPr id="8201" name="矩形 8"/>
          <p:cNvSpPr/>
          <p:nvPr/>
        </p:nvSpPr>
        <p:spPr>
          <a:xfrm>
            <a:off x="7194550" y="2851150"/>
            <a:ext cx="5238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IR</a:t>
            </a:r>
            <a:endParaRPr lang="zh-CN" altLang="en-US" sz="2800"/>
          </a:p>
        </p:txBody>
      </p:sp>
      <p:sp>
        <p:nvSpPr>
          <p:cNvPr id="8202" name="矩形 9"/>
          <p:cNvSpPr/>
          <p:nvPr/>
        </p:nvSpPr>
        <p:spPr>
          <a:xfrm>
            <a:off x="4572000" y="4749800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有</a:t>
            </a:r>
            <a:endParaRPr lang="zh-CN" altLang="en-US" sz="2800"/>
          </a:p>
        </p:txBody>
      </p:sp>
      <p:sp>
        <p:nvSpPr>
          <p:cNvPr id="8203" name="矩形 10"/>
          <p:cNvSpPr/>
          <p:nvPr/>
        </p:nvSpPr>
        <p:spPr>
          <a:xfrm>
            <a:off x="5368925" y="5384800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无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1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2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82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2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5" grpId="0"/>
      <p:bldP spid="8196" grpId="0"/>
      <p:bldP spid="8197" grpId="0"/>
      <p:bldP spid="8198" grpId="0"/>
      <p:bldP spid="8199" grpId="0"/>
      <p:bldP spid="8200" grpId="0"/>
      <p:bldP spid="8201" grpId="0"/>
      <p:bldP spid="8202" grpId="0"/>
      <p:bldP spid="820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9218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921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8271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．使用欧姆定律公式的注意事项：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/>
              <a:t>“</a:t>
            </a:r>
            <a:r>
              <a:rPr lang="zh-CN" altLang="zh-CN" sz="2800"/>
              <a:t>同体性</a:t>
            </a:r>
            <a:r>
              <a:rPr lang="en-US" altLang="zh-CN" sz="2800"/>
              <a:t>”</a:t>
            </a:r>
            <a:r>
              <a:rPr lang="zh-CN" altLang="zh-CN" sz="2800"/>
              <a:t>，即同一段导体上的</a:t>
            </a:r>
            <a:r>
              <a:rPr lang="en-US" altLang="zh-CN" sz="2800" i="1"/>
              <a:t>I</a:t>
            </a:r>
            <a:r>
              <a:rPr lang="zh-CN" altLang="zh-CN" sz="2800"/>
              <a:t>、</a:t>
            </a:r>
            <a:r>
              <a:rPr lang="en-US" altLang="zh-CN" sz="2800" i="1"/>
              <a:t>U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/>
              <a:t>“</a:t>
            </a:r>
            <a:r>
              <a:rPr lang="zh-CN" altLang="zh-CN" sz="2800"/>
              <a:t>同时性</a:t>
            </a:r>
            <a:r>
              <a:rPr lang="en-US" altLang="zh-CN" sz="2800"/>
              <a:t>”</a:t>
            </a:r>
            <a:r>
              <a:rPr lang="zh-CN" altLang="zh-CN" sz="2800"/>
              <a:t>，即同一时间也就是电路在同一状态下的</a:t>
            </a:r>
            <a:r>
              <a:rPr lang="en-US" altLang="zh-CN" sz="2800" i="1"/>
              <a:t>I</a:t>
            </a:r>
            <a:r>
              <a:rPr lang="zh-CN" altLang="zh-CN" sz="2800"/>
              <a:t>、</a:t>
            </a:r>
            <a:r>
              <a:rPr lang="en-US" altLang="zh-CN" sz="2800" i="1"/>
              <a:t>U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</a:t>
            </a:r>
            <a:r>
              <a:rPr lang="en-US" altLang="zh-CN" sz="2800"/>
              <a:t>“</a:t>
            </a:r>
            <a:r>
              <a:rPr lang="zh-CN" altLang="zh-CN" sz="2800"/>
              <a:t>统一性</a:t>
            </a:r>
            <a:r>
              <a:rPr lang="en-US" altLang="zh-CN" sz="2800"/>
              <a:t>”</a:t>
            </a:r>
            <a:r>
              <a:rPr lang="zh-CN" altLang="zh-CN" sz="2800"/>
              <a:t>，即单位要统一，</a:t>
            </a:r>
            <a:r>
              <a:rPr lang="en-US" altLang="zh-CN" sz="2800" i="1"/>
              <a:t>I</a:t>
            </a:r>
            <a:r>
              <a:rPr lang="zh-CN" altLang="zh-CN" sz="2800"/>
              <a:t>、</a:t>
            </a:r>
            <a:r>
              <a:rPr lang="en-US" altLang="zh-CN" sz="2800" i="1"/>
              <a:t>U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zh-CN" altLang="zh-CN" sz="2800"/>
              <a:t>的单位分别为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V</a:t>
            </a:r>
            <a:r>
              <a:rPr lang="zh-CN" altLang="zh-CN" sz="2800"/>
              <a:t>和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0242" name="矩形 14"/>
          <p:cNvSpPr/>
          <p:nvPr/>
        </p:nvSpPr>
        <p:spPr>
          <a:xfrm>
            <a:off x="3725863" y="0"/>
            <a:ext cx="1841500" cy="4619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知识梳理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0243" name="标题 2"/>
          <p:cNvSpPr>
            <a:spLocks noGrp="1"/>
          </p:cNvSpPr>
          <p:nvPr>
            <p:ph type="title" idx="4294967295"/>
          </p:nvPr>
        </p:nvSpPr>
        <p:spPr>
          <a:xfrm>
            <a:off x="582613" y="9112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．串并联电路的简单计算：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0244" name="表格 1"/>
          <p:cNvGraphicFramePr>
            <a:graphicFrameLocks noGrp="1"/>
          </p:cNvGraphicFramePr>
          <p:nvPr/>
        </p:nvGraphicFramePr>
        <p:xfrm>
          <a:off x="595312" y="1725612"/>
          <a:ext cx="7896225" cy="3981450"/>
        </p:xfrm>
        <a:graphic>
          <a:graphicData uri="http://schemas.openxmlformats.org/drawingml/2006/table">
            <a:tbl>
              <a:tblPr/>
              <a:tblGrid>
                <a:gridCol w="1498600"/>
                <a:gridCol w="3376612"/>
                <a:gridCol w="3021012"/>
              </a:tblGrid>
              <a:tr h="466725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串联电路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并联电路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757362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）电流规律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电流处处相等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总电流等于各支路电流之和</a:t>
                      </a:r>
                      <a:endParaRPr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1757362"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（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）电压规律</a:t>
                      </a:r>
                      <a:endParaRPr sz="24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总电压等于各部分电压之和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7" tIns="0" rIns="68577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各支路电压相等，且等于总电压</a:t>
                      </a:r>
                      <a:endParaRPr lang="en-US" altLang="zh-CN" sz="2400">
                        <a:solidFill>
                          <a:srgbClr val="000000"/>
                        </a:solidFill>
                        <a:latin typeface="Times New Roman" pitchFamily="18" charset="0"/>
                        <a:ea typeface="黑体" panose="02010609060101010101" pitchFamily="49" charset="-122"/>
                      </a:endParaRPr>
                    </a:p>
                    <a:p>
                      <a:pPr marL="0" lvl="0" indent="0" eaLnBrk="1" hangingPunct="1">
                        <a:lnSpc>
                          <a:spcPct val="150000"/>
                        </a:lnSpc>
                      </a:pP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＝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24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7" marR="68577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10262" name="矩形 4"/>
          <p:cNvSpPr/>
          <p:nvPr/>
        </p:nvSpPr>
        <p:spPr>
          <a:xfrm>
            <a:off x="2846388" y="3098800"/>
            <a:ext cx="1211262" cy="461963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10263" name="矩形 5"/>
          <p:cNvSpPr/>
          <p:nvPr/>
        </p:nvSpPr>
        <p:spPr>
          <a:xfrm>
            <a:off x="6226175" y="3367088"/>
            <a:ext cx="903288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400"/>
          </a:p>
        </p:txBody>
      </p:sp>
      <p:sp>
        <p:nvSpPr>
          <p:cNvPr id="10264" name="矩形 6"/>
          <p:cNvSpPr/>
          <p:nvPr/>
        </p:nvSpPr>
        <p:spPr>
          <a:xfrm>
            <a:off x="3533775" y="4824413"/>
            <a:ext cx="1450975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＋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 sz="2400"/>
          </a:p>
        </p:txBody>
      </p:sp>
      <p:sp>
        <p:nvSpPr>
          <p:cNvPr id="10265" name="矩形 7"/>
          <p:cNvSpPr/>
          <p:nvPr/>
        </p:nvSpPr>
        <p:spPr>
          <a:xfrm>
            <a:off x="6165850" y="5103813"/>
            <a:ext cx="1144588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2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2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2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3" grpId="0"/>
      <p:bldP spid="10262" grpId="0"/>
      <p:bldP spid="10263" grpId="0"/>
      <p:bldP spid="10264" grpId="0"/>
      <p:bldP spid="1026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标题 1"/>
          <p:cNvSpPr>
            <a:spLocks noGrp="1"/>
          </p:cNvSpPr>
          <p:nvPr>
            <p:ph type="title" idx="4294967295"/>
          </p:nvPr>
        </p:nvSpPr>
        <p:spPr>
          <a:xfrm>
            <a:off x="508000" y="6619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en-US" sz="2800"/>
              <a:t>一　  电流、电压和电阻的探究实验　 </a:t>
            </a:r>
            <a:br>
              <a:rPr lang="en-US" altLang="zh-CN" sz="2800"/>
            </a:br>
            <a:r>
              <a:rPr lang="en-US" altLang="zh-CN" sz="2800"/>
              <a:t>         </a:t>
            </a:r>
            <a:r>
              <a:rPr lang="zh-CN" altLang="zh-CN" sz="2800"/>
              <a:t>（</a:t>
            </a:r>
            <a:r>
              <a:rPr lang="en-US" altLang="zh-CN" sz="2800"/>
              <a:t>2020</a:t>
            </a:r>
            <a:r>
              <a:rPr lang="zh-CN" altLang="zh-CN" sz="2800"/>
              <a:t>·常州）小组同学探究</a:t>
            </a:r>
            <a:r>
              <a:rPr lang="en-US" altLang="zh-CN" sz="2800"/>
              <a:t>“</a:t>
            </a:r>
            <a:r>
              <a:rPr lang="zh-CN" altLang="zh-CN" sz="2800"/>
              <a:t>欧姆定律</a:t>
            </a:r>
            <a:r>
              <a:rPr lang="en-US" altLang="zh-CN" sz="2800"/>
              <a:t>”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/>
              <a:t>（一）小明探究</a:t>
            </a:r>
            <a:r>
              <a:rPr lang="en-US" altLang="zh-CN" sz="2800"/>
              <a:t>“</a:t>
            </a:r>
            <a:r>
              <a:rPr lang="zh-CN" altLang="zh-CN" sz="2800"/>
              <a:t>电流与电压的关系</a:t>
            </a:r>
            <a:r>
              <a:rPr lang="en-US" altLang="zh-CN" sz="2800"/>
              <a:t>”</a:t>
            </a:r>
            <a:r>
              <a:rPr lang="zh-CN" altLang="zh-CN" sz="2800"/>
              <a:t>．实验器材为：</a:t>
            </a:r>
            <a:r>
              <a:rPr lang="en-US" altLang="zh-CN" sz="2800"/>
              <a:t>6 V</a:t>
            </a:r>
            <a:r>
              <a:rPr lang="zh-CN" altLang="zh-CN" sz="2800"/>
              <a:t>蓄电池、开关</a:t>
            </a:r>
            <a:r>
              <a:rPr lang="en-US" altLang="zh-CN" sz="2800"/>
              <a:t>S</a:t>
            </a:r>
            <a:r>
              <a:rPr lang="zh-CN" altLang="zh-CN" sz="2800"/>
              <a:t>、电压表、电流表、滑动变阻器（</a:t>
            </a:r>
            <a:r>
              <a:rPr lang="en-US" altLang="zh-CN" sz="2800"/>
              <a:t>20 Ω</a:t>
            </a:r>
            <a:r>
              <a:rPr lang="zh-CN" altLang="zh-CN" sz="2800"/>
              <a:t>　</a:t>
            </a:r>
            <a:r>
              <a:rPr lang="en-US" altLang="zh-CN" sz="2800"/>
              <a:t>2 A</a:t>
            </a:r>
            <a:r>
              <a:rPr lang="zh-CN" altLang="zh-CN" sz="2800"/>
              <a:t>）、未知阻值的定值电阻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）请在图甲中以笔画线代替导线完成电路连接，要求：滑动变阻器滑片向右移动时电阻变大．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1267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8" y="1312863"/>
            <a:ext cx="792162" cy="3952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1269" name="图片 4"/>
          <p:cNvPicPr>
            <a:picLocks noChangeAspect="1"/>
          </p:cNvPicPr>
          <p:nvPr/>
        </p:nvPicPr>
        <p:blipFill>
          <a:blip r:embed="rId3"/>
          <a:srcRect r="82106"/>
          <a:stretch>
            <a:fillRect/>
          </a:stretch>
        </p:blipFill>
        <p:spPr>
          <a:xfrm>
            <a:off x="1757363" y="4518025"/>
            <a:ext cx="2478087" cy="20462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70" name="图片 5"/>
          <p:cNvPicPr>
            <a:picLocks noChangeAspect="1"/>
          </p:cNvPicPr>
          <p:nvPr/>
        </p:nvPicPr>
        <p:blipFill>
          <a:blip r:embed="rId4"/>
          <a:srcRect r="87897"/>
          <a:stretch>
            <a:fillRect/>
          </a:stretch>
        </p:blipFill>
        <p:spPr>
          <a:xfrm>
            <a:off x="5567363" y="4518025"/>
            <a:ext cx="1430337" cy="19954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1271" name="图片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66888" y="4471988"/>
            <a:ext cx="2354262" cy="17954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2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229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6525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</a:t>
            </a:r>
            <a:r>
              <a:rPr lang="en-US" altLang="zh-CN" sz="2800"/>
              <a:t>S</a:t>
            </a:r>
            <a:r>
              <a:rPr lang="zh-CN" altLang="zh-CN" sz="2800"/>
              <a:t>，发现电流表有示数、电压表无示数，则电路故障不可能是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处发生短路 　　　　　　</a:t>
            </a: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处发生断路</a:t>
            </a:r>
            <a:r>
              <a:rPr lang="en-US" altLang="zh-CN" sz="2800"/>
              <a:t>        </a:t>
            </a:r>
            <a:r>
              <a:rPr lang="zh-CN" altLang="zh-CN" sz="2800"/>
              <a:t>　　　　　　</a:t>
            </a:r>
            <a:r>
              <a:rPr lang="en-US" altLang="zh-CN" sz="2800"/>
              <a:t>C</a:t>
            </a:r>
            <a:r>
              <a:rPr lang="zh-CN" altLang="zh-CN" sz="2800"/>
              <a:t>．导线</a:t>
            </a:r>
            <a:r>
              <a:rPr lang="en-US" altLang="zh-CN" sz="2800" i="1"/>
              <a:t>EG</a:t>
            </a:r>
            <a:r>
              <a:rPr lang="zh-CN" altLang="zh-CN" sz="2800"/>
              <a:t>断路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2292" name="矩形 3"/>
          <p:cNvSpPr/>
          <p:nvPr/>
        </p:nvSpPr>
        <p:spPr>
          <a:xfrm>
            <a:off x="5138738" y="23225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2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2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  <p:bldP spid="1229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3315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906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）排除电路故障，移动滑动变阻器的滑片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，得到多组数据．实验</a:t>
            </a:r>
            <a:r>
              <a:rPr lang="en-US" altLang="zh-CN" sz="2800"/>
              <a:t>③</a:t>
            </a:r>
            <a:r>
              <a:rPr lang="zh-CN" altLang="zh-CN" sz="2800"/>
              <a:t>时，电压表、电流表的示数如图乙所示，请将数据记录在表格内．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3316" name="表格 1"/>
          <p:cNvGraphicFramePr>
            <a:graphicFrameLocks noGrp="1"/>
          </p:cNvGraphicFramePr>
          <p:nvPr/>
        </p:nvGraphicFramePr>
        <p:xfrm>
          <a:off x="581025" y="3394075"/>
          <a:ext cx="5270500" cy="2103438"/>
        </p:xfrm>
        <a:graphic>
          <a:graphicData uri="http://schemas.openxmlformats.org/drawingml/2006/table">
            <a:tbl>
              <a:tblPr/>
              <a:tblGrid>
                <a:gridCol w="1398588"/>
                <a:gridCol w="744538"/>
                <a:gridCol w="746125"/>
                <a:gridCol w="1635125"/>
                <a:gridCol w="746125"/>
              </a:tblGrid>
              <a:tr h="790575"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实验序号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③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④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20712"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92150"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66" tIns="0" rIns="6856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66" marR="6856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13342" name="图片 4"/>
          <p:cNvPicPr>
            <a:picLocks noChangeAspect="1"/>
          </p:cNvPicPr>
          <p:nvPr/>
        </p:nvPicPr>
        <p:blipFill>
          <a:blip r:embed="rId2"/>
          <a:srcRect r="87897"/>
          <a:stretch>
            <a:fillRect/>
          </a:stretch>
        </p:blipFill>
        <p:spPr>
          <a:xfrm>
            <a:off x="6761163" y="3130550"/>
            <a:ext cx="1695450" cy="23653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43" name="矩形 3"/>
          <p:cNvSpPr/>
          <p:nvPr/>
        </p:nvSpPr>
        <p:spPr>
          <a:xfrm>
            <a:off x="4102100" y="4256088"/>
            <a:ext cx="7223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13344" name="矩形 6"/>
          <p:cNvSpPr/>
          <p:nvPr/>
        </p:nvSpPr>
        <p:spPr>
          <a:xfrm>
            <a:off x="3986213" y="4876800"/>
            <a:ext cx="63341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33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3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3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43" grpId="0"/>
      <p:bldP spid="1334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433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68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）分析实验数据可得探究结论：</a:t>
            </a:r>
            <a:r>
              <a:rPr lang="en-US" altLang="zh-CN" sz="2800"/>
              <a:t>____________________________________________.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）本实验还可测得定值电阻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0</a:t>
            </a:r>
            <a:r>
              <a:rPr lang="zh-CN" altLang="zh-CN" sz="2800"/>
              <a:t>的阻值为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14340" name="矩形 3"/>
          <p:cNvSpPr/>
          <p:nvPr/>
        </p:nvSpPr>
        <p:spPr>
          <a:xfrm>
            <a:off x="692150" y="2498725"/>
            <a:ext cx="5211763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电阻一定时，电流与电压成正比</a:t>
            </a:r>
            <a:endParaRPr lang="zh-CN" altLang="en-US" sz="2800"/>
          </a:p>
        </p:txBody>
      </p:sp>
      <p:sp>
        <p:nvSpPr>
          <p:cNvPr id="14341" name="矩形 4"/>
          <p:cNvSpPr/>
          <p:nvPr/>
        </p:nvSpPr>
        <p:spPr>
          <a:xfrm>
            <a:off x="1166813" y="3784600"/>
            <a:ext cx="54451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10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3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43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9" grpId="0"/>
      <p:bldP spid="14340" grpId="0"/>
      <p:bldP spid="1434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5362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5363" name="标题 2"/>
          <p:cNvSpPr>
            <a:spLocks noGrp="1"/>
          </p:cNvSpPr>
          <p:nvPr>
            <p:ph type="title" idx="4294967295"/>
          </p:nvPr>
        </p:nvSpPr>
        <p:spPr>
          <a:xfrm>
            <a:off x="466725" y="811213"/>
            <a:ext cx="821055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400"/>
              <a:t>（二）小华利用图甲所示电路，以及阻值不同的四个定值电阻，探究</a:t>
            </a:r>
            <a:r>
              <a:rPr lang="en-US" altLang="zh-CN" sz="2400"/>
              <a:t>“</a:t>
            </a:r>
            <a:r>
              <a:rPr lang="zh-CN" altLang="zh-CN" sz="2400"/>
              <a:t>电流与电阻的关系</a:t>
            </a:r>
            <a:r>
              <a:rPr lang="en-US" altLang="zh-CN" sz="2400"/>
              <a:t>”</a:t>
            </a:r>
            <a:r>
              <a:rPr lang="zh-CN" altLang="zh-CN" sz="2400"/>
              <a:t>．</a:t>
            </a:r>
            <a:br>
              <a:rPr lang="en-US" altLang="zh-CN" sz="2400"/>
            </a:br>
            <a:br>
              <a:rPr lang="en-US" altLang="zh-CN" sz="2400"/>
            </a:br>
            <a:br>
              <a:rPr lang="en-US" altLang="zh-CN" sz="2400"/>
            </a:br>
            <a:br>
              <a:rPr lang="en-US" altLang="zh-CN" sz="2400"/>
            </a:br>
            <a:r>
              <a:rPr lang="zh-CN" altLang="zh-CN" sz="2400"/>
              <a:t>（</a:t>
            </a:r>
            <a:r>
              <a:rPr lang="en-US" altLang="zh-CN" sz="2400"/>
              <a:t>6</a:t>
            </a:r>
            <a:r>
              <a:rPr lang="zh-CN" altLang="zh-CN" sz="2400"/>
              <a:t>）实验</a:t>
            </a:r>
            <a:r>
              <a:rPr lang="en-US" altLang="zh-CN" sz="2400"/>
              <a:t>④</a:t>
            </a:r>
            <a:r>
              <a:rPr lang="zh-CN" altLang="zh-CN" sz="2400"/>
              <a:t>时，小华无论怎样移动滑动变阻器的滑片</a:t>
            </a:r>
            <a:r>
              <a:rPr lang="en-US" altLang="zh-CN" sz="2400" i="1"/>
              <a:t>P</a:t>
            </a:r>
            <a:r>
              <a:rPr lang="zh-CN" altLang="zh-CN" sz="2400"/>
              <a:t>，电压表虽有示数、但无法达到她想要的</a:t>
            </a:r>
            <a:r>
              <a:rPr lang="zh-CN" altLang="zh-CN" sz="2400" u="sng"/>
              <a:t>　　　　</a:t>
            </a:r>
            <a:r>
              <a:rPr lang="en-US" altLang="zh-CN" sz="2400"/>
              <a:t>V</a:t>
            </a:r>
            <a:r>
              <a:rPr lang="zh-CN" altLang="zh-CN" sz="2400"/>
              <a:t>，原因是</a:t>
            </a:r>
            <a:br>
              <a:rPr lang="en-US" altLang="zh-CN" sz="2400"/>
            </a:br>
            <a:r>
              <a:rPr lang="zh-CN" altLang="zh-CN" sz="2400" u="sng"/>
              <a:t>　　　　　　　　　　　　　　</a:t>
            </a:r>
            <a:r>
              <a:rPr lang="zh-CN" altLang="zh-CN" sz="2400"/>
              <a:t>（写出一点即可）</a:t>
            </a:r>
            <a:r>
              <a:rPr lang="en-US" altLang="zh-CN" sz="2400"/>
              <a:t>.</a:t>
            </a:r>
            <a:br>
              <a:rPr lang="zh-CN" altLang="zh-CN" sz="2400"/>
            </a:br>
            <a:r>
              <a:rPr lang="zh-CN" altLang="zh-CN" sz="2400"/>
              <a:t>（</a:t>
            </a:r>
            <a:r>
              <a:rPr lang="en-US" altLang="zh-CN" sz="2400"/>
              <a:t>7</a:t>
            </a:r>
            <a:r>
              <a:rPr lang="zh-CN" altLang="zh-CN" sz="2400"/>
              <a:t>）根据已测数据可得探究结论：</a:t>
            </a:r>
            <a:r>
              <a:rPr lang="en-US" altLang="zh-CN" sz="2400"/>
              <a:t>____________________________________________________.</a:t>
            </a:r>
            <a:endParaRPr lang="zh-CN" altLang="en-US" sz="2400"/>
          </a:p>
        </p:txBody>
      </p:sp>
      <p:graphicFrame>
        <p:nvGraphicFramePr>
          <p:cNvPr id="15364" name="表格 1"/>
          <p:cNvGraphicFramePr>
            <a:graphicFrameLocks noGrp="1"/>
          </p:cNvGraphicFramePr>
          <p:nvPr/>
        </p:nvGraphicFramePr>
        <p:xfrm>
          <a:off x="712788" y="2100262"/>
          <a:ext cx="7877175" cy="1462088"/>
        </p:xfrm>
        <a:graphic>
          <a:graphicData uri="http://schemas.openxmlformats.org/drawingml/2006/table">
            <a:tbl>
              <a:tblPr/>
              <a:tblGrid>
                <a:gridCol w="2089150"/>
                <a:gridCol w="1114425"/>
                <a:gridCol w="1114425"/>
                <a:gridCol w="1114425"/>
                <a:gridCol w="2444750"/>
              </a:tblGrid>
              <a:tr h="48736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实验序号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③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④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8736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R/Ω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87362"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0" tIns="0" rIns="68580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0" marR="68580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15390" name="矩形 3"/>
          <p:cNvSpPr/>
          <p:nvPr/>
        </p:nvSpPr>
        <p:spPr>
          <a:xfrm>
            <a:off x="5876925" y="4179888"/>
            <a:ext cx="338138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400"/>
          </a:p>
        </p:txBody>
      </p:sp>
      <p:sp>
        <p:nvSpPr>
          <p:cNvPr id="15391" name="矩形 6"/>
          <p:cNvSpPr/>
          <p:nvPr/>
        </p:nvSpPr>
        <p:spPr>
          <a:xfrm>
            <a:off x="712788" y="4710113"/>
            <a:ext cx="3262312" cy="46196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变阻器的最大电阻太小</a:t>
            </a:r>
            <a:endParaRPr lang="zh-CN" altLang="en-US" sz="2400"/>
          </a:p>
        </p:txBody>
      </p:sp>
      <p:sp>
        <p:nvSpPr>
          <p:cNvPr id="15392" name="矩形 7"/>
          <p:cNvSpPr/>
          <p:nvPr/>
        </p:nvSpPr>
        <p:spPr>
          <a:xfrm>
            <a:off x="712788" y="5816600"/>
            <a:ext cx="4494212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电压一定时，电流与电阻成反比</a:t>
            </a:r>
            <a:endParaRPr lang="zh-CN" altLang="en-US" sz="24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5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3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90" grpId="0"/>
      <p:bldP spid="15391" grpId="0"/>
      <p:bldP spid="1539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638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96975"/>
            <a:ext cx="8128000" cy="467042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【点拔】（一） 探究</a:t>
            </a:r>
            <a:r>
              <a:rPr lang="en-US" altLang="zh-CN" sz="2800"/>
              <a:t>“</a:t>
            </a:r>
            <a:r>
              <a:rPr lang="zh-CN" altLang="zh-CN" sz="2800"/>
              <a:t>电流与电压的关系</a:t>
            </a:r>
            <a:r>
              <a:rPr lang="en-US" altLang="zh-CN" sz="2800"/>
              <a:t>”</a:t>
            </a:r>
            <a:r>
              <a:rPr lang="zh-CN" altLang="zh-CN" sz="2800"/>
              <a:t>：</a:t>
            </a:r>
            <a:br>
              <a:rPr lang="zh-CN" altLang="zh-CN" sz="2800"/>
            </a:br>
            <a:r>
              <a:rPr lang="en-US" altLang="zh-CN" sz="2800"/>
              <a:t>1</a:t>
            </a:r>
            <a:r>
              <a:rPr lang="zh-CN" altLang="zh-CN" sz="2800"/>
              <a:t>．电路连线：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）电流表：串联，＋进－出；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）电压表：并联，＋进－出；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）滑动变阻器：串联，一上一下．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．表格设计，特别是表头，首先是测量量，然后是计算量，注意加单位，如电压</a:t>
            </a:r>
            <a:r>
              <a:rPr lang="en-US" altLang="zh-CN" sz="2800" i="1"/>
              <a:t>U</a:t>
            </a:r>
            <a:r>
              <a:rPr lang="en-US" altLang="zh-CN" sz="2800"/>
              <a:t>/V.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7410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7411" name="标题 2"/>
          <p:cNvSpPr>
            <a:spLocks noGrp="1"/>
          </p:cNvSpPr>
          <p:nvPr>
            <p:ph type="title" idx="4294967295"/>
          </p:nvPr>
        </p:nvSpPr>
        <p:spPr>
          <a:xfrm>
            <a:off x="508000" y="1196975"/>
            <a:ext cx="8128000" cy="46894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．结论不能说</a:t>
            </a:r>
            <a:r>
              <a:rPr lang="en-US" altLang="zh-CN" sz="2800"/>
              <a:t>“</a:t>
            </a:r>
            <a:r>
              <a:rPr lang="zh-CN" altLang="zh-CN" sz="2800"/>
              <a:t>电阻一定时，电压与电流成正比</a:t>
            </a:r>
            <a:r>
              <a:rPr lang="en-US" altLang="zh-CN" sz="2800"/>
              <a:t>”</a:t>
            </a:r>
            <a:r>
              <a:rPr lang="zh-CN" altLang="zh-CN" sz="2800"/>
              <a:t>，违反了因果关系．</a:t>
            </a:r>
            <a:br>
              <a:rPr lang="zh-CN" altLang="zh-CN" sz="2800"/>
            </a:br>
            <a:r>
              <a:rPr lang="zh-CN" altLang="zh-CN" sz="2800"/>
              <a:t>（二） 探究</a:t>
            </a:r>
            <a:r>
              <a:rPr lang="en-US" altLang="zh-CN" sz="2800"/>
              <a:t>“</a:t>
            </a:r>
            <a:r>
              <a:rPr lang="zh-CN" altLang="zh-CN" sz="2800"/>
              <a:t>电流与电阻的关系</a:t>
            </a:r>
            <a:r>
              <a:rPr lang="en-US" altLang="zh-CN" sz="2800"/>
              <a:t>”</a:t>
            </a:r>
            <a:r>
              <a:rPr lang="zh-CN" altLang="zh-CN" sz="2800"/>
              <a:t>：</a:t>
            </a:r>
            <a:br>
              <a:rPr lang="zh-CN" altLang="zh-CN" sz="2800"/>
            </a:br>
            <a:r>
              <a:rPr lang="en-US" altLang="zh-CN" sz="2800"/>
              <a:t>1</a:t>
            </a:r>
            <a:r>
              <a:rPr lang="zh-CN" altLang="zh-CN" sz="2800"/>
              <a:t>．更换大的定值电阻时，滑动变阻器向阻值大的方向移动，使电压表示数不变．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．结论不能说</a:t>
            </a:r>
            <a:r>
              <a:rPr lang="en-US" altLang="zh-CN" sz="2800"/>
              <a:t>“</a:t>
            </a:r>
            <a:r>
              <a:rPr lang="zh-CN" altLang="zh-CN" sz="2800"/>
              <a:t>电压一定时，电阻与电流成反比</a:t>
            </a:r>
            <a:r>
              <a:rPr lang="en-US" altLang="zh-CN" sz="2800"/>
              <a:t>”</a:t>
            </a:r>
            <a:r>
              <a:rPr lang="zh-CN" altLang="zh-CN" sz="2800"/>
              <a:t>，因为电阻与导体的电流和电压无关．</a:t>
            </a:r>
            <a:br>
              <a:rPr lang="zh-CN" altLang="zh-CN" sz="2800"/>
            </a:br>
            <a:br>
              <a:rPr lang="en-US" altLang="zh-CN" sz="2800"/>
            </a:br>
            <a:r>
              <a:rPr lang="en-US" altLang="zh-CN" sz="2800"/>
              <a:t> 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标题 2"/>
          <p:cNvSpPr>
            <a:spLocks noGrp="1"/>
          </p:cNvSpPr>
          <p:nvPr>
            <p:ph type="title" idx="4294967295"/>
          </p:nvPr>
        </p:nvSpPr>
        <p:spPr>
          <a:xfrm>
            <a:off x="508000" y="6969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    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宜昌）小明利用如右图所示实验装置探究</a:t>
            </a:r>
            <a:r>
              <a:rPr lang="en-US" altLang="zh-CN" sz="2800"/>
              <a:t>“</a:t>
            </a:r>
            <a:r>
              <a:rPr lang="zh-CN" altLang="zh-CN" sz="2800"/>
              <a:t>电流与电阻的关系</a:t>
            </a:r>
            <a:r>
              <a:rPr lang="en-US" altLang="zh-CN" sz="2800"/>
              <a:t>”</a:t>
            </a:r>
            <a:r>
              <a:rPr lang="zh-CN" altLang="zh-CN" sz="2800"/>
              <a:t>，相关器材规格已在图中标明．其中电阻箱是一个可调电阻，可以实现电阻从</a:t>
            </a:r>
            <a:r>
              <a:rPr lang="en-US" altLang="zh-CN" sz="2800"/>
              <a:t>0 Ω</a:t>
            </a:r>
            <a:r>
              <a:rPr lang="zh-CN" altLang="zh-CN" sz="2800"/>
              <a:t>到</a:t>
            </a:r>
            <a:r>
              <a:rPr lang="en-US" altLang="zh-CN" sz="2800"/>
              <a:t>9 999 Ω</a:t>
            </a:r>
            <a:r>
              <a:rPr lang="zh-CN" altLang="zh-CN" sz="2800"/>
              <a:t>整数调节并显示阻值．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）小明认为，要研究电流与电阻的关系，应该改变电阻的大小，再观察电流的变化，小明的想法里“改变电阻的大小”是指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．拨动电阻箱到不同的电阻值</a:t>
            </a:r>
            <a:r>
              <a:rPr lang="en-US" altLang="zh-CN" sz="2800"/>
              <a:t>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．调节滑动变阻器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18435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188" y="784225"/>
            <a:ext cx="1323975" cy="4873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6" name="矩形 5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18437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11900" y="4711700"/>
            <a:ext cx="2324100" cy="18430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8" name="矩形 3"/>
          <p:cNvSpPr/>
          <p:nvPr/>
        </p:nvSpPr>
        <p:spPr>
          <a:xfrm>
            <a:off x="5465763" y="4127500"/>
            <a:ext cx="482600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19459" name="标题 2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）小明尚未将电压表连入电路，你认为电压表应该并联在</a:t>
            </a:r>
            <a:r>
              <a:rPr lang="zh-CN" altLang="zh-CN" sz="2800" u="sng"/>
              <a:t>　　　　　　</a:t>
            </a:r>
            <a:r>
              <a:rPr lang="zh-CN" altLang="zh-CN" sz="2800"/>
              <a:t>两端．（选填</a:t>
            </a:r>
            <a:r>
              <a:rPr lang="en-US" altLang="zh-CN" sz="2800"/>
              <a:t>“</a:t>
            </a:r>
            <a:r>
              <a:rPr lang="zh-CN" altLang="zh-CN" sz="2800"/>
              <a:t>电阻箱</a:t>
            </a:r>
            <a:r>
              <a:rPr lang="en-US" altLang="zh-CN" sz="2800"/>
              <a:t>”“</a:t>
            </a:r>
            <a:r>
              <a:rPr lang="zh-CN" altLang="zh-CN" sz="2800"/>
              <a:t>滑动变阻器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电源</a:t>
            </a:r>
            <a:r>
              <a:rPr lang="en-US" altLang="zh-CN" sz="2800"/>
              <a:t>”</a:t>
            </a:r>
            <a:r>
              <a:rPr lang="zh-CN" altLang="zh-CN" sz="2800"/>
              <a:t>）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）如下表是小明设计用于记录数据的表格，请在表格第二、三排的最左侧格子里写出要记录的物理量名称．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19460" name="表格 1"/>
          <p:cNvGraphicFramePr>
            <a:graphicFrameLocks noGrp="1"/>
          </p:cNvGraphicFramePr>
          <p:nvPr/>
        </p:nvGraphicFramePr>
        <p:xfrm>
          <a:off x="581025" y="4667250"/>
          <a:ext cx="7972425" cy="1557338"/>
        </p:xfrm>
        <a:graphic>
          <a:graphicData uri="http://schemas.openxmlformats.org/drawingml/2006/table">
            <a:tbl>
              <a:tblPr/>
              <a:tblGrid>
                <a:gridCol w="3957638"/>
                <a:gridCol w="1003300"/>
                <a:gridCol w="1003300"/>
                <a:gridCol w="1004888"/>
                <a:gridCol w="1003300"/>
              </a:tblGrid>
              <a:tr h="452438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52450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物理量名称：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10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52450"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物理量名称：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    </a:t>
                      </a:r>
                      <a:r>
                        <a:rPr lang="en-US" altLang="zh-CN"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10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8" tIns="0" rIns="68578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8" marR="68578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19486" name="矩形 4"/>
          <p:cNvSpPr/>
          <p:nvPr/>
        </p:nvSpPr>
        <p:spPr>
          <a:xfrm>
            <a:off x="2708275" y="1476375"/>
            <a:ext cx="126206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电阻箱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19487" name="矩形 6"/>
          <p:cNvSpPr/>
          <p:nvPr/>
        </p:nvSpPr>
        <p:spPr>
          <a:xfrm>
            <a:off x="2657475" y="5111750"/>
            <a:ext cx="1301750" cy="461963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</a:t>
            </a:r>
            <a:r>
              <a:rPr lang="en-US" altLang="zh-CN" sz="24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/Ω</a:t>
            </a:r>
            <a:endParaRPr lang="zh-CN" altLang="en-US" sz="2400">
              <a:ea typeface="黑体" panose="02010609060101010101" pitchFamily="49" charset="-122"/>
            </a:endParaRPr>
          </a:p>
        </p:txBody>
      </p:sp>
      <p:sp>
        <p:nvSpPr>
          <p:cNvPr id="19488" name="矩形 7"/>
          <p:cNvSpPr/>
          <p:nvPr/>
        </p:nvSpPr>
        <p:spPr>
          <a:xfrm>
            <a:off x="2808288" y="5688013"/>
            <a:ext cx="1211262" cy="461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</a:t>
            </a:r>
            <a:r>
              <a:rPr lang="en-US" altLang="zh-CN" sz="24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4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/A</a:t>
            </a:r>
            <a:endParaRPr lang="zh-CN" altLang="en-US" sz="2400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94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94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9" grpId="0"/>
      <p:bldP spid="19486" grpId="0"/>
      <p:bldP spid="19487" grpId="0"/>
      <p:bldP spid="19488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二　  欧姆定律的理解　 </a:t>
            </a:r>
            <a:br>
              <a:rPr lang="en-US" altLang="zh-CN" sz="2800"/>
            </a:br>
            <a:r>
              <a:rPr lang="en-US" altLang="zh-CN" sz="2800"/>
              <a:t>           </a:t>
            </a:r>
            <a:r>
              <a:rPr lang="zh-CN" altLang="zh-CN" sz="2800"/>
              <a:t>从欧姆定律可导出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/>
              <a:t>      </a:t>
            </a:r>
            <a:r>
              <a:rPr lang="zh-CN" altLang="zh-CN" sz="2800"/>
              <a:t>，下列说法正确的是（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．当电压为</a:t>
            </a:r>
            <a:r>
              <a:rPr lang="en-US" altLang="zh-CN" sz="2800"/>
              <a:t>0</a:t>
            </a:r>
            <a:r>
              <a:rPr lang="zh-CN" altLang="zh-CN" sz="2800"/>
              <a:t>时，电阻为</a:t>
            </a:r>
            <a:r>
              <a:rPr lang="en-US" altLang="zh-CN" sz="2800"/>
              <a:t>0	   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．当电流增大</a:t>
            </a:r>
            <a:r>
              <a:rPr lang="en-US" altLang="zh-CN" sz="2800"/>
              <a:t>2</a:t>
            </a:r>
            <a:r>
              <a:rPr lang="zh-CN" altLang="zh-CN" sz="2800"/>
              <a:t>倍时，电阻减小</a:t>
            </a:r>
            <a:r>
              <a:rPr lang="en-US" altLang="zh-CN" sz="2800"/>
              <a:t>2</a:t>
            </a:r>
            <a:r>
              <a:rPr lang="zh-CN" altLang="zh-CN" sz="2800"/>
              <a:t>倍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．当电压增大</a:t>
            </a:r>
            <a:r>
              <a:rPr lang="en-US" altLang="zh-CN" sz="2800"/>
              <a:t>2</a:t>
            </a:r>
            <a:r>
              <a:rPr lang="zh-CN" altLang="zh-CN" sz="2800"/>
              <a:t>倍时，电阻增大</a:t>
            </a:r>
            <a:r>
              <a:rPr lang="en-US" altLang="zh-CN" sz="2800"/>
              <a:t>2</a:t>
            </a:r>
            <a:r>
              <a:rPr lang="zh-CN" altLang="zh-CN" sz="2800"/>
              <a:t>倍</a:t>
            </a:r>
            <a:r>
              <a:rPr lang="en-US" altLang="zh-CN" sz="2800"/>
              <a:t>	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．不管电压或电流如何变化，电阻不变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0483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788" y="1693863"/>
            <a:ext cx="811212" cy="40481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485" name="图片 5"/>
          <p:cNvPicPr>
            <a:picLocks noChangeAspect="1"/>
          </p:cNvPicPr>
          <p:nvPr/>
        </p:nvPicPr>
        <p:blipFill>
          <a:blip r:embed="rId3"/>
          <a:srcRect r="95476"/>
          <a:stretch>
            <a:fillRect/>
          </a:stretch>
        </p:blipFill>
        <p:spPr>
          <a:xfrm>
            <a:off x="5062538" y="1412875"/>
            <a:ext cx="414337" cy="96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6" name="矩形 9"/>
          <p:cNvSpPr/>
          <p:nvPr/>
        </p:nvSpPr>
        <p:spPr>
          <a:xfrm>
            <a:off x="1430338" y="2262188"/>
            <a:ext cx="481012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4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/>
      <p:bldP spid="2048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150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00213"/>
            <a:ext cx="8128000" cy="3457575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【点拔】电阻是导体本身的一种性质：</a:t>
            </a:r>
            <a:r>
              <a:rPr lang="en-US" altLang="zh-CN" sz="2800"/>
              <a:t>①</a:t>
            </a:r>
            <a:r>
              <a:rPr lang="zh-CN" altLang="zh-CN" sz="2800"/>
              <a:t>与导体的材料、长度、横截面积和温度有关；</a:t>
            </a:r>
            <a:r>
              <a:rPr lang="en-US" altLang="zh-CN" sz="2800"/>
              <a:t>②</a:t>
            </a:r>
            <a:r>
              <a:rPr lang="zh-CN" altLang="zh-CN" sz="2800"/>
              <a:t>与导体两端的电压与通过的电流无关；</a:t>
            </a:r>
            <a:r>
              <a:rPr lang="en-US" altLang="zh-CN" sz="2800"/>
              <a:t>③</a:t>
            </a:r>
            <a:r>
              <a:rPr lang="en-US" altLang="zh-CN" sz="2800" i="1"/>
              <a:t>R</a:t>
            </a:r>
            <a:r>
              <a:rPr lang="zh-CN" altLang="zh-CN" sz="2800"/>
              <a:t>＝</a:t>
            </a:r>
            <a:r>
              <a:rPr lang="en-US" altLang="zh-CN" sz="2800" i="1"/>
              <a:t>U</a:t>
            </a:r>
            <a:r>
              <a:rPr lang="en-US" altLang="zh-CN" sz="2800"/>
              <a:t>/</a:t>
            </a:r>
            <a:r>
              <a:rPr lang="en-US" altLang="zh-CN" sz="2800" i="1"/>
              <a:t>I</a:t>
            </a:r>
            <a:r>
              <a:rPr lang="zh-CN" altLang="zh-CN" sz="2800"/>
              <a:t>只能说明电阻大小等于导体两端的电压与通过的电流的比值，不能说电阻与电压能正比，与电流成反比．</a:t>
            </a:r>
            <a:br>
              <a:rPr lang="zh-CN" altLang="zh-CN" sz="2800"/>
            </a:b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7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标题 2"/>
          <p:cNvSpPr>
            <a:spLocks noGrp="1"/>
          </p:cNvSpPr>
          <p:nvPr>
            <p:ph type="title" idx="4294967295"/>
          </p:nvPr>
        </p:nvSpPr>
        <p:spPr>
          <a:xfrm>
            <a:off x="598488" y="1719263"/>
            <a:ext cx="8126412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临沂）当某导体两端的电压为</a:t>
            </a:r>
            <a:r>
              <a:rPr lang="en-US" altLang="zh-CN" sz="2800"/>
              <a:t>6 V</a:t>
            </a:r>
            <a:r>
              <a:rPr lang="zh-CN" altLang="zh-CN" sz="2800"/>
              <a:t>时，通过它的电流为</a:t>
            </a:r>
            <a:r>
              <a:rPr lang="en-US" altLang="zh-CN" sz="2800"/>
              <a:t>0.4 A</a:t>
            </a:r>
            <a:r>
              <a:rPr lang="zh-CN" altLang="zh-CN" sz="2800"/>
              <a:t>，当该导体两端电压为</a:t>
            </a:r>
            <a:br>
              <a:rPr lang="en-US" altLang="zh-CN" sz="2800"/>
            </a:br>
            <a:r>
              <a:rPr lang="en-US" altLang="zh-CN" sz="2800"/>
              <a:t>3 V</a:t>
            </a:r>
            <a:r>
              <a:rPr lang="zh-CN" altLang="zh-CN" sz="2800"/>
              <a:t>时，通过它的电流为</a:t>
            </a:r>
            <a:r>
              <a:rPr lang="zh-CN" altLang="zh-CN" sz="2800" u="sng"/>
              <a:t>　　　　　</a:t>
            </a:r>
            <a:r>
              <a:rPr lang="en-US" altLang="zh-CN" sz="2800"/>
              <a:t>A</a:t>
            </a:r>
            <a:r>
              <a:rPr lang="zh-CN" altLang="zh-CN" sz="2800"/>
              <a:t>；当该导体两端电压为</a:t>
            </a:r>
            <a:r>
              <a:rPr lang="en-US" altLang="zh-CN" sz="2800"/>
              <a:t>0 V</a:t>
            </a:r>
            <a:r>
              <a:rPr lang="zh-CN" altLang="zh-CN" sz="2800"/>
              <a:t>时，它的电阻为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2531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2532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488" y="1887538"/>
            <a:ext cx="1149350" cy="4079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2533" name="矩形 4"/>
          <p:cNvSpPr/>
          <p:nvPr/>
        </p:nvSpPr>
        <p:spPr>
          <a:xfrm>
            <a:off x="4930775" y="3081338"/>
            <a:ext cx="633413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0.2</a:t>
            </a:r>
            <a:endParaRPr lang="zh-CN" altLang="en-US"/>
          </a:p>
        </p:txBody>
      </p:sp>
      <p:sp>
        <p:nvSpPr>
          <p:cNvPr id="22534" name="矩形 8"/>
          <p:cNvSpPr/>
          <p:nvPr/>
        </p:nvSpPr>
        <p:spPr>
          <a:xfrm>
            <a:off x="5730875" y="3740150"/>
            <a:ext cx="542925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15</a:t>
            </a:r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5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25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22533" grpId="0"/>
      <p:bldP spid="225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en-US" sz="2800"/>
              <a:t>三　  串并联电路中欧姆定律的简单计算　 </a:t>
            </a:r>
            <a:br>
              <a:rPr lang="en-US" altLang="zh-CN" sz="2800"/>
            </a:br>
            <a:r>
              <a:rPr lang="en-US" altLang="zh-CN" sz="2800"/>
              <a:t>        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吉林）如下图所示，电源电压不变，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的电阻为</a:t>
            </a:r>
            <a:r>
              <a:rPr lang="en-US" altLang="zh-CN" sz="2800"/>
              <a:t>20 Ω</a:t>
            </a:r>
            <a:r>
              <a:rPr lang="zh-CN" altLang="zh-CN" sz="2800"/>
              <a:t>，闭合开关后，电压表的示数为</a:t>
            </a:r>
            <a:r>
              <a:rPr lang="en-US" altLang="zh-CN" sz="2800"/>
              <a:t>2 V</a:t>
            </a:r>
            <a:r>
              <a:rPr lang="zh-CN" altLang="zh-CN" sz="2800"/>
              <a:t>，电流表的示数为</a:t>
            </a:r>
            <a:r>
              <a:rPr lang="en-US" altLang="zh-CN" sz="2800"/>
              <a:t>0.2 A</a:t>
            </a:r>
            <a:r>
              <a:rPr lang="zh-CN" altLang="zh-CN" sz="2800"/>
              <a:t>．求：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的电阻；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3555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355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3413" y="1703388"/>
            <a:ext cx="730250" cy="3905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7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7625" y="2813050"/>
            <a:ext cx="1930400" cy="13033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3558" name="图片 4"/>
          <p:cNvPicPr>
            <a:picLocks noChangeAspect="1"/>
          </p:cNvPicPr>
          <p:nvPr/>
        </p:nvPicPr>
        <p:blipFill>
          <a:blip r:embed="rId4"/>
          <a:srcRect r="8737"/>
          <a:stretch>
            <a:fillRect/>
          </a:stretch>
        </p:blipFill>
        <p:spPr>
          <a:xfrm>
            <a:off x="500063" y="4225925"/>
            <a:ext cx="8345487" cy="212248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3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35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4578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4579" name="标题 2"/>
          <p:cNvSpPr>
            <a:spLocks noGrp="1"/>
          </p:cNvSpPr>
          <p:nvPr>
            <p:ph type="title" idx="4294967295"/>
          </p:nvPr>
        </p:nvSpPr>
        <p:spPr>
          <a:xfrm>
            <a:off x="722313" y="1325563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）电源电压．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4580" name="图片 1"/>
          <p:cNvPicPr>
            <a:picLocks noChangeAspect="1"/>
          </p:cNvPicPr>
          <p:nvPr/>
        </p:nvPicPr>
        <p:blipFill>
          <a:blip r:embed="rId2"/>
          <a:srcRect r="38785"/>
          <a:stretch>
            <a:fillRect/>
          </a:stretch>
        </p:blipFill>
        <p:spPr>
          <a:xfrm>
            <a:off x="1030288" y="2049463"/>
            <a:ext cx="5597525" cy="270033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20102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                 </a:t>
            </a:r>
            <a:r>
              <a:rPr lang="zh-CN" altLang="zh-CN" sz="2800"/>
              <a:t>如下图所示，电源电压保持不变，电阻</a:t>
            </a:r>
            <a:br>
              <a:rPr lang="en-US" altLang="zh-CN" sz="2800"/>
            </a:b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/>
              <a:t>20 Ω</a:t>
            </a:r>
            <a:r>
              <a:rPr lang="zh-CN" altLang="zh-CN" sz="2800"/>
              <a:t>，闭合开关</a:t>
            </a:r>
            <a:r>
              <a:rPr lang="en-US" altLang="zh-CN" sz="2800"/>
              <a:t>S</a:t>
            </a:r>
            <a:r>
              <a:rPr lang="zh-CN" altLang="zh-CN" sz="2800"/>
              <a:t>后，电流表</a:t>
            </a:r>
            <a:r>
              <a:rPr lang="en-US" altLang="zh-CN" sz="2800"/>
              <a:t>A</a:t>
            </a:r>
            <a:r>
              <a:rPr lang="zh-CN" altLang="zh-CN" sz="2800"/>
              <a:t>的示数为</a:t>
            </a:r>
            <a:r>
              <a:rPr lang="en-US" altLang="zh-CN" sz="2800"/>
              <a:t>0.6 A</a:t>
            </a:r>
            <a:r>
              <a:rPr lang="zh-CN" altLang="zh-CN" sz="2800"/>
              <a:t>，电流表</a:t>
            </a:r>
            <a:r>
              <a:rPr lang="en-US" altLang="zh-CN" sz="2800"/>
              <a:t>A</a:t>
            </a:r>
            <a:r>
              <a:rPr lang="en-US" altLang="zh-CN" sz="2800" baseline="-25000"/>
              <a:t>1</a:t>
            </a:r>
            <a:r>
              <a:rPr lang="zh-CN" altLang="zh-CN" sz="2800"/>
              <a:t>的示数为</a:t>
            </a:r>
            <a:r>
              <a:rPr lang="en-US" altLang="zh-CN" sz="2800"/>
              <a:t>0.2 A</a:t>
            </a:r>
            <a:r>
              <a:rPr lang="zh-CN" altLang="zh-CN" sz="2800"/>
              <a:t>．求：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两端的电压；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25603" name="矩形 16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560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563" y="1038225"/>
            <a:ext cx="1301750" cy="43338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5605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48350" y="2271713"/>
            <a:ext cx="2065338" cy="1301750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5606" name="组合 5"/>
          <p:cNvGrpSpPr/>
          <p:nvPr/>
        </p:nvGrpSpPr>
        <p:grpSpPr>
          <a:xfrm>
            <a:off x="322263" y="3573463"/>
            <a:ext cx="8648700" cy="2441575"/>
            <a:chOff x="322508" y="3574172"/>
            <a:chExt cx="8648210" cy="2441246"/>
          </a:xfrm>
        </p:grpSpPr>
        <p:sp>
          <p:nvSpPr>
            <p:cNvPr id="25607" name="矩形 3"/>
            <p:cNvSpPr/>
            <p:nvPr/>
          </p:nvSpPr>
          <p:spPr>
            <a:xfrm>
              <a:off x="322508" y="3574172"/>
              <a:ext cx="8648210" cy="2441246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>
                <a:lnSpc>
                  <a:spcPts val="47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解：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(1)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电源电压保持不变，电阻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20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Ω，闭合开关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后，两电阻并联，电流表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测干路电流，电流表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A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测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的电流，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0.2 A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，根据欧姆定律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的电压：</a:t>
              </a:r>
              <a:endPara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endParaRPr>
            </a:p>
            <a:p>
              <a:pPr marL="0" marR="0" lvl="0" indent="0">
                <a:lnSpc>
                  <a:spcPts val="4700"/>
                </a:lnSpc>
              </a:pP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0.2 A×20 Ω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 V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，即电源电压为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4 V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</p:txBody>
        </p:sp>
        <p:pic>
          <p:nvPicPr>
            <p:cNvPr id="25608" name="图片 4"/>
            <p:cNvPicPr>
              <a:picLocks noChangeAspect="1"/>
            </p:cNvPicPr>
            <p:nvPr/>
          </p:nvPicPr>
          <p:blipFill>
            <a:blip r:embed="rId4"/>
            <a:srcRect r="96475"/>
            <a:stretch>
              <a:fillRect/>
            </a:stretch>
          </p:blipFill>
          <p:spPr>
            <a:xfrm>
              <a:off x="6179419" y="4678670"/>
              <a:ext cx="322508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56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6626" name="矩形 5"/>
          <p:cNvSpPr/>
          <p:nvPr/>
        </p:nvSpPr>
        <p:spPr>
          <a:xfrm>
            <a:off x="3725863" y="-7938"/>
            <a:ext cx="1871662" cy="4778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6627" name="标题 2"/>
          <p:cNvSpPr>
            <a:spLocks noGrp="1"/>
          </p:cNvSpPr>
          <p:nvPr>
            <p:ph type="title" idx="4294967295"/>
          </p:nvPr>
        </p:nvSpPr>
        <p:spPr>
          <a:xfrm>
            <a:off x="327025" y="14557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6628" name="图片 1"/>
          <p:cNvPicPr>
            <a:picLocks noChangeAspect="1"/>
          </p:cNvPicPr>
          <p:nvPr/>
        </p:nvPicPr>
        <p:blipFill>
          <a:blip r:embed="rId2"/>
          <a:srcRect r="11118"/>
          <a:stretch>
            <a:fillRect/>
          </a:stretch>
        </p:blipFill>
        <p:spPr>
          <a:xfrm>
            <a:off x="608013" y="2108200"/>
            <a:ext cx="8126412" cy="27003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27650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22688" y="1593850"/>
            <a:ext cx="1698625" cy="5270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7651" name="矩形 3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重难点突破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7652" name="标题 1"/>
          <p:cNvSpPr>
            <a:spLocks noGrp="1"/>
          </p:cNvSpPr>
          <p:nvPr>
            <p:ph type="title" idx="4294967295"/>
          </p:nvPr>
        </p:nvSpPr>
        <p:spPr>
          <a:xfrm>
            <a:off x="508000" y="2362200"/>
            <a:ext cx="8128000" cy="14874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．不能理解欧姆定律的同体性和同时性．</a:t>
            </a:r>
            <a:br>
              <a:rPr lang="zh-CN" altLang="zh-CN" sz="2800"/>
            </a:br>
            <a:r>
              <a:rPr lang="en-US" altLang="zh-CN" sz="2800"/>
              <a:t>2</a:t>
            </a:r>
            <a:r>
              <a:rPr lang="zh-CN" altLang="zh-CN" sz="2800"/>
              <a:t>．</a:t>
            </a:r>
            <a:r>
              <a:rPr lang="en-US" altLang="zh-CN" sz="2800" i="1"/>
              <a:t>I</a:t>
            </a:r>
            <a:r>
              <a:rPr lang="zh-CN" altLang="zh-CN" sz="2800"/>
              <a:t>与</a:t>
            </a:r>
            <a:r>
              <a:rPr lang="en-US" altLang="zh-CN" sz="2800" i="1"/>
              <a:t>R</a:t>
            </a:r>
            <a:r>
              <a:rPr lang="zh-CN" altLang="zh-CN" sz="2800"/>
              <a:t>的关系的实验步骤．</a:t>
            </a:r>
            <a:endParaRPr lang="zh-CN" altLang="zh-CN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675" name="标题 2"/>
          <p:cNvSpPr>
            <a:spLocks noGrp="1"/>
          </p:cNvSpPr>
          <p:nvPr>
            <p:ph type="title" idx="4294967295"/>
          </p:nvPr>
        </p:nvSpPr>
        <p:spPr>
          <a:xfrm>
            <a:off x="582613" y="99060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．在研究电流跟电压及电流跟电阻的关系实验中，电路中的滑动变阻器两次的作用是（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．均使电阻</a:t>
            </a:r>
            <a:r>
              <a:rPr lang="en-US" altLang="zh-CN" sz="2800" i="1"/>
              <a:t>R</a:t>
            </a:r>
            <a:r>
              <a:rPr lang="zh-CN" altLang="zh-CN" sz="2800"/>
              <a:t>两端的电压成倍数变化</a:t>
            </a:r>
            <a:r>
              <a:rPr lang="en-US" altLang="zh-CN" sz="2800"/>
              <a:t>           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．均使电阻</a:t>
            </a:r>
            <a:r>
              <a:rPr lang="en-US" altLang="zh-CN" sz="2800" i="1"/>
              <a:t>R</a:t>
            </a:r>
            <a:r>
              <a:rPr lang="zh-CN" altLang="zh-CN" sz="2800"/>
              <a:t>两端的电压保持不变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．前次使电阻</a:t>
            </a:r>
            <a:r>
              <a:rPr lang="en-US" altLang="zh-CN" sz="2800" i="1"/>
              <a:t>R</a:t>
            </a:r>
            <a:r>
              <a:rPr lang="zh-CN" altLang="zh-CN" sz="2800"/>
              <a:t>两端电压成倍数变化，后次使电阻</a:t>
            </a:r>
            <a:r>
              <a:rPr lang="en-US" altLang="zh-CN" sz="2800" i="1"/>
              <a:t>R</a:t>
            </a:r>
            <a:r>
              <a:rPr lang="zh-CN" altLang="zh-CN" sz="2800"/>
              <a:t>两端的电压保持不变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．前次使电阻</a:t>
            </a:r>
            <a:r>
              <a:rPr lang="en-US" altLang="zh-CN" sz="2800" i="1"/>
              <a:t>R</a:t>
            </a:r>
            <a:r>
              <a:rPr lang="zh-CN" altLang="zh-CN" sz="2800"/>
              <a:t>两端电压保持不变，后次使电阻</a:t>
            </a:r>
            <a:r>
              <a:rPr lang="en-US" altLang="zh-CN" sz="2800" i="1"/>
              <a:t>R</a:t>
            </a:r>
            <a:r>
              <a:rPr lang="zh-CN" altLang="zh-CN" sz="2800"/>
              <a:t>两端电压成倍数变化</a:t>
            </a:r>
            <a:endParaRPr lang="zh-CN" altLang="zh-CN" sz="2800"/>
          </a:p>
        </p:txBody>
      </p:sp>
      <p:sp>
        <p:nvSpPr>
          <p:cNvPr id="28676" name="矩形 1"/>
          <p:cNvSpPr/>
          <p:nvPr/>
        </p:nvSpPr>
        <p:spPr>
          <a:xfrm>
            <a:off x="7208838" y="1708150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86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5" grpId="0"/>
      <p:bldP spid="2867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96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9699" name="标题 3"/>
          <p:cNvSpPr>
            <a:spLocks noGrp="1"/>
          </p:cNvSpPr>
          <p:nvPr>
            <p:ph type="title" idx="4294967295"/>
          </p:nvPr>
        </p:nvSpPr>
        <p:spPr>
          <a:xfrm>
            <a:off x="508000" y="9112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甘孜州）小刚用下图所示电路探究</a:t>
            </a:r>
            <a:r>
              <a:rPr lang="en-US" altLang="zh-CN" sz="2800"/>
              <a:t>“</a:t>
            </a:r>
            <a:r>
              <a:rPr lang="zh-CN" altLang="zh-CN" sz="2800"/>
              <a:t>一段电路中电流跟电阻的关系</a:t>
            </a:r>
            <a:r>
              <a:rPr lang="en-US" altLang="zh-CN" sz="2800"/>
              <a:t>”</a:t>
            </a:r>
            <a:r>
              <a:rPr lang="zh-CN" altLang="zh-CN" sz="2800"/>
              <a:t>．在此实验过程中，当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两点间的电阻由</a:t>
            </a:r>
            <a:r>
              <a:rPr lang="en-US" altLang="zh-CN" sz="2800"/>
              <a:t>5 Ω</a:t>
            </a:r>
            <a:r>
              <a:rPr lang="zh-CN" altLang="zh-CN" sz="2800"/>
              <a:t>更换为</a:t>
            </a:r>
            <a:r>
              <a:rPr lang="en-US" altLang="zh-CN" sz="2800"/>
              <a:t>10 Ω</a:t>
            </a:r>
            <a:r>
              <a:rPr lang="zh-CN" altLang="zh-CN" sz="2800"/>
              <a:t>后，为了探究上述问题，他应该采取的唯一操作是（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．保持变阻器滑片不动</a:t>
            </a:r>
            <a:r>
              <a:rPr lang="en-US" altLang="zh-CN" sz="2800"/>
              <a:t>	      </a:t>
            </a:r>
            <a:br>
              <a:rPr lang="en-US" altLang="zh-CN" sz="2800"/>
            </a:br>
            <a:r>
              <a:rPr lang="en-US" altLang="zh-CN" sz="2800"/>
              <a:t>B</a:t>
            </a:r>
            <a:r>
              <a:rPr lang="zh-CN" altLang="zh-CN" sz="2800"/>
              <a:t>．将变阻器滑片适当向左移动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．将变阻器滑片适当向右移动</a:t>
            </a:r>
            <a:r>
              <a:rPr lang="en-US" altLang="zh-CN" sz="2800"/>
              <a:t>    </a:t>
            </a:r>
            <a:br>
              <a:rPr lang="en-US" altLang="zh-CN" sz="2800"/>
            </a:br>
            <a:r>
              <a:rPr lang="en-US" altLang="zh-CN" sz="2800"/>
              <a:t>D</a:t>
            </a:r>
            <a:r>
              <a:rPr lang="zh-CN" altLang="zh-CN" sz="2800"/>
              <a:t>．适当增加电池的节数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29700" name="图片 5"/>
          <p:cNvPicPr>
            <a:picLocks noChangeAspect="1"/>
          </p:cNvPicPr>
          <p:nvPr/>
        </p:nvPicPr>
        <p:blipFill>
          <a:blip r:embed="rId2"/>
          <a:srcRect r="86844"/>
          <a:stretch>
            <a:fillRect/>
          </a:stretch>
        </p:blipFill>
        <p:spPr>
          <a:xfrm>
            <a:off x="5861050" y="3562350"/>
            <a:ext cx="2695575" cy="2163763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9701" name="矩形 8"/>
          <p:cNvSpPr/>
          <p:nvPr/>
        </p:nvSpPr>
        <p:spPr>
          <a:xfrm>
            <a:off x="6750050" y="2921000"/>
            <a:ext cx="458788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97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9" grpId="0"/>
      <p:bldP spid="29701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0723" name="标题 3"/>
          <p:cNvSpPr>
            <a:spLocks noGrp="1"/>
          </p:cNvSpPr>
          <p:nvPr>
            <p:ph type="title" idx="4294967295"/>
          </p:nvPr>
        </p:nvSpPr>
        <p:spPr>
          <a:xfrm>
            <a:off x="508000" y="939800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400"/>
              <a:t>3</a:t>
            </a:r>
            <a:r>
              <a:rPr lang="zh-CN" altLang="zh-CN" sz="2400"/>
              <a:t>．（</a:t>
            </a:r>
            <a:r>
              <a:rPr lang="en-US" altLang="zh-CN" sz="2400"/>
              <a:t>2020·</a:t>
            </a:r>
            <a:r>
              <a:rPr lang="zh-CN" altLang="zh-CN" sz="2400"/>
              <a:t>牡丹江）张华同学在</a:t>
            </a:r>
            <a:r>
              <a:rPr lang="en-US" altLang="zh-CN" sz="2400"/>
              <a:t>“</a:t>
            </a:r>
            <a:r>
              <a:rPr lang="zh-CN" altLang="zh-CN" sz="2400"/>
              <a:t>探究通过导体的电流与其两端电压的关系</a:t>
            </a:r>
            <a:r>
              <a:rPr lang="en-US" altLang="zh-CN" sz="2400"/>
              <a:t>”</a:t>
            </a:r>
            <a:r>
              <a:rPr lang="zh-CN" altLang="zh-CN" sz="2400"/>
              <a:t>时，将记录的实验数据通过整理作出了如上图所示的图象，根据图象，下列说法错误的是（　　）</a:t>
            </a:r>
            <a:br>
              <a:rPr lang="zh-CN" altLang="zh-CN" sz="2400"/>
            </a:br>
            <a:r>
              <a:rPr lang="en-US" altLang="zh-CN" sz="2400"/>
              <a:t>A</a:t>
            </a:r>
            <a:r>
              <a:rPr lang="zh-CN" altLang="zh-CN" sz="2400"/>
              <a:t>．当在导体乙的两端加上</a:t>
            </a:r>
            <a:r>
              <a:rPr lang="en-US" altLang="zh-CN" sz="2400"/>
              <a:t>1 V</a:t>
            </a:r>
            <a:r>
              <a:rPr lang="zh-CN" altLang="zh-CN" sz="2400"/>
              <a:t>的电压时，通过导体乙的电流为</a:t>
            </a:r>
            <a:r>
              <a:rPr lang="en-US" altLang="zh-CN" sz="2400"/>
              <a:t>0.1 A	</a:t>
            </a:r>
            <a:br>
              <a:rPr lang="zh-CN" altLang="zh-CN" sz="2400"/>
            </a:br>
            <a:r>
              <a:rPr lang="en-US" altLang="zh-CN" sz="2400"/>
              <a:t>B</a:t>
            </a:r>
            <a:r>
              <a:rPr lang="zh-CN" altLang="zh-CN" sz="2400"/>
              <a:t>．将甲、乙两导体并联后接到电压为</a:t>
            </a:r>
            <a:r>
              <a:rPr lang="en-US" altLang="zh-CN" sz="2400"/>
              <a:t>3 V</a:t>
            </a:r>
            <a:r>
              <a:rPr lang="zh-CN" altLang="zh-CN" sz="2400"/>
              <a:t>的电源上时，干路中的电流为</a:t>
            </a:r>
            <a:r>
              <a:rPr lang="en-US" altLang="zh-CN" sz="2400"/>
              <a:t>0.9 A</a:t>
            </a:r>
            <a:br>
              <a:rPr lang="zh-CN" altLang="zh-CN" sz="2400"/>
            </a:br>
            <a:r>
              <a:rPr lang="en-US" altLang="zh-CN" sz="2400"/>
              <a:t>C</a:t>
            </a:r>
            <a:r>
              <a:rPr lang="zh-CN" altLang="zh-CN" sz="2400"/>
              <a:t>．通过导体甲的电流与其两端的电压成正比</a:t>
            </a:r>
            <a:r>
              <a:rPr lang="en-US" altLang="zh-CN" sz="2400"/>
              <a:t>	</a:t>
            </a:r>
            <a:br>
              <a:rPr lang="zh-CN" altLang="zh-CN" sz="2400"/>
            </a:br>
            <a:r>
              <a:rPr lang="en-US" altLang="zh-CN" sz="2400"/>
              <a:t>D</a:t>
            </a:r>
            <a:r>
              <a:rPr lang="zh-CN" altLang="zh-CN" sz="2400"/>
              <a:t>．导体甲的电阻大于导体乙的电阻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30724" name="图片 1"/>
          <p:cNvPicPr>
            <a:picLocks noChangeAspect="1"/>
          </p:cNvPicPr>
          <p:nvPr/>
        </p:nvPicPr>
        <p:blipFill>
          <a:blip r:embed="rId2"/>
          <a:srcRect r="82422"/>
          <a:stretch>
            <a:fillRect/>
          </a:stretch>
        </p:blipFill>
        <p:spPr>
          <a:xfrm>
            <a:off x="6727825" y="4341813"/>
            <a:ext cx="2141538" cy="17986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25" name="矩形 5"/>
          <p:cNvSpPr/>
          <p:nvPr/>
        </p:nvSpPr>
        <p:spPr>
          <a:xfrm>
            <a:off x="7402513" y="2044700"/>
            <a:ext cx="481012" cy="5857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D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7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07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/>
      <p:bldP spid="3072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1747" name="标题 3"/>
          <p:cNvSpPr>
            <a:spLocks noGrp="1"/>
          </p:cNvSpPr>
          <p:nvPr>
            <p:ph type="title" idx="4294967295"/>
          </p:nvPr>
        </p:nvSpPr>
        <p:spPr>
          <a:xfrm>
            <a:off x="508000" y="9112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．电流、电压和电阻，是电路学习中</a:t>
            </a:r>
            <a:br>
              <a:rPr lang="en-US" altLang="zh-CN" sz="2800"/>
            </a:br>
            <a:r>
              <a:rPr lang="zh-CN" altLang="zh-CN" sz="2800"/>
              <a:t>三个重要的物理量，如上图所示情境粗</a:t>
            </a:r>
            <a:br>
              <a:rPr lang="en-US" altLang="zh-CN" sz="2800"/>
            </a:br>
            <a:r>
              <a:rPr lang="zh-CN" altLang="zh-CN" sz="2800"/>
              <a:t>略却形象地反映了这三者之间的关系．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）图中丙与甲的关系反映了</a:t>
            </a:r>
            <a:r>
              <a:rPr lang="zh-CN" altLang="zh-CN" sz="2800" u="sng"/>
              <a:t>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　</a:t>
            </a:r>
            <a:r>
              <a:rPr lang="zh-CN" altLang="zh-CN" sz="2800"/>
              <a:t>的关系，丙与乙的关系反映了</a:t>
            </a:r>
            <a:r>
              <a:rPr lang="zh-CN" altLang="zh-CN" sz="2800" u="sng"/>
              <a:t>　　　　　</a:t>
            </a:r>
            <a:r>
              <a:rPr lang="en-US" altLang="zh-CN" sz="2800" u="sng"/>
              <a:t>   </a:t>
            </a:r>
            <a:r>
              <a:rPr lang="zh-CN" altLang="zh-CN" sz="2800" u="sng"/>
              <a:t>　</a:t>
            </a:r>
            <a:r>
              <a:rPr lang="zh-CN" altLang="zh-CN" sz="2800"/>
              <a:t>的关系．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）图中信息还反映出导体的电阻与导体的</a:t>
            </a:r>
            <a:br>
              <a:rPr lang="en-US" altLang="zh-CN" sz="2800"/>
            </a:br>
            <a:r>
              <a:rPr lang="zh-CN" altLang="zh-CN" sz="2800" u="sng"/>
              <a:t>　　　</a:t>
            </a:r>
            <a:r>
              <a:rPr lang="en-US" altLang="zh-CN" sz="2800" u="sng"/>
              <a:t>    </a:t>
            </a:r>
            <a:r>
              <a:rPr lang="zh-CN" altLang="zh-CN" sz="2800" u="sng"/>
              <a:t>　</a:t>
            </a:r>
            <a:r>
              <a:rPr lang="zh-CN" altLang="zh-CN" sz="2800"/>
              <a:t>有关，它们的关系可归纳为：相同条件下，</a:t>
            </a:r>
            <a:r>
              <a:rPr lang="en-US" altLang="zh-CN" sz="2800"/>
              <a:t>________________________________________.</a:t>
            </a:r>
            <a:endParaRPr lang="zh-CN" altLang="en-US" sz="2800"/>
          </a:p>
        </p:txBody>
      </p:sp>
      <p:pic>
        <p:nvPicPr>
          <p:cNvPr id="31748" name="图片 2"/>
          <p:cNvPicPr>
            <a:picLocks noChangeAspect="1"/>
          </p:cNvPicPr>
          <p:nvPr/>
        </p:nvPicPr>
        <p:blipFill>
          <a:blip r:embed="rId2"/>
          <a:srcRect r="82739"/>
          <a:stretch>
            <a:fillRect/>
          </a:stretch>
        </p:blipFill>
        <p:spPr>
          <a:xfrm>
            <a:off x="6845300" y="992188"/>
            <a:ext cx="2057400" cy="176053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1749" name="矩形 5"/>
          <p:cNvSpPr/>
          <p:nvPr/>
        </p:nvSpPr>
        <p:spPr>
          <a:xfrm>
            <a:off x="1384300" y="5508625"/>
            <a:ext cx="6524625" cy="52228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导体的横截面积越小，其电阻越大</a:t>
            </a:r>
            <a:endParaRPr lang="zh-CN" altLang="zh-CN" sz="28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31750" name="矩形 6"/>
          <p:cNvSpPr/>
          <p:nvPr/>
        </p:nvSpPr>
        <p:spPr>
          <a:xfrm>
            <a:off x="5626100" y="2905125"/>
            <a:ext cx="2339975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电流与电压　</a:t>
            </a:r>
            <a:endParaRPr lang="zh-CN" altLang="en-US" sz="2800"/>
          </a:p>
        </p:txBody>
      </p:sp>
      <p:sp>
        <p:nvSpPr>
          <p:cNvPr id="31751" name="矩形 7"/>
          <p:cNvSpPr/>
          <p:nvPr/>
        </p:nvSpPr>
        <p:spPr>
          <a:xfrm>
            <a:off x="4637088" y="3546475"/>
            <a:ext cx="1979612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电流与电阻</a:t>
            </a:r>
            <a:endParaRPr lang="zh-CN" altLang="en-US" sz="2800"/>
          </a:p>
        </p:txBody>
      </p:sp>
      <p:sp>
        <p:nvSpPr>
          <p:cNvPr id="31752" name="矩形 8"/>
          <p:cNvSpPr/>
          <p:nvPr/>
        </p:nvSpPr>
        <p:spPr>
          <a:xfrm>
            <a:off x="647700" y="4816475"/>
            <a:ext cx="1981200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横截面积　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17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17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17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  <p:bldP spid="31749" grpId="0"/>
      <p:bldP spid="31750" grpId="0"/>
      <p:bldP spid="31751" grpId="0"/>
      <p:bldP spid="31752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771" name="标题 3"/>
          <p:cNvSpPr>
            <a:spLocks noGrp="1"/>
          </p:cNvSpPr>
          <p:nvPr>
            <p:ph type="title" idx="4294967295"/>
          </p:nvPr>
        </p:nvSpPr>
        <p:spPr>
          <a:xfrm>
            <a:off x="425450" y="796925"/>
            <a:ext cx="8126413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5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宿迁）小红利用图所示装置探究</a:t>
            </a:r>
            <a:r>
              <a:rPr lang="en-US" altLang="zh-CN" sz="2800"/>
              <a:t>“</a:t>
            </a:r>
            <a:r>
              <a:rPr lang="zh-CN" altLang="zh-CN" sz="2800"/>
              <a:t>电流与电压的关系</a:t>
            </a:r>
            <a:r>
              <a:rPr lang="en-US" altLang="zh-CN" sz="2800"/>
              <a:t>”</a:t>
            </a:r>
            <a:r>
              <a:rPr lang="zh-CN" altLang="zh-CN" sz="2800"/>
              <a:t>．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）请用笔画线代替导线，按要求将实物图连接完整（要求：当滑片</a:t>
            </a:r>
            <a:r>
              <a:rPr lang="en-US" altLang="zh-CN" sz="2800" i="1"/>
              <a:t>P</a:t>
            </a:r>
            <a:r>
              <a:rPr lang="zh-CN" altLang="zh-CN" sz="2800"/>
              <a:t>向右移动时变阻器接入电路的阻值变大）</a:t>
            </a:r>
            <a:r>
              <a:rPr lang="en-US" altLang="zh-CN" sz="2800"/>
              <a:t>.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32772" name="表格 1"/>
          <p:cNvGraphicFramePr>
            <a:graphicFrameLocks noGrp="1"/>
          </p:cNvGraphicFramePr>
          <p:nvPr/>
        </p:nvGraphicFramePr>
        <p:xfrm>
          <a:off x="515938" y="2184400"/>
          <a:ext cx="4778375" cy="1746250"/>
        </p:xfrm>
        <a:graphic>
          <a:graphicData uri="http://schemas.openxmlformats.org/drawingml/2006/table">
            <a:tbl>
              <a:tblPr/>
              <a:tblGrid>
                <a:gridCol w="1666875"/>
                <a:gridCol w="1549400"/>
                <a:gridCol w="1562100"/>
              </a:tblGrid>
              <a:tr h="436562"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序号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6562"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6562"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6562"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③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3.0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6" tIns="0" rIns="68586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6" marR="68586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3279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40375" y="1943100"/>
            <a:ext cx="3178175" cy="1743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279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2588" y="1931988"/>
            <a:ext cx="3255962" cy="182880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2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2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1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37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3795" name="标题 3"/>
          <p:cNvSpPr>
            <a:spLocks noGrp="1"/>
          </p:cNvSpPr>
          <p:nvPr>
            <p:ph type="title" idx="4294967295"/>
          </p:nvPr>
        </p:nvSpPr>
        <p:spPr>
          <a:xfrm>
            <a:off x="508000" y="719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）在连接电路时，开关必须处于</a:t>
            </a:r>
            <a:r>
              <a:rPr lang="zh-CN" altLang="zh-CN" sz="2800" u="sng"/>
              <a:t>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闭合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断开</a:t>
            </a:r>
            <a:r>
              <a:rPr lang="en-US" altLang="zh-CN" sz="2800"/>
              <a:t>”</a:t>
            </a:r>
            <a:r>
              <a:rPr lang="zh-CN" altLang="zh-CN" sz="2800"/>
              <a:t>）状态．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）实验中，发现电流表示数几乎为零，电压表示数接近电源电压，原因可能是</a:t>
            </a:r>
            <a:r>
              <a:rPr lang="en-US" altLang="zh-CN" sz="2800"/>
              <a:t>______________</a:t>
            </a:r>
            <a:r>
              <a:rPr lang="zh-CN" altLang="zh-CN" sz="2800"/>
              <a:t>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3796" name="矩形 2"/>
          <p:cNvSpPr/>
          <p:nvPr/>
        </p:nvSpPr>
        <p:spPr>
          <a:xfrm>
            <a:off x="6356350" y="78898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断开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33797" name="矩形 5"/>
          <p:cNvSpPr/>
          <p:nvPr/>
        </p:nvSpPr>
        <p:spPr>
          <a:xfrm>
            <a:off x="5881688" y="2751138"/>
            <a:ext cx="1122362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 i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断路</a:t>
            </a:r>
            <a:endParaRPr lang="zh-CN" altLang="en-US" sz="2800"/>
          </a:p>
        </p:txBody>
      </p:sp>
      <p:sp>
        <p:nvSpPr>
          <p:cNvPr id="33798" name="标题 3"/>
          <p:cNvSpPr/>
          <p:nvPr/>
        </p:nvSpPr>
        <p:spPr>
          <a:xfrm>
            <a:off x="508000" y="320198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）排除故障后，经过多次实验测得数据如表所示，由此可得出结论为：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____________________________________________.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5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）请你根据表中数据，帮小红算一算，电路中所用电阻</a:t>
            </a:r>
            <a:r>
              <a:rPr lang="en-US" altLang="zh-CN" sz="2800" i="1">
                <a:latin typeface="Times New Roman" pitchFamily="18" charset="0"/>
                <a:ea typeface="黑体" pitchFamily="49" charset="-122"/>
              </a:rPr>
              <a:t>R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的阻值为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 u="sng">
                <a:latin typeface="Times New Roman" pitchFamily="18" charset="0"/>
                <a:ea typeface="黑体" pitchFamily="49" charset="-122"/>
              </a:rPr>
              <a:t>  </a:t>
            </a:r>
            <a:r>
              <a:rPr lang="zh-CN" altLang="zh-CN" sz="2800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Ω.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（结果保留一位小数）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33799" name="矩形 7"/>
          <p:cNvSpPr/>
          <p:nvPr/>
        </p:nvSpPr>
        <p:spPr>
          <a:xfrm>
            <a:off x="655638" y="4581525"/>
            <a:ext cx="5570537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电阻一定时，电流与电压成正比　</a:t>
            </a:r>
            <a:endParaRPr lang="zh-CN" altLang="en-US" sz="2800"/>
          </a:p>
        </p:txBody>
      </p:sp>
      <p:sp>
        <p:nvSpPr>
          <p:cNvPr id="33800" name="矩形 8"/>
          <p:cNvSpPr/>
          <p:nvPr/>
        </p:nvSpPr>
        <p:spPr>
          <a:xfrm>
            <a:off x="3813175" y="5886450"/>
            <a:ext cx="6334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9.8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37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3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/>
      <p:bldP spid="33796" grpId="0"/>
      <p:bldP spid="33797" grpId="0"/>
      <p:bldP spid="33798" grpId="0"/>
      <p:bldP spid="33799" grpId="0"/>
      <p:bldP spid="33800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4819" name="标题 3"/>
          <p:cNvSpPr>
            <a:spLocks noGrp="1"/>
          </p:cNvSpPr>
          <p:nvPr>
            <p:ph type="title" idx="4294967295"/>
          </p:nvPr>
        </p:nvSpPr>
        <p:spPr>
          <a:xfrm>
            <a:off x="508000" y="70961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6</a:t>
            </a:r>
            <a:r>
              <a:rPr lang="zh-CN" altLang="zh-CN" sz="2800"/>
              <a:t>．根据</a:t>
            </a:r>
            <a:r>
              <a:rPr lang="en-US" altLang="zh-CN" sz="2800" i="1"/>
              <a:t>I</a:t>
            </a:r>
            <a:r>
              <a:rPr lang="zh-CN" altLang="zh-CN" sz="2800"/>
              <a:t>＝</a:t>
            </a:r>
            <a:r>
              <a:rPr lang="en-US" altLang="zh-CN" sz="2800"/>
              <a:t>     </a:t>
            </a:r>
            <a:r>
              <a:rPr lang="zh-CN" altLang="zh-CN" sz="2800"/>
              <a:t>可知，下列说法不正确的是（　　）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．对某一导体，通过它的电流跟它两端电压成正比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B</a:t>
            </a:r>
            <a:r>
              <a:rPr lang="zh-CN" altLang="zh-CN" sz="2800"/>
              <a:t>．对于一定大小的电流，导体两端的电压与导体的电阻成正比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C</a:t>
            </a:r>
            <a:r>
              <a:rPr lang="zh-CN" altLang="zh-CN" sz="2800"/>
              <a:t>．在相同电压下，通过不同导体的电流跟对应的电阻成正比</a:t>
            </a:r>
            <a:r>
              <a:rPr lang="en-US" altLang="zh-CN" sz="2800"/>
              <a:t>	</a:t>
            </a:r>
            <a:br>
              <a:rPr lang="zh-CN" altLang="zh-CN" sz="2800"/>
            </a:br>
            <a:r>
              <a:rPr lang="en-US" altLang="zh-CN" sz="2800"/>
              <a:t>D</a:t>
            </a:r>
            <a:r>
              <a:rPr lang="zh-CN" altLang="zh-CN" sz="2800"/>
              <a:t>．对于不同的导体，导体两端的电压与通过电流的比值一般不相等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4820" name="图片 1"/>
          <p:cNvPicPr>
            <a:picLocks noChangeAspect="1"/>
          </p:cNvPicPr>
          <p:nvPr/>
        </p:nvPicPr>
        <p:blipFill>
          <a:blip r:embed="rId2"/>
          <a:srcRect r="95476"/>
          <a:stretch>
            <a:fillRect/>
          </a:stretch>
        </p:blipFill>
        <p:spPr>
          <a:xfrm>
            <a:off x="2397125" y="636588"/>
            <a:ext cx="412750" cy="96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1" name="矩形 2"/>
          <p:cNvSpPr/>
          <p:nvPr/>
        </p:nvSpPr>
        <p:spPr>
          <a:xfrm>
            <a:off x="7497763" y="795338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C</a:t>
            </a:r>
            <a:endParaRPr lang="zh-CN" altLang="en-US" sz="20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8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1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5843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7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枣庄）在探究</a:t>
            </a:r>
            <a:r>
              <a:rPr lang="en-US" altLang="zh-CN" sz="2800"/>
              <a:t>“</a:t>
            </a:r>
            <a:r>
              <a:rPr lang="zh-CN" altLang="zh-CN" sz="2800"/>
              <a:t>电流与电压、电阻的关系</a:t>
            </a:r>
            <a:r>
              <a:rPr lang="en-US" altLang="zh-CN" sz="2800"/>
              <a:t>“</a:t>
            </a:r>
            <a:r>
              <a:rPr lang="zh-CN" altLang="zh-CN" sz="2800"/>
              <a:t>实验中，实验室老师给小莉和小明同学分别准备了以下器材：电源（电压恒为</a:t>
            </a:r>
            <a:r>
              <a:rPr lang="en-US" altLang="zh-CN" sz="2800"/>
              <a:t>4.5 V</a:t>
            </a:r>
            <a:r>
              <a:rPr lang="zh-CN" altLang="zh-CN" sz="2800"/>
              <a:t>）、电压表、电流表、滑动变阻器、开关、</a:t>
            </a:r>
            <a:r>
              <a:rPr lang="en-US" altLang="zh-CN" sz="2800"/>
              <a:t>“5 Ω</a:t>
            </a:r>
            <a:r>
              <a:rPr lang="zh-CN" altLang="zh-CN" sz="2800"/>
              <a:t>、</a:t>
            </a:r>
            <a:r>
              <a:rPr lang="en-US" altLang="zh-CN" sz="2800"/>
              <a:t>10 Ω</a:t>
            </a:r>
            <a:r>
              <a:rPr lang="zh-CN" altLang="zh-CN" sz="2800"/>
              <a:t>、</a:t>
            </a:r>
            <a:r>
              <a:rPr lang="en-US" altLang="zh-CN" sz="2800"/>
              <a:t>15 Ω”</a:t>
            </a:r>
            <a:r>
              <a:rPr lang="zh-CN" altLang="zh-CN" sz="2800"/>
              <a:t>的定值电阻各一个，导线若干．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5844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4838" y="4233863"/>
            <a:ext cx="2851150" cy="1536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5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5863" y="4157663"/>
            <a:ext cx="2392362" cy="18176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5846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84950" y="4157663"/>
            <a:ext cx="2144713" cy="21304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8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58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58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3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686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4795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）根据如图所示的实物图在虚线框内画出对应的电路图；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36868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875" y="3070225"/>
            <a:ext cx="3736975" cy="20145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69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9025" y="2932113"/>
            <a:ext cx="3294063" cy="25034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6870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5750" y="3114675"/>
            <a:ext cx="2514600" cy="17716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8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7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789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7891" name="标题 3"/>
          <p:cNvSpPr>
            <a:spLocks noGrp="1"/>
          </p:cNvSpPr>
          <p:nvPr>
            <p:ph type="title" idx="4294967295"/>
          </p:nvPr>
        </p:nvSpPr>
        <p:spPr>
          <a:xfrm>
            <a:off x="508000" y="18446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）闭合开关后，移动滑动变阻器的滑片，发现电流表有示数，电压表的示数始终为</a:t>
            </a:r>
            <a:r>
              <a:rPr lang="en-US" altLang="zh-CN" sz="2800"/>
              <a:t>0</a:t>
            </a:r>
            <a:r>
              <a:rPr lang="zh-CN" altLang="zh-CN" sz="2800"/>
              <a:t>，经检查后发现是电路中一根导线断路，则发生断路的导线是</a:t>
            </a:r>
            <a:r>
              <a:rPr lang="en-US" altLang="zh-CN" sz="2800" i="1"/>
              <a:t>a</a:t>
            </a:r>
            <a:r>
              <a:rPr lang="zh-CN" altLang="zh-CN" sz="2800"/>
              <a:t>、</a:t>
            </a:r>
            <a:r>
              <a:rPr lang="en-US" altLang="zh-CN" sz="2800" i="1"/>
              <a:t>b</a:t>
            </a:r>
            <a:r>
              <a:rPr lang="zh-CN" altLang="zh-CN" sz="2800"/>
              <a:t>、</a:t>
            </a:r>
            <a:r>
              <a:rPr lang="en-US" altLang="zh-CN" sz="2800" i="1"/>
              <a:t>c</a:t>
            </a:r>
            <a:r>
              <a:rPr lang="zh-CN" altLang="zh-CN" sz="2800"/>
              <a:t>、</a:t>
            </a:r>
            <a:r>
              <a:rPr lang="en-US" altLang="zh-CN" sz="2800" i="1"/>
              <a:t>d</a:t>
            </a:r>
            <a:r>
              <a:rPr lang="zh-CN" altLang="zh-CN" sz="2800"/>
              <a:t>中的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（选填字母）；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37892" name="矩形 1"/>
          <p:cNvSpPr/>
          <p:nvPr/>
        </p:nvSpPr>
        <p:spPr>
          <a:xfrm>
            <a:off x="3725863" y="3802063"/>
            <a:ext cx="390525" cy="5857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32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zh-CN" sz="11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1" grpId="0"/>
      <p:bldP spid="37892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8915" name="标题 3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）小莉同学在</a:t>
            </a:r>
            <a:r>
              <a:rPr lang="en-US" altLang="zh-CN" sz="2800"/>
              <a:t>“</a:t>
            </a:r>
            <a:r>
              <a:rPr lang="zh-CN" altLang="zh-CN" sz="2800"/>
              <a:t>探究电流与电压的关系</a:t>
            </a:r>
            <a:r>
              <a:rPr lang="en-US" altLang="zh-CN" sz="2800"/>
              <a:t>”</a:t>
            </a:r>
            <a:r>
              <a:rPr lang="zh-CN" altLang="zh-CN" sz="2800"/>
              <a:t>时，记录的电流表与电压表的示数如表一所示，请在坐标中描点画出</a:t>
            </a:r>
            <a:r>
              <a:rPr lang="en-US" altLang="zh-CN" sz="2800" i="1"/>
              <a:t>U</a:t>
            </a:r>
            <a:r>
              <a:rPr lang="en-US" altLang="zh-CN" sz="2800"/>
              <a:t>—</a:t>
            </a:r>
            <a:r>
              <a:rPr lang="en-US" altLang="zh-CN" sz="2800" i="1"/>
              <a:t>I</a:t>
            </a:r>
            <a:r>
              <a:rPr lang="zh-CN" altLang="zh-CN" sz="2800"/>
              <a:t>图象，由此得出的实验结论是</a:t>
            </a:r>
            <a:r>
              <a:rPr lang="en-US" altLang="zh-CN" sz="2800"/>
              <a:t>__________________________________________</a:t>
            </a:r>
            <a:r>
              <a:rPr lang="zh-CN" altLang="zh-CN" sz="2800"/>
              <a:t>；</a:t>
            </a:r>
            <a:br>
              <a:rPr lang="zh-CN" altLang="zh-CN" sz="2800"/>
            </a:br>
            <a:r>
              <a:rPr lang="en-US" altLang="zh-CN" sz="2800"/>
              <a:t>                   </a:t>
            </a:r>
            <a:r>
              <a:rPr lang="zh-CN" altLang="zh-CN" sz="2800"/>
              <a:t>表一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38916" name="表格 1"/>
          <p:cNvGraphicFramePr>
            <a:graphicFrameLocks noGrp="1"/>
          </p:cNvGraphicFramePr>
          <p:nvPr/>
        </p:nvGraphicFramePr>
        <p:xfrm>
          <a:off x="500062" y="4122738"/>
          <a:ext cx="4402138" cy="1851978"/>
        </p:xfrm>
        <a:graphic>
          <a:graphicData uri="http://schemas.openxmlformats.org/drawingml/2006/table">
            <a:tbl>
              <a:tblPr/>
              <a:tblGrid>
                <a:gridCol w="1504950"/>
                <a:gridCol w="1498600"/>
                <a:gridCol w="1398588"/>
              </a:tblGrid>
              <a:tr h="388938"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电压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5125"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5125"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5125"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5125"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91" tIns="0" rIns="68591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91" marR="68591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pic>
        <p:nvPicPr>
          <p:cNvPr id="38942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59475" y="3862388"/>
            <a:ext cx="2408238" cy="2393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8943" name="矩形 2"/>
          <p:cNvSpPr/>
          <p:nvPr/>
        </p:nvSpPr>
        <p:spPr>
          <a:xfrm>
            <a:off x="774700" y="2892425"/>
            <a:ext cx="6483350" cy="523875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电阻一定时，电流与电压成正比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pic>
        <p:nvPicPr>
          <p:cNvPr id="38944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5350" y="3843338"/>
            <a:ext cx="2392363" cy="1970087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8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89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8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  <p:bldP spid="3894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9939" name="标题 3"/>
          <p:cNvSpPr>
            <a:spLocks noGrp="1"/>
          </p:cNvSpPr>
          <p:nvPr>
            <p:ph type="title" idx="4294967295"/>
          </p:nvPr>
        </p:nvSpPr>
        <p:spPr>
          <a:xfrm>
            <a:off x="508000" y="65087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）小明同学在</a:t>
            </a:r>
            <a:r>
              <a:rPr lang="en-US" altLang="zh-CN" sz="2800"/>
              <a:t>“</a:t>
            </a:r>
            <a:r>
              <a:rPr lang="zh-CN" altLang="zh-CN" sz="2800"/>
              <a:t>探究电流与电阻的关系</a:t>
            </a:r>
            <a:r>
              <a:rPr lang="en-US" altLang="zh-CN" sz="2800"/>
              <a:t>”</a:t>
            </a:r>
            <a:r>
              <a:rPr lang="zh-CN" altLang="zh-CN" sz="2800"/>
              <a:t>时，测得的三组数据如表二所示．由于操作不当，导致表二中第</a:t>
            </a:r>
            <a:r>
              <a:rPr lang="zh-CN" altLang="zh-CN" sz="2800" u="sng"/>
              <a:t>　　　　</a:t>
            </a:r>
            <a:r>
              <a:rPr lang="zh-CN" altLang="zh-CN" sz="2800"/>
              <a:t>次实验的数据存在情误，出错的原因是</a:t>
            </a:r>
            <a:r>
              <a:rPr lang="zh-CN" altLang="zh-CN" sz="2800" u="sng"/>
              <a:t>　　　　　　　　　　　　　</a:t>
            </a:r>
            <a:r>
              <a:rPr lang="en-US" altLang="zh-CN" sz="2800" u="sng"/>
              <a:t>  </a:t>
            </a:r>
            <a:r>
              <a:rPr lang="zh-CN" altLang="zh-CN" sz="2800" u="sng"/>
              <a:t>　　　</a:t>
            </a:r>
            <a:r>
              <a:rPr lang="zh-CN" altLang="zh-CN" sz="2800"/>
              <a:t>．小明及时纠正了错误，得出了正确的测量结果和实验结论．接着小明又计算出本次实验中滑动变阻器连入电路的阻值范围是</a:t>
            </a:r>
            <a:r>
              <a:rPr lang="zh-CN" altLang="zh-CN" sz="2800" u="sng"/>
              <a:t>　　　　　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en-US" altLang="zh-CN" sz="2800"/>
              <a:t>                                       </a:t>
            </a:r>
            <a:r>
              <a:rPr lang="zh-CN" altLang="zh-CN" sz="2800"/>
              <a:t>表二</a:t>
            </a:r>
            <a:br>
              <a:rPr lang="zh-CN" altLang="zh-CN" sz="2800"/>
            </a:br>
            <a:endParaRPr lang="zh-CN" altLang="en-US" sz="2800"/>
          </a:p>
        </p:txBody>
      </p:sp>
      <p:graphicFrame>
        <p:nvGraphicFramePr>
          <p:cNvPr id="39940" name="表格 1"/>
          <p:cNvGraphicFramePr>
            <a:graphicFrameLocks noGrp="1"/>
          </p:cNvGraphicFramePr>
          <p:nvPr/>
        </p:nvGraphicFramePr>
        <p:xfrm>
          <a:off x="869950" y="4918075"/>
          <a:ext cx="7551738" cy="1466850"/>
        </p:xfrm>
        <a:graphic>
          <a:graphicData uri="http://schemas.openxmlformats.org/drawingml/2006/table">
            <a:tbl>
              <a:tblPr/>
              <a:tblGrid>
                <a:gridCol w="2595562"/>
                <a:gridCol w="2543175"/>
                <a:gridCol w="2413000"/>
              </a:tblGrid>
              <a:tr h="366712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电阻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R/Ω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6712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6712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366712"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73" tIns="0" rIns="6857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73" marR="6857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39962" name="矩形 5"/>
          <p:cNvSpPr/>
          <p:nvPr/>
        </p:nvSpPr>
        <p:spPr>
          <a:xfrm>
            <a:off x="2211388" y="1730375"/>
            <a:ext cx="363537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</a:t>
            </a:r>
            <a:endParaRPr lang="zh-CN" altLang="en-US" sz="2800"/>
          </a:p>
        </p:txBody>
      </p:sp>
      <p:sp>
        <p:nvSpPr>
          <p:cNvPr id="39963" name="矩形 6"/>
          <p:cNvSpPr/>
          <p:nvPr/>
        </p:nvSpPr>
        <p:spPr>
          <a:xfrm>
            <a:off x="1614488" y="2254250"/>
            <a:ext cx="5211762" cy="522288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没有保持定值电阻两端电压一定</a:t>
            </a:r>
            <a:endParaRPr lang="zh-CN" altLang="en-US" sz="2800"/>
          </a:p>
        </p:txBody>
      </p:sp>
      <p:sp>
        <p:nvSpPr>
          <p:cNvPr id="39964" name="矩形 7"/>
          <p:cNvSpPr/>
          <p:nvPr/>
        </p:nvSpPr>
        <p:spPr>
          <a:xfrm>
            <a:off x="4219575" y="3881438"/>
            <a:ext cx="215423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 Ω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～</a:t>
            </a:r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7.5 Ω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99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9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9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9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9" grpId="0"/>
      <p:bldP spid="39962" grpId="0"/>
      <p:bldP spid="39963" grpId="0"/>
      <p:bldP spid="39964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0963" name="标题 3"/>
          <p:cNvSpPr>
            <a:spLocks noGrp="1"/>
          </p:cNvSpPr>
          <p:nvPr>
            <p:ph type="title" idx="4294967295"/>
          </p:nvPr>
        </p:nvSpPr>
        <p:spPr>
          <a:xfrm>
            <a:off x="508000" y="12874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8.</a:t>
            </a:r>
            <a:r>
              <a:rPr lang="zh-CN" altLang="zh-CN" sz="2800"/>
              <a:t>（</a:t>
            </a:r>
            <a:r>
              <a:rPr lang="en-US" altLang="zh-CN" sz="2800"/>
              <a:t>2020·</a:t>
            </a:r>
            <a:r>
              <a:rPr lang="zh-CN" altLang="zh-CN" sz="2800"/>
              <a:t>宿迁）如下图所示，电路中电源电压恒定，定值电阻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/>
              <a:t>20 Ω</a:t>
            </a:r>
            <a:r>
              <a:rPr lang="zh-CN" altLang="zh-CN" sz="2800"/>
              <a:t>，只闭合开关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，电流表示数为</a:t>
            </a:r>
            <a:r>
              <a:rPr lang="en-US" altLang="zh-CN" sz="2800"/>
              <a:t>0.3 A</a:t>
            </a:r>
            <a:r>
              <a:rPr lang="zh-CN" altLang="zh-CN" sz="2800"/>
              <a:t>，则电源电压为</a:t>
            </a:r>
            <a:r>
              <a:rPr lang="zh-CN" altLang="zh-CN" sz="2800" u="sng"/>
              <a:t>　　　　　</a:t>
            </a:r>
            <a:r>
              <a:rPr lang="en-US" altLang="zh-CN" sz="2800"/>
              <a:t>V</a:t>
            </a:r>
            <a:r>
              <a:rPr lang="zh-CN" altLang="zh-CN" sz="2800"/>
              <a:t>；同时闭合开头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，电流表示数为</a:t>
            </a:r>
            <a:r>
              <a:rPr lang="en-US" altLang="zh-CN" sz="2800"/>
              <a:t>0.5 A</a:t>
            </a:r>
            <a:r>
              <a:rPr lang="zh-CN" altLang="zh-CN" sz="2800"/>
              <a:t>，</a:t>
            </a:r>
            <a:br>
              <a:rPr lang="en-US" altLang="zh-CN" sz="2800"/>
            </a:br>
            <a:r>
              <a:rPr lang="zh-CN" altLang="zh-CN" sz="2800"/>
              <a:t>则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的阻值为</a:t>
            </a:r>
            <a:r>
              <a:rPr lang="zh-CN" altLang="zh-CN" sz="2800" u="sng"/>
              <a:t>　　　　　</a:t>
            </a:r>
            <a:r>
              <a:rPr lang="en-US" altLang="zh-CN" sz="2800"/>
              <a:t>Ω.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096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32488" y="3316288"/>
            <a:ext cx="2371725" cy="23241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0965" name="矩形 1"/>
          <p:cNvSpPr/>
          <p:nvPr/>
        </p:nvSpPr>
        <p:spPr>
          <a:xfrm>
            <a:off x="5208588" y="2662238"/>
            <a:ext cx="72390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6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40966" name="矩形 5"/>
          <p:cNvSpPr/>
          <p:nvPr/>
        </p:nvSpPr>
        <p:spPr>
          <a:xfrm>
            <a:off x="3336925" y="3954463"/>
            <a:ext cx="5445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30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09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5" grpId="0"/>
      <p:bldP spid="40966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198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1987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525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9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南充）用如下图甲所示的电路</a:t>
            </a:r>
            <a:r>
              <a:rPr lang="en-US" altLang="zh-CN" sz="2800"/>
              <a:t>“</a:t>
            </a:r>
            <a:r>
              <a:rPr lang="zh-CN" altLang="zh-CN" sz="2800"/>
              <a:t>探究电流与电阻的关系</a:t>
            </a:r>
            <a:r>
              <a:rPr lang="en-US" altLang="zh-CN" sz="2800"/>
              <a:t>”</a:t>
            </a:r>
            <a:r>
              <a:rPr lang="zh-CN" altLang="zh-CN" sz="2800"/>
              <a:t>，电源电压恒为</a:t>
            </a:r>
            <a:r>
              <a:rPr lang="en-US" altLang="zh-CN" sz="2800"/>
              <a:t>6 V</a:t>
            </a:r>
            <a:r>
              <a:rPr lang="zh-CN" altLang="zh-CN" sz="2800"/>
              <a:t>，定值电阻</a:t>
            </a:r>
            <a:r>
              <a:rPr lang="en-US" altLang="zh-CN" sz="2800" i="1"/>
              <a:t>R</a:t>
            </a:r>
            <a:r>
              <a:rPr lang="zh-CN" altLang="zh-CN" sz="2800"/>
              <a:t>备有（</a:t>
            </a:r>
            <a:r>
              <a:rPr lang="en-US" altLang="zh-CN" sz="2800"/>
              <a:t>5 Ω</a:t>
            </a:r>
            <a:r>
              <a:rPr lang="zh-CN" altLang="zh-CN" sz="2800"/>
              <a:t>、</a:t>
            </a:r>
            <a:r>
              <a:rPr lang="en-US" altLang="zh-CN" sz="2800"/>
              <a:t>10 Ω</a:t>
            </a:r>
            <a:r>
              <a:rPr lang="zh-CN" altLang="zh-CN" sz="2800"/>
              <a:t>、</a:t>
            </a:r>
            <a:r>
              <a:rPr lang="en-US" altLang="zh-CN" sz="2800"/>
              <a:t>20 Ω</a:t>
            </a:r>
            <a:r>
              <a:rPr lang="zh-CN" altLang="zh-CN" sz="2800"/>
              <a:t>、</a:t>
            </a:r>
            <a:r>
              <a:rPr lang="en-US" altLang="zh-CN" sz="2800"/>
              <a:t>40 Ω</a:t>
            </a:r>
            <a:r>
              <a:rPr lang="zh-CN" altLang="zh-CN" sz="2800"/>
              <a:t>）各一个．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1988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30300" y="3384550"/>
            <a:ext cx="6627813" cy="21796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19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1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301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3011" name="标题 3"/>
          <p:cNvSpPr>
            <a:spLocks noGrp="1"/>
          </p:cNvSpPr>
          <p:nvPr>
            <p:ph type="title" idx="4294967295"/>
          </p:nvPr>
        </p:nvSpPr>
        <p:spPr>
          <a:xfrm>
            <a:off x="508000" y="113347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）闭合开关前，滑动变阻器的滑片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应滑到最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）端．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）将</a:t>
            </a:r>
            <a:r>
              <a:rPr lang="en-US" altLang="zh-CN" sz="2800"/>
              <a:t>5 </a:t>
            </a:r>
            <a:r>
              <a:rPr lang="zh-CN" altLang="zh-CN" sz="2800"/>
              <a:t>Ω的定值电阻接入电路闭合开关，移动滑片</a:t>
            </a:r>
            <a:r>
              <a:rPr lang="en-US" altLang="zh-CN" sz="2800" i="1"/>
              <a:t>P</a:t>
            </a:r>
            <a:r>
              <a:rPr lang="zh-CN" altLang="zh-CN" sz="2800"/>
              <a:t>发现电流表示数始终为零，电压表示数不为零，其原因可能是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（选填选项）</a:t>
            </a:r>
            <a:r>
              <a:rPr lang="en-US" altLang="zh-CN" sz="2800"/>
              <a:t>.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．定值电阻</a:t>
            </a:r>
            <a:r>
              <a:rPr lang="en-US" altLang="zh-CN" sz="2800" i="1"/>
              <a:t>R</a:t>
            </a:r>
            <a:r>
              <a:rPr lang="zh-CN" altLang="zh-CN" sz="2800"/>
              <a:t>短路 　　　　</a:t>
            </a:r>
            <a:r>
              <a:rPr lang="en-US" altLang="zh-CN" sz="2800"/>
              <a:t>    B</a:t>
            </a:r>
            <a:r>
              <a:rPr lang="zh-CN" altLang="zh-CN" sz="2800"/>
              <a:t>．定值电阻</a:t>
            </a:r>
            <a:r>
              <a:rPr lang="en-US" altLang="zh-CN" sz="2800" i="1"/>
              <a:t>R</a:t>
            </a:r>
            <a:r>
              <a:rPr lang="zh-CN" altLang="zh-CN" sz="2800"/>
              <a:t>断路</a:t>
            </a:r>
            <a:r>
              <a:rPr lang="en-US" altLang="zh-CN" sz="2800"/>
              <a:t>     </a:t>
            </a:r>
            <a:r>
              <a:rPr lang="zh-CN" altLang="zh-CN" sz="2800"/>
              <a:t>　　　　</a:t>
            </a:r>
            <a:r>
              <a:rPr lang="en-US" altLang="zh-CN" sz="2800"/>
              <a:t>    </a:t>
            </a:r>
            <a:r>
              <a:rPr lang="zh-CN" altLang="zh-CN" sz="2800"/>
              <a:t>　　　　　　</a:t>
            </a:r>
            <a:r>
              <a:rPr lang="en-US" altLang="zh-CN" sz="2800"/>
              <a:t>C</a:t>
            </a:r>
            <a:r>
              <a:rPr lang="zh-CN" altLang="zh-CN" sz="2800"/>
              <a:t>．滑动变阻器短路</a:t>
            </a:r>
            <a:endParaRPr lang="zh-CN" altLang="zh-CN" sz="2800"/>
          </a:p>
        </p:txBody>
      </p:sp>
      <p:sp>
        <p:nvSpPr>
          <p:cNvPr id="43012" name="矩形 2"/>
          <p:cNvSpPr/>
          <p:nvPr/>
        </p:nvSpPr>
        <p:spPr>
          <a:xfrm>
            <a:off x="1139825" y="183515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</a:t>
            </a:r>
            <a:endParaRPr lang="zh-CN" altLang="en-US" sz="2800">
              <a:ea typeface="黑体" panose="02010609060101010101" pitchFamily="49" charset="-122"/>
            </a:endParaRPr>
          </a:p>
        </p:txBody>
      </p:sp>
      <p:sp>
        <p:nvSpPr>
          <p:cNvPr id="43013" name="矩形 5"/>
          <p:cNvSpPr/>
          <p:nvPr/>
        </p:nvSpPr>
        <p:spPr>
          <a:xfrm>
            <a:off x="4113213" y="3732213"/>
            <a:ext cx="458787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30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1" grpId="0"/>
      <p:bldP spid="43012" grpId="0"/>
      <p:bldP spid="43013" grpId="0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403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4035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）不改变滑动变阻器滑片的位置，将</a:t>
            </a:r>
            <a:r>
              <a:rPr lang="en-US" altLang="zh-CN" sz="2800"/>
              <a:t>5 Ω</a:t>
            </a:r>
            <a:r>
              <a:rPr lang="zh-CN" altLang="zh-CN" sz="2800"/>
              <a:t>的电阻换成</a:t>
            </a:r>
            <a:r>
              <a:rPr lang="en-US" altLang="zh-CN" sz="2800"/>
              <a:t>10 Ω</a:t>
            </a:r>
            <a:r>
              <a:rPr lang="zh-CN" altLang="zh-CN" sz="2800"/>
              <a:t>的电阻，闭合开关后，为保证电压表示数与更换前相同，滑片</a:t>
            </a:r>
            <a:r>
              <a:rPr lang="en-US" altLang="zh-CN" sz="2800" i="1"/>
              <a:t>P</a:t>
            </a:r>
            <a:r>
              <a:rPr lang="zh-CN" altLang="zh-CN" sz="2800"/>
              <a:t>应向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左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右</a:t>
            </a:r>
            <a:r>
              <a:rPr lang="en-US" altLang="zh-CN" sz="2800"/>
              <a:t>”</a:t>
            </a:r>
            <a:r>
              <a:rPr lang="zh-CN" altLang="zh-CN" sz="2800"/>
              <a:t>）端滑动．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）实验中依次接入定值电阻，调节滑片使定值电阻两端电压相同，记下电流表读数，绘出电流</a:t>
            </a:r>
            <a:r>
              <a:rPr lang="en-US" altLang="zh-CN" sz="2800" i="1"/>
              <a:t>I</a:t>
            </a:r>
            <a:r>
              <a:rPr lang="zh-CN" altLang="zh-CN" sz="2800"/>
              <a:t>与电阻倒数</a:t>
            </a:r>
            <a:r>
              <a:rPr lang="en-US" altLang="zh-CN" sz="2800"/>
              <a:t>   </a:t>
            </a:r>
            <a:r>
              <a:rPr lang="zh-CN" altLang="zh-CN" sz="2800"/>
              <a:t>变化的图象乙，由图乙可知：电压一定时，电流与电阻成</a:t>
            </a:r>
            <a:r>
              <a:rPr lang="zh-CN" altLang="zh-CN" sz="2800" u="sng"/>
              <a:t>　　　　　</a:t>
            </a:r>
            <a:r>
              <a:rPr lang="zh-CN" altLang="zh-CN" sz="2800"/>
              <a:t>比．</a:t>
            </a:r>
            <a:endParaRPr lang="zh-CN" altLang="en-US" sz="2800"/>
          </a:p>
        </p:txBody>
      </p:sp>
      <p:pic>
        <p:nvPicPr>
          <p:cNvPr id="44036" name="图片 5"/>
          <p:cNvPicPr>
            <a:picLocks noChangeAspect="1"/>
          </p:cNvPicPr>
          <p:nvPr/>
        </p:nvPicPr>
        <p:blipFill>
          <a:blip r:embed="rId2"/>
          <a:srcRect r="96002"/>
          <a:stretch>
            <a:fillRect/>
          </a:stretch>
        </p:blipFill>
        <p:spPr>
          <a:xfrm>
            <a:off x="2039938" y="4618038"/>
            <a:ext cx="366712" cy="9652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4037" name="矩形 6"/>
          <p:cNvSpPr/>
          <p:nvPr/>
        </p:nvSpPr>
        <p:spPr>
          <a:xfrm>
            <a:off x="5330825" y="2233613"/>
            <a:ext cx="903288" cy="5222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左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44038" name="矩形 7"/>
          <p:cNvSpPr/>
          <p:nvPr/>
        </p:nvSpPr>
        <p:spPr>
          <a:xfrm>
            <a:off x="3952875" y="5422900"/>
            <a:ext cx="542925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反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0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4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40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4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035" grpId="0"/>
      <p:bldP spid="44037" grpId="0"/>
      <p:bldP spid="44038" grpId="0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505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5059" name="标题 2"/>
          <p:cNvSpPr>
            <a:spLocks noGrp="1"/>
          </p:cNvSpPr>
          <p:nvPr>
            <p:ph type="title" idx="4294967295"/>
          </p:nvPr>
        </p:nvSpPr>
        <p:spPr>
          <a:xfrm>
            <a:off x="508000" y="1749425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5</a:t>
            </a:r>
            <a:r>
              <a:rPr lang="zh-CN" altLang="zh-CN" sz="2800"/>
              <a:t>）为完成整个实验，应该选择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（选填选项）种规格的滑动变阻器．</a:t>
            </a:r>
            <a:br>
              <a:rPr lang="zh-CN" altLang="zh-CN" sz="2800"/>
            </a:br>
            <a:r>
              <a:rPr lang="en-US" altLang="zh-CN" sz="2800"/>
              <a:t>A</a:t>
            </a:r>
            <a:r>
              <a:rPr lang="zh-CN" altLang="zh-CN" sz="2800"/>
              <a:t>．</a:t>
            </a:r>
            <a:r>
              <a:rPr lang="en-US" altLang="zh-CN" sz="2800"/>
              <a:t>50 Ω</a:t>
            </a:r>
            <a:r>
              <a:rPr lang="zh-CN" altLang="zh-CN" sz="2800"/>
              <a:t>　</a:t>
            </a:r>
            <a:r>
              <a:rPr lang="en-US" altLang="zh-CN" sz="2800"/>
              <a:t>1.0 A      </a:t>
            </a:r>
            <a:r>
              <a:rPr lang="zh-CN" altLang="zh-CN" sz="2800"/>
              <a:t>　　　</a:t>
            </a:r>
            <a:r>
              <a:rPr lang="en-US" altLang="zh-CN" sz="2800"/>
              <a:t>B</a:t>
            </a:r>
            <a:r>
              <a:rPr lang="zh-CN" altLang="zh-CN" sz="2800"/>
              <a:t>．</a:t>
            </a:r>
            <a:r>
              <a:rPr lang="en-US" altLang="zh-CN" sz="2800"/>
              <a:t>100 Ω</a:t>
            </a:r>
            <a:r>
              <a:rPr lang="zh-CN" altLang="zh-CN" sz="2800"/>
              <a:t>　</a:t>
            </a:r>
            <a:r>
              <a:rPr lang="en-US" altLang="zh-CN" sz="2800"/>
              <a:t>1.2 A    </a:t>
            </a:r>
            <a:r>
              <a:rPr lang="zh-CN" altLang="zh-CN" sz="2800"/>
              <a:t>　　　　　　</a:t>
            </a:r>
            <a:r>
              <a:rPr lang="en-US" altLang="zh-CN" sz="2800"/>
              <a:t>C</a:t>
            </a:r>
            <a:r>
              <a:rPr lang="zh-CN" altLang="zh-CN" sz="2800"/>
              <a:t>．</a:t>
            </a:r>
            <a:r>
              <a:rPr lang="en-US" altLang="zh-CN" sz="2800"/>
              <a:t>200 Ω</a:t>
            </a:r>
            <a:r>
              <a:rPr lang="zh-CN" altLang="zh-CN" sz="2800"/>
              <a:t>　</a:t>
            </a:r>
            <a:r>
              <a:rPr lang="en-US" altLang="zh-CN" sz="2800"/>
              <a:t>0.6 A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5060" name="矩形 3"/>
          <p:cNvSpPr/>
          <p:nvPr/>
        </p:nvSpPr>
        <p:spPr>
          <a:xfrm>
            <a:off x="6375400" y="1816100"/>
            <a:ext cx="458788" cy="584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32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B</a:t>
            </a:r>
            <a:endParaRPr lang="zh-CN" altLang="en-US" sz="32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5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50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059" grpId="0"/>
      <p:bldP spid="45060" grpId="0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608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6083" name="标题 2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10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黔东南州）如下图所示的电路中电源电压保持不变，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＝</a:t>
            </a:r>
            <a:r>
              <a:rPr lang="en-US" altLang="zh-CN" sz="2800" i="1"/>
              <a:t>R</a:t>
            </a:r>
            <a:r>
              <a:rPr lang="en-US" altLang="zh-CN" sz="2800" baseline="-25000"/>
              <a:t>3</a:t>
            </a:r>
            <a:r>
              <a:rPr lang="zh-CN" altLang="zh-CN" sz="2800"/>
              <a:t>＝</a:t>
            </a:r>
            <a:r>
              <a:rPr lang="en-US" altLang="zh-CN" sz="2800"/>
              <a:t>20 Ω</a:t>
            </a:r>
            <a:r>
              <a:rPr lang="zh-CN" altLang="zh-CN" sz="2800"/>
              <a:t>，当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en-US" altLang="zh-CN" sz="2800"/>
              <a:t> </a:t>
            </a:r>
            <a:r>
              <a:rPr lang="zh-CN" altLang="zh-CN" sz="2800"/>
              <a:t>都断开，电流表示数是</a:t>
            </a:r>
            <a:r>
              <a:rPr lang="en-US" altLang="zh-CN" sz="2800"/>
              <a:t>0.3 A</a:t>
            </a:r>
            <a:r>
              <a:rPr lang="zh-CN" altLang="zh-CN" sz="2800"/>
              <a:t>，求：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）电源电压；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608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26150" y="2184400"/>
            <a:ext cx="2009775" cy="13430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46085" name="组合 5"/>
          <p:cNvGrpSpPr/>
          <p:nvPr/>
        </p:nvGrpSpPr>
        <p:grpSpPr>
          <a:xfrm>
            <a:off x="500063" y="3629025"/>
            <a:ext cx="8008937" cy="2605088"/>
            <a:chOff x="500633" y="3628724"/>
            <a:chExt cx="8008100" cy="2604752"/>
          </a:xfrm>
        </p:grpSpPr>
        <p:sp>
          <p:nvSpPr>
            <p:cNvPr id="46086" name="矩形 1"/>
            <p:cNvSpPr/>
            <p:nvPr/>
          </p:nvSpPr>
          <p:spPr>
            <a:xfrm>
              <a:off x="500633" y="3628724"/>
              <a:ext cx="8008100" cy="2604752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>
                <a:lnSpc>
                  <a:spcPct val="1500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解：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(1)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当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、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都断开时，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与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串联，电流表测电路中的电流，因串联电路中总电阻等于各分电阻之和，所以，由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可得，电源的电压：</a:t>
              </a:r>
              <a:endParaRPr lang="zh-CN" altLang="zh-CN" sz="28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ct val="150000"/>
                </a:lnSpc>
              </a:pP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＋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0.3 A×(20 Ω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＋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20 Ω)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12 V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2800">
                <a:latin typeface="等线" pitchFamily="2" charset="-122"/>
                <a:ea typeface="等线" pitchFamily="2" charset="-122"/>
              </a:endParaRPr>
            </a:p>
          </p:txBody>
        </p:sp>
        <p:pic>
          <p:nvPicPr>
            <p:cNvPr id="46087" name="图片 3"/>
            <p:cNvPicPr>
              <a:picLocks noChangeAspect="1"/>
            </p:cNvPicPr>
            <p:nvPr/>
          </p:nvPicPr>
          <p:blipFill>
            <a:blip r:embed="rId3"/>
            <a:srcRect r="95369"/>
            <a:stretch>
              <a:fillRect/>
            </a:stretch>
          </p:blipFill>
          <p:spPr>
            <a:xfrm>
              <a:off x="3590224" y="4832674"/>
              <a:ext cx="423512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6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60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083" grpId="0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710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中考特训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7107" name="标题 2"/>
          <p:cNvSpPr>
            <a:spLocks noGrp="1"/>
          </p:cNvSpPr>
          <p:nvPr>
            <p:ph type="title" idx="4294967295"/>
          </p:nvPr>
        </p:nvSpPr>
        <p:spPr>
          <a:xfrm>
            <a:off x="508000" y="1325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 （</a:t>
            </a:r>
            <a:r>
              <a:rPr lang="en-US" altLang="zh-CN" sz="2800"/>
              <a:t>2</a:t>
            </a:r>
            <a:r>
              <a:rPr lang="zh-CN" altLang="zh-CN" sz="2800"/>
              <a:t>）</a:t>
            </a: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/>
              <a:t>S</a:t>
            </a:r>
            <a:r>
              <a:rPr lang="en-US" altLang="zh-CN" sz="2800" baseline="-25000"/>
              <a:t>2</a:t>
            </a:r>
            <a:r>
              <a:rPr lang="zh-CN" altLang="zh-CN" sz="2800"/>
              <a:t>都闭合时，电流表示数是多少？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7108" name="图片 1"/>
          <p:cNvPicPr>
            <a:picLocks noChangeAspect="1"/>
          </p:cNvPicPr>
          <p:nvPr/>
        </p:nvPicPr>
        <p:blipFill>
          <a:blip r:embed="rId2"/>
          <a:srcRect r="19368"/>
          <a:stretch>
            <a:fillRect/>
          </a:stretch>
        </p:blipFill>
        <p:spPr>
          <a:xfrm>
            <a:off x="885825" y="2165350"/>
            <a:ext cx="7372350" cy="36639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7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107" grpId="0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813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8131" name="标题 1"/>
          <p:cNvSpPr>
            <a:spLocks noGrp="1"/>
          </p:cNvSpPr>
          <p:nvPr>
            <p:ph type="title" idx="4294967295"/>
          </p:nvPr>
        </p:nvSpPr>
        <p:spPr>
          <a:xfrm>
            <a:off x="582613" y="71913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1</a:t>
            </a:r>
            <a:r>
              <a:rPr lang="zh-CN" altLang="zh-CN" sz="2800"/>
              <a:t>．（</a:t>
            </a:r>
            <a:r>
              <a:rPr lang="en-US" altLang="zh-CN" sz="2800"/>
              <a:t>2020·</a:t>
            </a:r>
            <a:r>
              <a:rPr lang="zh-CN" altLang="zh-CN" sz="2800"/>
              <a:t>广东）做</a:t>
            </a:r>
            <a:r>
              <a:rPr lang="en-US" altLang="zh-CN" sz="2800"/>
              <a:t>“</a:t>
            </a:r>
            <a:r>
              <a:rPr lang="zh-CN" altLang="zh-CN" sz="2800"/>
              <a:t>探究电流与电阻的关系</a:t>
            </a:r>
            <a:r>
              <a:rPr lang="en-US" altLang="zh-CN" sz="2800"/>
              <a:t>”</a:t>
            </a:r>
            <a:r>
              <a:rPr lang="zh-CN" altLang="zh-CN" sz="2800"/>
              <a:t>实验时，可供选择的器材有：电压为</a:t>
            </a:r>
            <a:r>
              <a:rPr lang="en-US" altLang="zh-CN" sz="2800"/>
              <a:t>6 V</a:t>
            </a:r>
            <a:r>
              <a:rPr lang="zh-CN" altLang="zh-CN" sz="2800"/>
              <a:t>的电源，电流表（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0.6 A</a:t>
            </a:r>
            <a:r>
              <a:rPr lang="zh-CN" altLang="zh-CN" sz="2800"/>
              <a:t>），电压表（</a:t>
            </a:r>
            <a:r>
              <a:rPr lang="en-US" altLang="zh-CN" sz="2800"/>
              <a:t>0</a:t>
            </a:r>
            <a:r>
              <a:rPr lang="zh-CN" altLang="zh-CN" sz="2800"/>
              <a:t>～</a:t>
            </a:r>
            <a:r>
              <a:rPr lang="en-US" altLang="zh-CN" sz="2800"/>
              <a:t>3 V</a:t>
            </a:r>
            <a:r>
              <a:rPr lang="zh-CN" altLang="zh-CN" sz="2800"/>
              <a:t>），开关，阻值分别为</a:t>
            </a:r>
            <a:r>
              <a:rPr lang="en-US" altLang="zh-CN" sz="2800"/>
              <a:t>5 Ω</a:t>
            </a:r>
            <a:r>
              <a:rPr lang="zh-CN" altLang="zh-CN" sz="2800"/>
              <a:t>、</a:t>
            </a:r>
            <a:r>
              <a:rPr lang="en-US" altLang="zh-CN" sz="2800"/>
              <a:t>10 Ω</a:t>
            </a:r>
            <a:r>
              <a:rPr lang="zh-CN" altLang="zh-CN" sz="2800"/>
              <a:t>、</a:t>
            </a:r>
            <a:r>
              <a:rPr lang="en-US" altLang="zh-CN" sz="2800"/>
              <a:t>15 Ω</a:t>
            </a:r>
            <a:r>
              <a:rPr lang="zh-CN" altLang="zh-CN" sz="2800"/>
              <a:t>和</a:t>
            </a:r>
            <a:r>
              <a:rPr lang="en-US" altLang="zh-CN" sz="2800"/>
              <a:t>20 Ω</a:t>
            </a:r>
            <a:r>
              <a:rPr lang="zh-CN" altLang="zh-CN" sz="2800"/>
              <a:t>的定值电阻各</a:t>
            </a:r>
            <a:r>
              <a:rPr lang="en-US" altLang="zh-CN" sz="2800"/>
              <a:t>1</a:t>
            </a:r>
            <a:r>
              <a:rPr lang="zh-CN" altLang="zh-CN" sz="2800"/>
              <a:t>个，最大阻值分别为</a:t>
            </a:r>
            <a:r>
              <a:rPr lang="en-US" altLang="zh-CN" sz="2800"/>
              <a:t>10 Ω</a:t>
            </a:r>
            <a:r>
              <a:rPr lang="zh-CN" altLang="zh-CN" sz="2800"/>
              <a:t>和</a:t>
            </a:r>
            <a:r>
              <a:rPr lang="en-US" altLang="zh-CN" sz="2800"/>
              <a:t>50 Ω</a:t>
            </a:r>
            <a:r>
              <a:rPr lang="zh-CN" altLang="zh-CN" sz="2800"/>
              <a:t>的滑动变阻器各</a:t>
            </a:r>
            <a:r>
              <a:rPr lang="en-US" altLang="zh-CN" sz="2800"/>
              <a:t>1</a:t>
            </a:r>
            <a:r>
              <a:rPr lang="zh-CN" altLang="zh-CN" sz="2800"/>
              <a:t>个，导线若干．</a:t>
            </a:r>
            <a:br>
              <a:rPr lang="zh-CN" altLang="zh-CN" sz="2800"/>
            </a:br>
            <a:br>
              <a:rPr lang="zh-CN" altLang="zh-CN" sz="2800"/>
            </a:br>
            <a:endParaRPr lang="zh-CN" altLang="en-US" sz="2800"/>
          </a:p>
        </p:txBody>
      </p:sp>
      <p:pic>
        <p:nvPicPr>
          <p:cNvPr id="48132" name="Picture 1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063" y="4568825"/>
            <a:ext cx="5857875" cy="1735138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8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8131" grpId="0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915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9155" name="标题 1"/>
          <p:cNvSpPr>
            <a:spLocks noGrp="1"/>
          </p:cNvSpPr>
          <p:nvPr>
            <p:ph type="title" idx="4294967295"/>
          </p:nvPr>
        </p:nvSpPr>
        <p:spPr>
          <a:xfrm>
            <a:off x="508000" y="13541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）如题图所示的实验电路中，正确的是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，应选用最大阻值为</a:t>
            </a:r>
            <a:r>
              <a:rPr lang="zh-CN" altLang="zh-CN" sz="2800" u="sng"/>
              <a:t>　　　　　</a:t>
            </a:r>
            <a:r>
              <a:rPr lang="en-US" altLang="zh-CN" sz="2800"/>
              <a:t>Ω</a:t>
            </a:r>
            <a:r>
              <a:rPr lang="zh-CN" altLang="zh-CN" sz="2800"/>
              <a:t>的滑动变阻器．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）若按图乙所示电路图连接好电路后，闭合开关，可观察到电流表的指针</a:t>
            </a:r>
            <a:r>
              <a:rPr lang="zh-CN" altLang="zh-CN" sz="2800" u="sng"/>
              <a:t>　　　　　</a:t>
            </a:r>
            <a:r>
              <a:rPr lang="zh-CN" altLang="zh-CN" sz="2800"/>
              <a:t>（选填</a:t>
            </a:r>
            <a:r>
              <a:rPr lang="en-US" altLang="zh-CN" sz="2800"/>
              <a:t>“</a:t>
            </a:r>
            <a:r>
              <a:rPr lang="zh-CN" altLang="zh-CN" sz="2800"/>
              <a:t>向右</a:t>
            </a:r>
            <a:r>
              <a:rPr lang="en-US" altLang="zh-CN" sz="2800"/>
              <a:t>”“</a:t>
            </a:r>
            <a:r>
              <a:rPr lang="zh-CN" altLang="zh-CN" sz="2800"/>
              <a:t>反向</a:t>
            </a:r>
            <a:r>
              <a:rPr lang="en-US" altLang="zh-CN" sz="2800"/>
              <a:t>”</a:t>
            </a:r>
            <a:r>
              <a:rPr lang="zh-CN" altLang="zh-CN" sz="2800"/>
              <a:t>或</a:t>
            </a:r>
            <a:r>
              <a:rPr lang="en-US" altLang="zh-CN" sz="2800"/>
              <a:t>“</a:t>
            </a:r>
            <a:r>
              <a:rPr lang="zh-CN" altLang="zh-CN" sz="2800"/>
              <a:t>几乎不</a:t>
            </a:r>
            <a:r>
              <a:rPr lang="en-US" altLang="zh-CN" sz="2800"/>
              <a:t>”</a:t>
            </a:r>
            <a:r>
              <a:rPr lang="zh-CN" altLang="zh-CN" sz="2800"/>
              <a:t>）偏转．</a:t>
            </a:r>
            <a:br>
              <a:rPr lang="zh-CN" altLang="zh-CN" sz="2800"/>
            </a:br>
            <a:endParaRPr lang="zh-CN" altLang="en-US" sz="2800"/>
          </a:p>
        </p:txBody>
      </p:sp>
      <p:sp>
        <p:nvSpPr>
          <p:cNvPr id="49156" name="矩形 5"/>
          <p:cNvSpPr/>
          <p:nvPr/>
        </p:nvSpPr>
        <p:spPr>
          <a:xfrm>
            <a:off x="1098550" y="2062163"/>
            <a:ext cx="544513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甲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49157" name="矩形 7"/>
          <p:cNvSpPr/>
          <p:nvPr/>
        </p:nvSpPr>
        <p:spPr>
          <a:xfrm>
            <a:off x="6103938" y="2085975"/>
            <a:ext cx="901700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en-US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50</a:t>
            </a:r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　</a:t>
            </a:r>
            <a:endParaRPr lang="zh-CN" altLang="en-US"/>
          </a:p>
        </p:txBody>
      </p:sp>
      <p:sp>
        <p:nvSpPr>
          <p:cNvPr id="49158" name="矩形 8"/>
          <p:cNvSpPr/>
          <p:nvPr/>
        </p:nvSpPr>
        <p:spPr>
          <a:xfrm>
            <a:off x="5175250" y="3968750"/>
            <a:ext cx="1262063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几乎不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9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9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9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5" grpId="0"/>
      <p:bldP spid="49156" grpId="0"/>
      <p:bldP spid="49157" grpId="0"/>
      <p:bldP spid="49158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017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0179" name="标题 1"/>
          <p:cNvSpPr>
            <a:spLocks noGrp="1"/>
          </p:cNvSpPr>
          <p:nvPr>
            <p:ph type="title" idx="4294967295"/>
          </p:nvPr>
        </p:nvSpPr>
        <p:spPr>
          <a:xfrm>
            <a:off x="508000" y="738188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2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）按正确电路图连接电路，闭合开关，电流表和电压表均有示数，但移动滑动变阻器的滑片时，两表的示数均保持不变，经判断是接线有误，错误可能是</a:t>
            </a:r>
            <a:r>
              <a:rPr lang="zh-CN" altLang="zh-CN" sz="2800" u="sng"/>
              <a:t>　　　　　　　　　　　　</a:t>
            </a:r>
            <a:r>
              <a:rPr lang="en-US" altLang="zh-CN" sz="2800" u="sng"/>
              <a:t>    </a:t>
            </a:r>
            <a:r>
              <a:rPr lang="zh-CN" altLang="zh-CN" sz="2800" u="sng"/>
              <a:t>　　　　　　</a:t>
            </a:r>
            <a:r>
              <a:rPr lang="en-US" altLang="zh-CN" sz="2800" u="sng">
                <a:solidFill>
                  <a:schemeClr val="bg1"/>
                </a:solidFill>
              </a:rPr>
              <a:t>.</a:t>
            </a:r>
            <a:br>
              <a:rPr lang="en-US" altLang="zh-CN" sz="2800" u="sng"/>
            </a:b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）纠正错误后，依次更换定值电阻，并控制定值电阻两端电压为</a:t>
            </a:r>
            <a:r>
              <a:rPr lang="en-US" altLang="zh-CN" sz="2800"/>
              <a:t>2.5 V</a:t>
            </a:r>
            <a:r>
              <a:rPr lang="zh-CN" altLang="zh-CN" sz="2800"/>
              <a:t>进行实验．请将记录实验数据的表格补充完整．</a:t>
            </a:r>
            <a:br>
              <a:rPr lang="zh-CN" altLang="zh-CN" sz="2800"/>
            </a:br>
            <a:r>
              <a:rPr lang="en-US" altLang="zh-CN" sz="2800"/>
              <a:t>①</a:t>
            </a:r>
            <a:r>
              <a:rPr lang="en-US" altLang="zh-CN" sz="2800" i="1"/>
              <a:t>U</a:t>
            </a:r>
            <a:r>
              <a:rPr lang="zh-CN" altLang="zh-CN" sz="2800"/>
              <a:t>＝</a:t>
            </a:r>
            <a:r>
              <a:rPr lang="zh-CN" altLang="zh-CN" sz="2800" u="sng"/>
              <a:t>　　　　　</a:t>
            </a:r>
            <a:r>
              <a:rPr lang="zh-CN" altLang="zh-CN" sz="2800"/>
              <a:t>．</a:t>
            </a:r>
            <a:br>
              <a:rPr lang="zh-CN" altLang="zh-CN" sz="2800"/>
            </a:br>
            <a:r>
              <a:rPr lang="zh-CN" altLang="zh-CN" sz="2800" u="sng"/>
              <a:t>　　　　　　　　　　　　　　　　　</a:t>
            </a:r>
            <a:endParaRPr lang="zh-CN" altLang="en-US" sz="2800"/>
          </a:p>
        </p:txBody>
      </p:sp>
      <p:graphicFrame>
        <p:nvGraphicFramePr>
          <p:cNvPr id="50180" name="表格 2"/>
          <p:cNvGraphicFramePr>
            <a:graphicFrameLocks noGrp="1"/>
          </p:cNvGraphicFramePr>
          <p:nvPr/>
        </p:nvGraphicFramePr>
        <p:xfrm>
          <a:off x="635000" y="5118100"/>
          <a:ext cx="7700962" cy="1304925"/>
        </p:xfrm>
        <a:graphic>
          <a:graphicData uri="http://schemas.openxmlformats.org/drawingml/2006/table">
            <a:tbl>
              <a:tblPr/>
              <a:tblGrid>
                <a:gridCol w="3636962"/>
                <a:gridCol w="1062038"/>
                <a:gridCol w="1062038"/>
                <a:gridCol w="1062038"/>
                <a:gridCol w="877888"/>
              </a:tblGrid>
              <a:tr h="434975"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实验序号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4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4975"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②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10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434975"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③</a:t>
                      </a:r>
                      <a:r>
                        <a:rPr sz="2400" u="sng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　　　　　　　</a:t>
                      </a:r>
                      <a:r>
                        <a:rPr lang="en-US" altLang="zh-CN" sz="2400" u="sng">
                          <a:solidFill>
                            <a:schemeClr val="bg1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.</a:t>
                      </a:r>
                      <a:endParaRPr lang="zh-CN" altLang="zh-CN" sz="1000">
                        <a:solidFill>
                          <a:schemeClr val="bg1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9" tIns="0" rIns="68589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 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9" marR="68589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50206" name="矩形 3"/>
          <p:cNvSpPr/>
          <p:nvPr/>
        </p:nvSpPr>
        <p:spPr>
          <a:xfrm>
            <a:off x="1314450" y="5938838"/>
            <a:ext cx="1736725" cy="461962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/A</a:t>
            </a:r>
            <a:endParaRPr lang="zh-CN" altLang="zh-CN" sz="2400">
              <a:latin typeface="等线" pitchFamily="2" charset="-122"/>
              <a:ea typeface="等线" pitchFamily="2" charset="-122"/>
            </a:endParaRPr>
          </a:p>
        </p:txBody>
      </p:sp>
      <p:sp>
        <p:nvSpPr>
          <p:cNvPr id="50207" name="矩形 5"/>
          <p:cNvSpPr/>
          <p:nvPr/>
        </p:nvSpPr>
        <p:spPr>
          <a:xfrm>
            <a:off x="1735138" y="2338388"/>
            <a:ext cx="6648450" cy="522287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滑动变阻器　将下面两个接线柱接入电路</a:t>
            </a:r>
            <a:endParaRPr lang="zh-CN" altLang="en-US" sz="2800"/>
          </a:p>
        </p:txBody>
      </p:sp>
      <p:sp>
        <p:nvSpPr>
          <p:cNvPr id="50208" name="矩形 6"/>
          <p:cNvSpPr/>
          <p:nvPr/>
        </p:nvSpPr>
        <p:spPr>
          <a:xfrm>
            <a:off x="1965325" y="4476750"/>
            <a:ext cx="976313" cy="5238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2.5 V</a:t>
            </a:r>
            <a:endParaRPr lang="zh-CN" altLang="en-US" sz="2800"/>
          </a:p>
        </p:txBody>
      </p:sp>
      <p:sp>
        <p:nvSpPr>
          <p:cNvPr id="50209" name="矩形 7"/>
          <p:cNvSpPr/>
          <p:nvPr/>
        </p:nvSpPr>
        <p:spPr>
          <a:xfrm>
            <a:off x="1314450" y="5510213"/>
            <a:ext cx="1301750" cy="460375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/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/Ω</a:t>
            </a:r>
            <a:endParaRPr lang="zh-CN" alt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0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0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0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0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0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0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502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02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02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02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179" grpId="0"/>
      <p:bldP spid="50206" grpId="0"/>
      <p:bldP spid="50207" grpId="0"/>
      <p:bldP spid="50208" grpId="0"/>
      <p:bldP spid="50209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0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1203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2.</a:t>
            </a:r>
            <a:r>
              <a:rPr lang="zh-CN" altLang="zh-CN" sz="2800"/>
              <a:t>（</a:t>
            </a:r>
            <a:r>
              <a:rPr lang="en-US" altLang="zh-CN" sz="2800"/>
              <a:t>2019·</a:t>
            </a:r>
            <a:r>
              <a:rPr lang="zh-CN" altLang="zh-CN" sz="2800"/>
              <a:t>广东）如下图所示，电源的电压恒定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、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为定值电阻．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的阻值为</a:t>
            </a:r>
            <a:r>
              <a:rPr lang="en-US" altLang="zh-CN" sz="2800"/>
              <a:t>60 Ω.</a:t>
            </a:r>
            <a:r>
              <a:rPr lang="zh-CN" altLang="zh-CN" sz="2800"/>
              <a:t>只闭合开关</a:t>
            </a:r>
            <a:r>
              <a:rPr lang="en-US" altLang="zh-CN" sz="2800"/>
              <a:t>S</a:t>
            </a:r>
            <a:r>
              <a:rPr lang="en-US" altLang="zh-CN" sz="2800" baseline="-25000"/>
              <a:t>0</a:t>
            </a:r>
            <a:r>
              <a:rPr lang="zh-CN" altLang="zh-CN" sz="2800"/>
              <a:t>时，电流表的示数为</a:t>
            </a:r>
            <a:r>
              <a:rPr lang="en-US" altLang="zh-CN" sz="2800"/>
              <a:t>0.2 A</a:t>
            </a:r>
            <a:r>
              <a:rPr lang="zh-CN" altLang="zh-CN" sz="2800"/>
              <a:t>，再闭合开关</a:t>
            </a:r>
            <a:br>
              <a:rPr lang="en-US" altLang="zh-CN" sz="2800"/>
            </a:br>
            <a:r>
              <a:rPr lang="en-US" altLang="zh-CN" sz="2800"/>
              <a:t>S</a:t>
            </a:r>
            <a:r>
              <a:rPr lang="en-US" altLang="zh-CN" sz="2800" baseline="-25000"/>
              <a:t>1</a:t>
            </a:r>
            <a:r>
              <a:rPr lang="zh-CN" altLang="zh-CN" sz="2800"/>
              <a:t>时，电流表的示数为</a:t>
            </a:r>
            <a:r>
              <a:rPr lang="en-US" altLang="zh-CN" sz="2800"/>
              <a:t>0.6 A</a:t>
            </a:r>
            <a:r>
              <a:rPr lang="zh-CN" altLang="zh-CN" sz="2800"/>
              <a:t>．求：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）电源的电压；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1204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19825" y="2300288"/>
            <a:ext cx="2020888" cy="1444625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51205" name="组合 6"/>
          <p:cNvGrpSpPr/>
          <p:nvPr/>
        </p:nvGrpSpPr>
        <p:grpSpPr>
          <a:xfrm>
            <a:off x="407988" y="4119563"/>
            <a:ext cx="8148637" cy="1958975"/>
            <a:chOff x="408221" y="4119612"/>
            <a:chExt cx="8148637" cy="1958421"/>
          </a:xfrm>
        </p:grpSpPr>
        <p:sp>
          <p:nvSpPr>
            <p:cNvPr id="51206" name="矩形 2"/>
            <p:cNvSpPr/>
            <p:nvPr/>
          </p:nvSpPr>
          <p:spPr>
            <a:xfrm>
              <a:off x="408221" y="4119612"/>
              <a:ext cx="8148637" cy="1958421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 algn="just">
                <a:lnSpc>
                  <a:spcPct val="1500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解：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(1)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只闭合开关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时，电路为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的简单电路，电流表测电路中的电流，由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可得，电源的电压：</a:t>
              </a:r>
              <a:endParaRPr lang="zh-CN" altLang="zh-CN" sz="2800">
                <a:latin typeface="等线" pitchFamily="2" charset="-122"/>
                <a:ea typeface="等线" pitchFamily="2" charset="-122"/>
              </a:endParaRPr>
            </a:p>
            <a:p>
              <a:pPr marL="0" marR="0" lvl="0" indent="0" algn="just">
                <a:lnSpc>
                  <a:spcPct val="150000"/>
                </a:lnSpc>
              </a:pP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U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0.2 A×60 Ω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12 V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2800">
                <a:latin typeface="等线" pitchFamily="2" charset="-122"/>
                <a:ea typeface="等线" pitchFamily="2" charset="-122"/>
              </a:endParaRPr>
            </a:p>
          </p:txBody>
        </p:sp>
        <p:pic>
          <p:nvPicPr>
            <p:cNvPr id="51207" name="图片 5"/>
            <p:cNvPicPr>
              <a:picLocks noChangeAspect="1"/>
            </p:cNvPicPr>
            <p:nvPr/>
          </p:nvPicPr>
          <p:blipFill>
            <a:blip r:embed="rId3"/>
            <a:srcRect r="95537"/>
            <a:stretch>
              <a:fillRect/>
            </a:stretch>
          </p:blipFill>
          <p:spPr>
            <a:xfrm>
              <a:off x="4918509" y="4707545"/>
              <a:ext cx="408221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1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1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222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2227" name="标题 1"/>
          <p:cNvSpPr>
            <a:spLocks noGrp="1"/>
          </p:cNvSpPr>
          <p:nvPr>
            <p:ph type="title" idx="4294967295"/>
          </p:nvPr>
        </p:nvSpPr>
        <p:spPr>
          <a:xfrm>
            <a:off x="398463" y="671513"/>
            <a:ext cx="8126412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的阻值．</a:t>
            </a:r>
            <a:br>
              <a:rPr lang="zh-CN" altLang="zh-CN" sz="2800"/>
            </a:br>
            <a:endParaRPr lang="zh-CN" altLang="en-US" sz="2800"/>
          </a:p>
        </p:txBody>
      </p:sp>
      <p:grpSp>
        <p:nvGrpSpPr>
          <p:cNvPr id="52228" name="组合 6"/>
          <p:cNvGrpSpPr/>
          <p:nvPr/>
        </p:nvGrpSpPr>
        <p:grpSpPr>
          <a:xfrm>
            <a:off x="647700" y="1187450"/>
            <a:ext cx="7877175" cy="5394325"/>
            <a:chOff x="647297" y="1187365"/>
            <a:chExt cx="7878278" cy="5393680"/>
          </a:xfrm>
        </p:grpSpPr>
        <p:sp>
          <p:nvSpPr>
            <p:cNvPr id="52229" name="矩形 2"/>
            <p:cNvSpPr/>
            <p:nvPr/>
          </p:nvSpPr>
          <p:spPr>
            <a:xfrm>
              <a:off x="647297" y="1187365"/>
              <a:ext cx="7878278" cy="5190504"/>
            </a:xfrm>
            <a:prstGeom prst="rect">
              <a:avLst/>
            </a:prstGeom>
          </p:spPr>
          <p:txBody>
            <a:bodyPr>
              <a:spAutoFit/>
            </a:bodyPr>
            <a:lstStyle>
              <a:defPPr>
                <a:defRPr lang="zh-CN"/>
              </a:defPPr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effectLst/>
                  <a:latin typeface="Arial" pitchFamily="34" charset="0"/>
                  <a:ea typeface="宋体" pitchFamily="2" charset="-122"/>
                </a:defRPr>
              </a:lvl5pPr>
            </a:lstStyle>
            <a:p>
              <a:pPr marL="0" marR="0" lvl="0" indent="0">
                <a:lnSpc>
                  <a:spcPct val="150000"/>
                </a:lnSpc>
              </a:pP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(2)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闭合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、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S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时，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与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并联，电流表测干路电流，因并联电路中各支路独立工作、互不影响，所以，通过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的电流不变，因并联电路中干路电流等于各支路电流之和，所以，通过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的电流：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ct val="150000"/>
                </a:lnSpc>
              </a:pP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－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I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2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0.6 A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－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0.2 A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0.4 A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，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ct val="1500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因并联电路中各支路两端的电压相等，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ct val="150000"/>
                </a:lnSpc>
              </a:pP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所以，电阻</a:t>
              </a: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的阻值：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  <a:p>
              <a:pPr marL="0" marR="0" lvl="0" indent="0">
                <a:lnSpc>
                  <a:spcPct val="150000"/>
                </a:lnSpc>
              </a:pPr>
              <a:r>
                <a:rPr lang="en-US" altLang="zh-CN" sz="2800" i="1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R</a:t>
              </a:r>
              <a:r>
                <a:rPr lang="en-US" altLang="zh-CN" sz="2800" spc="0" baseline="-2500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1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           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＝</a:t>
              </a:r>
              <a:r>
                <a:rPr lang="en-US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30 Ω</a:t>
              </a:r>
              <a:r>
                <a:rPr lang="zh-CN" altLang="zh-CN" sz="2800" spc="0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；</a:t>
              </a:r>
              <a:endParaRPr lang="zh-CN" altLang="zh-CN" sz="1000">
                <a:latin typeface="等线" pitchFamily="2" charset="-122"/>
                <a:ea typeface="等线" pitchFamily="2" charset="-122"/>
              </a:endParaRPr>
            </a:p>
          </p:txBody>
        </p:sp>
        <p:pic>
          <p:nvPicPr>
            <p:cNvPr id="52230" name="图片 3"/>
            <p:cNvPicPr>
              <a:picLocks noChangeAspect="1"/>
            </p:cNvPicPr>
            <p:nvPr/>
          </p:nvPicPr>
          <p:blipFill>
            <a:blip r:embed="rId2"/>
            <a:srcRect r="95648"/>
            <a:stretch>
              <a:fillRect/>
            </a:stretch>
          </p:blipFill>
          <p:spPr>
            <a:xfrm>
              <a:off x="1434165" y="5615290"/>
              <a:ext cx="398146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pic>
          <p:nvPicPr>
            <p:cNvPr id="52231" name="图片 5"/>
            <p:cNvPicPr>
              <a:picLocks noChangeAspect="1"/>
            </p:cNvPicPr>
            <p:nvPr/>
          </p:nvPicPr>
          <p:blipFill>
            <a:blip r:embed="rId3"/>
            <a:srcRect r="89264"/>
            <a:stretch>
              <a:fillRect/>
            </a:stretch>
          </p:blipFill>
          <p:spPr>
            <a:xfrm>
              <a:off x="2223436" y="5615289"/>
              <a:ext cx="981777" cy="965755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7" grpId="0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325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3251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en-US" altLang="zh-CN" sz="2800"/>
              <a:t>3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广东）在</a:t>
            </a:r>
            <a:r>
              <a:rPr lang="en-US" altLang="zh-CN" sz="2800"/>
              <a:t>“</a:t>
            </a:r>
            <a:r>
              <a:rPr lang="zh-CN" altLang="zh-CN" sz="2800"/>
              <a:t>探究电流跟电压关系</a:t>
            </a:r>
            <a:r>
              <a:rPr lang="en-US" altLang="zh-CN" sz="2800"/>
              <a:t>”</a:t>
            </a:r>
            <a:r>
              <a:rPr lang="zh-CN" altLang="zh-CN" sz="2800"/>
              <a:t>的实验中：</a:t>
            </a: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br>
              <a:rPr lang="en-US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）如图</a:t>
            </a:r>
            <a:r>
              <a:rPr lang="en-US" altLang="zh-CN" sz="2800"/>
              <a:t>1</a:t>
            </a:r>
            <a:r>
              <a:rPr lang="zh-CN" altLang="zh-CN" sz="2800"/>
              <a:t>所示，甲为</a:t>
            </a:r>
            <a:r>
              <a:rPr lang="zh-CN" altLang="zh-CN" sz="2800" u="sng"/>
              <a:t>　　　　　</a:t>
            </a:r>
            <a:r>
              <a:rPr lang="zh-CN" altLang="zh-CN" sz="2800"/>
              <a:t>，乙为</a:t>
            </a:r>
            <a:br>
              <a:rPr lang="en-US" altLang="zh-CN" sz="2800"/>
            </a:br>
            <a:r>
              <a:rPr lang="zh-CN" altLang="zh-CN" sz="2800" u="sng"/>
              <a:t>　　　　　</a:t>
            </a:r>
            <a:r>
              <a:rPr lang="zh-CN" altLang="zh-CN" sz="2800"/>
              <a:t>．（选填</a:t>
            </a:r>
            <a:r>
              <a:rPr lang="en-US" altLang="zh-CN" sz="2800"/>
              <a:t>“</a:t>
            </a:r>
            <a:r>
              <a:rPr lang="zh-CN" altLang="zh-CN" sz="2800"/>
              <a:t>电流表”或“电压表”）</a:t>
            </a:r>
            <a:endParaRPr lang="zh-CN" altLang="en-US" sz="2800"/>
          </a:p>
        </p:txBody>
      </p:sp>
      <p:pic>
        <p:nvPicPr>
          <p:cNvPr id="53252" name="图片 2"/>
          <p:cNvPicPr>
            <a:picLocks noChangeAspect="1"/>
          </p:cNvPicPr>
          <p:nvPr/>
        </p:nvPicPr>
        <p:blipFill>
          <a:blip r:embed="rId2"/>
          <a:srcRect l="18000" r="18737"/>
          <a:stretch>
            <a:fillRect/>
          </a:stretch>
        </p:blipFill>
        <p:spPr>
          <a:xfrm>
            <a:off x="549275" y="2290763"/>
            <a:ext cx="8078788" cy="188595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3253" name="矩形 3"/>
          <p:cNvSpPr/>
          <p:nvPr/>
        </p:nvSpPr>
        <p:spPr>
          <a:xfrm>
            <a:off x="4351338" y="4148138"/>
            <a:ext cx="1620837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电流表　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53254" name="矩形 5"/>
          <p:cNvSpPr/>
          <p:nvPr/>
        </p:nvSpPr>
        <p:spPr>
          <a:xfrm>
            <a:off x="788988" y="4806950"/>
            <a:ext cx="1262062" cy="5222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电压表</a:t>
            </a:r>
            <a:endParaRPr lang="zh-CN" altLang="en-US"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3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3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32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32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251" grpId="0"/>
      <p:bldP spid="53253" grpId="0"/>
      <p:bldP spid="53254" grpId="0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427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4275" name="标题 1"/>
          <p:cNvSpPr>
            <a:spLocks noGrp="1"/>
          </p:cNvSpPr>
          <p:nvPr>
            <p:ph type="title" idx="4294967295"/>
          </p:nvPr>
        </p:nvSpPr>
        <p:spPr>
          <a:xfrm>
            <a:off x="500063" y="882650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）用笔画线代替导线将图</a:t>
            </a:r>
            <a:r>
              <a:rPr lang="en-US" altLang="zh-CN" sz="2800"/>
              <a:t>2</a:t>
            </a:r>
            <a:r>
              <a:rPr lang="zh-CN" altLang="zh-CN" sz="2800"/>
              <a:t>中电路连接完整，要求实验过程中滑动变阻器的滑片从右向左移动．</a:t>
            </a:r>
            <a:br>
              <a:rPr lang="en-US" altLang="zh-CN" sz="2800"/>
            </a:br>
            <a:r>
              <a:rPr lang="zh-CN" altLang="zh-CN" sz="2800"/>
              <a:t>（导线不能交叉）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4276" name="图片 2"/>
          <p:cNvPicPr>
            <a:picLocks noChangeAspect="1"/>
          </p:cNvPicPr>
          <p:nvPr/>
        </p:nvPicPr>
        <p:blipFill>
          <a:blip r:embed="rId2"/>
          <a:srcRect r="80317"/>
          <a:stretch>
            <a:fillRect/>
          </a:stretch>
        </p:blipFill>
        <p:spPr>
          <a:xfrm>
            <a:off x="2790825" y="3071813"/>
            <a:ext cx="3063875" cy="22987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4277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0825" y="2874963"/>
            <a:ext cx="3063875" cy="213201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4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5298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5299" name="标题 1"/>
          <p:cNvSpPr>
            <a:spLocks noGrp="1"/>
          </p:cNvSpPr>
          <p:nvPr>
            <p:ph type="title" idx="4294967295"/>
          </p:nvPr>
        </p:nvSpPr>
        <p:spPr>
          <a:xfrm>
            <a:off x="500063" y="593725"/>
            <a:ext cx="8128000" cy="13033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3</a:t>
            </a:r>
            <a:r>
              <a:rPr lang="zh-CN" altLang="zh-CN" sz="2800"/>
              <a:t>）在实验操作过程中保持</a:t>
            </a:r>
            <a:r>
              <a:rPr lang="zh-CN" altLang="zh-CN" sz="2800" u="sng"/>
              <a:t>　　　　　</a:t>
            </a:r>
            <a:r>
              <a:rPr lang="zh-CN" altLang="zh-CN" sz="2800"/>
              <a:t>不变，闭合开关时，调节滑动变阻器的滑片</a:t>
            </a:r>
            <a:r>
              <a:rPr lang="en-US" altLang="zh-CN" sz="2800" i="1"/>
              <a:t>P</a:t>
            </a:r>
            <a:r>
              <a:rPr lang="zh-CN" altLang="zh-CN" sz="2800"/>
              <a:t>做了三组实验数据，如表所示，请根据该图表中数据在图</a:t>
            </a:r>
            <a:r>
              <a:rPr lang="en-US" altLang="zh-CN" sz="2800"/>
              <a:t>3</a:t>
            </a:r>
            <a:r>
              <a:rPr lang="zh-CN" altLang="zh-CN" sz="2800"/>
              <a:t>中进行描点连线．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5300" name="图片 2"/>
          <p:cNvPicPr>
            <a:picLocks noChangeAspect="1"/>
          </p:cNvPicPr>
          <p:nvPr/>
        </p:nvPicPr>
        <p:blipFill>
          <a:blip r:embed="rId2"/>
          <a:srcRect r="84527"/>
          <a:stretch>
            <a:fillRect/>
          </a:stretch>
        </p:blipFill>
        <p:spPr>
          <a:xfrm>
            <a:off x="5953125" y="2933700"/>
            <a:ext cx="2597150" cy="2481263"/>
          </a:xfrm>
          <a:prstGeom prst="rect">
            <a:avLst/>
          </a:prstGeom>
          <a:noFill/>
          <a:ln>
            <a:noFill/>
            <a:miter lim="800000"/>
          </a:ln>
        </p:spPr>
      </p:pic>
      <p:graphicFrame>
        <p:nvGraphicFramePr>
          <p:cNvPr id="55301" name="表格 3"/>
          <p:cNvGraphicFramePr>
            <a:graphicFrameLocks noGrp="1"/>
          </p:cNvGraphicFramePr>
          <p:nvPr/>
        </p:nvGraphicFramePr>
        <p:xfrm>
          <a:off x="500062" y="3403600"/>
          <a:ext cx="5005388" cy="1690688"/>
        </p:xfrm>
        <a:graphic>
          <a:graphicData uri="http://schemas.openxmlformats.org/drawingml/2006/table">
            <a:tbl>
              <a:tblPr/>
              <a:tblGrid>
                <a:gridCol w="2346325"/>
                <a:gridCol w="879475"/>
                <a:gridCol w="890588"/>
                <a:gridCol w="889000"/>
              </a:tblGrid>
              <a:tr h="542925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实验次数物理量</a:t>
                      </a:r>
                      <a:endParaRPr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3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538162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电压表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U/V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1.0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2.5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  <a:tr h="609600"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电流表</a:t>
                      </a:r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I/A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0.11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0.20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  <a:tc>
                  <a:txBody>
                    <a:bodyPr lIns="68583" tIns="0" rIns="68583" bIns="0" anchor="ctr"/>
                    <a:lstStyle>
                      <a:defPPr>
                        <a:defRPr lang="zh-CN"/>
                      </a:defPPr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 algn="ctr" eaLnBrk="1" hangingPunct="1"/>
                      <a:r>
                        <a:rPr lang="en-US" altLang="zh-CN" sz="2400">
                          <a:solidFill>
                            <a:srgbClr val="000000"/>
                          </a:solidFill>
                          <a:latin typeface="Times New Roman" pitchFamily="18" charset="0"/>
                          <a:ea typeface="黑体" panose="02010609060101010101" pitchFamily="49" charset="-122"/>
                        </a:rPr>
                        <a:t>0.26</a:t>
                      </a:r>
                      <a:endParaRPr lang="zh-CN" altLang="zh-CN" sz="1000">
                        <a:solidFill>
                          <a:srgbClr val="000000"/>
                        </a:solidFill>
                        <a:latin typeface="等线" pitchFamily="2" charset="-122"/>
                        <a:ea typeface="等线" pitchFamily="2" charset="-122"/>
                      </a:endParaRPr>
                    </a:p>
                  </a:txBody>
                  <a:tcPr marL="68583" marR="68583" marT="0" marB="0" anchor="ctr">
                    <a:lnL w="12700">
                      <a:solidFill>
                        <a:srgbClr val="37A76F"/>
                      </a:solidFill>
                      <a:miter lim="800000"/>
                    </a:lnL>
                    <a:lnR w="12700">
                      <a:solidFill>
                        <a:srgbClr val="37A76F"/>
                      </a:solidFill>
                      <a:miter lim="800000"/>
                    </a:lnR>
                    <a:lnT w="12700">
                      <a:solidFill>
                        <a:srgbClr val="37A76F"/>
                      </a:solidFill>
                      <a:miter lim="800000"/>
                    </a:lnT>
                    <a:lnB w="12700">
                      <a:solidFill>
                        <a:srgbClr val="37A76F"/>
                      </a:solidFill>
                      <a:miter lim="800000"/>
                    </a:lnB>
                    <a:solidFill>
                      <a:srgbClr val="E8F1EB"/>
                    </a:solidFill>
                  </a:tcPr>
                </a:tc>
              </a:tr>
            </a:tbl>
          </a:graphicData>
        </a:graphic>
      </p:graphicFrame>
      <p:sp>
        <p:nvSpPr>
          <p:cNvPr id="55323" name="矩形 5"/>
          <p:cNvSpPr/>
          <p:nvPr/>
        </p:nvSpPr>
        <p:spPr>
          <a:xfrm>
            <a:off x="5400675" y="661988"/>
            <a:ext cx="903288" cy="523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/>
            <a:r>
              <a:rPr lang="zh-CN" altLang="zh-CN" sz="28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</a:t>
            </a:r>
            <a:endParaRPr lang="zh-CN" altLang="en-US">
              <a:ea typeface="黑体" panose="02010609060101010101" pitchFamily="49" charset="-122"/>
            </a:endParaRPr>
          </a:p>
        </p:txBody>
      </p:sp>
      <p:sp>
        <p:nvSpPr>
          <p:cNvPr id="55324" name="标题 1"/>
          <p:cNvSpPr/>
          <p:nvPr/>
        </p:nvSpPr>
        <p:spPr>
          <a:xfrm>
            <a:off x="339725" y="5160963"/>
            <a:ext cx="8613775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lvl="0" indent="0" eaLnBrk="1">
              <a:lnSpc>
                <a:spcPct val="150000"/>
              </a:lnSpc>
            </a:pP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（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）对实验数据进行分析，归纳出结论是</a:t>
            </a:r>
            <a:r>
              <a:rPr lang="en-US" altLang="zh-CN" sz="2800">
                <a:latin typeface="Times New Roman" pitchFamily="18" charset="0"/>
                <a:ea typeface="黑体" pitchFamily="49" charset="-122"/>
              </a:rPr>
              <a:t>_____________________________________________</a:t>
            </a:r>
            <a:r>
              <a:rPr lang="zh-CN" altLang="zh-CN" sz="2800">
                <a:latin typeface="Times New Roman" pitchFamily="18" charset="0"/>
                <a:ea typeface="黑体" pitchFamily="49" charset="-122"/>
              </a:rPr>
              <a:t>．</a:t>
            </a:r>
            <a:br>
              <a:rPr lang="zh-CN" altLang="zh-CN" sz="2800">
                <a:latin typeface="Times New Roman" pitchFamily="18" charset="0"/>
                <a:ea typeface="黑体" pitchFamily="49" charset="-122"/>
              </a:rPr>
            </a:br>
            <a:endParaRPr lang="zh-CN" altLang="en-US" sz="2800">
              <a:latin typeface="Times New Roman" pitchFamily="18" charset="0"/>
              <a:ea typeface="黑体" panose="02010609060101010101" pitchFamily="49" charset="-122"/>
            </a:endParaRPr>
          </a:p>
        </p:txBody>
      </p:sp>
      <p:sp>
        <p:nvSpPr>
          <p:cNvPr id="55325" name="矩形 8"/>
          <p:cNvSpPr/>
          <p:nvPr/>
        </p:nvSpPr>
        <p:spPr>
          <a:xfrm>
            <a:off x="376238" y="5778500"/>
            <a:ext cx="8126412" cy="6651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>
              <a:lnSpc>
                <a:spcPct val="1500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电阻不变时，通过导体的电流与导体的电压成正比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  <p:pic>
        <p:nvPicPr>
          <p:cNvPr id="55326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1388" y="3076575"/>
            <a:ext cx="2284412" cy="1860550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53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53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5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5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5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53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5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55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/>
      <p:bldP spid="55323" grpId="0"/>
      <p:bldP spid="55324" grpId="0"/>
      <p:bldP spid="55325" grpId="0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6322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6323" name="标题 1"/>
          <p:cNvSpPr>
            <a:spLocks noGrp="1"/>
          </p:cNvSpPr>
          <p:nvPr>
            <p:ph type="title" idx="4294967295"/>
          </p:nvPr>
        </p:nvSpPr>
        <p:spPr>
          <a:xfrm>
            <a:off x="508000" y="7953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500"/>
              </a:lnSpc>
            </a:pPr>
            <a:r>
              <a:rPr lang="en-US" altLang="zh-CN" sz="2800"/>
              <a:t>4</a:t>
            </a:r>
            <a:r>
              <a:rPr lang="zh-CN" altLang="zh-CN" sz="2800"/>
              <a:t>．（</a:t>
            </a:r>
            <a:r>
              <a:rPr lang="en-US" altLang="zh-CN" sz="2800"/>
              <a:t>2018·</a:t>
            </a:r>
            <a:r>
              <a:rPr lang="zh-CN" altLang="zh-CN" sz="2800"/>
              <a:t>广东）如图</a:t>
            </a:r>
            <a:r>
              <a:rPr lang="en-US" altLang="zh-CN" sz="2800"/>
              <a:t>4</a:t>
            </a:r>
            <a:r>
              <a:rPr lang="zh-CN" altLang="zh-CN" sz="2800"/>
              <a:t>所示，已知定值电阻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1</a:t>
            </a:r>
            <a:r>
              <a:rPr lang="zh-CN" altLang="zh-CN" sz="2800"/>
              <a:t>的阻值为</a:t>
            </a:r>
            <a:r>
              <a:rPr lang="en-US" altLang="zh-CN" sz="2800"/>
              <a:t>30 Ω</a:t>
            </a:r>
            <a:r>
              <a:rPr lang="zh-CN" altLang="zh-CN" sz="2800"/>
              <a:t>，闭合开关时整个电路正常工作，两电流表的指针都在同一位置，示数如图</a:t>
            </a:r>
            <a:r>
              <a:rPr lang="en-US" altLang="zh-CN" sz="2800"/>
              <a:t>5</a:t>
            </a:r>
            <a:r>
              <a:rPr lang="zh-CN" altLang="zh-CN" sz="2800"/>
              <a:t>所示．（设电源电压保持不变），求：</a:t>
            </a:r>
            <a:br>
              <a:rPr lang="zh-CN" altLang="zh-CN" sz="2800"/>
            </a:br>
            <a:r>
              <a:rPr lang="zh-CN" altLang="zh-CN" sz="2800"/>
              <a:t>（</a:t>
            </a:r>
            <a:r>
              <a:rPr lang="en-US" altLang="zh-CN" sz="2800"/>
              <a:t>1</a:t>
            </a:r>
            <a:r>
              <a:rPr lang="zh-CN" altLang="zh-CN" sz="2800"/>
              <a:t>）电源电压</a:t>
            </a:r>
            <a:r>
              <a:rPr lang="en-US" altLang="zh-CN" sz="2800" i="1"/>
              <a:t>U</a:t>
            </a:r>
            <a:r>
              <a:rPr lang="zh-CN" altLang="zh-CN" sz="2800"/>
              <a:t>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6324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7363" y="2551113"/>
            <a:ext cx="2847975" cy="1309687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6325" name="矩形 2"/>
          <p:cNvSpPr/>
          <p:nvPr/>
        </p:nvSpPr>
        <p:spPr>
          <a:xfrm>
            <a:off x="549275" y="3860800"/>
            <a:ext cx="8045450" cy="2344738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ts val="4500"/>
              </a:lnSpc>
            </a:pP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解：由电路图可知，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与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并联，电流表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测干路电流，电流表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测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支路的电流，电压表测电源的电压．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ts val="45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(1)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U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 A×30 Ω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9 V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63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6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63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323" grpId="0"/>
      <p:bldP spid="56325" grpId="0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7346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7347" name="标题 1"/>
          <p:cNvSpPr>
            <a:spLocks noGrp="1"/>
          </p:cNvSpPr>
          <p:nvPr>
            <p:ph type="title" idx="4294967295"/>
          </p:nvPr>
        </p:nvSpPr>
        <p:spPr>
          <a:xfrm>
            <a:off x="508000" y="1719263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2</a:t>
            </a:r>
            <a:r>
              <a:rPr lang="zh-CN" altLang="zh-CN" sz="2800"/>
              <a:t>）通过定值电阻</a:t>
            </a:r>
            <a:r>
              <a:rPr lang="en-US" altLang="zh-CN" sz="2800" i="1"/>
              <a:t>R</a:t>
            </a:r>
            <a:r>
              <a:rPr lang="en-US" altLang="zh-CN" sz="2800" baseline="-25000"/>
              <a:t>2</a:t>
            </a:r>
            <a:r>
              <a:rPr lang="zh-CN" altLang="zh-CN" sz="2800"/>
              <a:t>的电流</a:t>
            </a:r>
            <a:br>
              <a:rPr lang="en-US" altLang="zh-CN" sz="2800"/>
            </a:br>
            <a:r>
              <a:rPr lang="zh-CN" altLang="zh-CN" sz="2800"/>
              <a:t>是多少？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7348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89550" y="1719263"/>
            <a:ext cx="3360738" cy="154622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7349" name="矩形 2"/>
          <p:cNvSpPr/>
          <p:nvPr/>
        </p:nvSpPr>
        <p:spPr>
          <a:xfrm>
            <a:off x="598488" y="3187700"/>
            <a:ext cx="6270625" cy="1312863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ct val="150000"/>
              </a:lnSpc>
            </a:pP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(2)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通过电阻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的电流：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ct val="150000"/>
              </a:lnSpc>
            </a:pP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I</a:t>
            </a:r>
            <a:r>
              <a:rPr lang="en-US" altLang="zh-CN" sz="28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1.5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－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0.3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＝</a:t>
            </a:r>
            <a:r>
              <a:rPr lang="en-US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1.2 A</a:t>
            </a:r>
            <a:r>
              <a:rPr lang="zh-CN" altLang="zh-CN" sz="28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73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73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49" grpId="0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8370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8371" name="标题 1"/>
          <p:cNvSpPr>
            <a:spLocks noGrp="1"/>
          </p:cNvSpPr>
          <p:nvPr>
            <p:ph type="title" idx="4294967295"/>
          </p:nvPr>
        </p:nvSpPr>
        <p:spPr>
          <a:xfrm>
            <a:off x="500063" y="795338"/>
            <a:ext cx="8128000" cy="1303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ts val="4000"/>
              </a:lnSpc>
            </a:pPr>
            <a:r>
              <a:rPr lang="zh-CN" altLang="zh-CN" sz="2400"/>
              <a:t>（</a:t>
            </a:r>
            <a:r>
              <a:rPr lang="en-US" altLang="zh-CN" sz="2400"/>
              <a:t>3</a:t>
            </a:r>
            <a:r>
              <a:rPr lang="zh-CN" altLang="zh-CN" sz="2400"/>
              <a:t>）现用一个未知阻值的定值电阻</a:t>
            </a:r>
            <a:br>
              <a:rPr lang="en-US" altLang="zh-CN" sz="2400"/>
            </a:br>
            <a:r>
              <a:rPr lang="en-US" altLang="zh-CN" sz="2400" i="1"/>
              <a:t>R</a:t>
            </a:r>
            <a:r>
              <a:rPr lang="en-US" altLang="zh-CN" sz="2400" i="1" baseline="-25000"/>
              <a:t>x</a:t>
            </a:r>
            <a:r>
              <a:rPr lang="zh-CN" altLang="zh-CN" sz="2400"/>
              <a:t>替换电阻</a:t>
            </a:r>
            <a:r>
              <a:rPr lang="en-US" altLang="zh-CN" sz="2400" i="1"/>
              <a:t>R</a:t>
            </a:r>
            <a:r>
              <a:rPr lang="en-US" altLang="zh-CN" sz="2400" baseline="-25000"/>
              <a:t>1</a:t>
            </a:r>
            <a:r>
              <a:rPr lang="zh-CN" altLang="zh-CN" sz="2400"/>
              <a:t>或</a:t>
            </a:r>
            <a:r>
              <a:rPr lang="en-US" altLang="zh-CN" sz="2400" i="1"/>
              <a:t>R</a:t>
            </a:r>
            <a:r>
              <a:rPr lang="en-US" altLang="zh-CN" sz="2400" baseline="-25000"/>
              <a:t>2</a:t>
            </a:r>
            <a:r>
              <a:rPr lang="zh-CN" altLang="zh-CN" sz="2400"/>
              <a:t>，替换后只有一个</a:t>
            </a:r>
            <a:br>
              <a:rPr lang="en-US" altLang="zh-CN" sz="2400"/>
            </a:br>
            <a:r>
              <a:rPr lang="zh-CN" altLang="zh-CN" sz="2400"/>
              <a:t>电流表的示数发生了变化，请判断</a:t>
            </a:r>
            <a:br>
              <a:rPr lang="en-US" altLang="zh-CN" sz="2400"/>
            </a:br>
            <a:r>
              <a:rPr lang="en-US" altLang="zh-CN" sz="2400" i="1"/>
              <a:t>Rx</a:t>
            </a:r>
            <a:r>
              <a:rPr lang="zh-CN" altLang="zh-CN" sz="2400"/>
              <a:t>替换的是电阻</a:t>
            </a:r>
            <a:r>
              <a:rPr lang="en-US" altLang="zh-CN" sz="2400" i="1"/>
              <a:t>R</a:t>
            </a:r>
            <a:r>
              <a:rPr lang="en-US" altLang="zh-CN" sz="2400" baseline="-25000"/>
              <a:t>1</a:t>
            </a:r>
            <a:r>
              <a:rPr lang="zh-CN" altLang="zh-CN" sz="2400"/>
              <a:t>或</a:t>
            </a:r>
            <a:r>
              <a:rPr lang="en-US" altLang="zh-CN" sz="2400" i="1"/>
              <a:t>R</a:t>
            </a:r>
            <a:r>
              <a:rPr lang="en-US" altLang="zh-CN" sz="2400" baseline="-25000"/>
              <a:t>2</a:t>
            </a:r>
            <a:r>
              <a:rPr lang="en-US" altLang="zh-CN" sz="2400"/>
              <a:t>.</a:t>
            </a:r>
            <a:br>
              <a:rPr lang="zh-CN" altLang="zh-CN" sz="2400"/>
            </a:br>
            <a:endParaRPr lang="zh-CN" altLang="en-US" sz="2400"/>
          </a:p>
        </p:txBody>
      </p:sp>
      <p:pic>
        <p:nvPicPr>
          <p:cNvPr id="58372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7363" y="881063"/>
            <a:ext cx="3133725" cy="14398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8373" name="矩形 2"/>
          <p:cNvSpPr/>
          <p:nvPr/>
        </p:nvSpPr>
        <p:spPr>
          <a:xfrm>
            <a:off x="479425" y="2944813"/>
            <a:ext cx="8334375" cy="311785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just">
              <a:lnSpc>
                <a:spcPts val="4000"/>
              </a:lnSpc>
            </a:pP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(3)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由题知，用电阻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替换电阻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、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中的一个，替换前后，只有一个电流表的示数发生了变化；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ts val="4000"/>
              </a:lnSpc>
            </a:pP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若用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替换电阻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，则电流表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所在支路的电阻发生变化，电流表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1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的示数会发生变化，同时干路电流也会发生变化，即电流表</a:t>
            </a:r>
            <a:r>
              <a:rPr lang="en-US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A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的示数发生变化，不符合题意；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  <a:p>
            <a:pPr marL="0" marR="0" lvl="0" indent="0" algn="just">
              <a:lnSpc>
                <a:spcPts val="4000"/>
              </a:lnSpc>
            </a:pP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因此只能是用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i="1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x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替换电阻</a:t>
            </a:r>
            <a:r>
              <a:rPr lang="en-US" altLang="zh-CN" sz="2400" i="1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R</a:t>
            </a:r>
            <a:r>
              <a:rPr lang="en-US" altLang="zh-CN" sz="2400" spc="0" baseline="-2500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2</a:t>
            </a:r>
            <a:r>
              <a:rPr lang="zh-CN" altLang="zh-CN" sz="2400" spc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；</a:t>
            </a:r>
            <a:endParaRPr lang="zh-CN" altLang="zh-CN" sz="1000">
              <a:latin typeface="等线" pitchFamily="2" charset="-122"/>
              <a:ea typeface="等线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83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83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83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1" grpId="0"/>
      <p:bldP spid="58373" grpId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9394" name="矩形 4"/>
          <p:cNvSpPr/>
          <p:nvPr/>
        </p:nvSpPr>
        <p:spPr>
          <a:xfrm>
            <a:off x="3725863" y="0"/>
            <a:ext cx="1841500" cy="469900"/>
          </a:xfrm>
          <a:prstGeom prst="rect">
            <a:avLst/>
          </a:prstGeom>
        </p:spPr>
        <p:txBody>
          <a:bodyPr>
            <a:spAutoFit/>
          </a:bodyPr>
          <a:lstStyle>
            <a:defPPr>
              <a:defRPr lang="zh-CN"/>
            </a:defPPr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effectLst/>
                <a:latin typeface="Arial" pitchFamily="34" charset="0"/>
                <a:ea typeface="宋体" pitchFamily="2" charset="-122"/>
              </a:defRPr>
            </a:lvl5pPr>
          </a:lstStyle>
          <a:p>
            <a:pPr marL="0" marR="0" lvl="0" indent="0" algn="ctr"/>
            <a:r>
              <a:rPr lang="zh-CN" altLang="en-US" sz="2400" b="1" spc="0">
                <a:latin typeface="黑体" panose="02010609060101010101" pitchFamily="49" charset="-122"/>
                <a:ea typeface="黑体" panose="02010609060101010101" pitchFamily="49" charset="-122"/>
              </a:rPr>
              <a:t>广东中考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59395" name="标题 1"/>
          <p:cNvSpPr>
            <a:spLocks noGrp="1"/>
          </p:cNvSpPr>
          <p:nvPr>
            <p:ph type="title" idx="4294967295"/>
          </p:nvPr>
        </p:nvSpPr>
        <p:spPr>
          <a:xfrm>
            <a:off x="508000" y="690563"/>
            <a:ext cx="8128000" cy="13017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Times New Roman" pitchFamily="18" charset="0"/>
                <a:ea typeface="黑体" pitchFamily="49" charset="-122"/>
                <a:cs typeface="+mj-cs"/>
              </a:defRPr>
            </a:lvl1pPr>
          </a:lstStyle>
          <a:p>
            <a:pPr lvl="0" eaLnBrk="1">
              <a:lnSpc>
                <a:spcPct val="150000"/>
              </a:lnSpc>
            </a:pPr>
            <a:r>
              <a:rPr lang="zh-CN" altLang="zh-CN" sz="2800"/>
              <a:t>（</a:t>
            </a:r>
            <a:r>
              <a:rPr lang="en-US" altLang="zh-CN" sz="2800"/>
              <a:t>4</a:t>
            </a:r>
            <a:r>
              <a:rPr lang="zh-CN" altLang="zh-CN" sz="2800"/>
              <a:t>）此时替换后电流表示数</a:t>
            </a:r>
            <a:br>
              <a:rPr lang="en-US" altLang="zh-CN" sz="2800"/>
            </a:br>
            <a:r>
              <a:rPr lang="zh-CN" altLang="zh-CN" sz="2800"/>
              <a:t>减少了</a:t>
            </a:r>
            <a:r>
              <a:rPr lang="en-US" altLang="zh-CN" sz="2800"/>
              <a:t>0.3 A</a:t>
            </a:r>
            <a:r>
              <a:rPr lang="zh-CN" altLang="zh-CN" sz="2800"/>
              <a:t>，求未知电阻</a:t>
            </a:r>
            <a:r>
              <a:rPr lang="en-US" altLang="zh-CN" sz="2800" i="1"/>
              <a:t>R</a:t>
            </a:r>
            <a:r>
              <a:rPr lang="en-US" altLang="zh-CN" sz="2800" i="1" baseline="-25000"/>
              <a:t>x</a:t>
            </a:r>
            <a:r>
              <a:rPr lang="zh-CN" altLang="zh-CN" sz="2800"/>
              <a:t>的</a:t>
            </a:r>
            <a:br>
              <a:rPr lang="en-US" altLang="zh-CN" sz="2800"/>
            </a:br>
            <a:r>
              <a:rPr lang="zh-CN" altLang="zh-CN" sz="2800"/>
              <a:t>阻值．</a:t>
            </a:r>
            <a:br>
              <a:rPr lang="zh-CN" altLang="zh-CN" sz="2800"/>
            </a:br>
            <a:endParaRPr lang="zh-CN" altLang="en-US" sz="2800"/>
          </a:p>
        </p:txBody>
      </p:sp>
      <p:pic>
        <p:nvPicPr>
          <p:cNvPr id="59396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6238" y="882650"/>
            <a:ext cx="3360737" cy="15446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9397" name="图片 3"/>
          <p:cNvPicPr>
            <a:picLocks noChangeAspect="1"/>
          </p:cNvPicPr>
          <p:nvPr/>
        </p:nvPicPr>
        <p:blipFill>
          <a:blip r:embed="rId3"/>
          <a:srcRect r="15369"/>
          <a:stretch>
            <a:fillRect/>
          </a:stretch>
        </p:blipFill>
        <p:spPr>
          <a:xfrm>
            <a:off x="596900" y="2619375"/>
            <a:ext cx="7739063" cy="38576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9398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10871200" y="11772900"/>
            <a:ext cx="330200" cy="254000"/>
          </a:xfrm>
          <a:prstGeom prst="cube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93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5" grpId="0"/>
    </p:bldLst>
  </p:timing>
</p:sld>
</file>

<file path=ppt/tags/tag1.xml><?xml version="1.0" encoding="utf-8"?>
<p:tagLst xmlns:p="http://schemas.openxmlformats.org/presentationml/2006/main">
  <p:tag name="AS_OS" val="Unix 3.10 unknown"/>
  <p:tag name="AS_RELEASE_DATE" val="2020.11.30"/>
  <p:tag name="AS_TITLE" val="Aspose.Slides for Java"/>
  <p:tag name="AS_VERSION" val="20.11"/>
</p:tagLst>
</file>

<file path=ppt/theme/theme1.xml><?xml version="1.0" encoding="utf-8"?>
<a:theme xmlns:r="http://schemas.openxmlformats.org/officeDocument/2006/relationships" xmlns:a="http://schemas.openxmlformats.org/drawingml/2006/main" name="版式">
  <a:themeElements>
    <a:clrScheme name="黄绿色">
      <a:dk1>
        <a:sysClr val="windowText" lastClr="000000"/>
      </a:dk1>
      <a:lt1>
        <a:sysClr val="window" lastClr="CCE8C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自定义 2">
      <a:majorFont>
        <a:latin typeface="Times New Roman"/>
        <a:ea typeface="黑体"/>
        <a:cs typeface="Arial"/>
      </a:majorFont>
      <a:minorFont>
        <a:latin typeface="Times New Roman"/>
        <a:ea typeface="黑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E28F0A38-01FB-4156-90D8-19868590B595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版权信息">
  <a:themeElements>
    <a:clrScheme name="Office">
      <a:dk1>
        <a:sysClr val="windowText" lastClr="000000"/>
      </a:dk1>
      <a:lt1>
        <a:sysClr val="window" lastClr="CCE8C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模版" id="{410808CE-EF7F-4D38-931F-B8DD4F0EE399}" vid="{946EB1CC-30E4-4E07-9E5E-700DB6834A7C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4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CCE8C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219</Paragraphs>
  <Slides>57</Slides>
  <Notes>2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57</vt:i4>
      </vt:variant>
    </vt:vector>
  </HeadingPairs>
  <TitlesOfParts>
    <vt:vector baseType="lpstr" size="66">
      <vt:lpstr>Arial</vt:lpstr>
      <vt:lpstr>宋体</vt:lpstr>
      <vt:lpstr>Times New Roman</vt:lpstr>
      <vt:lpstr>黑体</vt:lpstr>
      <vt:lpstr>Calibri</vt:lpstr>
      <vt:lpstr>Wingdings</vt:lpstr>
      <vt:lpstr>微软雅黑</vt:lpstr>
      <vt:lpstr>等线</vt:lpstr>
      <vt:lpstr>版式</vt:lpstr>
      <vt:lpstr>PowerPoint Presentation</vt:lpstr>
      <vt:lpstr>PowerPoint Presentation</vt:lpstr>
      <vt:lpstr>PowerPoint Presentation</vt:lpstr>
      <vt:lpstr>1．探究电流和电压的关系，必须控制　　　不变．滑动变阻器的作用是___________________________．实验电路图：                 根据实验数据描点作图得出图像：实验结论：__________________________________                    ______________；</vt:lpstr>
      <vt:lpstr>2．探究电流和电阻的关系，必须控制　　　　不变．滑动变阻器的作用是__________________________________________．（当定值电阻变大时，变阻器滑片向阻值　　　　.　的方向移动）</vt:lpstr>
      <vt:lpstr>实验电路图：根据实验数据描点作图得出图像：实验结论：________________________________________________________________________.</vt:lpstr>
      <vt:lpstr>1．内容：导体中的电流跟导体两端的电压成　　　，跟导体的电阻成　　　．公式：　　　　．变形式：求电阻R＝　　　　、求电压U＝　　　．2．R＝U/I的理解：不能说电阻与电流成反比，与电压成正比．因为一个导体的电阻大小与导体的材料、长度、横截面积、温度　　　　　关，与导体两端的电压、通过导体的电流大小　　　　　关．</vt:lpstr>
      <vt:lpstr>3．使用欧姆定律公式的注意事项：（1）“同体性”，即同一段导体上的I、U、R；（2）“同时性”，即同一时间也就是电路在同一状态下的I、U、R；（3）“统一性”，即单位要统一，I、U、R的单位分别为A、V和Ω.</vt:lpstr>
      <vt:lpstr>4．串并联电路的简单计算：</vt:lpstr>
      <vt:lpstr>一　  电流、电压和电阻的探究实验　          （2020·常州）小组同学探究“欧姆定律”．（一）小明探究“电流与电压的关系”．实验器材为：6 V蓄电池、开关S、电压表、电流表、滑动变阻器（20 Ω　2 A）、未知阻值的定值电阻R0.（1）请在图甲中以笔画线代替导线完成电路连接，要求：滑动变阻器滑片向右移动时电阻变大．</vt:lpstr>
      <vt:lpstr>（2）闭合开关S，发现电流表有示数、电压表无示数，则电路故障不可能是　　　　　．A．R0处发生短路 　　　　　　B．R0处发生断路        　　　　　　C．导线EG断路</vt:lpstr>
      <vt:lpstr>（3）排除电路故障，移动滑动变阻器的滑片P，得到多组数据．实验③时，电压表、电流表的示数如图乙所示，请将数据记录在表格内．</vt:lpstr>
      <vt:lpstr>（4）分析实验数据可得探究结论：____________________________________________.（5）本实验还可测得定值电阻R0的阻值为　　　　　Ω.</vt:lpstr>
      <vt:lpstr>（二）小华利用图甲所示电路，以及阻值不同的四个定值电阻，探究“电流与电阻的关系”．（6）实验④时，小华无论怎样移动滑动变阻器的滑片P，电压表虽有示数、但无法达到她想要的　　　　V，原因是　　　　　　　　　　　　　　（写出一点即可）.（7）根据已测数据可得探究结论：____________________________________________________.</vt:lpstr>
      <vt:lpstr>【点拔】（一） 探究“电流与电压的关系”：1．电路连线：（1）电流表：串联，＋进－出；（2）电压表：并联，＋进－出；（3）滑动变阻器：串联，一上一下．2．表格设计，特别是表头，首先是测量量，然后是计算量，注意加单位，如电压U/V.</vt:lpstr>
      <vt:lpstr>3．结论不能说“电阻一定时，电压与电流成正比”，违反了因果关系．（二） 探究“电流与电阻的关系”：1．更换大的定值电阻时，滑动变阻器向阻值大的方向移动，使电压表示数不变．2．结论不能说“电压一定时，电阻与电流成反比”，因为电阻与导体的电流和电压无关． </vt:lpstr>
      <vt:lpstr>               （2020·宜昌）小明利用如右图所示实验装置探究“电流与电阻的关系”，相关器材规格已在图中标明．其中电阻箱是一个可调电阻，可以实现电阻从0 Ω到9 999 Ω整数调节并显示阻值．（1）小明认为，要研究电流与电阻的关系，应该改变电阻的大小，再观察电流的变化，小明的想法里“改变电阻的大小”是指　　　　　．A．拨动电阻箱到不同的电阻值        B．调节滑动变阻器</vt:lpstr>
      <vt:lpstr>（2）小明尚未将电压表连入电路，你认为电压表应该并联在　　　　　　两端．（选填“电阻箱”“滑动变阻器”或“电源”）（3）如下表是小明设计用于记录数据的表格，请在表格第二、三排的最左侧格子里写出要记录的物理量名称．</vt:lpstr>
      <vt:lpstr>二　  欧姆定律的理解　            从欧姆定律可导出R＝      ，下列说法正确的是（　　）A．当电压为0时，电阻为0	         B．当电流增大2倍时，电阻减小2倍	C．当电压增大2倍时，电阻增大2倍	    D．不管电压或电流如何变化，电阻不变</vt:lpstr>
      <vt:lpstr>【点拔】电阻是导体本身的一种性质：①与导体的材料、长度、横截面积和温度有关；②与导体两端的电压与通过的电流无关；③R＝U/I只能说明电阻大小等于导体两端的电压与通过的电流的比值，不能说电阻与电压能正比，与电流成反比．</vt:lpstr>
      <vt:lpstr>           （2020·临沂）当某导体两端的电压为6 V时，通过它的电流为0.4 A，当该导体两端电压为3 V时，通过它的电流为　　　　　A；当该导体两端电压为0 V时，它的电阻为　　　　　Ω.</vt:lpstr>
      <vt:lpstr>三　  串并联电路中欧姆定律的简单计算　         （2020·吉林）如下图所示，电源电压不变，R2的电阻为20 Ω，闭合开关后，电压表的示数为2 V，电流表的示数为0.2 A．求：（1）R1的电阻；</vt:lpstr>
      <vt:lpstr>（2）电源电压．</vt:lpstr>
      <vt:lpstr>                 如下图所示，电源电压保持不变，电阻R1＝20 Ω，闭合开关S后，电流表A的示数为0.6 A，电流表A1的示数为0.2 A．求：（1）R1两端的电压；</vt:lpstr>
      <vt:lpstr>（2）R2的阻值．</vt:lpstr>
      <vt:lpstr>1．不能理解欧姆定律的同体性和同时性．2．I与R的关系的实验步骤．</vt:lpstr>
      <vt:lpstr>1．在研究电流跟电压及电流跟电阻的关系实验中，电路中的滑动变阻器两次的作用是（　　）A．均使电阻R两端的电压成倍数变化           B．均使电阻R两端的电压保持不变C．前次使电阻R两端电压成倍数变化，后次使电阻R两端的电压保持不变D．前次使电阻R两端电压保持不变，后次使电阻R两端电压成倍数变化</vt:lpstr>
      <vt:lpstr>2．（2020·甘孜州）小刚用下图所示电路探究“一段电路中电流跟电阻的关系”．在此实验过程中，当A、B两点间的电阻由5 Ω更换为10 Ω后，为了探究上述问题，他应该采取的唯一操作是（　　）A．保持变阻器滑片不动	      B．将变阻器滑片适当向左移动	C．将变阻器滑片适当向右移动    D．适当增加电池的节数</vt:lpstr>
      <vt:lpstr>3．（2020·牡丹江）张华同学在“探究通过导体的电流与其两端电压的关系”时，将记录的实验数据通过整理作出了如上图所示的图象，根据图象，下列说法错误的是（　　）A．当在导体乙的两端加上1 V的电压时，通过导体乙的电流为0.1 A	B．将甲、乙两导体并联后接到电压为3 V的电源上时，干路中的电流为0.9 AC．通过导体甲的电流与其两端的电压成正比	D．导体甲的电阻大于导体乙的电阻</vt:lpstr>
      <vt:lpstr>4．电流、电压和电阻，是电路学习中三个重要的物理量，如上图所示情境粗略却形象地反映了这三者之间的关系．（1）图中丙与甲的关系反映了　　　  　　　的关系，丙与乙的关系反映了　　　　　   　的关系．（2）图中信息还反映出导体的电阻与导体的　　　    　有关，它们的关系可归纳为：相同条件下，________________________________________.</vt:lpstr>
      <vt:lpstr>5．（2020·宿迁）小红利用图所示装置探究“电流与电压的关系”．（1）请用笔画线代替导线，按要求将实物图连接完整（要求：当滑片P向右移动时变阻器接入电路的阻值变大）.</vt:lpstr>
      <vt:lpstr>（2）在连接电路时，开关必须处于　　　　（选填“闭合”或“断开”）状态．（3）实验中，发现电流表示数几乎为零，电压表示数接近电源电压，原因可能是______________．</vt:lpstr>
      <vt:lpstr>6．根据I＝     可知，下列说法不正确的是（　　）A．对某一导体，通过它的电流跟它两端电压成正比	B．对于一定大小的电流，导体两端的电压与导体的电阻成正比	C．在相同电压下，通过不同导体的电流跟对应的电阻成正比	D．对于不同的导体，导体两端的电压与通过电流的比值一般不相等</vt:lpstr>
      <vt:lpstr>7．（2020·枣庄）在探究“电流与电压、电阻的关系“实验中，实验室老师给小莉和小明同学分别准备了以下器材：电源（电压恒为4.5 V）、电压表、电流表、滑动变阻器、开关、“5 Ω、10 Ω、15 Ω”的定值电阻各一个，导线若干．</vt:lpstr>
      <vt:lpstr>（1）根据如图所示的实物图在虚线框内画出对应的电路图；</vt:lpstr>
      <vt:lpstr>（2）闭合开关后，移动滑动变阻器的滑片，发现电流表有示数，电压表的示数始终为0，经检查后发现是电路中一根导线断路，则发生断路的导线是a、b、c、d中的　　　　　（选填字母）；</vt:lpstr>
      <vt:lpstr>（3）小莉同学在“探究电流与电压的关系”时，记录的电流表与电压表的示数如表一所示，请在坐标中描点画出U—I图象，由此得出的实验结论是__________________________________________；                   表一</vt:lpstr>
      <vt:lpstr>（4）小明同学在“探究电流与电阻的关系”时，测得的三组数据如表二所示．由于操作不当，导致表二中第　　　　次实验的数据存在情误，出错的原因是　　　　　　　　　　　　　  　　　．小明及时纠正了错误，得出了正确的测量结果和实验结论．接着小明又计算出本次实验中滑动变阻器连入电路的阻值范围是　　　　　　　　　　．                                       表二</vt:lpstr>
      <vt:lpstr>8.（2020·宿迁）如下图所示，电路中电源电压恒定，定值电阻R1＝20 Ω，只闭合开关S1，电流表示数为0.3 A，则电源电压为　　　　　V；同时闭合开头S1、S2，电流表示数为0.5 A，则R2的阻值为　　　　　Ω.</vt:lpstr>
      <vt:lpstr>9．（2020·南充）用如下图甲所示的电路“探究电流与电阻的关系”，电源电压恒为6 V，定值电阻R备有（5 Ω、10 Ω、20 Ω、40 Ω）各一个．</vt:lpstr>
      <vt:lpstr>（1）闭合开关前，滑动变阻器的滑片P应滑到最　　　　　（选填“左”或“右”）端．（2）将5 Ω的定值电阻接入电路闭合开关，移动滑片P发现电流表示数始终为零，电压表示数不为零，其原因可能是　　　　　（选填选项）.A．定值电阻R短路 　　　　    B．定值电阻R断路     　　　　    　　　　　　C．滑动变阻器短路</vt:lpstr>
      <vt:lpstr>（3）不改变滑动变阻器滑片的位置，将5 Ω的电阻换成10 Ω的电阻，闭合开关后，为保证电压表示数与更换前相同，滑片P应向　　　　　（选填“左”或“右”）端滑动．（4）实验中依次接入定值电阻，调节滑片使定值电阻两端电压相同，记下电流表读数，绘出电流I与电阻倒数   变化的图象乙，由图乙可知：电压一定时，电流与电阻成　　　　　比．</vt:lpstr>
      <vt:lpstr>（5）为完成整个实验，应该选择　　　　　（选填选项）种规格的滑动变阻器．A．50 Ω　1.0 A      　　　B．100 Ω　1.2 A    　　　　　　C．200 Ω　0.6 A</vt:lpstr>
      <vt:lpstr>10．（2020·黔东南州）如下图所示的电路中电源电压保持不变，R1＝R2＝R3＝20 Ω，当S1、S2 都断开，电流表示数是0.3 A，求：（1）电源电压；</vt:lpstr>
      <vt:lpstr> （2）S1、S2都闭合时，电流表示数是多少？</vt:lpstr>
      <vt:lpstr>1．（2020·广东）做“探究电流与电阻的关系”实验时，可供选择的器材有：电压为6 V的电源，电流表（0～0.6 A），电压表（0～3 V），开关，阻值分别为5 Ω、10 Ω、15 Ω和20 Ω的定值电阻各1个，最大阻值分别为10 Ω和50 Ω的滑动变阻器各1个，导线若干．</vt:lpstr>
      <vt:lpstr>（1）如题图所示的实验电路中，正确的是　　　　　，应选用最大阻值为　　　　　Ω的滑动变阻器．（2）若按图乙所示电路图连接好电路后，闭合开关，可观察到电流表的指针　　　　　（选填“向右”“反向”或“几乎不”）偏转．</vt:lpstr>
      <vt:lpstr>（3）按正确电路图连接电路，闭合开关，电流表和电压表均有示数，但移动滑动变阻器的滑片时，两表的示数均保持不变，经判断是接线有误，错误可能是　　　　　　　　　　　　    　　　　　　.（4）纠正错误后，依次更换定值电阻，并控制定值电阻两端电压为2.5 V进行实验．请将记录实验数据的表格补充完整．①U＝　　　　　．　　　　　　　　　　　　　　　　　</vt:lpstr>
      <vt:lpstr>2.（2019·广东）如下图所示，电源的电压恒定R1、R2为定值电阻．R2的阻值为60 Ω.只闭合开关S0时，电流表的示数为0.2 A，再闭合开关S1时，电流表的示数为0.6 A．求：（1）电源的电压；</vt:lpstr>
      <vt:lpstr>（2）电阻R1的阻值．</vt:lpstr>
      <vt:lpstr>3．（2018·广东）在“探究电流跟电压关系”的实验中：（1）如图1所示，甲为　　　　　，乙为　　　　　．（选填“电流表”或“电压表”）</vt:lpstr>
      <vt:lpstr>（2）用笔画线代替导线将图2中电路连接完整，要求实验过程中滑动变阻器的滑片从右向左移动．（导线不能交叉）</vt:lpstr>
      <vt:lpstr>（3）在实验操作过程中保持　　　　　不变，闭合开关时，调节滑动变阻器的滑片P做了三组实验数据，如表所示，请根据该图表中数据在图3中进行描点连线．</vt:lpstr>
      <vt:lpstr>4．（2018·广东）如图4所示，已知定值电阻R1的阻值为30 Ω，闭合开关时整个电路正常工作，两电流表的指针都在同一位置，示数如图5所示．（设电源电压保持不变），求：（1）电源电压U是多少？</vt:lpstr>
      <vt:lpstr>（2）通过定值电阻R2的电流是多少？</vt:lpstr>
      <vt:lpstr>（3）现用一个未知阻值的定值电阻Rx替换电阻R1或R2，替换后只有一个电流表的示数发生了变化，请判断Rx替换的是电阻R1或R2.</vt:lpstr>
      <vt:lpstr>（4）此时替换后电流表示数减少了0.3 A，求未知电阻Rx的阻值．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2021-03-04T22:47:57.430</cp:lastPrinted>
  <dcterms:created xsi:type="dcterms:W3CDTF">2021-03-04T22:47:57Z</dcterms:created>
  <dcterms:modified xsi:type="dcterms:W3CDTF">2021-03-04T14:48:16Z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