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7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2018/5/6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2018/5/6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2018/5/6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2018/5/6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2018/5/6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2018/5/6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1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1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226CB4-D484-49FA-861E-31975EB998C6}" type="datetimeFigureOut">
              <a:rPr lang="zh-CN" altLang="en-US" smtClean="0"/>
              <a:pPr/>
              <a:t>2018/5/6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2267744" y="2780928"/>
            <a:ext cx="324036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hangingPunct="0">
              <a:buFontTx/>
              <a:buNone/>
              <a:defRPr/>
            </a:pPr>
            <a:r>
              <a:rPr lang="zh-CN" altLang="en-US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sym typeface="+mn-ea"/>
              </a:rPr>
              <a:t>功</a:t>
            </a:r>
            <a:endParaRPr lang="zh-CN" altLang="en-US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sym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1089773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剪去对角的矩形 6"/>
          <p:cNvSpPr/>
          <p:nvPr/>
        </p:nvSpPr>
        <p:spPr>
          <a:xfrm>
            <a:off x="755576" y="1916832"/>
            <a:ext cx="7272808" cy="3384376"/>
          </a:xfrm>
          <a:prstGeom prst="snip2DiagRect">
            <a:avLst/>
          </a:prstGeom>
          <a:solidFill>
            <a:schemeClr val="accent6">
              <a:lumMod val="20000"/>
              <a:lumOff val="8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1043608" y="2492896"/>
            <a:ext cx="72009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r>
              <a:rPr lang="zh-CN" altLang="en-US" sz="3200" b="1" dirty="0">
                <a:solidFill>
                  <a:srgbClr val="FF3300"/>
                </a:solidFill>
                <a:latin typeface="Calibri" pitchFamily="34" charset="0"/>
                <a:ea typeface="华文新魏" pitchFamily="2" charset="-122"/>
              </a:rPr>
              <a:t>功</a:t>
            </a:r>
            <a:r>
              <a:rPr lang="zh-CN" altLang="en-US" sz="3200" b="1" dirty="0">
                <a:solidFill>
                  <a:srgbClr val="0000FF"/>
                </a:solidFill>
              </a:rPr>
              <a:t>劳   立</a:t>
            </a:r>
            <a:r>
              <a:rPr lang="zh-CN" altLang="en-US" sz="3200" b="1" dirty="0">
                <a:solidFill>
                  <a:srgbClr val="FF3300"/>
                </a:solidFill>
                <a:latin typeface="Calibri" pitchFamily="34" charset="0"/>
                <a:ea typeface="华文新魏" pitchFamily="2" charset="-122"/>
              </a:rPr>
              <a:t>功</a:t>
            </a:r>
            <a:r>
              <a:rPr lang="en-US" altLang="zh-CN" sz="3200" b="1" dirty="0">
                <a:solidFill>
                  <a:srgbClr val="0000FF"/>
                </a:solidFill>
              </a:rPr>
              <a:t>——</a:t>
            </a:r>
          </a:p>
          <a:p>
            <a:endParaRPr lang="en-US" altLang="zh-CN" sz="3200" b="1" dirty="0">
              <a:solidFill>
                <a:srgbClr val="0000FF"/>
              </a:solidFill>
            </a:endParaRPr>
          </a:p>
          <a:p>
            <a:r>
              <a:rPr lang="zh-CN" altLang="en-US" sz="3200" b="1" dirty="0">
                <a:solidFill>
                  <a:srgbClr val="0000FF"/>
                </a:solidFill>
              </a:rPr>
              <a:t>大</a:t>
            </a:r>
            <a:r>
              <a:rPr lang="zh-CN" altLang="en-US" sz="3200" b="1" dirty="0">
                <a:solidFill>
                  <a:srgbClr val="FF3300"/>
                </a:solidFill>
                <a:latin typeface="Calibri" pitchFamily="34" charset="0"/>
                <a:ea typeface="华文新魏" pitchFamily="2" charset="-122"/>
              </a:rPr>
              <a:t>功</a:t>
            </a:r>
            <a:r>
              <a:rPr lang="zh-CN" altLang="en-US" sz="3200" b="1" dirty="0">
                <a:solidFill>
                  <a:srgbClr val="0000FF"/>
                </a:solidFill>
              </a:rPr>
              <a:t>告成   事半</a:t>
            </a:r>
            <a:r>
              <a:rPr lang="zh-CN" altLang="en-US" sz="3200" b="1" dirty="0">
                <a:solidFill>
                  <a:srgbClr val="FF3300"/>
                </a:solidFill>
                <a:latin typeface="Calibri" pitchFamily="34" charset="0"/>
                <a:ea typeface="华文新魏" pitchFamily="2" charset="-122"/>
              </a:rPr>
              <a:t>功</a:t>
            </a:r>
            <a:r>
              <a:rPr lang="zh-CN" altLang="en-US" sz="3200" b="1" dirty="0">
                <a:solidFill>
                  <a:srgbClr val="0000FF"/>
                </a:solidFill>
              </a:rPr>
              <a:t>倍</a:t>
            </a:r>
            <a:r>
              <a:rPr lang="en-US" altLang="zh-CN" sz="3200" b="1" dirty="0">
                <a:solidFill>
                  <a:srgbClr val="0000FF"/>
                </a:solidFill>
              </a:rPr>
              <a:t>——</a:t>
            </a:r>
          </a:p>
        </p:txBody>
      </p:sp>
      <p:sp>
        <p:nvSpPr>
          <p:cNvPr id="4100" name="WordArt 4" descr="白色大理石"/>
          <p:cNvSpPr>
            <a:spLocks noChangeArrowheads="1" noChangeShapeType="1" noTextEdit="1"/>
          </p:cNvSpPr>
          <p:nvPr/>
        </p:nvSpPr>
        <p:spPr bwMode="auto">
          <a:xfrm>
            <a:off x="5831433" y="3631704"/>
            <a:ext cx="914400" cy="457200"/>
          </a:xfrm>
          <a:prstGeom prst="rect">
            <a:avLst/>
          </a:prstGeom>
          <a:extLst>
            <a:ext uri="{91240B29-F687-4F45-9708-019B960494DF}">
              <a14:hiddenLine xmlns="" xmlns:a14="http://schemas.microsoft.com/office/drawing/2010/main" w="9525">
                <a:noFill/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宋体"/>
                <a:ea typeface="宋体"/>
              </a:rPr>
              <a:t>成效</a:t>
            </a:r>
          </a:p>
        </p:txBody>
      </p:sp>
      <p:sp>
        <p:nvSpPr>
          <p:cNvPr id="4101" name="WordArt 3" descr="白色大理石"/>
          <p:cNvSpPr>
            <a:spLocks noChangeArrowheads="1" noChangeShapeType="1" noTextEdit="1"/>
          </p:cNvSpPr>
          <p:nvPr/>
        </p:nvSpPr>
        <p:spPr bwMode="auto">
          <a:xfrm>
            <a:off x="4319265" y="2551584"/>
            <a:ext cx="1066800" cy="457200"/>
          </a:xfrm>
          <a:prstGeom prst="rect">
            <a:avLst/>
          </a:prstGeom>
          <a:extLst>
            <a:ext uri="{91240B29-F687-4F45-9708-019B960494DF}">
              <a14:hiddenLine xmlns="" xmlns:a14="http://schemas.microsoft.com/office/drawing/2010/main" w="9525">
                <a:noFill/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宋体"/>
                <a:ea typeface="宋体"/>
              </a:rPr>
              <a:t>贡献</a:t>
            </a:r>
          </a:p>
        </p:txBody>
      </p:sp>
    </p:spTree>
    <p:extLst>
      <p:ext uri="{BB962C8B-B14F-4D97-AF65-F5344CB8AC3E}">
        <p14:creationId xmlns="" xmlns:p14="http://schemas.microsoft.com/office/powerpoint/2010/main" val="1340307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100" grpId="0" animBg="1"/>
      <p:bldP spid="410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39"/>
          <p:cNvSpPr>
            <a:spLocks noChangeArrowheads="1"/>
          </p:cNvSpPr>
          <p:nvPr/>
        </p:nvSpPr>
        <p:spPr bwMode="auto">
          <a:xfrm>
            <a:off x="1471613" y="1900238"/>
            <a:ext cx="719137" cy="1081087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7170" name="Line 38"/>
          <p:cNvSpPr>
            <a:spLocks noChangeShapeType="1"/>
          </p:cNvSpPr>
          <p:nvPr/>
        </p:nvSpPr>
        <p:spPr bwMode="auto">
          <a:xfrm>
            <a:off x="534988" y="2970213"/>
            <a:ext cx="74882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6" name="Picture 41" descr="图片0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25" y="1828800"/>
            <a:ext cx="1685925" cy="112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2" descr="图片0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88" y="3484563"/>
            <a:ext cx="1543050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Line 43"/>
          <p:cNvSpPr>
            <a:spLocks noChangeShapeType="1"/>
          </p:cNvSpPr>
          <p:nvPr/>
        </p:nvSpPr>
        <p:spPr bwMode="auto">
          <a:xfrm>
            <a:off x="533400" y="4465638"/>
            <a:ext cx="74882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74" name="TextBox 8"/>
          <p:cNvSpPr txBox="1">
            <a:spLocks noChangeArrowheads="1"/>
          </p:cNvSpPr>
          <p:nvPr/>
        </p:nvSpPr>
        <p:spPr bwMode="auto">
          <a:xfrm>
            <a:off x="323528" y="908720"/>
            <a:ext cx="2592288" cy="523875"/>
          </a:xfrm>
          <a:prstGeom prst="rect">
            <a:avLst/>
          </a:prstGeom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r>
              <a:rPr lang="zh-CN" altLang="en-US" sz="2800" b="1" dirty="0" smtClean="0">
                <a:solidFill>
                  <a:schemeClr val="bg1"/>
                </a:solidFill>
                <a:latin typeface="宋体" pitchFamily="2" charset="-122"/>
              </a:rPr>
              <a:t>力</a:t>
            </a:r>
            <a:r>
              <a:rPr lang="zh-CN" altLang="en-US" sz="2800" b="1" dirty="0">
                <a:solidFill>
                  <a:schemeClr val="bg1"/>
                </a:solidFill>
                <a:latin typeface="宋体" pitchFamily="2" charset="-122"/>
              </a:rPr>
              <a:t>学中的功</a:t>
            </a:r>
          </a:p>
        </p:txBody>
      </p:sp>
      <p:sp>
        <p:nvSpPr>
          <p:cNvPr id="7175" name="TextBox 9"/>
          <p:cNvSpPr txBox="1">
            <a:spLocks noChangeArrowheads="1"/>
          </p:cNvSpPr>
          <p:nvPr/>
        </p:nvSpPr>
        <p:spPr bwMode="auto">
          <a:xfrm>
            <a:off x="628650" y="5176838"/>
            <a:ext cx="7620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r>
              <a:rPr lang="zh-CN" altLang="en-US" sz="2400"/>
              <a:t>请判断这两位同学中谁对物体施加的力对物体有成效？</a:t>
            </a:r>
          </a:p>
        </p:txBody>
      </p:sp>
      <p:sp>
        <p:nvSpPr>
          <p:cNvPr id="7176" name="圆角矩形 2"/>
          <p:cNvSpPr>
            <a:spLocks noChangeArrowheads="1"/>
          </p:cNvSpPr>
          <p:nvPr/>
        </p:nvSpPr>
        <p:spPr bwMode="auto">
          <a:xfrm>
            <a:off x="750888" y="4837113"/>
            <a:ext cx="7620000" cy="1141412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 bwMode="auto">
          <a:xfrm>
            <a:off x="-71438" y="5105400"/>
            <a:ext cx="9215438" cy="1752600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/>
          <a:lstStyle/>
          <a:p>
            <a:pPr eaLnBrk="0" hangingPunct="0">
              <a:buFontTx/>
              <a:buNone/>
              <a:defRPr/>
            </a:pPr>
            <a:r>
              <a:rPr lang="zh-CN" altLang="en-US" sz="3600" b="1" dirty="0"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在物理学中，如果一个力作用在物体上，物体在这个力的方向上移动了一段距离（</a:t>
            </a:r>
            <a:r>
              <a:rPr lang="zh-CN" altLang="en-US" sz="36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成效</a:t>
            </a:r>
            <a:r>
              <a:rPr lang="zh-CN" altLang="en-US" sz="3600" b="1" dirty="0"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），就说这个力对物体做了功。</a:t>
            </a:r>
          </a:p>
        </p:txBody>
      </p:sp>
    </p:spTree>
    <p:extLst>
      <p:ext uri="{BB962C8B-B14F-4D97-AF65-F5344CB8AC3E}">
        <p14:creationId xmlns="" xmlns:p14="http://schemas.microsoft.com/office/powerpoint/2010/main" val="2957015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400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44444E-6 L 0.66389 0.0018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33200" y="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399" y="1752600"/>
            <a:ext cx="2388147" cy="183651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8194" name="直接连接符 3"/>
          <p:cNvCxnSpPr>
            <a:cxnSpLocks noChangeShapeType="1"/>
          </p:cNvCxnSpPr>
          <p:nvPr/>
        </p:nvCxnSpPr>
        <p:spPr bwMode="auto">
          <a:xfrm>
            <a:off x="5435600" y="3665538"/>
            <a:ext cx="22685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8195" name="直接连接符 8"/>
          <p:cNvCxnSpPr>
            <a:cxnSpLocks noChangeShapeType="1"/>
          </p:cNvCxnSpPr>
          <p:nvPr/>
        </p:nvCxnSpPr>
        <p:spPr bwMode="auto">
          <a:xfrm>
            <a:off x="4176713" y="3665538"/>
            <a:ext cx="13096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8196" name="直接连接符 12"/>
          <p:cNvCxnSpPr>
            <a:cxnSpLocks noChangeShapeType="1"/>
          </p:cNvCxnSpPr>
          <p:nvPr/>
        </p:nvCxnSpPr>
        <p:spPr bwMode="auto">
          <a:xfrm>
            <a:off x="4176713" y="1954213"/>
            <a:ext cx="12033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8197" name="直接箭头连接符 14"/>
          <p:cNvCxnSpPr>
            <a:cxnSpLocks noChangeShapeType="1"/>
          </p:cNvCxnSpPr>
          <p:nvPr/>
        </p:nvCxnSpPr>
        <p:spPr bwMode="auto">
          <a:xfrm flipV="1">
            <a:off x="4778375" y="1973263"/>
            <a:ext cx="0" cy="44926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8198" name="直接箭头连接符 17"/>
          <p:cNvCxnSpPr>
            <a:cxnSpLocks noChangeShapeType="1"/>
          </p:cNvCxnSpPr>
          <p:nvPr/>
        </p:nvCxnSpPr>
        <p:spPr bwMode="auto">
          <a:xfrm>
            <a:off x="4778375" y="3052763"/>
            <a:ext cx="0" cy="611187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8199" name="TextBox 18"/>
          <p:cNvSpPr txBox="1">
            <a:spLocks noChangeArrowheads="1"/>
          </p:cNvSpPr>
          <p:nvPr/>
        </p:nvSpPr>
        <p:spPr bwMode="auto">
          <a:xfrm>
            <a:off x="4572000" y="2422525"/>
            <a:ext cx="4683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r>
              <a:rPr lang="en-US" altLang="zh-CN"/>
              <a:t>S</a:t>
            </a:r>
            <a:endParaRPr lang="zh-CN" altLang="en-US"/>
          </a:p>
        </p:txBody>
      </p:sp>
      <p:sp>
        <p:nvSpPr>
          <p:cNvPr id="11" name="右箭头 10"/>
          <p:cNvSpPr/>
          <p:nvPr/>
        </p:nvSpPr>
        <p:spPr bwMode="auto">
          <a:xfrm>
            <a:off x="2735263" y="2606675"/>
            <a:ext cx="1441450" cy="677863"/>
          </a:xfrm>
          <a:prstGeom prst="rightArrow">
            <a:avLst/>
          </a:prstGeom>
          <a:gradFill>
            <a:gsLst>
              <a:gs pos="24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buFontTx/>
              <a:buNone/>
              <a:defRPr/>
            </a:pPr>
            <a:endParaRPr lang="zh-CN" altLang="en-US"/>
          </a:p>
        </p:txBody>
      </p:sp>
      <p:grpSp>
        <p:nvGrpSpPr>
          <p:cNvPr id="2" name="组合 5"/>
          <p:cNvGrpSpPr>
            <a:grpSpLocks/>
          </p:cNvGrpSpPr>
          <p:nvPr/>
        </p:nvGrpSpPr>
        <p:grpSpPr bwMode="auto">
          <a:xfrm>
            <a:off x="5435600" y="2465388"/>
            <a:ext cx="2268538" cy="1198562"/>
            <a:chOff x="5435600" y="1943098"/>
            <a:chExt cx="2268538" cy="1196977"/>
          </a:xfrm>
        </p:grpSpPr>
        <p:sp>
          <p:nvSpPr>
            <p:cNvPr id="8202" name="矩形 4"/>
            <p:cNvSpPr>
              <a:spLocks noChangeArrowheads="1"/>
            </p:cNvSpPr>
            <p:nvPr/>
          </p:nvSpPr>
          <p:spPr bwMode="auto">
            <a:xfrm>
              <a:off x="5435600" y="2760663"/>
              <a:ext cx="2268538" cy="37941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endParaRPr lang="zh-CN" altLang="en-US"/>
            </a:p>
          </p:txBody>
        </p:sp>
        <p:cxnSp>
          <p:nvCxnSpPr>
            <p:cNvPr id="16" name="直接箭头连接符 15"/>
            <p:cNvCxnSpPr/>
            <p:nvPr/>
          </p:nvCxnSpPr>
          <p:spPr bwMode="auto">
            <a:xfrm flipV="1">
              <a:off x="6570663" y="1943098"/>
              <a:ext cx="0" cy="957582"/>
            </a:xfrm>
            <a:prstGeom prst="straightConnector1">
              <a:avLst/>
            </a:prstGeom>
            <a:ln>
              <a:headEnd type="none" w="med" len="med"/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8204" name="TextBox 75"/>
          <p:cNvSpPr txBox="1">
            <a:spLocks noChangeArrowheads="1"/>
          </p:cNvSpPr>
          <p:nvPr/>
        </p:nvSpPr>
        <p:spPr bwMode="auto">
          <a:xfrm>
            <a:off x="609600" y="1066800"/>
            <a:ext cx="5105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r>
              <a:rPr lang="zh-CN" altLang="en-US" sz="2400"/>
              <a:t>以下过程力对物体做功了吗？</a:t>
            </a:r>
          </a:p>
        </p:txBody>
      </p:sp>
      <p:sp>
        <p:nvSpPr>
          <p:cNvPr id="8205" name="TextBox 2"/>
          <p:cNvSpPr txBox="1">
            <a:spLocks noChangeArrowheads="1"/>
          </p:cNvSpPr>
          <p:nvPr/>
        </p:nvSpPr>
        <p:spPr bwMode="auto">
          <a:xfrm>
            <a:off x="6934200" y="2422525"/>
            <a:ext cx="7699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r>
              <a:rPr lang="en-US" altLang="zh-CN" sz="2400" b="1"/>
              <a:t>F</a:t>
            </a:r>
            <a:endParaRPr lang="zh-CN" altLang="en-US" sz="2400" b="1"/>
          </a:p>
        </p:txBody>
      </p:sp>
      <p:sp>
        <p:nvSpPr>
          <p:cNvPr id="32" name="Text Box 10"/>
          <p:cNvSpPr txBox="1">
            <a:spLocks noChangeArrowheads="1"/>
          </p:cNvSpPr>
          <p:nvPr/>
        </p:nvSpPr>
        <p:spPr bwMode="auto">
          <a:xfrm>
            <a:off x="228600" y="4438650"/>
            <a:ext cx="8505825" cy="130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800" b="1">
                <a:solidFill>
                  <a:srgbClr val="0000FF"/>
                </a:solidFill>
                <a:latin typeface="Arial" pitchFamily="34" charset="0"/>
              </a:rPr>
              <a:t>叉车的举力</a:t>
            </a:r>
            <a:r>
              <a:rPr lang="zh-CN" altLang="en-US" sz="2800" b="1" i="1">
                <a:solidFill>
                  <a:srgbClr val="0000FF"/>
                </a:solidFill>
                <a:latin typeface="Times New Roman" pitchFamily="18" charset="0"/>
              </a:rPr>
              <a:t>Ｆ</a:t>
            </a:r>
            <a:r>
              <a:rPr lang="zh-CN" altLang="en-US" sz="2800" b="1">
                <a:solidFill>
                  <a:srgbClr val="0000FF"/>
                </a:solidFill>
                <a:latin typeface="Arial" pitchFamily="34" charset="0"/>
              </a:rPr>
              <a:t>将货物移动了一段距离</a:t>
            </a:r>
            <a:r>
              <a:rPr lang="en-US" altLang="zh-CN" sz="2800" b="1" i="1">
                <a:solidFill>
                  <a:srgbClr val="0000FF"/>
                </a:solidFill>
                <a:latin typeface="Times New Roman" pitchFamily="18" charset="0"/>
              </a:rPr>
              <a:t>s</a:t>
            </a:r>
            <a:r>
              <a:rPr lang="zh-CN" altLang="en-US" sz="2800" b="1">
                <a:solidFill>
                  <a:srgbClr val="0000FF"/>
                </a:solidFill>
                <a:latin typeface="Arial" pitchFamily="34" charset="0"/>
              </a:rPr>
              <a:t>，我们说叉车的举力对货物做了功，或简单地说叉车对货物做了功。</a:t>
            </a:r>
          </a:p>
        </p:txBody>
      </p:sp>
    </p:spTree>
    <p:extLst>
      <p:ext uri="{BB962C8B-B14F-4D97-AF65-F5344CB8AC3E}">
        <p14:creationId xmlns="" xmlns:p14="http://schemas.microsoft.com/office/powerpoint/2010/main" val="4052677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02405E-6 L -0.00173 -0.2465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100" y="-12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7" name="Group 3"/>
          <p:cNvGrpSpPr>
            <a:grpSpLocks/>
          </p:cNvGrpSpPr>
          <p:nvPr/>
        </p:nvGrpSpPr>
        <p:grpSpPr bwMode="auto">
          <a:xfrm>
            <a:off x="152400" y="2819400"/>
            <a:ext cx="2667000" cy="1981200"/>
            <a:chOff x="1008" y="1728"/>
            <a:chExt cx="1536" cy="846"/>
          </a:xfrm>
        </p:grpSpPr>
        <p:grpSp>
          <p:nvGrpSpPr>
            <p:cNvPr id="9218" name="Group 4"/>
            <p:cNvGrpSpPr>
              <a:grpSpLocks/>
            </p:cNvGrpSpPr>
            <p:nvPr/>
          </p:nvGrpSpPr>
          <p:grpSpPr bwMode="auto">
            <a:xfrm>
              <a:off x="1008" y="1728"/>
              <a:ext cx="1536" cy="846"/>
              <a:chOff x="1008" y="1728"/>
              <a:chExt cx="1536" cy="846"/>
            </a:xfrm>
          </p:grpSpPr>
          <p:grpSp>
            <p:nvGrpSpPr>
              <p:cNvPr id="9219" name="Group 5"/>
              <p:cNvGrpSpPr>
                <a:grpSpLocks/>
              </p:cNvGrpSpPr>
              <p:nvPr/>
            </p:nvGrpSpPr>
            <p:grpSpPr bwMode="auto">
              <a:xfrm>
                <a:off x="1008" y="1728"/>
                <a:ext cx="1536" cy="846"/>
                <a:chOff x="1008" y="1728"/>
                <a:chExt cx="1536" cy="846"/>
              </a:xfrm>
            </p:grpSpPr>
            <p:pic>
              <p:nvPicPr>
                <p:cNvPr id="9220" name="Picture 6" descr="0021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96" y="1728"/>
                  <a:ext cx="1248" cy="8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9221" name="Picture 7" descr="0007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08" y="2112"/>
                  <a:ext cx="576" cy="38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sp>
            <p:nvSpPr>
              <p:cNvPr id="9222" name="Line 8"/>
              <p:cNvSpPr>
                <a:spLocks noChangeShapeType="1"/>
              </p:cNvSpPr>
              <p:nvPr/>
            </p:nvSpPr>
            <p:spPr bwMode="auto">
              <a:xfrm>
                <a:off x="1392" y="2304"/>
                <a:ext cx="912" cy="0"/>
              </a:xfrm>
              <a:prstGeom prst="line">
                <a:avLst/>
              </a:prstGeom>
              <a:noFill/>
              <a:ln w="57150">
                <a:solidFill>
                  <a:schemeClr val="accent2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9223" name="Text Box 9"/>
            <p:cNvSpPr txBox="1">
              <a:spLocks noChangeArrowheads="1"/>
            </p:cNvSpPr>
            <p:nvPr/>
          </p:nvSpPr>
          <p:spPr bwMode="auto">
            <a:xfrm>
              <a:off x="2208" y="2208"/>
              <a:ext cx="288" cy="1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2400" b="1">
                  <a:solidFill>
                    <a:schemeClr val="accent2"/>
                  </a:solidFill>
                </a:rPr>
                <a:t>F</a:t>
              </a:r>
            </a:p>
          </p:txBody>
        </p:sp>
      </p:grpSp>
      <p:grpSp>
        <p:nvGrpSpPr>
          <p:cNvPr id="5" name="Group 10"/>
          <p:cNvGrpSpPr>
            <a:grpSpLocks/>
          </p:cNvGrpSpPr>
          <p:nvPr/>
        </p:nvGrpSpPr>
        <p:grpSpPr bwMode="auto">
          <a:xfrm>
            <a:off x="152400" y="2819400"/>
            <a:ext cx="2667000" cy="1981200"/>
            <a:chOff x="1008" y="1728"/>
            <a:chExt cx="1536" cy="846"/>
          </a:xfrm>
        </p:grpSpPr>
        <p:grpSp>
          <p:nvGrpSpPr>
            <p:cNvPr id="9225" name="Group 11"/>
            <p:cNvGrpSpPr>
              <a:grpSpLocks/>
            </p:cNvGrpSpPr>
            <p:nvPr/>
          </p:nvGrpSpPr>
          <p:grpSpPr bwMode="auto">
            <a:xfrm>
              <a:off x="1008" y="1728"/>
              <a:ext cx="1536" cy="846"/>
              <a:chOff x="1008" y="1728"/>
              <a:chExt cx="1536" cy="846"/>
            </a:xfrm>
          </p:grpSpPr>
          <p:grpSp>
            <p:nvGrpSpPr>
              <p:cNvPr id="9226" name="Group 12"/>
              <p:cNvGrpSpPr>
                <a:grpSpLocks/>
              </p:cNvGrpSpPr>
              <p:nvPr/>
            </p:nvGrpSpPr>
            <p:grpSpPr bwMode="auto">
              <a:xfrm>
                <a:off x="1008" y="1728"/>
                <a:ext cx="1536" cy="846"/>
                <a:chOff x="1008" y="1728"/>
                <a:chExt cx="1536" cy="846"/>
              </a:xfrm>
            </p:grpSpPr>
            <p:pic>
              <p:nvPicPr>
                <p:cNvPr id="9227" name="Picture 13" descr="0021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96" y="1728"/>
                  <a:ext cx="1248" cy="8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9228" name="Picture 14" descr="0007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=""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08" y="2112"/>
                  <a:ext cx="576" cy="38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sp>
            <p:nvSpPr>
              <p:cNvPr id="9229" name="Line 15"/>
              <p:cNvSpPr>
                <a:spLocks noChangeShapeType="1"/>
              </p:cNvSpPr>
              <p:nvPr/>
            </p:nvSpPr>
            <p:spPr bwMode="auto">
              <a:xfrm>
                <a:off x="1392" y="2304"/>
                <a:ext cx="912" cy="0"/>
              </a:xfrm>
              <a:prstGeom prst="line">
                <a:avLst/>
              </a:prstGeom>
              <a:noFill/>
              <a:ln w="57150">
                <a:solidFill>
                  <a:srgbClr val="0033CC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9230" name="Text Box 16"/>
            <p:cNvSpPr txBox="1">
              <a:spLocks noChangeArrowheads="1"/>
            </p:cNvSpPr>
            <p:nvPr/>
          </p:nvSpPr>
          <p:spPr bwMode="auto">
            <a:xfrm>
              <a:off x="2208" y="2208"/>
              <a:ext cx="288" cy="1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2400" b="1">
                  <a:solidFill>
                    <a:srgbClr val="0033CC"/>
                  </a:solidFill>
                </a:rPr>
                <a:t>F</a:t>
              </a:r>
            </a:p>
          </p:txBody>
        </p:sp>
      </p:grpSp>
      <p:grpSp>
        <p:nvGrpSpPr>
          <p:cNvPr id="9231" name="Group 17"/>
          <p:cNvGrpSpPr>
            <a:grpSpLocks/>
          </p:cNvGrpSpPr>
          <p:nvPr/>
        </p:nvGrpSpPr>
        <p:grpSpPr bwMode="auto">
          <a:xfrm>
            <a:off x="838200" y="4876800"/>
            <a:ext cx="5029200" cy="457200"/>
            <a:chOff x="1152" y="2784"/>
            <a:chExt cx="3504" cy="288"/>
          </a:xfrm>
        </p:grpSpPr>
        <p:sp>
          <p:nvSpPr>
            <p:cNvPr id="9232" name="Line 18"/>
            <p:cNvSpPr>
              <a:spLocks noChangeShapeType="1"/>
            </p:cNvSpPr>
            <p:nvPr/>
          </p:nvSpPr>
          <p:spPr bwMode="auto">
            <a:xfrm>
              <a:off x="1152" y="2832"/>
              <a:ext cx="3504" cy="0"/>
            </a:xfrm>
            <a:prstGeom prst="line">
              <a:avLst/>
            </a:prstGeom>
            <a:noFill/>
            <a:ln w="28575">
              <a:solidFill>
                <a:srgbClr val="0033CC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3" name="Text Box 19"/>
            <p:cNvSpPr txBox="1">
              <a:spLocks noChangeArrowheads="1"/>
            </p:cNvSpPr>
            <p:nvPr/>
          </p:nvSpPr>
          <p:spPr bwMode="auto">
            <a:xfrm>
              <a:off x="2545" y="2784"/>
              <a:ext cx="47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0033CC"/>
                  </a:solidFill>
                  <a:latin typeface="Times New Roman" pitchFamily="18" charset="0"/>
                </a:rPr>
                <a:t>s</a:t>
              </a:r>
            </a:p>
          </p:txBody>
        </p:sp>
      </p:grpSp>
      <p:sp>
        <p:nvSpPr>
          <p:cNvPr id="9234" name="TextBox 75"/>
          <p:cNvSpPr txBox="1">
            <a:spLocks noChangeArrowheads="1"/>
          </p:cNvSpPr>
          <p:nvPr/>
        </p:nvSpPr>
        <p:spPr bwMode="auto">
          <a:xfrm>
            <a:off x="609600" y="1066800"/>
            <a:ext cx="5105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r>
              <a:rPr lang="zh-CN" altLang="en-US" sz="2400"/>
              <a:t>以下过程力对物体做功了吗？</a:t>
            </a:r>
          </a:p>
        </p:txBody>
      </p:sp>
      <p:sp>
        <p:nvSpPr>
          <p:cNvPr id="15" name="Text Box 20"/>
          <p:cNvSpPr txBox="1">
            <a:spLocks noChangeArrowheads="1"/>
          </p:cNvSpPr>
          <p:nvPr/>
        </p:nvSpPr>
        <p:spPr bwMode="auto">
          <a:xfrm>
            <a:off x="758825" y="1708150"/>
            <a:ext cx="7631113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小孩的拉力</a:t>
            </a:r>
            <a:r>
              <a:rPr lang="zh-CN" altLang="en-US" sz="2400" b="1" i="1">
                <a:solidFill>
                  <a:srgbClr val="0000FF"/>
                </a:solidFill>
                <a:latin typeface="Arial" pitchFamily="34" charset="0"/>
                <a:ea typeface="楷体_GB2312"/>
                <a:cs typeface="楷体_GB2312"/>
              </a:rPr>
              <a:t>Ｆ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拉小狗移动了一段距离</a:t>
            </a:r>
            <a:r>
              <a:rPr lang="en-US" altLang="zh-CN" sz="2400" b="1" i="1">
                <a:solidFill>
                  <a:srgbClr val="0000FF"/>
                </a:solidFill>
                <a:latin typeface="Times New Roman" pitchFamily="18" charset="0"/>
              </a:rPr>
              <a:t>s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，我们说小孩的拉力对小狗做了功，或简单地说小孩对小狗做了功。</a:t>
            </a:r>
          </a:p>
        </p:txBody>
      </p:sp>
    </p:spTree>
    <p:extLst>
      <p:ext uri="{BB962C8B-B14F-4D97-AF65-F5344CB8AC3E}">
        <p14:creationId xmlns="" xmlns:p14="http://schemas.microsoft.com/office/powerpoint/2010/main" val="2365865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5.55556E-6 L 0.54167 -5.55556E-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13"/>
          <p:cNvSpPr txBox="1">
            <a:spLocks noChangeArrowheads="1"/>
          </p:cNvSpPr>
          <p:nvPr/>
        </p:nvSpPr>
        <p:spPr bwMode="auto">
          <a:xfrm>
            <a:off x="609600" y="1066800"/>
            <a:ext cx="5105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r>
              <a:rPr lang="zh-CN" altLang="en-US" sz="2400"/>
              <a:t>以下过程力对物体做功了吗？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2895644" y="5357752"/>
            <a:ext cx="2286000" cy="4619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buFontTx/>
              <a:buNone/>
              <a:defRPr/>
            </a:pPr>
            <a:r>
              <a:rPr lang="zh-CN" altLang="en-US" sz="2400" dirty="0" smtClean="0">
                <a:sym typeface="+mn-ea"/>
              </a:rPr>
              <a:t>  有力无距离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764704"/>
            <a:ext cx="3240360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060848"/>
            <a:ext cx="5038725" cy="273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52092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1331640" y="2060848"/>
            <a:ext cx="2219844" cy="3268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5" name="Text Box 14"/>
          <p:cNvSpPr txBox="1">
            <a:spLocks noChangeArrowheads="1"/>
          </p:cNvSpPr>
          <p:nvPr/>
        </p:nvSpPr>
        <p:spPr bwMode="auto">
          <a:xfrm>
            <a:off x="7669213" y="4044950"/>
            <a:ext cx="32226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s</a:t>
            </a:r>
          </a:p>
        </p:txBody>
      </p:sp>
      <p:sp>
        <p:nvSpPr>
          <p:cNvPr id="11268" name="Line 7"/>
          <p:cNvSpPr>
            <a:spLocks noChangeShapeType="1"/>
          </p:cNvSpPr>
          <p:nvPr/>
        </p:nvSpPr>
        <p:spPr bwMode="auto">
          <a:xfrm>
            <a:off x="827088" y="5305425"/>
            <a:ext cx="7308850" cy="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" name="Line 8"/>
          <p:cNvSpPr>
            <a:spLocks noChangeShapeType="1"/>
          </p:cNvSpPr>
          <p:nvPr/>
        </p:nvSpPr>
        <p:spPr bwMode="auto">
          <a:xfrm flipV="1">
            <a:off x="1979712" y="2204864"/>
            <a:ext cx="0" cy="1081088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 type="oval" w="med" len="med"/>
            <a:tailEnd type="triangle" w="med" len="lg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" name="Line 9"/>
          <p:cNvSpPr>
            <a:spLocks noChangeShapeType="1"/>
          </p:cNvSpPr>
          <p:nvPr/>
        </p:nvSpPr>
        <p:spPr bwMode="auto">
          <a:xfrm flipV="1">
            <a:off x="7092950" y="2246313"/>
            <a:ext cx="0" cy="1081087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 type="oval" w="med" len="med"/>
            <a:tailEnd type="triangle" w="med" len="lg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1943100" y="4117975"/>
            <a:ext cx="5186363" cy="519113"/>
            <a:chOff x="1224" y="3294"/>
            <a:chExt cx="3267" cy="327"/>
          </a:xfrm>
        </p:grpSpPr>
        <p:sp>
          <p:nvSpPr>
            <p:cNvPr id="11272" name="Line 16"/>
            <p:cNvSpPr>
              <a:spLocks noChangeShapeType="1"/>
            </p:cNvSpPr>
            <p:nvPr/>
          </p:nvSpPr>
          <p:spPr bwMode="auto">
            <a:xfrm flipV="1">
              <a:off x="1323" y="3498"/>
              <a:ext cx="3070" cy="1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round/>
              <a:headEnd type="arrow" w="med" len="med"/>
              <a:tailEnd type="arrow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73" name="Line 17"/>
            <p:cNvSpPr>
              <a:spLocks noChangeShapeType="1"/>
            </p:cNvSpPr>
            <p:nvPr/>
          </p:nvSpPr>
          <p:spPr bwMode="auto">
            <a:xfrm>
              <a:off x="1224" y="3339"/>
              <a:ext cx="1" cy="250"/>
            </a:xfrm>
            <a:prstGeom prst="line">
              <a:avLst/>
            </a:prstGeom>
            <a:noFill/>
            <a:ln w="19050">
              <a:solidFill>
                <a:srgbClr val="CC0000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74" name="Line 18"/>
            <p:cNvSpPr>
              <a:spLocks noChangeShapeType="1"/>
            </p:cNvSpPr>
            <p:nvPr/>
          </p:nvSpPr>
          <p:spPr bwMode="auto">
            <a:xfrm>
              <a:off x="4490" y="3339"/>
              <a:ext cx="1" cy="250"/>
            </a:xfrm>
            <a:prstGeom prst="line">
              <a:avLst/>
            </a:prstGeom>
            <a:noFill/>
            <a:ln w="19050">
              <a:solidFill>
                <a:srgbClr val="CC0000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75" name="Text Box 19"/>
            <p:cNvSpPr txBox="1">
              <a:spLocks noChangeArrowheads="1"/>
            </p:cNvSpPr>
            <p:nvPr/>
          </p:nvSpPr>
          <p:spPr bwMode="auto">
            <a:xfrm>
              <a:off x="2835" y="3294"/>
              <a:ext cx="250" cy="32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i="1">
                  <a:solidFill>
                    <a:srgbClr val="CC0000"/>
                  </a:solidFill>
                </a:rPr>
                <a:t>s</a:t>
              </a:r>
            </a:p>
          </p:txBody>
        </p:sp>
      </p:grpSp>
      <p:sp>
        <p:nvSpPr>
          <p:cNvPr id="11276" name="TextBox 13"/>
          <p:cNvSpPr txBox="1">
            <a:spLocks noChangeArrowheads="1"/>
          </p:cNvSpPr>
          <p:nvPr/>
        </p:nvSpPr>
        <p:spPr bwMode="auto">
          <a:xfrm>
            <a:off x="609600" y="1066800"/>
            <a:ext cx="5105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r>
              <a:rPr lang="zh-CN" altLang="en-US" sz="2400"/>
              <a:t>以下过程力对物体做功了吗？</a:t>
            </a:r>
          </a:p>
        </p:txBody>
      </p:sp>
      <p:cxnSp>
        <p:nvCxnSpPr>
          <p:cNvPr id="18" name="直接箭头连接符 17"/>
          <p:cNvCxnSpPr/>
          <p:nvPr/>
        </p:nvCxnSpPr>
        <p:spPr bwMode="auto">
          <a:xfrm flipV="1">
            <a:off x="4481513" y="5791200"/>
            <a:ext cx="1081087" cy="25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0" y="5562600"/>
            <a:ext cx="45275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r>
              <a:rPr lang="zh-CN" altLang="en-US" sz="2400"/>
              <a:t>力的方向与物体移动的方向垂直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5715000" y="5486400"/>
            <a:ext cx="1676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r>
              <a:rPr lang="zh-CN" altLang="en-US" sz="2800"/>
              <a:t>不做功</a:t>
            </a:r>
          </a:p>
        </p:txBody>
      </p:sp>
    </p:spTree>
    <p:extLst>
      <p:ext uri="{BB962C8B-B14F-4D97-AF65-F5344CB8AC3E}">
        <p14:creationId xmlns="" xmlns:p14="http://schemas.microsoft.com/office/powerpoint/2010/main" val="3129627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9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extBox 13"/>
          <p:cNvSpPr txBox="1">
            <a:spLocks noChangeArrowheads="1"/>
          </p:cNvSpPr>
          <p:nvPr/>
        </p:nvSpPr>
        <p:spPr bwMode="auto">
          <a:xfrm>
            <a:off x="609600" y="1066800"/>
            <a:ext cx="5105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r>
              <a:rPr lang="zh-CN" altLang="en-US" sz="2400"/>
              <a:t>以下过程力对物体做功了吗？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143000" y="5086350"/>
            <a:ext cx="36576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r>
              <a:rPr lang="zh-CN" altLang="en-US" sz="3600"/>
              <a:t>有距离无力</a:t>
            </a:r>
          </a:p>
        </p:txBody>
      </p:sp>
      <p:cxnSp>
        <p:nvCxnSpPr>
          <p:cNvPr id="9" name="直接箭头连接符 8"/>
          <p:cNvCxnSpPr/>
          <p:nvPr/>
        </p:nvCxnSpPr>
        <p:spPr bwMode="auto">
          <a:xfrm>
            <a:off x="3505200" y="5410200"/>
            <a:ext cx="205740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019800" y="5105400"/>
            <a:ext cx="2514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r>
              <a:rPr lang="zh-CN" altLang="en-US" sz="3600"/>
              <a:t>不做功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844824"/>
            <a:ext cx="3465281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916832"/>
            <a:ext cx="3571330" cy="2594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6666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5"/>
          <p:cNvSpPr txBox="1">
            <a:spLocks noChangeArrowheads="1"/>
          </p:cNvSpPr>
          <p:nvPr/>
        </p:nvSpPr>
        <p:spPr bwMode="auto">
          <a:xfrm>
            <a:off x="3311525" y="2559050"/>
            <a:ext cx="38528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itchFamily="18" charset="0"/>
              </a:rPr>
              <a:t>（作用在物体上的力）</a:t>
            </a:r>
          </a:p>
        </p:txBody>
      </p:sp>
      <p:sp>
        <p:nvSpPr>
          <p:cNvPr id="5" name="Text Box 58"/>
          <p:cNvSpPr txBox="1">
            <a:spLocks noChangeArrowheads="1"/>
          </p:cNvSpPr>
          <p:nvPr/>
        </p:nvSpPr>
        <p:spPr bwMode="auto">
          <a:xfrm>
            <a:off x="2808288" y="2498725"/>
            <a:ext cx="9366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 i="1">
                <a:solidFill>
                  <a:srgbClr val="CC0000"/>
                </a:solidFill>
                <a:latin typeface="Times New Roman" pitchFamily="18" charset="0"/>
              </a:rPr>
              <a:t>Ｆ</a:t>
            </a:r>
          </a:p>
        </p:txBody>
      </p:sp>
      <p:sp>
        <p:nvSpPr>
          <p:cNvPr id="6" name="Oval 65"/>
          <p:cNvSpPr>
            <a:spLocks noChangeArrowheads="1"/>
          </p:cNvSpPr>
          <p:nvPr/>
        </p:nvSpPr>
        <p:spPr bwMode="auto">
          <a:xfrm>
            <a:off x="4824413" y="3116263"/>
            <a:ext cx="1871662" cy="755650"/>
          </a:xfrm>
          <a:prstGeom prst="ellipse">
            <a:avLst/>
          </a:prstGeom>
          <a:noFill/>
          <a:ln w="44450">
            <a:solidFill>
              <a:srgbClr val="CC0000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endParaRPr lang="zh-CN" altLang="en-US" sz="2800" b="1">
              <a:latin typeface="Times New Roman" pitchFamily="18" charset="0"/>
            </a:endParaRPr>
          </a:p>
        </p:txBody>
      </p:sp>
      <p:sp>
        <p:nvSpPr>
          <p:cNvPr id="7" name="Text Box 64"/>
          <p:cNvSpPr txBox="1">
            <a:spLocks noChangeArrowheads="1"/>
          </p:cNvSpPr>
          <p:nvPr/>
        </p:nvSpPr>
        <p:spPr bwMode="auto">
          <a:xfrm>
            <a:off x="3095625" y="4052888"/>
            <a:ext cx="41402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r>
              <a:rPr lang="zh-CN" altLang="en-US" sz="2800" b="1">
                <a:latin typeface="Times New Roman" pitchFamily="18" charset="0"/>
              </a:rPr>
              <a:t>二者缺一不可。</a:t>
            </a:r>
            <a:endParaRPr lang="en-US" altLang="zh-CN" sz="2800" b="1">
              <a:latin typeface="Times New Roman" pitchFamily="18" charset="0"/>
            </a:endParaRPr>
          </a:p>
        </p:txBody>
      </p:sp>
      <p:grpSp>
        <p:nvGrpSpPr>
          <p:cNvPr id="2" name="Group 26"/>
          <p:cNvGrpSpPr>
            <a:grpSpLocks/>
          </p:cNvGrpSpPr>
          <p:nvPr/>
        </p:nvGrpSpPr>
        <p:grpSpPr bwMode="auto">
          <a:xfrm>
            <a:off x="1079500" y="2576513"/>
            <a:ext cx="1836738" cy="935037"/>
            <a:chOff x="680" y="1321"/>
            <a:chExt cx="1157" cy="589"/>
          </a:xfrm>
        </p:grpSpPr>
        <p:sp>
          <p:nvSpPr>
            <p:cNvPr id="13318" name="AutoShape 57"/>
            <p:cNvSpPr>
              <a:spLocks/>
            </p:cNvSpPr>
            <p:nvPr/>
          </p:nvSpPr>
          <p:spPr bwMode="auto">
            <a:xfrm>
              <a:off x="1674" y="1321"/>
              <a:ext cx="163" cy="589"/>
            </a:xfrm>
            <a:prstGeom prst="leftBrace">
              <a:avLst>
                <a:gd name="adj1" fmla="val 30096"/>
                <a:gd name="adj2" fmla="val 50000"/>
              </a:avLst>
            </a:prstGeom>
            <a:noFill/>
            <a:ln w="28575">
              <a:solidFill>
                <a:srgbClr val="CC0000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endParaRPr lang="zh-CN" altLang="en-US" sz="2800" b="1">
                <a:latin typeface="Times New Roman" pitchFamily="18" charset="0"/>
              </a:endParaRPr>
            </a:p>
          </p:txBody>
        </p:sp>
        <p:sp>
          <p:nvSpPr>
            <p:cNvPr id="13319" name="Text Box 66"/>
            <p:cNvSpPr txBox="1">
              <a:spLocks noChangeArrowheads="1"/>
            </p:cNvSpPr>
            <p:nvPr/>
          </p:nvSpPr>
          <p:spPr bwMode="auto">
            <a:xfrm>
              <a:off x="680" y="1454"/>
              <a:ext cx="1133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2800" b="1">
                  <a:latin typeface="Times New Roman" pitchFamily="18" charset="0"/>
                </a:rPr>
                <a:t>必要因素</a:t>
              </a:r>
            </a:p>
          </p:txBody>
        </p:sp>
      </p:grpSp>
      <p:sp>
        <p:nvSpPr>
          <p:cNvPr id="13320" name="Text Box 18"/>
          <p:cNvSpPr txBox="1">
            <a:spLocks noChangeArrowheads="1"/>
          </p:cNvSpPr>
          <p:nvPr/>
        </p:nvSpPr>
        <p:spPr bwMode="auto">
          <a:xfrm>
            <a:off x="4284663" y="1828800"/>
            <a:ext cx="11509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endParaRPr lang="zh-CN" altLang="en-US">
              <a:latin typeface="Times New Roman" pitchFamily="18" charset="0"/>
            </a:endParaRPr>
          </a:p>
        </p:txBody>
      </p:sp>
      <p:sp>
        <p:nvSpPr>
          <p:cNvPr id="12" name="Rectangle 52"/>
          <p:cNvSpPr>
            <a:spLocks noChangeArrowheads="1"/>
          </p:cNvSpPr>
          <p:nvPr/>
        </p:nvSpPr>
        <p:spPr bwMode="auto">
          <a:xfrm>
            <a:off x="2951163" y="3152775"/>
            <a:ext cx="50323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r>
              <a:rPr lang="en-US" altLang="zh-CN" sz="3200" b="1" i="1">
                <a:solidFill>
                  <a:srgbClr val="CC0000"/>
                </a:solidFill>
                <a:latin typeface="Times New Roman" pitchFamily="18" charset="0"/>
              </a:rPr>
              <a:t>s</a:t>
            </a:r>
          </a:p>
        </p:txBody>
      </p:sp>
      <p:grpSp>
        <p:nvGrpSpPr>
          <p:cNvPr id="3" name="Group 27"/>
          <p:cNvGrpSpPr>
            <a:grpSpLocks/>
          </p:cNvGrpSpPr>
          <p:nvPr/>
        </p:nvGrpSpPr>
        <p:grpSpPr bwMode="auto">
          <a:xfrm>
            <a:off x="1187450" y="3295650"/>
            <a:ext cx="1547813" cy="1225550"/>
            <a:chOff x="748" y="1774"/>
            <a:chExt cx="975" cy="772"/>
          </a:xfrm>
        </p:grpSpPr>
        <p:sp>
          <p:nvSpPr>
            <p:cNvPr id="13323" name="Line 61"/>
            <p:cNvSpPr>
              <a:spLocks noChangeShapeType="1"/>
            </p:cNvSpPr>
            <p:nvPr/>
          </p:nvSpPr>
          <p:spPr bwMode="auto">
            <a:xfrm>
              <a:off x="748" y="1774"/>
              <a:ext cx="453" cy="0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24" name="AutoShape 21"/>
            <p:cNvSpPr>
              <a:spLocks noChangeArrowheads="1"/>
            </p:cNvSpPr>
            <p:nvPr/>
          </p:nvSpPr>
          <p:spPr bwMode="auto">
            <a:xfrm rot="5400000">
              <a:off x="917" y="1739"/>
              <a:ext cx="772" cy="839"/>
            </a:xfrm>
            <a:custGeom>
              <a:avLst/>
              <a:gdLst>
                <a:gd name="T0" fmla="*/ 17881 w 21600"/>
                <a:gd name="T1" fmla="*/ 0 h 21600"/>
                <a:gd name="T2" fmla="*/ 14161 w 21600"/>
                <a:gd name="T3" fmla="*/ 7844 h 21600"/>
                <a:gd name="T4" fmla="*/ 16006 w 21600"/>
                <a:gd name="T5" fmla="*/ 7844 h 21600"/>
                <a:gd name="T6" fmla="*/ 16006 w 21600"/>
                <a:gd name="T7" fmla="*/ 17501 h 21600"/>
                <a:gd name="T8" fmla="*/ 0 w 21600"/>
                <a:gd name="T9" fmla="*/ 17501 h 21600"/>
                <a:gd name="T10" fmla="*/ 0 w 21600"/>
                <a:gd name="T11" fmla="*/ 21600 h 21600"/>
                <a:gd name="T12" fmla="*/ 19755 w 21600"/>
                <a:gd name="T13" fmla="*/ 21600 h 21600"/>
                <a:gd name="T14" fmla="*/ 19755 w 21600"/>
                <a:gd name="T15" fmla="*/ 7844 h 21600"/>
                <a:gd name="T16" fmla="*/ 21600 w 21600"/>
                <a:gd name="T17" fmla="*/ 7844 h 21600"/>
                <a:gd name="T18" fmla="*/ 17881 w 21600"/>
                <a:gd name="T19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600" h="21600">
                  <a:moveTo>
                    <a:pt x="17881" y="0"/>
                  </a:moveTo>
                  <a:lnTo>
                    <a:pt x="14161" y="7844"/>
                  </a:lnTo>
                  <a:lnTo>
                    <a:pt x="16006" y="7844"/>
                  </a:lnTo>
                  <a:lnTo>
                    <a:pt x="16006" y="17501"/>
                  </a:lnTo>
                  <a:lnTo>
                    <a:pt x="0" y="17501"/>
                  </a:lnTo>
                  <a:lnTo>
                    <a:pt x="0" y="21600"/>
                  </a:lnTo>
                  <a:lnTo>
                    <a:pt x="19755" y="21600"/>
                  </a:lnTo>
                  <a:lnTo>
                    <a:pt x="19755" y="7844"/>
                  </a:lnTo>
                  <a:lnTo>
                    <a:pt x="21600" y="7844"/>
                  </a:lnTo>
                  <a:lnTo>
                    <a:pt x="17881" y="0"/>
                  </a:lnTo>
                  <a:close/>
                </a:path>
              </a:pathLst>
            </a:custGeom>
            <a:solidFill>
              <a:schemeClr val="bg1"/>
            </a:solidFill>
            <a:ln w="28575">
              <a:solidFill>
                <a:srgbClr val="CC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47" name="Text Box 56"/>
          <p:cNvSpPr txBox="1">
            <a:spLocks noChangeArrowheads="1"/>
          </p:cNvSpPr>
          <p:nvPr/>
        </p:nvSpPr>
        <p:spPr bwMode="auto">
          <a:xfrm>
            <a:off x="3384550" y="3208338"/>
            <a:ext cx="5543550" cy="44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itchFamily="18" charset="0"/>
              </a:rPr>
              <a:t>（物体在力的方向上移动的距离）</a:t>
            </a:r>
          </a:p>
        </p:txBody>
      </p:sp>
      <p:sp>
        <p:nvSpPr>
          <p:cNvPr id="13326" name="矩形 47"/>
          <p:cNvSpPr>
            <a:spLocks noChangeArrowheads="1"/>
          </p:cNvSpPr>
          <p:nvPr/>
        </p:nvSpPr>
        <p:spPr bwMode="auto">
          <a:xfrm>
            <a:off x="609600" y="1143000"/>
            <a:ext cx="64055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r>
              <a:rPr lang="zh-CN" altLang="en-US" sz="2800" b="1">
                <a:latin typeface="Times New Roman" pitchFamily="18" charset="0"/>
              </a:rPr>
              <a:t> 你依据什么标准来判断力是否做功的？</a:t>
            </a:r>
            <a:endParaRPr lang="zh-CN" altLang="en-US" sz="2800"/>
          </a:p>
        </p:txBody>
      </p:sp>
    </p:spTree>
    <p:extLst>
      <p:ext uri="{BB962C8B-B14F-4D97-AF65-F5344CB8AC3E}">
        <p14:creationId xmlns="" xmlns:p14="http://schemas.microsoft.com/office/powerpoint/2010/main" val="2651002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/>
      <p:bldP spid="12" grpId="0"/>
      <p:bldP spid="4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Box 3"/>
          <p:cNvSpPr txBox="1">
            <a:spLocks noChangeArrowheads="1"/>
          </p:cNvSpPr>
          <p:nvPr/>
        </p:nvSpPr>
        <p:spPr bwMode="auto">
          <a:xfrm>
            <a:off x="467544" y="908720"/>
            <a:ext cx="1584176" cy="523875"/>
          </a:xfrm>
          <a:prstGeom prst="rect">
            <a:avLst/>
          </a:prstGeom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r>
              <a:rPr lang="zh-CN" altLang="en-US" sz="2800" b="1" dirty="0"/>
              <a:t>做一做</a:t>
            </a:r>
          </a:p>
        </p:txBody>
      </p:sp>
      <p:sp>
        <p:nvSpPr>
          <p:cNvPr id="14338" name="TextBox 4"/>
          <p:cNvSpPr txBox="1">
            <a:spLocks noChangeArrowheads="1"/>
          </p:cNvSpPr>
          <p:nvPr/>
        </p:nvSpPr>
        <p:spPr bwMode="auto">
          <a:xfrm>
            <a:off x="304800" y="1981200"/>
            <a:ext cx="88392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r>
              <a:rPr lang="zh-CN" altLang="en-US" sz="2800"/>
              <a:t>请选用书、笔袋、桌子、椅子等身边的物体感受一下做功的过程</a:t>
            </a:r>
          </a:p>
        </p:txBody>
      </p:sp>
      <p:sp>
        <p:nvSpPr>
          <p:cNvPr id="14339" name="TextBox 5"/>
          <p:cNvSpPr txBox="1">
            <a:spLocks noChangeArrowheads="1"/>
          </p:cNvSpPr>
          <p:nvPr/>
        </p:nvSpPr>
        <p:spPr bwMode="auto">
          <a:xfrm>
            <a:off x="152400" y="3124200"/>
            <a:ext cx="2362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r>
              <a:rPr lang="zh-CN" altLang="en-US" b="1">
                <a:solidFill>
                  <a:srgbClr val="FF0000"/>
                </a:solidFill>
              </a:rPr>
              <a:t>温馨提示：</a:t>
            </a:r>
          </a:p>
        </p:txBody>
      </p:sp>
      <p:sp>
        <p:nvSpPr>
          <p:cNvPr id="14340" name="TextBox 6"/>
          <p:cNvSpPr txBox="1">
            <a:spLocks noChangeArrowheads="1"/>
          </p:cNvSpPr>
          <p:nvPr/>
        </p:nvSpPr>
        <p:spPr bwMode="auto">
          <a:xfrm>
            <a:off x="152400" y="3581400"/>
            <a:ext cx="9144000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>
              <a:lnSpc>
                <a:spcPts val="5100"/>
              </a:lnSpc>
            </a:pPr>
            <a:r>
              <a:rPr lang="en-US" altLang="zh-CN" sz="2400"/>
              <a:t>1.</a:t>
            </a:r>
            <a:r>
              <a:rPr lang="zh-CN" altLang="en-US" sz="2400"/>
              <a:t>首先对你所选物体进行受力分析。</a:t>
            </a:r>
            <a:endParaRPr lang="en-US" altLang="zh-CN" sz="2400"/>
          </a:p>
          <a:p>
            <a:pPr>
              <a:lnSpc>
                <a:spcPts val="5100"/>
              </a:lnSpc>
            </a:pPr>
            <a:r>
              <a:rPr lang="en-US" altLang="zh-CN" sz="2400"/>
              <a:t>2.</a:t>
            </a:r>
            <a:r>
              <a:rPr lang="zh-CN" altLang="en-US" sz="2400"/>
              <a:t>根据实际过程判断哪个力做了功，哪个力没有做功，并说明力没有对物体做功的原因。</a:t>
            </a:r>
          </a:p>
        </p:txBody>
      </p:sp>
    </p:spTree>
    <p:extLst>
      <p:ext uri="{BB962C8B-B14F-4D97-AF65-F5344CB8AC3E}">
        <p14:creationId xmlns="" xmlns:p14="http://schemas.microsoft.com/office/powerpoint/2010/main" val="3456830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12"/>
          <p:cNvSpPr txBox="1">
            <a:spLocks noChangeArrowheads="1"/>
          </p:cNvSpPr>
          <p:nvPr/>
        </p:nvSpPr>
        <p:spPr bwMode="auto">
          <a:xfrm>
            <a:off x="251520" y="1628800"/>
            <a:ext cx="7736160" cy="4198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ts val="5000"/>
              </a:lnSpc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None/>
            </a:pPr>
            <a:r>
              <a:rPr lang="zh-CN" altLang="en-US" sz="2800" b="1" dirty="0">
                <a:latin typeface="宋体" pitchFamily="2" charset="-122"/>
              </a:rPr>
              <a:t>在下列情况中，人对物体是否做功打“√”“</a:t>
            </a:r>
            <a:r>
              <a:rPr lang="en-US" altLang="zh-CN" sz="2800" b="1" dirty="0">
                <a:latin typeface="宋体" pitchFamily="2" charset="-122"/>
              </a:rPr>
              <a:t>×”</a:t>
            </a:r>
            <a:r>
              <a:rPr lang="zh-CN" altLang="en-US" sz="2800" b="1" dirty="0">
                <a:latin typeface="宋体" pitchFamily="2" charset="-122"/>
              </a:rPr>
              <a:t>，并说明理由</a:t>
            </a:r>
            <a:r>
              <a:rPr lang="en-US" altLang="zh-CN" sz="2800" b="1" dirty="0">
                <a:latin typeface="宋体" pitchFamily="2" charset="-122"/>
              </a:rPr>
              <a:t>:</a:t>
            </a:r>
          </a:p>
          <a:p>
            <a:pPr eaLnBrk="1" hangingPunct="1">
              <a:lnSpc>
                <a:spcPts val="5000"/>
              </a:lnSpc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None/>
            </a:pPr>
            <a:r>
              <a:rPr lang="en-US" altLang="zh-CN" sz="2800" b="1" dirty="0">
                <a:latin typeface="宋体" pitchFamily="2" charset="-122"/>
              </a:rPr>
              <a:t>  </a:t>
            </a:r>
            <a:r>
              <a:rPr lang="en-US" altLang="zh-CN" sz="2800" dirty="0" smtClean="0">
                <a:latin typeface="宋体" pitchFamily="2" charset="-122"/>
              </a:rPr>
              <a:t>⑴</a:t>
            </a:r>
            <a:r>
              <a:rPr lang="zh-CN" altLang="en-US" sz="2800" dirty="0">
                <a:latin typeface="宋体" pitchFamily="2" charset="-122"/>
              </a:rPr>
              <a:t>小明</a:t>
            </a:r>
            <a:r>
              <a:rPr lang="zh-CN" altLang="en-US" sz="2800" dirty="0">
                <a:latin typeface="Arial" pitchFamily="34" charset="0"/>
              </a:rPr>
              <a:t>用力将杠铃向上举起的过程（      ）</a:t>
            </a:r>
            <a:endParaRPr lang="en-US" altLang="zh-CN" sz="2800" dirty="0">
              <a:latin typeface="Arial" pitchFamily="34" charset="0"/>
            </a:endParaRPr>
          </a:p>
          <a:p>
            <a:pPr eaLnBrk="1" hangingPunct="1">
              <a:lnSpc>
                <a:spcPts val="5000"/>
              </a:lnSpc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None/>
            </a:pPr>
            <a:r>
              <a:rPr lang="en-US" altLang="zh-CN" sz="2800" dirty="0" smtClean="0">
                <a:latin typeface="宋体" pitchFamily="2" charset="-122"/>
              </a:rPr>
              <a:t> </a:t>
            </a:r>
            <a:r>
              <a:rPr lang="zh-CN" altLang="en-US" sz="2800" dirty="0">
                <a:latin typeface="宋体" pitchFamily="2" charset="-122"/>
              </a:rPr>
              <a:t>⑵小明将重物提在手中沿水平方向移动</a:t>
            </a:r>
            <a:r>
              <a:rPr lang="en-US" altLang="zh-CN" sz="2800" dirty="0">
                <a:latin typeface="宋体" pitchFamily="2" charset="-122"/>
              </a:rPr>
              <a:t>50</a:t>
            </a:r>
            <a:r>
              <a:rPr lang="zh-CN" altLang="en-US" sz="2800" dirty="0">
                <a:latin typeface="宋体" pitchFamily="2" charset="-122"/>
              </a:rPr>
              <a:t>米的距离</a:t>
            </a:r>
            <a:r>
              <a:rPr lang="en-US" altLang="zh-CN" sz="2800" dirty="0">
                <a:latin typeface="宋体" pitchFamily="2" charset="-122"/>
              </a:rPr>
              <a:t>(   )</a:t>
            </a:r>
          </a:p>
          <a:p>
            <a:pPr eaLnBrk="1" hangingPunct="1">
              <a:lnSpc>
                <a:spcPts val="5000"/>
              </a:lnSpc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None/>
            </a:pPr>
            <a:r>
              <a:rPr lang="en-US" altLang="zh-CN" sz="2800" dirty="0">
                <a:latin typeface="宋体" pitchFamily="2" charset="-122"/>
              </a:rPr>
              <a:t> </a:t>
            </a:r>
            <a:r>
              <a:rPr lang="en-US" altLang="zh-CN" sz="2800" dirty="0" smtClean="0">
                <a:latin typeface="宋体" pitchFamily="2" charset="-122"/>
              </a:rPr>
              <a:t>⑶</a:t>
            </a:r>
            <a:r>
              <a:rPr lang="zh-CN" altLang="en-US" sz="2800" dirty="0">
                <a:latin typeface="宋体" pitchFamily="2" charset="-122"/>
              </a:rPr>
              <a:t>小明推出去的铅球在空中向前飞行时</a:t>
            </a:r>
            <a:r>
              <a:rPr lang="en-US" altLang="zh-CN" sz="2800" dirty="0">
                <a:latin typeface="宋体" pitchFamily="2" charset="-122"/>
              </a:rPr>
              <a:t>(  </a:t>
            </a:r>
            <a:r>
              <a:rPr lang="en-US" altLang="zh-CN" sz="2800" dirty="0" smtClean="0">
                <a:latin typeface="宋体" pitchFamily="2" charset="-122"/>
              </a:rPr>
              <a:t> </a:t>
            </a:r>
            <a:r>
              <a:rPr lang="en-US" altLang="zh-CN" sz="2800" dirty="0">
                <a:latin typeface="宋体" pitchFamily="2" charset="-122"/>
              </a:rPr>
              <a:t>)</a:t>
            </a:r>
          </a:p>
        </p:txBody>
      </p:sp>
      <p:sp>
        <p:nvSpPr>
          <p:cNvPr id="15362" name="矩形 4"/>
          <p:cNvSpPr>
            <a:spLocks noChangeArrowheads="1"/>
          </p:cNvSpPr>
          <p:nvPr/>
        </p:nvSpPr>
        <p:spPr bwMode="auto">
          <a:xfrm>
            <a:off x="323528" y="908720"/>
            <a:ext cx="2039341" cy="584775"/>
          </a:xfrm>
          <a:prstGeom prst="rect">
            <a:avLst/>
          </a:prstGeom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r>
              <a:rPr lang="zh-CN" altLang="en-US" sz="3200" b="1" dirty="0">
                <a:latin typeface="宋体" pitchFamily="2" charset="-122"/>
              </a:rPr>
              <a:t> 合作探究</a:t>
            </a:r>
            <a:endParaRPr lang="zh-CN" altLang="en-US" sz="3200" dirty="0"/>
          </a:p>
        </p:txBody>
      </p:sp>
    </p:spTree>
    <p:extLst>
      <p:ext uri="{BB962C8B-B14F-4D97-AF65-F5344CB8AC3E}">
        <p14:creationId xmlns="" xmlns:p14="http://schemas.microsoft.com/office/powerpoint/2010/main" val="3189148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7"/>
          <p:cNvSpPr txBox="1">
            <a:spLocks noChangeArrowheads="1"/>
          </p:cNvSpPr>
          <p:nvPr/>
        </p:nvSpPr>
        <p:spPr bwMode="auto">
          <a:xfrm>
            <a:off x="7945586" y="3860354"/>
            <a:ext cx="3698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F</a:t>
            </a:r>
          </a:p>
        </p:txBody>
      </p:sp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7226448" y="4436616"/>
            <a:ext cx="1008063" cy="720725"/>
            <a:chOff x="1247" y="2659"/>
            <a:chExt cx="635" cy="454"/>
          </a:xfrm>
        </p:grpSpPr>
        <p:grpSp>
          <p:nvGrpSpPr>
            <p:cNvPr id="16387" name="Group 19"/>
            <p:cNvGrpSpPr>
              <a:grpSpLocks/>
            </p:cNvGrpSpPr>
            <p:nvPr/>
          </p:nvGrpSpPr>
          <p:grpSpPr bwMode="auto">
            <a:xfrm>
              <a:off x="1247" y="2886"/>
              <a:ext cx="635" cy="227"/>
              <a:chOff x="1247" y="2251"/>
              <a:chExt cx="635" cy="227"/>
            </a:xfrm>
          </p:grpSpPr>
          <p:sp>
            <p:nvSpPr>
              <p:cNvPr id="16388" name="Rectangle 20"/>
              <p:cNvSpPr>
                <a:spLocks noChangeArrowheads="1"/>
              </p:cNvSpPr>
              <p:nvPr/>
            </p:nvSpPr>
            <p:spPr bwMode="auto">
              <a:xfrm>
                <a:off x="1247" y="2251"/>
                <a:ext cx="91" cy="227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6389" name="Rectangle 21"/>
              <p:cNvSpPr>
                <a:spLocks noChangeArrowheads="1"/>
              </p:cNvSpPr>
              <p:nvPr/>
            </p:nvSpPr>
            <p:spPr bwMode="auto">
              <a:xfrm>
                <a:off x="1338" y="2341"/>
                <a:ext cx="453" cy="46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6390" name="Rectangle 22"/>
              <p:cNvSpPr>
                <a:spLocks noChangeArrowheads="1"/>
              </p:cNvSpPr>
              <p:nvPr/>
            </p:nvSpPr>
            <p:spPr bwMode="auto">
              <a:xfrm>
                <a:off x="1791" y="2251"/>
                <a:ext cx="91" cy="227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16391" name="Line 23"/>
            <p:cNvSpPr>
              <a:spLocks noChangeShapeType="1"/>
            </p:cNvSpPr>
            <p:nvPr/>
          </p:nvSpPr>
          <p:spPr bwMode="auto">
            <a:xfrm flipV="1">
              <a:off x="1565" y="2659"/>
              <a:ext cx="0" cy="317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" name="Group 24"/>
          <p:cNvGrpSpPr>
            <a:grpSpLocks/>
          </p:cNvGrpSpPr>
          <p:nvPr/>
        </p:nvGrpSpPr>
        <p:grpSpPr bwMode="auto">
          <a:xfrm>
            <a:off x="7596336" y="3573016"/>
            <a:ext cx="358775" cy="1365250"/>
            <a:chOff x="2637" y="1979"/>
            <a:chExt cx="226" cy="906"/>
          </a:xfrm>
        </p:grpSpPr>
        <p:sp>
          <p:nvSpPr>
            <p:cNvPr id="16393" name="Line 25"/>
            <p:cNvSpPr>
              <a:spLocks noChangeShapeType="1"/>
            </p:cNvSpPr>
            <p:nvPr/>
          </p:nvSpPr>
          <p:spPr bwMode="auto">
            <a:xfrm>
              <a:off x="2744" y="2614"/>
              <a:ext cx="0" cy="271"/>
            </a:xfrm>
            <a:prstGeom prst="line">
              <a:avLst/>
            </a:prstGeom>
            <a:noFill/>
            <a:ln w="28575">
              <a:solidFill>
                <a:srgbClr val="0066FF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94" name="Line 26"/>
            <p:cNvSpPr>
              <a:spLocks noChangeShapeType="1"/>
            </p:cNvSpPr>
            <p:nvPr/>
          </p:nvSpPr>
          <p:spPr bwMode="auto">
            <a:xfrm flipV="1">
              <a:off x="2744" y="1979"/>
              <a:ext cx="0" cy="317"/>
            </a:xfrm>
            <a:prstGeom prst="line">
              <a:avLst/>
            </a:prstGeom>
            <a:noFill/>
            <a:ln w="28575">
              <a:solidFill>
                <a:srgbClr val="0066FF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95" name="Text Box 27"/>
            <p:cNvSpPr txBox="1">
              <a:spLocks noChangeArrowheads="1"/>
            </p:cNvSpPr>
            <p:nvPr/>
          </p:nvSpPr>
          <p:spPr bwMode="auto">
            <a:xfrm>
              <a:off x="2637" y="2256"/>
              <a:ext cx="226" cy="3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800">
                  <a:solidFill>
                    <a:srgbClr val="FF0000"/>
                  </a:solidFill>
                  <a:latin typeface="Arial" pitchFamily="34" charset="0"/>
                </a:rPr>
                <a:t>s</a:t>
              </a:r>
            </a:p>
          </p:txBody>
        </p:sp>
      </p:grpSp>
      <p:sp>
        <p:nvSpPr>
          <p:cNvPr id="16396" name="矩形 14"/>
          <p:cNvSpPr>
            <a:spLocks noChangeArrowheads="1"/>
          </p:cNvSpPr>
          <p:nvPr/>
        </p:nvSpPr>
        <p:spPr bwMode="auto">
          <a:xfrm>
            <a:off x="683568" y="1412776"/>
            <a:ext cx="846043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r>
              <a:rPr lang="en-US" altLang="zh-CN" sz="2800" b="1" dirty="0">
                <a:latin typeface="宋体" pitchFamily="2" charset="-122"/>
              </a:rPr>
              <a:t> ⑴</a:t>
            </a:r>
            <a:r>
              <a:rPr lang="zh-CN" altLang="en-US" sz="2800" b="1" dirty="0">
                <a:latin typeface="宋体" pitchFamily="2" charset="-122"/>
              </a:rPr>
              <a:t>小明</a:t>
            </a:r>
            <a:r>
              <a:rPr lang="zh-CN" altLang="en-US" sz="2800" b="1" dirty="0">
                <a:latin typeface="Arial" pitchFamily="34" charset="0"/>
              </a:rPr>
              <a:t>用力将杠铃向上举起的过程（      ）</a:t>
            </a:r>
            <a:endParaRPr lang="zh-CN" altLang="en-US" sz="2800" dirty="0"/>
          </a:p>
        </p:txBody>
      </p:sp>
      <p:sp>
        <p:nvSpPr>
          <p:cNvPr id="16397" name="矩形 15"/>
          <p:cNvSpPr>
            <a:spLocks noChangeArrowheads="1"/>
          </p:cNvSpPr>
          <p:nvPr/>
        </p:nvSpPr>
        <p:spPr bwMode="auto">
          <a:xfrm>
            <a:off x="395536" y="1988840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r>
              <a:rPr lang="en-US" altLang="zh-CN" sz="2800" b="1" dirty="0">
                <a:latin typeface="宋体" pitchFamily="2" charset="-122"/>
              </a:rPr>
              <a:t> </a:t>
            </a:r>
            <a:r>
              <a:rPr lang="zh-CN" altLang="en-US" sz="2800" b="1" dirty="0">
                <a:latin typeface="宋体" pitchFamily="2" charset="-122"/>
              </a:rPr>
              <a:t>⑵小明将重物提在手中沿水平方向移动</a:t>
            </a:r>
            <a:r>
              <a:rPr lang="en-US" altLang="zh-CN" sz="2800" b="1" dirty="0">
                <a:latin typeface="宋体" pitchFamily="2" charset="-122"/>
              </a:rPr>
              <a:t>50</a:t>
            </a:r>
            <a:r>
              <a:rPr lang="zh-CN" altLang="en-US" sz="2800" b="1" dirty="0">
                <a:latin typeface="宋体" pitchFamily="2" charset="-122"/>
              </a:rPr>
              <a:t>米的距离</a:t>
            </a:r>
            <a:r>
              <a:rPr lang="en-US" altLang="zh-CN" sz="2800" b="1" dirty="0">
                <a:latin typeface="宋体" pitchFamily="2" charset="-122"/>
              </a:rPr>
              <a:t>(   )</a:t>
            </a:r>
            <a:endParaRPr lang="zh-CN" altLang="en-US" sz="2800" dirty="0"/>
          </a:p>
        </p:txBody>
      </p:sp>
      <p:grpSp>
        <p:nvGrpSpPr>
          <p:cNvPr id="6" name="Group 94"/>
          <p:cNvGrpSpPr>
            <a:grpSpLocks/>
          </p:cNvGrpSpPr>
          <p:nvPr/>
        </p:nvGrpSpPr>
        <p:grpSpPr bwMode="auto">
          <a:xfrm>
            <a:off x="899592" y="4005064"/>
            <a:ext cx="4535488" cy="792162"/>
            <a:chOff x="2109" y="900"/>
            <a:chExt cx="2767" cy="499"/>
          </a:xfrm>
        </p:grpSpPr>
        <p:sp>
          <p:nvSpPr>
            <p:cNvPr id="16399" name="Line 95"/>
            <p:cNvSpPr>
              <a:spLocks noChangeShapeType="1"/>
            </p:cNvSpPr>
            <p:nvPr/>
          </p:nvSpPr>
          <p:spPr bwMode="auto">
            <a:xfrm>
              <a:off x="2109" y="900"/>
              <a:ext cx="0" cy="499"/>
            </a:xfrm>
            <a:prstGeom prst="line">
              <a:avLst/>
            </a:prstGeom>
            <a:noFill/>
            <a:ln w="1270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00" name="Line 96"/>
            <p:cNvSpPr>
              <a:spLocks noChangeShapeType="1"/>
            </p:cNvSpPr>
            <p:nvPr/>
          </p:nvSpPr>
          <p:spPr bwMode="auto">
            <a:xfrm>
              <a:off x="4876" y="900"/>
              <a:ext cx="0" cy="499"/>
            </a:xfrm>
            <a:prstGeom prst="line">
              <a:avLst/>
            </a:prstGeom>
            <a:noFill/>
            <a:ln w="1270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01" name="Line 97"/>
            <p:cNvSpPr>
              <a:spLocks noChangeShapeType="1"/>
            </p:cNvSpPr>
            <p:nvPr/>
          </p:nvSpPr>
          <p:spPr bwMode="auto">
            <a:xfrm>
              <a:off x="3781" y="1253"/>
              <a:ext cx="1095" cy="0"/>
            </a:xfrm>
            <a:prstGeom prst="line">
              <a:avLst/>
            </a:prstGeom>
            <a:noFill/>
            <a:ln w="12700">
              <a:solidFill>
                <a:srgbClr val="0000FF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02" name="Line 98"/>
            <p:cNvSpPr>
              <a:spLocks noChangeShapeType="1"/>
            </p:cNvSpPr>
            <p:nvPr/>
          </p:nvSpPr>
          <p:spPr bwMode="auto">
            <a:xfrm flipH="1">
              <a:off x="2109" y="1253"/>
              <a:ext cx="1095" cy="0"/>
            </a:xfrm>
            <a:prstGeom prst="line">
              <a:avLst/>
            </a:prstGeom>
            <a:noFill/>
            <a:ln w="12700">
              <a:solidFill>
                <a:srgbClr val="0000FF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03" name="Text Box 99"/>
            <p:cNvSpPr txBox="1">
              <a:spLocks noChangeArrowheads="1"/>
            </p:cNvSpPr>
            <p:nvPr/>
          </p:nvSpPr>
          <p:spPr bwMode="auto">
            <a:xfrm>
              <a:off x="3424" y="1117"/>
              <a:ext cx="209" cy="239"/>
            </a:xfrm>
            <a:prstGeom prst="rect">
              <a:avLst/>
            </a:prstGeom>
            <a:noFill/>
            <a:ln w="12700">
              <a:solidFill>
                <a:srgbClr val="0000FF"/>
              </a:solidFill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>
                  <a:solidFill>
                    <a:srgbClr val="FF0000"/>
                  </a:solidFill>
                  <a:latin typeface="Arial" pitchFamily="34" charset="0"/>
                </a:rPr>
                <a:t>S</a:t>
              </a:r>
            </a:p>
          </p:txBody>
        </p:sp>
      </p:grpSp>
      <p:grpSp>
        <p:nvGrpSpPr>
          <p:cNvPr id="7" name="Group 100"/>
          <p:cNvGrpSpPr>
            <a:grpSpLocks/>
          </p:cNvGrpSpPr>
          <p:nvPr/>
        </p:nvGrpSpPr>
        <p:grpSpPr bwMode="auto">
          <a:xfrm>
            <a:off x="899592" y="2998589"/>
            <a:ext cx="935038" cy="2093912"/>
            <a:chOff x="1066" y="948"/>
            <a:chExt cx="589" cy="1319"/>
          </a:xfrm>
        </p:grpSpPr>
        <p:sp>
          <p:nvSpPr>
            <p:cNvPr id="16405" name="Oval 101"/>
            <p:cNvSpPr>
              <a:spLocks noChangeArrowheads="1"/>
            </p:cNvSpPr>
            <p:nvPr/>
          </p:nvSpPr>
          <p:spPr bwMode="auto">
            <a:xfrm>
              <a:off x="1338" y="1661"/>
              <a:ext cx="45" cy="4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 algn="ctr"/>
              <a:endParaRPr lang="zh-CN" altLang="zh-CN">
                <a:solidFill>
                  <a:schemeClr val="tx2"/>
                </a:solidFill>
              </a:endParaRPr>
            </a:p>
          </p:txBody>
        </p:sp>
        <p:grpSp>
          <p:nvGrpSpPr>
            <p:cNvPr id="16406" name="Group 102"/>
            <p:cNvGrpSpPr>
              <a:grpSpLocks/>
            </p:cNvGrpSpPr>
            <p:nvPr/>
          </p:nvGrpSpPr>
          <p:grpSpPr bwMode="auto">
            <a:xfrm>
              <a:off x="1066" y="948"/>
              <a:ext cx="589" cy="1319"/>
              <a:chOff x="1066" y="948"/>
              <a:chExt cx="589" cy="1319"/>
            </a:xfrm>
          </p:grpSpPr>
          <p:grpSp>
            <p:nvGrpSpPr>
              <p:cNvPr id="16407" name="Group 103"/>
              <p:cNvGrpSpPr>
                <a:grpSpLocks/>
              </p:cNvGrpSpPr>
              <p:nvPr/>
            </p:nvGrpSpPr>
            <p:grpSpPr bwMode="auto">
              <a:xfrm>
                <a:off x="1066" y="1162"/>
                <a:ext cx="589" cy="1003"/>
                <a:chOff x="1066" y="1162"/>
                <a:chExt cx="589" cy="1003"/>
              </a:xfrm>
            </p:grpSpPr>
            <p:grpSp>
              <p:nvGrpSpPr>
                <p:cNvPr id="16408" name="Group 104"/>
                <p:cNvGrpSpPr>
                  <a:grpSpLocks/>
                </p:cNvGrpSpPr>
                <p:nvPr/>
              </p:nvGrpSpPr>
              <p:grpSpPr bwMode="auto">
                <a:xfrm>
                  <a:off x="1066" y="1253"/>
                  <a:ext cx="589" cy="774"/>
                  <a:chOff x="2018" y="1298"/>
                  <a:chExt cx="589" cy="774"/>
                </a:xfrm>
              </p:grpSpPr>
              <p:sp>
                <p:nvSpPr>
                  <p:cNvPr id="16409" name="AutoShape 105"/>
                  <p:cNvSpPr>
                    <a:spLocks noChangeArrowheads="1"/>
                  </p:cNvSpPr>
                  <p:nvPr/>
                </p:nvSpPr>
                <p:spPr bwMode="auto">
                  <a:xfrm>
                    <a:off x="2018" y="1618"/>
                    <a:ext cx="589" cy="454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5400 w 21600"/>
                      <a:gd name="T3" fmla="*/ 21600 h 21600"/>
                      <a:gd name="T4" fmla="*/ 16200 w 21600"/>
                      <a:gd name="T5" fmla="*/ 21600 h 21600"/>
                      <a:gd name="T6" fmla="*/ 21600 w 21600"/>
                      <a:gd name="T7" fmla="*/ 0 h 21600"/>
                      <a:gd name="T8" fmla="*/ 0 w 21600"/>
                      <a:gd name="T9" fmla="*/ 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1600" h="21600">
                        <a:moveTo>
                          <a:pt x="0" y="0"/>
                        </a:moveTo>
                        <a:lnTo>
                          <a:pt x="5400" y="21600"/>
                        </a:lnTo>
                        <a:lnTo>
                          <a:pt x="16200" y="21600"/>
                        </a:lnTo>
                        <a:lnTo>
                          <a:pt x="2160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noFill/>
                  <a:ln w="28575">
                    <a:solidFill>
                      <a:srgbClr val="990099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Verdana" pitchFamily="34" charset="0"/>
                        <a:ea typeface="宋体" pitchFamily="2" charset="-122"/>
                      </a:defRPr>
                    </a:lvl1pPr>
                    <a:lvl2pPr eaLnBrk="0" hangingPunct="0">
                      <a:defRPr>
                        <a:solidFill>
                          <a:schemeClr val="tx1"/>
                        </a:solidFill>
                        <a:latin typeface="Verdana" pitchFamily="34" charset="0"/>
                        <a:ea typeface="宋体" pitchFamily="2" charset="-122"/>
                      </a:defRPr>
                    </a:lvl2pPr>
                    <a:lvl3pPr eaLnBrk="0" hangingPunct="0">
                      <a:defRPr>
                        <a:solidFill>
                          <a:schemeClr val="tx1"/>
                        </a:solidFill>
                        <a:latin typeface="Verdana" pitchFamily="34" charset="0"/>
                        <a:ea typeface="宋体" pitchFamily="2" charset="-122"/>
                      </a:defRPr>
                    </a:lvl3pPr>
                    <a:lvl4pPr eaLnBrk="0" hangingPunct="0">
                      <a:defRPr>
                        <a:solidFill>
                          <a:schemeClr val="tx1"/>
                        </a:solidFill>
                        <a:latin typeface="Verdana" pitchFamily="34" charset="0"/>
                        <a:ea typeface="宋体" pitchFamily="2" charset="-122"/>
                      </a:defRPr>
                    </a:lvl4pPr>
                    <a:lvl5pPr eaLnBrk="0" hangingPunct="0">
                      <a:defRPr>
                        <a:solidFill>
                          <a:schemeClr val="tx1"/>
                        </a:solidFill>
                        <a:latin typeface="Verdana" pitchFamily="34" charset="0"/>
                        <a:ea typeface="宋体" pitchFamily="2" charset="-122"/>
                      </a:defRPr>
                    </a:lvl5pPr>
                    <a:lvl6pPr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>
                        <a:solidFill>
                          <a:schemeClr val="tx1"/>
                        </a:solidFill>
                        <a:latin typeface="Verdana" pitchFamily="34" charset="0"/>
                        <a:ea typeface="宋体" pitchFamily="2" charset="-122"/>
                      </a:defRPr>
                    </a:lvl6pPr>
                    <a:lvl7pPr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>
                        <a:solidFill>
                          <a:schemeClr val="tx1"/>
                        </a:solidFill>
                        <a:latin typeface="Verdana" pitchFamily="34" charset="0"/>
                        <a:ea typeface="宋体" pitchFamily="2" charset="-122"/>
                      </a:defRPr>
                    </a:lvl7pPr>
                    <a:lvl8pPr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>
                        <a:solidFill>
                          <a:schemeClr val="tx1"/>
                        </a:solidFill>
                        <a:latin typeface="Verdana" pitchFamily="34" charset="0"/>
                        <a:ea typeface="宋体" pitchFamily="2" charset="-122"/>
                      </a:defRPr>
                    </a:lvl8pPr>
                    <a:lvl9pPr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>
                        <a:solidFill>
                          <a:schemeClr val="tx1"/>
                        </a:solidFill>
                        <a:latin typeface="Verdana" pitchFamily="34" charset="0"/>
                        <a:ea typeface="宋体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sp>
                <p:nvSpPr>
                  <p:cNvPr id="16410" name="Arc 106"/>
                  <p:cNvSpPr>
                    <a:spLocks noChangeArrowheads="1"/>
                  </p:cNvSpPr>
                  <p:nvPr/>
                </p:nvSpPr>
                <p:spPr bwMode="auto">
                  <a:xfrm rot="15972584" flipV="1">
                    <a:off x="2151" y="1168"/>
                    <a:ext cx="325" cy="583"/>
                  </a:xfrm>
                  <a:custGeom>
                    <a:avLst/>
                    <a:gdLst>
                      <a:gd name="T0" fmla="*/ 831 w 21600"/>
                      <a:gd name="T1" fmla="*/ -1 h 43183"/>
                      <a:gd name="T2" fmla="*/ 21600 w 21600"/>
                      <a:gd name="T3" fmla="*/ 21584 h 43183"/>
                      <a:gd name="T4" fmla="*/ 214 w 21600"/>
                      <a:gd name="T5" fmla="*/ 43182 h 43183"/>
                      <a:gd name="T6" fmla="*/ 831 w 21600"/>
                      <a:gd name="T7" fmla="*/ -1 h 43183"/>
                      <a:gd name="T8" fmla="*/ 21600 w 21600"/>
                      <a:gd name="T9" fmla="*/ 21584 h 43183"/>
                      <a:gd name="T10" fmla="*/ 214 w 21600"/>
                      <a:gd name="T11" fmla="*/ 43182 h 43183"/>
                      <a:gd name="T12" fmla="*/ 0 w 21600"/>
                      <a:gd name="T13" fmla="*/ 21584 h 43183"/>
                      <a:gd name="T14" fmla="*/ 831 w 21600"/>
                      <a:gd name="T15" fmla="*/ -1 h 4318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1600" h="43183" fill="none">
                        <a:moveTo>
                          <a:pt x="831" y="-1"/>
                        </a:moveTo>
                        <a:cubicBezTo>
                          <a:pt x="12428" y="446"/>
                          <a:pt x="21600" y="9977"/>
                          <a:pt x="21600" y="21584"/>
                        </a:cubicBezTo>
                        <a:cubicBezTo>
                          <a:pt x="21600" y="33429"/>
                          <a:pt x="12059" y="43065"/>
                          <a:pt x="214" y="43182"/>
                        </a:cubicBezTo>
                      </a:path>
                      <a:path w="21600" h="43183" stroke="0">
                        <a:moveTo>
                          <a:pt x="831" y="-1"/>
                        </a:moveTo>
                        <a:cubicBezTo>
                          <a:pt x="12428" y="446"/>
                          <a:pt x="21600" y="9977"/>
                          <a:pt x="21600" y="21584"/>
                        </a:cubicBezTo>
                        <a:cubicBezTo>
                          <a:pt x="21600" y="33429"/>
                          <a:pt x="12059" y="43065"/>
                          <a:pt x="214" y="43182"/>
                        </a:cubicBezTo>
                        <a:lnTo>
                          <a:pt x="0" y="21584"/>
                        </a:lnTo>
                        <a:lnTo>
                          <a:pt x="831" y="-1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rgbClr val="9966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Verdana" pitchFamily="34" charset="0"/>
                        <a:ea typeface="宋体" pitchFamily="2" charset="-122"/>
                      </a:defRPr>
                    </a:lvl1pPr>
                    <a:lvl2pPr eaLnBrk="0" hangingPunct="0">
                      <a:defRPr>
                        <a:solidFill>
                          <a:schemeClr val="tx1"/>
                        </a:solidFill>
                        <a:latin typeface="Verdana" pitchFamily="34" charset="0"/>
                        <a:ea typeface="宋体" pitchFamily="2" charset="-122"/>
                      </a:defRPr>
                    </a:lvl2pPr>
                    <a:lvl3pPr eaLnBrk="0" hangingPunct="0">
                      <a:defRPr>
                        <a:solidFill>
                          <a:schemeClr val="tx1"/>
                        </a:solidFill>
                        <a:latin typeface="Verdana" pitchFamily="34" charset="0"/>
                        <a:ea typeface="宋体" pitchFamily="2" charset="-122"/>
                      </a:defRPr>
                    </a:lvl3pPr>
                    <a:lvl4pPr eaLnBrk="0" hangingPunct="0">
                      <a:defRPr>
                        <a:solidFill>
                          <a:schemeClr val="tx1"/>
                        </a:solidFill>
                        <a:latin typeface="Verdana" pitchFamily="34" charset="0"/>
                        <a:ea typeface="宋体" pitchFamily="2" charset="-122"/>
                      </a:defRPr>
                    </a:lvl4pPr>
                    <a:lvl5pPr eaLnBrk="0" hangingPunct="0">
                      <a:defRPr>
                        <a:solidFill>
                          <a:schemeClr val="tx1"/>
                        </a:solidFill>
                        <a:latin typeface="Verdana" pitchFamily="34" charset="0"/>
                        <a:ea typeface="宋体" pitchFamily="2" charset="-122"/>
                      </a:defRPr>
                    </a:lvl5pPr>
                    <a:lvl6pPr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>
                        <a:solidFill>
                          <a:schemeClr val="tx1"/>
                        </a:solidFill>
                        <a:latin typeface="Verdana" pitchFamily="34" charset="0"/>
                        <a:ea typeface="宋体" pitchFamily="2" charset="-122"/>
                      </a:defRPr>
                    </a:lvl6pPr>
                    <a:lvl7pPr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>
                        <a:solidFill>
                          <a:schemeClr val="tx1"/>
                        </a:solidFill>
                        <a:latin typeface="Verdana" pitchFamily="34" charset="0"/>
                        <a:ea typeface="宋体" pitchFamily="2" charset="-122"/>
                      </a:defRPr>
                    </a:lvl7pPr>
                    <a:lvl8pPr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>
                        <a:solidFill>
                          <a:schemeClr val="tx1"/>
                        </a:solidFill>
                        <a:latin typeface="Verdana" pitchFamily="34" charset="0"/>
                        <a:ea typeface="宋体" pitchFamily="2" charset="-122"/>
                      </a:defRPr>
                    </a:lvl8pPr>
                    <a:lvl9pPr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>
                        <a:solidFill>
                          <a:schemeClr val="tx1"/>
                        </a:solidFill>
                        <a:latin typeface="Verdana" pitchFamily="34" charset="0"/>
                        <a:ea typeface="宋体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</p:grpSp>
            <p:sp>
              <p:nvSpPr>
                <p:cNvPr id="16411" name="Line 107"/>
                <p:cNvSpPr>
                  <a:spLocks noChangeShapeType="1"/>
                </p:cNvSpPr>
                <p:nvPr/>
              </p:nvSpPr>
              <p:spPr bwMode="auto">
                <a:xfrm>
                  <a:off x="1359" y="1712"/>
                  <a:ext cx="0" cy="453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12" name="Line 108"/>
                <p:cNvSpPr>
                  <a:spLocks noChangeShapeType="1"/>
                </p:cNvSpPr>
                <p:nvPr/>
              </p:nvSpPr>
              <p:spPr bwMode="auto">
                <a:xfrm flipV="1">
                  <a:off x="1354" y="1162"/>
                  <a:ext cx="0" cy="504"/>
                </a:xfrm>
                <a:prstGeom prst="line">
                  <a:avLst/>
                </a:prstGeom>
                <a:noFill/>
                <a:ln w="28575">
                  <a:solidFill>
                    <a:schemeClr val="hlink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6413" name="Text Box 109"/>
              <p:cNvSpPr txBox="1">
                <a:spLocks noChangeArrowheads="1"/>
              </p:cNvSpPr>
              <p:nvPr/>
            </p:nvSpPr>
            <p:spPr bwMode="auto">
              <a:xfrm>
                <a:off x="1371" y="2036"/>
                <a:ext cx="228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r>
                  <a:rPr lang="en-US" altLang="zh-CN">
                    <a:solidFill>
                      <a:srgbClr val="FF0000"/>
                    </a:solidFill>
                    <a:latin typeface="Arial" pitchFamily="34" charset="0"/>
                  </a:rPr>
                  <a:t>G</a:t>
                </a:r>
              </a:p>
            </p:txBody>
          </p:sp>
          <p:sp>
            <p:nvSpPr>
              <p:cNvPr id="16414" name="Text Box 110"/>
              <p:cNvSpPr txBox="1">
                <a:spLocks noChangeArrowheads="1"/>
              </p:cNvSpPr>
              <p:nvPr/>
            </p:nvSpPr>
            <p:spPr bwMode="auto">
              <a:xfrm>
                <a:off x="1325" y="948"/>
                <a:ext cx="204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r>
                  <a:rPr lang="en-US" altLang="zh-CN">
                    <a:solidFill>
                      <a:srgbClr val="FF0000"/>
                    </a:solidFill>
                    <a:latin typeface="Arial" pitchFamily="34" charset="0"/>
                  </a:rPr>
                  <a:t>F</a:t>
                </a:r>
              </a:p>
            </p:txBody>
          </p:sp>
        </p:grpSp>
      </p:grpSp>
      <p:grpSp>
        <p:nvGrpSpPr>
          <p:cNvPr id="11" name="Group 104"/>
          <p:cNvGrpSpPr>
            <a:grpSpLocks/>
          </p:cNvGrpSpPr>
          <p:nvPr/>
        </p:nvGrpSpPr>
        <p:grpSpPr bwMode="auto">
          <a:xfrm>
            <a:off x="1061517" y="5321101"/>
            <a:ext cx="617538" cy="817563"/>
            <a:chOff x="884" y="2012"/>
            <a:chExt cx="389" cy="515"/>
          </a:xfrm>
        </p:grpSpPr>
        <p:sp>
          <p:nvSpPr>
            <p:cNvPr id="59" name="Oval 97"/>
            <p:cNvSpPr>
              <a:spLocks noChangeArrowheads="1"/>
            </p:cNvSpPr>
            <p:nvPr/>
          </p:nvSpPr>
          <p:spPr bwMode="auto">
            <a:xfrm>
              <a:off x="884" y="2012"/>
              <a:ext cx="272" cy="272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 eaLnBrk="0" hangingPunct="0">
                <a:buFontTx/>
                <a:buNone/>
                <a:defRPr/>
              </a:pPr>
              <a:endParaRPr lang="zh-CN" altLang="en-US">
                <a:latin typeface="Arial" panose="020B0604020202020204" pitchFamily="34" charset="0"/>
              </a:endParaRPr>
            </a:p>
          </p:txBody>
        </p:sp>
        <p:grpSp>
          <p:nvGrpSpPr>
            <p:cNvPr id="16417" name="Group 103"/>
            <p:cNvGrpSpPr>
              <a:grpSpLocks/>
            </p:cNvGrpSpPr>
            <p:nvPr/>
          </p:nvGrpSpPr>
          <p:grpSpPr bwMode="auto">
            <a:xfrm>
              <a:off x="975" y="2115"/>
              <a:ext cx="298" cy="412"/>
              <a:chOff x="996" y="2115"/>
              <a:chExt cx="298" cy="412"/>
            </a:xfrm>
          </p:grpSpPr>
          <p:sp>
            <p:nvSpPr>
              <p:cNvPr id="16418" name="Oval 98"/>
              <p:cNvSpPr>
                <a:spLocks noChangeArrowheads="1"/>
              </p:cNvSpPr>
              <p:nvPr/>
            </p:nvSpPr>
            <p:spPr bwMode="auto">
              <a:xfrm flipV="1">
                <a:off x="996" y="2115"/>
                <a:ext cx="44" cy="4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6419" name="Text Box 101"/>
              <p:cNvSpPr txBox="1">
                <a:spLocks noChangeArrowheads="1"/>
              </p:cNvSpPr>
              <p:nvPr/>
            </p:nvSpPr>
            <p:spPr bwMode="auto">
              <a:xfrm>
                <a:off x="1066" y="2296"/>
                <a:ext cx="228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r>
                  <a:rPr lang="en-US" altLang="zh-CN">
                    <a:solidFill>
                      <a:srgbClr val="FF0000"/>
                    </a:solidFill>
                    <a:latin typeface="Arial" pitchFamily="34" charset="0"/>
                  </a:rPr>
                  <a:t>G</a:t>
                </a:r>
              </a:p>
            </p:txBody>
          </p:sp>
          <p:sp>
            <p:nvSpPr>
              <p:cNvPr id="16420" name="Line 102"/>
              <p:cNvSpPr>
                <a:spLocks noChangeShapeType="1"/>
              </p:cNvSpPr>
              <p:nvPr/>
            </p:nvSpPr>
            <p:spPr bwMode="auto">
              <a:xfrm>
                <a:off x="1041" y="2160"/>
                <a:ext cx="0" cy="317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16421" name="矩形 63"/>
          <p:cNvSpPr>
            <a:spLocks noChangeArrowheads="1"/>
          </p:cNvSpPr>
          <p:nvPr/>
        </p:nvSpPr>
        <p:spPr bwMode="auto">
          <a:xfrm>
            <a:off x="395536" y="2564904"/>
            <a:ext cx="820472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r>
              <a:rPr lang="en-US" altLang="zh-CN" sz="2800" b="1" dirty="0">
                <a:latin typeface="宋体" pitchFamily="2" charset="-122"/>
              </a:rPr>
              <a:t>⑶</a:t>
            </a:r>
            <a:r>
              <a:rPr lang="zh-CN" altLang="en-US" sz="2800" b="1" dirty="0">
                <a:latin typeface="宋体" pitchFamily="2" charset="-122"/>
              </a:rPr>
              <a:t>小明推出去的铅球在空中向前飞行时</a:t>
            </a:r>
            <a:r>
              <a:rPr lang="en-US" altLang="zh-CN" sz="2800" b="1" dirty="0">
                <a:latin typeface="宋体" pitchFamily="2" charset="-122"/>
              </a:rPr>
              <a:t>(      )</a:t>
            </a:r>
            <a:endParaRPr lang="zh-CN" altLang="en-US" sz="2800" dirty="0"/>
          </a:p>
        </p:txBody>
      </p:sp>
      <p:sp>
        <p:nvSpPr>
          <p:cNvPr id="16422" name="TextBox 64"/>
          <p:cNvSpPr txBox="1">
            <a:spLocks noChangeArrowheads="1"/>
          </p:cNvSpPr>
          <p:nvPr/>
        </p:nvSpPr>
        <p:spPr bwMode="auto">
          <a:xfrm>
            <a:off x="323528" y="764704"/>
            <a:ext cx="2232248" cy="523220"/>
          </a:xfrm>
          <a:prstGeom prst="rect">
            <a:avLst/>
          </a:prstGeom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r>
              <a:rPr lang="zh-CN" altLang="en-US" sz="2800" b="1" dirty="0"/>
              <a:t>交流分析</a:t>
            </a:r>
          </a:p>
        </p:txBody>
      </p:sp>
    </p:spTree>
    <p:extLst>
      <p:ext uri="{BB962C8B-B14F-4D97-AF65-F5344CB8AC3E}">
        <p14:creationId xmlns="" xmlns:p14="http://schemas.microsoft.com/office/powerpoint/2010/main" val="701822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44218E-6 L 0.00017 -0.2097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-1050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4104E-6 L 0.49618 3.4104E-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248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71676E-6 C 0.07482 -0.043 0.14982 -0.08555 0.25729 -0.07722 C 0.36475 -0.06867 0.57187 0.02682 0.64427 0.05179 C 0.71666 0.077 0.70382 0.07538 0.69132 0.07376 " pathEditMode="relative" rAng="0" ptsTypes="aaaA">
                                      <p:cBhvr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35800" y="-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Box 3"/>
          <p:cNvSpPr txBox="1">
            <a:spLocks noChangeArrowheads="1"/>
          </p:cNvSpPr>
          <p:nvPr/>
        </p:nvSpPr>
        <p:spPr bwMode="auto">
          <a:xfrm>
            <a:off x="323528" y="1772816"/>
            <a:ext cx="7056784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r>
              <a:rPr lang="zh-CN" altLang="en-US" sz="2800" b="1" dirty="0">
                <a:latin typeface="宋体" pitchFamily="2" charset="-122"/>
              </a:rPr>
              <a:t>    同一小组配合完成下列活动，并判断每一活动中前后两次实验人对物体做的功是否相等。</a:t>
            </a:r>
          </a:p>
        </p:txBody>
      </p:sp>
      <p:sp>
        <p:nvSpPr>
          <p:cNvPr id="17410" name="TextBox 8"/>
          <p:cNvSpPr txBox="1">
            <a:spLocks noChangeArrowheads="1"/>
          </p:cNvSpPr>
          <p:nvPr/>
        </p:nvSpPr>
        <p:spPr bwMode="auto">
          <a:xfrm>
            <a:off x="346075" y="3344863"/>
            <a:ext cx="9864725" cy="139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z="2800" b="1">
                <a:latin typeface="仿宋" pitchFamily="49" charset="-122"/>
                <a:ea typeface="仿宋" pitchFamily="49" charset="-122"/>
              </a:rPr>
              <a:t>1</a:t>
            </a:r>
            <a:r>
              <a:rPr lang="zh-CN" altLang="en-US" sz="2800" b="1">
                <a:latin typeface="仿宋" pitchFamily="49" charset="-122"/>
                <a:ea typeface="仿宋" pitchFamily="49" charset="-122"/>
              </a:rPr>
              <a:t>）用同一只手将同一本书托举不同的高度。</a:t>
            </a:r>
            <a:endParaRPr lang="en-US" altLang="zh-CN" sz="2800" b="1">
              <a:latin typeface="仿宋" pitchFamily="49" charset="-122"/>
              <a:ea typeface="仿宋" pitchFamily="49" charset="-122"/>
            </a:endParaRPr>
          </a:p>
          <a:p>
            <a:pPr>
              <a:lnSpc>
                <a:spcPts val="5500"/>
              </a:lnSpc>
            </a:pPr>
            <a:r>
              <a:rPr lang="en-US" altLang="zh-CN" sz="2800" b="1">
                <a:latin typeface="仿宋" pitchFamily="49" charset="-122"/>
                <a:ea typeface="仿宋" pitchFamily="49" charset="-122"/>
              </a:rPr>
              <a:t>2</a:t>
            </a:r>
            <a:r>
              <a:rPr lang="zh-CN" altLang="en-US" sz="2800" b="1">
                <a:latin typeface="仿宋" pitchFamily="49" charset="-122"/>
                <a:ea typeface="仿宋" pitchFamily="49" charset="-122"/>
              </a:rPr>
              <a:t>）用两只手分别将不同质量的书托举相同的高度。</a:t>
            </a:r>
            <a:endParaRPr lang="en-US" altLang="zh-CN" sz="2800" b="1"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17411" name="TextBox 6"/>
          <p:cNvSpPr txBox="1">
            <a:spLocks noChangeArrowheads="1"/>
          </p:cNvSpPr>
          <p:nvPr/>
        </p:nvSpPr>
        <p:spPr bwMode="auto">
          <a:xfrm>
            <a:off x="395536" y="908720"/>
            <a:ext cx="2819400" cy="584775"/>
          </a:xfrm>
          <a:prstGeom prst="rect">
            <a:avLst/>
          </a:prstGeom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r>
              <a:rPr lang="zh-CN" altLang="en-US" sz="3200" dirty="0"/>
              <a:t>讨论</a:t>
            </a:r>
            <a:r>
              <a:rPr lang="zh-CN" altLang="en-US" sz="3200" dirty="0">
                <a:solidFill>
                  <a:srgbClr val="FF0000"/>
                </a:solidFill>
              </a:rPr>
              <a:t>猜想</a:t>
            </a:r>
          </a:p>
        </p:txBody>
      </p:sp>
    </p:spTree>
    <p:extLst>
      <p:ext uri="{BB962C8B-B14F-4D97-AF65-F5344CB8AC3E}">
        <p14:creationId xmlns="" xmlns:p14="http://schemas.microsoft.com/office/powerpoint/2010/main" val="3897329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矩形 3"/>
          <p:cNvSpPr>
            <a:spLocks noChangeArrowheads="1"/>
          </p:cNvSpPr>
          <p:nvPr/>
        </p:nvSpPr>
        <p:spPr bwMode="auto">
          <a:xfrm>
            <a:off x="467544" y="980728"/>
            <a:ext cx="1832553" cy="584775"/>
          </a:xfrm>
          <a:prstGeom prst="rect">
            <a:avLst/>
          </a:prstGeom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 dirty="0" smtClean="0">
                <a:solidFill>
                  <a:schemeClr val="bg1"/>
                </a:solidFill>
                <a:latin typeface="Impact" pitchFamily="34" charset="0"/>
                <a:ea typeface="黑体" pitchFamily="49" charset="-122"/>
                <a:sym typeface="Impact" pitchFamily="34" charset="0"/>
              </a:rPr>
              <a:t>功</a:t>
            </a:r>
            <a:r>
              <a:rPr lang="zh-CN" altLang="en-US" sz="3200" b="1" dirty="0">
                <a:solidFill>
                  <a:schemeClr val="bg1"/>
                </a:solidFill>
                <a:latin typeface="Impact" pitchFamily="34" charset="0"/>
                <a:ea typeface="黑体" pitchFamily="49" charset="-122"/>
                <a:sym typeface="Impact" pitchFamily="34" charset="0"/>
              </a:rPr>
              <a:t>的计算</a:t>
            </a:r>
            <a:endParaRPr lang="en-US" altLang="zh-CN" sz="3200" b="1" dirty="0">
              <a:solidFill>
                <a:schemeClr val="bg1"/>
              </a:solidFill>
              <a:latin typeface="Impact" pitchFamily="34" charset="0"/>
              <a:ea typeface="黑体" pitchFamily="49" charset="-122"/>
              <a:sym typeface="Impact" pitchFamily="34" charset="0"/>
            </a:endParaRPr>
          </a:p>
        </p:txBody>
      </p:sp>
      <p:sp>
        <p:nvSpPr>
          <p:cNvPr id="18434" name="矩形 4"/>
          <p:cNvSpPr>
            <a:spLocks noChangeArrowheads="1"/>
          </p:cNvSpPr>
          <p:nvPr/>
        </p:nvSpPr>
        <p:spPr bwMode="auto">
          <a:xfrm>
            <a:off x="685800" y="1828800"/>
            <a:ext cx="6348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自学指导：</a:t>
            </a:r>
            <a:r>
              <a:rPr lang="zh-CN" altLang="en-US" sz="2400">
                <a:latin typeface="黑体" pitchFamily="49" charset="-122"/>
                <a:ea typeface="黑体" pitchFamily="49" charset="-122"/>
              </a:rPr>
              <a:t>快速阅读教材</a:t>
            </a:r>
            <a:r>
              <a:rPr lang="en-US" altLang="zh-CN" sz="2400">
                <a:latin typeface="黑体" pitchFamily="49" charset="-122"/>
                <a:ea typeface="黑体" pitchFamily="49" charset="-122"/>
              </a:rPr>
              <a:t>63</a:t>
            </a:r>
            <a:r>
              <a:rPr lang="zh-CN" altLang="en-US" sz="2400">
                <a:latin typeface="黑体" pitchFamily="49" charset="-122"/>
                <a:ea typeface="黑体" pitchFamily="49" charset="-122"/>
              </a:rPr>
              <a:t>页</a:t>
            </a:r>
            <a:r>
              <a:rPr lang="en-US" altLang="zh-CN" sz="2400">
                <a:latin typeface="黑体" pitchFamily="49" charset="-122"/>
                <a:ea typeface="黑体" pitchFamily="49" charset="-122"/>
              </a:rPr>
              <a:t>—64</a:t>
            </a:r>
            <a:r>
              <a:rPr lang="zh-CN" altLang="en-US" sz="2400">
                <a:latin typeface="黑体" pitchFamily="49" charset="-122"/>
                <a:ea typeface="黑体" pitchFamily="49" charset="-122"/>
              </a:rPr>
              <a:t>页功的计算</a:t>
            </a:r>
          </a:p>
        </p:txBody>
      </p:sp>
      <p:sp>
        <p:nvSpPr>
          <p:cNvPr id="18435" name="Rectangle 13"/>
          <p:cNvSpPr>
            <a:spLocks noChangeArrowheads="1"/>
          </p:cNvSpPr>
          <p:nvPr/>
        </p:nvSpPr>
        <p:spPr bwMode="auto">
          <a:xfrm>
            <a:off x="533400" y="2806700"/>
            <a:ext cx="3743325" cy="54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>
              <a:lnSpc>
                <a:spcPct val="145000"/>
              </a:lnSpc>
            </a:pP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）知道功的计算公式。</a:t>
            </a:r>
          </a:p>
        </p:txBody>
      </p:sp>
      <p:sp>
        <p:nvSpPr>
          <p:cNvPr id="18436" name="Rectangle 109"/>
          <p:cNvSpPr>
            <a:spLocks noChangeArrowheads="1"/>
          </p:cNvSpPr>
          <p:nvPr/>
        </p:nvSpPr>
        <p:spPr bwMode="auto">
          <a:xfrm>
            <a:off x="520700" y="3721100"/>
            <a:ext cx="8851900" cy="54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>
              <a:lnSpc>
                <a:spcPct val="145000"/>
              </a:lnSpc>
            </a:pP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）弄懂公式中每一个物理量的物理意义及其单位</a:t>
            </a:r>
          </a:p>
        </p:txBody>
      </p:sp>
      <p:sp>
        <p:nvSpPr>
          <p:cNvPr id="18437" name="Rectangle 111"/>
          <p:cNvSpPr>
            <a:spLocks noChangeArrowheads="1"/>
          </p:cNvSpPr>
          <p:nvPr/>
        </p:nvSpPr>
        <p:spPr bwMode="auto">
          <a:xfrm>
            <a:off x="504825" y="4635500"/>
            <a:ext cx="4981575" cy="54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>
              <a:lnSpc>
                <a:spcPct val="145000"/>
              </a:lnSpc>
            </a:pP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）利用公式进行一下简单计算。</a:t>
            </a:r>
          </a:p>
        </p:txBody>
      </p:sp>
    </p:spTree>
    <p:extLst>
      <p:ext uri="{BB962C8B-B14F-4D97-AF65-F5344CB8AC3E}">
        <p14:creationId xmlns="" xmlns:p14="http://schemas.microsoft.com/office/powerpoint/2010/main" val="1004123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Box 3"/>
          <p:cNvSpPr txBox="1">
            <a:spLocks noChangeArrowheads="1"/>
          </p:cNvSpPr>
          <p:nvPr/>
        </p:nvSpPr>
        <p:spPr bwMode="auto">
          <a:xfrm>
            <a:off x="323528" y="980728"/>
            <a:ext cx="2895600" cy="584200"/>
          </a:xfrm>
          <a:prstGeom prst="rect">
            <a:avLst/>
          </a:prstGeom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r>
              <a:rPr lang="zh-CN" altLang="en-US" sz="3200" dirty="0"/>
              <a:t>验证猜想</a:t>
            </a:r>
          </a:p>
        </p:txBody>
      </p:sp>
      <p:sp>
        <p:nvSpPr>
          <p:cNvPr id="19458" name="TextBox 8"/>
          <p:cNvSpPr txBox="1">
            <a:spLocks noChangeArrowheads="1"/>
          </p:cNvSpPr>
          <p:nvPr/>
        </p:nvSpPr>
        <p:spPr bwMode="auto">
          <a:xfrm>
            <a:off x="381000" y="2287588"/>
            <a:ext cx="9864725" cy="209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z="3200" b="1">
                <a:latin typeface="仿宋" pitchFamily="49" charset="-122"/>
                <a:ea typeface="仿宋" pitchFamily="49" charset="-122"/>
              </a:rPr>
              <a:t>1.</a:t>
            </a:r>
            <a:r>
              <a:rPr lang="zh-CN" altLang="en-US" sz="3200" b="1">
                <a:latin typeface="仿宋" pitchFamily="49" charset="-122"/>
                <a:ea typeface="仿宋" pitchFamily="49" charset="-122"/>
              </a:rPr>
              <a:t>用同一只手将同一本书托举不同的高度。</a:t>
            </a:r>
            <a:r>
              <a:rPr lang="en-US" altLang="zh-CN" sz="3200" b="1">
                <a:latin typeface="仿宋" pitchFamily="49" charset="-122"/>
                <a:ea typeface="仿宋" pitchFamily="49" charset="-122"/>
              </a:rPr>
              <a:t/>
            </a:r>
            <a:br>
              <a:rPr lang="en-US" altLang="zh-CN" sz="3200" b="1">
                <a:latin typeface="仿宋" pitchFamily="49" charset="-122"/>
                <a:ea typeface="仿宋" pitchFamily="49" charset="-122"/>
              </a:rPr>
            </a:br>
            <a:endParaRPr lang="en-US" altLang="zh-CN" sz="3200" b="1">
              <a:latin typeface="仿宋" pitchFamily="49" charset="-122"/>
              <a:ea typeface="仿宋" pitchFamily="49" charset="-122"/>
            </a:endParaRPr>
          </a:p>
          <a:p>
            <a:pPr>
              <a:lnSpc>
                <a:spcPts val="5500"/>
              </a:lnSpc>
            </a:pPr>
            <a:r>
              <a:rPr lang="en-US" altLang="zh-CN" sz="3200" b="1">
                <a:latin typeface="仿宋" pitchFamily="49" charset="-122"/>
                <a:ea typeface="仿宋" pitchFamily="49" charset="-122"/>
              </a:rPr>
              <a:t>2.</a:t>
            </a:r>
            <a:r>
              <a:rPr lang="zh-CN" altLang="en-US" sz="3200" b="1">
                <a:latin typeface="仿宋" pitchFamily="49" charset="-122"/>
                <a:ea typeface="仿宋" pitchFamily="49" charset="-122"/>
              </a:rPr>
              <a:t>用两只手分别将不同质量的书托举相同的高度。</a:t>
            </a:r>
            <a:endParaRPr lang="en-US" altLang="zh-CN" sz="3200" b="1">
              <a:latin typeface="仿宋" pitchFamily="49" charset="-122"/>
              <a:ea typeface="仿宋" pitchFamily="49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43680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 Box 14"/>
          <p:cNvSpPr txBox="1">
            <a:spLocks noChangeArrowheads="1"/>
          </p:cNvSpPr>
          <p:nvPr/>
        </p:nvSpPr>
        <p:spPr bwMode="auto">
          <a:xfrm>
            <a:off x="539750" y="1793875"/>
            <a:ext cx="8353425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宋体" pitchFamily="2" charset="-122"/>
              </a:rPr>
              <a:t>1</a:t>
            </a:r>
            <a:r>
              <a:rPr lang="zh-CN" altLang="en-US" sz="2400" b="1">
                <a:latin typeface="宋体" pitchFamily="2" charset="-122"/>
              </a:rPr>
              <a:t>、如图所示：</a:t>
            </a:r>
            <a:r>
              <a:rPr lang="en-US" altLang="zh-CN" sz="2400" b="1">
                <a:latin typeface="宋体" pitchFamily="2" charset="-122"/>
              </a:rPr>
              <a:t>A</a:t>
            </a:r>
            <a:r>
              <a:rPr lang="zh-CN" altLang="en-US" sz="2400" b="1">
                <a:latin typeface="宋体" pitchFamily="2" charset="-122"/>
              </a:rPr>
              <a:t>、</a:t>
            </a:r>
            <a:r>
              <a:rPr lang="en-US" altLang="zh-CN" sz="2400" b="1">
                <a:latin typeface="宋体" pitchFamily="2" charset="-122"/>
              </a:rPr>
              <a:t>B</a:t>
            </a:r>
            <a:r>
              <a:rPr lang="zh-CN" altLang="en-US" sz="2400" b="1">
                <a:latin typeface="宋体" pitchFamily="2" charset="-122"/>
              </a:rPr>
              <a:t>、</a:t>
            </a:r>
            <a:r>
              <a:rPr lang="en-US" altLang="zh-CN" sz="2400" b="1">
                <a:latin typeface="宋体" pitchFamily="2" charset="-122"/>
              </a:rPr>
              <a:t>C</a:t>
            </a:r>
            <a:r>
              <a:rPr lang="zh-CN" altLang="en-US" sz="2400" b="1">
                <a:latin typeface="宋体" pitchFamily="2" charset="-122"/>
              </a:rPr>
              <a:t>三个物体的质量关系是</a:t>
            </a:r>
            <a:r>
              <a:rPr lang="en-US" altLang="zh-CN" sz="2400" b="1">
                <a:latin typeface="宋体" pitchFamily="2" charset="-122"/>
              </a:rPr>
              <a:t>mA</a:t>
            </a:r>
            <a:r>
              <a:rPr lang="zh-CN" altLang="en-US" sz="2400" b="1">
                <a:latin typeface="宋体" pitchFamily="2" charset="-122"/>
              </a:rPr>
              <a:t>＞</a:t>
            </a:r>
            <a:r>
              <a:rPr lang="en-US" altLang="zh-CN" sz="2400" b="1">
                <a:latin typeface="宋体" pitchFamily="2" charset="-122"/>
              </a:rPr>
              <a:t>mB</a:t>
            </a:r>
            <a:r>
              <a:rPr lang="zh-CN" altLang="en-US" sz="2400" b="1">
                <a:latin typeface="宋体" pitchFamily="2" charset="-122"/>
              </a:rPr>
              <a:t>＞</a:t>
            </a:r>
            <a:r>
              <a:rPr lang="en-US" altLang="zh-CN" sz="2400" b="1">
                <a:latin typeface="宋体" pitchFamily="2" charset="-122"/>
              </a:rPr>
              <a:t>mc</a:t>
            </a:r>
            <a:r>
              <a:rPr lang="zh-CN" altLang="en-US" sz="2400" b="1">
                <a:latin typeface="宋体" pitchFamily="2" charset="-122"/>
              </a:rPr>
              <a:t>，它们在</a:t>
            </a:r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同样大</a:t>
            </a:r>
            <a:r>
              <a:rPr lang="zh-CN" altLang="en-US" sz="2400" b="1">
                <a:latin typeface="宋体" pitchFamily="2" charset="-122"/>
              </a:rPr>
              <a:t>的力</a:t>
            </a:r>
            <a:r>
              <a:rPr lang="en-US" altLang="zh-CN" sz="2400" b="1">
                <a:latin typeface="宋体" pitchFamily="2" charset="-122"/>
              </a:rPr>
              <a:t>F</a:t>
            </a:r>
            <a:r>
              <a:rPr lang="zh-CN" altLang="en-US" sz="2400" b="1">
                <a:latin typeface="宋体" pitchFamily="2" charset="-122"/>
              </a:rPr>
              <a:t>作用下，都沿力的方向移动</a:t>
            </a:r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相同的距离</a:t>
            </a:r>
            <a:r>
              <a:rPr lang="en-US" altLang="zh-CN" sz="2400" b="1">
                <a:latin typeface="宋体" pitchFamily="2" charset="-122"/>
              </a:rPr>
              <a:t>S</a:t>
            </a:r>
            <a:r>
              <a:rPr lang="zh-CN" altLang="en-US" sz="2400" b="1">
                <a:latin typeface="宋体" pitchFamily="2" charset="-122"/>
              </a:rPr>
              <a:t>，则力</a:t>
            </a:r>
            <a:r>
              <a:rPr lang="en-US" altLang="zh-CN" sz="2400" b="1">
                <a:latin typeface="宋体" pitchFamily="2" charset="-122"/>
              </a:rPr>
              <a:t>F </a:t>
            </a:r>
            <a:r>
              <a:rPr lang="zh-CN" altLang="en-US" sz="2400" b="1">
                <a:latin typeface="宋体" pitchFamily="2" charset="-122"/>
              </a:rPr>
              <a:t>对三个物体所做的功</a:t>
            </a:r>
            <a:r>
              <a:rPr lang="en-US" altLang="zh-CN" sz="2400" b="1">
                <a:latin typeface="宋体" pitchFamily="2" charset="-122"/>
              </a:rPr>
              <a:t>:  </a:t>
            </a:r>
            <a:r>
              <a:rPr lang="zh-CN" altLang="en-US" sz="2400" b="1">
                <a:latin typeface="宋体" pitchFamily="2" charset="-122"/>
              </a:rPr>
              <a:t>（  </a:t>
            </a:r>
            <a:r>
              <a:rPr lang="en-US" altLang="zh-CN" sz="2400" b="1">
                <a:latin typeface="宋体" pitchFamily="2" charset="-122"/>
              </a:rPr>
              <a:t>  </a:t>
            </a:r>
            <a:r>
              <a:rPr lang="zh-CN" altLang="en-US" sz="2400" b="1">
                <a:latin typeface="宋体" pitchFamily="2" charset="-122"/>
              </a:rPr>
              <a:t>）                                               </a:t>
            </a:r>
          </a:p>
          <a:p>
            <a:pPr eaLnBrk="1" hangingPunct="1"/>
            <a:r>
              <a:rPr lang="en-US" altLang="zh-CN" sz="2400" b="1">
                <a:latin typeface="宋体" pitchFamily="2" charset="-122"/>
              </a:rPr>
              <a:t>A.</a:t>
            </a:r>
            <a:r>
              <a:rPr lang="zh-CN" altLang="en-US" sz="2400" b="1">
                <a:latin typeface="宋体" pitchFamily="2" charset="-122"/>
              </a:rPr>
              <a:t>一样多          </a:t>
            </a:r>
            <a:r>
              <a:rPr lang="en-US" altLang="zh-CN" sz="2400" b="1">
                <a:latin typeface="宋体" pitchFamily="2" charset="-122"/>
              </a:rPr>
              <a:t>B.</a:t>
            </a:r>
            <a:r>
              <a:rPr lang="zh-CN" altLang="en-US" sz="2400" b="1">
                <a:latin typeface="宋体" pitchFamily="2" charset="-122"/>
              </a:rPr>
              <a:t>对</a:t>
            </a:r>
            <a:r>
              <a:rPr lang="en-US" altLang="zh-CN" sz="2400" b="1">
                <a:latin typeface="宋体" pitchFamily="2" charset="-122"/>
              </a:rPr>
              <a:t>A</a:t>
            </a:r>
            <a:r>
              <a:rPr lang="zh-CN" altLang="en-US" sz="2400" b="1">
                <a:latin typeface="宋体" pitchFamily="2" charset="-122"/>
              </a:rPr>
              <a:t>做的功最多</a:t>
            </a:r>
          </a:p>
          <a:p>
            <a:pPr eaLnBrk="1" hangingPunct="1"/>
            <a:r>
              <a:rPr lang="en-US" altLang="zh-CN" sz="2400" b="1">
                <a:latin typeface="宋体" pitchFamily="2" charset="-122"/>
              </a:rPr>
              <a:t>C.</a:t>
            </a:r>
            <a:r>
              <a:rPr lang="zh-CN" altLang="en-US" sz="2400" b="1">
                <a:latin typeface="宋体" pitchFamily="2" charset="-122"/>
              </a:rPr>
              <a:t>对</a:t>
            </a:r>
            <a:r>
              <a:rPr lang="en-US" altLang="zh-CN" sz="2400" b="1">
                <a:latin typeface="宋体" pitchFamily="2" charset="-122"/>
              </a:rPr>
              <a:t>B</a:t>
            </a:r>
            <a:r>
              <a:rPr lang="zh-CN" altLang="en-US" sz="2400" b="1">
                <a:latin typeface="宋体" pitchFamily="2" charset="-122"/>
              </a:rPr>
              <a:t>做的功最多   </a:t>
            </a:r>
            <a:r>
              <a:rPr lang="en-US" altLang="zh-CN" sz="2400" b="1">
                <a:latin typeface="宋体" pitchFamily="2" charset="-122"/>
              </a:rPr>
              <a:t>D.</a:t>
            </a:r>
            <a:r>
              <a:rPr lang="zh-CN" altLang="en-US" sz="2400" b="1">
                <a:latin typeface="宋体" pitchFamily="2" charset="-122"/>
              </a:rPr>
              <a:t>对</a:t>
            </a:r>
            <a:r>
              <a:rPr lang="en-US" altLang="zh-CN" sz="2400" b="1">
                <a:latin typeface="宋体" pitchFamily="2" charset="-122"/>
              </a:rPr>
              <a:t>C</a:t>
            </a:r>
            <a:r>
              <a:rPr lang="zh-CN" altLang="en-US" sz="2400" b="1">
                <a:latin typeface="宋体" pitchFamily="2" charset="-122"/>
              </a:rPr>
              <a:t>做的功最多</a:t>
            </a:r>
          </a:p>
        </p:txBody>
      </p:sp>
      <p:sp>
        <p:nvSpPr>
          <p:cNvPr id="20482" name="矩形 4"/>
          <p:cNvSpPr>
            <a:spLocks noChangeArrowheads="1"/>
          </p:cNvSpPr>
          <p:nvPr/>
        </p:nvSpPr>
        <p:spPr bwMode="auto">
          <a:xfrm>
            <a:off x="623888" y="1066800"/>
            <a:ext cx="2246312" cy="584200"/>
          </a:xfrm>
          <a:prstGeom prst="rect">
            <a:avLst/>
          </a:prstGeom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  <a:sym typeface="Impact" pitchFamily="34" charset="0"/>
              </a:rPr>
              <a:t>自学检测  </a:t>
            </a:r>
            <a:endParaRPr lang="en-US" altLang="zh-CN" sz="3200" b="1" dirty="0">
              <a:latin typeface="Impact" pitchFamily="34" charset="0"/>
              <a:ea typeface="黑体" pitchFamily="49" charset="-122"/>
              <a:sym typeface="Impact" pitchFamily="34" charset="0"/>
            </a:endParaRPr>
          </a:p>
        </p:txBody>
      </p:sp>
      <p:pic>
        <p:nvPicPr>
          <p:cNvPr id="20483" name="Picture 1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962400"/>
            <a:ext cx="7162800" cy="170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439754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矩形 3"/>
          <p:cNvSpPr>
            <a:spLocks noChangeArrowheads="1"/>
          </p:cNvSpPr>
          <p:nvPr/>
        </p:nvSpPr>
        <p:spPr bwMode="auto">
          <a:xfrm>
            <a:off x="467544" y="1052736"/>
            <a:ext cx="2452688" cy="584200"/>
          </a:xfrm>
          <a:prstGeom prst="rect">
            <a:avLst/>
          </a:prstGeom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  <a:sym typeface="Impact" pitchFamily="34" charset="0"/>
              </a:rPr>
              <a:t>自学检测   </a:t>
            </a:r>
            <a:endParaRPr lang="en-US" altLang="zh-CN" sz="3200" b="1" dirty="0">
              <a:latin typeface="Impact" pitchFamily="34" charset="0"/>
              <a:ea typeface="黑体" pitchFamily="49" charset="-122"/>
              <a:sym typeface="Impact" pitchFamily="34" charset="0"/>
            </a:endParaRPr>
          </a:p>
        </p:txBody>
      </p:sp>
      <p:sp>
        <p:nvSpPr>
          <p:cNvPr id="21506" name="Text Box 14"/>
          <p:cNvSpPr txBox="1">
            <a:spLocks noChangeArrowheads="1"/>
          </p:cNvSpPr>
          <p:nvPr/>
        </p:nvSpPr>
        <p:spPr bwMode="auto">
          <a:xfrm>
            <a:off x="358775" y="2000250"/>
            <a:ext cx="83534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宋体" pitchFamily="2" charset="-122"/>
              </a:rPr>
              <a:t>2</a:t>
            </a:r>
            <a:r>
              <a:rPr lang="zh-CN" altLang="en-US" sz="2400" b="1">
                <a:latin typeface="宋体" pitchFamily="2" charset="-122"/>
              </a:rPr>
              <a:t>、小明用</a:t>
            </a:r>
            <a:r>
              <a:rPr lang="en-US" altLang="zh-CN" sz="2400" b="1">
                <a:latin typeface="宋体" pitchFamily="2" charset="-122"/>
              </a:rPr>
              <a:t>100N</a:t>
            </a:r>
            <a:r>
              <a:rPr lang="zh-CN" altLang="en-US" sz="2400" b="1">
                <a:latin typeface="宋体" pitchFamily="2" charset="-122"/>
              </a:rPr>
              <a:t>的水平推力将一个重力为</a:t>
            </a:r>
            <a:r>
              <a:rPr lang="en-US" altLang="zh-CN" sz="2400" b="1">
                <a:latin typeface="宋体" pitchFamily="2" charset="-122"/>
              </a:rPr>
              <a:t>500N</a:t>
            </a:r>
            <a:r>
              <a:rPr lang="zh-CN" altLang="en-US" sz="2400" b="1">
                <a:latin typeface="宋体" pitchFamily="2" charset="-122"/>
              </a:rPr>
              <a:t>的物体沿水平推动了</a:t>
            </a:r>
            <a:r>
              <a:rPr lang="en-US" altLang="zh-CN" sz="2400" b="1">
                <a:latin typeface="宋体" pitchFamily="2" charset="-122"/>
              </a:rPr>
              <a:t>10m</a:t>
            </a:r>
            <a:r>
              <a:rPr lang="zh-CN" altLang="en-US" sz="2400" b="1">
                <a:latin typeface="宋体" pitchFamily="2" charset="-122"/>
              </a:rPr>
              <a:t>，则小明做了多少功？如果把这个箱子匀速举高</a:t>
            </a:r>
            <a:r>
              <a:rPr lang="en-US" altLang="zh-CN" sz="2400" b="1">
                <a:latin typeface="宋体" pitchFamily="2" charset="-122"/>
              </a:rPr>
              <a:t>1m</a:t>
            </a:r>
            <a:r>
              <a:rPr lang="zh-CN" altLang="en-US" sz="2400" b="1">
                <a:latin typeface="宋体" pitchFamily="2" charset="-122"/>
              </a:rPr>
              <a:t>，他做了多少功？</a:t>
            </a:r>
            <a:endParaRPr lang="zh-CN" altLang="en-US" sz="2400">
              <a:latin typeface="宋体" pitchFamily="2" charset="-122"/>
            </a:endParaRPr>
          </a:p>
        </p:txBody>
      </p:sp>
      <p:grpSp>
        <p:nvGrpSpPr>
          <p:cNvPr id="21507" name="Group 104"/>
          <p:cNvGrpSpPr>
            <a:grpSpLocks/>
          </p:cNvGrpSpPr>
          <p:nvPr/>
        </p:nvGrpSpPr>
        <p:grpSpPr bwMode="auto">
          <a:xfrm>
            <a:off x="647700" y="4643438"/>
            <a:ext cx="3816350" cy="157162"/>
            <a:chOff x="415" y="3657"/>
            <a:chExt cx="1134" cy="99"/>
          </a:xfrm>
        </p:grpSpPr>
        <p:sp>
          <p:nvSpPr>
            <p:cNvPr id="21508" name="Line 105"/>
            <p:cNvSpPr>
              <a:spLocks noChangeShapeType="1"/>
            </p:cNvSpPr>
            <p:nvPr/>
          </p:nvSpPr>
          <p:spPr bwMode="auto">
            <a:xfrm>
              <a:off x="415" y="3657"/>
              <a:ext cx="1134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09" name="Line 106"/>
            <p:cNvSpPr>
              <a:spLocks noChangeShapeType="1"/>
            </p:cNvSpPr>
            <p:nvPr/>
          </p:nvSpPr>
          <p:spPr bwMode="auto">
            <a:xfrm flipH="1">
              <a:off x="431" y="3677"/>
              <a:ext cx="45" cy="71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10" name="Line 107"/>
            <p:cNvSpPr>
              <a:spLocks noChangeShapeType="1"/>
            </p:cNvSpPr>
            <p:nvPr/>
          </p:nvSpPr>
          <p:spPr bwMode="auto">
            <a:xfrm flipH="1">
              <a:off x="567" y="3683"/>
              <a:ext cx="45" cy="71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11" name="Line 108"/>
            <p:cNvSpPr>
              <a:spLocks noChangeShapeType="1"/>
            </p:cNvSpPr>
            <p:nvPr/>
          </p:nvSpPr>
          <p:spPr bwMode="auto">
            <a:xfrm flipH="1">
              <a:off x="703" y="3679"/>
              <a:ext cx="45" cy="71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12" name="Line 109"/>
            <p:cNvSpPr>
              <a:spLocks noChangeShapeType="1"/>
            </p:cNvSpPr>
            <p:nvPr/>
          </p:nvSpPr>
          <p:spPr bwMode="auto">
            <a:xfrm flipH="1">
              <a:off x="839" y="3685"/>
              <a:ext cx="45" cy="71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13" name="Line 110"/>
            <p:cNvSpPr>
              <a:spLocks noChangeShapeType="1"/>
            </p:cNvSpPr>
            <p:nvPr/>
          </p:nvSpPr>
          <p:spPr bwMode="auto">
            <a:xfrm flipH="1">
              <a:off x="975" y="3681"/>
              <a:ext cx="45" cy="71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14" name="Line 111"/>
            <p:cNvSpPr>
              <a:spLocks noChangeShapeType="1"/>
            </p:cNvSpPr>
            <p:nvPr/>
          </p:nvSpPr>
          <p:spPr bwMode="auto">
            <a:xfrm flipH="1">
              <a:off x="1093" y="3679"/>
              <a:ext cx="45" cy="71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15" name="Line 112"/>
            <p:cNvSpPr>
              <a:spLocks noChangeShapeType="1"/>
            </p:cNvSpPr>
            <p:nvPr/>
          </p:nvSpPr>
          <p:spPr bwMode="auto">
            <a:xfrm flipH="1">
              <a:off x="1229" y="3675"/>
              <a:ext cx="45" cy="71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16" name="Line 113"/>
            <p:cNvSpPr>
              <a:spLocks noChangeShapeType="1"/>
            </p:cNvSpPr>
            <p:nvPr/>
          </p:nvSpPr>
          <p:spPr bwMode="auto">
            <a:xfrm flipH="1">
              <a:off x="1365" y="3681"/>
              <a:ext cx="45" cy="71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17" name="Line 114"/>
            <p:cNvSpPr>
              <a:spLocks noChangeShapeType="1"/>
            </p:cNvSpPr>
            <p:nvPr/>
          </p:nvSpPr>
          <p:spPr bwMode="auto">
            <a:xfrm flipH="1">
              <a:off x="1501" y="3677"/>
              <a:ext cx="45" cy="71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" name="Group 120"/>
          <p:cNvGrpSpPr>
            <a:grpSpLocks/>
          </p:cNvGrpSpPr>
          <p:nvPr/>
        </p:nvGrpSpPr>
        <p:grpSpPr bwMode="auto">
          <a:xfrm>
            <a:off x="647700" y="4081463"/>
            <a:ext cx="1800225" cy="503237"/>
            <a:chOff x="567" y="2886"/>
            <a:chExt cx="1134" cy="317"/>
          </a:xfrm>
        </p:grpSpPr>
        <p:sp>
          <p:nvSpPr>
            <p:cNvPr id="21519" name="Rectangle 115"/>
            <p:cNvSpPr>
              <a:spLocks noChangeArrowheads="1"/>
            </p:cNvSpPr>
            <p:nvPr/>
          </p:nvSpPr>
          <p:spPr bwMode="auto">
            <a:xfrm>
              <a:off x="567" y="3022"/>
              <a:ext cx="317" cy="181"/>
            </a:xfrm>
            <a:prstGeom prst="rect">
              <a:avLst/>
            </a:prstGeom>
            <a:solidFill>
              <a:srgbClr val="ABE4A8"/>
            </a:solidFill>
            <a:ln w="38100">
              <a:solidFill>
                <a:schemeClr val="folHlink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1520" name="Line 116"/>
            <p:cNvSpPr>
              <a:spLocks noChangeShapeType="1"/>
            </p:cNvSpPr>
            <p:nvPr/>
          </p:nvSpPr>
          <p:spPr bwMode="auto">
            <a:xfrm>
              <a:off x="884" y="3113"/>
              <a:ext cx="499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21" name="Text Box 117"/>
            <p:cNvSpPr txBox="1">
              <a:spLocks noChangeArrowheads="1"/>
            </p:cNvSpPr>
            <p:nvPr/>
          </p:nvSpPr>
          <p:spPr bwMode="auto">
            <a:xfrm>
              <a:off x="1292" y="2886"/>
              <a:ext cx="409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400">
                  <a:latin typeface="Arial" pitchFamily="34" charset="0"/>
                </a:rPr>
                <a:t>F</a:t>
              </a:r>
            </a:p>
          </p:txBody>
        </p:sp>
      </p:grpSp>
      <p:grpSp>
        <p:nvGrpSpPr>
          <p:cNvPr id="4" name="Group 129"/>
          <p:cNvGrpSpPr>
            <a:grpSpLocks/>
          </p:cNvGrpSpPr>
          <p:nvPr/>
        </p:nvGrpSpPr>
        <p:grpSpPr bwMode="auto">
          <a:xfrm>
            <a:off x="2879725" y="3792538"/>
            <a:ext cx="935038" cy="792162"/>
            <a:chOff x="1973" y="2704"/>
            <a:chExt cx="589" cy="499"/>
          </a:xfrm>
        </p:grpSpPr>
        <p:sp>
          <p:nvSpPr>
            <p:cNvPr id="21523" name="Line 126"/>
            <p:cNvSpPr>
              <a:spLocks noChangeShapeType="1"/>
            </p:cNvSpPr>
            <p:nvPr/>
          </p:nvSpPr>
          <p:spPr bwMode="auto">
            <a:xfrm flipV="1">
              <a:off x="2154" y="2704"/>
              <a:ext cx="0" cy="31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1524" name="Group 128"/>
            <p:cNvGrpSpPr>
              <a:grpSpLocks/>
            </p:cNvGrpSpPr>
            <p:nvPr/>
          </p:nvGrpSpPr>
          <p:grpSpPr bwMode="auto">
            <a:xfrm>
              <a:off x="1973" y="2704"/>
              <a:ext cx="589" cy="499"/>
              <a:chOff x="1973" y="2704"/>
              <a:chExt cx="589" cy="499"/>
            </a:xfrm>
          </p:grpSpPr>
          <p:sp>
            <p:nvSpPr>
              <p:cNvPr id="21525" name="Rectangle 118"/>
              <p:cNvSpPr>
                <a:spLocks noChangeArrowheads="1"/>
              </p:cNvSpPr>
              <p:nvPr/>
            </p:nvSpPr>
            <p:spPr bwMode="auto">
              <a:xfrm>
                <a:off x="1973" y="3022"/>
                <a:ext cx="317" cy="181"/>
              </a:xfrm>
              <a:prstGeom prst="rect">
                <a:avLst/>
              </a:prstGeom>
              <a:solidFill>
                <a:srgbClr val="ABE4A8"/>
              </a:solidFill>
              <a:ln w="38100">
                <a:solidFill>
                  <a:schemeClr val="folHlink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1526" name="Text Box 127"/>
              <p:cNvSpPr txBox="1">
                <a:spLocks noChangeArrowheads="1"/>
              </p:cNvSpPr>
              <p:nvPr/>
            </p:nvSpPr>
            <p:spPr bwMode="auto">
              <a:xfrm>
                <a:off x="2200" y="2704"/>
                <a:ext cx="362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Verdana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>
                    <a:latin typeface="Arial" pitchFamily="34" charset="0"/>
                  </a:rPr>
                  <a:t>G</a:t>
                </a:r>
              </a:p>
            </p:txBody>
          </p:sp>
        </p:grpSp>
      </p:grpSp>
    </p:spTree>
    <p:extLst>
      <p:ext uri="{BB962C8B-B14F-4D97-AF65-F5344CB8AC3E}">
        <p14:creationId xmlns="" xmlns:p14="http://schemas.microsoft.com/office/powerpoint/2010/main" val="3511871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200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323 0.01272 L 0.20087 0.01272 " pathEditMode="fixed" rAng="0" ptsTypes="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22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" presetID="0" presetClass="path" presetSubtype="0" repeatCount="2000" accel="42000" decel="1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962 0.01064 L -0.01962 -0.20439 " pathEditMode="relative" rAng="0" ptsTypes="AA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-10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</TotalTime>
  <Words>969</Words>
  <Application>Microsoft Office PowerPoint</Application>
  <PresentationFormat>全屏显示(4:3)</PresentationFormat>
  <Paragraphs>75</Paragraphs>
  <Slides>17</Slides>
  <Notes>0</Notes>
  <HiddenSlides>1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18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Microsoft</dc:creator>
  <cp:lastModifiedBy>Administrator</cp:lastModifiedBy>
  <cp:revision>13</cp:revision>
  <dcterms:created xsi:type="dcterms:W3CDTF">2016-09-13T07:51:41Z</dcterms:created>
  <dcterms:modified xsi:type="dcterms:W3CDTF">2018-05-06T06:51:34Z</dcterms:modified>
</cp:coreProperties>
</file>