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0" r:id="rId11"/>
    <p:sldId id="631" r:id="rId12"/>
    <p:sldId id="673" r:id="rId13"/>
    <p:sldId id="633" r:id="rId14"/>
    <p:sldId id="674" r:id="rId15"/>
    <p:sldId id="635" r:id="rId16"/>
    <p:sldId id="593" r:id="rId17"/>
    <p:sldId id="518" r:id="rId18"/>
    <p:sldId id="597" r:id="rId19"/>
    <p:sldId id="600" r:id="rId20"/>
  </p:sldIdLst>
  <p:sldSz cx="9144000" cy="5143500"/>
  <p:notesSz cx="6858000" cy="9144000"/>
  <p:custDataLst>
    <p:tags r:id="rId21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464D4F-20CD-4969-B5F9-905E0917BB2D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C88F0AB-458F-4B6A-B895-BDC195B4B703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C93C585-18DF-4B18-BED7-2B5524120FAD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E4D8522-B9ED-493C-8197-D56DF7EF10AD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42DFC1A-F4A0-4AF0-A2DC-F4F8B77A5B5C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5C3189A-B022-4144-9AE5-1A09D82AA5CE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A24D0633-8249-4DB5-B45B-78639693693F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5648EFE4-28C0-47B3-9FC1-FB203F7FA4CA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603265AF-8BC3-4FDD-A1DA-CD3FC16E8DCE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1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slide" Target="slide4.xml" TargetMode="Internal" /><Relationship Id="rId3" Type="http://schemas.openxmlformats.org/officeDocument/2006/relationships/slide" Target="slide6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8.xml" TargetMode="Internal" /><Relationship Id="rId7" Type="http://schemas.openxmlformats.org/officeDocument/2006/relationships/slide" Target="slide9.xml" TargetMode="Internal" /><Relationship Id="rId8" Type="http://schemas.openxmlformats.org/officeDocument/2006/relationships/slide" Target="slide10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slide" Target="slide12.xml" TargetMode="Internal" /><Relationship Id="rId4" Type="http://schemas.openxmlformats.org/officeDocument/2006/relationships/slide" Target="slide13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Relationship Id="rId7" Type="http://schemas.openxmlformats.org/officeDocument/2006/relationships/slide" Target="slide14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1.xml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1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1.xml" TargetMode="Internal" /><Relationship Id="rId4" Type="http://schemas.openxmlformats.org/officeDocument/2006/relationships/image" Target="../media/image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估测题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长度、时间、速度的估测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835150" y="2271712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质量、重力的估测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35150" y="2859088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温度的估测 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7" name="矩形 2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835150" y="3473450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电学估测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8" name="矩形 2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846263" y="4065588"/>
            <a:ext cx="5788025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·5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其他估测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  <p:bldP spid="9237" grpId="3"/>
      <p:bldP spid="9238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506413" y="1003300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】下列估测中，符合实际的是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．中学生课桌高度约为</a:t>
            </a:r>
            <a:r>
              <a:rPr lang="en-US" altLang="zh-CN" sz="2400" b="1">
                <a:latin typeface="Times New Roman"/>
              </a:rPr>
              <a:t>80 cm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．某中学生从一楼慢走到五楼所用时间约为</a:t>
            </a:r>
            <a:r>
              <a:rPr lang="en-US" altLang="zh-CN" sz="2400" b="1">
                <a:latin typeface="Times New Roman"/>
              </a:rPr>
              <a:t>8 s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．某中学生百米赛跑的速度约为</a:t>
            </a:r>
            <a:r>
              <a:rPr lang="en-US" altLang="zh-CN" sz="2400" b="1">
                <a:latin typeface="Times New Roman"/>
              </a:rPr>
              <a:t>2.5 m/s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．一支新</a:t>
            </a:r>
            <a:r>
              <a:rPr lang="en-US" altLang="zh-CN" sz="2400" b="1">
                <a:latin typeface="Times New Roman"/>
              </a:rPr>
              <a:t>2B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铅笔的长度约为</a:t>
            </a:r>
            <a:r>
              <a:rPr lang="en-US" altLang="zh-CN" sz="2400" b="1">
                <a:latin typeface="Times New Roman"/>
              </a:rPr>
              <a:t>40 cm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长度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、时间、速度的估测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243" name="矩形 3"/>
          <p:cNvSpPr/>
          <p:nvPr/>
        </p:nvSpPr>
        <p:spPr>
          <a:xfrm>
            <a:off x="5964238" y="1131888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2"/>
          <p:cNvSpPr txBox="1">
            <a:spLocks noChangeArrowheads="1"/>
          </p:cNvSpPr>
          <p:nvPr/>
        </p:nvSpPr>
        <p:spPr bwMode="auto">
          <a:xfrm>
            <a:off x="506413" y="436563"/>
            <a:ext cx="8115300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】估测在实际生活中应用十分广泛，下列所估测的数据中最接近实际的是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．初三体育测试中，男生完成一次标准的引体向上，头顶上升的最大高度约为</a:t>
            </a:r>
            <a:r>
              <a:rPr lang="en-US" altLang="zh-CN" sz="2400" b="1">
                <a:latin typeface="Times New Roman"/>
              </a:rPr>
              <a:t>150 cm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．初三体育测试中，女生完成一次标准的仰卧起坐，头顶上升的最大高度约为</a:t>
            </a:r>
            <a:r>
              <a:rPr lang="en-US" altLang="zh-CN" sz="2400" b="1">
                <a:latin typeface="Times New Roman"/>
              </a:rPr>
              <a:t>150 cm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．一般智能手机的质量约为</a:t>
            </a:r>
            <a:r>
              <a:rPr lang="en-US" altLang="zh-CN" sz="2400" b="1">
                <a:latin typeface="Times New Roman"/>
              </a:rPr>
              <a:t>1 kg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7315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．随着音乐做一套眼保健操用时约为</a:t>
            </a:r>
            <a:r>
              <a:rPr lang="en-US" altLang="zh-CN" sz="2400" b="1">
                <a:latin typeface="Times New Roman"/>
              </a:rPr>
              <a:t>4 min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0" name="矩形 13"/>
          <p:cNvSpPr/>
          <p:nvPr/>
        </p:nvSpPr>
        <p:spPr>
          <a:xfrm>
            <a:off x="4511675" y="1122362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2291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506413" y="1149350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】下列估测中，最接近实际的是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．一枚鸡蛋的质量约为</a:t>
            </a:r>
            <a:r>
              <a:rPr lang="en-US" altLang="zh-CN" sz="2400" b="1">
                <a:latin typeface="Times New Roman"/>
              </a:rPr>
              <a:t>50 g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．教室内课桌的高度约为</a:t>
            </a:r>
            <a:r>
              <a:rPr lang="en-US" altLang="zh-CN" sz="2400" b="1">
                <a:latin typeface="Times New Roman"/>
              </a:rPr>
              <a:t>1.5 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．中学生的体重约为</a:t>
            </a:r>
            <a:r>
              <a:rPr lang="en-US" altLang="zh-CN" sz="2400" b="1">
                <a:latin typeface="Times New Roman"/>
              </a:rPr>
              <a:t>50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．九年级物理课本的质量约为</a:t>
            </a:r>
            <a:r>
              <a:rPr lang="en-US" altLang="zh-CN" sz="2400" b="1">
                <a:latin typeface="Times New Roman"/>
              </a:rPr>
              <a:t>2 kg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33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质量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、重力的估测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4339" name="矩形 3"/>
          <p:cNvSpPr/>
          <p:nvPr/>
        </p:nvSpPr>
        <p:spPr>
          <a:xfrm>
            <a:off x="6192838" y="1276350"/>
            <a:ext cx="4079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】下列说法与实际相符的是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．一只鸡的质量约为</a:t>
            </a:r>
            <a:r>
              <a:rPr lang="en-US" altLang="zh-CN" sz="2400" b="1">
                <a:latin typeface="Times New Roman"/>
              </a:rPr>
              <a:t>16 kg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．一名中学生的体重约为</a:t>
            </a:r>
            <a:r>
              <a:rPr lang="en-US" altLang="zh-CN" sz="2400" b="1">
                <a:latin typeface="Times New Roman"/>
              </a:rPr>
              <a:t>500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．一张中考的物理试卷的厚度约为</a:t>
            </a:r>
            <a:r>
              <a:rPr lang="en-US" altLang="zh-CN" sz="2400" b="1">
                <a:latin typeface="Times New Roman"/>
              </a:rPr>
              <a:t>2 mm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．台灯正常工作时的电流约为</a:t>
            </a:r>
            <a:r>
              <a:rPr lang="en-US" altLang="zh-CN" sz="2400" b="1">
                <a:latin typeface="Times New Roman"/>
              </a:rPr>
              <a:t>1.2 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638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7" name="矩形 7"/>
          <p:cNvSpPr/>
          <p:nvPr/>
        </p:nvSpPr>
        <p:spPr>
          <a:xfrm>
            <a:off x="5651500" y="898525"/>
            <a:ext cx="3905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441325" y="1058863"/>
            <a:ext cx="823436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】会估测物理量是学好物理的基本功之一。对于以下估测，你认为与实际情况最接近的是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．人的正常体温约为</a:t>
            </a:r>
            <a:r>
              <a:rPr lang="en-US" altLang="zh-CN" sz="2400" b="1">
                <a:latin typeface="Times New Roman"/>
              </a:rPr>
              <a:t>36.7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．人正常步行时的速度约为</a:t>
            </a:r>
            <a:r>
              <a:rPr lang="en-US" altLang="zh-CN" sz="2400" b="1">
                <a:latin typeface="Times New Roman"/>
              </a:rPr>
              <a:t>15 m/s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．人感到舒适的室温约为</a:t>
            </a:r>
            <a:r>
              <a:rPr lang="en-US" altLang="zh-CN" sz="2400" b="1">
                <a:latin typeface="Times New Roman"/>
              </a:rPr>
              <a:t>35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．冰箱冷藏室的温度为－</a:t>
            </a:r>
            <a:r>
              <a:rPr lang="en-US" altLang="zh-CN" sz="2400" b="1">
                <a:latin typeface="Times New Roman"/>
              </a:rPr>
              <a:t>18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温度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的估测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8435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4"/>
          <p:cNvSpPr/>
          <p:nvPr/>
        </p:nvSpPr>
        <p:spPr>
          <a:xfrm>
            <a:off x="6540500" y="1728788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506413" y="1127125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】下列说法中最符合实际情况的是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．教室内一盏日光灯的功率约为</a:t>
            </a:r>
            <a:r>
              <a:rPr lang="en-US" altLang="zh-CN" sz="2400" b="1">
                <a:latin typeface="Times New Roman"/>
              </a:rPr>
              <a:t>400 W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．家用电冰箱的电流约为</a:t>
            </a:r>
            <a:r>
              <a:rPr lang="en-US" altLang="zh-CN" sz="2400" b="1">
                <a:latin typeface="Times New Roman"/>
              </a:rPr>
              <a:t>5 A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．我国家庭照明电路的电压为</a:t>
            </a:r>
            <a:r>
              <a:rPr lang="en-US" altLang="zh-CN" sz="2400" b="1">
                <a:latin typeface="Times New Roman"/>
              </a:rPr>
              <a:t>36 V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．家用空调的功率大约为</a:t>
            </a:r>
            <a:r>
              <a:rPr lang="en-US" altLang="zh-CN" sz="2400" b="1">
                <a:latin typeface="Times New Roman"/>
              </a:rPr>
              <a:t>1 000 W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048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估测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0483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4"/>
          <p:cNvSpPr/>
          <p:nvPr/>
        </p:nvSpPr>
        <p:spPr>
          <a:xfrm>
            <a:off x="6516688" y="12461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7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】下列各种说法中最接近实际的是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．中学生上一层楼做的功约为</a:t>
            </a:r>
            <a:r>
              <a:rPr lang="en-US" altLang="zh-CN" sz="2400" b="1">
                <a:latin typeface="Times New Roman"/>
              </a:rPr>
              <a:t>1 800 J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．物理书平放在水平桌面上，对桌面的压强约为</a:t>
            </a:r>
            <a:r>
              <a:rPr lang="en-US" altLang="zh-CN" sz="2400" b="1">
                <a:latin typeface="Times New Roman"/>
              </a:rPr>
              <a:t>10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en-US" altLang="zh-CN" sz="2400" b="1">
                <a:latin typeface="Times New Roman"/>
              </a:rPr>
              <a:t> Pa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．家用电冰箱工作一天消耗的电能约为</a:t>
            </a:r>
            <a:r>
              <a:rPr lang="en-US" altLang="zh-CN" sz="2400" b="1">
                <a:latin typeface="Times New Roman"/>
              </a:rPr>
              <a:t>24 </a:t>
            </a:r>
            <a:r>
              <a:rPr lang="en-US" altLang="zh-CN" sz="2400" b="1">
                <a:latin typeface="Times New Roman"/>
              </a:rPr>
              <a:t>kW·h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10845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．书桌上的橡皮落到地面所用的时间约为</a:t>
            </a:r>
            <a:r>
              <a:rPr lang="en-US" altLang="zh-CN" sz="2400" b="1">
                <a:latin typeface="Times New Roman"/>
              </a:rPr>
              <a:t>3 s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253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5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其他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估测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2531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矩形 5"/>
          <p:cNvSpPr/>
          <p:nvPr/>
        </p:nvSpPr>
        <p:spPr>
          <a:xfrm>
            <a:off x="6540500" y="1174750"/>
            <a:ext cx="4079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4577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24578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24579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4580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24581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4582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4583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24584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4585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4586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24587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24588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4589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24590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24591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4592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24593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4594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4595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24596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4597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24598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4599" name="组合 1"/>
          <p:cNvGrpSpPr/>
          <p:nvPr/>
        </p:nvGrpSpPr>
        <p:grpSpPr>
          <a:xfrm>
            <a:off x="4173538" y="1924050"/>
            <a:ext cx="542925" cy="547688"/>
            <a:chOff x="1153731" y="1592014"/>
            <a:chExt cx="543166" cy="547688"/>
          </a:xfrm>
        </p:grpSpPr>
        <p:pic>
          <p:nvPicPr>
            <p:cNvPr id="24600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4601" name="矩形 41">
              <a:hlinkClick r:id="rId7" action="ppaction://hlinksldjump"/>
            </p:cNvPr>
            <p:cNvSpPr/>
            <p:nvPr/>
          </p:nvSpPr>
          <p:spPr>
            <a:xfrm>
              <a:off x="1258553" y="1642814"/>
              <a:ext cx="3875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分】下列数据中，最符合实际的是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．人的正常体温约为</a:t>
            </a:r>
            <a:r>
              <a:rPr lang="en-US" altLang="zh-CN" sz="2400" b="1">
                <a:latin typeface="Times New Roman"/>
              </a:rPr>
              <a:t>42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．人的正常步行速度约为</a:t>
            </a:r>
            <a:r>
              <a:rPr lang="en-US" altLang="zh-CN" sz="2400" b="1">
                <a:latin typeface="Times New Roman"/>
              </a:rPr>
              <a:t>1 m/s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．一层普通教室的高度约为</a:t>
            </a:r>
            <a:r>
              <a:rPr lang="en-US" altLang="zh-CN" sz="2400" b="1">
                <a:latin typeface="Times New Roman"/>
              </a:rPr>
              <a:t>10 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D.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一个鸡蛋的重力约为</a:t>
            </a:r>
            <a:r>
              <a:rPr lang="en-US" altLang="zh-CN" sz="2400" b="1">
                <a:latin typeface="Times New Roman"/>
              </a:rPr>
              <a:t>2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2" name="矩形 3"/>
          <p:cNvSpPr>
            <a:spLocks noChangeArrowheads="1"/>
          </p:cNvSpPr>
          <p:nvPr/>
        </p:nvSpPr>
        <p:spPr bwMode="auto">
          <a:xfrm>
            <a:off x="7854950" y="646113"/>
            <a:ext cx="3889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5603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漳州模拟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分】下列估测值最接近实际的是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．九年级物理课本长约</a:t>
            </a:r>
            <a:r>
              <a:rPr lang="en-US" altLang="zh-CN" sz="2400" b="1">
                <a:latin typeface="Times New Roman"/>
              </a:rPr>
              <a:t>5 cm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．一名中学生的体重约为</a:t>
            </a:r>
            <a:r>
              <a:rPr lang="en-US" altLang="zh-CN" sz="2400" b="1">
                <a:latin typeface="Times New Roman"/>
              </a:rPr>
              <a:t>500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．人的正常步行速度约</a:t>
            </a:r>
            <a:r>
              <a:rPr lang="en-US" altLang="zh-CN" sz="2400" b="1">
                <a:latin typeface="Times New Roman"/>
              </a:rPr>
              <a:t>5 m/s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．你所处教室现在的室温约为</a:t>
            </a:r>
            <a:r>
              <a:rPr lang="en-US" altLang="zh-CN" sz="2400" b="1">
                <a:latin typeface="Times New Roman"/>
              </a:rPr>
              <a:t>50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6626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7" name="矩形 5"/>
          <p:cNvSpPr>
            <a:spLocks noChangeArrowheads="1"/>
          </p:cNvSpPr>
          <p:nvPr/>
        </p:nvSpPr>
        <p:spPr bwMode="auto">
          <a:xfrm>
            <a:off x="1403350" y="1198563"/>
            <a:ext cx="3905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泉州模拟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分】下列数据中，最接近生活实际的是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．人体正常温度约为</a:t>
            </a:r>
            <a:r>
              <a:rPr lang="en-US" altLang="zh-CN" sz="2400" b="1">
                <a:latin typeface="Times New Roman"/>
              </a:rPr>
              <a:t>36.5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．中学生的指甲宽度约为</a:t>
            </a:r>
            <a:r>
              <a:rPr lang="en-US" altLang="zh-CN" sz="2400" b="1">
                <a:latin typeface="Times New Roman"/>
              </a:rPr>
              <a:t>15 m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．起重机的效率约为</a:t>
            </a:r>
            <a:r>
              <a:rPr lang="en-US" altLang="zh-CN" sz="2400" b="1">
                <a:latin typeface="Times New Roman"/>
              </a:rPr>
              <a:t>100 %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．家用微波炉的功率约为</a:t>
            </a:r>
            <a:r>
              <a:rPr lang="en-US" altLang="zh-CN" sz="2400" b="1">
                <a:latin typeface="Times New Roman"/>
              </a:rPr>
              <a:t>100 W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0" name="矩形 3"/>
          <p:cNvSpPr>
            <a:spLocks noChangeArrowheads="1"/>
          </p:cNvSpPr>
          <p:nvPr/>
        </p:nvSpPr>
        <p:spPr bwMode="auto">
          <a:xfrm>
            <a:off x="2051050" y="1335088"/>
            <a:ext cx="40798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506200" y="106426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84</Paragraphs>
  <Slides>14</Slides>
  <Notes>7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15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2020-12-01T18:10:24.799</cp:lastPrinted>
  <dcterms:created xsi:type="dcterms:W3CDTF">2020-12-01T18:10:24Z</dcterms:created>
  <dcterms:modified xsi:type="dcterms:W3CDTF">2020-12-01T10:10:25Z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