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vml" ContentType="application/vnd.openxmlformats-officedocument.vmlDrawing"/>
  <Default Extension="doc" ContentType="application/msword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5150" r:id="rId1"/>
    <p:sldMasterId id="2147485151" r:id="rId2"/>
    <p:sldMasterId id="2147485152" r:id="rId3"/>
    <p:sldMasterId id="2147485153" r:id="rId4"/>
    <p:sldMasterId id="2147485163" r:id="rId5"/>
  </p:sldMasterIdLst>
  <p:notesMasterIdLst>
    <p:notesMasterId r:id="rId6"/>
  </p:notesMasterIdLst>
  <p:sldIdLst>
    <p:sldId id="397" r:id="rId7"/>
    <p:sldId id="575" r:id="rId8"/>
    <p:sldId id="576" r:id="rId9"/>
    <p:sldId id="577" r:id="rId10"/>
    <p:sldId id="670" r:id="rId11"/>
    <p:sldId id="675" r:id="rId12"/>
    <p:sldId id="631" r:id="rId13"/>
    <p:sldId id="673" r:id="rId14"/>
    <p:sldId id="676" r:id="rId15"/>
    <p:sldId id="633" r:id="rId16"/>
    <p:sldId id="677" r:id="rId17"/>
    <p:sldId id="678" r:id="rId18"/>
    <p:sldId id="674" r:id="rId19"/>
    <p:sldId id="679" r:id="rId20"/>
    <p:sldId id="680" r:id="rId21"/>
    <p:sldId id="690" r:id="rId22"/>
    <p:sldId id="635" r:id="rId23"/>
    <p:sldId id="681" r:id="rId24"/>
    <p:sldId id="682" r:id="rId25"/>
    <p:sldId id="683" r:id="rId26"/>
    <p:sldId id="684" r:id="rId27"/>
    <p:sldId id="685" r:id="rId28"/>
    <p:sldId id="686" r:id="rId29"/>
    <p:sldId id="687" r:id="rId30"/>
    <p:sldId id="593" r:id="rId31"/>
    <p:sldId id="518" r:id="rId32"/>
    <p:sldId id="597" r:id="rId33"/>
    <p:sldId id="691" r:id="rId34"/>
    <p:sldId id="600" r:id="rId35"/>
    <p:sldId id="688" r:id="rId36"/>
    <p:sldId id="689" r:id="rId37"/>
  </p:sldIdLst>
  <p:sldSz cx="9144000" cy="5143500"/>
  <p:notesSz cx="6858000" cy="9144000"/>
  <p:custDataLst>
    <p:tags r:id="rId38"/>
  </p:custDataLst>
  <p:defaultTextStyle>
    <a:defPPr algn="l" eaLnBrk="1" hangingPunct="1">
      <a:defRPr lang="zh-CN">
        <a:latin typeface="Calibri" pitchFamily="34" charset="0"/>
        <a:ea typeface="宋体" pitchFamily="2" charset="-122"/>
      </a:defRPr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36" autoAdjust="0"/>
    <p:restoredTop sz="92903" autoAdjust="0"/>
  </p:normalViewPr>
  <p:slideViewPr>
    <p:cSldViewPr>
      <p:cViewPr varScale="1">
        <p:scale>
          <a:sx n="60" d="100"/>
          <a:sy n="60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4.xml" /><Relationship Id="rId11" Type="http://schemas.openxmlformats.org/officeDocument/2006/relationships/slide" Target="slides/slide5.xml" /><Relationship Id="rId12" Type="http://schemas.openxmlformats.org/officeDocument/2006/relationships/slide" Target="slides/slide6.xml" /><Relationship Id="rId13" Type="http://schemas.openxmlformats.org/officeDocument/2006/relationships/slide" Target="slides/slide7.xml" /><Relationship Id="rId14" Type="http://schemas.openxmlformats.org/officeDocument/2006/relationships/slide" Target="slides/slide8.xml" /><Relationship Id="rId15" Type="http://schemas.openxmlformats.org/officeDocument/2006/relationships/slide" Target="slides/slide9.xml" /><Relationship Id="rId16" Type="http://schemas.openxmlformats.org/officeDocument/2006/relationships/slide" Target="slides/slide10.xml" /><Relationship Id="rId17" Type="http://schemas.openxmlformats.org/officeDocument/2006/relationships/slide" Target="slides/slide11.xml" /><Relationship Id="rId18" Type="http://schemas.openxmlformats.org/officeDocument/2006/relationships/slide" Target="slides/slide12.xml" /><Relationship Id="rId19" Type="http://schemas.openxmlformats.org/officeDocument/2006/relationships/slide" Target="slides/slide13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4.xml" /><Relationship Id="rId21" Type="http://schemas.openxmlformats.org/officeDocument/2006/relationships/slide" Target="slides/slide15.xml" /><Relationship Id="rId22" Type="http://schemas.openxmlformats.org/officeDocument/2006/relationships/slide" Target="slides/slide16.xml" /><Relationship Id="rId23" Type="http://schemas.openxmlformats.org/officeDocument/2006/relationships/slide" Target="slides/slide17.xml" /><Relationship Id="rId24" Type="http://schemas.openxmlformats.org/officeDocument/2006/relationships/slide" Target="slides/slide18.xml" /><Relationship Id="rId25" Type="http://schemas.openxmlformats.org/officeDocument/2006/relationships/slide" Target="slides/slide19.xml" /><Relationship Id="rId26" Type="http://schemas.openxmlformats.org/officeDocument/2006/relationships/slide" Target="slides/slide20.xml" /><Relationship Id="rId27" Type="http://schemas.openxmlformats.org/officeDocument/2006/relationships/slide" Target="slides/slide21.xml" /><Relationship Id="rId28" Type="http://schemas.openxmlformats.org/officeDocument/2006/relationships/slide" Target="slides/slide22.xml" /><Relationship Id="rId29" Type="http://schemas.openxmlformats.org/officeDocument/2006/relationships/slide" Target="slides/slide23.xml" /><Relationship Id="rId3" Type="http://schemas.openxmlformats.org/officeDocument/2006/relationships/slideMaster" Target="slideMasters/slideMaster3.xml" /><Relationship Id="rId30" Type="http://schemas.openxmlformats.org/officeDocument/2006/relationships/slide" Target="slides/slide24.xml" /><Relationship Id="rId31" Type="http://schemas.openxmlformats.org/officeDocument/2006/relationships/slide" Target="slides/slide25.xml" /><Relationship Id="rId32" Type="http://schemas.openxmlformats.org/officeDocument/2006/relationships/slide" Target="slides/slide26.xml" /><Relationship Id="rId33" Type="http://schemas.openxmlformats.org/officeDocument/2006/relationships/slide" Target="slides/slide27.xml" /><Relationship Id="rId34" Type="http://schemas.openxmlformats.org/officeDocument/2006/relationships/slide" Target="slides/slide28.xml" /><Relationship Id="rId35" Type="http://schemas.openxmlformats.org/officeDocument/2006/relationships/slide" Target="slides/slide29.xml" /><Relationship Id="rId36" Type="http://schemas.openxmlformats.org/officeDocument/2006/relationships/slide" Target="slides/slide30.xml" /><Relationship Id="rId37" Type="http://schemas.openxmlformats.org/officeDocument/2006/relationships/slide" Target="slides/slide31.xml" /><Relationship Id="rId38" Type="http://schemas.openxmlformats.org/officeDocument/2006/relationships/tags" Target="tags/tag1.xml" /><Relationship Id="rId39" Type="http://schemas.openxmlformats.org/officeDocument/2006/relationships/presProps" Target="presProps.xml" /><Relationship Id="rId4" Type="http://schemas.openxmlformats.org/officeDocument/2006/relationships/slideMaster" Target="slideMasters/slideMaster4.xml" /><Relationship Id="rId40" Type="http://schemas.openxmlformats.org/officeDocument/2006/relationships/viewProps" Target="viewProps.xml" /><Relationship Id="rId41" Type="http://schemas.openxmlformats.org/officeDocument/2006/relationships/theme" Target="theme/theme1.xml" /><Relationship Id="rId42" Type="http://schemas.openxmlformats.org/officeDocument/2006/relationships/tableStyles" Target="tableStyles.xml" /><Relationship Id="rId5" Type="http://schemas.openxmlformats.org/officeDocument/2006/relationships/slideMaster" Target="slideMasters/slideMaster5.xml" /><Relationship Id="rId6" Type="http://schemas.openxmlformats.org/officeDocument/2006/relationships/notesMaster" Target="notesMasters/notesMaster1.xml" /><Relationship Id="rId7" Type="http://schemas.openxmlformats.org/officeDocument/2006/relationships/slide" Target="slides/slide1.xml" /><Relationship Id="rId8" Type="http://schemas.openxmlformats.org/officeDocument/2006/relationships/slide" Target="slides/slide2.xml" /><Relationship Id="rId9" Type="http://schemas.openxmlformats.org/officeDocument/2006/relationships/slide" Target="slides/slide3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.e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8.e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6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6146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/>
          </a:p>
        </p:txBody>
      </p:sp>
      <p:sp>
        <p:nvSpPr>
          <p:cNvPr id="6147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31F117AC-4F6D-45DE-BF9C-866D3BFB4219}" type="datetime1">
              <a:rPr lang="zh-CN" altLang="en-US" sz="1200"/>
              <a:t>*</a:t>
            </a:fld>
            <a:endParaRPr lang="zh-CN" altLang="en-US" sz="1200"/>
          </a:p>
        </p:txBody>
      </p:sp>
      <p:sp>
        <p:nvSpPr>
          <p:cNvPr id="6148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6149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defTabSz="914400"/>
            <a:r>
              <a:t>单击此处编辑母版文本样式</a:t>
            </a:r>
          </a:p>
          <a:p>
            <a:pPr marL="457200" lvl="1" indent="0" defTabSz="914400"/>
            <a:r>
              <a:t>第二级</a:t>
            </a:r>
          </a:p>
          <a:p>
            <a:pPr marL="914400" lvl="2" indent="0" defTabSz="914400"/>
            <a:r>
              <a:t>第三级</a:t>
            </a:r>
          </a:p>
          <a:p>
            <a:pPr marL="1371600" lvl="3" indent="0" defTabSz="914400"/>
            <a:r>
              <a:t>第四级</a:t>
            </a:r>
          </a:p>
          <a:p>
            <a:pPr marL="1828800" lvl="4" indent="0" defTabSz="914400"/>
            <a:r>
              <a:t>第五级</a:t>
            </a:r>
          </a:p>
        </p:txBody>
      </p:sp>
      <p:sp>
        <p:nvSpPr>
          <p:cNvPr id="6150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/>
          </a:p>
        </p:txBody>
      </p:sp>
      <p:sp>
        <p:nvSpPr>
          <p:cNvPr id="6151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56F9E637-D0AD-49A5-8348-BFEC4F1A3B12}" type="slidenum">
              <a:rPr lang="zh-CN" altLang="en-US" sz="1200"/>
              <a:t>*</a:t>
            </a:fld>
            <a:endParaRPr lang="zh-CN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/Relationships>
</file>

<file path=ppt/notesSlides/_rels/notesSlide1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5.xml" /><Relationship Id="rId2" Type="http://schemas.openxmlformats.org/officeDocument/2006/relationships/notesMaster" Target="../notesMasters/notesMaster1.xml" /></Relationships>
</file>

<file path=ppt/notesSlides/_rels/notesSlide1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6.xml" /><Relationship Id="rId2" Type="http://schemas.openxmlformats.org/officeDocument/2006/relationships/notesMaster" Target="../notesMasters/notesMaster1.xml" /></Relationships>
</file>

<file path=ppt/notesSlides/_rels/notesSlide1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7.xml" /><Relationship Id="rId2" Type="http://schemas.openxmlformats.org/officeDocument/2006/relationships/notesMaster" Target="../notesMasters/notesMaster1.xml" /></Relationships>
</file>

<file path=ppt/notesSlides/_rels/notesSlide1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8.xml" /><Relationship Id="rId2" Type="http://schemas.openxmlformats.org/officeDocument/2006/relationships/notesMaster" Target="../notesMasters/notesMaster1.xml" /></Relationships>
</file>

<file path=ppt/notesSlides/_rels/notesSlide1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9.xml" /><Relationship Id="rId2" Type="http://schemas.openxmlformats.org/officeDocument/2006/relationships/notesMaster" Target="../notesMasters/notesMaster1.xml" /></Relationships>
</file>

<file path=ppt/notesSlides/_rels/notesSlide1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0.xml" /><Relationship Id="rId2" Type="http://schemas.openxmlformats.org/officeDocument/2006/relationships/notesMaster" Target="../notesMasters/notesMaster1.xml" /></Relationships>
</file>

<file path=ppt/notesSlides/_rels/notesSlide1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1.xml" /><Relationship Id="rId2" Type="http://schemas.openxmlformats.org/officeDocument/2006/relationships/notesMaster" Target="../notesMasters/notesMaster1.xml" /></Relationships>
</file>

<file path=ppt/notesSlides/_rels/notesSlide1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2.xml" /><Relationship Id="rId2" Type="http://schemas.openxmlformats.org/officeDocument/2006/relationships/notesMaster" Target="../notesMasters/notesMaster1.xml" /></Relationships>
</file>

<file path=ppt/notesSlides/_rels/notesSlide2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3.xml" /><Relationship Id="rId2" Type="http://schemas.openxmlformats.org/officeDocument/2006/relationships/notesMaster" Target="../notesMasters/notesMaster1.xml" /></Relationships>
</file>

<file path=ppt/notesSlides/_rels/notesSlide2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4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5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11266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1267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893D9A3D-3F3E-418D-9A3A-72543873E028}" type="slidenum">
              <a:rPr lang="zh-CN" altLang="en-US" sz="1200">
                <a:latin typeface="Calibri" pitchFamily="34" charset="0"/>
                <a:ea typeface="宋体" pitchFamily="2" charset="-122"/>
              </a:rPr>
              <a:t>4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3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13314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3315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D0480666-9B6B-4FEB-B15F-4EAC830878B6}" type="slidenum">
              <a:rPr lang="zh-CN" altLang="en-US" sz="1200">
                <a:latin typeface="Calibri" pitchFamily="34" charset="0"/>
                <a:ea typeface="宋体" pitchFamily="2" charset="-122"/>
              </a:rPr>
              <a:t>5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1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15362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5363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94533ABF-CCDA-439C-AA9E-CDF76416D70E}" type="slidenum">
              <a:rPr lang="zh-CN" altLang="en-US" sz="1200">
                <a:latin typeface="Calibri" pitchFamily="34" charset="0"/>
                <a:ea typeface="宋体" pitchFamily="2" charset="-122"/>
              </a:rPr>
              <a:t>6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09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17410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7411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3FB554DD-93AD-4D88-8AE8-AB6DEBE51424}" type="slidenum">
              <a:rPr lang="zh-CN" altLang="en-US" sz="1200">
                <a:latin typeface="Calibri" pitchFamily="34" charset="0"/>
                <a:ea typeface="宋体" pitchFamily="2" charset="-122"/>
              </a:rPr>
              <a:t>7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7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19458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9459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14673955-9D6A-4873-831E-ABEA489D8F98}" type="slidenum">
              <a:rPr lang="zh-CN" altLang="en-US" sz="1200">
                <a:latin typeface="Calibri" pitchFamily="34" charset="0"/>
                <a:ea typeface="宋体" pitchFamily="2" charset="-122"/>
              </a:rPr>
              <a:t>8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5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21506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1507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1B1D0913-294F-463A-B3DE-C183024ED377}" type="slidenum">
              <a:rPr lang="zh-CN" altLang="en-US" sz="1200">
                <a:latin typeface="Calibri" pitchFamily="34" charset="0"/>
                <a:ea typeface="宋体" pitchFamily="2" charset="-122"/>
              </a:rPr>
              <a:t>9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3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23554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3555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FCDD462C-9B61-49CF-91C2-617FC051E740}" type="slidenum">
              <a:rPr lang="zh-CN" altLang="en-US" sz="1200">
                <a:latin typeface="Calibri" pitchFamily="34" charset="0"/>
                <a:ea typeface="宋体" pitchFamily="2" charset="-122"/>
              </a:rPr>
              <a:t>10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1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25602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5603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DAB04E07-E428-4E2A-BEBF-94975ECDA964}" type="slidenum">
              <a:rPr lang="zh-CN" altLang="en-US" sz="1200">
                <a:latin typeface="Calibri" pitchFamily="34" charset="0"/>
                <a:ea typeface="宋体" pitchFamily="2" charset="-122"/>
              </a:rPr>
              <a:t>11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49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27650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7651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474F3651-32A9-4B5C-B836-CC07A54A310C}" type="slidenum">
              <a:rPr lang="zh-CN" altLang="en-US" sz="1200">
                <a:latin typeface="Calibri" pitchFamily="34" charset="0"/>
                <a:ea typeface="宋体" pitchFamily="2" charset="-122"/>
              </a:rPr>
              <a:t>12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7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29698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9699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AA6E836B-2CB6-4737-BC76-087DCE1B99EC}" type="slidenum">
              <a:rPr lang="zh-CN" altLang="en-US" sz="1200">
                <a:latin typeface="Calibri" pitchFamily="34" charset="0"/>
                <a:ea typeface="宋体" pitchFamily="2" charset="-122"/>
              </a:rPr>
              <a:t>13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1745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31746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31747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71DD98C3-FF0C-490D-8095-0F0AD7BE0CA7}" type="slidenum">
              <a:rPr lang="zh-CN" altLang="en-US" sz="1200">
                <a:latin typeface="Calibri" pitchFamily="34" charset="0"/>
                <a:ea typeface="宋体" pitchFamily="2" charset="-122"/>
              </a:rPr>
              <a:t>14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3793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33794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33795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E1F80810-0986-4BE1-A5E0-FE84B5FD5223}" type="slidenum">
              <a:rPr lang="zh-CN" altLang="en-US" sz="1200">
                <a:latin typeface="Calibri" pitchFamily="34" charset="0"/>
                <a:ea typeface="宋体" pitchFamily="2" charset="-122"/>
              </a:rPr>
              <a:t>15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5841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35842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35843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94ADDE9E-416C-4071-84AB-6E06A77A3EA5}" type="slidenum">
              <a:rPr lang="zh-CN" altLang="en-US" sz="1200">
                <a:latin typeface="Calibri" pitchFamily="34" charset="0"/>
                <a:ea typeface="宋体" pitchFamily="2" charset="-122"/>
              </a:rPr>
              <a:t>16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7889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37890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37891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17B6A8FC-4A75-41AC-A0F4-13E6608ACA5A}" type="slidenum">
              <a:rPr lang="zh-CN" altLang="en-US" sz="1200">
                <a:latin typeface="Calibri" pitchFamily="34" charset="0"/>
                <a:ea typeface="宋体" pitchFamily="2" charset="-122"/>
              </a:rPr>
              <a:t>17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9937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39938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39939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D62C7A35-18BC-415E-82AC-D75013F76B2A}" type="slidenum">
              <a:rPr lang="zh-CN" altLang="en-US" sz="1200">
                <a:latin typeface="Calibri" pitchFamily="34" charset="0"/>
                <a:ea typeface="宋体" pitchFamily="2" charset="-122"/>
              </a:rPr>
              <a:t>18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1985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41986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41987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E9E755AE-E34B-4607-A9DF-E641852CF39C}" type="slidenum">
              <a:rPr lang="zh-CN" altLang="en-US" sz="1200">
                <a:latin typeface="Calibri" pitchFamily="34" charset="0"/>
                <a:ea typeface="宋体" pitchFamily="2" charset="-122"/>
              </a:rPr>
              <a:t>19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4033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44034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44035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46FEF174-6A44-46DF-B0A2-9132C71703A6}" type="slidenum">
              <a:rPr lang="zh-CN" altLang="en-US" sz="1200">
                <a:latin typeface="Calibri" pitchFamily="34" charset="0"/>
                <a:ea typeface="宋体" pitchFamily="2" charset="-122"/>
              </a:rPr>
              <a:t>20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6081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46082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46083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5CDB8B57-C738-4022-AF89-2226FE3291F3}" type="slidenum">
              <a:rPr lang="zh-CN" altLang="en-US" sz="1200">
                <a:latin typeface="Calibri" pitchFamily="34" charset="0"/>
                <a:ea typeface="宋体" pitchFamily="2" charset="-122"/>
              </a:rPr>
              <a:t>21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8129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48130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48131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D3A28649-BAEB-407C-92F3-11CC09577880}" type="slidenum">
              <a:rPr lang="zh-CN" altLang="en-US" sz="1200">
                <a:latin typeface="Calibri" pitchFamily="34" charset="0"/>
                <a:ea typeface="宋体" pitchFamily="2" charset="-122"/>
              </a:rPr>
              <a:t>22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0177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50178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50179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65CE8037-BE2A-4FF7-9C66-1208550AF2A8}" type="slidenum">
              <a:rPr lang="zh-CN" altLang="en-US" sz="1200">
                <a:latin typeface="Calibri" pitchFamily="34" charset="0"/>
                <a:ea typeface="宋体" pitchFamily="2" charset="-122"/>
              </a:rPr>
              <a:t>23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2225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52226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52227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5110E314-94E6-4300-96AC-3A6E0446CF9F}" type="slidenum">
              <a:rPr lang="zh-CN" altLang="en-US" sz="1200">
                <a:latin typeface="Calibri" pitchFamily="34" charset="0"/>
                <a:ea typeface="宋体" pitchFamily="2" charset="-122"/>
              </a:rPr>
              <a:t>24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heme" Target="../theme/theme1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heme" Target="../theme/theme2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theme" Target="../theme/theme3.xml" /></Relationships>
</file>

<file path=ppt/slideMasters/_rels/slideMaster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theme" Target="../theme/theme4.xml" /></Relationships>
</file>

<file path=ppt/slideMasters/_rels/slideMaster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theme" Target="../theme/theme5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168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164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165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166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167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Relationship Id="rId4" Type="http://schemas.openxmlformats.org/officeDocument/2006/relationships/image" Target="../media/image3.png" /><Relationship Id="rId5" Type="http://schemas.openxmlformats.org/officeDocument/2006/relationships/image" Target="../media/image4.png" /><Relationship Id="rId6" Type="http://schemas.openxmlformats.org/officeDocument/2006/relationships/image" Target="../media/image5.png" /><Relationship Id="rId7" Type="http://schemas.openxmlformats.org/officeDocument/2006/relationships/image" Target="../media/image6.png" /><Relationship Id="rId8" Type="http://schemas.openxmlformats.org/officeDocument/2006/relationships/slide" Target="slide25.xml" TargetMode="Internal" /><Relationship Id="rId9" Type="http://schemas.openxmlformats.org/officeDocument/2006/relationships/slide" Target="slide3.xml" TargetMode="Interna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10" Type="http://schemas.openxmlformats.org/officeDocument/2006/relationships/slide" Target="slide22.xml" TargetMode="Internal" /><Relationship Id="rId2" Type="http://schemas.openxmlformats.org/officeDocument/2006/relationships/slide" Target="slide4.xml" TargetMode="Internal" /><Relationship Id="rId3" Type="http://schemas.openxmlformats.org/officeDocument/2006/relationships/slide" Target="slide7.xml" TargetMode="Internal" /><Relationship Id="rId4" Type="http://schemas.openxmlformats.org/officeDocument/2006/relationships/image" Target="../media/image7.png" /><Relationship Id="rId5" Type="http://schemas.openxmlformats.org/officeDocument/2006/relationships/slide" Target="slide2.xml" TargetMode="Internal" /><Relationship Id="rId6" Type="http://schemas.openxmlformats.org/officeDocument/2006/relationships/slide" Target="slide10.xml" TargetMode="Internal" /><Relationship Id="rId7" Type="http://schemas.openxmlformats.org/officeDocument/2006/relationships/slide" Target="slide13.xml" TargetMode="Internal" /><Relationship Id="rId8" Type="http://schemas.openxmlformats.org/officeDocument/2006/relationships/slide" Target="slide17.xml" TargetMode="Internal" /><Relationship Id="rId9" Type="http://schemas.openxmlformats.org/officeDocument/2006/relationships/slide" Target="slide19.xml" TargetMode="Interna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8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2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7.png" /><Relationship Id="rId4" Type="http://schemas.openxmlformats.org/officeDocument/2006/relationships/slide" Target="slide3.xml" TargetMode="Internal" /><Relationship Id="rId5" Type="http://schemas.openxmlformats.org/officeDocument/2006/relationships/image" Target="../media/image9.png" /><Relationship Id="rId6" Type="http://schemas.openxmlformats.org/officeDocument/2006/relationships/image" Target="../media/image10.png" /><Relationship Id="rId7" Type="http://schemas.openxmlformats.org/officeDocument/2006/relationships/oleObject" Target="../embeddings/oleObject1.doc" TargetMode="Internal" /><Relationship Id="rId8" Type="http://schemas.openxmlformats.org/officeDocument/2006/relationships/image" Target="../media/image11.emf" /><Relationship Id="rId9" Type="http://schemas.openxmlformats.org/officeDocument/2006/relationships/vmlDrawing" Target="../drawings/vmlDrawing1.v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12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5.xml" /><Relationship Id="rId3" Type="http://schemas.openxmlformats.org/officeDocument/2006/relationships/image" Target="../media/image13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6.xml" /><Relationship Id="rId3" Type="http://schemas.openxmlformats.org/officeDocument/2006/relationships/image" Target="../media/image7.png" /><Relationship Id="rId4" Type="http://schemas.openxmlformats.org/officeDocument/2006/relationships/slide" Target="slide3.xml" TargetMode="Interna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7.xml" /><Relationship Id="rId3" Type="http://schemas.openxmlformats.org/officeDocument/2006/relationships/image" Target="../media/image14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8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9.xml" /><Relationship Id="rId3" Type="http://schemas.openxmlformats.org/officeDocument/2006/relationships/image" Target="../media/image7.png" /><Relationship Id="rId4" Type="http://schemas.openxmlformats.org/officeDocument/2006/relationships/slide" Target="slide3.xml" TargetMode="Interna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0.xml" /><Relationship Id="rId3" Type="http://schemas.openxmlformats.org/officeDocument/2006/relationships/image" Target="../media/image15.png" /><Relationship Id="rId4" Type="http://schemas.openxmlformats.org/officeDocument/2006/relationships/image" Target="../media/image16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1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2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3.xml" /><Relationship Id="rId3" Type="http://schemas.openxmlformats.org/officeDocument/2006/relationships/image" Target="../media/image7.png" /><Relationship Id="rId4" Type="http://schemas.openxmlformats.org/officeDocument/2006/relationships/slide" Target="slide3.xml" TargetMode="Interna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4.xml" /><Relationship Id="rId3" Type="http://schemas.openxmlformats.org/officeDocument/2006/relationships/image" Target="../media/image17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5.xml" /><Relationship Id="rId3" Type="http://schemas.openxmlformats.org/officeDocument/2006/relationships/image" Target="../media/image7.png" /><Relationship Id="rId4" Type="http://schemas.openxmlformats.org/officeDocument/2006/relationships/slide" Target="slide3.xml" TargetMode="Internal" /><Relationship Id="rId5" Type="http://schemas.openxmlformats.org/officeDocument/2006/relationships/oleObject" Target="../embeddings/oleObject2.doc" TargetMode="Internal" /><Relationship Id="rId6" Type="http://schemas.openxmlformats.org/officeDocument/2006/relationships/image" Target="../media/image18.emf" /><Relationship Id="rId7" Type="http://schemas.openxmlformats.org/officeDocument/2006/relationships/vmlDrawing" Target="../drawings/vmlDrawing2.v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6.xml" /><Relationship Id="rId3" Type="http://schemas.openxmlformats.org/officeDocument/2006/relationships/image" Target="../media/image19.pn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7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8.xml" /><Relationship Id="rId3" Type="http://schemas.openxmlformats.org/officeDocument/2006/relationships/image" Target="../media/image7.png" /><Relationship Id="rId4" Type="http://schemas.openxmlformats.org/officeDocument/2006/relationships/slide" Target="slide3.xml" TargetMode="Interna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9.xml" /><Relationship Id="rId3" Type="http://schemas.openxmlformats.org/officeDocument/2006/relationships/image" Target="../media/image20.pn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20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21.xml" /><Relationship Id="rId3" Type="http://schemas.openxmlformats.org/officeDocument/2006/relationships/image" Target="../media/image7.png" /><Relationship Id="rId4" Type="http://schemas.openxmlformats.org/officeDocument/2006/relationships/slide" Target="slide3.xml" TargetMode="Interna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21.jpeg" /><Relationship Id="rId3" Type="http://schemas.openxmlformats.org/officeDocument/2006/relationships/slide" Target="slide26.xml" TargetMode="Internal" /><Relationship Id="rId4" Type="http://schemas.openxmlformats.org/officeDocument/2006/relationships/slide" Target="slide29.xml" TargetMode="Internal" /><Relationship Id="rId5" Type="http://schemas.openxmlformats.org/officeDocument/2006/relationships/image" Target="../media/image7.png" /><Relationship Id="rId6" Type="http://schemas.openxmlformats.org/officeDocument/2006/relationships/slide" Target="slide2.xml" TargetMode="Interna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22.png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7.png" /><Relationship Id="rId3" Type="http://schemas.openxmlformats.org/officeDocument/2006/relationships/slide" Target="slide25.xml" TargetMode="Interna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23.png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7.png" /><Relationship Id="rId3" Type="http://schemas.openxmlformats.org/officeDocument/2006/relationships/slide" Target="slide25.xml" TargetMode="Internal" /><Relationship Id="rId4" Type="http://schemas.openxmlformats.org/officeDocument/2006/relationships/image" Target="../media/image24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69" name="文本框 6"/>
          <p:cNvSpPr/>
          <p:nvPr/>
        </p:nvSpPr>
        <p:spPr>
          <a:xfrm>
            <a:off x="1474788" y="1690688"/>
            <a:ext cx="6157912" cy="8302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>
              <a:lnSpc>
                <a:spcPct val="150000"/>
              </a:lnSpc>
              <a:buFont typeface="Arial" pitchFamily="34" charset="0"/>
            </a:pPr>
            <a:r>
              <a:rPr lang="zh-CN" altLang="en-US" sz="3200" b="1"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力学高频实验</a:t>
            </a:r>
            <a:endParaRPr lang="zh-CN" altLang="en-US" sz="3200" b="1">
              <a:latin typeface="Times New Roman" pitchFamily="18" charset="0"/>
              <a:ea typeface="黑体" pitchFamily="49" charset="-122"/>
              <a:sym typeface="Times New Roman" pitchFamily="18" charset="0"/>
            </a:endParaRPr>
          </a:p>
        </p:txBody>
      </p:sp>
      <p:sp>
        <p:nvSpPr>
          <p:cNvPr id="7170" name="Text Box 22"/>
          <p:cNvSpPr txBox="1">
            <a:spLocks noChangeArrowheads="1"/>
          </p:cNvSpPr>
          <p:nvPr/>
        </p:nvSpPr>
        <p:spPr bwMode="auto">
          <a:xfrm>
            <a:off x="6227763" y="411163"/>
            <a:ext cx="2449513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40385" marR="0" lvl="0" indent="-540385" algn="ctr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en-US" sz="3000" b="1">
                <a:solidFill>
                  <a:srgbClr val="7030A0"/>
                </a:solidFill>
                <a:latin typeface="宋体" pitchFamily="2" charset="-122"/>
                <a:ea typeface="宋体" pitchFamily="2" charset="-122"/>
              </a:rPr>
              <a:t>专题突破篇</a:t>
            </a:r>
            <a:endParaRPr lang="zh-CN" altLang="zh-CN" sz="3000" b="1">
              <a:solidFill>
                <a:srgbClr val="7030A0"/>
              </a:solidFill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8193" name="组合 56"/>
          <p:cNvGrpSpPr/>
          <p:nvPr/>
        </p:nvGrpSpPr>
        <p:grpSpPr>
          <a:xfrm>
            <a:off x="3568700" y="-561975"/>
            <a:ext cx="1755775" cy="1755775"/>
            <a:chOff x="2894659" y="1465288"/>
            <a:chExt cx="1727827" cy="1727827"/>
          </a:xfrm>
        </p:grpSpPr>
        <p:grpSp>
          <p:nvGrpSpPr>
            <p:cNvPr id="8194" name="组合 57"/>
            <p:cNvGrpSpPr/>
            <p:nvPr/>
          </p:nvGrpSpPr>
          <p:grpSpPr>
            <a:xfrm>
              <a:off x="2804310" y="1456286"/>
              <a:ext cx="1856504" cy="1856409"/>
              <a:chOff x="1827622" y="1343919"/>
              <a:chExt cx="2304000" cy="2304000"/>
            </a:xfrm>
          </p:grpSpPr>
        </p:grpSp>
        <p:sp>
          <p:nvSpPr>
            <p:cNvPr id="8195" name="流程图: 联系 32"/>
            <p:cNvSpPr/>
            <p:nvPr/>
          </p:nvSpPr>
          <p:spPr>
            <a:xfrm>
              <a:off x="2894659" y="1465288"/>
              <a:ext cx="1727827" cy="1727827"/>
            </a:xfrm>
            <a:prstGeom prst="flowChartConnector">
              <a:avLst/>
            </a:prstGeom>
            <a:noFill/>
            <a:ln w="3175">
              <a:solidFill>
                <a:srgbClr val="00B7CA"/>
              </a:solidFill>
              <a:bevel/>
            </a:ln>
          </p:spPr>
          <p:txBody>
            <a:bodyPr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ctr"/>
              <a:endParaRPr lang="zh-CN" altLang="en-US" sz="1800" b="1">
                <a:solidFill>
                  <a:srgbClr val="FFFFFF"/>
                </a:solidFill>
              </a:endParaRPr>
            </a:p>
          </p:txBody>
        </p:sp>
      </p:grpSp>
      <p:pic>
        <p:nvPicPr>
          <p:cNvPr id="8196" name="组合 61"/>
          <p:cNvPicPr/>
          <p:nvPr/>
        </p:nvPicPr>
        <p:blipFill>
          <a:blip r:embed="rId2"/>
          <a:stretch>
            <a:fillRect/>
          </a:stretch>
        </p:blipFill>
        <p:spPr>
          <a:xfrm>
            <a:off x="3248025" y="666750"/>
            <a:ext cx="658812" cy="660400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8197" name="组合 64"/>
          <p:cNvPicPr/>
          <p:nvPr/>
        </p:nvPicPr>
        <p:blipFill>
          <a:blip r:embed="rId3"/>
          <a:stretch>
            <a:fillRect/>
          </a:stretch>
        </p:blipFill>
        <p:spPr>
          <a:xfrm>
            <a:off x="4849812" y="325438"/>
            <a:ext cx="658812" cy="658812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8198" name="组合 67"/>
          <p:cNvPicPr/>
          <p:nvPr/>
        </p:nvPicPr>
        <p:blipFill>
          <a:blip r:embed="rId4"/>
          <a:stretch>
            <a:fillRect/>
          </a:stretch>
        </p:blipFill>
        <p:spPr>
          <a:xfrm>
            <a:off x="3883025" y="736600"/>
            <a:ext cx="612775" cy="612775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8199" name="组合 70"/>
          <p:cNvPicPr/>
          <p:nvPr/>
        </p:nvPicPr>
        <p:blipFill>
          <a:blip r:embed="rId5"/>
          <a:stretch>
            <a:fillRect/>
          </a:stretch>
        </p:blipFill>
        <p:spPr>
          <a:xfrm>
            <a:off x="4386262" y="762000"/>
            <a:ext cx="769938" cy="769938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8200" name="组合 73"/>
          <p:cNvPicPr/>
          <p:nvPr/>
        </p:nvPicPr>
        <p:blipFill>
          <a:blip r:embed="rId6"/>
          <a:stretch>
            <a:fillRect/>
          </a:stretch>
        </p:blipFill>
        <p:spPr>
          <a:xfrm>
            <a:off x="3162300" y="185738"/>
            <a:ext cx="585788" cy="569912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8201" name="组合 76"/>
          <p:cNvPicPr/>
          <p:nvPr/>
        </p:nvPicPr>
        <p:blipFill>
          <a:blip r:embed="rId7"/>
          <a:stretch>
            <a:fillRect/>
          </a:stretch>
        </p:blipFill>
        <p:spPr>
          <a:xfrm>
            <a:off x="3559175" y="1103312"/>
            <a:ext cx="601662" cy="601662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8202" name="文本框 131"/>
          <p:cNvSpPr/>
          <p:nvPr/>
        </p:nvSpPr>
        <p:spPr>
          <a:xfrm>
            <a:off x="3757612" y="101600"/>
            <a:ext cx="1414462" cy="7699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400" b="1">
                <a:solidFill>
                  <a:srgbClr val="C00000"/>
                </a:solidFill>
                <a:latin typeface="华文隶书" pitchFamily="2" charset="-122"/>
                <a:ea typeface="华文隶书" pitchFamily="2" charset="-122"/>
              </a:rPr>
              <a:t>目录</a:t>
            </a:r>
            <a:endParaRPr lang="zh-CN" altLang="en-US" sz="4400" b="1">
              <a:solidFill>
                <a:srgbClr val="C00000"/>
              </a:solidFill>
              <a:latin typeface="华文隶书" pitchFamily="2" charset="-122"/>
              <a:ea typeface="华文隶书" pitchFamily="2" charset="-122"/>
            </a:endParaRPr>
          </a:p>
        </p:txBody>
      </p:sp>
      <p:grpSp>
        <p:nvGrpSpPr>
          <p:cNvPr id="8203" name="组合 159"/>
          <p:cNvGrpSpPr/>
          <p:nvPr/>
        </p:nvGrpSpPr>
        <p:grpSpPr>
          <a:xfrm>
            <a:off x="2425700" y="2332038"/>
            <a:ext cx="4449762" cy="2085975"/>
            <a:chOff x="2000534" y="2474331"/>
            <a:chExt cx="5723839" cy="2584754"/>
          </a:xfrm>
        </p:grpSpPr>
        <p:grpSp>
          <p:nvGrpSpPr>
            <p:cNvPr id="8204" name="组合 31"/>
            <p:cNvGrpSpPr/>
            <p:nvPr/>
          </p:nvGrpSpPr>
          <p:grpSpPr>
            <a:xfrm>
              <a:off x="1684793" y="2368687"/>
              <a:ext cx="2695413" cy="2568248"/>
              <a:chOff x="3295850" y="1895995"/>
              <a:chExt cx="3725149" cy="4660916"/>
            </a:xfrm>
          </p:grpSpPr>
        </p:grpSp>
        <p:sp>
          <p:nvSpPr>
            <p:cNvPr id="8205" name="圆角矩形 161"/>
            <p:cNvSpPr/>
            <p:nvPr/>
          </p:nvSpPr>
          <p:spPr>
            <a:xfrm>
              <a:off x="3546074" y="2949325"/>
              <a:ext cx="3894951" cy="751080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2540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</a:gradFill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15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8206" name="组合 33"/>
            <p:cNvGrpSpPr/>
            <p:nvPr/>
          </p:nvGrpSpPr>
          <p:grpSpPr>
            <a:xfrm>
              <a:off x="3616363" y="3263182"/>
              <a:ext cx="118508" cy="118509"/>
              <a:chOff x="4486616" y="3001075"/>
              <a:chExt cx="274695" cy="274699"/>
            </a:xfrm>
          </p:grpSpPr>
          <p:sp>
            <p:nvSpPr>
              <p:cNvPr id="8207" name="椭圆 178"/>
              <p:cNvSpPr/>
              <p:nvPr/>
            </p:nvSpPr>
            <p:spPr>
              <a:xfrm rot="16200000">
                <a:off x="4485761" y="3000479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/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8208" name="椭圆 179"/>
              <p:cNvSpPr/>
              <p:nvPr/>
            </p:nvSpPr>
            <p:spPr>
              <a:xfrm rot="16200000">
                <a:off x="4511585" y="3026055"/>
                <a:ext cx="224753" cy="224751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8209" name="组合 34"/>
            <p:cNvGrpSpPr/>
            <p:nvPr/>
          </p:nvGrpSpPr>
          <p:grpSpPr>
            <a:xfrm>
              <a:off x="3316858" y="3263182"/>
              <a:ext cx="118508" cy="118509"/>
              <a:chOff x="4486616" y="3001075"/>
              <a:chExt cx="274695" cy="274699"/>
            </a:xfrm>
          </p:grpSpPr>
          <p:sp>
            <p:nvSpPr>
              <p:cNvPr id="8210" name="椭圆 176"/>
              <p:cNvSpPr/>
              <p:nvPr/>
            </p:nvSpPr>
            <p:spPr>
              <a:xfrm rot="16200000">
                <a:off x="4488931" y="3000479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/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8211" name="椭圆 177"/>
              <p:cNvSpPr/>
              <p:nvPr/>
            </p:nvSpPr>
            <p:spPr>
              <a:xfrm rot="16200000">
                <a:off x="4511585" y="3026055"/>
                <a:ext cx="224753" cy="224751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8212" name="组合 35"/>
            <p:cNvGrpSpPr/>
            <p:nvPr/>
          </p:nvGrpSpPr>
          <p:grpSpPr>
            <a:xfrm>
              <a:off x="3346774" y="3147881"/>
              <a:ext cx="361523" cy="227756"/>
              <a:chOff x="4312849" y="3104300"/>
              <a:chExt cx="384317" cy="61430"/>
            </a:xfrm>
          </p:grpSpPr>
        </p:grpSp>
        <p:grpSp>
          <p:nvGrpSpPr>
            <p:cNvPr id="8213" name="组合 36"/>
            <p:cNvGrpSpPr/>
            <p:nvPr/>
          </p:nvGrpSpPr>
          <p:grpSpPr>
            <a:xfrm>
              <a:off x="3731804" y="3056740"/>
              <a:ext cx="674163" cy="552077"/>
              <a:chOff x="4777361" y="2784157"/>
              <a:chExt cx="898883" cy="736101"/>
            </a:xfrm>
          </p:grpSpPr>
          <p:sp>
            <p:nvSpPr>
              <p:cNvPr id="8214" name="椭圆 172"/>
              <p:cNvSpPr/>
              <p:nvPr/>
            </p:nvSpPr>
            <p:spPr>
              <a:xfrm>
                <a:off x="4881330" y="2783955"/>
                <a:ext cx="735134" cy="7370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/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8215" name="文本框 41"/>
              <p:cNvSpPr/>
              <p:nvPr/>
            </p:nvSpPr>
            <p:spPr>
              <a:xfrm>
                <a:off x="4777361" y="2821067"/>
                <a:ext cx="898883" cy="69094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en-US" altLang="zh-CN" sz="2100" b="1">
                    <a:solidFill>
                      <a:srgbClr val="01ACBE"/>
                    </a:solidFill>
                    <a:latin typeface="Impact" pitchFamily="34" charset="0"/>
                  </a:rPr>
                  <a:t>02</a:t>
                </a:r>
                <a:endParaRPr lang="zh-CN" altLang="en-US" sz="2100" b="1">
                  <a:solidFill>
                    <a:srgbClr val="01ACBE"/>
                  </a:solidFill>
                  <a:latin typeface="Impact" pitchFamily="34" charset="0"/>
                  <a:ea typeface="宋体" pitchFamily="2" charset="-122"/>
                </a:endParaRPr>
              </a:p>
            </p:txBody>
          </p:sp>
        </p:grpSp>
        <p:grpSp>
          <p:nvGrpSpPr>
            <p:cNvPr id="8216" name="组合 166"/>
            <p:cNvGrpSpPr/>
            <p:nvPr/>
          </p:nvGrpSpPr>
          <p:grpSpPr>
            <a:xfrm>
              <a:off x="2434145" y="3056739"/>
              <a:ext cx="623455" cy="497016"/>
              <a:chOff x="9404083" y="1238855"/>
              <a:chExt cx="801342" cy="665020"/>
            </a:xfrm>
          </p:grpSpPr>
        </p:grpSp>
        <p:sp>
          <p:nvSpPr>
            <p:cNvPr id="8217" name="文本框 47">
              <a:hlinkClick r:id="rId8" action="ppaction://hlinksldjump"/>
            </p:cNvPr>
            <p:cNvSpPr/>
            <p:nvPr/>
          </p:nvSpPr>
          <p:spPr>
            <a:xfrm>
              <a:off x="4051919" y="3037104"/>
              <a:ext cx="3672454" cy="57205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福建</a:t>
              </a:r>
              <a:r>
                <a:rPr lang="en-US" altLang="zh-CN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4</a:t>
              </a:r>
              <a:r>
                <a:rPr lang="zh-CN" altLang="en-US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年中考聚焦</a:t>
              </a:r>
              <a:endParaRPr lang="zh-CN" altLang="en-US" sz="2400" b="1">
                <a:solidFill>
                  <a:schemeClr val="bg1"/>
                </a:solidFill>
                <a:latin typeface="Times New Roman" pitchFamily="18" charset="0"/>
                <a:ea typeface="黑体" pitchFamily="49" charset="-122"/>
              </a:endParaRPr>
            </a:p>
          </p:txBody>
        </p:sp>
      </p:grpSp>
      <p:grpSp>
        <p:nvGrpSpPr>
          <p:cNvPr id="8218" name="组合 184"/>
          <p:cNvGrpSpPr/>
          <p:nvPr/>
        </p:nvGrpSpPr>
        <p:grpSpPr>
          <a:xfrm>
            <a:off x="2433638" y="1203325"/>
            <a:ext cx="4192588" cy="1992312"/>
            <a:chOff x="1851755" y="1505713"/>
            <a:chExt cx="5440491" cy="2584754"/>
          </a:xfrm>
        </p:grpSpPr>
        <p:grpSp>
          <p:nvGrpSpPr>
            <p:cNvPr id="8219" name="组合 81"/>
            <p:cNvGrpSpPr/>
            <p:nvPr/>
          </p:nvGrpSpPr>
          <p:grpSpPr>
            <a:xfrm>
              <a:off x="1533189" y="1385529"/>
              <a:ext cx="2664226" cy="2591900"/>
              <a:chOff x="3295850" y="1895995"/>
              <a:chExt cx="3725149" cy="4660916"/>
            </a:xfrm>
          </p:grpSpPr>
        </p:grpSp>
        <p:grpSp>
          <p:nvGrpSpPr>
            <p:cNvPr id="8220" name="组合 82"/>
            <p:cNvGrpSpPr/>
            <p:nvPr/>
          </p:nvGrpSpPr>
          <p:grpSpPr>
            <a:xfrm>
              <a:off x="2302897" y="1980707"/>
              <a:ext cx="4989349" cy="751080"/>
              <a:chOff x="2302897" y="1980707"/>
              <a:chExt cx="4989349" cy="751080"/>
            </a:xfrm>
          </p:grpSpPr>
          <p:sp>
            <p:nvSpPr>
              <p:cNvPr id="8221" name="圆角矩形 187"/>
              <p:cNvSpPr/>
              <p:nvPr/>
            </p:nvSpPr>
            <p:spPr>
              <a:xfrm>
                <a:off x="3397295" y="1980707"/>
                <a:ext cx="3894951" cy="751080"/>
              </a:xfrm>
              <a:prstGeom prst="roundRect">
                <a:avLst>
                  <a:gd name="adj" fmla="val 9976"/>
                </a:avLst>
              </a:prstGeom>
              <a:solidFill>
                <a:srgbClr val="00B0F0"/>
              </a:solidFill>
              <a:ln w="25400">
                <a:gradFill flip="none" rotWithShape="1">
                  <a:gsLst>
                    <a:gs pos="88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  <a:gs pos="71000">
                      <a:schemeClr val="bg1">
                        <a:lumMod val="85000"/>
                      </a:schemeClr>
                    </a:gs>
                    <a:gs pos="55000">
                      <a:schemeClr val="bg1"/>
                    </a:gs>
                    <a:gs pos="37000">
                      <a:schemeClr val="bg1">
                        <a:lumMod val="85000"/>
                      </a:schemeClr>
                    </a:gs>
                    <a:gs pos="2200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1200000" scaled="0"/>
                </a:gradFill>
              </a:ln>
              <a:effectLst>
                <a:outerShdw blurRad="101600" dist="508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8222" name="组合 84"/>
              <p:cNvGrpSpPr/>
              <p:nvPr/>
            </p:nvGrpSpPr>
            <p:grpSpPr>
              <a:xfrm>
                <a:off x="3467584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8223" name="椭圆 200"/>
                <p:cNvSpPr/>
                <p:nvPr/>
              </p:nvSpPr>
              <p:spPr>
                <a:xfrm rot="16200000">
                  <a:off x="4484837" y="3000957"/>
                  <a:ext cx="276891" cy="27695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/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8224" name="椭圆 201"/>
                <p:cNvSpPr/>
                <p:nvPr/>
              </p:nvSpPr>
              <p:spPr>
                <a:xfrm rot="16200000">
                  <a:off x="4511585" y="3026055"/>
                  <a:ext cx="224753" cy="22475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8225" name="组合 85"/>
              <p:cNvGrpSpPr/>
              <p:nvPr/>
            </p:nvGrpSpPr>
            <p:grpSpPr>
              <a:xfrm>
                <a:off x="3168079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8226" name="椭圆 198"/>
                <p:cNvSpPr/>
                <p:nvPr/>
              </p:nvSpPr>
              <p:spPr>
                <a:xfrm rot="16200000">
                  <a:off x="4479537" y="3008119"/>
                  <a:ext cx="276891" cy="2626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/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8227" name="椭圆 199"/>
                <p:cNvSpPr/>
                <p:nvPr/>
              </p:nvSpPr>
              <p:spPr>
                <a:xfrm rot="16200000">
                  <a:off x="4511585" y="3026055"/>
                  <a:ext cx="224753" cy="22475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8228" name="组合 86"/>
              <p:cNvGrpSpPr/>
              <p:nvPr/>
            </p:nvGrpSpPr>
            <p:grpSpPr>
              <a:xfrm>
                <a:off x="3197698" y="2171864"/>
                <a:ext cx="362117" cy="236685"/>
                <a:chOff x="4312849" y="3104300"/>
                <a:chExt cx="384317" cy="61430"/>
              </a:xfrm>
            </p:grpSpPr>
          </p:grpSp>
          <p:grpSp>
            <p:nvGrpSpPr>
              <p:cNvPr id="8229" name="组合 87"/>
              <p:cNvGrpSpPr/>
              <p:nvPr/>
            </p:nvGrpSpPr>
            <p:grpSpPr>
              <a:xfrm>
                <a:off x="3635164" y="2097014"/>
                <a:ext cx="630643" cy="550614"/>
                <a:chOff x="4846885" y="2796017"/>
                <a:chExt cx="840857" cy="734151"/>
              </a:xfrm>
            </p:grpSpPr>
            <p:sp>
              <p:nvSpPr>
                <p:cNvPr id="8230" name="椭圆 194"/>
                <p:cNvSpPr/>
                <p:nvPr/>
              </p:nvSpPr>
              <p:spPr>
                <a:xfrm>
                  <a:off x="4902568" y="2795742"/>
                  <a:ext cx="722377" cy="75517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/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8231" name="文本框 18"/>
                <p:cNvSpPr/>
                <p:nvPr/>
              </p:nvSpPr>
              <p:spPr>
                <a:xfrm>
                  <a:off x="4846885" y="2811166"/>
                  <a:ext cx="840857" cy="719002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anchor="t" anchorCtr="0">
                  <a:spAutoFit/>
                </a:bodyPr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lvl="0" algn="ctr"/>
                  <a:r>
                    <a:rPr lang="en-US" altLang="zh-CN" sz="2100" b="1">
                      <a:solidFill>
                        <a:srgbClr val="00B0F0"/>
                      </a:solidFill>
                      <a:latin typeface="Impact" pitchFamily="34" charset="0"/>
                    </a:rPr>
                    <a:t>01</a:t>
                  </a:r>
                  <a:endParaRPr lang="zh-CN" altLang="en-US" sz="2100" b="1">
                    <a:solidFill>
                      <a:srgbClr val="00B0F0"/>
                    </a:solidFill>
                    <a:latin typeface="Impact" pitchFamily="34" charset="0"/>
                    <a:ea typeface="宋体" pitchFamily="2" charset="-122"/>
                  </a:endParaRPr>
                </a:p>
              </p:txBody>
            </p:sp>
          </p:grpSp>
          <p:sp>
            <p:nvSpPr>
              <p:cNvPr id="8232" name="文本框 24">
                <a:hlinkClick r:id="rId9" action="ppaction://hlinksldjump"/>
              </p:cNvPr>
              <p:cNvSpPr/>
              <p:nvPr/>
            </p:nvSpPr>
            <p:spPr>
              <a:xfrm>
                <a:off x="4035549" y="2014039"/>
                <a:ext cx="2629911" cy="65908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zh-CN" altLang="en-US" sz="2700" b="1">
                    <a:solidFill>
                      <a:schemeClr val="bg1"/>
                    </a:solidFill>
                    <a:latin typeface="黑体" pitchFamily="49" charset="-122"/>
                    <a:ea typeface="黑体" pitchFamily="49" charset="-122"/>
                  </a:rPr>
                  <a:t>试题凝聚</a:t>
                </a:r>
                <a:endParaRPr lang="zh-CN" altLang="en-US" sz="27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endParaRPr>
              </a:p>
            </p:txBody>
          </p:sp>
          <p:sp>
            <p:nvSpPr>
              <p:cNvPr id="8233" name="KSO_Shape"/>
              <p:cNvSpPr/>
              <p:nvPr/>
            </p:nvSpPr>
            <p:spPr>
              <a:xfrm>
                <a:off x="2302897" y="2098867"/>
                <a:ext cx="558264" cy="533428"/>
              </a:xfrm>
              <a:custGeom>
                <a:rect l="l" t="t" r="r" b="b"/>
                <a:pathLst>
                  <a:path w="1889279" h="1810503">
                    <a:moveTo>
                      <a:pt x="1408636" y="1462945"/>
                    </a:moveTo>
                    <a:cubicBezTo>
                      <a:pt x="1471912" y="1494489"/>
                      <a:pt x="1528819" y="1532588"/>
                      <a:pt x="1575786" y="1578162"/>
                    </a:cubicBezTo>
                    <a:cubicBezTo>
                      <a:pt x="1467281" y="1672800"/>
                      <a:pt x="1335058" y="1742507"/>
                      <a:pt x="1188886" y="1779443"/>
                    </a:cubicBezTo>
                    <a:cubicBezTo>
                      <a:pt x="1278166" y="1700386"/>
                      <a:pt x="1353810" y="1592053"/>
                      <a:pt x="1408636" y="1462945"/>
                    </a:cubicBezTo>
                    <a:close/>
                    <a:moveTo>
                      <a:pt x="494888" y="1445849"/>
                    </a:moveTo>
                    <a:cubicBezTo>
                      <a:pt x="556747" y="1590569"/>
                      <a:pt x="643865" y="1709702"/>
                      <a:pt x="747068" y="1790925"/>
                    </a:cubicBezTo>
                    <a:cubicBezTo>
                      <a:pt x="576321" y="1756303"/>
                      <a:pt x="422614" y="1677538"/>
                      <a:pt x="300900" y="1566189"/>
                    </a:cubicBezTo>
                    <a:cubicBezTo>
                      <a:pt x="355309" y="1517036"/>
                      <a:pt x="421005" y="1476420"/>
                      <a:pt x="494888" y="1445849"/>
                    </a:cubicBezTo>
                    <a:close/>
                    <a:moveTo>
                      <a:pt x="900586" y="1355871"/>
                    </a:moveTo>
                    <a:lnTo>
                      <a:pt x="900586" y="1808904"/>
                    </a:lnTo>
                    <a:lnTo>
                      <a:pt x="884222" y="1808113"/>
                    </a:lnTo>
                    <a:cubicBezTo>
                      <a:pt x="745280" y="1742581"/>
                      <a:pt x="627378" y="1604992"/>
                      <a:pt x="551037" y="1423344"/>
                    </a:cubicBezTo>
                    <a:cubicBezTo>
                      <a:pt x="655969" y="1381011"/>
                      <a:pt x="774745" y="1357337"/>
                      <a:pt x="900586" y="1355871"/>
                    </a:cubicBezTo>
                    <a:close/>
                    <a:moveTo>
                      <a:pt x="953521" y="1355186"/>
                    </a:moveTo>
                    <a:cubicBezTo>
                      <a:pt x="1099660" y="1356509"/>
                      <a:pt x="1236550" y="1386650"/>
                      <a:pt x="1354036" y="1440083"/>
                    </a:cubicBezTo>
                    <a:cubicBezTo>
                      <a:pt x="1283551" y="1605630"/>
                      <a:pt x="1178611" y="1734316"/>
                      <a:pt x="1054486" y="1804443"/>
                    </a:cubicBezTo>
                    <a:lnTo>
                      <a:pt x="953521" y="1810503"/>
                    </a:lnTo>
                    <a:close/>
                    <a:moveTo>
                      <a:pt x="1517159" y="931303"/>
                    </a:moveTo>
                    <a:lnTo>
                      <a:pt x="1889279" y="931303"/>
                    </a:lnTo>
                    <a:cubicBezTo>
                      <a:pt x="1883282" y="1167646"/>
                      <a:pt x="1781715" y="1381244"/>
                      <a:pt x="1618873" y="1536894"/>
                    </a:cubicBezTo>
                    <a:cubicBezTo>
                      <a:pt x="1566437" y="1485571"/>
                      <a:pt x="1502786" y="1442774"/>
                      <a:pt x="1431939" y="1407715"/>
                    </a:cubicBezTo>
                    <a:cubicBezTo>
                      <a:pt x="1485774" y="1266553"/>
                      <a:pt x="1516428" y="1104135"/>
                      <a:pt x="1517159" y="931303"/>
                    </a:cubicBezTo>
                    <a:close/>
                    <a:moveTo>
                      <a:pt x="953521" y="931303"/>
                    </a:moveTo>
                    <a:lnTo>
                      <a:pt x="1456842" y="931303"/>
                    </a:lnTo>
                    <a:cubicBezTo>
                      <a:pt x="1456123" y="1096196"/>
                      <a:pt x="1427268" y="1250986"/>
                      <a:pt x="1375819" y="1384691"/>
                    </a:cubicBezTo>
                    <a:cubicBezTo>
                      <a:pt x="1251537" y="1327928"/>
                      <a:pt x="1107288" y="1296191"/>
                      <a:pt x="953521" y="1294902"/>
                    </a:cubicBezTo>
                    <a:close/>
                    <a:moveTo>
                      <a:pt x="448568" y="931303"/>
                    </a:moveTo>
                    <a:lnTo>
                      <a:pt x="900586" y="931303"/>
                    </a:lnTo>
                    <a:lnTo>
                      <a:pt x="900586" y="1295603"/>
                    </a:lnTo>
                    <a:cubicBezTo>
                      <a:pt x="766605" y="1297053"/>
                      <a:pt x="640053" y="1322469"/>
                      <a:pt x="528061" y="1368046"/>
                    </a:cubicBezTo>
                    <a:cubicBezTo>
                      <a:pt x="478984" y="1238632"/>
                      <a:pt x="450499" y="1089843"/>
                      <a:pt x="448568" y="931303"/>
                    </a:cubicBezTo>
                    <a:close/>
                    <a:moveTo>
                      <a:pt x="0" y="931303"/>
                    </a:moveTo>
                    <a:lnTo>
                      <a:pt x="388264" y="931303"/>
                    </a:lnTo>
                    <a:cubicBezTo>
                      <a:pt x="390220" y="1097785"/>
                      <a:pt x="420532" y="1254193"/>
                      <a:pt x="473139" y="1390578"/>
                    </a:cubicBezTo>
                    <a:cubicBezTo>
                      <a:pt x="391203" y="1423988"/>
                      <a:pt x="318506" y="1469260"/>
                      <a:pt x="258353" y="1524144"/>
                    </a:cubicBezTo>
                    <a:cubicBezTo>
                      <a:pt x="102364" y="1370026"/>
                      <a:pt x="5849" y="1161456"/>
                      <a:pt x="0" y="931303"/>
                    </a:cubicBezTo>
                    <a:close/>
                    <a:moveTo>
                      <a:pt x="536834" y="421694"/>
                    </a:moveTo>
                    <a:cubicBezTo>
                      <a:pt x="646682" y="464986"/>
                      <a:pt x="770110" y="489176"/>
                      <a:pt x="900586" y="490537"/>
                    </a:cubicBezTo>
                    <a:lnTo>
                      <a:pt x="900586" y="875390"/>
                    </a:lnTo>
                    <a:lnTo>
                      <a:pt x="448805" y="875390"/>
                    </a:lnTo>
                    <a:cubicBezTo>
                      <a:pt x="451150" y="709592"/>
                      <a:pt x="482649" y="554587"/>
                      <a:pt x="536834" y="421694"/>
                    </a:cubicBezTo>
                    <a:close/>
                    <a:moveTo>
                      <a:pt x="1356131" y="409527"/>
                    </a:moveTo>
                    <a:cubicBezTo>
                      <a:pt x="1415590" y="544412"/>
                      <a:pt x="1451132" y="703874"/>
                      <a:pt x="1455052" y="875390"/>
                    </a:cubicBezTo>
                    <a:lnTo>
                      <a:pt x="953521" y="875390"/>
                    </a:lnTo>
                    <a:lnTo>
                      <a:pt x="953521" y="491238"/>
                    </a:lnTo>
                    <a:cubicBezTo>
                      <a:pt x="1099303" y="490092"/>
                      <a:pt x="1236528" y="461431"/>
                      <a:pt x="1356131" y="409527"/>
                    </a:cubicBezTo>
                    <a:close/>
                    <a:moveTo>
                      <a:pt x="271202" y="273767"/>
                    </a:moveTo>
                    <a:cubicBezTo>
                      <a:pt x="330895" y="324894"/>
                      <a:pt x="401533" y="367494"/>
                      <a:pt x="480768" y="398692"/>
                    </a:cubicBezTo>
                    <a:cubicBezTo>
                      <a:pt x="424147" y="539118"/>
                      <a:pt x="390867" y="701724"/>
                      <a:pt x="388496" y="875390"/>
                    </a:cubicBezTo>
                    <a:lnTo>
                      <a:pt x="238" y="875390"/>
                    </a:lnTo>
                    <a:cubicBezTo>
                      <a:pt x="7162" y="640451"/>
                      <a:pt x="108645" y="428248"/>
                      <a:pt x="271202" y="273767"/>
                    </a:cubicBezTo>
                    <a:close/>
                    <a:moveTo>
                      <a:pt x="1605567" y="261436"/>
                    </a:moveTo>
                    <a:cubicBezTo>
                      <a:pt x="1775300" y="417133"/>
                      <a:pt x="1881942" y="634296"/>
                      <a:pt x="1889035" y="875390"/>
                    </a:cubicBezTo>
                    <a:lnTo>
                      <a:pt x="1515364" y="875390"/>
                    </a:lnTo>
                    <a:cubicBezTo>
                      <a:pt x="1511419" y="696081"/>
                      <a:pt x="1474168" y="529014"/>
                      <a:pt x="1413107" y="386152"/>
                    </a:cubicBezTo>
                    <a:cubicBezTo>
                      <a:pt x="1485941" y="353453"/>
                      <a:pt x="1551126" y="311628"/>
                      <a:pt x="1605567" y="261436"/>
                    </a:cubicBezTo>
                    <a:close/>
                    <a:moveTo>
                      <a:pt x="748157" y="19413"/>
                    </a:moveTo>
                    <a:cubicBezTo>
                      <a:pt x="649482" y="96557"/>
                      <a:pt x="565491" y="208310"/>
                      <a:pt x="504779" y="344256"/>
                    </a:cubicBezTo>
                    <a:cubicBezTo>
                      <a:pt x="432706" y="315858"/>
                      <a:pt x="368354" y="277545"/>
                      <a:pt x="313920" y="231604"/>
                    </a:cubicBezTo>
                    <a:cubicBezTo>
                      <a:pt x="434240" y="127070"/>
                      <a:pt x="583275" y="52667"/>
                      <a:pt x="748157" y="19413"/>
                    </a:cubicBezTo>
                    <a:close/>
                    <a:moveTo>
                      <a:pt x="1137621" y="18543"/>
                    </a:moveTo>
                    <a:cubicBezTo>
                      <a:pt x="1297904" y="50310"/>
                      <a:pt x="1443338" y="120918"/>
                      <a:pt x="1562575" y="219802"/>
                    </a:cubicBezTo>
                    <a:cubicBezTo>
                      <a:pt x="1512842" y="265093"/>
                      <a:pt x="1453308" y="302843"/>
                      <a:pt x="1386970" y="332857"/>
                    </a:cubicBezTo>
                    <a:cubicBezTo>
                      <a:pt x="1323718" y="199817"/>
                      <a:pt x="1237626" y="91674"/>
                      <a:pt x="1137621" y="18543"/>
                    </a:cubicBezTo>
                    <a:close/>
                    <a:moveTo>
                      <a:pt x="900586" y="1702"/>
                    </a:moveTo>
                    <a:lnTo>
                      <a:pt x="900586" y="430269"/>
                    </a:lnTo>
                    <a:cubicBezTo>
                      <a:pt x="778345" y="428899"/>
                      <a:pt x="662774" y="406468"/>
                      <a:pt x="560047" y="366408"/>
                    </a:cubicBezTo>
                    <a:cubicBezTo>
                      <a:pt x="637783" y="193348"/>
                      <a:pt x="753999" y="63227"/>
                      <a:pt x="890213" y="2203"/>
                    </a:cubicBezTo>
                    <a:close/>
                    <a:moveTo>
                      <a:pt x="953521" y="0"/>
                    </a:moveTo>
                    <a:lnTo>
                      <a:pt x="981035" y="1330"/>
                    </a:lnTo>
                    <a:cubicBezTo>
                      <a:pt x="1124068" y="53565"/>
                      <a:pt x="1247786" y="180867"/>
                      <a:pt x="1332000" y="354889"/>
                    </a:cubicBezTo>
                    <a:cubicBezTo>
                      <a:pt x="1219743" y="403080"/>
                      <a:pt x="1090709" y="429800"/>
                      <a:pt x="953521" y="430954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2860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7" dur="1000" fill="hold"/>
                                        <p:tgtEl>
                                          <p:spTgt spid="8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1000" fill="hold"/>
                                        <p:tgtEl>
                                          <p:spTgt spid="8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15" dur="1000" fill="hold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9217" name="组合 5"/>
          <p:cNvGrpSpPr/>
          <p:nvPr/>
        </p:nvGrpSpPr>
        <p:grpSpPr>
          <a:xfrm>
            <a:off x="2425700" y="-7938"/>
            <a:ext cx="4192588" cy="1992312"/>
            <a:chOff x="1851755" y="1505713"/>
            <a:chExt cx="5440491" cy="2584754"/>
          </a:xfrm>
        </p:grpSpPr>
        <p:grpSp>
          <p:nvGrpSpPr>
            <p:cNvPr id="9218" name="组合 81"/>
            <p:cNvGrpSpPr/>
            <p:nvPr/>
          </p:nvGrpSpPr>
          <p:grpSpPr>
            <a:xfrm>
              <a:off x="1533189" y="1385528"/>
              <a:ext cx="2664225" cy="2591901"/>
              <a:chOff x="3295850" y="1895995"/>
              <a:chExt cx="3725149" cy="4660916"/>
            </a:xfrm>
          </p:grpSpPr>
        </p:grpSp>
        <p:grpSp>
          <p:nvGrpSpPr>
            <p:cNvPr id="9219" name="组合 82"/>
            <p:cNvGrpSpPr/>
            <p:nvPr/>
          </p:nvGrpSpPr>
          <p:grpSpPr>
            <a:xfrm>
              <a:off x="2302897" y="1980707"/>
              <a:ext cx="4989349" cy="751080"/>
              <a:chOff x="2302897" y="1980707"/>
              <a:chExt cx="4989349" cy="751080"/>
            </a:xfrm>
          </p:grpSpPr>
          <p:sp>
            <p:nvSpPr>
              <p:cNvPr id="9220" name="圆角矩形 8"/>
              <p:cNvSpPr/>
              <p:nvPr/>
            </p:nvSpPr>
            <p:spPr>
              <a:xfrm>
                <a:off x="3397295" y="1980707"/>
                <a:ext cx="3894951" cy="751080"/>
              </a:xfrm>
              <a:prstGeom prst="roundRect">
                <a:avLst>
                  <a:gd name="adj" fmla="val 9976"/>
                </a:avLst>
              </a:prstGeom>
              <a:solidFill>
                <a:srgbClr val="00B0F0"/>
              </a:solidFill>
              <a:ln w="25400">
                <a:gradFill flip="none" rotWithShape="1">
                  <a:gsLst>
                    <a:gs pos="88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  <a:gs pos="71000">
                      <a:schemeClr val="bg1">
                        <a:lumMod val="85000"/>
                      </a:schemeClr>
                    </a:gs>
                    <a:gs pos="55000">
                      <a:schemeClr val="bg1"/>
                    </a:gs>
                    <a:gs pos="37000">
                      <a:schemeClr val="bg1">
                        <a:lumMod val="85000"/>
                      </a:schemeClr>
                    </a:gs>
                    <a:gs pos="2200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1200000" scaled="0"/>
                </a:gradFill>
              </a:ln>
              <a:effectLst>
                <a:outerShdw blurRad="101600" dist="508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9221" name="组合 84"/>
              <p:cNvGrpSpPr/>
              <p:nvPr/>
            </p:nvGrpSpPr>
            <p:grpSpPr>
              <a:xfrm>
                <a:off x="3467584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9222" name="椭圆 21"/>
                <p:cNvSpPr/>
                <p:nvPr/>
              </p:nvSpPr>
              <p:spPr>
                <a:xfrm rot="16200000">
                  <a:off x="4484837" y="3000957"/>
                  <a:ext cx="276891" cy="27695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/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9223" name="椭圆 22"/>
                <p:cNvSpPr/>
                <p:nvPr/>
              </p:nvSpPr>
              <p:spPr>
                <a:xfrm rot="16200000">
                  <a:off x="4511585" y="3026055"/>
                  <a:ext cx="224753" cy="22475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9224" name="组合 85"/>
              <p:cNvGrpSpPr/>
              <p:nvPr/>
            </p:nvGrpSpPr>
            <p:grpSpPr>
              <a:xfrm>
                <a:off x="3168079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9225" name="椭圆 19"/>
                <p:cNvSpPr/>
                <p:nvPr/>
              </p:nvSpPr>
              <p:spPr>
                <a:xfrm rot="16200000">
                  <a:off x="4479537" y="3008121"/>
                  <a:ext cx="276891" cy="26262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/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9226" name="椭圆 20"/>
                <p:cNvSpPr/>
                <p:nvPr/>
              </p:nvSpPr>
              <p:spPr>
                <a:xfrm rot="16200000">
                  <a:off x="4511585" y="3026055"/>
                  <a:ext cx="224753" cy="22475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9227" name="组合 86"/>
              <p:cNvGrpSpPr/>
              <p:nvPr/>
            </p:nvGrpSpPr>
            <p:grpSpPr>
              <a:xfrm>
                <a:off x="3197698" y="2171864"/>
                <a:ext cx="362117" cy="236685"/>
                <a:chOff x="4312849" y="3104300"/>
                <a:chExt cx="384317" cy="61430"/>
              </a:xfrm>
            </p:grpSpPr>
          </p:grpSp>
          <p:grpSp>
            <p:nvGrpSpPr>
              <p:cNvPr id="9228" name="组合 87"/>
              <p:cNvGrpSpPr/>
              <p:nvPr/>
            </p:nvGrpSpPr>
            <p:grpSpPr>
              <a:xfrm>
                <a:off x="3635164" y="2097014"/>
                <a:ext cx="630643" cy="550614"/>
                <a:chOff x="4846885" y="2796017"/>
                <a:chExt cx="840857" cy="734151"/>
              </a:xfrm>
            </p:grpSpPr>
            <p:sp>
              <p:nvSpPr>
                <p:cNvPr id="9229" name="椭圆 15"/>
                <p:cNvSpPr/>
                <p:nvPr/>
              </p:nvSpPr>
              <p:spPr>
                <a:xfrm>
                  <a:off x="4902566" y="2795742"/>
                  <a:ext cx="722379" cy="75517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/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9230" name="文本框 18"/>
                <p:cNvSpPr/>
                <p:nvPr/>
              </p:nvSpPr>
              <p:spPr>
                <a:xfrm>
                  <a:off x="4846885" y="2811166"/>
                  <a:ext cx="840857" cy="719002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anchor="t" anchorCtr="0">
                  <a:spAutoFit/>
                </a:bodyPr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lvl="0" algn="ctr"/>
                  <a:r>
                    <a:rPr lang="en-US" altLang="zh-CN" sz="2100" b="1">
                      <a:solidFill>
                        <a:srgbClr val="00B0F0"/>
                      </a:solidFill>
                      <a:latin typeface="Impact" pitchFamily="34" charset="0"/>
                    </a:rPr>
                    <a:t>01</a:t>
                  </a:r>
                  <a:endParaRPr lang="zh-CN" altLang="en-US" sz="2100" b="1">
                    <a:solidFill>
                      <a:srgbClr val="00B0F0"/>
                    </a:solidFill>
                    <a:latin typeface="Impact" pitchFamily="34" charset="0"/>
                    <a:ea typeface="宋体" pitchFamily="2" charset="-122"/>
                  </a:endParaRPr>
                </a:p>
              </p:txBody>
            </p:sp>
          </p:grpSp>
          <p:sp>
            <p:nvSpPr>
              <p:cNvPr id="9231" name="文本框 24"/>
              <p:cNvSpPr/>
              <p:nvPr/>
            </p:nvSpPr>
            <p:spPr>
              <a:xfrm>
                <a:off x="4035549" y="2014039"/>
                <a:ext cx="2629911" cy="65908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zh-CN" altLang="en-US" sz="2700" b="1">
                    <a:solidFill>
                      <a:schemeClr val="bg1"/>
                    </a:solidFill>
                    <a:latin typeface="黑体" pitchFamily="49" charset="-122"/>
                    <a:ea typeface="黑体" pitchFamily="49" charset="-122"/>
                  </a:rPr>
                  <a:t>试题凝聚</a:t>
                </a:r>
                <a:endParaRPr lang="zh-CN" altLang="en-US" sz="27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endParaRPr>
              </a:p>
            </p:txBody>
          </p:sp>
          <p:sp>
            <p:nvSpPr>
              <p:cNvPr id="9232" name="KSO_Shape"/>
              <p:cNvSpPr/>
              <p:nvPr/>
            </p:nvSpPr>
            <p:spPr>
              <a:xfrm>
                <a:off x="2302898" y="2098867"/>
                <a:ext cx="558262" cy="533428"/>
              </a:xfrm>
              <a:custGeom>
                <a:rect l="l" t="t" r="r" b="b"/>
                <a:pathLst>
                  <a:path w="1889279" h="1810503">
                    <a:moveTo>
                      <a:pt x="1408636" y="1462945"/>
                    </a:moveTo>
                    <a:cubicBezTo>
                      <a:pt x="1471912" y="1494489"/>
                      <a:pt x="1528819" y="1532588"/>
                      <a:pt x="1575786" y="1578162"/>
                    </a:cubicBezTo>
                    <a:cubicBezTo>
                      <a:pt x="1467281" y="1672800"/>
                      <a:pt x="1335058" y="1742507"/>
                      <a:pt x="1188886" y="1779443"/>
                    </a:cubicBezTo>
                    <a:cubicBezTo>
                      <a:pt x="1278166" y="1700386"/>
                      <a:pt x="1353810" y="1592053"/>
                      <a:pt x="1408636" y="1462945"/>
                    </a:cubicBezTo>
                    <a:close/>
                    <a:moveTo>
                      <a:pt x="494888" y="1445849"/>
                    </a:moveTo>
                    <a:cubicBezTo>
                      <a:pt x="556747" y="1590569"/>
                      <a:pt x="643865" y="1709702"/>
                      <a:pt x="747068" y="1790925"/>
                    </a:cubicBezTo>
                    <a:cubicBezTo>
                      <a:pt x="576321" y="1756303"/>
                      <a:pt x="422614" y="1677538"/>
                      <a:pt x="300900" y="1566189"/>
                    </a:cubicBezTo>
                    <a:cubicBezTo>
                      <a:pt x="355309" y="1517036"/>
                      <a:pt x="421005" y="1476420"/>
                      <a:pt x="494888" y="1445849"/>
                    </a:cubicBezTo>
                    <a:close/>
                    <a:moveTo>
                      <a:pt x="900586" y="1355871"/>
                    </a:moveTo>
                    <a:lnTo>
                      <a:pt x="900586" y="1808904"/>
                    </a:lnTo>
                    <a:lnTo>
                      <a:pt x="884222" y="1808113"/>
                    </a:lnTo>
                    <a:cubicBezTo>
                      <a:pt x="745280" y="1742581"/>
                      <a:pt x="627378" y="1604992"/>
                      <a:pt x="551037" y="1423344"/>
                    </a:cubicBezTo>
                    <a:cubicBezTo>
                      <a:pt x="655969" y="1381011"/>
                      <a:pt x="774745" y="1357337"/>
                      <a:pt x="900586" y="1355871"/>
                    </a:cubicBezTo>
                    <a:close/>
                    <a:moveTo>
                      <a:pt x="953521" y="1355186"/>
                    </a:moveTo>
                    <a:cubicBezTo>
                      <a:pt x="1099660" y="1356509"/>
                      <a:pt x="1236550" y="1386650"/>
                      <a:pt x="1354036" y="1440083"/>
                    </a:cubicBezTo>
                    <a:cubicBezTo>
                      <a:pt x="1283551" y="1605630"/>
                      <a:pt x="1178611" y="1734316"/>
                      <a:pt x="1054486" y="1804443"/>
                    </a:cubicBezTo>
                    <a:lnTo>
                      <a:pt x="953521" y="1810503"/>
                    </a:lnTo>
                    <a:close/>
                    <a:moveTo>
                      <a:pt x="1517159" y="931303"/>
                    </a:moveTo>
                    <a:lnTo>
                      <a:pt x="1889279" y="931303"/>
                    </a:lnTo>
                    <a:cubicBezTo>
                      <a:pt x="1883282" y="1167646"/>
                      <a:pt x="1781715" y="1381244"/>
                      <a:pt x="1618873" y="1536894"/>
                    </a:cubicBezTo>
                    <a:cubicBezTo>
                      <a:pt x="1566437" y="1485571"/>
                      <a:pt x="1502786" y="1442774"/>
                      <a:pt x="1431939" y="1407715"/>
                    </a:cubicBezTo>
                    <a:cubicBezTo>
                      <a:pt x="1485774" y="1266553"/>
                      <a:pt x="1516428" y="1104135"/>
                      <a:pt x="1517159" y="931303"/>
                    </a:cubicBezTo>
                    <a:close/>
                    <a:moveTo>
                      <a:pt x="953521" y="931303"/>
                    </a:moveTo>
                    <a:lnTo>
                      <a:pt x="1456842" y="931303"/>
                    </a:lnTo>
                    <a:cubicBezTo>
                      <a:pt x="1456123" y="1096196"/>
                      <a:pt x="1427268" y="1250986"/>
                      <a:pt x="1375819" y="1384691"/>
                    </a:cubicBezTo>
                    <a:cubicBezTo>
                      <a:pt x="1251537" y="1327928"/>
                      <a:pt x="1107288" y="1296191"/>
                      <a:pt x="953521" y="1294902"/>
                    </a:cubicBezTo>
                    <a:close/>
                    <a:moveTo>
                      <a:pt x="448568" y="931303"/>
                    </a:moveTo>
                    <a:lnTo>
                      <a:pt x="900586" y="931303"/>
                    </a:lnTo>
                    <a:lnTo>
                      <a:pt x="900586" y="1295603"/>
                    </a:lnTo>
                    <a:cubicBezTo>
                      <a:pt x="766605" y="1297053"/>
                      <a:pt x="640053" y="1322469"/>
                      <a:pt x="528061" y="1368046"/>
                    </a:cubicBezTo>
                    <a:cubicBezTo>
                      <a:pt x="478984" y="1238632"/>
                      <a:pt x="450499" y="1089843"/>
                      <a:pt x="448568" y="931303"/>
                    </a:cubicBezTo>
                    <a:close/>
                    <a:moveTo>
                      <a:pt x="0" y="931303"/>
                    </a:moveTo>
                    <a:lnTo>
                      <a:pt x="388264" y="931303"/>
                    </a:lnTo>
                    <a:cubicBezTo>
                      <a:pt x="390220" y="1097785"/>
                      <a:pt x="420532" y="1254193"/>
                      <a:pt x="473139" y="1390578"/>
                    </a:cubicBezTo>
                    <a:cubicBezTo>
                      <a:pt x="391203" y="1423988"/>
                      <a:pt x="318506" y="1469260"/>
                      <a:pt x="258353" y="1524144"/>
                    </a:cubicBezTo>
                    <a:cubicBezTo>
                      <a:pt x="102364" y="1370026"/>
                      <a:pt x="5849" y="1161456"/>
                      <a:pt x="0" y="931303"/>
                    </a:cubicBezTo>
                    <a:close/>
                    <a:moveTo>
                      <a:pt x="536834" y="421694"/>
                    </a:moveTo>
                    <a:cubicBezTo>
                      <a:pt x="646682" y="464986"/>
                      <a:pt x="770110" y="489176"/>
                      <a:pt x="900586" y="490537"/>
                    </a:cubicBezTo>
                    <a:lnTo>
                      <a:pt x="900586" y="875390"/>
                    </a:lnTo>
                    <a:lnTo>
                      <a:pt x="448805" y="875390"/>
                    </a:lnTo>
                    <a:cubicBezTo>
                      <a:pt x="451150" y="709592"/>
                      <a:pt x="482649" y="554587"/>
                      <a:pt x="536834" y="421694"/>
                    </a:cubicBezTo>
                    <a:close/>
                    <a:moveTo>
                      <a:pt x="1356131" y="409527"/>
                    </a:moveTo>
                    <a:cubicBezTo>
                      <a:pt x="1415590" y="544412"/>
                      <a:pt x="1451132" y="703874"/>
                      <a:pt x="1455052" y="875390"/>
                    </a:cubicBezTo>
                    <a:lnTo>
                      <a:pt x="953521" y="875390"/>
                    </a:lnTo>
                    <a:lnTo>
                      <a:pt x="953521" y="491238"/>
                    </a:lnTo>
                    <a:cubicBezTo>
                      <a:pt x="1099303" y="490092"/>
                      <a:pt x="1236528" y="461431"/>
                      <a:pt x="1356131" y="409527"/>
                    </a:cubicBezTo>
                    <a:close/>
                    <a:moveTo>
                      <a:pt x="271202" y="273767"/>
                    </a:moveTo>
                    <a:cubicBezTo>
                      <a:pt x="330895" y="324894"/>
                      <a:pt x="401533" y="367494"/>
                      <a:pt x="480768" y="398692"/>
                    </a:cubicBezTo>
                    <a:cubicBezTo>
                      <a:pt x="424147" y="539118"/>
                      <a:pt x="390867" y="701724"/>
                      <a:pt x="388496" y="875390"/>
                    </a:cubicBezTo>
                    <a:lnTo>
                      <a:pt x="238" y="875390"/>
                    </a:lnTo>
                    <a:cubicBezTo>
                      <a:pt x="7162" y="640451"/>
                      <a:pt x="108645" y="428248"/>
                      <a:pt x="271202" y="273767"/>
                    </a:cubicBezTo>
                    <a:close/>
                    <a:moveTo>
                      <a:pt x="1605567" y="261436"/>
                    </a:moveTo>
                    <a:cubicBezTo>
                      <a:pt x="1775300" y="417133"/>
                      <a:pt x="1881942" y="634296"/>
                      <a:pt x="1889035" y="875390"/>
                    </a:cubicBezTo>
                    <a:lnTo>
                      <a:pt x="1515364" y="875390"/>
                    </a:lnTo>
                    <a:cubicBezTo>
                      <a:pt x="1511419" y="696081"/>
                      <a:pt x="1474168" y="529014"/>
                      <a:pt x="1413107" y="386152"/>
                    </a:cubicBezTo>
                    <a:cubicBezTo>
                      <a:pt x="1485941" y="353453"/>
                      <a:pt x="1551126" y="311628"/>
                      <a:pt x="1605567" y="261436"/>
                    </a:cubicBezTo>
                    <a:close/>
                    <a:moveTo>
                      <a:pt x="748157" y="19413"/>
                    </a:moveTo>
                    <a:cubicBezTo>
                      <a:pt x="649482" y="96557"/>
                      <a:pt x="565491" y="208310"/>
                      <a:pt x="504779" y="344256"/>
                    </a:cubicBezTo>
                    <a:cubicBezTo>
                      <a:pt x="432706" y="315858"/>
                      <a:pt x="368354" y="277545"/>
                      <a:pt x="313920" y="231604"/>
                    </a:cubicBezTo>
                    <a:cubicBezTo>
                      <a:pt x="434240" y="127070"/>
                      <a:pt x="583275" y="52667"/>
                      <a:pt x="748157" y="19413"/>
                    </a:cubicBezTo>
                    <a:close/>
                    <a:moveTo>
                      <a:pt x="1137621" y="18543"/>
                    </a:moveTo>
                    <a:cubicBezTo>
                      <a:pt x="1297904" y="50310"/>
                      <a:pt x="1443338" y="120918"/>
                      <a:pt x="1562575" y="219802"/>
                    </a:cubicBezTo>
                    <a:cubicBezTo>
                      <a:pt x="1512842" y="265093"/>
                      <a:pt x="1453308" y="302843"/>
                      <a:pt x="1386970" y="332857"/>
                    </a:cubicBezTo>
                    <a:cubicBezTo>
                      <a:pt x="1323718" y="199817"/>
                      <a:pt x="1237626" y="91674"/>
                      <a:pt x="1137621" y="18543"/>
                    </a:cubicBezTo>
                    <a:close/>
                    <a:moveTo>
                      <a:pt x="900586" y="1702"/>
                    </a:moveTo>
                    <a:lnTo>
                      <a:pt x="900586" y="430269"/>
                    </a:lnTo>
                    <a:cubicBezTo>
                      <a:pt x="778345" y="428899"/>
                      <a:pt x="662774" y="406468"/>
                      <a:pt x="560047" y="366408"/>
                    </a:cubicBezTo>
                    <a:cubicBezTo>
                      <a:pt x="637783" y="193348"/>
                      <a:pt x="753999" y="63227"/>
                      <a:pt x="890213" y="2203"/>
                    </a:cubicBezTo>
                    <a:close/>
                    <a:moveTo>
                      <a:pt x="953521" y="0"/>
                    </a:moveTo>
                    <a:lnTo>
                      <a:pt x="981035" y="1330"/>
                    </a:lnTo>
                    <a:cubicBezTo>
                      <a:pt x="1124068" y="53565"/>
                      <a:pt x="1247786" y="180867"/>
                      <a:pt x="1332000" y="354889"/>
                    </a:cubicBezTo>
                    <a:cubicBezTo>
                      <a:pt x="1219743" y="403080"/>
                      <a:pt x="1090709" y="429800"/>
                      <a:pt x="953521" y="430954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2860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9233" name="矩形 1">
            <a:hlinkClick r:id="rId2" action="ppaction://hlinksldjump"/>
          </p:cNvPr>
          <p:cNvSpPr/>
          <p:nvPr/>
        </p:nvSpPr>
        <p:spPr>
          <a:xfrm>
            <a:off x="1606550" y="1322388"/>
            <a:ext cx="5788025" cy="460375"/>
          </a:xfrm>
          <a:prstGeom prst="rect">
            <a:avLst/>
          </a:prstGeom>
          <a:solidFill>
            <a:srgbClr val="E56666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·1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测量物体密度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9234" name="矩形 2">
            <a:hlinkClick r:id="rId3" action="ppaction://hlinksldjump"/>
          </p:cNvPr>
          <p:cNvSpPr/>
          <p:nvPr/>
        </p:nvSpPr>
        <p:spPr>
          <a:xfrm>
            <a:off x="1606550" y="1835150"/>
            <a:ext cx="5788025" cy="461962"/>
          </a:xfrm>
          <a:prstGeom prst="rect">
            <a:avLst/>
          </a:prstGeom>
          <a:solidFill>
            <a:srgbClr val="00B7CA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·2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探究滑动摩擦力与哪些因素有关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9235" name="Picture 7" descr="C:\Users\Administrator\Desktop\习题课件\返回框.png">
            <a:hlinkClick r:id="rId5" action="ppaction://hlinksldjump"/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8101012" y="4130675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9236" name="矩形 27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1606550" y="2346325"/>
            <a:ext cx="5788025" cy="4619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</a:t>
            </a:r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3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探究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阻力对物体运动的影响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9237" name="矩形 28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1606550" y="2863850"/>
            <a:ext cx="5788025" cy="46196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</a:t>
            </a:r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4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探究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液体压强与哪些因素有关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9238" name="矩形 29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1617663" y="3365500"/>
            <a:ext cx="5788025" cy="461963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</a:t>
            </a:r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5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探究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浮力大小与哪些因素有关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9239" name="矩形 30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1619250" y="3876675"/>
            <a:ext cx="5788025" cy="461963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</a:t>
            </a:r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6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探究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杠杆平衡条件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9240" name="矩形 31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1619250" y="4392613"/>
            <a:ext cx="5788025" cy="46196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·7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探究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动能的大小与哪些因素有关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2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2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2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33" grpId="0"/>
      <p:bldP spid="9234" grpId="1"/>
      <p:bldP spid="9236" grpId="2"/>
      <p:bldP spid="9237" grpId="3"/>
      <p:bldP spid="9238" grpId="4"/>
      <p:bldP spid="9239" grpId="5"/>
      <p:bldP spid="9240" grpId="6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1" name="Text Box 22"/>
          <p:cNvSpPr txBox="1">
            <a:spLocks noChangeArrowheads="1"/>
          </p:cNvSpPr>
          <p:nvPr/>
        </p:nvSpPr>
        <p:spPr bwMode="auto">
          <a:xfrm>
            <a:off x="506413" y="1003300"/>
            <a:ext cx="8115300" cy="334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/>
              </a:rPr>
              <a:t>1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】课外实践活动中，小强和小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丽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利用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实验室中的器材测量橙子的密度。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(1)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把天平放在水平桌面上，将游码移到称量标尺的零刻度线处，并调节</a:t>
            </a:r>
            <a:r>
              <a:rPr lang="en-US" altLang="zh-CN" sz="2400" b="1">
                <a:latin typeface="Times New Roman"/>
              </a:rPr>
              <a:t>____________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，使横梁平衡。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(2)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将橙子放在天平的左盘，横梁再次平衡时如图</a:t>
            </a:r>
            <a:r>
              <a:rPr lang="en-US" altLang="zh-CN" sz="2400" b="1">
                <a:latin typeface="Times New Roman"/>
              </a:rPr>
              <a:t>1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所示，则橙子的质量是</a:t>
            </a:r>
            <a:r>
              <a:rPr lang="en-US" altLang="zh-CN" sz="2400" b="1">
                <a:latin typeface="Times New Roman"/>
              </a:rPr>
              <a:t>________g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0242" name="矩形 15"/>
          <p:cNvSpPr>
            <a:spLocks noChangeArrowheads="1"/>
          </p:cNvSpPr>
          <p:nvPr/>
        </p:nvSpPr>
        <p:spPr bwMode="auto">
          <a:xfrm>
            <a:off x="539750" y="522288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1    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测量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物体密度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10243" name="矩形 3"/>
          <p:cNvSpPr/>
          <p:nvPr/>
        </p:nvSpPr>
        <p:spPr>
          <a:xfrm>
            <a:off x="3216275" y="2732088"/>
            <a:ext cx="1422400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平衡螺母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pic>
        <p:nvPicPr>
          <p:cNvPr id="10244" name="Picture 5" descr="图+427+1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327775" y="423862"/>
            <a:ext cx="2420938" cy="17160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45" name="矩形 5"/>
          <p:cNvSpPr/>
          <p:nvPr/>
        </p:nvSpPr>
        <p:spPr>
          <a:xfrm>
            <a:off x="3190875" y="3867150"/>
            <a:ext cx="876300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151.6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3" dur="500" fill="hold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10245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89" name="Text Box 22"/>
          <p:cNvSpPr txBox="1">
            <a:spLocks noChangeArrowheads="1"/>
          </p:cNvSpPr>
          <p:nvPr/>
        </p:nvSpPr>
        <p:spPr bwMode="auto">
          <a:xfrm>
            <a:off x="506413" y="642938"/>
            <a:ext cx="8115300" cy="279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(3)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将橙子放入盛满水的烧杯中时，测得溢出水的质量是</a:t>
            </a:r>
            <a:r>
              <a:rPr lang="en-US" altLang="zh-CN" sz="2400" b="1">
                <a:latin typeface="Times New Roman"/>
              </a:rPr>
              <a:t>140 g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，则橙子的体积是</a:t>
            </a:r>
            <a:r>
              <a:rPr lang="en-US" altLang="zh-CN" sz="2400" b="1">
                <a:latin typeface="Times New Roman"/>
              </a:rPr>
              <a:t>______cm</a:t>
            </a:r>
            <a:r>
              <a:rPr lang="en-US" altLang="zh-CN" sz="2400" b="1" baseline="30000">
                <a:latin typeface="Times New Roman"/>
              </a:rPr>
              <a:t>3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，密度是</a:t>
            </a:r>
            <a:r>
              <a:rPr lang="en-US" altLang="zh-CN" sz="2400" b="1">
                <a:latin typeface="Times New Roman"/>
              </a:rPr>
              <a:t>______g/cm</a:t>
            </a:r>
            <a:r>
              <a:rPr lang="en-US" altLang="zh-CN" sz="2400" b="1" baseline="30000">
                <a:latin typeface="Times New Roman"/>
              </a:rPr>
              <a:t>3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r>
              <a:rPr lang="en-US" altLang="zh-CN" sz="2400" b="1">
                <a:latin typeface="Times New Roman"/>
              </a:rPr>
              <a:t>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后一空结果保留两位小数</a:t>
            </a:r>
            <a:r>
              <a:rPr lang="en-US" altLang="zh-CN" sz="2400" b="1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(4)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在测量溢出水的质量时，不慎有水溅出，则测得橙子的密度将会</a:t>
            </a:r>
            <a:r>
              <a:rPr lang="en-US" altLang="zh-CN" sz="2400" b="1">
                <a:latin typeface="Times New Roman"/>
              </a:rPr>
              <a:t>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2290" name="矩形 13"/>
          <p:cNvSpPr/>
          <p:nvPr/>
        </p:nvSpPr>
        <p:spPr>
          <a:xfrm>
            <a:off x="3995738" y="1292225"/>
            <a:ext cx="646112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140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2291" name="矩形 4"/>
          <p:cNvSpPr/>
          <p:nvPr/>
        </p:nvSpPr>
        <p:spPr>
          <a:xfrm>
            <a:off x="6588125" y="1292225"/>
            <a:ext cx="723900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1.08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2292" name="矩形 5"/>
          <p:cNvSpPr/>
          <p:nvPr/>
        </p:nvSpPr>
        <p:spPr>
          <a:xfrm>
            <a:off x="2689225" y="2927350"/>
            <a:ext cx="80327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偏大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3" dur="500" fill="hold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9" dur="500" fill="hold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1" grpId="1"/>
      <p:bldP spid="12292" grpId="2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7" name="Text Box 22"/>
          <p:cNvSpPr txBox="1">
            <a:spLocks noChangeArrowheads="1"/>
          </p:cNvSpPr>
          <p:nvPr/>
        </p:nvSpPr>
        <p:spPr bwMode="auto">
          <a:xfrm>
            <a:off x="506413" y="411163"/>
            <a:ext cx="811530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(5)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小丽提出了另外一种测量橙子密度的方法，测量过程按图</a:t>
            </a:r>
            <a:r>
              <a:rPr lang="en-US" altLang="zh-CN" sz="2400" b="1">
                <a:latin typeface="Times New Roman"/>
              </a:rPr>
              <a:t>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甲、乙、丙的顺序进行，甲、乙、丙三个步骤中天平测得的质量分别为</a:t>
            </a:r>
            <a:r>
              <a:rPr lang="en-US" altLang="zh-CN" sz="2400" b="1" i="1">
                <a:latin typeface="Times New Roman"/>
              </a:rPr>
              <a:t>m</a:t>
            </a:r>
            <a:r>
              <a:rPr lang="en-US" altLang="zh-CN" sz="2400" b="1" baseline="-25000">
                <a:latin typeface="Times New Roman"/>
              </a:rPr>
              <a:t>1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 i="1">
                <a:latin typeface="Times New Roman"/>
              </a:rPr>
              <a:t>m</a:t>
            </a:r>
            <a:r>
              <a:rPr lang="en-US" altLang="zh-CN" sz="2400" b="1" baseline="-25000">
                <a:latin typeface="Times New Roman"/>
              </a:rPr>
              <a:t>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和</a:t>
            </a:r>
            <a:r>
              <a:rPr lang="en-US" altLang="zh-CN" sz="2400" b="1" i="1">
                <a:latin typeface="Times New Roman"/>
              </a:rPr>
              <a:t>m</a:t>
            </a:r>
            <a:r>
              <a:rPr lang="en-US" altLang="zh-CN" sz="2400" b="1" baseline="-25000">
                <a:latin typeface="Times New Roman"/>
              </a:rPr>
              <a:t>3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。已知水的密度是</a:t>
            </a:r>
            <a:r>
              <a:rPr lang="en-US" altLang="zh-CN" sz="2400" b="1">
                <a:latin typeface="Times New Roman"/>
              </a:rPr>
              <a:t>ρ</a:t>
            </a:r>
            <a:r>
              <a:rPr lang="zh-CN" altLang="zh-CN" sz="2400" b="1" baseline="-25000">
                <a:latin typeface="Times New Roman"/>
                <a:ea typeface="宋体" pitchFamily="2" charset="-122"/>
              </a:rPr>
              <a:t>水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，则橙子浸在水中时受到的浮力为</a:t>
            </a:r>
            <a:r>
              <a:rPr lang="en-US" altLang="zh-CN" sz="2400" b="1">
                <a:latin typeface="Times New Roman"/>
              </a:rPr>
              <a:t>______</a:t>
            </a:r>
            <a:r>
              <a:rPr lang="en-US" altLang="zh-CN" sz="2400" b="1">
                <a:latin typeface="Times New Roman"/>
              </a:rPr>
              <a:t>____</a:t>
            </a:r>
            <a:r>
              <a:rPr lang="en-US" altLang="zh-CN" sz="2400" b="1">
                <a:latin typeface="Times New Roman"/>
              </a:rPr>
              <a:t>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，橙子的密度为</a:t>
            </a:r>
            <a:r>
              <a:rPr lang="en-US" altLang="zh-CN" sz="2400" b="1">
                <a:latin typeface="Times New Roman"/>
              </a:rPr>
              <a:t>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r>
              <a:rPr lang="en-US" altLang="zh-CN" sz="2400" b="1">
                <a:latin typeface="Times New Roman"/>
              </a:rPr>
              <a:t>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均用已知量和测量量表示</a:t>
            </a:r>
            <a:r>
              <a:rPr lang="en-US" altLang="zh-CN" sz="2400" b="1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4338" name="矩形 13"/>
          <p:cNvSpPr/>
          <p:nvPr/>
        </p:nvSpPr>
        <p:spPr>
          <a:xfrm>
            <a:off x="5908675" y="2109788"/>
            <a:ext cx="183197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( </a:t>
            </a: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m</a:t>
            </a:r>
            <a:r>
              <a:rPr lang="en-US" altLang="zh-CN" sz="2400" b="1" baseline="-25000">
                <a:solidFill>
                  <a:srgbClr val="C00000"/>
                </a:solidFill>
                <a:latin typeface="Times New Roman" pitchFamily="18" charset="0"/>
              </a:rPr>
              <a:t>3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－ </a:t>
            </a: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m</a:t>
            </a:r>
            <a:r>
              <a:rPr lang="en-US" altLang="zh-CN" sz="2400" b="1" baseline="-25000">
                <a:solidFill>
                  <a:srgbClr val="C00000"/>
                </a:solidFill>
                <a:latin typeface="Times New Roman" pitchFamily="18" charset="0"/>
              </a:rPr>
              <a:t>1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) </a:t>
            </a: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g</a:t>
            </a:r>
            <a:endParaRPr lang="zh-CN" altLang="en-US">
              <a:latin typeface="Times New Roman" pitchFamily="18" charset="0"/>
              <a:ea typeface="Times New Roman" pitchFamily="18" charset="0"/>
            </a:endParaRPr>
          </a:p>
        </p:txBody>
      </p:sp>
      <p:pic>
        <p:nvPicPr>
          <p:cNvPr id="14339" name="Picture 7" descr="C:\Users\Administrator\Desktop\习题课件\返回框.png">
            <a:hlinkClick r:id="rId4" action="ppaction://hlinksldjump"/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8101012" y="40973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4340" name="Picture 2" descr="图+427"/>
          <p:cNvPicPr/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50001"/>
          <a:stretch>
            <a:fillRect/>
          </a:stretch>
        </p:blipFill>
        <p:spPr>
          <a:xfrm>
            <a:off x="1441450" y="3157538"/>
            <a:ext cx="4210050" cy="17176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4341" name="Picture 2" descr="图+427"/>
          <p:cNvPicPr/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4218" t="50001" r="23984"/>
          <a:stretch>
            <a:fillRect/>
          </a:stretch>
        </p:blipFill>
        <p:spPr>
          <a:xfrm>
            <a:off x="6081712" y="3281362"/>
            <a:ext cx="1982788" cy="1562100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14342" name="对象 1"/>
          <p:cNvGraphicFramePr>
            <a:graphicFrameLocks noChangeAspect="1"/>
          </p:cNvGraphicFramePr>
          <p:nvPr/>
        </p:nvGraphicFramePr>
        <p:xfrm>
          <a:off x="2589212" y="2622550"/>
          <a:ext cx="2654300" cy="1041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r:id="rId7" progId="Word.Document.8">
                  <p:embed/>
                </p:oleObj>
              </mc:Choice>
              <mc:Fallback>
                <p:oleObj r:id="rId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589212" y="2622550"/>
                        <a:ext cx="2654300" cy="1041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3" dur="500" fill="hold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5" name="Text Box 22"/>
          <p:cNvSpPr txBox="1">
            <a:spLocks noChangeArrowheads="1"/>
          </p:cNvSpPr>
          <p:nvPr/>
        </p:nvSpPr>
        <p:spPr bwMode="auto">
          <a:xfrm>
            <a:off x="506413" y="1149350"/>
            <a:ext cx="8115300" cy="111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/>
              </a:rPr>
              <a:t>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】如图</a:t>
            </a:r>
            <a:r>
              <a:rPr lang="en-US" altLang="zh-CN" sz="2400" b="1">
                <a:latin typeface="Times New Roman"/>
              </a:rPr>
              <a:t>3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所示是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研究影响滑动摩擦力大小的因素</a:t>
            </a:r>
            <a:r>
              <a:rPr lang="en-US" altLang="zh-CN" sz="2400" b="1">
                <a:latin typeface="Times New Roman"/>
              </a:rPr>
              <a:t>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的实验装置。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6386" name="矩形 15"/>
          <p:cNvSpPr>
            <a:spLocks noChangeArrowheads="1"/>
          </p:cNvSpPr>
          <p:nvPr/>
        </p:nvSpPr>
        <p:spPr bwMode="auto">
          <a:xfrm>
            <a:off x="539750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2      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探究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滑动摩擦力与哪些因素有关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pic>
        <p:nvPicPr>
          <p:cNvPr id="16387" name="Picture 5" descr="图+428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39281"/>
          <a:stretch>
            <a:fillRect/>
          </a:stretch>
        </p:blipFill>
        <p:spPr>
          <a:xfrm>
            <a:off x="1084262" y="2295525"/>
            <a:ext cx="4424362" cy="20859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6388" name="Picture 5" descr="图+428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9460" t="62190" r="22263"/>
          <a:stretch>
            <a:fillRect/>
          </a:stretch>
        </p:blipFill>
        <p:spPr>
          <a:xfrm>
            <a:off x="5810250" y="2689225"/>
            <a:ext cx="2578100" cy="12985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3" name="Text Box 22"/>
          <p:cNvSpPr txBox="1">
            <a:spLocks noChangeArrowheads="1"/>
          </p:cNvSpPr>
          <p:nvPr/>
        </p:nvSpPr>
        <p:spPr bwMode="auto">
          <a:xfrm>
            <a:off x="506413" y="771525"/>
            <a:ext cx="81153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(1)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甲、乙、丙三次实验分别用弹簧测力计水平拉动木块，使其做</a:t>
            </a:r>
            <a:r>
              <a:rPr lang="en-US" altLang="zh-CN" sz="2400" b="1">
                <a:latin typeface="Times New Roman"/>
              </a:rPr>
              <a:t>___</a:t>
            </a:r>
            <a:r>
              <a:rPr lang="en-US" altLang="zh-CN" sz="2400" b="1">
                <a:latin typeface="Times New Roman"/>
              </a:rPr>
              <a:t>___</a:t>
            </a:r>
            <a:r>
              <a:rPr lang="en-US" altLang="zh-CN" sz="2400" b="1">
                <a:latin typeface="Times New Roman"/>
              </a:rPr>
              <a:t>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运动；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(2)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图甲中木块受到的滑动摩擦力大小为</a:t>
            </a:r>
            <a:r>
              <a:rPr lang="en-US" altLang="zh-CN" sz="2400" b="1">
                <a:latin typeface="Times New Roman"/>
              </a:rPr>
              <a:t>________N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，请画出图甲中木块所受滑动摩擦力的示意图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8434" name="矩形 7"/>
          <p:cNvSpPr/>
          <p:nvPr/>
        </p:nvSpPr>
        <p:spPr>
          <a:xfrm>
            <a:off x="2212975" y="1395412"/>
            <a:ext cx="1422400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匀速直线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8435" name="矩形 4"/>
          <p:cNvSpPr/>
          <p:nvPr/>
        </p:nvSpPr>
        <p:spPr>
          <a:xfrm>
            <a:off x="6207125" y="1965325"/>
            <a:ext cx="569912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1.8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8436" name="矩形 6"/>
          <p:cNvSpPr>
            <a:spLocks noChangeArrowheads="1"/>
          </p:cNvSpPr>
          <p:nvPr/>
        </p:nvSpPr>
        <p:spPr bwMode="auto">
          <a:xfrm>
            <a:off x="966788" y="3062288"/>
            <a:ext cx="1731963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如图所示。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8437" name="Picture 5"/>
          <p:cNvPicPr/>
          <p:nvPr/>
        </p:nvPicPr>
        <p:blipFill>
          <a:blip r:embed="rId3"/>
          <a:stretch>
            <a:fillRect/>
          </a:stretch>
        </p:blipFill>
        <p:spPr>
          <a:xfrm>
            <a:off x="2771775" y="3003550"/>
            <a:ext cx="2852738" cy="1395412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3" dur="500" fill="hold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9" dur="500" fill="hold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childTnLst>
                                    <p:set>
                                      <p:cBhvr additive="base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23" dur="500" fill="hold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5" grpId="1"/>
      <p:bldP spid="18436" grpId="2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1" name="Text Box 22"/>
          <p:cNvSpPr txBox="1">
            <a:spLocks noChangeArrowheads="1"/>
          </p:cNvSpPr>
          <p:nvPr/>
        </p:nvSpPr>
        <p:spPr bwMode="auto">
          <a:xfrm>
            <a:off x="506413" y="771525"/>
            <a:ext cx="81153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</a:t>
            </a:r>
            <a:r>
              <a:rPr lang="en-US" altLang="zh-CN" sz="2400" b="1">
                <a:latin typeface="Times New Roman"/>
              </a:rPr>
              <a:t>3)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比较甲、乙两次实验，可以研究滑动摩擦力的大小与</a:t>
            </a:r>
            <a:r>
              <a:rPr lang="en-US" altLang="zh-CN" sz="2400" b="1">
                <a:latin typeface="Times New Roman"/>
              </a:rPr>
              <a:t>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的关系；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(4)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北方城市常常在下大雪后将煤渣撒在结冰的路面上来增大摩擦，这是应用</a:t>
            </a:r>
            <a:r>
              <a:rPr lang="en-US" altLang="zh-CN" sz="2400" b="1">
                <a:latin typeface="Times New Roman"/>
              </a:rPr>
              <a:t>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两次实验得出的结论。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0482" name="Picture 7" descr="C:\Users\Administrator\Desktop\习题课件\返回框.png">
            <a:hlinkClick r:id="rId4" action="ppaction://hlinksldjump"/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8101012" y="40973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0483" name="矩形 7"/>
          <p:cNvSpPr/>
          <p:nvPr/>
        </p:nvSpPr>
        <p:spPr>
          <a:xfrm>
            <a:off x="971550" y="1403350"/>
            <a:ext cx="1422400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压力大小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0484" name="矩形 4"/>
          <p:cNvSpPr/>
          <p:nvPr/>
        </p:nvSpPr>
        <p:spPr>
          <a:xfrm>
            <a:off x="3746500" y="2508250"/>
            <a:ext cx="1112838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甲、丙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3" dur="500" fill="hold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  <p:bldP spid="20484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29" name="Text Box 22"/>
          <p:cNvSpPr txBox="1">
            <a:spLocks noChangeArrowheads="1"/>
          </p:cNvSpPr>
          <p:nvPr/>
        </p:nvSpPr>
        <p:spPr bwMode="auto">
          <a:xfrm>
            <a:off x="441325" y="1058863"/>
            <a:ext cx="8234363" cy="168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/>
              </a:rPr>
              <a:t>3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】在探究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阻力对物体运动的影响</a:t>
            </a:r>
            <a:r>
              <a:rPr lang="en-US" altLang="zh-CN" sz="2400" b="1">
                <a:latin typeface="Times New Roman"/>
              </a:rPr>
              <a:t>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时，让小车从斜面相同高度由静止滑下，在三个不同的水平面上运动情况如图</a:t>
            </a:r>
            <a:r>
              <a:rPr lang="en-US" altLang="zh-CN" sz="2400" b="1">
                <a:latin typeface="Times New Roman"/>
              </a:rPr>
              <a:t>4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所示。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2530" name="矩形 15"/>
          <p:cNvSpPr>
            <a:spLocks noChangeArrowheads="1"/>
          </p:cNvSpPr>
          <p:nvPr/>
        </p:nvSpPr>
        <p:spPr bwMode="auto">
          <a:xfrm>
            <a:off x="539750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3      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探究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阻力对物体运动的影响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pic>
        <p:nvPicPr>
          <p:cNvPr id="22531" name="Picture 6" descr="图+429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297238" y="2571750"/>
            <a:ext cx="3638550" cy="16192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7" name="Text Box 22"/>
          <p:cNvSpPr txBox="1">
            <a:spLocks noChangeArrowheads="1"/>
          </p:cNvSpPr>
          <p:nvPr/>
        </p:nvSpPr>
        <p:spPr bwMode="auto">
          <a:xfrm>
            <a:off x="441325" y="771525"/>
            <a:ext cx="8234363" cy="279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(1)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实验中让小车从相同高度滑下，是为了使小车在水平面上开始运动时的速度大小</a:t>
            </a:r>
            <a:r>
              <a:rPr lang="en-US" altLang="zh-CN" sz="2400" b="1">
                <a:latin typeface="Times New Roman"/>
              </a:rPr>
              <a:t>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，本实验中的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阻力</a:t>
            </a:r>
            <a:r>
              <a:rPr lang="en-US" altLang="zh-CN" sz="2400" b="1">
                <a:latin typeface="Times New Roman"/>
              </a:rPr>
              <a:t>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主要是指小车受到的</a:t>
            </a:r>
            <a:r>
              <a:rPr lang="en-US" altLang="zh-CN" sz="2400" b="1">
                <a:latin typeface="Times New Roman"/>
              </a:rPr>
              <a:t>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(2)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分析图中运动情况可知：小车受到的阻力越小，小车运动的路程</a:t>
            </a:r>
            <a:r>
              <a:rPr lang="en-US" altLang="zh-CN" sz="2400" b="1">
                <a:latin typeface="Times New Roman"/>
              </a:rPr>
              <a:t>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4578" name="矩形 4"/>
          <p:cNvSpPr/>
          <p:nvPr/>
        </p:nvSpPr>
        <p:spPr>
          <a:xfrm>
            <a:off x="4427538" y="1419225"/>
            <a:ext cx="80327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相等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4579" name="矩形 6"/>
          <p:cNvSpPr/>
          <p:nvPr/>
        </p:nvSpPr>
        <p:spPr>
          <a:xfrm>
            <a:off x="3721100" y="1936750"/>
            <a:ext cx="1112838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摩擦力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4580" name="矩形 7"/>
          <p:cNvSpPr/>
          <p:nvPr/>
        </p:nvSpPr>
        <p:spPr>
          <a:xfrm>
            <a:off x="2290762" y="3041650"/>
            <a:ext cx="80327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越远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3" dur="500" fill="hold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9" dur="500" fill="hold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  <p:bldP spid="24579" grpId="1"/>
      <p:bldP spid="24580" grpId="2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5" name="Text Box 22"/>
          <p:cNvSpPr txBox="1">
            <a:spLocks noChangeArrowheads="1"/>
          </p:cNvSpPr>
          <p:nvPr/>
        </p:nvSpPr>
        <p:spPr bwMode="auto">
          <a:xfrm>
            <a:off x="441325" y="771525"/>
            <a:ext cx="8234363" cy="223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</a:t>
            </a:r>
            <a:r>
              <a:rPr lang="en-US" altLang="zh-CN" sz="2400" b="1">
                <a:latin typeface="Times New Roman"/>
              </a:rPr>
              <a:t>3)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在不增加任何器材的情况下，若要探究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速度对动能大小的影响</a:t>
            </a:r>
            <a:r>
              <a:rPr lang="en-US" altLang="zh-CN" sz="2400" b="1">
                <a:latin typeface="Times New Roman"/>
              </a:rPr>
              <a:t>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，可将小车从斜面的</a:t>
            </a:r>
            <a:r>
              <a:rPr lang="en-US" altLang="zh-CN" sz="2400" b="1">
                <a:latin typeface="Times New Roman"/>
              </a:rPr>
              <a:t>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高度由静止滑下，比较小车在</a:t>
            </a:r>
            <a:r>
              <a:rPr lang="en-US" altLang="zh-CN" sz="2400" b="1">
                <a:latin typeface="Times New Roman"/>
              </a:rPr>
              <a:t>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水平面上滑行的距离即可。</a:t>
            </a:r>
            <a:r>
              <a:rPr lang="en-US" altLang="zh-CN" sz="2400" b="1">
                <a:latin typeface="Times New Roman"/>
              </a:rPr>
              <a:t>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均填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相同</a:t>
            </a:r>
            <a:r>
              <a:rPr lang="en-US" altLang="zh-CN" sz="2400" b="1">
                <a:latin typeface="Times New Roman"/>
              </a:rPr>
              <a:t>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不同</a:t>
            </a:r>
            <a:r>
              <a:rPr lang="en-US" altLang="zh-CN" sz="2400" b="1">
                <a:latin typeface="Times New Roman"/>
              </a:rPr>
              <a:t>”)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6626" name="Picture 7" descr="C:\Users\Administrator\Desktop\习题课件\返回框.png">
            <a:hlinkClick r:id="rId4" action="ppaction://hlinksldjump"/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8101012" y="40973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6627" name="矩形 4"/>
          <p:cNvSpPr/>
          <p:nvPr/>
        </p:nvSpPr>
        <p:spPr>
          <a:xfrm>
            <a:off x="5076825" y="1416050"/>
            <a:ext cx="80327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不同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6628" name="矩形 8"/>
          <p:cNvSpPr/>
          <p:nvPr/>
        </p:nvSpPr>
        <p:spPr>
          <a:xfrm>
            <a:off x="2976562" y="1962150"/>
            <a:ext cx="80327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相同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3" dur="500" fill="hold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  <p:bldP spid="26628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3" name="Text Box 22"/>
          <p:cNvSpPr txBox="1">
            <a:spLocks noChangeArrowheads="1"/>
          </p:cNvSpPr>
          <p:nvPr/>
        </p:nvSpPr>
        <p:spPr bwMode="auto">
          <a:xfrm>
            <a:off x="506413" y="1127125"/>
            <a:ext cx="81153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/>
              </a:rPr>
              <a:t>4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】在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探究影响液体内部压强的因素</a:t>
            </a:r>
            <a:r>
              <a:rPr lang="en-US" altLang="zh-CN" sz="2400" b="1">
                <a:latin typeface="Times New Roman"/>
              </a:rPr>
              <a:t>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的活动中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8674" name="矩形 15"/>
          <p:cNvSpPr>
            <a:spLocks noChangeArrowheads="1"/>
          </p:cNvSpPr>
          <p:nvPr/>
        </p:nvSpPr>
        <p:spPr bwMode="auto">
          <a:xfrm>
            <a:off x="539750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4    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探究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液体压强与哪些因素有关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pic>
        <p:nvPicPr>
          <p:cNvPr id="28675" name="Picture 6" descr="图+430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46305"/>
          <a:stretch>
            <a:fillRect/>
          </a:stretch>
        </p:blipFill>
        <p:spPr>
          <a:xfrm>
            <a:off x="3335338" y="1758950"/>
            <a:ext cx="4549775" cy="26241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8676" name="Picture 6" descr="图+430"/>
          <p:cNvPicPr/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0297" r="31189" b="50001"/>
          <a:stretch>
            <a:fillRect/>
          </a:stretch>
        </p:blipFill>
        <p:spPr>
          <a:xfrm>
            <a:off x="803275" y="1851025"/>
            <a:ext cx="1927225" cy="26876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1" name="Text Box 22"/>
          <p:cNvSpPr txBox="1">
            <a:spLocks noChangeArrowheads="1"/>
          </p:cNvSpPr>
          <p:nvPr/>
        </p:nvSpPr>
        <p:spPr bwMode="auto">
          <a:xfrm>
            <a:off x="506413" y="617538"/>
            <a:ext cx="811530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</a:t>
            </a:r>
            <a:r>
              <a:rPr lang="en-US" altLang="zh-CN" sz="2400" b="1">
                <a:latin typeface="Times New Roman"/>
              </a:rPr>
              <a:t>1)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如图甲，使用前用手指按压强计的橡皮膜，是为了检查实验装置的</a:t>
            </a:r>
            <a:r>
              <a:rPr lang="en-US" altLang="zh-CN" sz="2400" b="1">
                <a:latin typeface="Times New Roman"/>
              </a:rPr>
              <a:t>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。实验过程中通过</a:t>
            </a:r>
            <a:r>
              <a:rPr lang="en-US" altLang="zh-CN" sz="2400" b="1">
                <a:latin typeface="Times New Roman"/>
              </a:rPr>
              <a:t>U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形管两侧液面的</a:t>
            </a:r>
            <a:r>
              <a:rPr lang="en-US" altLang="zh-CN" sz="2400" b="1">
                <a:latin typeface="Times New Roman"/>
              </a:rPr>
              <a:t>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来反映液体内部压强的大小。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(2)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比较图乙中的</a:t>
            </a:r>
            <a:r>
              <a:rPr lang="en-US" altLang="zh-CN" sz="2400" b="1">
                <a:latin typeface="Times New Roman"/>
              </a:rPr>
              <a:t>A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>
                <a:latin typeface="Times New Roman"/>
              </a:rPr>
              <a:t>B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>
                <a:latin typeface="Times New Roman"/>
              </a:rPr>
              <a:t>C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，可得出结论：同种液体，同一深度，</a:t>
            </a:r>
            <a:r>
              <a:rPr lang="en-US" altLang="zh-CN" sz="2400" b="1">
                <a:latin typeface="Times New Roman"/>
              </a:rPr>
              <a:t>_______________________________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0722" name="矩形 4"/>
          <p:cNvSpPr/>
          <p:nvPr/>
        </p:nvSpPr>
        <p:spPr>
          <a:xfrm>
            <a:off x="2665412" y="1246188"/>
            <a:ext cx="1112838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气密性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0723" name="矩形 6"/>
          <p:cNvSpPr>
            <a:spLocks noChangeArrowheads="1"/>
          </p:cNvSpPr>
          <p:nvPr/>
        </p:nvSpPr>
        <p:spPr bwMode="auto">
          <a:xfrm>
            <a:off x="1476375" y="1682750"/>
            <a:ext cx="1112838" cy="5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高度差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0724" name="矩形 7"/>
          <p:cNvSpPr>
            <a:spLocks noChangeArrowheads="1"/>
          </p:cNvSpPr>
          <p:nvPr/>
        </p:nvSpPr>
        <p:spPr bwMode="auto">
          <a:xfrm>
            <a:off x="2478088" y="2787650"/>
            <a:ext cx="3965575" cy="58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液体向各个方向的压强相等</a:t>
            </a:r>
            <a:r>
              <a:rPr lang="zh-CN" altLang="zh-CN" sz="2400" b="1">
                <a:solidFill>
                  <a:srgbClr val="C00000"/>
                </a:solidFill>
                <a:latin typeface="Calibri" pitchFamily="34" charset="0"/>
                <a:ea typeface="Times New Roman" panose="02020603050405020304"/>
              </a:rPr>
              <a:t> 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3" dur="500" fill="hold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9" dur="500" fill="hold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/>
      <p:bldP spid="30723" grpId="1"/>
      <p:bldP spid="30724" grpId="2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2769" name="Text Box 22"/>
          <p:cNvSpPr txBox="1">
            <a:spLocks noChangeArrowheads="1"/>
          </p:cNvSpPr>
          <p:nvPr/>
        </p:nvSpPr>
        <p:spPr bwMode="auto">
          <a:xfrm>
            <a:off x="506413" y="617538"/>
            <a:ext cx="8115300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(3)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同学们在实验过程中发现，在同种液体的相同深度处，使用不同的压强计时，</a:t>
            </a:r>
            <a:r>
              <a:rPr lang="en-US" altLang="zh-CN" sz="2400" b="1">
                <a:latin typeface="Times New Roman"/>
              </a:rPr>
              <a:t>U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形管两侧液面的高度差不完全相同。小明猜想可能是实验时</a:t>
            </a:r>
            <a:r>
              <a:rPr lang="en-US" altLang="zh-CN" sz="2400" b="1">
                <a:latin typeface="Times New Roman"/>
              </a:rPr>
              <a:t>U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形管没有</a:t>
            </a:r>
            <a:r>
              <a:rPr lang="en-US" altLang="zh-CN" sz="2400" b="1">
                <a:latin typeface="Times New Roman"/>
              </a:rPr>
              <a:t>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放置；小强则认为可能是</a:t>
            </a:r>
            <a:r>
              <a:rPr lang="en-US" altLang="zh-CN" sz="2400" b="1">
                <a:latin typeface="Times New Roman"/>
              </a:rPr>
              <a:t>U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形管中初始液面没有在中间刻度线，这种说法是</a:t>
            </a:r>
            <a:r>
              <a:rPr lang="en-US" altLang="zh-CN" sz="2400" b="1">
                <a:latin typeface="Times New Roman"/>
              </a:rPr>
              <a:t>______(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填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正确</a:t>
            </a:r>
            <a:r>
              <a:rPr lang="en-US" altLang="zh-CN" sz="2400" b="1">
                <a:latin typeface="Times New Roman"/>
              </a:rPr>
              <a:t>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错误</a:t>
            </a:r>
            <a:r>
              <a:rPr lang="en-US" altLang="zh-CN" sz="2400" b="1">
                <a:latin typeface="Times New Roman"/>
              </a:rPr>
              <a:t>”)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的；小华认为可能与金属盒的橡皮膜安装时的松紧程度有关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2770" name="矩形 4"/>
          <p:cNvSpPr/>
          <p:nvPr/>
        </p:nvSpPr>
        <p:spPr>
          <a:xfrm>
            <a:off x="6792912" y="1797050"/>
            <a:ext cx="80327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竖直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2771" name="矩形 6"/>
          <p:cNvSpPr/>
          <p:nvPr/>
        </p:nvSpPr>
        <p:spPr>
          <a:xfrm>
            <a:off x="3106738" y="2901950"/>
            <a:ext cx="80327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错误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3" dur="500" fill="hold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/>
      <p:bldP spid="32771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4817" name="Text Box 22"/>
          <p:cNvSpPr txBox="1">
            <a:spLocks noChangeArrowheads="1"/>
          </p:cNvSpPr>
          <p:nvPr/>
        </p:nvSpPr>
        <p:spPr bwMode="auto">
          <a:xfrm>
            <a:off x="506413" y="617538"/>
            <a:ext cx="81153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小华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将砝码放在水平放置的金属盒橡皮膜上，改变橡皮膜的松紧程度，发现橡皮膜较紧时，</a:t>
            </a:r>
            <a:r>
              <a:rPr lang="en-US" altLang="zh-CN" sz="2400" b="1">
                <a:latin typeface="Times New Roman"/>
              </a:rPr>
              <a:t>U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形管两侧液面的高度差较</a:t>
            </a:r>
            <a:r>
              <a:rPr lang="en-US" altLang="zh-CN" sz="2400" b="1">
                <a:latin typeface="Times New Roman"/>
              </a:rPr>
              <a:t>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。你认为</a:t>
            </a:r>
            <a:r>
              <a:rPr lang="en-US" altLang="zh-CN" sz="2400" b="1">
                <a:latin typeface="Times New Roman"/>
              </a:rPr>
              <a:t>U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形管两侧液面的高度差还与橡皮膜的</a:t>
            </a:r>
            <a:r>
              <a:rPr lang="en-US" altLang="zh-CN" sz="2400" b="1">
                <a:latin typeface="Times New Roman"/>
              </a:rPr>
              <a:t>____________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有关。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4818" name="Picture 7" descr="C:\Users\Administrator\Desktop\习题课件\返回框.png">
            <a:hlinkClick r:id="rId4" action="ppaction://hlinksldjump"/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8101012" y="40973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4819" name="矩形 4"/>
          <p:cNvSpPr/>
          <p:nvPr/>
        </p:nvSpPr>
        <p:spPr>
          <a:xfrm>
            <a:off x="2662238" y="1773238"/>
            <a:ext cx="493712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小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4820" name="矩形 6"/>
          <p:cNvSpPr/>
          <p:nvPr/>
        </p:nvSpPr>
        <p:spPr>
          <a:xfrm>
            <a:off x="2686050" y="2341562"/>
            <a:ext cx="1422400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面积大小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3" dur="500" fill="hold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/>
      <p:bldP spid="34820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6865" name="Text Box 22"/>
          <p:cNvSpPr txBox="1">
            <a:spLocks noChangeArrowheads="1"/>
          </p:cNvSpPr>
          <p:nvPr/>
        </p:nvSpPr>
        <p:spPr bwMode="auto">
          <a:xfrm>
            <a:off x="506413" y="1055688"/>
            <a:ext cx="8115300" cy="168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/>
              </a:rPr>
              <a:t>5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】在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探究浮力的大小跟哪些因素有关</a:t>
            </a:r>
            <a:r>
              <a:rPr lang="en-US" altLang="zh-CN" sz="2400" b="1">
                <a:latin typeface="Times New Roman"/>
              </a:rPr>
              <a:t>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的实验中，实验过程如图</a:t>
            </a:r>
            <a:r>
              <a:rPr lang="en-US" altLang="zh-CN" sz="2400" b="1">
                <a:latin typeface="Times New Roman"/>
              </a:rPr>
              <a:t>6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所示，其中弹簧测力计示数的大小关系是：</a:t>
            </a:r>
            <a:r>
              <a:rPr lang="en-US" altLang="zh-CN" sz="2400" b="1" i="1">
                <a:latin typeface="Times New Roman"/>
              </a:rPr>
              <a:t>F</a:t>
            </a:r>
            <a:r>
              <a:rPr lang="en-US" altLang="zh-CN" sz="2400" b="1" baseline="-25000">
                <a:latin typeface="Times New Roman"/>
              </a:rPr>
              <a:t>1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＞</a:t>
            </a:r>
            <a:r>
              <a:rPr lang="en-US" altLang="zh-CN" sz="2400" b="1" i="1">
                <a:latin typeface="Times New Roman"/>
              </a:rPr>
              <a:t>F</a:t>
            </a:r>
            <a:r>
              <a:rPr lang="en-US" altLang="zh-CN" sz="2400" b="1" baseline="-25000">
                <a:latin typeface="Times New Roman"/>
              </a:rPr>
              <a:t>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＞</a:t>
            </a:r>
            <a:r>
              <a:rPr lang="en-US" altLang="zh-CN" sz="2400" b="1" i="1">
                <a:latin typeface="Times New Roman"/>
              </a:rPr>
              <a:t>F</a:t>
            </a:r>
            <a:r>
              <a:rPr lang="en-US" altLang="zh-CN" sz="2400" b="1" baseline="-25000">
                <a:latin typeface="Times New Roman"/>
              </a:rPr>
              <a:t>3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</a:t>
            </a:r>
            <a:r>
              <a:rPr lang="en-US" altLang="zh-CN" sz="2400" b="1" i="1">
                <a:latin typeface="Times New Roman"/>
              </a:rPr>
              <a:t>F</a:t>
            </a:r>
            <a:r>
              <a:rPr lang="en-US" altLang="zh-CN" sz="2400" b="1" baseline="-25000">
                <a:latin typeface="Times New Roman"/>
              </a:rPr>
              <a:t>3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＜</a:t>
            </a:r>
            <a:r>
              <a:rPr lang="en-US" altLang="zh-CN" sz="2400" b="1" i="1">
                <a:latin typeface="Times New Roman"/>
              </a:rPr>
              <a:t>F</a:t>
            </a:r>
            <a:r>
              <a:rPr lang="en-US" altLang="zh-CN" sz="2400" b="1" baseline="-25000">
                <a:latin typeface="Times New Roman"/>
              </a:rPr>
              <a:t>4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，水的密度用</a:t>
            </a:r>
            <a:r>
              <a:rPr lang="en-US" altLang="zh-CN" sz="2400" b="1" i="1">
                <a:latin typeface="Times New Roman"/>
              </a:rPr>
              <a:t>ρ</a:t>
            </a:r>
            <a:r>
              <a:rPr lang="zh-CN" altLang="zh-CN" sz="2400" b="1" baseline="-25000">
                <a:latin typeface="Times New Roman"/>
                <a:ea typeface="宋体" pitchFamily="2" charset="-122"/>
              </a:rPr>
              <a:t>水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表示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6866" name="矩形 15"/>
          <p:cNvSpPr>
            <a:spLocks noChangeArrowheads="1"/>
          </p:cNvSpPr>
          <p:nvPr/>
        </p:nvSpPr>
        <p:spPr bwMode="auto">
          <a:xfrm>
            <a:off x="539750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5     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探究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浮力大小与哪些因素有关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pic>
        <p:nvPicPr>
          <p:cNvPr id="36867" name="Picture 6" descr="图+431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51050" y="2827338"/>
            <a:ext cx="5016500" cy="17494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8913" name="Text Box 22"/>
          <p:cNvSpPr txBox="1">
            <a:spLocks noChangeArrowheads="1"/>
          </p:cNvSpPr>
          <p:nvPr/>
        </p:nvSpPr>
        <p:spPr bwMode="auto">
          <a:xfrm>
            <a:off x="506413" y="555625"/>
            <a:ext cx="8115300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</a:t>
            </a:r>
            <a:r>
              <a:rPr lang="en-US" altLang="zh-CN" sz="2400" b="1">
                <a:latin typeface="Times New Roman"/>
              </a:rPr>
              <a:t>1)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比较</a:t>
            </a:r>
            <a:r>
              <a:rPr lang="en-US" altLang="zh-CN" sz="2400" b="1">
                <a:latin typeface="Times New Roman"/>
              </a:rPr>
              <a:t>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两图可知，浮力的大小跟物体排开液体的体积有关。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(2)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比较丙、丁两图可知，浮力的大小跟</a:t>
            </a:r>
            <a:r>
              <a:rPr lang="en-US" altLang="zh-CN" sz="2400" b="1">
                <a:latin typeface="Times New Roman"/>
              </a:rPr>
              <a:t>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有关。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(3)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分析甲、丙两图可得，物体浸没在水中时受到的浮力</a:t>
            </a:r>
            <a:r>
              <a:rPr lang="en-US" altLang="zh-CN" sz="2400" b="1" i="1">
                <a:latin typeface="Times New Roman"/>
              </a:rPr>
              <a:t>F</a:t>
            </a:r>
            <a:r>
              <a:rPr lang="zh-CN" altLang="zh-CN" sz="2400" b="1" baseline="-25000">
                <a:latin typeface="Times New Roman"/>
                <a:ea typeface="宋体" pitchFamily="2" charset="-122"/>
              </a:rPr>
              <a:t>浮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>
                <a:latin typeface="Times New Roman"/>
              </a:rPr>
              <a:t>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</a:t>
            </a:r>
            <a:r>
              <a:rPr lang="zh-CN" altLang="zh-CN" sz="2400" b="1">
                <a:latin typeface="宋体" pitchFamily="2" charset="-122"/>
                <a:ea typeface="Times New Roman" panose="02020603050405020304"/>
              </a:rPr>
              <a:t> 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物体的密度</a:t>
            </a:r>
            <a:r>
              <a:rPr lang="en-US" altLang="zh-CN" sz="2400" b="1" i="1">
                <a:latin typeface="Times New Roman"/>
              </a:rPr>
              <a:t>ρ</a:t>
            </a:r>
            <a:r>
              <a:rPr lang="zh-CN" altLang="zh-CN" sz="2400" b="1" baseline="-25000">
                <a:latin typeface="Times New Roman"/>
                <a:ea typeface="宋体" pitchFamily="2" charset="-122"/>
              </a:rPr>
              <a:t>物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>
                <a:latin typeface="Times New Roman"/>
              </a:rPr>
              <a:t>________ 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(4)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深入分析丙、丁两图，比较水对杯底的压强</a:t>
            </a:r>
            <a:r>
              <a:rPr lang="en-US" altLang="zh-CN" sz="2400" b="1" i="1">
                <a:latin typeface="Times New Roman"/>
              </a:rPr>
              <a:t>p</a:t>
            </a:r>
            <a:r>
              <a:rPr lang="zh-CN" altLang="zh-CN" sz="2400" b="1" baseline="-25000">
                <a:latin typeface="Times New Roman"/>
                <a:ea typeface="宋体" pitchFamily="2" charset="-122"/>
              </a:rPr>
              <a:t>水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和某液体对杯底的压强</a:t>
            </a:r>
            <a:r>
              <a:rPr lang="en-US" altLang="zh-CN" sz="2400" b="1" i="1">
                <a:latin typeface="Times New Roman"/>
              </a:rPr>
              <a:t>p</a:t>
            </a:r>
            <a:r>
              <a:rPr lang="zh-CN" altLang="zh-CN" sz="2400" b="1" baseline="-25000">
                <a:latin typeface="Times New Roman"/>
                <a:ea typeface="宋体" pitchFamily="2" charset="-122"/>
              </a:rPr>
              <a:t>液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的大小关系，则</a:t>
            </a:r>
            <a:r>
              <a:rPr lang="en-US" altLang="zh-CN" sz="2400" b="1" i="1">
                <a:latin typeface="Times New Roman"/>
              </a:rPr>
              <a:t>p</a:t>
            </a:r>
            <a:r>
              <a:rPr lang="zh-CN" altLang="zh-CN" sz="2400" b="1" baseline="-25000">
                <a:latin typeface="Times New Roman"/>
                <a:ea typeface="宋体" pitchFamily="2" charset="-122"/>
              </a:rPr>
              <a:t>水</a:t>
            </a:r>
            <a:r>
              <a:rPr lang="en-US" altLang="zh-CN" sz="2400" b="1">
                <a:latin typeface="Times New Roman"/>
              </a:rPr>
              <a:t>______</a:t>
            </a:r>
            <a:r>
              <a:rPr lang="en-US" altLang="zh-CN" sz="2400" b="1" i="1">
                <a:latin typeface="Times New Roman"/>
              </a:rPr>
              <a:t>p</a:t>
            </a:r>
            <a:r>
              <a:rPr lang="zh-CN" altLang="zh-CN" sz="2400" b="1" baseline="-25000">
                <a:latin typeface="Times New Roman"/>
                <a:ea typeface="宋体" pitchFamily="2" charset="-122"/>
              </a:rPr>
              <a:t>液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8914" name="Picture 7" descr="C:\Users\Administrator\Desktop\习题课件\返回框.png">
            <a:hlinkClick r:id="rId4" action="ppaction://hlinksldjump"/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8101012" y="40973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8915" name="矩形 5"/>
          <p:cNvSpPr/>
          <p:nvPr/>
        </p:nvSpPr>
        <p:spPr>
          <a:xfrm>
            <a:off x="1692275" y="639762"/>
            <a:ext cx="1112838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乙、丙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8916" name="矩形 6"/>
          <p:cNvSpPr>
            <a:spLocks noChangeArrowheads="1"/>
          </p:cNvSpPr>
          <p:nvPr/>
        </p:nvSpPr>
        <p:spPr bwMode="auto">
          <a:xfrm>
            <a:off x="5783263" y="1635125"/>
            <a:ext cx="1422400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液体密度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8917" name="矩形 7"/>
          <p:cNvSpPr>
            <a:spLocks noChangeArrowheads="1"/>
          </p:cNvSpPr>
          <p:nvPr/>
        </p:nvSpPr>
        <p:spPr bwMode="auto">
          <a:xfrm>
            <a:off x="1547813" y="2703513"/>
            <a:ext cx="1109663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F</a:t>
            </a:r>
            <a:r>
              <a:rPr lang="en-US" altLang="zh-CN" sz="2400" b="1" baseline="-25000">
                <a:solidFill>
                  <a:srgbClr val="C00000"/>
                </a:solidFill>
                <a:latin typeface="Times New Roman"/>
              </a:rPr>
              <a:t>1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－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F</a:t>
            </a:r>
            <a:r>
              <a:rPr lang="en-US" altLang="zh-CN" sz="2400" b="1" baseline="-25000">
                <a:solidFill>
                  <a:srgbClr val="C00000"/>
                </a:solidFill>
                <a:latin typeface="Times New Roman"/>
              </a:rPr>
              <a:t>3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38918" name="对象 1"/>
          <p:cNvGraphicFramePr>
            <a:graphicFrameLocks noChangeAspect="1"/>
          </p:cNvGraphicFramePr>
          <p:nvPr/>
        </p:nvGraphicFramePr>
        <p:xfrm>
          <a:off x="5580062" y="2474912"/>
          <a:ext cx="2654300" cy="1041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r:id="rId5" progId="Word.Document.8">
                  <p:embed/>
                </p:oleObj>
              </mc:Choice>
              <mc:Fallback>
                <p:oleObj r:id="rId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580062" y="2474912"/>
                        <a:ext cx="2654300" cy="1041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8919" name="矩形 8"/>
          <p:cNvSpPr>
            <a:spLocks noChangeArrowheads="1"/>
          </p:cNvSpPr>
          <p:nvPr/>
        </p:nvSpPr>
        <p:spPr bwMode="auto">
          <a:xfrm>
            <a:off x="5940425" y="3795713"/>
            <a:ext cx="493713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zh-CN" altLang="en-US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＞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3" dur="500" fill="hold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9" dur="500" fill="hold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25" dur="500" fill="hold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31" dur="500" fill="hold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/>
      <p:bldP spid="38916" grpId="1"/>
      <p:bldP spid="38917" grpId="2"/>
      <p:bldP spid="38919" grpId="3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61" name="Text Box 22"/>
          <p:cNvSpPr txBox="1">
            <a:spLocks noChangeArrowheads="1"/>
          </p:cNvSpPr>
          <p:nvPr/>
        </p:nvSpPr>
        <p:spPr bwMode="auto">
          <a:xfrm>
            <a:off x="506413" y="1055688"/>
            <a:ext cx="811530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/>
              </a:rPr>
              <a:t>6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】在探究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杠杆平衡条件</a:t>
            </a:r>
            <a:r>
              <a:rPr lang="en-US" altLang="zh-CN" sz="2400" b="1">
                <a:latin typeface="Times New Roman"/>
              </a:rPr>
              <a:t>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的实验中，所用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器材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有：每格长度等距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杠杆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、支架、弹簧测力计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、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刻度尺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、细线、每个重力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都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为</a:t>
            </a:r>
            <a:r>
              <a:rPr lang="en-US" altLang="zh-CN" sz="2400" b="1">
                <a:latin typeface="Times New Roman"/>
              </a:rPr>
              <a:t>0.5 N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的钩码若干个。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0962" name="矩形 15"/>
          <p:cNvSpPr>
            <a:spLocks noChangeArrowheads="1"/>
          </p:cNvSpPr>
          <p:nvPr/>
        </p:nvSpPr>
        <p:spPr bwMode="auto">
          <a:xfrm>
            <a:off x="539750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6      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探究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杠杆平衡条件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pic>
        <p:nvPicPr>
          <p:cNvPr id="40963" name="Picture 2" descr="图+432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87900" y="1174750"/>
            <a:ext cx="3851275" cy="357981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3009" name="Text Box 22"/>
          <p:cNvSpPr txBox="1">
            <a:spLocks noChangeArrowheads="1"/>
          </p:cNvSpPr>
          <p:nvPr/>
        </p:nvSpPr>
        <p:spPr bwMode="auto">
          <a:xfrm>
            <a:off x="506413" y="825500"/>
            <a:ext cx="8115300" cy="333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(1)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实验前将杠杆中点置于支架上，调节平衡螺母使杠杆在水平位置静止的目的是</a:t>
            </a:r>
            <a:r>
              <a:rPr lang="en-US" altLang="zh-CN" sz="2400" b="1">
                <a:latin typeface="Times New Roman"/>
              </a:rPr>
              <a:t>__________________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和消除杠杆自重对实验的影响。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(2)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如甲图所示，杠杆处于平衡状态，若从杠杆的两侧同时减掉一个钩码，那么杠杆的</a:t>
            </a:r>
            <a:r>
              <a:rPr lang="en-US" altLang="zh-CN" sz="2400" b="1">
                <a:latin typeface="Times New Roman"/>
              </a:rPr>
              <a:t>________ 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填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右</a:t>
            </a:r>
            <a:r>
              <a:rPr lang="en-US" altLang="zh-CN" sz="2400" b="1">
                <a:latin typeface="Times New Roman"/>
              </a:rPr>
              <a:t>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左</a:t>
            </a:r>
            <a:r>
              <a:rPr lang="en-US" altLang="zh-CN" sz="2400" b="1">
                <a:latin typeface="Times New Roman"/>
              </a:rPr>
              <a:t>”)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端下沉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3010" name="矩形 5"/>
          <p:cNvSpPr/>
          <p:nvPr/>
        </p:nvSpPr>
        <p:spPr>
          <a:xfrm>
            <a:off x="4716462" y="1462088"/>
            <a:ext cx="2039938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便于测量力臂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3011" name="矩形 4"/>
          <p:cNvSpPr/>
          <p:nvPr/>
        </p:nvSpPr>
        <p:spPr>
          <a:xfrm>
            <a:off x="5148262" y="3076575"/>
            <a:ext cx="493712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右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3" dur="500" fill="hold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0" grpId="0"/>
      <p:bldP spid="43011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5057" name="Text Box 22"/>
          <p:cNvSpPr txBox="1">
            <a:spLocks noChangeArrowheads="1"/>
          </p:cNvSpPr>
          <p:nvPr/>
        </p:nvSpPr>
        <p:spPr bwMode="auto">
          <a:xfrm>
            <a:off x="506413" y="668338"/>
            <a:ext cx="8115300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</a:t>
            </a:r>
            <a:r>
              <a:rPr lang="en-US" altLang="zh-CN" sz="2400" b="1">
                <a:latin typeface="Times New Roman"/>
              </a:rPr>
              <a:t>3)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在乙图中，将弹簧测力计由竖直方向旋转至沿虚线方向，如果要继续保持杠杆在水平方向静止，测力计的示数要</a:t>
            </a:r>
            <a:r>
              <a:rPr lang="en-US" altLang="zh-CN" sz="2400" b="1">
                <a:latin typeface="Times New Roman"/>
              </a:rPr>
              <a:t>________(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填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变小</a:t>
            </a:r>
            <a:r>
              <a:rPr lang="en-US" altLang="zh-CN" sz="2400" b="1">
                <a:latin typeface="Times New Roman"/>
              </a:rPr>
              <a:t>”“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不变</a:t>
            </a:r>
            <a:r>
              <a:rPr lang="en-US" altLang="zh-CN" sz="2400" b="1">
                <a:latin typeface="Times New Roman"/>
              </a:rPr>
              <a:t>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变大</a:t>
            </a:r>
            <a:r>
              <a:rPr lang="en-US" altLang="zh-CN" sz="2400" b="1">
                <a:latin typeface="Times New Roman"/>
              </a:rPr>
              <a:t>”)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(4)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如果忽略杠杆自重对实验的影响，则在丙图中要使杠杆在水平位置保持平衡，弹簧测力计对杠杆的最小拉力为</a:t>
            </a:r>
            <a:r>
              <a:rPr lang="en-US" altLang="zh-CN" sz="2400" b="1">
                <a:latin typeface="Times New Roman"/>
              </a:rPr>
              <a:t>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5058" name="Picture 7" descr="C:\Users\Administrator\Desktop\习题课件\返回框.png">
            <a:hlinkClick r:id="rId4" action="ppaction://hlinksldjump"/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8101012" y="40973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5059" name="矩形 5"/>
          <p:cNvSpPr>
            <a:spLocks noChangeArrowheads="1"/>
          </p:cNvSpPr>
          <p:nvPr/>
        </p:nvSpPr>
        <p:spPr bwMode="auto">
          <a:xfrm>
            <a:off x="1692275" y="1716088"/>
            <a:ext cx="803275" cy="5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变大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5060" name="矩形 4"/>
          <p:cNvSpPr>
            <a:spLocks noChangeArrowheads="1"/>
          </p:cNvSpPr>
          <p:nvPr/>
        </p:nvSpPr>
        <p:spPr bwMode="auto">
          <a:xfrm>
            <a:off x="1398588" y="3367088"/>
            <a:ext cx="86995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solidFill>
                  <a:srgbClr val="C00000"/>
                </a:solidFill>
                <a:latin typeface="Times New Roman"/>
              </a:rPr>
              <a:t>1.2 N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45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3" dur="500" fill="hold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9" grpId="0"/>
      <p:bldP spid="45060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7105" name="Text Box 22"/>
          <p:cNvSpPr txBox="1">
            <a:spLocks noChangeArrowheads="1"/>
          </p:cNvSpPr>
          <p:nvPr/>
        </p:nvSpPr>
        <p:spPr bwMode="auto">
          <a:xfrm>
            <a:off x="506413" y="1055688"/>
            <a:ext cx="8115300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/>
              </a:rPr>
              <a:t>6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】在探究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杠杆平衡条件</a:t>
            </a:r>
            <a:r>
              <a:rPr lang="en-US" altLang="zh-CN" sz="2400" b="1">
                <a:latin typeface="Times New Roman"/>
              </a:rPr>
              <a:t>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的实验中，所用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器材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有：每格长度等距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的杠杆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、支架、弹簧测力计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、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刻度尺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、细线、每个重力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都为</a:t>
            </a:r>
            <a:r>
              <a:rPr lang="en-US" altLang="zh-CN" sz="2400" b="1">
                <a:latin typeface="Times New Roman"/>
              </a:rPr>
              <a:t>0.5 N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的钩码若干个。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7106" name="矩形 15"/>
          <p:cNvSpPr>
            <a:spLocks noChangeArrowheads="1"/>
          </p:cNvSpPr>
          <p:nvPr/>
        </p:nvSpPr>
        <p:spPr bwMode="auto">
          <a:xfrm>
            <a:off x="539750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7    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探究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动能的大小与哪些因素有关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pic>
        <p:nvPicPr>
          <p:cNvPr id="47107" name="Picture 1" descr="图+433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08188" y="2787650"/>
            <a:ext cx="5086350" cy="202088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9153" name="Text Box 22"/>
          <p:cNvSpPr txBox="1">
            <a:spLocks noChangeArrowheads="1"/>
          </p:cNvSpPr>
          <p:nvPr/>
        </p:nvSpPr>
        <p:spPr bwMode="auto">
          <a:xfrm>
            <a:off x="506413" y="500063"/>
            <a:ext cx="8115300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(1)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要探究动能大小与物体质量的关系，应保证铁球到达水平面的</a:t>
            </a:r>
            <a:r>
              <a:rPr lang="en-US" altLang="zh-CN" sz="2400" b="1">
                <a:latin typeface="Times New Roman"/>
              </a:rPr>
              <a:t>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相同，为了达到这一目的所采取的具体操作方法是使铁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球</a:t>
            </a:r>
            <a:r>
              <a:rPr lang="en-US" altLang="zh-CN" sz="2400" b="1">
                <a:latin typeface="Times New Roman"/>
              </a:rPr>
              <a:t>______________________________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(2)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选用甲、丙两次实验可以得出的结论是：物体质量相同时，</a:t>
            </a:r>
            <a:r>
              <a:rPr lang="en-US" altLang="zh-CN" sz="2400" b="1">
                <a:latin typeface="Times New Roman"/>
              </a:rPr>
              <a:t>________________________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(3)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三次实验中，碰撞前动能最小的是图</a:t>
            </a:r>
            <a:r>
              <a:rPr lang="en-US" altLang="zh-CN" sz="2400" b="1">
                <a:latin typeface="Times New Roman"/>
              </a:rPr>
              <a:t>________(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填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甲</a:t>
            </a:r>
            <a:r>
              <a:rPr lang="en-US" altLang="zh-CN" sz="2400" b="1">
                <a:latin typeface="Times New Roman"/>
              </a:rPr>
              <a:t>”“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乙</a:t>
            </a:r>
            <a:r>
              <a:rPr lang="en-US" altLang="zh-CN" sz="2400" b="1">
                <a:latin typeface="Times New Roman"/>
              </a:rPr>
              <a:t>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丙</a:t>
            </a:r>
            <a:r>
              <a:rPr lang="en-US" altLang="zh-CN" sz="2400" b="1">
                <a:latin typeface="Times New Roman"/>
              </a:rPr>
              <a:t>”)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中的铁球，原因是</a:t>
            </a:r>
            <a:r>
              <a:rPr lang="en-US" altLang="zh-CN" sz="2400" b="1">
                <a:latin typeface="Times New Roman"/>
              </a:rPr>
              <a:t>____________________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9154" name="矩形 5"/>
          <p:cNvSpPr/>
          <p:nvPr/>
        </p:nvSpPr>
        <p:spPr>
          <a:xfrm>
            <a:off x="2195512" y="1136650"/>
            <a:ext cx="80327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速度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9155" name="矩形 3"/>
          <p:cNvSpPr/>
          <p:nvPr/>
        </p:nvSpPr>
        <p:spPr>
          <a:xfrm>
            <a:off x="3538538" y="1682750"/>
            <a:ext cx="4826000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从相同斜面的同一高度由静止滚下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9156" name="矩形 4"/>
          <p:cNvSpPr/>
          <p:nvPr/>
        </p:nvSpPr>
        <p:spPr>
          <a:xfrm>
            <a:off x="2106612" y="2767012"/>
            <a:ext cx="2970212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速度越大，动能越大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9157" name="矩形 6"/>
          <p:cNvSpPr/>
          <p:nvPr/>
        </p:nvSpPr>
        <p:spPr>
          <a:xfrm>
            <a:off x="6526212" y="3279775"/>
            <a:ext cx="493712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丙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9158" name="矩形 7"/>
          <p:cNvSpPr/>
          <p:nvPr/>
        </p:nvSpPr>
        <p:spPr>
          <a:xfrm>
            <a:off x="5003800" y="3884612"/>
            <a:ext cx="3278188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纸盒被推动的距离最近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3" dur="500" fill="hold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9" dur="500" fill="hold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25" dur="500" fill="hold"/>
                                        <p:tgtEl>
                                          <p:spTgt spid="49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31" dur="500" fill="hold"/>
                                        <p:tgtEl>
                                          <p:spTgt spid="49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4" grpId="0"/>
      <p:bldP spid="49155" grpId="1"/>
      <p:bldP spid="49156" grpId="2"/>
      <p:bldP spid="49157" grpId="3"/>
      <p:bldP spid="49158" grpId="4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01" name="Text Box 22"/>
          <p:cNvSpPr txBox="1">
            <a:spLocks noChangeArrowheads="1"/>
          </p:cNvSpPr>
          <p:nvPr/>
        </p:nvSpPr>
        <p:spPr bwMode="auto">
          <a:xfrm>
            <a:off x="506413" y="411163"/>
            <a:ext cx="811530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(4)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小欣同学联想到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探究阻力对物体运动的影响</a:t>
            </a:r>
            <a:r>
              <a:rPr lang="en-US" altLang="zh-CN" sz="2400" b="1">
                <a:latin typeface="Times New Roman"/>
              </a:rPr>
              <a:t>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时，也用到了斜面，让小车从斜面顶端由静止滑下，比较在不同表面滑行的距离</a:t>
            </a:r>
            <a:r>
              <a:rPr lang="en-US" altLang="zh-CN" sz="2400" b="1">
                <a:latin typeface="Times New Roman"/>
              </a:rPr>
              <a:t>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如下表</a:t>
            </a:r>
            <a:r>
              <a:rPr lang="en-US" altLang="zh-CN" sz="2400" b="1">
                <a:latin typeface="Times New Roman"/>
              </a:rPr>
              <a:t>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，小车在三个表面克服摩擦力做功</a:t>
            </a:r>
            <a:r>
              <a:rPr lang="en-US" altLang="zh-CN" sz="2400" b="1">
                <a:latin typeface="Times New Roman"/>
              </a:rPr>
              <a:t>________(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填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相等</a:t>
            </a:r>
            <a:r>
              <a:rPr lang="en-US" altLang="zh-CN" sz="2400" b="1">
                <a:latin typeface="Times New Roman"/>
              </a:rPr>
              <a:t>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不相等</a:t>
            </a:r>
            <a:r>
              <a:rPr lang="en-US" altLang="zh-CN" sz="2400" b="1">
                <a:latin typeface="Times New Roman"/>
              </a:rPr>
              <a:t>”)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；若水平面绝对光滑，小车将做</a:t>
            </a:r>
            <a:r>
              <a:rPr lang="en-US" altLang="zh-CN" sz="2400" b="1">
                <a:latin typeface="Times New Roman"/>
              </a:rPr>
              <a:t>___</a:t>
            </a:r>
            <a:r>
              <a:rPr lang="en-US" altLang="zh-CN" sz="2400" b="1">
                <a:latin typeface="Times New Roman"/>
              </a:rPr>
              <a:t>___</a:t>
            </a:r>
            <a:r>
              <a:rPr lang="en-US" altLang="zh-CN" sz="2400" b="1">
                <a:latin typeface="Times New Roman"/>
              </a:rPr>
              <a:t>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运动。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51202" name="Picture 7" descr="C:\Users\Administrator\Desktop\习题课件\返回框.png">
            <a:hlinkClick r:id="rId4" action="ppaction://hlinksldjump"/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8101012" y="40973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1203" name="矩形 5"/>
          <p:cNvSpPr/>
          <p:nvPr/>
        </p:nvSpPr>
        <p:spPr>
          <a:xfrm>
            <a:off x="2051050" y="2160588"/>
            <a:ext cx="804862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相等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graphicFrame>
        <p:nvGraphicFramePr>
          <p:cNvPr id="51204" name="表格 2"/>
          <p:cNvGraphicFramePr>
            <a:graphicFrameLocks noGrp="1"/>
          </p:cNvGraphicFramePr>
          <p:nvPr/>
        </p:nvGraphicFramePr>
        <p:xfrm>
          <a:off x="1863725" y="3292475"/>
          <a:ext cx="5227638" cy="1392238"/>
        </p:xfrm>
        <a:graphic>
          <a:graphicData uri="http://schemas.openxmlformats.org/drawingml/2006/table">
            <a:tbl>
              <a:tblPr/>
              <a:tblGrid>
                <a:gridCol w="2659062"/>
                <a:gridCol w="855662"/>
                <a:gridCol w="857250"/>
                <a:gridCol w="855662"/>
              </a:tblGrid>
              <a:tr h="463550"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表面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毛巾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棉布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木板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</a:tr>
              <a:tr h="465138"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摩擦力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最大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较大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最小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</a:tr>
              <a:tr h="463550"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小车运动距离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最近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较远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最远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1226" name="矩形 6"/>
          <p:cNvSpPr>
            <a:spLocks noChangeArrowheads="1"/>
          </p:cNvSpPr>
          <p:nvPr/>
        </p:nvSpPr>
        <p:spPr bwMode="auto">
          <a:xfrm>
            <a:off x="3149600" y="2571750"/>
            <a:ext cx="1422400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匀速直线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51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3" dur="500" fill="hold"/>
                                        <p:tgtEl>
                                          <p:spTgt spid="51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/>
      <p:bldP spid="51226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53249" name="组合 27"/>
          <p:cNvGrpSpPr/>
          <p:nvPr/>
        </p:nvGrpSpPr>
        <p:grpSpPr>
          <a:xfrm>
            <a:off x="2425700" y="269875"/>
            <a:ext cx="4449762" cy="2085975"/>
            <a:chOff x="2000534" y="2474331"/>
            <a:chExt cx="5723839" cy="2584754"/>
          </a:xfrm>
        </p:grpSpPr>
        <p:grpSp>
          <p:nvGrpSpPr>
            <p:cNvPr id="53250" name="组合 31"/>
            <p:cNvGrpSpPr/>
            <p:nvPr/>
          </p:nvGrpSpPr>
          <p:grpSpPr>
            <a:xfrm>
              <a:off x="1684793" y="2368687"/>
              <a:ext cx="2695413" cy="2568248"/>
              <a:chOff x="3295850" y="1895995"/>
              <a:chExt cx="3725149" cy="4660916"/>
            </a:xfrm>
          </p:grpSpPr>
        </p:grpSp>
        <p:sp>
          <p:nvSpPr>
            <p:cNvPr id="53251" name="圆角矩形 29"/>
            <p:cNvSpPr/>
            <p:nvPr/>
          </p:nvSpPr>
          <p:spPr>
            <a:xfrm>
              <a:off x="3546074" y="2949325"/>
              <a:ext cx="3894951" cy="751080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2540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</a:gradFill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15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53252" name="组合 33"/>
            <p:cNvGrpSpPr/>
            <p:nvPr/>
          </p:nvGrpSpPr>
          <p:grpSpPr>
            <a:xfrm>
              <a:off x="3616363" y="3263182"/>
              <a:ext cx="118508" cy="118509"/>
              <a:chOff x="4486616" y="3001075"/>
              <a:chExt cx="274695" cy="274699"/>
            </a:xfrm>
          </p:grpSpPr>
          <p:sp>
            <p:nvSpPr>
              <p:cNvPr id="53253" name="椭圆 46"/>
              <p:cNvSpPr/>
              <p:nvPr/>
            </p:nvSpPr>
            <p:spPr>
              <a:xfrm rot="16200000">
                <a:off x="4485761" y="3000483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/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3254" name="椭圆 47"/>
              <p:cNvSpPr/>
              <p:nvPr/>
            </p:nvSpPr>
            <p:spPr>
              <a:xfrm rot="16200000">
                <a:off x="4511585" y="3026055"/>
                <a:ext cx="224753" cy="224751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53255" name="组合 34"/>
            <p:cNvGrpSpPr/>
            <p:nvPr/>
          </p:nvGrpSpPr>
          <p:grpSpPr>
            <a:xfrm>
              <a:off x="3316858" y="3263182"/>
              <a:ext cx="118508" cy="118509"/>
              <a:chOff x="4486616" y="3001075"/>
              <a:chExt cx="274695" cy="274699"/>
            </a:xfrm>
          </p:grpSpPr>
          <p:sp>
            <p:nvSpPr>
              <p:cNvPr id="53256" name="椭圆 44"/>
              <p:cNvSpPr/>
              <p:nvPr/>
            </p:nvSpPr>
            <p:spPr>
              <a:xfrm rot="16200000">
                <a:off x="4488931" y="3000483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/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3257" name="椭圆 45"/>
              <p:cNvSpPr/>
              <p:nvPr/>
            </p:nvSpPr>
            <p:spPr>
              <a:xfrm rot="16200000">
                <a:off x="4511585" y="3026055"/>
                <a:ext cx="224753" cy="224751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53258" name="组合 35"/>
            <p:cNvGrpSpPr/>
            <p:nvPr/>
          </p:nvGrpSpPr>
          <p:grpSpPr>
            <a:xfrm>
              <a:off x="3346774" y="3147881"/>
              <a:ext cx="361523" cy="227756"/>
              <a:chOff x="4312849" y="3104300"/>
              <a:chExt cx="384317" cy="61430"/>
            </a:xfrm>
          </p:grpSpPr>
        </p:grpSp>
        <p:grpSp>
          <p:nvGrpSpPr>
            <p:cNvPr id="53259" name="组合 36"/>
            <p:cNvGrpSpPr/>
            <p:nvPr/>
          </p:nvGrpSpPr>
          <p:grpSpPr>
            <a:xfrm>
              <a:off x="3731804" y="3056740"/>
              <a:ext cx="674163" cy="552077"/>
              <a:chOff x="4777361" y="2784157"/>
              <a:chExt cx="898883" cy="736101"/>
            </a:xfrm>
          </p:grpSpPr>
          <p:sp>
            <p:nvSpPr>
              <p:cNvPr id="53260" name="椭圆 40"/>
              <p:cNvSpPr/>
              <p:nvPr/>
            </p:nvSpPr>
            <p:spPr>
              <a:xfrm>
                <a:off x="4881330" y="2783955"/>
                <a:ext cx="735134" cy="73700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/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3261" name="文本框 41"/>
              <p:cNvSpPr/>
              <p:nvPr/>
            </p:nvSpPr>
            <p:spPr>
              <a:xfrm>
                <a:off x="4777361" y="2821067"/>
                <a:ext cx="898883" cy="69094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en-US" altLang="zh-CN" sz="2100" b="1">
                    <a:solidFill>
                      <a:srgbClr val="01ACBE"/>
                    </a:solidFill>
                    <a:latin typeface="Impact" pitchFamily="34" charset="0"/>
                  </a:rPr>
                  <a:t>02</a:t>
                </a:r>
                <a:endParaRPr lang="zh-CN" altLang="en-US" sz="2100" b="1">
                  <a:solidFill>
                    <a:srgbClr val="01ACBE"/>
                  </a:solidFill>
                  <a:latin typeface="Impact" pitchFamily="34" charset="0"/>
                  <a:ea typeface="宋体" pitchFamily="2" charset="-122"/>
                </a:endParaRPr>
              </a:p>
            </p:txBody>
          </p:sp>
        </p:grpSp>
        <p:grpSp>
          <p:nvGrpSpPr>
            <p:cNvPr id="53262" name="组合 34"/>
            <p:cNvGrpSpPr/>
            <p:nvPr/>
          </p:nvGrpSpPr>
          <p:grpSpPr>
            <a:xfrm>
              <a:off x="2434145" y="3056739"/>
              <a:ext cx="623455" cy="497016"/>
              <a:chOff x="9404083" y="1238855"/>
              <a:chExt cx="801342" cy="665020"/>
            </a:xfrm>
          </p:grpSpPr>
        </p:grpSp>
        <p:sp>
          <p:nvSpPr>
            <p:cNvPr id="53263" name="文本框 47"/>
            <p:cNvSpPr/>
            <p:nvPr/>
          </p:nvSpPr>
          <p:spPr>
            <a:xfrm>
              <a:off x="4051919" y="3037104"/>
              <a:ext cx="3672454" cy="57205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福建</a:t>
              </a:r>
              <a:r>
                <a:rPr lang="en-US" altLang="zh-CN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4</a:t>
              </a:r>
              <a:r>
                <a:rPr lang="zh-CN" altLang="en-US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年中考聚焦</a:t>
              </a:r>
              <a:endParaRPr lang="zh-CN" altLang="en-US" sz="2400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53264" name="组合 1"/>
          <p:cNvGrpSpPr/>
          <p:nvPr/>
        </p:nvGrpSpPr>
        <p:grpSpPr>
          <a:xfrm>
            <a:off x="1592262" y="1924050"/>
            <a:ext cx="542925" cy="547688"/>
            <a:chOff x="1153731" y="1592014"/>
            <a:chExt cx="543166" cy="547688"/>
          </a:xfrm>
        </p:grpSpPr>
        <p:pic>
          <p:nvPicPr>
            <p:cNvPr id="53265" name="Picture 2">
              <a:hlinkClick r:id="rId3" action="ppaction://hlinksldjump"/>
            </p:cNvPr>
            <p:cNvPicPr/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53266" name="矩形 53">
              <a:hlinkClick r:id="rId3" action="ppaction://hlinksldjump"/>
            </p:cNvPr>
            <p:cNvSpPr/>
            <p:nvPr/>
          </p:nvSpPr>
          <p:spPr>
            <a:xfrm>
              <a:off x="1258553" y="1642814"/>
              <a:ext cx="387522" cy="461963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</a:pPr>
              <a:r>
                <a:rPr lang="en-US" altLang="zh-CN" sz="2400" b="1">
                  <a:latin typeface="Times New Roman"/>
                </a:rPr>
                <a:t>1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  <p:grpSp>
        <p:nvGrpSpPr>
          <p:cNvPr id="53267" name="组合 1"/>
          <p:cNvGrpSpPr/>
          <p:nvPr/>
        </p:nvGrpSpPr>
        <p:grpSpPr>
          <a:xfrm>
            <a:off x="2843212" y="1924050"/>
            <a:ext cx="542925" cy="547688"/>
            <a:chOff x="1153731" y="1592014"/>
            <a:chExt cx="543166" cy="547688"/>
          </a:xfrm>
        </p:grpSpPr>
        <p:pic>
          <p:nvPicPr>
            <p:cNvPr id="53268" name="Picture 2">
              <a:hlinkClick r:id="rId3" action="ppaction://hlinksldjump"/>
            </p:cNvPr>
            <p:cNvPicPr/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53269" name="矩形 32">
              <a:hlinkClick r:id="rId4" action="ppaction://hlinksldjump"/>
            </p:cNvPr>
            <p:cNvSpPr/>
            <p:nvPr/>
          </p:nvSpPr>
          <p:spPr>
            <a:xfrm>
              <a:off x="1258553" y="1642814"/>
              <a:ext cx="387522" cy="461963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</a:pPr>
              <a:r>
                <a:rPr lang="en-US" altLang="zh-CN" sz="2400" b="1">
                  <a:latin typeface="Times New Roman"/>
                </a:rPr>
                <a:t>2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  <p:pic>
        <p:nvPicPr>
          <p:cNvPr id="53270" name="Picture 7" descr="C:\Users\Administrator\Desktop\习题课件\返回框.png">
            <a:hlinkClick r:id="rId6" action="ppaction://hlinksldjump"/>
          </p:cNvPr>
          <p:cNvPicPr/>
          <p:nvPr/>
        </p:nvPicPr>
        <p:blipFill>
          <a:blip r:embed="rId5"/>
          <a:stretch>
            <a:fillRect/>
          </a:stretch>
        </p:blipFill>
        <p:spPr>
          <a:xfrm>
            <a:off x="8299450" y="41338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4273" name="矩形 4"/>
          <p:cNvSpPr>
            <a:spLocks noChangeArrowheads="1"/>
          </p:cNvSpPr>
          <p:nvPr/>
        </p:nvSpPr>
        <p:spPr bwMode="auto">
          <a:xfrm>
            <a:off x="565150" y="646113"/>
            <a:ext cx="8023225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1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．【</a:t>
            </a:r>
            <a:r>
              <a:rPr lang="en-US" altLang="zh-CN" sz="2400" b="1">
                <a:latin typeface="Times New Roman"/>
              </a:rPr>
              <a:t>2020·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漳州质检</a:t>
            </a:r>
            <a:r>
              <a:rPr lang="en-US" altLang="zh-CN" sz="2400" b="1">
                <a:latin typeface="Times New Roman"/>
              </a:rPr>
              <a:t>·4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分】在探究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杠杆平衡条件</a:t>
            </a:r>
            <a:r>
              <a:rPr lang="en-US" altLang="zh-CN" sz="2400" b="1">
                <a:latin typeface="Times New Roman"/>
              </a:rPr>
              <a:t>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的实验中：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(1)</a:t>
            </a:r>
            <a:r>
              <a:rPr lang="zh-CN" altLang="en-US" sz="2400" b="1">
                <a:latin typeface="Times New Roman"/>
                <a:ea typeface="宋体" pitchFamily="2" charset="-122"/>
              </a:rPr>
              <a:t>杠杆静止在如图甲所示位置时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zh-CN" altLang="en-US" sz="2400" b="1">
                <a:latin typeface="Times New Roman"/>
                <a:ea typeface="宋体" pitchFamily="2" charset="-122"/>
              </a:rPr>
              <a:t>是处于</a:t>
            </a:r>
            <a:r>
              <a:rPr lang="en-US" altLang="zh-CN" sz="2400" b="1">
                <a:latin typeface="Times New Roman"/>
              </a:rPr>
              <a:t>________(</a:t>
            </a:r>
            <a:r>
              <a:rPr lang="zh-CN" altLang="en-US" sz="2400" b="1">
                <a:latin typeface="Times New Roman"/>
                <a:ea typeface="宋体" pitchFamily="2" charset="-122"/>
              </a:rPr>
              <a:t>填“平衡”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zh-CN" altLang="en-US" sz="2400" b="1">
                <a:latin typeface="Times New Roman"/>
                <a:ea typeface="宋体" pitchFamily="2" charset="-122"/>
              </a:rPr>
              <a:t>或“非平衡”</a:t>
            </a:r>
            <a:r>
              <a:rPr lang="en-US" altLang="zh-CN" sz="2400" b="1">
                <a:latin typeface="Times New Roman"/>
              </a:rPr>
              <a:t>)</a:t>
            </a:r>
            <a:r>
              <a:rPr lang="zh-CN" altLang="en-US" sz="2400" b="1">
                <a:latin typeface="Times New Roman"/>
                <a:ea typeface="宋体" pitchFamily="2" charset="-122"/>
              </a:rPr>
              <a:t>状态。</a:t>
            </a:r>
            <a:endParaRPr lang="zh-CN" altLang="en-US" sz="2400" b="1">
              <a:latin typeface="Times New Roman"/>
              <a:ea typeface="宋体" pitchFamily="2" charset="-122"/>
            </a:endParaRPr>
          </a:p>
        </p:txBody>
      </p:sp>
      <p:sp>
        <p:nvSpPr>
          <p:cNvPr id="54274" name="矩形 3"/>
          <p:cNvSpPr>
            <a:spLocks noChangeArrowheads="1"/>
          </p:cNvSpPr>
          <p:nvPr/>
        </p:nvSpPr>
        <p:spPr bwMode="auto">
          <a:xfrm>
            <a:off x="2268538" y="2266950"/>
            <a:ext cx="803275" cy="5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平衡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54275" name="Picture 5" descr="图+434"/>
          <p:cNvPicPr/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932362" y="1071562"/>
            <a:ext cx="3670300" cy="33051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5297" name="矩形 3"/>
          <p:cNvSpPr>
            <a:spLocks noChangeArrowheads="1"/>
          </p:cNvSpPr>
          <p:nvPr/>
        </p:nvSpPr>
        <p:spPr bwMode="auto">
          <a:xfrm>
            <a:off x="581025" y="627063"/>
            <a:ext cx="8023225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(2)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调节杠杆在水平位置平衡后，如图乙在</a:t>
            </a:r>
            <a:r>
              <a:rPr lang="en-US" altLang="zh-CN" sz="2400" b="1" i="1">
                <a:latin typeface="Times New Roman"/>
              </a:rPr>
              <a:t>A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处挂</a:t>
            </a:r>
            <a:r>
              <a:rPr lang="en-US" altLang="zh-CN" sz="2400" b="1">
                <a:latin typeface="Times New Roman"/>
              </a:rPr>
              <a:t>4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个相同钩码，在</a:t>
            </a:r>
            <a:r>
              <a:rPr lang="en-US" altLang="zh-CN" sz="2400" b="1" i="1">
                <a:latin typeface="Times New Roman"/>
              </a:rPr>
              <a:t>B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处应挂</a:t>
            </a:r>
            <a:r>
              <a:rPr lang="en-US" altLang="zh-CN" sz="2400" b="1">
                <a:latin typeface="Times New Roman"/>
              </a:rPr>
              <a:t>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个相同的钩码，才能使杠杆恢复水平平衡。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(3)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图丙是小宇改用弹簧测力计进行实验，使杠杆恢复水平平衡。已知杠杆每格长</a:t>
            </a:r>
            <a:r>
              <a:rPr lang="en-US" altLang="zh-CN" sz="2400" b="1">
                <a:latin typeface="Times New Roman"/>
              </a:rPr>
              <a:t>5 cm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，钩码每个重</a:t>
            </a:r>
            <a:r>
              <a:rPr lang="en-US" altLang="zh-CN" sz="2400" b="1">
                <a:latin typeface="Times New Roman"/>
              </a:rPr>
              <a:t>0.5 N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。记录此次数据在下表中：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55298" name="矩形 5"/>
          <p:cNvSpPr>
            <a:spLocks noChangeArrowheads="1"/>
          </p:cNvSpPr>
          <p:nvPr/>
        </p:nvSpPr>
        <p:spPr bwMode="auto">
          <a:xfrm>
            <a:off x="3657600" y="1131888"/>
            <a:ext cx="338138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solidFill>
                  <a:srgbClr val="C00000"/>
                </a:solidFill>
                <a:latin typeface="Times New Roman"/>
              </a:rPr>
              <a:t>2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6321" name="矩形 3"/>
          <p:cNvSpPr>
            <a:spLocks noChangeArrowheads="1"/>
          </p:cNvSpPr>
          <p:nvPr/>
        </p:nvSpPr>
        <p:spPr bwMode="auto">
          <a:xfrm>
            <a:off x="581025" y="2543175"/>
            <a:ext cx="8023225" cy="168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08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宋体" pitchFamily="2" charset="-122"/>
                <a:ea typeface="宋体" pitchFamily="2" charset="-122"/>
              </a:rPr>
              <a:t>①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请将弹簧测力计的数据填入表格；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08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宋体" pitchFamily="2" charset="-122"/>
                <a:ea typeface="宋体" pitchFamily="2" charset="-122"/>
              </a:rPr>
              <a:t>②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另一同学发现表格中的动力臂</a:t>
            </a:r>
            <a:r>
              <a:rPr lang="en-US" altLang="zh-CN" sz="2400" b="1" i="1">
                <a:latin typeface="Times New Roman"/>
              </a:rPr>
              <a:t>l</a:t>
            </a:r>
            <a:r>
              <a:rPr lang="en-US" altLang="zh-CN" sz="2400" b="1" baseline="-25000">
                <a:latin typeface="Times New Roman"/>
              </a:rPr>
              <a:t>1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的数据填写有误，此时的动力臂</a:t>
            </a:r>
            <a:r>
              <a:rPr lang="en-US" altLang="zh-CN" sz="2400" b="1" i="1">
                <a:latin typeface="Times New Roman"/>
              </a:rPr>
              <a:t>l</a:t>
            </a:r>
            <a:r>
              <a:rPr lang="en-US" altLang="zh-CN" sz="2400" b="1" baseline="-25000">
                <a:latin typeface="Times New Roman"/>
              </a:rPr>
              <a:t>1</a:t>
            </a:r>
            <a:r>
              <a:rPr lang="en-US" altLang="zh-CN" sz="2400" b="1">
                <a:latin typeface="Times New Roman"/>
              </a:rPr>
              <a:t>________(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填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＞</a:t>
            </a:r>
            <a:r>
              <a:rPr lang="en-US" altLang="zh-CN" sz="2400" b="1">
                <a:latin typeface="Times New Roman"/>
              </a:rPr>
              <a:t>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＜</a:t>
            </a:r>
            <a:r>
              <a:rPr lang="en-US" altLang="zh-CN" sz="2400" b="1">
                <a:latin typeface="Times New Roman"/>
              </a:rPr>
              <a:t>”)0.15 m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56322" name="Picture 7" descr="C:\Users\Administrator\Desktop\习题课件\返回框.png">
            <a:hlinkClick r:id="rId3" action="ppaction://hlinksldjump"/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56323" name="表格 2"/>
          <p:cNvGraphicFramePr>
            <a:graphicFrameLocks noGrp="1"/>
          </p:cNvGraphicFramePr>
          <p:nvPr/>
        </p:nvGraphicFramePr>
        <p:xfrm>
          <a:off x="1836738" y="787400"/>
          <a:ext cx="5470525" cy="1646555"/>
        </p:xfrm>
        <a:graphic>
          <a:graphicData uri="http://schemas.openxmlformats.org/drawingml/2006/table">
            <a:tbl>
              <a:tblPr/>
              <a:tblGrid>
                <a:gridCol w="1368425"/>
                <a:gridCol w="1366838"/>
                <a:gridCol w="1368425"/>
                <a:gridCol w="1366838"/>
              </a:tblGrid>
              <a:tr h="1096962"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动力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pPr marL="538162" lvl="0" indent="-538162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 i="1">
                          <a:latin typeface="Times New Roman"/>
                        </a:rPr>
                        <a:t>F</a:t>
                      </a:r>
                      <a:r>
                        <a:rPr lang="en-US" altLang="zh-CN" sz="2400" b="1" baseline="-25000">
                          <a:latin typeface="Times New Roman"/>
                        </a:rPr>
                        <a:t>1</a:t>
                      </a:r>
                      <a:r>
                        <a:rPr lang="en-US" altLang="zh-CN" sz="2400" b="1">
                          <a:latin typeface="Times New Roman"/>
                        </a:rPr>
                        <a:t>/N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动力臂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pPr marL="538162" lvl="0" indent="-538162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 i="1">
                          <a:latin typeface="Times New Roman"/>
                        </a:rPr>
                        <a:t>l</a:t>
                      </a:r>
                      <a:r>
                        <a:rPr lang="en-US" altLang="zh-CN" sz="2400" b="1" baseline="-25000">
                          <a:latin typeface="Times New Roman"/>
                        </a:rPr>
                        <a:t>1</a:t>
                      </a:r>
                      <a:r>
                        <a:rPr lang="en-US" altLang="zh-CN" sz="2400" b="1">
                          <a:latin typeface="Times New Roman"/>
                        </a:rPr>
                        <a:t>/m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阻力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pPr marL="538162" lvl="0" indent="-538162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 i="1">
                          <a:latin typeface="Times New Roman"/>
                        </a:rPr>
                        <a:t>F</a:t>
                      </a:r>
                      <a:r>
                        <a:rPr lang="en-US" altLang="zh-CN" sz="2400" b="1" baseline="-25000">
                          <a:latin typeface="Times New Roman"/>
                        </a:rPr>
                        <a:t>2</a:t>
                      </a:r>
                      <a:r>
                        <a:rPr lang="en-US" altLang="zh-CN" sz="2400" b="1">
                          <a:latin typeface="Times New Roman"/>
                        </a:rPr>
                        <a:t>/N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阻力臂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pPr marL="538162" lvl="0" indent="-538162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 i="1">
                          <a:latin typeface="Times New Roman"/>
                        </a:rPr>
                        <a:t>l</a:t>
                      </a:r>
                      <a:r>
                        <a:rPr lang="en-US" altLang="zh-CN" sz="2400" b="1" baseline="-25000">
                          <a:latin typeface="Times New Roman"/>
                        </a:rPr>
                        <a:t>2</a:t>
                      </a:r>
                      <a:r>
                        <a:rPr lang="en-US" altLang="zh-CN" sz="2400" b="1">
                          <a:latin typeface="Times New Roman"/>
                        </a:rPr>
                        <a:t>/m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</a:tr>
              <a:tr h="549275"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______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0.15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2.5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0.20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6340" name="矩形 6"/>
          <p:cNvSpPr>
            <a:spLocks noChangeArrowheads="1"/>
          </p:cNvSpPr>
          <p:nvPr/>
        </p:nvSpPr>
        <p:spPr bwMode="auto">
          <a:xfrm>
            <a:off x="2274888" y="1795463"/>
            <a:ext cx="5683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solidFill>
                  <a:srgbClr val="C00000"/>
                </a:solidFill>
                <a:latin typeface="Times New Roman"/>
              </a:rPr>
              <a:t>3.6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56341" name="矩形 7"/>
          <p:cNvSpPr>
            <a:spLocks noChangeArrowheads="1"/>
          </p:cNvSpPr>
          <p:nvPr/>
        </p:nvSpPr>
        <p:spPr bwMode="auto">
          <a:xfrm>
            <a:off x="3348038" y="3617913"/>
            <a:ext cx="493713" cy="5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＜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56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3" dur="500" fill="hold"/>
                                        <p:tgtEl>
                                          <p:spTgt spid="56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40" grpId="0"/>
      <p:bldP spid="56341" grpId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7345" name="矩形 5"/>
          <p:cNvSpPr>
            <a:spLocks noChangeArrowheads="1"/>
          </p:cNvSpPr>
          <p:nvPr/>
        </p:nvSpPr>
        <p:spPr bwMode="auto">
          <a:xfrm>
            <a:off x="611188" y="771525"/>
            <a:ext cx="8023225" cy="111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．【</a:t>
            </a:r>
            <a:r>
              <a:rPr lang="en-US" altLang="zh-CN" sz="2400" b="1">
                <a:latin typeface="Times New Roman"/>
              </a:rPr>
              <a:t>2019·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宁德质检</a:t>
            </a:r>
            <a:r>
              <a:rPr lang="en-US" altLang="zh-CN" sz="2400" b="1">
                <a:latin typeface="Times New Roman"/>
              </a:rPr>
              <a:t>·4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分】宁宁用</a:t>
            </a:r>
            <a:r>
              <a:rPr lang="en-US" altLang="zh-CN" sz="2400" b="1">
                <a:latin typeface="Times New Roman"/>
              </a:rPr>
              <a:t>U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形管压强计去探究液体内部压强的规律。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57346" name="Picture 6" descr="图+435"/>
          <p:cNvPicPr/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54009"/>
          <a:stretch>
            <a:fillRect/>
          </a:stretch>
        </p:blipFill>
        <p:spPr>
          <a:xfrm>
            <a:off x="1146175" y="2371725"/>
            <a:ext cx="2974975" cy="23098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7347" name="Picture 6" descr="图+435"/>
          <p:cNvPicPr/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47788"/>
          <a:stretch>
            <a:fillRect/>
          </a:stretch>
        </p:blipFill>
        <p:spPr>
          <a:xfrm>
            <a:off x="4756150" y="1984375"/>
            <a:ext cx="2974975" cy="26225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3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8369" name="矩形 5"/>
          <p:cNvSpPr>
            <a:spLocks noChangeArrowheads="1"/>
          </p:cNvSpPr>
          <p:nvPr/>
        </p:nvSpPr>
        <p:spPr bwMode="auto">
          <a:xfrm>
            <a:off x="611188" y="771525"/>
            <a:ext cx="8023225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(1)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宁宁发现：按与不按压强计探头的橡皮膜，</a:t>
            </a:r>
            <a:r>
              <a:rPr lang="en-US" altLang="zh-CN" sz="2400" b="1">
                <a:latin typeface="Times New Roman"/>
              </a:rPr>
              <a:t>U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形管两边液面均处在同一水平线上</a:t>
            </a:r>
            <a:r>
              <a:rPr lang="en-US" altLang="zh-CN" sz="2400" b="1">
                <a:latin typeface="Times New Roman"/>
              </a:rPr>
              <a:t>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如图甲所示</a:t>
            </a:r>
            <a:r>
              <a:rPr lang="en-US" altLang="zh-CN" sz="2400" b="1">
                <a:latin typeface="Times New Roman"/>
              </a:rPr>
              <a:t>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。则这套实验装置可能出现的问题是</a:t>
            </a:r>
            <a:r>
              <a:rPr lang="en-US" altLang="zh-CN" sz="2400" b="1">
                <a:latin typeface="Times New Roman"/>
              </a:rPr>
              <a:t>__________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(2)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宁宁发现在水中，压强计探头距水面的距离相同时，只改变压强计探头的方向，</a:t>
            </a:r>
            <a:r>
              <a:rPr lang="en-US" altLang="zh-CN" sz="2400" b="1">
                <a:latin typeface="Times New Roman"/>
              </a:rPr>
              <a:t>U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形管两边液柱的高度差不变，由此得出结论：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en-US" altLang="zh-CN" sz="2400" b="1">
                <a:latin typeface="Times New Roman"/>
              </a:rPr>
              <a:t>_____________________________________________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58370" name="矩形 3"/>
          <p:cNvSpPr>
            <a:spLocks noChangeArrowheads="1"/>
          </p:cNvSpPr>
          <p:nvPr/>
        </p:nvSpPr>
        <p:spPr bwMode="auto">
          <a:xfrm>
            <a:off x="4356100" y="1838325"/>
            <a:ext cx="80327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漏气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58371" name="矩形 7"/>
          <p:cNvSpPr>
            <a:spLocks noChangeArrowheads="1"/>
          </p:cNvSpPr>
          <p:nvPr/>
        </p:nvSpPr>
        <p:spPr bwMode="auto">
          <a:xfrm>
            <a:off x="1258888" y="4008438"/>
            <a:ext cx="6991350" cy="5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同种液体，同一深度，液体向各个方向的压强相等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3" dur="500" fill="hold"/>
                                        <p:tgtEl>
                                          <p:spTgt spid="58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0" grpId="0"/>
      <p:bldP spid="58371" grpId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9393" name="矩形 5"/>
          <p:cNvSpPr>
            <a:spLocks noChangeArrowheads="1"/>
          </p:cNvSpPr>
          <p:nvPr/>
        </p:nvSpPr>
        <p:spPr bwMode="auto">
          <a:xfrm>
            <a:off x="611188" y="771525"/>
            <a:ext cx="8023225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(3)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宁宁还发现，压强计探头在水中的深度越</a:t>
            </a:r>
            <a:r>
              <a:rPr lang="en-US" altLang="zh-CN" sz="2400" b="1">
                <a:latin typeface="Times New Roman"/>
              </a:rPr>
              <a:t>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</a:t>
            </a:r>
            <a:r>
              <a:rPr lang="en-US" altLang="zh-CN" sz="2400" b="1">
                <a:latin typeface="Times New Roman"/>
              </a:rPr>
              <a:t>U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形管两边液柱的高度差越大。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(4)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选了另一种密度不同的液体做了如图乙所示的对比实验，得到的结论是：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液体内部压强大小与密度大小无关</a:t>
            </a:r>
            <a:r>
              <a:rPr lang="en-US" altLang="zh-CN" sz="2400" b="1">
                <a:latin typeface="Times New Roman"/>
              </a:rPr>
              <a:t>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。该结论是错误的，原因是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en-US" altLang="zh-CN" sz="2400" b="1">
                <a:latin typeface="Times New Roman"/>
              </a:rPr>
              <a:t>____________________________________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59394" name="矩形 3"/>
          <p:cNvSpPr>
            <a:spLocks noChangeArrowheads="1"/>
          </p:cNvSpPr>
          <p:nvPr/>
        </p:nvSpPr>
        <p:spPr bwMode="auto">
          <a:xfrm>
            <a:off x="7031038" y="725488"/>
            <a:ext cx="493713" cy="5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深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59395" name="Picture 7" descr="C:\Users\Administrator\Desktop\习题课件\返回框.png">
            <a:hlinkClick r:id="rId3" action="ppaction://hlinksldjump"/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9396" name="矩形 4"/>
          <p:cNvSpPr>
            <a:spLocks noChangeArrowheads="1"/>
          </p:cNvSpPr>
          <p:nvPr/>
        </p:nvSpPr>
        <p:spPr bwMode="auto">
          <a:xfrm>
            <a:off x="1258888" y="3490913"/>
            <a:ext cx="5135563" cy="5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没有控制探头在两液体中的深度相同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59397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0820400" y="10871200"/>
            <a:ext cx="342900" cy="2540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59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3" dur="500" fill="hold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4" grpId="0"/>
      <p:bldP spid="59396" grpId="1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r="http://schemas.openxmlformats.org/officeDocument/2006/relationships"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131</Paragraphs>
  <Slides>31</Slides>
  <Notes>21</Notes>
  <TotalTime>0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baseType="lpstr" size="32">
      <vt:lpstr>2_自定义设计方案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2020-12-01T18:12:49.381</cp:lastPrinted>
  <dcterms:created xsi:type="dcterms:W3CDTF">2020-12-01T18:12:49Z</dcterms:created>
  <dcterms:modified xsi:type="dcterms:W3CDTF">2020-12-01T10:12:50Z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