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  <p:sldMasterId id="2147485151" r:id="rId2"/>
    <p:sldMasterId id="2147485152" r:id="rId3"/>
    <p:sldMasterId id="2147485153" r:id="rId4"/>
    <p:sldMasterId id="2147485163" r:id="rId5"/>
  </p:sldMasterIdLst>
  <p:notesMasterIdLst>
    <p:notesMasterId r:id="rId6"/>
  </p:notesMasterIdLst>
  <p:sldIdLst>
    <p:sldId id="397" r:id="rId7"/>
    <p:sldId id="575" r:id="rId8"/>
    <p:sldId id="576" r:id="rId9"/>
    <p:sldId id="577" r:id="rId10"/>
    <p:sldId id="670" r:id="rId11"/>
    <p:sldId id="675" r:id="rId12"/>
    <p:sldId id="631" r:id="rId13"/>
    <p:sldId id="673" r:id="rId14"/>
    <p:sldId id="633" r:id="rId15"/>
    <p:sldId id="676" r:id="rId16"/>
    <p:sldId id="674" r:id="rId17"/>
    <p:sldId id="677" r:id="rId18"/>
    <p:sldId id="635" r:id="rId19"/>
    <p:sldId id="593" r:id="rId20"/>
    <p:sldId id="518" r:id="rId21"/>
    <p:sldId id="678" r:id="rId22"/>
    <p:sldId id="679" r:id="rId23"/>
    <p:sldId id="597" r:id="rId24"/>
    <p:sldId id="680" r:id="rId25"/>
    <p:sldId id="681" r:id="rId26"/>
    <p:sldId id="682" r:id="rId27"/>
  </p:sldIdLst>
  <p:sldSz cx="9144000" cy="5143500"/>
  <p:notesSz cx="6858000" cy="9144000"/>
  <p:custDataLst>
    <p:tags r:id="rId28"/>
  </p:custDataLst>
  <p:defaultTextStyle>
    <a:defPPr algn="l" eaLnBrk="1" hangingPunct="1">
      <a:defRPr lang="zh-CN">
        <a:latin typeface="Calibri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48" d="100"/>
          <a:sy n="48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slide" Target="slides/slide12.xml" /><Relationship Id="rId19" Type="http://schemas.openxmlformats.org/officeDocument/2006/relationships/slide" Target="slides/slide13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4.xml" /><Relationship Id="rId21" Type="http://schemas.openxmlformats.org/officeDocument/2006/relationships/slide" Target="slides/slide15.xml" /><Relationship Id="rId22" Type="http://schemas.openxmlformats.org/officeDocument/2006/relationships/slide" Target="slides/slide16.xml" /><Relationship Id="rId23" Type="http://schemas.openxmlformats.org/officeDocument/2006/relationships/slide" Target="slides/slide17.xml" /><Relationship Id="rId24" Type="http://schemas.openxmlformats.org/officeDocument/2006/relationships/slide" Target="slides/slide18.xml" /><Relationship Id="rId25" Type="http://schemas.openxmlformats.org/officeDocument/2006/relationships/slide" Target="slides/slide19.xml" /><Relationship Id="rId26" Type="http://schemas.openxmlformats.org/officeDocument/2006/relationships/slide" Target="slides/slide20.xml" /><Relationship Id="rId27" Type="http://schemas.openxmlformats.org/officeDocument/2006/relationships/slide" Target="slides/slide21.xml" /><Relationship Id="rId28" Type="http://schemas.openxmlformats.org/officeDocument/2006/relationships/tags" Target="tags/tag1.xml" /><Relationship Id="rId29" Type="http://schemas.openxmlformats.org/officeDocument/2006/relationships/presProps" Target="presProps.xml" /><Relationship Id="rId3" Type="http://schemas.openxmlformats.org/officeDocument/2006/relationships/slideMaster" Target="slideMasters/slideMaster3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4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941AF2E-0F69-48C3-93FC-460F157C4687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614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14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615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5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9D2561B-7666-4846-B631-44B07E314A82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126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126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8A565D18-57B9-4344-A249-C4206FE8FCFB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331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331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17F0B20F-0FA3-480F-8CAF-96296E7DB70D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536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536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40826992-C940-4D7F-B40C-180E16A69653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741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741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17177F3D-3526-4A68-95A9-AF4C1BDC4BEE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945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945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8F5679E6-BDD5-42A8-8309-26C0016C6733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150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150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2CE3D6A7-601B-4EE2-8140-C5826F408EF8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355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355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68C51165-2F5A-476D-BE3E-6BDA733F9C62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560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560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B49EA5D0-9A98-4345-86F2-C703F216FB75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765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765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C194F74-C68D-4088-AC5B-645D063A809D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969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969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311D5C4C-56F7-45B7-ABA0-0AFBCD9C7AE4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heme" Target="../theme/theme5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14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slide" Target="slide4.xml" TargetMode="Internal" /><Relationship Id="rId3" Type="http://schemas.openxmlformats.org/officeDocument/2006/relationships/slide" Target="slide7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Relationship Id="rId6" Type="http://schemas.openxmlformats.org/officeDocument/2006/relationships/slide" Target="slide9.xml" TargetMode="Internal" /><Relationship Id="rId7" Type="http://schemas.openxmlformats.org/officeDocument/2006/relationships/slide" Target="slide11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8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image" Target="../media/image9.png" /><Relationship Id="rId6" Type="http://schemas.openxmlformats.org/officeDocument/2006/relationships/image" Target="../media/image10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4.xml" /><Relationship Id="rId3" Type="http://schemas.openxmlformats.org/officeDocument/2006/relationships/package" Target="../embeddings/oleObject1.docx" TargetMode="Internal" /><Relationship Id="rId4" Type="http://schemas.openxmlformats.org/officeDocument/2006/relationships/image" Target="../media/image11.emf" /><Relationship Id="rId5" Type="http://schemas.openxmlformats.org/officeDocument/2006/relationships/vmlDrawing" Target="../drawings/vmlDrawing1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5.xml" /><Relationship Id="rId3" Type="http://schemas.openxmlformats.org/officeDocument/2006/relationships/package" Target="../embeddings/oleObject2.docx" TargetMode="Internal" /><Relationship Id="rId4" Type="http://schemas.openxmlformats.org/officeDocument/2006/relationships/image" Target="../media/image12.emf" /><Relationship Id="rId5" Type="http://schemas.openxmlformats.org/officeDocument/2006/relationships/image" Target="../media/image7.png" /><Relationship Id="rId6" Type="http://schemas.openxmlformats.org/officeDocument/2006/relationships/slide" Target="slide3.xml" TargetMode="Internal" /><Relationship Id="rId7" Type="http://schemas.openxmlformats.org/officeDocument/2006/relationships/vmlDrawing" Target="../drawings/vmlDrawing2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3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4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5.png" /><Relationship Id="rId4" Type="http://schemas.openxmlformats.org/officeDocument/2006/relationships/image" Target="../media/image16.png" /><Relationship Id="rId5" Type="http://schemas.openxmlformats.org/officeDocument/2006/relationships/image" Target="../media/image7.png" /><Relationship Id="rId6" Type="http://schemas.openxmlformats.org/officeDocument/2006/relationships/slide" Target="slide3.xml" TargetMode="Interna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7.jpeg" /><Relationship Id="rId3" Type="http://schemas.openxmlformats.org/officeDocument/2006/relationships/slide" Target="slide15.xml" TargetMode="Internal" /><Relationship Id="rId4" Type="http://schemas.openxmlformats.org/officeDocument/2006/relationships/slide" Target="slide18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.doc" TargetMode="Internal" /><Relationship Id="rId3" Type="http://schemas.openxmlformats.org/officeDocument/2006/relationships/image" Target="../media/image18.emf" /><Relationship Id="rId4" Type="http://schemas.openxmlformats.org/officeDocument/2006/relationships/image" Target="../media/image19.png" /><Relationship Id="rId5" Type="http://schemas.openxmlformats.org/officeDocument/2006/relationships/vmlDrawing" Target="../drawings/vmlDrawing3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.doc" TargetMode="Internal" /><Relationship Id="rId3" Type="http://schemas.openxmlformats.org/officeDocument/2006/relationships/image" Target="../media/image20.emf" /><Relationship Id="rId4" Type="http://schemas.openxmlformats.org/officeDocument/2006/relationships/vmlDrawing" Target="../drawings/vmlDrawing4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14.xml" TargetMode="In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1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.doc" TargetMode="Internal" /><Relationship Id="rId3" Type="http://schemas.openxmlformats.org/officeDocument/2006/relationships/image" Target="../media/image22.emf" /><Relationship Id="rId4" Type="http://schemas.openxmlformats.org/officeDocument/2006/relationships/vmlDrawing" Target="../drawings/vmlDrawing5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23.emf" /><Relationship Id="rId4" Type="http://schemas.openxmlformats.org/officeDocument/2006/relationships/image" Target="../media/image7.png" /><Relationship Id="rId5" Type="http://schemas.openxmlformats.org/officeDocument/2006/relationships/slide" Target="slide14.xml" TargetMode="Internal" /><Relationship Id="rId6" Type="http://schemas.openxmlformats.org/officeDocument/2006/relationships/image" Target="../media/image24.png" /><Relationship Id="rId7" Type="http://schemas.openxmlformats.org/officeDocument/2006/relationships/vmlDrawing" Target="../drawings/vmlDrawing6.v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文本框 6"/>
          <p:cNvSpPr/>
          <p:nvPr/>
        </p:nvSpPr>
        <p:spPr>
          <a:xfrm>
            <a:off x="1474788" y="1690688"/>
            <a:ext cx="6157912" cy="738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  <a:buFont typeface="Arial" pitchFamily="34" charset="0"/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49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初高中衔接题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7170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en-US" sz="3000" b="1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专题突破篇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193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8194" name="组合 57"/>
            <p:cNvGrpSpPr/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8195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bevel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8196" name="组合 61"/>
          <p:cNvPicPr/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2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7" name="组合 64"/>
          <p:cNvPicPr/>
          <p:nvPr/>
        </p:nvPicPr>
        <p:blipFill>
          <a:blip r:embed="rId3"/>
          <a:stretch>
            <a:fillRect/>
          </a:stretch>
        </p:blipFill>
        <p:spPr>
          <a:xfrm>
            <a:off x="4849812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8" name="组合 67"/>
          <p:cNvPicPr/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9" name="组合 70"/>
          <p:cNvPicPr/>
          <p:nvPr/>
        </p:nvPicPr>
        <p:blipFill>
          <a:blip r:embed="rId5"/>
          <a:stretch>
            <a:fillRect/>
          </a:stretch>
        </p:blipFill>
        <p:spPr>
          <a:xfrm>
            <a:off x="4386262" y="762000"/>
            <a:ext cx="769938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0" name="组合 73"/>
          <p:cNvPicPr/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1" name="组合 76"/>
          <p:cNvPicPr/>
          <p:nvPr/>
        </p:nvPicPr>
        <p:blipFill>
          <a:blip r:embed="rId7"/>
          <a:stretch>
            <a:fillRect/>
          </a:stretch>
        </p:blipFill>
        <p:spPr>
          <a:xfrm>
            <a:off x="3559175" y="1103312"/>
            <a:ext cx="601662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8202" name="文本框 131"/>
          <p:cNvSpPr/>
          <p:nvPr/>
        </p:nvSpPr>
        <p:spPr>
          <a:xfrm>
            <a:off x="3757612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8203" name="组合 159"/>
          <p:cNvGrpSpPr/>
          <p:nvPr/>
        </p:nvGrpSpPr>
        <p:grpSpPr>
          <a:xfrm>
            <a:off x="2425700" y="2332038"/>
            <a:ext cx="4449762" cy="2085975"/>
            <a:chOff x="2000534" y="2474331"/>
            <a:chExt cx="5723839" cy="2584754"/>
          </a:xfrm>
        </p:grpSpPr>
        <p:grpSp>
          <p:nvGrpSpPr>
            <p:cNvPr id="8204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8205" name="圆角矩形 161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8206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8207" name="椭圆 178"/>
              <p:cNvSpPr/>
              <p:nvPr/>
            </p:nvSpPr>
            <p:spPr>
              <a:xfrm rot="16200000">
                <a:off x="448576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08" name="椭圆 179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09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8210" name="椭圆 176"/>
              <p:cNvSpPr/>
              <p:nvPr/>
            </p:nvSpPr>
            <p:spPr>
              <a:xfrm rot="16200000">
                <a:off x="448893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1" name="椭圆 17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12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8213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8214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5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8216" name="组合 166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8217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8218" name="组合 184"/>
          <p:cNvGrpSpPr/>
          <p:nvPr/>
        </p:nvGrpSpPr>
        <p:grpSpPr>
          <a:xfrm>
            <a:off x="2433638" y="1203325"/>
            <a:ext cx="4192588" cy="1992312"/>
            <a:chOff x="1851755" y="1505713"/>
            <a:chExt cx="5440491" cy="2584754"/>
          </a:xfrm>
        </p:grpSpPr>
        <p:grpSp>
          <p:nvGrpSpPr>
            <p:cNvPr id="8219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8220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8221" name="圆角矩形 187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8222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3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4" name="椭圆 201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5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6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7" name="椭圆 199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8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8229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8230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31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8232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8233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1000" fill="hold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1000" fill="hold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217" name="组合 5"/>
          <p:cNvGrpSpPr/>
          <p:nvPr/>
        </p:nvGrpSpPr>
        <p:grpSpPr>
          <a:xfrm>
            <a:off x="2425700" y="279400"/>
            <a:ext cx="4192588" cy="1992312"/>
            <a:chOff x="1851755" y="1505713"/>
            <a:chExt cx="5440491" cy="2584754"/>
          </a:xfrm>
        </p:grpSpPr>
        <p:grpSp>
          <p:nvGrpSpPr>
            <p:cNvPr id="9218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9219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9220" name="圆角矩形 8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9221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2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3" name="椭圆 22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4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5" name="椭圆 19"/>
                <p:cNvSpPr/>
                <p:nvPr/>
              </p:nvSpPr>
              <p:spPr>
                <a:xfrm rot="16200000">
                  <a:off x="4479537" y="3008121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6" name="椭圆 20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7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9228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9229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30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9231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9232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9233" name="矩形 1">
            <a:hlinkClick r:id="rId2" action="ppaction://hlinksldjump"/>
          </p:cNvPr>
          <p:cNvSpPr/>
          <p:nvPr/>
        </p:nvSpPr>
        <p:spPr>
          <a:xfrm>
            <a:off x="1835150" y="1604962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光学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4" name="矩形 2">
            <a:hlinkClick r:id="rId3" action="ppaction://hlinksldjump"/>
          </p:cNvPr>
          <p:cNvSpPr/>
          <p:nvPr/>
        </p:nvSpPr>
        <p:spPr>
          <a:xfrm>
            <a:off x="1835150" y="2117725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力学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9235" name="Picture 7" descr="C:\Users\Administrator\Desktop\习题课件\返回框.png">
            <a:hlinkClick r:id="rId5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8101012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36" name="矩形 2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835150" y="2628900"/>
            <a:ext cx="5788025" cy="4619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电学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7" name="矩形 28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835150" y="3146425"/>
            <a:ext cx="5788025" cy="4619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4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磁学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3" grpId="0"/>
      <p:bldP spid="9234" grpId="1"/>
      <p:bldP spid="9236" grpId="2"/>
      <p:bldP spid="9237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Text Box 22"/>
          <p:cNvSpPr/>
          <p:nvPr/>
        </p:nvSpPr>
        <p:spPr>
          <a:xfrm>
            <a:off x="506412" y="928688"/>
            <a:ext cx="8115300" cy="33289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162" lvl="0" indent="-538162" algn="just" eaLnBrk="0" hangingPunct="0">
              <a:lnSpc>
                <a:spcPct val="150000"/>
              </a:lnSpc>
            </a:pP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 pitchFamily="18" charset="0"/>
              </a:rPr>
              <a:t>1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】如图</a:t>
            </a:r>
            <a:r>
              <a:rPr lang="en-US" altLang="zh-CN" sz="2400" b="1">
                <a:latin typeface="Times New Roman" pitchFamily="18" charset="0"/>
              </a:rPr>
              <a:t>1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，一束激光从某种玻璃中射向空气，保持入射点不动，改变入射角</a:t>
            </a:r>
            <a:r>
              <a:rPr lang="en-US" altLang="zh-CN" sz="2400" b="1">
                <a:latin typeface="Times New Roman" pitchFamily="18" charset="0"/>
              </a:rPr>
              <a:t>(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每次增加</a:t>
            </a:r>
            <a:r>
              <a:rPr lang="en-US" altLang="zh-CN" sz="2400" b="1">
                <a:latin typeface="Times New Roman" pitchFamily="18" charset="0"/>
              </a:rPr>
              <a:t>0.2°)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，当入射角增大到</a:t>
            </a:r>
            <a:r>
              <a:rPr lang="en-US" altLang="zh-CN" sz="2400" b="1">
                <a:latin typeface="Times New Roman" pitchFamily="18" charset="0"/>
              </a:rPr>
              <a:t>41.8°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时，折射光线消失，只存在入射光线与反射光线，这种现象叫做光的全反射，发生这种现象时的入射角叫做这种物质的临界角。当入射角</a:t>
            </a:r>
            <a:endParaRPr lang="en-US" altLang="zh-CN" sz="2400" b="1">
              <a:latin typeface="Times New Roman" pitchFamily="18" charset="0"/>
            </a:endParaRPr>
          </a:p>
          <a:p>
            <a:pPr marL="538162" lvl="0" indent="-538162" algn="just" eaLnBrk="0" hangingPunct="0">
              <a:lnSpc>
                <a:spcPct val="150000"/>
              </a:lnSpc>
            </a:pPr>
            <a:r>
              <a:rPr lang="en-US" altLang="zh-CN" sz="2400" b="1">
                <a:latin typeface="Times New Roman" pitchFamily="18" charset="0"/>
              </a:rPr>
              <a:t>	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大于临界角时，只发生反射，不发生折射。</a:t>
            </a:r>
            <a:endParaRPr lang="zh-CN" altLang="zh-CN" sz="1000">
              <a:latin typeface="宋体" pitchFamily="2" charset="-122"/>
              <a:ea typeface="Courier New" pitchFamily="49" charset="0"/>
            </a:endParaRPr>
          </a:p>
        </p:txBody>
      </p:sp>
      <p:sp>
        <p:nvSpPr>
          <p:cNvPr id="10242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光学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10243" name="Picture 5" descr="图+477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38975" y="3160712"/>
            <a:ext cx="1422400" cy="1327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Text Box 22"/>
          <p:cNvSpPr txBox="1">
            <a:spLocks noChangeArrowheads="1"/>
          </p:cNvSpPr>
          <p:nvPr/>
        </p:nvSpPr>
        <p:spPr bwMode="auto">
          <a:xfrm>
            <a:off x="506413" y="788988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(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1)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上述玻璃的临界角是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______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 </a:t>
            </a:r>
            <a:endParaRPr lang="zh-CN" altLang="zh-CN" sz="1000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(2)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折射光线消失后反射光线的亮度会增强，其原因是折射光消失后，入射光几乎全部变为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________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；当光从空气射向玻璃时，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______(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“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会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”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“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不会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”)</a:t>
            </a:r>
            <a:endParaRPr lang="en-US" altLang="zh-CN" sz="2400" b="1">
              <a:solidFill>
                <a:srgbClr val="000000"/>
              </a:solidFill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	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发生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光的全反射现象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2290" name="矩形 13"/>
          <p:cNvSpPr/>
          <p:nvPr/>
        </p:nvSpPr>
        <p:spPr>
          <a:xfrm>
            <a:off x="3779838" y="908050"/>
            <a:ext cx="10334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41.8°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2291" name="矩形 5"/>
          <p:cNvSpPr/>
          <p:nvPr/>
        </p:nvSpPr>
        <p:spPr>
          <a:xfrm>
            <a:off x="5580062" y="1998662"/>
            <a:ext cx="11128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反射光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2292" name="矩形 7"/>
          <p:cNvSpPr/>
          <p:nvPr/>
        </p:nvSpPr>
        <p:spPr>
          <a:xfrm>
            <a:off x="3094038" y="2530475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不会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1"/>
      <p:bldP spid="12292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Text Box 22"/>
          <p:cNvSpPr txBox="1">
            <a:spLocks noChangeArrowheads="1"/>
          </p:cNvSpPr>
          <p:nvPr/>
        </p:nvSpPr>
        <p:spPr bwMode="auto">
          <a:xfrm>
            <a:off x="506413" y="436563"/>
            <a:ext cx="81153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(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3)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一个三棱镜由上述玻璃构成，让一束光垂直于玻璃三棱镜的一个面射入，如图</a:t>
            </a:r>
            <a:r>
              <a:rPr lang="en-US" altLang="zh-CN" sz="2400" b="1">
                <a:solidFill>
                  <a:srgbClr val="000000"/>
                </a:solidFill>
                <a:latin typeface="Times New Roman"/>
              </a:rPr>
              <a:t>2</a:t>
            </a:r>
            <a:r>
              <a:rPr lang="zh-CN" altLang="zh-CN" sz="2400" b="1">
                <a:solidFill>
                  <a:srgbClr val="000000"/>
                </a:solidFill>
                <a:latin typeface="Times New Roman"/>
                <a:ea typeface="宋体" pitchFamily="2" charset="-122"/>
              </a:rPr>
              <a:t>所示，请在图中完成光路图。</a:t>
            </a:r>
            <a:endParaRPr lang="zh-CN" altLang="zh-CN" sz="1000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4338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39" name="Picture 5" descr="图+478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40425" y="2005012"/>
            <a:ext cx="2595562" cy="15843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0" name="矩形 7"/>
          <p:cNvSpPr>
            <a:spLocks noChangeArrowheads="1"/>
          </p:cNvSpPr>
          <p:nvPr/>
        </p:nvSpPr>
        <p:spPr bwMode="auto">
          <a:xfrm>
            <a:off x="1258888" y="1566863"/>
            <a:ext cx="173196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如图所示。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4341" name="Picture 2"/>
          <p:cNvPicPr/>
          <p:nvPr/>
        </p:nvPicPr>
        <p:blipFill>
          <a:blip r:embed="rId6"/>
          <a:stretch>
            <a:fillRect/>
          </a:stretch>
        </p:blipFill>
        <p:spPr>
          <a:xfrm>
            <a:off x="2555875" y="2062162"/>
            <a:ext cx="2378075" cy="1658938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力学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16386" name="对象 1"/>
          <p:cNvGraphicFramePr>
            <a:graphicFrameLocks noChangeAspect="1"/>
          </p:cNvGraphicFramePr>
          <p:nvPr/>
        </p:nvGraphicFramePr>
        <p:xfrm>
          <a:off x="344488" y="1200150"/>
          <a:ext cx="8455025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3" progId="Word.Document.12">
                  <p:embed/>
                </p:oleObj>
              </mc:Choice>
              <mc:Fallback>
                <p:oleObj r:id="rId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1200150"/>
                        <a:ext cx="8455025" cy="31718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3" name="对象 1"/>
          <p:cNvGraphicFramePr>
            <a:graphicFrameLocks noChangeAspect="1"/>
          </p:cNvGraphicFramePr>
          <p:nvPr/>
        </p:nvGraphicFramePr>
        <p:xfrm>
          <a:off x="342900" y="661988"/>
          <a:ext cx="8407400" cy="198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3" progId="Word.Document.12">
                  <p:embed/>
                </p:oleObj>
              </mc:Choice>
              <mc:Fallback>
                <p:oleObj r:id="rId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2900" y="661988"/>
                        <a:ext cx="8407400" cy="1981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4" name="Text Box 22"/>
          <p:cNvSpPr txBox="1">
            <a:spLocks noChangeArrowheads="1"/>
          </p:cNvSpPr>
          <p:nvPr/>
        </p:nvSpPr>
        <p:spPr bwMode="auto">
          <a:xfrm>
            <a:off x="395288" y="2605088"/>
            <a:ext cx="837565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加速度的物理意义是</a:t>
            </a:r>
            <a:r>
              <a:rPr lang="en-US" altLang="zh-CN" sz="2400" b="1">
                <a:latin typeface="Times New Roman"/>
              </a:rPr>
              <a:t>______________________________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一个做匀变速直线运动的物体开始时的速度是</a:t>
            </a:r>
            <a:r>
              <a:rPr lang="en-US" altLang="zh-CN" sz="2400" b="1">
                <a:latin typeface="Times New Roman"/>
              </a:rPr>
              <a:t> 2 m/s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，运动</a:t>
            </a:r>
            <a:r>
              <a:rPr lang="en-US" altLang="zh-CN" sz="2400" b="1">
                <a:latin typeface="Times New Roman"/>
              </a:rPr>
              <a:t> 2 s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后速度变为</a:t>
            </a:r>
            <a:r>
              <a:rPr lang="en-US" altLang="zh-CN" sz="2400" b="1">
                <a:latin typeface="Times New Roman"/>
              </a:rPr>
              <a:t>6 m/s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，则物体的加速度是</a:t>
            </a:r>
            <a:r>
              <a:rPr lang="en-US" altLang="zh-CN" sz="2400" b="1">
                <a:latin typeface="Times New Roman"/>
              </a:rPr>
              <a:t>______m/s</a:t>
            </a:r>
            <a:r>
              <a:rPr lang="en-US" altLang="zh-CN" sz="2400" b="1" baseline="30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8435" name="Picture 7" descr="C:\Users\Administrator\Desktop\习题课件\返回框.png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7"/>
          <p:cNvSpPr/>
          <p:nvPr/>
        </p:nvSpPr>
        <p:spPr>
          <a:xfrm>
            <a:off x="3729038" y="2686050"/>
            <a:ext cx="451643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反映物体速度变化快慢的物理量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8437" name="矩形 6"/>
          <p:cNvSpPr/>
          <p:nvPr/>
        </p:nvSpPr>
        <p:spPr>
          <a:xfrm>
            <a:off x="6753225" y="3767138"/>
            <a:ext cx="3397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2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Text Box 22"/>
          <p:cNvSpPr txBox="1">
            <a:spLocks noChangeArrowheads="1"/>
          </p:cNvSpPr>
          <p:nvPr/>
        </p:nvSpPr>
        <p:spPr bwMode="auto">
          <a:xfrm>
            <a:off x="369888" y="928688"/>
            <a:ext cx="8450263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】实验中常忽略电源的电阻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，但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精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确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计算中其内阻是不可忽略的，精确的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测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量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中将电源看成一个理想的电源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即电阻为零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和一个电阻</a:t>
            </a:r>
            <a:r>
              <a:rPr lang="en-US" altLang="zh-CN" sz="2400" b="1" i="1">
                <a:latin typeface="Times New Roman"/>
              </a:rPr>
              <a:t>r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串联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如图</a:t>
            </a: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中方框内的电路所示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。在图中，当滑动变阻器的滑片停在某一位置时，电流表和电压表的示数分别为</a:t>
            </a:r>
            <a:r>
              <a:rPr lang="en-US" altLang="zh-CN" sz="2400" b="1">
                <a:latin typeface="Times New Roman"/>
              </a:rPr>
              <a:t>0.20 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和</a:t>
            </a:r>
            <a:r>
              <a:rPr lang="en-US" altLang="zh-CN" sz="2400" b="1">
                <a:latin typeface="Times New Roman"/>
              </a:rPr>
              <a:t>1.98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；改变滑片的位置后，两表的示数分别为</a:t>
            </a:r>
            <a:r>
              <a:rPr lang="en-US" altLang="zh-CN" sz="2400" b="1">
                <a:latin typeface="Times New Roman"/>
              </a:rPr>
              <a:t>0.40 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和</a:t>
            </a:r>
            <a:r>
              <a:rPr lang="en-US" altLang="zh-CN" sz="2400" b="1">
                <a:latin typeface="Times New Roman"/>
              </a:rPr>
              <a:t>1.96 V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。则电源电压和内阻分别为多少？</a:t>
            </a:r>
            <a:r>
              <a:rPr lang="en-US" altLang="zh-CN" sz="2400" b="1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0482" name="矩形 15"/>
          <p:cNvSpPr>
            <a:spLocks noChangeArrowheads="1"/>
          </p:cNvSpPr>
          <p:nvPr/>
        </p:nvSpPr>
        <p:spPr bwMode="auto">
          <a:xfrm>
            <a:off x="539750" y="568325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电学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0483" name="Picture 6" descr="图+479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38950" y="239712"/>
            <a:ext cx="2054225" cy="19002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矩形 4"/>
          <p:cNvSpPr>
            <a:spLocks noChangeArrowheads="1"/>
          </p:cNvSpPr>
          <p:nvPr/>
        </p:nvSpPr>
        <p:spPr bwMode="auto">
          <a:xfrm>
            <a:off x="539750" y="700088"/>
            <a:ext cx="8015288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解：图中所示的滑动变阻器和电源的内阻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r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串联接在电路中，电流表测量的是电路中的电流，电压表测量的是滑动变阻器两端的电压，当滑动变阻器的滑片在某一位置时，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U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endParaRPr lang="en-US" altLang="zh-CN" sz="2400" b="1">
              <a:solidFill>
                <a:srgbClr val="C00000"/>
              </a:solidFill>
              <a:latin typeface="Times New Roman" pitchFamily="18" charset="0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U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滑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＋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I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1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r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，代入数据可得：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U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1.98V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＋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0.20 A× 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r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　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①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当改变滑动变阻器的滑片位置后，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U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U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滑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＋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I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r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，代入数据可得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U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1.96 V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＋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0.40 A×  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r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　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②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联立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①②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可得：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r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0.1 Ω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，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U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2 V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。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2530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Text Box 22"/>
          <p:cNvSpPr txBox="1">
            <a:spLocks noChangeArrowheads="1"/>
          </p:cNvSpPr>
          <p:nvPr/>
        </p:nvSpPr>
        <p:spPr bwMode="auto">
          <a:xfrm>
            <a:off x="395288" y="1127125"/>
            <a:ext cx="8313738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】磁场对电流的作用力通常叫做安培力，实验发现，通电导线越长，电流越大，导线所受的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安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培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力就越大，可用公式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latin typeface="Times New Roman"/>
              </a:rPr>
              <a:t>BIL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表示，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物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理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意义是表示磁场的强弱，叫做磁感应强度。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 </a:t>
            </a: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通电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直导线所受安培力的方向和磁场方向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电流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的方向之间的关系可以用左手定则来判定，如图</a:t>
            </a: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4578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4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磁学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4579" name="Picture 6" descr="图+480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37400" y="1738312"/>
            <a:ext cx="1538288" cy="21399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Text Box 22"/>
          <p:cNvSpPr txBox="1">
            <a:spLocks noChangeArrowheads="1"/>
          </p:cNvSpPr>
          <p:nvPr/>
        </p:nvSpPr>
        <p:spPr bwMode="auto">
          <a:xfrm>
            <a:off x="506413" y="987425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伸开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左手，使大拇指与其余四指垂直，并且都与手掌在一个平面内，把手放入磁场中让磁感线垂直从手心穿入，并使伸开的四指指向电流的方向，那么，大拇指所指的方向就是通电导线在磁场中所受安培力的方向。根据以上信息回答：</a:t>
            </a:r>
            <a:r>
              <a:rPr lang="en-US" altLang="zh-CN" sz="2400" b="1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表示的物理意义是</a:t>
            </a:r>
            <a:r>
              <a:rPr lang="en-US" altLang="zh-CN" sz="2400" b="1">
                <a:latin typeface="Times New Roman"/>
              </a:rPr>
              <a:t>_______</a:t>
            </a:r>
            <a:r>
              <a:rPr lang="en-US" altLang="zh-CN" sz="2400" b="1">
                <a:latin typeface="Times New Roman"/>
              </a:rPr>
              <a:t>____</a:t>
            </a:r>
            <a:r>
              <a:rPr lang="en-US" altLang="zh-CN" sz="2400" b="1">
                <a:latin typeface="Times New Roman"/>
              </a:rPr>
              <a:t>_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安培力的方向与</a:t>
            </a:r>
            <a:r>
              <a:rPr lang="en-US" altLang="zh-CN" sz="2400" b="1">
                <a:latin typeface="Times New Roman"/>
              </a:rPr>
              <a:t>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和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的方向有关。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图</a:t>
            </a:r>
            <a:r>
              <a:rPr lang="en-US" altLang="zh-CN" sz="2400" b="1">
                <a:latin typeface="Times New Roman"/>
              </a:rPr>
              <a:t>5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表示一根放在磁场里的通电直导线与磁场方向垂直，图中已分别标明电流、磁感应强度这两个量的方向，试标出安培力的方向。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⊙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表示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电流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垂直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于纸面向外，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en-US" altLang="zh-CN" sz="2400" b="1">
                <a:latin typeface="Cambria Math"/>
                <a:ea typeface="MS Mincho"/>
              </a:rPr>
              <a:t>⊗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表示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电流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垂直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于纸面向内。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8674" name="矩形 5"/>
          <p:cNvSpPr/>
          <p:nvPr/>
        </p:nvSpPr>
        <p:spPr>
          <a:xfrm>
            <a:off x="3706812" y="623888"/>
            <a:ext cx="17303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磁场的强弱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28675" name="Picture 6" descr="图+481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56325" y="3035300"/>
            <a:ext cx="1917700" cy="13128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6" name="矩形 6"/>
          <p:cNvSpPr/>
          <p:nvPr/>
        </p:nvSpPr>
        <p:spPr>
          <a:xfrm>
            <a:off x="3192462" y="1203325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磁场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677" name="矩形 7"/>
          <p:cNvSpPr/>
          <p:nvPr/>
        </p:nvSpPr>
        <p:spPr>
          <a:xfrm>
            <a:off x="4633912" y="1212850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电流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678" name="矩形 8"/>
          <p:cNvSpPr/>
          <p:nvPr/>
        </p:nvSpPr>
        <p:spPr>
          <a:xfrm>
            <a:off x="3995738" y="3983038"/>
            <a:ext cx="173196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28679" name="Picture 7"/>
          <p:cNvPicPr/>
          <p:nvPr/>
        </p:nvPicPr>
        <p:blipFill>
          <a:blip r:embed="rId4"/>
          <a:stretch>
            <a:fillRect/>
          </a:stretch>
        </p:blipFill>
        <p:spPr>
          <a:xfrm>
            <a:off x="6073775" y="2862262"/>
            <a:ext cx="2038350" cy="16843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28680" name="Picture 7" descr="C:\Users\Administrator\Desktop\习题课件\返回框.png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5" dur="500" fill="hold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9" dur="500" fill="hold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6" grpId="1"/>
      <p:bldP spid="28677" grpId="2"/>
      <p:bldP spid="28678" grpId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21" name="组合 27"/>
          <p:cNvGrpSpPr/>
          <p:nvPr/>
        </p:nvGrpSpPr>
        <p:grpSpPr>
          <a:xfrm>
            <a:off x="2425700" y="269875"/>
            <a:ext cx="4449762" cy="2085975"/>
            <a:chOff x="2000534" y="2474331"/>
            <a:chExt cx="5723839" cy="2584754"/>
          </a:xfrm>
        </p:grpSpPr>
        <p:grpSp>
          <p:nvGrpSpPr>
            <p:cNvPr id="30722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30723" name="圆角矩形 29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0724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30725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0726" name="椭圆 4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0727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30728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0729" name="椭圆 45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0730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30731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30732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0733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30734" name="组合 34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30735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30736" name="组合 1"/>
          <p:cNvGrpSpPr/>
          <p:nvPr/>
        </p:nvGrpSpPr>
        <p:grpSpPr>
          <a:xfrm>
            <a:off x="1592262" y="1924050"/>
            <a:ext cx="542925" cy="547688"/>
            <a:chOff x="1153731" y="1592014"/>
            <a:chExt cx="543166" cy="547688"/>
          </a:xfrm>
        </p:grpSpPr>
        <p:pic>
          <p:nvPicPr>
            <p:cNvPr id="30737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0738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30739" name="组合 1"/>
          <p:cNvGrpSpPr/>
          <p:nvPr/>
        </p:nvGrpSpPr>
        <p:grpSpPr>
          <a:xfrm>
            <a:off x="2843212" y="1924050"/>
            <a:ext cx="542925" cy="547688"/>
            <a:chOff x="1153731" y="1592014"/>
            <a:chExt cx="543166" cy="547688"/>
          </a:xfrm>
        </p:grpSpPr>
        <p:pic>
          <p:nvPicPr>
            <p:cNvPr id="30740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0741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30742" name="Picture 7" descr="C:\Users\Administrator\Desktop\习题课件\返回框.png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1745" name="组合 5"/>
          <p:cNvGrpSpPr/>
          <p:nvPr/>
        </p:nvGrpSpPr>
        <p:grpSpPr>
          <a:xfrm>
            <a:off x="565150" y="446088"/>
            <a:ext cx="8023225" cy="3898900"/>
            <a:chOff x="565150" y="445418"/>
            <a:chExt cx="8023225" cy="3900235"/>
          </a:xfrm>
        </p:grpSpPr>
        <p:sp>
          <p:nvSpPr>
            <p:cNvPr id="31746" name="矩形 4"/>
            <p:cNvSpPr>
              <a:spLocks noChangeArrowheads="1"/>
            </p:cNvSpPr>
            <p:nvPr/>
          </p:nvSpPr>
          <p:spPr bwMode="auto">
            <a:xfrm>
              <a:off x="565150" y="445418"/>
              <a:ext cx="8023225" cy="39002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538480" marR="0" lvl="0" indent="-538480" algn="just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2400" b="1">
                  <a:latin typeface="Times New Roman" pitchFamily="18" charset="0"/>
                </a:rPr>
                <a:t>1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．【</a:t>
              </a:r>
              <a:r>
                <a:rPr lang="en-US" altLang="zh-CN" sz="2400" b="1">
                  <a:latin typeface="Times New Roman" pitchFamily="18" charset="0"/>
                </a:rPr>
                <a:t>2020·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龙岩模拟</a:t>
              </a:r>
              <a:r>
                <a:rPr lang="en-US" altLang="zh-CN" sz="2400" b="1">
                  <a:latin typeface="Times New Roman" pitchFamily="18" charset="0"/>
                </a:rPr>
                <a:t>·6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分】已知物体的重力势能表达式为</a:t>
              </a:r>
              <a:r>
                <a:rPr lang="en-US" altLang="zh-CN" sz="2400" b="1" i="1">
                  <a:latin typeface="Times New Roman" pitchFamily="18" charset="0"/>
                </a:rPr>
                <a:t>E</a:t>
              </a:r>
              <a:r>
                <a:rPr lang="en-US" altLang="zh-CN" sz="2400" b="1" baseline="-25000">
                  <a:latin typeface="Times New Roman" pitchFamily="18" charset="0"/>
                </a:rPr>
                <a:t>p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＝</a:t>
              </a:r>
              <a:r>
                <a:rPr lang="zh-CN" altLang="zh-CN" sz="2400" b="1">
                  <a:latin typeface="Times New Roman" pitchFamily="18" charset="0"/>
                  <a:ea typeface="Times New Roman" panose="02020603050405020304"/>
                </a:rPr>
                <a:t> </a:t>
              </a:r>
              <a:r>
                <a:rPr lang="en-US" altLang="zh-CN" sz="2400" b="1" i="1">
                  <a:latin typeface="Times New Roman" pitchFamily="18" charset="0"/>
                  <a:ea typeface="Times New Roman" panose="02020603050405020304"/>
                </a:rPr>
                <a:t>mgh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，动能表达式为</a:t>
              </a:r>
              <a:r>
                <a:rPr lang="en-US" altLang="zh-CN" sz="2400" b="1" i="1">
                  <a:latin typeface="Times New Roman" pitchFamily="18" charset="0"/>
                </a:rPr>
                <a:t>E</a:t>
              </a:r>
              <a:r>
                <a:rPr lang="en-US" altLang="zh-CN" sz="2400" b="1" baseline="-25000">
                  <a:latin typeface="Times New Roman" pitchFamily="18" charset="0"/>
                </a:rPr>
                <a:t>k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＝</a:t>
              </a:r>
              <a:r>
                <a:rPr lang="zh-CN" altLang="zh-CN" sz="2400" b="1">
                  <a:latin typeface="Times New Roman" pitchFamily="18" charset="0"/>
                  <a:ea typeface="Times New Roman" panose="02020603050405020304"/>
                </a:rPr>
                <a:t> </a:t>
              </a:r>
              <a:r>
                <a:rPr lang="en-US" altLang="zh-CN" sz="2400" b="1">
                  <a:latin typeface="Times New Roman" pitchFamily="18" charset="0"/>
                  <a:ea typeface="Times New Roman" panose="02020603050405020304"/>
                </a:rPr>
                <a:t>  </a:t>
              </a:r>
              <a:r>
                <a:rPr lang="en-US" altLang="zh-CN" sz="2400" b="1" i="1">
                  <a:latin typeface="Times New Roman" pitchFamily="18" charset="0"/>
                </a:rPr>
                <a:t>mv</a:t>
              </a:r>
              <a:r>
                <a:rPr lang="en-US" altLang="zh-CN" sz="2400" b="1" baseline="30000">
                  <a:latin typeface="Times New Roman" pitchFamily="18" charset="0"/>
                </a:rPr>
                <a:t>2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；其中</a:t>
              </a:r>
              <a:r>
                <a:rPr lang="en-US" altLang="zh-CN" sz="2400" b="1" i="1">
                  <a:latin typeface="Times New Roman" pitchFamily="18" charset="0"/>
                </a:rPr>
                <a:t>m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为物体的质量，</a:t>
              </a:r>
              <a:r>
                <a:rPr lang="en-US" altLang="zh-CN" sz="2400" b="1" i="1">
                  <a:latin typeface="Times New Roman" pitchFamily="18" charset="0"/>
                </a:rPr>
                <a:t>h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为物体距离水平地面的高度，</a:t>
              </a:r>
              <a:r>
                <a:rPr lang="en-US" altLang="zh-CN" sz="2400" b="1" i="1">
                  <a:latin typeface="Times New Roman" pitchFamily="18" charset="0"/>
                </a:rPr>
                <a:t>v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为物体的运动速度，</a:t>
              </a:r>
              <a:r>
                <a:rPr lang="en-US" altLang="zh-CN" sz="2400" b="1" i="1">
                  <a:latin typeface="Times New Roman" pitchFamily="18" charset="0"/>
                </a:rPr>
                <a:t>g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取</a:t>
              </a:r>
              <a:r>
                <a:rPr lang="en-US" altLang="zh-CN" sz="2400" b="1">
                  <a:latin typeface="Times New Roman" pitchFamily="18" charset="0"/>
                </a:rPr>
                <a:t>10 N/kg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。如图所示，将一质量为</a:t>
              </a:r>
              <a:r>
                <a:rPr lang="en-US" altLang="zh-CN" sz="2400" b="1">
                  <a:latin typeface="Times New Roman" pitchFamily="18" charset="0"/>
                </a:rPr>
                <a:t>0.4 kg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的物体从距离地面</a:t>
              </a:r>
              <a:r>
                <a:rPr lang="en-US" altLang="zh-CN" sz="2400" b="1">
                  <a:latin typeface="Times New Roman" pitchFamily="18" charset="0"/>
                </a:rPr>
                <a:t>1.5 m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的高度沿水平方向以</a:t>
              </a:r>
              <a:r>
                <a:rPr lang="en-US" altLang="zh-CN" sz="2400" b="1">
                  <a:latin typeface="Times New Roman" pitchFamily="18" charset="0"/>
                </a:rPr>
                <a:t>2 m/s</a:t>
              </a:r>
              <a:endParaRPr lang="en-US" altLang="zh-CN" sz="2400" b="1">
                <a:latin typeface="Times New Roman" pitchFamily="18" charset="0"/>
              </a:endParaRPr>
            </a:p>
            <a:p>
              <a:pPr marL="538480" marR="0" lvl="0" indent="-538480" algn="just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2400" b="1">
                  <a:latin typeface="Times New Roman" pitchFamily="18" charset="0"/>
                </a:rPr>
                <a:t>	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的速度抛出。不计空气阻力，物体从被抛出</a:t>
              </a:r>
              <a:endParaRPr lang="en-US" altLang="zh-CN" sz="2400" b="1">
                <a:latin typeface="Times New Roman" pitchFamily="18" charset="0"/>
              </a:endParaRPr>
            </a:p>
            <a:p>
              <a:pPr marL="538480" marR="0" lvl="0" indent="-538480" algn="just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CN" sz="2400" b="1">
                  <a:latin typeface="Times New Roman" pitchFamily="18" charset="0"/>
                </a:rPr>
                <a:t>	</a:t>
              </a:r>
              <a:r>
                <a:rPr lang="zh-CN" altLang="zh-CN" sz="2400" b="1">
                  <a:latin typeface="Times New Roman" pitchFamily="18" charset="0"/>
                  <a:ea typeface="宋体" pitchFamily="2" charset="-122"/>
                </a:rPr>
                <a:t>到落地的瞬间，整个过程中机械能守恒。求：</a:t>
              </a:r>
              <a:endParaRPr lang="zh-CN" altLang="zh-CN" sz="1000">
                <a:latin typeface="Times New Roman" pitchFamily="18" charset="0"/>
                <a:ea typeface="宋体" pitchFamily="2" charset="-122"/>
              </a:endParaRPr>
            </a:p>
          </p:txBody>
        </p:sp>
        <p:graphicFrame>
          <p:nvGraphicFramePr>
            <p:cNvPr id="31747" name="对象 2"/>
            <p:cNvGraphicFramePr>
              <a:graphicFrameLocks noChangeAspect="1"/>
            </p:cNvGraphicFramePr>
            <p:nvPr/>
          </p:nvGraphicFramePr>
          <p:xfrm>
            <a:off x="5221436" y="982563"/>
            <a:ext cx="2413000" cy="1371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r:id="rId2" progId="Word.Document.8">
                    <p:embed/>
                  </p:oleObj>
                </mc:Choice>
                <mc:Fallback>
                  <p:oleObj r:id="rId2" progId="Word.Document.8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5221436" y="982563"/>
                          <a:ext cx="2413000" cy="13716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31748" name="Picture 6" descr="图+482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08850" y="2622550"/>
            <a:ext cx="1566862" cy="19319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 pitchFamily="18" charset="0"/>
              </a:rPr>
              <a:t>(1)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物体被抛出时的重力势能</a:t>
            </a:r>
            <a:r>
              <a:rPr lang="en-US" altLang="zh-CN" sz="2400" b="1" i="1">
                <a:latin typeface="Times New Roman" pitchFamily="18" charset="0"/>
              </a:rPr>
              <a:t>E</a:t>
            </a:r>
            <a:r>
              <a:rPr lang="en-US" altLang="zh-CN" sz="2400" b="1" baseline="-25000">
                <a:latin typeface="Times New Roman" pitchFamily="18" charset="0"/>
              </a:rPr>
              <a:t>p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和动能</a:t>
            </a:r>
            <a:r>
              <a:rPr lang="en-US" altLang="zh-CN" sz="2400" b="1" i="1">
                <a:latin typeface="Times New Roman" pitchFamily="18" charset="0"/>
              </a:rPr>
              <a:t>E</a:t>
            </a:r>
            <a:r>
              <a:rPr lang="en-US" altLang="zh-CN" sz="2400" b="1" baseline="-25000">
                <a:latin typeface="Times New Roman" pitchFamily="18" charset="0"/>
              </a:rPr>
              <a:t>k1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。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32770" name="对象 1"/>
          <p:cNvGraphicFramePr>
            <a:graphicFrameLocks noChangeAspect="1"/>
          </p:cNvGraphicFramePr>
          <p:nvPr/>
        </p:nvGraphicFramePr>
        <p:xfrm>
          <a:off x="1230312" y="1779588"/>
          <a:ext cx="7086600" cy="186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r:id="rId2" progId="Word.Document.8">
                  <p:embed/>
                </p:oleObj>
              </mc:Choice>
              <mc:Fallback>
                <p:oleObj r:id="rId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30312" y="1779588"/>
                        <a:ext cx="7086600" cy="1866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 pitchFamily="18" charset="0"/>
              </a:rPr>
              <a:t>(2)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物体落地前瞬间的动能</a:t>
            </a:r>
            <a:r>
              <a:rPr lang="en-US" altLang="zh-CN" sz="2400" b="1" i="1">
                <a:latin typeface="Times New Roman" pitchFamily="18" charset="0"/>
              </a:rPr>
              <a:t>E</a:t>
            </a:r>
            <a:r>
              <a:rPr lang="en-US" altLang="zh-CN" sz="2400" b="1" baseline="-25000">
                <a:latin typeface="Times New Roman" pitchFamily="18" charset="0"/>
              </a:rPr>
              <a:t>k2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。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33794" name="矩形 3"/>
          <p:cNvSpPr>
            <a:spLocks noChangeArrowheads="1"/>
          </p:cNvSpPr>
          <p:nvPr/>
        </p:nvSpPr>
        <p:spPr bwMode="auto">
          <a:xfrm>
            <a:off x="900113" y="1701800"/>
            <a:ext cx="734377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物体下落时高度减小，速度增大，重力势能转化为动能，落地时高度为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0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，重力势能全部转化为动能，所以物体落地前瞬间的动能：</a:t>
            </a:r>
            <a:r>
              <a:rPr lang="zh-CN" altLang="zh-CN" sz="2400" b="1">
                <a:solidFill>
                  <a:srgbClr val="C00000"/>
                </a:solidFill>
                <a:latin typeface="Calibri" pitchFamily="34" charset="0"/>
                <a:ea typeface="Times New Roman" panose="02020603050405020304"/>
              </a:rPr>
              <a:t> </a:t>
            </a:r>
            <a:r>
              <a:rPr lang="en-US" altLang="zh-CN" sz="2400" b="1" i="1">
                <a:solidFill>
                  <a:srgbClr val="C00000"/>
                </a:solidFill>
                <a:latin typeface="Calibri" pitchFamily="34" charset="0"/>
                <a:ea typeface="Times New Roman" panose="02020603050405020304"/>
              </a:rPr>
              <a:t>E</a:t>
            </a:r>
            <a:r>
              <a:rPr lang="en-US" altLang="zh-CN" sz="2400" b="1" baseline="-25000">
                <a:solidFill>
                  <a:srgbClr val="C00000"/>
                </a:solidFill>
                <a:latin typeface="Calibri" pitchFamily="34" charset="0"/>
                <a:ea typeface="Times New Roman" panose="02020603050405020304"/>
              </a:rPr>
              <a:t>k2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E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k1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＋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E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p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0.8 J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＋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6 J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6.8 J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3795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矩形 3"/>
          <p:cNvSpPr>
            <a:spLocks noChangeArrowheads="1"/>
          </p:cNvSpPr>
          <p:nvPr/>
        </p:nvSpPr>
        <p:spPr bwMode="auto">
          <a:xfrm>
            <a:off x="581025" y="627063"/>
            <a:ext cx="8023225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泉州质检</a:t>
            </a:r>
            <a:r>
              <a:rPr lang="en-US" altLang="zh-CN" sz="2400" b="1">
                <a:latin typeface="Times New Roman"/>
              </a:rPr>
              <a:t>·6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分】通过探究可知，在一定限度内，弹簧受到弹力大小的表达式为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latin typeface="Times New Roman"/>
              </a:rPr>
              <a:t>kx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，式中</a:t>
            </a:r>
            <a:r>
              <a:rPr lang="en-US" altLang="zh-CN" sz="2400" b="1" i="1">
                <a:latin typeface="Times New Roman"/>
              </a:rPr>
              <a:t>k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为弹簧的劲度系数，</a:t>
            </a:r>
            <a:r>
              <a:rPr lang="en-US" altLang="zh-CN" sz="2400" b="1" i="1">
                <a:latin typeface="Times New Roman"/>
              </a:rPr>
              <a:t>x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为弹簧伸长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或缩短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的长度。如图，放在地面上的物体，上端系在劲度系数</a:t>
            </a:r>
            <a:r>
              <a:rPr lang="en-US" altLang="zh-CN" sz="2400" b="1" i="1">
                <a:latin typeface="Times New Roman"/>
              </a:rPr>
              <a:t>k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en-US" altLang="zh-CN" sz="2400" b="1">
                <a:latin typeface="Times New Roman"/>
              </a:rPr>
              <a:t>2 000 N/m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的弹簧上，弹簧的另一端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拴在跨过定滑轮的绳子上。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4818" name="Picture 5" descr="图+483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11862" y="2509838"/>
            <a:ext cx="2471738" cy="20066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矩形 3"/>
          <p:cNvSpPr>
            <a:spLocks noChangeArrowheads="1"/>
          </p:cNvSpPr>
          <p:nvPr/>
        </p:nvSpPr>
        <p:spPr bwMode="auto">
          <a:xfrm>
            <a:off x="581025" y="627063"/>
            <a:ext cx="80232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用手拉绳子的另一端，当往下拉</a:t>
            </a:r>
            <a:r>
              <a:rPr lang="en-US" altLang="zh-CN" sz="2400" b="1">
                <a:latin typeface="Times New Roman"/>
              </a:rPr>
              <a:t>0.1m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时，物体刚好离开地面。继续缓慢拉绳</a:t>
            </a:r>
            <a:r>
              <a:rPr lang="en-US" altLang="zh-CN" sz="2400" b="1">
                <a:latin typeface="Times New Roman"/>
              </a:rPr>
              <a:t>5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，使物体匀速上升到离地高</a:t>
            </a:r>
            <a:r>
              <a:rPr lang="en-US" altLang="zh-CN" sz="2400" b="1" i="1">
                <a:latin typeface="Times New Roman"/>
              </a:rPr>
              <a:t>h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 0.5 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处。不计弹簧重和滑轮跟绳的摩擦，求：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物体上升的速度。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5842" name="对象 1"/>
          <p:cNvGraphicFramePr>
            <a:graphicFrameLocks noChangeAspect="1"/>
          </p:cNvGraphicFramePr>
          <p:nvPr/>
        </p:nvGraphicFramePr>
        <p:xfrm>
          <a:off x="1116012" y="3076575"/>
          <a:ext cx="7099300" cy="186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r:id="rId2" progId="Word.Document.8">
                  <p:embed/>
                </p:oleObj>
              </mc:Choice>
              <mc:Fallback>
                <p:oleObj r:id="rId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16012" y="3076575"/>
                        <a:ext cx="7099300" cy="1866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矩形 3"/>
          <p:cNvSpPr>
            <a:spLocks noChangeArrowheads="1"/>
          </p:cNvSpPr>
          <p:nvPr/>
        </p:nvSpPr>
        <p:spPr bwMode="auto">
          <a:xfrm>
            <a:off x="581025" y="627063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物体受到的重力。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6866" name="矩形 5"/>
          <p:cNvSpPr>
            <a:spLocks noChangeArrowheads="1"/>
          </p:cNvSpPr>
          <p:nvPr/>
        </p:nvSpPr>
        <p:spPr bwMode="auto">
          <a:xfrm>
            <a:off x="827088" y="1452563"/>
            <a:ext cx="7561263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用手拉绳子的另一端，当往下拉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0.1 m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时，弹簧伸长了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0.1 m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，此时弹簧对物体的拉力为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′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kx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2 000 N/m× 0.1 m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200 N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；物体刚好离开地面，说明此时的拉力与重力大小相等，所以物体的重力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G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′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 200 N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矩形 3"/>
          <p:cNvSpPr>
            <a:spLocks noChangeArrowheads="1"/>
          </p:cNvSpPr>
          <p:nvPr/>
        </p:nvSpPr>
        <p:spPr bwMode="auto">
          <a:xfrm>
            <a:off x="581025" y="627063"/>
            <a:ext cx="8023225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物体从离开地面上升到离地高</a:t>
            </a:r>
            <a:r>
              <a:rPr lang="en-US" altLang="zh-CN" sz="2400" b="1" i="1">
                <a:latin typeface="Times New Roman"/>
              </a:rPr>
              <a:t>h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处的过程中，拉力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的功率</a:t>
            </a:r>
            <a:r>
              <a:rPr lang="en-US" altLang="zh-CN" sz="2400" b="1" i="1">
                <a:latin typeface="Times New Roman"/>
              </a:rPr>
              <a:t>P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7890" name="对象 1"/>
          <p:cNvGraphicFramePr>
            <a:graphicFrameLocks noChangeAspect="1"/>
          </p:cNvGraphicFramePr>
          <p:nvPr/>
        </p:nvGraphicFramePr>
        <p:xfrm>
          <a:off x="1009650" y="1995488"/>
          <a:ext cx="7594600" cy="294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r:id="rId2" progId="Word.Document.8">
                  <p:embed/>
                </p:oleObj>
              </mc:Choice>
              <mc:Fallback>
                <p:oleObj r:id="rId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09650" y="1995488"/>
                        <a:ext cx="7594600" cy="2946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891" name="Picture 7" descr="C:\Users\Administrator\Desktop\习题课件\返回框.png">
            <a:hlinkClick r:id="rId5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7892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0871200" y="124587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70</Paragraphs>
  <Slides>21</Slides>
  <Notes>10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baseType="lpstr" size="22">
      <vt:lpstr>2_自定义设计方案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2020-12-01T18:16:05.570</cp:lastPrinted>
  <dcterms:created xsi:type="dcterms:W3CDTF">2020-12-01T18:16:05Z</dcterms:created>
  <dcterms:modified xsi:type="dcterms:W3CDTF">2020-12-01T10:16:05Z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