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</p:sldIdLst>
  <p:sldSz cx="9144000" cy="6858000" type="screen4x3"/>
  <p:notesSz cx="6858000" cy="9144000"/>
  <p:custDataLst>
    <p:tags r:id="rId44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tags" Target="tags/tag1.xml" /><Relationship Id="rId45" Type="http://schemas.openxmlformats.org/officeDocument/2006/relationships/presProps" Target="presProps.xml" /><Relationship Id="rId46" Type="http://schemas.openxmlformats.org/officeDocument/2006/relationships/viewProps" Target="viewProps.xml" /><Relationship Id="rId47" Type="http://schemas.openxmlformats.org/officeDocument/2006/relationships/theme" Target="theme/theme1.xml" /><Relationship Id="rId48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403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4035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2DFCB65-DACE-4DAF-8E5A-F30340436550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4036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4037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19491CC-0BFB-41A5-BEA8-B3FD3354D92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198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87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311949D-C968-439F-B06C-6CFC6A8891F4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41988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41989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990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41991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E7690D71-1E36-47A7-9689-24F89B375BA2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43011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43012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r" eaLnBrk="1" hangingPunct="1"/>
            <a:fld id="{D6FDE537-DB95-429C-BAFF-82E0960AE000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676C5C1A-06B3-4B14-B63D-31EC2AC0283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lvl="0"/>
            <a:fld id="{77F27174-1C8D-467D-AE1B-2296FF80EFA4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36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Relationship Id="rId4" Type="http://schemas.openxmlformats.org/officeDocument/2006/relationships/image" Target="../media/image4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638477" y="3391430"/>
            <a:ext cx="5889625" cy="58420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4</a:t>
            </a:r>
            <a:r>
              <a:rPr lang="zh-CN" altLang="en-US" sz="32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课时　探究凸透镜成像规律</a:t>
            </a:r>
            <a:endParaRPr lang="zh-CN" altLang="en-US" sz="32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736953" y="2142243"/>
            <a:ext cx="7473950" cy="7080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第一板块 声、光、热</a:t>
            </a:r>
            <a:endParaRPr lang="zh-CN" altLang="en-US" sz="4000" b="1">
              <a:solidFill>
                <a:srgbClr val="1B5337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59200" y="2946400"/>
            <a:ext cx="676275" cy="744538"/>
            <a:chOff x="3703637" y="4502150"/>
            <a:chExt cx="676275" cy="744538"/>
          </a:xfrm>
        </p:grpSpPr>
        <p:sp>
          <p:nvSpPr>
            <p:cNvPr id="3092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3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01900" y="1162050"/>
            <a:ext cx="676275" cy="754063"/>
            <a:chOff x="2446338" y="2438400"/>
            <a:chExt cx="676275" cy="754063"/>
          </a:xfrm>
        </p:grpSpPr>
        <p:sp>
          <p:nvSpPr>
            <p:cNvPr id="3090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1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41310" y="1205971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077" name="组合 6"/>
          <p:cNvGrpSpPr/>
          <p:nvPr/>
        </p:nvGrpSpPr>
        <p:grpSpPr>
          <a:xfrm>
            <a:off x="4614863" y="3876675"/>
            <a:ext cx="676275" cy="754063"/>
            <a:chOff x="4543425" y="5634038"/>
            <a:chExt cx="676275" cy="754062"/>
          </a:xfrm>
        </p:grpSpPr>
        <p:sp>
          <p:nvSpPr>
            <p:cNvPr id="3088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9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8" name="组合 3"/>
          <p:cNvGrpSpPr/>
          <p:nvPr/>
        </p:nvGrpSpPr>
        <p:grpSpPr>
          <a:xfrm>
            <a:off x="3251200" y="2055813"/>
            <a:ext cx="676275" cy="773112"/>
            <a:chOff x="3195638" y="3535363"/>
            <a:chExt cx="676275" cy="773112"/>
          </a:xfrm>
        </p:grpSpPr>
        <p:sp>
          <p:nvSpPr>
            <p:cNvPr id="3086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7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40"/>
          <p:cNvGrpSpPr/>
          <p:nvPr/>
        </p:nvGrpSpPr>
        <p:grpSpPr>
          <a:xfrm>
            <a:off x="5376863" y="4730750"/>
            <a:ext cx="676275" cy="723900"/>
            <a:chOff x="5306402" y="5631420"/>
            <a:chExt cx="676410" cy="723398"/>
          </a:xfrm>
        </p:grpSpPr>
        <p:sp>
          <p:nvSpPr>
            <p:cNvPr id="3084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5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0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25535" y="209973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1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39885" y="2956983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2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68572" y="3857096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83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24210" y="4828646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anose="020b0604020202020204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考情分析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515938" y="1573212"/>
          <a:ext cx="8059738" cy="3605212"/>
        </p:xfrm>
        <a:graphic>
          <a:graphicData uri="http://schemas.openxmlformats.org/drawingml/2006/table">
            <a:tbl>
              <a:tblPr/>
              <a:tblGrid>
                <a:gridCol w="2033588"/>
                <a:gridCol w="1995488"/>
                <a:gridCol w="2016125"/>
                <a:gridCol w="2014538"/>
              </a:tblGrid>
              <a:tr h="460375">
                <a:tc rowSpan="2"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课程标准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近三年考到的知识点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60375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2018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2019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2020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2684462"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2.3.5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探究并知道凸透镜成像的规律．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阳光聚焦法测焦距（实验题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凸透镜成像规律（综合能力题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7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1" tIns="0" rIns="6858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探究凸透镜成像规律</a:t>
                      </a:r>
                      <a:endParaRPr sz="28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（填空题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分）</a:t>
                      </a:r>
                      <a:endParaRPr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1" marR="6858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614363" y="1004888"/>
            <a:ext cx="3957637" cy="558800"/>
          </a:xfrm>
          <a:prstGeom prst="homePlate">
            <a:avLst>
              <a:gd name="adj" fmla="val 50003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　测凸透镜的焦距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79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阳光聚焦法：用平行光垂直照</a:t>
            </a:r>
            <a:br>
              <a:rPr lang="en-US" altLang="zh-CN" sz="2800"/>
            </a:br>
            <a:r>
              <a:rPr lang="zh-CN" altLang="zh-CN" sz="2800"/>
              <a:t>射到凸透镜上，在凸透镜的另一</a:t>
            </a:r>
            <a:br>
              <a:rPr lang="en-US" altLang="zh-CN" sz="2800"/>
            </a:br>
            <a:r>
              <a:rPr lang="zh-CN" altLang="zh-CN" sz="2800"/>
              <a:t>侧用光屏承接到</a:t>
            </a:r>
            <a:r>
              <a:rPr lang="zh-CN" altLang="zh-CN" sz="2800" u="sng"/>
              <a:t>　　　　　</a:t>
            </a:r>
            <a:r>
              <a:rPr lang="zh-CN" altLang="zh-CN" sz="2800"/>
              <a:t>的光斑，就是焦点；测出焦点到光心的距离是是焦距</a:t>
            </a:r>
            <a:r>
              <a:rPr lang="en-US" altLang="zh-CN" sz="2800" i="1"/>
              <a:t>f</a:t>
            </a:r>
            <a:r>
              <a:rPr lang="zh-CN" altLang="zh-CN" sz="2800"/>
              <a:t>（</a:t>
            </a:r>
            <a:r>
              <a:rPr lang="en-US" altLang="zh-CN" sz="2800" i="1"/>
              <a:t>f</a:t>
            </a:r>
            <a:r>
              <a:rPr lang="zh-CN" altLang="zh-CN" sz="2800"/>
              <a:t>越小，会聚能力越强）；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两倍焦距法：当物距＝像距＝</a:t>
            </a:r>
            <a:r>
              <a:rPr lang="en-US" altLang="zh-CN" sz="2800"/>
              <a:t>2</a:t>
            </a:r>
            <a:r>
              <a:rPr lang="en-US" altLang="zh-CN" sz="2800" i="1"/>
              <a:t>f</a:t>
            </a:r>
            <a:r>
              <a:rPr lang="zh-CN" altLang="zh-CN" sz="2800"/>
              <a:t>，则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1/2</a:t>
            </a:r>
            <a:r>
              <a:rPr lang="zh-CN" altLang="zh-CN" sz="2800"/>
              <a:t>物距．</a:t>
            </a:r>
            <a:endParaRPr lang="zh-CN" altLang="zh-CN" sz="2800"/>
          </a:p>
        </p:txBody>
      </p:sp>
      <p:pic>
        <p:nvPicPr>
          <p:cNvPr id="5125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02300" y="1446213"/>
            <a:ext cx="3070225" cy="1535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6" name="矩形 2"/>
          <p:cNvSpPr/>
          <p:nvPr/>
        </p:nvSpPr>
        <p:spPr>
          <a:xfrm>
            <a:off x="3189288" y="3048000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最小最亮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17525" y="15859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调节：实验时，烛焰中心、透镜中心、光屏中心在</a:t>
            </a:r>
            <a:r>
              <a:rPr lang="zh-CN" altLang="zh-CN" sz="2800" u="sng"/>
              <a:t>　　　　　</a:t>
            </a:r>
            <a:r>
              <a:rPr lang="zh-CN" altLang="zh-CN" sz="2800"/>
              <a:t>上，目的：</a:t>
            </a:r>
            <a:r>
              <a:rPr lang="en-US" altLang="zh-CN" sz="2800"/>
              <a:t>____________________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物距（</a:t>
            </a:r>
            <a:r>
              <a:rPr lang="en-US" altLang="zh-CN" sz="2800" i="1"/>
              <a:t>u</a:t>
            </a:r>
            <a:r>
              <a:rPr lang="zh-CN" altLang="zh-CN" sz="2800"/>
              <a:t>）：物体到透镜的距离；像距（</a:t>
            </a:r>
            <a:r>
              <a:rPr lang="en-US" altLang="zh-CN" sz="2800" i="1"/>
              <a:t>v</a:t>
            </a:r>
            <a:r>
              <a:rPr lang="zh-CN" altLang="zh-CN" sz="2800"/>
              <a:t>）：物体的像到透镜的距离．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操作：固定好蜡烛、凸透镜，然后移动光屏，直到在光屏上得到一个清晰的像，读出物距与像距的大小．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箭头: 五边形 8"/>
          <p:cNvSpPr/>
          <p:nvPr/>
        </p:nvSpPr>
        <p:spPr>
          <a:xfrm>
            <a:off x="517525" y="946150"/>
            <a:ext cx="5257800" cy="558800"/>
          </a:xfrm>
          <a:prstGeom prst="homePlate">
            <a:avLst>
              <a:gd name="adj" fmla="val 50008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二　  探究凸透镜成像的特点　 </a:t>
            </a:r>
            <a:endParaRPr lang="zh-CN" altLang="en-US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49" name="矩形 1"/>
          <p:cNvSpPr/>
          <p:nvPr/>
        </p:nvSpPr>
        <p:spPr>
          <a:xfrm>
            <a:off x="4960938" y="2333625"/>
            <a:ext cx="269875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成像在光屏中央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6150" name="矩形 2"/>
          <p:cNvSpPr/>
          <p:nvPr/>
        </p:nvSpPr>
        <p:spPr>
          <a:xfrm>
            <a:off x="1016000" y="2309813"/>
            <a:ext cx="19796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同一高度　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493713" y="804863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规律：</a:t>
            </a:r>
            <a:endParaRPr lang="zh-CN" altLang="en-US" sz="2800"/>
          </a:p>
        </p:txBody>
      </p:sp>
      <p:graphicFrame>
        <p:nvGraphicFramePr>
          <p:cNvPr id="7172" name="表格 1"/>
          <p:cNvGraphicFramePr>
            <a:graphicFrameLocks noGrp="1"/>
          </p:cNvGraphicFramePr>
          <p:nvPr/>
        </p:nvGraphicFramePr>
        <p:xfrm>
          <a:off x="508000" y="1547812"/>
          <a:ext cx="8128000" cy="4267200"/>
        </p:xfrm>
        <a:graphic>
          <a:graphicData uri="http://schemas.openxmlformats.org/drawingml/2006/table">
            <a:tbl>
              <a:tblPr/>
              <a:tblGrid>
                <a:gridCol w="1543050"/>
                <a:gridCol w="1543050"/>
                <a:gridCol w="1279525"/>
                <a:gridCol w="820738"/>
                <a:gridCol w="822325"/>
                <a:gridCol w="2119312"/>
              </a:tblGrid>
              <a:tr h="533400">
                <a:tc rowSpan="2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物距（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rowSpan="2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像距（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像的性质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rowSpan="2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应用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3340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大小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正倒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虚实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</a:tr>
              <a:tr h="5334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v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缩小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倒立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实像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照相机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334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v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＝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等大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倒立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实像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测焦距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668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v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＞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放大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倒立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实像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幻灯机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（投影仪）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334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＝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5"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不成像，成凸透镜大小一样的光斑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533400"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u</a:t>
                      </a: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＜</a:t>
                      </a:r>
                      <a:r>
                        <a:rPr lang="en-US" altLang="zh-CN" sz="2400" i="1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endParaRPr lang="zh-CN" altLang="zh-CN" sz="2400" i="1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像物同侧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放大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正立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虚像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5" tIns="0" rIns="68585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放大镜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5" marR="68585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热门考点：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）成像性质的判断：物距＞像距，成倒立缩小的实像；物距＜像距，成倒立放大的实像；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）光屏上没有像原因：</a:t>
            </a:r>
            <a:r>
              <a:rPr lang="en-US" altLang="zh-CN" sz="2800"/>
              <a:t>①</a:t>
            </a:r>
            <a:r>
              <a:rPr lang="zh-CN" altLang="zh-CN" sz="2800"/>
              <a:t>蜡烛放在一倍焦距内；</a:t>
            </a:r>
            <a:r>
              <a:rPr lang="en-US" altLang="zh-CN" sz="2800"/>
              <a:t>②</a:t>
            </a:r>
            <a:r>
              <a:rPr lang="zh-CN" altLang="zh-CN" sz="2800"/>
              <a:t>焦距太大，像成在光具座外；</a:t>
            </a:r>
            <a:r>
              <a:rPr lang="en-US" altLang="zh-CN" sz="2800"/>
              <a:t>③</a:t>
            </a:r>
            <a:r>
              <a:rPr lang="zh-CN" altLang="zh-CN" sz="2800"/>
              <a:t>蜡烛放在一倍焦距处；</a:t>
            </a:r>
            <a:r>
              <a:rPr lang="en-US" altLang="zh-CN" sz="2800"/>
              <a:t>④</a:t>
            </a:r>
            <a:r>
              <a:rPr lang="zh-CN" altLang="zh-CN" sz="2800"/>
              <a:t>三心没有在同一高度．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）当物距小于焦距时，无论怎样移动光屏，在光屏上也找不到物体的像．此时应去掉光屏，在光屏一侧透过凸透镜观察火焰，看到正立放大的虚像．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）凸透镜成像是光的</a:t>
            </a:r>
            <a:r>
              <a:rPr lang="zh-CN" altLang="zh-CN" sz="2800" u="sng"/>
              <a:t>　　　　　</a:t>
            </a:r>
            <a:r>
              <a:rPr lang="zh-CN" altLang="zh-CN" sz="2800"/>
              <a:t>原理；若将蜡烛和光屏的位置互换（物距与像距大小互换），光屏上</a:t>
            </a:r>
            <a:r>
              <a:rPr lang="zh-CN" altLang="zh-CN" sz="2800" u="sng"/>
              <a:t>　　　　　</a:t>
            </a:r>
            <a:r>
              <a:rPr lang="zh-CN" altLang="zh-CN" sz="2800"/>
              <a:t>成像（</a:t>
            </a:r>
            <a:r>
              <a:rPr lang="en-US" altLang="zh-CN" sz="2800"/>
              <a:t>“</a:t>
            </a:r>
            <a:r>
              <a:rPr lang="zh-CN" altLang="zh-CN" sz="2800"/>
              <a:t>仍能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），因为光在折射时光路是</a:t>
            </a:r>
            <a:r>
              <a:rPr lang="zh-CN" altLang="zh-CN" sz="2800" u="sng"/>
              <a:t>　　　　　</a:t>
            </a:r>
            <a:r>
              <a:rPr lang="zh-CN" altLang="zh-CN" sz="2800"/>
              <a:t>的．</a:t>
            </a:r>
            <a:endParaRPr lang="zh-CN" altLang="en-US" sz="2800"/>
          </a:p>
        </p:txBody>
      </p:sp>
      <p:sp>
        <p:nvSpPr>
          <p:cNvPr id="9220" name="矩形 1"/>
          <p:cNvSpPr/>
          <p:nvPr/>
        </p:nvSpPr>
        <p:spPr>
          <a:xfrm>
            <a:off x="3459163" y="54324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可逆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4816475" y="352107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折射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9222" name="矩形 3"/>
          <p:cNvSpPr/>
          <p:nvPr/>
        </p:nvSpPr>
        <p:spPr>
          <a:xfrm>
            <a:off x="1698625" y="4819650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仍能　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）如果用手将凸透镜遮住一部分，则光屏上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仍是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不是</a:t>
            </a:r>
            <a:r>
              <a:rPr lang="en-US" altLang="zh-CN" sz="2800"/>
              <a:t>”</a:t>
            </a:r>
            <a:r>
              <a:rPr lang="zh-CN" altLang="zh-CN" sz="2800"/>
              <a:t>）一个完整的像，亮度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）燃烧的蜡烛不断变短，光屏上的像向</a:t>
            </a:r>
            <a:r>
              <a:rPr lang="zh-CN" altLang="zh-CN" sz="2800" u="sng"/>
              <a:t>　</a:t>
            </a:r>
            <a:r>
              <a:rPr lang="en-US" altLang="zh-CN" sz="2800" u="sng"/>
              <a:t>   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</a:t>
            </a:r>
            <a:r>
              <a:rPr lang="zh-CN" altLang="zh-CN" sz="2800"/>
              <a:t>移动，为使像呈在光屏中央，应该将光屏向</a:t>
            </a:r>
            <a:r>
              <a:rPr lang="zh-CN" altLang="zh-CN" sz="2800" u="sng"/>
              <a:t>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</a:t>
            </a:r>
            <a:r>
              <a:rPr lang="zh-CN" altLang="zh-CN" sz="2800"/>
              <a:t>移动或蜡烛向</a:t>
            </a:r>
            <a:r>
              <a:rPr lang="zh-CN" altLang="zh-CN" sz="2800" u="sng"/>
              <a:t>　　　　　</a:t>
            </a:r>
            <a:r>
              <a:rPr lang="zh-CN" altLang="zh-CN" sz="2800"/>
              <a:t>移动或凸透镜向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移动．</a:t>
            </a:r>
            <a:endParaRPr lang="zh-CN" altLang="en-US" sz="2800"/>
          </a:p>
        </p:txBody>
      </p:sp>
      <p:sp>
        <p:nvSpPr>
          <p:cNvPr id="10244" name="矩形 1"/>
          <p:cNvSpPr/>
          <p:nvPr/>
        </p:nvSpPr>
        <p:spPr>
          <a:xfrm>
            <a:off x="7446963" y="4446588"/>
            <a:ext cx="1069975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下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0245" name="矩形 2"/>
          <p:cNvSpPr/>
          <p:nvPr/>
        </p:nvSpPr>
        <p:spPr>
          <a:xfrm>
            <a:off x="928688" y="1882775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仍是</a:t>
            </a:r>
            <a:endParaRPr lang="zh-CN" altLang="en-US" sz="2800"/>
          </a:p>
        </p:txBody>
      </p:sp>
      <p:sp>
        <p:nvSpPr>
          <p:cNvPr id="10246" name="矩形 3"/>
          <p:cNvSpPr/>
          <p:nvPr/>
        </p:nvSpPr>
        <p:spPr>
          <a:xfrm>
            <a:off x="2427288" y="2527300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变暗</a:t>
            </a:r>
            <a:endParaRPr lang="zh-CN" altLang="en-US" sz="2800"/>
          </a:p>
        </p:txBody>
      </p:sp>
      <p:sp>
        <p:nvSpPr>
          <p:cNvPr id="10247" name="矩形 4"/>
          <p:cNvSpPr/>
          <p:nvPr/>
        </p:nvSpPr>
        <p:spPr>
          <a:xfrm>
            <a:off x="7562850" y="3155950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</a:t>
            </a:r>
            <a:endParaRPr lang="zh-CN" altLang="en-US" sz="2800"/>
          </a:p>
        </p:txBody>
      </p:sp>
      <p:sp>
        <p:nvSpPr>
          <p:cNvPr id="10248" name="矩形 5"/>
          <p:cNvSpPr/>
          <p:nvPr/>
        </p:nvSpPr>
        <p:spPr>
          <a:xfrm>
            <a:off x="7562850" y="3762375"/>
            <a:ext cx="638175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</a:t>
            </a:r>
            <a:endParaRPr lang="zh-CN" altLang="en-US" sz="2800"/>
          </a:p>
        </p:txBody>
      </p:sp>
      <p:sp>
        <p:nvSpPr>
          <p:cNvPr id="10249" name="矩形 6"/>
          <p:cNvSpPr/>
          <p:nvPr/>
        </p:nvSpPr>
        <p:spPr>
          <a:xfrm>
            <a:off x="3328988" y="4414838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知识梳理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67" name="标题 2"/>
          <p:cNvSpPr>
            <a:spLocks noGrp="1"/>
          </p:cNvSpPr>
          <p:nvPr>
            <p:ph type="title" idx="4294967295"/>
          </p:nvPr>
        </p:nvSpPr>
        <p:spPr>
          <a:xfrm>
            <a:off x="490538" y="854075"/>
            <a:ext cx="81629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/>
              <a:t>（</a:t>
            </a:r>
            <a:r>
              <a:rPr lang="en-US" altLang="zh-CN" sz="2800"/>
              <a:t>7</a:t>
            </a:r>
            <a:r>
              <a:rPr lang="zh-CN" altLang="zh-CN" sz="2800"/>
              <a:t>）凸透镜成像的规律：成实像时，物近像远像变大．</a:t>
            </a:r>
            <a:br>
              <a:rPr lang="zh-CN" altLang="zh-CN" sz="2800"/>
            </a:br>
            <a:r>
              <a:rPr lang="zh-CN" altLang="zh-CN" sz="2800"/>
              <a:t>成实像时，在透镜前加近视眼镜（发散），为了得到清晰的像，光屏向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  </a:t>
            </a:r>
            <a:r>
              <a:rPr lang="zh-CN" altLang="zh-CN" sz="2800" u="sng"/>
              <a:t>　　</a:t>
            </a:r>
            <a:r>
              <a:rPr lang="zh-CN" altLang="zh-CN" sz="2800"/>
              <a:t>移动．</a:t>
            </a:r>
            <a:br>
              <a:rPr lang="zh-CN" altLang="zh-CN" sz="2800"/>
            </a:br>
            <a:r>
              <a:rPr lang="zh-CN" altLang="zh-CN" sz="2800"/>
              <a:t>成实像时，在透镜前加远视眼镜（会聚），为了得到清晰的像，光屏向</a:t>
            </a:r>
            <a:r>
              <a:rPr lang="zh-CN" altLang="zh-CN" sz="2800" u="sng"/>
              <a:t>　　</a:t>
            </a:r>
            <a:r>
              <a:rPr lang="en-US" altLang="zh-CN" sz="2800" u="sng"/>
              <a:t>             </a:t>
            </a:r>
            <a:r>
              <a:rPr lang="zh-CN" altLang="zh-CN" sz="2800" u="sng"/>
              <a:t>　　　</a:t>
            </a:r>
            <a:r>
              <a:rPr lang="zh-CN" altLang="zh-CN" sz="2800"/>
              <a:t>移动．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8</a:t>
            </a:r>
            <a:r>
              <a:rPr lang="zh-CN" altLang="zh-CN" sz="2800"/>
              <a:t>）创新实验的优点：①蜡烛换成</a:t>
            </a:r>
            <a:r>
              <a:rPr lang="en-US" altLang="zh-CN" sz="2800"/>
              <a:t>LED</a:t>
            </a:r>
            <a:r>
              <a:rPr lang="zh-CN" altLang="zh-CN" sz="2800"/>
              <a:t>灯的优点是实验现象更明显、便于观察、成像稳定、形状直观、亮度高、减少污染等；</a:t>
            </a:r>
            <a:r>
              <a:rPr lang="en-US" altLang="zh-CN" sz="2800"/>
              <a:t>②</a:t>
            </a:r>
            <a:r>
              <a:rPr lang="zh-CN" altLang="zh-CN" sz="2800"/>
              <a:t>光屏换成带有方格光屏的优点是便于比较像的大小．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8" name="矩形 2"/>
          <p:cNvSpPr/>
          <p:nvPr/>
        </p:nvSpPr>
        <p:spPr>
          <a:xfrm>
            <a:off x="3927475" y="2449513"/>
            <a:ext cx="26987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远离透镜方向　</a:t>
            </a:r>
            <a:endParaRPr lang="zh-CN" altLang="en-US" sz="2800"/>
          </a:p>
        </p:txBody>
      </p:sp>
      <p:sp>
        <p:nvSpPr>
          <p:cNvPr id="11269" name="矩形 3"/>
          <p:cNvSpPr/>
          <p:nvPr/>
        </p:nvSpPr>
        <p:spPr>
          <a:xfrm>
            <a:off x="4106863" y="3530600"/>
            <a:ext cx="233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靠近透镜方向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6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标题 2"/>
          <p:cNvSpPr>
            <a:spLocks noGrp="1"/>
          </p:cNvSpPr>
          <p:nvPr>
            <p:ph type="title" idx="4294967295"/>
          </p:nvPr>
        </p:nvSpPr>
        <p:spPr>
          <a:xfrm>
            <a:off x="582613" y="15557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探究凸透镜成像的规律　 </a:t>
            </a:r>
            <a:br>
              <a:rPr lang="en-US" altLang="zh-CN" sz="2800"/>
            </a:br>
            <a:r>
              <a:rPr lang="zh-CN" altLang="en-US" sz="2800"/>
              <a:t>　       </a:t>
            </a:r>
            <a:r>
              <a:rPr lang="zh-CN" altLang="zh-CN" sz="2800"/>
              <a:t>某实验小组用凸透镜做</a:t>
            </a:r>
            <a:r>
              <a:rPr lang="en-US" altLang="zh-CN" sz="2800"/>
              <a:t>“</a:t>
            </a:r>
            <a:r>
              <a:rPr lang="zh-CN" altLang="zh-CN" sz="2800"/>
              <a:t>探究凸透镜成像规律</a:t>
            </a:r>
            <a:r>
              <a:rPr lang="en-US" altLang="zh-CN" sz="2800"/>
              <a:t>”</a:t>
            </a:r>
            <a:r>
              <a:rPr lang="zh-CN" altLang="zh-CN" sz="2800"/>
              <a:t>的实验：</a:t>
            </a:r>
            <a:br>
              <a:rPr lang="en-US" altLang="zh-CN" sz="2800"/>
            </a:br>
            <a:br>
              <a:rPr lang="en-US" altLang="zh-CN" sz="2800"/>
            </a:br>
            <a:endParaRPr lang="zh-CN" altLang="en-US" sz="2800"/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700" y="2354263"/>
            <a:ext cx="792163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3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475" y="866775"/>
            <a:ext cx="3067050" cy="6143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4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000" y="3546475"/>
            <a:ext cx="7353300" cy="1987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209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）实验时，首先在光具座上放置实验器材，若图甲中光具座</a:t>
            </a:r>
            <a:r>
              <a:rPr lang="en-US" altLang="zh-CN" sz="2800" i="1"/>
              <a:t>A</a:t>
            </a:r>
            <a:r>
              <a:rPr lang="zh-CN" altLang="zh-CN" sz="2800"/>
              <a:t>处放置蜡烛，则</a:t>
            </a:r>
            <a:r>
              <a:rPr lang="en-US" altLang="zh-CN" sz="2800" i="1"/>
              <a:t>C</a:t>
            </a:r>
            <a:r>
              <a:rPr lang="zh-CN" altLang="zh-CN" sz="2800"/>
              <a:t>处应放置</a:t>
            </a:r>
            <a:r>
              <a:rPr lang="zh-CN" altLang="zh-CN" sz="2800" u="sng"/>
              <a:t>　　</a:t>
            </a:r>
            <a:r>
              <a:rPr lang="en-US" altLang="zh-CN" sz="2800" u="sng"/>
              <a:t>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凸透镜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光屏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）器材位置正确放置后，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点燃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不点燃</a:t>
            </a:r>
            <a:r>
              <a:rPr lang="en-US" altLang="zh-CN" sz="2800"/>
              <a:t>”</a:t>
            </a:r>
            <a:r>
              <a:rPr lang="zh-CN" altLang="zh-CN" sz="2800"/>
              <a:t>）蜡烛，为了使烛焰的像成在光屏中央，应使烛焰、凸透镜和光屏的中心大致在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3316" name="矩形 2"/>
          <p:cNvSpPr/>
          <p:nvPr/>
        </p:nvSpPr>
        <p:spPr>
          <a:xfrm>
            <a:off x="676275" y="5124450"/>
            <a:ext cx="16208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同一高度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3317" name="矩形 3"/>
          <p:cNvSpPr/>
          <p:nvPr/>
        </p:nvSpPr>
        <p:spPr>
          <a:xfrm>
            <a:off x="7316788" y="1930400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光屏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3318" name="矩形 4"/>
          <p:cNvSpPr/>
          <p:nvPr/>
        </p:nvSpPr>
        <p:spPr>
          <a:xfrm>
            <a:off x="5438775" y="3206750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点燃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  <p:bldP spid="1331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39" name="标题 2"/>
          <p:cNvSpPr>
            <a:spLocks noGrp="1"/>
          </p:cNvSpPr>
          <p:nvPr>
            <p:ph type="title" idx="4294967295"/>
          </p:nvPr>
        </p:nvSpPr>
        <p:spPr>
          <a:xfrm>
            <a:off x="582613" y="15589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）为了测量透镜的焦距，小组成员进行如下测量：将一束平行于主光轴的光经凸透镜后，在光屏上形成一个</a:t>
            </a:r>
            <a:r>
              <a:rPr lang="zh-CN" altLang="zh-CN" sz="2800" u="sng"/>
              <a:t>　　　　　</a:t>
            </a:r>
            <a:r>
              <a:rPr lang="zh-CN" altLang="zh-CN" sz="2800"/>
              <a:t>的光斑，用刻度尺测量光斑到</a:t>
            </a:r>
            <a:r>
              <a:rPr lang="zh-CN" altLang="zh-CN" sz="2800" u="sng"/>
              <a:t>　　　　　</a:t>
            </a:r>
            <a:r>
              <a:rPr lang="zh-CN" altLang="zh-CN" sz="2800"/>
              <a:t>的距离，结果如图乙所示，则该透镜的焦距为</a:t>
            </a:r>
            <a:r>
              <a:rPr lang="zh-CN" altLang="zh-CN" sz="2800" u="sng"/>
              <a:t>　　　　　</a:t>
            </a:r>
            <a:r>
              <a:rPr lang="en-US" altLang="zh-CN" sz="2800"/>
              <a:t>cm.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40" name="矩形 2"/>
          <p:cNvSpPr/>
          <p:nvPr/>
        </p:nvSpPr>
        <p:spPr>
          <a:xfrm>
            <a:off x="2574925" y="2906713"/>
            <a:ext cx="162083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最小最亮</a:t>
            </a:r>
            <a:endParaRPr lang="zh-CN" altLang="en-US" sz="2800"/>
          </a:p>
        </p:txBody>
      </p:sp>
      <p:sp>
        <p:nvSpPr>
          <p:cNvPr id="14341" name="矩形 3"/>
          <p:cNvSpPr/>
          <p:nvPr/>
        </p:nvSpPr>
        <p:spPr>
          <a:xfrm>
            <a:off x="1312863" y="3551238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凸透镜</a:t>
            </a:r>
            <a:endParaRPr lang="zh-CN" altLang="en-US" sz="2800"/>
          </a:p>
        </p:txBody>
      </p:sp>
      <p:sp>
        <p:nvSpPr>
          <p:cNvPr id="14342" name="矩形 4"/>
          <p:cNvSpPr/>
          <p:nvPr/>
        </p:nvSpPr>
        <p:spPr>
          <a:xfrm>
            <a:off x="2574925" y="4232275"/>
            <a:ext cx="8128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10.0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  <p:bldP spid="1434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363" name="标题 2"/>
          <p:cNvSpPr>
            <a:spLocks noGrp="1"/>
          </p:cNvSpPr>
          <p:nvPr>
            <p:ph type="title" idx="4294967295"/>
          </p:nvPr>
        </p:nvSpPr>
        <p:spPr>
          <a:xfrm>
            <a:off x="582613" y="9032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）如图丙，小刚将蜡烛移至光具座上</a:t>
            </a:r>
            <a:r>
              <a:rPr lang="en-US" altLang="zh-CN" sz="2800"/>
              <a:t>0 cm</a:t>
            </a:r>
            <a:r>
              <a:rPr lang="zh-CN" altLang="zh-CN" sz="2800"/>
              <a:t>刻度线处，向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）移动光屏，直到烛焰在光屏上成清晰的像，则该像是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放大</a:t>
            </a:r>
            <a:r>
              <a:rPr lang="en-US" altLang="zh-CN" sz="2800"/>
              <a:t>”“</a:t>
            </a:r>
            <a:r>
              <a:rPr lang="zh-CN" altLang="zh-CN" sz="2800"/>
              <a:t>等大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缩小</a:t>
            </a:r>
            <a:r>
              <a:rPr lang="en-US" altLang="zh-CN" sz="2800"/>
              <a:t>”</a:t>
            </a:r>
            <a:r>
              <a:rPr lang="zh-CN" altLang="zh-CN" sz="2800"/>
              <a:t>）的实像；生活中的</a:t>
            </a:r>
            <a:r>
              <a:rPr lang="zh-CN" altLang="zh-CN" sz="2800" u="sng"/>
              <a:t>　　　　</a:t>
            </a:r>
            <a:r>
              <a:rPr lang="zh-CN" altLang="zh-CN" sz="2800"/>
              <a:t>就是利用这个规律制成的．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4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49488" y="4217988"/>
            <a:ext cx="4424362" cy="1960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5" name="矩形 1"/>
          <p:cNvSpPr/>
          <p:nvPr/>
        </p:nvSpPr>
        <p:spPr>
          <a:xfrm>
            <a:off x="2914650" y="3549650"/>
            <a:ext cx="16224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　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5366" name="矩形 2"/>
          <p:cNvSpPr/>
          <p:nvPr/>
        </p:nvSpPr>
        <p:spPr>
          <a:xfrm>
            <a:off x="2681288" y="1622425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  <p:sp>
        <p:nvSpPr>
          <p:cNvPr id="15367" name="矩形 3"/>
          <p:cNvSpPr/>
          <p:nvPr/>
        </p:nvSpPr>
        <p:spPr>
          <a:xfrm>
            <a:off x="1082675" y="29051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5" grpId="0"/>
      <p:bldP spid="15366" grpId="0"/>
      <p:bldP spid="1536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0937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）在（</a:t>
            </a:r>
            <a:r>
              <a:rPr lang="en-US" altLang="zh-CN" sz="2800"/>
              <a:t>4</a:t>
            </a:r>
            <a:r>
              <a:rPr lang="zh-CN" altLang="zh-CN" sz="2800"/>
              <a:t>）问的基础上，小刚将蜡烛移至光具座上</a:t>
            </a:r>
            <a:r>
              <a:rPr lang="en-US" altLang="zh-CN" sz="2800"/>
              <a:t>35 cm</a:t>
            </a:r>
            <a:r>
              <a:rPr lang="zh-CN" altLang="zh-CN" sz="2800"/>
              <a:t>刻度线处，在凸透镜位置不变时，要在光屏上成清晰的像，光屏应向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靠近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远离</a:t>
            </a:r>
            <a:r>
              <a:rPr lang="en-US" altLang="zh-CN" sz="2800"/>
              <a:t>”</a:t>
            </a:r>
            <a:r>
              <a:rPr lang="zh-CN" altLang="zh-CN" sz="2800"/>
              <a:t>）凸透镜的方向移动，直到烛焰在光屏上成清晰的像，则该像是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倒立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正立</a:t>
            </a:r>
            <a:r>
              <a:rPr lang="en-US" altLang="zh-CN" sz="2800"/>
              <a:t>”</a:t>
            </a:r>
            <a:r>
              <a:rPr lang="zh-CN" altLang="zh-CN" sz="2800"/>
              <a:t>）的实像；生活中的</a:t>
            </a:r>
            <a:r>
              <a:rPr lang="zh-CN" altLang="zh-CN" sz="2800" u="sng"/>
              <a:t>　　　　　</a:t>
            </a:r>
            <a:r>
              <a:rPr lang="zh-CN" altLang="zh-CN" sz="2800"/>
              <a:t>就是利用这个规律制成的．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6388" name="矩形 1"/>
          <p:cNvSpPr/>
          <p:nvPr/>
        </p:nvSpPr>
        <p:spPr>
          <a:xfrm>
            <a:off x="5441950" y="4375150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投影仪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16389" name="矩形 3"/>
          <p:cNvSpPr/>
          <p:nvPr/>
        </p:nvSpPr>
        <p:spPr>
          <a:xfrm>
            <a:off x="5286375" y="247808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远离</a:t>
            </a:r>
            <a:endParaRPr lang="zh-CN" altLang="en-US" sz="2800"/>
          </a:p>
        </p:txBody>
      </p:sp>
      <p:sp>
        <p:nvSpPr>
          <p:cNvPr id="16390" name="矩形 4"/>
          <p:cNvSpPr/>
          <p:nvPr/>
        </p:nvSpPr>
        <p:spPr>
          <a:xfrm>
            <a:off x="4835525" y="3732213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  <p:bldP spid="16389" grpId="0"/>
      <p:bldP spid="1639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319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）小刚又将蜡烛移至光具座上</a:t>
            </a:r>
            <a:r>
              <a:rPr lang="en-US" altLang="zh-CN" sz="2800"/>
              <a:t>45 cm</a:t>
            </a:r>
            <a:r>
              <a:rPr lang="zh-CN" altLang="zh-CN" sz="2800"/>
              <a:t>刻度线处，凸透镜位置不变，小刚从凸透镜的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）侧通过凸透镜可以看到烛焰</a:t>
            </a:r>
            <a:r>
              <a:rPr lang="zh-CN" altLang="zh-CN" sz="2800" u="sng"/>
              <a:t>　</a:t>
            </a:r>
            <a:r>
              <a:rPr lang="en-US" altLang="zh-CN" sz="2800" u="sng"/>
              <a:t> </a:t>
            </a:r>
            <a:r>
              <a:rPr lang="zh-CN" altLang="zh-CN" sz="2800" u="sng"/>
              <a:t>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倒立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正立</a:t>
            </a:r>
            <a:r>
              <a:rPr lang="en-US" altLang="zh-CN" sz="2800"/>
              <a:t>”</a:t>
            </a:r>
            <a:r>
              <a:rPr lang="zh-CN" altLang="zh-CN" sz="2800"/>
              <a:t>）的像，此时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能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不能</a:t>
            </a:r>
            <a:r>
              <a:rPr lang="en-US" altLang="zh-CN" sz="2800"/>
              <a:t>”</a:t>
            </a:r>
            <a:r>
              <a:rPr lang="zh-CN" altLang="zh-CN" sz="2800"/>
              <a:t>）用光屏承接到清晰的像．生活中的</a:t>
            </a:r>
            <a:r>
              <a:rPr lang="zh-CN" altLang="zh-CN" sz="2800" u="sng"/>
              <a:t>　　　　　</a:t>
            </a:r>
            <a:r>
              <a:rPr lang="zh-CN" altLang="zh-CN" sz="2800"/>
              <a:t>就是利用这个规律制成的．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7412" name="矩形 1"/>
          <p:cNvSpPr/>
          <p:nvPr/>
        </p:nvSpPr>
        <p:spPr>
          <a:xfrm>
            <a:off x="1189038" y="4684713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放大镜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7413" name="矩形 3"/>
          <p:cNvSpPr/>
          <p:nvPr/>
        </p:nvSpPr>
        <p:spPr>
          <a:xfrm>
            <a:off x="6405563" y="2146300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7414" name="矩形 4"/>
          <p:cNvSpPr/>
          <p:nvPr/>
        </p:nvSpPr>
        <p:spPr>
          <a:xfrm>
            <a:off x="7234238" y="2798763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正立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7415" name="矩形 5"/>
          <p:cNvSpPr/>
          <p:nvPr/>
        </p:nvSpPr>
        <p:spPr>
          <a:xfrm>
            <a:off x="6499225" y="3413125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不能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  <p:bldP spid="17412" grpId="0"/>
      <p:bldP spid="17413" grpId="0"/>
      <p:bldP spid="17414" grpId="0"/>
      <p:bldP spid="174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017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7</a:t>
            </a:r>
            <a:r>
              <a:rPr lang="zh-CN" altLang="zh-CN" sz="2800"/>
              <a:t>）实验时，蜡烛燃烧而变短，光屏上的像将向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上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下</a:t>
            </a:r>
            <a:r>
              <a:rPr lang="en-US" altLang="zh-CN" sz="2800"/>
              <a:t>”</a:t>
            </a:r>
            <a:r>
              <a:rPr lang="zh-CN" altLang="zh-CN" sz="2800"/>
              <a:t>）移动．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8</a:t>
            </a:r>
            <a:r>
              <a:rPr lang="zh-CN" altLang="zh-CN" sz="2800"/>
              <a:t>）当烛焰通过凸透镜在光屏上成一实像时，小刚用不透明的纸挡住透镜下半部分，则光屏上所成的像</a:t>
            </a:r>
            <a:r>
              <a:rPr lang="zh-CN" altLang="zh-CN" sz="2800" u="sng"/>
              <a:t>　 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完整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不完整</a:t>
            </a:r>
            <a:r>
              <a:rPr lang="en-US" altLang="zh-CN" sz="2800"/>
              <a:t>”</a:t>
            </a:r>
            <a:r>
              <a:rPr lang="zh-CN" altLang="zh-CN" sz="2800"/>
              <a:t>），像的亮度会</a:t>
            </a:r>
            <a:r>
              <a:rPr lang="zh-CN" altLang="zh-CN" sz="2800" u="sng"/>
              <a:t>　　　 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变亮</a:t>
            </a:r>
            <a:r>
              <a:rPr lang="en-US" altLang="zh-CN" sz="2800"/>
              <a:t>”“</a:t>
            </a:r>
            <a:r>
              <a:rPr lang="zh-CN" altLang="zh-CN" sz="2800"/>
              <a:t>变暗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8436" name="矩形 3"/>
          <p:cNvSpPr/>
          <p:nvPr/>
        </p:nvSpPr>
        <p:spPr>
          <a:xfrm>
            <a:off x="1189038" y="2095500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</a:t>
            </a:r>
            <a:endParaRPr lang="zh-CN" altLang="en-US" sz="2800"/>
          </a:p>
        </p:txBody>
      </p:sp>
      <p:sp>
        <p:nvSpPr>
          <p:cNvPr id="18437" name="矩形 4"/>
          <p:cNvSpPr/>
          <p:nvPr/>
        </p:nvSpPr>
        <p:spPr>
          <a:xfrm>
            <a:off x="1614488" y="403225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完整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18438" name="矩形 5"/>
          <p:cNvSpPr/>
          <p:nvPr/>
        </p:nvSpPr>
        <p:spPr>
          <a:xfrm>
            <a:off x="1614488" y="4662488"/>
            <a:ext cx="903287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变暗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  <p:bldP spid="18436" grpId="0"/>
      <p:bldP spid="18437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9459" name="标题 3"/>
          <p:cNvSpPr>
            <a:spLocks noGrp="1"/>
          </p:cNvSpPr>
          <p:nvPr>
            <p:ph type="title" idx="4294967295"/>
          </p:nvPr>
        </p:nvSpPr>
        <p:spPr>
          <a:xfrm>
            <a:off x="508000" y="8874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9</a:t>
            </a:r>
            <a:r>
              <a:rPr lang="zh-CN" altLang="zh-CN" sz="2800"/>
              <a:t>）实验中光屏上已成清晰的像，固定蜡烛，将透镜换成一个焦距稍小的透镜做实验，则光屏需向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）移动才能承接到清晰的像．此时的像与换镜前相比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10</a:t>
            </a:r>
            <a:r>
              <a:rPr lang="zh-CN" altLang="zh-CN" sz="2800"/>
              <a:t>）请指出用蜡烛作为物体完成“探究凸透镜成像规律”实验存在的两点不足之处：</a:t>
            </a:r>
            <a:br>
              <a:rPr lang="zh-CN" altLang="zh-CN" sz="2800"/>
            </a:br>
            <a:r>
              <a:rPr lang="zh-CN" altLang="zh-CN" sz="2800"/>
              <a:t>①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；</a:t>
            </a:r>
            <a:r>
              <a:rPr lang="en-US" altLang="zh-CN" sz="2800"/>
              <a:t>②</a:t>
            </a:r>
            <a:r>
              <a:rPr lang="zh-CN" altLang="zh-CN" sz="2800" u="sng"/>
              <a:t>　　　　　　　　　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19460" name="矩形 3"/>
          <p:cNvSpPr/>
          <p:nvPr/>
        </p:nvSpPr>
        <p:spPr>
          <a:xfrm>
            <a:off x="1228725" y="2228850"/>
            <a:ext cx="54292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  <p:sp>
        <p:nvSpPr>
          <p:cNvPr id="19461" name="矩形 4"/>
          <p:cNvSpPr/>
          <p:nvPr/>
        </p:nvSpPr>
        <p:spPr>
          <a:xfrm>
            <a:off x="6059488" y="287337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变小</a:t>
            </a:r>
            <a:endParaRPr lang="zh-CN" altLang="en-US" sz="2800"/>
          </a:p>
        </p:txBody>
      </p:sp>
      <p:sp>
        <p:nvSpPr>
          <p:cNvPr id="19462" name="矩形 5"/>
          <p:cNvSpPr/>
          <p:nvPr/>
        </p:nvSpPr>
        <p:spPr>
          <a:xfrm>
            <a:off x="1228725" y="5419725"/>
            <a:ext cx="23383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成像不稳定　</a:t>
            </a:r>
            <a:endParaRPr lang="zh-CN" altLang="en-US" sz="2800"/>
          </a:p>
        </p:txBody>
      </p:sp>
      <p:sp>
        <p:nvSpPr>
          <p:cNvPr id="19463" name="矩形 6"/>
          <p:cNvSpPr/>
          <p:nvPr/>
        </p:nvSpPr>
        <p:spPr>
          <a:xfrm>
            <a:off x="4710113" y="5419725"/>
            <a:ext cx="269716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蜡烛会越烧越短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/>
      <p:bldP spid="19461" grpId="0"/>
      <p:bldP spid="19462" grpId="0"/>
      <p:bldP spid="194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6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凸透镜成像规律的应用　 </a:t>
            </a:r>
            <a:br>
              <a:rPr lang="en-US" altLang="zh-CN" sz="2800"/>
            </a:br>
            <a:r>
              <a:rPr lang="en-US" altLang="zh-CN" sz="2800"/>
              <a:t>            </a:t>
            </a:r>
            <a:r>
              <a:rPr lang="zh-CN" altLang="zh-CN" sz="2800"/>
              <a:t>当蜡烛、凸透镜处于下图所示位置时，光屏上恰好成清晰的像（像未画出），已知凸透镜的焦距</a:t>
            </a:r>
            <a:r>
              <a:rPr lang="en-US" altLang="zh-CN" sz="2800" i="1"/>
              <a:t>f</a:t>
            </a:r>
            <a:r>
              <a:rPr lang="zh-CN" altLang="zh-CN" sz="2800"/>
              <a:t>＝</a:t>
            </a:r>
            <a:r>
              <a:rPr lang="en-US" altLang="zh-CN" sz="2800"/>
              <a:t>10 cm</a:t>
            </a:r>
            <a:r>
              <a:rPr lang="zh-CN" altLang="zh-CN" sz="2800"/>
              <a:t>，试回答下列问题：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0088" y="1789113"/>
            <a:ext cx="790575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5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313" y="3727450"/>
            <a:ext cx="6578600" cy="2028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1507" name="标题 3"/>
          <p:cNvSpPr>
            <a:spLocks noGrp="1"/>
          </p:cNvSpPr>
          <p:nvPr>
            <p:ph type="title" idx="4294967295"/>
          </p:nvPr>
        </p:nvSpPr>
        <p:spPr>
          <a:xfrm>
            <a:off x="508000" y="6318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）如图所示，此时光屏上的像为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的实像，</a:t>
            </a:r>
            <a:r>
              <a:rPr lang="zh-CN" altLang="zh-CN" sz="2800" u="sng"/>
              <a:t>　　　　　</a:t>
            </a:r>
            <a:r>
              <a:rPr lang="zh-CN" altLang="zh-CN" sz="2800"/>
              <a:t>是根据这一成像规律制成的；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）若将光屏、蜡烛互换位置，此时光屏上成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的实像；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）当将蜡烛移动至</a:t>
            </a:r>
            <a:r>
              <a:rPr lang="en-US" altLang="zh-CN" sz="2800"/>
              <a:t>30 cm</a:t>
            </a:r>
            <a:r>
              <a:rPr lang="zh-CN" altLang="zh-CN" sz="2800"/>
              <a:t>刻度线时，要使光屏上再次出现清晰的像，应将光屏向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）移动，此时所成像的大小将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sp>
        <p:nvSpPr>
          <p:cNvPr id="21508" name="矩形 3"/>
          <p:cNvSpPr/>
          <p:nvPr/>
        </p:nvSpPr>
        <p:spPr>
          <a:xfrm>
            <a:off x="6608763" y="71437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</a:t>
            </a:r>
            <a:endParaRPr lang="zh-CN" altLang="en-US" sz="2800"/>
          </a:p>
        </p:txBody>
      </p:sp>
      <p:sp>
        <p:nvSpPr>
          <p:cNvPr id="21509" name="矩形 4"/>
          <p:cNvSpPr/>
          <p:nvPr/>
        </p:nvSpPr>
        <p:spPr>
          <a:xfrm>
            <a:off x="1103313" y="1330325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 sz="2800"/>
          </a:p>
        </p:txBody>
      </p:sp>
      <p:sp>
        <p:nvSpPr>
          <p:cNvPr id="21510" name="矩形 5"/>
          <p:cNvSpPr/>
          <p:nvPr/>
        </p:nvSpPr>
        <p:spPr>
          <a:xfrm>
            <a:off x="4044950" y="1339850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</a:t>
            </a:r>
            <a:endParaRPr lang="zh-CN" altLang="en-US" sz="2800"/>
          </a:p>
        </p:txBody>
      </p:sp>
      <p:sp>
        <p:nvSpPr>
          <p:cNvPr id="21511" name="矩形 6"/>
          <p:cNvSpPr/>
          <p:nvPr/>
        </p:nvSpPr>
        <p:spPr>
          <a:xfrm>
            <a:off x="1079500" y="3255963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</a:t>
            </a:r>
            <a:endParaRPr lang="zh-CN" altLang="en-US" sz="2800"/>
          </a:p>
        </p:txBody>
      </p:sp>
      <p:sp>
        <p:nvSpPr>
          <p:cNvPr id="21512" name="矩形 7"/>
          <p:cNvSpPr/>
          <p:nvPr/>
        </p:nvSpPr>
        <p:spPr>
          <a:xfrm>
            <a:off x="3141663" y="3265488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</a:t>
            </a:r>
            <a:endParaRPr lang="zh-CN" altLang="en-US" sz="2800"/>
          </a:p>
        </p:txBody>
      </p:sp>
      <p:sp>
        <p:nvSpPr>
          <p:cNvPr id="21513" name="矩形 8"/>
          <p:cNvSpPr/>
          <p:nvPr/>
        </p:nvSpPr>
        <p:spPr>
          <a:xfrm>
            <a:off x="6232525" y="4543425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/>
          </a:p>
        </p:txBody>
      </p:sp>
      <p:sp>
        <p:nvSpPr>
          <p:cNvPr id="21514" name="矩形 9"/>
          <p:cNvSpPr/>
          <p:nvPr/>
        </p:nvSpPr>
        <p:spPr>
          <a:xfrm>
            <a:off x="7227888" y="5183188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  <p:bldP spid="21511" grpId="0"/>
      <p:bldP spid="21512" grpId="0"/>
      <p:bldP spid="21513" grpId="0"/>
      <p:bldP spid="2151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矩形 2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1" name="标题 3"/>
          <p:cNvSpPr>
            <a:spLocks noGrp="1"/>
          </p:cNvSpPr>
          <p:nvPr>
            <p:ph type="title" idx="4294967295"/>
          </p:nvPr>
        </p:nvSpPr>
        <p:spPr>
          <a:xfrm>
            <a:off x="582613" y="9890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）保持图中透镜、光屏位置不变，将蜡烛右移，应在透镜和蜡烛之间加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远视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近视</a:t>
            </a:r>
            <a:r>
              <a:rPr lang="en-US" altLang="zh-CN" sz="2800"/>
              <a:t>”</a:t>
            </a:r>
            <a:r>
              <a:rPr lang="zh-CN" altLang="zh-CN" sz="2800"/>
              <a:t>）眼镜片，才能在光屏上再次呈现清晰的像．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）当将蜡烛移动至</a:t>
            </a:r>
            <a:r>
              <a:rPr lang="en-US" altLang="zh-CN" sz="2800"/>
              <a:t>20 cm</a:t>
            </a:r>
            <a:r>
              <a:rPr lang="zh-CN" altLang="zh-CN" sz="2800"/>
              <a:t>刻度线时，需将光屏向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）移动，可在光屏上再次得到清晰的像，这个像为</a:t>
            </a:r>
            <a:r>
              <a:rPr lang="zh-CN" altLang="zh-CN" sz="2800" u="sng"/>
              <a:t>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</a:t>
            </a:r>
            <a:r>
              <a:rPr lang="zh-CN" altLang="zh-CN" sz="2800"/>
              <a:t>的实像．</a:t>
            </a:r>
            <a:endParaRPr lang="zh-CN" altLang="en-US" sz="2800"/>
          </a:p>
        </p:txBody>
      </p:sp>
      <p:sp>
        <p:nvSpPr>
          <p:cNvPr id="22532" name="矩形 3"/>
          <p:cNvSpPr/>
          <p:nvPr/>
        </p:nvSpPr>
        <p:spPr>
          <a:xfrm>
            <a:off x="5338763" y="1681163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远视</a:t>
            </a:r>
            <a:endParaRPr lang="zh-CN" altLang="en-US" sz="2800"/>
          </a:p>
        </p:txBody>
      </p:sp>
      <p:sp>
        <p:nvSpPr>
          <p:cNvPr id="22533" name="矩形 4"/>
          <p:cNvSpPr/>
          <p:nvPr/>
        </p:nvSpPr>
        <p:spPr>
          <a:xfrm>
            <a:off x="1325563" y="4246563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/>
          </a:p>
        </p:txBody>
      </p:sp>
      <p:sp>
        <p:nvSpPr>
          <p:cNvPr id="22534" name="矩形 5"/>
          <p:cNvSpPr/>
          <p:nvPr/>
        </p:nvSpPr>
        <p:spPr>
          <a:xfrm>
            <a:off x="5567363" y="48958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</a:t>
            </a:r>
            <a:endParaRPr lang="zh-CN" altLang="en-US" sz="2800"/>
          </a:p>
        </p:txBody>
      </p:sp>
      <p:sp>
        <p:nvSpPr>
          <p:cNvPr id="22535" name="矩形 6"/>
          <p:cNvSpPr/>
          <p:nvPr/>
        </p:nvSpPr>
        <p:spPr>
          <a:xfrm>
            <a:off x="7208838" y="48958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/>
      <p:bldP spid="22532" grpId="0"/>
      <p:bldP spid="22533" grpId="0"/>
      <p:bldP spid="22534" grpId="0"/>
      <p:bldP spid="2253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355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127635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5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重难点突破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6" name="标题 2"/>
          <p:cNvSpPr>
            <a:spLocks noGrp="1"/>
          </p:cNvSpPr>
          <p:nvPr>
            <p:ph type="title" idx="4294967295"/>
          </p:nvPr>
        </p:nvSpPr>
        <p:spPr>
          <a:xfrm>
            <a:off x="582613" y="1912938"/>
            <a:ext cx="8128000" cy="3381375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实验前调整烛焰、凸透镜、光屏的中心在同一高度上，成像在光屏中央，便于观察．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凸透镜成实像时，物体越靠近透镜，像就远离透镜，像变大，即</a:t>
            </a:r>
            <a:r>
              <a:rPr lang="en-US" altLang="zh-CN" sz="2800"/>
              <a:t>“</a:t>
            </a:r>
            <a:r>
              <a:rPr lang="zh-CN" altLang="zh-CN" sz="2800"/>
              <a:t>物近像远像变大</a:t>
            </a:r>
            <a:r>
              <a:rPr lang="en-US" altLang="zh-CN" sz="2800"/>
              <a:t>”</a:t>
            </a:r>
            <a:r>
              <a:rPr lang="zh-CN" altLang="zh-CN" sz="2800"/>
              <a:t>；蜡烛和光屏移动方向相同．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标题 1"/>
          <p:cNvSpPr>
            <a:spLocks noGrp="1"/>
          </p:cNvSpPr>
          <p:nvPr>
            <p:ph type="title" idx="4294967295"/>
          </p:nvPr>
        </p:nvSpPr>
        <p:spPr>
          <a:xfrm>
            <a:off x="614363" y="757238"/>
            <a:ext cx="8212137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3600"/>
              </a:lnSpc>
            </a:pPr>
            <a:r>
              <a:rPr lang="en-US" altLang="zh-CN" sz="2400"/>
              <a:t>1.</a:t>
            </a:r>
            <a:r>
              <a:rPr lang="zh-CN" altLang="zh-CN" sz="2400"/>
              <a:t>（</a:t>
            </a:r>
            <a:r>
              <a:rPr lang="en-US" altLang="zh-CN" sz="2400"/>
              <a:t>2020·</a:t>
            </a:r>
            <a:r>
              <a:rPr lang="zh-CN" altLang="zh-CN" sz="2400"/>
              <a:t>雅安）在做</a:t>
            </a:r>
            <a:r>
              <a:rPr lang="en-US" altLang="zh-CN" sz="2400"/>
              <a:t>“</a:t>
            </a:r>
            <a:r>
              <a:rPr lang="zh-CN" altLang="zh-CN" sz="2400"/>
              <a:t>探究凸透镜成像规律</a:t>
            </a:r>
            <a:r>
              <a:rPr lang="en-US" altLang="zh-CN" sz="2400"/>
              <a:t>”</a:t>
            </a:r>
            <a:r>
              <a:rPr lang="zh-CN" altLang="zh-CN" sz="2400"/>
              <a:t>的实验中，某小组同学利用图甲测出了透镜的焦距后，正确安装并调节实验装置如图乙所示，在光屏上得到一个清晰的像．下列说法正确的是（　　）</a:t>
            </a:r>
            <a:br>
              <a:rPr lang="zh-CN" altLang="zh-CN" sz="2400"/>
            </a:br>
            <a:br>
              <a:rPr lang="en-US" altLang="zh-CN" sz="2400"/>
            </a:br>
            <a:br>
              <a:rPr lang="en-US" altLang="zh-CN" sz="2400"/>
            </a:br>
            <a:r>
              <a:rPr lang="en-US" altLang="zh-CN" sz="2400"/>
              <a:t>A</a:t>
            </a:r>
            <a:r>
              <a:rPr lang="zh-CN" altLang="zh-CN" sz="2400"/>
              <a:t>．乙图中成的是倒立放大的实像，符合放大镜的成像原理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．乙图中成的是倒立放大的实像，符合照相机的成像原理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．乙图中如果在烛焰与透镜之间放置一近视眼镜的镜片，则将光屏适当左移可得一个清晰的像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．在乙图中保持凸透镜的位置不变，将蜡烛与光屏的位置互换，则成像情况符合投影仪的原理</a:t>
            </a:r>
            <a:br>
              <a:rPr lang="zh-CN" altLang="zh-CN" sz="2400"/>
            </a:br>
            <a:br>
              <a:rPr lang="zh-CN" altLang="zh-CN" sz="2400"/>
            </a:br>
            <a:endParaRPr lang="zh-CN" altLang="en-US" sz="2400"/>
          </a:p>
        </p:txBody>
      </p:sp>
      <p:sp>
        <p:nvSpPr>
          <p:cNvPr id="24579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4580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2300" y="2203450"/>
            <a:ext cx="5006975" cy="1303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4581" name="矩形 2"/>
          <p:cNvSpPr/>
          <p:nvPr/>
        </p:nvSpPr>
        <p:spPr>
          <a:xfrm>
            <a:off x="2028825" y="206057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8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508000" y="671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武汉）全国多地在欢迎援鄂抗疫英雄凯旋时举行了</a:t>
            </a:r>
            <a:r>
              <a:rPr lang="en-US" altLang="zh-CN" sz="2800"/>
              <a:t>“</a:t>
            </a:r>
            <a:r>
              <a:rPr lang="zh-CN" altLang="zh-CN" sz="2800"/>
              <a:t>飞机过水门</a:t>
            </a:r>
            <a:r>
              <a:rPr lang="en-US" altLang="zh-CN" sz="2800"/>
              <a:t>”</a:t>
            </a:r>
            <a:r>
              <a:rPr lang="zh-CN" altLang="zh-CN" sz="2800"/>
              <a:t>的最高礼仪．某次仪式中，摄影师拍摄了如下图所示的照片，他所用的照相机的镜头相当于一个凸透镜，像成在照相机的底片上，下列说法正确的是（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．所成的像是缩小的实像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．所成的像是缩小的虚像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．所成的像是放大的实像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．所成的像是放大的虚像</a:t>
            </a:r>
            <a:r>
              <a:rPr lang="en-US" altLang="zh-CN" sz="2800"/>
              <a:t>         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560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9050" y="4090988"/>
            <a:ext cx="3333750" cy="20955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5605" name="矩形 5"/>
          <p:cNvSpPr/>
          <p:nvPr/>
        </p:nvSpPr>
        <p:spPr>
          <a:xfrm>
            <a:off x="4618038" y="328295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8000" y="815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鄂州）如上图是小强用手机、透镜和纸盒自制的简易投影仪，能将手机上的画面放大投射到白色墙上．下列说法正确的是（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．手机屏幕到透镜的距离应大于透镜的二倍焦距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．白色墙上呈现的是手机画面倒立、放大的实像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．若用不透明的硬纸板遮住透镜的一部分，白色墙上的画面将不再完整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．从各个角度都能清楚地看到</a:t>
            </a:r>
            <a:br>
              <a:rPr lang="en-US" altLang="zh-CN" sz="2800"/>
            </a:br>
            <a:r>
              <a:rPr lang="zh-CN" altLang="zh-CN" sz="2800"/>
              <a:t>白色墙上的像，是因为墙对光发</a:t>
            </a:r>
            <a:br>
              <a:rPr lang="en-US" altLang="zh-CN" sz="2800"/>
            </a:br>
            <a:r>
              <a:rPr lang="zh-CN" altLang="zh-CN" sz="2800"/>
              <a:t>生了镜面反射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8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7388" y="4233863"/>
            <a:ext cx="2705100" cy="2009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6629" name="矩形 5"/>
          <p:cNvSpPr/>
          <p:nvPr/>
        </p:nvSpPr>
        <p:spPr>
          <a:xfrm>
            <a:off x="5729288" y="18780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779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泰安）小明同学做</a:t>
            </a:r>
            <a:r>
              <a:rPr lang="en-US" altLang="zh-CN" sz="2800"/>
              <a:t>“</a:t>
            </a:r>
            <a:r>
              <a:rPr lang="zh-CN" altLang="zh-CN" sz="2800"/>
              <a:t>探究凸透镜成像的规律</a:t>
            </a:r>
            <a:r>
              <a:rPr lang="en-US" altLang="zh-CN" sz="2800"/>
              <a:t>”</a:t>
            </a:r>
            <a:r>
              <a:rPr lang="zh-CN" altLang="zh-CN" sz="2800"/>
              <a:t>的实验，当他把烛焰移到距透镜</a:t>
            </a:r>
            <a:r>
              <a:rPr lang="en-US" altLang="zh-CN" sz="2800"/>
              <a:t>18 cm</a:t>
            </a:r>
            <a:r>
              <a:rPr lang="zh-CN" altLang="zh-CN" sz="2800"/>
              <a:t>的位置时，在光屏上观察到倒立放大清晰的像．他判断凸透镜焦距可能是</a:t>
            </a:r>
            <a:r>
              <a:rPr lang="en-US" altLang="zh-CN" sz="2800"/>
              <a:t>①6 cm</a:t>
            </a:r>
            <a:r>
              <a:rPr lang="zh-CN" altLang="zh-CN" sz="2800"/>
              <a:t>、</a:t>
            </a:r>
            <a:r>
              <a:rPr lang="en-US" altLang="zh-CN" sz="2800"/>
              <a:t>②9 cm</a:t>
            </a:r>
            <a:r>
              <a:rPr lang="zh-CN" altLang="zh-CN" sz="2800"/>
              <a:t>、</a:t>
            </a:r>
            <a:r>
              <a:rPr lang="en-US" altLang="zh-CN" sz="2800"/>
              <a:t>③12 cm</a:t>
            </a:r>
            <a:r>
              <a:rPr lang="zh-CN" altLang="zh-CN" sz="2800"/>
              <a:t>、</a:t>
            </a:r>
            <a:r>
              <a:rPr lang="en-US" altLang="zh-CN" sz="2800"/>
              <a:t>④16 cm</a:t>
            </a:r>
            <a:r>
              <a:rPr lang="zh-CN" altLang="zh-CN" sz="2800"/>
              <a:t>，其中正确的是（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①②	    B</a:t>
            </a:r>
            <a:r>
              <a:rPr lang="zh-CN" altLang="zh-CN" sz="2800"/>
              <a:t>．</a:t>
            </a:r>
            <a:r>
              <a:rPr lang="en-US" altLang="zh-CN" sz="2800"/>
              <a:t>②③	    C</a:t>
            </a:r>
            <a:r>
              <a:rPr lang="zh-CN" altLang="zh-CN" sz="2800"/>
              <a:t>．</a:t>
            </a:r>
            <a:r>
              <a:rPr lang="en-US" altLang="zh-CN" sz="2800"/>
              <a:t>①④	    D</a:t>
            </a:r>
            <a:r>
              <a:rPr lang="zh-CN" altLang="zh-CN" sz="2800"/>
              <a:t>．</a:t>
            </a:r>
            <a:r>
              <a:rPr lang="en-US" altLang="zh-CN" sz="2800"/>
              <a:t>③④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7652" name="矩形 3"/>
          <p:cNvSpPr/>
          <p:nvPr/>
        </p:nvSpPr>
        <p:spPr>
          <a:xfrm>
            <a:off x="4002088" y="391795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遂宁）今年</a:t>
            </a:r>
            <a:r>
              <a:rPr lang="en-US" altLang="zh-CN" sz="2800"/>
              <a:t>2</a:t>
            </a:r>
            <a:r>
              <a:rPr lang="zh-CN" altLang="zh-CN" sz="2800"/>
              <a:t>月全国新型冠状病毒疫情十分严峻，为了尽可能避免交叉感染，全国首个测温</a:t>
            </a:r>
            <a:r>
              <a:rPr lang="en-US" altLang="zh-CN" sz="2800"/>
              <a:t>5G</a:t>
            </a:r>
            <a:r>
              <a:rPr lang="zh-CN" altLang="zh-CN" sz="2800"/>
              <a:t>警用巡逻机器人在广州设计制造成功，这款机器人有</a:t>
            </a:r>
            <a:r>
              <a:rPr lang="en-US" altLang="zh-CN" sz="2800"/>
              <a:t>5</a:t>
            </a:r>
            <a:r>
              <a:rPr lang="zh-CN" altLang="zh-CN" sz="2800"/>
              <a:t>个高清摄像头，可实现全景无死角监测，机器人上的摄像头与我们生活中的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照相机</a:t>
            </a:r>
            <a:r>
              <a:rPr lang="en-US" altLang="zh-CN" sz="2800"/>
              <a:t>”“</a:t>
            </a:r>
            <a:r>
              <a:rPr lang="zh-CN" altLang="zh-CN" sz="2800"/>
              <a:t>投影仪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放大镜</a:t>
            </a:r>
            <a:r>
              <a:rPr lang="en-US" altLang="zh-CN" sz="2800"/>
              <a:t>”</a:t>
            </a:r>
            <a:r>
              <a:rPr lang="zh-CN" altLang="zh-CN" sz="2800"/>
              <a:t>）的成像原理相同，当巡逻机器人靠近人拍摄时，所成的像将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变大</a:t>
            </a:r>
            <a:r>
              <a:rPr lang="en-US" altLang="zh-CN" sz="2800"/>
              <a:t>”“</a:t>
            </a:r>
            <a:r>
              <a:rPr lang="zh-CN" altLang="zh-CN" sz="2800"/>
              <a:t>变小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不变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1"/>
          <p:cNvSpPr/>
          <p:nvPr/>
        </p:nvSpPr>
        <p:spPr>
          <a:xfrm>
            <a:off x="7221538" y="4781550"/>
            <a:ext cx="903287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28677" name="矩形 2"/>
          <p:cNvSpPr/>
          <p:nvPr/>
        </p:nvSpPr>
        <p:spPr>
          <a:xfrm>
            <a:off x="5827713" y="353060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699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丹东）一个圆柱形的玻璃瓶内装满水，把一支铅笔放在玻璃瓶的后方，透过玻璃瓶，可以看到这支笔．当铅笔由靠近玻璃瓶的位置向远处慢慢移动的过程中，透过玻璃瓶会看到铅笔尖逐渐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变长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变短</a:t>
            </a:r>
            <a:r>
              <a:rPr lang="en-US" altLang="zh-CN" sz="2800"/>
              <a:t>”</a:t>
            </a:r>
            <a:r>
              <a:rPr lang="zh-CN" altLang="zh-CN" sz="2800"/>
              <a:t>）；到某一位置时，铅笔尖会突然改变方向，而</a:t>
            </a:r>
            <a:r>
              <a:rPr lang="en-US" altLang="zh-CN" sz="2800"/>
              <a:t>“</a:t>
            </a:r>
            <a:r>
              <a:rPr lang="zh-CN" altLang="zh-CN" sz="2800"/>
              <a:t>改变方向</a:t>
            </a:r>
            <a:r>
              <a:rPr lang="en-US" altLang="zh-CN" sz="2800"/>
              <a:t>”</a:t>
            </a:r>
            <a:r>
              <a:rPr lang="zh-CN" altLang="zh-CN" sz="2800"/>
              <a:t>后的像为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实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虚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br>
              <a:rPr lang="en-US" altLang="zh-CN" sz="2800"/>
            </a:br>
            <a:r>
              <a:rPr lang="zh-CN" altLang="zh-CN" sz="2800"/>
              <a:t>像．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26125" y="4846638"/>
            <a:ext cx="2695575" cy="1371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2"/>
          <p:cNvSpPr/>
          <p:nvPr/>
        </p:nvSpPr>
        <p:spPr>
          <a:xfrm>
            <a:off x="1082675" y="3519488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变长</a:t>
            </a:r>
            <a:endParaRPr lang="zh-CN" altLang="en-US" sz="2800"/>
          </a:p>
        </p:txBody>
      </p:sp>
      <p:sp>
        <p:nvSpPr>
          <p:cNvPr id="29702" name="矩形 3"/>
          <p:cNvSpPr/>
          <p:nvPr/>
        </p:nvSpPr>
        <p:spPr>
          <a:xfrm>
            <a:off x="1544638" y="4787900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实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  <p:bldP spid="2970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07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287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南充）某学习小组</a:t>
            </a:r>
            <a:r>
              <a:rPr lang="en-US" altLang="zh-CN" sz="2800"/>
              <a:t>“</a:t>
            </a:r>
            <a:r>
              <a:rPr lang="zh-CN" altLang="zh-CN" sz="2800"/>
              <a:t>探究凸透镜成像的规律</a:t>
            </a:r>
            <a:r>
              <a:rPr lang="en-US" altLang="zh-CN" sz="2800"/>
              <a:t>”</a:t>
            </a:r>
            <a:r>
              <a:rPr lang="zh-CN" altLang="zh-CN" sz="2800"/>
              <a:t>，进行了如下操作：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0724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025" y="2909888"/>
            <a:ext cx="7489825" cy="24765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6032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）安装并调节烛焰透镜、光屏，使它们三者中心大致在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）通过探究，记录并绘制了物距</a:t>
            </a:r>
            <a:r>
              <a:rPr lang="en-US" altLang="zh-CN" sz="2800" i="1"/>
              <a:t>u</a:t>
            </a:r>
            <a:r>
              <a:rPr lang="zh-CN" altLang="zh-CN" sz="2800"/>
              <a:t>与像距</a:t>
            </a:r>
            <a:r>
              <a:rPr lang="en-US" altLang="zh-CN" sz="2800" i="1"/>
              <a:t>v</a:t>
            </a:r>
            <a:r>
              <a:rPr lang="zh-CN" altLang="zh-CN" sz="2800"/>
              <a:t>之间的关系图象，如图甲所示，则该凸透镜的焦距是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cm.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）当蜡烛放在如图乙所示位置时，调节光屏，可在光屏上得到一个倒立、</a:t>
            </a:r>
            <a:r>
              <a:rPr lang="zh-CN" altLang="zh-CN" sz="2800" u="sng"/>
              <a:t>　　　　　</a:t>
            </a:r>
            <a:r>
              <a:rPr lang="zh-CN" altLang="zh-CN" sz="2800"/>
              <a:t>的实像，生活中的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照相机</a:t>
            </a:r>
            <a:r>
              <a:rPr lang="en-US" altLang="zh-CN" sz="2800"/>
              <a:t>”“</a:t>
            </a:r>
            <a:r>
              <a:rPr lang="zh-CN" altLang="zh-CN" sz="2800"/>
              <a:t>投影仪</a:t>
            </a:r>
            <a:r>
              <a:rPr lang="en-US" altLang="zh-CN" sz="2800"/>
              <a:t>”“</a:t>
            </a:r>
            <a:r>
              <a:rPr lang="zh-CN" altLang="zh-CN" sz="2800"/>
              <a:t>放大镜</a:t>
            </a:r>
            <a:r>
              <a:rPr lang="en-US" altLang="zh-CN" sz="2800"/>
              <a:t>”</a:t>
            </a:r>
            <a:r>
              <a:rPr lang="zh-CN" altLang="zh-CN" sz="2800"/>
              <a:t>）就是利用这样的成像原理工作的．</a:t>
            </a:r>
            <a:endParaRPr lang="zh-CN" altLang="en-US" sz="2800"/>
          </a:p>
        </p:txBody>
      </p:sp>
      <p:sp>
        <p:nvSpPr>
          <p:cNvPr id="31748" name="矩形 2"/>
          <p:cNvSpPr/>
          <p:nvPr/>
        </p:nvSpPr>
        <p:spPr>
          <a:xfrm>
            <a:off x="2735263" y="1312863"/>
            <a:ext cx="1981200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同一高度　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1749" name="矩形 3"/>
          <p:cNvSpPr/>
          <p:nvPr/>
        </p:nvSpPr>
        <p:spPr>
          <a:xfrm>
            <a:off x="1363663" y="3286125"/>
            <a:ext cx="3651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</a:t>
            </a:r>
            <a:endParaRPr lang="zh-CN" altLang="en-US" sz="2800"/>
          </a:p>
        </p:txBody>
      </p:sp>
      <p:sp>
        <p:nvSpPr>
          <p:cNvPr id="31750" name="矩形 5"/>
          <p:cNvSpPr/>
          <p:nvPr/>
        </p:nvSpPr>
        <p:spPr>
          <a:xfrm>
            <a:off x="5367338" y="4525963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缩小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1751" name="矩形 6"/>
          <p:cNvSpPr/>
          <p:nvPr/>
        </p:nvSpPr>
        <p:spPr>
          <a:xfrm>
            <a:off x="1906588" y="5157788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照相机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中考特训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17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）若将透镜的上半部分用不透明的纸板挡住，则光屏上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（选填“能”或“不能”）成完整的像．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）在图乙中，小明借来物理老师的眼镜将其放在蜡烛和凸透镜之间，发现光屏上原本清晰的像变模糊了，向右移动光屏，光屏上的像又变清晰，说明老师戴的是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近视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远视</a:t>
            </a:r>
            <a:r>
              <a:rPr lang="en-US" altLang="zh-CN" sz="2800"/>
              <a:t>”</a:t>
            </a:r>
            <a:r>
              <a:rPr lang="zh-CN" altLang="zh-CN" sz="2800"/>
              <a:t>）眼镜．</a:t>
            </a:r>
            <a:endParaRPr lang="zh-CN" altLang="en-US" sz="2800"/>
          </a:p>
        </p:txBody>
      </p:sp>
      <p:sp>
        <p:nvSpPr>
          <p:cNvPr id="32772" name="矩形 2"/>
          <p:cNvSpPr/>
          <p:nvPr/>
        </p:nvSpPr>
        <p:spPr>
          <a:xfrm>
            <a:off x="2651125" y="1725613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能</a:t>
            </a:r>
            <a:endParaRPr lang="zh-CN" altLang="en-US" sz="2800"/>
          </a:p>
        </p:txBody>
      </p:sp>
      <p:sp>
        <p:nvSpPr>
          <p:cNvPr id="32773" name="矩形 3"/>
          <p:cNvSpPr/>
          <p:nvPr/>
        </p:nvSpPr>
        <p:spPr>
          <a:xfrm>
            <a:off x="3195638" y="4933950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近视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5" name="标题 2"/>
          <p:cNvSpPr>
            <a:spLocks noGrp="1"/>
          </p:cNvSpPr>
          <p:nvPr>
            <p:ph type="title" idx="4294967295"/>
          </p:nvPr>
        </p:nvSpPr>
        <p:spPr>
          <a:xfrm>
            <a:off x="508000" y="7318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广东）如下图所示，点燃的蜡烛及焦距为</a:t>
            </a:r>
            <a:r>
              <a:rPr lang="en-US" altLang="zh-CN" sz="2800"/>
              <a:t>15 cm</a:t>
            </a:r>
            <a:r>
              <a:rPr lang="zh-CN" altLang="zh-CN" sz="2800"/>
              <a:t>的凸透镜固定在光具座上，要在光屏上承接到烛焰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正立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倒立</a:t>
            </a:r>
            <a:r>
              <a:rPr lang="en-US" altLang="zh-CN" sz="2800"/>
              <a:t>”</a:t>
            </a:r>
            <a:r>
              <a:rPr lang="zh-CN" altLang="zh-CN" sz="2800"/>
              <a:t>）、放大的清晰实像，需将光屏向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）移动；一段时间后， 蜡烛变短了，烛焰在光屏上成的像会向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上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下</a:t>
            </a:r>
            <a:r>
              <a:rPr lang="en-US" altLang="zh-CN" sz="2800"/>
              <a:t>”</a:t>
            </a:r>
            <a:r>
              <a:rPr lang="zh-CN" altLang="zh-CN" sz="2800"/>
              <a:t>）移．</a:t>
            </a:r>
            <a:endParaRPr lang="zh-CN" altLang="zh-CN" sz="2800"/>
          </a:p>
        </p:txBody>
      </p:sp>
      <p:pic>
        <p:nvPicPr>
          <p:cNvPr id="33796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5200" y="4737100"/>
            <a:ext cx="5076825" cy="152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7" name="矩形 5"/>
          <p:cNvSpPr/>
          <p:nvPr/>
        </p:nvSpPr>
        <p:spPr>
          <a:xfrm>
            <a:off x="3533775" y="4021138"/>
            <a:ext cx="5429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3798" name="矩形 6"/>
          <p:cNvSpPr/>
          <p:nvPr/>
        </p:nvSpPr>
        <p:spPr>
          <a:xfrm>
            <a:off x="2120900" y="212090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倒立</a:t>
            </a:r>
            <a:endParaRPr lang="zh-CN" altLang="en-US" sz="2800"/>
          </a:p>
        </p:txBody>
      </p:sp>
      <p:sp>
        <p:nvSpPr>
          <p:cNvPr id="33799" name="矩形 7"/>
          <p:cNvSpPr/>
          <p:nvPr/>
        </p:nvSpPr>
        <p:spPr>
          <a:xfrm>
            <a:off x="5141913" y="2732088"/>
            <a:ext cx="54451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右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7" grpId="0"/>
      <p:bldP spid="33798" grpId="0"/>
      <p:bldP spid="3379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819" name="标题 3"/>
          <p:cNvSpPr>
            <a:spLocks noGrp="1"/>
          </p:cNvSpPr>
          <p:nvPr>
            <p:ph type="title" idx="4294967295"/>
          </p:nvPr>
        </p:nvSpPr>
        <p:spPr>
          <a:xfrm>
            <a:off x="508000" y="719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广东）小明在用蜡烛作为光源完成</a:t>
            </a:r>
            <a:r>
              <a:rPr lang="en-US" altLang="zh-CN" sz="2800"/>
              <a:t>“</a:t>
            </a:r>
            <a:r>
              <a:rPr lang="zh-CN" altLang="zh-CN" sz="2800"/>
              <a:t>探究凸透镜成像的规律</a:t>
            </a:r>
            <a:r>
              <a:rPr lang="en-US" altLang="zh-CN" sz="2800"/>
              <a:t>”</a:t>
            </a:r>
            <a:r>
              <a:rPr lang="zh-CN" altLang="zh-CN" sz="2800"/>
              <a:t>实验后，发现蜡烛火焰飘忽不定，像与物对比难判定等问题，小明和老师、同学一起对实验装置进行了一系列创新，创新点如上图所示：光具座上凸透镜所在位置为零刻度，数值向左、向右依次增大；在标有均匀格子的面板上制作字母</a:t>
            </a:r>
            <a:r>
              <a:rPr lang="en-US" altLang="zh-CN" sz="2800"/>
              <a:t>“</a:t>
            </a:r>
            <a:r>
              <a:rPr lang="en-US" altLang="zh-CN" sz="2800" i="1"/>
              <a:t>A</a:t>
            </a:r>
            <a:r>
              <a:rPr lang="en-US" altLang="zh-CN" sz="2800"/>
              <a:t>”</a:t>
            </a:r>
            <a:r>
              <a:rPr lang="zh-CN" altLang="zh-CN" sz="2800"/>
              <a:t>状</a:t>
            </a:r>
            <a:r>
              <a:rPr lang="en-US" altLang="zh-CN" sz="2800"/>
              <a:t>LED</a:t>
            </a:r>
            <a:r>
              <a:rPr lang="zh-CN" altLang="zh-CN" sz="2800"/>
              <a:t>灯替代蜡</a:t>
            </a:r>
            <a:br>
              <a:rPr lang="en-US" altLang="zh-CN" sz="2800"/>
            </a:br>
            <a:r>
              <a:rPr lang="zh-CN" altLang="zh-CN" sz="2800"/>
              <a:t>烛；光屏上标有同样的</a:t>
            </a:r>
            <a:br>
              <a:rPr lang="en-US" altLang="zh-CN" sz="2800"/>
            </a:br>
            <a:r>
              <a:rPr lang="zh-CN" altLang="zh-CN" sz="2800"/>
              <a:t>均匀格子．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20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7863" y="4673600"/>
            <a:ext cx="4070350" cy="1520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3" name="标题 3"/>
          <p:cNvSpPr>
            <a:spLocks noGrp="1"/>
          </p:cNvSpPr>
          <p:nvPr>
            <p:ph type="title" idx="4294967295"/>
          </p:nvPr>
        </p:nvSpPr>
        <p:spPr>
          <a:xfrm>
            <a:off x="654050" y="16430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）请分析创新后实验装置的优点：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可以直接读出物距以及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光屏上成像更清晰、</a:t>
            </a:r>
            <a:r>
              <a:rPr lang="zh-CN" altLang="zh-CN" sz="2800" u="sng"/>
              <a:t>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从光屏上可以准确得出像与物的</a:t>
            </a:r>
            <a:r>
              <a:rPr lang="zh-CN" altLang="zh-CN" sz="2800" u="sng"/>
              <a:t>　　　　　</a:t>
            </a:r>
            <a:r>
              <a:rPr lang="zh-CN" altLang="zh-CN" sz="2800"/>
              <a:t>关系．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5844" name="矩形 2"/>
          <p:cNvSpPr/>
          <p:nvPr/>
        </p:nvSpPr>
        <p:spPr>
          <a:xfrm>
            <a:off x="5027613" y="2344738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像距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5845" name="矩形 3"/>
          <p:cNvSpPr/>
          <p:nvPr/>
        </p:nvSpPr>
        <p:spPr>
          <a:xfrm>
            <a:off x="4718050" y="2997200"/>
            <a:ext cx="903288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稳定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5846" name="矩形 5"/>
          <p:cNvSpPr/>
          <p:nvPr/>
        </p:nvSpPr>
        <p:spPr>
          <a:xfrm>
            <a:off x="6586538" y="3641725"/>
            <a:ext cx="90328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大小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67" name="标题 3"/>
          <p:cNvSpPr>
            <a:spLocks noGrp="1"/>
          </p:cNvSpPr>
          <p:nvPr>
            <p:ph type="title" idx="4294967295"/>
          </p:nvPr>
        </p:nvSpPr>
        <p:spPr>
          <a:xfrm>
            <a:off x="227013" y="1038225"/>
            <a:ext cx="853916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（</a:t>
            </a:r>
            <a:r>
              <a:rPr lang="en-US" altLang="zh-CN" sz="2400"/>
              <a:t>2</a:t>
            </a:r>
            <a:r>
              <a:rPr lang="zh-CN" altLang="zh-CN" sz="2400"/>
              <a:t>）完成</a:t>
            </a:r>
            <a:r>
              <a:rPr lang="en-US" altLang="zh-CN" sz="2400"/>
              <a:t>“</a:t>
            </a:r>
            <a:r>
              <a:rPr lang="zh-CN" altLang="zh-CN" sz="2400"/>
              <a:t>探究凸透镜成像的规律</a:t>
            </a:r>
            <a:r>
              <a:rPr lang="en-US" altLang="zh-CN" sz="2400"/>
              <a:t>”</a:t>
            </a:r>
            <a:r>
              <a:rPr lang="zh-CN" altLang="zh-CN" sz="2400"/>
              <a:t>实验后，还可以更换（或增加）实验器材进行拓展探究．请仿照示例写出两种不同方案．</a:t>
            </a:r>
            <a:br>
              <a:rPr lang="zh-CN" altLang="zh-CN" sz="2400"/>
            </a:br>
            <a:endParaRPr lang="zh-CN" altLang="en-US" sz="2400"/>
          </a:p>
        </p:txBody>
      </p:sp>
      <p:graphicFrame>
        <p:nvGraphicFramePr>
          <p:cNvPr id="36868" name="表格 1"/>
          <p:cNvGraphicFramePr>
            <a:graphicFrameLocks noGrp="1"/>
          </p:cNvGraphicFramePr>
          <p:nvPr/>
        </p:nvGraphicFramePr>
        <p:xfrm>
          <a:off x="417512" y="2244725"/>
          <a:ext cx="8332788" cy="3608388"/>
        </p:xfrm>
        <a:graphic>
          <a:graphicData uri="http://schemas.openxmlformats.org/drawingml/2006/table">
            <a:tbl>
              <a:tblPr/>
              <a:tblGrid>
                <a:gridCol w="1081088"/>
                <a:gridCol w="3625850"/>
                <a:gridCol w="3625850"/>
              </a:tblGrid>
              <a:tr h="777875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项目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更换（或增加）实验器材及操作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探究的问题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8572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示例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用黑色纸片遮挡凸透镜的一部分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探究凸透镜没被遮挡部分的成像情况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97155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方案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①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②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00171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方案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③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④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　　　　　　　　　　　　　　　　　　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36890" name="矩形 3"/>
          <p:cNvSpPr/>
          <p:nvPr/>
        </p:nvSpPr>
        <p:spPr>
          <a:xfrm>
            <a:off x="2163763" y="3968750"/>
            <a:ext cx="2555875" cy="83185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更换厚度更大的凸透镜</a:t>
            </a:r>
            <a:endParaRPr lang="zh-CN" altLang="en-US" sz="2400"/>
          </a:p>
        </p:txBody>
      </p:sp>
      <p:sp>
        <p:nvSpPr>
          <p:cNvPr id="36891" name="矩形 5"/>
          <p:cNvSpPr/>
          <p:nvPr/>
        </p:nvSpPr>
        <p:spPr>
          <a:xfrm>
            <a:off x="5726113" y="3968750"/>
            <a:ext cx="2741612" cy="83185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探究焦距变化对成像的影响</a:t>
            </a:r>
            <a:endParaRPr lang="zh-CN" altLang="en-US" sz="2400"/>
          </a:p>
        </p:txBody>
      </p:sp>
      <p:sp>
        <p:nvSpPr>
          <p:cNvPr id="36892" name="矩形 6"/>
          <p:cNvSpPr/>
          <p:nvPr/>
        </p:nvSpPr>
        <p:spPr>
          <a:xfrm>
            <a:off x="2147888" y="4932363"/>
            <a:ext cx="2400300" cy="8302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将近视眼镜放在凸透镜前面</a:t>
            </a:r>
            <a:endParaRPr lang="zh-CN" altLang="en-US" sz="2400"/>
          </a:p>
        </p:txBody>
      </p:sp>
      <p:sp>
        <p:nvSpPr>
          <p:cNvPr id="36893" name="矩形 7"/>
          <p:cNvSpPr/>
          <p:nvPr/>
        </p:nvSpPr>
        <p:spPr>
          <a:xfrm>
            <a:off x="5738813" y="4938713"/>
            <a:ext cx="2354262" cy="8302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探究近视眼的矫正原理等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90" grpId="0"/>
      <p:bldP spid="36891" grpId="0"/>
      <p:bldP spid="36892" grpId="0"/>
      <p:bldP spid="3689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1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广东）利用太阳光测量两块凸透镜的焦距，请在虚线框内设计测量焦距的实验记录表格．（物理量和单位均可采用文字或符号说明）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2" name="矩形 1"/>
          <p:cNvSpPr/>
          <p:nvPr/>
        </p:nvSpPr>
        <p:spPr>
          <a:xfrm>
            <a:off x="769938" y="3252788"/>
            <a:ext cx="7556500" cy="2722562"/>
          </a:xfrm>
          <a:prstGeom prst="rect">
            <a:avLst/>
          </a:prstGeom>
          <a:noFill/>
          <a:ln w="28575"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37893" name="表格 6"/>
          <p:cNvGraphicFramePr>
            <a:graphicFrameLocks noGrp="1"/>
          </p:cNvGraphicFramePr>
          <p:nvPr/>
        </p:nvGraphicFramePr>
        <p:xfrm>
          <a:off x="1317625" y="3505200"/>
          <a:ext cx="6421438" cy="2222500"/>
        </p:xfrm>
        <a:graphic>
          <a:graphicData uri="http://schemas.openxmlformats.org/drawingml/2006/table">
            <a:tbl>
              <a:tblPr/>
              <a:tblGrid>
                <a:gridCol w="714375"/>
                <a:gridCol w="1870075"/>
                <a:gridCol w="1919288"/>
                <a:gridCol w="1917700"/>
              </a:tblGrid>
              <a:tr h="444500">
                <a:tc grid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实验次数</a:t>
                      </a:r>
                      <a:endParaRPr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凸透镜</a:t>
                      </a:r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 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凸透镜</a:t>
                      </a:r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445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1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焦距</a:t>
                      </a:r>
                      <a:r>
                        <a:rPr lang="en-US" altLang="zh-CN" sz="2400" i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/cm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445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2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焦距</a:t>
                      </a:r>
                      <a:r>
                        <a:rPr lang="en-US" altLang="zh-CN" sz="2400" i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/cm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445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3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焦距</a:t>
                      </a:r>
                      <a:r>
                        <a:rPr lang="en-US" altLang="zh-CN" sz="2400" i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/cm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endParaRPr lang="zh-CN" altLang="en-US">
                        <a:latin typeface="Times New Roman" pitchFamily="18" charset="0"/>
                        <a:ea typeface="黑体" pitchFamily="49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  <a:tr h="444500">
                <a:tc grid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焦距平均值</a:t>
                      </a:r>
                      <a:r>
                        <a:rPr lang="en-US" altLang="zh-CN" sz="2400" i="1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f</a:t>
                      </a:r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/cm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FF0000"/>
                          </a:solidFill>
                          <a:latin typeface="Times New Roman" pitchFamily="18" charset="0"/>
                          <a:ea typeface="黑体" pitchFamily="49" charset="-122"/>
                        </a:rPr>
                        <a:t> </a:t>
                      </a:r>
                      <a:endParaRPr lang="zh-CN" altLang="zh-CN" sz="2400"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prstClr val="black"/>
                      </a:solidFill>
                      <a:miter lim="800000"/>
                    </a:lnL>
                    <a:lnR w="12700">
                      <a:solidFill>
                        <a:prstClr val="black"/>
                      </a:solidFill>
                      <a:miter lim="800000"/>
                    </a:lnR>
                    <a:lnT w="12700">
                      <a:solidFill>
                        <a:prstClr val="black"/>
                      </a:solidFill>
                      <a:miter lim="800000"/>
                    </a:lnT>
                    <a:lnB w="12700">
                      <a:solidFill>
                        <a:prstClr val="black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5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811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2017·</a:t>
            </a:r>
            <a:r>
              <a:rPr lang="zh-CN" altLang="zh-CN" sz="2800"/>
              <a:t>广东）如下图所示，小李用点燃的蜡烛、凸透镜和光屏进行</a:t>
            </a:r>
            <a:r>
              <a:rPr lang="en-US" altLang="zh-CN" sz="2800"/>
              <a:t>“</a:t>
            </a:r>
            <a:r>
              <a:rPr lang="zh-CN" altLang="zh-CN" sz="2800"/>
              <a:t>探究凸透镜成像规律</a:t>
            </a:r>
            <a:r>
              <a:rPr lang="en-US" altLang="zh-CN" sz="2800"/>
              <a:t>”</a:t>
            </a:r>
            <a:r>
              <a:rPr lang="zh-CN" altLang="zh-CN" sz="2800"/>
              <a:t>的实验，凸透镜的焦距为</a:t>
            </a:r>
            <a:r>
              <a:rPr lang="en-US" altLang="zh-CN" sz="2800"/>
              <a:t>12 cm.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0863" y="3287713"/>
            <a:ext cx="5365750" cy="21796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939" name="标题 3"/>
          <p:cNvSpPr>
            <a:spLocks noGrp="1"/>
          </p:cNvSpPr>
          <p:nvPr>
            <p:ph type="title" idx="4294967295"/>
          </p:nvPr>
        </p:nvSpPr>
        <p:spPr>
          <a:xfrm>
            <a:off x="508000" y="8540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）蜡烛和凸透镜的位置不变，要使光屏承接到一个倒立、</a:t>
            </a:r>
            <a:r>
              <a:rPr lang="zh-CN" altLang="zh-CN" sz="2800" u="sng"/>
              <a:t>　　　　</a:t>
            </a:r>
            <a:r>
              <a:rPr lang="zh-CN" altLang="zh-CN" sz="2800"/>
              <a:t>清晰的实像，具体的操作是：首先将光屏向右移动，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，直到找到最清晰的像．日常生活中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照相机</a:t>
            </a:r>
            <a:r>
              <a:rPr lang="en-US" altLang="zh-CN" sz="2800"/>
              <a:t>”“</a:t>
            </a:r>
            <a:r>
              <a:rPr lang="zh-CN" altLang="zh-CN" sz="2800"/>
              <a:t>投影仪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放大镜</a:t>
            </a:r>
            <a:r>
              <a:rPr lang="en-US" altLang="zh-CN" sz="2800"/>
              <a:t>”</a:t>
            </a:r>
            <a:r>
              <a:rPr lang="zh-CN" altLang="zh-CN" sz="2800"/>
              <a:t>）就是利用这一原理制成的．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）当蜡烛燃烧一段时间后会变短，烛焰的像会往</a:t>
            </a:r>
            <a:r>
              <a:rPr lang="zh-CN" altLang="zh-CN" sz="2800" u="sng"/>
              <a:t>　　　　　</a:t>
            </a:r>
            <a:r>
              <a:rPr lang="zh-CN" altLang="zh-CN" sz="2800"/>
              <a:t>偏离光屏中心．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9940" name="矩形 2"/>
          <p:cNvSpPr/>
          <p:nvPr/>
        </p:nvSpPr>
        <p:spPr>
          <a:xfrm>
            <a:off x="2613025" y="1571625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放大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9941" name="矩形 3"/>
          <p:cNvSpPr/>
          <p:nvPr/>
        </p:nvSpPr>
        <p:spPr>
          <a:xfrm>
            <a:off x="4198938" y="2209800"/>
            <a:ext cx="377507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注意观察光屏上的像　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9942" name="矩形 5"/>
          <p:cNvSpPr/>
          <p:nvPr/>
        </p:nvSpPr>
        <p:spPr>
          <a:xfrm>
            <a:off x="5938838" y="2838450"/>
            <a:ext cx="126206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投影仪</a:t>
            </a:r>
            <a:endParaRPr lang="zh-CN" altLang="en-US" sz="2800">
              <a:ea typeface="黑体" pitchFamily="49" charset="-122"/>
            </a:endParaRPr>
          </a:p>
        </p:txBody>
      </p:sp>
      <p:sp>
        <p:nvSpPr>
          <p:cNvPr id="39943" name="矩形 6"/>
          <p:cNvSpPr/>
          <p:nvPr/>
        </p:nvSpPr>
        <p:spPr>
          <a:xfrm>
            <a:off x="1443038" y="5364163"/>
            <a:ext cx="5445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上</a:t>
            </a:r>
            <a:endParaRPr lang="zh-CN" altLang="en-US" sz="2800"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  <p:bldP spid="39942" grpId="0"/>
      <p:bldP spid="3994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itchFamily="49" charset="-122"/>
                <a:ea typeface="黑体" pitchFamily="49" charset="-122"/>
              </a:rPr>
              <a:t>广东中考</a:t>
            </a:r>
            <a:endParaRPr lang="zh-CN" altLang="en-US" sz="24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0963" name="标题 3"/>
          <p:cNvSpPr>
            <a:spLocks noGrp="1"/>
          </p:cNvSpPr>
          <p:nvPr>
            <p:ph type="title" idx="4294967295"/>
          </p:nvPr>
        </p:nvSpPr>
        <p:spPr>
          <a:xfrm>
            <a:off x="582613" y="17303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）请你指出用烛焰作为发光物体完成</a:t>
            </a:r>
            <a:r>
              <a:rPr lang="en-US" altLang="zh-CN" sz="2800"/>
              <a:t>“</a:t>
            </a:r>
            <a:r>
              <a:rPr lang="zh-CN" altLang="zh-CN" sz="2800"/>
              <a:t>探究凸透镜成像规律</a:t>
            </a:r>
            <a:r>
              <a:rPr lang="en-US" altLang="zh-CN" sz="2800"/>
              <a:t>”</a:t>
            </a:r>
            <a:r>
              <a:rPr lang="zh-CN" altLang="zh-CN" sz="2800"/>
              <a:t>实验存在的两点不足之处：</a:t>
            </a:r>
            <a:br>
              <a:rPr lang="zh-CN" altLang="zh-CN" sz="2800"/>
            </a:br>
            <a:r>
              <a:rPr lang="en-US" altLang="zh-CN" sz="2800"/>
              <a:t>①________________________________________</a:t>
            </a:r>
            <a:r>
              <a:rPr lang="zh-CN" altLang="zh-CN" sz="2800"/>
              <a:t>；</a:t>
            </a:r>
            <a:r>
              <a:rPr lang="en-US" altLang="zh-CN" sz="2800"/>
              <a:t>②_________________________________________.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0964" name="矩形 1"/>
          <p:cNvSpPr/>
          <p:nvPr/>
        </p:nvSpPr>
        <p:spPr>
          <a:xfrm>
            <a:off x="1350963" y="3738563"/>
            <a:ext cx="457200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蜡烛会越烧越短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0965" name="矩形 2"/>
          <p:cNvSpPr/>
          <p:nvPr/>
        </p:nvSpPr>
        <p:spPr>
          <a:xfrm>
            <a:off x="1350963" y="3108325"/>
            <a:ext cx="413385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火焰在有风的时候会晃动</a:t>
            </a:r>
            <a:endParaRPr lang="zh-CN" altLang="en-US" sz="2800"/>
          </a:p>
        </p:txBody>
      </p:sp>
      <p:pic>
        <p:nvPicPr>
          <p:cNvPr id="40966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061700" y="123317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171</Paragraphs>
  <Slides>39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baseType="lpstr" size="48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1.阳光聚焦法：用平行光垂直照射到凸透镜上，在凸透镜的另一侧用光屏承接到　　　　　的光斑，就是焦点；测出焦点到光心的距离是是焦距f（f越小，会聚能力越强）；2.两倍焦距法：当物距＝像距＝2f，则f＝1/2物距．</vt:lpstr>
      <vt:lpstr>1.调节：实验时，烛焰中心、透镜中心、光屏中心在　　　　　上，目的：____________________；物距（u）：物体到透镜的距离；像距（v）：物体的像到透镜的距离．2.操作：固定好蜡烛、凸透镜，然后移动光屏，直到在光屏上得到一个清晰的像，读出物距与像距的大小．</vt:lpstr>
      <vt:lpstr>3.规律：</vt:lpstr>
      <vt:lpstr>4.热门考点：（1）成像性质的判断：物距＞像距，成倒立缩小的实像；物距＜像距，成倒立放大的实像；（2）光屏上没有像原因：①蜡烛放在一倍焦距内；②焦距太大，像成在光具座外；③蜡烛放在一倍焦距处；④三心没有在同一高度．</vt:lpstr>
      <vt:lpstr>（3）当物距小于焦距时，无论怎样移动光屏，在光屏上也找不到物体的像．此时应去掉光屏，在光屏一侧透过凸透镜观察火焰，看到正立放大的虚像．（4）凸透镜成像是光的　　　　　原理；若将蜡烛和光屏的位置互换（物距与像距大小互换），光屏上　　　　　成像（“仍能”或“不能”），因为光在折射时光路是　　　　　的．</vt:lpstr>
      <vt:lpstr>（5）如果用手将凸透镜遮住一部分，则光屏上　　　　　（选填“仍是”或“不是”）一个完整的像，亮度　　　　　．（6）燃烧的蜡烛不断变短，光屏上的像向　      　.　　　移动，为使像呈在光屏中央，应该将光屏向　    　.　　　移动或蜡烛向　　　　　移动或凸透镜向　  　  　.　　移动．</vt:lpstr>
      <vt:lpstr>（7）凸透镜成像的规律：成实像时，物近像远像变大．成实像时，在透镜前加近视眼镜（发散），为了得到清晰的像，光屏向　　　        　　移动．成实像时，在透镜前加远视眼镜（会聚），为了得到清晰的像，光屏向　　             　　　移动．（8）创新实验的优点：①蜡烛换成LED灯的优点是实验现象更明显、便于观察、成像稳定、形状直观、亮度高、减少污染等；②光屏换成带有方格光屏的优点是便于比较像的大小．</vt:lpstr>
      <vt:lpstr>一　  探究凸透镜成像的规律　 　       某实验小组用凸透镜做“探究凸透镜成像规律”的实验：</vt:lpstr>
      <vt:lpstr>（1）实验时，首先在光具座上放置实验器材，若图甲中光具座A处放置蜡烛，则C处应放置　　  　.　　（选填“凸透镜”或“光屏”）.（2）器材位置正确放置后，　　　　　（选填“点燃”或“不点燃”）蜡烛，为了使烛焰的像成在光屏中央，应使烛焰、凸透镜和光屏的中心大致在　　　　　．</vt:lpstr>
      <vt:lpstr>（3）为了测量透镜的焦距，小组成员进行如下测量：将一束平行于主光轴的光经凸透镜后，在光屏上形成一个　　　　　的光斑，用刻度尺测量光斑到　　　　　的距离，结果如图乙所示，则该透镜的焦距为　　　　　cm.</vt:lpstr>
      <vt:lpstr>（4）如图丙，小刚将蜡烛移至光具座上0 cm刻度线处，向　　　　　（选填“左”或“右”）移动光屏，直到烛焰在光屏上成清晰的像，则该像是　　　　　（选填“放大”“等大”或“缩小”）的实像；生活中的　　　　就是利用这个规律制成的．</vt:lpstr>
      <vt:lpstr>（5）在（4）问的基础上，小刚将蜡烛移至光具座上35 cm刻度线处，在凸透镜位置不变时，要在光屏上成清晰的像，光屏应向　　　　　（选填“靠近”或“远离”）凸透镜的方向移动，直到烛焰在光屏上成清晰的像，则该像是　　　　　（选填“倒立”或“正立”）的实像；生活中的　　　　　就是利用这个规律制成的．</vt:lpstr>
      <vt:lpstr>（6）小刚又将蜡烛移至光具座上45 cm刻度线处，凸透镜位置不变，小刚从凸透镜的　　　　（选填“左”或“右”）侧通过凸透镜可以看到烛焰　 　    　.　　（选填“倒立”或“正立”）的像，此时　　　　（选填“能”或“不能”）用光屏承接到清晰的像．生活中的　　　　　就是利用这个规律制成的．</vt:lpstr>
      <vt:lpstr>（7）实验时，蜡烛燃烧而变短，光屏上的像将向　　　　　（选填“上”或“下”）移动．（8）当烛焰通过凸透镜在光屏上成一实像时，小刚用不透明的纸挡住透镜下半部分，则光屏上所成的像　 　　　（选填“完整”或“不完整”），像的亮度会　　　 　（选填“变亮”“变暗”或“不变”）.</vt:lpstr>
      <vt:lpstr>（9）实验中光屏上已成清晰的像，固定蜡烛，将透镜换成一个焦距稍小的透镜做实验，则光屏需向　　　　　（选填“左”或“右”）移动才能承接到清晰的像．此时的像与换镜前相比　　　　　（选填“变大”“变小”或“不变”）.（10）请指出用蜡烛作为物体完成“探究凸透镜成像规律”实验存在的两点不足之处：①　　　　　　　　；②　　　　　　　　　.</vt:lpstr>
      <vt:lpstr>二　  凸透镜成像规律的应用　             当蜡烛、凸透镜处于下图所示位置时，光屏上恰好成清晰的像（像未画出），已知凸透镜的焦距f＝10 cm，试回答下列问题：</vt:lpstr>
      <vt:lpstr>（1）如图所示，此时光屏上的像为　　　　　、　　　　　的实像，　　　　　是根据这一成像规律制成的；（2）若将光屏、蜡烛互换位置，此时光屏上成　　　　　、　　　　　的实像；（3）当将蜡烛移动至30 cm刻度线时，要使光屏上再次出现清晰的像，应将光屏向　　　　　（选填“左”或“右”）移动，此时所成像的大小将　　　　.　（选填“变大”“不变”或“变小”）.</vt:lpstr>
      <vt:lpstr>（4）保持图中透镜、光屏位置不变，将蜡烛右移，应在透镜和蜡烛之间加　　　　　（选填“远视”或“近视”）眼镜片，才能在光屏上再次呈现清晰的像．（5）当将蜡烛移动至20 cm刻度线时，需将光屏向　　　　　（选填“左”或“右”）移动，可在光屏上再次得到清晰的像，这个像为　　　　、　　　的实像．</vt:lpstr>
      <vt:lpstr>1.实验前调整烛焰、凸透镜、光屏的中心在同一高度上，成像在光屏中央，便于观察．2.凸透镜成实像时，物体越靠近透镜，像就远离透镜，像变大，即“物近像远像变大”；蜡烛和光屏移动方向相同．</vt:lpstr>
      <vt:lpstr>1.（2020·雅安）在做“探究凸透镜成像规律”的实验中，某小组同学利用图甲测出了透镜的焦距后，正确安装并调节实验装置如图乙所示，在光屏上得到一个清晰的像．下列说法正确的是（　　）A．乙图中成的是倒立放大的实像，符合放大镜的成像原理B．乙图中成的是倒立放大的实像，符合照相机的成像原理C．乙图中如果在烛焰与透镜之间放置一近视眼镜的镜片，则将光屏适当左移可得一个清晰的像D．在乙图中保持凸透镜的位置不变，将蜡烛与光屏的位置互换，则成像情况符合投影仪的原理</vt:lpstr>
      <vt:lpstr>2.（2020·武汉）全国多地在欢迎援鄂抗疫英雄凯旋时举行了“飞机过水门”的最高礼仪．某次仪式中，摄影师拍摄了如下图所示的照片，他所用的照相机的镜头相当于一个凸透镜，像成在照相机的底片上，下列说法正确的是（　　）A．所成的像是缩小的实像	    B．所成的像是缩小的虚像C．所成的像是放大的实像	    D．所成的像是放大的虚像         </vt:lpstr>
      <vt:lpstr>3.（2020·鄂州）如上图是小强用手机、透镜和纸盒自制的简易投影仪，能将手机上的画面放大投射到白色墙上．下列说法正确的是（　　）A．手机屏幕到透镜的距离应大于透镜的二倍焦距B．白色墙上呈现的是手机画面倒立、放大的实像C．若用不透明的硬纸板遮住透镜的一部分，白色墙上的画面将不再完整D．从各个角度都能清楚地看到白色墙上的像，是因为墙对光发生了镜面反射</vt:lpstr>
      <vt:lpstr>4.（2020·泰安）小明同学做“探究凸透镜成像的规律”的实验，当他把烛焰移到距透镜18 cm的位置时，在光屏上观察到倒立放大清晰的像．他判断凸透镜焦距可能是①6 cm、②9 cm、③12 cm、④16 cm，其中正确的是（　　）A．①②	    B．②③	    C．①④	    D．③④</vt:lpstr>
      <vt:lpstr>5.（2020·遂宁）今年2月全国新型冠状病毒疫情十分严峻，为了尽可能避免交叉感染，全国首个测温5G警用巡逻机器人在广州设计制造成功，这款机器人有5个高清摄像头，可实现全景无死角监测，机器人上的摄像头与我们生活中的　　　　　（选填“照相机”“投影仪”或“放大镜”）的成像原理相同，当巡逻机器人靠近人拍摄时，所成的像将　　　　.　（选填“变大”“变小”或“不变”）；</vt:lpstr>
      <vt:lpstr>6.（2020·丹东）一个圆柱形的玻璃瓶内装满水，把一支铅笔放在玻璃瓶的后方，透过玻璃瓶，可以看到这支笔．当铅笔由靠近玻璃瓶的位置向远处慢慢移动的过程中，透过玻璃瓶会看到铅笔尖逐渐　　　　　（选填“变长”或“变短”）；到某一位置时，铅笔尖会突然改变方向，而“改变方向”后的像为　　　　　（选填“实”或“虚”）像．</vt:lpstr>
      <vt:lpstr>7.（2020·南充）某学习小组“探究凸透镜成像的规律”，进行了如下操作：</vt:lpstr>
      <vt:lpstr>（1）安装并调节烛焰透镜、光屏，使它们三者中心大致在　　　　　　　　　　．（2）通过探究，记录并绘制了物距u与像距v之间的关系图象，如图甲所示，则该凸透镜的焦距是　　　　　cm.（3）当蜡烛放在如图乙所示位置时，调节光屏，可在光屏上得到一个倒立、　　　　　的实像，生活中的　　　　　（选填“照相机”“投影仪”“放大镜”）就是利用这样的成像原理工作的．</vt:lpstr>
      <vt:lpstr>（4）若将透镜的上半部分用不透明的纸板挡住，则光屏上　　　　　（选填“能”或“不能”）成完整的像．（5）在图乙中，小明借来物理老师的眼镜将其放在蜡烛和凸透镜之间，发现光屏上原本清晰的像变模糊了，向右移动光屏，光屏上的像又变清晰，说明老师戴的是　　　　　（选填“近视”或“远视”）眼镜．</vt:lpstr>
      <vt:lpstr>1.（2020·广东）如下图所示，点燃的蜡烛及焦距为15 cm的凸透镜固定在光具座上，要在光屏上承接到烛焰　　　　　（选填“正立”或“倒立”）、放大的清晰实像，需将光屏向　　　　　（选填“左”或“右”）移动；一段时间后， 蜡烛变短了，烛焰在光屏上成的像会向　　　　（选填“上”或“下”）移．</vt:lpstr>
      <vt:lpstr>2.（2019·广东）小明在用蜡烛作为光源完成“探究凸透镜成像的规律”实验后，发现蜡烛火焰飘忽不定，像与物对比难判定等问题，小明和老师、同学一起对实验装置进行了一系列创新，创新点如上图所示：光具座上凸透镜所在位置为零刻度，数值向左、向右依次增大；在标有均匀格子的面板上制作字母“A”状LED灯替代蜡烛；光屏上标有同样的均匀格子．</vt:lpstr>
      <vt:lpstr>（1）请分析创新后实验装置的优点：①可以直接读出物距以及　　　　　；②光屏上成像更清晰、　　　　　；③从光屏上可以准确得出像与物的　　　　　关系．</vt:lpstr>
      <vt:lpstr>（2）完成“探究凸透镜成像的规律”实验后，还可以更换（或增加）实验器材进行拓展探究．请仿照示例写出两种不同方案．</vt:lpstr>
      <vt:lpstr>3.（2018·广东）利用太阳光测量两块凸透镜的焦距，请在虚线框内设计测量焦距的实验记录表格．（物理量和单位均可采用文字或符号说明）</vt:lpstr>
      <vt:lpstr>4.（2017·广东）如下图所示，小李用点燃的蜡烛、凸透镜和光屏进行“探究凸透镜成像规律”的实验，凸透镜的焦距为12 cm.</vt:lpstr>
      <vt:lpstr>（1）蜡烛和凸透镜的位置不变，要使光屏承接到一个倒立、　　　　清晰的实像，具体的操作是：首先将光屏向右移动，　　　　　　　　　　，直到找到最清晰的像．日常生活中　　　　　（选填“照相机”“投影仪”或“放大镜”）就是利用这一原理制成的．（2）当蜡烛燃烧一段时间后会变短，烛焰的像会往　　　　　偏离光屏中心．</vt:lpstr>
      <vt:lpstr>（3）请你指出用烛焰作为发光物体完成“探究凸透镜成像规律”实验存在的两点不足之处：①________________________________________；②_________________________________________.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2021-03-04T21:41:33.303</cp:lastPrinted>
  <dcterms:created xsi:type="dcterms:W3CDTF">2021-03-04T21:41:33Z</dcterms:created>
  <dcterms:modified xsi:type="dcterms:W3CDTF">2021-03-04T13:41:35Z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