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188085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44" y="-84"/>
      </p:cViewPr>
      <p:guideLst>
        <p:guide orient="horz" pos="2160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1064" y="2130426"/>
            <a:ext cx="1009872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82128" y="3886200"/>
            <a:ext cx="831659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13616" y="274639"/>
            <a:ext cx="2673191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94042" y="274639"/>
            <a:ext cx="782156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68206" y="914400"/>
            <a:ext cx="9549116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68206" y="3560400"/>
            <a:ext cx="9549116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0083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873" y="608400"/>
            <a:ext cx="10689257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92873" y="1490400"/>
            <a:ext cx="10689257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99784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39993" y="3848400"/>
            <a:ext cx="7570534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39993" y="4615200"/>
            <a:ext cx="7570534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66748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873" y="608400"/>
            <a:ext cx="10689257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92873" y="1501200"/>
            <a:ext cx="5044684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47971" y="1501200"/>
            <a:ext cx="5044684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6169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873" y="608400"/>
            <a:ext cx="10689257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92873" y="1429200"/>
            <a:ext cx="5206058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92873" y="1854000"/>
            <a:ext cx="5206058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076608" y="1421729"/>
            <a:ext cx="5206058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076608" y="1854000"/>
            <a:ext cx="5206058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9255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873" y="608400"/>
            <a:ext cx="10689257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30807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63808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592873" y="1555200"/>
            <a:ext cx="5099525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188332" y="1555200"/>
            <a:ext cx="5093798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890937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9973600" y="914400"/>
            <a:ext cx="1017356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91064" y="914400"/>
            <a:ext cx="8935194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79920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92873" y="774000"/>
            <a:ext cx="10692765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40306508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68206" y="2484000"/>
            <a:ext cx="9549116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68206" y="3560400"/>
            <a:ext cx="9549116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85787405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594043" y="274638"/>
            <a:ext cx="10692765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16809" y="1825626"/>
            <a:ext cx="5049361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014680" y="1825626"/>
            <a:ext cx="5049361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16809" y="4076701"/>
            <a:ext cx="5049361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014680" y="4076701"/>
            <a:ext cx="5049361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/>
            <a:endParaRPr lang="zh-CN" altLang="en-US" noProof="1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/>
            <a:endParaRPr lang="zh-CN" altLang="en-US" noProof="1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/>
            <a:fld id="{9A0DB2DC-4C9A-4742-B13C-FB6460FD3503}" type="slidenum">
              <a:rPr lang="zh-CN" altLang="en-US" noProof="1">
                <a:solidFill>
                  <a:srgbClr val="000000">
                    <a:tint val="75000"/>
                  </a:srgbClr>
                </a:solidFill>
                <a:ea typeface="黑体" panose="02010609060101010101" pitchFamily="49" charset="-122"/>
                <a:cs typeface="黑体" panose="02010609060101010101" pitchFamily="49" charset="-122"/>
              </a:rPr>
              <a:pPr fontAlgn="base"/>
              <a:t>‹#›</a:t>
            </a:fld>
            <a:endParaRPr lang="zh-CN" altLang="en-US" noProof="1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68523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8505" y="4406901"/>
            <a:ext cx="100987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8505" y="2906713"/>
            <a:ext cx="1009872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94043" y="1600201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39432" y="1600201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2" y="1535113"/>
            <a:ext cx="5249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4042" y="2174875"/>
            <a:ext cx="52494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035307" y="1535113"/>
            <a:ext cx="52515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035307" y="2174875"/>
            <a:ext cx="52515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5082" y="273051"/>
            <a:ext cx="66417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4043" y="1435101"/>
            <a:ext cx="390871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730" y="4800600"/>
            <a:ext cx="71285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28730" y="612775"/>
            <a:ext cx="71285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28730" y="5367338"/>
            <a:ext cx="71285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3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3" y="1600201"/>
            <a:ext cx="106927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94043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59291" y="6356351"/>
            <a:ext cx="37622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14609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592873" y="608400"/>
            <a:ext cx="10689257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592873" y="1490400"/>
            <a:ext cx="10689257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596381" y="6314400"/>
            <a:ext cx="2631094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4010956" y="6314400"/>
            <a:ext cx="3858938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8651036" y="6314400"/>
            <a:ext cx="2631094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173203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70C0"/>
                </a:solidFill>
              </a:rPr>
              <a:t>第二十八讲  滑轮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8648270" y="5721988"/>
            <a:ext cx="2824177" cy="772795"/>
          </a:xfrm>
        </p:spPr>
        <p:txBody>
          <a:bodyPr>
            <a:normAutofit fontScale="90000"/>
          </a:bodyPr>
          <a:lstStyle/>
          <a:p>
            <a:r>
              <a:rPr lang="zh-CN" altLang="en-US" sz="3600"/>
              <a:t>一轮系统复习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41597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145" y="1700213"/>
            <a:ext cx="733271" cy="3733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0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1827" y="1639888"/>
            <a:ext cx="733271" cy="3733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7" name="Line 7"/>
          <p:cNvSpPr/>
          <p:nvPr/>
        </p:nvSpPr>
        <p:spPr>
          <a:xfrm flipH="1">
            <a:off x="4396535" y="2997203"/>
            <a:ext cx="140776" cy="7921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48" name="Line 8"/>
          <p:cNvSpPr/>
          <p:nvPr/>
        </p:nvSpPr>
        <p:spPr>
          <a:xfrm flipH="1" flipV="1">
            <a:off x="4678085" y="2565403"/>
            <a:ext cx="0" cy="12239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49" name="Line 9"/>
          <p:cNvSpPr/>
          <p:nvPr/>
        </p:nvSpPr>
        <p:spPr>
          <a:xfrm flipH="1">
            <a:off x="4326921" y="2636838"/>
            <a:ext cx="69614" cy="16557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50" name="Line 10"/>
          <p:cNvSpPr/>
          <p:nvPr/>
        </p:nvSpPr>
        <p:spPr>
          <a:xfrm flipH="1" flipV="1">
            <a:off x="4817313" y="2205038"/>
            <a:ext cx="0" cy="20875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51" name="Line 11"/>
          <p:cNvSpPr/>
          <p:nvPr/>
        </p:nvSpPr>
        <p:spPr>
          <a:xfrm flipH="1">
            <a:off x="4045370" y="2205041"/>
            <a:ext cx="281551" cy="18002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54" name="Line 14"/>
          <p:cNvSpPr/>
          <p:nvPr/>
        </p:nvSpPr>
        <p:spPr>
          <a:xfrm flipV="1">
            <a:off x="7553933" y="2565400"/>
            <a:ext cx="140775" cy="863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55" name="Line 15"/>
          <p:cNvSpPr/>
          <p:nvPr/>
        </p:nvSpPr>
        <p:spPr>
          <a:xfrm flipH="1">
            <a:off x="7388404" y="2581278"/>
            <a:ext cx="0" cy="11334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56" name="Line 16"/>
          <p:cNvSpPr/>
          <p:nvPr/>
        </p:nvSpPr>
        <p:spPr>
          <a:xfrm flipV="1">
            <a:off x="7694708" y="2133600"/>
            <a:ext cx="102101" cy="15827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57" name="Line 17"/>
          <p:cNvSpPr/>
          <p:nvPr/>
        </p:nvSpPr>
        <p:spPr>
          <a:xfrm flipH="1">
            <a:off x="7314148" y="2133600"/>
            <a:ext cx="0" cy="2171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58" name="Line 18"/>
          <p:cNvSpPr/>
          <p:nvPr/>
        </p:nvSpPr>
        <p:spPr>
          <a:xfrm flipH="1" flipV="1">
            <a:off x="7792167" y="3438528"/>
            <a:ext cx="0" cy="7921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>
              <a:solidFill>
                <a:srgbClr val="000000"/>
              </a:solidFill>
            </a:endParaRPr>
          </a:p>
        </p:txBody>
      </p:sp>
      <p:sp>
        <p:nvSpPr>
          <p:cNvPr id="35859" name="Text Box 19"/>
          <p:cNvSpPr txBox="1"/>
          <p:nvPr/>
        </p:nvSpPr>
        <p:spPr>
          <a:xfrm>
            <a:off x="3658622" y="3833813"/>
            <a:ext cx="301686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b="1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</a:p>
        </p:txBody>
      </p:sp>
      <p:sp>
        <p:nvSpPr>
          <p:cNvPr id="35860" name="Text Box 20"/>
          <p:cNvSpPr txBox="1"/>
          <p:nvPr/>
        </p:nvSpPr>
        <p:spPr>
          <a:xfrm>
            <a:off x="7835483" y="3284538"/>
            <a:ext cx="301686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b="1" i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3520941" y="364808"/>
            <a:ext cx="5677437" cy="6767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EAFF">
                  <a:alpha val="100000"/>
                </a:srgbClr>
              </a:gs>
              <a:gs pos="35001">
                <a:srgbClr val="BBEFFF">
                  <a:alpha val="100000"/>
                </a:srgbClr>
              </a:gs>
              <a:gs pos="100000">
                <a:srgbClr val="E4F9FF">
                  <a:alpha val="100000"/>
                </a:srgbClr>
              </a:gs>
            </a:gsLst>
            <a:lin ang="5400000" scaled="1"/>
          </a:gradFill>
          <a:ln w="9525" cap="flat" cmpd="sng">
            <a:solidFill>
              <a:srgbClr val="46AAC5"/>
            </a:solidFill>
            <a:prstDash val="solid"/>
            <a:miter/>
            <a:headEnd type="none" w="med" len="med"/>
            <a:tailEnd type="none" w="med" len="med"/>
          </a:ln>
          <a:effectLst>
            <a:outerShdw dist="20000" dir="5400000" algn="ctr" rotWithShape="0">
              <a:srgbClr val="000000">
                <a:alpha val="37000"/>
              </a:srgbClr>
            </a:outerShdw>
          </a:effectLst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讨论：</a:t>
            </a: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这两种绕线方法有什么不同？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907773" y="1588770"/>
            <a:ext cx="2751778" cy="35394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重物由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段绳子承担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     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即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n=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，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                   
</a:t>
            </a:r>
          </a:p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所以</a:t>
            </a:r>
          </a:p>
          <a:p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F=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G</a:t>
            </a:r>
          </a:p>
          <a:p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s=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h</a:t>
            </a:r>
          </a:p>
          <a:p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V</a:t>
            </a:r>
            <a:r>
              <a:rPr lang="zh-CN" altLang="en-US" sz="2800" baseline="-250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绳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=____V</a:t>
            </a:r>
            <a:r>
              <a:rPr lang="zh-CN" altLang="en-US" sz="2800" baseline="-250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物</a:t>
            </a:r>
            <a:endParaRPr lang="zh-CN" altLang="en-US" sz="28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27863" y="1700530"/>
            <a:ext cx="2737546" cy="35394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重物由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段绳子承担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     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即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n=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，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                   
</a:t>
            </a:r>
          </a:p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所以</a:t>
            </a:r>
          </a:p>
          <a:p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F=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G</a:t>
            </a:r>
          </a:p>
          <a:p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s=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h</a:t>
            </a:r>
          </a:p>
          <a:p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V</a:t>
            </a:r>
            <a:r>
              <a:rPr lang="zh-CN" altLang="en-US" sz="2800" baseline="-250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绳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=____V</a:t>
            </a:r>
            <a:r>
              <a:rPr lang="zh-CN" altLang="en-US" sz="2800" baseline="-250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物</a:t>
            </a:r>
            <a:endParaRPr lang="zh-CN" altLang="en-US" sz="28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786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9" grpId="0"/>
      <p:bldP spid="35860" grpId="0"/>
      <p:bldP spid="8" grpId="0" animBg="1"/>
      <p:bldP spid="100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9"/>
          <p:cNvGrpSpPr/>
          <p:nvPr/>
        </p:nvGrpSpPr>
        <p:grpSpPr>
          <a:xfrm>
            <a:off x="6845721" y="1564005"/>
            <a:ext cx="1260794" cy="3733800"/>
            <a:chOff x="1405" y="1071"/>
            <a:chExt cx="815" cy="2352"/>
          </a:xfrm>
        </p:grpSpPr>
        <p:pic>
          <p:nvPicPr>
            <p:cNvPr id="13314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46" y="1071"/>
              <a:ext cx="474" cy="23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315" name="Line 6"/>
            <p:cNvSpPr/>
            <p:nvPr/>
          </p:nvSpPr>
          <p:spPr>
            <a:xfrm flipH="1">
              <a:off x="1882" y="1888"/>
              <a:ext cx="91" cy="49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16" name="Line 7"/>
            <p:cNvSpPr/>
            <p:nvPr/>
          </p:nvSpPr>
          <p:spPr>
            <a:xfrm flipH="1" flipV="1">
              <a:off x="2064" y="1616"/>
              <a:ext cx="0" cy="77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17" name="Line 8"/>
            <p:cNvSpPr/>
            <p:nvPr/>
          </p:nvSpPr>
          <p:spPr>
            <a:xfrm flipH="1">
              <a:off x="1837" y="1661"/>
              <a:ext cx="45" cy="104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18" name="Line 9"/>
            <p:cNvSpPr/>
            <p:nvPr/>
          </p:nvSpPr>
          <p:spPr>
            <a:xfrm flipH="1" flipV="1">
              <a:off x="2154" y="1389"/>
              <a:ext cx="0" cy="131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19" name="Line 10"/>
            <p:cNvSpPr/>
            <p:nvPr/>
          </p:nvSpPr>
          <p:spPr>
            <a:xfrm flipH="1">
              <a:off x="1655" y="1389"/>
              <a:ext cx="182" cy="113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20" name="Text Box 16"/>
            <p:cNvSpPr txBox="1"/>
            <p:nvPr/>
          </p:nvSpPr>
          <p:spPr>
            <a:xfrm>
              <a:off x="1405" y="2415"/>
              <a:ext cx="195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b="1" i="1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F</a:t>
              </a:r>
            </a:p>
          </p:txBody>
        </p:sp>
      </p:grpSp>
      <p:grpSp>
        <p:nvGrpSpPr>
          <p:cNvPr id="13321" name="Group 20"/>
          <p:cNvGrpSpPr/>
          <p:nvPr/>
        </p:nvGrpSpPr>
        <p:grpSpPr>
          <a:xfrm>
            <a:off x="8746040" y="1526858"/>
            <a:ext cx="965320" cy="3733800"/>
            <a:chOff x="3676" y="1033"/>
            <a:chExt cx="624" cy="2352"/>
          </a:xfrm>
        </p:grpSpPr>
        <p:pic>
          <p:nvPicPr>
            <p:cNvPr id="13322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6" y="1033"/>
              <a:ext cx="474" cy="23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323" name="Line 11"/>
            <p:cNvSpPr/>
            <p:nvPr/>
          </p:nvSpPr>
          <p:spPr>
            <a:xfrm flipV="1">
              <a:off x="3923" y="1616"/>
              <a:ext cx="91" cy="5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24" name="Line 12"/>
            <p:cNvSpPr/>
            <p:nvPr/>
          </p:nvSpPr>
          <p:spPr>
            <a:xfrm flipH="1">
              <a:off x="3833" y="1616"/>
              <a:ext cx="0" cy="72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25" name="Line 13"/>
            <p:cNvSpPr/>
            <p:nvPr/>
          </p:nvSpPr>
          <p:spPr>
            <a:xfrm flipV="1">
              <a:off x="4014" y="1344"/>
              <a:ext cx="45" cy="99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26" name="Line 14"/>
            <p:cNvSpPr/>
            <p:nvPr/>
          </p:nvSpPr>
          <p:spPr>
            <a:xfrm flipH="1">
              <a:off x="3768" y="1354"/>
              <a:ext cx="6" cy="13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27" name="Line 15"/>
            <p:cNvSpPr/>
            <p:nvPr/>
          </p:nvSpPr>
          <p:spPr>
            <a:xfrm flipH="1" flipV="1">
              <a:off x="4071" y="2166"/>
              <a:ext cx="0" cy="49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3328" name="Text Box 17"/>
            <p:cNvSpPr txBox="1"/>
            <p:nvPr/>
          </p:nvSpPr>
          <p:spPr>
            <a:xfrm>
              <a:off x="4105" y="2069"/>
              <a:ext cx="195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b="1" i="1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F</a:t>
              </a:r>
            </a:p>
          </p:txBody>
        </p:sp>
      </p:grpSp>
      <p:sp>
        <p:nvSpPr>
          <p:cNvPr id="8" name="圆角矩形 7"/>
          <p:cNvSpPr/>
          <p:nvPr/>
        </p:nvSpPr>
        <p:spPr>
          <a:xfrm>
            <a:off x="3374285" y="413068"/>
            <a:ext cx="3998958" cy="6767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你发现了什么规律？</a:t>
            </a:r>
          </a:p>
        </p:txBody>
      </p:sp>
      <p:pic>
        <p:nvPicPr>
          <p:cNvPr id="13330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3739" y="1612586"/>
            <a:ext cx="918909" cy="3648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31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8267" y="1649416"/>
            <a:ext cx="891064" cy="3648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Box 1"/>
          <p:cNvSpPr txBox="1"/>
          <p:nvPr/>
        </p:nvSpPr>
        <p:spPr>
          <a:xfrm>
            <a:off x="2136079" y="413068"/>
            <a:ext cx="1072507" cy="54483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讨 论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37848" y="1649733"/>
            <a:ext cx="2675666" cy="39693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</a:rPr>
              <a:t>滑轮组：</a:t>
            </a:r>
          </a:p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</a:rPr>
              <a:t>竖直方向</a:t>
            </a: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</a:rPr>
              <a:t>F=1/n</a:t>
            </a:r>
            <a:r>
              <a:rPr lang="zh-CN" altLang="en-US" sz="2800">
                <a:solidFill>
                  <a:srgbClr val="000000"/>
                </a:solidFill>
              </a:rPr>
              <a:t>（</a:t>
            </a:r>
            <a:r>
              <a:rPr lang="en-US" altLang="zh-CN" sz="2800">
                <a:solidFill>
                  <a:srgbClr val="000000"/>
                </a:solidFill>
              </a:rPr>
              <a:t>G+G</a:t>
            </a:r>
            <a:r>
              <a:rPr lang="zh-CN" altLang="en-US" sz="2800" baseline="-25000">
                <a:solidFill>
                  <a:srgbClr val="000000"/>
                </a:solidFill>
              </a:rPr>
              <a:t>物</a:t>
            </a:r>
            <a:r>
              <a:rPr lang="zh-CN" altLang="en-US" sz="2800">
                <a:solidFill>
                  <a:srgbClr val="000000"/>
                </a:solidFill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</a:rPr>
              <a:t>S=nh</a:t>
            </a: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</a:rPr>
              <a:t>V</a:t>
            </a:r>
            <a:r>
              <a:rPr lang="zh-CN" altLang="en-US" sz="2800" baseline="-25000">
                <a:solidFill>
                  <a:srgbClr val="000000"/>
                </a:solidFill>
              </a:rPr>
              <a:t>绳</a:t>
            </a:r>
            <a:r>
              <a:rPr lang="en-US" altLang="zh-CN" sz="2800">
                <a:solidFill>
                  <a:srgbClr val="000000"/>
                </a:solidFill>
              </a:rPr>
              <a:t>=nV</a:t>
            </a:r>
            <a:r>
              <a:rPr lang="zh-CN" altLang="en-US" sz="2800" baseline="-25000">
                <a:solidFill>
                  <a:srgbClr val="000000"/>
                </a:solidFill>
              </a:rPr>
              <a:t>物</a:t>
            </a:r>
            <a:endParaRPr lang="zh-CN" altLang="en-US" sz="28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000000"/>
                </a:solidFill>
              </a:rPr>
              <a:t>G</a:t>
            </a:r>
            <a:r>
              <a:rPr lang="zh-CN" altLang="en-US" sz="2800" baseline="-25000">
                <a:solidFill>
                  <a:srgbClr val="000000"/>
                </a:solidFill>
              </a:rPr>
              <a:t>动</a:t>
            </a:r>
            <a:r>
              <a:rPr lang="en-US" altLang="zh-CN" sz="2800">
                <a:solidFill>
                  <a:srgbClr val="000000"/>
                </a:solidFill>
              </a:rPr>
              <a:t>=nF-G</a:t>
            </a:r>
          </a:p>
        </p:txBody>
      </p:sp>
    </p:spTree>
    <p:extLst>
      <p:ext uri="{BB962C8B-B14F-4D97-AF65-F5344CB8AC3E}">
        <p14:creationId xmlns:p14="http://schemas.microsoft.com/office/powerpoint/2010/main" val="313714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0278" y="444503"/>
            <a:ext cx="7621689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6070"/>
            <a:r>
              <a:rPr lang="zh-CN" altLang="en-US" sz="3600" b="1">
                <a:solidFill>
                  <a:srgbClr val="000000"/>
                </a:solidFill>
                <a:ea typeface="宋体" panose="02010600030101010101" pitchFamily="2" charset="-122"/>
              </a:rPr>
              <a:t>练习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：</a:t>
            </a:r>
            <a:r>
              <a:rPr lang="en-US" altLang="zh-CN" sz="2400" b="1">
                <a:solidFill>
                  <a:srgbClr val="000000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、利用如图所示的滑轮组匀速提升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的重物，动滑轮重为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 N(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不计绳重与摩擦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，则拉力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的大小为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       )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9061005" y="688343"/>
            <a:ext cx="1069277" cy="24212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" name="文本框 101"/>
          <p:cNvSpPr txBox="1"/>
          <p:nvPr/>
        </p:nvSpPr>
        <p:spPr>
          <a:xfrm>
            <a:off x="1925689" y="1663065"/>
            <a:ext cx="4386633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/>
            <a:endParaRPr lang="en-US" sz="120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304800"/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A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．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70 N        B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．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100 N      </a:t>
            </a:r>
          </a:p>
          <a:p>
            <a:pPr indent="304800"/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．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105 N     D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．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110 N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826710" y="3458848"/>
            <a:ext cx="7189771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/>
            <a:endParaRPr 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04800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．如图中物块甲和乙处于静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止状态．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已知甲重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12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，乙重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，不计绳重及一切摩擦，则甲受到地面的支持力为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__N.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8635274" y="3750945"/>
            <a:ext cx="2309340" cy="181864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51066378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107"/>
          <p:cNvSpPr txBox="1"/>
          <p:nvPr/>
        </p:nvSpPr>
        <p:spPr>
          <a:xfrm>
            <a:off x="785251" y="499748"/>
            <a:ext cx="7342613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6070">
              <a:lnSpc>
                <a:spcPct val="15000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．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如图所示，用滑轮组将重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＝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的物体匀速提升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m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＝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，不计摩擦及绳重，则绳子末端移动的距离是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__m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，动滑轮重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__N.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/>
          <p:nvPr/>
        </p:nvPicPr>
        <p:blipFill>
          <a:blip r:embed="rId2"/>
          <a:stretch>
            <a:fillRect/>
          </a:stretch>
        </p:blipFill>
        <p:spPr>
          <a:xfrm>
            <a:off x="9113603" y="407670"/>
            <a:ext cx="770399" cy="2733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9" name="文本框 108"/>
          <p:cNvSpPr txBox="1"/>
          <p:nvPr/>
        </p:nvSpPr>
        <p:spPr>
          <a:xfrm>
            <a:off x="784631" y="2990215"/>
            <a:ext cx="7254744" cy="2584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6070">
              <a:lnSpc>
                <a:spcPct val="150000"/>
              </a:lnSpc>
            </a:pPr>
            <a:endParaRPr lang="en-US" sz="12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06070">
              <a:lnSpc>
                <a:spcPct val="15000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．如图所示，重为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的物体在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的作用下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s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内匀速上升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m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，不计绳重和摩擦，拉力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移动的速度为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__m/s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，物体上升的速度为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__m/s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，若物体的重力变为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，则拉力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__N.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/>
          <p:nvPr/>
        </p:nvPicPr>
        <p:blipFill>
          <a:blip r:embed="rId3"/>
          <a:stretch>
            <a:fillRect/>
          </a:stretch>
        </p:blipFill>
        <p:spPr>
          <a:xfrm>
            <a:off x="9113602" y="3683003"/>
            <a:ext cx="1023486" cy="248856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34876167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90"/>
          <p:cNvSpPr txBox="1"/>
          <p:nvPr/>
        </p:nvSpPr>
        <p:spPr>
          <a:xfrm>
            <a:off x="2311196" y="4398966"/>
            <a:ext cx="7481223" cy="189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汽车重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2×10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 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，陷入泥中，受到的阻力为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3×10</a:t>
            </a:r>
            <a:r>
              <a:rPr lang="en-US" altLang="zh-CN" sz="2600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 </a:t>
            </a: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。用如图所示装置，则至少要用多大的力才能将汽车拉出？</a:t>
            </a:r>
          </a:p>
        </p:txBody>
      </p:sp>
      <p:grpSp>
        <p:nvGrpSpPr>
          <p:cNvPr id="15362" name="组合 17555"/>
          <p:cNvGrpSpPr/>
          <p:nvPr/>
        </p:nvGrpSpPr>
        <p:grpSpPr>
          <a:xfrm>
            <a:off x="2431862" y="549275"/>
            <a:ext cx="6848506" cy="3746500"/>
            <a:chOff x="497" y="431"/>
            <a:chExt cx="4427" cy="2360"/>
          </a:xfrm>
        </p:grpSpPr>
        <p:pic>
          <p:nvPicPr>
            <p:cNvPr id="15363" name="图片 17469" descr="1keshu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60" y="431"/>
              <a:ext cx="1364" cy="236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5364" name="Text Box 91"/>
            <p:cNvSpPr txBox="1"/>
            <p:nvPr/>
          </p:nvSpPr>
          <p:spPr>
            <a:xfrm>
              <a:off x="3135" y="1650"/>
              <a:ext cx="312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US" altLang="zh-CN" sz="2800" b="1" i="1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F</a:t>
              </a:r>
            </a:p>
          </p:txBody>
        </p:sp>
        <p:grpSp>
          <p:nvGrpSpPr>
            <p:cNvPr id="15365" name="组合 17554"/>
            <p:cNvGrpSpPr/>
            <p:nvPr/>
          </p:nvGrpSpPr>
          <p:grpSpPr>
            <a:xfrm>
              <a:off x="497" y="1791"/>
              <a:ext cx="3687" cy="766"/>
              <a:chOff x="497" y="1791"/>
              <a:chExt cx="3687" cy="766"/>
            </a:xfrm>
          </p:grpSpPr>
          <p:grpSp>
            <p:nvGrpSpPr>
              <p:cNvPr id="15366" name="组合 17466"/>
              <p:cNvGrpSpPr/>
              <p:nvPr/>
            </p:nvGrpSpPr>
            <p:grpSpPr>
              <a:xfrm>
                <a:off x="2653" y="2018"/>
                <a:ext cx="1531" cy="255"/>
                <a:chOff x="2880" y="515"/>
                <a:chExt cx="1928" cy="315"/>
              </a:xfrm>
            </p:grpSpPr>
            <p:sp>
              <p:nvSpPr>
                <p:cNvPr id="15367" name="Line 223"/>
                <p:cNvSpPr/>
                <p:nvPr/>
              </p:nvSpPr>
              <p:spPr>
                <a:xfrm rot="5400000" flipH="1">
                  <a:off x="3589" y="204"/>
                  <a:ext cx="0" cy="624"/>
                </a:xfrm>
                <a:prstGeom prst="line">
                  <a:avLst/>
                </a:prstGeom>
                <a:ln w="28575" cap="flat" cmpd="sng">
                  <a:solidFill>
                    <a:srgbClr val="FF0000"/>
                  </a:solidFill>
                  <a:prstDash val="solid"/>
                  <a:round/>
                  <a:headEnd type="stealth" w="med" len="lg"/>
                  <a:tailEnd type="none" w="med" len="med"/>
                </a:ln>
              </p:spPr>
              <p:txBody>
                <a:bodyPr/>
                <a:lstStyle/>
                <a:p>
                  <a:endParaRPr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368" name="Line 222"/>
                <p:cNvSpPr/>
                <p:nvPr/>
              </p:nvSpPr>
              <p:spPr>
                <a:xfrm rot="5400000" flipH="1">
                  <a:off x="3901" y="199"/>
                  <a:ext cx="0" cy="1243"/>
                </a:xfrm>
                <a:prstGeom prst="line">
                  <a:avLst/>
                </a:prstGeom>
                <a:ln w="28575" cap="flat" cmpd="sng">
                  <a:solidFill>
                    <a:srgbClr val="CC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369" name="Line 236"/>
                <p:cNvSpPr/>
                <p:nvPr/>
              </p:nvSpPr>
              <p:spPr>
                <a:xfrm rot="-5400000" flipH="1" flipV="1">
                  <a:off x="3952" y="141"/>
                  <a:ext cx="141" cy="879"/>
                </a:xfrm>
                <a:prstGeom prst="line">
                  <a:avLst/>
                </a:prstGeom>
                <a:ln w="28575" cap="flat" cmpd="sng">
                  <a:solidFill>
                    <a:srgbClr val="CC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5370" name="Group 256"/>
                <p:cNvGrpSpPr/>
                <p:nvPr/>
              </p:nvGrpSpPr>
              <p:grpSpPr>
                <a:xfrm rot="5400000">
                  <a:off x="3074" y="309"/>
                  <a:ext cx="315" cy="715"/>
                  <a:chOff x="1669" y="2585"/>
                  <a:chExt cx="304" cy="634"/>
                </a:xfrm>
              </p:grpSpPr>
              <p:sp>
                <p:nvSpPr>
                  <p:cNvPr id="15371" name="Oval 224"/>
                  <p:cNvSpPr/>
                  <p:nvPr/>
                </p:nvSpPr>
                <p:spPr>
                  <a:xfrm>
                    <a:off x="1669" y="2725"/>
                    <a:ext cx="304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2857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rot="10800000"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5372" name="Rectangle 225"/>
                  <p:cNvSpPr/>
                  <p:nvPr/>
                </p:nvSpPr>
                <p:spPr>
                  <a:xfrm>
                    <a:off x="1794" y="2669"/>
                    <a:ext cx="41" cy="395"/>
                  </a:xfrm>
                  <a:prstGeom prst="rect">
                    <a:avLst/>
                  </a:prstGeom>
                  <a:solidFill>
                    <a:srgbClr val="FFFFFF"/>
                  </a:solidFill>
                  <a:ln w="2857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rot="10800000"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grpSp>
                <p:nvGrpSpPr>
                  <p:cNvPr id="15373" name="Group 226"/>
                  <p:cNvGrpSpPr/>
                  <p:nvPr/>
                </p:nvGrpSpPr>
                <p:grpSpPr>
                  <a:xfrm>
                    <a:off x="1779" y="2585"/>
                    <a:ext cx="69" cy="84"/>
                    <a:chOff x="990" y="2466"/>
                    <a:chExt cx="109" cy="131"/>
                  </a:xfrm>
                </p:grpSpPr>
                <p:sp>
                  <p:nvSpPr>
                    <p:cNvPr id="15374" name="Oval 227"/>
                    <p:cNvSpPr/>
                    <p:nvPr/>
                  </p:nvSpPr>
                  <p:spPr>
                    <a:xfrm>
                      <a:off x="1023" y="2466"/>
                      <a:ext cx="76" cy="7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rot="10800000" vert="eaVert"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375" name="Rectangle 228"/>
                    <p:cNvSpPr/>
                    <p:nvPr/>
                  </p:nvSpPr>
                  <p:spPr>
                    <a:xfrm>
                      <a:off x="990" y="2490"/>
                      <a:ext cx="65" cy="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</a:ln>
                  </p:spPr>
                  <p:txBody>
                    <a:bodyPr rot="10800000" vert="eaVert"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376" name="Line 229"/>
                    <p:cNvSpPr/>
                    <p:nvPr/>
                  </p:nvSpPr>
                  <p:spPr>
                    <a:xfrm flipH="1">
                      <a:off x="1055" y="2537"/>
                      <a:ext cx="0" cy="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5377" name="Oval 230"/>
                  <p:cNvSpPr/>
                  <p:nvPr/>
                </p:nvSpPr>
                <p:spPr>
                  <a:xfrm>
                    <a:off x="1807" y="2867"/>
                    <a:ext cx="28" cy="1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rot="10800000"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5378" name="Line 232"/>
                  <p:cNvSpPr/>
                  <p:nvPr/>
                </p:nvSpPr>
                <p:spPr>
                  <a:xfrm flipH="1">
                    <a:off x="1807" y="3163"/>
                    <a:ext cx="0" cy="56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5379" name="Group 237"/>
                  <p:cNvGrpSpPr/>
                  <p:nvPr/>
                </p:nvGrpSpPr>
                <p:grpSpPr>
                  <a:xfrm flipH="1" flipV="1">
                    <a:off x="1790" y="3071"/>
                    <a:ext cx="70" cy="85"/>
                    <a:chOff x="990" y="2466"/>
                    <a:chExt cx="109" cy="131"/>
                  </a:xfrm>
                </p:grpSpPr>
                <p:sp>
                  <p:nvSpPr>
                    <p:cNvPr id="15380" name="Oval 238"/>
                    <p:cNvSpPr/>
                    <p:nvPr/>
                  </p:nvSpPr>
                  <p:spPr>
                    <a:xfrm>
                      <a:off x="1023" y="2466"/>
                      <a:ext cx="76" cy="71"/>
                    </a:xfrm>
                    <a:prstGeom prst="ellipse">
                      <a:avLst/>
                    </a:prstGeom>
                    <a:solidFill>
                      <a:srgbClr val="FFF9F9"/>
                    </a:solidFill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vert="eaVert"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381" name="Rectangle 239"/>
                    <p:cNvSpPr/>
                    <p:nvPr/>
                  </p:nvSpPr>
                  <p:spPr>
                    <a:xfrm>
                      <a:off x="990" y="2490"/>
                      <a:ext cx="65" cy="60"/>
                    </a:xfrm>
                    <a:prstGeom prst="rect">
                      <a:avLst/>
                    </a:prstGeom>
                    <a:solidFill>
                      <a:srgbClr val="FFF9F9"/>
                    </a:solidFill>
                    <a:ln w="9525">
                      <a:noFill/>
                    </a:ln>
                  </p:spPr>
                  <p:txBody>
                    <a:bodyPr vert="eaVert"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382" name="Line 240"/>
                    <p:cNvSpPr/>
                    <p:nvPr/>
                  </p:nvSpPr>
                  <p:spPr>
                    <a:xfrm flipH="1">
                      <a:off x="1055" y="2537"/>
                      <a:ext cx="0" cy="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5383" name="Group 255"/>
                <p:cNvGrpSpPr/>
                <p:nvPr/>
              </p:nvGrpSpPr>
              <p:grpSpPr>
                <a:xfrm rot="5400000">
                  <a:off x="4335" y="357"/>
                  <a:ext cx="315" cy="618"/>
                  <a:chOff x="1669" y="1394"/>
                  <a:chExt cx="304" cy="552"/>
                </a:xfrm>
              </p:grpSpPr>
              <p:sp>
                <p:nvSpPr>
                  <p:cNvPr id="15384" name="Oval 233"/>
                  <p:cNvSpPr/>
                  <p:nvPr/>
                </p:nvSpPr>
                <p:spPr>
                  <a:xfrm flipV="1">
                    <a:off x="1669" y="1522"/>
                    <a:ext cx="304" cy="295"/>
                  </a:xfrm>
                  <a:prstGeom prst="ellipse">
                    <a:avLst/>
                  </a:prstGeom>
                  <a:solidFill>
                    <a:srgbClr val="C0C0C0"/>
                  </a:solidFill>
                  <a:ln w="2857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5385" name="Rectangle 234"/>
                  <p:cNvSpPr/>
                  <p:nvPr/>
                </p:nvSpPr>
                <p:spPr>
                  <a:xfrm flipV="1">
                    <a:off x="1794" y="1479"/>
                    <a:ext cx="46" cy="391"/>
                  </a:xfrm>
                  <a:prstGeom prst="rect">
                    <a:avLst/>
                  </a:prstGeom>
                  <a:solidFill>
                    <a:srgbClr val="FFFFFF"/>
                  </a:solidFill>
                  <a:ln w="2857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5386" name="Oval 235"/>
                  <p:cNvSpPr/>
                  <p:nvPr/>
                </p:nvSpPr>
                <p:spPr>
                  <a:xfrm>
                    <a:off x="1794" y="1661"/>
                    <a:ext cx="28" cy="1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rot="10800000"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grpSp>
                <p:nvGrpSpPr>
                  <p:cNvPr id="15387" name="Group 241"/>
                  <p:cNvGrpSpPr/>
                  <p:nvPr/>
                </p:nvGrpSpPr>
                <p:grpSpPr>
                  <a:xfrm flipH="1">
                    <a:off x="1790" y="1394"/>
                    <a:ext cx="70" cy="85"/>
                    <a:chOff x="990" y="2466"/>
                    <a:chExt cx="109" cy="131"/>
                  </a:xfrm>
                </p:grpSpPr>
                <p:sp>
                  <p:nvSpPr>
                    <p:cNvPr id="15388" name="Oval 242"/>
                    <p:cNvSpPr/>
                    <p:nvPr/>
                  </p:nvSpPr>
                  <p:spPr>
                    <a:xfrm>
                      <a:off x="1023" y="2466"/>
                      <a:ext cx="76" cy="71"/>
                    </a:xfrm>
                    <a:prstGeom prst="ellipse">
                      <a:avLst/>
                    </a:prstGeom>
                    <a:solidFill>
                      <a:srgbClr val="FFFFCC"/>
                    </a:solidFill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rot="10800000" vert="eaVert"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389" name="Rectangle 243"/>
                    <p:cNvSpPr/>
                    <p:nvPr/>
                  </p:nvSpPr>
                  <p:spPr>
                    <a:xfrm>
                      <a:off x="990" y="2490"/>
                      <a:ext cx="65" cy="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</a:ln>
                  </p:spPr>
                  <p:txBody>
                    <a:bodyPr rot="10800000" vert="eaVert"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390" name="Line 244"/>
                    <p:cNvSpPr/>
                    <p:nvPr/>
                  </p:nvSpPr>
                  <p:spPr>
                    <a:xfrm flipH="1">
                      <a:off x="1055" y="2537"/>
                      <a:ext cx="0" cy="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5391" name="Group 245"/>
                  <p:cNvGrpSpPr/>
                  <p:nvPr/>
                </p:nvGrpSpPr>
                <p:grpSpPr>
                  <a:xfrm flipV="1">
                    <a:off x="1760" y="1861"/>
                    <a:ext cx="69" cy="85"/>
                    <a:chOff x="990" y="2466"/>
                    <a:chExt cx="109" cy="131"/>
                  </a:xfrm>
                </p:grpSpPr>
                <p:sp>
                  <p:nvSpPr>
                    <p:cNvPr id="15392" name="Oval 246"/>
                    <p:cNvSpPr/>
                    <p:nvPr/>
                  </p:nvSpPr>
                  <p:spPr>
                    <a:xfrm>
                      <a:off x="1023" y="2466"/>
                      <a:ext cx="76" cy="7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vert="eaVert"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393" name="Rectangle 247"/>
                    <p:cNvSpPr/>
                    <p:nvPr/>
                  </p:nvSpPr>
                  <p:spPr>
                    <a:xfrm>
                      <a:off x="990" y="2490"/>
                      <a:ext cx="65" cy="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</a:ln>
                  </p:spPr>
                  <p:txBody>
                    <a:bodyPr vert="eaVert"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394" name="Line 248"/>
                    <p:cNvSpPr/>
                    <p:nvPr/>
                  </p:nvSpPr>
                  <p:spPr>
                    <a:xfrm flipH="1">
                      <a:off x="1055" y="2537"/>
                      <a:ext cx="0" cy="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15395" name="组合 17553"/>
              <p:cNvGrpSpPr/>
              <p:nvPr/>
            </p:nvGrpSpPr>
            <p:grpSpPr>
              <a:xfrm>
                <a:off x="497" y="1791"/>
                <a:ext cx="1816" cy="766"/>
                <a:chOff x="470" y="1791"/>
                <a:chExt cx="1816" cy="766"/>
              </a:xfrm>
            </p:grpSpPr>
            <p:sp>
              <p:nvSpPr>
                <p:cNvPr id="15396" name="任意多边形 17471"/>
                <p:cNvSpPr/>
                <p:nvPr/>
              </p:nvSpPr>
              <p:spPr>
                <a:xfrm>
                  <a:off x="499" y="2273"/>
                  <a:ext cx="1787" cy="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71" h="581">
                      <a:moveTo>
                        <a:pt x="318" y="35"/>
                      </a:moveTo>
                      <a:cubicBezTo>
                        <a:pt x="451" y="29"/>
                        <a:pt x="916" y="0"/>
                        <a:pt x="1124" y="10"/>
                      </a:cubicBezTo>
                      <a:cubicBezTo>
                        <a:pt x="1332" y="20"/>
                        <a:pt x="1396" y="85"/>
                        <a:pt x="1566" y="95"/>
                      </a:cubicBezTo>
                      <a:cubicBezTo>
                        <a:pt x="1736" y="105"/>
                        <a:pt x="1887" y="48"/>
                        <a:pt x="2142" y="72"/>
                      </a:cubicBezTo>
                      <a:cubicBezTo>
                        <a:pt x="2397" y="96"/>
                        <a:pt x="3171" y="163"/>
                        <a:pt x="3095" y="242"/>
                      </a:cubicBezTo>
                      <a:cubicBezTo>
                        <a:pt x="3019" y="321"/>
                        <a:pt x="2061" y="517"/>
                        <a:pt x="1683" y="549"/>
                      </a:cubicBezTo>
                      <a:cubicBezTo>
                        <a:pt x="1305" y="581"/>
                        <a:pt x="1039" y="455"/>
                        <a:pt x="824" y="436"/>
                      </a:cubicBezTo>
                      <a:cubicBezTo>
                        <a:pt x="609" y="417"/>
                        <a:pt x="516" y="441"/>
                        <a:pt x="395" y="436"/>
                      </a:cubicBezTo>
                      <a:cubicBezTo>
                        <a:pt x="274" y="431"/>
                        <a:pt x="158" y="440"/>
                        <a:pt x="94" y="407"/>
                      </a:cubicBezTo>
                      <a:cubicBezTo>
                        <a:pt x="30" y="374"/>
                        <a:pt x="0" y="289"/>
                        <a:pt x="8" y="237"/>
                      </a:cubicBezTo>
                      <a:cubicBezTo>
                        <a:pt x="15" y="185"/>
                        <a:pt x="86" y="128"/>
                        <a:pt x="136" y="95"/>
                      </a:cubicBezTo>
                      <a:cubicBezTo>
                        <a:pt x="186" y="62"/>
                        <a:pt x="247" y="50"/>
                        <a:pt x="309" y="39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8AAB47"/>
                    </a:gs>
                    <a:gs pos="100000">
                      <a:srgbClr val="CCFFC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5397" name="组合 17551"/>
                <p:cNvGrpSpPr/>
                <p:nvPr/>
              </p:nvGrpSpPr>
              <p:grpSpPr>
                <a:xfrm>
                  <a:off x="470" y="1791"/>
                  <a:ext cx="1673" cy="596"/>
                  <a:chOff x="867" y="1905"/>
                  <a:chExt cx="1446" cy="482"/>
                </a:xfrm>
              </p:grpSpPr>
              <p:sp>
                <p:nvSpPr>
                  <p:cNvPr id="15398" name="矩形 17525"/>
                  <p:cNvSpPr>
                    <a:spLocks noChangeAspect="1"/>
                  </p:cNvSpPr>
                  <p:nvPr/>
                </p:nvSpPr>
                <p:spPr>
                  <a:xfrm flipH="1">
                    <a:off x="867" y="1905"/>
                    <a:ext cx="943" cy="359"/>
                  </a:xfrm>
                  <a:prstGeom prst="rect">
                    <a:avLst/>
                  </a:prstGeom>
                  <a:solidFill>
                    <a:srgbClr val="5884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5399" name="矩形 17526"/>
                  <p:cNvSpPr>
                    <a:spLocks noChangeAspect="1"/>
                  </p:cNvSpPr>
                  <p:nvPr/>
                </p:nvSpPr>
                <p:spPr>
                  <a:xfrm flipH="1">
                    <a:off x="1761" y="2174"/>
                    <a:ext cx="67" cy="100"/>
                  </a:xfrm>
                  <a:prstGeom prst="rect">
                    <a:avLst/>
                  </a:prstGeom>
                  <a:solidFill>
                    <a:srgbClr val="588400"/>
                  </a:solidFill>
                  <a:ln w="9525" cap="flat" cmpd="sng">
                    <a:solidFill>
                      <a:srgbClr val="333333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5400" name="任意多边形 17527"/>
                  <p:cNvSpPr>
                    <a:spLocks noChangeAspect="1"/>
                  </p:cNvSpPr>
                  <p:nvPr/>
                </p:nvSpPr>
                <p:spPr>
                  <a:xfrm flipH="1">
                    <a:off x="1829" y="1940"/>
                    <a:ext cx="313" cy="1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66" h="874">
                        <a:moveTo>
                          <a:pt x="464" y="0"/>
                        </a:moveTo>
                        <a:lnTo>
                          <a:pt x="967" y="6"/>
                        </a:lnTo>
                        <a:lnTo>
                          <a:pt x="967" y="874"/>
                        </a:lnTo>
                        <a:lnTo>
                          <a:pt x="0" y="874"/>
                        </a:lnTo>
                        <a:lnTo>
                          <a:pt x="464" y="0"/>
                        </a:lnTo>
                        <a:close/>
                      </a:path>
                    </a:pathLst>
                  </a:custGeom>
                  <a:solidFill>
                    <a:srgbClr val="588400"/>
                  </a:solidFill>
                  <a:ln w="9525">
                    <a:noFill/>
                  </a:ln>
                </p:spPr>
                <p:txBody>
                  <a:bodyPr/>
                  <a:lstStyle/>
                  <a:p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01" name="任意多边形 17528"/>
                  <p:cNvSpPr>
                    <a:spLocks noChangeAspect="1"/>
                  </p:cNvSpPr>
                  <p:nvPr/>
                </p:nvSpPr>
                <p:spPr>
                  <a:xfrm flipH="1">
                    <a:off x="1829" y="2116"/>
                    <a:ext cx="484" cy="1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7" h="455">
                        <a:moveTo>
                          <a:pt x="152" y="0"/>
                        </a:moveTo>
                        <a:lnTo>
                          <a:pt x="1497" y="3"/>
                        </a:lnTo>
                        <a:lnTo>
                          <a:pt x="1497" y="455"/>
                        </a:lnTo>
                        <a:lnTo>
                          <a:pt x="0" y="440"/>
                        </a:lnTo>
                        <a:lnTo>
                          <a:pt x="152" y="0"/>
                        </a:lnTo>
                        <a:close/>
                      </a:path>
                    </a:pathLst>
                  </a:custGeom>
                  <a:solidFill>
                    <a:srgbClr val="588400"/>
                  </a:solidFill>
                  <a:ln w="9525">
                    <a:noFill/>
                  </a:ln>
                </p:spPr>
                <p:txBody>
                  <a:bodyPr/>
                  <a:lstStyle/>
                  <a:p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02" name="任意多边形 17529"/>
                  <p:cNvSpPr>
                    <a:spLocks noChangeAspect="1"/>
                  </p:cNvSpPr>
                  <p:nvPr/>
                </p:nvSpPr>
                <p:spPr>
                  <a:xfrm flipH="1">
                    <a:off x="1875" y="2004"/>
                    <a:ext cx="166" cy="9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66" h="874">
                        <a:moveTo>
                          <a:pt x="464" y="0"/>
                        </a:moveTo>
                        <a:lnTo>
                          <a:pt x="967" y="6"/>
                        </a:lnTo>
                        <a:lnTo>
                          <a:pt x="967" y="874"/>
                        </a:lnTo>
                        <a:lnTo>
                          <a:pt x="0" y="874"/>
                        </a:lnTo>
                        <a:lnTo>
                          <a:pt x="464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</a:ln>
                </p:spPr>
                <p:txBody>
                  <a:bodyPr/>
                  <a:lstStyle/>
                  <a:p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5403" name="组合 17530"/>
                  <p:cNvGrpSpPr>
                    <a:grpSpLocks noChangeAspect="1"/>
                  </p:cNvGrpSpPr>
                  <p:nvPr/>
                </p:nvGrpSpPr>
                <p:grpSpPr>
                  <a:xfrm flipH="1">
                    <a:off x="1990" y="2182"/>
                    <a:ext cx="208" cy="205"/>
                    <a:chOff x="2757" y="3484"/>
                    <a:chExt cx="1612" cy="1627"/>
                  </a:xfrm>
                </p:grpSpPr>
                <p:sp>
                  <p:nvSpPr>
                    <p:cNvPr id="15404" name="椭圆 17531"/>
                    <p:cNvSpPr>
                      <a:spLocks noChangeAspect="1"/>
                    </p:cNvSpPr>
                    <p:nvPr/>
                  </p:nvSpPr>
                  <p:spPr>
                    <a:xfrm>
                      <a:off x="2757" y="3484"/>
                      <a:ext cx="1612" cy="162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405" name="任意多边形 17532"/>
                    <p:cNvSpPr>
                      <a:spLocks noChangeAspect="1"/>
                    </p:cNvSpPr>
                    <p:nvPr/>
                  </p:nvSpPr>
                  <p:spPr>
                    <a:xfrm>
                      <a:off x="3437" y="4541"/>
                      <a:ext cx="280" cy="3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" h="348">
                          <a:moveTo>
                            <a:pt x="0" y="323"/>
                          </a:moveTo>
                          <a:lnTo>
                            <a:pt x="107" y="0"/>
                          </a:lnTo>
                          <a:lnTo>
                            <a:pt x="175" y="0"/>
                          </a:lnTo>
                          <a:lnTo>
                            <a:pt x="280" y="335"/>
                          </a:lnTo>
                          <a:lnTo>
                            <a:pt x="145" y="348"/>
                          </a:lnTo>
                          <a:lnTo>
                            <a:pt x="0" y="323"/>
                          </a:lnTo>
                          <a:close/>
                        </a:path>
                      </a:pathLst>
                    </a:custGeom>
                    <a:solidFill>
                      <a:srgbClr val="969696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06" name="任意多边形 17533"/>
                    <p:cNvSpPr>
                      <a:spLocks noChangeAspect="1"/>
                    </p:cNvSpPr>
                    <p:nvPr/>
                  </p:nvSpPr>
                  <p:spPr>
                    <a:xfrm>
                      <a:off x="3419" y="3701"/>
                      <a:ext cx="290" cy="3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90" h="348">
                          <a:moveTo>
                            <a:pt x="0" y="25"/>
                          </a:moveTo>
                          <a:lnTo>
                            <a:pt x="115" y="348"/>
                          </a:lnTo>
                          <a:lnTo>
                            <a:pt x="185" y="348"/>
                          </a:lnTo>
                          <a:lnTo>
                            <a:pt x="290" y="15"/>
                          </a:lnTo>
                          <a:lnTo>
                            <a:pt x="150" y="0"/>
                          </a:lnTo>
                          <a:lnTo>
                            <a:pt x="0" y="25"/>
                          </a:lnTo>
                          <a:close/>
                        </a:path>
                      </a:pathLst>
                    </a:custGeom>
                    <a:solidFill>
                      <a:srgbClr val="969696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07" name="任意多边形 17534"/>
                    <p:cNvSpPr>
                      <a:spLocks noChangeAspect="1"/>
                    </p:cNvSpPr>
                    <p:nvPr/>
                  </p:nvSpPr>
                  <p:spPr>
                    <a:xfrm>
                      <a:off x="3804" y="4146"/>
                      <a:ext cx="348" cy="28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8" h="283">
                          <a:moveTo>
                            <a:pt x="323" y="0"/>
                          </a:moveTo>
                          <a:lnTo>
                            <a:pt x="0" y="113"/>
                          </a:lnTo>
                          <a:lnTo>
                            <a:pt x="0" y="180"/>
                          </a:lnTo>
                          <a:lnTo>
                            <a:pt x="333" y="283"/>
                          </a:lnTo>
                          <a:lnTo>
                            <a:pt x="348" y="148"/>
                          </a:lnTo>
                          <a:lnTo>
                            <a:pt x="323" y="0"/>
                          </a:lnTo>
                          <a:close/>
                        </a:path>
                      </a:pathLst>
                    </a:custGeom>
                    <a:solidFill>
                      <a:srgbClr val="969696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08" name="任意多边形 17535"/>
                    <p:cNvSpPr>
                      <a:spLocks noChangeAspect="1"/>
                    </p:cNvSpPr>
                    <p:nvPr/>
                  </p:nvSpPr>
                  <p:spPr>
                    <a:xfrm>
                      <a:off x="2977" y="4146"/>
                      <a:ext cx="347" cy="28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7" h="283">
                          <a:moveTo>
                            <a:pt x="25" y="0"/>
                          </a:moveTo>
                          <a:lnTo>
                            <a:pt x="347" y="113"/>
                          </a:lnTo>
                          <a:lnTo>
                            <a:pt x="347" y="180"/>
                          </a:lnTo>
                          <a:lnTo>
                            <a:pt x="15" y="283"/>
                          </a:lnTo>
                          <a:lnTo>
                            <a:pt x="0" y="148"/>
                          </a:lnTo>
                          <a:lnTo>
                            <a:pt x="25" y="0"/>
                          </a:lnTo>
                          <a:close/>
                        </a:path>
                      </a:pathLst>
                    </a:custGeom>
                    <a:solidFill>
                      <a:srgbClr val="969696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09" name="椭圆 17536"/>
                    <p:cNvSpPr>
                      <a:spLocks noChangeAspect="1"/>
                    </p:cNvSpPr>
                    <p:nvPr/>
                  </p:nvSpPr>
                  <p:spPr>
                    <a:xfrm>
                      <a:off x="2974" y="3696"/>
                      <a:ext cx="1165" cy="1180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grpSp>
                  <p:nvGrpSpPr>
                    <p:cNvPr id="15410" name="组合 17537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3339" y="4061"/>
                      <a:ext cx="443" cy="450"/>
                      <a:chOff x="3081" y="3057"/>
                      <a:chExt cx="443" cy="450"/>
                    </a:xfrm>
                  </p:grpSpPr>
                  <p:sp>
                    <p:nvSpPr>
                      <p:cNvPr id="15411" name="椭圆 1753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081" y="3057"/>
                        <a:ext cx="443" cy="450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endParaRPr lang="zh-CN" altLang="en-US">
                          <a:solidFill>
                            <a:srgbClr val="000000"/>
                          </a:solidFill>
                          <a:ea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412" name="椭圆 1753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174" y="3152"/>
                        <a:ext cx="250" cy="263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endParaRPr lang="zh-CN" altLang="en-US">
                          <a:solidFill>
                            <a:srgbClr val="000000"/>
                          </a:solidFill>
                          <a:ea typeface="宋体" panose="02010600030101010101" pitchFamily="2" charset="-122"/>
                        </a:endParaRPr>
                      </a:p>
                    </p:txBody>
                  </p:sp>
                </p:grpSp>
              </p:grpSp>
              <p:sp>
                <p:nvSpPr>
                  <p:cNvPr id="15413" name="任意多边形 17540"/>
                  <p:cNvSpPr>
                    <a:spLocks noChangeAspect="1"/>
                  </p:cNvSpPr>
                  <p:nvPr/>
                </p:nvSpPr>
                <p:spPr>
                  <a:xfrm flipH="1">
                    <a:off x="1914" y="2022"/>
                    <a:ext cx="56" cy="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3" h="776">
                        <a:moveTo>
                          <a:pt x="137" y="508"/>
                        </a:moveTo>
                        <a:lnTo>
                          <a:pt x="110" y="426"/>
                        </a:lnTo>
                        <a:lnTo>
                          <a:pt x="82" y="291"/>
                        </a:lnTo>
                        <a:lnTo>
                          <a:pt x="82" y="162"/>
                        </a:lnTo>
                        <a:lnTo>
                          <a:pt x="101" y="83"/>
                        </a:lnTo>
                        <a:lnTo>
                          <a:pt x="152" y="28"/>
                        </a:lnTo>
                        <a:lnTo>
                          <a:pt x="249" y="0"/>
                        </a:lnTo>
                        <a:lnTo>
                          <a:pt x="345" y="14"/>
                        </a:lnTo>
                        <a:lnTo>
                          <a:pt x="418" y="55"/>
                        </a:lnTo>
                        <a:lnTo>
                          <a:pt x="488" y="152"/>
                        </a:lnTo>
                        <a:lnTo>
                          <a:pt x="558" y="272"/>
                        </a:lnTo>
                        <a:lnTo>
                          <a:pt x="613" y="439"/>
                        </a:lnTo>
                        <a:lnTo>
                          <a:pt x="623" y="578"/>
                        </a:lnTo>
                        <a:lnTo>
                          <a:pt x="608" y="694"/>
                        </a:lnTo>
                        <a:lnTo>
                          <a:pt x="558" y="749"/>
                        </a:lnTo>
                        <a:lnTo>
                          <a:pt x="469" y="776"/>
                        </a:lnTo>
                        <a:lnTo>
                          <a:pt x="363" y="772"/>
                        </a:lnTo>
                        <a:lnTo>
                          <a:pt x="277" y="703"/>
                        </a:lnTo>
                        <a:lnTo>
                          <a:pt x="207" y="624"/>
                        </a:lnTo>
                        <a:lnTo>
                          <a:pt x="192" y="597"/>
                        </a:lnTo>
                        <a:lnTo>
                          <a:pt x="40" y="694"/>
                        </a:lnTo>
                        <a:lnTo>
                          <a:pt x="4" y="694"/>
                        </a:lnTo>
                        <a:lnTo>
                          <a:pt x="0" y="665"/>
                        </a:lnTo>
                        <a:lnTo>
                          <a:pt x="152" y="536"/>
                        </a:lnTo>
                        <a:lnTo>
                          <a:pt x="137" y="50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</a:ln>
                </p:spPr>
                <p:txBody>
                  <a:bodyPr/>
                  <a:lstStyle/>
                  <a:p>
                    <a:endParaRPr lang="zh-CN" altLang="en-US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5414" name="组合 17541"/>
                  <p:cNvGrpSpPr>
                    <a:grpSpLocks noChangeAspect="1"/>
                  </p:cNvGrpSpPr>
                  <p:nvPr/>
                </p:nvGrpSpPr>
                <p:grpSpPr>
                  <a:xfrm flipH="1">
                    <a:off x="1072" y="2188"/>
                    <a:ext cx="220" cy="199"/>
                    <a:chOff x="2757" y="3484"/>
                    <a:chExt cx="1612" cy="1627"/>
                  </a:xfrm>
                </p:grpSpPr>
                <p:sp>
                  <p:nvSpPr>
                    <p:cNvPr id="15415" name="椭圆 17542"/>
                    <p:cNvSpPr>
                      <a:spLocks noChangeAspect="1"/>
                    </p:cNvSpPr>
                    <p:nvPr/>
                  </p:nvSpPr>
                  <p:spPr>
                    <a:xfrm>
                      <a:off x="2757" y="3484"/>
                      <a:ext cx="1612" cy="162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5416" name="任意多边形 17543"/>
                    <p:cNvSpPr>
                      <a:spLocks noChangeAspect="1"/>
                    </p:cNvSpPr>
                    <p:nvPr/>
                  </p:nvSpPr>
                  <p:spPr>
                    <a:xfrm>
                      <a:off x="3437" y="4541"/>
                      <a:ext cx="280" cy="3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" h="348">
                          <a:moveTo>
                            <a:pt x="0" y="323"/>
                          </a:moveTo>
                          <a:lnTo>
                            <a:pt x="107" y="0"/>
                          </a:lnTo>
                          <a:lnTo>
                            <a:pt x="175" y="0"/>
                          </a:lnTo>
                          <a:lnTo>
                            <a:pt x="280" y="335"/>
                          </a:lnTo>
                          <a:lnTo>
                            <a:pt x="145" y="348"/>
                          </a:lnTo>
                          <a:lnTo>
                            <a:pt x="0" y="323"/>
                          </a:lnTo>
                          <a:close/>
                        </a:path>
                      </a:pathLst>
                    </a:custGeom>
                    <a:solidFill>
                      <a:srgbClr val="969696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17" name="任意多边形 17544"/>
                    <p:cNvSpPr>
                      <a:spLocks noChangeAspect="1"/>
                    </p:cNvSpPr>
                    <p:nvPr/>
                  </p:nvSpPr>
                  <p:spPr>
                    <a:xfrm>
                      <a:off x="3419" y="3701"/>
                      <a:ext cx="290" cy="348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90" h="348">
                          <a:moveTo>
                            <a:pt x="0" y="25"/>
                          </a:moveTo>
                          <a:lnTo>
                            <a:pt x="115" y="348"/>
                          </a:lnTo>
                          <a:lnTo>
                            <a:pt x="185" y="348"/>
                          </a:lnTo>
                          <a:lnTo>
                            <a:pt x="290" y="15"/>
                          </a:lnTo>
                          <a:lnTo>
                            <a:pt x="150" y="0"/>
                          </a:lnTo>
                          <a:lnTo>
                            <a:pt x="0" y="25"/>
                          </a:lnTo>
                          <a:close/>
                        </a:path>
                      </a:pathLst>
                    </a:custGeom>
                    <a:solidFill>
                      <a:srgbClr val="969696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18" name="任意多边形 17545"/>
                    <p:cNvSpPr>
                      <a:spLocks noChangeAspect="1"/>
                    </p:cNvSpPr>
                    <p:nvPr/>
                  </p:nvSpPr>
                  <p:spPr>
                    <a:xfrm>
                      <a:off x="3804" y="4146"/>
                      <a:ext cx="348" cy="28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8" h="283">
                          <a:moveTo>
                            <a:pt x="323" y="0"/>
                          </a:moveTo>
                          <a:lnTo>
                            <a:pt x="0" y="113"/>
                          </a:lnTo>
                          <a:lnTo>
                            <a:pt x="0" y="180"/>
                          </a:lnTo>
                          <a:lnTo>
                            <a:pt x="333" y="283"/>
                          </a:lnTo>
                          <a:lnTo>
                            <a:pt x="348" y="148"/>
                          </a:lnTo>
                          <a:lnTo>
                            <a:pt x="323" y="0"/>
                          </a:lnTo>
                          <a:close/>
                        </a:path>
                      </a:pathLst>
                    </a:custGeom>
                    <a:solidFill>
                      <a:srgbClr val="969696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19" name="任意多边形 17546"/>
                    <p:cNvSpPr>
                      <a:spLocks noChangeAspect="1"/>
                    </p:cNvSpPr>
                    <p:nvPr/>
                  </p:nvSpPr>
                  <p:spPr>
                    <a:xfrm>
                      <a:off x="2977" y="4146"/>
                      <a:ext cx="347" cy="28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7" h="283">
                          <a:moveTo>
                            <a:pt x="25" y="0"/>
                          </a:moveTo>
                          <a:lnTo>
                            <a:pt x="347" y="113"/>
                          </a:lnTo>
                          <a:lnTo>
                            <a:pt x="347" y="180"/>
                          </a:lnTo>
                          <a:lnTo>
                            <a:pt x="15" y="283"/>
                          </a:lnTo>
                          <a:lnTo>
                            <a:pt x="0" y="148"/>
                          </a:lnTo>
                          <a:lnTo>
                            <a:pt x="25" y="0"/>
                          </a:lnTo>
                          <a:close/>
                        </a:path>
                      </a:pathLst>
                    </a:custGeom>
                    <a:solidFill>
                      <a:srgbClr val="969696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20" name="椭圆 17547"/>
                    <p:cNvSpPr>
                      <a:spLocks noChangeAspect="1"/>
                    </p:cNvSpPr>
                    <p:nvPr/>
                  </p:nvSpPr>
                  <p:spPr>
                    <a:xfrm>
                      <a:off x="2974" y="3696"/>
                      <a:ext cx="1165" cy="1180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grpSp>
                  <p:nvGrpSpPr>
                    <p:cNvPr id="15421" name="组合 17548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3339" y="4061"/>
                      <a:ext cx="443" cy="450"/>
                      <a:chOff x="3081" y="3057"/>
                      <a:chExt cx="443" cy="450"/>
                    </a:xfrm>
                  </p:grpSpPr>
                  <p:sp>
                    <p:nvSpPr>
                      <p:cNvPr id="15422" name="椭圆 1754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081" y="3057"/>
                        <a:ext cx="443" cy="450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endParaRPr lang="zh-CN" altLang="en-US">
                          <a:solidFill>
                            <a:srgbClr val="000000"/>
                          </a:solidFill>
                          <a:ea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423" name="椭圆 1755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174" y="3152"/>
                        <a:ext cx="250" cy="263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C0C0C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 anchor="t"/>
                      <a:lstStyle/>
                      <a:p>
                        <a:endParaRPr lang="zh-CN" altLang="en-US">
                          <a:solidFill>
                            <a:srgbClr val="000000"/>
                          </a:solidFill>
                          <a:ea typeface="宋体" panose="02010600030101010101" pitchFamily="2" charset="-122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15424" name="直接连接符 17552"/>
              <p:cNvSpPr/>
              <p:nvPr/>
            </p:nvSpPr>
            <p:spPr>
              <a:xfrm>
                <a:off x="2114" y="2132"/>
                <a:ext cx="596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1896604" y="274320"/>
            <a:ext cx="4358787" cy="19380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</a:rPr>
              <a:t>水平方向：</a:t>
            </a:r>
          </a:p>
          <a:p>
            <a:r>
              <a:rPr lang="en-US" altLang="zh-CN" sz="2800">
                <a:solidFill>
                  <a:srgbClr val="000000"/>
                </a:solidFill>
              </a:rPr>
              <a:t>F=1/n</a:t>
            </a:r>
            <a:r>
              <a:rPr lang="en-US" altLang="zh-CN" sz="3600">
                <a:solidFill>
                  <a:srgbClr val="000000"/>
                </a:solidFill>
              </a:rPr>
              <a:t>f</a:t>
            </a:r>
          </a:p>
          <a:p>
            <a:r>
              <a:rPr lang="en-US" altLang="zh-CN" sz="2800">
                <a:solidFill>
                  <a:srgbClr val="000000"/>
                </a:solidFill>
              </a:rPr>
              <a:t>S=nS'(</a:t>
            </a:r>
            <a:r>
              <a:rPr lang="zh-CN" altLang="en-US" sz="2800">
                <a:solidFill>
                  <a:srgbClr val="000000"/>
                </a:solidFill>
              </a:rPr>
              <a:t>物体水平移动距离）</a:t>
            </a:r>
          </a:p>
          <a:p>
            <a:r>
              <a:rPr lang="en-US" altLang="zh-CN" sz="2800">
                <a:solidFill>
                  <a:srgbClr val="000000"/>
                </a:solidFill>
              </a:rPr>
              <a:t>V</a:t>
            </a:r>
            <a:r>
              <a:rPr lang="zh-CN" altLang="en-US" sz="2800" baseline="-25000">
                <a:solidFill>
                  <a:srgbClr val="000000"/>
                </a:solidFill>
              </a:rPr>
              <a:t>绳</a:t>
            </a:r>
            <a:r>
              <a:rPr lang="en-US" altLang="zh-CN" sz="2800">
                <a:solidFill>
                  <a:srgbClr val="000000"/>
                </a:solidFill>
              </a:rPr>
              <a:t>=nV</a:t>
            </a:r>
            <a:r>
              <a:rPr lang="zh-CN" altLang="en-US" sz="2800" baseline="-25000">
                <a:solidFill>
                  <a:srgbClr val="000000"/>
                </a:solidFill>
              </a:rPr>
              <a:t>物</a:t>
            </a:r>
          </a:p>
        </p:txBody>
      </p:sp>
    </p:spTree>
    <p:extLst>
      <p:ext uri="{BB962C8B-B14F-4D97-AF65-F5344CB8AC3E}">
        <p14:creationId xmlns:p14="http://schemas.microsoft.com/office/powerpoint/2010/main" val="334949862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文本框 101"/>
          <p:cNvSpPr txBox="1"/>
          <p:nvPr/>
        </p:nvSpPr>
        <p:spPr>
          <a:xfrm>
            <a:off x="963464" y="179070"/>
            <a:ext cx="9705169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6070">
              <a:lnSpc>
                <a:spcPct val="150000"/>
              </a:lnSpc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练习：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．如图所示，在一水平地面上，木箱重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，受到的摩擦力为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，用力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拉动木箱使它在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s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内匀速直线运动了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 m(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不计滑轮重及绳与滑轮间的摩擦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，下列说法正确的是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     )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/>
          <p:nvPr/>
        </p:nvPicPr>
        <p:blipFill>
          <a:blip r:embed="rId2"/>
          <a:stretch>
            <a:fillRect/>
          </a:stretch>
        </p:blipFill>
        <p:spPr>
          <a:xfrm>
            <a:off x="7735549" y="2068833"/>
            <a:ext cx="2667622" cy="11614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" name="文本框 102"/>
          <p:cNvSpPr txBox="1"/>
          <p:nvPr/>
        </p:nvSpPr>
        <p:spPr>
          <a:xfrm>
            <a:off x="1711585" y="2068830"/>
            <a:ext cx="4950354" cy="193899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04800"/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．拉力</a:t>
            </a:r>
            <a:r>
              <a:rPr lang="en-US" sz="24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的大小为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400 N    B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．拉力</a:t>
            </a:r>
            <a:r>
              <a:rPr lang="en-US" sz="24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移动速度为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1.5 m/s    C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．绳自由端移动了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 m    D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．木箱移动速度为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 m/s
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5129" y="3526158"/>
            <a:ext cx="10396363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6070">
              <a:lnSpc>
                <a:spcPct val="15000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．如图所示，物体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的质量为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 kg.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在沿水平方向的拉力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的作用下，物体恰好以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0.1 m/s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的速度匀速前进．已知拉力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的大小为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，则物体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受到的摩擦力为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的速度为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m/s.(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假设绳子足够长，滑轮重不计、绳子和滑轮间的摩擦不计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6780129" y="5274310"/>
            <a:ext cx="2408966" cy="110109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29163152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/>
          <p:nvPr/>
        </p:nvSpPr>
        <p:spPr>
          <a:xfrm>
            <a:off x="1053189" y="777878"/>
            <a:ext cx="9997859" cy="309181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用滑轮按图甲、乙、丙所示三种不同方式，拉着同一物体在水平面上做匀速直线运动，拉力分别是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，则（       ）。</a:t>
            </a:r>
          </a:p>
          <a:p>
            <a:pPr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en-US" altLang="zh-CN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A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 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&gt;F</a:t>
            </a:r>
            <a:r>
              <a:rPr lang="en-US" altLang="zh-CN" sz="26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 	           </a:t>
            </a:r>
            <a:r>
              <a:rPr lang="en-US" altLang="zh-CN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 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&gt;F</a:t>
            </a:r>
            <a:r>
              <a:rPr lang="en-US" altLang="zh-CN" sz="26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    </a:t>
            </a:r>
          </a:p>
          <a:p>
            <a:pPr>
              <a:lnSpc>
                <a:spcPct val="150000"/>
              </a:lnSpc>
            </a:pPr>
            <a:r>
              <a:rPr lang="en-US" altLang="zh-CN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C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 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&gt;F</a:t>
            </a:r>
            <a:r>
              <a:rPr lang="en-US" altLang="zh-CN" sz="26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	           </a:t>
            </a:r>
            <a:r>
              <a:rPr lang="en-US" altLang="zh-CN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6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 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&gt;F</a:t>
            </a:r>
            <a:r>
              <a:rPr lang="en-US" altLang="zh-CN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&gt;F</a:t>
            </a:r>
            <a:r>
              <a:rPr lang="en-US" altLang="zh-CN" sz="26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6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26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7005" y="1513205"/>
            <a:ext cx="444352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</a:p>
        </p:txBody>
      </p:sp>
      <p:sp>
        <p:nvSpPr>
          <p:cNvPr id="19459" name="Rectangle 89"/>
          <p:cNvSpPr/>
          <p:nvPr/>
        </p:nvSpPr>
        <p:spPr>
          <a:xfrm>
            <a:off x="1485107" y="3130034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endParaRPr lang="zh-CN" altLang="en-US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grpSp>
        <p:nvGrpSpPr>
          <p:cNvPr id="19460" name="组合 9297"/>
          <p:cNvGrpSpPr/>
          <p:nvPr/>
        </p:nvGrpSpPr>
        <p:grpSpPr>
          <a:xfrm>
            <a:off x="7212049" y="4652966"/>
            <a:ext cx="2719601" cy="1349375"/>
            <a:chOff x="3702" y="3067"/>
            <a:chExt cx="1758" cy="850"/>
          </a:xfrm>
        </p:grpSpPr>
        <p:sp>
          <p:nvSpPr>
            <p:cNvPr id="19461" name="Rectangle 83"/>
            <p:cNvSpPr/>
            <p:nvPr/>
          </p:nvSpPr>
          <p:spPr>
            <a:xfrm flipH="1">
              <a:off x="4581" y="3719"/>
              <a:ext cx="160" cy="198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t"/>
            <a:lstStyle/>
            <a:p>
              <a:pPr algn="just"/>
              <a:r>
                <a:rPr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丙</a:t>
              </a:r>
              <a:endParaRPr lang="zh-CN" altLang="en-US" sz="2400" b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19462" name="组合 9294"/>
            <p:cNvGrpSpPr/>
            <p:nvPr/>
          </p:nvGrpSpPr>
          <p:grpSpPr>
            <a:xfrm>
              <a:off x="3702" y="3067"/>
              <a:ext cx="1758" cy="580"/>
              <a:chOff x="3702" y="3067"/>
              <a:chExt cx="1758" cy="580"/>
            </a:xfrm>
          </p:grpSpPr>
          <p:grpSp>
            <p:nvGrpSpPr>
              <p:cNvPr id="19463" name="Group 66"/>
              <p:cNvGrpSpPr/>
              <p:nvPr/>
            </p:nvGrpSpPr>
            <p:grpSpPr>
              <a:xfrm flipH="1">
                <a:off x="3959" y="3093"/>
                <a:ext cx="1501" cy="554"/>
                <a:chOff x="5640" y="4890"/>
                <a:chExt cx="2296" cy="900"/>
              </a:xfrm>
            </p:grpSpPr>
            <p:grpSp>
              <p:nvGrpSpPr>
                <p:cNvPr id="19464" name="Group 67"/>
                <p:cNvGrpSpPr/>
                <p:nvPr/>
              </p:nvGrpSpPr>
              <p:grpSpPr>
                <a:xfrm>
                  <a:off x="5640" y="4890"/>
                  <a:ext cx="2296" cy="855"/>
                  <a:chOff x="4034" y="10740"/>
                  <a:chExt cx="2296" cy="855"/>
                </a:xfrm>
              </p:grpSpPr>
              <p:grpSp>
                <p:nvGrpSpPr>
                  <p:cNvPr id="19465" name="Group 68"/>
                  <p:cNvGrpSpPr/>
                  <p:nvPr/>
                </p:nvGrpSpPr>
                <p:grpSpPr>
                  <a:xfrm>
                    <a:off x="4034" y="10770"/>
                    <a:ext cx="2264" cy="825"/>
                    <a:chOff x="4034" y="10770"/>
                    <a:chExt cx="2264" cy="825"/>
                  </a:xfrm>
                </p:grpSpPr>
                <p:sp>
                  <p:nvSpPr>
                    <p:cNvPr id="19466" name="Rectangle 69" descr="浅色上对角线"/>
                    <p:cNvSpPr/>
                    <p:nvPr/>
                  </p:nvSpPr>
                  <p:spPr>
                    <a:xfrm>
                      <a:off x="4034" y="10815"/>
                      <a:ext cx="2264" cy="780"/>
                    </a:xfrm>
                    <a:prstGeom prst="rect">
                      <a:avLst/>
                    </a:prstGeom>
                    <a:pattFill prst="ltUpDiag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  <a:ln w="9525">
                      <a:noFill/>
                    </a:ln>
                  </p:spPr>
                  <p:txBody>
                    <a:bodyPr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9467" name="Rectangle 70"/>
                    <p:cNvSpPr/>
                    <p:nvPr/>
                  </p:nvSpPr>
                  <p:spPr>
                    <a:xfrm>
                      <a:off x="4124" y="10770"/>
                      <a:ext cx="2160" cy="7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 cap="flat" cmpd="sng">
                      <a:solidFill>
                        <a:srgbClr val="0000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 anchor="t"/>
                    <a:lstStyle/>
                    <a:p>
                      <a:endParaRPr lang="zh-CN" altLang="en-US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</p:grpSp>
              <p:sp>
                <p:nvSpPr>
                  <p:cNvPr id="19468" name="Rectangle 71"/>
                  <p:cNvSpPr/>
                  <p:nvPr/>
                </p:nvSpPr>
                <p:spPr>
                  <a:xfrm>
                    <a:off x="4094" y="10740"/>
                    <a:ext cx="2236" cy="7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</a:ln>
                </p:spPr>
                <p:txBody>
                  <a:bodyPr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19469" name="Rectangle 72"/>
                <p:cNvSpPr/>
                <p:nvPr/>
              </p:nvSpPr>
              <p:spPr>
                <a:xfrm>
                  <a:off x="7860" y="4950"/>
                  <a:ext cx="60" cy="8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 anchor="t"/>
                <a:lstStyle/>
                <a:p>
                  <a:endParaRPr lang="zh-CN" altLang="en-US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9470" name="Line 73"/>
              <p:cNvSpPr/>
              <p:nvPr/>
            </p:nvSpPr>
            <p:spPr>
              <a:xfrm rot="5400000" flipH="1">
                <a:off x="4928" y="2708"/>
                <a:ext cx="0" cy="954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sp>
            <p:nvSpPr>
              <p:cNvPr id="19471" name="Line 74"/>
              <p:cNvSpPr/>
              <p:nvPr/>
            </p:nvSpPr>
            <p:spPr>
              <a:xfrm rot="-5400000" flipH="1" flipV="1">
                <a:off x="4031" y="3124"/>
                <a:ext cx="0" cy="385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sm" len="lg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472" name="组合 9290"/>
              <p:cNvGrpSpPr/>
              <p:nvPr/>
            </p:nvGrpSpPr>
            <p:grpSpPr>
              <a:xfrm>
                <a:off x="4241" y="3182"/>
                <a:ext cx="380" cy="282"/>
                <a:chOff x="4241" y="3182"/>
                <a:chExt cx="380" cy="282"/>
              </a:xfrm>
            </p:grpSpPr>
            <p:grpSp>
              <p:nvGrpSpPr>
                <p:cNvPr id="19473" name="组合 9287"/>
                <p:cNvGrpSpPr/>
                <p:nvPr/>
              </p:nvGrpSpPr>
              <p:grpSpPr>
                <a:xfrm>
                  <a:off x="4241" y="3182"/>
                  <a:ext cx="380" cy="282"/>
                  <a:chOff x="4241" y="3182"/>
                  <a:chExt cx="380" cy="282"/>
                </a:xfrm>
              </p:grpSpPr>
              <p:sp>
                <p:nvSpPr>
                  <p:cNvPr id="19474" name="Oval 77"/>
                  <p:cNvSpPr/>
                  <p:nvPr/>
                </p:nvSpPr>
                <p:spPr>
                  <a:xfrm rot="5400000" flipH="1" flipV="1">
                    <a:off x="4291" y="3169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9475" name="Rectangle 78"/>
                  <p:cNvSpPr/>
                  <p:nvPr/>
                </p:nvSpPr>
                <p:spPr>
                  <a:xfrm rot="5400000" flipH="1" flipV="1">
                    <a:off x="4399" y="3129"/>
                    <a:ext cx="53" cy="380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19476" name="Oval 79"/>
                <p:cNvSpPr/>
                <p:nvPr/>
              </p:nvSpPr>
              <p:spPr>
                <a:xfrm rot="5400000" flipH="1" flipV="1">
                  <a:off x="4411" y="3308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eaVert" anchor="t"/>
                <a:lstStyle/>
                <a:p>
                  <a:endParaRPr lang="zh-CN" altLang="en-US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9477" name="Line 80"/>
              <p:cNvSpPr/>
              <p:nvPr/>
            </p:nvSpPr>
            <p:spPr>
              <a:xfrm flipH="1">
                <a:off x="4410" y="3463"/>
                <a:ext cx="490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sp>
            <p:nvSpPr>
              <p:cNvPr id="19478" name="Rectangle 86"/>
              <p:cNvSpPr/>
              <p:nvPr/>
            </p:nvSpPr>
            <p:spPr>
              <a:xfrm flipH="1">
                <a:off x="3702" y="3067"/>
                <a:ext cx="310" cy="2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lstStyle/>
              <a:p>
                <a:pPr algn="just"/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F</a:t>
                </a:r>
                <a:r>
                  <a:rPr lang="en-US" altLang="zh-CN" sz="24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en-US" altLang="zh-CN" sz="2400" b="1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9479" name="Rectangle 90"/>
              <p:cNvSpPr/>
              <p:nvPr/>
            </p:nvSpPr>
            <p:spPr>
              <a:xfrm>
                <a:off x="4905" y="3353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9480" name="组合 9296"/>
          <p:cNvGrpSpPr/>
          <p:nvPr/>
        </p:nvGrpSpPr>
        <p:grpSpPr>
          <a:xfrm>
            <a:off x="4843614" y="4652966"/>
            <a:ext cx="2236941" cy="1393825"/>
            <a:chOff x="2171" y="3067"/>
            <a:chExt cx="1446" cy="878"/>
          </a:xfrm>
        </p:grpSpPr>
        <p:sp>
          <p:nvSpPr>
            <p:cNvPr id="19481" name="Rectangle 62"/>
            <p:cNvSpPr/>
            <p:nvPr/>
          </p:nvSpPr>
          <p:spPr>
            <a:xfrm flipH="1">
              <a:off x="2767" y="3748"/>
              <a:ext cx="162" cy="19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t"/>
            <a:lstStyle/>
            <a:p>
              <a:pPr algn="just"/>
              <a:r>
                <a:rPr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乙</a:t>
              </a:r>
              <a:endParaRPr lang="zh-CN" altLang="en-US" sz="2400" b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19482" name="组合 9293"/>
            <p:cNvGrpSpPr/>
            <p:nvPr/>
          </p:nvGrpSpPr>
          <p:grpSpPr>
            <a:xfrm>
              <a:off x="2171" y="3067"/>
              <a:ext cx="1446" cy="596"/>
              <a:chOff x="2171" y="3067"/>
              <a:chExt cx="1446" cy="596"/>
            </a:xfrm>
          </p:grpSpPr>
          <p:sp>
            <p:nvSpPr>
              <p:cNvPr id="19483" name="直接连接符 9288"/>
              <p:cNvSpPr/>
              <p:nvPr/>
            </p:nvSpPr>
            <p:spPr>
              <a:xfrm>
                <a:off x="2993" y="3464"/>
                <a:ext cx="17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484" name="Group 48"/>
              <p:cNvGrpSpPr/>
              <p:nvPr/>
            </p:nvGrpSpPr>
            <p:grpSpPr>
              <a:xfrm rot="-5400000" flipH="1" flipV="1">
                <a:off x="2035" y="3467"/>
                <a:ext cx="321" cy="60"/>
                <a:chOff x="7369" y="3110"/>
                <a:chExt cx="2053" cy="211"/>
              </a:xfrm>
            </p:grpSpPr>
            <p:sp>
              <p:nvSpPr>
                <p:cNvPr id="19485" name="Rectangle 49" descr="浅色下对角线"/>
                <p:cNvSpPr/>
                <p:nvPr/>
              </p:nvSpPr>
              <p:spPr>
                <a:xfrm>
                  <a:off x="7369" y="3110"/>
                  <a:ext cx="2021" cy="211"/>
                </a:xfrm>
                <a:prstGeom prst="rect">
                  <a:avLst/>
                </a:prstGeom>
                <a:pattFill prst="ltDnDiag">
                  <a:fgClr>
                    <a:srgbClr val="000000"/>
                  </a:fgClr>
                  <a:bgClr>
                    <a:srgbClr val="FFFFFF"/>
                  </a:bgClr>
                </a:pattFill>
                <a:ln w="9525" cap="flat" cmpd="sng">
                  <a:solidFill>
                    <a:srgbClr val="FFFFF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rot="10800000" vert="eaVert" anchor="t"/>
                <a:lstStyle/>
                <a:p>
                  <a:endParaRPr lang="zh-CN" altLang="en-US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86" name="Line 50" descr="浅色下对角线"/>
                <p:cNvSpPr/>
                <p:nvPr/>
              </p:nvSpPr>
              <p:spPr>
                <a:xfrm flipV="1">
                  <a:off x="7386" y="3114"/>
                  <a:ext cx="2036" cy="1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9487" name="Line 54"/>
              <p:cNvSpPr/>
              <p:nvPr/>
            </p:nvSpPr>
            <p:spPr>
              <a:xfrm rot="5400000" flipH="1" flipV="1">
                <a:off x="2534" y="3289"/>
                <a:ext cx="0" cy="623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sp>
            <p:nvSpPr>
              <p:cNvPr id="19488" name="Line 56"/>
              <p:cNvSpPr/>
              <p:nvPr/>
            </p:nvSpPr>
            <p:spPr>
              <a:xfrm flipH="1">
                <a:off x="2483" y="3322"/>
                <a:ext cx="362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sm" len="lg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9489" name="Group 57"/>
              <p:cNvGrpSpPr/>
              <p:nvPr/>
            </p:nvGrpSpPr>
            <p:grpSpPr>
              <a:xfrm rot="10800000" flipH="1" flipV="1">
                <a:off x="3023" y="3575"/>
                <a:ext cx="594" cy="59"/>
                <a:chOff x="7369" y="3110"/>
                <a:chExt cx="2053" cy="211"/>
              </a:xfrm>
            </p:grpSpPr>
            <p:sp>
              <p:nvSpPr>
                <p:cNvPr id="19490" name="Rectangle 58" descr="浅色下对角线"/>
                <p:cNvSpPr/>
                <p:nvPr/>
              </p:nvSpPr>
              <p:spPr>
                <a:xfrm>
                  <a:off x="7369" y="3110"/>
                  <a:ext cx="2021" cy="211"/>
                </a:xfrm>
                <a:prstGeom prst="rect">
                  <a:avLst/>
                </a:prstGeom>
                <a:pattFill prst="ltDnDiag">
                  <a:fgClr>
                    <a:srgbClr val="000000"/>
                  </a:fgClr>
                  <a:bgClr>
                    <a:srgbClr val="FFFFFF"/>
                  </a:bgClr>
                </a:pattFill>
                <a:ln w="9525" cap="flat" cmpd="sng">
                  <a:solidFill>
                    <a:srgbClr val="FFFFF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endParaRPr lang="zh-CN" altLang="en-US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91" name="Line 59" descr="浅色下对角线"/>
                <p:cNvSpPr/>
                <p:nvPr/>
              </p:nvSpPr>
              <p:spPr>
                <a:xfrm flipV="1">
                  <a:off x="7386" y="3114"/>
                  <a:ext cx="2036" cy="1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9492" name="Rectangle 60"/>
              <p:cNvSpPr/>
              <p:nvPr/>
            </p:nvSpPr>
            <p:spPr>
              <a:xfrm>
                <a:off x="3166" y="3361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9493" name="Rectangle 61"/>
              <p:cNvSpPr/>
              <p:nvPr/>
            </p:nvSpPr>
            <p:spPr>
              <a:xfrm flipH="1">
                <a:off x="2341" y="3067"/>
                <a:ext cx="240" cy="2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/>
              <a:lstStyle/>
              <a:p>
                <a:pPr algn="just"/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F</a:t>
                </a:r>
                <a:r>
                  <a:rPr lang="en-US" altLang="zh-CN" sz="24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sz="2400" b="1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grpSp>
            <p:nvGrpSpPr>
              <p:cNvPr id="19494" name="组合 9286"/>
              <p:cNvGrpSpPr/>
              <p:nvPr/>
            </p:nvGrpSpPr>
            <p:grpSpPr>
              <a:xfrm>
                <a:off x="2653" y="3322"/>
                <a:ext cx="369" cy="282"/>
                <a:chOff x="2568" y="3322"/>
                <a:chExt cx="369" cy="282"/>
              </a:xfrm>
            </p:grpSpPr>
            <p:grpSp>
              <p:nvGrpSpPr>
                <p:cNvPr id="19495" name="组合 9285"/>
                <p:cNvGrpSpPr/>
                <p:nvPr/>
              </p:nvGrpSpPr>
              <p:grpSpPr>
                <a:xfrm>
                  <a:off x="2568" y="3322"/>
                  <a:ext cx="369" cy="282"/>
                  <a:chOff x="2568" y="3322"/>
                  <a:chExt cx="369" cy="282"/>
                </a:xfrm>
              </p:grpSpPr>
              <p:sp>
                <p:nvSpPr>
                  <p:cNvPr id="19496" name="Oval 77"/>
                  <p:cNvSpPr/>
                  <p:nvPr/>
                </p:nvSpPr>
                <p:spPr>
                  <a:xfrm rot="-5400000" flipV="1">
                    <a:off x="2605" y="3309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rot="10800000"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9497" name="Rectangle 78"/>
                  <p:cNvSpPr/>
                  <p:nvPr/>
                </p:nvSpPr>
                <p:spPr>
                  <a:xfrm rot="-5400000" flipV="1">
                    <a:off x="2720" y="3275"/>
                    <a:ext cx="54" cy="369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rot="10800000"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19498" name="Oval 79"/>
                <p:cNvSpPr/>
                <p:nvPr/>
              </p:nvSpPr>
              <p:spPr>
                <a:xfrm rot="-5400000" flipV="1">
                  <a:off x="2742" y="3448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rot="10800000" vert="eaVert" anchor="t"/>
                <a:lstStyle/>
                <a:p>
                  <a:endParaRPr lang="zh-CN" altLang="en-US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</p:grpSp>
        </p:grpSp>
      </p:grpSp>
      <p:grpSp>
        <p:nvGrpSpPr>
          <p:cNvPr id="19499" name="组合 9295"/>
          <p:cNvGrpSpPr/>
          <p:nvPr/>
        </p:nvGrpSpPr>
        <p:grpSpPr>
          <a:xfrm>
            <a:off x="2125558" y="4652963"/>
            <a:ext cx="2105448" cy="1395412"/>
            <a:chOff x="414" y="3067"/>
            <a:chExt cx="1361" cy="879"/>
          </a:xfrm>
        </p:grpSpPr>
        <p:sp>
          <p:nvSpPr>
            <p:cNvPr id="19500" name="Rectangle 47"/>
            <p:cNvSpPr/>
            <p:nvPr/>
          </p:nvSpPr>
          <p:spPr>
            <a:xfrm flipH="1">
              <a:off x="1094" y="3748"/>
              <a:ext cx="161" cy="198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t"/>
            <a:lstStyle/>
            <a:p>
              <a:pPr algn="just"/>
              <a:r>
                <a:rPr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甲</a:t>
              </a:r>
              <a:endParaRPr lang="zh-CN" altLang="en-US" sz="2400" b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19501" name="组合 9292"/>
            <p:cNvGrpSpPr/>
            <p:nvPr/>
          </p:nvGrpSpPr>
          <p:grpSpPr>
            <a:xfrm>
              <a:off x="414" y="3067"/>
              <a:ext cx="1361" cy="595"/>
              <a:chOff x="612" y="3039"/>
              <a:chExt cx="1361" cy="595"/>
            </a:xfrm>
          </p:grpSpPr>
          <p:grpSp>
            <p:nvGrpSpPr>
              <p:cNvPr id="19502" name="Group 34"/>
              <p:cNvGrpSpPr/>
              <p:nvPr/>
            </p:nvGrpSpPr>
            <p:grpSpPr>
              <a:xfrm>
                <a:off x="612" y="3181"/>
                <a:ext cx="60" cy="320"/>
                <a:chOff x="1494" y="10746"/>
                <a:chExt cx="135" cy="520"/>
              </a:xfrm>
            </p:grpSpPr>
            <p:sp>
              <p:nvSpPr>
                <p:cNvPr id="19503" name="Rectangle 35" descr="浅色下对角线"/>
                <p:cNvSpPr/>
                <p:nvPr/>
              </p:nvSpPr>
              <p:spPr>
                <a:xfrm rot="-5400000" flipH="1" flipV="1">
                  <a:off x="1300" y="10930"/>
                  <a:ext cx="513" cy="135"/>
                </a:xfrm>
                <a:prstGeom prst="rect">
                  <a:avLst/>
                </a:prstGeom>
                <a:pattFill prst="ltDnDiag">
                  <a:fgClr>
                    <a:srgbClr val="000000"/>
                  </a:fgClr>
                  <a:bgClr>
                    <a:srgbClr val="FFFFFF"/>
                  </a:bgClr>
                </a:pattFill>
                <a:ln w="9525" cap="flat" cmpd="sng">
                  <a:solidFill>
                    <a:srgbClr val="FFFFF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rot="10800000" vert="eaVert" anchor="t"/>
                <a:lstStyle/>
                <a:p>
                  <a:endParaRPr lang="zh-CN" altLang="en-US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504" name="Line 36" descr="浅色下对角线"/>
                <p:cNvSpPr/>
                <p:nvPr/>
              </p:nvSpPr>
              <p:spPr>
                <a:xfrm rot="-5400000" flipH="1">
                  <a:off x="1360" y="11002"/>
                  <a:ext cx="517" cy="0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9505" name="Line 37"/>
              <p:cNvSpPr/>
              <p:nvPr/>
            </p:nvSpPr>
            <p:spPr>
              <a:xfrm rot="-5400000" flipH="1">
                <a:off x="1276" y="3164"/>
                <a:ext cx="0" cy="58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sp>
            <p:nvSpPr>
              <p:cNvPr id="19506" name="Line 43"/>
              <p:cNvSpPr/>
              <p:nvPr/>
            </p:nvSpPr>
            <p:spPr>
              <a:xfrm>
                <a:off x="995" y="3179"/>
                <a:ext cx="304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sm" len="lg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sp>
            <p:nvSpPr>
              <p:cNvPr id="19507" name="Rectangle 44" descr="浅色下对角线"/>
              <p:cNvSpPr/>
              <p:nvPr/>
            </p:nvSpPr>
            <p:spPr>
              <a:xfrm rot="10800000" flipH="1" flipV="1">
                <a:off x="1357" y="3569"/>
                <a:ext cx="616" cy="65"/>
              </a:xfrm>
              <a:prstGeom prst="rect">
                <a:avLst/>
              </a:prstGeom>
              <a:pattFill prst="ltDnDiag">
                <a:fgClr>
                  <a:srgbClr val="000000"/>
                </a:fgClr>
                <a:bgClr>
                  <a:srgbClr val="FFFFFF"/>
                </a:bgClr>
              </a:pattFill>
              <a:ln w="952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9508" name="Line 45" descr="浅色下对角线"/>
              <p:cNvSpPr/>
              <p:nvPr/>
            </p:nvSpPr>
            <p:spPr>
              <a:xfrm rot="10800000" flipH="1" flipV="1">
                <a:off x="1361" y="3571"/>
                <a:ext cx="555" cy="6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  <p:sp>
            <p:nvSpPr>
              <p:cNvPr id="19509" name="Rectangle 46"/>
              <p:cNvSpPr/>
              <p:nvPr/>
            </p:nvSpPr>
            <p:spPr>
              <a:xfrm>
                <a:off x="1578" y="3351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9510" name="Rectangle 85"/>
              <p:cNvSpPr/>
              <p:nvPr/>
            </p:nvSpPr>
            <p:spPr>
              <a:xfrm flipH="1">
                <a:off x="1321" y="3039"/>
                <a:ext cx="342" cy="198"/>
              </a:xfrm>
              <a:prstGeom prst="rect">
                <a:avLst/>
              </a:prstGeom>
              <a:noFill/>
              <a:ln w="952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 anchor="t"/>
              <a:lstStyle/>
              <a:p>
                <a:pPr algn="just"/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F</a:t>
                </a:r>
                <a:r>
                  <a:rPr lang="en-US" altLang="zh-CN" sz="24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endParaRPr lang="en-US" altLang="zh-CN" sz="2400" b="1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grpSp>
            <p:nvGrpSpPr>
              <p:cNvPr id="19511" name="组合 9291"/>
              <p:cNvGrpSpPr/>
              <p:nvPr/>
            </p:nvGrpSpPr>
            <p:grpSpPr>
              <a:xfrm>
                <a:off x="782" y="3181"/>
                <a:ext cx="375" cy="282"/>
                <a:chOff x="782" y="3181"/>
                <a:chExt cx="375" cy="282"/>
              </a:xfrm>
            </p:grpSpPr>
            <p:grpSp>
              <p:nvGrpSpPr>
                <p:cNvPr id="19512" name="组合 9284"/>
                <p:cNvGrpSpPr/>
                <p:nvPr/>
              </p:nvGrpSpPr>
              <p:grpSpPr>
                <a:xfrm>
                  <a:off x="782" y="3181"/>
                  <a:ext cx="375" cy="282"/>
                  <a:chOff x="782" y="3181"/>
                  <a:chExt cx="375" cy="282"/>
                </a:xfrm>
              </p:grpSpPr>
              <p:sp>
                <p:nvSpPr>
                  <p:cNvPr id="19513" name="Oval 77"/>
                  <p:cNvSpPr/>
                  <p:nvPr/>
                </p:nvSpPr>
                <p:spPr>
                  <a:xfrm rot="5400000" flipH="1" flipV="1">
                    <a:off x="827" y="3168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9514" name="Rectangle 78"/>
                  <p:cNvSpPr/>
                  <p:nvPr/>
                </p:nvSpPr>
                <p:spPr>
                  <a:xfrm rot="5400000" flipH="1" flipV="1">
                    <a:off x="937" y="3131"/>
                    <a:ext cx="54" cy="375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vert="eaVert" anchor="t"/>
                  <a:lstStyle/>
                  <a:p>
                    <a:endParaRPr lang="zh-CN" altLang="en-US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19515" name="Oval 79"/>
                <p:cNvSpPr/>
                <p:nvPr/>
              </p:nvSpPr>
              <p:spPr>
                <a:xfrm rot="5400000" flipH="1" flipV="1">
                  <a:off x="947" y="3307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vert="eaVert" anchor="t"/>
                <a:lstStyle/>
                <a:p>
                  <a:endParaRPr lang="zh-CN" altLang="en-US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19516" name="直接连接符 9289"/>
              <p:cNvSpPr/>
              <p:nvPr/>
            </p:nvSpPr>
            <p:spPr>
              <a:xfrm>
                <a:off x="669" y="3322"/>
                <a:ext cx="113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19517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125922" y="11684000"/>
            <a:ext cx="346525" cy="2667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16815087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1" name="组合 4112"/>
          <p:cNvGrpSpPr/>
          <p:nvPr/>
        </p:nvGrpSpPr>
        <p:grpSpPr>
          <a:xfrm>
            <a:off x="4492446" y="2292350"/>
            <a:ext cx="2840266" cy="1987550"/>
            <a:chOff x="1973" y="969"/>
            <a:chExt cx="1836" cy="1252"/>
          </a:xfrm>
        </p:grpSpPr>
        <p:pic>
          <p:nvPicPr>
            <p:cNvPr id="10242" name="图片 4109" descr="滑轮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3" y="969"/>
              <a:ext cx="1836" cy="12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3" name="矩形 4110"/>
            <p:cNvSpPr/>
            <p:nvPr/>
          </p:nvSpPr>
          <p:spPr>
            <a:xfrm>
              <a:off x="2001" y="986"/>
              <a:ext cx="1786" cy="1207"/>
            </a:xfrm>
            <a:prstGeom prst="rect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0244" name="矩形 6"/>
          <p:cNvSpPr/>
          <p:nvPr/>
        </p:nvSpPr>
        <p:spPr>
          <a:xfrm>
            <a:off x="2883582" y="5027615"/>
            <a:ext cx="6186309" cy="49244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这些都是滑轮，请你观察它们的结构吧。</a:t>
            </a:r>
          </a:p>
        </p:txBody>
      </p:sp>
      <p:sp>
        <p:nvSpPr>
          <p:cNvPr id="8" name="TextBox 5"/>
          <p:cNvSpPr/>
          <p:nvPr/>
        </p:nvSpPr>
        <p:spPr>
          <a:xfrm>
            <a:off x="2948555" y="5672138"/>
            <a:ext cx="5951254" cy="67643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EAFF">
                  <a:alpha val="100000"/>
                </a:srgbClr>
              </a:gs>
              <a:gs pos="35001">
                <a:srgbClr val="BBEFFF">
                  <a:alpha val="100000"/>
                </a:srgbClr>
              </a:gs>
              <a:gs pos="100000">
                <a:srgbClr val="E4F9FF">
                  <a:alpha val="100000"/>
                </a:srgbClr>
              </a:gs>
            </a:gsLst>
            <a:lin ang="5400000" scaled="1"/>
          </a:gradFill>
          <a:ln w="9525" cap="flat" cmpd="sng">
            <a:solidFill>
              <a:srgbClr val="46AAC5"/>
            </a:solidFill>
            <a:prstDash val="solid"/>
            <a:miter/>
            <a:headEnd type="none" w="med" len="med"/>
            <a:tailEnd type="none" w="med" len="med"/>
          </a:ln>
          <a:effectLst>
            <a:outerShdw dist="20000" dir="5400000" algn="ctr" rotWithShape="0">
              <a:srgbClr val="000000">
                <a:alpha val="37000"/>
              </a:srgbClr>
            </a:outerShdw>
          </a:effectLst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滑轮：</a:t>
            </a: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边缘有凹槽，能绕轴转动的小轮。</a:t>
            </a:r>
          </a:p>
        </p:txBody>
      </p:sp>
      <p:pic>
        <p:nvPicPr>
          <p:cNvPr id="10246" name="图片 9" descr="zt_20100714135802473.jpg"/>
          <p:cNvPicPr>
            <a:picLocks noChangeAspect="1"/>
          </p:cNvPicPr>
          <p:nvPr/>
        </p:nvPicPr>
        <p:blipFill>
          <a:blip r:embed="rId3"/>
          <a:srcRect l="5930" t="10451"/>
          <a:stretch>
            <a:fillRect/>
          </a:stretch>
        </p:blipFill>
        <p:spPr>
          <a:xfrm>
            <a:off x="1941467" y="2274891"/>
            <a:ext cx="2455066" cy="204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7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6747" y="2130428"/>
            <a:ext cx="2292633" cy="22574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114" name="组合 4113"/>
          <p:cNvGrpSpPr/>
          <p:nvPr/>
        </p:nvGrpSpPr>
        <p:grpSpPr>
          <a:xfrm>
            <a:off x="3748348" y="1257303"/>
            <a:ext cx="4429020" cy="3509963"/>
            <a:chOff x="1973" y="969"/>
            <a:chExt cx="1836" cy="1252"/>
          </a:xfrm>
        </p:grpSpPr>
        <p:pic>
          <p:nvPicPr>
            <p:cNvPr id="10249" name="图片 4114" descr="滑轮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3" y="969"/>
              <a:ext cx="1836" cy="12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50" name="矩形 4115"/>
            <p:cNvSpPr/>
            <p:nvPr/>
          </p:nvSpPr>
          <p:spPr>
            <a:xfrm>
              <a:off x="2001" y="986"/>
              <a:ext cx="1786" cy="1207"/>
            </a:xfrm>
            <a:prstGeom prst="rect">
              <a:avLst/>
            </a:prstGeom>
            <a:noFill/>
            <a:ln w="19050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4106" name="圆角矩形标注 11"/>
          <p:cNvSpPr/>
          <p:nvPr/>
        </p:nvSpPr>
        <p:spPr>
          <a:xfrm>
            <a:off x="8265545" y="1392238"/>
            <a:ext cx="891064" cy="469900"/>
          </a:xfrm>
          <a:prstGeom prst="wedgeRoundRectCallout">
            <a:avLst>
              <a:gd name="adj1" fmla="val -170486"/>
              <a:gd name="adj2" fmla="val 214866"/>
              <a:gd name="adj3" fmla="val 16667"/>
            </a:avLst>
          </a:prstGeom>
          <a:solidFill>
            <a:srgbClr val="4F81BD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 fontAlgn="base"/>
            <a:r>
              <a:rPr lang="zh-CN" altLang="en-US" sz="24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凹槽</a:t>
            </a:r>
          </a:p>
        </p:txBody>
      </p:sp>
      <p:sp>
        <p:nvSpPr>
          <p:cNvPr id="4107" name="圆角矩形标注 12"/>
          <p:cNvSpPr/>
          <p:nvPr/>
        </p:nvSpPr>
        <p:spPr>
          <a:xfrm>
            <a:off x="5897110" y="4002088"/>
            <a:ext cx="609512" cy="360363"/>
          </a:xfrm>
          <a:prstGeom prst="wedgeRoundRectCallout">
            <a:avLst>
              <a:gd name="adj1" fmla="val -16245"/>
              <a:gd name="adj2" fmla="val -396255"/>
              <a:gd name="adj3" fmla="val 16667"/>
            </a:avLst>
          </a:prstGeom>
          <a:solidFill>
            <a:srgbClr val="4F81BD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 fontAlgn="base"/>
            <a:r>
              <a:rPr lang="zh-CN" altLang="en-US" sz="24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轴</a:t>
            </a:r>
          </a:p>
        </p:txBody>
      </p:sp>
      <p:sp>
        <p:nvSpPr>
          <p:cNvPr id="4108" name="圆角矩形标注 13"/>
          <p:cNvSpPr/>
          <p:nvPr/>
        </p:nvSpPr>
        <p:spPr>
          <a:xfrm>
            <a:off x="6597894" y="1076325"/>
            <a:ext cx="891064" cy="469900"/>
          </a:xfrm>
          <a:prstGeom prst="wedgeRoundRectCallout">
            <a:avLst>
              <a:gd name="adj1" fmla="val -42708"/>
              <a:gd name="adj2" fmla="val 195269"/>
              <a:gd name="adj3" fmla="val 16667"/>
            </a:avLst>
          </a:prstGeom>
          <a:solidFill>
            <a:srgbClr val="4F81BD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algn="ctr" fontAlgn="base"/>
            <a:r>
              <a:rPr lang="zh-CN" altLang="en-US" sz="24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小轮</a:t>
            </a:r>
          </a:p>
        </p:txBody>
      </p:sp>
      <p:sp>
        <p:nvSpPr>
          <p:cNvPr id="10258" name="文本框 6151"/>
          <p:cNvSpPr txBox="1"/>
          <p:nvPr/>
        </p:nvSpPr>
        <p:spPr>
          <a:xfrm>
            <a:off x="913960" y="320677"/>
            <a:ext cx="5038559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zh-CN" sz="3600" b="1"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微软雅黑" panose="020B0503020204020204" pitchFamily="34" charset="-122"/>
                <a:sym typeface="宋体" panose="02010600030101010101" pitchFamily="2" charset="-122"/>
              </a:rPr>
              <a:t>考点</a:t>
            </a:r>
            <a:r>
              <a:rPr lang="en-US" altLang="zh-CN" sz="3600" b="1"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微软雅黑" panose="020B0503020204020204" pitchFamily="34" charset="-122"/>
                <a:sym typeface="宋体" panose="02010600030101010101" pitchFamily="2" charset="-122"/>
              </a:rPr>
              <a:t>1   </a:t>
            </a:r>
            <a:r>
              <a:rPr lang="zh-CN" altLang="zh-CN" sz="3600" b="1"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微软雅黑" panose="020B0503020204020204" pitchFamily="34" charset="-122"/>
                <a:sym typeface="宋体" panose="02010600030101010101" pitchFamily="2" charset="-122"/>
              </a:rPr>
              <a:t>定滑轮和动滑轮</a:t>
            </a:r>
          </a:p>
        </p:txBody>
      </p:sp>
    </p:spTree>
    <p:extLst>
      <p:ext uri="{BB962C8B-B14F-4D97-AF65-F5344CB8AC3E}">
        <p14:creationId xmlns:p14="http://schemas.microsoft.com/office/powerpoint/2010/main" val="3408117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nimBg="1"/>
      <p:bldP spid="4107" grpId="0" animBg="1"/>
      <p:bldP spid="4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文本框 10241"/>
          <p:cNvSpPr txBox="1"/>
          <p:nvPr/>
        </p:nvSpPr>
        <p:spPr>
          <a:xfrm>
            <a:off x="1854838" y="784225"/>
            <a:ext cx="3994317" cy="49149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/>
            <a:r>
              <a:rPr lang="en-US" altLang="zh-CN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滑轮的分类</a:t>
            </a:r>
          </a:p>
        </p:txBody>
      </p:sp>
      <p:sp>
        <p:nvSpPr>
          <p:cNvPr id="10243" name="文本框 10242"/>
          <p:cNvSpPr txBox="1"/>
          <p:nvPr/>
        </p:nvSpPr>
        <p:spPr>
          <a:xfrm>
            <a:off x="3274971" y="3944938"/>
            <a:ext cx="1895057" cy="49149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eaLnBrk="0" hangingPunct="0"/>
            <a:r>
              <a:rPr lang="zh-CN" altLang="en-US" sz="2600">
                <a:solidFill>
                  <a:srgbClr val="000000"/>
                </a:solidFill>
                <a:ea typeface="黑体" panose="02010609060101010101" pitchFamily="49" charset="-122"/>
              </a:rPr>
              <a:t>定滑轮</a:t>
            </a:r>
          </a:p>
        </p:txBody>
      </p:sp>
      <p:sp>
        <p:nvSpPr>
          <p:cNvPr id="10244" name="文本框 10243"/>
          <p:cNvSpPr/>
          <p:nvPr/>
        </p:nvSpPr>
        <p:spPr>
          <a:xfrm>
            <a:off x="2643799" y="4676775"/>
            <a:ext cx="2597388" cy="11628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EAFF">
                  <a:alpha val="100000"/>
                </a:srgbClr>
              </a:gs>
              <a:gs pos="35001">
                <a:srgbClr val="BBEFFF">
                  <a:alpha val="100000"/>
                </a:srgbClr>
              </a:gs>
              <a:gs pos="100000">
                <a:srgbClr val="E4F9FF">
                  <a:alpha val="100000"/>
                </a:srgbClr>
              </a:gs>
            </a:gsLst>
            <a:lin ang="5400000" scaled="1"/>
          </a:gradFill>
          <a:ln w="9525" cap="flat" cmpd="sng">
            <a:solidFill>
              <a:srgbClr val="46AAC5"/>
            </a:solidFill>
            <a:prstDash val="solid"/>
            <a:miter/>
            <a:headEnd type="none" w="med" len="med"/>
            <a:tailEnd type="none" w="med" len="med"/>
          </a:ln>
          <a:effectLst>
            <a:outerShdw dist="20000" dir="5400000" algn="ctr" rotWithShape="0">
              <a:srgbClr val="000000">
                <a:alpha val="37000"/>
              </a:srgbClr>
            </a:outerShdw>
          </a:effectLst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使用时，滑轮的轴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固定不动</a:t>
            </a:r>
          </a:p>
        </p:txBody>
      </p:sp>
      <p:sp>
        <p:nvSpPr>
          <p:cNvPr id="10245" name="文本框 10244"/>
          <p:cNvSpPr txBox="1"/>
          <p:nvPr/>
        </p:nvSpPr>
        <p:spPr>
          <a:xfrm>
            <a:off x="7645203" y="3975103"/>
            <a:ext cx="12638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zh-CN" altLang="en-US" sz="2400">
                <a:solidFill>
                  <a:srgbClr val="000000"/>
                </a:solidFill>
                <a:ea typeface="黑体" panose="02010609060101010101" pitchFamily="49" charset="-122"/>
              </a:rPr>
              <a:t>动滑轮</a:t>
            </a:r>
          </a:p>
        </p:txBody>
      </p:sp>
      <p:sp>
        <p:nvSpPr>
          <p:cNvPr id="10246" name="文本框 10245"/>
          <p:cNvSpPr/>
          <p:nvPr/>
        </p:nvSpPr>
        <p:spPr>
          <a:xfrm>
            <a:off x="6928949" y="4676777"/>
            <a:ext cx="2673191" cy="169578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EAFF">
                  <a:alpha val="100000"/>
                </a:srgbClr>
              </a:gs>
              <a:gs pos="35001">
                <a:srgbClr val="BBEFFF">
                  <a:alpha val="100000"/>
                </a:srgbClr>
              </a:gs>
              <a:gs pos="100000">
                <a:srgbClr val="E4F9FF">
                  <a:alpha val="100000"/>
                </a:srgbClr>
              </a:gs>
            </a:gsLst>
            <a:lin ang="5400000" scaled="1"/>
          </a:gradFill>
          <a:ln w="9525" cap="flat" cmpd="sng">
            <a:solidFill>
              <a:srgbClr val="46AAC5"/>
            </a:solidFill>
            <a:prstDash val="solid"/>
            <a:miter/>
            <a:headEnd type="none" w="med" len="med"/>
            <a:tailEnd type="none" w="med" len="med"/>
          </a:ln>
          <a:effectLst>
            <a:outerShdw dist="20000" dir="5400000" algn="ctr" rotWithShape="0">
              <a:srgbClr val="000000">
                <a:alpha val="37000"/>
              </a:srgbClr>
            </a:outerShdw>
          </a:effectLst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使用时，滑轮的轴</a:t>
            </a:r>
            <a:r>
              <a:rPr lang="zh-CN" altLang="en-US" sz="24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随物体一起运动</a:t>
            </a:r>
          </a:p>
        </p:txBody>
      </p:sp>
      <p:pic>
        <p:nvPicPr>
          <p:cNvPr id="10247" name="图片 10246" descr="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42" y="1654175"/>
            <a:ext cx="2770652" cy="2095500"/>
          </a:xfrm>
          <a:prstGeom prst="rect">
            <a:avLst/>
          </a:prstGeom>
          <a:noFill/>
          <a:ln w="22225" cap="flat" cmpd="sng">
            <a:solidFill>
              <a:schemeClr val="accent6">
                <a:lumMod val="50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10248" name="图片 10247" descr="d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2208" y="1628775"/>
            <a:ext cx="2684021" cy="2082800"/>
          </a:xfrm>
          <a:prstGeom prst="rect">
            <a:avLst/>
          </a:prstGeom>
          <a:noFill/>
          <a:ln w="22225" cap="flat" cmpd="sng">
            <a:solidFill>
              <a:schemeClr val="accent6">
                <a:lumMod val="50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2296" name="直接连接符 10248"/>
          <p:cNvSpPr/>
          <p:nvPr/>
        </p:nvSpPr>
        <p:spPr>
          <a:xfrm flipH="1">
            <a:off x="5991476" y="1339850"/>
            <a:ext cx="0" cy="4603750"/>
          </a:xfrm>
          <a:prstGeom prst="line">
            <a:avLst/>
          </a:prstGeom>
          <a:ln w="31750" cap="flat" cmpd="sng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endParaRPr lang="zh-CN" altLang="en-US" sz="1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6347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animBg="1"/>
      <p:bldP spid="10245" grpId="0"/>
      <p:bldP spid="102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矩形 38913"/>
          <p:cNvSpPr/>
          <p:nvPr/>
        </p:nvSpPr>
        <p:spPr>
          <a:xfrm>
            <a:off x="2032739" y="1027116"/>
            <a:ext cx="7877251" cy="20110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zh-CN" altLang="en-US" sz="26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理论分析</a:t>
            </a:r>
          </a:p>
          <a:p>
            <a:pPr>
              <a:lnSpc>
                <a:spcPct val="160000"/>
              </a:lnSpc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转轴固定不动，相当于支点 </a:t>
            </a:r>
            <a:r>
              <a:rPr lang="en-US" altLang="zh-CN" sz="26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，拉力相当于动力，物体对绳子的拉力相当于阻力。</a:t>
            </a:r>
          </a:p>
        </p:txBody>
      </p:sp>
      <p:sp>
        <p:nvSpPr>
          <p:cNvPr id="38921" name="文本框 38920"/>
          <p:cNvSpPr/>
          <p:nvPr/>
        </p:nvSpPr>
        <p:spPr>
          <a:xfrm>
            <a:off x="2116896" y="3454403"/>
            <a:ext cx="4948808" cy="209633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EAFF">
                  <a:alpha val="100000"/>
                </a:srgbClr>
              </a:gs>
              <a:gs pos="35001">
                <a:srgbClr val="BBEFFF">
                  <a:alpha val="100000"/>
                </a:srgbClr>
              </a:gs>
              <a:gs pos="100000">
                <a:srgbClr val="E4F9FF">
                  <a:alpha val="100000"/>
                </a:srgbClr>
              </a:gs>
            </a:gsLst>
            <a:lin ang="5400000" scaled="1"/>
          </a:gradFill>
          <a:ln w="9525" cap="flat" cmpd="sng">
            <a:solidFill>
              <a:srgbClr val="46AAC5"/>
            </a:solidFill>
            <a:prstDash val="solid"/>
            <a:miter/>
            <a:headEnd type="none" w="med" len="med"/>
            <a:tailEnd type="none" w="med" len="med"/>
          </a:ln>
          <a:effectLst>
            <a:outerShdw dist="20000" dir="5400000" algn="ctr" rotWithShape="0">
              <a:srgbClr val="000000">
                <a:alpha val="37000"/>
              </a:srgbClr>
            </a:outerShdw>
          </a:effectLst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定滑轮相当于一个</a:t>
            </a:r>
            <a:r>
              <a:rPr lang="zh-CN" altLang="en-US" sz="2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等臂杠杆</a:t>
            </a: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，因此，不省力也不费力，但可以改变力的方向。</a:t>
            </a:r>
          </a:p>
        </p:txBody>
      </p:sp>
      <p:grpSp>
        <p:nvGrpSpPr>
          <p:cNvPr id="16393" name="组合 38921"/>
          <p:cNvGrpSpPr/>
          <p:nvPr/>
        </p:nvGrpSpPr>
        <p:grpSpPr>
          <a:xfrm>
            <a:off x="7396448" y="2568578"/>
            <a:ext cx="2416392" cy="3989705"/>
            <a:chOff x="0" y="0"/>
            <a:chExt cx="1278" cy="2335"/>
          </a:xfrm>
        </p:grpSpPr>
        <p:grpSp>
          <p:nvGrpSpPr>
            <p:cNvPr id="16394" name="组合 38922"/>
            <p:cNvGrpSpPr/>
            <p:nvPr/>
          </p:nvGrpSpPr>
          <p:grpSpPr>
            <a:xfrm>
              <a:off x="0" y="0"/>
              <a:ext cx="1278" cy="2335"/>
              <a:chOff x="0" y="0"/>
              <a:chExt cx="1811" cy="1830"/>
            </a:xfrm>
          </p:grpSpPr>
          <p:sp>
            <p:nvSpPr>
              <p:cNvPr id="16395" name="矩形 38923"/>
              <p:cNvSpPr/>
              <p:nvPr/>
            </p:nvSpPr>
            <p:spPr>
              <a:xfrm>
                <a:off x="10" y="11"/>
                <a:ext cx="1801" cy="1819"/>
              </a:xfrm>
              <a:prstGeom prst="rect">
                <a:avLst/>
              </a:prstGeom>
              <a:noFill/>
              <a:ln w="57150" cap="flat" cmpd="sng">
                <a:solidFill>
                  <a:srgbClr val="111111">
                    <a:alpha val="25000"/>
                  </a:srgb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6396" name="矩形 38924"/>
              <p:cNvSpPr/>
              <p:nvPr/>
            </p:nvSpPr>
            <p:spPr>
              <a:xfrm>
                <a:off x="0" y="0"/>
                <a:ext cx="1793" cy="1811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alpha val="57999"/>
                    </a:srgbClr>
                  </a:gs>
                  <a:gs pos="50000">
                    <a:srgbClr val="FFFFFF">
                      <a:alpha val="81998"/>
                    </a:srgbClr>
                  </a:gs>
                  <a:gs pos="100000">
                    <a:srgbClr val="FFFFFF">
                      <a:alpha val="57999"/>
                    </a:srgbClr>
                  </a:gs>
                </a:gsLst>
                <a:lin ang="5400000" scaled="1"/>
              </a:gradFill>
              <a:ln w="9525">
                <a:noFill/>
              </a:ln>
            </p:spPr>
            <p:txBody>
              <a:bodyPr wrap="none" anchor="ctr"/>
              <a:lstStyle/>
              <a:p>
                <a:pPr algn="ctr"/>
                <a:endParaRPr lang="zh-CN" altLang="en-US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</p:grpSp>
        <p:pic>
          <p:nvPicPr>
            <p:cNvPr id="16397" name="图片 38925" descr="45"/>
            <p:cNvPicPr>
              <a:picLocks noChangeAspect="1"/>
            </p:cNvPicPr>
            <p:nvPr/>
          </p:nvPicPr>
          <p:blipFill>
            <a:blip r:embed="rId2"/>
            <a:srcRect r="75229"/>
            <a:stretch>
              <a:fillRect/>
            </a:stretch>
          </p:blipFill>
          <p:spPr>
            <a:xfrm>
              <a:off x="98" y="90"/>
              <a:ext cx="1028" cy="21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398" name="矩形 38926"/>
            <p:cNvSpPr/>
            <p:nvPr/>
          </p:nvSpPr>
          <p:spPr>
            <a:xfrm>
              <a:off x="422" y="779"/>
              <a:ext cx="24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l</a:t>
              </a:r>
              <a:r>
                <a:rPr lang="en-US" altLang="zh-CN" sz="26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</a:p>
          </p:txBody>
        </p:sp>
        <p:sp>
          <p:nvSpPr>
            <p:cNvPr id="16399" name="矩形 38927"/>
            <p:cNvSpPr/>
            <p:nvPr/>
          </p:nvSpPr>
          <p:spPr>
            <a:xfrm>
              <a:off x="671" y="779"/>
              <a:ext cx="24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l</a:t>
              </a:r>
              <a:r>
                <a:rPr lang="en-US" altLang="zh-CN" sz="26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</a:p>
          </p:txBody>
        </p:sp>
        <p:sp>
          <p:nvSpPr>
            <p:cNvPr id="16400" name="矩形 38928"/>
            <p:cNvSpPr/>
            <p:nvPr/>
          </p:nvSpPr>
          <p:spPr>
            <a:xfrm>
              <a:off x="448" y="1088"/>
              <a:ext cx="26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O</a:t>
              </a:r>
            </a:p>
          </p:txBody>
        </p:sp>
        <p:sp>
          <p:nvSpPr>
            <p:cNvPr id="16401" name="矩形 38929"/>
            <p:cNvSpPr/>
            <p:nvPr/>
          </p:nvSpPr>
          <p:spPr>
            <a:xfrm>
              <a:off x="221" y="1605"/>
              <a:ext cx="32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F</a:t>
              </a:r>
              <a:r>
                <a:rPr lang="en-US" altLang="zh-CN" sz="26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</a:p>
          </p:txBody>
        </p:sp>
        <p:sp>
          <p:nvSpPr>
            <p:cNvPr id="16402" name="矩形 38930"/>
            <p:cNvSpPr/>
            <p:nvPr/>
          </p:nvSpPr>
          <p:spPr>
            <a:xfrm>
              <a:off x="851" y="1605"/>
              <a:ext cx="32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F</a:t>
              </a:r>
              <a:r>
                <a:rPr lang="en-US" altLang="zh-CN" sz="26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</a:p>
          </p:txBody>
        </p:sp>
      </p:grpSp>
      <p:sp>
        <p:nvSpPr>
          <p:cNvPr id="16403" name="文本框 38931"/>
          <p:cNvSpPr txBox="1"/>
          <p:nvPr/>
        </p:nvSpPr>
        <p:spPr>
          <a:xfrm>
            <a:off x="4945715" y="623891"/>
            <a:ext cx="2849548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定滑轮的实质</a:t>
            </a:r>
          </a:p>
        </p:txBody>
      </p:sp>
    </p:spTree>
    <p:extLst>
      <p:ext uri="{BB962C8B-B14F-4D97-AF65-F5344CB8AC3E}">
        <p14:creationId xmlns:p14="http://schemas.microsoft.com/office/powerpoint/2010/main" val="186960140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/>
          <p:nvPr/>
        </p:nvSpPr>
        <p:spPr>
          <a:xfrm>
            <a:off x="2124012" y="1414464"/>
            <a:ext cx="7368292" cy="489364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1.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定滑轮左端绳子下端挂着相同的重物，若在定滑轮右端的绳子自由端分别沿三个方向用力（如图所示），力的大小分别为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，则   （       ）。                               </a:t>
            </a:r>
          </a:p>
          <a:p>
            <a:pPr algn="just"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最大</a:t>
            </a:r>
          </a:p>
          <a:p>
            <a:pPr algn="just"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最大</a:t>
            </a:r>
          </a:p>
          <a:p>
            <a:pPr algn="just"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</a:t>
            </a:r>
            <a:r>
              <a:rPr lang="en-US" altLang="zh-CN" sz="26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sz="2600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最大</a:t>
            </a:r>
          </a:p>
          <a:p>
            <a:pPr algn="just">
              <a:lnSpc>
                <a:spcPct val="150000"/>
              </a:lnSpc>
            </a:pPr>
            <a:r>
              <a:rPr lang="en-US" altLang="zh-CN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．三个力一样大 </a:t>
            </a:r>
          </a:p>
        </p:txBody>
      </p:sp>
      <p:grpSp>
        <p:nvGrpSpPr>
          <p:cNvPr id="18434" name="Group 43"/>
          <p:cNvGrpSpPr/>
          <p:nvPr/>
        </p:nvGrpSpPr>
        <p:grpSpPr>
          <a:xfrm>
            <a:off x="7126965" y="3582988"/>
            <a:ext cx="2278709" cy="2501900"/>
            <a:chOff x="3878" y="2478"/>
            <a:chExt cx="1252" cy="1315"/>
          </a:xfrm>
        </p:grpSpPr>
        <p:sp>
          <p:nvSpPr>
            <p:cNvPr id="18435" name="Text Box 39"/>
            <p:cNvSpPr txBox="1"/>
            <p:nvPr/>
          </p:nvSpPr>
          <p:spPr>
            <a:xfrm>
              <a:off x="4620" y="3049"/>
              <a:ext cx="382" cy="317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altLang="zh-CN" sz="24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 b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18436" name="Group 16"/>
            <p:cNvGrpSpPr/>
            <p:nvPr/>
          </p:nvGrpSpPr>
          <p:grpSpPr>
            <a:xfrm>
              <a:off x="4058" y="2508"/>
              <a:ext cx="370" cy="676"/>
              <a:chOff x="4140" y="5850"/>
              <a:chExt cx="540" cy="1056"/>
            </a:xfrm>
          </p:grpSpPr>
          <p:sp>
            <p:nvSpPr>
              <p:cNvPr id="18437" name="Oval 17"/>
              <p:cNvSpPr/>
              <p:nvPr/>
            </p:nvSpPr>
            <p:spPr>
              <a:xfrm>
                <a:off x="4140" y="6120"/>
                <a:ext cx="540" cy="528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438" name="Rectangle 18"/>
              <p:cNvSpPr/>
              <p:nvPr/>
            </p:nvSpPr>
            <p:spPr>
              <a:xfrm>
                <a:off x="4350" y="6015"/>
                <a:ext cx="120" cy="72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439" name="Oval 19"/>
              <p:cNvSpPr/>
              <p:nvPr/>
            </p:nvSpPr>
            <p:spPr>
              <a:xfrm>
                <a:off x="4396" y="6360"/>
                <a:ext cx="44" cy="45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8440" name="Freeform 20"/>
              <p:cNvSpPr/>
              <p:nvPr/>
            </p:nvSpPr>
            <p:spPr>
              <a:xfrm flipH="1">
                <a:off x="4360" y="6735"/>
                <a:ext cx="94" cy="171"/>
              </a:xfrm>
              <a:custGeom>
                <a:avLst/>
                <a:gdLst/>
                <a:ahLst/>
                <a:cxnLst>
                  <a:cxn ang="0">
                    <a:pos x="51" y="0"/>
                  </a:cxn>
                  <a:cxn ang="0">
                    <a:pos x="51" y="135"/>
                  </a:cxn>
                  <a:cxn ang="0">
                    <a:pos x="5" y="225"/>
                  </a:cxn>
                  <a:cxn ang="0">
                    <a:pos x="81" y="285"/>
                  </a:cxn>
                  <a:cxn ang="0">
                    <a:pos x="125" y="195"/>
                  </a:cxn>
                </a:cxnLst>
                <a:rect l="l" t="t" r="r" b="b"/>
                <a:pathLst>
                  <a:path w="125" h="290">
                    <a:moveTo>
                      <a:pt x="51" y="0"/>
                    </a:moveTo>
                    <a:cubicBezTo>
                      <a:pt x="55" y="49"/>
                      <a:pt x="59" y="98"/>
                      <a:pt x="51" y="135"/>
                    </a:cubicBezTo>
                    <a:cubicBezTo>
                      <a:pt x="43" y="172"/>
                      <a:pt x="0" y="200"/>
                      <a:pt x="5" y="225"/>
                    </a:cubicBezTo>
                    <a:cubicBezTo>
                      <a:pt x="10" y="250"/>
                      <a:pt x="61" y="290"/>
                      <a:pt x="81" y="285"/>
                    </a:cubicBezTo>
                    <a:cubicBezTo>
                      <a:pt x="101" y="280"/>
                      <a:pt x="118" y="215"/>
                      <a:pt x="125" y="195"/>
                    </a:cubicBez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8441" name="Freeform 21"/>
              <p:cNvSpPr/>
              <p:nvPr/>
            </p:nvSpPr>
            <p:spPr>
              <a:xfrm flipV="1">
                <a:off x="4374" y="5850"/>
                <a:ext cx="94" cy="171"/>
              </a:xfrm>
              <a:custGeom>
                <a:avLst/>
                <a:gdLst/>
                <a:ahLst/>
                <a:cxnLst>
                  <a:cxn ang="0">
                    <a:pos x="51" y="0"/>
                  </a:cxn>
                  <a:cxn ang="0">
                    <a:pos x="51" y="135"/>
                  </a:cxn>
                  <a:cxn ang="0">
                    <a:pos x="5" y="225"/>
                  </a:cxn>
                  <a:cxn ang="0">
                    <a:pos x="81" y="285"/>
                  </a:cxn>
                  <a:cxn ang="0">
                    <a:pos x="125" y="195"/>
                  </a:cxn>
                </a:cxnLst>
                <a:rect l="l" t="t" r="r" b="b"/>
                <a:pathLst>
                  <a:path w="125" h="290">
                    <a:moveTo>
                      <a:pt x="51" y="0"/>
                    </a:moveTo>
                    <a:cubicBezTo>
                      <a:pt x="55" y="49"/>
                      <a:pt x="59" y="98"/>
                      <a:pt x="51" y="135"/>
                    </a:cubicBezTo>
                    <a:cubicBezTo>
                      <a:pt x="43" y="172"/>
                      <a:pt x="0" y="200"/>
                      <a:pt x="5" y="225"/>
                    </a:cubicBezTo>
                    <a:cubicBezTo>
                      <a:pt x="10" y="250"/>
                      <a:pt x="61" y="290"/>
                      <a:pt x="81" y="285"/>
                    </a:cubicBezTo>
                    <a:cubicBezTo>
                      <a:pt x="101" y="280"/>
                      <a:pt x="118" y="215"/>
                      <a:pt x="125" y="195"/>
                    </a:cubicBez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8442" name="Line 23"/>
            <p:cNvSpPr/>
            <p:nvPr/>
          </p:nvSpPr>
          <p:spPr>
            <a:xfrm flipV="1">
              <a:off x="3878" y="2535"/>
              <a:ext cx="670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43" name="Line 24"/>
            <p:cNvSpPr/>
            <p:nvPr/>
          </p:nvSpPr>
          <p:spPr>
            <a:xfrm flipH="1" flipV="1">
              <a:off x="3961" y="2478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44" name="Line 25"/>
            <p:cNvSpPr/>
            <p:nvPr/>
          </p:nvSpPr>
          <p:spPr>
            <a:xfrm flipH="1" flipV="1">
              <a:off x="4040" y="2479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45" name="Line 26"/>
            <p:cNvSpPr/>
            <p:nvPr/>
          </p:nvSpPr>
          <p:spPr>
            <a:xfrm flipH="1" flipV="1">
              <a:off x="4120" y="2480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46" name="Line 27"/>
            <p:cNvSpPr/>
            <p:nvPr/>
          </p:nvSpPr>
          <p:spPr>
            <a:xfrm flipH="1" flipV="1">
              <a:off x="4200" y="2484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47" name="Line 28"/>
            <p:cNvSpPr/>
            <p:nvPr/>
          </p:nvSpPr>
          <p:spPr>
            <a:xfrm flipH="1" flipV="1">
              <a:off x="4279" y="2484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48" name="Line 29"/>
            <p:cNvSpPr/>
            <p:nvPr/>
          </p:nvSpPr>
          <p:spPr>
            <a:xfrm flipH="1" flipV="1">
              <a:off x="3881" y="2483"/>
              <a:ext cx="91" cy="48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49" name="Line 30"/>
            <p:cNvSpPr/>
            <p:nvPr/>
          </p:nvSpPr>
          <p:spPr>
            <a:xfrm flipH="1" flipV="1">
              <a:off x="4438" y="2484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50" name="Line 31"/>
            <p:cNvSpPr/>
            <p:nvPr/>
          </p:nvSpPr>
          <p:spPr>
            <a:xfrm flipH="1" flipV="1">
              <a:off x="4359" y="2484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51" name="Line 32"/>
            <p:cNvSpPr/>
            <p:nvPr/>
          </p:nvSpPr>
          <p:spPr>
            <a:xfrm flipH="1">
              <a:off x="4248" y="2519"/>
              <a:ext cx="0" cy="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52" name="Rectangle 33"/>
            <p:cNvSpPr/>
            <p:nvPr/>
          </p:nvSpPr>
          <p:spPr>
            <a:xfrm>
              <a:off x="3937" y="3515"/>
              <a:ext cx="242" cy="278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8453" name="Line 34"/>
            <p:cNvSpPr/>
            <p:nvPr/>
          </p:nvSpPr>
          <p:spPr>
            <a:xfrm flipH="1">
              <a:off x="4056" y="2843"/>
              <a:ext cx="0" cy="67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54" name="Line 35"/>
            <p:cNvSpPr/>
            <p:nvPr/>
          </p:nvSpPr>
          <p:spPr>
            <a:xfrm>
              <a:off x="4394" y="2748"/>
              <a:ext cx="292" cy="37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sm" len="lg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55" name="Line 36"/>
            <p:cNvSpPr/>
            <p:nvPr/>
          </p:nvSpPr>
          <p:spPr>
            <a:xfrm flipH="1">
              <a:off x="4431" y="2847"/>
              <a:ext cx="0" cy="38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sm" len="lg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56" name="Line 37"/>
            <p:cNvSpPr/>
            <p:nvPr/>
          </p:nvSpPr>
          <p:spPr>
            <a:xfrm>
              <a:off x="4311" y="2687"/>
              <a:ext cx="426" cy="10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sm" len="lg"/>
            </a:ln>
          </p:spPr>
          <p:txBody>
            <a:bodyPr/>
            <a:lstStyle/>
            <a:p>
              <a:endParaRPr>
                <a:solidFill>
                  <a:srgbClr val="000000"/>
                </a:solidFill>
              </a:endParaRPr>
            </a:p>
          </p:txBody>
        </p:sp>
        <p:sp>
          <p:nvSpPr>
            <p:cNvPr id="18457" name="Text Box 38"/>
            <p:cNvSpPr txBox="1"/>
            <p:nvPr/>
          </p:nvSpPr>
          <p:spPr>
            <a:xfrm>
              <a:off x="4747" y="2732"/>
              <a:ext cx="383" cy="317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altLang="zh-CN" sz="24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 b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8458" name="Text Box 40"/>
            <p:cNvSpPr txBox="1"/>
            <p:nvPr/>
          </p:nvSpPr>
          <p:spPr>
            <a:xfrm>
              <a:off x="4364" y="3260"/>
              <a:ext cx="383" cy="31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anchor="t"/>
            <a:lstStyle/>
            <a:p>
              <a:pPr algn="just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altLang="zh-CN" sz="24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 b="1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311956" y="2727325"/>
            <a:ext cx="498129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</a:p>
        </p:txBody>
      </p:sp>
      <p:sp>
        <p:nvSpPr>
          <p:cNvPr id="5" name="文本框 7"/>
          <p:cNvSpPr txBox="1"/>
          <p:nvPr/>
        </p:nvSpPr>
        <p:spPr>
          <a:xfrm>
            <a:off x="1820804" y="768350"/>
            <a:ext cx="1154051" cy="51022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fontAlgn="base"/>
            <a:r>
              <a:rPr lang="zh-CN" altLang="en-US" sz="2400" b="1" noProof="1">
                <a:solidFill>
                  <a:srgbClr val="0000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练习：</a:t>
            </a:r>
          </a:p>
        </p:txBody>
      </p:sp>
    </p:spTree>
    <p:extLst>
      <p:ext uri="{BB962C8B-B14F-4D97-AF65-F5344CB8AC3E}">
        <p14:creationId xmlns:p14="http://schemas.microsoft.com/office/powerpoint/2010/main" val="27009814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文本框 39937"/>
          <p:cNvSpPr txBox="1"/>
          <p:nvPr/>
        </p:nvSpPr>
        <p:spPr>
          <a:xfrm>
            <a:off x="2032739" y="876300"/>
            <a:ext cx="7790620" cy="129159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理论分析</a:t>
            </a:r>
          </a:p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支点是 A 点还是 </a:t>
            </a:r>
            <a:r>
              <a:rPr lang="zh-CN" altLang="en-US" sz="26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O</a:t>
            </a:r>
            <a:r>
              <a:rPr lang="zh-CN" altLang="en-US" sz="2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点?</a:t>
            </a:r>
          </a:p>
        </p:txBody>
      </p:sp>
      <p:sp>
        <p:nvSpPr>
          <p:cNvPr id="39951" name="文本框 39950"/>
          <p:cNvSpPr/>
          <p:nvPr/>
        </p:nvSpPr>
        <p:spPr>
          <a:xfrm>
            <a:off x="5996117" y="2377761"/>
            <a:ext cx="4053102" cy="342627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EAFF">
                  <a:alpha val="100000"/>
                </a:srgbClr>
              </a:gs>
              <a:gs pos="35001">
                <a:srgbClr val="BBEFFF">
                  <a:alpha val="100000"/>
                </a:srgbClr>
              </a:gs>
              <a:gs pos="100000">
                <a:srgbClr val="E4F9FF">
                  <a:alpha val="100000"/>
                </a:srgbClr>
              </a:gs>
            </a:gsLst>
            <a:lin ang="5400000" scaled="1"/>
          </a:gradFill>
          <a:ln w="9525" cap="flat" cmpd="sng">
            <a:solidFill>
              <a:srgbClr val="46AAC5"/>
            </a:solidFill>
            <a:prstDash val="solid"/>
            <a:miter/>
            <a:headEnd type="none" w="med" len="med"/>
            <a:tailEnd type="none" w="med" len="med"/>
          </a:ln>
          <a:effectLst>
            <a:outerShdw dist="20000" dir="5400000" algn="ctr" rotWithShape="0">
              <a:srgbClr val="000000">
                <a:alpha val="37000"/>
              </a:srgbClr>
            </a:outerShdw>
          </a:effectLst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动滑轮相当于</a:t>
            </a:r>
            <a:r>
              <a:rPr lang="zh-CN" altLang="en-US" sz="2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一个动力臂是阻力臂二倍的省力杠杆</a:t>
            </a: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。因此能省一半力，但费距离，且不能改变力的方向。</a:t>
            </a:r>
          </a:p>
        </p:txBody>
      </p:sp>
      <p:grpSp>
        <p:nvGrpSpPr>
          <p:cNvPr id="17423" name="组合 39951"/>
          <p:cNvGrpSpPr/>
          <p:nvPr/>
        </p:nvGrpSpPr>
        <p:grpSpPr>
          <a:xfrm>
            <a:off x="2099261" y="2338388"/>
            <a:ext cx="3732876" cy="3852862"/>
            <a:chOff x="0" y="0"/>
            <a:chExt cx="2413" cy="2427"/>
          </a:xfrm>
        </p:grpSpPr>
        <p:grpSp>
          <p:nvGrpSpPr>
            <p:cNvPr id="17424" name="组合 39952"/>
            <p:cNvGrpSpPr/>
            <p:nvPr/>
          </p:nvGrpSpPr>
          <p:grpSpPr>
            <a:xfrm>
              <a:off x="0" y="0"/>
              <a:ext cx="2413" cy="2427"/>
              <a:chOff x="0" y="0"/>
              <a:chExt cx="1811" cy="1830"/>
            </a:xfrm>
          </p:grpSpPr>
          <p:sp>
            <p:nvSpPr>
              <p:cNvPr id="17425" name="矩形 39953"/>
              <p:cNvSpPr/>
              <p:nvPr/>
            </p:nvSpPr>
            <p:spPr>
              <a:xfrm>
                <a:off x="10" y="11"/>
                <a:ext cx="1801" cy="1819"/>
              </a:xfrm>
              <a:prstGeom prst="rect">
                <a:avLst/>
              </a:prstGeom>
              <a:noFill/>
              <a:ln w="57150" cap="flat" cmpd="sng">
                <a:solidFill>
                  <a:srgbClr val="111111">
                    <a:alpha val="25000"/>
                  </a:srgbClr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17426" name="矩形 39954"/>
              <p:cNvSpPr/>
              <p:nvPr/>
            </p:nvSpPr>
            <p:spPr>
              <a:xfrm>
                <a:off x="0" y="0"/>
                <a:ext cx="1793" cy="1811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alpha val="57999"/>
                    </a:srgbClr>
                  </a:gs>
                  <a:gs pos="50000">
                    <a:srgbClr val="FFFFFF">
                      <a:alpha val="81998"/>
                    </a:srgbClr>
                  </a:gs>
                  <a:gs pos="100000">
                    <a:srgbClr val="FFFFFF">
                      <a:alpha val="57999"/>
                    </a:srgbClr>
                  </a:gs>
                </a:gsLst>
                <a:lin ang="5400000" scaled="1"/>
              </a:gradFill>
              <a:ln w="9525">
                <a:noFill/>
              </a:ln>
            </p:spPr>
            <p:txBody>
              <a:bodyPr wrap="none" anchor="ctr"/>
              <a:lstStyle/>
              <a:p>
                <a:pPr algn="ctr"/>
                <a:endParaRPr lang="zh-CN" altLang="en-US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7427" name="矩形 39955"/>
            <p:cNvSpPr/>
            <p:nvPr/>
          </p:nvSpPr>
          <p:spPr>
            <a:xfrm>
              <a:off x="140" y="2081"/>
              <a:ext cx="2194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6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杠杆的支点在 </a:t>
              </a:r>
              <a:r>
                <a:rPr lang="en-US" altLang="zh-CN" sz="2600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O</a:t>
              </a:r>
              <a:r>
                <a:rPr lang="en-US" altLang="zh-CN" sz="26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6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点处     </a:t>
              </a:r>
            </a:p>
          </p:txBody>
        </p:sp>
        <p:pic>
          <p:nvPicPr>
            <p:cNvPr id="17428" name="图片 39956" descr="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" y="188"/>
              <a:ext cx="2233" cy="1653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7429" name="矩形 39957"/>
            <p:cNvSpPr/>
            <p:nvPr/>
          </p:nvSpPr>
          <p:spPr>
            <a:xfrm>
              <a:off x="129" y="760"/>
              <a:ext cx="275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O</a:t>
              </a:r>
            </a:p>
          </p:txBody>
        </p:sp>
        <p:sp>
          <p:nvSpPr>
            <p:cNvPr id="17430" name="矩形 39958"/>
            <p:cNvSpPr/>
            <p:nvPr/>
          </p:nvSpPr>
          <p:spPr>
            <a:xfrm>
              <a:off x="504" y="628"/>
              <a:ext cx="263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</a:p>
          </p:txBody>
        </p:sp>
        <p:sp>
          <p:nvSpPr>
            <p:cNvPr id="17431" name="矩形 39959"/>
            <p:cNvSpPr/>
            <p:nvPr/>
          </p:nvSpPr>
          <p:spPr>
            <a:xfrm>
              <a:off x="735" y="260"/>
              <a:ext cx="475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F    </a:t>
              </a:r>
            </a:p>
          </p:txBody>
        </p:sp>
        <p:sp>
          <p:nvSpPr>
            <p:cNvPr id="17432" name="文本框 39960"/>
            <p:cNvSpPr txBox="1"/>
            <p:nvPr/>
          </p:nvSpPr>
          <p:spPr>
            <a:xfrm>
              <a:off x="1281" y="501"/>
              <a:ext cx="67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FA1414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lang="en-US" altLang="zh-CN" sz="2400" b="1" baseline="-25000">
                  <a:solidFill>
                    <a:srgbClr val="FA1414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 </a:t>
              </a:r>
              <a:r>
                <a:rPr lang="en-US" altLang="zh-CN" sz="2400" b="1">
                  <a:solidFill>
                    <a:srgbClr val="FA1414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= </a:t>
              </a:r>
              <a:r>
                <a:rPr lang="en-US" altLang="zh-CN" sz="2400" b="1" i="1">
                  <a:solidFill>
                    <a:srgbClr val="FA1414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R</a:t>
              </a:r>
            </a:p>
          </p:txBody>
        </p:sp>
        <p:sp>
          <p:nvSpPr>
            <p:cNvPr id="17433" name="文本框 39961"/>
            <p:cNvSpPr txBox="1"/>
            <p:nvPr/>
          </p:nvSpPr>
          <p:spPr>
            <a:xfrm>
              <a:off x="1449" y="197"/>
              <a:ext cx="76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 i="1">
                  <a:solidFill>
                    <a:srgbClr val="FA1414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l</a:t>
              </a:r>
              <a:r>
                <a:rPr lang="en-US" altLang="zh-CN" sz="2400" b="1" baseline="-25000">
                  <a:solidFill>
                    <a:srgbClr val="FA1414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r>
                <a:rPr lang="en-US" altLang="zh-CN" sz="2400" b="1">
                  <a:solidFill>
                    <a:srgbClr val="FA1414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= 2</a:t>
              </a:r>
              <a:r>
                <a:rPr lang="en-US" altLang="zh-CN" sz="2400" b="1" i="1">
                  <a:solidFill>
                    <a:srgbClr val="FA1414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R</a:t>
              </a:r>
            </a:p>
          </p:txBody>
        </p:sp>
        <p:sp>
          <p:nvSpPr>
            <p:cNvPr id="17434" name="矩形 39962"/>
            <p:cNvSpPr/>
            <p:nvPr/>
          </p:nvSpPr>
          <p:spPr>
            <a:xfrm>
              <a:off x="1117" y="760"/>
              <a:ext cx="275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O</a:t>
              </a:r>
            </a:p>
          </p:txBody>
        </p:sp>
        <p:sp>
          <p:nvSpPr>
            <p:cNvPr id="17435" name="矩形 39963"/>
            <p:cNvSpPr/>
            <p:nvPr/>
          </p:nvSpPr>
          <p:spPr>
            <a:xfrm>
              <a:off x="1615" y="1435"/>
              <a:ext cx="383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G  </a:t>
              </a:r>
            </a:p>
          </p:txBody>
        </p:sp>
        <p:sp>
          <p:nvSpPr>
            <p:cNvPr id="17436" name="矩形 39964"/>
            <p:cNvSpPr/>
            <p:nvPr/>
          </p:nvSpPr>
          <p:spPr>
            <a:xfrm>
              <a:off x="2064" y="202"/>
              <a:ext cx="313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 </a:t>
              </a:r>
            </a:p>
          </p:txBody>
        </p:sp>
        <p:sp>
          <p:nvSpPr>
            <p:cNvPr id="17437" name="矩形 39965"/>
            <p:cNvSpPr/>
            <p:nvPr/>
          </p:nvSpPr>
          <p:spPr>
            <a:xfrm>
              <a:off x="479" y="1499"/>
              <a:ext cx="383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600" b="1" i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G  </a:t>
              </a:r>
            </a:p>
          </p:txBody>
        </p:sp>
      </p:grpSp>
      <p:sp>
        <p:nvSpPr>
          <p:cNvPr id="17438" name="文本框 39967"/>
          <p:cNvSpPr txBox="1"/>
          <p:nvPr/>
        </p:nvSpPr>
        <p:spPr>
          <a:xfrm>
            <a:off x="4879193" y="573091"/>
            <a:ext cx="337707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动滑轮的实质</a:t>
            </a:r>
          </a:p>
        </p:txBody>
      </p:sp>
    </p:spTree>
    <p:extLst>
      <p:ext uri="{BB962C8B-B14F-4D97-AF65-F5344CB8AC3E}">
        <p14:creationId xmlns:p14="http://schemas.microsoft.com/office/powerpoint/2010/main" val="16217272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图片 99"/>
          <p:cNvPicPr/>
          <p:nvPr/>
        </p:nvPicPr>
        <p:blipFill>
          <a:blip r:embed="rId2"/>
          <a:stretch>
            <a:fillRect/>
          </a:stretch>
        </p:blipFill>
        <p:spPr>
          <a:xfrm>
            <a:off x="8692203" y="1828165"/>
            <a:ext cx="993784" cy="1492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1057521" y="607695"/>
            <a:ext cx="9507774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000000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、用一个如图所示的动滑轮将重</a:t>
            </a:r>
            <a:r>
              <a:rPr lang="en-US" altLang="zh-CN" sz="2400" b="1">
                <a:solidFill>
                  <a:srgbClr val="000000"/>
                </a:solidFill>
                <a:ea typeface="宋体" panose="02010600030101010101" pitchFamily="2" charset="-122"/>
              </a:rPr>
              <a:t>120N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的物体匀速提起（动滑轮重、绳重、摩擦忽略不计），所用拉力为（    ）</a:t>
            </a:r>
            <a:r>
              <a:rPr 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A. 120N       B. 60N       C. 240N       D. 30N
</a:t>
            </a:r>
            <a:endParaRPr lang="en-US" altLang="en-US" sz="24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1056900" y="3320418"/>
            <a:ext cx="7415631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>
              <a:lnSpc>
                <a:spcPct val="15000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．用图中滑轮把重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300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的物体匀速提起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m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时，人对绳子的拉力</a:t>
            </a: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160 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，则动滑轮的重力为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__N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，拉力作用点移动距离为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</a:t>
            </a:r>
            <a:r>
              <a:rPr lang="en-US" sz="2400" b="1" u="sng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__m</a:t>
            </a:r>
            <a:r>
              <a:rPr lang="zh-CN" altLang="en-US" sz="2400" b="1" u="sng">
                <a:solidFill>
                  <a:srgbClr val="000000"/>
                </a:solidFill>
                <a:ea typeface="宋体" panose="02010600030101010101" pitchFamily="2" charset="-122"/>
              </a:rPr>
              <a:t>．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400" b="1">
                <a:solidFill>
                  <a:srgbClr val="000000"/>
                </a:solidFill>
                <a:ea typeface="宋体" panose="02010600030101010101" pitchFamily="2" charset="-122"/>
              </a:rPr>
              <a:t>不计绳重和摩擦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/>
          <p:nvPr/>
        </p:nvPicPr>
        <p:blipFill>
          <a:blip r:embed="rId3"/>
          <a:stretch>
            <a:fillRect/>
          </a:stretch>
        </p:blipFill>
        <p:spPr>
          <a:xfrm>
            <a:off x="9246025" y="3725545"/>
            <a:ext cx="1513571" cy="237744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33274462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755" y="2058991"/>
            <a:ext cx="1197367" cy="2657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4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2253" y="2058988"/>
            <a:ext cx="1104548" cy="3181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75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1693" y="2103438"/>
            <a:ext cx="1522234" cy="312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2776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9467" y="1627191"/>
            <a:ext cx="1169521" cy="3724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7" name="AutoShape 9"/>
          <p:cNvSpPr/>
          <p:nvPr/>
        </p:nvSpPr>
        <p:spPr>
          <a:xfrm>
            <a:off x="4958090" y="3500441"/>
            <a:ext cx="771946" cy="358775"/>
          </a:xfrm>
          <a:prstGeom prst="rightArrow">
            <a:avLst>
              <a:gd name="adj1" fmla="val 50000"/>
              <a:gd name="adj2" fmla="val 55199"/>
            </a:avLst>
          </a:prstGeom>
          <a:solidFill>
            <a:schemeClr val="accent1"/>
          </a:solidFill>
          <a:ln w="19050" cap="flat" cmpd="sng">
            <a:solidFill>
              <a:schemeClr val="accent6">
                <a:lumMod val="5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fontAlgn="base"/>
            <a:endParaRPr lang="zh-CN" altLang="en-US" noProof="1">
              <a:solidFill>
                <a:srgbClr val="000000"/>
              </a:solidFill>
            </a:endParaRPr>
          </a:p>
        </p:txBody>
      </p:sp>
      <p:sp>
        <p:nvSpPr>
          <p:cNvPr id="32778" name="AutoShape 10"/>
          <p:cNvSpPr/>
          <p:nvPr/>
        </p:nvSpPr>
        <p:spPr>
          <a:xfrm>
            <a:off x="7273927" y="3500441"/>
            <a:ext cx="771946" cy="358775"/>
          </a:xfrm>
          <a:prstGeom prst="rightArrow">
            <a:avLst>
              <a:gd name="adj1" fmla="val 50000"/>
              <a:gd name="adj2" fmla="val 55199"/>
            </a:avLst>
          </a:prstGeom>
          <a:solidFill>
            <a:schemeClr val="accent1"/>
          </a:solidFill>
          <a:ln w="19050" cap="flat" cmpd="sng">
            <a:solidFill>
              <a:schemeClr val="accent6">
                <a:lumMod val="5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fontAlgn="base"/>
            <a:endParaRPr lang="zh-CN" altLang="en-US" noProof="1">
              <a:solidFill>
                <a:srgbClr val="000000"/>
              </a:solidFill>
            </a:endParaRPr>
          </a:p>
        </p:txBody>
      </p:sp>
      <p:sp>
        <p:nvSpPr>
          <p:cNvPr id="32782" name="Text Box 4"/>
          <p:cNvSpPr txBox="1"/>
          <p:nvPr/>
        </p:nvSpPr>
        <p:spPr>
          <a:xfrm>
            <a:off x="2196720" y="1304927"/>
            <a:ext cx="5216436" cy="109260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457200" indent="-457200">
              <a:lnSpc>
                <a:spcPct val="125000"/>
              </a:lnSpc>
              <a:buFont typeface="Wingdings" panose="05000000000000000000" charset="0"/>
              <a:buChar char=""/>
            </a:pP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定滑轮与动滑轮的组合叫滑轮组。</a:t>
            </a:r>
            <a:endParaRPr lang="en-US" altLang="zh-CN" sz="26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80696" y="5545138"/>
            <a:ext cx="7968523" cy="6770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EAFF">
                  <a:alpha val="100000"/>
                </a:srgbClr>
              </a:gs>
              <a:gs pos="35001">
                <a:srgbClr val="BBEFFF">
                  <a:alpha val="100000"/>
                </a:srgbClr>
              </a:gs>
              <a:gs pos="100000">
                <a:srgbClr val="E4F9FF">
                  <a:alpha val="100000"/>
                </a:srgbClr>
              </a:gs>
            </a:gsLst>
            <a:lin ang="5400000" scaled="1"/>
          </a:gradFill>
          <a:ln w="9525" cap="flat" cmpd="sng">
            <a:solidFill>
              <a:srgbClr val="46AAC5"/>
            </a:solidFill>
            <a:prstDash val="solid"/>
            <a:miter/>
            <a:headEnd type="none" w="med" len="med"/>
            <a:tailEnd type="none" w="med" len="med"/>
          </a:ln>
          <a:effectLst>
            <a:outerShdw dist="20000" dir="5400000" algn="ctr" rotWithShape="0">
              <a:srgbClr val="000000">
                <a:alpha val="37000"/>
              </a:srgbClr>
            </a:outerShdw>
          </a:effectLst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结论：</a:t>
            </a: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使用滑轮组既可以省力；又可以改变力的方向。</a:t>
            </a:r>
          </a:p>
        </p:txBody>
      </p:sp>
      <p:sp>
        <p:nvSpPr>
          <p:cNvPr id="8205" name="文本框 6151"/>
          <p:cNvSpPr txBox="1"/>
          <p:nvPr/>
        </p:nvSpPr>
        <p:spPr>
          <a:xfrm>
            <a:off x="1402806" y="481332"/>
            <a:ext cx="3329758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600" b="1">
                <a:solidFill>
                  <a:srgbClr val="0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考点</a:t>
            </a:r>
            <a:r>
              <a:rPr lang="en-US" altLang="zh-CN" sz="3600" b="1">
                <a:solidFill>
                  <a:srgbClr val="0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2    </a:t>
            </a:r>
            <a:r>
              <a:rPr lang="zh-CN" altLang="en-US" sz="3600" b="1">
                <a:solidFill>
                  <a:srgbClr val="0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滑轮组</a:t>
            </a:r>
          </a:p>
        </p:txBody>
      </p:sp>
    </p:spTree>
    <p:extLst>
      <p:ext uri="{BB962C8B-B14F-4D97-AF65-F5344CB8AC3E}">
        <p14:creationId xmlns:p14="http://schemas.microsoft.com/office/powerpoint/2010/main" val="1925057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7" grpId="0" animBg="1"/>
      <p:bldP spid="32778" grpId="0" animBg="1"/>
      <p:bldP spid="32782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/>
        </p:nvSpPr>
        <p:spPr>
          <a:xfrm>
            <a:off x="4212751" y="238443"/>
            <a:ext cx="4517198" cy="6767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EEAFF">
                  <a:alpha val="100000"/>
                </a:srgbClr>
              </a:gs>
              <a:gs pos="35001">
                <a:srgbClr val="BBEFFF">
                  <a:alpha val="100000"/>
                </a:srgbClr>
              </a:gs>
              <a:gs pos="100000">
                <a:srgbClr val="E4F9FF">
                  <a:alpha val="100000"/>
                </a:srgbClr>
              </a:gs>
            </a:gsLst>
            <a:lin ang="5400000" scaled="1"/>
          </a:gradFill>
          <a:ln w="9525" cap="flat" cmpd="sng">
            <a:solidFill>
              <a:srgbClr val="46AAC5"/>
            </a:solidFill>
            <a:prstDash val="solid"/>
            <a:miter/>
            <a:headEnd type="none" w="med" len="med"/>
            <a:tailEnd type="none" w="med" len="med"/>
          </a:ln>
          <a:effectLst>
            <a:outerShdw dist="20000" dir="5400000" algn="ctr" rotWithShape="0">
              <a:srgbClr val="000000">
                <a:alpha val="37000"/>
              </a:srgbClr>
            </a:outerShdw>
          </a:effectLst>
        </p:spPr>
        <p:txBody>
          <a:bodyPr wrap="square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6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这两种绕线方法有什么不同？</a:t>
            </a:r>
          </a:p>
        </p:txBody>
      </p:sp>
      <p:pic>
        <p:nvPicPr>
          <p:cNvPr id="33805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815" y="1647190"/>
            <a:ext cx="1254296" cy="35166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806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3641" y="1647193"/>
            <a:ext cx="1367535" cy="35629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Box 1"/>
          <p:cNvSpPr txBox="1"/>
          <p:nvPr/>
        </p:nvSpPr>
        <p:spPr>
          <a:xfrm>
            <a:off x="777826" y="304483"/>
            <a:ext cx="1072507" cy="54483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讨 论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355808" y="2090422"/>
            <a:ext cx="3589007" cy="310854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甲图重物由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段绳子承担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     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即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n=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，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                   
</a:t>
            </a:r>
          </a:p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所以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F=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G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，</a:t>
            </a:r>
          </a:p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 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s=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h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。</a:t>
            </a:r>
          </a:p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V</a:t>
            </a:r>
            <a:r>
              <a:rPr lang="zh-CN" altLang="en-US" sz="2800" baseline="-25000">
                <a:solidFill>
                  <a:srgbClr val="000000"/>
                </a:solidFill>
                <a:ea typeface="宋体" panose="02010600030101010101" pitchFamily="2" charset="-122"/>
              </a:rPr>
              <a:t>绳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=____V</a:t>
            </a:r>
            <a:r>
              <a:rPr lang="zh-CN" altLang="en-US" sz="2800" baseline="-25000">
                <a:solidFill>
                  <a:srgbClr val="000000"/>
                </a:solidFill>
                <a:ea typeface="宋体" panose="02010600030101010101" pitchFamily="2" charset="-122"/>
              </a:rPr>
              <a:t>物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710795" y="2021208"/>
            <a:ext cx="3378617" cy="310854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乙图重物由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段绳子承担即</a:t>
            </a:r>
            <a:r>
              <a:rPr lang="en-US" sz="2800">
                <a:solidFill>
                  <a:srgbClr val="000000"/>
                </a:solidFill>
                <a:latin typeface="宋体" panose="02010600030101010101" pitchFamily="2" charset="-122"/>
              </a:rPr>
              <a:t>n=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 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，所以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F=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G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，
</a:t>
            </a:r>
          </a:p>
          <a:p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 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s=</a:t>
            </a:r>
            <a:r>
              <a:rPr lang="en-US" sz="2800" u="sng">
                <a:solidFill>
                  <a:srgbClr val="000000"/>
                </a:solidFill>
                <a:latin typeface="宋体" panose="02010600030101010101" pitchFamily="2" charset="-122"/>
              </a:rPr>
              <a:t>      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</a:rPr>
              <a:t>h</a:t>
            </a:r>
            <a:r>
              <a:rPr lang="zh-CN" altLang="en-US" sz="2800">
                <a:solidFill>
                  <a:srgbClr val="000000"/>
                </a:solidFill>
                <a:ea typeface="宋体" panose="02010600030101010101" pitchFamily="2" charset="-122"/>
              </a:rPr>
              <a:t>。</a:t>
            </a:r>
          </a:p>
          <a:p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     V</a:t>
            </a:r>
            <a:r>
              <a:rPr lang="zh-CN" altLang="en-US" sz="2800" baseline="-250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绳</a:t>
            </a:r>
            <a:r>
              <a:rPr lang="en-US" altLang="zh-CN" sz="28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=____V</a:t>
            </a:r>
            <a:r>
              <a:rPr lang="zh-CN" altLang="en-US" sz="2800" baseline="-250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物</a:t>
            </a:r>
            <a:endParaRPr lang="zh-CN" altLang="en-US" sz="28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0236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0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1322</Words>
  <Application>Microsoft Office PowerPoint</Application>
  <PresentationFormat>自定义</PresentationFormat>
  <Paragraphs>112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Office 主题</vt:lpstr>
      <vt:lpstr>Office 主题​​</vt:lpstr>
      <vt:lpstr>第二十八讲  滑轮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第九讲  声与电磁波</dc:title>
  <dc:creator>Administrator</dc:creator>
  <cp:lastModifiedBy>User</cp:lastModifiedBy>
  <cp:revision>3</cp:revision>
  <dcterms:created xsi:type="dcterms:W3CDTF">2021-02-23T00:55:28Z</dcterms:created>
  <dcterms:modified xsi:type="dcterms:W3CDTF">2021-02-23T01:00:51Z</dcterms:modified>
</cp:coreProperties>
</file>