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  <p:sldMasterId id="2147483697" r:id="rId3"/>
  </p:sldMasterIdLst>
  <p:notesMasterIdLst>
    <p:notesMasterId r:id="rId4"/>
  </p:notesMasterIdLst>
  <p:sldIdLst>
    <p:sldId id="285" r:id="rId5"/>
    <p:sldId id="322" r:id="rId6"/>
    <p:sldId id="321" r:id="rId7"/>
    <p:sldId id="323" r:id="rId8"/>
    <p:sldId id="325" r:id="rId9"/>
    <p:sldId id="326" r:id="rId10"/>
    <p:sldId id="330" r:id="rId11"/>
    <p:sldId id="331" r:id="rId12"/>
    <p:sldId id="332" r:id="rId13"/>
    <p:sldId id="333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9" r:id="rId28"/>
    <p:sldId id="350" r:id="rId29"/>
    <p:sldId id="351" r:id="rId30"/>
    <p:sldId id="352" r:id="rId31"/>
    <p:sldId id="283" r:id="rId32"/>
  </p:sldIdLst>
  <p:sldSz cx="9144000" cy="6858000" type="screen4x3"/>
  <p:notesSz cx="6858000" cy="9144000"/>
  <p:custDataLst>
    <p:tags r:id="rId33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Relationship Id="rId2" Type="http://schemas.openxmlformats.org/officeDocument/2006/relationships/image" Target="../media/image18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208D9845-AC95-4D47-BD87-70C180EACCD1}" type="datetime1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4100" name="Rectangle 4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en-US" altLang="zh-CN" sz="120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CF43E498-72B1-4555-B93B-9508CFDE5E58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4579" name="Rectangle 3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round/>
          </a:ln>
          <a:effectLst/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7651" name="Rectangle 3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round/>
          </a:ln>
          <a:effectLst/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9699" name="Rectangle 3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round/>
          </a:ln>
          <a:effectLst/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34819" name="Rectangle 3"/>
          <p:cNvSpPr/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round/>
          </a:ln>
          <a:effectLst/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C3AD1318-F532-41B9-ABD1-3782693A23E8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0C275F39-1559-45DD-A0C1-A2C5E112014C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DF8AF2CC-EFD6-4544-AB8C-66EEE8B6666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0932736E-5C6B-4D72-8B72-FBA4AD3D4DB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round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lvl="0" indent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97921F19-E741-4285-9DF7-3D4568EEF96A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35946F70-DE24-4CF4-AF6B-1BB5DA1AFDFA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1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5.png" /><Relationship Id="rId4" Type="http://schemas.openxmlformats.org/officeDocument/2006/relationships/image" Target="../media/image6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7.png" /><Relationship Id="rId4" Type="http://schemas.openxmlformats.org/officeDocument/2006/relationships/image" Target="../media/image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0.png" /><Relationship Id="rId4" Type="http://schemas.openxmlformats.org/officeDocument/2006/relationships/image" Target="../media/image1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Relationship Id="rId3" Type="http://schemas.openxmlformats.org/officeDocument/2006/relationships/image" Target="../media/image11.png" /><Relationship Id="rId4" Type="http://schemas.openxmlformats.org/officeDocument/2006/relationships/image" Target="../media/image14.png" /><Relationship Id="rId5" Type="http://schemas.openxmlformats.org/officeDocument/2006/relationships/image" Target="../media/image1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Relationship Id="rId3" Type="http://schemas.openxmlformats.org/officeDocument/2006/relationships/image" Target="../media/image16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7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8.wmf" /><Relationship Id="rId6" Type="http://schemas.openxmlformats.org/officeDocument/2006/relationships/vmlDrawing" Target="../drawings/vmlDrawing1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Relationship Id="rId3" Type="http://schemas.openxmlformats.org/officeDocument/2006/relationships/image" Target="../media/image20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2411412" y="1989138"/>
            <a:ext cx="4103688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第十章 浮力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15"/>
          <p:cNvSpPr/>
          <p:nvPr/>
        </p:nvSpPr>
        <p:spPr bwMode="black">
          <a:xfrm>
            <a:off x="457200" y="304800"/>
            <a:ext cx="19050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Arial" pitchFamily="34" charset="0"/>
                <a:ea typeface="黑体" pitchFamily="49" charset="-122"/>
              </a:rPr>
              <a:t>一、浮力</a:t>
            </a:r>
            <a:endParaRPr lang="zh-CN" altLang="en-US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147" name="Rectangle 16"/>
          <p:cNvSpPr/>
          <p:nvPr/>
        </p:nvSpPr>
        <p:spPr>
          <a:xfrm>
            <a:off x="2195512" y="404812"/>
            <a:ext cx="19050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（</a:t>
            </a:r>
            <a:r>
              <a:rPr lang="en-US" altLang="zh-CN" b="1" i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F</a:t>
            </a:r>
            <a:r>
              <a:rPr lang="zh-CN" altLang="en-US" b="1" baseline="-25000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浮</a:t>
            </a:r>
            <a:r>
              <a:rPr lang="zh-CN" altLang="en-US" b="1">
                <a:solidFill>
                  <a:srgbClr val="CC0000"/>
                </a:solidFill>
                <a:latin typeface="Times New Roman" pitchFamily="18" charset="0"/>
                <a:sym typeface="Wingdings" pitchFamily="2" charset="2"/>
              </a:rPr>
              <a:t>）</a:t>
            </a:r>
            <a:endParaRPr lang="zh-CN" altLang="en-US" b="1">
              <a:solidFill>
                <a:srgbClr val="CC0000"/>
              </a:solidFill>
              <a:latin typeface="Times New Roman" pitchFamily="18" charset="0"/>
              <a:sym typeface="Wingdings" pitchFamily="2" charset="2"/>
            </a:endParaRPr>
          </a:p>
        </p:txBody>
      </p:sp>
      <p:pic>
        <p:nvPicPr>
          <p:cNvPr id="6148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9" name="Text Box 23"/>
          <p:cNvSpPr/>
          <p:nvPr/>
        </p:nvSpPr>
        <p:spPr>
          <a:xfrm>
            <a:off x="457200" y="1295400"/>
            <a:ext cx="79248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．定义：浸在液体（或气体）中的物体受到液体（或气体）对物体向上的托力，这个力叫浮力。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150" name="Group 6"/>
          <p:cNvGrpSpPr/>
          <p:nvPr/>
        </p:nvGrpSpPr>
        <p:grpSpPr>
          <a:xfrm>
            <a:off x="457200" y="3962400"/>
            <a:ext cx="3683000" cy="1447800"/>
            <a:chOff x="288" y="2496"/>
            <a:chExt cx="2320" cy="912"/>
          </a:xfrm>
        </p:grpSpPr>
        <p:sp>
          <p:nvSpPr>
            <p:cNvPr id="6161" name="Rectangle 13"/>
            <p:cNvSpPr/>
            <p:nvPr/>
          </p:nvSpPr>
          <p:spPr bwMode="black">
            <a:xfrm>
              <a:off x="288" y="2496"/>
              <a:ext cx="2320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3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．浮力的施力物体：</a:t>
              </a:r>
              <a:endPara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162" name="Rectangle 13"/>
            <p:cNvSpPr/>
            <p:nvPr/>
          </p:nvSpPr>
          <p:spPr bwMode="black">
            <a:xfrm>
              <a:off x="576" y="2976"/>
              <a:ext cx="1986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液体（或气体）</a:t>
              </a:r>
              <a:endParaRPr lang="zh-CN" altLang="en-US" sz="2800" b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6151" name="Group 9"/>
          <p:cNvGrpSpPr/>
          <p:nvPr/>
        </p:nvGrpSpPr>
        <p:grpSpPr>
          <a:xfrm>
            <a:off x="395288" y="2636838"/>
            <a:ext cx="4681538" cy="604838"/>
            <a:chOff x="249" y="1661"/>
            <a:chExt cx="2949" cy="381"/>
          </a:xfrm>
        </p:grpSpPr>
        <p:sp>
          <p:nvSpPr>
            <p:cNvPr id="6159" name="Rectangle 12"/>
            <p:cNvSpPr/>
            <p:nvPr/>
          </p:nvSpPr>
          <p:spPr bwMode="black">
            <a:xfrm>
              <a:off x="249" y="1661"/>
              <a:ext cx="1960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2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．浮力的方向：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160" name="Rectangle 12"/>
            <p:cNvSpPr/>
            <p:nvPr/>
          </p:nvSpPr>
          <p:spPr bwMode="black">
            <a:xfrm>
              <a:off x="2064" y="1706"/>
              <a:ext cx="1134" cy="33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CC0000"/>
                  </a:solidFill>
                  <a:latin typeface="Times New Roman" pitchFamily="18" charset="0"/>
                  <a:ea typeface="黑体" pitchFamily="49" charset="-122"/>
                </a:rPr>
                <a:t>竖直向上</a:t>
              </a:r>
              <a:endParaRPr lang="zh-CN" altLang="en-US" sz="2800" b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6152" name="Rectangle 13"/>
          <p:cNvSpPr/>
          <p:nvPr/>
        </p:nvSpPr>
        <p:spPr bwMode="black">
          <a:xfrm>
            <a:off x="468312" y="5734050"/>
            <a:ext cx="32512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153" name="Group 13"/>
          <p:cNvGrpSpPr/>
          <p:nvPr/>
        </p:nvGrpSpPr>
        <p:grpSpPr>
          <a:xfrm>
            <a:off x="468312" y="2565400"/>
            <a:ext cx="7848600" cy="3638550"/>
            <a:chOff x="295" y="1706"/>
            <a:chExt cx="4944" cy="2292"/>
          </a:xfrm>
        </p:grpSpPr>
        <p:pic>
          <p:nvPicPr>
            <p:cNvPr id="6154" name="Picture 15"/>
            <p:cNvPicPr/>
            <p:nvPr/>
          </p:nvPicPr>
          <p:blipFill>
            <a:blip r:embed="rId3"/>
            <a:srcRect l="47254"/>
            <a:stretch>
              <a:fillRect/>
            </a:stretch>
          </p:blipFill>
          <p:spPr>
            <a:xfrm>
              <a:off x="4332" y="1706"/>
              <a:ext cx="749" cy="172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155" name="Rectangle 13"/>
            <p:cNvSpPr/>
            <p:nvPr/>
          </p:nvSpPr>
          <p:spPr bwMode="black">
            <a:xfrm>
              <a:off x="295" y="3612"/>
              <a:ext cx="2048" cy="3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．浮力的大小：</a:t>
              </a:r>
              <a:endParaRPr lang="zh-CN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6156" name="Picture 15"/>
            <p:cNvPicPr/>
            <p:nvPr/>
          </p:nvPicPr>
          <p:blipFill>
            <a:blip r:embed="rId3"/>
            <a:srcRect r="62753"/>
            <a:stretch>
              <a:fillRect/>
            </a:stretch>
          </p:blipFill>
          <p:spPr>
            <a:xfrm>
              <a:off x="3696" y="1706"/>
              <a:ext cx="636" cy="176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157" name="Rectangle 11"/>
            <p:cNvSpPr/>
            <p:nvPr/>
          </p:nvSpPr>
          <p:spPr bwMode="black">
            <a:xfrm>
              <a:off x="2154" y="3612"/>
              <a:ext cx="1769" cy="3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称量法测浮力：</a:t>
              </a:r>
              <a:endParaRPr lang="zh-CN" altLang="en-US" sz="2800" b="1" i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6158" name="Rectangle 11"/>
            <p:cNvSpPr/>
            <p:nvPr/>
          </p:nvSpPr>
          <p:spPr bwMode="black">
            <a:xfrm>
              <a:off x="3833" y="3566"/>
              <a:ext cx="1406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solidFill>
                    <a:srgbClr val="CC0000"/>
                  </a:solidFill>
                  <a:latin typeface="Times New Roman" pitchFamily="18" charset="0"/>
                </a:rPr>
                <a:t>浮</a:t>
              </a:r>
              <a:r>
                <a:rPr lang="en-US" altLang="zh-CN" sz="2800" b="1">
                  <a:solidFill>
                    <a:srgbClr val="CC0000"/>
                  </a:solidFill>
                  <a:latin typeface="Times New Roman" pitchFamily="18" charset="0"/>
                </a:rPr>
                <a:t>=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G</a:t>
              </a:r>
              <a:r>
                <a:rPr lang="en-US" altLang="en-US" sz="3600" b="1">
                  <a:solidFill>
                    <a:srgbClr val="CC0000"/>
                  </a:solidFill>
                  <a:latin typeface="Arial" pitchFamily="34" charset="0"/>
                </a:rPr>
                <a:t>－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endParaRPr lang="zh-CN" altLang="en-US" sz="2800" b="1" i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0" name="Picture 15"/>
          <p:cNvPicPr/>
          <p:nvPr/>
        </p:nvPicPr>
        <p:blipFill>
          <a:blip r:embed="rId2"/>
          <a:srcRect r="62753"/>
          <a:stretch>
            <a:fillRect/>
          </a:stretch>
        </p:blipFill>
        <p:spPr>
          <a:xfrm>
            <a:off x="827088" y="765175"/>
            <a:ext cx="1873250" cy="4679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1" name="Rectangle 11"/>
          <p:cNvSpPr/>
          <p:nvPr/>
        </p:nvSpPr>
        <p:spPr bwMode="black">
          <a:xfrm>
            <a:off x="3132138" y="5661025"/>
            <a:ext cx="2808288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称量法测浮力：</a:t>
            </a:r>
            <a:endParaRPr lang="zh-CN" altLang="en-US" sz="2800" b="1" i="1">
              <a:solidFill>
                <a:srgbClr val="CC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2" name="Rectangle 11"/>
          <p:cNvSpPr/>
          <p:nvPr/>
        </p:nvSpPr>
        <p:spPr bwMode="black">
          <a:xfrm>
            <a:off x="6156325" y="5518150"/>
            <a:ext cx="2232025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F</a:t>
            </a:r>
            <a:r>
              <a:rPr lang="zh-CN" altLang="en-US" sz="2800" b="1" baseline="-25000">
                <a:solidFill>
                  <a:srgbClr val="CC0000"/>
                </a:solidFill>
                <a:latin typeface="Times New Roman" pitchFamily="18" charset="0"/>
              </a:rPr>
              <a:t>浮</a:t>
            </a:r>
            <a:r>
              <a:rPr lang="en-US" altLang="zh-CN" sz="2800" b="1">
                <a:solidFill>
                  <a:srgbClr val="CC0000"/>
                </a:solidFill>
                <a:latin typeface="Times New Roman" pitchFamily="18" charset="0"/>
              </a:rPr>
              <a:t>=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G</a:t>
            </a:r>
            <a:r>
              <a:rPr lang="en-US" altLang="en-US" sz="3600" b="1">
                <a:solidFill>
                  <a:srgbClr val="CC0000"/>
                </a:solidFill>
                <a:latin typeface="Arial" pitchFamily="34" charset="0"/>
              </a:rPr>
              <a:t>－</a:t>
            </a:r>
            <a:r>
              <a:rPr lang="en-US" altLang="zh-CN" sz="2800" b="1" i="1">
                <a:solidFill>
                  <a:srgbClr val="CC0000"/>
                </a:solidFill>
                <a:latin typeface="Times New Roman" pitchFamily="18" charset="0"/>
              </a:rPr>
              <a:t>F</a:t>
            </a:r>
            <a:endParaRPr lang="zh-CN" altLang="en-US" sz="2800" b="1" i="1">
              <a:solidFill>
                <a:srgbClr val="CC0000"/>
              </a:solidFill>
              <a:latin typeface="Times New Roman" pitchFamily="18" charset="0"/>
            </a:endParaRPr>
          </a:p>
        </p:txBody>
      </p:sp>
      <p:pic>
        <p:nvPicPr>
          <p:cNvPr id="7173" name="Picture 15"/>
          <p:cNvPicPr/>
          <p:nvPr/>
        </p:nvPicPr>
        <p:blipFill>
          <a:blip r:embed="rId2"/>
          <a:srcRect l="47254"/>
          <a:stretch>
            <a:fillRect/>
          </a:stretch>
        </p:blipFill>
        <p:spPr>
          <a:xfrm>
            <a:off x="3348038" y="620712"/>
            <a:ext cx="2447925" cy="4752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4" name="Rectangle 11"/>
          <p:cNvSpPr/>
          <p:nvPr/>
        </p:nvSpPr>
        <p:spPr bwMode="black">
          <a:xfrm>
            <a:off x="2051050" y="2420938"/>
            <a:ext cx="165735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G=2.3N</a:t>
            </a:r>
            <a:endParaRPr lang="en-US" altLang="zh-CN" sz="2800" b="1" i="1">
              <a:solidFill>
                <a:srgbClr val="CC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7175" name="Rectangle 11"/>
          <p:cNvSpPr/>
          <p:nvPr/>
        </p:nvSpPr>
        <p:spPr bwMode="black">
          <a:xfrm>
            <a:off x="4859338" y="2276475"/>
            <a:ext cx="165735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F=0.8N</a:t>
            </a:r>
            <a:endParaRPr lang="en-US" altLang="zh-CN" sz="2800" b="1" i="1">
              <a:solidFill>
                <a:srgbClr val="CC0000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7176" name="Group 8"/>
          <p:cNvGrpSpPr/>
          <p:nvPr/>
        </p:nvGrpSpPr>
        <p:grpSpPr>
          <a:xfrm>
            <a:off x="6877050" y="981075"/>
            <a:ext cx="2919412" cy="2894012"/>
            <a:chOff x="4351" y="1480"/>
            <a:chExt cx="1839" cy="1823"/>
          </a:xfrm>
        </p:grpSpPr>
        <p:sp>
          <p:nvSpPr>
            <p:cNvPr id="7178" name="Rectangle 9"/>
            <p:cNvSpPr/>
            <p:nvPr/>
          </p:nvSpPr>
          <p:spPr>
            <a:xfrm>
              <a:off x="4351" y="2478"/>
              <a:ext cx="363" cy="318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179" name="Oval 10"/>
            <p:cNvSpPr/>
            <p:nvPr/>
          </p:nvSpPr>
          <p:spPr>
            <a:xfrm>
              <a:off x="4513" y="2614"/>
              <a:ext cx="46" cy="45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 wrap="non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cxnSp>
          <p:nvCxnSpPr>
            <p:cNvPr id="7180" name="Line 11"/>
            <p:cNvCxnSpPr/>
            <p:nvPr/>
          </p:nvCxnSpPr>
          <p:spPr>
            <a:xfrm flipH="1" flipV="1">
              <a:off x="4531" y="2060"/>
              <a:ext cx="0" cy="5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tailEnd type="triangle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7181" name="Line 12"/>
            <p:cNvCxnSpPr/>
            <p:nvPr/>
          </p:nvCxnSpPr>
          <p:spPr>
            <a:xfrm flipH="1" flipV="1">
              <a:off x="4532" y="1888"/>
              <a:ext cx="0" cy="5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tailEnd type="triangle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7182" name="Line 13"/>
            <p:cNvCxnSpPr/>
            <p:nvPr/>
          </p:nvCxnSpPr>
          <p:spPr>
            <a:xfrm flipH="1">
              <a:off x="4531" y="2623"/>
              <a:ext cx="0" cy="6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tailEnd type="triangle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sp>
          <p:nvSpPr>
            <p:cNvPr id="7183" name="Rectangle 11"/>
            <p:cNvSpPr/>
            <p:nvPr/>
          </p:nvSpPr>
          <p:spPr bwMode="black">
            <a:xfrm>
              <a:off x="4604" y="2886"/>
              <a:ext cx="1044" cy="3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G=2.3N</a:t>
              </a:r>
              <a:endParaRPr lang="en-US" altLang="zh-CN" sz="2800" b="1" i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7184" name="Rectangle 11"/>
            <p:cNvSpPr/>
            <p:nvPr/>
          </p:nvSpPr>
          <p:spPr bwMode="black">
            <a:xfrm>
              <a:off x="4604" y="2069"/>
              <a:ext cx="1044" cy="38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latin typeface="Times New Roman" pitchFamily="18" charset="0"/>
                  <a:ea typeface="黑体" pitchFamily="49" charset="-122"/>
                </a:rPr>
                <a:t>F=0.8N</a:t>
              </a:r>
              <a:endParaRPr lang="en-US" altLang="zh-CN" sz="2800" b="1" i="1">
                <a:solidFill>
                  <a:srgbClr val="CC0000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7185" name="Rectangle 11"/>
            <p:cNvSpPr/>
            <p:nvPr/>
          </p:nvSpPr>
          <p:spPr bwMode="black">
            <a:xfrm>
              <a:off x="4558" y="1480"/>
              <a:ext cx="1632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solidFill>
                    <a:srgbClr val="CC0000"/>
                  </a:solidFill>
                  <a:latin typeface="Times New Roman" pitchFamily="18" charset="0"/>
                </a:rPr>
                <a:t>浮</a:t>
              </a:r>
              <a:r>
                <a:rPr lang="en-US" altLang="zh-CN" sz="2800" b="1">
                  <a:solidFill>
                    <a:srgbClr val="CC0000"/>
                  </a:solidFill>
                  <a:latin typeface="Times New Roman" pitchFamily="18" charset="0"/>
                </a:rPr>
                <a:t>=</a:t>
              </a:r>
              <a:r>
                <a:rPr lang="zh-CN" altLang="en-US" sz="2800" b="1" i="1">
                  <a:solidFill>
                    <a:srgbClr val="CC0000"/>
                  </a:solidFill>
                  <a:latin typeface="Times New Roman" pitchFamily="18" charset="0"/>
                </a:rPr>
                <a:t>？</a:t>
              </a:r>
              <a:endParaRPr lang="zh-CN" altLang="en-US" sz="2800" b="1" i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7177" name="Rectangle 11"/>
          <p:cNvSpPr/>
          <p:nvPr/>
        </p:nvSpPr>
        <p:spPr bwMode="black">
          <a:xfrm>
            <a:off x="6516688" y="4221162"/>
            <a:ext cx="1800225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zh-CN" altLang="en-US" sz="2800" b="1" baseline="-25000">
                <a:latin typeface="Times New Roman" pitchFamily="18" charset="0"/>
              </a:rPr>
              <a:t>浮</a:t>
            </a:r>
            <a:r>
              <a:rPr lang="en-US" altLang="zh-CN" sz="3600" b="1">
                <a:latin typeface="Arial" pitchFamily="34" charset="0"/>
              </a:rPr>
              <a:t>+</a:t>
            </a: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en-US" altLang="zh-CN" sz="2800" b="1">
                <a:latin typeface="Times New Roman" pitchFamily="18" charset="0"/>
              </a:rPr>
              <a:t>=</a:t>
            </a:r>
            <a:r>
              <a:rPr lang="en-US" altLang="zh-CN" sz="2800" b="1" i="1">
                <a:latin typeface="Times New Roman" pitchFamily="18" charset="0"/>
              </a:rPr>
              <a:t>G</a:t>
            </a:r>
            <a:endParaRPr lang="zh-CN" altLang="en-US" sz="2800" b="1" i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1"/>
      <p:bldP spid="7174" grpId="2"/>
      <p:bldP spid="7175" grpId="3"/>
      <p:bldP spid="7177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4" name="Group 50"/>
          <p:cNvGrpSpPr/>
          <p:nvPr/>
        </p:nvGrpSpPr>
        <p:grpSpPr>
          <a:xfrm>
            <a:off x="971550" y="2435225"/>
            <a:ext cx="3060700" cy="3379788"/>
            <a:chOff x="612" y="1534"/>
            <a:chExt cx="1928" cy="2129"/>
          </a:xfrm>
        </p:grpSpPr>
        <p:sp>
          <p:nvSpPr>
            <p:cNvPr id="8219" name="Rectangle 42"/>
            <p:cNvSpPr/>
            <p:nvPr/>
          </p:nvSpPr>
          <p:spPr>
            <a:xfrm>
              <a:off x="612" y="1763"/>
              <a:ext cx="1928" cy="1900"/>
            </a:xfrm>
            <a:prstGeom prst="rect">
              <a:avLst/>
            </a:prstGeom>
            <a:solidFill>
              <a:srgbClr val="A7FFFF">
                <a:alpha val="65097"/>
              </a:srgbClr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itchFamily="34" charset="0"/>
              </a:endParaRPr>
            </a:p>
          </p:txBody>
        </p:sp>
        <p:grpSp>
          <p:nvGrpSpPr>
            <p:cNvPr id="8220" name="Group 49"/>
            <p:cNvGrpSpPr/>
            <p:nvPr/>
          </p:nvGrpSpPr>
          <p:grpSpPr>
            <a:xfrm>
              <a:off x="612" y="1534"/>
              <a:ext cx="1928" cy="2129"/>
              <a:chOff x="612" y="1423"/>
              <a:chExt cx="1928" cy="2129"/>
            </a:xfrm>
          </p:grpSpPr>
          <p:cxnSp>
            <p:nvCxnSpPr>
              <p:cNvPr id="8221" name="Line 5"/>
              <p:cNvCxnSpPr/>
              <p:nvPr/>
            </p:nvCxnSpPr>
            <p:spPr>
              <a:xfrm flipH="1">
                <a:off x="612" y="1451"/>
                <a:ext cx="0" cy="2101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  <p:cxnSp>
            <p:nvCxnSpPr>
              <p:cNvPr id="8222" name="Line 6"/>
              <p:cNvCxnSpPr/>
              <p:nvPr/>
            </p:nvCxnSpPr>
            <p:spPr>
              <a:xfrm>
                <a:off x="620" y="3552"/>
                <a:ext cx="1920" cy="0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  <p:cxnSp>
            <p:nvCxnSpPr>
              <p:cNvPr id="8223" name="Line 7"/>
              <p:cNvCxnSpPr/>
              <p:nvPr/>
            </p:nvCxnSpPr>
            <p:spPr>
              <a:xfrm flipH="1" flipV="1">
                <a:off x="2540" y="1423"/>
                <a:ext cx="0" cy="2129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</p:grpSp>
      </p:grpSp>
      <p:sp>
        <p:nvSpPr>
          <p:cNvPr id="8195" name="Rectangle 3"/>
          <p:cNvSpPr/>
          <p:nvPr/>
        </p:nvSpPr>
        <p:spPr>
          <a:xfrm>
            <a:off x="1676400" y="3886200"/>
            <a:ext cx="1223962" cy="1152525"/>
          </a:xfrm>
          <a:prstGeom prst="rect">
            <a:avLst/>
          </a:prstGeom>
          <a:solidFill>
            <a:schemeClr val="accent1"/>
          </a:solidFill>
          <a:ln>
            <a:solidFill>
              <a:prstClr val="black"/>
            </a:solidFill>
            <a:miter lim="800000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cxnSp>
        <p:nvCxnSpPr>
          <p:cNvPr id="8196" name="Line 8"/>
          <p:cNvCxnSpPr/>
          <p:nvPr/>
        </p:nvCxnSpPr>
        <p:spPr>
          <a:xfrm>
            <a:off x="838200" y="4897438"/>
            <a:ext cx="3048000" cy="0"/>
          </a:xfrm>
          <a:prstGeom prst="line">
            <a:avLst/>
          </a:prstGeom>
          <a:noFill/>
          <a:ln w="28575">
            <a:noFill/>
            <a:prstDash val="dash"/>
            <a:miter lim="800000"/>
          </a:ln>
        </p:spPr>
      </p:cxnSp>
      <p:cxnSp>
        <p:nvCxnSpPr>
          <p:cNvPr id="8197" name="Line 21"/>
          <p:cNvCxnSpPr/>
          <p:nvPr/>
        </p:nvCxnSpPr>
        <p:spPr>
          <a:xfrm>
            <a:off x="1150938" y="4329112"/>
            <a:ext cx="623888" cy="9525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stealth" w="lg" len="lg"/>
          </a:ln>
        </p:spPr>
      </p:cxnSp>
      <p:cxnSp>
        <p:nvCxnSpPr>
          <p:cNvPr id="8198" name="Line 22"/>
          <p:cNvCxnSpPr/>
          <p:nvPr/>
        </p:nvCxnSpPr>
        <p:spPr>
          <a:xfrm flipH="1">
            <a:off x="2933700" y="4343400"/>
            <a:ext cx="647700" cy="0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stealth" w="lg" len="lg"/>
          </a:ln>
        </p:spPr>
      </p:cxnSp>
      <p:sp>
        <p:nvSpPr>
          <p:cNvPr id="8199" name="Text Box 26"/>
          <p:cNvSpPr/>
          <p:nvPr/>
        </p:nvSpPr>
        <p:spPr>
          <a:xfrm>
            <a:off x="927100" y="1223962"/>
            <a:ext cx="3151188" cy="1117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边长为</a:t>
            </a:r>
            <a:r>
              <a:rPr lang="en-US" altLang="zh-CN" sz="2800" b="1" i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L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的立方体位于水面下</a:t>
            </a:r>
            <a:r>
              <a:rPr lang="en-US" altLang="zh-CN" sz="2800" b="1" i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h </a:t>
            </a:r>
            <a:r>
              <a:rPr lang="zh-CN" altLang="en-US"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深处</a:t>
            </a:r>
            <a:endParaRPr lang="zh-CN" altLang="en-US"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200" name="Text Box 34"/>
          <p:cNvSpPr/>
          <p:nvPr/>
        </p:nvSpPr>
        <p:spPr>
          <a:xfrm>
            <a:off x="5257800" y="1981200"/>
            <a:ext cx="3200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i="1">
                <a:latin typeface="Arial" pitchFamily="34" charset="0"/>
                <a:ea typeface="楷体_GB2312" pitchFamily="49" charset="-122"/>
              </a:rPr>
              <a:t> 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浮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向上</a:t>
            </a:r>
            <a:r>
              <a:rPr lang="en-US" altLang="zh-CN" b="1">
                <a:solidFill>
                  <a:srgbClr val="FF0000"/>
                </a:solidFill>
                <a:latin typeface="宋体" pitchFamily="2" charset="-122"/>
              </a:rPr>
              <a:t>-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向下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8201" name="Group 53"/>
          <p:cNvGrpSpPr/>
          <p:nvPr/>
        </p:nvGrpSpPr>
        <p:grpSpPr>
          <a:xfrm>
            <a:off x="2141538" y="2889250"/>
            <a:ext cx="990600" cy="936625"/>
            <a:chOff x="1349" y="1820"/>
            <a:chExt cx="624" cy="590"/>
          </a:xfrm>
        </p:grpSpPr>
        <p:cxnSp>
          <p:nvCxnSpPr>
            <p:cNvPr id="8217" name="Line 23"/>
            <p:cNvCxnSpPr/>
            <p:nvPr/>
          </p:nvCxnSpPr>
          <p:spPr>
            <a:xfrm flipH="1">
              <a:off x="1491" y="2160"/>
              <a:ext cx="0" cy="25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  <a:tailEnd type="stealth" w="lg" len="lg"/>
            </a:ln>
          </p:spPr>
        </p:cxnSp>
        <p:sp>
          <p:nvSpPr>
            <p:cNvPr id="8218" name="Text Box 35"/>
            <p:cNvSpPr/>
            <p:nvPr/>
          </p:nvSpPr>
          <p:spPr>
            <a:xfrm>
              <a:off x="1349" y="1820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向下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</p:grpSp>
      <p:grpSp>
        <p:nvGrpSpPr>
          <p:cNvPr id="8202" name="Group 52"/>
          <p:cNvGrpSpPr/>
          <p:nvPr/>
        </p:nvGrpSpPr>
        <p:grpSpPr>
          <a:xfrm>
            <a:off x="2362200" y="4927600"/>
            <a:ext cx="1033462" cy="1008062"/>
            <a:chOff x="1488" y="3104"/>
            <a:chExt cx="651" cy="635"/>
          </a:xfrm>
        </p:grpSpPr>
        <p:cxnSp>
          <p:nvCxnSpPr>
            <p:cNvPr id="8215" name="Line 24"/>
            <p:cNvCxnSpPr/>
            <p:nvPr/>
          </p:nvCxnSpPr>
          <p:spPr>
            <a:xfrm flipH="1" flipV="1">
              <a:off x="1488" y="3104"/>
              <a:ext cx="0" cy="635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  <a:tailEnd type="stealth" w="lg" len="lg"/>
            </a:ln>
          </p:spPr>
        </p:cxnSp>
        <p:sp>
          <p:nvSpPr>
            <p:cNvPr id="8216" name="Text Box 36"/>
            <p:cNvSpPr/>
            <p:nvPr/>
          </p:nvSpPr>
          <p:spPr>
            <a:xfrm>
              <a:off x="1515" y="3336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向上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</p:grpSp>
      <p:sp>
        <p:nvSpPr>
          <p:cNvPr id="8203" name="Rectangle 39"/>
          <p:cNvSpPr/>
          <p:nvPr/>
        </p:nvSpPr>
        <p:spPr bwMode="black">
          <a:xfrm>
            <a:off x="457200" y="304800"/>
            <a:ext cx="4038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latin typeface="Arial" pitchFamily="34" charset="0"/>
                <a:ea typeface="黑体" pitchFamily="49" charset="-122"/>
              </a:rPr>
              <a:t>5</a:t>
            </a:r>
            <a:r>
              <a:rPr lang="zh-CN" altLang="en-US" b="1">
                <a:latin typeface="Arial" pitchFamily="34" charset="0"/>
                <a:ea typeface="黑体" pitchFamily="49" charset="-122"/>
              </a:rPr>
              <a:t>、浮力产生的原因</a:t>
            </a:r>
            <a:endParaRPr lang="zh-CN" altLang="en-US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8204" name="AutoShape 29"/>
          <p:cNvSpPr/>
          <p:nvPr/>
        </p:nvSpPr>
        <p:spPr>
          <a:xfrm>
            <a:off x="4724400" y="3810000"/>
            <a:ext cx="4032250" cy="1081088"/>
          </a:xfrm>
          <a:prstGeom prst="cloudCallout">
            <a:avLst>
              <a:gd name="adj1" fmla="val -84250"/>
              <a:gd name="adj2" fmla="val 31056"/>
            </a:avLst>
          </a:prstGeom>
          <a:solidFill>
            <a:srgbClr val="FFFF99"/>
          </a:solidFill>
          <a:ln w="19050">
            <a:solidFill>
              <a:srgbClr val="FF9900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buFontTx/>
              <a:buNone/>
            </a:pPr>
            <a:r>
              <a:rPr lang="zh-CN" altLang="en-US" sz="2400" b="1">
                <a:solidFill>
                  <a:srgbClr val="CC0000"/>
                </a:solidFill>
                <a:latin typeface="Arial" pitchFamily="34" charset="0"/>
                <a:ea typeface="黑体" pitchFamily="49" charset="-122"/>
              </a:rPr>
              <a:t>浮力是液体对物体的压力的合力</a:t>
            </a:r>
            <a:endParaRPr lang="zh-CN" altLang="en-US" sz="2400" b="1">
              <a:solidFill>
                <a:srgbClr val="CC0000"/>
              </a:solidFill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8205" name="Group 55"/>
          <p:cNvGrpSpPr/>
          <p:nvPr/>
        </p:nvGrpSpPr>
        <p:grpSpPr>
          <a:xfrm>
            <a:off x="2906712" y="2843212"/>
            <a:ext cx="1079500" cy="2206625"/>
            <a:chOff x="1831" y="1791"/>
            <a:chExt cx="680" cy="1390"/>
          </a:xfrm>
        </p:grpSpPr>
        <p:grpSp>
          <p:nvGrpSpPr>
            <p:cNvPr id="8207" name="Group 54"/>
            <p:cNvGrpSpPr/>
            <p:nvPr/>
          </p:nvGrpSpPr>
          <p:grpSpPr>
            <a:xfrm>
              <a:off x="1831" y="1791"/>
              <a:ext cx="680" cy="1390"/>
              <a:chOff x="1831" y="1791"/>
              <a:chExt cx="680" cy="1390"/>
            </a:xfrm>
          </p:grpSpPr>
          <p:cxnSp>
            <p:nvCxnSpPr>
              <p:cNvPr id="8209" name="Line 41"/>
              <p:cNvCxnSpPr/>
              <p:nvPr/>
            </p:nvCxnSpPr>
            <p:spPr>
              <a:xfrm>
                <a:off x="1831" y="2443"/>
                <a:ext cx="680" cy="0"/>
              </a:xfrm>
              <a:prstGeom prst="line">
                <a:avLst/>
              </a:prstGeom>
              <a:noFill/>
              <a:ln w="19050">
                <a:solidFill>
                  <a:srgbClr val="0000CC"/>
                </a:solidFill>
                <a:prstDash val="dash"/>
                <a:miter lim="800000"/>
              </a:ln>
            </p:spPr>
          </p:cxnSp>
          <p:cxnSp>
            <p:nvCxnSpPr>
              <p:cNvPr id="8210" name="Line 45"/>
              <p:cNvCxnSpPr/>
              <p:nvPr/>
            </p:nvCxnSpPr>
            <p:spPr>
              <a:xfrm flipH="1">
                <a:off x="2398" y="2443"/>
                <a:ext cx="0" cy="73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 type="triangle" len="lg"/>
                <a:tailEnd type="triangle" len="lg"/>
              </a:ln>
            </p:spPr>
          </p:cxnSp>
          <p:cxnSp>
            <p:nvCxnSpPr>
              <p:cNvPr id="8211" name="Line 46"/>
              <p:cNvCxnSpPr/>
              <p:nvPr/>
            </p:nvCxnSpPr>
            <p:spPr>
              <a:xfrm>
                <a:off x="1831" y="3181"/>
                <a:ext cx="624" cy="0"/>
              </a:xfrm>
              <a:prstGeom prst="line">
                <a:avLst/>
              </a:prstGeom>
              <a:noFill/>
              <a:ln w="19050">
                <a:solidFill>
                  <a:srgbClr val="0000CC"/>
                </a:solidFill>
                <a:prstDash val="dash"/>
                <a:miter lim="800000"/>
              </a:ln>
            </p:spPr>
          </p:cxnSp>
          <p:grpSp>
            <p:nvGrpSpPr>
              <p:cNvPr id="8212" name="Group 48"/>
              <p:cNvGrpSpPr/>
              <p:nvPr/>
            </p:nvGrpSpPr>
            <p:grpSpPr>
              <a:xfrm>
                <a:off x="2143" y="1791"/>
                <a:ext cx="164" cy="596"/>
                <a:chOff x="2143" y="1848"/>
                <a:chExt cx="164" cy="539"/>
              </a:xfrm>
            </p:grpSpPr>
            <p:cxnSp>
              <p:nvCxnSpPr>
                <p:cNvPr id="8213" name="Line 44"/>
                <p:cNvCxnSpPr/>
                <p:nvPr/>
              </p:nvCxnSpPr>
              <p:spPr>
                <a:xfrm flipH="1">
                  <a:off x="2228" y="1848"/>
                  <a:ext cx="0" cy="539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 type="triangle" len="lg"/>
                  <a:tailEnd type="triangle" len="lg"/>
                </a:ln>
              </p:spPr>
            </p:cxnSp>
            <p:sp>
              <p:nvSpPr>
                <p:cNvPr id="8214" name="Text Box 47"/>
                <p:cNvSpPr/>
                <p:nvPr/>
              </p:nvSpPr>
              <p:spPr>
                <a:xfrm>
                  <a:off x="2143" y="1990"/>
                  <a:ext cx="164" cy="243"/>
                </a:xfrm>
                <a:prstGeom prst="rect">
                  <a:avLst/>
                </a:prstGeom>
                <a:solidFill>
                  <a:srgbClr val="C5FFFF"/>
                </a:solidFill>
                <a:ln>
                  <a:noFill/>
                  <a:miter lim="800000"/>
                </a:ln>
              </p:spPr>
              <p:txBody>
                <a:bodyPr lIns="18000" tIns="0" rIns="18000" bIns="0"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342900" lvl="0" indent="-342900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800" b="1" i="1">
                      <a:latin typeface="Times New Roman" pitchFamily="18" charset="0"/>
                    </a:rPr>
                    <a:t>h</a:t>
                  </a:r>
                  <a:endParaRPr lang="en-US" altLang="zh-CN" sz="2800" b="1" i="1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8208" name="Text Box 20"/>
            <p:cNvSpPr/>
            <p:nvPr/>
          </p:nvSpPr>
          <p:spPr>
            <a:xfrm>
              <a:off x="2285" y="2614"/>
              <a:ext cx="170" cy="283"/>
            </a:xfrm>
            <a:prstGeom prst="rect">
              <a:avLst/>
            </a:prstGeom>
            <a:solidFill>
              <a:srgbClr val="C5FFFF"/>
            </a:solidFill>
            <a:ln>
              <a:noFill/>
              <a:miter lim="800000"/>
            </a:ln>
          </p:spPr>
          <p:txBody>
            <a:bodyPr lIns="18000" tIns="10800" rIns="18000" bIns="1080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L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</p:grpSp>
      <p:pic>
        <p:nvPicPr>
          <p:cNvPr id="820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/>
      <p:bldP spid="820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Rectangle 39"/>
          <p:cNvSpPr/>
          <p:nvPr/>
        </p:nvSpPr>
        <p:spPr bwMode="black">
          <a:xfrm>
            <a:off x="2627312" y="476250"/>
            <a:ext cx="4038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b="1">
                <a:latin typeface="Arial" pitchFamily="34" charset="0"/>
                <a:ea typeface="黑体" pitchFamily="49" charset="-122"/>
              </a:rPr>
              <a:t>浮力产生的原因</a:t>
            </a:r>
            <a:endParaRPr lang="zh-CN" altLang="en-US" b="1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9219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2268538" y="1484312"/>
            <a:ext cx="4165600" cy="4648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39"/>
          <p:cNvSpPr/>
          <p:nvPr/>
        </p:nvSpPr>
        <p:spPr bwMode="black">
          <a:xfrm>
            <a:off x="304800" y="304800"/>
            <a:ext cx="49530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b="1">
                <a:latin typeface="Arial" pitchFamily="34" charset="0"/>
                <a:ea typeface="黑体" pitchFamily="49" charset="-122"/>
              </a:rPr>
              <a:t>6</a:t>
            </a:r>
            <a:r>
              <a:rPr lang="zh-CN" altLang="en-US" b="1">
                <a:latin typeface="Arial" pitchFamily="34" charset="0"/>
                <a:ea typeface="黑体" pitchFamily="49" charset="-122"/>
              </a:rPr>
              <a:t>、决定浮力大小的因素</a:t>
            </a:r>
            <a:endParaRPr lang="zh-CN" altLang="en-US" b="1"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10243" name="Group 50"/>
          <p:cNvGrpSpPr/>
          <p:nvPr/>
        </p:nvGrpSpPr>
        <p:grpSpPr>
          <a:xfrm>
            <a:off x="971550" y="2435225"/>
            <a:ext cx="3060700" cy="3379788"/>
            <a:chOff x="612" y="1534"/>
            <a:chExt cx="1928" cy="2129"/>
          </a:xfrm>
        </p:grpSpPr>
        <p:sp>
          <p:nvSpPr>
            <p:cNvPr id="10270" name="Rectangle 42"/>
            <p:cNvSpPr/>
            <p:nvPr/>
          </p:nvSpPr>
          <p:spPr>
            <a:xfrm>
              <a:off x="612" y="1763"/>
              <a:ext cx="1928" cy="1900"/>
            </a:xfrm>
            <a:prstGeom prst="rect">
              <a:avLst/>
            </a:prstGeom>
            <a:solidFill>
              <a:srgbClr val="A7FFFF">
                <a:alpha val="65097"/>
              </a:srgbClr>
            </a:solidFill>
            <a:ln>
              <a:noFill/>
              <a:miter lim="800000"/>
            </a:ln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itchFamily="34" charset="0"/>
              </a:endParaRPr>
            </a:p>
          </p:txBody>
        </p:sp>
        <p:grpSp>
          <p:nvGrpSpPr>
            <p:cNvPr id="10271" name="Group 49"/>
            <p:cNvGrpSpPr/>
            <p:nvPr/>
          </p:nvGrpSpPr>
          <p:grpSpPr>
            <a:xfrm>
              <a:off x="612" y="1534"/>
              <a:ext cx="1928" cy="2129"/>
              <a:chOff x="612" y="1423"/>
              <a:chExt cx="1928" cy="2129"/>
            </a:xfrm>
          </p:grpSpPr>
          <p:cxnSp>
            <p:nvCxnSpPr>
              <p:cNvPr id="10272" name="Line 5"/>
              <p:cNvCxnSpPr/>
              <p:nvPr/>
            </p:nvCxnSpPr>
            <p:spPr>
              <a:xfrm flipH="1">
                <a:off x="612" y="1451"/>
                <a:ext cx="0" cy="2101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  <p:cxnSp>
            <p:nvCxnSpPr>
              <p:cNvPr id="10273" name="Line 6"/>
              <p:cNvCxnSpPr/>
              <p:nvPr/>
            </p:nvCxnSpPr>
            <p:spPr>
              <a:xfrm>
                <a:off x="620" y="3552"/>
                <a:ext cx="1920" cy="0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  <p:cxnSp>
            <p:nvCxnSpPr>
              <p:cNvPr id="10274" name="Line 7"/>
              <p:cNvCxnSpPr/>
              <p:nvPr/>
            </p:nvCxnSpPr>
            <p:spPr>
              <a:xfrm flipH="1" flipV="1">
                <a:off x="2540" y="1423"/>
                <a:ext cx="0" cy="2129"/>
              </a:xfrm>
              <a:prstGeom prst="line">
                <a:avLst/>
              </a:prstGeom>
              <a:noFill/>
              <a:ln w="28575">
                <a:solidFill>
                  <a:srgbClr val="33CCCC"/>
                </a:solidFill>
                <a:miter lim="800000"/>
              </a:ln>
            </p:spPr>
          </p:cxnSp>
        </p:grpSp>
      </p:grpSp>
      <p:sp>
        <p:nvSpPr>
          <p:cNvPr id="10244" name="Rectangle 3"/>
          <p:cNvSpPr/>
          <p:nvPr/>
        </p:nvSpPr>
        <p:spPr>
          <a:xfrm>
            <a:off x="1676400" y="3886200"/>
            <a:ext cx="1223962" cy="1152525"/>
          </a:xfrm>
          <a:prstGeom prst="rect">
            <a:avLst/>
          </a:prstGeom>
          <a:solidFill>
            <a:schemeClr val="accent1"/>
          </a:solidFill>
          <a:ln>
            <a:solidFill>
              <a:prstClr val="black"/>
            </a:solidFill>
            <a:miter lim="800000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Wirefram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cxnSp>
        <p:nvCxnSpPr>
          <p:cNvPr id="10245" name="Line 8"/>
          <p:cNvCxnSpPr/>
          <p:nvPr/>
        </p:nvCxnSpPr>
        <p:spPr>
          <a:xfrm>
            <a:off x="838200" y="4897438"/>
            <a:ext cx="3048000" cy="0"/>
          </a:xfrm>
          <a:prstGeom prst="line">
            <a:avLst/>
          </a:prstGeom>
          <a:noFill/>
          <a:ln w="28575">
            <a:noFill/>
            <a:prstDash val="dash"/>
            <a:miter lim="800000"/>
          </a:ln>
        </p:spPr>
      </p:cxnSp>
      <p:cxnSp>
        <p:nvCxnSpPr>
          <p:cNvPr id="10246" name="Line 21"/>
          <p:cNvCxnSpPr/>
          <p:nvPr/>
        </p:nvCxnSpPr>
        <p:spPr>
          <a:xfrm>
            <a:off x="1150938" y="4329112"/>
            <a:ext cx="623888" cy="9525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stealth" w="lg" len="lg"/>
          </a:ln>
        </p:spPr>
      </p:cxnSp>
      <p:cxnSp>
        <p:nvCxnSpPr>
          <p:cNvPr id="10247" name="Line 22"/>
          <p:cNvCxnSpPr/>
          <p:nvPr/>
        </p:nvCxnSpPr>
        <p:spPr>
          <a:xfrm flipH="1">
            <a:off x="2933700" y="4343400"/>
            <a:ext cx="647700" cy="0"/>
          </a:xfrm>
          <a:prstGeom prst="line">
            <a:avLst/>
          </a:prstGeom>
          <a:noFill/>
          <a:ln w="25400">
            <a:solidFill>
              <a:srgbClr val="FF0000"/>
            </a:solidFill>
            <a:miter lim="800000"/>
            <a:tailEnd type="stealth" w="lg" len="lg"/>
          </a:ln>
        </p:spPr>
      </p:cxnSp>
      <p:sp>
        <p:nvSpPr>
          <p:cNvPr id="10248" name="Text Box 34"/>
          <p:cNvSpPr/>
          <p:nvPr/>
        </p:nvSpPr>
        <p:spPr>
          <a:xfrm>
            <a:off x="4114800" y="1524000"/>
            <a:ext cx="3200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i="1">
                <a:latin typeface="Arial" pitchFamily="34" charset="0"/>
                <a:ea typeface="楷体_GB2312" pitchFamily="49" charset="-122"/>
              </a:rPr>
              <a:t> 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浮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向上</a:t>
            </a:r>
            <a:r>
              <a:rPr lang="en-US" altLang="zh-CN" b="1">
                <a:solidFill>
                  <a:srgbClr val="FF0000"/>
                </a:solidFill>
                <a:latin typeface="宋体" pitchFamily="2" charset="-122"/>
              </a:rPr>
              <a:t>-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F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向下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grpSp>
        <p:nvGrpSpPr>
          <p:cNvPr id="10249" name="Group 53"/>
          <p:cNvGrpSpPr/>
          <p:nvPr/>
        </p:nvGrpSpPr>
        <p:grpSpPr>
          <a:xfrm>
            <a:off x="2141538" y="2889250"/>
            <a:ext cx="990600" cy="936625"/>
            <a:chOff x="1349" y="1820"/>
            <a:chExt cx="624" cy="590"/>
          </a:xfrm>
        </p:grpSpPr>
        <p:cxnSp>
          <p:nvCxnSpPr>
            <p:cNvPr id="10268" name="Line 23"/>
            <p:cNvCxnSpPr/>
            <p:nvPr/>
          </p:nvCxnSpPr>
          <p:spPr>
            <a:xfrm flipH="1">
              <a:off x="1491" y="2160"/>
              <a:ext cx="0" cy="25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  <a:tailEnd type="stealth" w="lg" len="lg"/>
            </a:ln>
          </p:spPr>
        </p:cxnSp>
        <p:sp>
          <p:nvSpPr>
            <p:cNvPr id="10269" name="Text Box 35"/>
            <p:cNvSpPr/>
            <p:nvPr/>
          </p:nvSpPr>
          <p:spPr>
            <a:xfrm>
              <a:off x="1349" y="1820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向下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</p:grpSp>
      <p:grpSp>
        <p:nvGrpSpPr>
          <p:cNvPr id="10250" name="Group 52"/>
          <p:cNvGrpSpPr/>
          <p:nvPr/>
        </p:nvGrpSpPr>
        <p:grpSpPr>
          <a:xfrm>
            <a:off x="2362200" y="4927600"/>
            <a:ext cx="1033462" cy="1008062"/>
            <a:chOff x="1488" y="3104"/>
            <a:chExt cx="651" cy="635"/>
          </a:xfrm>
        </p:grpSpPr>
        <p:cxnSp>
          <p:nvCxnSpPr>
            <p:cNvPr id="10266" name="Line 24"/>
            <p:cNvCxnSpPr/>
            <p:nvPr/>
          </p:nvCxnSpPr>
          <p:spPr>
            <a:xfrm flipH="1" flipV="1">
              <a:off x="1488" y="3104"/>
              <a:ext cx="0" cy="635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miter lim="800000"/>
              <a:tailEnd type="stealth" w="lg" len="lg"/>
            </a:ln>
          </p:spPr>
        </p:cxnSp>
        <p:sp>
          <p:nvSpPr>
            <p:cNvPr id="10267" name="Text Box 36"/>
            <p:cNvSpPr/>
            <p:nvPr/>
          </p:nvSpPr>
          <p:spPr>
            <a:xfrm>
              <a:off x="1515" y="3336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向上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</p:grpSp>
      <p:grpSp>
        <p:nvGrpSpPr>
          <p:cNvPr id="10251" name="Group 55"/>
          <p:cNvGrpSpPr/>
          <p:nvPr/>
        </p:nvGrpSpPr>
        <p:grpSpPr>
          <a:xfrm>
            <a:off x="2906712" y="2843212"/>
            <a:ext cx="1079500" cy="2206625"/>
            <a:chOff x="1831" y="1791"/>
            <a:chExt cx="680" cy="1390"/>
          </a:xfrm>
        </p:grpSpPr>
        <p:grpSp>
          <p:nvGrpSpPr>
            <p:cNvPr id="10258" name="Group 54"/>
            <p:cNvGrpSpPr/>
            <p:nvPr/>
          </p:nvGrpSpPr>
          <p:grpSpPr>
            <a:xfrm>
              <a:off x="1831" y="1791"/>
              <a:ext cx="680" cy="1390"/>
              <a:chOff x="1831" y="1791"/>
              <a:chExt cx="680" cy="1390"/>
            </a:xfrm>
          </p:grpSpPr>
          <p:cxnSp>
            <p:nvCxnSpPr>
              <p:cNvPr id="10260" name="Line 41"/>
              <p:cNvCxnSpPr/>
              <p:nvPr/>
            </p:nvCxnSpPr>
            <p:spPr>
              <a:xfrm>
                <a:off x="1831" y="2443"/>
                <a:ext cx="680" cy="0"/>
              </a:xfrm>
              <a:prstGeom prst="line">
                <a:avLst/>
              </a:prstGeom>
              <a:noFill/>
              <a:ln w="19050">
                <a:solidFill>
                  <a:srgbClr val="0000CC"/>
                </a:solidFill>
                <a:prstDash val="dash"/>
                <a:miter lim="800000"/>
              </a:ln>
            </p:spPr>
          </p:cxnSp>
          <p:cxnSp>
            <p:nvCxnSpPr>
              <p:cNvPr id="10261" name="Line 45"/>
              <p:cNvCxnSpPr/>
              <p:nvPr/>
            </p:nvCxnSpPr>
            <p:spPr>
              <a:xfrm flipH="1">
                <a:off x="2398" y="2443"/>
                <a:ext cx="0" cy="73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miter lim="800000"/>
                <a:headEnd type="triangle" len="lg"/>
                <a:tailEnd type="triangle" len="lg"/>
              </a:ln>
            </p:spPr>
          </p:cxnSp>
          <p:cxnSp>
            <p:nvCxnSpPr>
              <p:cNvPr id="10262" name="Line 46"/>
              <p:cNvCxnSpPr/>
              <p:nvPr/>
            </p:nvCxnSpPr>
            <p:spPr>
              <a:xfrm>
                <a:off x="1831" y="3181"/>
                <a:ext cx="624" cy="0"/>
              </a:xfrm>
              <a:prstGeom prst="line">
                <a:avLst/>
              </a:prstGeom>
              <a:noFill/>
              <a:ln w="19050">
                <a:solidFill>
                  <a:srgbClr val="0000CC"/>
                </a:solidFill>
                <a:prstDash val="dash"/>
                <a:miter lim="800000"/>
              </a:ln>
            </p:spPr>
          </p:cxnSp>
          <p:grpSp>
            <p:nvGrpSpPr>
              <p:cNvPr id="10263" name="Group 48"/>
              <p:cNvGrpSpPr/>
              <p:nvPr/>
            </p:nvGrpSpPr>
            <p:grpSpPr>
              <a:xfrm>
                <a:off x="2143" y="1791"/>
                <a:ext cx="164" cy="596"/>
                <a:chOff x="2143" y="1848"/>
                <a:chExt cx="164" cy="539"/>
              </a:xfrm>
            </p:grpSpPr>
            <p:cxnSp>
              <p:nvCxnSpPr>
                <p:cNvPr id="10264" name="Line 44"/>
                <p:cNvCxnSpPr/>
                <p:nvPr/>
              </p:nvCxnSpPr>
              <p:spPr>
                <a:xfrm flipH="1">
                  <a:off x="2228" y="1848"/>
                  <a:ext cx="0" cy="539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miter lim="800000"/>
                  <a:headEnd type="triangle" len="lg"/>
                  <a:tailEnd type="triangle" len="lg"/>
                </a:ln>
              </p:spPr>
            </p:cxnSp>
            <p:sp>
              <p:nvSpPr>
                <p:cNvPr id="10265" name="Text Box 47"/>
                <p:cNvSpPr/>
                <p:nvPr/>
              </p:nvSpPr>
              <p:spPr>
                <a:xfrm>
                  <a:off x="2143" y="1990"/>
                  <a:ext cx="164" cy="243"/>
                </a:xfrm>
                <a:prstGeom prst="rect">
                  <a:avLst/>
                </a:prstGeom>
                <a:solidFill>
                  <a:srgbClr val="C5FFFF"/>
                </a:solidFill>
                <a:ln>
                  <a:noFill/>
                  <a:miter lim="800000"/>
                </a:ln>
              </p:spPr>
              <p:txBody>
                <a:bodyPr lIns="18000" tIns="0" rIns="18000" bIns="0"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342900" lvl="0" indent="-342900"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800" b="1" i="1">
                      <a:latin typeface="Times New Roman" pitchFamily="18" charset="0"/>
                    </a:rPr>
                    <a:t>h</a:t>
                  </a:r>
                  <a:endParaRPr lang="en-US" altLang="zh-CN" sz="2800" b="1" i="1">
                    <a:latin typeface="Times New Roman" pitchFamily="18" charset="0"/>
                  </a:endParaRPr>
                </a:p>
              </p:txBody>
            </p:sp>
          </p:grpSp>
        </p:grpSp>
        <p:sp>
          <p:nvSpPr>
            <p:cNvPr id="10259" name="Text Box 20"/>
            <p:cNvSpPr/>
            <p:nvPr/>
          </p:nvSpPr>
          <p:spPr>
            <a:xfrm>
              <a:off x="2285" y="2614"/>
              <a:ext cx="170" cy="283"/>
            </a:xfrm>
            <a:prstGeom prst="rect">
              <a:avLst/>
            </a:prstGeom>
            <a:solidFill>
              <a:srgbClr val="C5FFFF"/>
            </a:solidFill>
            <a:ln>
              <a:noFill/>
              <a:miter lim="800000"/>
            </a:ln>
          </p:spPr>
          <p:txBody>
            <a:bodyPr lIns="18000" tIns="10800" rIns="18000" bIns="1080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latin typeface="Times New Roman" pitchFamily="18" charset="0"/>
                </a:rPr>
                <a:t>L</a:t>
              </a:r>
              <a:endParaRPr lang="en-US" altLang="zh-CN" sz="2800" b="1" i="1">
                <a:latin typeface="Times New Roman" pitchFamily="18" charset="0"/>
              </a:endParaRPr>
            </a:p>
          </p:txBody>
        </p:sp>
      </p:grpSp>
      <p:sp>
        <p:nvSpPr>
          <p:cNvPr id="10252" name="Text Box 34"/>
          <p:cNvSpPr/>
          <p:nvPr/>
        </p:nvSpPr>
        <p:spPr>
          <a:xfrm>
            <a:off x="4495800" y="2590800"/>
            <a:ext cx="44958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l-GR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ρ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液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g(h+L)S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宋体" pitchFamily="2" charset="-122"/>
              </a:rPr>
              <a:t>-</a:t>
            </a:r>
            <a:r>
              <a:rPr lang="el-GR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ρ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液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ghS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253" name="Text Box 34"/>
          <p:cNvSpPr/>
          <p:nvPr/>
        </p:nvSpPr>
        <p:spPr>
          <a:xfrm>
            <a:off x="4495800" y="3505200"/>
            <a:ext cx="2057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l-GR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ρ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液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gLS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254" name="Text Box 34"/>
          <p:cNvSpPr/>
          <p:nvPr/>
        </p:nvSpPr>
        <p:spPr>
          <a:xfrm>
            <a:off x="4495800" y="4419600"/>
            <a:ext cx="2057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l-GR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ρ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液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gV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 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255" name="Text Box 34"/>
          <p:cNvSpPr/>
          <p:nvPr/>
        </p:nvSpPr>
        <p:spPr>
          <a:xfrm>
            <a:off x="4495800" y="5105400"/>
            <a:ext cx="2057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l-GR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ρ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液</a:t>
            </a: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gV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排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256" name="Text Box 34"/>
          <p:cNvSpPr/>
          <p:nvPr/>
        </p:nvSpPr>
        <p:spPr>
          <a:xfrm>
            <a:off x="4572000" y="5867400"/>
            <a:ext cx="20574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 eaLnBrk="1" hangingPunct="1">
              <a:spcBef>
                <a:spcPct val="50000"/>
              </a:spcBef>
              <a:buFontTx/>
              <a:buNone/>
            </a:pPr>
            <a:r>
              <a:rPr lang="en-US" altLang="zh-CN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= </a:t>
            </a:r>
            <a:r>
              <a:rPr lang="en-US" altLang="zh-CN" b="1" i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G</a:t>
            </a:r>
            <a:r>
              <a: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排</a:t>
            </a:r>
            <a:endParaRPr lang="zh-CN" altLang="en-US" b="1" baseline="-25000">
              <a:solidFill>
                <a:srgbClr val="FF0000"/>
              </a:solidFill>
              <a:latin typeface="Times New Roman" pitchFamily="18" charset="0"/>
              <a:ea typeface="楷体_GB2312" pitchFamily="49" charset="-122"/>
            </a:endParaRPr>
          </a:p>
        </p:txBody>
      </p:sp>
      <p:sp>
        <p:nvSpPr>
          <p:cNvPr id="10257" name="Rectangle 39"/>
          <p:cNvSpPr/>
          <p:nvPr/>
        </p:nvSpPr>
        <p:spPr bwMode="black">
          <a:xfrm>
            <a:off x="609600" y="1295400"/>
            <a:ext cx="35814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液体密度   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物体排开液体体积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2"/>
          <p:cNvSpPr/>
          <p:nvPr/>
        </p:nvSpPr>
        <p:spPr>
          <a:xfrm>
            <a:off x="228600" y="381000"/>
            <a:ext cx="8915400" cy="2514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例　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小玲将一块矿石挂在弹簧测力计下，然后又将此矿石浸没在水中，测力计两次示数分别如图甲、乙所示。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(1)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矿石受到浮力的大小多大？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(2)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若将此矿石浸没在密度为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1.8×10</a:t>
            </a:r>
            <a:r>
              <a:rPr lang="en-US" altLang="zh-CN" sz="2400" b="1" baseline="30000"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kg/m</a:t>
            </a:r>
            <a:r>
              <a:rPr lang="en-US" altLang="zh-CN" sz="24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的液体中，矿石受到浮力多大？弹簧测力计的示数多大？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buNone/>
            </a:pP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267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5867400" y="2286000"/>
            <a:ext cx="3048000" cy="2017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Text Box 4"/>
          <p:cNvSpPr/>
          <p:nvPr/>
        </p:nvSpPr>
        <p:spPr>
          <a:xfrm>
            <a:off x="6629400" y="4114800"/>
            <a:ext cx="2514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400" b="1">
                <a:latin typeface="Arial" pitchFamily="34" charset="0"/>
              </a:rPr>
              <a:t>甲                乙</a:t>
            </a:r>
            <a:endParaRPr lang="zh-CN" altLang="en-US" sz="2400" b="1">
              <a:latin typeface="Arial" pitchFamily="34" charset="0"/>
            </a:endParaRPr>
          </a:p>
        </p:txBody>
      </p:sp>
      <p:pic>
        <p:nvPicPr>
          <p:cNvPr id="11269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0" name="Rectangle 6"/>
          <p:cNvSpPr/>
          <p:nvPr/>
        </p:nvSpPr>
        <p:spPr>
          <a:xfrm>
            <a:off x="0" y="2819400"/>
            <a:ext cx="74676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【</a:t>
            </a:r>
            <a:r>
              <a:rPr lang="zh-CN" altLang="en-US" sz="24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解析</a:t>
            </a:r>
            <a:r>
              <a:rPr lang="en-US" altLang="zh-CN" sz="24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】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物体的重力 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G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=8.8 N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在水中浸没时弹簧测力计示数为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7.2 N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则：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＝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G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= 8.8 N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7.2 N = 1.6 N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</a:t>
            </a:r>
            <a:r>
              <a:rPr lang="el-GR" altLang="zh-CN" sz="2400" b="1" i="1"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液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= 1.8×10</a:t>
            </a:r>
            <a:r>
              <a:rPr lang="en-US" altLang="zh-CN" sz="24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kg/m</a:t>
            </a:r>
            <a:r>
              <a:rPr lang="en-US" altLang="zh-CN" sz="24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，是</a:t>
            </a:r>
            <a:r>
              <a:rPr lang="el-GR" altLang="zh-CN" sz="2400" b="1" i="1">
                <a:latin typeface="黑体" pitchFamily="49" charset="-122"/>
                <a:ea typeface="黑体" pitchFamily="49" charset="-122"/>
              </a:rPr>
              <a:t> </a:t>
            </a:r>
            <a:r>
              <a:rPr lang="el-GR" altLang="zh-CN" sz="2400" b="1" i="1">
                <a:latin typeface="Times New Roman" pitchFamily="18" charset="0"/>
                <a:ea typeface="黑体" pitchFamily="49" charset="-122"/>
              </a:rPr>
              <a:t>ρ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水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的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1.8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倍， 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′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＝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1.8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＝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1.8×1.6 N=2.88 N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  弹簧测力计示数：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      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 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′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＝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G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4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400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′</a:t>
            </a:r>
            <a:endParaRPr lang="zh-CN" altLang="en-US" sz="2400" b="1" baseline="-25000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           =8.8 N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2.88 N</a:t>
            </a:r>
            <a:endParaRPr lang="en-US" altLang="zh-CN" sz="24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               =5.92 N</a:t>
            </a:r>
            <a:endParaRPr lang="el-GR" altLang="zh-CN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Rectangle 2"/>
          <p:cNvSpPr/>
          <p:nvPr>
            <p:ph type="title" idx="4294967295"/>
          </p:nvPr>
        </p:nvSpPr>
        <p:spPr>
          <a:xfrm>
            <a:off x="539750" y="620712"/>
            <a:ext cx="4043362" cy="5619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en-US" altLang="zh-CN" sz="3400" b="1">
                <a:ea typeface="黑体" pitchFamily="49" charset="-122"/>
              </a:rPr>
              <a:t>8</a:t>
            </a:r>
            <a:r>
              <a:rPr lang="zh-CN" altLang="en-US" sz="3400" b="1">
                <a:ea typeface="黑体" pitchFamily="49" charset="-122"/>
              </a:rPr>
              <a:t>、浮力大小计算</a:t>
            </a:r>
            <a:endParaRPr lang="zh-CN" altLang="en-US" sz="3400" b="1">
              <a:ea typeface="黑体" pitchFamily="49" charset="-122"/>
            </a:endParaRPr>
          </a:p>
        </p:txBody>
      </p:sp>
      <p:grpSp>
        <p:nvGrpSpPr>
          <p:cNvPr id="12291" name="Group 3"/>
          <p:cNvGrpSpPr/>
          <p:nvPr/>
        </p:nvGrpSpPr>
        <p:grpSpPr>
          <a:xfrm>
            <a:off x="611188" y="1341438"/>
            <a:ext cx="4613275" cy="798512"/>
            <a:chOff x="336" y="704"/>
            <a:chExt cx="2906" cy="503"/>
          </a:xfrm>
        </p:grpSpPr>
        <p:sp>
          <p:nvSpPr>
            <p:cNvPr id="12305" name="Rectangle 4"/>
            <p:cNvSpPr/>
            <p:nvPr/>
          </p:nvSpPr>
          <p:spPr>
            <a:xfrm>
              <a:off x="336" y="806"/>
              <a:ext cx="1440" cy="40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spcBef>
                  <a:spcPct val="0"/>
                </a:spcBef>
                <a:buFontTx/>
                <a:buNone/>
              </a:pPr>
              <a:r>
                <a:rPr lang="zh-CN" altLang="en-US" sz="3000" b="1">
                  <a:ea typeface="黑体" pitchFamily="49" charset="-122"/>
                </a:rPr>
                <a:t>①称量法：</a:t>
              </a:r>
              <a:endParaRPr lang="zh-CN" altLang="en-US" sz="3000" b="1">
                <a:ea typeface="黑体" pitchFamily="49" charset="-122"/>
              </a:endParaRPr>
            </a:p>
          </p:txBody>
        </p:sp>
        <p:sp>
          <p:nvSpPr>
            <p:cNvPr id="12306" name="Rectangle 11"/>
            <p:cNvSpPr/>
            <p:nvPr/>
          </p:nvSpPr>
          <p:spPr bwMode="black">
            <a:xfrm>
              <a:off x="1610" y="704"/>
              <a:ext cx="1632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solidFill>
                    <a:srgbClr val="CC0000"/>
                  </a:solidFill>
                  <a:latin typeface="Times New Roman" pitchFamily="18" charset="0"/>
                </a:rPr>
                <a:t>浮</a:t>
              </a:r>
              <a:r>
                <a:rPr lang="en-US" altLang="zh-CN" sz="2800" b="1">
                  <a:solidFill>
                    <a:srgbClr val="CC0000"/>
                  </a:solidFill>
                  <a:latin typeface="Times New Roman" pitchFamily="18" charset="0"/>
                </a:rPr>
                <a:t>=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G</a:t>
              </a:r>
              <a:r>
                <a:rPr lang="en-US" altLang="en-US" sz="3600" b="1">
                  <a:solidFill>
                    <a:srgbClr val="CC0000"/>
                  </a:solidFill>
                  <a:latin typeface="Arial" pitchFamily="34" charset="0"/>
                </a:rPr>
                <a:t>－</a:t>
              </a:r>
              <a:r>
                <a:rPr lang="en-US" altLang="zh-CN" sz="2800" b="1" i="1">
                  <a:solidFill>
                    <a:srgbClr val="CC0000"/>
                  </a:solidFill>
                  <a:latin typeface="Times New Roman" pitchFamily="18" charset="0"/>
                </a:rPr>
                <a:t>F</a:t>
              </a:r>
              <a:endParaRPr lang="en-US" altLang="zh-CN" sz="2800" b="1" i="1">
                <a:solidFill>
                  <a:srgbClr val="CC0000"/>
                </a:solidFill>
                <a:latin typeface="Times New Roman" pitchFamily="18" charset="0"/>
              </a:endParaRPr>
            </a:p>
          </p:txBody>
        </p:sp>
      </p:grpSp>
      <p:pic>
        <p:nvPicPr>
          <p:cNvPr id="12292" name="Picture 15"/>
          <p:cNvPicPr/>
          <p:nvPr/>
        </p:nvPicPr>
        <p:blipFill>
          <a:blip r:embed="rId2"/>
          <a:stretch>
            <a:fillRect/>
          </a:stretch>
        </p:blipFill>
        <p:spPr>
          <a:xfrm>
            <a:off x="5791200" y="381000"/>
            <a:ext cx="2601912" cy="342900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2293" name="Group 7"/>
          <p:cNvGrpSpPr/>
          <p:nvPr/>
        </p:nvGrpSpPr>
        <p:grpSpPr>
          <a:xfrm>
            <a:off x="533400" y="2743200"/>
            <a:ext cx="5257800" cy="636588"/>
            <a:chOff x="336" y="1728"/>
            <a:chExt cx="3312" cy="401"/>
          </a:xfrm>
        </p:grpSpPr>
        <p:sp>
          <p:nvSpPr>
            <p:cNvPr id="12303" name="Rectangle 8"/>
            <p:cNvSpPr/>
            <p:nvPr/>
          </p:nvSpPr>
          <p:spPr>
            <a:xfrm>
              <a:off x="336" y="1728"/>
              <a:ext cx="1440" cy="40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spcBef>
                  <a:spcPct val="0"/>
                </a:spcBef>
                <a:buFontTx/>
                <a:buNone/>
              </a:pPr>
              <a:r>
                <a:rPr lang="zh-CN" altLang="en-US" sz="3000" b="1">
                  <a:ea typeface="黑体" pitchFamily="49" charset="-122"/>
                </a:rPr>
                <a:t>②原因法：</a:t>
              </a:r>
              <a:endParaRPr lang="zh-CN" altLang="en-US" sz="3000" b="1">
                <a:ea typeface="黑体" pitchFamily="49" charset="-122"/>
              </a:endParaRPr>
            </a:p>
          </p:txBody>
        </p:sp>
        <p:sp>
          <p:nvSpPr>
            <p:cNvPr id="12304" name="Text Box 34"/>
            <p:cNvSpPr/>
            <p:nvPr/>
          </p:nvSpPr>
          <p:spPr>
            <a:xfrm>
              <a:off x="1632" y="1752"/>
              <a:ext cx="2016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800" b="1" i="1">
                  <a:latin typeface="Arial" pitchFamily="34" charset="0"/>
                  <a:ea typeface="楷体_GB2312" pitchFamily="49" charset="-122"/>
                </a:rPr>
                <a:t> </a:t>
              </a:r>
              <a:r>
                <a:rPr lang="en-US" altLang="zh-CN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F</a:t>
              </a:r>
              <a:r>
                <a: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浮</a:t>
              </a:r>
              <a:r>
                <a:rPr lang="en-US" altLang="zh-CN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= </a:t>
              </a:r>
              <a:r>
                <a:rPr lang="en-US" altLang="zh-CN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F</a:t>
              </a:r>
              <a:r>
                <a: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向上</a:t>
              </a:r>
              <a:r>
                <a:rPr lang="en-US" altLang="zh-CN" b="1">
                  <a:solidFill>
                    <a:srgbClr val="FF0000"/>
                  </a:solidFill>
                  <a:latin typeface="宋体" pitchFamily="2" charset="-122"/>
                </a:rPr>
                <a:t>-</a:t>
              </a:r>
              <a:r>
                <a:rPr lang="en-US" altLang="zh-CN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F</a:t>
              </a:r>
              <a:r>
                <a: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向下</a:t>
              </a:r>
              <a:endParaRPr lang="zh-CN" altLang="en-US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2294" name="Group 10"/>
          <p:cNvGrpSpPr/>
          <p:nvPr/>
        </p:nvGrpSpPr>
        <p:grpSpPr>
          <a:xfrm>
            <a:off x="533400" y="4149725"/>
            <a:ext cx="5921375" cy="677862"/>
            <a:chOff x="336" y="2614"/>
            <a:chExt cx="3730" cy="427"/>
          </a:xfrm>
        </p:grpSpPr>
        <p:sp>
          <p:nvSpPr>
            <p:cNvPr id="12298" name="Rectangle 11"/>
            <p:cNvSpPr/>
            <p:nvPr/>
          </p:nvSpPr>
          <p:spPr>
            <a:xfrm>
              <a:off x="336" y="2640"/>
              <a:ext cx="1440" cy="40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spcBef>
                  <a:spcPct val="0"/>
                </a:spcBef>
                <a:buFontTx/>
                <a:buNone/>
              </a:pPr>
              <a:r>
                <a:rPr lang="zh-CN" altLang="en-US" sz="3000" b="1">
                  <a:ea typeface="黑体" pitchFamily="49" charset="-122"/>
                </a:rPr>
                <a:t>③公式法：</a:t>
              </a:r>
              <a:endParaRPr lang="zh-CN" altLang="en-US" sz="3000" b="1">
                <a:ea typeface="黑体" pitchFamily="49" charset="-122"/>
              </a:endParaRPr>
            </a:p>
          </p:txBody>
        </p:sp>
        <p:grpSp>
          <p:nvGrpSpPr>
            <p:cNvPr id="12299" name="Group 12"/>
            <p:cNvGrpSpPr/>
            <p:nvPr/>
          </p:nvGrpSpPr>
          <p:grpSpPr>
            <a:xfrm>
              <a:off x="1474" y="2614"/>
              <a:ext cx="2592" cy="365"/>
              <a:chOff x="1488" y="2592"/>
              <a:chExt cx="2592" cy="365"/>
            </a:xfrm>
          </p:grpSpPr>
          <p:sp>
            <p:nvSpPr>
              <p:cNvPr id="12300" name="Text Box 34"/>
              <p:cNvSpPr/>
              <p:nvPr/>
            </p:nvSpPr>
            <p:spPr>
              <a:xfrm>
                <a:off x="2784" y="2592"/>
                <a:ext cx="1296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42900" lvl="0" indent="-342900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= </a:t>
                </a:r>
                <a:r>
                  <a:rPr lang="el-GR" altLang="zh-CN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ρ</a:t>
                </a:r>
                <a:r>
                  <a:rPr lang="zh-CN" altLang="en-US" b="1" baseline="-25000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液</a:t>
                </a:r>
                <a:r>
                  <a:rPr lang="en-US" altLang="zh-CN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gV</a:t>
                </a:r>
                <a:r>
                  <a:rPr lang="zh-CN" altLang="en-US" b="1" baseline="-25000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排</a:t>
                </a:r>
                <a:endPara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12301" name="Text Box 34"/>
              <p:cNvSpPr/>
              <p:nvPr/>
            </p:nvSpPr>
            <p:spPr>
              <a:xfrm>
                <a:off x="2208" y="2592"/>
                <a:ext cx="672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42900" lvl="0" indent="-342900"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G</a:t>
                </a:r>
                <a:r>
                  <a:rPr lang="zh-CN" altLang="en-US" b="1" baseline="-25000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排</a:t>
                </a:r>
                <a:endPara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  <p:sp>
            <p:nvSpPr>
              <p:cNvPr id="12302" name="Text Box 34"/>
              <p:cNvSpPr/>
              <p:nvPr/>
            </p:nvSpPr>
            <p:spPr>
              <a:xfrm>
                <a:off x="1488" y="2592"/>
                <a:ext cx="816" cy="36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342900" lvl="0" indent="-342900" eaLnBrk="1" hangingPunct="1">
                  <a:spcBef>
                    <a:spcPct val="50000"/>
                  </a:spcBef>
                  <a:buFontTx/>
                  <a:buNone/>
                </a:pPr>
                <a:r>
                  <a:rPr lang="zh-CN" altLang="en-US" sz="2800" b="1" i="1">
                    <a:latin typeface="Arial" pitchFamily="34" charset="0"/>
                    <a:ea typeface="楷体_GB2312" pitchFamily="49" charset="-122"/>
                  </a:rPr>
                  <a:t> </a:t>
                </a:r>
                <a:r>
                  <a:rPr lang="en-US" altLang="zh-CN" b="1" i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F</a:t>
                </a:r>
                <a:r>
                  <a:rPr lang="zh-CN" altLang="en-US" b="1" baseline="-25000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浮</a:t>
                </a:r>
                <a:r>
                  <a:rPr lang="en-US" altLang="zh-CN" b="1">
                    <a:solidFill>
                      <a:srgbClr val="FF0000"/>
                    </a:solidFill>
                    <a:latin typeface="Times New Roman" pitchFamily="18" charset="0"/>
                    <a:ea typeface="楷体_GB2312" pitchFamily="49" charset="-122"/>
                  </a:rPr>
                  <a:t>=</a:t>
                </a:r>
                <a:endParaRPr lang="en-US" altLang="zh-CN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endParaRPr>
              </a:p>
            </p:txBody>
          </p:sp>
        </p:grpSp>
      </p:grpSp>
      <p:grpSp>
        <p:nvGrpSpPr>
          <p:cNvPr id="12295" name="Group 16"/>
          <p:cNvGrpSpPr/>
          <p:nvPr/>
        </p:nvGrpSpPr>
        <p:grpSpPr>
          <a:xfrm>
            <a:off x="533400" y="5486400"/>
            <a:ext cx="3779838" cy="636588"/>
            <a:chOff x="336" y="3456"/>
            <a:chExt cx="2381" cy="401"/>
          </a:xfrm>
        </p:grpSpPr>
        <p:sp>
          <p:nvSpPr>
            <p:cNvPr id="12296" name="Rectangle 17"/>
            <p:cNvSpPr/>
            <p:nvPr/>
          </p:nvSpPr>
          <p:spPr>
            <a:xfrm>
              <a:off x="336" y="3456"/>
              <a:ext cx="1440" cy="40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spcBef>
                  <a:spcPct val="0"/>
                </a:spcBef>
                <a:buFontTx/>
                <a:buNone/>
              </a:pPr>
              <a:r>
                <a:rPr lang="zh-CN" altLang="en-US" sz="3000" b="1">
                  <a:ea typeface="黑体" pitchFamily="49" charset="-122"/>
                </a:rPr>
                <a:t>④平衡法：</a:t>
              </a:r>
              <a:endParaRPr lang="zh-CN" altLang="en-US" sz="3000" b="1">
                <a:ea typeface="黑体" pitchFamily="49" charset="-122"/>
              </a:endParaRPr>
            </a:p>
          </p:txBody>
        </p:sp>
        <p:sp>
          <p:nvSpPr>
            <p:cNvPr id="12297" name="Text Box 34"/>
            <p:cNvSpPr/>
            <p:nvPr/>
          </p:nvSpPr>
          <p:spPr>
            <a:xfrm>
              <a:off x="1565" y="3475"/>
              <a:ext cx="1152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800" b="1" i="1">
                  <a:latin typeface="Arial" pitchFamily="34" charset="0"/>
                  <a:ea typeface="楷体_GB2312" pitchFamily="49" charset="-122"/>
                </a:rPr>
                <a:t> </a:t>
              </a:r>
              <a:r>
                <a:rPr lang="en-US" altLang="zh-CN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F</a:t>
              </a:r>
              <a:r>
                <a:rPr lang="zh-CN" altLang="en-US" b="1" baseline="-25000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合</a:t>
              </a:r>
              <a:r>
                <a:rPr lang="en-US" altLang="zh-CN" b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= </a:t>
              </a:r>
              <a:r>
                <a:rPr lang="en-US" altLang="zh-CN" b="1" i="1">
                  <a:solidFill>
                    <a:srgbClr val="FF0000"/>
                  </a:solidFill>
                  <a:latin typeface="Times New Roman" pitchFamily="18" charset="0"/>
                  <a:ea typeface="楷体_GB2312" pitchFamily="49" charset="-122"/>
                </a:rPr>
                <a:t>0</a:t>
              </a:r>
              <a:endParaRPr lang="en-US" altLang="zh-CN" b="1" baseline="-25000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Rectangle 2"/>
          <p:cNvSpPr/>
          <p:nvPr>
            <p:ph type="title" idx="4294967295"/>
          </p:nvPr>
        </p:nvSpPr>
        <p:spPr>
          <a:xfrm>
            <a:off x="755650" y="2420938"/>
            <a:ext cx="2971800" cy="5619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浮力大小测量：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Rectangle 3"/>
          <p:cNvSpPr/>
          <p:nvPr/>
        </p:nvSpPr>
        <p:spPr>
          <a:xfrm>
            <a:off x="468312" y="3070225"/>
            <a:ext cx="228600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称量法：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6" name="Rectangle 4"/>
          <p:cNvSpPr/>
          <p:nvPr/>
        </p:nvSpPr>
        <p:spPr>
          <a:xfrm>
            <a:off x="250825" y="1268412"/>
            <a:ext cx="7778750" cy="636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探究浮力大小是否等于排开液体所受的重力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7" name="Rectangle 11"/>
          <p:cNvSpPr/>
          <p:nvPr/>
        </p:nvSpPr>
        <p:spPr bwMode="black">
          <a:xfrm>
            <a:off x="2339975" y="2924175"/>
            <a:ext cx="25908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 i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 baseline="-25000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浮</a:t>
            </a:r>
            <a:r>
              <a:rPr lang="en-US" altLang="zh-CN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=</a:t>
            </a:r>
            <a:r>
              <a:rPr lang="en-US" altLang="zh-CN" sz="2800" b="1" i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G</a:t>
            </a:r>
            <a:r>
              <a:rPr lang="en-US" altLang="en-US"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800" b="1" i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F</a:t>
            </a:r>
            <a:endParaRPr lang="en-US" altLang="zh-CN" sz="2800" b="1" i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318" name="Picture 15"/>
          <p:cNvPicPr/>
          <p:nvPr/>
        </p:nvPicPr>
        <p:blipFill>
          <a:blip r:embed="rId2"/>
          <a:stretch>
            <a:fillRect/>
          </a:stretch>
        </p:blipFill>
        <p:spPr>
          <a:xfrm>
            <a:off x="1116012" y="3717925"/>
            <a:ext cx="2592388" cy="23812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3319" name="Group 7"/>
          <p:cNvGrpSpPr/>
          <p:nvPr/>
        </p:nvGrpSpPr>
        <p:grpSpPr>
          <a:xfrm>
            <a:off x="900112" y="1773238"/>
            <a:ext cx="4114800" cy="519112"/>
            <a:chOff x="1488" y="2592"/>
            <a:chExt cx="2592" cy="327"/>
          </a:xfrm>
        </p:grpSpPr>
        <p:sp>
          <p:nvSpPr>
            <p:cNvPr id="13324" name="Text Box 34"/>
            <p:cNvSpPr/>
            <p:nvPr/>
          </p:nvSpPr>
          <p:spPr>
            <a:xfrm>
              <a:off x="2784" y="2592"/>
              <a:ext cx="129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= </a:t>
              </a:r>
              <a:r>
                <a:rPr lang="el-GR" altLang="zh-CN" sz="2800" b="1" i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液</a:t>
              </a: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gV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排</a:t>
              </a:r>
              <a:endParaRPr lang="zh-CN" altLang="en-US" sz="28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325" name="Text Box 34"/>
            <p:cNvSpPr/>
            <p:nvPr/>
          </p:nvSpPr>
          <p:spPr>
            <a:xfrm>
              <a:off x="2208" y="2592"/>
              <a:ext cx="672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 i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G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排</a:t>
              </a:r>
              <a:endParaRPr lang="zh-CN" altLang="en-US" sz="28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3326" name="Text Box 34"/>
            <p:cNvSpPr/>
            <p:nvPr/>
          </p:nvSpPr>
          <p:spPr>
            <a:xfrm>
              <a:off x="1488" y="2592"/>
              <a:ext cx="816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lvl="0" indent="-342900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800" b="1" i="1"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en-US" altLang="zh-CN" sz="2800" b="1" i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浮</a:t>
              </a:r>
              <a:r>
                <a:rPr lang="en-US" altLang="zh-CN" sz="2800" b="1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=</a:t>
              </a:r>
              <a:endParaRPr lang="en-US" altLang="zh-CN" sz="28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3320" name="Group 11"/>
          <p:cNvGrpSpPr/>
          <p:nvPr/>
        </p:nvGrpSpPr>
        <p:grpSpPr>
          <a:xfrm>
            <a:off x="5795962" y="2133600"/>
            <a:ext cx="2160588" cy="3587750"/>
            <a:chOff x="3606" y="845"/>
            <a:chExt cx="1573" cy="2895"/>
          </a:xfrm>
        </p:grpSpPr>
        <p:pic>
          <p:nvPicPr>
            <p:cNvPr id="13322" name="Picture 12"/>
            <p:cNvPicPr/>
            <p:nvPr/>
          </p:nvPicPr>
          <p:blipFill>
            <a:blip r:embed="rId3"/>
            <a:srcRect l="2632" t="49799" r="69354" b="8704"/>
            <a:stretch>
              <a:fillRect/>
            </a:stretch>
          </p:blipFill>
          <p:spPr>
            <a:xfrm>
              <a:off x="3787" y="845"/>
              <a:ext cx="1392" cy="1305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pic>
          <p:nvPicPr>
            <p:cNvPr id="13323" name="Picture 13"/>
            <p:cNvPicPr/>
            <p:nvPr/>
          </p:nvPicPr>
          <p:blipFill>
            <a:blip r:embed="rId4"/>
            <a:srcRect l="38334" t="52222" r="42501" b="25556"/>
            <a:stretch>
              <a:fillRect/>
            </a:stretch>
          </p:blipFill>
          <p:spPr>
            <a:xfrm>
              <a:off x="3606" y="2478"/>
              <a:ext cx="1452" cy="1262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13321" name="Rectangle 14"/>
          <p:cNvSpPr/>
          <p:nvPr/>
        </p:nvSpPr>
        <p:spPr>
          <a:xfrm>
            <a:off x="1547812" y="476250"/>
            <a:ext cx="5184775" cy="66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二、 阿基米德原理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6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1"/>
      <p:bldP spid="13317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Rectangle 2"/>
          <p:cNvSpPr/>
          <p:nvPr/>
        </p:nvSpPr>
        <p:spPr>
          <a:xfrm>
            <a:off x="468312" y="333375"/>
            <a:ext cx="7924800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800" b="1">
                <a:ea typeface="黑体" pitchFamily="49" charset="-122"/>
              </a:rPr>
              <a:t>探究浮力大小是否等于物体排开液体所受的重力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4339" name="Group 3"/>
          <p:cNvGrpSpPr/>
          <p:nvPr/>
        </p:nvGrpSpPr>
        <p:grpSpPr>
          <a:xfrm>
            <a:off x="468312" y="908050"/>
            <a:ext cx="8424862" cy="4608512"/>
            <a:chOff x="295" y="890"/>
            <a:chExt cx="5307" cy="2903"/>
          </a:xfrm>
        </p:grpSpPr>
        <p:pic>
          <p:nvPicPr>
            <p:cNvPr id="14346" name="Picture 4"/>
            <p:cNvPicPr/>
            <p:nvPr/>
          </p:nvPicPr>
          <p:blipFill>
            <a:blip r:embed="rId2"/>
            <a:srcRect r="17105" b="5716"/>
            <a:stretch>
              <a:fillRect/>
            </a:stretch>
          </p:blipFill>
          <p:spPr>
            <a:xfrm>
              <a:off x="1066" y="890"/>
              <a:ext cx="4536" cy="2903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pic>
          <p:nvPicPr>
            <p:cNvPr id="14347" name="Picture 5"/>
            <p:cNvPicPr/>
            <p:nvPr/>
          </p:nvPicPr>
          <p:blipFill>
            <a:blip r:embed="rId2"/>
            <a:srcRect l="83006" b="13089"/>
            <a:stretch>
              <a:fillRect/>
            </a:stretch>
          </p:blipFill>
          <p:spPr>
            <a:xfrm>
              <a:off x="295" y="935"/>
              <a:ext cx="930" cy="267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</p:grpSp>
      <p:sp>
        <p:nvSpPr>
          <p:cNvPr id="14340" name="Rectangle 6"/>
          <p:cNvSpPr/>
          <p:nvPr/>
        </p:nvSpPr>
        <p:spPr>
          <a:xfrm>
            <a:off x="1116012" y="2924175"/>
            <a:ext cx="792162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G</a:t>
            </a:r>
            <a:r>
              <a:rPr lang="en-US" altLang="zh-CN" sz="2800" b="1" baseline="-25000">
                <a:ea typeface="黑体" pitchFamily="49" charset="-122"/>
              </a:rPr>
              <a:t>1</a:t>
            </a:r>
            <a:endParaRPr lang="en-US" altLang="zh-CN" sz="2800" b="1" baseline="-25000">
              <a:ea typeface="黑体" pitchFamily="49" charset="-122"/>
            </a:endParaRPr>
          </a:p>
        </p:txBody>
      </p:sp>
      <p:sp>
        <p:nvSpPr>
          <p:cNvPr id="14341" name="Rectangle 7"/>
          <p:cNvSpPr/>
          <p:nvPr/>
        </p:nvSpPr>
        <p:spPr>
          <a:xfrm>
            <a:off x="2627312" y="2924175"/>
            <a:ext cx="792162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G</a:t>
            </a:r>
            <a:r>
              <a:rPr lang="en-US" altLang="zh-CN" sz="2800" b="1" baseline="-25000">
                <a:ea typeface="黑体" pitchFamily="49" charset="-122"/>
              </a:rPr>
              <a:t>2</a:t>
            </a:r>
            <a:endParaRPr lang="en-US" altLang="zh-CN" sz="2800" b="1" baseline="-25000">
              <a:ea typeface="黑体" pitchFamily="49" charset="-122"/>
            </a:endParaRPr>
          </a:p>
        </p:txBody>
      </p:sp>
      <p:sp>
        <p:nvSpPr>
          <p:cNvPr id="14342" name="Rectangle 8"/>
          <p:cNvSpPr/>
          <p:nvPr/>
        </p:nvSpPr>
        <p:spPr>
          <a:xfrm>
            <a:off x="7235825" y="3068638"/>
            <a:ext cx="792162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G</a:t>
            </a:r>
            <a:r>
              <a:rPr lang="en-US" altLang="zh-CN" sz="2800" b="1" baseline="-25000">
                <a:ea typeface="黑体" pitchFamily="49" charset="-122"/>
              </a:rPr>
              <a:t>3</a:t>
            </a:r>
            <a:endParaRPr lang="en-US" altLang="zh-CN" sz="2800" b="1" baseline="-25000">
              <a:ea typeface="黑体" pitchFamily="49" charset="-122"/>
            </a:endParaRPr>
          </a:p>
        </p:txBody>
      </p:sp>
      <p:sp>
        <p:nvSpPr>
          <p:cNvPr id="14343" name="Rectangle 9"/>
          <p:cNvSpPr/>
          <p:nvPr/>
        </p:nvSpPr>
        <p:spPr>
          <a:xfrm>
            <a:off x="5219700" y="2997200"/>
            <a:ext cx="792162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F</a:t>
            </a:r>
            <a:endParaRPr lang="en-US" altLang="zh-CN" sz="2800" b="1" baseline="-25000">
              <a:ea typeface="黑体" pitchFamily="49" charset="-122"/>
            </a:endParaRPr>
          </a:p>
        </p:txBody>
      </p:sp>
      <p:sp>
        <p:nvSpPr>
          <p:cNvPr id="14344" name="Rectangle 10"/>
          <p:cNvSpPr/>
          <p:nvPr/>
        </p:nvSpPr>
        <p:spPr>
          <a:xfrm>
            <a:off x="1258888" y="5589588"/>
            <a:ext cx="1871662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F</a:t>
            </a:r>
            <a:r>
              <a:rPr lang="zh-CN" altLang="en-US" sz="2800" b="1" baseline="-25000">
                <a:ea typeface="黑体" pitchFamily="49" charset="-122"/>
              </a:rPr>
              <a:t>浮</a:t>
            </a:r>
            <a:r>
              <a:rPr lang="en-US" altLang="zh-CN" sz="2800" b="1">
                <a:ea typeface="黑体" pitchFamily="49" charset="-122"/>
              </a:rPr>
              <a:t>=G</a:t>
            </a:r>
            <a:r>
              <a:rPr lang="en-US" altLang="zh-CN" sz="2800" b="1" baseline="-25000">
                <a:ea typeface="黑体" pitchFamily="49" charset="-122"/>
              </a:rPr>
              <a:t>2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–</a:t>
            </a:r>
            <a:r>
              <a:rPr lang="en-US" altLang="zh-CN" sz="2800" b="1">
                <a:ea typeface="黑体" pitchFamily="49" charset="-122"/>
              </a:rPr>
              <a:t>F  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14345" name="Rectangle 11"/>
          <p:cNvSpPr/>
          <p:nvPr/>
        </p:nvSpPr>
        <p:spPr>
          <a:xfrm>
            <a:off x="4500562" y="5516562"/>
            <a:ext cx="2160588" cy="5619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en-US" altLang="zh-CN" sz="2800" b="1">
                <a:ea typeface="黑体" pitchFamily="49" charset="-122"/>
              </a:rPr>
              <a:t>G</a:t>
            </a:r>
            <a:r>
              <a:rPr lang="zh-CN" altLang="en-US" sz="2800" b="1" baseline="-25000">
                <a:ea typeface="黑体" pitchFamily="49" charset="-122"/>
              </a:rPr>
              <a:t>排</a:t>
            </a:r>
            <a:r>
              <a:rPr lang="zh-CN" altLang="en-US" sz="2800" b="1">
                <a:ea typeface="黑体" pitchFamily="49" charset="-122"/>
              </a:rPr>
              <a:t> </a:t>
            </a:r>
            <a:r>
              <a:rPr lang="en-US" altLang="zh-CN" sz="2800" b="1">
                <a:ea typeface="黑体" pitchFamily="49" charset="-122"/>
              </a:rPr>
              <a:t>=G</a:t>
            </a:r>
            <a:r>
              <a:rPr lang="en-US" altLang="zh-CN" sz="2800" b="1" baseline="-25000">
                <a:ea typeface="黑体" pitchFamily="49" charset="-122"/>
              </a:rPr>
              <a:t>3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–</a:t>
            </a:r>
            <a:r>
              <a:rPr lang="en-US" altLang="zh-CN" sz="2800" b="1">
                <a:ea typeface="黑体" pitchFamily="49" charset="-122"/>
              </a:rPr>
              <a:t>G</a:t>
            </a:r>
            <a:r>
              <a:rPr lang="en-US" altLang="zh-CN" sz="2800" b="1" baseline="-25000">
                <a:ea typeface="黑体" pitchFamily="49" charset="-122"/>
              </a:rPr>
              <a:t>1</a:t>
            </a:r>
            <a:endParaRPr lang="en-US" altLang="zh-CN" sz="2800" b="1" baseline="-250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1434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Text Box 2"/>
          <p:cNvSpPr/>
          <p:nvPr/>
        </p:nvSpPr>
        <p:spPr>
          <a:xfrm>
            <a:off x="304800" y="685800"/>
            <a:ext cx="829945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latin typeface="Times New Roman" pitchFamily="18" charset="0"/>
              </a:rPr>
              <a:t>以下是某同学做“探究浮力大小等于什么”实验的记录数据</a:t>
            </a:r>
            <a:r>
              <a:rPr kumimoji="1" lang="en-US" altLang="zh-CN" sz="2800" b="1">
                <a:latin typeface="Times New Roman" pitchFamily="18" charset="0"/>
              </a:rPr>
              <a:t>:</a:t>
            </a:r>
            <a:endParaRPr kumimoji="1" lang="en-US" altLang="zh-CN" sz="2800" b="1">
              <a:latin typeface="Times New Roman" pitchFamily="18" charset="0"/>
            </a:endParaRPr>
          </a:p>
        </p:txBody>
      </p:sp>
      <p:graphicFrame>
        <p:nvGraphicFramePr>
          <p:cNvPr id="15363" name="Group 3"/>
          <p:cNvGraphicFramePr>
            <a:graphicFrameLocks noGrp="1"/>
          </p:cNvGraphicFramePr>
          <p:nvPr/>
        </p:nvGraphicFramePr>
        <p:xfrm>
          <a:off x="304800" y="1828800"/>
          <a:ext cx="8534400" cy="3581400"/>
        </p:xfrm>
        <a:graphic>
          <a:graphicData uri="http://schemas.openxmlformats.org/drawingml/2006/table">
            <a:tbl>
              <a:tblPr/>
              <a:tblGrid>
                <a:gridCol w="609600"/>
                <a:gridCol w="1066800"/>
                <a:gridCol w="2057400"/>
                <a:gridCol w="1524000"/>
                <a:gridCol w="914400"/>
                <a:gridCol w="1295400"/>
                <a:gridCol w="1066800"/>
              </a:tblGrid>
              <a:tr h="1798638"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实验次数</a:t>
                      </a:r>
                      <a:endParaRPr lang="zh-CN" altLang="en-US" sz="2800"/>
                    </a:p>
                  </a:txBody>
                  <a:tcPr marT="45725" marB="45725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物体的重力</a:t>
                      </a:r>
                      <a:r>
                        <a:rPr lang="en-US" altLang="zh-CN" sz="2800"/>
                        <a:t>G/N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物体浸没在水中时弹簧测力计的示数</a:t>
                      </a:r>
                      <a:r>
                        <a:rPr lang="en-US" altLang="zh-CN" sz="2800"/>
                        <a:t>F/N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物体受到的浮力</a:t>
                      </a:r>
                      <a:r>
                        <a:rPr lang="en-US" altLang="zh-CN" sz="2800"/>
                        <a:t>F</a:t>
                      </a:r>
                      <a:r>
                        <a:rPr lang="zh-CN" altLang="en-US" sz="2800" baseline="-25000"/>
                        <a:t>浮</a:t>
                      </a: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小桶重</a:t>
                      </a:r>
                      <a:r>
                        <a:rPr lang="en-US" altLang="zh-CN" sz="2800"/>
                        <a:t>G</a:t>
                      </a:r>
                      <a:r>
                        <a:rPr lang="en-US" altLang="zh-CN" sz="2800" baseline="-25000"/>
                        <a:t>1</a:t>
                      </a:r>
                      <a:r>
                        <a:rPr lang="en-US" altLang="zh-CN" sz="2800"/>
                        <a:t>/</a:t>
                      </a:r>
                      <a:r>
                        <a:rPr lang="en-US" altLang="zh-CN" sz="2800" baseline="-25000"/>
                        <a:t>N</a:t>
                      </a:r>
                      <a:endParaRPr lang="en-US" altLang="zh-CN" sz="2800" baseline="-250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排开的水和小桶的总重</a:t>
                      </a:r>
                      <a:r>
                        <a:rPr lang="en-US" altLang="zh-CN" sz="2800"/>
                        <a:t>G</a:t>
                      </a:r>
                      <a:r>
                        <a:rPr lang="en-US" altLang="zh-CN" sz="2800" baseline="-25000"/>
                        <a:t>2</a:t>
                      </a:r>
                      <a:r>
                        <a:rPr lang="en-US" altLang="zh-CN" sz="2800"/>
                        <a:t>/</a:t>
                      </a:r>
                      <a:r>
                        <a:rPr lang="en-US" altLang="zh-CN" sz="2800" baseline="-25000"/>
                        <a:t>N</a:t>
                      </a:r>
                      <a:endParaRPr lang="en-US" altLang="zh-CN" sz="2800" baseline="-250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排开的水重</a:t>
                      </a:r>
                      <a:r>
                        <a:rPr lang="en-US" altLang="zh-CN" sz="2800"/>
                        <a:t>G</a:t>
                      </a:r>
                      <a:r>
                        <a:rPr lang="zh-CN" altLang="en-US" sz="2800" baseline="-25000"/>
                        <a:t>排</a:t>
                      </a:r>
                      <a:endParaRPr lang="zh-CN" altLang="en-US" sz="2800" baseline="-250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1030288"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</a:t>
                      </a:r>
                      <a:r>
                        <a:rPr lang="en-US" altLang="zh-CN" sz="2800"/>
                        <a:t>1</a:t>
                      </a:r>
                      <a:endParaRPr lang="en-US" altLang="zh-CN" sz="2800"/>
                    </a:p>
                  </a:txBody>
                  <a:tcPr marT="45725" marB="45725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</a:t>
                      </a:r>
                      <a:r>
                        <a:rPr lang="en-US" altLang="zh-CN" sz="2800"/>
                        <a:t>1.2</a:t>
                      </a:r>
                      <a:endParaRPr lang="en-US" altLang="zh-CN" sz="2800"/>
                    </a:p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     </a:t>
                      </a:r>
                      <a:r>
                        <a:rPr lang="en-US" altLang="zh-CN" sz="2800"/>
                        <a:t>0.9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</a:t>
                      </a:r>
                      <a:r>
                        <a:rPr lang="en-US" altLang="zh-CN" sz="2800"/>
                        <a:t>0.3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 </a:t>
                      </a:r>
                      <a:r>
                        <a:rPr lang="en-US" altLang="zh-CN" sz="2800"/>
                        <a:t>0.6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  <a:tr h="752475"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</a:t>
                      </a:r>
                      <a:r>
                        <a:rPr lang="en-US" altLang="zh-CN" sz="2800"/>
                        <a:t>2</a:t>
                      </a:r>
                      <a:endParaRPr lang="en-US" altLang="zh-CN" sz="2800"/>
                    </a:p>
                  </a:txBody>
                  <a:tcPr marT="45725" marB="45725"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</a:t>
                      </a:r>
                      <a:r>
                        <a:rPr lang="en-US" altLang="zh-CN" sz="2800"/>
                        <a:t>1.6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     </a:t>
                      </a:r>
                      <a:r>
                        <a:rPr lang="en-US" altLang="zh-CN" sz="2800"/>
                        <a:t>1.2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</a:t>
                      </a:r>
                      <a:r>
                        <a:rPr lang="en-US" altLang="zh-CN" sz="2800"/>
                        <a:t>0.3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r>
                        <a:rPr lang="zh-CN" altLang="en-US" sz="2800"/>
                        <a:t>   </a:t>
                      </a:r>
                      <a:r>
                        <a:rPr lang="en-US" altLang="zh-CN" sz="2800"/>
                        <a:t>0.7</a:t>
                      </a:r>
                      <a:endParaRPr lang="en-US" altLang="zh-CN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5" rIns="91440" bIns="45725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800"/>
                    </a:p>
                  </a:txBody>
                  <a:tcPr marT="45725" marB="45725">
                    <a:lnL w="12700">
                      <a:solidFill>
                        <a:schemeClr val="tx1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chemeClr val="tx1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397" name="Text Box 37"/>
          <p:cNvSpPr/>
          <p:nvPr/>
        </p:nvSpPr>
        <p:spPr>
          <a:xfrm>
            <a:off x="4495800" y="3733800"/>
            <a:ext cx="914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0.3</a:t>
            </a:r>
            <a:endParaRPr kumimoji="1" lang="en-US" altLang="zh-CN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398" name="Text Box 38"/>
          <p:cNvSpPr/>
          <p:nvPr/>
        </p:nvSpPr>
        <p:spPr>
          <a:xfrm>
            <a:off x="8001000" y="3733800"/>
            <a:ext cx="609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</a:rPr>
              <a:t>0.3</a:t>
            </a:r>
            <a:endParaRPr kumimoji="1" lang="en-US" altLang="zh-CN" sz="24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399" name="Text Box 39"/>
          <p:cNvSpPr/>
          <p:nvPr/>
        </p:nvSpPr>
        <p:spPr>
          <a:xfrm>
            <a:off x="4495800" y="4724400"/>
            <a:ext cx="838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0.4</a:t>
            </a:r>
            <a:endParaRPr kumimoji="1" lang="en-US" altLang="zh-CN" sz="28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400" name="Text Box 40"/>
          <p:cNvSpPr/>
          <p:nvPr/>
        </p:nvSpPr>
        <p:spPr>
          <a:xfrm>
            <a:off x="8001000" y="4724400"/>
            <a:ext cx="609600" cy="457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400" b="1">
                <a:solidFill>
                  <a:srgbClr val="0000FF"/>
                </a:solidFill>
                <a:latin typeface="Times New Roman" pitchFamily="18" charset="0"/>
              </a:rPr>
              <a:t>0.4</a:t>
            </a:r>
            <a:endParaRPr kumimoji="1" lang="en-US" altLang="zh-CN" sz="2400" b="1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5401" name="Rectangle 41"/>
          <p:cNvSpPr/>
          <p:nvPr/>
        </p:nvSpPr>
        <p:spPr>
          <a:xfrm>
            <a:off x="611188" y="5734050"/>
            <a:ext cx="7924800" cy="5619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FF3300"/>
                </a:solidFill>
                <a:ea typeface="黑体" pitchFamily="49" charset="-122"/>
              </a:rPr>
              <a:t>浮力大小等于物体排开液体所受的重力</a:t>
            </a:r>
            <a:endParaRPr lang="zh-CN" altLang="en-US" sz="2800" b="1">
              <a:solidFill>
                <a:srgbClr val="FF3300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7" grpId="0"/>
      <p:bldP spid="15398" grpId="1"/>
      <p:bldP spid="15399" grpId="2"/>
      <p:bldP spid="15400" grpId="3"/>
      <p:bldP spid="15401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Text Box 2"/>
          <p:cNvSpPr/>
          <p:nvPr/>
        </p:nvSpPr>
        <p:spPr>
          <a:xfrm>
            <a:off x="533400" y="685800"/>
            <a:ext cx="800100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1800" b="1">
                <a:latin typeface="Arial" pitchFamily="34" charset="0"/>
              </a:rPr>
              <a:t>、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一个物体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放入盛满水的杯中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从杯中溢出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0.5N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的水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则物体受到水的浮力为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________N.</a:t>
            </a:r>
            <a:r>
              <a:rPr kumimoji="1" lang="en-US" altLang="zh-CN" sz="2800">
                <a:latin typeface="黑体" pitchFamily="49" charset="-122"/>
                <a:ea typeface="黑体" pitchFamily="49" charset="-122"/>
              </a:rPr>
              <a:t> </a:t>
            </a:r>
            <a:endParaRPr kumimoji="1" lang="en-US" altLang="zh-CN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Text Box 3"/>
          <p:cNvSpPr/>
          <p:nvPr/>
        </p:nvSpPr>
        <p:spPr>
          <a:xfrm>
            <a:off x="5410200" y="1143000"/>
            <a:ext cx="762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0.5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6388" name="Text Box 4"/>
          <p:cNvSpPr/>
          <p:nvPr/>
        </p:nvSpPr>
        <p:spPr>
          <a:xfrm>
            <a:off x="457200" y="2362200"/>
            <a:ext cx="8153400" cy="13731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、一个重为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2.5N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的物体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放入盛满酒精的杯中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从杯中溢出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2N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的酒精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则物体受到酒精的浮力为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________N. 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9" name="Text Box 5"/>
          <p:cNvSpPr/>
          <p:nvPr/>
        </p:nvSpPr>
        <p:spPr>
          <a:xfrm>
            <a:off x="1219200" y="3124200"/>
            <a:ext cx="457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2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/>
          <p:nvPr/>
        </p:nvSpPr>
        <p:spPr>
          <a:xfrm>
            <a:off x="5562600" y="4876800"/>
            <a:ext cx="457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1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6391" name="Rectangle 7"/>
          <p:cNvSpPr/>
          <p:nvPr/>
        </p:nvSpPr>
        <p:spPr>
          <a:xfrm>
            <a:off x="2590800" y="0"/>
            <a:ext cx="2971800" cy="5603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3400" b="1">
                <a:ea typeface="黑体" pitchFamily="49" charset="-122"/>
              </a:rPr>
              <a:t>练习</a:t>
            </a:r>
            <a:endParaRPr lang="zh-CN" altLang="en-US" sz="3400" b="1">
              <a:ea typeface="黑体" pitchFamily="49" charset="-122"/>
            </a:endParaRPr>
          </a:p>
        </p:txBody>
      </p:sp>
      <p:sp>
        <p:nvSpPr>
          <p:cNvPr id="16392" name="Text Box 8"/>
          <p:cNvSpPr/>
          <p:nvPr/>
        </p:nvSpPr>
        <p:spPr>
          <a:xfrm>
            <a:off x="457200" y="4343400"/>
            <a:ext cx="822960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、一个物体全部浸没在盛满水的容器中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溢出的水是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100g,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那么物体所受到的浮力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_____N.(g=10N/Kg) 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1"/>
      <p:bldP spid="16389" grpId="2"/>
      <p:bldP spid="16390" grpId="3"/>
      <p:bldP spid="16392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Rectangle 2"/>
          <p:cNvSpPr/>
          <p:nvPr>
            <p:ph type="title" idx="4294967295"/>
          </p:nvPr>
        </p:nvSpPr>
        <p:spPr>
          <a:xfrm>
            <a:off x="304800" y="3429000"/>
            <a:ext cx="8382000" cy="1981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5.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一个物体在空气中用弹簧测力计测量时示数是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4N,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将它浸没水中测量时弹簧测力计的示数变为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3.2N,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则此物体受到的浮力是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________N.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物体排开液体体积是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</a:t>
            </a:r>
            <a:r>
              <a:rPr kumimoji="1" lang="en-US" altLang="zh-CN" sz="2800" b="1" u="sng">
                <a:latin typeface="黑体" pitchFamily="49" charset="-122"/>
                <a:ea typeface="黑体" pitchFamily="49" charset="-122"/>
              </a:rPr>
              <a:t>  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_m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物体密度是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________kg/m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.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Rectangle 3"/>
          <p:cNvSpPr/>
          <p:nvPr/>
        </p:nvSpPr>
        <p:spPr>
          <a:xfrm>
            <a:off x="457200" y="609600"/>
            <a:ext cx="8382000" cy="1981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把体积为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5×10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-5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m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的铁球全部浸入盛满水的容器中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溢出的水重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_______N,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铁球受到的浮力的大小为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______N,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方向为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___________.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2" name="Text Box 4"/>
          <p:cNvSpPr/>
          <p:nvPr/>
        </p:nvSpPr>
        <p:spPr>
          <a:xfrm>
            <a:off x="3124200" y="1371600"/>
            <a:ext cx="838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0.5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7413" name="Text Box 5"/>
          <p:cNvSpPr/>
          <p:nvPr/>
        </p:nvSpPr>
        <p:spPr>
          <a:xfrm>
            <a:off x="609600" y="1828800"/>
            <a:ext cx="838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0.5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7414" name="Text Box 6"/>
          <p:cNvSpPr/>
          <p:nvPr/>
        </p:nvSpPr>
        <p:spPr>
          <a:xfrm>
            <a:off x="3203575" y="1773238"/>
            <a:ext cx="1752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zh-CN" altLang="en-US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竖直向上</a:t>
            </a:r>
            <a:endParaRPr kumimoji="1" lang="zh-CN" altLang="en-US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7415" name="Text Box 4"/>
          <p:cNvSpPr/>
          <p:nvPr/>
        </p:nvSpPr>
        <p:spPr>
          <a:xfrm>
            <a:off x="3819525" y="4365625"/>
            <a:ext cx="838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Times New Roman" pitchFamily="18" charset="0"/>
              </a:rPr>
              <a:t>0.8</a:t>
            </a:r>
            <a:endParaRPr kumimoji="1" lang="en-US" altLang="zh-CN" sz="2800" b="1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17416" name="Text Box 4"/>
          <p:cNvSpPr/>
          <p:nvPr/>
        </p:nvSpPr>
        <p:spPr>
          <a:xfrm>
            <a:off x="900112" y="4797425"/>
            <a:ext cx="1655762" cy="5222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C00000"/>
                </a:solidFill>
                <a:latin typeface="Times New Roman" pitchFamily="18" charset="0"/>
              </a:rPr>
              <a:t>0.8</a:t>
            </a:r>
            <a:r>
              <a:rPr kumimoji="1" lang="en-US" altLang="zh-CN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×10</a:t>
            </a:r>
            <a:r>
              <a:rPr kumimoji="1" lang="en-US" altLang="zh-CN" sz="2800" b="1" baseline="3000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-4</a:t>
            </a:r>
            <a:endParaRPr kumimoji="1" lang="en-US" altLang="zh-CN" sz="2800" b="1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7417" name="Text Box 4"/>
          <p:cNvSpPr/>
          <p:nvPr/>
        </p:nvSpPr>
        <p:spPr>
          <a:xfrm>
            <a:off x="5091112" y="4797425"/>
            <a:ext cx="1657350" cy="5222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C00000"/>
                </a:solidFill>
                <a:latin typeface="Times New Roman" pitchFamily="18" charset="0"/>
              </a:rPr>
              <a:t>5</a:t>
            </a:r>
            <a:r>
              <a:rPr kumimoji="1" lang="en-US" altLang="zh-CN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×10</a:t>
            </a:r>
            <a:r>
              <a:rPr kumimoji="1" lang="en-US" altLang="zh-CN" sz="2800" b="1" baseline="3000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3</a:t>
            </a:r>
            <a:endParaRPr kumimoji="1" lang="en-US" altLang="zh-CN" sz="2800" b="1">
              <a:solidFill>
                <a:srgbClr val="C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1"/>
      <p:bldP spid="17413" grpId="2"/>
      <p:bldP spid="17414" grpId="3"/>
      <p:bldP spid="17415" grpId="4"/>
      <p:bldP spid="17416" grpId="5"/>
      <p:bldP spid="17417" grpId="6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Text Box 2"/>
          <p:cNvSpPr/>
          <p:nvPr/>
        </p:nvSpPr>
        <p:spPr>
          <a:xfrm>
            <a:off x="533400" y="838200"/>
            <a:ext cx="7848600" cy="18002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6.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放在水平桌面上的量筒中盛有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110cm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的水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当把挂在弹簧测力计上的小金属块完全浸入量筒中后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量筒中的水面上升到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160cm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处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则小金属块受到的浮力是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_________N. 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5" name="Text Box 3"/>
          <p:cNvSpPr/>
          <p:nvPr/>
        </p:nvSpPr>
        <p:spPr>
          <a:xfrm>
            <a:off x="2057400" y="2209800"/>
            <a:ext cx="838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kumimoji="1" lang="en-US" altLang="zh-CN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0.5</a:t>
            </a:r>
            <a:endParaRPr kumimoji="1" lang="en-US" altLang="zh-CN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Rectangle 2"/>
          <p:cNvSpPr/>
          <p:nvPr/>
        </p:nvSpPr>
        <p:spPr bwMode="white">
          <a:xfrm>
            <a:off x="539750" y="1628775"/>
            <a:ext cx="7777162" cy="431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3600" b="1">
                <a:ea typeface="黑体" pitchFamily="49" charset="-122"/>
              </a:rPr>
              <a:t>       </a:t>
            </a:r>
            <a:r>
              <a:rPr lang="zh-CN" altLang="en-US" sz="2800" b="1">
                <a:ea typeface="黑体" pitchFamily="49" charset="-122"/>
              </a:rPr>
              <a:t>上浮、悬浮、下沉、漂浮物体的受力分析图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19459" name="Group 3"/>
          <p:cNvGrpSpPr/>
          <p:nvPr/>
        </p:nvGrpSpPr>
        <p:grpSpPr>
          <a:xfrm>
            <a:off x="1835150" y="2349500"/>
            <a:ext cx="5246688" cy="3440112"/>
            <a:chOff x="2358" y="1298"/>
            <a:chExt cx="3305" cy="2167"/>
          </a:xfrm>
        </p:grpSpPr>
        <p:grpSp>
          <p:nvGrpSpPr>
            <p:cNvPr id="19461" name="Group 4"/>
            <p:cNvGrpSpPr/>
            <p:nvPr/>
          </p:nvGrpSpPr>
          <p:grpSpPr>
            <a:xfrm>
              <a:off x="2358" y="1842"/>
              <a:ext cx="3305" cy="1623"/>
              <a:chOff x="2143" y="1848"/>
              <a:chExt cx="3617" cy="1623"/>
            </a:xfrm>
          </p:grpSpPr>
          <p:sp>
            <p:nvSpPr>
              <p:cNvPr id="19502" name="Rectangle 5"/>
              <p:cNvSpPr/>
              <p:nvPr/>
            </p:nvSpPr>
            <p:spPr>
              <a:xfrm>
                <a:off x="2154" y="1848"/>
                <a:ext cx="3562" cy="1623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cxnSp>
            <p:nvCxnSpPr>
              <p:cNvPr id="19503" name="Line 6"/>
              <p:cNvCxnSpPr/>
              <p:nvPr/>
            </p:nvCxnSpPr>
            <p:spPr>
              <a:xfrm>
                <a:off x="2143" y="1848"/>
                <a:ext cx="3617" cy="0"/>
              </a:xfrm>
              <a:prstGeom prst="line">
                <a:avLst/>
              </a:prstGeom>
              <a:noFill/>
              <a:ln w="19050">
                <a:solidFill>
                  <a:schemeClr val="tx2"/>
                </a:solidFill>
                <a:miter lim="800000"/>
              </a:ln>
            </p:spPr>
          </p:cxnSp>
        </p:grpSp>
        <p:grpSp>
          <p:nvGrpSpPr>
            <p:cNvPr id="19462" name="Group 7"/>
            <p:cNvGrpSpPr/>
            <p:nvPr/>
          </p:nvGrpSpPr>
          <p:grpSpPr>
            <a:xfrm>
              <a:off x="2517" y="2183"/>
              <a:ext cx="862" cy="977"/>
              <a:chOff x="2562" y="1820"/>
              <a:chExt cx="862" cy="977"/>
            </a:xfrm>
          </p:grpSpPr>
          <p:grpSp>
            <p:nvGrpSpPr>
              <p:cNvPr id="19492" name="Group 8"/>
              <p:cNvGrpSpPr/>
              <p:nvPr/>
            </p:nvGrpSpPr>
            <p:grpSpPr>
              <a:xfrm>
                <a:off x="2592" y="2162"/>
                <a:ext cx="832" cy="355"/>
                <a:chOff x="2562" y="2085"/>
                <a:chExt cx="832" cy="355"/>
              </a:xfrm>
            </p:grpSpPr>
            <p:sp>
              <p:nvSpPr>
                <p:cNvPr id="19500" name="Text Box 9"/>
                <p:cNvSpPr/>
                <p:nvPr/>
              </p:nvSpPr>
              <p:spPr>
                <a:xfrm>
                  <a:off x="3039" y="2235"/>
                  <a:ext cx="355" cy="20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Times New Roman" pitchFamily="18" charset="0"/>
                    </a:rPr>
                    <a:t>上浮</a:t>
                  </a:r>
                  <a:endParaRPr lang="zh-CN" altLang="en-US" sz="2000" b="1">
                    <a:latin typeface="Arial" pitchFamily="34" charset="0"/>
                  </a:endParaRPr>
                </a:p>
              </p:txBody>
            </p:sp>
            <p:cxnSp>
              <p:nvCxnSpPr>
                <p:cNvPr id="19501" name="Line 10"/>
                <p:cNvCxnSpPr/>
                <p:nvPr/>
              </p:nvCxnSpPr>
              <p:spPr>
                <a:xfrm flipH="1" flipV="1">
                  <a:off x="2562" y="2085"/>
                  <a:ext cx="0" cy="31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</p:grpSp>
          <p:sp>
            <p:nvSpPr>
              <p:cNvPr id="19493" name="Rectangle 11"/>
              <p:cNvSpPr/>
              <p:nvPr/>
            </p:nvSpPr>
            <p:spPr>
              <a:xfrm>
                <a:off x="2673" y="2232"/>
                <a:ext cx="354" cy="305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grpSp>
            <p:nvGrpSpPr>
              <p:cNvPr id="19494" name="Group 12"/>
              <p:cNvGrpSpPr/>
              <p:nvPr/>
            </p:nvGrpSpPr>
            <p:grpSpPr>
              <a:xfrm>
                <a:off x="2818" y="1820"/>
                <a:ext cx="425" cy="567"/>
                <a:chOff x="2823" y="1735"/>
                <a:chExt cx="425" cy="567"/>
              </a:xfrm>
            </p:grpSpPr>
            <p:sp>
              <p:nvSpPr>
                <p:cNvPr id="19498" name="Text Box 13"/>
                <p:cNvSpPr/>
                <p:nvPr/>
              </p:nvSpPr>
              <p:spPr>
                <a:xfrm>
                  <a:off x="2823" y="1735"/>
                  <a:ext cx="425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F</a:t>
                  </a:r>
                  <a:r>
                    <a:rPr lang="zh-CN" altLang="en-US" sz="2000" b="1" baseline="-25000">
                      <a:latin typeface="Times New Roman" pitchFamily="18" charset="0"/>
                    </a:rPr>
                    <a:t>浮</a:t>
                  </a:r>
                  <a:endParaRPr lang="zh-CN" altLang="en-US" sz="2000" b="1" baseline="-25000">
                    <a:latin typeface="Times New Roman" pitchFamily="18" charset="0"/>
                  </a:endParaRPr>
                </a:p>
              </p:txBody>
            </p:sp>
            <p:cxnSp>
              <p:nvCxnSpPr>
                <p:cNvPr id="19499" name="Line 14"/>
                <p:cNvCxnSpPr/>
                <p:nvPr/>
              </p:nvCxnSpPr>
              <p:spPr>
                <a:xfrm flipH="1" flipV="1">
                  <a:off x="2851" y="1917"/>
                  <a:ext cx="0" cy="385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tailEnd type="triangle"/>
                </a:ln>
                <a:effectLst/>
              </p:spPr>
            </p:cxnSp>
          </p:grpSp>
          <p:grpSp>
            <p:nvGrpSpPr>
              <p:cNvPr id="19495" name="Group 15"/>
              <p:cNvGrpSpPr/>
              <p:nvPr/>
            </p:nvGrpSpPr>
            <p:grpSpPr>
              <a:xfrm>
                <a:off x="2562" y="2387"/>
                <a:ext cx="336" cy="410"/>
                <a:chOff x="2592" y="2784"/>
                <a:chExt cx="336" cy="492"/>
              </a:xfrm>
            </p:grpSpPr>
            <p:sp>
              <p:nvSpPr>
                <p:cNvPr id="19496" name="Text Box 16"/>
                <p:cNvSpPr/>
                <p:nvPr/>
              </p:nvSpPr>
              <p:spPr>
                <a:xfrm>
                  <a:off x="2592" y="2976"/>
                  <a:ext cx="336" cy="30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G</a:t>
                  </a:r>
                  <a:endParaRPr lang="en-US" altLang="zh-CN" sz="2000" b="1" baseline="-25000">
                    <a:latin typeface="Times New Roman" pitchFamily="18" charset="0"/>
                  </a:endParaRPr>
                </a:p>
              </p:txBody>
            </p:sp>
            <p:cxnSp>
              <p:nvCxnSpPr>
                <p:cNvPr id="19497" name="Line 17"/>
                <p:cNvCxnSpPr/>
                <p:nvPr/>
              </p:nvCxnSpPr>
              <p:spPr>
                <a:xfrm flipH="1">
                  <a:off x="2880" y="2784"/>
                  <a:ext cx="0" cy="33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headEnd type="oval"/>
                  <a:tailEnd type="triangle"/>
                </a:ln>
                <a:effectLst/>
              </p:spPr>
            </p:cxnSp>
          </p:grpSp>
        </p:grpSp>
        <p:grpSp>
          <p:nvGrpSpPr>
            <p:cNvPr id="19463" name="Group 18"/>
            <p:cNvGrpSpPr/>
            <p:nvPr/>
          </p:nvGrpSpPr>
          <p:grpSpPr>
            <a:xfrm>
              <a:off x="3855" y="2183"/>
              <a:ext cx="696" cy="993"/>
              <a:chOff x="3515" y="2217"/>
              <a:chExt cx="696" cy="993"/>
            </a:xfrm>
          </p:grpSpPr>
          <p:sp>
            <p:nvSpPr>
              <p:cNvPr id="19484" name="Text Box 19"/>
              <p:cNvSpPr/>
              <p:nvPr/>
            </p:nvSpPr>
            <p:spPr>
              <a:xfrm>
                <a:off x="3855" y="2591"/>
                <a:ext cx="356" cy="20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lIns="0" tIns="0" rIns="0" bIns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just"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latin typeface="Times New Roman" pitchFamily="18" charset="0"/>
                  </a:rPr>
                  <a:t>悬浮</a:t>
                </a:r>
                <a:endParaRPr lang="zh-CN" altLang="en-US" sz="2000" b="1">
                  <a:latin typeface="Arial" pitchFamily="34" charset="0"/>
                </a:endParaRPr>
              </a:p>
            </p:txBody>
          </p:sp>
          <p:sp>
            <p:nvSpPr>
              <p:cNvPr id="19485" name="Rectangle 20"/>
              <p:cNvSpPr/>
              <p:nvPr/>
            </p:nvSpPr>
            <p:spPr>
              <a:xfrm>
                <a:off x="3515" y="2561"/>
                <a:ext cx="354" cy="304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grpSp>
            <p:nvGrpSpPr>
              <p:cNvPr id="19486" name="Group 21"/>
              <p:cNvGrpSpPr/>
              <p:nvPr/>
            </p:nvGrpSpPr>
            <p:grpSpPr>
              <a:xfrm>
                <a:off x="3680" y="2217"/>
                <a:ext cx="350" cy="509"/>
                <a:chOff x="3854" y="2688"/>
                <a:chExt cx="350" cy="453"/>
              </a:xfrm>
            </p:grpSpPr>
            <p:cxnSp>
              <p:nvCxnSpPr>
                <p:cNvPr id="19490" name="Line 22"/>
                <p:cNvCxnSpPr/>
                <p:nvPr/>
              </p:nvCxnSpPr>
              <p:spPr>
                <a:xfrm rot="240000" flipH="1" flipV="1">
                  <a:off x="3854" y="2784"/>
                  <a:ext cx="21" cy="357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tailEnd type="triangle"/>
                </a:ln>
                <a:effectLst/>
              </p:spPr>
            </p:cxnSp>
            <p:sp>
              <p:nvSpPr>
                <p:cNvPr id="19491" name="Text Box 23"/>
                <p:cNvSpPr/>
                <p:nvPr/>
              </p:nvSpPr>
              <p:spPr>
                <a:xfrm>
                  <a:off x="3868" y="2688"/>
                  <a:ext cx="336" cy="22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F</a:t>
                  </a:r>
                  <a:r>
                    <a:rPr lang="zh-CN" altLang="en-US" sz="2000" b="1" baseline="-25000">
                      <a:latin typeface="Times New Roman" pitchFamily="18" charset="0"/>
                    </a:rPr>
                    <a:t>浮</a:t>
                  </a:r>
                  <a:endParaRPr lang="zh-CN" altLang="en-US" sz="2000" b="1" baseline="-250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19487" name="Group 24"/>
              <p:cNvGrpSpPr/>
              <p:nvPr/>
            </p:nvGrpSpPr>
            <p:grpSpPr>
              <a:xfrm>
                <a:off x="3684" y="2727"/>
                <a:ext cx="364" cy="483"/>
                <a:chOff x="3860" y="3168"/>
                <a:chExt cx="364" cy="399"/>
              </a:xfrm>
            </p:grpSpPr>
            <p:cxnSp>
              <p:nvCxnSpPr>
                <p:cNvPr id="19488" name="Line 25"/>
                <p:cNvCxnSpPr/>
                <p:nvPr/>
              </p:nvCxnSpPr>
              <p:spPr>
                <a:xfrm flipH="1">
                  <a:off x="3860" y="3168"/>
                  <a:ext cx="0" cy="336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headEnd type="oval"/>
                  <a:tailEnd type="triangle"/>
                </a:ln>
                <a:effectLst/>
              </p:spPr>
            </p:cxnSp>
            <p:sp>
              <p:nvSpPr>
                <p:cNvPr id="19489" name="Text Box 26"/>
                <p:cNvSpPr/>
                <p:nvPr/>
              </p:nvSpPr>
              <p:spPr>
                <a:xfrm>
                  <a:off x="3888" y="3360"/>
                  <a:ext cx="336" cy="20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G</a:t>
                  </a:r>
                  <a:endParaRPr lang="en-US" altLang="zh-CN" sz="2000" b="1" baseline="-25000">
                    <a:latin typeface="Times New Roman" pitchFamily="18" charset="0"/>
                  </a:endParaRPr>
                </a:p>
              </p:txBody>
            </p:sp>
          </p:grpSp>
        </p:grpSp>
        <p:grpSp>
          <p:nvGrpSpPr>
            <p:cNvPr id="19464" name="Group 27"/>
            <p:cNvGrpSpPr/>
            <p:nvPr/>
          </p:nvGrpSpPr>
          <p:grpSpPr>
            <a:xfrm>
              <a:off x="4649" y="2251"/>
              <a:ext cx="804" cy="1188"/>
              <a:chOff x="4389" y="2302"/>
              <a:chExt cx="804" cy="1188"/>
            </a:xfrm>
          </p:grpSpPr>
          <p:sp>
            <p:nvSpPr>
              <p:cNvPr id="19474" name="Rectangle 28"/>
              <p:cNvSpPr/>
              <p:nvPr/>
            </p:nvSpPr>
            <p:spPr>
              <a:xfrm>
                <a:off x="4445" y="2704"/>
                <a:ext cx="354" cy="304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grpSp>
            <p:nvGrpSpPr>
              <p:cNvPr id="19475" name="Group 29"/>
              <p:cNvGrpSpPr/>
              <p:nvPr/>
            </p:nvGrpSpPr>
            <p:grpSpPr>
              <a:xfrm>
                <a:off x="4389" y="2772"/>
                <a:ext cx="804" cy="356"/>
                <a:chOff x="4269" y="2772"/>
                <a:chExt cx="804" cy="356"/>
              </a:xfrm>
            </p:grpSpPr>
            <p:sp>
              <p:nvSpPr>
                <p:cNvPr id="19482" name="Text Box 30"/>
                <p:cNvSpPr/>
                <p:nvPr/>
              </p:nvSpPr>
              <p:spPr>
                <a:xfrm>
                  <a:off x="4717" y="2772"/>
                  <a:ext cx="356" cy="20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000" b="1">
                      <a:latin typeface="Times New Roman" pitchFamily="18" charset="0"/>
                    </a:rPr>
                    <a:t>下沉</a:t>
                  </a:r>
                  <a:endParaRPr lang="zh-CN" altLang="en-US" sz="2000" b="1">
                    <a:latin typeface="Arial" pitchFamily="34" charset="0"/>
                  </a:endParaRPr>
                </a:p>
              </p:txBody>
            </p:sp>
            <p:cxnSp>
              <p:nvCxnSpPr>
                <p:cNvPr id="19483" name="Line 31"/>
                <p:cNvCxnSpPr/>
                <p:nvPr/>
              </p:nvCxnSpPr>
              <p:spPr>
                <a:xfrm flipH="1">
                  <a:off x="4269" y="2816"/>
                  <a:ext cx="0" cy="31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tailEnd type="triangle"/>
                </a:ln>
                <a:effectLst/>
              </p:spPr>
            </p:cxnSp>
          </p:grpSp>
          <p:grpSp>
            <p:nvGrpSpPr>
              <p:cNvPr id="19476" name="Group 32"/>
              <p:cNvGrpSpPr/>
              <p:nvPr/>
            </p:nvGrpSpPr>
            <p:grpSpPr>
              <a:xfrm>
                <a:off x="4588" y="2302"/>
                <a:ext cx="336" cy="541"/>
                <a:chOff x="4468" y="2302"/>
                <a:chExt cx="336" cy="541"/>
              </a:xfrm>
            </p:grpSpPr>
            <p:cxnSp>
              <p:nvCxnSpPr>
                <p:cNvPr id="19480" name="Line 33"/>
                <p:cNvCxnSpPr/>
                <p:nvPr/>
              </p:nvCxnSpPr>
              <p:spPr>
                <a:xfrm rot="300000" flipH="1" flipV="1">
                  <a:off x="4496" y="2472"/>
                  <a:ext cx="29" cy="371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tailEnd type="triangle"/>
                </a:ln>
                <a:effectLst/>
              </p:spPr>
            </p:cxnSp>
            <p:sp>
              <p:nvSpPr>
                <p:cNvPr id="19481" name="Text Box 34"/>
                <p:cNvSpPr/>
                <p:nvPr/>
              </p:nvSpPr>
              <p:spPr>
                <a:xfrm>
                  <a:off x="4468" y="2302"/>
                  <a:ext cx="336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F</a:t>
                  </a:r>
                  <a:r>
                    <a:rPr lang="zh-CN" altLang="en-US" sz="2000" b="1" baseline="-25000">
                      <a:latin typeface="Times New Roman" pitchFamily="18" charset="0"/>
                    </a:rPr>
                    <a:t>浮</a:t>
                  </a:r>
                  <a:endParaRPr lang="zh-CN" altLang="en-US" sz="2000" b="1" baseline="-250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19477" name="Group 35"/>
              <p:cNvGrpSpPr/>
              <p:nvPr/>
            </p:nvGrpSpPr>
            <p:grpSpPr>
              <a:xfrm>
                <a:off x="4620" y="2869"/>
                <a:ext cx="336" cy="621"/>
                <a:chOff x="4500" y="2869"/>
                <a:chExt cx="336" cy="621"/>
              </a:xfrm>
            </p:grpSpPr>
            <p:cxnSp>
              <p:nvCxnSpPr>
                <p:cNvPr id="19478" name="Line 36"/>
                <p:cNvCxnSpPr/>
                <p:nvPr/>
              </p:nvCxnSpPr>
              <p:spPr>
                <a:xfrm>
                  <a:off x="4502" y="2869"/>
                  <a:ext cx="7" cy="515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headEnd type="oval"/>
                  <a:tailEnd type="triangle"/>
                </a:ln>
                <a:effectLst/>
              </p:spPr>
            </p:cxnSp>
            <p:sp>
              <p:nvSpPr>
                <p:cNvPr id="19479" name="Text Box 37"/>
                <p:cNvSpPr/>
                <p:nvPr/>
              </p:nvSpPr>
              <p:spPr>
                <a:xfrm>
                  <a:off x="4500" y="3240"/>
                  <a:ext cx="336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G</a:t>
                  </a:r>
                  <a:endParaRPr lang="en-US" altLang="zh-CN" sz="2000" b="1" baseline="-25000">
                    <a:latin typeface="Times New Roman" pitchFamily="18" charset="0"/>
                  </a:endParaRPr>
                </a:p>
              </p:txBody>
            </p:sp>
          </p:grpSp>
        </p:grpSp>
        <p:grpSp>
          <p:nvGrpSpPr>
            <p:cNvPr id="19465" name="Group 38"/>
            <p:cNvGrpSpPr/>
            <p:nvPr/>
          </p:nvGrpSpPr>
          <p:grpSpPr>
            <a:xfrm>
              <a:off x="2835" y="1298"/>
              <a:ext cx="810" cy="1037"/>
              <a:chOff x="4830" y="1395"/>
              <a:chExt cx="810" cy="1037"/>
            </a:xfrm>
          </p:grpSpPr>
          <p:sp>
            <p:nvSpPr>
              <p:cNvPr id="19466" name="Rectangle 39"/>
              <p:cNvSpPr/>
              <p:nvPr/>
            </p:nvSpPr>
            <p:spPr>
              <a:xfrm>
                <a:off x="4830" y="1752"/>
                <a:ext cx="354" cy="304"/>
              </a:xfrm>
              <a:prstGeom prst="rect">
                <a:avLst/>
              </a:prstGeom>
              <a:solidFill>
                <a:srgbClr val="FFFFFF"/>
              </a:soli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grpSp>
            <p:nvGrpSpPr>
              <p:cNvPr id="19467" name="Group 40"/>
              <p:cNvGrpSpPr/>
              <p:nvPr/>
            </p:nvGrpSpPr>
            <p:grpSpPr>
              <a:xfrm>
                <a:off x="4950" y="1395"/>
                <a:ext cx="343" cy="510"/>
                <a:chOff x="4950" y="1395"/>
                <a:chExt cx="343" cy="510"/>
              </a:xfrm>
            </p:grpSpPr>
            <p:cxnSp>
              <p:nvCxnSpPr>
                <p:cNvPr id="19472" name="Line 41"/>
                <p:cNvCxnSpPr/>
                <p:nvPr/>
              </p:nvCxnSpPr>
              <p:spPr>
                <a:xfrm rot="240000" flipH="1" flipV="1">
                  <a:off x="4989" y="1586"/>
                  <a:ext cx="21" cy="319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tailEnd type="triangle"/>
                </a:ln>
                <a:effectLst/>
              </p:spPr>
            </p:cxnSp>
            <p:sp>
              <p:nvSpPr>
                <p:cNvPr id="19473" name="Text Box 42"/>
                <p:cNvSpPr/>
                <p:nvPr/>
              </p:nvSpPr>
              <p:spPr>
                <a:xfrm>
                  <a:off x="4950" y="1395"/>
                  <a:ext cx="343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F</a:t>
                  </a:r>
                  <a:r>
                    <a:rPr lang="zh-CN" altLang="en-US" sz="2000" b="1" baseline="-25000">
                      <a:latin typeface="Times New Roman" pitchFamily="18" charset="0"/>
                    </a:rPr>
                    <a:t>浮</a:t>
                  </a:r>
                  <a:endParaRPr lang="zh-CN" altLang="en-US" sz="2000" b="1" baseline="-25000">
                    <a:latin typeface="Times New Roman" pitchFamily="18" charset="0"/>
                  </a:endParaRPr>
                </a:p>
              </p:txBody>
            </p:sp>
          </p:grpSp>
          <p:grpSp>
            <p:nvGrpSpPr>
              <p:cNvPr id="19468" name="Group 43"/>
              <p:cNvGrpSpPr/>
              <p:nvPr/>
            </p:nvGrpSpPr>
            <p:grpSpPr>
              <a:xfrm>
                <a:off x="4978" y="1899"/>
                <a:ext cx="336" cy="533"/>
                <a:chOff x="4978" y="1877"/>
                <a:chExt cx="336" cy="533"/>
              </a:xfrm>
            </p:grpSpPr>
            <p:cxnSp>
              <p:nvCxnSpPr>
                <p:cNvPr id="19470" name="Line 44"/>
                <p:cNvCxnSpPr/>
                <p:nvPr/>
              </p:nvCxnSpPr>
              <p:spPr>
                <a:xfrm flipH="1">
                  <a:off x="5006" y="1877"/>
                  <a:ext cx="0" cy="292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miter lim="800000"/>
                  <a:headEnd type="oval"/>
                  <a:tailEnd type="triangle"/>
                </a:ln>
                <a:effectLst/>
              </p:spPr>
            </p:cxnSp>
            <p:sp>
              <p:nvSpPr>
                <p:cNvPr id="19471" name="Text Box 45"/>
                <p:cNvSpPr/>
                <p:nvPr/>
              </p:nvSpPr>
              <p:spPr>
                <a:xfrm>
                  <a:off x="4978" y="2160"/>
                  <a:ext cx="336" cy="250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  <a:effectLst/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i="1">
                      <a:latin typeface="Times New Roman" pitchFamily="18" charset="0"/>
                    </a:rPr>
                    <a:t>G</a:t>
                  </a:r>
                  <a:endParaRPr lang="en-US" altLang="zh-CN" sz="2000" b="1" baseline="-25000">
                    <a:latin typeface="Times New Roman" pitchFamily="18" charset="0"/>
                  </a:endParaRPr>
                </a:p>
              </p:txBody>
            </p:sp>
          </p:grpSp>
          <p:sp>
            <p:nvSpPr>
              <p:cNvPr id="19469" name="Text Box 46"/>
              <p:cNvSpPr/>
              <p:nvPr/>
            </p:nvSpPr>
            <p:spPr>
              <a:xfrm>
                <a:off x="5284" y="1638"/>
                <a:ext cx="356" cy="205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</p:spPr>
            <p:txBody>
              <a:bodyPr lIns="0" tIns="0" rIns="0" bIns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just">
                  <a:spcBef>
                    <a:spcPct val="0"/>
                  </a:spcBef>
                  <a:buFontTx/>
                  <a:buNone/>
                </a:pPr>
                <a:r>
                  <a:rPr lang="zh-CN" altLang="en-US" sz="2000" b="1">
                    <a:latin typeface="Times New Roman" pitchFamily="18" charset="0"/>
                  </a:rPr>
                  <a:t>漂浮</a:t>
                </a:r>
                <a:endParaRPr lang="zh-CN" altLang="en-US" sz="2000" b="1">
                  <a:latin typeface="Arial" pitchFamily="34" charset="0"/>
                </a:endParaRPr>
              </a:p>
            </p:txBody>
          </p:sp>
        </p:grpSp>
      </p:grpSp>
      <p:sp>
        <p:nvSpPr>
          <p:cNvPr id="19460" name="Rectangle 51"/>
          <p:cNvSpPr/>
          <p:nvPr/>
        </p:nvSpPr>
        <p:spPr bwMode="white">
          <a:xfrm>
            <a:off x="1042988" y="476250"/>
            <a:ext cx="6264275" cy="7921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3600" b="1">
                <a:ea typeface="黑体" pitchFamily="49" charset="-122"/>
              </a:rPr>
              <a:t>       三、物体的浮沉条件及应用</a:t>
            </a:r>
            <a:endParaRPr lang="zh-CN" altLang="en-US" sz="3600" b="1"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2"/>
          <p:cNvSpPr/>
          <p:nvPr/>
        </p:nvSpPr>
        <p:spPr>
          <a:xfrm>
            <a:off x="179388" y="296862"/>
            <a:ext cx="8748712" cy="1066800"/>
          </a:xfrm>
          <a:prstGeom prst="rect">
            <a:avLst/>
          </a:prstGeom>
          <a:solidFill>
            <a:srgbClr val="0000CC"/>
          </a:solidFill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r>
              <a:rPr kumimoji="1" lang="zh-CN" altLang="en-US" b="1">
                <a:solidFill>
                  <a:srgbClr val="FFFF00"/>
                </a:solidFill>
                <a:latin typeface="Arial" pitchFamily="34" charset="0"/>
                <a:ea typeface="黑体" pitchFamily="49" charset="-122"/>
              </a:rPr>
              <a:t>上浮、悬浮、下沉的物体，物体密度与液体密度间有什么关系？</a:t>
            </a:r>
            <a:endParaRPr kumimoji="1" lang="zh-CN" altLang="en-US" b="1">
              <a:solidFill>
                <a:srgbClr val="FFFF00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0483" name="Rectangle 3"/>
          <p:cNvSpPr/>
          <p:nvPr/>
        </p:nvSpPr>
        <p:spPr bwMode="white">
          <a:xfrm>
            <a:off x="419100" y="2482850"/>
            <a:ext cx="8370888" cy="12636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ea typeface="黑体" pitchFamily="49" charset="-122"/>
              </a:rPr>
              <a:t>浮力：</a:t>
            </a:r>
            <a:r>
              <a:rPr lang="en-US" altLang="zh-CN" sz="3000" i="1">
                <a:latin typeface="Times New Roman" pitchFamily="18" charset="0"/>
              </a:rPr>
              <a:t>F</a:t>
            </a:r>
            <a:r>
              <a:rPr lang="zh-CN" altLang="en-US" sz="3000" baseline="-25000">
                <a:latin typeface="Times New Roman" pitchFamily="18" charset="0"/>
              </a:rPr>
              <a:t>浮</a:t>
            </a:r>
            <a:r>
              <a:rPr lang="zh-CN" altLang="en-US" sz="3000">
                <a:latin typeface="Times New Roman" pitchFamily="18" charset="0"/>
              </a:rPr>
              <a:t>＝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3000" b="1" baseline="-25000">
                <a:latin typeface="Times New Roman" pitchFamily="18" charset="0"/>
              </a:rPr>
              <a:t>液</a:t>
            </a:r>
            <a:r>
              <a:rPr lang="en-US" altLang="zh-CN" sz="3000" i="1">
                <a:latin typeface="Times New Roman" pitchFamily="18" charset="0"/>
              </a:rPr>
              <a:t>gV</a:t>
            </a:r>
            <a:r>
              <a:rPr lang="zh-CN" altLang="en-US" sz="3000" baseline="-25000">
                <a:latin typeface="Times New Roman" pitchFamily="18" charset="0"/>
              </a:rPr>
              <a:t>排 </a:t>
            </a:r>
            <a:r>
              <a:rPr lang="zh-CN" altLang="en-US" sz="3000">
                <a:latin typeface="Times New Roman" pitchFamily="18" charset="0"/>
              </a:rPr>
              <a:t>  ；    </a:t>
            </a:r>
            <a:r>
              <a:rPr lang="zh-CN" altLang="en-US" sz="3000" b="1">
                <a:latin typeface="Times New Roman" pitchFamily="18" charset="0"/>
                <a:ea typeface="黑体" pitchFamily="49" charset="-122"/>
              </a:rPr>
              <a:t>重力：</a:t>
            </a:r>
            <a:r>
              <a:rPr lang="en-US" altLang="zh-CN" sz="3000" i="1">
                <a:latin typeface="Times New Roman" pitchFamily="18" charset="0"/>
              </a:rPr>
              <a:t>G </a:t>
            </a:r>
            <a:r>
              <a:rPr lang="zh-CN" altLang="en-US" sz="3000">
                <a:latin typeface="Times New Roman" pitchFamily="18" charset="0"/>
              </a:rPr>
              <a:t>＝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3000" baseline="-25000">
                <a:latin typeface="Times New Roman" pitchFamily="18" charset="0"/>
              </a:rPr>
              <a:t>物</a:t>
            </a:r>
            <a:r>
              <a:rPr lang="en-US" altLang="zh-CN" sz="3000" i="1">
                <a:latin typeface="Times New Roman" pitchFamily="18" charset="0"/>
              </a:rPr>
              <a:t>g</a:t>
            </a:r>
            <a:r>
              <a:rPr lang="zh-CN" altLang="en-US" sz="3000" baseline="-25000">
                <a:latin typeface="Times New Roman" pitchFamily="18" charset="0"/>
              </a:rPr>
              <a:t> </a:t>
            </a:r>
            <a:r>
              <a:rPr lang="en-US" altLang="zh-CN" sz="3000" i="1">
                <a:latin typeface="Times New Roman" pitchFamily="18" charset="0"/>
              </a:rPr>
              <a:t>V</a:t>
            </a:r>
            <a:r>
              <a:rPr lang="zh-CN" altLang="en-US" sz="3000" baseline="-25000">
                <a:latin typeface="Times New Roman" pitchFamily="18" charset="0"/>
              </a:rPr>
              <a:t>物</a:t>
            </a:r>
            <a:r>
              <a:rPr lang="zh-CN" altLang="en-US" sz="3000">
                <a:latin typeface="宋体" pitchFamily="2" charset="-122"/>
              </a:rPr>
              <a:t>；</a:t>
            </a:r>
            <a:br>
              <a:rPr lang="zh-CN" altLang="en-US" sz="3000">
                <a:latin typeface="宋体" pitchFamily="2" charset="-122"/>
              </a:rPr>
            </a:br>
            <a:r>
              <a:rPr lang="zh-CN" altLang="en-US" sz="3000">
                <a:latin typeface="宋体" pitchFamily="2" charset="-122"/>
              </a:rPr>
              <a:t> </a:t>
            </a:r>
            <a:r>
              <a:rPr lang="en-US" altLang="zh-CN" sz="3000" b="1" i="1">
                <a:solidFill>
                  <a:srgbClr val="FF0000"/>
                </a:solidFill>
                <a:latin typeface="Times New Roman" pitchFamily="18" charset="0"/>
              </a:rPr>
              <a:t>V</a:t>
            </a:r>
            <a:r>
              <a:rPr lang="zh-CN" altLang="en-US" sz="3000" b="1" baseline="-25000">
                <a:solidFill>
                  <a:srgbClr val="FF0000"/>
                </a:solidFill>
                <a:latin typeface="Times New Roman" pitchFamily="18" charset="0"/>
              </a:rPr>
              <a:t>排 </a:t>
            </a:r>
            <a:r>
              <a:rPr lang="en-US" altLang="zh-CN" sz="3000" b="1">
                <a:solidFill>
                  <a:srgbClr val="FF0000"/>
                </a:solidFill>
                <a:latin typeface="Times New Roman" pitchFamily="18" charset="0"/>
              </a:rPr>
              <a:t>= </a:t>
            </a:r>
            <a:r>
              <a:rPr lang="en-US" altLang="zh-CN" sz="3000" b="1" i="1">
                <a:solidFill>
                  <a:srgbClr val="FF0000"/>
                </a:solidFill>
                <a:latin typeface="Times New Roman" pitchFamily="18" charset="0"/>
              </a:rPr>
              <a:t>V</a:t>
            </a:r>
            <a:r>
              <a:rPr lang="zh-CN" altLang="en-US" sz="3000" b="1" baseline="-25000">
                <a:solidFill>
                  <a:srgbClr val="FF0000"/>
                </a:solidFill>
                <a:latin typeface="Times New Roman" pitchFamily="18" charset="0"/>
              </a:rPr>
              <a:t>物</a:t>
            </a:r>
            <a:endParaRPr lang="zh-CN" altLang="en-US" sz="3000" b="1" baseline="-250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0484" name="Rectangle 4"/>
          <p:cNvSpPr/>
          <p:nvPr/>
        </p:nvSpPr>
        <p:spPr bwMode="white">
          <a:xfrm>
            <a:off x="395288" y="1557338"/>
            <a:ext cx="8370888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3000" b="1">
                <a:ea typeface="黑体" pitchFamily="49" charset="-122"/>
              </a:rPr>
              <a:t>实心物体浸没在液体中，只受重力和浮力。</a:t>
            </a:r>
            <a:endParaRPr lang="en-US" altLang="zh-CN" sz="3000" b="1">
              <a:ea typeface="黑体" pitchFamily="49" charset="-122"/>
            </a:endParaRPr>
          </a:p>
        </p:txBody>
      </p:sp>
      <p:grpSp>
        <p:nvGrpSpPr>
          <p:cNvPr id="20485" name="Group 5"/>
          <p:cNvGrpSpPr/>
          <p:nvPr/>
        </p:nvGrpSpPr>
        <p:grpSpPr>
          <a:xfrm>
            <a:off x="98425" y="4110038"/>
            <a:ext cx="9069388" cy="1912938"/>
            <a:chOff x="158" y="2558"/>
            <a:chExt cx="5713" cy="1205"/>
          </a:xfrm>
        </p:grpSpPr>
        <p:sp>
          <p:nvSpPr>
            <p:cNvPr id="20492" name="Text Box 6"/>
            <p:cNvSpPr/>
            <p:nvPr/>
          </p:nvSpPr>
          <p:spPr>
            <a:xfrm>
              <a:off x="158" y="2558"/>
              <a:ext cx="5444" cy="118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宋体" pitchFamily="2" charset="-122"/>
                </a:rPr>
                <a:t>上浮： </a:t>
              </a: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浮</a:t>
              </a:r>
              <a:r>
                <a:rPr lang="zh-CN" altLang="en-US" sz="2800" b="1">
                  <a:latin typeface="Times New Roman" pitchFamily="18" charset="0"/>
                </a:rPr>
                <a:t>＞</a:t>
              </a:r>
              <a:r>
                <a:rPr lang="zh-CN" altLang="en-US" sz="2800" b="1" baseline="-25000">
                  <a:latin typeface="Times New Roman" pitchFamily="18" charset="0"/>
                </a:rPr>
                <a:t> </a:t>
              </a:r>
              <a:r>
                <a:rPr lang="en-US" altLang="zh-CN" sz="2800" b="1" i="1">
                  <a:latin typeface="Times New Roman" pitchFamily="18" charset="0"/>
                </a:rPr>
                <a:t>G </a:t>
              </a:r>
              <a:r>
                <a:rPr lang="zh-CN" altLang="en-US" sz="2800" b="1">
                  <a:latin typeface="Arial" pitchFamily="34" charset="0"/>
                </a:rPr>
                <a:t> </a:t>
              </a:r>
              <a:endParaRPr lang="en-US" altLang="zh-CN" sz="2800" b="1" i="1">
                <a:latin typeface="Times New Roman" pitchFamily="18" charset="0"/>
              </a:endParaRPr>
            </a:p>
            <a:p>
              <a:pPr marL="0" lvl="0" indent="0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</a:rPr>
                <a:t>悬浮： </a:t>
              </a: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浮</a:t>
              </a:r>
              <a:r>
                <a:rPr lang="en-US" altLang="zh-CN" sz="2800" b="1">
                  <a:latin typeface="Times New Roman" pitchFamily="18" charset="0"/>
                </a:rPr>
                <a:t>=</a:t>
              </a:r>
              <a:r>
                <a:rPr lang="zh-CN" altLang="en-US" sz="2800" b="1" baseline="-25000">
                  <a:latin typeface="Times New Roman" pitchFamily="18" charset="0"/>
                </a:rPr>
                <a:t> </a:t>
              </a:r>
              <a:r>
                <a:rPr lang="en-US" altLang="zh-CN" sz="2800" b="1" i="1">
                  <a:latin typeface="Times New Roman" pitchFamily="18" charset="0"/>
                </a:rPr>
                <a:t>G</a:t>
              </a:r>
              <a:endParaRPr lang="en-US" altLang="zh-CN" sz="2800" b="1" i="1">
                <a:latin typeface="Times New Roman" pitchFamily="18" charset="0"/>
              </a:endParaRPr>
            </a:p>
            <a:p>
              <a:pPr marL="0" lvl="0" indent="0">
                <a:lnSpc>
                  <a:spcPct val="14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latin typeface="Arial" pitchFamily="34" charset="0"/>
                </a:rPr>
                <a:t>下沉： </a:t>
              </a:r>
              <a:r>
                <a:rPr lang="en-US" altLang="zh-CN" sz="2800" b="1" i="1">
                  <a:latin typeface="Times New Roman" pitchFamily="18" charset="0"/>
                </a:rPr>
                <a:t>F</a:t>
              </a:r>
              <a:r>
                <a:rPr lang="zh-CN" altLang="en-US" sz="2800" b="1" baseline="-25000">
                  <a:latin typeface="Times New Roman" pitchFamily="18" charset="0"/>
                </a:rPr>
                <a:t>浮</a:t>
              </a:r>
              <a:r>
                <a:rPr lang="en-US" altLang="en-US" sz="2800" b="1">
                  <a:latin typeface="Times New Roman" pitchFamily="18" charset="0"/>
                </a:rPr>
                <a:t>＜</a:t>
              </a:r>
              <a:r>
                <a:rPr lang="zh-CN" altLang="en-US" sz="2800" b="1" baseline="-25000">
                  <a:latin typeface="Times New Roman" pitchFamily="18" charset="0"/>
                </a:rPr>
                <a:t> </a:t>
              </a:r>
              <a:r>
                <a:rPr lang="en-US" altLang="zh-CN" sz="2800" b="1" i="1">
                  <a:latin typeface="Times New Roman" pitchFamily="18" charset="0"/>
                </a:rPr>
                <a:t>G                                                     </a:t>
              </a:r>
              <a:endParaRPr lang="zh-CN" altLang="en-US" sz="2800" b="1" baseline="-25000">
                <a:latin typeface="Times New Roman" pitchFamily="18" charset="0"/>
              </a:endParaRPr>
            </a:p>
          </p:txBody>
        </p:sp>
        <p:sp>
          <p:nvSpPr>
            <p:cNvPr id="20493" name="AutoShape 7"/>
            <p:cNvSpPr/>
            <p:nvPr/>
          </p:nvSpPr>
          <p:spPr>
            <a:xfrm>
              <a:off x="1769" y="3181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494" name="Rectangle 8"/>
            <p:cNvSpPr/>
            <p:nvPr/>
          </p:nvSpPr>
          <p:spPr bwMode="white">
            <a:xfrm>
              <a:off x="1762" y="2567"/>
              <a:ext cx="2814" cy="45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en-US" altLang="zh-CN" sz="3000" i="1">
                  <a:latin typeface="Times New Roman" pitchFamily="18" charset="0"/>
                  <a:ea typeface="Arial" pitchFamily="34" charset="0"/>
                </a:rPr>
                <a:t>gV</a:t>
              </a:r>
              <a:r>
                <a:rPr lang="zh-CN" altLang="en-US" sz="3000" baseline="-25000">
                  <a:latin typeface="Times New Roman" pitchFamily="18" charset="0"/>
                  <a:ea typeface="Arial" pitchFamily="34" charset="0"/>
                </a:rPr>
                <a:t>排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r>
                <a:rPr lang="en-US" altLang="zh-CN" sz="3000" i="1">
                  <a:latin typeface="Times New Roman" pitchFamily="18" charset="0"/>
                </a:rPr>
                <a:t>g</a:t>
              </a:r>
              <a:r>
                <a:rPr lang="zh-CN" altLang="en-US" sz="3000" baseline="-25000">
                  <a:latin typeface="Times New Roman" pitchFamily="18" charset="0"/>
                </a:rPr>
                <a:t> </a:t>
              </a:r>
              <a:r>
                <a:rPr lang="en-US" altLang="zh-CN" sz="3000" i="1">
                  <a:latin typeface="Times New Roman" pitchFamily="18" charset="0"/>
                </a:rPr>
                <a:t>V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  <p:sp>
          <p:nvSpPr>
            <p:cNvPr id="20495" name="AutoShape 9"/>
            <p:cNvSpPr/>
            <p:nvPr/>
          </p:nvSpPr>
          <p:spPr>
            <a:xfrm>
              <a:off x="4286" y="2795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496" name="AutoShape 12"/>
            <p:cNvSpPr/>
            <p:nvPr/>
          </p:nvSpPr>
          <p:spPr>
            <a:xfrm>
              <a:off x="1769" y="2795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497" name="AutoShape 13"/>
            <p:cNvSpPr/>
            <p:nvPr/>
          </p:nvSpPr>
          <p:spPr>
            <a:xfrm>
              <a:off x="1769" y="3566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498" name="AutoShape 14"/>
            <p:cNvSpPr/>
            <p:nvPr/>
          </p:nvSpPr>
          <p:spPr>
            <a:xfrm>
              <a:off x="4332" y="3203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499" name="AutoShape 15"/>
            <p:cNvSpPr/>
            <p:nvPr/>
          </p:nvSpPr>
          <p:spPr>
            <a:xfrm>
              <a:off x="4286" y="3521"/>
              <a:ext cx="318" cy="136"/>
            </a:xfrm>
            <a:prstGeom prst="rightArrow">
              <a:avLst>
                <a:gd name="adj1" fmla="val 50000"/>
                <a:gd name="adj2" fmla="val 58456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00" name="Rectangle 8"/>
            <p:cNvSpPr/>
            <p:nvPr/>
          </p:nvSpPr>
          <p:spPr bwMode="white">
            <a:xfrm>
              <a:off x="1726" y="2910"/>
              <a:ext cx="2814" cy="45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en-US" altLang="zh-CN" sz="3000" i="1">
                  <a:latin typeface="Times New Roman" pitchFamily="18" charset="0"/>
                  <a:ea typeface="Arial" pitchFamily="34" charset="0"/>
                </a:rPr>
                <a:t>gV</a:t>
              </a:r>
              <a:r>
                <a:rPr lang="zh-CN" altLang="en-US" sz="3000" baseline="-25000">
                  <a:latin typeface="Times New Roman" pitchFamily="18" charset="0"/>
                  <a:ea typeface="Arial" pitchFamily="34" charset="0"/>
                </a:rPr>
                <a:t>排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r>
                <a:rPr lang="en-US" altLang="zh-CN" sz="3000" i="1">
                  <a:latin typeface="Times New Roman" pitchFamily="18" charset="0"/>
                </a:rPr>
                <a:t>g</a:t>
              </a:r>
              <a:r>
                <a:rPr lang="zh-CN" altLang="en-US" sz="3000" baseline="-25000">
                  <a:latin typeface="Times New Roman" pitchFamily="18" charset="0"/>
                </a:rPr>
                <a:t> </a:t>
              </a:r>
              <a:r>
                <a:rPr lang="en-US" altLang="zh-CN" sz="3000" i="1">
                  <a:latin typeface="Times New Roman" pitchFamily="18" charset="0"/>
                </a:rPr>
                <a:t>V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  <p:sp>
          <p:nvSpPr>
            <p:cNvPr id="20501" name="Rectangle 8"/>
            <p:cNvSpPr/>
            <p:nvPr/>
          </p:nvSpPr>
          <p:spPr bwMode="white">
            <a:xfrm>
              <a:off x="1756" y="3309"/>
              <a:ext cx="2814" cy="454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en-US" altLang="zh-CN" sz="3000" i="1">
                  <a:latin typeface="Times New Roman" pitchFamily="18" charset="0"/>
                  <a:ea typeface="Arial" pitchFamily="34" charset="0"/>
                </a:rPr>
                <a:t>gV</a:t>
              </a:r>
              <a:r>
                <a:rPr lang="zh-CN" altLang="en-US" sz="3000" baseline="-25000">
                  <a:latin typeface="Times New Roman" pitchFamily="18" charset="0"/>
                  <a:ea typeface="Arial" pitchFamily="34" charset="0"/>
                </a:rPr>
                <a:t>排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r>
                <a:rPr lang="en-US" altLang="zh-CN" sz="3000" i="1">
                  <a:latin typeface="Times New Roman" pitchFamily="18" charset="0"/>
                </a:rPr>
                <a:t>g</a:t>
              </a:r>
              <a:r>
                <a:rPr lang="zh-CN" altLang="en-US" sz="3000" baseline="-25000">
                  <a:latin typeface="Times New Roman" pitchFamily="18" charset="0"/>
                </a:rPr>
                <a:t> </a:t>
              </a:r>
              <a:r>
                <a:rPr lang="en-US" altLang="zh-CN" sz="3000" i="1">
                  <a:latin typeface="Times New Roman" pitchFamily="18" charset="0"/>
                </a:rPr>
                <a:t>V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  <p:sp>
          <p:nvSpPr>
            <p:cNvPr id="20502" name="Rectangle 8"/>
            <p:cNvSpPr/>
            <p:nvPr/>
          </p:nvSpPr>
          <p:spPr bwMode="white">
            <a:xfrm>
              <a:off x="4396" y="2592"/>
              <a:ext cx="1442" cy="3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  <p:sp>
          <p:nvSpPr>
            <p:cNvPr id="20503" name="Rectangle 8"/>
            <p:cNvSpPr/>
            <p:nvPr/>
          </p:nvSpPr>
          <p:spPr bwMode="white">
            <a:xfrm>
              <a:off x="4429" y="2989"/>
              <a:ext cx="1442" cy="3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  <p:sp>
          <p:nvSpPr>
            <p:cNvPr id="20504" name="Rectangle 8"/>
            <p:cNvSpPr/>
            <p:nvPr/>
          </p:nvSpPr>
          <p:spPr bwMode="white">
            <a:xfrm>
              <a:off x="4390" y="3361"/>
              <a:ext cx="1442" cy="32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ctr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="1" baseline="-25000">
                  <a:latin typeface="Times New Roman" pitchFamily="18" charset="0"/>
                  <a:ea typeface="Arial" pitchFamily="34" charset="0"/>
                </a:rPr>
                <a:t>液</a:t>
              </a:r>
              <a:r>
                <a:rPr lang="zh-CN" altLang="en-US" sz="3000" u="sng" baseline="-25000">
                  <a:latin typeface="Times New Roman" pitchFamily="18" charset="0"/>
                  <a:ea typeface="Arial" pitchFamily="34" charset="0"/>
                </a:rPr>
                <a:t>       </a:t>
              </a:r>
              <a:r>
                <a:rPr lang="el-GR" altLang="zh-CN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3000" baseline="-25000">
                  <a:latin typeface="Times New Roman" pitchFamily="18" charset="0"/>
                </a:rPr>
                <a:t>物</a:t>
              </a:r>
              <a:endParaRPr lang="zh-CN" altLang="en-US" sz="3000" baseline="-25000">
                <a:latin typeface="Times New Roman" pitchFamily="18" charset="0"/>
              </a:endParaRPr>
            </a:p>
          </p:txBody>
        </p:sp>
      </p:grpSp>
      <p:sp>
        <p:nvSpPr>
          <p:cNvPr id="20486" name="Text Box 16"/>
          <p:cNvSpPr/>
          <p:nvPr/>
        </p:nvSpPr>
        <p:spPr>
          <a:xfrm>
            <a:off x="4722812" y="4216400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&gt;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7" name="Text Box 17"/>
          <p:cNvSpPr/>
          <p:nvPr/>
        </p:nvSpPr>
        <p:spPr>
          <a:xfrm>
            <a:off x="7804150" y="4270375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&gt;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8" name="Text Box 18"/>
          <p:cNvSpPr/>
          <p:nvPr/>
        </p:nvSpPr>
        <p:spPr>
          <a:xfrm>
            <a:off x="4686300" y="4819650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=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9" name="Text Box 19"/>
          <p:cNvSpPr/>
          <p:nvPr/>
        </p:nvSpPr>
        <p:spPr>
          <a:xfrm>
            <a:off x="7804150" y="4846638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=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90" name="Text Box 20"/>
          <p:cNvSpPr/>
          <p:nvPr/>
        </p:nvSpPr>
        <p:spPr>
          <a:xfrm>
            <a:off x="4662488" y="5413375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&lt;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91" name="Text Box 21"/>
          <p:cNvSpPr/>
          <p:nvPr/>
        </p:nvSpPr>
        <p:spPr>
          <a:xfrm>
            <a:off x="7732712" y="5422900"/>
            <a:ext cx="431800" cy="519112"/>
          </a:xfrm>
          <a:prstGeom prst="rect">
            <a:avLst/>
          </a:prstGeom>
          <a:noFill/>
          <a:ln w="19050">
            <a:noFill/>
            <a:miter lim="800000"/>
          </a:ln>
          <a:effectLst>
            <a:outerShdw dist="23000" dir="5400000">
              <a:srgbClr val="000000">
                <a:alpha val="34998"/>
              </a:srgbClr>
            </a:outerShdw>
          </a:effectLst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&lt;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55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1"/>
      <p:bldP spid="20486" grpId="2"/>
      <p:bldP spid="20487" grpId="3"/>
      <p:bldP spid="20488" grpId="4"/>
      <p:bldP spid="20489" grpId="5"/>
      <p:bldP spid="20490" grpId="6"/>
      <p:bldP spid="20491" grpId="7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2"/>
          <p:cNvSpPr/>
          <p:nvPr>
            <p:ph type="title" idx="4294967295"/>
          </p:nvPr>
        </p:nvSpPr>
        <p:spPr>
          <a:xfrm>
            <a:off x="395288" y="1016000"/>
            <a:ext cx="8229600" cy="21796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3600" b="1">
                <a:ea typeface="黑体" pitchFamily="49" charset="-122"/>
              </a:rPr>
              <a:t>           一个漂浮在水中的实心均匀物体，把它切成大小不同的两块后，大块将怎样？小块将怎样？</a:t>
            </a:r>
            <a:endParaRPr lang="zh-CN" altLang="en-US" sz="3600" b="1">
              <a:ea typeface="黑体" pitchFamily="49" charset="-122"/>
            </a:endParaRPr>
          </a:p>
        </p:txBody>
      </p:sp>
      <p:sp>
        <p:nvSpPr>
          <p:cNvPr id="21507" name="Rectangle 3"/>
          <p:cNvSpPr/>
          <p:nvPr/>
        </p:nvSpPr>
        <p:spPr>
          <a:xfrm>
            <a:off x="2555875" y="3716338"/>
            <a:ext cx="4343400" cy="2205038"/>
          </a:xfrm>
          <a:prstGeom prst="rect">
            <a:avLst/>
          </a:prstGeom>
          <a:solidFill>
            <a:srgbClr val="CCFFFF"/>
          </a:solidFill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1508" name="Line 4"/>
          <p:cNvCxnSpPr/>
          <p:nvPr/>
        </p:nvCxnSpPr>
        <p:spPr>
          <a:xfrm>
            <a:off x="2555875" y="3716338"/>
            <a:ext cx="4371975" cy="0"/>
          </a:xfrm>
          <a:prstGeom prst="line">
            <a:avLst/>
          </a:prstGeom>
          <a:noFill/>
          <a:ln w="19050">
            <a:solidFill>
              <a:schemeClr val="tx2"/>
            </a:solidFill>
            <a:miter lim="800000"/>
          </a:ln>
        </p:spPr>
      </p:cxnSp>
      <p:sp>
        <p:nvSpPr>
          <p:cNvPr id="21509" name="Rectangle 5"/>
          <p:cNvSpPr/>
          <p:nvPr/>
        </p:nvSpPr>
        <p:spPr>
          <a:xfrm>
            <a:off x="4067175" y="3429000"/>
            <a:ext cx="1028700" cy="711200"/>
          </a:xfrm>
          <a:prstGeom prst="rect">
            <a:avLst/>
          </a:prstGeom>
          <a:solidFill>
            <a:srgbClr val="808080"/>
          </a:solidFill>
          <a:ln w="19050">
            <a:solidFill>
              <a:srgbClr val="5F5F5F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grpSp>
        <p:nvGrpSpPr>
          <p:cNvPr id="21510" name="Group 6"/>
          <p:cNvGrpSpPr/>
          <p:nvPr/>
        </p:nvGrpSpPr>
        <p:grpSpPr>
          <a:xfrm>
            <a:off x="647700" y="152400"/>
            <a:ext cx="1511300" cy="712788"/>
            <a:chOff x="300" y="1281"/>
            <a:chExt cx="1333" cy="449"/>
          </a:xfrm>
        </p:grpSpPr>
        <p:pic>
          <p:nvPicPr>
            <p:cNvPr id="21512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00" y="1281"/>
              <a:ext cx="1333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513" name="Text Box 8"/>
            <p:cNvSpPr/>
            <p:nvPr/>
          </p:nvSpPr>
          <p:spPr>
            <a:xfrm>
              <a:off x="396" y="1354"/>
              <a:ext cx="103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FFFFFF"/>
                  </a:solidFill>
                </a:rPr>
                <a:t>讨论</a:t>
              </a:r>
              <a:endParaRPr lang="en-US" altLang="zh-CN" sz="2800" b="1">
                <a:solidFill>
                  <a:srgbClr val="FFFFFF"/>
                </a:solidFill>
              </a:endParaRPr>
            </a:p>
          </p:txBody>
        </p:sp>
      </p:grpSp>
      <p:cxnSp>
        <p:nvCxnSpPr>
          <p:cNvPr id="21511" name="Line 9"/>
          <p:cNvCxnSpPr/>
          <p:nvPr/>
        </p:nvCxnSpPr>
        <p:spPr>
          <a:xfrm>
            <a:off x="4284662" y="3284538"/>
            <a:ext cx="1044575" cy="792162"/>
          </a:xfrm>
          <a:prstGeom prst="line">
            <a:avLst/>
          </a:prstGeom>
          <a:noFill/>
          <a:ln w="57150">
            <a:solidFill>
              <a:schemeClr val="tx1"/>
            </a:solidFill>
            <a:prstDash val="dash"/>
            <a:miter lim="800000"/>
          </a:ln>
          <a:effectLst/>
        </p:spPr>
      </p:cxn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b="1">
                <a:ea typeface="黑体" pitchFamily="49" charset="-122"/>
              </a:rPr>
              <a:t>如何改变物体的浮沉情况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22531" name="Rectangle 3"/>
          <p:cNvSpPr/>
          <p:nvPr>
            <p:ph type="body" idx="4294967295"/>
          </p:nvPr>
        </p:nvSpPr>
        <p:spPr>
          <a:xfrm>
            <a:off x="684212" y="1628775"/>
            <a:ext cx="6778625" cy="4241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、只改变浮力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、只改变重力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、同时改变浮力和重力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2" name="Rectangle 4"/>
          <p:cNvSpPr/>
          <p:nvPr/>
        </p:nvSpPr>
        <p:spPr>
          <a:xfrm>
            <a:off x="1116012" y="2276475"/>
            <a:ext cx="2735262" cy="863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V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排         </a:t>
            </a:r>
            <a:r>
              <a:rPr lang="el-GR" altLang="zh-CN" b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液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uiExpand="1" build="p"/>
      <p:bldP spid="225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Rectangle 2"/>
          <p:cNvSpPr/>
          <p:nvPr>
            <p:ph type="body" idx="4294967295"/>
          </p:nvPr>
        </p:nvSpPr>
        <p:spPr>
          <a:xfrm>
            <a:off x="431800" y="2636838"/>
            <a:ext cx="8043862" cy="11890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800" b="1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　　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如何让橡皮泥漂浮在水中？</a:t>
            </a:r>
            <a:endParaRPr lang="zh-CN" altLang="en-US" sz="4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5" name="Rectangle 3"/>
          <p:cNvSpPr/>
          <p:nvPr/>
        </p:nvSpPr>
        <p:spPr bwMode="white">
          <a:xfrm>
            <a:off x="1187450" y="620712"/>
            <a:ext cx="2519362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4000" b="1">
                <a:ea typeface="黑体" pitchFamily="49" charset="-122"/>
              </a:rPr>
              <a:t>活动一</a:t>
            </a:r>
            <a:endParaRPr lang="zh-CN" altLang="en-US" sz="4000" b="1">
              <a:ea typeface="黑体" pitchFamily="49" charset="-122"/>
            </a:endParaRPr>
          </a:p>
        </p:txBody>
      </p:sp>
      <p:grpSp>
        <p:nvGrpSpPr>
          <p:cNvPr id="23556" name="Group 4"/>
          <p:cNvGrpSpPr/>
          <p:nvPr/>
        </p:nvGrpSpPr>
        <p:grpSpPr>
          <a:xfrm>
            <a:off x="1042988" y="1196975"/>
            <a:ext cx="2116138" cy="712788"/>
            <a:chOff x="300" y="1281"/>
            <a:chExt cx="1333" cy="449"/>
          </a:xfrm>
        </p:grpSpPr>
        <p:pic>
          <p:nvPicPr>
            <p:cNvPr id="23559" name="TextBox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00" y="1281"/>
              <a:ext cx="1333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3560" name="Text Box 6"/>
            <p:cNvSpPr/>
            <p:nvPr/>
          </p:nvSpPr>
          <p:spPr>
            <a:xfrm>
              <a:off x="396" y="1354"/>
              <a:ext cx="103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FFFFFF"/>
                  </a:solidFill>
                  <a:ea typeface="黑体" pitchFamily="49" charset="-122"/>
                </a:rPr>
                <a:t>想想做做</a:t>
              </a:r>
              <a:endParaRPr lang="en-US" altLang="zh-CN" sz="2800" b="1">
                <a:solidFill>
                  <a:srgbClr val="FFFFFF"/>
                </a:solidFill>
                <a:ea typeface="黑体" pitchFamily="49" charset="-122"/>
              </a:endParaRPr>
            </a:p>
          </p:txBody>
        </p:sp>
      </p:grpSp>
      <p:pic>
        <p:nvPicPr>
          <p:cNvPr id="23557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6300788" y="4652962"/>
            <a:ext cx="2217738" cy="1763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8" name="Text Box 8"/>
          <p:cNvSpPr/>
          <p:nvPr/>
        </p:nvSpPr>
        <p:spPr>
          <a:xfrm>
            <a:off x="1403350" y="5661025"/>
            <a:ext cx="4465638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轮船是利用</a:t>
            </a: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空心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的道理。</a:t>
            </a:r>
            <a:endParaRPr lang="en-US" altLang="zh-CN" sz="2800" b="1" i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/>
          <p:nvPr>
            <p:ph type="title" idx="4294967295"/>
          </p:nvPr>
        </p:nvSpPr>
        <p:spPr>
          <a:xfrm>
            <a:off x="395288" y="404812"/>
            <a:ext cx="2314575" cy="6334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rPr lang="zh-CN" altLang="en-US" sz="3200" b="1">
                <a:ea typeface="黑体" pitchFamily="49" charset="-122"/>
              </a:rPr>
              <a:t>排水量：</a:t>
            </a:r>
            <a:endParaRPr lang="zh-CN" altLang="en-US" sz="3200" b="1">
              <a:ea typeface="黑体" pitchFamily="49" charset="-122"/>
            </a:endParaRPr>
          </a:p>
        </p:txBody>
      </p:sp>
      <p:sp>
        <p:nvSpPr>
          <p:cNvPr id="25603" name="Rectangle 3"/>
          <p:cNvSpPr/>
          <p:nvPr>
            <p:ph type="body" idx="4294967295"/>
          </p:nvPr>
        </p:nvSpPr>
        <p:spPr>
          <a:xfrm>
            <a:off x="468312" y="1844675"/>
            <a:ext cx="8218488" cy="12525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b="1">
                <a:ea typeface="黑体" pitchFamily="49" charset="-122"/>
              </a:rPr>
              <a:t>为什么排水量表示此船满载时，货物质量和船身质量之和？</a:t>
            </a:r>
            <a:endParaRPr lang="zh-CN" altLang="en-US" b="1">
              <a:ea typeface="黑体" pitchFamily="49" charset="-122"/>
            </a:endParaRPr>
          </a:p>
        </p:txBody>
      </p:sp>
      <p:sp>
        <p:nvSpPr>
          <p:cNvPr id="25604" name="Rectangle 4"/>
          <p:cNvSpPr/>
          <p:nvPr/>
        </p:nvSpPr>
        <p:spPr>
          <a:xfrm>
            <a:off x="431800" y="3968750"/>
            <a:ext cx="8218488" cy="21605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因为轮船漂浮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=G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buNone/>
            </a:pPr>
            <a:r>
              <a:rPr lang="zh-CN" altLang="en-US" b="1">
                <a:latin typeface="黑体" pitchFamily="49" charset="-122"/>
                <a:ea typeface="黑体" pitchFamily="49" charset="-122"/>
              </a:rPr>
              <a:t>所以        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排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g=m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船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g+m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货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g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             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排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=m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船</a:t>
            </a:r>
            <a:r>
              <a:rPr lang="en-US" altLang="zh-CN" b="1">
                <a:latin typeface="黑体" pitchFamily="49" charset="-122"/>
                <a:ea typeface="黑体" pitchFamily="49" charset="-122"/>
              </a:rPr>
              <a:t>+m</a:t>
            </a:r>
            <a:r>
              <a:rPr lang="zh-CN" altLang="en-US" b="1" baseline="-25000">
                <a:latin typeface="黑体" pitchFamily="49" charset="-122"/>
                <a:ea typeface="黑体" pitchFamily="49" charset="-122"/>
              </a:rPr>
              <a:t>货</a:t>
            </a:r>
            <a:endParaRPr lang="en-US" altLang="zh-CN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buNone/>
            </a:pPr>
            <a:endParaRPr lang="en-US" altLang="zh-CN"/>
          </a:p>
          <a:p>
            <a:pPr marL="0" lvl="0" indent="0">
              <a:buNone/>
            </a:pPr>
            <a:endParaRPr lang="en-US" altLang="zh-CN"/>
          </a:p>
        </p:txBody>
      </p:sp>
      <p:pic>
        <p:nvPicPr>
          <p:cNvPr id="25605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7272338" y="5300662"/>
            <a:ext cx="1512888" cy="828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Rectangle 6"/>
          <p:cNvSpPr/>
          <p:nvPr/>
        </p:nvSpPr>
        <p:spPr>
          <a:xfrm>
            <a:off x="2124075" y="404812"/>
            <a:ext cx="5975350" cy="6111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b="1">
                <a:ea typeface="黑体" pitchFamily="49" charset="-122"/>
              </a:rPr>
              <a:t>轮船满载货物时排开水的质量。</a:t>
            </a:r>
            <a:endParaRPr lang="zh-CN" altLang="en-US" b="1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  <p:bldP spid="2560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Rectangle 2"/>
          <p:cNvSpPr/>
          <p:nvPr>
            <p:ph type="body" idx="4294967295"/>
          </p:nvPr>
        </p:nvSpPr>
        <p:spPr>
          <a:xfrm>
            <a:off x="468312" y="2133600"/>
            <a:ext cx="8043862" cy="118903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800" b="1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　　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如何让悬浮的药瓶能沉到水底，又能浮起来？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7" name="Rectangle 3"/>
          <p:cNvSpPr/>
          <p:nvPr/>
        </p:nvSpPr>
        <p:spPr bwMode="white">
          <a:xfrm>
            <a:off x="900112" y="620712"/>
            <a:ext cx="30480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0" tIns="0" rIns="0" bIns="0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spcBef>
                <a:spcPct val="0"/>
              </a:spcBef>
              <a:buFontTx/>
              <a:buNone/>
            </a:pPr>
            <a:r>
              <a:rPr lang="zh-CN" altLang="en-US" sz="4000" b="1">
                <a:ea typeface="黑体" pitchFamily="49" charset="-122"/>
              </a:rPr>
              <a:t>活动二</a:t>
            </a:r>
            <a:endParaRPr lang="zh-CN" altLang="en-US" sz="4000" b="1">
              <a:ea typeface="黑体" pitchFamily="49" charset="-122"/>
            </a:endParaRPr>
          </a:p>
        </p:txBody>
      </p:sp>
      <p:pic>
        <p:nvPicPr>
          <p:cNvPr id="26628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7092950" y="333375"/>
            <a:ext cx="1655762" cy="10112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6629" name="Group 5"/>
          <p:cNvGrpSpPr/>
          <p:nvPr/>
        </p:nvGrpSpPr>
        <p:grpSpPr>
          <a:xfrm>
            <a:off x="0" y="5481638"/>
            <a:ext cx="9144000" cy="630238"/>
            <a:chOff x="0" y="3453"/>
            <a:chExt cx="5760" cy="397"/>
          </a:xfrm>
        </p:grpSpPr>
        <p:grpSp>
          <p:nvGrpSpPr>
            <p:cNvPr id="26643" name="Group 6"/>
            <p:cNvGrpSpPr/>
            <p:nvPr/>
          </p:nvGrpSpPr>
          <p:grpSpPr>
            <a:xfrm>
              <a:off x="0" y="3453"/>
              <a:ext cx="1769" cy="397"/>
              <a:chOff x="838" y="1026"/>
              <a:chExt cx="1021" cy="397"/>
            </a:xfrm>
          </p:grpSpPr>
          <p:pic>
            <p:nvPicPr>
              <p:cNvPr id="26645" name="Rectangle 1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38" y="1026"/>
                <a:ext cx="1021" cy="39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26646" name="Text Box 8"/>
              <p:cNvSpPr/>
              <p:nvPr/>
            </p:nvSpPr>
            <p:spPr>
              <a:xfrm>
                <a:off x="960" y="1055"/>
                <a:ext cx="860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2800" b="1">
                    <a:solidFill>
                      <a:schemeClr val="bg1"/>
                    </a:solidFill>
                    <a:ea typeface="黑体" pitchFamily="49" charset="-122"/>
                  </a:rPr>
                  <a:t>潜水艇的原理</a:t>
                </a:r>
                <a:endParaRPr lang="en-US" altLang="zh-CN" sz="2800" b="1">
                  <a:solidFill>
                    <a:schemeClr val="bg1"/>
                  </a:solidFill>
                  <a:ea typeface="黑体" pitchFamily="49" charset="-122"/>
                </a:endParaRPr>
              </a:p>
            </p:txBody>
          </p:sp>
        </p:grpSp>
        <p:sp>
          <p:nvSpPr>
            <p:cNvPr id="26644" name="Text Box 9"/>
            <p:cNvSpPr/>
            <p:nvPr/>
          </p:nvSpPr>
          <p:spPr>
            <a:xfrm>
              <a:off x="1701" y="3498"/>
              <a:ext cx="4059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靠改变自身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重力</a:t>
              </a:r>
              <a:r>
                <a:rPr lang="zh-CN" altLang="en-US" sz="2800" b="1">
                  <a:latin typeface="Times New Roman" pitchFamily="18" charset="0"/>
                  <a:ea typeface="黑体" pitchFamily="49" charset="-122"/>
                </a:rPr>
                <a:t>来实现上浮和下潜的。</a:t>
              </a:r>
              <a:endParaRPr lang="en-US" altLang="zh-CN" sz="2800" b="1" i="1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26630" name="Rectangle 10"/>
          <p:cNvSpPr/>
          <p:nvPr/>
        </p:nvSpPr>
        <p:spPr>
          <a:xfrm>
            <a:off x="3419475" y="3357562"/>
            <a:ext cx="1692275" cy="13684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6631" name="Rectangle 11"/>
          <p:cNvSpPr/>
          <p:nvPr/>
        </p:nvSpPr>
        <p:spPr>
          <a:xfrm>
            <a:off x="3995738" y="3933825"/>
            <a:ext cx="468312" cy="431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6632" name="Line 12"/>
          <p:cNvCxnSpPr/>
          <p:nvPr/>
        </p:nvCxnSpPr>
        <p:spPr>
          <a:xfrm flipH="1">
            <a:off x="4284662" y="4545012"/>
            <a:ext cx="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  <a:effectLst/>
        </p:spPr>
      </p:cxnSp>
      <p:cxnSp>
        <p:nvCxnSpPr>
          <p:cNvPr id="26633" name="Line 13"/>
          <p:cNvCxnSpPr/>
          <p:nvPr/>
        </p:nvCxnSpPr>
        <p:spPr>
          <a:xfrm>
            <a:off x="3563938" y="4473575"/>
            <a:ext cx="1366838" cy="0"/>
          </a:xfrm>
          <a:prstGeom prst="line">
            <a:avLst/>
          </a:prstGeom>
          <a:noFill/>
          <a:ln>
            <a:solidFill>
              <a:schemeClr val="tx1"/>
            </a:solidFill>
            <a:prstDash val="dashDot"/>
            <a:miter lim="800000"/>
          </a:ln>
          <a:effectLst/>
        </p:spPr>
      </p:cxnSp>
      <p:cxnSp>
        <p:nvCxnSpPr>
          <p:cNvPr id="26634" name="Line 14"/>
          <p:cNvCxnSpPr/>
          <p:nvPr/>
        </p:nvCxnSpPr>
        <p:spPr>
          <a:xfrm>
            <a:off x="3563938" y="4473575"/>
            <a:ext cx="1366838" cy="0"/>
          </a:xfrm>
          <a:prstGeom prst="line">
            <a:avLst/>
          </a:prstGeom>
          <a:noFill/>
          <a:ln>
            <a:solidFill>
              <a:schemeClr val="tx1"/>
            </a:solidFill>
            <a:prstDash val="dashDot"/>
            <a:miter lim="800000"/>
          </a:ln>
          <a:effectLst/>
        </p:spPr>
      </p:cxnSp>
      <p:cxnSp>
        <p:nvCxnSpPr>
          <p:cNvPr id="26635" name="Line 15"/>
          <p:cNvCxnSpPr/>
          <p:nvPr/>
        </p:nvCxnSpPr>
        <p:spPr>
          <a:xfrm flipV="1">
            <a:off x="3527425" y="4221162"/>
            <a:ext cx="1439862" cy="36512"/>
          </a:xfrm>
          <a:prstGeom prst="line">
            <a:avLst/>
          </a:prstGeom>
          <a:noFill/>
          <a:ln>
            <a:solidFill>
              <a:schemeClr val="tx1"/>
            </a:solidFill>
            <a:prstDash val="dashDot"/>
            <a:miter lim="800000"/>
          </a:ln>
          <a:effectLst/>
        </p:spPr>
      </p:cxnSp>
      <p:cxnSp>
        <p:nvCxnSpPr>
          <p:cNvPr id="26636" name="Line 16"/>
          <p:cNvCxnSpPr/>
          <p:nvPr/>
        </p:nvCxnSpPr>
        <p:spPr>
          <a:xfrm>
            <a:off x="3563938" y="3824288"/>
            <a:ext cx="1366838" cy="0"/>
          </a:xfrm>
          <a:prstGeom prst="line">
            <a:avLst/>
          </a:prstGeom>
          <a:noFill/>
          <a:ln>
            <a:solidFill>
              <a:schemeClr val="tx1"/>
            </a:solidFill>
            <a:prstDash val="dashDot"/>
            <a:miter lim="800000"/>
          </a:ln>
          <a:effectLst/>
        </p:spPr>
      </p:cxnSp>
      <p:cxnSp>
        <p:nvCxnSpPr>
          <p:cNvPr id="26637" name="Line 17"/>
          <p:cNvCxnSpPr/>
          <p:nvPr/>
        </p:nvCxnSpPr>
        <p:spPr>
          <a:xfrm>
            <a:off x="3600450" y="3608388"/>
            <a:ext cx="1366838" cy="0"/>
          </a:xfrm>
          <a:prstGeom prst="line">
            <a:avLst/>
          </a:prstGeom>
          <a:noFill/>
          <a:ln>
            <a:solidFill>
              <a:schemeClr val="tx1"/>
            </a:solidFill>
            <a:prstDash val="dashDot"/>
            <a:miter lim="800000"/>
          </a:ln>
          <a:effectLst/>
        </p:spPr>
      </p:cxnSp>
      <p:cxnSp>
        <p:nvCxnSpPr>
          <p:cNvPr id="26638" name="Line 18"/>
          <p:cNvCxnSpPr/>
          <p:nvPr/>
        </p:nvCxnSpPr>
        <p:spPr>
          <a:xfrm flipH="1">
            <a:off x="3995738" y="4184650"/>
            <a:ext cx="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  <a:effectLst/>
        </p:spPr>
      </p:cxnSp>
      <p:cxnSp>
        <p:nvCxnSpPr>
          <p:cNvPr id="26639" name="Line 19"/>
          <p:cNvCxnSpPr/>
          <p:nvPr/>
        </p:nvCxnSpPr>
        <p:spPr>
          <a:xfrm flipV="1">
            <a:off x="4032250" y="4221162"/>
            <a:ext cx="431800" cy="36512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miter lim="800000"/>
          </a:ln>
          <a:effectLst/>
        </p:spPr>
      </p:cxnSp>
      <p:cxnSp>
        <p:nvCxnSpPr>
          <p:cNvPr id="26640" name="Line 20"/>
          <p:cNvCxnSpPr/>
          <p:nvPr/>
        </p:nvCxnSpPr>
        <p:spPr>
          <a:xfrm flipV="1">
            <a:off x="3995738" y="4113212"/>
            <a:ext cx="431800" cy="36512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miter lim="800000"/>
          </a:ln>
          <a:effectLst/>
        </p:spPr>
      </p:cxnSp>
      <p:cxnSp>
        <p:nvCxnSpPr>
          <p:cNvPr id="26641" name="Line 21"/>
          <p:cNvCxnSpPr/>
          <p:nvPr/>
        </p:nvCxnSpPr>
        <p:spPr>
          <a:xfrm flipV="1">
            <a:off x="4032250" y="4292600"/>
            <a:ext cx="431800" cy="36512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miter lim="800000"/>
          </a:ln>
          <a:effectLst/>
        </p:spPr>
      </p:cxnSp>
      <p:cxnSp>
        <p:nvCxnSpPr>
          <p:cNvPr id="26642" name="Line 22"/>
          <p:cNvCxnSpPr/>
          <p:nvPr/>
        </p:nvCxnSpPr>
        <p:spPr>
          <a:xfrm flipV="1">
            <a:off x="3995738" y="4184650"/>
            <a:ext cx="431800" cy="36512"/>
          </a:xfrm>
          <a:prstGeom prst="line">
            <a:avLst/>
          </a:prstGeom>
          <a:noFill/>
          <a:ln w="38100" cap="rnd">
            <a:solidFill>
              <a:schemeClr val="tx1"/>
            </a:solidFill>
            <a:prstDash val="sysDot"/>
            <a:miter lim="800000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8674" name="Picture 2"/>
          <p:cNvPicPr/>
          <p:nvPr/>
        </p:nvPicPr>
        <p:blipFill>
          <a:blip r:embed="rId3"/>
          <a:stretch>
            <a:fillRect/>
          </a:stretch>
        </p:blipFill>
        <p:spPr>
          <a:xfrm>
            <a:off x="1476375" y="1484312"/>
            <a:ext cx="6481762" cy="48561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5" name="Rectangle 3"/>
          <p:cNvSpPr/>
          <p:nvPr>
            <p:ph type="body" idx="4294967295"/>
          </p:nvPr>
        </p:nvSpPr>
        <p:spPr>
          <a:xfrm>
            <a:off x="684212" y="368300"/>
            <a:ext cx="8172450" cy="8572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zh-CN" altLang="en-US" sz="2800" b="1">
                <a:ea typeface="黑体" pitchFamily="49" charset="-122"/>
              </a:rPr>
              <a:t>      孔明灯受哪些力？孔明灯要上升，这些力有什么关系？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28676" name="Group 4"/>
          <p:cNvGrpSpPr/>
          <p:nvPr/>
        </p:nvGrpSpPr>
        <p:grpSpPr>
          <a:xfrm>
            <a:off x="468312" y="2852738"/>
            <a:ext cx="935038" cy="2016125"/>
            <a:chOff x="295" y="1797"/>
            <a:chExt cx="589" cy="1270"/>
          </a:xfrm>
        </p:grpSpPr>
        <p:sp>
          <p:nvSpPr>
            <p:cNvPr id="28677" name="Rectangle 5"/>
            <p:cNvSpPr/>
            <p:nvPr/>
          </p:nvSpPr>
          <p:spPr>
            <a:xfrm>
              <a:off x="295" y="2296"/>
              <a:ext cx="453" cy="363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 wrap="non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8678" name="Oval 6"/>
            <p:cNvSpPr/>
            <p:nvPr/>
          </p:nvSpPr>
          <p:spPr>
            <a:xfrm>
              <a:off x="476" y="2460"/>
              <a:ext cx="46" cy="4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 wrap="none" anchor="ctr" anchorCtr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cxnSp>
          <p:nvCxnSpPr>
            <p:cNvPr id="28679" name="Line 7"/>
            <p:cNvCxnSpPr/>
            <p:nvPr/>
          </p:nvCxnSpPr>
          <p:spPr>
            <a:xfrm flipH="1">
              <a:off x="495" y="2478"/>
              <a:ext cx="0" cy="5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tailEnd type="triangle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cxnSp>
          <p:nvCxnSpPr>
            <p:cNvPr id="28680" name="Line 8"/>
            <p:cNvCxnSpPr/>
            <p:nvPr/>
          </p:nvCxnSpPr>
          <p:spPr>
            <a:xfrm flipH="1" flipV="1">
              <a:off x="493" y="1942"/>
              <a:ext cx="0" cy="5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miter lim="800000"/>
              <a:tailEnd type="triangle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</p:cxnSp>
        <p:sp>
          <p:nvSpPr>
            <p:cNvPr id="28681" name="Text Box 9"/>
            <p:cNvSpPr/>
            <p:nvPr/>
          </p:nvSpPr>
          <p:spPr>
            <a:xfrm>
              <a:off x="476" y="1797"/>
              <a:ext cx="408" cy="327"/>
            </a:xfrm>
            <a:prstGeom prst="rect">
              <a:avLst/>
            </a:prstGeom>
            <a:noFill/>
            <a:ln w="19050">
              <a:noFill/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浮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8682" name="Text Box 10"/>
            <p:cNvSpPr/>
            <p:nvPr/>
          </p:nvSpPr>
          <p:spPr>
            <a:xfrm>
              <a:off x="476" y="2795"/>
              <a:ext cx="408" cy="240"/>
            </a:xfrm>
            <a:prstGeom prst="rect">
              <a:avLst/>
            </a:prstGeom>
            <a:noFill/>
            <a:ln w="19050">
              <a:noFill/>
              <a:miter lim="800000"/>
            </a:ln>
            <a:effectLst>
              <a:outerShdw dist="23000" dir="5400000">
                <a:srgbClr val="000000">
                  <a:alpha val="34998"/>
                </a:srgbClr>
              </a:outerShdw>
            </a:effectLst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 baseline="-25000">
                  <a:latin typeface="黑体" pitchFamily="49" charset="-122"/>
                  <a:ea typeface="黑体" pitchFamily="49" charset="-122"/>
                </a:rPr>
                <a:t>G</a:t>
              </a:r>
              <a:endParaRPr lang="en-US" altLang="zh-CN" sz="2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2" name="Picture 2"/>
          <p:cNvPicPr/>
          <p:nvPr/>
        </p:nvPicPr>
        <p:blipFill>
          <a:blip r:embed="rId2"/>
          <a:srcRect l="9279" t="5699" r="53610" b="23214"/>
          <a:stretch>
            <a:fillRect/>
          </a:stretch>
        </p:blipFill>
        <p:spPr>
          <a:xfrm>
            <a:off x="971550" y="2276475"/>
            <a:ext cx="2379662" cy="3040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Text Box 3"/>
          <p:cNvSpPr/>
          <p:nvPr/>
        </p:nvSpPr>
        <p:spPr>
          <a:xfrm>
            <a:off x="1727200" y="1196975"/>
            <a:ext cx="6975475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内部充有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 u="sng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小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于空气密度的气体</a:t>
            </a:r>
            <a:endParaRPr lang="en-US" altLang="zh-CN" sz="2800" b="1" i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24" name="Group 4"/>
          <p:cNvGrpSpPr/>
          <p:nvPr/>
        </p:nvGrpSpPr>
        <p:grpSpPr>
          <a:xfrm>
            <a:off x="468312" y="260350"/>
            <a:ext cx="7451725" cy="630238"/>
            <a:chOff x="838" y="1026"/>
            <a:chExt cx="1021" cy="397"/>
          </a:xfrm>
        </p:grpSpPr>
        <p:pic>
          <p:nvPicPr>
            <p:cNvPr id="30727" name="Rectangle 15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838" y="1026"/>
              <a:ext cx="1021" cy="39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0728" name="Text Box 6"/>
            <p:cNvSpPr/>
            <p:nvPr/>
          </p:nvSpPr>
          <p:spPr>
            <a:xfrm>
              <a:off x="960" y="1055"/>
              <a:ext cx="860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chemeClr val="bg1"/>
                  </a:solidFill>
                  <a:ea typeface="黑体" pitchFamily="49" charset="-122"/>
                </a:rPr>
                <a:t>气球和飞艇是利用空气浮力升上天空的</a:t>
              </a:r>
              <a:endParaRPr lang="zh-CN" altLang="en-US" sz="2800" b="1">
                <a:solidFill>
                  <a:schemeClr val="bg1"/>
                </a:solidFill>
                <a:ea typeface="黑体" pitchFamily="49" charset="-122"/>
              </a:endParaRPr>
            </a:p>
          </p:txBody>
        </p:sp>
      </p:grpSp>
      <p:pic>
        <p:nvPicPr>
          <p:cNvPr id="30725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3779838" y="2312988"/>
            <a:ext cx="5219700" cy="2914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6" name="Picture 9" descr="E:\李燃\教师教学用书\2012人教教师用书项目\ppt\物理\图标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Rectangle 3"/>
          <p:cNvSpPr/>
          <p:nvPr>
            <p:ph type="body" idx="4294967295"/>
          </p:nvPr>
        </p:nvSpPr>
        <p:spPr>
          <a:xfrm>
            <a:off x="250825" y="3716338"/>
            <a:ext cx="8642350" cy="24495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（二）浮力的应用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、轮船是利用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的道理。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、潜水艇是通过改变自身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来实现上浮下沉的。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、气球和飞艇是利用空气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来升上天空的</a:t>
            </a:r>
            <a:endParaRPr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Text Box 4"/>
          <p:cNvSpPr/>
          <p:nvPr/>
        </p:nvSpPr>
        <p:spPr>
          <a:xfrm>
            <a:off x="323850" y="549275"/>
            <a:ext cx="6588125" cy="24415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（一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）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沉浮条件：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上浮：</a:t>
            </a:r>
            <a:r>
              <a:rPr lang="zh-CN" altLang="en-US" sz="2800" b="1">
                <a:latin typeface="宋体" pitchFamily="2" charset="-122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zh-CN" altLang="en-US" sz="2800" b="1" baseline="-25000">
                <a:latin typeface="Times New Roman" pitchFamily="18" charset="0"/>
              </a:rPr>
              <a:t>浮</a:t>
            </a:r>
            <a:r>
              <a:rPr lang="zh-CN" altLang="en-US" sz="2800" b="1" u="sng">
                <a:latin typeface="Times New Roman" pitchFamily="18" charset="0"/>
              </a:rPr>
              <a:t>     </a:t>
            </a:r>
            <a:r>
              <a:rPr lang="zh-CN" altLang="en-US" sz="2800" b="1" baseline="-25000">
                <a:latin typeface="Times New Roman" pitchFamily="18" charset="0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G       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  <a:ea typeface="Arial" pitchFamily="34" charset="0"/>
              </a:rPr>
              <a:t>液</a:t>
            </a:r>
            <a:r>
              <a:rPr lang="zh-CN" altLang="en-US" sz="2800" b="1" u="sng">
                <a:latin typeface="Times New Roman" pitchFamily="18" charset="0"/>
                <a:ea typeface="Arial" pitchFamily="34" charset="0"/>
              </a:rPr>
              <a:t>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物</a:t>
            </a:r>
            <a:r>
              <a:rPr lang="zh-CN" altLang="en-US" sz="2800" b="1">
                <a:latin typeface="Arial" pitchFamily="34" charset="0"/>
              </a:rPr>
              <a:t> </a:t>
            </a:r>
            <a:endParaRPr lang="en-US" altLang="zh-CN" sz="2800" b="1" i="1">
              <a:latin typeface="Times New Roman" pitchFamily="18" charset="0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悬浮：</a:t>
            </a:r>
            <a:r>
              <a:rPr lang="zh-CN" altLang="en-US" sz="2800" b="1">
                <a:latin typeface="Arial" pitchFamily="34" charset="0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zh-CN" altLang="en-US" sz="2800" b="1" baseline="-25000">
                <a:latin typeface="Times New Roman" pitchFamily="18" charset="0"/>
              </a:rPr>
              <a:t>浮</a:t>
            </a:r>
            <a:r>
              <a:rPr lang="en-US" altLang="zh-CN" sz="2800" b="1" u="sng">
                <a:latin typeface="Times New Roman" pitchFamily="18" charset="0"/>
              </a:rPr>
              <a:t>      </a:t>
            </a:r>
            <a:r>
              <a:rPr lang="zh-CN" altLang="en-US" sz="2800" b="1" baseline="-25000">
                <a:latin typeface="Times New Roman" pitchFamily="18" charset="0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G       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液</a:t>
            </a:r>
            <a:r>
              <a:rPr lang="zh-CN" altLang="en-US" sz="2800" b="1" u="sng">
                <a:latin typeface="Times New Roman" pitchFamily="18" charset="0"/>
              </a:rPr>
              <a:t>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物</a:t>
            </a:r>
            <a:r>
              <a:rPr lang="zh-CN" altLang="en-US" sz="2800" b="1">
                <a:latin typeface="Arial" pitchFamily="34" charset="0"/>
              </a:rPr>
              <a:t> </a:t>
            </a:r>
            <a:r>
              <a:rPr lang="zh-CN" altLang="en-US" sz="2800" b="1">
                <a:latin typeface="Times New Roman" pitchFamily="18" charset="0"/>
              </a:rPr>
              <a:t>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物</a:t>
            </a:r>
            <a:r>
              <a:rPr lang="zh-CN" altLang="en-US" sz="2800" b="1">
                <a:latin typeface="Arial" pitchFamily="34" charset="0"/>
              </a:rPr>
              <a:t> </a:t>
            </a:r>
            <a:endParaRPr lang="en-US" altLang="zh-CN" sz="2800" b="1" i="1">
              <a:latin typeface="Times New Roman" pitchFamily="18" charset="0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下沉：</a:t>
            </a:r>
            <a:r>
              <a:rPr lang="zh-CN" altLang="en-US" sz="2800" b="1">
                <a:latin typeface="Arial" pitchFamily="34" charset="0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F</a:t>
            </a:r>
            <a:r>
              <a:rPr lang="zh-CN" altLang="en-US" sz="2800" b="1" baseline="-25000">
                <a:latin typeface="Times New Roman" pitchFamily="18" charset="0"/>
              </a:rPr>
              <a:t>浮</a:t>
            </a:r>
            <a:r>
              <a:rPr lang="en-US" altLang="zh-CN" sz="2800" b="1" u="sng">
                <a:latin typeface="Times New Roman" pitchFamily="18" charset="0"/>
              </a:rPr>
              <a:t>      </a:t>
            </a:r>
            <a:r>
              <a:rPr lang="zh-CN" altLang="en-US" sz="2800" b="1" baseline="-25000">
                <a:latin typeface="Times New Roman" pitchFamily="18" charset="0"/>
              </a:rPr>
              <a:t> </a:t>
            </a:r>
            <a:r>
              <a:rPr lang="en-US" altLang="zh-CN" sz="2800" b="1" i="1">
                <a:latin typeface="Times New Roman" pitchFamily="18" charset="0"/>
              </a:rPr>
              <a:t>G       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液</a:t>
            </a:r>
            <a:r>
              <a:rPr lang="zh-CN" altLang="en-US" sz="2800" b="1" u="sng">
                <a:latin typeface="Times New Roman" pitchFamily="18" charset="0"/>
              </a:rPr>
              <a:t>      </a:t>
            </a:r>
            <a:r>
              <a:rPr lang="el-GR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Times New Roman" pitchFamily="18" charset="0"/>
              </a:rPr>
              <a:t>物</a:t>
            </a:r>
            <a:r>
              <a:rPr lang="zh-CN" altLang="en-US" sz="2800" b="1">
                <a:latin typeface="Arial" pitchFamily="34" charset="0"/>
              </a:rPr>
              <a:t> </a:t>
            </a:r>
            <a:endParaRPr lang="zh-CN" altLang="en-US" sz="2800" b="1" baseline="-25000">
              <a:latin typeface="Times New Roman" pitchFamily="18" charset="0"/>
            </a:endParaRPr>
          </a:p>
        </p:txBody>
      </p:sp>
      <p:pic>
        <p:nvPicPr>
          <p:cNvPr id="31748" name="Picture 5"/>
          <p:cNvPicPr/>
          <p:nvPr/>
        </p:nvPicPr>
        <p:blipFill>
          <a:blip r:embed="rId2"/>
          <a:stretch>
            <a:fillRect/>
          </a:stretch>
        </p:blipFill>
        <p:spPr>
          <a:xfrm>
            <a:off x="6156325" y="908050"/>
            <a:ext cx="2376488" cy="2663825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Rectangle 2"/>
          <p:cNvSpPr/>
          <p:nvPr>
            <p:ph type="title" idx="4294967295"/>
          </p:nvPr>
        </p:nvSpPr>
        <p:spPr>
          <a:xfrm>
            <a:off x="323850" y="944562"/>
            <a:ext cx="8280400" cy="18907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 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、如果轮船从河里驶进大海，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G</a:t>
            </a:r>
            <a:r>
              <a:rPr lang="en-US" altLang="zh-CN" sz="28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</a:t>
            </a:r>
            <a:br>
              <a:rPr lang="zh-CN" altLang="en-US" sz="2800" b="1">
                <a:latin typeface="黑体" pitchFamily="49" charset="-122"/>
                <a:ea typeface="黑体" pitchFamily="49" charset="-122"/>
              </a:rPr>
            </a:b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浮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 i="1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（填“变大”“变小”“不变”），是上浮一点，还是下沉一点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2771" name="Group 3"/>
          <p:cNvGrpSpPr/>
          <p:nvPr/>
        </p:nvGrpSpPr>
        <p:grpSpPr>
          <a:xfrm>
            <a:off x="3527425" y="260350"/>
            <a:ext cx="1620838" cy="712788"/>
            <a:chOff x="300" y="1281"/>
            <a:chExt cx="1333" cy="449"/>
          </a:xfrm>
        </p:grpSpPr>
        <p:pic>
          <p:nvPicPr>
            <p:cNvPr id="32781" name="TextBox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00" y="1281"/>
              <a:ext cx="1333" cy="44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2782" name="Text Box 5"/>
            <p:cNvSpPr/>
            <p:nvPr/>
          </p:nvSpPr>
          <p:spPr>
            <a:xfrm>
              <a:off x="397" y="1354"/>
              <a:ext cx="1038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800" b="1">
                  <a:solidFill>
                    <a:srgbClr val="FFFFFF"/>
                  </a:solidFill>
                </a:rPr>
                <a:t>讨    论</a:t>
              </a:r>
              <a:endParaRPr lang="en-US" altLang="zh-CN" sz="2800" b="1">
                <a:solidFill>
                  <a:srgbClr val="FFFFFF"/>
                </a:solidFill>
              </a:endParaRPr>
            </a:p>
          </p:txBody>
        </p:sp>
      </p:grpSp>
      <p:pic>
        <p:nvPicPr>
          <p:cNvPr id="32772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1331912" y="2924175"/>
            <a:ext cx="5716588" cy="204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3" name="Text Box 7"/>
          <p:cNvSpPr/>
          <p:nvPr/>
        </p:nvSpPr>
        <p:spPr>
          <a:xfrm>
            <a:off x="2195512" y="4508500"/>
            <a:ext cx="828675" cy="3667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1800" b="1">
                <a:latin typeface="Arial" pitchFamily="34" charset="0"/>
              </a:rPr>
              <a:t>大海</a:t>
            </a:r>
            <a:endParaRPr lang="zh-CN" altLang="en-US" sz="1800" b="1">
              <a:latin typeface="Arial" pitchFamily="34" charset="0"/>
            </a:endParaRPr>
          </a:p>
        </p:txBody>
      </p:sp>
      <p:grpSp>
        <p:nvGrpSpPr>
          <p:cNvPr id="32774" name="Group 8"/>
          <p:cNvGrpSpPr/>
          <p:nvPr/>
        </p:nvGrpSpPr>
        <p:grpSpPr>
          <a:xfrm>
            <a:off x="1763712" y="5049838"/>
            <a:ext cx="5329238" cy="438150"/>
            <a:chOff x="1111" y="3181"/>
            <a:chExt cx="2835" cy="276"/>
          </a:xfrm>
        </p:grpSpPr>
        <p:sp>
          <p:nvSpPr>
            <p:cNvPr id="32779" name="Text Box 9"/>
            <p:cNvSpPr/>
            <p:nvPr/>
          </p:nvSpPr>
          <p:spPr>
            <a:xfrm>
              <a:off x="1111" y="3181"/>
              <a:ext cx="771" cy="23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1800" b="1" i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浮</a:t>
              </a:r>
              <a:r>
                <a:rPr lang="en-US" altLang="zh-CN" sz="1800" b="1" u="sng">
                  <a:latin typeface="黑体" pitchFamily="49" charset="-122"/>
                  <a:ea typeface="黑体" pitchFamily="49" charset="-122"/>
                </a:rPr>
                <a:t>       </a:t>
              </a:r>
              <a:r>
                <a:rPr lang="en-US" altLang="zh-CN" sz="1800" b="1">
                  <a:latin typeface="黑体" pitchFamily="49" charset="-122"/>
                  <a:ea typeface="黑体" pitchFamily="49" charset="-122"/>
                </a:rPr>
                <a:t>G</a:t>
              </a:r>
              <a:endParaRPr lang="en-US" altLang="zh-CN" sz="1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32780" name="Text Box 10"/>
            <p:cNvSpPr/>
            <p:nvPr/>
          </p:nvSpPr>
          <p:spPr>
            <a:xfrm>
              <a:off x="3175" y="3226"/>
              <a:ext cx="771" cy="23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1800" b="1" i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浮</a:t>
              </a:r>
              <a:r>
                <a:rPr lang="en-US" altLang="zh-CN" sz="1800" b="1" u="sng">
                  <a:latin typeface="黑体" pitchFamily="49" charset="-122"/>
                  <a:ea typeface="黑体" pitchFamily="49" charset="-122"/>
                </a:rPr>
                <a:t>       </a:t>
              </a:r>
              <a:r>
                <a:rPr lang="en-US" altLang="zh-CN" sz="1800" b="1">
                  <a:latin typeface="黑体" pitchFamily="49" charset="-122"/>
                  <a:ea typeface="黑体" pitchFamily="49" charset="-122"/>
                </a:rPr>
                <a:t>G</a:t>
              </a:r>
              <a:endParaRPr lang="en-US" altLang="zh-CN" sz="18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32775" name="Text Box 11"/>
          <p:cNvSpPr/>
          <p:nvPr/>
        </p:nvSpPr>
        <p:spPr>
          <a:xfrm>
            <a:off x="4500562" y="4437062"/>
            <a:ext cx="828675" cy="3667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1800" b="1">
                <a:latin typeface="Arial" pitchFamily="34" charset="0"/>
              </a:rPr>
              <a:t>河水</a:t>
            </a:r>
            <a:endParaRPr lang="zh-CN" altLang="en-US" sz="1800" b="1">
              <a:latin typeface="Arial" pitchFamily="34" charset="0"/>
            </a:endParaRPr>
          </a:p>
        </p:txBody>
      </p:sp>
      <p:grpSp>
        <p:nvGrpSpPr>
          <p:cNvPr id="32776" name="Group 12"/>
          <p:cNvGrpSpPr/>
          <p:nvPr/>
        </p:nvGrpSpPr>
        <p:grpSpPr>
          <a:xfrm>
            <a:off x="2447925" y="5589588"/>
            <a:ext cx="3059112" cy="492125"/>
            <a:chOff x="1542" y="3521"/>
            <a:chExt cx="1927" cy="310"/>
          </a:xfrm>
        </p:grpSpPr>
        <p:sp>
          <p:nvSpPr>
            <p:cNvPr id="32777" name="Text Box 13"/>
            <p:cNvSpPr/>
            <p:nvPr/>
          </p:nvSpPr>
          <p:spPr>
            <a:xfrm>
              <a:off x="2540" y="3521"/>
              <a:ext cx="929" cy="28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n-US" altLang="zh-CN" sz="1800" b="1" i="1">
                  <a:latin typeface="黑体" pitchFamily="49" charset="-122"/>
                  <a:ea typeface="黑体" pitchFamily="49" charset="-122"/>
                </a:rPr>
                <a:t>V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排</a:t>
              </a:r>
              <a:r>
                <a:rPr lang="zh-CN" altLang="en-US" sz="1800" b="1" i="1" baseline="-25000"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海</a:t>
              </a:r>
              <a:r>
                <a:rPr lang="en-US" altLang="zh-CN" sz="36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&lt;</a:t>
              </a:r>
              <a:r>
                <a:rPr lang="en-US" altLang="zh-CN" sz="1800" b="1" i="1">
                  <a:latin typeface="黑体" pitchFamily="49" charset="-122"/>
                  <a:ea typeface="黑体" pitchFamily="49" charset="-122"/>
                </a:rPr>
                <a:t>V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排</a:t>
              </a:r>
              <a:r>
                <a:rPr lang="zh-CN" altLang="en-US" sz="1800" b="1" i="1" baseline="-25000">
                  <a:latin typeface="黑体" pitchFamily="49" charset="-122"/>
                  <a:ea typeface="黑体" pitchFamily="49" charset="-122"/>
                </a:rPr>
                <a:t> 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河</a:t>
              </a:r>
              <a:endParaRPr lang="zh-CN" altLang="en-US" sz="1800" b="1" baseline="-25000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32778" name="Text Box 14"/>
            <p:cNvSpPr/>
            <p:nvPr/>
          </p:nvSpPr>
          <p:spPr>
            <a:xfrm>
              <a:off x="1542" y="3543"/>
              <a:ext cx="929" cy="28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el-GR" altLang="zh-CN" sz="1800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海</a:t>
              </a:r>
              <a:r>
                <a:rPr lang="en-US" altLang="zh-CN" sz="3600" b="1" baseline="-25000">
                  <a:solidFill>
                    <a:srgbClr val="FF0000"/>
                  </a:solidFill>
                  <a:latin typeface="黑体" pitchFamily="49" charset="-122"/>
                  <a:ea typeface="黑体" pitchFamily="49" charset="-122"/>
                </a:rPr>
                <a:t>&gt;</a:t>
              </a:r>
              <a:r>
                <a:rPr lang="el-GR" altLang="zh-CN" sz="1800" b="1" i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1800" b="1" baseline="-25000">
                  <a:latin typeface="黑体" pitchFamily="49" charset="-122"/>
                  <a:ea typeface="黑体" pitchFamily="49" charset="-122"/>
                </a:rPr>
                <a:t>河</a:t>
              </a:r>
              <a:endParaRPr lang="zh-CN" altLang="en-US" sz="1800" b="1" baseline="-25000"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Rectangle 2"/>
          <p:cNvSpPr/>
          <p:nvPr/>
        </p:nvSpPr>
        <p:spPr>
          <a:xfrm>
            <a:off x="323850" y="549275"/>
            <a:ext cx="8259762" cy="2484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3000" b="1">
                <a:latin typeface="宋体" pitchFamily="2" charset="-122"/>
              </a:rPr>
              <a:t>   </a:t>
            </a:r>
            <a:r>
              <a:rPr lang="en-US" altLang="zh-CN" sz="3000" b="1">
                <a:latin typeface="宋体" pitchFamily="2" charset="-122"/>
              </a:rPr>
              <a:t>2</a:t>
            </a:r>
            <a:r>
              <a:rPr lang="zh-CN" altLang="en-US" sz="3000" b="1">
                <a:latin typeface="宋体" pitchFamily="2" charset="-122"/>
              </a:rPr>
              <a:t>、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密度计是测量液体密度的仪器，将其插入被测液体中，待静止后直接读取液面处的刻度值，同一支密度计在甲</a:t>
            </a:r>
            <a:r>
              <a:rPr lang="zh-CN" altLang="en-US" sz="2800" b="1">
                <a:ea typeface="黑体" pitchFamily="49" charset="-122"/>
              </a:rPr>
              <a:t>、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乙液体中静止时如图，请判断密度计在甲</a:t>
            </a:r>
            <a:r>
              <a:rPr lang="zh-CN" altLang="en-US" sz="2800" b="1">
                <a:ea typeface="黑体" pitchFamily="49" charset="-122"/>
              </a:rPr>
              <a:t>、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乙液体中受的浮力大小关系，以及甲</a:t>
            </a:r>
            <a:r>
              <a:rPr lang="zh-CN" altLang="en-US" sz="2800" b="1">
                <a:ea typeface="黑体" pitchFamily="49" charset="-122"/>
              </a:rPr>
              <a:t>、</a:t>
            </a:r>
            <a:r>
              <a:rPr lang="zh-CN" altLang="en-US" sz="2800" b="1">
                <a:latin typeface="宋体" pitchFamily="2" charset="-122"/>
                <a:ea typeface="黑体" pitchFamily="49" charset="-122"/>
              </a:rPr>
              <a:t>乙液体的密度大小关系？</a:t>
            </a:r>
            <a:endParaRPr lang="zh-CN" altLang="en-US" sz="2800" b="1">
              <a:latin typeface="宋体" pitchFamily="2" charset="-122"/>
              <a:ea typeface="黑体" pitchFamily="49" charset="-122"/>
            </a:endParaRPr>
          </a:p>
        </p:txBody>
      </p:sp>
      <p:cxnSp>
        <p:nvCxnSpPr>
          <p:cNvPr id="33795" name="Line 3"/>
          <p:cNvCxnSpPr/>
          <p:nvPr/>
        </p:nvCxnSpPr>
        <p:spPr>
          <a:xfrm>
            <a:off x="719138" y="6165850"/>
            <a:ext cx="752475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  <a:effectLst/>
        </p:spPr>
      </p:cxnSp>
      <p:grpSp>
        <p:nvGrpSpPr>
          <p:cNvPr id="33796" name="Group 4"/>
          <p:cNvGrpSpPr/>
          <p:nvPr/>
        </p:nvGrpSpPr>
        <p:grpSpPr>
          <a:xfrm>
            <a:off x="1943100" y="4400550"/>
            <a:ext cx="4862512" cy="2239962"/>
            <a:chOff x="1224" y="2772"/>
            <a:chExt cx="3063" cy="1411"/>
          </a:xfrm>
        </p:grpSpPr>
        <p:grpSp>
          <p:nvGrpSpPr>
            <p:cNvPr id="33799" name="Group 5"/>
            <p:cNvGrpSpPr/>
            <p:nvPr/>
          </p:nvGrpSpPr>
          <p:grpSpPr>
            <a:xfrm>
              <a:off x="1224" y="3008"/>
              <a:ext cx="613" cy="876"/>
              <a:chOff x="1224" y="3008"/>
              <a:chExt cx="613" cy="876"/>
            </a:xfrm>
          </p:grpSpPr>
          <p:sp>
            <p:nvSpPr>
              <p:cNvPr id="33810" name="Rectangle 6"/>
              <p:cNvSpPr/>
              <p:nvPr/>
            </p:nvSpPr>
            <p:spPr>
              <a:xfrm>
                <a:off x="1224" y="3294"/>
                <a:ext cx="613" cy="59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cxnSp>
            <p:nvCxnSpPr>
              <p:cNvPr id="33811" name="Line 7"/>
              <p:cNvCxnSpPr/>
              <p:nvPr/>
            </p:nvCxnSpPr>
            <p:spPr>
              <a:xfrm>
                <a:off x="1224" y="3816"/>
                <a:ext cx="613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33812" name="Line 8"/>
              <p:cNvCxnSpPr/>
              <p:nvPr/>
            </p:nvCxnSpPr>
            <p:spPr>
              <a:xfrm>
                <a:off x="1224" y="3680"/>
                <a:ext cx="613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33813" name="Line 9"/>
              <p:cNvCxnSpPr/>
              <p:nvPr/>
            </p:nvCxnSpPr>
            <p:spPr>
              <a:xfrm>
                <a:off x="1224" y="3566"/>
                <a:ext cx="613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prstDash val="dash"/>
                <a:miter lim="800000"/>
              </a:ln>
              <a:effectLst/>
            </p:spPr>
          </p:cxnSp>
          <p:cxnSp>
            <p:nvCxnSpPr>
              <p:cNvPr id="33814" name="Line 10"/>
              <p:cNvCxnSpPr/>
              <p:nvPr/>
            </p:nvCxnSpPr>
            <p:spPr>
              <a:xfrm flipH="1">
                <a:off x="1503" y="3008"/>
                <a:ext cx="0" cy="704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miter lim="800000"/>
              </a:ln>
              <a:effectLst/>
            </p:spPr>
          </p:cxnSp>
          <p:sp>
            <p:nvSpPr>
              <p:cNvPr id="33815" name="Oval 11"/>
              <p:cNvSpPr/>
              <p:nvPr/>
            </p:nvSpPr>
            <p:spPr>
              <a:xfrm>
                <a:off x="1451" y="3680"/>
                <a:ext cx="114" cy="12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  <p:sp>
          <p:nvSpPr>
            <p:cNvPr id="33800" name="Rectangle 12"/>
            <p:cNvSpPr/>
            <p:nvPr/>
          </p:nvSpPr>
          <p:spPr>
            <a:xfrm>
              <a:off x="3674" y="3285"/>
              <a:ext cx="613" cy="590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cxnSp>
          <p:nvCxnSpPr>
            <p:cNvPr id="33801" name="Line 13"/>
            <p:cNvCxnSpPr/>
            <p:nvPr/>
          </p:nvCxnSpPr>
          <p:spPr>
            <a:xfrm>
              <a:off x="3674" y="3807"/>
              <a:ext cx="613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33802" name="Line 14"/>
            <p:cNvCxnSpPr/>
            <p:nvPr/>
          </p:nvCxnSpPr>
          <p:spPr>
            <a:xfrm>
              <a:off x="3674" y="3671"/>
              <a:ext cx="613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33803" name="Line 15"/>
            <p:cNvCxnSpPr/>
            <p:nvPr/>
          </p:nvCxnSpPr>
          <p:spPr>
            <a:xfrm>
              <a:off x="3674" y="3557"/>
              <a:ext cx="613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33804" name="Line 16"/>
            <p:cNvCxnSpPr/>
            <p:nvPr/>
          </p:nvCxnSpPr>
          <p:spPr>
            <a:xfrm flipH="1">
              <a:off x="3946" y="2772"/>
              <a:ext cx="0" cy="70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33805" name="Oval 17"/>
            <p:cNvSpPr/>
            <p:nvPr/>
          </p:nvSpPr>
          <p:spPr>
            <a:xfrm>
              <a:off x="3886" y="3349"/>
              <a:ext cx="114" cy="12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cxnSp>
          <p:nvCxnSpPr>
            <p:cNvPr id="33806" name="Line 18"/>
            <p:cNvCxnSpPr/>
            <p:nvPr/>
          </p:nvCxnSpPr>
          <p:spPr>
            <a:xfrm>
              <a:off x="3674" y="3475"/>
              <a:ext cx="613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33807" name="Line 19"/>
            <p:cNvCxnSpPr/>
            <p:nvPr/>
          </p:nvCxnSpPr>
          <p:spPr>
            <a:xfrm>
              <a:off x="3674" y="3362"/>
              <a:ext cx="613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sp>
          <p:nvSpPr>
            <p:cNvPr id="33808" name="Text Box 20"/>
            <p:cNvSpPr/>
            <p:nvPr/>
          </p:nvSpPr>
          <p:spPr>
            <a:xfrm>
              <a:off x="1360" y="3952"/>
              <a:ext cx="340" cy="23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1800">
                  <a:latin typeface="Arial" pitchFamily="34" charset="0"/>
                </a:rPr>
                <a:t>甲</a:t>
              </a:r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33809" name="Text Box 21"/>
            <p:cNvSpPr/>
            <p:nvPr/>
          </p:nvSpPr>
          <p:spPr>
            <a:xfrm>
              <a:off x="3833" y="3929"/>
              <a:ext cx="340" cy="231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1800">
                  <a:latin typeface="Arial" pitchFamily="34" charset="0"/>
                </a:rPr>
                <a:t>乙</a:t>
              </a:r>
              <a:endParaRPr lang="zh-CN" altLang="en-US" sz="1800">
                <a:latin typeface="Arial" pitchFamily="34" charset="0"/>
              </a:endParaRPr>
            </a:p>
          </p:txBody>
        </p:sp>
      </p:grpSp>
      <p:sp>
        <p:nvSpPr>
          <p:cNvPr id="33797" name="Text Box 22"/>
          <p:cNvSpPr/>
          <p:nvPr/>
        </p:nvSpPr>
        <p:spPr>
          <a:xfrm>
            <a:off x="863600" y="3463925"/>
            <a:ext cx="4284662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36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甲</a:t>
            </a:r>
            <a:r>
              <a:rPr lang="zh-CN" altLang="en-US" sz="3600" b="1" u="sng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   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F</a:t>
            </a:r>
            <a:r>
              <a:rPr lang="zh-CN" altLang="en-US" sz="36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乙</a:t>
            </a:r>
            <a:endParaRPr lang="zh-CN" altLang="en-US" sz="3600" b="1" baseline="-25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8" name="Text Box 23"/>
          <p:cNvSpPr/>
          <p:nvPr/>
        </p:nvSpPr>
        <p:spPr>
          <a:xfrm>
            <a:off x="5076825" y="3500438"/>
            <a:ext cx="3455988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l-GR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36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甲</a:t>
            </a:r>
            <a:r>
              <a:rPr lang="zh-CN" altLang="en-US" sz="3600" b="1" u="sng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</a:t>
            </a:r>
            <a:r>
              <a:rPr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l-GR" altLang="zh-CN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3600" b="1" baseline="-25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乙</a:t>
            </a:r>
            <a:endParaRPr lang="zh-CN" altLang="en-US" sz="3600" b="1" baseline="-250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Rectangle 2"/>
          <p:cNvSpPr/>
          <p:nvPr>
            <p:ph type="title" idx="4294967295"/>
          </p:nvPr>
        </p:nvSpPr>
        <p:spPr>
          <a:xfrm>
            <a:off x="468312" y="549275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algn="l"/>
            <a:r>
              <a:rPr lang="zh-CN" altLang="en-US" sz="4000"/>
              <a:t>      </a:t>
            </a:r>
            <a:r>
              <a:rPr lang="en-US" altLang="zh-CN" sz="4000"/>
              <a:t>3</a:t>
            </a:r>
            <a:r>
              <a:rPr lang="zh-CN" altLang="en-US" sz="4000"/>
              <a:t>、</a:t>
            </a:r>
            <a:r>
              <a:rPr lang="zh-CN" altLang="en-US" sz="2800" b="1">
                <a:ea typeface="黑体" pitchFamily="49" charset="-122"/>
              </a:rPr>
              <a:t>一木块漂浮在水面上，有四分之一的体积露出水面，求该木块的密度。</a:t>
            </a:r>
            <a:endParaRPr lang="zh-CN" altLang="en-US" sz="2800" b="1">
              <a:ea typeface="黑体" pitchFamily="49" charset="-122"/>
            </a:endParaRPr>
          </a:p>
        </p:txBody>
      </p:sp>
      <p:grpSp>
        <p:nvGrpSpPr>
          <p:cNvPr id="35843" name="Group 7"/>
          <p:cNvGrpSpPr/>
          <p:nvPr/>
        </p:nvGrpSpPr>
        <p:grpSpPr>
          <a:xfrm>
            <a:off x="1042988" y="1989138"/>
            <a:ext cx="7092950" cy="3997325"/>
            <a:chOff x="657" y="1253"/>
            <a:chExt cx="4468" cy="2518"/>
          </a:xfrm>
        </p:grpSpPr>
        <p:sp>
          <p:nvSpPr>
            <p:cNvPr id="35844" name="Text Box 4"/>
            <p:cNvSpPr/>
            <p:nvPr/>
          </p:nvSpPr>
          <p:spPr>
            <a:xfrm>
              <a:off x="657" y="1253"/>
              <a:ext cx="4468" cy="2518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解：因为木块漂浮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F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浮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=G</a:t>
              </a:r>
              <a:endParaRPr lang="en-US" altLang="zh-CN" sz="2800" b="1">
                <a:latin typeface="黑体" pitchFamily="49" charset="-122"/>
                <a:ea typeface="黑体" pitchFamily="49" charset="-122"/>
              </a:endParaRPr>
            </a:p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　　　　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V</a:t>
              </a:r>
              <a:r>
                <a:rPr lang="el-GR" altLang="zh-CN" sz="2800" b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水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ｇ＝Ｖ</a:t>
              </a:r>
              <a:r>
                <a:rPr lang="el-GR" altLang="zh-CN" sz="2800" b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物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ｇ</a:t>
              </a:r>
              <a:endParaRPr lang="zh-CN" altLang="en-US" sz="2800" b="1">
                <a:latin typeface="黑体" pitchFamily="49" charset="-122"/>
                <a:ea typeface="黑体" pitchFamily="49" charset="-122"/>
              </a:endParaRPr>
            </a:p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　　　　　</a:t>
              </a:r>
              <a:r>
                <a:rPr lang="el-GR" altLang="zh-CN" sz="2800" b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物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＝ 　</a:t>
              </a:r>
              <a:r>
                <a:rPr lang="el-GR" altLang="zh-CN" sz="2800" b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水</a:t>
              </a:r>
              <a:endParaRPr lang="zh-CN" altLang="en-US" sz="2800" b="1" baseline="-25000">
                <a:latin typeface="黑体" pitchFamily="49" charset="-122"/>
                <a:ea typeface="黑体" pitchFamily="49" charset="-122"/>
              </a:endParaRPr>
            </a:p>
            <a:p>
              <a:pPr marL="0" lvl="0" indent="0">
                <a:spcBef>
                  <a:spcPct val="50000"/>
                </a:spcBef>
                <a:buFontTx/>
                <a:buNone/>
              </a:pP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　　　</a:t>
              </a:r>
              <a:r>
                <a:rPr lang="el-GR" altLang="zh-CN" sz="2800" b="1">
                  <a:latin typeface="黑体" pitchFamily="49" charset="-122"/>
                  <a:ea typeface="黑体" pitchFamily="49" charset="-122"/>
                </a:rPr>
                <a:t>ρ</a:t>
              </a:r>
              <a:r>
                <a:rPr lang="zh-CN" altLang="en-US" sz="2800" b="1" baseline="-25000">
                  <a:latin typeface="黑体" pitchFamily="49" charset="-122"/>
                  <a:ea typeface="黑体" pitchFamily="49" charset="-122"/>
                </a:rPr>
                <a:t>物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＝ </a:t>
              </a:r>
              <a:r>
                <a:rPr lang="en-US" altLang="zh-CN" sz="2800" b="1">
                  <a:latin typeface="黑体" pitchFamily="49" charset="-122"/>
                  <a:ea typeface="黑体" pitchFamily="49" charset="-122"/>
                </a:rPr>
                <a:t>0.75×10</a:t>
              </a:r>
              <a:r>
                <a:rPr lang="zh-CN" altLang="en-US" sz="2800" b="1" baseline="30000">
                  <a:latin typeface="黑体" pitchFamily="49" charset="-122"/>
                  <a:ea typeface="黑体" pitchFamily="49" charset="-122"/>
                </a:rPr>
                <a:t>３</a:t>
              </a:r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㎏／ｍ</a:t>
              </a:r>
              <a:r>
                <a:rPr lang="zh-CN" altLang="en-US" sz="2800" b="1" baseline="30000">
                  <a:latin typeface="黑体" pitchFamily="49" charset="-122"/>
                  <a:ea typeface="黑体" pitchFamily="49" charset="-122"/>
                </a:rPr>
                <a:t>３</a:t>
              </a:r>
              <a:r>
                <a:rPr lang="zh-CN" altLang="en-US" b="1">
                  <a:latin typeface="Arial" pitchFamily="34" charset="0"/>
                </a:rPr>
                <a:t>　</a:t>
              </a:r>
              <a:endParaRPr lang="zh-CN" altLang="en-US" b="1">
                <a:latin typeface="Arial" pitchFamily="34" charset="0"/>
              </a:endParaRPr>
            </a:p>
            <a:p>
              <a:pPr marL="0" lvl="0" indent="0">
                <a:spcBef>
                  <a:spcPct val="50000"/>
                </a:spcBef>
                <a:buFontTx/>
                <a:buNone/>
              </a:pPr>
              <a:endParaRPr lang="zh-CN" altLang="en-US" b="1">
                <a:latin typeface="Arial" pitchFamily="34" charset="0"/>
              </a:endParaRPr>
            </a:p>
            <a:p>
              <a:pPr marL="0" lvl="0" indent="0">
                <a:spcBef>
                  <a:spcPct val="50000"/>
                </a:spcBef>
                <a:buFontTx/>
                <a:buNone/>
              </a:pPr>
              <a:endParaRPr lang="zh-CN" altLang="el-GR" b="1">
                <a:latin typeface="Arial" pitchFamily="34" charset="0"/>
              </a:endParaRPr>
            </a:p>
          </p:txBody>
        </p:sp>
        <p:graphicFrame>
          <p:nvGraphicFramePr>
            <p:cNvPr id="35845" name="Object 5"/>
            <p:cNvGraphicFramePr>
              <a:graphicFrameLocks noChangeAspect="1"/>
            </p:cNvGraphicFramePr>
            <p:nvPr/>
          </p:nvGraphicFramePr>
          <p:xfrm>
            <a:off x="1383" y="1616"/>
            <a:ext cx="394" cy="4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8" name="公式" r:id="rId2" progId="Equation.3">
                    <p:embed/>
                  </p:oleObj>
                </mc:Choice>
                <mc:Fallback>
                  <p:oleObj name="公式" r:id="rId2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383" y="1616"/>
                          <a:ext cx="394" cy="43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5846" name="Object 6"/>
            <p:cNvGraphicFramePr>
              <a:graphicFrameLocks noChangeAspect="1"/>
            </p:cNvGraphicFramePr>
            <p:nvPr/>
          </p:nvGraphicFramePr>
          <p:xfrm>
            <a:off x="2517" y="2024"/>
            <a:ext cx="408" cy="4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9" name="公式" r:id="rId4" progId="Equation.3">
                    <p:embed/>
                  </p:oleObj>
                </mc:Choice>
                <mc:Fallback>
                  <p:oleObj name="公式" r:id="rId4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517" y="2024"/>
                          <a:ext cx="408" cy="40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36867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36868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36869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60100" y="126111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189</Paragraphs>
  <Slides>28</Slides>
  <Notes>4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29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8、浮力大小计算</vt:lpstr>
      <vt:lpstr>浮力大小测量：</vt:lpstr>
      <vt:lpstr>Slide 10</vt:lpstr>
      <vt:lpstr>Slide 11</vt:lpstr>
      <vt:lpstr>Slide 12</vt:lpstr>
      <vt:lpstr>5.一个物体在空气中用弹簧测力计测量时示数是4N,将它浸没水中测量时弹簧测力计的示数变为3.2N,则此物体受到的浮力是________N.物体排开液体体积是_______   _m3.物体密度是________kg/m3.</vt:lpstr>
      <vt:lpstr>Slide 14</vt:lpstr>
      <vt:lpstr>Slide 15</vt:lpstr>
      <vt:lpstr>Slide 16</vt:lpstr>
      <vt:lpstr>           一个漂浮在水中的实心均匀物体，把它切成大小不同的两块后，大块将怎样？小块将怎样？</vt:lpstr>
      <vt:lpstr>如何改变物体的浮沉情况</vt:lpstr>
      <vt:lpstr>Slide 19</vt:lpstr>
      <vt:lpstr>排水量：</vt:lpstr>
      <vt:lpstr>Slide 21</vt:lpstr>
      <vt:lpstr>Slide 22</vt:lpstr>
      <vt:lpstr>Slide 23</vt:lpstr>
      <vt:lpstr>Slide 24</vt:lpstr>
      <vt:lpstr>      1、如果轮船从河里驶进大海，G       ，F浮     ，（填“变大”“变小”“不变”），是上浮一点，还是下沉一点        。</vt:lpstr>
      <vt:lpstr>Slide 26</vt:lpstr>
      <vt:lpstr>      3、一木块漂浮在水面上，有四分之一的体积露出水面，求该木块的密度。</vt:lpstr>
      <vt:lpstr>Slide 28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2020-12-02T13:11:54.336</cp:lastPrinted>
  <dcterms:created xsi:type="dcterms:W3CDTF">2020-12-02T13:11:54Z</dcterms:created>
  <dcterms:modified xsi:type="dcterms:W3CDTF">2020-12-02T05:11:55Z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