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  <p:sldMasterId id="2147485151" r:id="rId2"/>
    <p:sldMasterId id="2147485152" r:id="rId3"/>
    <p:sldMasterId id="2147485153" r:id="rId4"/>
    <p:sldMasterId id="2147485163" r:id="rId5"/>
  </p:sldMasterIdLst>
  <p:notesMasterIdLst>
    <p:notesMasterId r:id="rId6"/>
  </p:notesMasterIdLst>
  <p:sldIdLst>
    <p:sldId id="397" r:id="rId7"/>
    <p:sldId id="575" r:id="rId8"/>
    <p:sldId id="576" r:id="rId9"/>
    <p:sldId id="577" r:id="rId10"/>
    <p:sldId id="679" r:id="rId11"/>
    <p:sldId id="631" r:id="rId12"/>
    <p:sldId id="680" r:id="rId13"/>
    <p:sldId id="633" r:id="rId14"/>
    <p:sldId id="675" r:id="rId15"/>
    <p:sldId id="682" r:id="rId16"/>
    <p:sldId id="681" r:id="rId17"/>
    <p:sldId id="674" r:id="rId18"/>
    <p:sldId id="683" r:id="rId19"/>
    <p:sldId id="684" r:id="rId20"/>
    <p:sldId id="676" r:id="rId21"/>
    <p:sldId id="685" r:id="rId22"/>
    <p:sldId id="635" r:id="rId23"/>
    <p:sldId id="686" r:id="rId24"/>
    <p:sldId id="677" r:id="rId25"/>
    <p:sldId id="688" r:id="rId26"/>
    <p:sldId id="687" r:id="rId27"/>
    <p:sldId id="678" r:id="rId28"/>
    <p:sldId id="689" r:id="rId29"/>
    <p:sldId id="690" r:id="rId30"/>
    <p:sldId id="691" r:id="rId31"/>
    <p:sldId id="593" r:id="rId32"/>
    <p:sldId id="518" r:id="rId33"/>
    <p:sldId id="692" r:id="rId34"/>
    <p:sldId id="693" r:id="rId35"/>
    <p:sldId id="597" r:id="rId36"/>
    <p:sldId id="694" r:id="rId37"/>
    <p:sldId id="600" r:id="rId38"/>
    <p:sldId id="695" r:id="rId39"/>
  </p:sldIdLst>
  <p:sldSz cx="9144000" cy="5143500"/>
  <p:notesSz cx="6858000" cy="9144000"/>
  <p:custDataLst>
    <p:tags r:id="rId40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slide" Target="slides/slide20.xml" /><Relationship Id="rId27" Type="http://schemas.openxmlformats.org/officeDocument/2006/relationships/slide" Target="slides/slide21.xml" /><Relationship Id="rId28" Type="http://schemas.openxmlformats.org/officeDocument/2006/relationships/slide" Target="slides/slide22.xml" /><Relationship Id="rId29" Type="http://schemas.openxmlformats.org/officeDocument/2006/relationships/slide" Target="slides/slide23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4.xml" /><Relationship Id="rId31" Type="http://schemas.openxmlformats.org/officeDocument/2006/relationships/slide" Target="slides/slide25.xml" /><Relationship Id="rId32" Type="http://schemas.openxmlformats.org/officeDocument/2006/relationships/slide" Target="slides/slide26.xml" /><Relationship Id="rId33" Type="http://schemas.openxmlformats.org/officeDocument/2006/relationships/slide" Target="slides/slide27.xml" /><Relationship Id="rId34" Type="http://schemas.openxmlformats.org/officeDocument/2006/relationships/slide" Target="slides/slide28.xml" /><Relationship Id="rId35" Type="http://schemas.openxmlformats.org/officeDocument/2006/relationships/slide" Target="slides/slide29.xml" /><Relationship Id="rId36" Type="http://schemas.openxmlformats.org/officeDocument/2006/relationships/slide" Target="slides/slide30.xml" /><Relationship Id="rId37" Type="http://schemas.openxmlformats.org/officeDocument/2006/relationships/slide" Target="slides/slide31.xml" /><Relationship Id="rId38" Type="http://schemas.openxmlformats.org/officeDocument/2006/relationships/slide" Target="slides/slide32.xml" /><Relationship Id="rId39" Type="http://schemas.openxmlformats.org/officeDocument/2006/relationships/slide" Target="slides/slide33.xml" /><Relationship Id="rId4" Type="http://schemas.openxmlformats.org/officeDocument/2006/relationships/slideMaster" Target="slideMasters/slideMaster4.xml" /><Relationship Id="rId40" Type="http://schemas.openxmlformats.org/officeDocument/2006/relationships/tags" Target="tags/tag1.xml" /><Relationship Id="rId41" Type="http://schemas.openxmlformats.org/officeDocument/2006/relationships/presProps" Target="presProps.xml" /><Relationship Id="rId42" Type="http://schemas.openxmlformats.org/officeDocument/2006/relationships/viewProps" Target="viewProps.xml" /><Relationship Id="rId43" Type="http://schemas.openxmlformats.org/officeDocument/2006/relationships/theme" Target="theme/theme1.xml" /><Relationship Id="rId44" Type="http://schemas.openxmlformats.org/officeDocument/2006/relationships/tableStyles" Target="tableStyles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AFD923-38BF-4096-8274-E3B05C3FABE9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FF7D8C2-CC6C-422F-A82D-6BD00E8588BD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126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EB54F16-4DA2-4365-9A67-5A914B7F5437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33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8175F90-B129-442D-8D44-25B007E9FF2F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536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0529156-F9AE-4C29-9DF4-442D3C28F740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741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741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D704708-6609-4C17-97F7-929C5FD57407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945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945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D9B137A-200F-4D1C-BA88-EB2411D79208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150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150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9332A227-732C-4058-884F-B651CDFDDA56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355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355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AE569902-48D2-44D0-9E8F-E18068BF6340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560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0B8D574E-CCEE-460A-92FA-7CD84B27FA02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765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765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B912FA65-6E2B-46DE-941D-CC6697B9C113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969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969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079D5214-FB5D-4873-AEFB-3B6AD2F375B5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174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174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18DF8B3-4F46-48DD-8BB5-A6E2EEC8B461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379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379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C9669F3-3DA1-42F3-9C1A-0393DBA7EAF3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584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584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94626C70-002E-4597-BC00-BCD24D72D302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789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789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E1548F4B-F674-4007-90F6-2C2ACC5489AB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993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993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7B9D548-F3E7-4A9E-B5A1-FD29DDB7C77D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198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198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0127FEC-F81B-4504-9B30-6E0E48C9D07A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403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403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4F318AB-3AEC-41E2-8E9D-B61541FDB2F3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608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608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9F32F30-0062-4EA3-A5ED-20CE20B41EF6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813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813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76103DAF-4382-4C23-9DA7-C8887DD58069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017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017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1C5AA6B7-A18E-437A-ADF9-3AF05EBE873B}" type="slidenum">
              <a:rPr lang="zh-CN" altLang="en-US" sz="1200">
                <a:latin typeface="Calibri" pitchFamily="34" charset="0"/>
                <a:ea typeface="宋体" pitchFamily="2" charset="-122"/>
              </a:rPr>
              <a:t>23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222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222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BFD881C-FB3A-4752-9355-A154EE6A13E5}" type="slidenum">
              <a:rPr lang="zh-CN" altLang="en-US" sz="1200">
                <a:latin typeface="Calibri" pitchFamily="34" charset="0"/>
                <a:ea typeface="宋体" pitchFamily="2" charset="-122"/>
              </a:rPr>
              <a:t>24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427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427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B1A9D411-6CC0-4C6C-8849-7D18950F25B0}" type="slidenum">
              <a:rPr lang="zh-CN" altLang="en-US" sz="1200">
                <a:latin typeface="Calibri" pitchFamily="34" charset="0"/>
                <a:ea typeface="宋体" pitchFamily="2" charset="-122"/>
              </a:rPr>
              <a:t>25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6144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144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C69D8526-81AF-4313-A004-65EF6937B17F}" type="slidenum">
              <a:rPr lang="zh-CN" altLang="en-US" sz="1200">
                <a:latin typeface="Calibri" pitchFamily="34" charset="0"/>
                <a:ea typeface="宋体" pitchFamily="2" charset="-122"/>
              </a:rPr>
              <a:t>31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645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45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174AEA5-89F1-4497-A332-20359FD6D163}" type="slidenum">
              <a:rPr lang="zh-CN" altLang="en-US" sz="1200">
                <a:latin typeface="Calibri" pitchFamily="34" charset="0"/>
                <a:ea typeface="宋体" pitchFamily="2" charset="-122"/>
              </a:rPr>
              <a:t>33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26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slide" Target="slide4.xml" TargetMode="Internal" /><Relationship Id="rId3" Type="http://schemas.openxmlformats.org/officeDocument/2006/relationships/slide" Target="slide6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8.xml" TargetMode="Internal" /><Relationship Id="rId7" Type="http://schemas.openxmlformats.org/officeDocument/2006/relationships/slide" Target="slide12.xml" TargetMode="Internal" /><Relationship Id="rId8" Type="http://schemas.openxmlformats.org/officeDocument/2006/relationships/slide" Target="slide17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0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9.emf" /><Relationship Id="rId5" Type="http://schemas.openxmlformats.org/officeDocument/2006/relationships/vmlDrawing" Target="../drawings/vmlDrawing1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0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11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1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8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13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0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1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2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jpeg" /><Relationship Id="rId3" Type="http://schemas.openxmlformats.org/officeDocument/2006/relationships/slide" Target="slide27.xml" TargetMode="Internal" /><Relationship Id="rId4" Type="http://schemas.openxmlformats.org/officeDocument/2006/relationships/slide" Target="slide30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Relationship Id="rId7" Type="http://schemas.openxmlformats.org/officeDocument/2006/relationships/slide" Target="slide32.xml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5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26.xml" TargetMode="Interna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3.xml" /><Relationship Id="rId3" Type="http://schemas.openxmlformats.org/officeDocument/2006/relationships/image" Target="../media/image7.png" /><Relationship Id="rId4" Type="http://schemas.openxmlformats.org/officeDocument/2006/relationships/slide" Target="slide26.xml" TargetMode="Interna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6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4.xml" /><Relationship Id="rId3" Type="http://schemas.openxmlformats.org/officeDocument/2006/relationships/image" Target="../media/image17.png" /><Relationship Id="rId4" Type="http://schemas.openxmlformats.org/officeDocument/2006/relationships/image" Target="../media/image7.png" /><Relationship Id="rId5" Type="http://schemas.openxmlformats.org/officeDocument/2006/relationships/slide" Target="slide26.xml" TargetMode="Internal" /><Relationship Id="rId6" Type="http://schemas.openxmlformats.org/officeDocument/2006/relationships/image" Target="../media/image18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文本框 6"/>
          <p:cNvSpPr/>
          <p:nvPr/>
        </p:nvSpPr>
        <p:spPr>
          <a:xfrm>
            <a:off x="1474788" y="1690688"/>
            <a:ext cx="6157912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  <a:buFont typeface="Arial" pitchFamily="34" charset="0"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简答题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7170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en-US" sz="3000" b="1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专题突破篇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3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8194" name="组合 57"/>
            <p:cNvGrpSpPr/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8195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8196" name="组合 61"/>
          <p:cNvPicPr/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2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7" name="组合 64"/>
          <p:cNvPicPr/>
          <p:nvPr/>
        </p:nvPicPr>
        <p:blipFill>
          <a:blip r:embed="rId3"/>
          <a:stretch>
            <a:fillRect/>
          </a:stretch>
        </p:blipFill>
        <p:spPr>
          <a:xfrm>
            <a:off x="4849812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8" name="组合 67"/>
          <p:cNvPicPr/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9" name="组合 70"/>
          <p:cNvPicPr/>
          <p:nvPr/>
        </p:nvPicPr>
        <p:blipFill>
          <a:blip r:embed="rId5"/>
          <a:stretch>
            <a:fillRect/>
          </a:stretch>
        </p:blipFill>
        <p:spPr>
          <a:xfrm>
            <a:off x="4386262" y="762000"/>
            <a:ext cx="769938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0" name="组合 73"/>
          <p:cNvPicPr/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1" name="组合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559175" y="1103312"/>
            <a:ext cx="601662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02" name="文本框 131"/>
          <p:cNvSpPr/>
          <p:nvPr/>
        </p:nvSpPr>
        <p:spPr>
          <a:xfrm>
            <a:off x="3757612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203" name="组合 159"/>
          <p:cNvGrpSpPr/>
          <p:nvPr/>
        </p:nvGrpSpPr>
        <p:grpSpPr>
          <a:xfrm>
            <a:off x="2425700" y="2332038"/>
            <a:ext cx="4449762" cy="2085975"/>
            <a:chOff x="2000534" y="2474331"/>
            <a:chExt cx="5723839" cy="2584754"/>
          </a:xfrm>
        </p:grpSpPr>
        <p:grpSp>
          <p:nvGrpSpPr>
            <p:cNvPr id="820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205" name="圆角矩形 161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20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207" name="椭圆 178"/>
              <p:cNvSpPr/>
              <p:nvPr/>
            </p:nvSpPr>
            <p:spPr>
              <a:xfrm rot="16200000">
                <a:off x="448576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08" name="椭圆 179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0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210" name="椭圆 176"/>
              <p:cNvSpPr/>
              <p:nvPr/>
            </p:nvSpPr>
            <p:spPr>
              <a:xfrm rot="16200000">
                <a:off x="448893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1" name="椭圆 17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1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21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214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216" name="组合 166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217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8218" name="组合 184"/>
          <p:cNvGrpSpPr/>
          <p:nvPr/>
        </p:nvGrpSpPr>
        <p:grpSpPr>
          <a:xfrm>
            <a:off x="2433638" y="1203325"/>
            <a:ext cx="4192588" cy="1992312"/>
            <a:chOff x="1851755" y="1505713"/>
            <a:chExt cx="5440491" cy="2584754"/>
          </a:xfrm>
        </p:grpSpPr>
        <p:grpSp>
          <p:nvGrpSpPr>
            <p:cNvPr id="8219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8220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8221" name="圆角矩形 187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8222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3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4" name="椭圆 201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5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6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7" name="椭圆 199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8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8229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8230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31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8232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233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5"/>
          <p:cNvGrpSpPr/>
          <p:nvPr/>
        </p:nvGrpSpPr>
        <p:grpSpPr>
          <a:xfrm>
            <a:off x="2425700" y="279400"/>
            <a:ext cx="4192588" cy="1992312"/>
            <a:chOff x="1851755" y="1505713"/>
            <a:chExt cx="5440491" cy="2584754"/>
          </a:xfrm>
        </p:grpSpPr>
        <p:grpSp>
          <p:nvGrpSpPr>
            <p:cNvPr id="9218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9219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9220" name="圆角矩形 8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221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2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3" name="椭圆 22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4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5" name="椭圆 19"/>
                <p:cNvSpPr/>
                <p:nvPr/>
              </p:nvSpPr>
              <p:spPr>
                <a:xfrm rot="16200000">
                  <a:off x="4479537" y="3008121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6" name="椭圆 20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7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9228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9229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30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9231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9232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233" name="矩形 1">
            <a:hlinkClick r:id="rId2" action="ppaction://hlinksldjump"/>
          </p:cNvPr>
          <p:cNvSpPr/>
          <p:nvPr/>
        </p:nvSpPr>
        <p:spPr>
          <a:xfrm>
            <a:off x="1835150" y="1604962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光学简答题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4" name="矩形 2">
            <a:hlinkClick r:id="rId3" action="ppaction://hlinksldjump"/>
          </p:cNvPr>
          <p:cNvSpPr/>
          <p:nvPr/>
        </p:nvSpPr>
        <p:spPr>
          <a:xfrm>
            <a:off x="1835150" y="2117725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力学简答题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235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01012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36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835150" y="2628900"/>
            <a:ext cx="5788025" cy="4619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热学简答题 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7" name="矩形 2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835150" y="3146425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·4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(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磁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)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学简答题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8" name="矩形 2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846263" y="3648075"/>
            <a:ext cx="5788025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5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综合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类简答题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1"/>
      <p:bldP spid="9236" grpId="2"/>
      <p:bldP spid="9237" grpId="3"/>
      <p:bldP spid="9238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Text Box 22"/>
          <p:cNvSpPr txBox="1">
            <a:spLocks noChangeArrowheads="1"/>
          </p:cNvSpPr>
          <p:nvPr/>
        </p:nvSpPr>
        <p:spPr bwMode="auto">
          <a:xfrm>
            <a:off x="506413" y="1120775"/>
            <a:ext cx="811530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】通常皮鞋的表面有许多毛孔，不是很光滑。当有灰尘附着在表面时，皮鞋就失去光泽，涂上鞋油仔细用布擦一擦，皮鞋就变得又亮又好看了，为什么？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242" name="矩形 15"/>
          <p:cNvSpPr>
            <a:spLocks noChangeArrowheads="1"/>
          </p:cNvSpPr>
          <p:nvPr/>
        </p:nvSpPr>
        <p:spPr bwMode="auto">
          <a:xfrm>
            <a:off x="539750" y="596900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光学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简答题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矩形 5"/>
          <p:cNvSpPr>
            <a:spLocks noChangeArrowheads="1"/>
          </p:cNvSpPr>
          <p:nvPr/>
        </p:nvSpPr>
        <p:spPr bwMode="auto">
          <a:xfrm>
            <a:off x="828675" y="1131888"/>
            <a:ext cx="7488238" cy="27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因为皮鞋的表面不光滑有灰尘，光射向鞋面后发生漫反射，这样皮鞋就失去了光泽，涂上鞋油后，鞋油的微小颗粒能填充到鞋的毛孔中，用布仔细擦拭，使鞋油涂抹得更均匀，鞋面就变得十分光滑，光射向鞋面后会发生镜面反射，皮鞋看起来就更亮更好看了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2290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 Box 22"/>
          <p:cNvSpPr txBox="1">
            <a:spLocks noChangeArrowheads="1"/>
          </p:cNvSpPr>
          <p:nvPr/>
        </p:nvSpPr>
        <p:spPr bwMode="auto">
          <a:xfrm>
            <a:off x="506413" y="1000125"/>
            <a:ext cx="838676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龙岩质检</a:t>
            </a:r>
            <a:r>
              <a:rPr lang="en-US" altLang="zh-CN" sz="2400" b="1">
                <a:latin typeface="Times New Roman"/>
              </a:rPr>
              <a:t>·4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分】如图甲所示，将一个硬质塑料瓶装满水，将乒乓球放在瓶口处按住并倒置，松开手后，乒乓球不会下落；如图乙所示，去掉瓶底，把乒乓球放入瓶内，从瓶口处用电吹风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向上吹气，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乒乓球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在瓶口处旋转，不会上升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。请你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用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所学的物理知识解释上述两种现象。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33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力学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简答题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4339" name="Picture 5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18250" y="2587625"/>
            <a:ext cx="2413000" cy="21637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矩形 5"/>
          <p:cNvSpPr>
            <a:spLocks noChangeArrowheads="1"/>
          </p:cNvSpPr>
          <p:nvPr/>
        </p:nvSpPr>
        <p:spPr bwMode="auto">
          <a:xfrm>
            <a:off x="828675" y="987425"/>
            <a:ext cx="7488238" cy="27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解：甲图：乒乓球下方受到的向上的大气压力大于水对乒乓球向下的压力，</a:t>
            </a:r>
            <a:r>
              <a:rPr lang="zh-CN" altLang="zh-CN" sz="2400" b="1">
                <a:solidFill>
                  <a:srgbClr val="C00000"/>
                </a:solidFill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所以乒乓球不会下落。乙图：若从瓶口处用电吹风向上吹气，乒乓球下方的空气流速大，</a:t>
            </a:r>
            <a:r>
              <a:rPr lang="zh-CN" altLang="zh-CN" sz="2400" b="1">
                <a:solidFill>
                  <a:srgbClr val="C00000"/>
                </a:solidFill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压强小，乒乓球上方的流速小，压强大，所以乒乓球不会上升。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6386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16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Text Box 22"/>
          <p:cNvSpPr txBox="1">
            <a:spLocks noChangeArrowheads="1"/>
          </p:cNvSpPr>
          <p:nvPr/>
        </p:nvSpPr>
        <p:spPr bwMode="auto">
          <a:xfrm>
            <a:off x="441325" y="1058863"/>
            <a:ext cx="8234363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】农谚说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霜前冷，雪后寒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，你认为这一说法有道理吗？为什么？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34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热学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简答题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8435" name="矩形 4"/>
          <p:cNvSpPr>
            <a:spLocks noChangeArrowheads="1"/>
          </p:cNvSpPr>
          <p:nvPr/>
        </p:nvSpPr>
        <p:spPr bwMode="auto">
          <a:xfrm>
            <a:off x="1017588" y="2257425"/>
            <a:ext cx="73707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解：霜是空气中的水蒸气遇冷凝华形成的，所以形成之前天气很冷，这样才满足降霜的条件。雪是水蒸气凝华形成的，雪熔化时要吸热，所以雪后感觉更冷。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2"/>
          <p:cNvSpPr txBox="1">
            <a:spLocks noChangeArrowheads="1"/>
          </p:cNvSpPr>
          <p:nvPr/>
        </p:nvSpPr>
        <p:spPr bwMode="auto">
          <a:xfrm>
            <a:off x="441325" y="627063"/>
            <a:ext cx="823436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冰火花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是一种新型的液体降温材料，把它喷在人的皮肤上，会迅速凝成</a:t>
            </a:r>
            <a:r>
              <a:rPr lang="en-US" altLang="zh-CN" sz="2400" b="1">
                <a:latin typeface="Times New Roman"/>
              </a:rPr>
              <a:t>9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的固态凝胶，几秒钟后又消失不见了，在皮肤上不留黏黏的感觉，使人感到凉爽。请分析：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上述过程包含的物态变化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矩形 5"/>
          <p:cNvSpPr>
            <a:spLocks noChangeArrowheads="1"/>
          </p:cNvSpPr>
          <p:nvPr/>
        </p:nvSpPr>
        <p:spPr bwMode="auto">
          <a:xfrm>
            <a:off x="828675" y="987425"/>
            <a:ext cx="7488238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 (1)“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冰火花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”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喷在人的皮肤上，迅速凝成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9 </a:t>
            </a:r>
            <a:r>
              <a:rPr lang="zh-CN" altLang="zh-CN" sz="24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的固态凝胶，是由液态变为固态，属于凝固现象；固态凝胶几秒钟后消失不见了，是由固态直接变成气态，属于升华现象。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Text Box 22"/>
          <p:cNvSpPr txBox="1">
            <a:spLocks noChangeArrowheads="1"/>
          </p:cNvSpPr>
          <p:nvPr/>
        </p:nvSpPr>
        <p:spPr bwMode="auto">
          <a:xfrm>
            <a:off x="441325" y="627063"/>
            <a:ext cx="82343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冰火花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使人感到凉爽的原因。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4578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79" name="矩形 4"/>
          <p:cNvSpPr>
            <a:spLocks noChangeArrowheads="1"/>
          </p:cNvSpPr>
          <p:nvPr/>
        </p:nvSpPr>
        <p:spPr bwMode="auto">
          <a:xfrm>
            <a:off x="1377950" y="1728788"/>
            <a:ext cx="6507163" cy="166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“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冰火花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”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喷在人的皮肤上，到消失不见，经历了凝固、升华两种物态变化，升华过程中需要吸收热量，所以会使人感到凉爽。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 Box 22"/>
          <p:cNvSpPr txBox="1">
            <a:spLocks noChangeArrowheads="1"/>
          </p:cNvSpPr>
          <p:nvPr/>
        </p:nvSpPr>
        <p:spPr bwMode="auto">
          <a:xfrm>
            <a:off x="506413" y="1127125"/>
            <a:ext cx="8115300" cy="27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福州质检</a:t>
            </a:r>
            <a:r>
              <a:rPr lang="en-US" altLang="zh-CN" sz="2400" b="1">
                <a:latin typeface="Times New Roman"/>
              </a:rPr>
              <a:t>·4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分】家庭电路常用导线的横截面积的规格有</a:t>
            </a:r>
            <a:r>
              <a:rPr lang="en-US" altLang="zh-CN" sz="2400" b="1">
                <a:latin typeface="Times New Roman"/>
              </a:rPr>
              <a:t>“1.5 mm</a:t>
            </a:r>
            <a:r>
              <a:rPr lang="en-US" altLang="zh-CN" sz="2400" b="1" baseline="30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2.5 mm</a:t>
            </a:r>
            <a:r>
              <a:rPr lang="en-US" altLang="zh-CN" sz="2400" b="1" baseline="30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4 mm</a:t>
            </a:r>
            <a:r>
              <a:rPr lang="en-US" altLang="zh-CN" sz="2400" b="1" baseline="30000">
                <a:latin typeface="Times New Roman"/>
              </a:rPr>
              <a:t>2</a:t>
            </a:r>
            <a:r>
              <a:rPr lang="en-US" altLang="zh-CN" sz="2400" b="1">
                <a:latin typeface="Times New Roman"/>
              </a:rPr>
              <a:t>……”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，在安装热水器等大功率用电器时会选择</a:t>
            </a:r>
            <a:r>
              <a:rPr lang="en-US" altLang="zh-CN" sz="2400" b="1">
                <a:latin typeface="Times New Roman"/>
              </a:rPr>
              <a:t>2.5 mm</a:t>
            </a:r>
            <a:r>
              <a:rPr lang="en-US" altLang="zh-CN" sz="2400" b="1" baseline="30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甚至更粗的导线。热水器加热时，即使电流较大，导线也不怎么热。请用所学的物理知识解释大功率用电器工作时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662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4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(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磁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)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学简答题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Text Box 22"/>
          <p:cNvSpPr txBox="1">
            <a:spLocks noChangeArrowheads="1"/>
          </p:cNvSpPr>
          <p:nvPr/>
        </p:nvSpPr>
        <p:spPr bwMode="auto">
          <a:xfrm>
            <a:off x="506413" y="842963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电路中电流较大的原因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8674" name="对象 1"/>
          <p:cNvGraphicFramePr>
            <a:graphicFrameLocks noChangeAspect="1"/>
          </p:cNvGraphicFramePr>
          <p:nvPr/>
        </p:nvGraphicFramePr>
        <p:xfrm>
          <a:off x="900112" y="1930400"/>
          <a:ext cx="7162800" cy="179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00112" y="1930400"/>
                        <a:ext cx="7162800" cy="1790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Text Box 22"/>
          <p:cNvSpPr txBox="1">
            <a:spLocks noChangeArrowheads="1"/>
          </p:cNvSpPr>
          <p:nvPr/>
        </p:nvSpPr>
        <p:spPr bwMode="auto">
          <a:xfrm>
            <a:off x="506413" y="842963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粗导线不怎么热的原因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2" name="矩形 4"/>
          <p:cNvSpPr>
            <a:spLocks noChangeArrowheads="1"/>
          </p:cNvSpPr>
          <p:nvPr/>
        </p:nvSpPr>
        <p:spPr bwMode="auto">
          <a:xfrm>
            <a:off x="611188" y="1635125"/>
            <a:ext cx="79216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在其他条件相同时，粗导线的横截面积大，电阻小。根据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P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I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/>
              </a:rPr>
              <a:t>2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，在电路电流一定的情况下，粗导线的电阻小，导线的发热功率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P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就小，所以大功率用电器工作时，连接的粗导线不怎么热。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】中国科技馆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探索与发现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展厅有一个展品名为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伸缩的线圈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，如图甲、乙所示，分别是该展品中软螺线管通电或不通电的状态。哪幅图是软螺线管通电的状态？解释软螺线管通电状态的原因。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2770" name="Picture 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3212" y="3003550"/>
            <a:ext cx="4565650" cy="1543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5"/>
          <p:cNvSpPr>
            <a:spLocks noChangeArrowheads="1"/>
          </p:cNvSpPr>
          <p:nvPr/>
        </p:nvSpPr>
        <p:spPr bwMode="auto">
          <a:xfrm>
            <a:off x="828675" y="987425"/>
            <a:ext cx="7488238" cy="27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乙图是软螺线管通电的状态。螺线管通电后，螺线管的各单匝线圈均产生磁场，把每匝线圈看作一个通电螺线管，相当于一个条形磁铁，相邻的磁铁的异名磁极相对，因此它们之间相互吸引，在吸引力的作用下螺线管收缩在一起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4818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7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】处处留心皆学问，请用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物理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知识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解释下面生活中的现象。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油罐车后轮有四个轮胎，比起两个轮胎减小了对路面的破坏，其原因是什么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86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5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综合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类简答题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6867" name="Picture 6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51500" y="538162"/>
            <a:ext cx="2951162" cy="1673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8" name="矩形 6"/>
          <p:cNvSpPr>
            <a:spLocks noChangeArrowheads="1"/>
          </p:cNvSpPr>
          <p:nvPr/>
        </p:nvSpPr>
        <p:spPr bwMode="auto">
          <a:xfrm>
            <a:off x="1187450" y="3243263"/>
            <a:ext cx="6985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油罐车后轮有四个轮胎，压力一定时，增大受力面积，减小了对路面的压强。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运输时，看到油罐车的尾部总有一根铁链在地上拖行，这根铁链起什么作用？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8914" name="矩形 5"/>
          <p:cNvSpPr/>
          <p:nvPr/>
        </p:nvSpPr>
        <p:spPr>
          <a:xfrm>
            <a:off x="1547812" y="2355850"/>
            <a:ext cx="6048375" cy="16906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车子在行驶的过程中容易摩擦产生静电，静电积聚易产生火花引起爆炸，铁链和大地相连将静电导走，使产生的电荷不能积聚。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8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>
                <a:latin typeface="Times New Roman"/>
              </a:rPr>
              <a:t>2019·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厦门质检</a:t>
            </a:r>
            <a:r>
              <a:rPr lang="en-US" altLang="zh-CN" sz="2400" b="1">
                <a:latin typeface="Times New Roman"/>
              </a:rPr>
              <a:t>·4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所示，是运动员在乒乓球比赛中，高抛发球时的情景，不计空气阻力，请你回答下列问题。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在乒乓球上升的过程中，乒乓球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能量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是如何转化的？其机械能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何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变化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0962" name="Picture 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72200" y="2308225"/>
            <a:ext cx="2322512" cy="1847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矩形 5"/>
          <p:cNvSpPr>
            <a:spLocks noChangeArrowheads="1"/>
          </p:cNvSpPr>
          <p:nvPr/>
        </p:nvSpPr>
        <p:spPr bwMode="auto">
          <a:xfrm>
            <a:off x="828675" y="987425"/>
            <a:ext cx="7488238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 (1) 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在乒乓球上升的过程中，乒乓球的质量不变，速度变小，动能减小，同时高度升高，重力势能变大，动能转化为重力势能；机械能为动能和势能之和，不计空气阻力，乒乓球的机械能大小不变。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43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乒乓球运动到最高点时，是否处于平衡状态？请说明理由。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5058" name="矩形 4"/>
          <p:cNvSpPr>
            <a:spLocks noChangeArrowheads="1"/>
          </p:cNvSpPr>
          <p:nvPr/>
        </p:nvSpPr>
        <p:spPr bwMode="auto">
          <a:xfrm>
            <a:off x="1692275" y="1984375"/>
            <a:ext cx="5878513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乒乓球运动到最高点时，不处于平衡状态；因为乒乓球运动到最高点时，只受重力作用，合力不为零。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9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】一名正在接受交警检查的驾驶员，他不仅没有系安全带，而且经酒精检测仪检测，属于醉酒驾车，交警当即将其扣留。请用物理知识解释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7106" name="Picture 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00375" y="2716212"/>
            <a:ext cx="3227388" cy="1746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交通法规要求，驾驶员在驾车过程中必须要系安全带。为什么不系安全带会发生危险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9154" name="矩形 4"/>
          <p:cNvSpPr>
            <a:spLocks noChangeArrowheads="1"/>
          </p:cNvSpPr>
          <p:nvPr/>
        </p:nvSpPr>
        <p:spPr bwMode="auto">
          <a:xfrm>
            <a:off x="684213" y="1924050"/>
            <a:ext cx="79311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 (1)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驾驶员随汽车高速前进，当紧急刹车时，驾驶员的下半身随着汽车停止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(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或减速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)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运动，而驾驶员的上半身由于惯性，仍然会继续向前运动，容易撞到车内前方的硬物而受伤，系安全带可以保护驾驶员免受惯性造成的危险。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1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图</a:t>
            </a:r>
            <a:r>
              <a:rPr lang="en-US" altLang="zh-CN" sz="2400" b="1">
                <a:latin typeface="Times New Roman"/>
              </a:rPr>
              <a:t>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是酒精浓度检测仪的简化原理图，它实际上由一节干电池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电压不变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、一个气敏电阻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相当于阻值随酒精浓度变化的变阻器，酒精浓度越大阻值越小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、定值电阻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及一个电压表等组成。检测员是怎样通过检测仪判断驾驶员是否属于醉驾的？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49" name="矩形 5"/>
          <p:cNvSpPr>
            <a:spLocks noChangeArrowheads="1"/>
          </p:cNvSpPr>
          <p:nvPr/>
        </p:nvSpPr>
        <p:spPr bwMode="auto">
          <a:xfrm>
            <a:off x="684213" y="627063"/>
            <a:ext cx="777557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由电路图可知，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与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串联在电路中，电压表测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两端电压，因酒精浓度越大，气敏电阻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的阻值越小，驾驶员呼出的气体酒精浓度越大时，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的阻值越小，电路中的总电阻越小，根据欧姆定律可知，电路中的电流越大，即通过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的电流越大，由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U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IR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可知，电阻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两端的电压越大，即电压表的示数越大，所以检测员通过电压表示数的变化判断驾驶员是否属于醉驾。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3250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53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5297" name="组合 27"/>
          <p:cNvGrpSpPr/>
          <p:nvPr/>
        </p:nvGrpSpPr>
        <p:grpSpPr>
          <a:xfrm>
            <a:off x="2425700" y="269875"/>
            <a:ext cx="4449762" cy="2085975"/>
            <a:chOff x="2000534" y="2474331"/>
            <a:chExt cx="5723839" cy="2584754"/>
          </a:xfrm>
        </p:grpSpPr>
        <p:grpSp>
          <p:nvGrpSpPr>
            <p:cNvPr id="55298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5299" name="圆角矩形 29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5300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5301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5302" name="椭圆 4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5303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5304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5305" name="椭圆 45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5306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5307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5308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5309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5310" name="组合 34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5311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55312" name="组合 1"/>
          <p:cNvGrpSpPr/>
          <p:nvPr/>
        </p:nvGrpSpPr>
        <p:grpSpPr>
          <a:xfrm>
            <a:off x="1592262" y="1924050"/>
            <a:ext cx="542925" cy="547688"/>
            <a:chOff x="1153731" y="1592014"/>
            <a:chExt cx="543166" cy="547688"/>
          </a:xfrm>
        </p:grpSpPr>
        <p:pic>
          <p:nvPicPr>
            <p:cNvPr id="55313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5314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55315" name="组合 1"/>
          <p:cNvGrpSpPr/>
          <p:nvPr/>
        </p:nvGrpSpPr>
        <p:grpSpPr>
          <a:xfrm>
            <a:off x="2843212" y="1924050"/>
            <a:ext cx="542925" cy="547688"/>
            <a:chOff x="1153731" y="1592014"/>
            <a:chExt cx="543166" cy="547688"/>
          </a:xfrm>
        </p:grpSpPr>
        <p:pic>
          <p:nvPicPr>
            <p:cNvPr id="55316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5317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55318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55319" name="组合 1"/>
          <p:cNvGrpSpPr/>
          <p:nvPr/>
        </p:nvGrpSpPr>
        <p:grpSpPr>
          <a:xfrm>
            <a:off x="4173538" y="1924050"/>
            <a:ext cx="542925" cy="547688"/>
            <a:chOff x="1153731" y="1592014"/>
            <a:chExt cx="543166" cy="547688"/>
          </a:xfrm>
        </p:grpSpPr>
        <p:pic>
          <p:nvPicPr>
            <p:cNvPr id="55320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5321" name="矩形 41">
              <a:hlinkClick r:id="rId7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3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矩形 4"/>
          <p:cNvSpPr>
            <a:spLocks noChangeArrowheads="1"/>
          </p:cNvSpPr>
          <p:nvPr/>
        </p:nvSpPr>
        <p:spPr bwMode="auto">
          <a:xfrm>
            <a:off x="468313" y="646113"/>
            <a:ext cx="82550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泉州模拟</a:t>
            </a:r>
            <a:r>
              <a:rPr lang="en-US" altLang="zh-CN" sz="2400" b="1">
                <a:latin typeface="Times New Roman"/>
              </a:rPr>
              <a:t>·4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分】如图甲所示的是小雯家刚买的一台</a:t>
            </a:r>
            <a:r>
              <a:rPr lang="en-US" altLang="zh-CN" sz="2400" b="1">
                <a:latin typeface="Times New Roman"/>
              </a:rPr>
              <a:t>“220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>
                <a:latin typeface="Times New Roman"/>
              </a:rPr>
              <a:t>2 600 W”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的电烤箱，妈妈顺手把它的插头插在如图乙所示的插座上使用，为了安全，小雯劝说妈妈不要使用这种插座。使用电烤箱时小雯发现，箱内温度高达</a:t>
            </a:r>
            <a:r>
              <a:rPr lang="en-US" altLang="zh-CN" sz="2400" b="1">
                <a:latin typeface="Times New Roman"/>
              </a:rPr>
              <a:t>200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，而箱外的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导线摸起来不怎么热。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请你解释：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6322" name="Picture 5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100" y="2813050"/>
            <a:ext cx="4198938" cy="18875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5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 (1)“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不要使用这种插座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的原因。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7346" name="矩形 3"/>
          <p:cNvSpPr>
            <a:spLocks noChangeArrowheads="1"/>
          </p:cNvSpPr>
          <p:nvPr/>
        </p:nvSpPr>
        <p:spPr bwMode="auto">
          <a:xfrm>
            <a:off x="971550" y="1768475"/>
            <a:ext cx="7272338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为了用电的安全，同一个插座不适合插多个用电器，容易导致总功率过大，引起线路故障，甚至引发火灾。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箱内温度高达</a:t>
            </a:r>
            <a:r>
              <a:rPr lang="en-US" altLang="zh-CN" sz="2400" b="1">
                <a:latin typeface="Times New Roman"/>
              </a:rPr>
              <a:t>200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，而箱外的导线摸起来不怎么热的原因。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8370" name="矩形 3"/>
          <p:cNvSpPr>
            <a:spLocks noChangeArrowheads="1"/>
          </p:cNvSpPr>
          <p:nvPr/>
        </p:nvSpPr>
        <p:spPr bwMode="auto">
          <a:xfrm>
            <a:off x="1044575" y="1812925"/>
            <a:ext cx="7272338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电烤箱在使用时，电烤箱和导线串联，通过它们的电流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I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相等，通电时间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t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相同，因为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Q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zh-CN" altLang="zh-CN" sz="2400" b="1">
                <a:solidFill>
                  <a:srgbClr val="C00000"/>
                </a:solidFill>
                <a:latin typeface="宋体" pitchFamily="2" charset="-122"/>
                <a:ea typeface="Times New Roman" panose="02020603050405020304"/>
              </a:rPr>
              <a:t> </a:t>
            </a:r>
            <a:r>
              <a:rPr lang="en-US" altLang="zh-CN" sz="2400" b="1" i="1">
                <a:solidFill>
                  <a:srgbClr val="C00000"/>
                </a:solidFill>
                <a:latin typeface="宋体" pitchFamily="2" charset="-122"/>
                <a:ea typeface="Times New Roman" panose="02020603050405020304"/>
              </a:rPr>
              <a:t>I</a:t>
            </a:r>
            <a:r>
              <a:rPr lang="en-US" altLang="zh-CN" sz="2400" b="1" baseline="30000">
                <a:solidFill>
                  <a:srgbClr val="C00000"/>
                </a:solidFill>
                <a:latin typeface="宋体" pitchFamily="2" charset="-122"/>
                <a:ea typeface="Times New Roman" panose="02020603050405020304"/>
              </a:rPr>
              <a:t>2</a:t>
            </a:r>
            <a:r>
              <a:rPr lang="en-US" altLang="zh-CN" sz="2400" b="1" i="1">
                <a:solidFill>
                  <a:srgbClr val="C00000"/>
                </a:solidFill>
                <a:latin typeface="宋体" pitchFamily="2" charset="-122"/>
                <a:ea typeface="Times New Roman" panose="02020603050405020304"/>
              </a:rPr>
              <a:t>Rt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电烤箱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远大于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R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导线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，所以电流产生的热量：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Q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电烤箱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远大于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Q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导线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，从而出现箱内温度高达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200 </a:t>
            </a:r>
            <a:r>
              <a:rPr lang="zh-CN" altLang="zh-CN" sz="24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，而与电烤箱相连的导线却不怎么发热的现象。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8371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3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27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2019·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宁德市质检</a:t>
            </a:r>
            <a:r>
              <a:rPr lang="en-US" altLang="zh-CN" sz="2400" b="1">
                <a:latin typeface="Times New Roman"/>
              </a:rPr>
              <a:t>·4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分】周末，宁宁在家做家务时，发现铁锅的糊焦垢用抹布很难清洁，而用钢丝球却容易清洗干净；宁宁还发现用钢丝球用力搓洗锅底时，钢丝球和锅底都会发热。请你用所学的物理知识解释以上两个现象。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矩形 5"/>
          <p:cNvSpPr>
            <a:spLocks noChangeArrowheads="1"/>
          </p:cNvSpPr>
          <p:nvPr/>
        </p:nvSpPr>
        <p:spPr bwMode="auto">
          <a:xfrm>
            <a:off x="828675" y="987425"/>
            <a:ext cx="7488238" cy="166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解：钢丝球比抹布粗糙，刷锅时摩擦力增大，使得锅容易清洗干净。刷锅时，锅底会发热，是克服摩擦力做功，通过做功的方式增大内能，使得温度升高。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0418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60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矩形 5"/>
          <p:cNvSpPr>
            <a:spLocks noChangeArrowheads="1"/>
          </p:cNvSpPr>
          <p:nvPr/>
        </p:nvSpPr>
        <p:spPr bwMode="auto">
          <a:xfrm>
            <a:off x="611188" y="555625"/>
            <a:ext cx="8023225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莆田质检</a:t>
            </a:r>
            <a:r>
              <a:rPr lang="en-US" altLang="zh-CN" sz="2400" b="1">
                <a:latin typeface="Times New Roman"/>
              </a:rPr>
              <a:t>·4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分】木工师傅粗略测量不均匀长木料所受的重力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的方法如下：</a:t>
            </a:r>
            <a:r>
              <a:rPr lang="zh-CN" altLang="zh-CN" sz="2400" b="1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粗端放在地面上，竖直向上抬起细端，用力为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；细端放在地面上，竖直向上抬起粗端，用力为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；则木料所受重力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＋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。上述方法可行吗？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请说明理由。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2466" name="Picture 5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60750" y="2847975"/>
            <a:ext cx="5214938" cy="1828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89" name="矩形 5"/>
          <p:cNvSpPr>
            <a:spLocks noChangeArrowheads="1"/>
          </p:cNvSpPr>
          <p:nvPr/>
        </p:nvSpPr>
        <p:spPr bwMode="auto">
          <a:xfrm>
            <a:off x="684213" y="492125"/>
            <a:ext cx="780256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解：上述方法可行。如下图所示，设木料的长为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l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，重心离粗端的距离为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l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，离细端的距离为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l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l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Calibri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抬起木料的细端时，以</a:t>
            </a:r>
            <a:endParaRPr lang="en-US" altLang="zh-CN" sz="2400" b="1">
              <a:solidFill>
                <a:srgbClr val="C00000"/>
              </a:solidFill>
              <a:latin typeface="Times New Roman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粗端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O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为支点，由杠杆</a:t>
            </a:r>
            <a:endParaRPr lang="en-US" altLang="zh-CN" sz="2400" b="1">
              <a:solidFill>
                <a:srgbClr val="C00000"/>
              </a:solidFill>
              <a:latin typeface="Times New Roman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平衡的条件可得：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l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Gl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　</a:t>
            </a:r>
            <a:r>
              <a:rPr lang="zh-CN" altLang="zh-CN" sz="24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solidFill>
                <a:srgbClr val="C00000"/>
              </a:solidFill>
              <a:latin typeface="Times New Roman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抬起木料的粗端时，以细端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O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为支点，由杠杆平衡的条件可得：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l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G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(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l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l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)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　</a:t>
            </a:r>
            <a:r>
              <a:rPr lang="zh-CN" altLang="zh-CN" sz="24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，由</a:t>
            </a:r>
            <a:r>
              <a:rPr lang="zh-CN" altLang="zh-CN" sz="24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①②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得：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＋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，故上述方法可行。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3490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4246562" y="1527175"/>
            <a:ext cx="4862512" cy="18446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63491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50225" y="4183062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3492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2674600" y="11315700"/>
            <a:ext cx="3556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63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634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4" dur="500" fill="hold"/>
                                        <p:tgtEl>
                                          <p:spTgt spid="634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7" dur="500" fill="hold"/>
                                        <p:tgtEl>
                                          <p:spTgt spid="634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0" dur="500" fill="hold"/>
                                        <p:tgtEl>
                                          <p:spTgt spid="634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3" dur="500" fill="hold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77</Paragraphs>
  <Slides>33</Slides>
  <Notes>24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baseType="lpstr" size="34">
      <vt:lpstr>2_自定义设计方案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2020-12-01T18:11:51.679</cp:lastPrinted>
  <dcterms:created xsi:type="dcterms:W3CDTF">2020-12-01T18:11:51Z</dcterms:created>
  <dcterms:modified xsi:type="dcterms:W3CDTF">2020-12-01T10:11:51Z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