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  <p:sldMasterId id="2147485151" r:id="rId2"/>
    <p:sldMasterId id="2147485152" r:id="rId3"/>
    <p:sldMasterId id="2147485153" r:id="rId4"/>
    <p:sldMasterId id="2147485163" r:id="rId5"/>
  </p:sldMasterIdLst>
  <p:notesMasterIdLst>
    <p:notesMasterId r:id="rId6"/>
  </p:notesMasterIdLst>
  <p:sldIdLst>
    <p:sldId id="397" r:id="rId7"/>
    <p:sldId id="575" r:id="rId8"/>
    <p:sldId id="576" r:id="rId9"/>
    <p:sldId id="577" r:id="rId10"/>
    <p:sldId id="670" r:id="rId11"/>
    <p:sldId id="676" r:id="rId12"/>
    <p:sldId id="692" r:id="rId13"/>
    <p:sldId id="675" r:id="rId14"/>
    <p:sldId id="631" r:id="rId15"/>
    <p:sldId id="673" r:id="rId16"/>
    <p:sldId id="677" r:id="rId17"/>
    <p:sldId id="633" r:id="rId18"/>
    <p:sldId id="678" r:id="rId19"/>
    <p:sldId id="693" r:id="rId20"/>
    <p:sldId id="679" r:id="rId21"/>
    <p:sldId id="674" r:id="rId22"/>
    <p:sldId id="680" r:id="rId23"/>
    <p:sldId id="694" r:id="rId24"/>
    <p:sldId id="681" r:id="rId25"/>
    <p:sldId id="635" r:id="rId26"/>
    <p:sldId id="682" r:id="rId27"/>
    <p:sldId id="695" r:id="rId28"/>
    <p:sldId id="683" r:id="rId29"/>
    <p:sldId id="684" r:id="rId30"/>
    <p:sldId id="685" r:id="rId31"/>
    <p:sldId id="686" r:id="rId32"/>
    <p:sldId id="696" r:id="rId33"/>
    <p:sldId id="593" r:id="rId34"/>
    <p:sldId id="518" r:id="rId35"/>
    <p:sldId id="690" r:id="rId36"/>
    <p:sldId id="687" r:id="rId37"/>
    <p:sldId id="688" r:id="rId38"/>
    <p:sldId id="689" r:id="rId39"/>
    <p:sldId id="691" r:id="rId40"/>
  </p:sldIdLst>
  <p:sldSz cx="9144000" cy="5143500"/>
  <p:notesSz cx="6858000" cy="9144000"/>
  <p:custDataLst>
    <p:tags r:id="rId41"/>
  </p:custDataLst>
  <p:defaultTextStyle>
    <a:defPPr algn="l" eaLnBrk="1" hangingPunct="1">
      <a:defRPr lang="zh-CN">
        <a:latin typeface="Calibri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59" d="100"/>
          <a:sy n="5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slide" Target="slides/slide17.xml" /><Relationship Id="rId24" Type="http://schemas.openxmlformats.org/officeDocument/2006/relationships/slide" Target="slides/slide18.xml" /><Relationship Id="rId25" Type="http://schemas.openxmlformats.org/officeDocument/2006/relationships/slide" Target="slides/slide19.xml" /><Relationship Id="rId26" Type="http://schemas.openxmlformats.org/officeDocument/2006/relationships/slide" Target="slides/slide20.xml" /><Relationship Id="rId27" Type="http://schemas.openxmlformats.org/officeDocument/2006/relationships/slide" Target="slides/slide21.xml" /><Relationship Id="rId28" Type="http://schemas.openxmlformats.org/officeDocument/2006/relationships/slide" Target="slides/slide22.xml" /><Relationship Id="rId29" Type="http://schemas.openxmlformats.org/officeDocument/2006/relationships/slide" Target="slides/slide23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4.xml" /><Relationship Id="rId31" Type="http://schemas.openxmlformats.org/officeDocument/2006/relationships/slide" Target="slides/slide25.xml" /><Relationship Id="rId32" Type="http://schemas.openxmlformats.org/officeDocument/2006/relationships/slide" Target="slides/slide26.xml" /><Relationship Id="rId33" Type="http://schemas.openxmlformats.org/officeDocument/2006/relationships/slide" Target="slides/slide27.xml" /><Relationship Id="rId34" Type="http://schemas.openxmlformats.org/officeDocument/2006/relationships/slide" Target="slides/slide28.xml" /><Relationship Id="rId35" Type="http://schemas.openxmlformats.org/officeDocument/2006/relationships/slide" Target="slides/slide29.xml" /><Relationship Id="rId36" Type="http://schemas.openxmlformats.org/officeDocument/2006/relationships/slide" Target="slides/slide30.xml" /><Relationship Id="rId37" Type="http://schemas.openxmlformats.org/officeDocument/2006/relationships/slide" Target="slides/slide31.xml" /><Relationship Id="rId38" Type="http://schemas.openxmlformats.org/officeDocument/2006/relationships/slide" Target="slides/slide32.xml" /><Relationship Id="rId39" Type="http://schemas.openxmlformats.org/officeDocument/2006/relationships/slide" Target="slides/slide33.xml" /><Relationship Id="rId4" Type="http://schemas.openxmlformats.org/officeDocument/2006/relationships/slideMaster" Target="slideMasters/slideMaster4.xml" /><Relationship Id="rId40" Type="http://schemas.openxmlformats.org/officeDocument/2006/relationships/slide" Target="slides/slide34.xml" /><Relationship Id="rId41" Type="http://schemas.openxmlformats.org/officeDocument/2006/relationships/tags" Target="tags/tag1.xml" /><Relationship Id="rId42" Type="http://schemas.openxmlformats.org/officeDocument/2006/relationships/presProps" Target="presProps.xml" /><Relationship Id="rId43" Type="http://schemas.openxmlformats.org/officeDocument/2006/relationships/viewProps" Target="viewProps.xml" /><Relationship Id="rId44" Type="http://schemas.openxmlformats.org/officeDocument/2006/relationships/theme" Target="theme/theme1.xml" /><Relationship Id="rId45" Type="http://schemas.openxmlformats.org/officeDocument/2006/relationships/tableStyles" Target="tableStyles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F3EB8AB-E63C-427F-80A5-281FB8131BE4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61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1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2296F4F-A9DF-42DE-ABF7-D7EC6221D8F2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126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126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2BAC8080-2F75-4D1A-A750-D3C843C94FE9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331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1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9B08CBD-3A5B-44FB-A229-7D6899656F83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536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6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13E3751-0F4B-4986-9B23-DA2609AC2CD9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741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741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3B5800F1-0E00-41F5-90D2-0D7613738BE5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945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945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E61C3458-AB9A-43B1-933E-1904EAAA5067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150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150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F79B7A8-CC72-4D59-814E-018A111653C0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355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355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5AAA7596-BD4C-46D0-ADDA-DAAC6139D4F7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560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2D9BF665-EA3B-44AC-83E6-8128DB05A4CB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765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765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97F771C-FAA2-4F36-AA06-A1DCA91B9F1C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969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969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AB50925-877E-456A-95F2-02671E7D10B8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174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174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A174BA9-208A-496F-A4D7-341A5DD865CA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379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379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90FBD26-8D35-49E0-AE2D-C2D91B044300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584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584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F74710C-BA6B-4EE6-AACE-B60116F78D52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789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789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7030DF6-BC67-4E3E-8D07-378C857C8FA8}" type="slidenum">
              <a:rPr lang="zh-CN" altLang="en-US" sz="1200">
                <a:latin typeface="Calibri" pitchFamily="34" charset="0"/>
                <a:ea typeface="宋体" pitchFamily="2" charset="-122"/>
              </a:rPr>
              <a:t>17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993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993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BA3430C6-0069-4D73-884C-69BB7B993B20}" type="slidenum">
              <a:rPr lang="zh-CN" altLang="en-US" sz="1200">
                <a:latin typeface="Calibri" pitchFamily="34" charset="0"/>
                <a:ea typeface="宋体" pitchFamily="2" charset="-122"/>
              </a:rPr>
              <a:t>18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198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198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355A1E49-5B94-4FED-A026-0A0A43761F5B}" type="slidenum">
              <a:rPr lang="zh-CN" altLang="en-US" sz="1200">
                <a:latin typeface="Calibri" pitchFamily="34" charset="0"/>
                <a:ea typeface="宋体" pitchFamily="2" charset="-122"/>
              </a:rPr>
              <a:t>19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403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403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63748E43-BF58-4747-A2A2-4E7E1170D93A}" type="slidenum">
              <a:rPr lang="zh-CN" altLang="en-US" sz="1200">
                <a:latin typeface="Calibri" pitchFamily="34" charset="0"/>
                <a:ea typeface="宋体" pitchFamily="2" charset="-122"/>
              </a:rPr>
              <a:t>20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608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608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16CEF1C0-1324-40A7-AB57-F7D5275C73CC}" type="slidenum">
              <a:rPr lang="zh-CN" altLang="en-US" sz="1200">
                <a:latin typeface="Calibri" pitchFamily="34" charset="0"/>
                <a:ea typeface="宋体" pitchFamily="2" charset="-122"/>
              </a:rPr>
              <a:t>21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813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813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7989A480-D6AA-4B6E-880F-62C57938F407}" type="slidenum">
              <a:rPr lang="zh-CN" altLang="en-US" sz="1200">
                <a:latin typeface="Calibri" pitchFamily="34" charset="0"/>
                <a:ea typeface="宋体" pitchFamily="2" charset="-122"/>
              </a:rPr>
              <a:t>22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017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017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A70964F2-D853-4B17-B4DF-04C3E9BFAC93}" type="slidenum">
              <a:rPr lang="zh-CN" altLang="en-US" sz="1200">
                <a:latin typeface="Calibri" pitchFamily="34" charset="0"/>
                <a:ea typeface="宋体" pitchFamily="2" charset="-122"/>
              </a:rPr>
              <a:t>23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222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222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49400F1-EDCF-43F0-A6C5-2E2E31A6E92E}" type="slidenum">
              <a:rPr lang="zh-CN" altLang="en-US" sz="1200">
                <a:latin typeface="Calibri" pitchFamily="34" charset="0"/>
                <a:ea typeface="宋体" pitchFamily="2" charset="-122"/>
              </a:rPr>
              <a:t>24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427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427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9B2E0AB2-9799-41F1-AA77-FF970DC401BE}" type="slidenum">
              <a:rPr lang="zh-CN" altLang="en-US" sz="1200">
                <a:latin typeface="Calibri" pitchFamily="34" charset="0"/>
                <a:ea typeface="宋体" pitchFamily="2" charset="-122"/>
              </a:rPr>
              <a:t>25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632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632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0D6FE92A-9DEB-4920-BC2E-C644163E1C64}" type="slidenum">
              <a:rPr lang="zh-CN" altLang="en-US" sz="1200">
                <a:latin typeface="Calibri" pitchFamily="34" charset="0"/>
                <a:ea typeface="宋体" pitchFamily="2" charset="-122"/>
              </a:rPr>
              <a:t>26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837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837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C8D643D-9849-409F-93A4-B95F4E1FCC45}" type="slidenum">
              <a:rPr lang="zh-CN" altLang="en-US" sz="1200">
                <a:latin typeface="Calibri" pitchFamily="34" charset="0"/>
                <a:ea typeface="宋体" pitchFamily="2" charset="-122"/>
              </a:rPr>
              <a:t>27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heme" Target="../theme/theme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28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slide" Target="slide4.xml" TargetMode="Internal" /><Relationship Id="rId3" Type="http://schemas.openxmlformats.org/officeDocument/2006/relationships/slide" Target="slide9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12.xml" TargetMode="Internal" /><Relationship Id="rId7" Type="http://schemas.openxmlformats.org/officeDocument/2006/relationships/slide" Target="slide16.xml" TargetMode="Internal" /><Relationship Id="rId8" Type="http://schemas.openxmlformats.org/officeDocument/2006/relationships/slide" Target="slide20.xml" TargetMode="Internal" /><Relationship Id="rId9" Type="http://schemas.openxmlformats.org/officeDocument/2006/relationships/slide" Target="slide24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0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1.png" /><Relationship Id="rId4" Type="http://schemas.openxmlformats.org/officeDocument/2006/relationships/image" Target="../media/image12.png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3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4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1.xml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15.emf" /><Relationship Id="rId5" Type="http://schemas.openxmlformats.org/officeDocument/2006/relationships/vmlDrawing" Target="../drawings/vmlDrawing1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oleObject" Target="../embeddings/oleObject2.doc" TargetMode="Internal" /><Relationship Id="rId6" Type="http://schemas.openxmlformats.org/officeDocument/2006/relationships/image" Target="../media/image16.emf" /><Relationship Id="rId7" Type="http://schemas.openxmlformats.org/officeDocument/2006/relationships/vmlDrawing" Target="../drawings/vmlDrawing2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17.png" /><Relationship Id="rId4" Type="http://schemas.openxmlformats.org/officeDocument/2006/relationships/image" Target="../media/image18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19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5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2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2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9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0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1.xml" /><Relationship Id="rId3" Type="http://schemas.openxmlformats.org/officeDocument/2006/relationships/image" Target="../media/image22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3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4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3.jpeg" /><Relationship Id="rId3" Type="http://schemas.openxmlformats.org/officeDocument/2006/relationships/slide" Target="slide29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4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5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28.xml" TargetMode="Internal" /><Relationship Id="rId4" Type="http://schemas.openxmlformats.org/officeDocument/2006/relationships/image" Target="../media/image26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文本框 6"/>
          <p:cNvSpPr/>
          <p:nvPr/>
        </p:nvSpPr>
        <p:spPr>
          <a:xfrm>
            <a:off x="1474788" y="1690688"/>
            <a:ext cx="6157912" cy="738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  <a:buFont typeface="Arial" pitchFamily="34" charset="0"/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45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电学高频实验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7170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en-US" sz="3000" b="1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专题突破篇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193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8194" name="组合 57"/>
            <p:cNvGrpSpPr/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8195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8196" name="组合 61"/>
          <p:cNvPicPr/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2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7" name="组合 64"/>
          <p:cNvPicPr/>
          <p:nvPr/>
        </p:nvPicPr>
        <p:blipFill>
          <a:blip r:embed="rId3"/>
          <a:stretch>
            <a:fillRect/>
          </a:stretch>
        </p:blipFill>
        <p:spPr>
          <a:xfrm>
            <a:off x="4849812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8" name="组合 67"/>
          <p:cNvPicPr/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9" name="组合 70"/>
          <p:cNvPicPr/>
          <p:nvPr/>
        </p:nvPicPr>
        <p:blipFill>
          <a:blip r:embed="rId5"/>
          <a:stretch>
            <a:fillRect/>
          </a:stretch>
        </p:blipFill>
        <p:spPr>
          <a:xfrm>
            <a:off x="4386262" y="762000"/>
            <a:ext cx="769938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0" name="组合 73"/>
          <p:cNvPicPr/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1" name="组合 76"/>
          <p:cNvPicPr/>
          <p:nvPr/>
        </p:nvPicPr>
        <p:blipFill>
          <a:blip r:embed="rId7"/>
          <a:stretch>
            <a:fillRect/>
          </a:stretch>
        </p:blipFill>
        <p:spPr>
          <a:xfrm>
            <a:off x="3559175" y="1103312"/>
            <a:ext cx="601662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8202" name="文本框 131"/>
          <p:cNvSpPr/>
          <p:nvPr/>
        </p:nvSpPr>
        <p:spPr>
          <a:xfrm>
            <a:off x="3757612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8203" name="组合 159"/>
          <p:cNvGrpSpPr/>
          <p:nvPr/>
        </p:nvGrpSpPr>
        <p:grpSpPr>
          <a:xfrm>
            <a:off x="2425700" y="2332038"/>
            <a:ext cx="4449762" cy="2085975"/>
            <a:chOff x="2000534" y="2474331"/>
            <a:chExt cx="5723839" cy="2584754"/>
          </a:xfrm>
        </p:grpSpPr>
        <p:grpSp>
          <p:nvGrpSpPr>
            <p:cNvPr id="820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8205" name="圆角矩形 161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820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8207" name="椭圆 178"/>
              <p:cNvSpPr/>
              <p:nvPr/>
            </p:nvSpPr>
            <p:spPr>
              <a:xfrm rot="16200000">
                <a:off x="448576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08" name="椭圆 179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0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8210" name="椭圆 176"/>
              <p:cNvSpPr/>
              <p:nvPr/>
            </p:nvSpPr>
            <p:spPr>
              <a:xfrm rot="16200000">
                <a:off x="448893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1" name="椭圆 17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1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821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8214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8216" name="组合 166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8217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8218" name="组合 184"/>
          <p:cNvGrpSpPr/>
          <p:nvPr/>
        </p:nvGrpSpPr>
        <p:grpSpPr>
          <a:xfrm>
            <a:off x="2433638" y="1203325"/>
            <a:ext cx="4192588" cy="1992312"/>
            <a:chOff x="1851755" y="1505713"/>
            <a:chExt cx="5440491" cy="2584754"/>
          </a:xfrm>
        </p:grpSpPr>
        <p:grpSp>
          <p:nvGrpSpPr>
            <p:cNvPr id="8219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8220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8221" name="圆角矩形 187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8222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3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4" name="椭圆 201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5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6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7" name="椭圆 199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8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8229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8230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31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8232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8233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10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217" name="组合 5"/>
          <p:cNvGrpSpPr/>
          <p:nvPr/>
        </p:nvGrpSpPr>
        <p:grpSpPr>
          <a:xfrm>
            <a:off x="2425700" y="279400"/>
            <a:ext cx="4192588" cy="1992312"/>
            <a:chOff x="1851755" y="1505713"/>
            <a:chExt cx="5440491" cy="2584754"/>
          </a:xfrm>
        </p:grpSpPr>
        <p:grpSp>
          <p:nvGrpSpPr>
            <p:cNvPr id="9218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9219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9220" name="圆角矩形 8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9221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2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3" name="椭圆 22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4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5" name="椭圆 19"/>
                <p:cNvSpPr/>
                <p:nvPr/>
              </p:nvSpPr>
              <p:spPr>
                <a:xfrm rot="16200000">
                  <a:off x="4479537" y="3008121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6" name="椭圆 20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7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9228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9229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30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9231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9232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9233" name="矩形 1">
            <a:hlinkClick r:id="rId2" action="ppaction://hlinksldjump"/>
          </p:cNvPr>
          <p:cNvSpPr/>
          <p:nvPr/>
        </p:nvSpPr>
        <p:spPr>
          <a:xfrm>
            <a:off x="1835150" y="1604962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探究电流与电压的关系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4" name="矩形 2">
            <a:hlinkClick r:id="rId3" action="ppaction://hlinksldjump"/>
          </p:cNvPr>
          <p:cNvSpPr/>
          <p:nvPr/>
        </p:nvSpPr>
        <p:spPr>
          <a:xfrm>
            <a:off x="1835150" y="2117725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探究电流与电阻的关系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235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01012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36" name="矩形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835150" y="2628900"/>
            <a:ext cx="5788025" cy="4619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测量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定值电阻的阻值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7" name="矩形 2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835150" y="3146425"/>
            <a:ext cx="5788025" cy="4619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·4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测量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小灯泡的电功率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8" name="矩形 2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846263" y="3648075"/>
            <a:ext cx="5788025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5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探究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电流产生的热量跟哪些因素有关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9" name="矩形 30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847850" y="4171950"/>
            <a:ext cx="5788025" cy="46196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6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探究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怎样产生感应电流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3" grpId="0"/>
      <p:bldP spid="9234" grpId="1"/>
      <p:bldP spid="9236" grpId="2"/>
      <p:bldP spid="9237" grpId="3"/>
      <p:bldP spid="9238" grpId="4"/>
      <p:bldP spid="9239" grpId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Text Box 22"/>
          <p:cNvSpPr txBox="1">
            <a:spLocks noChangeArrowheads="1"/>
          </p:cNvSpPr>
          <p:nvPr/>
        </p:nvSpPr>
        <p:spPr bwMode="auto">
          <a:xfrm>
            <a:off x="506413" y="915988"/>
            <a:ext cx="8115300" cy="222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】小飞在做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探究电流与电压、电阻的关系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实验时，准备了以下器材：两节新的干电池、电流表、电压表、滑动变阻器、定值电阻</a:t>
            </a:r>
            <a:r>
              <a:rPr lang="en-US" altLang="zh-CN" sz="2400" b="1">
                <a:latin typeface="Times New Roman"/>
              </a:rPr>
              <a:t>(5 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>
                <a:latin typeface="Times New Roman"/>
              </a:rPr>
              <a:t>10 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>
                <a:latin typeface="Times New Roman"/>
              </a:rPr>
              <a:t>15 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>
                <a:latin typeface="Times New Roman"/>
              </a:rPr>
              <a:t>20 Ω)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、开关、导线若干。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242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探究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电流与电压的关系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10243" name="Picture 5" descr="图+441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6464"/>
          <a:stretch>
            <a:fillRect/>
          </a:stretch>
        </p:blipFill>
        <p:spPr>
          <a:xfrm>
            <a:off x="900112" y="3076575"/>
            <a:ext cx="4627562" cy="1778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4" name="Picture 5" descr="图+441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899" t="50001" r="27361"/>
          <a:stretch>
            <a:fillRect/>
          </a:stretch>
        </p:blipFill>
        <p:spPr>
          <a:xfrm>
            <a:off x="5724525" y="2833688"/>
            <a:ext cx="2533650" cy="2041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Text Box 22"/>
          <p:cNvSpPr txBox="1">
            <a:spLocks noChangeArrowheads="1"/>
          </p:cNvSpPr>
          <p:nvPr/>
        </p:nvSpPr>
        <p:spPr bwMode="auto">
          <a:xfrm>
            <a:off x="506413" y="593725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在按电路图连接实物时，开关必须处于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状态；在实物图中，滑动变阻器的滑片要移到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最右端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最左端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图乙是小飞连接好的实验电路，闭合开关后，他发现移动滑片的过程中，电流表的示数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，电压表的示数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均填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变大</a:t>
            </a:r>
            <a:r>
              <a:rPr lang="en-US" altLang="zh-CN" sz="2400" b="1">
                <a:latin typeface="Times New Roman"/>
              </a:rPr>
              <a:t>”“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变小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不变</a:t>
            </a:r>
            <a:r>
              <a:rPr lang="en-US" altLang="zh-CN" sz="2400" b="1">
                <a:latin typeface="Times New Roman"/>
              </a:rPr>
              <a:t>”)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290" name="矩形 13"/>
          <p:cNvSpPr/>
          <p:nvPr/>
        </p:nvSpPr>
        <p:spPr>
          <a:xfrm>
            <a:off x="6577012" y="666750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断开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2291" name="矩形 7"/>
          <p:cNvSpPr>
            <a:spLocks noChangeArrowheads="1"/>
          </p:cNvSpPr>
          <p:nvPr/>
        </p:nvSpPr>
        <p:spPr bwMode="auto">
          <a:xfrm>
            <a:off x="6516688" y="1128713"/>
            <a:ext cx="1112838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最左端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292" name="矩形 8"/>
          <p:cNvSpPr>
            <a:spLocks noChangeArrowheads="1"/>
          </p:cNvSpPr>
          <p:nvPr/>
        </p:nvSpPr>
        <p:spPr bwMode="auto">
          <a:xfrm>
            <a:off x="5508625" y="2741613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不变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293" name="矩形 9"/>
          <p:cNvSpPr>
            <a:spLocks noChangeArrowheads="1"/>
          </p:cNvSpPr>
          <p:nvPr/>
        </p:nvSpPr>
        <p:spPr bwMode="auto">
          <a:xfrm>
            <a:off x="1200150" y="3338513"/>
            <a:ext cx="8032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不变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5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1"/>
      <p:bldP spid="12292" grpId="2"/>
      <p:bldP spid="12293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Text Box 22"/>
          <p:cNvSpPr/>
          <p:nvPr/>
        </p:nvSpPr>
        <p:spPr>
          <a:xfrm>
            <a:off x="506412" y="615950"/>
            <a:ext cx="8115300" cy="166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162" lvl="0" indent="-538162" algn="just" eaLnBrk="0" hangingPunct="0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</a:rPr>
              <a:t>(3)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小冲在一旁观察后指出小飞没有按照电路图正确连接实物，请你在实物图上对连接错误的一根导线打</a:t>
            </a:r>
            <a:r>
              <a:rPr lang="en-US" altLang="zh-CN" sz="2400" b="1">
                <a:latin typeface="Times New Roman" pitchFamily="18" charset="0"/>
              </a:rPr>
              <a:t>“”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，并用笔补画一根线代替导线将电路连接正确。</a:t>
            </a:r>
            <a:endParaRPr lang="zh-CN" altLang="zh-CN" sz="1000">
              <a:latin typeface="宋体" pitchFamily="2" charset="-122"/>
              <a:ea typeface="Courier New" pitchFamily="49" charset="0"/>
            </a:endParaRPr>
          </a:p>
        </p:txBody>
      </p:sp>
      <p:sp>
        <p:nvSpPr>
          <p:cNvPr id="14338" name="矩形 13"/>
          <p:cNvSpPr/>
          <p:nvPr/>
        </p:nvSpPr>
        <p:spPr>
          <a:xfrm>
            <a:off x="1331912" y="2787650"/>
            <a:ext cx="17319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4339" name="Picture 1"/>
          <p:cNvPicPr/>
          <p:nvPr/>
        </p:nvPicPr>
        <p:blipFill>
          <a:blip r:embed="rId3"/>
          <a:stretch>
            <a:fillRect/>
          </a:stretch>
        </p:blipFill>
        <p:spPr>
          <a:xfrm>
            <a:off x="3708400" y="2425700"/>
            <a:ext cx="3032125" cy="19462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问题解决后，他们接入</a:t>
            </a:r>
            <a:r>
              <a:rPr lang="en-US" altLang="zh-CN" sz="2400" b="1">
                <a:latin typeface="Times New Roman"/>
              </a:rPr>
              <a:t>10 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的电阻进行实验，并得出下表中的数据，对数据进行分析后得出实验结论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</a:t>
            </a:r>
            <a:r>
              <a:rPr lang="en-US" altLang="zh-CN" sz="2400" b="1">
                <a:latin typeface="Times New Roman"/>
              </a:rPr>
              <a:t>_________________________________________________________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386" name="矩形 13"/>
          <p:cNvSpPr/>
          <p:nvPr/>
        </p:nvSpPr>
        <p:spPr>
          <a:xfrm>
            <a:off x="1116012" y="1614488"/>
            <a:ext cx="7127875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当电阻一定时，通过导体的电流与导体两端的电压成正比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graphicFrame>
        <p:nvGraphicFramePr>
          <p:cNvPr id="16387" name="表格 2"/>
          <p:cNvGraphicFramePr>
            <a:graphicFrameLocks noGrp="1"/>
          </p:cNvGraphicFramePr>
          <p:nvPr/>
        </p:nvGraphicFramePr>
        <p:xfrm>
          <a:off x="1692275" y="2894012"/>
          <a:ext cx="6072188" cy="1549400"/>
        </p:xfrm>
        <a:graphic>
          <a:graphicData uri="http://schemas.openxmlformats.org/drawingml/2006/table">
            <a:tbl>
              <a:tblPr/>
              <a:tblGrid>
                <a:gridCol w="2805112"/>
                <a:gridCol w="757238"/>
                <a:gridCol w="876300"/>
                <a:gridCol w="757238"/>
                <a:gridCol w="876300"/>
              </a:tblGrid>
              <a:tr h="620712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电压</a:t>
                      </a:r>
                      <a:r>
                        <a:rPr lang="en-US" altLang="zh-CN" sz="2400" b="1" i="1">
                          <a:latin typeface="Times New Roman"/>
                        </a:rPr>
                        <a:t>U</a:t>
                      </a:r>
                      <a:r>
                        <a:rPr lang="en-US" altLang="zh-CN" sz="2400" b="1">
                          <a:latin typeface="Times New Roman"/>
                        </a:rPr>
                        <a:t>/V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1.5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2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2.5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928688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电流</a:t>
                      </a:r>
                      <a:r>
                        <a:rPr lang="en-US" altLang="zh-CN" sz="2400" b="1" i="1">
                          <a:latin typeface="Times New Roman"/>
                        </a:rPr>
                        <a:t>I</a:t>
                      </a:r>
                      <a:r>
                        <a:rPr lang="en-US" altLang="zh-CN" sz="2400" b="1">
                          <a:latin typeface="Times New Roman"/>
                        </a:rPr>
                        <a:t>/A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0.1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0.15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0.2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0.25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Text Box 22"/>
          <p:cNvSpPr txBox="1">
            <a:spLocks noChangeArrowheads="1"/>
          </p:cNvSpPr>
          <p:nvPr/>
        </p:nvSpPr>
        <p:spPr bwMode="auto">
          <a:xfrm>
            <a:off x="506413" y="1054100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5)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接下来他们分别接入其他电阻再次对电流与电阻关系进行探究，并作出了如图丙所示图像，请你通过图像中所给信息计算出实验过程中滑动变阻器两端的电压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______V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34" name="矩形 13"/>
          <p:cNvSpPr/>
          <p:nvPr/>
        </p:nvSpPr>
        <p:spPr>
          <a:xfrm>
            <a:off x="1403350" y="2787650"/>
            <a:ext cx="3381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8435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22"/>
          <p:cNvSpPr txBox="1">
            <a:spLocks noChangeArrowheads="1"/>
          </p:cNvSpPr>
          <p:nvPr/>
        </p:nvSpPr>
        <p:spPr bwMode="auto">
          <a:xfrm>
            <a:off x="506413" y="1149350"/>
            <a:ext cx="8115300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】在做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探究相同电压下不同导体中电流与电阻的关系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实验时，电源电压恒为</a:t>
            </a:r>
            <a:r>
              <a:rPr lang="en-US" altLang="zh-CN" sz="2400" b="1">
                <a:latin typeface="Times New Roman"/>
              </a:rPr>
              <a:t>3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，滑动变阻器规格为</a:t>
            </a:r>
            <a:r>
              <a:rPr lang="en-US" altLang="zh-CN" sz="2400" b="1">
                <a:latin typeface="Times New Roman"/>
              </a:rPr>
              <a:t>“ 20 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>
                <a:latin typeface="Times New Roman"/>
              </a:rPr>
              <a:t> 1.0 A”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，还有多个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阻值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小于</a:t>
            </a:r>
            <a:r>
              <a:rPr lang="en-US" altLang="zh-CN" sz="2400" b="1">
                <a:latin typeface="Times New Roman"/>
              </a:rPr>
              <a:t>5 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的定值电阻可供选择。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048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探究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电流与电阻的关系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0483" name="Picture 5" descr="图+443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53075" y="2332038"/>
            <a:ext cx="3121025" cy="20939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421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实验电路如图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所示，小科检查电路时发现有一个元件连接错误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其他元件连接正确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，该错误是</a:t>
            </a:r>
            <a:r>
              <a:rPr lang="en-US" altLang="zh-CN" sz="2400" b="1">
                <a:latin typeface="Times New Roman"/>
              </a:rPr>
              <a:t>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改正错误后，正确操作，测得实验数据如下表所示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表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中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★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处所选用定值电阻的阻值是</a:t>
            </a:r>
            <a:r>
              <a:rPr lang="en-US" altLang="zh-CN" sz="2400" b="1">
                <a:latin typeface="Times New Roman"/>
              </a:rPr>
              <a:t>________Ω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2530" name="矩形 7"/>
          <p:cNvSpPr/>
          <p:nvPr/>
        </p:nvSpPr>
        <p:spPr>
          <a:xfrm>
            <a:off x="1022350" y="1649412"/>
            <a:ext cx="32797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电流表正负接线柱接反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graphicFrame>
        <p:nvGraphicFramePr>
          <p:cNvPr id="22531" name="表格 2"/>
          <p:cNvGraphicFramePr>
            <a:graphicFrameLocks noGrp="1"/>
          </p:cNvGraphicFramePr>
          <p:nvPr/>
        </p:nvGraphicFramePr>
        <p:xfrm>
          <a:off x="1116012" y="2787650"/>
          <a:ext cx="6911975" cy="1223962"/>
        </p:xfrm>
        <a:graphic>
          <a:graphicData uri="http://schemas.openxmlformats.org/drawingml/2006/table">
            <a:tbl>
              <a:tblPr/>
              <a:tblGrid>
                <a:gridCol w="3459162"/>
                <a:gridCol w="1150938"/>
                <a:gridCol w="1152525"/>
                <a:gridCol w="1149350"/>
              </a:tblGrid>
              <a:tr h="455612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实验次数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第一次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第二次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第三次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384175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定值电阻</a:t>
                      </a:r>
                      <a:r>
                        <a:rPr lang="en-US" altLang="zh-CN" sz="2400" b="1">
                          <a:latin typeface="Times New Roman"/>
                        </a:rPr>
                        <a:t>/Ω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5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宋体" pitchFamily="2" charset="-122"/>
                          <a:ea typeface="宋体" pitchFamily="2" charset="-122"/>
                        </a:rPr>
                        <a:t>★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384175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电流表示数</a:t>
                      </a:r>
                      <a:r>
                        <a:rPr lang="en-US" altLang="zh-CN" sz="2400" b="1">
                          <a:latin typeface="Times New Roman"/>
                        </a:rPr>
                        <a:t>/A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0.40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0.20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0.10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553" name="矩形 6"/>
          <p:cNvSpPr/>
          <p:nvPr/>
        </p:nvSpPr>
        <p:spPr>
          <a:xfrm>
            <a:off x="6383338" y="4092575"/>
            <a:ext cx="4921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20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5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小科用更多不同阻值的定值电阻重复上述实验，并将滑动变阻器的功率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变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与其电阻值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变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的关系绘制图像。该图像最接近于下列图像中的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4578" name="矩形 7"/>
          <p:cNvSpPr/>
          <p:nvPr/>
        </p:nvSpPr>
        <p:spPr>
          <a:xfrm>
            <a:off x="5292725" y="1644650"/>
            <a:ext cx="406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4579" name="Picture 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5288" y="2379662"/>
            <a:ext cx="4302125" cy="1908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0" name="Picture 3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13262" y="2370138"/>
            <a:ext cx="4564062" cy="1930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1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Text Box 22"/>
          <p:cNvSpPr txBox="1">
            <a:spLocks noChangeArrowheads="1"/>
          </p:cNvSpPr>
          <p:nvPr/>
        </p:nvSpPr>
        <p:spPr bwMode="auto">
          <a:xfrm>
            <a:off x="441325" y="987425"/>
            <a:ext cx="8234363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】甲图是实验小组用伏安法测量未知电阻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i="1" baseline="-25000">
                <a:latin typeface="Times New Roman"/>
              </a:rPr>
              <a:t>x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的实物电路，电源电压未知但恒定，已知滑动变阻器的最大阻值为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电阻均不受温度影响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6626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测量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定值电阻的阻值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6627" name="Picture 6" descr="图+448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27312" y="2797175"/>
            <a:ext cx="4013200" cy="20066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Text Box 22"/>
          <p:cNvSpPr txBox="1">
            <a:spLocks noChangeArrowheads="1"/>
          </p:cNvSpPr>
          <p:nvPr/>
        </p:nvSpPr>
        <p:spPr bwMode="auto">
          <a:xfrm>
            <a:off x="441325" y="700088"/>
            <a:ext cx="8234363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在甲图中找出连接错误的一根导线，并在导线上画</a:t>
            </a:r>
            <a:r>
              <a:rPr lang="en-US" altLang="zh-CN" sz="2400" b="1">
                <a:latin typeface="Times New Roman"/>
              </a:rPr>
              <a:t>“×”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，用笔画线代替导线将实物图连接正确。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所画的导线要用实线，不可用虚线，导线不能交叉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8674" name="矩形 4"/>
          <p:cNvSpPr/>
          <p:nvPr/>
        </p:nvSpPr>
        <p:spPr>
          <a:xfrm>
            <a:off x="1258888" y="2716212"/>
            <a:ext cx="17319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8675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3492500" y="2417762"/>
            <a:ext cx="3441700" cy="2170112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Text Box 22"/>
          <p:cNvSpPr txBox="1">
            <a:spLocks noChangeArrowheads="1"/>
          </p:cNvSpPr>
          <p:nvPr/>
        </p:nvSpPr>
        <p:spPr bwMode="auto">
          <a:xfrm>
            <a:off x="441325" y="771525"/>
            <a:ext cx="82343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连接电路时开关应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，滑动变阻器的滑片应位于最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左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右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端。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该实验的原理是</a:t>
            </a:r>
            <a:r>
              <a:rPr lang="en-US" altLang="zh-CN" sz="2400" b="1">
                <a:latin typeface="Times New Roman"/>
              </a:rPr>
              <a:t>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22" name="矩形 4"/>
          <p:cNvSpPr/>
          <p:nvPr/>
        </p:nvSpPr>
        <p:spPr>
          <a:xfrm>
            <a:off x="3624262" y="855662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断开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23" name="矩形 3"/>
          <p:cNvSpPr>
            <a:spLocks noChangeArrowheads="1"/>
          </p:cNvSpPr>
          <p:nvPr/>
        </p:nvSpPr>
        <p:spPr bwMode="auto">
          <a:xfrm>
            <a:off x="1485900" y="1276350"/>
            <a:ext cx="4937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右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0724" name="对象 1"/>
          <p:cNvGraphicFramePr>
            <a:graphicFrameLocks noChangeAspect="1"/>
          </p:cNvGraphicFramePr>
          <p:nvPr/>
        </p:nvGraphicFramePr>
        <p:xfrm>
          <a:off x="3444875" y="1711325"/>
          <a:ext cx="2640012" cy="103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75" y="1711325"/>
                        <a:ext cx="2640012" cy="1030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Text Box 22"/>
          <p:cNvSpPr txBox="1">
            <a:spLocks noChangeArrowheads="1"/>
          </p:cNvSpPr>
          <p:nvPr/>
        </p:nvSpPr>
        <p:spPr bwMode="auto">
          <a:xfrm>
            <a:off x="441325" y="484188"/>
            <a:ext cx="823436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在实验操作中，发现电流表已损坏，电压表完好，于是小组的同学设计了如图乙所示的电路也完成了实验。请你帮助他们把以下实验步骤填写完整：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闭合开关</a:t>
            </a:r>
            <a:r>
              <a:rPr lang="en-US" altLang="zh-CN" sz="2400" b="1">
                <a:latin typeface="Times New Roman"/>
              </a:rPr>
              <a:t>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，调节滑动变阻器的滑片，当滑片位于最左端时，读出此时电压表的示数，记为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再</a:t>
            </a:r>
            <a:r>
              <a:rPr lang="en-US" altLang="zh-CN" sz="2400" b="1">
                <a:latin typeface="Times New Roman"/>
              </a:rPr>
              <a:t>__________________________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，读出此时电压表的示数，记为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则未知电阻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i="1" baseline="-25000">
                <a:latin typeface="Times New Roman"/>
              </a:rPr>
              <a:t>x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2770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1" name="矩形 4"/>
          <p:cNvSpPr/>
          <p:nvPr/>
        </p:nvSpPr>
        <p:spPr>
          <a:xfrm>
            <a:off x="2268538" y="3284538"/>
            <a:ext cx="29686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将滑片移动到最右端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graphicFrame>
        <p:nvGraphicFramePr>
          <p:cNvPr id="32772" name="对象 1"/>
          <p:cNvGraphicFramePr>
            <a:graphicFrameLocks noChangeAspect="1"/>
          </p:cNvGraphicFramePr>
          <p:nvPr/>
        </p:nvGraphicFramePr>
        <p:xfrm>
          <a:off x="3995738" y="4097338"/>
          <a:ext cx="2640012" cy="103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5" progId="Word.Document.8">
                  <p:embed/>
                </p:oleObj>
              </mc:Choice>
              <mc:Fallback>
                <p:oleObj r:id="rId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95738" y="4097338"/>
                        <a:ext cx="2640012" cy="1030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Text Box 22"/>
          <p:cNvSpPr txBox="1">
            <a:spLocks noChangeArrowheads="1"/>
          </p:cNvSpPr>
          <p:nvPr/>
        </p:nvSpPr>
        <p:spPr bwMode="auto">
          <a:xfrm>
            <a:off x="361950" y="987425"/>
            <a:ext cx="83867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】在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测量小灯泡的电功率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实验中，已知待测小灯泡的额定电压为</a:t>
            </a:r>
            <a:r>
              <a:rPr lang="en-US" altLang="zh-CN" sz="2400" b="1">
                <a:latin typeface="Times New Roman"/>
              </a:rPr>
              <a:t>3.8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，额定功率估计在</a:t>
            </a:r>
            <a:r>
              <a:rPr lang="en-US" altLang="zh-CN" sz="2400" b="1">
                <a:latin typeface="Times New Roman"/>
              </a:rPr>
              <a:t>0.9 W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左右，可供选择的电流表有：</a:t>
            </a:r>
            <a:r>
              <a:rPr lang="en-US" altLang="zh-CN" sz="2400" b="1">
                <a:latin typeface="Times New Roman"/>
              </a:rPr>
              <a:t>A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量程</a:t>
            </a:r>
            <a:r>
              <a:rPr lang="en-US" altLang="zh-CN" sz="2400" b="1">
                <a:latin typeface="Times New Roman"/>
              </a:rPr>
              <a:t>0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>
                <a:latin typeface="Times New Roman"/>
              </a:rPr>
              <a:t> 0.3 A)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>
                <a:latin typeface="Times New Roman"/>
              </a:rPr>
              <a:t>A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量程</a:t>
            </a:r>
            <a:r>
              <a:rPr lang="en-US" altLang="zh-CN" sz="2400" b="1">
                <a:latin typeface="Times New Roman"/>
              </a:rPr>
              <a:t>0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>
                <a:latin typeface="Times New Roman"/>
              </a:rPr>
              <a:t> 3 A)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4818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4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测量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小灯泡的电功率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34819" name="Picture 6" descr="图+449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5676"/>
          <a:stretch>
            <a:fillRect/>
          </a:stretch>
        </p:blipFill>
        <p:spPr>
          <a:xfrm>
            <a:off x="1181100" y="2716212"/>
            <a:ext cx="3175000" cy="2336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4820" name="Picture 6" descr="图+449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8550"/>
          <a:stretch>
            <a:fillRect/>
          </a:stretch>
        </p:blipFill>
        <p:spPr>
          <a:xfrm>
            <a:off x="4464050" y="2841625"/>
            <a:ext cx="3492500" cy="1962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 </a:t>
            </a: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连接电路时，应选用的电流表是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“A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“A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图甲是某小组连接的实物电路图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图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中有一根导线连接错误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在这根导线上打</a:t>
            </a:r>
            <a:r>
              <a:rPr lang="en-US" altLang="zh-CN" sz="2400" b="1">
                <a:latin typeface="Times New Roman"/>
              </a:rPr>
              <a:t>“×”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并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在图中改正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6866" name="矩形 4"/>
          <p:cNvSpPr>
            <a:spLocks noChangeArrowheads="1"/>
          </p:cNvSpPr>
          <p:nvPr/>
        </p:nvSpPr>
        <p:spPr bwMode="auto">
          <a:xfrm>
            <a:off x="6156325" y="627063"/>
            <a:ext cx="5095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A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6867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5219700" y="1800225"/>
            <a:ext cx="3722688" cy="2427288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6868" name="矩形 6"/>
          <p:cNvSpPr>
            <a:spLocks noChangeArrowheads="1"/>
          </p:cNvSpPr>
          <p:nvPr/>
        </p:nvSpPr>
        <p:spPr bwMode="auto">
          <a:xfrm>
            <a:off x="3705225" y="3462338"/>
            <a:ext cx="17303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如图所示。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7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8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改正错误后，闭合开关，移动滑动变阻器滑片，当电压表示数为</a:t>
            </a:r>
            <a:r>
              <a:rPr lang="en-US" altLang="zh-CN" sz="2400" b="1">
                <a:latin typeface="Times New Roman"/>
              </a:rPr>
              <a:t>3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时，电流表示数如图乙所示，此时小灯泡的电功率是</a:t>
            </a:r>
            <a:r>
              <a:rPr lang="en-US" altLang="zh-CN" sz="2400" b="1">
                <a:latin typeface="Times New Roman"/>
              </a:rPr>
              <a:t>________W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8914" name="矩形 4"/>
          <p:cNvSpPr>
            <a:spLocks noChangeArrowheads="1"/>
          </p:cNvSpPr>
          <p:nvPr/>
        </p:nvSpPr>
        <p:spPr bwMode="auto">
          <a:xfrm>
            <a:off x="2984500" y="1778000"/>
            <a:ext cx="7239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0.54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Text Box 22"/>
          <p:cNvSpPr txBox="1">
            <a:spLocks noChangeArrowheads="1"/>
          </p:cNvSpPr>
          <p:nvPr/>
        </p:nvSpPr>
        <p:spPr bwMode="auto">
          <a:xfrm>
            <a:off x="506413" y="627063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不用电流表，另增加两个开关和一个阻值为</a:t>
            </a:r>
            <a:r>
              <a:rPr lang="en-US" altLang="zh-CN" sz="2400" b="1">
                <a:latin typeface="Times New Roman"/>
              </a:rPr>
              <a:t>12Ω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的定值电阻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，该小组设计了如图丙所示的电路图，测量小灯泡的额定功率。正确连接电路后，断开</a:t>
            </a:r>
            <a:r>
              <a:rPr lang="en-US" altLang="zh-CN" sz="2400" b="1">
                <a:latin typeface="Times New Roman"/>
              </a:rPr>
              <a:t>S</a:t>
            </a:r>
            <a:r>
              <a:rPr lang="en-US" altLang="zh-CN" sz="2400" b="1" baseline="-25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，闭合</a:t>
            </a:r>
            <a:r>
              <a:rPr lang="en-US" altLang="zh-CN" sz="2400" b="1">
                <a:latin typeface="Times New Roman"/>
              </a:rPr>
              <a:t>S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>
                <a:latin typeface="Times New Roman"/>
              </a:rPr>
              <a:t>S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，调节滑动变阻器滑片，让电压表示数为</a:t>
            </a:r>
            <a:r>
              <a:rPr lang="en-US" altLang="zh-CN" sz="2400" b="1">
                <a:latin typeface="Times New Roman"/>
              </a:rPr>
              <a:t>3.8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；然后断开</a:t>
            </a:r>
            <a:r>
              <a:rPr lang="en-US" altLang="zh-CN" sz="2400" b="1">
                <a:latin typeface="Times New Roman"/>
              </a:rPr>
              <a:t>S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，闭合</a:t>
            </a:r>
            <a:r>
              <a:rPr lang="en-US" altLang="zh-CN" sz="2400" b="1">
                <a:latin typeface="Times New Roman"/>
              </a:rPr>
              <a:t>S</a:t>
            </a:r>
            <a:r>
              <a:rPr lang="en-US" altLang="zh-CN" sz="2400" b="1" baseline="-25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，读出电压表示数为</a:t>
            </a:r>
            <a:r>
              <a:rPr lang="en-US" altLang="zh-CN" sz="2400" b="1">
                <a:latin typeface="Times New Roman"/>
              </a:rPr>
              <a:t>6.5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。则小灯泡的额定功率是</a:t>
            </a:r>
            <a:r>
              <a:rPr lang="en-US" altLang="zh-CN" sz="2400" b="1">
                <a:latin typeface="Times New Roman"/>
              </a:rPr>
              <a:t>________W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0962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3" name="矩形 4"/>
          <p:cNvSpPr/>
          <p:nvPr/>
        </p:nvSpPr>
        <p:spPr>
          <a:xfrm>
            <a:off x="2882900" y="3482975"/>
            <a:ext cx="9540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0.855 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Text Box 22"/>
          <p:cNvSpPr txBox="1">
            <a:spLocks noChangeArrowheads="1"/>
          </p:cNvSpPr>
          <p:nvPr/>
        </p:nvSpPr>
        <p:spPr bwMode="auto">
          <a:xfrm>
            <a:off x="506413" y="1055688"/>
            <a:ext cx="8115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 pitchFamily="18" charset="0"/>
              </a:rPr>
              <a:t>5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】在</a:t>
            </a:r>
            <a:r>
              <a:rPr lang="en-US" altLang="zh-CN" sz="2400" b="1">
                <a:latin typeface="Times New Roman" pitchFamily="18" charset="0"/>
              </a:rPr>
              <a:t>“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探究电流产生的热量与哪些因素有关</a:t>
            </a:r>
            <a:r>
              <a:rPr lang="en-US" altLang="zh-CN" sz="2400" b="1">
                <a:latin typeface="Times New Roman" pitchFamily="18" charset="0"/>
              </a:rPr>
              <a:t>”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的实验中，提供了如图的实验器材，其中</a:t>
            </a:r>
            <a:r>
              <a:rPr lang="en-US" altLang="zh-CN" sz="2400" b="1" i="1">
                <a:latin typeface="Times New Roman" pitchFamily="18" charset="0"/>
              </a:rPr>
              <a:t>R</a:t>
            </a:r>
            <a:r>
              <a:rPr lang="en-US" altLang="zh-CN" sz="2400" b="1" baseline="-25000">
                <a:latin typeface="Times New Roman" pitchFamily="18" charset="0"/>
              </a:rPr>
              <a:t>1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＞</a:t>
            </a:r>
            <a:r>
              <a:rPr lang="zh-CN" altLang="zh-CN" sz="2400" b="1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>
                <a:latin typeface="Times New Roman" pitchFamily="18" charset="0"/>
                <a:ea typeface="Times New Roman" panose="02020603050405020304"/>
              </a:rPr>
              <a:t>R</a:t>
            </a:r>
            <a:r>
              <a:rPr lang="en-US" altLang="zh-CN" sz="2400" b="1" baseline="-25000">
                <a:latin typeface="Times New Roman" pitchFamily="18" charset="0"/>
                <a:ea typeface="Times New Roman" panose="02020603050405020304"/>
              </a:rPr>
              <a:t>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3010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5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探究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电流产生的热量跟哪些因素有关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43011" name="Picture 6" descr="图+450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12975" y="2368550"/>
            <a:ext cx="4735512" cy="20034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实验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一：探究电流产生的热量与电阻的关系：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请按照图中的电路图将对应实物图连接完整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5058" name="矩形 5"/>
          <p:cNvSpPr/>
          <p:nvPr/>
        </p:nvSpPr>
        <p:spPr>
          <a:xfrm>
            <a:off x="1258888" y="1995488"/>
            <a:ext cx="17319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45059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2698750" y="1851025"/>
            <a:ext cx="3879850" cy="257175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5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电路中电阻丝的连接方式是为了控制</a:t>
            </a:r>
            <a:r>
              <a:rPr lang="en-US" altLang="zh-CN" sz="2400" b="1">
                <a:latin typeface="Times New Roman"/>
              </a:rPr>
              <a:t>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；电阻丝放出热量的多少，通过</a:t>
            </a:r>
            <a:r>
              <a:rPr lang="en-US" altLang="zh-CN" sz="2400" b="1">
                <a:latin typeface="Times New Roman"/>
              </a:rPr>
              <a:t>________________________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来进行判断：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闭合开关，经过一定时间，用电阻丝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加热的煤油温度升高了</a:t>
            </a:r>
            <a:r>
              <a:rPr lang="en-US" altLang="zh-CN" sz="2400" b="1">
                <a:latin typeface="Times New Roman"/>
              </a:rPr>
              <a:t>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，用电阻丝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加热的煤油温度升高了</a:t>
            </a:r>
            <a:r>
              <a:rPr lang="en-US" altLang="zh-CN" sz="2400" b="1">
                <a:latin typeface="Times New Roman"/>
              </a:rPr>
              <a:t>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，那么</a:t>
            </a:r>
            <a:r>
              <a:rPr lang="en-US" altLang="zh-CN" sz="2400" b="1">
                <a:latin typeface="Times New Roman"/>
              </a:rPr>
              <a:t>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>
                <a:latin typeface="Times New Roman"/>
              </a:rPr>
              <a:t>”“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＜</a:t>
            </a:r>
            <a:r>
              <a:rPr lang="en-US" altLang="zh-CN" sz="2400" b="1">
                <a:latin typeface="Times New Roman"/>
              </a:rPr>
              <a:t>”) 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　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实验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二：探究电流产生的热量与电流的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关系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7106" name="矩形 5"/>
          <p:cNvSpPr/>
          <p:nvPr/>
        </p:nvSpPr>
        <p:spPr>
          <a:xfrm>
            <a:off x="1331912" y="1203325"/>
            <a:ext cx="29686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电流和通电时间相等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7107" name="矩形 3"/>
          <p:cNvSpPr/>
          <p:nvPr/>
        </p:nvSpPr>
        <p:spPr>
          <a:xfrm>
            <a:off x="1984375" y="1749425"/>
            <a:ext cx="26590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温度计示数的变化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7108" name="矩形 4"/>
          <p:cNvSpPr/>
          <p:nvPr/>
        </p:nvSpPr>
        <p:spPr>
          <a:xfrm>
            <a:off x="2278062" y="3363912"/>
            <a:ext cx="4937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＞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  <p:bldP spid="47107" grpId="1"/>
      <p:bldP spid="47108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闭合开关，移动滑动变阻器的滑片，使电路中的电流变成实验一中电流的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倍，且通电时间相同。实验发现：用电阻丝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加热的煤油，温度升高量</a:t>
            </a:r>
            <a:r>
              <a:rPr lang="en-US" altLang="zh-CN" sz="2400" b="1">
                <a:latin typeface="Times New Roman"/>
              </a:rPr>
              <a:t>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en-US" altLang="zh-CN" sz="2400" b="1">
                <a:latin typeface="Times New Roman"/>
              </a:rPr>
              <a:t>′ 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en-US" altLang="zh-CN" sz="2400" b="1">
                <a:latin typeface="Times New Roman"/>
              </a:rPr>
              <a:t>′)________(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>
                <a:latin typeface="Times New Roman"/>
              </a:rPr>
              <a:t>”“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＜</a:t>
            </a:r>
            <a:r>
              <a:rPr lang="en-US" altLang="zh-CN" sz="2400" b="1">
                <a:latin typeface="Times New Roman"/>
              </a:rPr>
              <a:t>”)2Δ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en-US" altLang="zh-CN" sz="2400" b="1">
                <a:latin typeface="Times New Roman"/>
              </a:rPr>
              <a:t> 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2Δ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，该实验说明电流产生的热量与电流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正比例关系。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(5)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你认为做这个实验产生误差的主要原因是</a:t>
            </a:r>
            <a:r>
              <a:rPr lang="en-US" altLang="zh-CN" sz="2400" b="1">
                <a:latin typeface="Times New Roman"/>
              </a:rPr>
              <a:t>_____________________________________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9154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5" name="矩形 5"/>
          <p:cNvSpPr/>
          <p:nvPr/>
        </p:nvSpPr>
        <p:spPr>
          <a:xfrm>
            <a:off x="2068512" y="2341562"/>
            <a:ext cx="4937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＞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9156" name="矩形 4"/>
          <p:cNvSpPr/>
          <p:nvPr/>
        </p:nvSpPr>
        <p:spPr>
          <a:xfrm>
            <a:off x="5064125" y="2825750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不成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9157" name="矩形 6"/>
          <p:cNvSpPr/>
          <p:nvPr/>
        </p:nvSpPr>
        <p:spPr>
          <a:xfrm>
            <a:off x="1287462" y="3949700"/>
            <a:ext cx="54451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电阻丝产生的热量没有被煤油完全吸收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1"/>
      <p:bldP spid="49157" grpId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1" name="Text Box 22"/>
          <p:cNvSpPr txBox="1">
            <a:spLocks noChangeArrowheads="1"/>
          </p:cNvSpPr>
          <p:nvPr/>
        </p:nvSpPr>
        <p:spPr bwMode="auto">
          <a:xfrm>
            <a:off x="506413" y="1055688"/>
            <a:ext cx="8115300" cy="166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】小明在探究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怎样产生感应电流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的实验中，用导线将金属棒、开关、灵敏电流计连接成如图</a:t>
            </a:r>
            <a:r>
              <a:rPr lang="en-US" altLang="zh-CN" sz="2400" b="1">
                <a:latin typeface="Times New Roman"/>
              </a:rPr>
              <a:t>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所示的电路。请你参与探究并回答下列问题：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120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6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探究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怎样产生感应电流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51203" name="Picture 2" descr="图+451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54612" y="2284412"/>
            <a:ext cx="2352675" cy="21383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49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 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悬挂金属棒静置于蹄形磁铁的磁场中，此时两极正对区域磁感线的箭头方向是竖直向</a:t>
            </a:r>
            <a:r>
              <a:rPr lang="en-US" altLang="zh-CN" sz="2400" b="1">
                <a:latin typeface="Times New Roman"/>
              </a:rPr>
              <a:t>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上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下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灵敏电流计的作用是用来检测</a:t>
            </a:r>
            <a:r>
              <a:rPr lang="en-US" altLang="zh-CN" sz="2400" b="1">
                <a:latin typeface="Times New Roman"/>
              </a:rPr>
              <a:t>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的。若闭合开关后并未发现电流计指针偏转，经检查器材均完好，各器材间连接无误，那么接下来你认为最应该关注的器材是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3250" name="矩形 5"/>
          <p:cNvSpPr/>
          <p:nvPr/>
        </p:nvSpPr>
        <p:spPr>
          <a:xfrm>
            <a:off x="5219700" y="1200150"/>
            <a:ext cx="4937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下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3251" name="矩形 3"/>
          <p:cNvSpPr/>
          <p:nvPr/>
        </p:nvSpPr>
        <p:spPr>
          <a:xfrm>
            <a:off x="5186362" y="1728788"/>
            <a:ext cx="14224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感应电流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3252" name="矩形 4"/>
          <p:cNvSpPr/>
          <p:nvPr/>
        </p:nvSpPr>
        <p:spPr>
          <a:xfrm>
            <a:off x="1331912" y="3398838"/>
            <a:ext cx="11128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金属棒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1" grpId="1"/>
      <p:bldP spid="53252" grpId="2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7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(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3)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小明认为是原来磁铁的磁性太弱所致，他提出更换磁性更强的磁铁，就在他移动原磁铁时，你发现电流计的指针出现了晃动，你认为接下来最应该做什么来找到让电流计指针偏转的原因：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___________________________</a:t>
            </a:r>
            <a:endParaRPr lang="en-US" altLang="zh-CN" sz="2400" b="1">
              <a:solidFill>
                <a:srgbClr val="000000"/>
              </a:solidFill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	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__________________________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(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仅写出最应该进行的一步操作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)</a:t>
            </a:r>
            <a:endParaRPr lang="zh-CN" altLang="zh-CN" sz="1000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5298" name="矩形 5"/>
          <p:cNvSpPr/>
          <p:nvPr/>
        </p:nvSpPr>
        <p:spPr>
          <a:xfrm>
            <a:off x="1547812" y="2163762"/>
            <a:ext cx="6624638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lnSpc>
                <a:spcPct val="150000"/>
              </a:lnSpc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使金属棒沿水平方向做</a:t>
            </a:r>
            <a:endParaRPr lang="en-US" altLang="zh-CN" sz="2400" b="1">
              <a:solidFill>
                <a:srgbClr val="C00000"/>
              </a:solidFill>
              <a:latin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快速切割磁感线运动</a:t>
            </a:r>
            <a:r>
              <a:rPr lang="zh-CN" altLang="zh-CN" sz="2400" b="1">
                <a:solidFill>
                  <a:srgbClr val="C00000"/>
                </a:solidFill>
                <a:latin typeface="Calibri" pitchFamily="34" charset="0"/>
                <a:ea typeface="宋体" pitchFamily="2" charset="-122"/>
              </a:rPr>
              <a:t> 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5" name="Text Box 22"/>
          <p:cNvSpPr txBox="1">
            <a:spLocks noChangeArrowheads="1"/>
          </p:cNvSpPr>
          <p:nvPr/>
        </p:nvSpPr>
        <p:spPr bwMode="auto">
          <a:xfrm>
            <a:off x="506413" y="717550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(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4)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就根据上述探究过程，小明就说：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“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我们找到产生感应电流的秘密了！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”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此时你对小明的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“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成果发布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”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作何评价？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______________________________________________________________________________________________________________________________________________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 </a:t>
            </a:r>
            <a:endParaRPr lang="zh-CN" altLang="zh-CN" sz="1000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7346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47" name="矩形 5"/>
          <p:cNvSpPr>
            <a:spLocks noChangeArrowheads="1"/>
          </p:cNvSpPr>
          <p:nvPr/>
        </p:nvSpPr>
        <p:spPr bwMode="auto">
          <a:xfrm>
            <a:off x="996950" y="1795463"/>
            <a:ext cx="72485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不合理，因为只做了一次实验，得出的结论具有偶然性，不具有普遍性，应该用不同种类的金属棒，且使金属棒朝各个方向运动，观察是否有感应电流产生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9393" name="组合 27"/>
          <p:cNvGrpSpPr/>
          <p:nvPr/>
        </p:nvGrpSpPr>
        <p:grpSpPr>
          <a:xfrm>
            <a:off x="2425700" y="269875"/>
            <a:ext cx="4449762" cy="2085975"/>
            <a:chOff x="2000534" y="2474331"/>
            <a:chExt cx="5723839" cy="2584754"/>
          </a:xfrm>
        </p:grpSpPr>
        <p:grpSp>
          <p:nvGrpSpPr>
            <p:cNvPr id="5939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9395" name="圆角矩形 29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939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9397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9398" name="椭圆 4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939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9400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9401" name="椭圆 45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940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940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9404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940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9406" name="组合 34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9407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59408" name="组合 1"/>
          <p:cNvGrpSpPr/>
          <p:nvPr/>
        </p:nvGrpSpPr>
        <p:grpSpPr>
          <a:xfrm>
            <a:off x="1592262" y="1924050"/>
            <a:ext cx="542925" cy="547688"/>
            <a:chOff x="1153731" y="1592014"/>
            <a:chExt cx="543166" cy="547688"/>
          </a:xfrm>
        </p:grpSpPr>
        <p:pic>
          <p:nvPicPr>
            <p:cNvPr id="59409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9410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59411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7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泉州石狮质检</a:t>
            </a:r>
            <a:r>
              <a:rPr lang="en-US" altLang="zh-CN" sz="2400" b="1">
                <a:latin typeface="Times New Roman"/>
              </a:rPr>
              <a:t>·8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分】为了探究小灯泡亮度与实际功率的关系，学校物理兴趣小组设计了如图甲所示的实验电路，小灯泡标有</a:t>
            </a:r>
            <a:r>
              <a:rPr lang="en-US" altLang="zh-CN" sz="2400" b="1">
                <a:latin typeface="Times New Roman"/>
              </a:rPr>
              <a:t>“ 2.5 V”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字样，电阻约为</a:t>
            </a:r>
            <a:r>
              <a:rPr lang="en-US" altLang="zh-CN" sz="2400" b="1">
                <a:latin typeface="Times New Roman"/>
              </a:rPr>
              <a:t>10 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，电源电压为</a:t>
            </a:r>
            <a:r>
              <a:rPr lang="en-US" altLang="zh-CN" sz="2400" b="1">
                <a:latin typeface="Times New Roman"/>
              </a:rPr>
              <a:t>6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保持不变，可供选用的滑动变阻器有</a:t>
            </a:r>
            <a:r>
              <a:rPr lang="en-US" altLang="zh-CN" sz="2400" b="1">
                <a:latin typeface="Times New Roman"/>
              </a:rPr>
              <a:t>“ 10 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>
                <a:latin typeface="Times New Roman"/>
              </a:rPr>
              <a:t>1 A”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>
                <a:latin typeface="Times New Roman"/>
              </a:rPr>
              <a:t>“ 20 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>
                <a:latin typeface="Times New Roman"/>
              </a:rPr>
              <a:t>1 A”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41" name="Picture 5" descr="图+452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52662" y="611188"/>
            <a:ext cx="4622800" cy="3921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5" name="矩形 4"/>
          <p:cNvSpPr>
            <a:spLocks noChangeArrowheads="1"/>
          </p:cNvSpPr>
          <p:nvPr/>
        </p:nvSpPr>
        <p:spPr bwMode="auto">
          <a:xfrm>
            <a:off x="565150" y="627063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为了完成实验，你认为应该选用的滑动变阻器是</a:t>
            </a:r>
            <a:r>
              <a:rPr lang="en-US" altLang="zh-CN" sz="2400" b="1">
                <a:latin typeface="Times New Roman"/>
              </a:rPr>
              <a:t>________ 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请用笔画线代替导线将图甲的实验电路补充完整。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要求：滑动变阻器滑片向左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移动时，灯泡变亮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2466" name="矩形 3"/>
          <p:cNvSpPr>
            <a:spLocks noChangeArrowheads="1"/>
          </p:cNvSpPr>
          <p:nvPr/>
        </p:nvSpPr>
        <p:spPr bwMode="auto">
          <a:xfrm>
            <a:off x="1619250" y="1111250"/>
            <a:ext cx="4921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2467" name="矩形 5"/>
          <p:cNvSpPr>
            <a:spLocks noChangeArrowheads="1"/>
          </p:cNvSpPr>
          <p:nvPr/>
        </p:nvSpPr>
        <p:spPr bwMode="auto">
          <a:xfrm>
            <a:off x="1544638" y="3524250"/>
            <a:ext cx="173196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如图所示。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2468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4283075" y="2309812"/>
            <a:ext cx="3603625" cy="242728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7" dur="500" fill="hold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  <p:bldP spid="62467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89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电路正确连接后，闭合开关，发现小灯泡不亮，电流表无示数，电压表指针明显偏转，你认为造成这一现象的原因可能是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>
                <a:latin typeface="Times New Roman"/>
              </a:rPr>
              <a:t>(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填数字编号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3175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电流表断路</a:t>
            </a:r>
            <a:r>
              <a:rPr lang="en-US" altLang="zh-CN" sz="2400" b="1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3175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小灯泡短路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3175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小灯泡灯丝断了</a:t>
            </a:r>
            <a:r>
              <a:rPr lang="en-US" altLang="zh-CN" sz="2400" b="1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3175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④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滑动变阻器短路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3490" name="矩形 3"/>
          <p:cNvSpPr>
            <a:spLocks noChangeArrowheads="1"/>
          </p:cNvSpPr>
          <p:nvPr/>
        </p:nvSpPr>
        <p:spPr bwMode="auto">
          <a:xfrm>
            <a:off x="3502025" y="1708150"/>
            <a:ext cx="4937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Calibri"/>
                <a:ea typeface="宋体" pitchFamily="2" charset="-122"/>
              </a:rPr>
              <a:t>③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3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排除故障后，当滑动变阻器的滑片移到某一位置时，</a:t>
            </a:r>
            <a:r>
              <a:rPr lang="zh-CN" altLang="zh-CN" sz="2400" b="1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某同学从电压表</a:t>
            </a:r>
            <a:r>
              <a:rPr lang="en-US" altLang="zh-CN" sz="2400" b="1">
                <a:latin typeface="Times New Roman"/>
              </a:rPr>
              <a:t>“0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>
                <a:latin typeface="Times New Roman"/>
              </a:rPr>
              <a:t>15 V”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量程的刻度线看出指针停在</a:t>
            </a:r>
            <a:r>
              <a:rPr lang="en-US" altLang="zh-CN" sz="2400" b="1">
                <a:latin typeface="Times New Roman"/>
              </a:rPr>
              <a:t>10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处，若要测量小灯泡的额定功率，应将滑动变阻器的滑片向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左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右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移，直到小灯泡正常发光，此时电流表的示数如图乙所示，电流为</a:t>
            </a:r>
            <a:r>
              <a:rPr lang="en-US" altLang="zh-CN" sz="2400" b="1">
                <a:latin typeface="Times New Roman"/>
              </a:rPr>
              <a:t>________ A,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则小灯泡的额定功率是</a:t>
            </a:r>
            <a:r>
              <a:rPr lang="en-US" altLang="zh-CN" sz="2400" b="1">
                <a:latin typeface="Times New Roman"/>
              </a:rPr>
              <a:t>________W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4514" name="矩形 3"/>
          <p:cNvSpPr>
            <a:spLocks noChangeArrowheads="1"/>
          </p:cNvSpPr>
          <p:nvPr/>
        </p:nvSpPr>
        <p:spPr bwMode="auto">
          <a:xfrm>
            <a:off x="3059113" y="2224088"/>
            <a:ext cx="4953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左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4515" name="矩形 5"/>
          <p:cNvSpPr>
            <a:spLocks noChangeArrowheads="1"/>
          </p:cNvSpPr>
          <p:nvPr/>
        </p:nvSpPr>
        <p:spPr bwMode="auto">
          <a:xfrm>
            <a:off x="1504950" y="3363913"/>
            <a:ext cx="7239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0.26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4516" name="矩形 6"/>
          <p:cNvSpPr>
            <a:spLocks noChangeArrowheads="1"/>
          </p:cNvSpPr>
          <p:nvPr/>
        </p:nvSpPr>
        <p:spPr bwMode="auto">
          <a:xfrm>
            <a:off x="6224588" y="3376613"/>
            <a:ext cx="7239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0.65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  <p:bldP spid="64515" grpId="1"/>
      <p:bldP spid="64516" grpId="2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5537" name="矩形 4"/>
          <p:cNvSpPr>
            <a:spLocks noChangeArrowheads="1"/>
          </p:cNvSpPr>
          <p:nvPr/>
        </p:nvSpPr>
        <p:spPr bwMode="auto">
          <a:xfrm>
            <a:off x="531813" y="411163"/>
            <a:ext cx="8023225" cy="43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(5)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根据收集到的实验数据，同学们得出了灯泡亮度与实际功率的关系。在分析论证过程中，勤于思考的小明发现小灯泡在不同亮度下，它两端的电压与电流的比值不一样，他根据多组实验数据描绘出的</a:t>
            </a:r>
            <a:r>
              <a:rPr lang="en-US" altLang="zh-CN" sz="2400" b="1" i="1">
                <a:latin typeface="Times New Roman"/>
              </a:rPr>
              <a:t>I</a:t>
            </a:r>
            <a:r>
              <a:rPr lang="en-US" altLang="zh-CN" sz="2400" b="1">
                <a:latin typeface="Times New Roman"/>
              </a:rPr>
              <a:t>­-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图像如图丙所示，主要原因是：灯丝电阻随温度而变化，若小灯泡的额定功率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与某次工作时的实际功率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满足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4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，则以下关于额定电压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与实际电压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的数值关系，你认为最有可能的是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3175"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1.5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en-US" altLang="zh-CN" sz="2400" b="1">
                <a:latin typeface="Times New Roman"/>
              </a:rPr>
              <a:t>  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2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1  </a:t>
            </a: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3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en-US" altLang="zh-CN" sz="2400" b="1">
                <a:latin typeface="Times New Roman"/>
              </a:rPr>
              <a:t>   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4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en-US" altLang="zh-CN" sz="2400" b="1" baseline="-25000">
                <a:latin typeface="Times New Roman"/>
              </a:rPr>
              <a:t>1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5538" name="矩形 3"/>
          <p:cNvSpPr>
            <a:spLocks noChangeArrowheads="1"/>
          </p:cNvSpPr>
          <p:nvPr/>
        </p:nvSpPr>
        <p:spPr bwMode="auto">
          <a:xfrm>
            <a:off x="4149725" y="3651250"/>
            <a:ext cx="4064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C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5539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316912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5540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820400" y="123825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116</Paragraphs>
  <Slides>34</Slides>
  <Notes>24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baseType="lpstr" size="35">
      <vt:lpstr>2_自定义设计方案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2020-12-01T18:13:47.098</cp:lastPrinted>
  <dcterms:created xsi:type="dcterms:W3CDTF">2020-12-01T18:13:47Z</dcterms:created>
  <dcterms:modified xsi:type="dcterms:W3CDTF">2020-12-01T10:13:49Z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