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0" r:id="rId42"/>
    <p:sldId id="381" r:id="rId43"/>
    <p:sldId id="382" r:id="rId44"/>
    <p:sldId id="383" r:id="rId45"/>
  </p:sldIdLst>
  <p:sldSz cx="9144000" cy="6858000" type="screen4x3"/>
  <p:notesSz cx="6858000" cy="9144000"/>
  <p:custDataLst>
    <p:tags r:id="rId46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slide" Target="slides/slide39.xml" /><Relationship Id="rId44" Type="http://schemas.openxmlformats.org/officeDocument/2006/relationships/slide" Target="slides/slide40.xml" /><Relationship Id="rId45" Type="http://schemas.openxmlformats.org/officeDocument/2006/relationships/slide" Target="slides/slide41.xml" /><Relationship Id="rId46" Type="http://schemas.openxmlformats.org/officeDocument/2006/relationships/tags" Target="tags/tag1.xml" /><Relationship Id="rId47" Type="http://schemas.openxmlformats.org/officeDocument/2006/relationships/presProps" Target="presProps.xml" /><Relationship Id="rId48" Type="http://schemas.openxmlformats.org/officeDocument/2006/relationships/viewProps" Target="viewProps.xml" /><Relationship Id="rId49" Type="http://schemas.openxmlformats.org/officeDocument/2006/relationships/theme" Target="theme/theme1.xml" /><Relationship Id="rId5" Type="http://schemas.openxmlformats.org/officeDocument/2006/relationships/slide" Target="slides/slide1.xml" /><Relationship Id="rId50" Type="http://schemas.openxmlformats.org/officeDocument/2006/relationships/tableStyles" Target="tableStyles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608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608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026EB5A3-7307-4FF7-B7B2-68A9EDBFF813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608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608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0DA50550-40F6-4DD3-8C4B-A7F5095ABC7F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403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4035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FF0EF05B-F862-4301-9CCB-D1AC79311627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4036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44037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4038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4039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7C27912C-8DBD-44A6-AF8E-5369EB210079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8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45059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45060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DE6D1D22-0600-4831-8863-950B5682E8F1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DC062484-2DE4-46CC-8DC1-73FF94A0E64E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E5FEE14-74D5-4605-94DC-029066268EBE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6" r:id="rId2"/>
    <p:sldLayoutId id="2147484747" r:id="rId3"/>
    <p:sldLayoutId id="2147484748" r:id="rId4"/>
    <p:sldLayoutId id="2147484749" r:id="rId5"/>
    <p:sldLayoutId id="2147484750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Relationship Id="rId6" Type="http://schemas.openxmlformats.org/officeDocument/2006/relationships/slide" Target="slide36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Relationship Id="rId3" Type="http://schemas.openxmlformats.org/officeDocument/2006/relationships/image" Target="../media/image4.emf" /><Relationship Id="rId4" Type="http://schemas.openxmlformats.org/officeDocument/2006/relationships/image" Target="../media/image5.emf" /><Relationship Id="rId5" Type="http://schemas.openxmlformats.org/officeDocument/2006/relationships/image" Target="../media/image6.png" /><Relationship Id="rId6" Type="http://schemas.openxmlformats.org/officeDocument/2006/relationships/image" Target="../media/image7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image" Target="../media/image9.emf" /><Relationship Id="rId4" Type="http://schemas.openxmlformats.org/officeDocument/2006/relationships/image" Target="../media/image10.emf" /><Relationship Id="rId5" Type="http://schemas.openxmlformats.org/officeDocument/2006/relationships/image" Target="../media/image11.png" /><Relationship Id="rId6" Type="http://schemas.openxmlformats.org/officeDocument/2006/relationships/image" Target="../media/image12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Relationship Id="rId3" Type="http://schemas.openxmlformats.org/officeDocument/2006/relationships/image" Target="../media/image14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Relationship Id="rId3" Type="http://schemas.openxmlformats.org/officeDocument/2006/relationships/image" Target="../media/image16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png" /><Relationship Id="rId3" Type="http://schemas.openxmlformats.org/officeDocument/2006/relationships/image" Target="../media/image18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png" /><Relationship Id="rId3" Type="http://schemas.openxmlformats.org/officeDocument/2006/relationships/image" Target="../media/image20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Relationship Id="rId4" Type="http://schemas.openxmlformats.org/officeDocument/2006/relationships/image" Target="../media/image23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emf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emf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0.emf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emf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2.emf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emf" /><Relationship Id="rId3" Type="http://schemas.openxmlformats.org/officeDocument/2006/relationships/image" Target="../media/image34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6.emf" /><Relationship Id="rId3" Type="http://schemas.openxmlformats.org/officeDocument/2006/relationships/image" Target="../media/image37.emf" /><Relationship Id="rId4" Type="http://schemas.openxmlformats.org/officeDocument/2006/relationships/image" Target="../media/image38.png" /><Relationship Id="rId5" Type="http://schemas.openxmlformats.org/officeDocument/2006/relationships/image" Target="../media/image39.pn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0.emf" /><Relationship Id="rId3" Type="http://schemas.openxmlformats.org/officeDocument/2006/relationships/image" Target="../media/image41.emf" /><Relationship Id="rId4" Type="http://schemas.openxmlformats.org/officeDocument/2006/relationships/image" Target="../media/image42.png" /><Relationship Id="rId5" Type="http://schemas.openxmlformats.org/officeDocument/2006/relationships/image" Target="../media/image43.pn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4.png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5.png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6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14"/>
          <p:cNvSpPr txBox="1">
            <a:spLocks noChangeArrowheads="1"/>
          </p:cNvSpPr>
          <p:nvPr/>
        </p:nvSpPr>
        <p:spPr bwMode="auto">
          <a:xfrm>
            <a:off x="1740077" y="3382786"/>
            <a:ext cx="5889625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17</a:t>
            </a:r>
            <a:r>
              <a:rPr lang="zh-CN" altLang="en-US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杠杆</a:t>
            </a:r>
            <a:endParaRPr lang="zh-CN" altLang="en-US" sz="28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60" name="文本框 5"/>
          <p:cNvSpPr txBox="1">
            <a:spLocks noChangeArrowheads="1"/>
          </p:cNvSpPr>
          <p:nvPr/>
        </p:nvSpPr>
        <p:spPr bwMode="auto">
          <a:xfrm>
            <a:off x="1998133" y="2185811"/>
            <a:ext cx="5204178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第三板块 能量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81425" y="3894138"/>
            <a:ext cx="676275" cy="744537"/>
            <a:chOff x="3703637" y="4502150"/>
            <a:chExt cx="676275" cy="744538"/>
          </a:xfrm>
        </p:grpSpPr>
        <p:sp>
          <p:nvSpPr>
            <p:cNvPr id="3093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4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524125" y="2109788"/>
            <a:ext cx="676275" cy="754062"/>
            <a:chOff x="2446338" y="2438400"/>
            <a:chExt cx="676275" cy="754063"/>
          </a:xfrm>
        </p:grpSpPr>
        <p:sp>
          <p:nvSpPr>
            <p:cNvPr id="3091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2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矩形 40"/>
          <p:cNvSpPr>
            <a:spLocks noChangeArrowheads="1"/>
          </p:cNvSpPr>
          <p:nvPr/>
        </p:nvSpPr>
        <p:spPr bwMode="auto">
          <a:xfrm>
            <a:off x="0" y="-33338"/>
            <a:ext cx="4802188" cy="8318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800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4800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7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63888" y="215423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078" name="组合 6"/>
          <p:cNvGrpSpPr/>
          <p:nvPr/>
        </p:nvGrpSpPr>
        <p:grpSpPr>
          <a:xfrm>
            <a:off x="4637088" y="4824413"/>
            <a:ext cx="676275" cy="754062"/>
            <a:chOff x="4543425" y="5634038"/>
            <a:chExt cx="676275" cy="754062"/>
          </a:xfrm>
        </p:grpSpPr>
        <p:sp>
          <p:nvSpPr>
            <p:cNvPr id="3089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0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3"/>
          <p:cNvGrpSpPr/>
          <p:nvPr/>
        </p:nvGrpSpPr>
        <p:grpSpPr>
          <a:xfrm>
            <a:off x="3273425" y="3003550"/>
            <a:ext cx="676275" cy="773113"/>
            <a:chOff x="3195638" y="3535363"/>
            <a:chExt cx="676275" cy="773112"/>
          </a:xfrm>
        </p:grpSpPr>
        <p:sp>
          <p:nvSpPr>
            <p:cNvPr id="3087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8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80" name="组合 40"/>
          <p:cNvGrpSpPr/>
          <p:nvPr/>
        </p:nvGrpSpPr>
        <p:grpSpPr>
          <a:xfrm>
            <a:off x="5399088" y="5678488"/>
            <a:ext cx="676275" cy="723900"/>
            <a:chOff x="5306402" y="5631420"/>
            <a:chExt cx="676410" cy="723398"/>
          </a:xfrm>
        </p:grpSpPr>
        <p:sp>
          <p:nvSpPr>
            <p:cNvPr id="3085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6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1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48113" y="304800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2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62463" y="3905250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3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91150" y="480536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4" name="文本框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046788" y="5776913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考情分析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099" name="表格 1"/>
          <p:cNvGraphicFramePr>
            <a:graphicFrameLocks noGrp="1"/>
          </p:cNvGraphicFramePr>
          <p:nvPr/>
        </p:nvGraphicFramePr>
        <p:xfrm>
          <a:off x="515938" y="1403350"/>
          <a:ext cx="8112125" cy="3735388"/>
        </p:xfrm>
        <a:graphic>
          <a:graphicData uri="http://schemas.openxmlformats.org/drawingml/2006/table">
            <a:tbl>
              <a:tblPr/>
              <a:tblGrid>
                <a:gridCol w="2028825"/>
                <a:gridCol w="2027238"/>
                <a:gridCol w="2027238"/>
                <a:gridCol w="2028825"/>
              </a:tblGrid>
              <a:tr h="400050">
                <a:tc rowSpan="2"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课程标准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400050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2935288"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2.2.6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知道简单机械．通过实验，探究并了解杠杆的平衡条件．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力臂的作图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（作图题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杠杆平衡条件的应用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（计算题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力臂的作图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（作图题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画力臂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（作图题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箭头: 五边形 3"/>
          <p:cNvSpPr/>
          <p:nvPr/>
        </p:nvSpPr>
        <p:spPr>
          <a:xfrm>
            <a:off x="565150" y="730250"/>
            <a:ext cx="2149475" cy="558800"/>
          </a:xfrm>
          <a:prstGeom prst="homePlate">
            <a:avLst>
              <a:gd name="adj" fmla="val 50006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杠杆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3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4" name="标题 1"/>
          <p:cNvSpPr>
            <a:spLocks noGrp="1"/>
          </p:cNvSpPr>
          <p:nvPr>
            <p:ph type="title" idx="4294967295"/>
          </p:nvPr>
        </p:nvSpPr>
        <p:spPr>
          <a:xfrm>
            <a:off x="530225" y="1289050"/>
            <a:ext cx="82518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定义：在力的作用下能绕着</a:t>
            </a:r>
            <a:r>
              <a:rPr lang="zh-CN" altLang="zh-CN" sz="2800" u="sng"/>
              <a:t>　　　　　</a:t>
            </a:r>
            <a:r>
              <a:rPr lang="zh-CN" altLang="zh-CN" sz="2800"/>
              <a:t>转动的</a:t>
            </a:r>
            <a:br>
              <a:rPr lang="en-US" altLang="zh-CN" sz="2800"/>
            </a:br>
            <a:r>
              <a:rPr lang="zh-CN" altLang="zh-CN" sz="2800"/>
              <a:t> </a:t>
            </a:r>
            <a:r>
              <a:rPr lang="zh-CN" altLang="zh-CN" sz="2800" u="sng"/>
              <a:t>　　　　　</a:t>
            </a:r>
            <a:r>
              <a:rPr lang="zh-CN" altLang="zh-CN" sz="2800"/>
              <a:t>棒．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五要素： 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）支点</a:t>
            </a:r>
            <a:r>
              <a:rPr lang="en-US" altLang="zh-CN" sz="2800" i="1"/>
              <a:t>O</a:t>
            </a:r>
            <a:r>
              <a:rPr lang="zh-CN" altLang="zh-CN" sz="2800"/>
              <a:t>：杠杆绕着转动的点；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）动力</a:t>
            </a:r>
            <a:r>
              <a:rPr lang="en-US" altLang="zh-CN" sz="2800" i="1"/>
              <a:t>F</a:t>
            </a:r>
            <a:r>
              <a:rPr lang="en-US" altLang="zh-CN" sz="2800" baseline="-25000"/>
              <a:t>1</a:t>
            </a:r>
            <a:r>
              <a:rPr lang="zh-CN" altLang="zh-CN" sz="2800"/>
              <a:t>：使杠杆转动的力；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）阻力</a:t>
            </a:r>
            <a:r>
              <a:rPr lang="en-US" altLang="zh-CN" sz="2800" i="1"/>
              <a:t>F</a:t>
            </a:r>
            <a:r>
              <a:rPr lang="en-US" altLang="zh-CN" sz="2800" baseline="-25000"/>
              <a:t>2</a:t>
            </a:r>
            <a:r>
              <a:rPr lang="zh-CN" altLang="zh-CN" sz="2800"/>
              <a:t>：阻碍杠杆转动的力；</a:t>
            </a: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）动力臂</a:t>
            </a:r>
            <a:r>
              <a:rPr lang="en-US" altLang="zh-CN" sz="2800" i="1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：从</a:t>
            </a:r>
            <a:r>
              <a:rPr lang="zh-CN" altLang="zh-CN" sz="2800" u="sng"/>
              <a:t>　　　　　</a:t>
            </a:r>
            <a:r>
              <a:rPr lang="zh-CN" altLang="zh-CN" sz="2800"/>
              <a:t>到</a:t>
            </a:r>
            <a:r>
              <a:rPr lang="zh-CN" altLang="zh-CN" sz="2800" u="sng"/>
              <a:t>　　　　　　　</a:t>
            </a:r>
            <a:r>
              <a:rPr lang="zh-CN" altLang="zh-CN" sz="2800"/>
              <a:t>的距离；</a:t>
            </a:r>
            <a:endParaRPr lang="zh-CN" altLang="zh-CN" sz="2800"/>
          </a:p>
        </p:txBody>
      </p:sp>
      <p:pic>
        <p:nvPicPr>
          <p:cNvPr id="5125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8700" y="2505075"/>
            <a:ext cx="2346325" cy="22399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6" name="矩形 2"/>
          <p:cNvSpPr/>
          <p:nvPr/>
        </p:nvSpPr>
        <p:spPr>
          <a:xfrm>
            <a:off x="1277938" y="2011363"/>
            <a:ext cx="5429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硬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5127" name="矩形 10"/>
          <p:cNvSpPr/>
          <p:nvPr/>
        </p:nvSpPr>
        <p:spPr>
          <a:xfrm>
            <a:off x="5405438" y="1374775"/>
            <a:ext cx="162083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固定点　</a:t>
            </a:r>
            <a:endParaRPr lang="zh-CN" altLang="en-US" sz="2800"/>
          </a:p>
        </p:txBody>
      </p:sp>
      <p:sp>
        <p:nvSpPr>
          <p:cNvPr id="5128" name="矩形 11"/>
          <p:cNvSpPr/>
          <p:nvPr/>
        </p:nvSpPr>
        <p:spPr>
          <a:xfrm>
            <a:off x="5676900" y="5205413"/>
            <a:ext cx="269875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动力作用线　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5129" name="矩形 12"/>
          <p:cNvSpPr/>
          <p:nvPr/>
        </p:nvSpPr>
        <p:spPr>
          <a:xfrm>
            <a:off x="4000500" y="5205413"/>
            <a:ext cx="9017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支点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6" grpId="0"/>
      <p:bldP spid="5127" grpId="0"/>
      <p:bldP spid="5128" grpId="0"/>
      <p:bldP spid="51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7" name="标题 2"/>
          <p:cNvSpPr>
            <a:spLocks noGrp="1"/>
          </p:cNvSpPr>
          <p:nvPr>
            <p:ph type="title" idx="4294967295"/>
          </p:nvPr>
        </p:nvSpPr>
        <p:spPr>
          <a:xfrm>
            <a:off x="508000" y="12874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）阻力臂</a:t>
            </a:r>
            <a:r>
              <a:rPr lang="en-US" altLang="zh-CN" sz="2800" i="1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：从</a:t>
            </a:r>
            <a:r>
              <a:rPr lang="zh-CN" altLang="zh-CN" sz="2800" u="sng"/>
              <a:t>　　　　</a:t>
            </a:r>
            <a:r>
              <a:rPr lang="zh-CN" altLang="zh-CN" sz="2800"/>
              <a:t>到</a:t>
            </a:r>
            <a:r>
              <a:rPr lang="zh-CN" altLang="zh-CN" sz="2800" u="sng"/>
              <a:t>　　　　　　　</a:t>
            </a:r>
            <a:r>
              <a:rPr lang="zh-CN" altLang="zh-CN" sz="2800"/>
              <a:t>的距离．</a:t>
            </a:r>
            <a:br>
              <a:rPr lang="zh-CN" altLang="zh-CN" sz="2800"/>
            </a:br>
            <a:r>
              <a:rPr lang="zh-CN" altLang="zh-CN" sz="2800"/>
              <a:t>注意：力臂不是支点到力的作用点的距离．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画力臂：支点到力作用线的垂直距离（</a:t>
            </a:r>
            <a:r>
              <a:rPr lang="en-US" altLang="zh-CN" sz="2800"/>
              <a:t>①</a:t>
            </a:r>
            <a:r>
              <a:rPr lang="zh-CN" altLang="zh-CN" sz="2800"/>
              <a:t>找支点，</a:t>
            </a:r>
            <a:r>
              <a:rPr lang="en-US" altLang="zh-CN" sz="2800"/>
              <a:t>②</a:t>
            </a:r>
            <a:r>
              <a:rPr lang="zh-CN" altLang="zh-CN" sz="2800"/>
              <a:t>找力的作用线，</a:t>
            </a:r>
            <a:r>
              <a:rPr lang="en-US" altLang="zh-CN" sz="2800"/>
              <a:t>③</a:t>
            </a:r>
            <a:r>
              <a:rPr lang="zh-CN" altLang="zh-CN" sz="2800"/>
              <a:t>做垂直）</a:t>
            </a:r>
            <a:br>
              <a:rPr lang="zh-CN" altLang="zh-CN" sz="2800"/>
            </a:br>
            <a:r>
              <a:rPr lang="zh-CN" altLang="zh-CN" sz="2800"/>
              <a:t>求最小动力：动力臂最大</a:t>
            </a:r>
            <a:r>
              <a:rPr lang="en-US" altLang="zh-CN" sz="2800"/>
              <a:t>——</a:t>
            </a:r>
            <a:r>
              <a:rPr lang="zh-CN" altLang="zh-CN" sz="2800"/>
              <a:t>支点与最远点连线作垂．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6148" name="矩形 8"/>
          <p:cNvSpPr/>
          <p:nvPr/>
        </p:nvSpPr>
        <p:spPr>
          <a:xfrm>
            <a:off x="5346700" y="1357313"/>
            <a:ext cx="23383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阻力作用线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6149" name="矩形 9"/>
          <p:cNvSpPr/>
          <p:nvPr/>
        </p:nvSpPr>
        <p:spPr>
          <a:xfrm>
            <a:off x="3854450" y="1357313"/>
            <a:ext cx="9032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支点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1" name="标题 2"/>
          <p:cNvSpPr>
            <a:spLocks noGrp="1"/>
          </p:cNvSpPr>
          <p:nvPr>
            <p:ph type="title" idx="4294967295"/>
          </p:nvPr>
        </p:nvSpPr>
        <p:spPr>
          <a:xfrm>
            <a:off x="412750" y="16430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平衡状态：杠杆在动力和阻力的作用</a:t>
            </a:r>
            <a:br>
              <a:rPr lang="en-US" altLang="zh-CN" sz="2800"/>
            </a:br>
            <a:r>
              <a:rPr lang="zh-CN" altLang="zh-CN" sz="2800"/>
              <a:t>下处于</a:t>
            </a:r>
            <a:r>
              <a:rPr lang="zh-CN" altLang="zh-CN" sz="2800" u="sng"/>
              <a:t>　　　　　</a:t>
            </a:r>
            <a:r>
              <a:rPr lang="zh-CN" altLang="zh-CN" sz="2800"/>
              <a:t>或</a:t>
            </a:r>
            <a:r>
              <a:rPr lang="zh-CN" altLang="zh-CN" sz="2800" u="sng"/>
              <a:t>　　　　　</a:t>
            </a:r>
            <a:r>
              <a:rPr lang="zh-CN" altLang="zh-CN" sz="2800"/>
              <a:t>状态．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研究杠杆的平衡条件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）实验前调节</a:t>
            </a:r>
            <a:r>
              <a:rPr lang="zh-CN" altLang="zh-CN" sz="2800" u="sng"/>
              <a:t>　　　　　</a:t>
            </a:r>
            <a:r>
              <a:rPr lang="zh-CN" altLang="zh-CN" sz="2800"/>
              <a:t>（技巧：哪边高，平衡螺母向哪边调），使杠杆在水平位置静止；</a:t>
            </a:r>
            <a:r>
              <a:rPr lang="en-US" altLang="zh-CN" sz="2800"/>
              <a:t>          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）使杠杆在水平位置平衡的目的：</a:t>
            </a:r>
            <a:r>
              <a:rPr lang="en-US" altLang="zh-CN" sz="2800"/>
              <a:t>________________________</a:t>
            </a:r>
            <a:r>
              <a:rPr lang="zh-CN" altLang="zh-CN" sz="2800"/>
              <a:t>；</a:t>
            </a:r>
            <a:r>
              <a:rPr lang="en-US" altLang="zh-CN" sz="2800"/>
              <a:t>         </a:t>
            </a:r>
            <a:endParaRPr lang="zh-CN" altLang="en-US" sz="2800"/>
          </a:p>
        </p:txBody>
      </p:sp>
      <p:sp>
        <p:nvSpPr>
          <p:cNvPr id="7172" name="箭头: 五边形 3"/>
          <p:cNvSpPr/>
          <p:nvPr/>
        </p:nvSpPr>
        <p:spPr>
          <a:xfrm>
            <a:off x="488950" y="931863"/>
            <a:ext cx="3611563" cy="558800"/>
          </a:xfrm>
          <a:prstGeom prst="homePlate">
            <a:avLst>
              <a:gd name="adj" fmla="val 49999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杠杆的平衡条件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7173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5900" y="1490663"/>
            <a:ext cx="2200275" cy="17557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4" name="矩形 1"/>
          <p:cNvSpPr/>
          <p:nvPr/>
        </p:nvSpPr>
        <p:spPr>
          <a:xfrm>
            <a:off x="825500" y="5576888"/>
            <a:ext cx="4572000" cy="5238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方便从杠杆上读力臂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7175" name="矩形 4"/>
          <p:cNvSpPr/>
          <p:nvPr/>
        </p:nvSpPr>
        <p:spPr>
          <a:xfrm>
            <a:off x="2028825" y="2359025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静止</a:t>
            </a:r>
            <a:endParaRPr lang="zh-CN" altLang="en-US" sz="2800"/>
          </a:p>
        </p:txBody>
      </p:sp>
      <p:sp>
        <p:nvSpPr>
          <p:cNvPr id="7176" name="矩形 5"/>
          <p:cNvSpPr/>
          <p:nvPr/>
        </p:nvSpPr>
        <p:spPr>
          <a:xfrm>
            <a:off x="3776663" y="2359025"/>
            <a:ext cx="162083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匀速转动</a:t>
            </a:r>
            <a:endParaRPr lang="zh-CN" altLang="en-US" sz="2800"/>
          </a:p>
        </p:txBody>
      </p:sp>
      <p:sp>
        <p:nvSpPr>
          <p:cNvPr id="7177" name="矩形 6"/>
          <p:cNvSpPr/>
          <p:nvPr/>
        </p:nvSpPr>
        <p:spPr>
          <a:xfrm>
            <a:off x="3243263" y="3630613"/>
            <a:ext cx="19812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平衡螺母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4" grpId="0"/>
      <p:bldP spid="7175" grpId="0"/>
      <p:bldP spid="7176" grpId="0"/>
      <p:bldP spid="717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5" name="标题 2"/>
          <p:cNvSpPr>
            <a:spLocks noGrp="1"/>
          </p:cNvSpPr>
          <p:nvPr>
            <p:ph type="title" idx="4294967295"/>
          </p:nvPr>
        </p:nvSpPr>
        <p:spPr>
          <a:xfrm>
            <a:off x="508000" y="1411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）结论：</a:t>
            </a:r>
            <a:r>
              <a:rPr lang="en-US" altLang="zh-CN" sz="2800"/>
              <a:t>_______________________________.</a:t>
            </a:r>
            <a:br>
              <a:rPr lang="en-US" altLang="zh-CN" sz="2800"/>
            </a:br>
            <a:r>
              <a:rPr lang="en-US" altLang="zh-CN" sz="2800"/>
              <a:t>_________________ </a:t>
            </a:r>
            <a:r>
              <a:rPr lang="zh-CN" altLang="zh-CN" sz="2800"/>
              <a:t>，即</a:t>
            </a:r>
            <a:r>
              <a:rPr lang="en-US" altLang="zh-CN" sz="2800" i="1"/>
              <a:t>F</a:t>
            </a:r>
            <a:r>
              <a:rPr lang="en-US" altLang="zh-CN" sz="2800" baseline="-25000"/>
              <a:t>1</a:t>
            </a:r>
            <a:r>
              <a:rPr lang="en-US" altLang="zh-CN" sz="2800" i="1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＝</a:t>
            </a:r>
            <a:r>
              <a:rPr lang="en-US" altLang="zh-CN" sz="2800" i="1"/>
              <a:t>F</a:t>
            </a:r>
            <a:r>
              <a:rPr lang="en-US" altLang="zh-CN" sz="2800" baseline="-25000"/>
              <a:t>2</a:t>
            </a:r>
            <a:r>
              <a:rPr lang="en-US" altLang="zh-CN" sz="2800" i="1"/>
              <a:t>L</a:t>
            </a:r>
            <a:r>
              <a:rPr lang="en-US" altLang="zh-CN" sz="2800" baseline="-25000"/>
              <a:t>2</a:t>
            </a:r>
            <a:r>
              <a:rPr lang="en-US" altLang="zh-CN" sz="2800"/>
              <a:t> 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）弹簧测力计从竖直拉变成倾斜拉示数变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，因为对应的力臂变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）拓展：增减物重或移动距离（</a:t>
            </a:r>
            <a:r>
              <a:rPr lang="en-US" altLang="zh-CN" sz="2800" i="1"/>
              <a:t>F</a:t>
            </a:r>
            <a:r>
              <a:rPr lang="zh-CN" altLang="zh-CN" sz="2800"/>
              <a:t>为钩码数，</a:t>
            </a:r>
            <a:r>
              <a:rPr lang="en-US" altLang="zh-CN" sz="2800" i="1"/>
              <a:t>L</a:t>
            </a:r>
            <a:r>
              <a:rPr lang="zh-CN" altLang="zh-CN" sz="2800"/>
              <a:t>为杠杆格数）：乘积相等为平衡，乘积大下沉．</a:t>
            </a:r>
            <a:endParaRPr lang="zh-CN" altLang="en-US" sz="2800"/>
          </a:p>
        </p:txBody>
      </p:sp>
      <p:sp>
        <p:nvSpPr>
          <p:cNvPr id="8196" name="矩形 4"/>
          <p:cNvSpPr/>
          <p:nvPr/>
        </p:nvSpPr>
        <p:spPr>
          <a:xfrm>
            <a:off x="1177925" y="3417888"/>
            <a:ext cx="5445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</a:t>
            </a:r>
            <a:endParaRPr lang="zh-CN" altLang="en-US" sz="2800"/>
          </a:p>
        </p:txBody>
      </p:sp>
      <p:sp>
        <p:nvSpPr>
          <p:cNvPr id="8197" name="矩形 5"/>
          <p:cNvSpPr/>
          <p:nvPr/>
        </p:nvSpPr>
        <p:spPr>
          <a:xfrm>
            <a:off x="6321425" y="3403600"/>
            <a:ext cx="544513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</a:t>
            </a:r>
            <a:endParaRPr lang="zh-CN" altLang="en-US" sz="2800"/>
          </a:p>
        </p:txBody>
      </p:sp>
      <p:grpSp>
        <p:nvGrpSpPr>
          <p:cNvPr id="8198" name="组合 7"/>
          <p:cNvGrpSpPr/>
          <p:nvPr/>
        </p:nvGrpSpPr>
        <p:grpSpPr>
          <a:xfrm>
            <a:off x="828675" y="1525588"/>
            <a:ext cx="7204075" cy="1160462"/>
            <a:chOff x="828090" y="1526220"/>
            <a:chExt cx="7204865" cy="1160620"/>
          </a:xfrm>
        </p:grpSpPr>
        <p:sp>
          <p:nvSpPr>
            <p:cNvPr id="8199" name="矩形 3"/>
            <p:cNvSpPr/>
            <p:nvPr/>
          </p:nvSpPr>
          <p:spPr>
            <a:xfrm>
              <a:off x="2620575" y="1526220"/>
              <a:ext cx="5412380" cy="523946"/>
            </a:xfrm>
            <a:prstGeom prst="rect">
              <a:avLst/>
            </a:prstGeom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/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动力和动力臂的乘积等于阻力和</a:t>
              </a:r>
              <a:endParaRPr lang="zh-CN" altLang="en-US" sz="2800"/>
            </a:p>
          </p:txBody>
        </p:sp>
        <p:sp>
          <p:nvSpPr>
            <p:cNvPr id="8200" name="矩形 6"/>
            <p:cNvSpPr/>
            <p:nvPr/>
          </p:nvSpPr>
          <p:spPr>
            <a:xfrm>
              <a:off x="828090" y="2162894"/>
              <a:ext cx="2338644" cy="523946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/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阻力臂的乘积</a:t>
              </a:r>
              <a:endParaRPr lang="zh-CN" altLang="en-US" sz="28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19" name="标题 2"/>
          <p:cNvSpPr>
            <a:spLocks noGrp="1"/>
          </p:cNvSpPr>
          <p:nvPr>
            <p:ph type="title" idx="4294967295"/>
          </p:nvPr>
        </p:nvSpPr>
        <p:spPr>
          <a:xfrm>
            <a:off x="423863" y="1000125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分类：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9220" name="表格 3"/>
          <p:cNvGraphicFramePr>
            <a:graphicFrameLocks noGrp="1"/>
          </p:cNvGraphicFramePr>
          <p:nvPr/>
        </p:nvGraphicFramePr>
        <p:xfrm>
          <a:off x="423862" y="1879600"/>
          <a:ext cx="8220075" cy="3328988"/>
        </p:xfrm>
        <a:graphic>
          <a:graphicData uri="http://schemas.openxmlformats.org/drawingml/2006/table">
            <a:tbl>
              <a:tblPr/>
              <a:tblGrid>
                <a:gridCol w="1543050"/>
                <a:gridCol w="1473200"/>
                <a:gridCol w="1839912"/>
                <a:gridCol w="1487488"/>
                <a:gridCol w="1876425"/>
              </a:tblGrid>
              <a:tr h="369888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名称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力的关系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力臂的关系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特点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应用举例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109662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）省力杠杆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＜</a:t>
                      </a:r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            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省力、费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撬棒、羊角锤、钢丝钳、开瓶器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109662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）费力杠杆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＞</a:t>
                      </a:r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            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费力、省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筷子、镊子、船桨、钓鱼竿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739775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）等臂杠杆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＝</a:t>
                      </a:r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            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不省力，不费力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天平、定滑轮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9252" name="矩形 5"/>
          <p:cNvSpPr/>
          <p:nvPr/>
        </p:nvSpPr>
        <p:spPr>
          <a:xfrm>
            <a:off x="3849688" y="2473325"/>
            <a:ext cx="1347787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L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＞</a:t>
            </a:r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L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400"/>
          </a:p>
        </p:txBody>
      </p:sp>
      <p:sp>
        <p:nvSpPr>
          <p:cNvPr id="9253" name="矩形 6"/>
          <p:cNvSpPr/>
          <p:nvPr/>
        </p:nvSpPr>
        <p:spPr>
          <a:xfrm>
            <a:off x="5567363" y="2740025"/>
            <a:ext cx="800100" cy="4603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距离</a:t>
            </a:r>
            <a:endParaRPr lang="zh-CN" altLang="en-US" sz="2400"/>
          </a:p>
        </p:txBody>
      </p:sp>
      <p:sp>
        <p:nvSpPr>
          <p:cNvPr id="9254" name="矩形 7"/>
          <p:cNvSpPr/>
          <p:nvPr/>
        </p:nvSpPr>
        <p:spPr>
          <a:xfrm>
            <a:off x="3849688" y="3605213"/>
            <a:ext cx="1347787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L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＜</a:t>
            </a:r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L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400"/>
          </a:p>
        </p:txBody>
      </p:sp>
      <p:sp>
        <p:nvSpPr>
          <p:cNvPr id="9255" name="矩形 8"/>
          <p:cNvSpPr/>
          <p:nvPr/>
        </p:nvSpPr>
        <p:spPr>
          <a:xfrm>
            <a:off x="5567363" y="3836988"/>
            <a:ext cx="800100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距离</a:t>
            </a:r>
            <a:endParaRPr lang="zh-CN" altLang="en-US" sz="2400"/>
          </a:p>
        </p:txBody>
      </p:sp>
      <p:sp>
        <p:nvSpPr>
          <p:cNvPr id="9256" name="矩形 9"/>
          <p:cNvSpPr/>
          <p:nvPr/>
        </p:nvSpPr>
        <p:spPr>
          <a:xfrm>
            <a:off x="3849688" y="4505325"/>
            <a:ext cx="1039812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L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L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52" grpId="0"/>
      <p:bldP spid="9253" grpId="0"/>
      <p:bldP spid="9254" grpId="0"/>
      <p:bldP spid="9255" grpId="0"/>
      <p:bldP spid="925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标题 3"/>
          <p:cNvSpPr>
            <a:spLocks noGrp="1"/>
          </p:cNvSpPr>
          <p:nvPr>
            <p:ph type="title" idx="4294967295"/>
          </p:nvPr>
        </p:nvSpPr>
        <p:spPr>
          <a:xfrm>
            <a:off x="508000" y="6905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400"/>
              <a:t>一　  杠杆的作图　 </a:t>
            </a:r>
            <a:br>
              <a:rPr lang="en-US" altLang="zh-CN" sz="2400"/>
            </a:br>
            <a:r>
              <a:rPr lang="en-US" altLang="zh-CN" sz="2400"/>
              <a:t>       </a:t>
            </a:r>
            <a:r>
              <a:rPr lang="zh-CN" altLang="zh-CN" sz="2400"/>
              <a:t>（</a:t>
            </a:r>
            <a:r>
              <a:rPr lang="en-US" altLang="zh-CN" sz="2400"/>
              <a:t>1</a:t>
            </a:r>
            <a:r>
              <a:rPr lang="zh-CN" altLang="zh-CN" sz="2400"/>
              <a:t>）（</a:t>
            </a:r>
            <a:r>
              <a:rPr lang="en-US" altLang="zh-CN" sz="2400"/>
              <a:t>2020·</a:t>
            </a:r>
            <a:r>
              <a:rPr lang="zh-CN" altLang="zh-CN" sz="2400"/>
              <a:t>重庆</a:t>
            </a:r>
            <a:r>
              <a:rPr lang="en-US" altLang="zh-CN" sz="2400"/>
              <a:t>B</a:t>
            </a:r>
            <a:r>
              <a:rPr lang="zh-CN" altLang="zh-CN" sz="2400"/>
              <a:t>）如图</a:t>
            </a:r>
            <a:r>
              <a:rPr lang="en-US" altLang="zh-CN" sz="2400"/>
              <a:t>1</a:t>
            </a:r>
            <a:r>
              <a:rPr lang="zh-CN" altLang="zh-CN" sz="2400"/>
              <a:t>所示，硬棒</a:t>
            </a:r>
            <a:r>
              <a:rPr lang="en-US" altLang="zh-CN" sz="2400" i="1"/>
              <a:t>O</a:t>
            </a:r>
            <a:r>
              <a:rPr lang="en-US" altLang="zh-CN" sz="2400"/>
              <a:t>B</a:t>
            </a:r>
            <a:r>
              <a:rPr lang="zh-CN" altLang="zh-CN" sz="2400"/>
              <a:t>能绕支点</a:t>
            </a:r>
            <a:r>
              <a:rPr lang="en-US" altLang="zh-CN" sz="2400" i="1"/>
              <a:t>O</a:t>
            </a:r>
            <a:r>
              <a:rPr lang="zh-CN" altLang="zh-CN" sz="2400"/>
              <a:t>转动，</a:t>
            </a:r>
            <a:r>
              <a:rPr lang="en-US" altLang="zh-CN" sz="2400"/>
              <a:t>A</a:t>
            </a:r>
            <a:r>
              <a:rPr lang="zh-CN" altLang="zh-CN" sz="2400"/>
              <a:t>处用绳子拉住固定在墙壁上．画出拉力</a:t>
            </a:r>
            <a:r>
              <a:rPr lang="en-US" altLang="zh-CN" sz="2400" i="1"/>
              <a:t>F</a:t>
            </a:r>
            <a:r>
              <a:rPr lang="zh-CN" altLang="zh-CN" sz="2400"/>
              <a:t>的力臂（用</a:t>
            </a:r>
            <a:r>
              <a:rPr lang="en-US" altLang="zh-CN" sz="2400" i="1"/>
              <a:t>l</a:t>
            </a:r>
            <a:r>
              <a:rPr lang="zh-CN" altLang="zh-CN" sz="2400"/>
              <a:t>表示）</a:t>
            </a:r>
            <a:r>
              <a:rPr lang="en-US" altLang="zh-CN" sz="2400"/>
              <a:t>.</a:t>
            </a:r>
            <a:br>
              <a:rPr lang="zh-CN" altLang="zh-CN" sz="2400"/>
            </a:br>
            <a:r>
              <a:rPr lang="zh-CN" altLang="zh-CN" sz="2400"/>
              <a:t>（</a:t>
            </a:r>
            <a:r>
              <a:rPr lang="en-US" altLang="zh-CN" sz="2400"/>
              <a:t>2</a:t>
            </a:r>
            <a:r>
              <a:rPr lang="zh-CN" altLang="zh-CN" sz="2400"/>
              <a:t>）（</a:t>
            </a:r>
            <a:r>
              <a:rPr lang="en-US" altLang="zh-CN" sz="2400"/>
              <a:t>2020·</a:t>
            </a:r>
            <a:r>
              <a:rPr lang="zh-CN" altLang="zh-CN" sz="2400"/>
              <a:t>黔东南）如图</a:t>
            </a:r>
            <a:r>
              <a:rPr lang="en-US" altLang="zh-CN" sz="2400"/>
              <a:t>2</a:t>
            </a:r>
            <a:r>
              <a:rPr lang="zh-CN" altLang="zh-CN" sz="2400"/>
              <a:t>所示，用一根细绳将杠杆</a:t>
            </a:r>
            <a:r>
              <a:rPr lang="en-US" altLang="zh-CN" sz="2400"/>
              <a:t>A</a:t>
            </a:r>
            <a:r>
              <a:rPr lang="en-US" altLang="zh-CN" sz="2400" i="1"/>
              <a:t>O</a:t>
            </a:r>
            <a:r>
              <a:rPr lang="en-US" altLang="zh-CN" sz="2400"/>
              <a:t>B</a:t>
            </a:r>
            <a:r>
              <a:rPr lang="zh-CN" altLang="zh-CN" sz="2400"/>
              <a:t>在</a:t>
            </a:r>
            <a:r>
              <a:rPr lang="en-US" altLang="zh-CN" sz="2400" i="1"/>
              <a:t>O</a:t>
            </a:r>
            <a:r>
              <a:rPr lang="zh-CN" altLang="zh-CN" sz="2400"/>
              <a:t>点悬挂起来，</a:t>
            </a:r>
            <a:r>
              <a:rPr lang="en-US" altLang="zh-CN" sz="2400"/>
              <a:t>B</a:t>
            </a:r>
            <a:r>
              <a:rPr lang="zh-CN" altLang="zh-CN" sz="2400"/>
              <a:t>处挂一重物</a:t>
            </a:r>
            <a:r>
              <a:rPr lang="en-US" altLang="zh-CN" sz="2400" i="1"/>
              <a:t>G</a:t>
            </a:r>
            <a:r>
              <a:rPr lang="zh-CN" altLang="zh-CN" sz="2400"/>
              <a:t>，请你在杠杆上画出最小的动力</a:t>
            </a:r>
            <a:r>
              <a:rPr lang="en-US" altLang="zh-CN" sz="2400" i="1"/>
              <a:t>F</a:t>
            </a:r>
            <a:r>
              <a:rPr lang="en-US" altLang="zh-CN" sz="2400" baseline="-25000"/>
              <a:t>1</a:t>
            </a:r>
            <a:r>
              <a:rPr lang="zh-CN" altLang="zh-CN" sz="2400"/>
              <a:t>及动力臂</a:t>
            </a:r>
            <a:r>
              <a:rPr lang="en-US" altLang="zh-CN" sz="2400" i="1"/>
              <a:t>l</a:t>
            </a:r>
            <a:r>
              <a:rPr lang="en-US" altLang="zh-CN" sz="2400" baseline="-25000"/>
              <a:t>1</a:t>
            </a:r>
            <a:r>
              <a:rPr lang="zh-CN" altLang="zh-CN" sz="2400"/>
              <a:t>， 使杠杆在图中位置平衡．</a:t>
            </a:r>
            <a:br>
              <a:rPr lang="zh-CN" altLang="zh-CN" sz="2400"/>
            </a:br>
            <a:br>
              <a:rPr lang="en-US" altLang="zh-CN" sz="2400"/>
            </a:br>
            <a:endParaRPr lang="zh-CN" altLang="en-US" sz="2400"/>
          </a:p>
        </p:txBody>
      </p:sp>
      <p:pic>
        <p:nvPicPr>
          <p:cNvPr id="1024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750" y="1362075"/>
            <a:ext cx="792163" cy="395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0245" name="图片 5"/>
          <p:cNvPicPr>
            <a:picLocks noChangeAspect="1"/>
          </p:cNvPicPr>
          <p:nvPr/>
        </p:nvPicPr>
        <p:blipFill>
          <a:blip r:embed="rId3"/>
          <a:srcRect r="87645"/>
          <a:stretch>
            <a:fillRect/>
          </a:stretch>
        </p:blipFill>
        <p:spPr>
          <a:xfrm>
            <a:off x="1393825" y="4679950"/>
            <a:ext cx="1933575" cy="16541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6" name="图片 6"/>
          <p:cNvPicPr>
            <a:picLocks noChangeAspect="1"/>
          </p:cNvPicPr>
          <p:nvPr/>
        </p:nvPicPr>
        <p:blipFill>
          <a:blip r:embed="rId4"/>
          <a:srcRect r="87645"/>
          <a:stretch>
            <a:fillRect/>
          </a:stretch>
        </p:blipFill>
        <p:spPr>
          <a:xfrm>
            <a:off x="5140325" y="4679950"/>
            <a:ext cx="1933575" cy="16541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7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4913" y="4592638"/>
            <a:ext cx="1846262" cy="13176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8" name="图片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94288" y="4659313"/>
            <a:ext cx="1933575" cy="13541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7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531653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）画力臂：</a:t>
            </a:r>
            <a:r>
              <a:rPr lang="en-US" altLang="zh-CN" sz="2800"/>
              <a:t>①</a:t>
            </a:r>
            <a:r>
              <a:rPr lang="zh-CN" altLang="zh-CN" sz="2800"/>
              <a:t>作力所在的直线；</a:t>
            </a:r>
            <a:r>
              <a:rPr lang="en-US" altLang="zh-CN" sz="2800"/>
              <a:t>②</a:t>
            </a:r>
            <a:r>
              <a:rPr lang="zh-CN" altLang="zh-CN" sz="2800"/>
              <a:t>过支点作直线的垂线，标上垂足；</a:t>
            </a:r>
            <a:r>
              <a:rPr lang="en-US" altLang="zh-CN" sz="2800"/>
              <a:t>③</a:t>
            </a:r>
            <a:r>
              <a:rPr lang="zh-CN" altLang="zh-CN" sz="2800"/>
              <a:t>标上双箭头，符号</a:t>
            </a:r>
            <a:r>
              <a:rPr lang="en-US" altLang="zh-CN" sz="2800" i="1"/>
              <a:t>L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）画最小力：</a:t>
            </a:r>
            <a:r>
              <a:rPr lang="en-US" altLang="zh-CN" sz="2800"/>
              <a:t>①</a:t>
            </a:r>
            <a:r>
              <a:rPr lang="zh-CN" altLang="zh-CN" sz="2800"/>
              <a:t>连接支点和杠杆上离支点最远的点（或指定点）＝最大力臂</a:t>
            </a:r>
            <a:r>
              <a:rPr lang="en-US" altLang="zh-CN" sz="2800" i="1"/>
              <a:t>L</a:t>
            </a:r>
            <a:r>
              <a:rPr lang="zh-CN" altLang="zh-CN" sz="2800"/>
              <a:t>；</a:t>
            </a:r>
            <a:r>
              <a:rPr lang="en-US" altLang="zh-CN" sz="2800"/>
              <a:t>②</a:t>
            </a:r>
            <a:r>
              <a:rPr lang="zh-CN" altLang="zh-CN" sz="2800"/>
              <a:t>过最远点（指定点）作力臂的垂线，标上垂足；</a:t>
            </a:r>
            <a:r>
              <a:rPr lang="en-US" altLang="zh-CN" sz="2800"/>
              <a:t>③</a:t>
            </a:r>
            <a:r>
              <a:rPr lang="zh-CN" altLang="zh-CN" sz="2800"/>
              <a:t>标上力的方向（动力和阻力的作用点在支点同侧，力方向相反；动力和阻力的作用点在支点两侧，力方向相同）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标题 2"/>
          <p:cNvSpPr>
            <a:spLocks noGrp="1"/>
          </p:cNvSpPr>
          <p:nvPr>
            <p:ph type="title" idx="4294967295"/>
          </p:nvPr>
        </p:nvSpPr>
        <p:spPr>
          <a:xfrm>
            <a:off x="508000" y="8255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               </a:t>
            </a: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）（</a:t>
            </a:r>
            <a:r>
              <a:rPr lang="en-US" altLang="zh-CN" sz="2800"/>
              <a:t>2020·</a:t>
            </a:r>
            <a:r>
              <a:rPr lang="zh-CN" altLang="zh-CN" sz="2800"/>
              <a:t>黔南）在</a:t>
            </a:r>
            <a:r>
              <a:rPr lang="en-US" altLang="zh-CN" sz="2800"/>
              <a:t>“</a:t>
            </a:r>
            <a:r>
              <a:rPr lang="zh-CN" altLang="zh-CN" sz="2800"/>
              <a:t>探究杠杆的平衡条件</a:t>
            </a:r>
            <a:r>
              <a:rPr lang="en-US" altLang="zh-CN" sz="2800"/>
              <a:t>”</a:t>
            </a:r>
            <a:r>
              <a:rPr lang="zh-CN" altLang="zh-CN" sz="2800"/>
              <a:t>实验中，在</a:t>
            </a:r>
            <a:r>
              <a:rPr lang="en-US" altLang="zh-CN" sz="2800"/>
              <a:t>B</a:t>
            </a:r>
            <a:r>
              <a:rPr lang="zh-CN" altLang="zh-CN" sz="2800"/>
              <a:t>点用弹簧测力计沿</a:t>
            </a:r>
            <a:r>
              <a:rPr lang="en-US" altLang="zh-CN" sz="2800"/>
              <a:t>CD</a:t>
            </a:r>
            <a:r>
              <a:rPr lang="zh-CN" altLang="zh-CN" sz="2800"/>
              <a:t>方向拉杠杆，使杠杆水平平衡，如图</a:t>
            </a:r>
            <a:r>
              <a:rPr lang="en-US" altLang="zh-CN" sz="2800"/>
              <a:t>3</a:t>
            </a:r>
            <a:r>
              <a:rPr lang="zh-CN" altLang="zh-CN" sz="2800"/>
              <a:t>所示．画出</a:t>
            </a:r>
            <a:r>
              <a:rPr lang="en-US" altLang="zh-CN" sz="2800"/>
              <a:t>∶①</a:t>
            </a:r>
            <a:r>
              <a:rPr lang="zh-CN" altLang="zh-CN" sz="2800"/>
              <a:t>弹簧测力计对杠杆拉力</a:t>
            </a:r>
            <a:r>
              <a:rPr lang="en-US" altLang="zh-CN" sz="2800" i="1"/>
              <a:t>F</a:t>
            </a:r>
            <a:r>
              <a:rPr lang="zh-CN" altLang="zh-CN" sz="2800"/>
              <a:t>的示意图；</a:t>
            </a:r>
            <a:r>
              <a:rPr lang="en-US" altLang="zh-CN" sz="2800"/>
              <a:t>②</a:t>
            </a:r>
            <a:r>
              <a:rPr lang="en-US" altLang="zh-CN" sz="2800" i="1"/>
              <a:t>F</a:t>
            </a:r>
            <a:r>
              <a:rPr lang="zh-CN" altLang="zh-CN" sz="2800"/>
              <a:t>的力臂．</a:t>
            </a:r>
            <a:br>
              <a:rPr lang="zh-CN" altLang="zh-CN" sz="2800"/>
            </a:br>
            <a:r>
              <a:rPr lang="en-US" altLang="zh-CN" sz="2800"/>
              <a:t>  </a:t>
            </a: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）（</a:t>
            </a:r>
            <a:r>
              <a:rPr lang="en-US" altLang="zh-CN" sz="2800"/>
              <a:t>2020·</a:t>
            </a:r>
            <a:r>
              <a:rPr lang="zh-CN" altLang="zh-CN" sz="2800"/>
              <a:t>苏州）图</a:t>
            </a:r>
            <a:r>
              <a:rPr lang="en-US" altLang="zh-CN" sz="2800"/>
              <a:t>4</a:t>
            </a:r>
            <a:r>
              <a:rPr lang="zh-CN" altLang="zh-CN" sz="2800"/>
              <a:t>中，请画出</a:t>
            </a:r>
            <a:r>
              <a:rPr lang="en-US" altLang="zh-CN" sz="2800" i="1"/>
              <a:t>F</a:t>
            </a:r>
            <a:r>
              <a:rPr lang="en-US" altLang="zh-CN" sz="2800" baseline="-25000"/>
              <a:t>A</a:t>
            </a:r>
            <a:r>
              <a:rPr lang="zh-CN" altLang="zh-CN" sz="2800"/>
              <a:t>的力臂</a:t>
            </a:r>
            <a:r>
              <a:rPr lang="en-US" altLang="zh-CN" sz="2800" i="1"/>
              <a:t>l</a:t>
            </a:r>
            <a:r>
              <a:rPr lang="zh-CN" altLang="zh-CN" sz="2800"/>
              <a:t>，并在</a:t>
            </a:r>
            <a:r>
              <a:rPr lang="en-US" altLang="zh-CN" sz="2800"/>
              <a:t>B</a:t>
            </a:r>
            <a:r>
              <a:rPr lang="zh-CN" altLang="zh-CN" sz="2800"/>
              <a:t>端画出使杠杆平衡的最小力</a:t>
            </a:r>
            <a:r>
              <a:rPr lang="en-US" altLang="zh-CN" sz="2800" i="1"/>
              <a:t>F</a:t>
            </a:r>
            <a:r>
              <a:rPr lang="en-US" altLang="zh-CN" sz="2800" baseline="-25000"/>
              <a:t>B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229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663" y="825500"/>
            <a:ext cx="1323975" cy="4873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2293" name="图片 3"/>
          <p:cNvPicPr>
            <a:picLocks noChangeAspect="1"/>
          </p:cNvPicPr>
          <p:nvPr/>
        </p:nvPicPr>
        <p:blipFill>
          <a:blip r:embed="rId3"/>
          <a:srcRect r="84817"/>
          <a:stretch>
            <a:fillRect/>
          </a:stretch>
        </p:blipFill>
        <p:spPr>
          <a:xfrm>
            <a:off x="2032000" y="4137025"/>
            <a:ext cx="2147888" cy="20907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4" name="图片 4"/>
          <p:cNvPicPr>
            <a:picLocks noChangeAspect="1"/>
          </p:cNvPicPr>
          <p:nvPr/>
        </p:nvPicPr>
        <p:blipFill>
          <a:blip r:embed="rId4"/>
          <a:srcRect r="86107"/>
          <a:stretch>
            <a:fillRect/>
          </a:stretch>
        </p:blipFill>
        <p:spPr>
          <a:xfrm>
            <a:off x="5567363" y="4489450"/>
            <a:ext cx="2536825" cy="15430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5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038" y="4108450"/>
            <a:ext cx="2012950" cy="17224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6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2425" y="4346575"/>
            <a:ext cx="2363788" cy="11684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3"/>
          <p:cNvSpPr>
            <a:spLocks noGrp="1"/>
          </p:cNvSpPr>
          <p:nvPr>
            <p:ph type="title" idx="4294967295"/>
          </p:nvPr>
        </p:nvSpPr>
        <p:spPr>
          <a:xfrm>
            <a:off x="508000" y="8048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杠杆的平衡条件的应用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南通）如下图，裤架上的两个夹子分别夹住一条毛巾．以下方法能使裤架在水平位置平衡的是（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右边夹子向左移动</a:t>
            </a:r>
            <a:r>
              <a:rPr lang="en-US" altLang="zh-CN" sz="2800"/>
              <a:t>	               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．左边夹子向左移动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．右边毛巾的下角夹在左边夹子上</a:t>
            </a:r>
            <a:r>
              <a:rPr lang="en-US" altLang="zh-CN" sz="2800"/>
              <a:t>	       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．左边毛巾的下角夹在右边夹子上</a:t>
            </a:r>
            <a:endParaRPr lang="zh-CN" altLang="en-US" sz="2800"/>
          </a:p>
        </p:txBody>
      </p:sp>
      <p:pic>
        <p:nvPicPr>
          <p:cNvPr id="13315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750" y="1593850"/>
            <a:ext cx="811213" cy="4048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3317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9363" y="2895600"/>
            <a:ext cx="1449387" cy="1685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8" name="矩形 5"/>
          <p:cNvSpPr/>
          <p:nvPr/>
        </p:nvSpPr>
        <p:spPr>
          <a:xfrm>
            <a:off x="2165350" y="2820988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标题 2"/>
          <p:cNvSpPr>
            <a:spLocks noGrp="1"/>
          </p:cNvSpPr>
          <p:nvPr>
            <p:ph type="title" idx="4294967295"/>
          </p:nvPr>
        </p:nvSpPr>
        <p:spPr>
          <a:xfrm>
            <a:off x="508000" y="1979613"/>
            <a:ext cx="8128000" cy="21399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【点拔】杠杆的平衡条件：</a:t>
            </a:r>
            <a:r>
              <a:rPr lang="en-US" altLang="zh-CN" sz="2800" i="1"/>
              <a:t>F</a:t>
            </a:r>
            <a:r>
              <a:rPr lang="en-US" altLang="zh-CN" sz="2800" baseline="-25000"/>
              <a:t>1</a:t>
            </a:r>
            <a:r>
              <a:rPr lang="en-US" altLang="zh-CN" sz="2800" i="1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＝</a:t>
            </a:r>
            <a:r>
              <a:rPr lang="en-US" altLang="zh-CN" sz="2800" i="1"/>
              <a:t>F</a:t>
            </a:r>
            <a:r>
              <a:rPr lang="en-US" altLang="zh-CN" sz="2800" baseline="-25000"/>
              <a:t>2</a:t>
            </a:r>
            <a:r>
              <a:rPr lang="en-US" altLang="zh-CN" sz="2800" i="1"/>
              <a:t>L</a:t>
            </a:r>
            <a:r>
              <a:rPr lang="en-US" altLang="zh-CN" sz="2800" baseline="-25000"/>
              <a:t>2</a:t>
            </a:r>
            <a:r>
              <a:rPr lang="en-US" altLang="zh-CN" sz="2800"/>
              <a:t> </a:t>
            </a:r>
            <a:r>
              <a:rPr lang="zh-CN" altLang="zh-CN" sz="2800"/>
              <a:t>，计算</a:t>
            </a:r>
            <a:r>
              <a:rPr lang="en-US" altLang="zh-CN" sz="2800" i="1"/>
              <a:t>FL</a:t>
            </a:r>
            <a:r>
              <a:rPr lang="zh-CN" altLang="zh-CN" sz="2800"/>
              <a:t>的乘积，哪边大哪边就会下沉．关键是画出相应的力臂．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遂宁）小华发现一只虫子在长</a:t>
            </a:r>
            <a:r>
              <a:rPr lang="en-US" altLang="zh-CN" sz="2800"/>
              <a:t>50 cm</a:t>
            </a:r>
            <a:r>
              <a:rPr lang="zh-CN" altLang="zh-CN" sz="2800"/>
              <a:t>、质量</a:t>
            </a:r>
            <a:r>
              <a:rPr lang="en-US" altLang="zh-CN" sz="2800"/>
              <a:t>10 g</a:t>
            </a:r>
            <a:r>
              <a:rPr lang="zh-CN" altLang="zh-CN" sz="2800"/>
              <a:t>的刻度尺上向右爬行，她将刻度尺右端伸出水平课桌边缘</a:t>
            </a:r>
            <a:r>
              <a:rPr lang="en-US" altLang="zh-CN" sz="2800"/>
              <a:t>23 cm</a:t>
            </a:r>
            <a:r>
              <a:rPr lang="zh-CN" altLang="zh-CN" sz="2800"/>
              <a:t>，如下图所示，当虫子爬行到距刻度尺右端</a:t>
            </a:r>
            <a:r>
              <a:rPr lang="en-US" altLang="zh-CN" sz="2800"/>
              <a:t>3 cm</a:t>
            </a:r>
            <a:r>
              <a:rPr lang="zh-CN" altLang="zh-CN" sz="2800"/>
              <a:t>处时，刻度尺刚好翻转，由此计算出虫子的质量约为（</a:t>
            </a:r>
            <a:r>
              <a:rPr lang="en-US" altLang="zh-CN" sz="2800" i="1"/>
              <a:t>g</a:t>
            </a:r>
            <a:r>
              <a:rPr lang="zh-CN" altLang="zh-CN" sz="2800"/>
              <a:t>＝</a:t>
            </a:r>
            <a:r>
              <a:rPr lang="en-US" altLang="zh-CN" sz="2800"/>
              <a:t>10 N/kg.</a:t>
            </a:r>
            <a:r>
              <a:rPr lang="zh-CN" altLang="zh-CN" sz="2800"/>
              <a:t>刻度尺质量分布均匀，不考虑虫子的长度）（　　）</a:t>
            </a:r>
            <a:br>
              <a:rPr lang="zh-CN" altLang="zh-CN" sz="2800"/>
            </a:br>
            <a:r>
              <a:rPr lang="en-US" altLang="zh-CN" sz="2800"/>
              <a:t>A.1 g	    		B</a:t>
            </a:r>
            <a:r>
              <a:rPr lang="zh-CN" altLang="zh-CN" sz="2800"/>
              <a:t>．</a:t>
            </a:r>
            <a:r>
              <a:rPr lang="en-US" altLang="zh-CN" sz="2800"/>
              <a:t>3 g	    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7 g	    	D</a:t>
            </a:r>
            <a:r>
              <a:rPr lang="zh-CN" altLang="zh-CN" sz="2800"/>
              <a:t>．</a:t>
            </a:r>
            <a:r>
              <a:rPr lang="en-US" altLang="zh-CN" sz="2800"/>
              <a:t>10 g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536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0" y="1038225"/>
            <a:ext cx="1339850" cy="495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5365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2550" y="4806950"/>
            <a:ext cx="3200400" cy="1301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6" name="矩形 8"/>
          <p:cNvSpPr/>
          <p:nvPr/>
        </p:nvSpPr>
        <p:spPr>
          <a:xfrm>
            <a:off x="6410325" y="4137025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三　  杠杆的分类　 </a:t>
            </a:r>
            <a:br>
              <a:rPr lang="en-US" altLang="zh-CN" sz="2800"/>
            </a:br>
            <a:r>
              <a:rPr lang="en-US" altLang="zh-CN" sz="2800"/>
              <a:t>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金昌）如下图所示的生活用具中，使用时属于费力杠杆的是（　　）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A</a:t>
            </a:r>
            <a:r>
              <a:rPr lang="zh-CN" altLang="zh-CN" sz="2800"/>
              <a:t>．羊角锤</a:t>
            </a:r>
            <a:r>
              <a:rPr lang="en-US" altLang="zh-CN" sz="2800"/>
              <a:t>           		B</a:t>
            </a:r>
            <a:r>
              <a:rPr lang="zh-CN" altLang="zh-CN" sz="2800"/>
              <a:t>．筷子</a:t>
            </a:r>
            <a:r>
              <a:rPr lang="en-US" altLang="zh-CN" sz="2800"/>
              <a:t>	            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．起瓶器</a:t>
            </a:r>
            <a:r>
              <a:rPr lang="en-US" altLang="zh-CN" sz="2800"/>
              <a:t>	          		D</a:t>
            </a:r>
            <a:r>
              <a:rPr lang="zh-CN" altLang="zh-CN" sz="2800"/>
              <a:t>．钢丝钳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6387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638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0" y="1708150"/>
            <a:ext cx="730250" cy="390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9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763" y="2924175"/>
            <a:ext cx="8267700" cy="11239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90" name="矩形 8"/>
          <p:cNvSpPr/>
          <p:nvPr/>
        </p:nvSpPr>
        <p:spPr>
          <a:xfrm>
            <a:off x="4646613" y="2243138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9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1" name="标题 2"/>
          <p:cNvSpPr>
            <a:spLocks noGrp="1"/>
          </p:cNvSpPr>
          <p:nvPr>
            <p:ph type="title" idx="4294967295"/>
          </p:nvPr>
        </p:nvSpPr>
        <p:spPr>
          <a:xfrm>
            <a:off x="508000" y="1724025"/>
            <a:ext cx="8128000" cy="34099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【点拔】费力杠杆：费力，省距离；如筷子、镊子（食品夹）、船桨、钓鱼竿；</a:t>
            </a:r>
            <a:br>
              <a:rPr lang="zh-CN" altLang="zh-CN" sz="2800"/>
            </a:br>
            <a:r>
              <a:rPr lang="zh-CN" altLang="zh-CN" sz="2800"/>
              <a:t>省力杠杆：省力，费距离；如撬棍、开瓶器、钢丝剪、羊角锤、铡刀；</a:t>
            </a:r>
            <a:br>
              <a:rPr lang="zh-CN" altLang="zh-CN" sz="2800"/>
            </a:br>
            <a:r>
              <a:rPr lang="zh-CN" altLang="zh-CN" sz="2800"/>
              <a:t>等臂杠杆：天平、定滑轮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2"/>
          <p:cNvSpPr>
            <a:spLocks noGrp="1"/>
          </p:cNvSpPr>
          <p:nvPr>
            <p:ph type="title" idx="4294967295"/>
          </p:nvPr>
        </p:nvSpPr>
        <p:spPr>
          <a:xfrm>
            <a:off x="423863" y="1479550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咸宁）下列的工具中，在使用时可以省距离的是（　　）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A</a:t>
            </a:r>
            <a:r>
              <a:rPr lang="zh-CN" altLang="zh-CN" sz="2800"/>
              <a:t>．食品夹</a:t>
            </a:r>
            <a:r>
              <a:rPr lang="en-US" altLang="zh-CN" sz="2800"/>
              <a:t>        		B</a:t>
            </a:r>
            <a:r>
              <a:rPr lang="zh-CN" altLang="zh-CN" sz="2800"/>
              <a:t>．裁剪刀</a:t>
            </a:r>
            <a:r>
              <a:rPr lang="en-US" altLang="zh-CN" sz="2800"/>
              <a:t>	  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．钢丝钳</a:t>
            </a:r>
            <a:r>
              <a:rPr lang="en-US" altLang="zh-CN" sz="2800"/>
              <a:t>	         		D</a:t>
            </a:r>
            <a:r>
              <a:rPr lang="zh-CN" altLang="zh-CN" sz="2800"/>
              <a:t>．核桃夹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8435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843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388" y="1573213"/>
            <a:ext cx="1403350" cy="466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7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550" y="2874963"/>
            <a:ext cx="8316913" cy="11906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8" name="矩形 9"/>
          <p:cNvSpPr/>
          <p:nvPr/>
        </p:nvSpPr>
        <p:spPr>
          <a:xfrm>
            <a:off x="3117850" y="2197100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493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 探究杠杆的平衡条件　 </a:t>
            </a:r>
            <a:br>
              <a:rPr lang="en-US" altLang="zh-CN" sz="2800"/>
            </a:br>
            <a:r>
              <a:rPr lang="en-US" altLang="zh-CN" sz="2800"/>
              <a:t>          </a:t>
            </a:r>
            <a:r>
              <a:rPr lang="zh-CN" altLang="zh-CN" sz="2800"/>
              <a:t>小明和他的同学们在探究杠杆的平衡条件实验中所用到的器材有：杠杆（每格</a:t>
            </a:r>
            <a:r>
              <a:rPr lang="en-US" altLang="zh-CN" sz="2800"/>
              <a:t>5 cm</a:t>
            </a:r>
            <a:r>
              <a:rPr lang="zh-CN" altLang="zh-CN" sz="2800"/>
              <a:t>）、支架、弹簧测力计、刻度尺、质量相同的钩码（每个</a:t>
            </a:r>
            <a:r>
              <a:rPr lang="en-US" altLang="zh-CN" sz="2800"/>
              <a:t>0.5 N</a:t>
            </a:r>
            <a:r>
              <a:rPr lang="zh-CN" altLang="zh-CN" sz="2800"/>
              <a:t>）若干个．</a:t>
            </a:r>
            <a:endParaRPr lang="zh-CN" altLang="en-US" sz="2800"/>
          </a:p>
        </p:txBody>
      </p:sp>
      <p:sp>
        <p:nvSpPr>
          <p:cNvPr id="19459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946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2175" y="882650"/>
            <a:ext cx="2428875" cy="466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1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38" y="2174875"/>
            <a:ext cx="693737" cy="3714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2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325" y="4699000"/>
            <a:ext cx="7408863" cy="16494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3" name="标题 2"/>
          <p:cNvSpPr>
            <a:spLocks noGrp="1"/>
          </p:cNvSpPr>
          <p:nvPr>
            <p:ph type="title" idx="4294967295"/>
          </p:nvPr>
        </p:nvSpPr>
        <p:spPr>
          <a:xfrm>
            <a:off x="508000" y="14017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）实验前没挂钩码时，小明发现杠杆静止时的位置如图甲所示，此时杠杆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达到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没达到</a:t>
            </a:r>
            <a:r>
              <a:rPr lang="en-US" altLang="zh-CN" sz="2800"/>
              <a:t>”</a:t>
            </a:r>
            <a:r>
              <a:rPr lang="zh-CN" altLang="zh-CN" sz="2800"/>
              <a:t>）平衡状态，此时应将杠杆两端的平衡螺母向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右</a:t>
            </a:r>
            <a:r>
              <a:rPr lang="en-US" altLang="zh-CN" sz="2800"/>
              <a:t>”</a:t>
            </a:r>
            <a:r>
              <a:rPr lang="zh-CN" altLang="zh-CN" sz="2800"/>
              <a:t>）调节，使杠杆在</a:t>
            </a:r>
            <a:r>
              <a:rPr lang="zh-CN" altLang="zh-CN" sz="2800" u="sng"/>
              <a:t>　　　　　</a:t>
            </a:r>
            <a:r>
              <a:rPr lang="zh-CN" altLang="zh-CN" sz="2800"/>
              <a:t>位置平衡，这样做的目的是避免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对实验的影响、便于测量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0484" name="矩形 3"/>
          <p:cNvSpPr/>
          <p:nvPr/>
        </p:nvSpPr>
        <p:spPr>
          <a:xfrm>
            <a:off x="5281613" y="2109788"/>
            <a:ext cx="90328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达到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20485" name="矩形 4"/>
          <p:cNvSpPr/>
          <p:nvPr/>
        </p:nvSpPr>
        <p:spPr>
          <a:xfrm>
            <a:off x="2616200" y="3375025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20486" name="矩形 5"/>
          <p:cNvSpPr/>
          <p:nvPr/>
        </p:nvSpPr>
        <p:spPr>
          <a:xfrm>
            <a:off x="1993900" y="4017963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水平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20487" name="矩形 6"/>
          <p:cNvSpPr/>
          <p:nvPr/>
        </p:nvSpPr>
        <p:spPr>
          <a:xfrm>
            <a:off x="635000" y="4660900"/>
            <a:ext cx="19812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杠杆自重　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20488" name="矩形 7"/>
          <p:cNvSpPr/>
          <p:nvPr/>
        </p:nvSpPr>
        <p:spPr>
          <a:xfrm>
            <a:off x="6718300" y="4660900"/>
            <a:ext cx="9017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力臂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  <p:bldP spid="20485" grpId="0"/>
      <p:bldP spid="20486" grpId="0"/>
      <p:bldP spid="20487" grpId="0"/>
      <p:bldP spid="2048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7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）杠杆水平平衡后，小明在杠杆两端分别挂上钩码如图乙所示，杠杆的</a:t>
            </a:r>
            <a:r>
              <a:rPr lang="zh-CN" altLang="zh-CN" sz="2800" u="sng"/>
              <a:t>　　　　　</a:t>
            </a:r>
            <a:r>
              <a:rPr lang="zh-CN" altLang="zh-CN" sz="2800"/>
              <a:t>端下沉，要使杠杆重新在水平位置平衡，在不改变钩码悬挂点的位置，只需将左侧钩码</a:t>
            </a:r>
            <a:r>
              <a:rPr lang="zh-CN" altLang="zh-CN" sz="2800" u="sng"/>
              <a:t>　　　　　</a:t>
            </a:r>
            <a:r>
              <a:rPr lang="zh-CN" altLang="zh-CN" sz="2800"/>
              <a:t>即可．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）实验应多次改变挂在杠杆两端钩码的数量和悬挂位置，收集杠杆平衡时多组动力、动力臂和阻力、阻力臂的数据，其目的是</a:t>
            </a:r>
            <a:r>
              <a:rPr lang="zh-CN" altLang="zh-CN" sz="2800" u="sng"/>
              <a:t>　　　　　　</a:t>
            </a:r>
            <a:r>
              <a:rPr lang="en-US" altLang="zh-CN" sz="2800" u="sng"/>
              <a:t> </a:t>
            </a:r>
            <a:r>
              <a:rPr lang="zh-CN" altLang="zh-CN" sz="2800" u="sng"/>
              <a:t>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减小误差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寻找普遍规律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endParaRPr lang="zh-CN" altLang="en-US" sz="2800"/>
          </a:p>
        </p:txBody>
      </p:sp>
      <p:sp>
        <p:nvSpPr>
          <p:cNvPr id="21508" name="矩形 3"/>
          <p:cNvSpPr/>
          <p:nvPr/>
        </p:nvSpPr>
        <p:spPr>
          <a:xfrm>
            <a:off x="5022850" y="1573213"/>
            <a:ext cx="5445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</a:t>
            </a:r>
            <a:endParaRPr lang="zh-CN" altLang="en-US" sz="2800"/>
          </a:p>
        </p:txBody>
      </p:sp>
      <p:sp>
        <p:nvSpPr>
          <p:cNvPr id="21509" name="矩形 4"/>
          <p:cNvSpPr/>
          <p:nvPr/>
        </p:nvSpPr>
        <p:spPr>
          <a:xfrm>
            <a:off x="4316413" y="2876550"/>
            <a:ext cx="162083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去掉一个</a:t>
            </a:r>
            <a:endParaRPr lang="zh-CN" altLang="en-US" sz="2800"/>
          </a:p>
        </p:txBody>
      </p:sp>
      <p:sp>
        <p:nvSpPr>
          <p:cNvPr id="21510" name="矩形 5"/>
          <p:cNvSpPr/>
          <p:nvPr/>
        </p:nvSpPr>
        <p:spPr>
          <a:xfrm>
            <a:off x="5267325" y="4789488"/>
            <a:ext cx="23383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寻找普遍规律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21509" grpId="0"/>
      <p:bldP spid="215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1" name="标题 2"/>
          <p:cNvSpPr>
            <a:spLocks noGrp="1"/>
          </p:cNvSpPr>
          <p:nvPr>
            <p:ph type="title" idx="4294967295"/>
          </p:nvPr>
        </p:nvSpPr>
        <p:spPr>
          <a:xfrm>
            <a:off x="307975" y="11906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）继续实验，小明得到的数据如下表：</a:t>
            </a: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根据实验数据可得出杠杆平衡条件：</a:t>
            </a:r>
            <a:r>
              <a:rPr lang="en-US" altLang="zh-CN" sz="2800"/>
              <a:t>__________________________________________.</a:t>
            </a:r>
            <a:endParaRPr lang="zh-CN" altLang="en-US" sz="2800"/>
          </a:p>
        </p:txBody>
      </p:sp>
      <p:graphicFrame>
        <p:nvGraphicFramePr>
          <p:cNvPr id="22532" name="表格 1"/>
          <p:cNvGraphicFramePr>
            <a:graphicFrameLocks noGrp="1"/>
          </p:cNvGraphicFramePr>
          <p:nvPr/>
        </p:nvGraphicFramePr>
        <p:xfrm>
          <a:off x="515938" y="2041525"/>
          <a:ext cx="8128000" cy="2368550"/>
        </p:xfrm>
        <a:graphic>
          <a:graphicData uri="http://schemas.openxmlformats.org/drawingml/2006/table">
            <a:tbl>
              <a:tblPr/>
              <a:tblGrid>
                <a:gridCol w="1470025"/>
                <a:gridCol w="1519238"/>
                <a:gridCol w="1809750"/>
                <a:gridCol w="1519238"/>
                <a:gridCol w="1809750"/>
              </a:tblGrid>
              <a:tr h="592138"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实验次数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动力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/N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动力臂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l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/cm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阻力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/N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阻力臂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l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/cm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92138"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0.5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92138"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15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1.5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92138"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1.5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22564" name="矩形 3"/>
          <p:cNvSpPr/>
          <p:nvPr/>
        </p:nvSpPr>
        <p:spPr>
          <a:xfrm>
            <a:off x="419100" y="5099050"/>
            <a:ext cx="614521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动力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×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动力臂＝阻力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×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阻力臂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6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5" name="标题 2"/>
          <p:cNvSpPr>
            <a:spLocks noGrp="1"/>
          </p:cNvSpPr>
          <p:nvPr>
            <p:ph type="title" idx="4294967295"/>
          </p:nvPr>
        </p:nvSpPr>
        <p:spPr>
          <a:xfrm>
            <a:off x="498475" y="8731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）如图丙，小华在</a:t>
            </a:r>
            <a:r>
              <a:rPr lang="en-US" altLang="zh-CN" sz="2800"/>
              <a:t>A</a:t>
            </a:r>
            <a:r>
              <a:rPr lang="zh-CN" altLang="zh-CN" sz="2800"/>
              <a:t>点挂上</a:t>
            </a:r>
            <a:r>
              <a:rPr lang="en-US" altLang="zh-CN" sz="2800"/>
              <a:t>2 </a:t>
            </a:r>
            <a:r>
              <a:rPr lang="en-US" altLang="zh-CN" sz="2800" i="1"/>
              <a:t>N</a:t>
            </a:r>
            <a:r>
              <a:rPr lang="zh-CN" altLang="zh-CN" sz="2800"/>
              <a:t>的砝码，则弹簧测力计的示数为</a:t>
            </a:r>
            <a:r>
              <a:rPr lang="zh-CN" altLang="zh-CN" sz="2800" u="sng"/>
              <a:t>　　　　　</a:t>
            </a:r>
            <a:r>
              <a:rPr lang="zh-CN" altLang="zh-CN" sz="2800"/>
              <a:t>时，杠杆能保持平衡；杠杆平衡后，小华将弹簧测力计向右转过一定角度，杠杆重新在水平位置平衡后，弹簧测力计的示数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或“不变”）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6</a:t>
            </a:r>
            <a:r>
              <a:rPr lang="zh-CN" altLang="zh-CN" sz="2800"/>
              <a:t>）某同学用图丁装置进行探究，发现当杠杆水平平衡时，得出的数据与小明得出的杠杆平衡条件不相符，其可能的原因是：</a:t>
            </a:r>
            <a:r>
              <a:rPr lang="en-US" altLang="zh-CN" sz="2800"/>
              <a:t>____________________.</a:t>
            </a:r>
            <a:endParaRPr lang="zh-CN" altLang="en-US" sz="2800"/>
          </a:p>
        </p:txBody>
      </p:sp>
      <p:sp>
        <p:nvSpPr>
          <p:cNvPr id="23556" name="矩形 1"/>
          <p:cNvSpPr/>
          <p:nvPr/>
        </p:nvSpPr>
        <p:spPr>
          <a:xfrm>
            <a:off x="4846638" y="5464175"/>
            <a:ext cx="3556000" cy="52228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杠杆自身重力的影响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3557" name="矩形 3"/>
          <p:cNvSpPr/>
          <p:nvPr/>
        </p:nvSpPr>
        <p:spPr>
          <a:xfrm>
            <a:off x="3716338" y="1622425"/>
            <a:ext cx="7127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 N</a:t>
            </a:r>
            <a:endParaRPr lang="zh-CN" altLang="en-US" sz="2800"/>
          </a:p>
        </p:txBody>
      </p:sp>
      <p:sp>
        <p:nvSpPr>
          <p:cNvPr id="23558" name="矩形 4"/>
          <p:cNvSpPr/>
          <p:nvPr/>
        </p:nvSpPr>
        <p:spPr>
          <a:xfrm>
            <a:off x="1387475" y="3506788"/>
            <a:ext cx="903288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变大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  <p:bldP spid="23557" grpId="0"/>
      <p:bldP spid="2355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457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5863" y="1641475"/>
            <a:ext cx="1698625" cy="527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79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0" name="标题 1"/>
          <p:cNvSpPr>
            <a:spLocks noGrp="1"/>
          </p:cNvSpPr>
          <p:nvPr>
            <p:ph type="title" idx="4294967295"/>
          </p:nvPr>
        </p:nvSpPr>
        <p:spPr>
          <a:xfrm>
            <a:off x="511175" y="2284413"/>
            <a:ext cx="8128000" cy="21526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力臂是从支点到力的作用线的距离，画图时用垂线段表示．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动力臂越大、阻力臂越小，杠杆越省力</a:t>
            </a:r>
            <a:r>
              <a:rPr lang="en-US" altLang="zh-CN" sz="2800"/>
              <a:t>.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3" name="标题 2"/>
          <p:cNvSpPr>
            <a:spLocks noGrp="1"/>
          </p:cNvSpPr>
          <p:nvPr>
            <p:ph type="title" idx="4294967295"/>
          </p:nvPr>
        </p:nvSpPr>
        <p:spPr>
          <a:xfrm>
            <a:off x="508000" y="11541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益阳）如下图所示是指甲剪的示意图，</a:t>
            </a:r>
            <a:r>
              <a:rPr lang="en-US" altLang="zh-CN" sz="2800" i="1"/>
              <a:t>F</a:t>
            </a:r>
            <a:r>
              <a:rPr lang="zh-CN" altLang="zh-CN" sz="2800"/>
              <a:t>是剪指甲时施加的一个力，则下列关于指甲剪的说法正确的是（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指甲剪只由一个杠杆组成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．指甲剪由两个杠杆组成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．对杠杆</a:t>
            </a:r>
            <a:r>
              <a:rPr lang="en-US" altLang="zh-CN" sz="2800" i="1"/>
              <a:t>ABC</a:t>
            </a:r>
            <a:r>
              <a:rPr lang="zh-CN" altLang="zh-CN" sz="2800"/>
              <a:t>，若以</a:t>
            </a:r>
            <a:r>
              <a:rPr lang="en-US" altLang="zh-CN" sz="2800" i="1"/>
              <a:t>B</a:t>
            </a:r>
            <a:r>
              <a:rPr lang="zh-CN" altLang="zh-CN" sz="2800"/>
              <a:t>为支点，则动力臂是</a:t>
            </a:r>
            <a:r>
              <a:rPr lang="en-US" altLang="zh-CN" sz="2800" i="1"/>
              <a:t>L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．对杠杆</a:t>
            </a:r>
            <a:r>
              <a:rPr lang="en-US" altLang="zh-CN" sz="2800" i="1"/>
              <a:t>ABC</a:t>
            </a:r>
            <a:r>
              <a:rPr lang="zh-CN" altLang="zh-CN" sz="2800"/>
              <a:t>，若以</a:t>
            </a:r>
            <a:r>
              <a:rPr lang="en-US" altLang="zh-CN" sz="2800" i="1"/>
              <a:t>B</a:t>
            </a:r>
            <a:r>
              <a:rPr lang="zh-CN" altLang="zh-CN" sz="2800"/>
              <a:t>为支点，则动力臂是</a:t>
            </a:r>
            <a:r>
              <a:rPr lang="en-US" altLang="zh-CN" sz="2800" i="1"/>
              <a:t>BC</a:t>
            </a:r>
            <a:br>
              <a:rPr lang="zh-CN" altLang="zh-CN" sz="2800"/>
            </a:br>
            <a:endParaRPr lang="zh-CN" altLang="zh-CN" sz="2800"/>
          </a:p>
        </p:txBody>
      </p:sp>
      <p:sp>
        <p:nvSpPr>
          <p:cNvPr id="25604" name="矩形 3"/>
          <p:cNvSpPr/>
          <p:nvPr/>
        </p:nvSpPr>
        <p:spPr>
          <a:xfrm>
            <a:off x="2849563" y="2535238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  <p:pic>
        <p:nvPicPr>
          <p:cNvPr id="25605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7463" y="2700338"/>
            <a:ext cx="3416300" cy="13033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7" name="标题 2"/>
          <p:cNvSpPr>
            <a:spLocks noGrp="1"/>
          </p:cNvSpPr>
          <p:nvPr>
            <p:ph type="title" idx="4294967295"/>
          </p:nvPr>
        </p:nvSpPr>
        <p:spPr>
          <a:xfrm>
            <a:off x="508000" y="15954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邵阳）在物理实验室我们常使用托盘天平测量物体的质量．请你根据学过的杠杆知识判断托盘天平属于（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．省力杠杆</a:t>
            </a:r>
            <a:r>
              <a:rPr lang="en-US" altLang="zh-CN" sz="2800"/>
              <a:t>	    	B</a:t>
            </a:r>
            <a:r>
              <a:rPr lang="zh-CN" altLang="zh-CN" sz="2800"/>
              <a:t>．费力杠杆</a:t>
            </a:r>
            <a:r>
              <a:rPr lang="en-US" altLang="zh-CN" sz="2800"/>
              <a:t>	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．等臂杠杆</a:t>
            </a:r>
            <a:r>
              <a:rPr lang="en-US" altLang="zh-CN" sz="2800"/>
              <a:t>	    	D</a:t>
            </a:r>
            <a:r>
              <a:rPr lang="zh-CN" altLang="zh-CN" sz="2800"/>
              <a:t>．不确定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6628" name="矩形 3"/>
          <p:cNvSpPr/>
          <p:nvPr/>
        </p:nvSpPr>
        <p:spPr>
          <a:xfrm>
            <a:off x="2868613" y="2952750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临沂）聚餐时使用公筷公勺逐渐成为人们的共识，使用筷子夹菜时，筷子是一种杠杆．下列生活用具正常使用时也是杠杆，其中与筷子同类的是（　　）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A</a:t>
            </a:r>
            <a:r>
              <a:rPr lang="zh-CN" altLang="zh-CN" sz="2800"/>
              <a:t>．镊子</a:t>
            </a:r>
            <a:r>
              <a:rPr lang="en-US" altLang="zh-CN" sz="2800"/>
              <a:t>          B</a:t>
            </a:r>
            <a:r>
              <a:rPr lang="zh-CN" altLang="zh-CN" sz="2800"/>
              <a:t>．剪子</a:t>
            </a:r>
            <a:r>
              <a:rPr lang="en-US" altLang="zh-CN" sz="2800"/>
              <a:t>             C</a:t>
            </a:r>
            <a:r>
              <a:rPr lang="zh-CN" altLang="zh-CN" sz="2800"/>
              <a:t>．起子</a:t>
            </a:r>
            <a:r>
              <a:rPr lang="en-US" altLang="zh-CN" sz="2800"/>
              <a:t>	  D</a:t>
            </a:r>
            <a:r>
              <a:rPr lang="zh-CN" altLang="zh-CN" sz="2800"/>
              <a:t>．钳子</a:t>
            </a:r>
            <a:endParaRPr lang="zh-CN" altLang="en-US" sz="2800"/>
          </a:p>
        </p:txBody>
      </p:sp>
      <p:pic>
        <p:nvPicPr>
          <p:cNvPr id="2765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3" y="3616325"/>
            <a:ext cx="8128000" cy="11541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3" name="矩形 5"/>
          <p:cNvSpPr/>
          <p:nvPr/>
        </p:nvSpPr>
        <p:spPr>
          <a:xfrm>
            <a:off x="1404938" y="2892425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标题 2"/>
          <p:cNvSpPr>
            <a:spLocks noGrp="1"/>
          </p:cNvSpPr>
          <p:nvPr>
            <p:ph type="title" idx="4294967295"/>
          </p:nvPr>
        </p:nvSpPr>
        <p:spPr>
          <a:xfrm>
            <a:off x="508000" y="776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3600"/>
              </a:lnSpc>
            </a:pPr>
            <a:r>
              <a:rPr lang="en-US" altLang="zh-CN" sz="2400"/>
              <a:t>4.</a:t>
            </a:r>
            <a:r>
              <a:rPr lang="zh-CN" altLang="zh-CN" sz="2400"/>
              <a:t>（</a:t>
            </a:r>
            <a:r>
              <a:rPr lang="en-US" altLang="zh-CN" sz="2400"/>
              <a:t>2020·</a:t>
            </a:r>
            <a:r>
              <a:rPr lang="zh-CN" altLang="zh-CN" sz="2400"/>
              <a:t>荆州）如图是</a:t>
            </a:r>
            <a:r>
              <a:rPr lang="en-US" altLang="zh-CN" sz="2400"/>
              <a:t>“</a:t>
            </a:r>
            <a:r>
              <a:rPr lang="zh-CN" altLang="zh-CN" sz="2400"/>
              <a:t>探究杠杆的平衡条件</a:t>
            </a:r>
            <a:r>
              <a:rPr lang="en-US" altLang="zh-CN" sz="2400"/>
              <a:t>”</a:t>
            </a:r>
            <a:r>
              <a:rPr lang="zh-CN" altLang="zh-CN" sz="2400"/>
              <a:t>实验装置图，关于此实验说法正确的是（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．如甲图所示中，要使杠杆在水平位置平衡，平衡螺母应该向左调节</a:t>
            </a:r>
            <a:r>
              <a:rPr lang="en-US" altLang="zh-CN" sz="2400"/>
              <a:t>	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．如乙图所示中，在</a:t>
            </a:r>
            <a:r>
              <a:rPr lang="en-US" altLang="zh-CN" sz="2400"/>
              <a:t>A</a:t>
            </a:r>
            <a:r>
              <a:rPr lang="zh-CN" altLang="zh-CN" sz="2400"/>
              <a:t>点用力拉杠杆，一定是省力杠杆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．如丙图所示中，若杠杆左端钩码向左、右端钩码向右各移动一格，则杠杆左端下沉</a:t>
            </a:r>
            <a:r>
              <a:rPr lang="en-US" altLang="zh-CN" sz="2400"/>
              <a:t>	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．如丁图所示中，当</a:t>
            </a:r>
            <a:r>
              <a:rPr lang="en-US" altLang="zh-CN" sz="2400" i="1"/>
              <a:t>F</a:t>
            </a:r>
            <a:r>
              <a:rPr lang="zh-CN" altLang="zh-CN" sz="2400"/>
              <a:t>的大小等于钩码重力一半时，可以使杠杆平衡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2867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188" y="5000625"/>
            <a:ext cx="7389812" cy="1447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7" name="矩形 5"/>
          <p:cNvSpPr/>
          <p:nvPr/>
        </p:nvSpPr>
        <p:spPr>
          <a:xfrm>
            <a:off x="4343400" y="1209675"/>
            <a:ext cx="457200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标题 2"/>
          <p:cNvSpPr>
            <a:spLocks noGrp="1"/>
          </p:cNvSpPr>
          <p:nvPr>
            <p:ph type="title" idx="4294967295"/>
          </p:nvPr>
        </p:nvSpPr>
        <p:spPr>
          <a:xfrm>
            <a:off x="508000" y="11430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宜昌）如下图为工地搬运砖头的独轮车，人抬起车把时，车体可以看成一个杠杆，关于这个杠杆下列说法正确的是（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．手握的位置靠近把手末端时更费力</a:t>
            </a:r>
            <a:r>
              <a:rPr lang="en-US" altLang="zh-CN" sz="2800"/>
              <a:t>	            B</a:t>
            </a:r>
            <a:r>
              <a:rPr lang="zh-CN" altLang="zh-CN" sz="2800"/>
              <a:t>．砖头的位置远离车轮时抬起更省力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．轮子的中心是杠杆的支点</a:t>
            </a:r>
            <a:r>
              <a:rPr lang="en-US" altLang="zh-CN" sz="2800"/>
              <a:t>	          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．图中拉力</a:t>
            </a:r>
            <a:r>
              <a:rPr lang="en-US" altLang="zh-CN" sz="2800" i="1"/>
              <a:t>F</a:t>
            </a:r>
            <a:r>
              <a:rPr lang="zh-CN" altLang="zh-CN" sz="2800"/>
              <a:t>大于重力</a:t>
            </a:r>
            <a:r>
              <a:rPr lang="en-US" altLang="zh-CN" sz="2800" i="1"/>
              <a:t>G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9700" name="图片 1"/>
          <p:cNvPicPr>
            <a:picLocks noChangeAspect="1"/>
          </p:cNvPicPr>
          <p:nvPr/>
        </p:nvPicPr>
        <p:blipFill>
          <a:blip r:embed="rId2"/>
          <a:srcRect r="86423"/>
          <a:stretch>
            <a:fillRect/>
          </a:stretch>
        </p:blipFill>
        <p:spPr>
          <a:xfrm>
            <a:off x="6140450" y="4413250"/>
            <a:ext cx="1987550" cy="18526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701" name="矩形 5"/>
          <p:cNvSpPr/>
          <p:nvPr/>
        </p:nvSpPr>
        <p:spPr>
          <a:xfrm>
            <a:off x="4637088" y="2474913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3" name="标题 2"/>
          <p:cNvSpPr>
            <a:spLocks noGrp="1"/>
          </p:cNvSpPr>
          <p:nvPr>
            <p:ph type="title" idx="4294967295"/>
          </p:nvPr>
        </p:nvSpPr>
        <p:spPr>
          <a:xfrm>
            <a:off x="508000" y="11144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绥化）小明用独轮车搬运砖头，车箱和砖头的总质量是</a:t>
            </a:r>
            <a:r>
              <a:rPr lang="en-US" altLang="zh-CN" sz="2800"/>
              <a:t>120 kg</a:t>
            </a:r>
            <a:r>
              <a:rPr lang="zh-CN" altLang="zh-CN" sz="2800"/>
              <a:t>，独轮车的有关尺寸如上图所示．推车时，下列说法正确的是（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．独轮车是省力杠杆</a:t>
            </a:r>
            <a:r>
              <a:rPr lang="en-US" altLang="zh-CN" sz="2800"/>
              <a:t>	         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．动力臂是</a:t>
            </a:r>
            <a:r>
              <a:rPr lang="en-US" altLang="zh-CN" sz="2800"/>
              <a:t>0.7 m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．阻力臂是</a:t>
            </a:r>
            <a:r>
              <a:rPr lang="en-US" altLang="zh-CN" sz="2800"/>
              <a:t>0.7 m	              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．人手竖直向上的力</a:t>
            </a:r>
            <a:r>
              <a:rPr lang="en-US" altLang="zh-CN" sz="2800" i="1"/>
              <a:t>F</a:t>
            </a:r>
            <a:r>
              <a:rPr lang="zh-CN" altLang="zh-CN" sz="2800"/>
              <a:t>的大小是</a:t>
            </a:r>
            <a:r>
              <a:rPr lang="en-US" altLang="zh-CN" sz="2800"/>
              <a:t>1 500 N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0724" name="图片 1"/>
          <p:cNvPicPr>
            <a:picLocks noChangeAspect="1"/>
          </p:cNvPicPr>
          <p:nvPr/>
        </p:nvPicPr>
        <p:blipFill>
          <a:blip r:embed="rId2"/>
          <a:srcRect r="86738"/>
          <a:stretch>
            <a:fillRect/>
          </a:stretch>
        </p:blipFill>
        <p:spPr>
          <a:xfrm>
            <a:off x="6902450" y="2741613"/>
            <a:ext cx="1839913" cy="23399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5" name="矩形 6"/>
          <p:cNvSpPr/>
          <p:nvPr/>
        </p:nvSpPr>
        <p:spPr>
          <a:xfrm>
            <a:off x="6042025" y="2474913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7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安顺）撬棒是人们在劳动中应用杠杆原理的工具．如下图所示是工人利用撬棒撬动大石头的情景，撬棒上</a:t>
            </a:r>
            <a:r>
              <a:rPr lang="en-US" altLang="zh-CN" sz="2800" i="1"/>
              <a:t>O</a:t>
            </a:r>
            <a:r>
              <a:rPr lang="zh-CN" altLang="zh-CN" sz="2800"/>
              <a:t>点为杠杆的支点．下列分析正确的是（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．此时撬棒为等臂杠杆</a:t>
            </a:r>
            <a:r>
              <a:rPr lang="en-US" altLang="zh-CN" sz="2800"/>
              <a:t>	 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．应用此撬棒的主要目的是省力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．力</a:t>
            </a:r>
            <a:r>
              <a:rPr lang="en-US" altLang="zh-CN" sz="2800" i="1"/>
              <a:t>F</a:t>
            </a:r>
            <a:r>
              <a:rPr lang="zh-CN" altLang="zh-CN" sz="2800"/>
              <a:t>的作用点靠近</a:t>
            </a:r>
            <a:r>
              <a:rPr lang="en-US" altLang="zh-CN" sz="2800" i="1"/>
              <a:t>O</a:t>
            </a:r>
            <a:r>
              <a:rPr lang="zh-CN" altLang="zh-CN" sz="2800"/>
              <a:t>点会更省力</a:t>
            </a:r>
            <a:r>
              <a:rPr lang="en-US" altLang="zh-CN" sz="2800"/>
              <a:t>	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．应用此撬棒的主要目的是省距离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1748" name="图片 1"/>
          <p:cNvPicPr>
            <a:picLocks noChangeAspect="1"/>
          </p:cNvPicPr>
          <p:nvPr/>
        </p:nvPicPr>
        <p:blipFill>
          <a:blip r:embed="rId2"/>
          <a:srcRect r="81790"/>
          <a:stretch>
            <a:fillRect/>
          </a:stretch>
        </p:blipFill>
        <p:spPr>
          <a:xfrm>
            <a:off x="6015038" y="2968625"/>
            <a:ext cx="2482850" cy="172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9" name="矩形 5"/>
          <p:cNvSpPr/>
          <p:nvPr/>
        </p:nvSpPr>
        <p:spPr>
          <a:xfrm>
            <a:off x="1422400" y="2873375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1" name="标题 2"/>
          <p:cNvSpPr>
            <a:spLocks noGrp="1"/>
          </p:cNvSpPr>
          <p:nvPr>
            <p:ph type="title" idx="4294967295"/>
          </p:nvPr>
        </p:nvSpPr>
        <p:spPr>
          <a:xfrm>
            <a:off x="508000" y="776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8.</a:t>
            </a:r>
            <a:r>
              <a:rPr lang="zh-CN" altLang="zh-CN" sz="2400"/>
              <a:t>（</a:t>
            </a:r>
            <a:r>
              <a:rPr lang="en-US" altLang="zh-CN" sz="2400"/>
              <a:t>2020·</a:t>
            </a:r>
            <a:r>
              <a:rPr lang="zh-CN" altLang="zh-CN" sz="2400"/>
              <a:t>衡阳）如上图所示为探究杠杆平衡条件的实验装置，若每个钩码的质量为</a:t>
            </a:r>
            <a:r>
              <a:rPr lang="en-US" altLang="zh-CN" sz="2400"/>
              <a:t>50 g</a:t>
            </a:r>
            <a:r>
              <a:rPr lang="zh-CN" altLang="zh-CN" sz="2400"/>
              <a:t>，为了让杠杆在水平位置平衡，下列判断正确的是（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．在</a:t>
            </a:r>
            <a:r>
              <a:rPr lang="en-US" altLang="zh-CN" sz="2400"/>
              <a:t>A</a:t>
            </a:r>
            <a:r>
              <a:rPr lang="zh-CN" altLang="zh-CN" sz="2400"/>
              <a:t>点挂</a:t>
            </a:r>
            <a:r>
              <a:rPr lang="en-US" altLang="zh-CN" sz="2400"/>
              <a:t>4</a:t>
            </a:r>
            <a:r>
              <a:rPr lang="zh-CN" altLang="zh-CN" sz="2400"/>
              <a:t>个钩码能使杠杆平衡</a:t>
            </a:r>
            <a:r>
              <a:rPr lang="en-US" altLang="zh-CN" sz="2400"/>
              <a:t>	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．在</a:t>
            </a:r>
            <a:r>
              <a:rPr lang="en-US" altLang="zh-CN" sz="2400"/>
              <a:t>B</a:t>
            </a:r>
            <a:r>
              <a:rPr lang="zh-CN" altLang="zh-CN" sz="2400"/>
              <a:t>点用弹簧测力计竖直向下拉，当示数为</a:t>
            </a:r>
            <a:r>
              <a:rPr lang="en-US" altLang="zh-CN" sz="2400"/>
              <a:t>0.5 N</a:t>
            </a:r>
            <a:r>
              <a:rPr lang="zh-CN" altLang="zh-CN" sz="2400"/>
              <a:t>时，能使杠杆平衡</a:t>
            </a:r>
            <a:r>
              <a:rPr lang="en-US" altLang="zh-CN" sz="2400"/>
              <a:t>	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．用弹簧测力计在</a:t>
            </a:r>
            <a:r>
              <a:rPr lang="en-US" altLang="zh-CN" sz="2400"/>
              <a:t>B</a:t>
            </a:r>
            <a:r>
              <a:rPr lang="zh-CN" altLang="zh-CN" sz="2400"/>
              <a:t>点拉，无论如何改</a:t>
            </a:r>
            <a:br>
              <a:rPr lang="en-US" altLang="zh-CN" sz="2400"/>
            </a:br>
            <a:r>
              <a:rPr lang="zh-CN" altLang="zh-CN" sz="2400"/>
              <a:t>变用力方向都要省力</a:t>
            </a:r>
            <a:r>
              <a:rPr lang="en-US" altLang="zh-CN" sz="2400"/>
              <a:t>	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．用弹簧测力计在</a:t>
            </a:r>
            <a:r>
              <a:rPr lang="en-US" altLang="zh-CN" sz="2400"/>
              <a:t>A</a:t>
            </a:r>
            <a:r>
              <a:rPr lang="zh-CN" altLang="zh-CN" sz="2400"/>
              <a:t>点拉，无论如何改</a:t>
            </a:r>
            <a:br>
              <a:rPr lang="en-US" altLang="zh-CN" sz="2400"/>
            </a:br>
            <a:r>
              <a:rPr lang="zh-CN" altLang="zh-CN" sz="2400"/>
              <a:t>变用力方向都要费力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32772" name="图片 1"/>
          <p:cNvPicPr>
            <a:picLocks noChangeAspect="1"/>
          </p:cNvPicPr>
          <p:nvPr/>
        </p:nvPicPr>
        <p:blipFill>
          <a:blip r:embed="rId2"/>
          <a:srcRect r="85159"/>
          <a:stretch>
            <a:fillRect/>
          </a:stretch>
        </p:blipFill>
        <p:spPr>
          <a:xfrm>
            <a:off x="6054725" y="3935413"/>
            <a:ext cx="2513013" cy="2146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3" name="矩形 5"/>
          <p:cNvSpPr/>
          <p:nvPr/>
        </p:nvSpPr>
        <p:spPr>
          <a:xfrm>
            <a:off x="4021138" y="1906588"/>
            <a:ext cx="481012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5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9.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哈尔滨）在</a:t>
            </a:r>
            <a:r>
              <a:rPr lang="en-US" altLang="zh-CN" sz="2800"/>
              <a:t>”</a:t>
            </a:r>
            <a:r>
              <a:rPr lang="zh-CN" altLang="zh-CN" sz="2800"/>
              <a:t>探究杠杆平衡条件</a:t>
            </a:r>
            <a:r>
              <a:rPr lang="en-US" altLang="zh-CN" sz="2800"/>
              <a:t>”</a:t>
            </a:r>
            <a:r>
              <a:rPr lang="zh-CN" altLang="zh-CN" sz="2800"/>
              <a:t>的实验前，如图甲，杠杆不在水平位置平衡，为使杠杆在水平位置平衡，应将平衡螺母向</a:t>
            </a:r>
            <a:r>
              <a:rPr lang="zh-CN" altLang="zh-CN" sz="2800" u="sng"/>
              <a:t>　　</a:t>
            </a:r>
            <a:r>
              <a:rPr lang="en-US" altLang="zh-CN" sz="2800" u="sng"/>
              <a:t> </a:t>
            </a:r>
            <a:r>
              <a:rPr lang="zh-CN" altLang="zh-CN" sz="2800" u="sng"/>
              <a:t>　　</a:t>
            </a:r>
            <a:r>
              <a:rPr lang="zh-CN" altLang="zh-CN" sz="2800"/>
              <a:t>移动．实验中，如图乙，在</a:t>
            </a:r>
            <a:r>
              <a:rPr lang="en-US" altLang="zh-CN" sz="2800"/>
              <a:t>A</a:t>
            </a:r>
            <a:r>
              <a:rPr lang="zh-CN" altLang="zh-CN" sz="2800"/>
              <a:t>点用弹簧测力计施加一个竖直向上的力，在</a:t>
            </a:r>
            <a:r>
              <a:rPr lang="en-US" altLang="zh-CN" sz="2800"/>
              <a:t>B</a:t>
            </a:r>
            <a:r>
              <a:rPr lang="zh-CN" altLang="zh-CN" sz="2800"/>
              <a:t>点施加一个最</a:t>
            </a:r>
            <a:br>
              <a:rPr lang="en-US" altLang="zh-CN" sz="2800"/>
            </a:br>
            <a:r>
              <a:rPr lang="zh-CN" altLang="zh-CN" sz="2800"/>
              <a:t>小为</a:t>
            </a:r>
            <a:r>
              <a:rPr lang="zh-CN" altLang="zh-CN" sz="2800" u="sng"/>
              <a:t>　　　　　</a:t>
            </a:r>
            <a:r>
              <a:rPr lang="en-US" altLang="zh-CN" sz="2800" i="1"/>
              <a:t>N</a:t>
            </a:r>
            <a:r>
              <a:rPr lang="zh-CN" altLang="zh-CN" sz="2800"/>
              <a:t>的力，才能</a:t>
            </a:r>
            <a:br>
              <a:rPr lang="en-US" altLang="zh-CN" sz="2800"/>
            </a:br>
            <a:r>
              <a:rPr lang="zh-CN" altLang="zh-CN" sz="2800"/>
              <a:t>使杠杆在水平位置重新平衡．</a:t>
            </a:r>
            <a:endParaRPr lang="zh-CN" altLang="en-US" sz="2800"/>
          </a:p>
        </p:txBody>
      </p:sp>
      <p:pic>
        <p:nvPicPr>
          <p:cNvPr id="33796" name="图片 1"/>
          <p:cNvPicPr>
            <a:picLocks noChangeAspect="1"/>
          </p:cNvPicPr>
          <p:nvPr/>
        </p:nvPicPr>
        <p:blipFill>
          <a:blip r:embed="rId2"/>
          <a:srcRect r="78738"/>
          <a:stretch>
            <a:fillRect/>
          </a:stretch>
        </p:blipFill>
        <p:spPr>
          <a:xfrm>
            <a:off x="5567363" y="3500438"/>
            <a:ext cx="2962275" cy="2057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7" name="矩形 3"/>
          <p:cNvSpPr/>
          <p:nvPr/>
        </p:nvSpPr>
        <p:spPr>
          <a:xfrm>
            <a:off x="1611313" y="4149725"/>
            <a:ext cx="7223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3798" name="矩形 5"/>
          <p:cNvSpPr/>
          <p:nvPr/>
        </p:nvSpPr>
        <p:spPr>
          <a:xfrm>
            <a:off x="6067425" y="2252663"/>
            <a:ext cx="542925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7" grpId="0"/>
      <p:bldP spid="3379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19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10.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甘南州）如上图所示，轻质杠杆的</a:t>
            </a:r>
            <a:r>
              <a:rPr lang="en-US" altLang="zh-CN" sz="2800"/>
              <a:t>A</a:t>
            </a:r>
            <a:r>
              <a:rPr lang="zh-CN" altLang="zh-CN" sz="2800"/>
              <a:t>点挂一重物</a:t>
            </a:r>
            <a:r>
              <a:rPr lang="en-US" altLang="zh-CN" sz="2800" i="1"/>
              <a:t>G</a:t>
            </a:r>
            <a:r>
              <a:rPr lang="zh-CN" altLang="zh-CN" sz="2800"/>
              <a:t>，绳受的拉力为</a:t>
            </a:r>
            <a:r>
              <a:rPr lang="en-US" altLang="zh-CN" sz="2800" i="1"/>
              <a:t>F</a:t>
            </a:r>
            <a:r>
              <a:rPr lang="en-US" altLang="zh-CN" sz="2800" baseline="-25000"/>
              <a:t>2</a:t>
            </a:r>
            <a:r>
              <a:rPr lang="zh-CN" altLang="zh-CN" sz="2800"/>
              <a:t>，</a:t>
            </a:r>
            <a:r>
              <a:rPr lang="en-US" altLang="zh-CN" sz="2800" i="1"/>
              <a:t>O</a:t>
            </a:r>
            <a:r>
              <a:rPr lang="zh-CN" altLang="zh-CN" sz="2800"/>
              <a:t>为杠杆的支点．请在杠杆的端点</a:t>
            </a:r>
            <a:r>
              <a:rPr lang="en-US" altLang="zh-CN" sz="2800"/>
              <a:t>B</a:t>
            </a:r>
            <a:r>
              <a:rPr lang="zh-CN" altLang="zh-CN" sz="2800"/>
              <a:t>处，画出使杠杆保持静止的最小的力</a:t>
            </a:r>
            <a:r>
              <a:rPr lang="en-US" altLang="zh-CN" sz="2800" i="1"/>
              <a:t>F</a:t>
            </a:r>
            <a:r>
              <a:rPr lang="en-US" altLang="zh-CN" sz="2800" baseline="-25000"/>
              <a:t>1</a:t>
            </a:r>
            <a:r>
              <a:rPr lang="zh-CN" altLang="zh-CN" sz="2800"/>
              <a:t>的示意图，并作出</a:t>
            </a:r>
            <a:r>
              <a:rPr lang="en-US" altLang="zh-CN" sz="2800" i="1"/>
              <a:t>F</a:t>
            </a:r>
            <a:r>
              <a:rPr lang="en-US" altLang="zh-CN" sz="2800" baseline="-25000"/>
              <a:t>2</a:t>
            </a:r>
            <a:r>
              <a:rPr lang="zh-CN" altLang="zh-CN" sz="2800"/>
              <a:t>的力臂</a:t>
            </a:r>
            <a:r>
              <a:rPr lang="en-US" altLang="zh-CN" sz="2800" i="1"/>
              <a:t>l</a:t>
            </a:r>
            <a:r>
              <a:rPr lang="en-US" altLang="zh-CN" sz="2800" baseline="-25000"/>
              <a:t>2</a:t>
            </a:r>
            <a:r>
              <a:rPr lang="en-US" altLang="zh-CN" sz="2800"/>
              <a:t>.</a:t>
            </a:r>
            <a:endParaRPr lang="zh-CN" altLang="en-US" sz="2800"/>
          </a:p>
        </p:txBody>
      </p:sp>
      <p:pic>
        <p:nvPicPr>
          <p:cNvPr id="34820" name="图片 3"/>
          <p:cNvPicPr>
            <a:picLocks noChangeAspect="1"/>
          </p:cNvPicPr>
          <p:nvPr/>
        </p:nvPicPr>
        <p:blipFill>
          <a:blip r:embed="rId2"/>
          <a:srcRect r="87581" b="26862"/>
          <a:stretch>
            <a:fillRect/>
          </a:stretch>
        </p:blipFill>
        <p:spPr>
          <a:xfrm>
            <a:off x="2949575" y="3559175"/>
            <a:ext cx="2617788" cy="16287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4821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3688" y="3635375"/>
            <a:ext cx="2624137" cy="16287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3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德州）探究杠杆的平衡条件．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）实验前，杠杆静止在如图甲所示的位置，要使杠杆在水平位置平衡，应将平衡螺母向</a:t>
            </a:r>
            <a:r>
              <a:rPr lang="zh-CN" altLang="zh-CN" sz="2800" u="sng"/>
              <a:t>　　　</a:t>
            </a:r>
            <a:r>
              <a:rPr lang="zh-CN" altLang="zh-CN" sz="2800"/>
              <a:t>调节．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5844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750" y="3228975"/>
            <a:ext cx="5524500" cy="2382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5" name="矩形 1"/>
          <p:cNvSpPr/>
          <p:nvPr/>
        </p:nvSpPr>
        <p:spPr>
          <a:xfrm>
            <a:off x="7245350" y="2228850"/>
            <a:ext cx="54451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7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）实验时：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用如图乙所示的方式悬挂钧码，杠杆也能在水平位置平衡（杠杆上每格等距），但老师却往往提醒大家不要采用这种方式．这主要是因为该种方式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 A</a:t>
            </a:r>
            <a:r>
              <a:rPr lang="zh-CN" altLang="zh-CN" sz="2800"/>
              <a:t>．一个人无法独立操作</a:t>
            </a:r>
            <a:r>
              <a:rPr lang="en-US" altLang="zh-CN" sz="2800"/>
              <a:t>   B</a:t>
            </a:r>
            <a:r>
              <a:rPr lang="zh-CN" altLang="zh-CN" sz="2800"/>
              <a:t>．需要使用太多的钩码</a:t>
            </a:r>
            <a:br>
              <a:rPr lang="zh-CN" altLang="zh-CN" sz="2800"/>
            </a:br>
            <a:r>
              <a:rPr lang="en-US" altLang="zh-CN" sz="2800"/>
              <a:t> C</a:t>
            </a:r>
            <a:r>
              <a:rPr lang="zh-CN" altLang="zh-CN" sz="2800"/>
              <a:t>．无法测量力臂</a:t>
            </a:r>
            <a:r>
              <a:rPr lang="en-US" altLang="zh-CN" sz="2800"/>
              <a:t>               D</a:t>
            </a:r>
            <a:r>
              <a:rPr lang="zh-CN" altLang="zh-CN" sz="2800"/>
              <a:t>．力和力臂数目过多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6868" name="矩形 1"/>
          <p:cNvSpPr/>
          <p:nvPr/>
        </p:nvSpPr>
        <p:spPr>
          <a:xfrm>
            <a:off x="1192213" y="3476625"/>
            <a:ext cx="481012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1" name="标题 2"/>
          <p:cNvSpPr>
            <a:spLocks noGrp="1"/>
          </p:cNvSpPr>
          <p:nvPr>
            <p:ph type="title" idx="4294967295"/>
          </p:nvPr>
        </p:nvSpPr>
        <p:spPr>
          <a:xfrm>
            <a:off x="496888" y="882650"/>
            <a:ext cx="829945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en-US" altLang="zh-CN" sz="2800"/>
              <a:t>②</a:t>
            </a:r>
            <a:r>
              <a:rPr lang="zh-CN" altLang="zh-CN" sz="2800"/>
              <a:t>在图乙中，不改变支点</a:t>
            </a:r>
            <a:r>
              <a:rPr lang="en-US" altLang="zh-CN" sz="2800" i="1"/>
              <a:t>O</a:t>
            </a:r>
            <a:r>
              <a:rPr lang="zh-CN" altLang="zh-CN" sz="2800"/>
              <a:t>左侧所挂的三个钩码及其位置，保持右侧第</a:t>
            </a:r>
            <a:r>
              <a:rPr lang="zh-CN" altLang="zh-CN" sz="2800" u="sng"/>
              <a:t>　　　　　</a:t>
            </a:r>
            <a:r>
              <a:rPr lang="zh-CN" altLang="zh-CN" sz="2800"/>
              <a:t>格的钩码不动，将右侧另外两个钩码改挂到它的下方，杠杆也可平衡，继续实验．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）交流评估：</a:t>
            </a:r>
            <a:br>
              <a:rPr lang="zh-CN" altLang="zh-CN" sz="2800"/>
            </a:br>
            <a:r>
              <a:rPr lang="zh-CN" altLang="zh-CN" sz="2800"/>
              <a:t>实验进行多次的目的是</a:t>
            </a:r>
            <a:r>
              <a:rPr lang="zh-CN" altLang="zh-CN" sz="2800" u="sng"/>
              <a:t>　　　　　</a:t>
            </a:r>
            <a:r>
              <a:rPr lang="zh-CN" altLang="zh-CN" sz="2800"/>
              <a:t>（只有一个选项正确，填写对应字母）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．取平均值减小误差</a:t>
            </a:r>
            <a:r>
              <a:rPr lang="en-US" altLang="zh-CN" sz="2800"/>
              <a:t>     </a:t>
            </a:r>
            <a:r>
              <a:rPr lang="zh-CN" altLang="zh-CN" sz="2800"/>
              <a:t>　　</a:t>
            </a:r>
            <a:r>
              <a:rPr lang="en-US" altLang="zh-CN" sz="2800"/>
              <a:t>b</a:t>
            </a:r>
            <a:r>
              <a:rPr lang="zh-CN" altLang="zh-CN" sz="2800"/>
              <a:t>．归纳出物理规律</a:t>
            </a:r>
            <a:r>
              <a:rPr lang="en-US" altLang="zh-CN" sz="2800"/>
              <a:t>      </a:t>
            </a:r>
            <a:r>
              <a:rPr lang="zh-CN" altLang="zh-CN" sz="2800"/>
              <a:t>　　　　</a:t>
            </a:r>
            <a:r>
              <a:rPr lang="en-US" altLang="zh-CN" sz="2800"/>
              <a:t>c</a:t>
            </a:r>
            <a:r>
              <a:rPr lang="zh-CN" altLang="zh-CN" sz="2800"/>
              <a:t>．使每组数据更准确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7892" name="矩形 1"/>
          <p:cNvSpPr/>
          <p:nvPr/>
        </p:nvSpPr>
        <p:spPr>
          <a:xfrm>
            <a:off x="4130675" y="1495425"/>
            <a:ext cx="36353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/>
          </a:p>
        </p:txBody>
      </p:sp>
      <p:sp>
        <p:nvSpPr>
          <p:cNvPr id="37893" name="矩形 3"/>
          <p:cNvSpPr/>
          <p:nvPr/>
        </p:nvSpPr>
        <p:spPr>
          <a:xfrm>
            <a:off x="4803775" y="3783013"/>
            <a:ext cx="363538" cy="5238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2" grpId="0"/>
      <p:bldP spid="3789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5" name="标题 2"/>
          <p:cNvSpPr>
            <a:spLocks noGrp="1"/>
          </p:cNvSpPr>
          <p:nvPr>
            <p:ph type="title" idx="4294967295"/>
          </p:nvPr>
        </p:nvSpPr>
        <p:spPr>
          <a:xfrm>
            <a:off x="508000" y="6858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广东）如图</a:t>
            </a:r>
            <a:r>
              <a:rPr lang="en-US" altLang="zh-CN" sz="2800"/>
              <a:t>1</a:t>
            </a:r>
            <a:r>
              <a:rPr lang="zh-CN" altLang="zh-CN" sz="2800"/>
              <a:t>所示，用一根硬棒通过支点</a:t>
            </a:r>
            <a:r>
              <a:rPr lang="en-US" altLang="zh-CN" sz="2800" i="1"/>
              <a:t>O</a:t>
            </a:r>
            <a:r>
              <a:rPr lang="zh-CN" altLang="zh-CN" sz="2800"/>
              <a:t>撬起石头，画出石头所受重力</a:t>
            </a:r>
            <a:r>
              <a:rPr lang="en-US" altLang="zh-CN" sz="2800" i="1"/>
              <a:t>G</a:t>
            </a:r>
            <a:r>
              <a:rPr lang="zh-CN" altLang="zh-CN" sz="2800"/>
              <a:t>的示意图，以及力</a:t>
            </a:r>
            <a:r>
              <a:rPr lang="en-US" altLang="zh-CN" sz="2800" i="1"/>
              <a:t>F</a:t>
            </a:r>
            <a:r>
              <a:rPr lang="zh-CN" altLang="zh-CN" sz="2800"/>
              <a:t>的力臂</a:t>
            </a:r>
            <a:r>
              <a:rPr lang="en-US" altLang="zh-CN" sz="2800" i="1"/>
              <a:t>l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2019·</a:t>
            </a:r>
            <a:r>
              <a:rPr lang="zh-CN" altLang="zh-CN" sz="2800"/>
              <a:t>广东）如图</a:t>
            </a:r>
            <a:r>
              <a:rPr lang="en-US" altLang="zh-CN" sz="2800"/>
              <a:t>2</a:t>
            </a:r>
            <a:r>
              <a:rPr lang="zh-CN" altLang="zh-CN" sz="2800"/>
              <a:t>所示，拉杆式行李箱在拉力</a:t>
            </a:r>
            <a:r>
              <a:rPr lang="en-US" altLang="zh-CN" sz="2800" i="1"/>
              <a:t>F</a:t>
            </a:r>
            <a:r>
              <a:rPr lang="zh-CN" altLang="zh-CN" sz="2800"/>
              <a:t>的作用下静止在斜坡上，请画出行李箱受到的重力</a:t>
            </a:r>
            <a:r>
              <a:rPr lang="en-US" altLang="zh-CN" sz="2800" i="1"/>
              <a:t>G</a:t>
            </a:r>
            <a:r>
              <a:rPr lang="zh-CN" altLang="zh-CN" sz="2800"/>
              <a:t>的示意图，以及拉力</a:t>
            </a:r>
            <a:r>
              <a:rPr lang="en-US" altLang="zh-CN" sz="2800" i="1"/>
              <a:t>F</a:t>
            </a:r>
            <a:r>
              <a:rPr lang="zh-CN" altLang="zh-CN" sz="2800"/>
              <a:t>对</a:t>
            </a:r>
            <a:r>
              <a:rPr lang="en-US" altLang="zh-CN" sz="2800" i="1"/>
              <a:t>O</a:t>
            </a:r>
            <a:r>
              <a:rPr lang="zh-CN" altLang="zh-CN" sz="2800"/>
              <a:t>点的力臂</a:t>
            </a:r>
            <a:r>
              <a:rPr lang="en-US" altLang="zh-CN" sz="2800" i="1"/>
              <a:t>L</a:t>
            </a:r>
            <a:r>
              <a:rPr lang="en-US" altLang="zh-CN" sz="2800"/>
              <a:t>.</a:t>
            </a:r>
            <a:endParaRPr lang="zh-CN" altLang="zh-CN" sz="2800"/>
          </a:p>
        </p:txBody>
      </p:sp>
      <p:pic>
        <p:nvPicPr>
          <p:cNvPr id="38916" name="图片 3"/>
          <p:cNvPicPr>
            <a:picLocks noChangeAspect="1"/>
          </p:cNvPicPr>
          <p:nvPr/>
        </p:nvPicPr>
        <p:blipFill>
          <a:blip r:embed="rId2"/>
          <a:srcRect r="85686"/>
          <a:stretch>
            <a:fillRect/>
          </a:stretch>
        </p:blipFill>
        <p:spPr>
          <a:xfrm>
            <a:off x="1568450" y="4349750"/>
            <a:ext cx="2060575" cy="18224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8917" name="图片 8"/>
          <p:cNvPicPr>
            <a:picLocks noChangeAspect="1"/>
          </p:cNvPicPr>
          <p:nvPr/>
        </p:nvPicPr>
        <p:blipFill>
          <a:blip r:embed="rId3"/>
          <a:srcRect r="82948"/>
          <a:stretch>
            <a:fillRect/>
          </a:stretch>
        </p:blipFill>
        <p:spPr>
          <a:xfrm>
            <a:off x="4946650" y="4349750"/>
            <a:ext cx="2455863" cy="18224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8918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8450" y="4249738"/>
            <a:ext cx="1655763" cy="15763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8919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8063" y="4202113"/>
            <a:ext cx="2203450" cy="2117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939" name="标题 5"/>
          <p:cNvSpPr>
            <a:spLocks noGrp="1"/>
          </p:cNvSpPr>
          <p:nvPr>
            <p:ph type="title" idx="4294967295"/>
          </p:nvPr>
        </p:nvSpPr>
        <p:spPr>
          <a:xfrm>
            <a:off x="508000" y="776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2018·</a:t>
            </a:r>
            <a:r>
              <a:rPr lang="zh-CN" altLang="zh-CN" sz="2800"/>
              <a:t>广东）如图</a:t>
            </a:r>
            <a:r>
              <a:rPr lang="en-US" altLang="zh-CN" sz="2800"/>
              <a:t>3</a:t>
            </a:r>
            <a:r>
              <a:rPr lang="zh-CN" altLang="zh-CN" sz="2800"/>
              <a:t>所示，轻质杠杆</a:t>
            </a:r>
            <a:r>
              <a:rPr lang="en-US" altLang="zh-CN" sz="2800" i="1"/>
              <a:t>O</a:t>
            </a:r>
            <a:r>
              <a:rPr lang="en-US" altLang="zh-CN" sz="2800"/>
              <a:t>A</a:t>
            </a:r>
            <a:r>
              <a:rPr lang="zh-CN" altLang="zh-CN" sz="2800"/>
              <a:t>可绕</a:t>
            </a:r>
            <a:r>
              <a:rPr lang="en-US" altLang="zh-CN" sz="2800" i="1"/>
              <a:t>O</a:t>
            </a:r>
            <a:r>
              <a:rPr lang="zh-CN" altLang="zh-CN" sz="2800"/>
              <a:t>点转动，请在图中画出杠杆</a:t>
            </a:r>
            <a:r>
              <a:rPr lang="en-US" altLang="zh-CN" sz="2800" i="1"/>
              <a:t>O</a:t>
            </a:r>
            <a:r>
              <a:rPr lang="en-US" altLang="zh-CN" sz="2800"/>
              <a:t>A</a:t>
            </a:r>
            <a:r>
              <a:rPr lang="zh-CN" altLang="zh-CN" sz="2800"/>
              <a:t>的动力臂</a:t>
            </a:r>
            <a:r>
              <a:rPr lang="en-US" altLang="zh-CN" sz="2800" i="1"/>
              <a:t>L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2017·</a:t>
            </a:r>
            <a:r>
              <a:rPr lang="zh-CN" altLang="zh-CN" sz="2800"/>
              <a:t>广东）如图</a:t>
            </a:r>
            <a:r>
              <a:rPr lang="en-US" altLang="zh-CN" sz="2800"/>
              <a:t>4</a:t>
            </a:r>
            <a:r>
              <a:rPr lang="zh-CN" altLang="zh-CN" sz="2800"/>
              <a:t>所示，利用羊角锤撬起钉子，请你在羊角锌</a:t>
            </a:r>
            <a:r>
              <a:rPr lang="en-US" altLang="zh-CN" sz="2800"/>
              <a:t>A</a:t>
            </a:r>
            <a:r>
              <a:rPr lang="zh-CN" altLang="zh-CN" sz="2800"/>
              <a:t>点处画出所能施加最小动力</a:t>
            </a:r>
            <a:r>
              <a:rPr lang="en-US" altLang="zh-CN" sz="2800" i="1"/>
              <a:t>F</a:t>
            </a:r>
            <a:r>
              <a:rPr lang="en-US" altLang="zh-CN" sz="2800" baseline="-25000"/>
              <a:t>1</a:t>
            </a:r>
            <a:r>
              <a:rPr lang="zh-CN" altLang="zh-CN" sz="2800"/>
              <a:t>，并画出阻力</a:t>
            </a:r>
            <a:r>
              <a:rPr lang="en-US" altLang="zh-CN" sz="2800" i="1"/>
              <a:t>F</a:t>
            </a:r>
            <a:r>
              <a:rPr lang="en-US" altLang="zh-CN" sz="2800" baseline="-25000"/>
              <a:t>2</a:t>
            </a:r>
            <a:r>
              <a:rPr lang="zh-CN" altLang="zh-CN" sz="2800"/>
              <a:t>的阻力臂</a:t>
            </a:r>
            <a:r>
              <a:rPr lang="en-US" altLang="zh-CN" sz="2800" i="1"/>
              <a:t>L</a:t>
            </a:r>
            <a:r>
              <a:rPr lang="en-US" altLang="zh-CN" sz="2800" baseline="-25000"/>
              <a:t>2</a:t>
            </a:r>
            <a:r>
              <a:rPr lang="en-US" altLang="zh-CN" sz="2800"/>
              <a:t>.</a:t>
            </a:r>
            <a:endParaRPr lang="zh-CN" altLang="en-US" sz="2800"/>
          </a:p>
        </p:txBody>
      </p:sp>
      <p:pic>
        <p:nvPicPr>
          <p:cNvPr id="39940" name="图片 7"/>
          <p:cNvPicPr>
            <a:picLocks noChangeAspect="1"/>
          </p:cNvPicPr>
          <p:nvPr/>
        </p:nvPicPr>
        <p:blipFill>
          <a:blip r:embed="rId2"/>
          <a:srcRect r="88211"/>
          <a:stretch>
            <a:fillRect/>
          </a:stretch>
        </p:blipFill>
        <p:spPr>
          <a:xfrm>
            <a:off x="1524000" y="4154488"/>
            <a:ext cx="1925638" cy="20701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9941" name="图片 8"/>
          <p:cNvPicPr>
            <a:picLocks noChangeAspect="1"/>
          </p:cNvPicPr>
          <p:nvPr/>
        </p:nvPicPr>
        <p:blipFill>
          <a:blip r:embed="rId3"/>
          <a:srcRect r="87054"/>
          <a:stretch>
            <a:fillRect/>
          </a:stretch>
        </p:blipFill>
        <p:spPr>
          <a:xfrm>
            <a:off x="5408613" y="4103688"/>
            <a:ext cx="1858962" cy="21209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994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5250" y="4279900"/>
            <a:ext cx="2066925" cy="18192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994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8613" y="4187825"/>
            <a:ext cx="1392237" cy="1952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963" name="标题 5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2016·</a:t>
            </a:r>
            <a:r>
              <a:rPr lang="zh-CN" altLang="zh-CN" sz="2800"/>
              <a:t>广东）如下图所示，由不同物质制成的甲和乙两种实心球的体积相等，此时杠杆平衡（杠杆自重、挂盘和细线的质量忽略不计），则杠杆左右两边的力臂之比为</a:t>
            </a:r>
            <a:r>
              <a:rPr lang="zh-CN" altLang="zh-CN" sz="2800" u="sng"/>
              <a:t>　　　　　</a:t>
            </a:r>
            <a:r>
              <a:rPr lang="zh-CN" altLang="zh-CN" sz="2800"/>
              <a:t>，</a:t>
            </a:r>
            <a:r>
              <a:rPr lang="en-US" altLang="zh-CN" sz="2800"/>
              <a:t>1</a:t>
            </a:r>
            <a:r>
              <a:rPr lang="zh-CN" altLang="zh-CN" sz="2800"/>
              <a:t>个甲球和</a:t>
            </a:r>
            <a:r>
              <a:rPr lang="en-US" altLang="zh-CN" sz="2800"/>
              <a:t>1</a:t>
            </a:r>
            <a:r>
              <a:rPr lang="zh-CN" altLang="zh-CN" sz="2800"/>
              <a:t>个乙球的质量之比为</a:t>
            </a:r>
            <a:r>
              <a:rPr lang="zh-CN" altLang="zh-CN" sz="2800" u="sng"/>
              <a:t>　　　　　</a:t>
            </a:r>
            <a:r>
              <a:rPr lang="zh-CN" altLang="zh-CN" sz="2800"/>
              <a:t>，甲球和乙球的密度之比为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pic>
        <p:nvPicPr>
          <p:cNvPr id="40964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7413" y="4213225"/>
            <a:ext cx="3294062" cy="18510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65" name="矩形 1"/>
          <p:cNvSpPr/>
          <p:nvPr/>
        </p:nvSpPr>
        <p:spPr>
          <a:xfrm>
            <a:off x="1319213" y="4184650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等线" pitchFamily="2" charset="-122"/>
                <a:ea typeface="宋体" pitchFamily="2" charset="-122"/>
              </a:rPr>
              <a:t>∶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40966" name="矩形 2"/>
          <p:cNvSpPr/>
          <p:nvPr/>
        </p:nvSpPr>
        <p:spPr>
          <a:xfrm>
            <a:off x="3811588" y="2905125"/>
            <a:ext cx="126206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 spc="0">
                <a:solidFill>
                  <a:srgbClr val="FF0000"/>
                </a:solidFill>
                <a:latin typeface="等线" pitchFamily="2" charset="-122"/>
                <a:ea typeface="宋体" pitchFamily="2" charset="-122"/>
              </a:rPr>
              <a:t>∶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40967" name="矩形 3"/>
          <p:cNvSpPr/>
          <p:nvPr/>
        </p:nvSpPr>
        <p:spPr>
          <a:xfrm>
            <a:off x="3095625" y="3540125"/>
            <a:ext cx="12604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等线" pitchFamily="2" charset="-122"/>
                <a:ea typeface="宋体" pitchFamily="2" charset="-122"/>
              </a:rPr>
              <a:t>∶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5" grpId="0"/>
      <p:bldP spid="40966" grpId="0"/>
      <p:bldP spid="4096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7" name="标题 5"/>
          <p:cNvSpPr>
            <a:spLocks noGrp="1"/>
          </p:cNvSpPr>
          <p:nvPr>
            <p:ph type="title" idx="4294967295"/>
          </p:nvPr>
        </p:nvSpPr>
        <p:spPr>
          <a:xfrm>
            <a:off x="508000" y="7286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2018·</a:t>
            </a:r>
            <a:r>
              <a:rPr lang="zh-CN" altLang="zh-CN" sz="2800"/>
              <a:t>广东）如下图是建筑工地上的起重机示意图，当它把质量为</a:t>
            </a:r>
            <a:r>
              <a:rPr lang="en-US" altLang="zh-CN" sz="2800"/>
              <a:t>1 t</a:t>
            </a:r>
            <a:r>
              <a:rPr lang="zh-CN" altLang="zh-CN" sz="2800"/>
              <a:t>的重物匀速提起时．（</a:t>
            </a:r>
            <a:r>
              <a:rPr lang="en-US" altLang="zh-CN" sz="2800" i="1"/>
              <a:t>g</a:t>
            </a:r>
            <a:r>
              <a:rPr lang="zh-CN" altLang="zh-CN" sz="2800"/>
              <a:t>＝</a:t>
            </a:r>
            <a:r>
              <a:rPr lang="en-US" altLang="zh-CN" sz="2800"/>
              <a:t>10 N/kg</a:t>
            </a:r>
            <a:r>
              <a:rPr lang="zh-CN" altLang="zh-CN" sz="2800"/>
              <a:t>）求：若起重机</a:t>
            </a:r>
            <a:r>
              <a:rPr lang="en-US" altLang="zh-CN" sz="2800"/>
              <a:t>AB</a:t>
            </a:r>
            <a:r>
              <a:rPr lang="zh-CN" altLang="zh-CN" sz="2800"/>
              <a:t>长为</a:t>
            </a:r>
            <a:r>
              <a:rPr lang="en-US" altLang="zh-CN" sz="2800"/>
              <a:t>20 m</a:t>
            </a:r>
            <a:r>
              <a:rPr lang="zh-CN" altLang="zh-CN" sz="2800"/>
              <a:t>，吊起重物时</a:t>
            </a:r>
            <a:r>
              <a:rPr lang="en-US" altLang="zh-CN" sz="2800"/>
              <a:t>B</a:t>
            </a:r>
            <a:r>
              <a:rPr lang="zh-CN" altLang="zh-CN" sz="2800"/>
              <a:t>端的配重质量为</a:t>
            </a:r>
            <a:r>
              <a:rPr lang="en-US" altLang="zh-CN" sz="2800"/>
              <a:t>4 t</a:t>
            </a:r>
            <a:r>
              <a:rPr lang="zh-CN" altLang="zh-CN" sz="2800"/>
              <a:t>，为使起重机不翻倒，则</a:t>
            </a:r>
            <a:r>
              <a:rPr lang="en-US" altLang="zh-CN" sz="2800" i="1"/>
              <a:t>O</a:t>
            </a:r>
            <a:r>
              <a:rPr lang="en-US" altLang="zh-CN" sz="2800"/>
              <a:t>B</a:t>
            </a:r>
            <a:r>
              <a:rPr lang="zh-CN" altLang="zh-CN" sz="2800"/>
              <a:t>长为多少？（不计摩擦和起重机自重）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1988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0813" y="4116388"/>
            <a:ext cx="3848100" cy="20129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1" name="矩形 1"/>
          <p:cNvSpPr/>
          <p:nvPr/>
        </p:nvSpPr>
        <p:spPr>
          <a:xfrm>
            <a:off x="769938" y="1157288"/>
            <a:ext cx="7753350" cy="454342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物体的质量：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m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物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 t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kg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配重的质量：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m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配重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 t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kg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由杠杆平衡条件得：</a:t>
            </a:r>
            <a:endParaRPr lang="en-US" altLang="zh-CN" sz="2800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m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物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g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×(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AB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OB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)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m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配重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g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×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OB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将数据代入得：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kg×10 N/kg×(20 m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OB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)</a:t>
            </a:r>
            <a:endParaRPr lang="en-US" altLang="zh-CN" sz="2800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kg×10 N/kg×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OB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</a:t>
            </a:r>
            <a:endParaRPr lang="zh-CN" altLang="zh-CN" sz="2800" spc="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解得：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OB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 m.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pic>
        <p:nvPicPr>
          <p:cNvPr id="4301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591800" y="112014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156</Paragraphs>
  <Slides>41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baseType="lpstr" size="50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PowerPoint Presentation</vt:lpstr>
      <vt:lpstr>PowerPoint Presentation</vt:lpstr>
      <vt:lpstr>1.定义：在力的作用下能绕着　　　　　转动的 　　　　　棒．2.五要素： （1）支点O：杠杆绕着转动的点；（2）动力F1：使杠杆转动的力；（3）阻力F2：阻碍杠杆转动的力；（4）动力臂L1：从　　　　　到　　　　　　　的距离；</vt:lpstr>
      <vt:lpstr>（5）阻力臂L2：从　　　　到　　　　　　　的距离．注意：力臂不是支点到力的作用点的距离．3.画力臂：支点到力作用线的垂直距离（①找支点，②找力的作用线，③做垂直）求最小动力：动力臂最大——支点与最远点连线作垂．</vt:lpstr>
      <vt:lpstr>1.平衡状态：杠杆在动力和阻力的作用下处于　　　　　或　　　　　状态．2.研究杠杆的平衡条件（1）实验前调节　　　　　（技巧：哪边高，平衡螺母向哪边调），使杠杆在水平位置静止；          （2）使杠杆在水平位置平衡的目的：________________________；         </vt:lpstr>
      <vt:lpstr>（3）结论：_______________________________._________________ ，即F1L1＝F2L2 （4）弹簧测力计从竖直拉变成倾斜拉示数变　　　　　，因为对应的力臂变　　　　　．（5）拓展：增减物重或移动距离（F为钩码数，L为杠杆格数）：乘积相等为平衡，乘积大下沉．</vt:lpstr>
      <vt:lpstr>3.分类：</vt:lpstr>
      <vt:lpstr>一　  杠杆的作图　        （1）（2020·重庆B）如图1所示，硬棒OB能绕支点O转动，A处用绳子拉住固定在墙壁上．画出拉力F的力臂（用l表示）.（2）（2020·黔东南）如图2所示，用一根细绳将杠杆AOB在O点悬挂起来，B处挂一重物G，请你在杠杆上画出最小的动力F1及动力臂l1， 使杠杆在图中位置平衡．</vt:lpstr>
      <vt:lpstr>【点拔】（1）画力臂：①作力所在的直线；②过支点作直线的垂线，标上垂足；③标上双箭头，符号L.（2）画最小力：①连接支点和杠杆上离支点最远的点（或指定点）＝最大力臂L；②过最远点（指定点）作力臂的垂线，标上垂足；③标上力的方向（动力和阻力的作用点在支点同侧，力方向相反；动力和阻力的作用点在支点两侧，力方向相同）</vt:lpstr>
      <vt:lpstr>               （1）（2020·黔南）在“探究杠杆的平衡条件”实验中，在B点用弹簧测力计沿CD方向拉杠杆，使杠杆水平平衡，如图3所示．画出∶①弹簧测力计对杠杆拉力F的示意图；②F的力臂．  （2）（2020·苏州）图4中，请画出FA的力臂l，并在B端画出使杠杆平衡的最小力FB.</vt:lpstr>
      <vt:lpstr>二　  杠杆的平衡条件的应用　          （2020·南通）如下图，裤架上的两个夹子分别夹住一条毛巾．以下方法能使裤架在水平位置平衡的是（　　）A.右边夹子向左移动	                   B．左边夹子向左移动	C．右边毛巾的下角夹在左边夹子上	          D．左边毛巾的下角夹在右边夹子上</vt:lpstr>
      <vt:lpstr>【点拔】杠杆的平衡条件：F1L1＝F2L2 ，计算FL的乘积，哪边大哪边就会下沉．关键是画出相应的力臂．</vt:lpstr>
      <vt:lpstr>                （2020·遂宁）小华发现一只虫子在长50 cm、质量10 g的刻度尺上向右爬行，她将刻度尺右端伸出水平课桌边缘23 cm，如下图所示，当虫子爬行到距刻度尺右端3 cm处时，刻度尺刚好翻转，由此计算出虫子的质量约为（g＝10 N/kg.刻度尺质量分布均匀，不考虑虫子的长度）（　　）A.1 g	    		B．3 g	    C．7 g	    	D．10 g</vt:lpstr>
      <vt:lpstr>三　  杠杆的分类　           （2020·金昌）如下图所示的生活用具中，使用时属于费力杠杆的是（　　）A．羊角锤           		B．筷子	                C．起瓶器	          		D．钢丝钳</vt:lpstr>
      <vt:lpstr>【点拔】费力杠杆：费力，省距离；如筷子、镊子（食品夹）、船桨、钓鱼竿；省力杠杆：省力，费距离；如撬棍、开瓶器、钢丝剪、羊角锤、铡刀；等臂杠杆：天平、定滑轮</vt:lpstr>
      <vt:lpstr>                （2020·咸宁）下列的工具中，在使用时可以省距离的是（　　）A．食品夹        		B．裁剪刀	      C．钢丝钳	         		D．核桃夹</vt:lpstr>
      <vt:lpstr> 探究杠杆的平衡条件　           小明和他的同学们在探究杠杆的平衡条件实验中所用到的器材有：杠杆（每格5 cm）、支架、弹簧测力计、刻度尺、质量相同的钩码（每个0.5 N）若干个．</vt:lpstr>
      <vt:lpstr>（1）实验前没挂钩码时，小明发现杠杆静止时的位置如图甲所示，此时杠杆　　　　　（选填“达到”或“没达到”）平衡状态，此时应将杠杆两端的平衡螺母向　　　　　（选填“左”或“右”）调节，使杠杆在　　　　　位置平衡，这样做的目的是避免　　　　　对实验的影响、便于测量　　　　　．</vt:lpstr>
      <vt:lpstr>（2）杠杆水平平衡后，小明在杠杆两端分别挂上钩码如图乙所示，杠杆的　　　　　端下沉，要使杠杆重新在水平位置平衡，在不改变钩码悬挂点的位置，只需将左侧钩码　　　　　即可．（3）实验应多次改变挂在杠杆两端钩码的数量和悬挂位置，收集杠杆平衡时多组动力、动力臂和阻力、阻力臂的数据，其目的是　　　　　　 　（选填“减小误差”或“寻找普遍规律”）.</vt:lpstr>
      <vt:lpstr>（4）继续实验，小明得到的数据如下表：根据实验数据可得出杠杆平衡条件：__________________________________________.</vt:lpstr>
      <vt:lpstr>（5）如图丙，小华在A点挂上2 N的砝码，则弹簧测力计的示数为　　　　　时，杠杆能保持平衡；杠杆平衡后，小华将弹簧测力计向右转过一定角度，杠杆重新在水平位置平衡后，弹簧测力计的示数　　　　　（选填“变大”“变小”或“不变”）（6）某同学用图丁装置进行探究，发现当杠杆水平平衡时，得出的数据与小明得出的杠杆平衡条件不相符，其可能的原因是：____________________.</vt:lpstr>
      <vt:lpstr>1.力臂是从支点到力的作用线的距离，画图时用垂线段表示．2.动力臂越大、阻力臂越小，杠杆越省力.</vt:lpstr>
      <vt:lpstr>1.（2020·益阳）如下图所示是指甲剪的示意图，F是剪指甲时施加的一个力，则下列关于指甲剪的说法正确的是（　　）A.指甲剪只由一个杠杆组成	B．指甲剪由两个杠杆组成	C．对杠杆ABC，若以B为支点，则动力臂是L	D．对杠杆ABC，若以B为支点，则动力臂是BC</vt:lpstr>
      <vt:lpstr>2.（2020·邵阳）在物理实验室我们常使用托盘天平测量物体的质量．请你根据学过的杠杆知识判断托盘天平属于（　　）A．省力杠杆	    	B．费力杠杆	    C．等臂杠杆	    	D．不确定</vt:lpstr>
      <vt:lpstr>3.（2020·临沂）聚餐时使用公筷公勺逐渐成为人们的共识，使用筷子夹菜时，筷子是一种杠杆．下列生活用具正常使用时也是杠杆，其中与筷子同类的是（　　）A．镊子          B．剪子             C．起子	  D．钳子</vt:lpstr>
      <vt:lpstr>4.（2020·荆州）如图是“探究杠杆的平衡条件”实验装置图，关于此实验说法正确的是（　　）A．如甲图所示中，要使杠杆在水平位置平衡，平衡螺母应该向左调节	B．如乙图所示中，在A点用力拉杠杆，一定是省力杠杆C．如丙图所示中，若杠杆左端钩码向左、右端钩码向右各移动一格，则杠杆左端下沉	D．如丁图所示中，当F的大小等于钩码重力一半时，可以使杠杆平衡</vt:lpstr>
      <vt:lpstr>5.（2020·宜昌）如下图为工地搬运砖头的独轮车，人抬起车把时，车体可以看成一个杠杆，关于这个杠杆下列说法正确的是（　　）A．手握的位置靠近把手末端时更费力	            B．砖头的位置远离车轮时抬起更省力	C．轮子的中心是杠杆的支点	                        D．图中拉力F大于重力G</vt:lpstr>
      <vt:lpstr>6.（2020·绥化）小明用独轮车搬运砖头，车箱和砖头的总质量是120 kg，独轮车的有关尺寸如上图所示．推车时，下列说法正确的是（　　）A．独轮车是省力杠杆	                        B．动力臂是0.7 m	C．阻力臂是0.7 m	                            D．人手竖直向上的力F的大小是1 500 N</vt:lpstr>
      <vt:lpstr>7.（2020·安顺）撬棒是人们在劳动中应用杠杆原理的工具．如下图所示是工人利用撬棒撬动大石头的情景，撬棒上O点为杠杆的支点．下列分析正确的是（　　）A．此时撬棒为等臂杠杆	                B．应用此撬棒的主要目的是省力	C．力F的作用点靠近O点会更省力	           D．应用此撬棒的主要目的是省距离</vt:lpstr>
      <vt:lpstr>8.（2020·衡阳）如上图所示为探究杠杆平衡条件的实验装置，若每个钩码的质量为50 g，为了让杠杆在水平位置平衡，下列判断正确的是（　　）A．在A点挂4个钩码能使杠杆平衡	B．在B点用弹簧测力计竖直向下拉，当示数为0.5 N时，能使杠杆平衡	C．用弹簧测力计在B点拉，无论如何改变用力方向都要省力	D．用弹簧测力计在A点拉，无论如何改变用力方向都要费力</vt:lpstr>
      <vt:lpstr>9.（2020·哈尔滨）在”探究杠杆平衡条件”的实验前，如图甲，杠杆不在水平位置平衡，为使杠杆在水平位置平衡，应将平衡螺母向　　 　　移动．实验中，如图乙，在A点用弹簧测力计施加一个竖直向上的力，在B点施加一个最小为　　　　　N的力，才能使杠杆在水平位置重新平衡．</vt:lpstr>
      <vt:lpstr>10.（2020·甘南州）如上图所示，轻质杠杆的A点挂一重物G，绳受的拉力为F2，O为杠杆的支点．请在杠杆的端点B处，画出使杠杆保持静止的最小的力F1的示意图，并作出F2的力臂l2.</vt:lpstr>
      <vt:lpstr>11.（2020·德州）探究杠杆的平衡条件．（1）实验前，杠杆静止在如图甲所示的位置，要使杠杆在水平位置平衡，应将平衡螺母向　　　调节．</vt:lpstr>
      <vt:lpstr>（2）实验时：①用如图乙所示的方式悬挂钧码，杠杆也能在水平位置平衡（杠杆上每格等距），但老师却往往提醒大家不要采用这种方式．这主要是因为该种方式　　　　　． A．一个人无法独立操作   B．需要使用太多的钩码 C．无法测量力臂               D．力和力臂数目过多</vt:lpstr>
      <vt:lpstr>②在图乙中，不改变支点O左侧所挂的三个钩码及其位置，保持右侧第　　　　　格的钩码不动，将右侧另外两个钩码改挂到它的下方，杠杆也可平衡，继续实验．（3）交流评估：实验进行多次的目的是　　　　　（只有一个选项正确，填写对应字母）.a．取平均值减小误差     　　b．归纳出物理规律      　　　　c．使每组数据更准确</vt:lpstr>
      <vt:lpstr>1.（2020·广东）如图1所示，用一根硬棒通过支点O撬起石头，画出石头所受重力G的示意图，以及力F的力臂l.（2019·广东）如图2所示，拉杆式行李箱在拉力F的作用下静止在斜坡上，请画出行李箱受到的重力G的示意图，以及拉力F对O点的力臂L.</vt:lpstr>
      <vt:lpstr>（2018·广东）如图3所示，轻质杠杆OA可绕O点转动，请在图中画出杠杆OA的动力臂L.（2017·广东）如图4所示，利用羊角锤撬起钉子，请你在羊角锌A点处画出所能施加最小动力F1，并画出阻力F2的阻力臂L2.</vt:lpstr>
      <vt:lpstr>2.（2016·广东）如下图所示，由不同物质制成的甲和乙两种实心球的体积相等，此时杠杆平衡（杠杆自重、挂盘和细线的质量忽略不计），则杠杆左右两边的力臂之比为　　　　　，1个甲球和1个乙球的质量之比为　　　　　，甲球和乙球的密度之比为　　　　　．</vt:lpstr>
      <vt:lpstr>3.（2018·广东）如下图是建筑工地上的起重机示意图，当它把质量为1 t的重物匀速提起时．（g＝10 N/kg）求：若起重机AB长为20 m，吊起重物时B端的配重质量为4 t，为使起重机不翻倒，则OB长为多少？（不计摩擦和起重机自重）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2021-03-04T22:47:25.631</cp:lastPrinted>
  <dcterms:created xsi:type="dcterms:W3CDTF">2021-03-04T22:47:25Z</dcterms:created>
  <dcterms:modified xsi:type="dcterms:W3CDTF">2021-03-04T14:47:36Z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