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258" r:id="rId5"/>
    <p:sldId id="267" r:id="rId6"/>
    <p:sldId id="266" r:id="rId7"/>
    <p:sldId id="268" r:id="rId8"/>
    <p:sldId id="272" r:id="rId9"/>
    <p:sldId id="304" r:id="rId10"/>
    <p:sldId id="305" r:id="rId11"/>
    <p:sldId id="306" r:id="rId12"/>
    <p:sldId id="307" r:id="rId13"/>
    <p:sldId id="308" r:id="rId14"/>
    <p:sldId id="309" r:id="rId15"/>
    <p:sldId id="321" r:id="rId16"/>
    <p:sldId id="322" r:id="rId17"/>
    <p:sldId id="323" r:id="rId18"/>
    <p:sldId id="279" r:id="rId19"/>
    <p:sldId id="324" r:id="rId20"/>
    <p:sldId id="281" r:id="rId21"/>
    <p:sldId id="282" r:id="rId22"/>
    <p:sldId id="283" r:id="rId23"/>
    <p:sldId id="284" r:id="rId24"/>
    <p:sldId id="285" r:id="rId25"/>
    <p:sldId id="287" r:id="rId26"/>
    <p:sldId id="325" r:id="rId27"/>
    <p:sldId id="288" r:id="rId28"/>
    <p:sldId id="289" r:id="rId29"/>
    <p:sldId id="290" r:id="rId30"/>
    <p:sldId id="326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293" r:id="rId40"/>
    <p:sldId id="335" r:id="rId41"/>
    <p:sldId id="294" r:id="rId42"/>
    <p:sldId id="295" r:id="rId43"/>
    <p:sldId id="310" r:id="rId44"/>
    <p:sldId id="311" r:id="rId45"/>
    <p:sldId id="312" r:id="rId46"/>
    <p:sldId id="313" r:id="rId47"/>
    <p:sldId id="314" r:id="rId48"/>
    <p:sldId id="315" r:id="rId49"/>
    <p:sldId id="336" r:id="rId50"/>
    <p:sldId id="337" r:id="rId51"/>
    <p:sldId id="338" r:id="rId52"/>
    <p:sldId id="339" r:id="rId53"/>
    <p:sldId id="300" r:id="rId54"/>
    <p:sldId id="316" r:id="rId55"/>
    <p:sldId id="317" r:id="rId56"/>
    <p:sldId id="318" r:id="rId57"/>
    <p:sldId id="319" r:id="rId58"/>
    <p:sldId id="320" r:id="rId59"/>
    <p:sldId id="340" r:id="rId60"/>
    <p:sldId id="341" r:id="rId61"/>
    <p:sldId id="342" r:id="rId62"/>
  </p:sldIdLst>
  <p:sldSz cx="9144000" cy="6858000" type="screen4x3"/>
  <p:notesSz cx="6858000" cy="9144000"/>
  <p:custDataLst>
    <p:tags r:id="rId63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slide" Target="slides/slide49.xml" /><Relationship Id="rId54" Type="http://schemas.openxmlformats.org/officeDocument/2006/relationships/slide" Target="slides/slide50.xml" /><Relationship Id="rId55" Type="http://schemas.openxmlformats.org/officeDocument/2006/relationships/slide" Target="slides/slide51.xml" /><Relationship Id="rId56" Type="http://schemas.openxmlformats.org/officeDocument/2006/relationships/slide" Target="slides/slide52.xml" /><Relationship Id="rId57" Type="http://schemas.openxmlformats.org/officeDocument/2006/relationships/slide" Target="slides/slide53.xml" /><Relationship Id="rId58" Type="http://schemas.openxmlformats.org/officeDocument/2006/relationships/slide" Target="slides/slide54.xml" /><Relationship Id="rId59" Type="http://schemas.openxmlformats.org/officeDocument/2006/relationships/slide" Target="slides/slide55.xml" /><Relationship Id="rId6" Type="http://schemas.openxmlformats.org/officeDocument/2006/relationships/slide" Target="slides/slide2.xml" /><Relationship Id="rId60" Type="http://schemas.openxmlformats.org/officeDocument/2006/relationships/slide" Target="slides/slide56.xml" /><Relationship Id="rId61" Type="http://schemas.openxmlformats.org/officeDocument/2006/relationships/slide" Target="slides/slide57.xml" /><Relationship Id="rId62" Type="http://schemas.openxmlformats.org/officeDocument/2006/relationships/slide" Target="slides/slide58.xml" /><Relationship Id="rId63" Type="http://schemas.openxmlformats.org/officeDocument/2006/relationships/tags" Target="tags/tag1.xml" /><Relationship Id="rId64" Type="http://schemas.openxmlformats.org/officeDocument/2006/relationships/presProps" Target="presProps.xml" /><Relationship Id="rId65" Type="http://schemas.openxmlformats.org/officeDocument/2006/relationships/viewProps" Target="viewProps.xml" /><Relationship Id="rId66" Type="http://schemas.openxmlformats.org/officeDocument/2006/relationships/theme" Target="theme/theme1.xml" /><Relationship Id="rId67" Type="http://schemas.openxmlformats.org/officeDocument/2006/relationships/tableStyles" Target="tableStyles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349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3491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6F4C792-56A6-4512-9E8F-D82AB28435F4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3492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3493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5FA136C-8B04-483F-8AD5-D73117AA5EE5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4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4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B72EF1CC-520F-4DF0-B36A-CF82CD4C6D31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144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4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44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4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BB5A22D-F6F9-4ECB-A3B1-23A2225111BD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6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2467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1D0B81A-3468-41A0-BA99-4A158A087A0E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C2824654-423C-40A4-86F2-936E8AE1F010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98F3BE68-10BE-48DB-8A06-6C2454CFCD8C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35" r:id="rId1"/>
    <p:sldLayoutId id="2147484737" r:id="rId2"/>
    <p:sldLayoutId id="2147484738" r:id="rId3"/>
    <p:sldLayoutId id="2147484739" r:id="rId4"/>
    <p:sldLayoutId id="2147484740" r:id="rId5"/>
    <p:sldLayoutId id="2147484741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2" r:id="rId1"/>
    <p:sldLayoutId id="2147484743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8.xml" TargetMode="Internal" /><Relationship Id="rId6" Type="http://schemas.openxmlformats.org/officeDocument/2006/relationships/slide" Target="slide50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Relationship Id="rId3" Type="http://schemas.openxmlformats.org/officeDocument/2006/relationships/image" Target="../media/image11.emf" /><Relationship Id="rId4" Type="http://schemas.openxmlformats.org/officeDocument/2006/relationships/image" Target="../media/image12.emf" /><Relationship Id="rId5" Type="http://schemas.openxmlformats.org/officeDocument/2006/relationships/image" Target="../media/image13.png" /><Relationship Id="rId6" Type="http://schemas.openxmlformats.org/officeDocument/2006/relationships/image" Target="../media/image14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Relationship Id="rId3" Type="http://schemas.openxmlformats.org/officeDocument/2006/relationships/image" Target="../media/image18.emf" /><Relationship Id="rId4" Type="http://schemas.openxmlformats.org/officeDocument/2006/relationships/image" Target="../media/image19.emf" /><Relationship Id="rId5" Type="http://schemas.openxmlformats.org/officeDocument/2006/relationships/image" Target="../media/image20.png" /><Relationship Id="rId6" Type="http://schemas.openxmlformats.org/officeDocument/2006/relationships/image" Target="../media/image21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Relationship Id="rId3" Type="http://schemas.openxmlformats.org/officeDocument/2006/relationships/image" Target="../media/image23.emf" /><Relationship Id="rId4" Type="http://schemas.openxmlformats.org/officeDocument/2006/relationships/image" Target="../media/image24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Relationship Id="rId4" Type="http://schemas.openxmlformats.org/officeDocument/2006/relationships/image" Target="../media/image27.em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Relationship Id="rId3" Type="http://schemas.openxmlformats.org/officeDocument/2006/relationships/image" Target="../media/image29.emf" /><Relationship Id="rId4" Type="http://schemas.openxmlformats.org/officeDocument/2006/relationships/image" Target="../media/image30.png" /><Relationship Id="rId5" Type="http://schemas.openxmlformats.org/officeDocument/2006/relationships/image" Target="../media/image31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emf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emf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png" /><Relationship Id="rId3" Type="http://schemas.openxmlformats.org/officeDocument/2006/relationships/image" Target="../media/image38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png" /><Relationship Id="rId3" Type="http://schemas.openxmlformats.org/officeDocument/2006/relationships/image" Target="../media/image40.pn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png" /><Relationship Id="rId3" Type="http://schemas.openxmlformats.org/officeDocument/2006/relationships/image" Target="../media/image42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3.pn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pn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pn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27A.TIF" TargetMode="External" /><Relationship Id="rId3" Type="http://schemas.openxmlformats.org/officeDocument/2006/relationships/image" Target="../media/image45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27B.TIF" TargetMode="External" /><Relationship Id="rId5" Type="http://schemas.openxmlformats.org/officeDocument/2006/relationships/image" Target="../media/image46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27C.TIF" TargetMode="External" /><Relationship Id="rId7" Type="http://schemas.openxmlformats.org/officeDocument/2006/relationships/image" Target="../media/image47.png" /><Relationship Id="rId8" Type="http://schemas.openxmlformats.org/officeDocument/2006/relationships/image" Target="file:///E:\&#36164;&#26009;%20%20%20L\2020\&#35838;&#20214;\&#20013;&#32771;&#24635;&#22797;&#20064;\2021&#20013;&#32771;&#24635;&#22797;&#20064;&#183;&#29289;&#29702;\27D.TIF" TargetMode="External" /><Relationship Id="rId9" Type="http://schemas.openxmlformats.org/officeDocument/2006/relationships/image" Target="../media/image48.pn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QN5A.TIF" TargetMode="External" /><Relationship Id="rId3" Type="http://schemas.openxmlformats.org/officeDocument/2006/relationships/image" Target="../media/image49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QN5B.TIF" TargetMode="External" /><Relationship Id="rId5" Type="http://schemas.openxmlformats.org/officeDocument/2006/relationships/image" Target="../media/image50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QN5C.TIF" TargetMode="External" /><Relationship Id="rId7" Type="http://schemas.openxmlformats.org/officeDocument/2006/relationships/image" Target="../media/image51.png" /><Relationship Id="rId8" Type="http://schemas.openxmlformats.org/officeDocument/2006/relationships/image" Target="file:///E:\&#36164;&#26009;%20%20%20L\2020\&#35838;&#20214;\&#20013;&#32771;&#24635;&#22797;&#20064;\2021&#20013;&#32771;&#24635;&#22797;&#20064;&#183;&#29289;&#29702;\QN5D.TIF" TargetMode="External" /><Relationship Id="rId9" Type="http://schemas.openxmlformats.org/officeDocument/2006/relationships/image" Target="../media/image52.pn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3.png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4.png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5.emf" /><Relationship Id="rId3" Type="http://schemas.openxmlformats.org/officeDocument/2006/relationships/image" Target="file:///E:\&#36164;&#26009;%20%20%20L\2020\&#35838;&#20214;\&#20013;&#32771;&#24635;&#22797;&#20064;\2021&#20013;&#32771;&#24635;&#22797;&#20064;&#183;&#29289;&#29702;\D7.TIF" TargetMode="External" /><Relationship Id="rId4" Type="http://schemas.openxmlformats.org/officeDocument/2006/relationships/image" Target="../media/image56.png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7.png" /><Relationship Id="rId3" Type="http://schemas.openxmlformats.org/officeDocument/2006/relationships/image" Target="../media/image58.png" /><Relationship Id="rId4" Type="http://schemas.openxmlformats.org/officeDocument/2006/relationships/image" Target="../media/image5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917575" y="2401888"/>
            <a:ext cx="7473950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第一板块 声、光、热</a:t>
            </a:r>
            <a:endParaRPr lang="zh-CN" altLang="en-US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60" name="文本框 14"/>
          <p:cNvSpPr txBox="1">
            <a:spLocks noChangeArrowheads="1"/>
          </p:cNvSpPr>
          <p:nvPr/>
        </p:nvSpPr>
        <p:spPr bwMode="auto">
          <a:xfrm>
            <a:off x="1762654" y="3662363"/>
            <a:ext cx="588962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课时　光现象</a:t>
            </a:r>
            <a:endParaRPr lang="zh-CN" altLang="en-US" sz="32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668713" y="3013075"/>
            <a:ext cx="676275" cy="744538"/>
            <a:chOff x="3703637" y="4502150"/>
            <a:chExt cx="676275" cy="744538"/>
          </a:xfrm>
        </p:grpSpPr>
        <p:sp>
          <p:nvSpPr>
            <p:cNvPr id="3092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3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411413" y="1228725"/>
            <a:ext cx="676275" cy="754063"/>
            <a:chOff x="2446338" y="2438400"/>
            <a:chExt cx="676275" cy="754063"/>
          </a:xfrm>
        </p:grpSpPr>
        <p:sp>
          <p:nvSpPr>
            <p:cNvPr id="3090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1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051000" y="1273705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077" name="组合 6"/>
          <p:cNvGrpSpPr/>
          <p:nvPr/>
        </p:nvGrpSpPr>
        <p:grpSpPr>
          <a:xfrm>
            <a:off x="4524375" y="3943350"/>
            <a:ext cx="676275" cy="754063"/>
            <a:chOff x="4543425" y="5634038"/>
            <a:chExt cx="676275" cy="754062"/>
          </a:xfrm>
        </p:grpSpPr>
        <p:sp>
          <p:nvSpPr>
            <p:cNvPr id="3088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9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8" name="组合 3"/>
          <p:cNvGrpSpPr/>
          <p:nvPr/>
        </p:nvGrpSpPr>
        <p:grpSpPr>
          <a:xfrm>
            <a:off x="3160713" y="2122488"/>
            <a:ext cx="676275" cy="773112"/>
            <a:chOff x="3195638" y="3535363"/>
            <a:chExt cx="676275" cy="773112"/>
          </a:xfrm>
        </p:grpSpPr>
        <p:sp>
          <p:nvSpPr>
            <p:cNvPr id="3086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7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40"/>
          <p:cNvGrpSpPr/>
          <p:nvPr/>
        </p:nvGrpSpPr>
        <p:grpSpPr>
          <a:xfrm>
            <a:off x="5286375" y="4797425"/>
            <a:ext cx="676275" cy="723900"/>
            <a:chOff x="5306402" y="5631420"/>
            <a:chExt cx="676410" cy="723398"/>
          </a:xfrm>
        </p:grpSpPr>
        <p:sp>
          <p:nvSpPr>
            <p:cNvPr id="3084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5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0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835225" y="2167467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1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349575" y="3024717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2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278262" y="392483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3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5933900" y="4896380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考情分析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433388" y="839788"/>
          <a:ext cx="8277225" cy="5638800"/>
        </p:xfrm>
        <a:graphic>
          <a:graphicData uri="http://schemas.openxmlformats.org/drawingml/2006/table">
            <a:tbl>
              <a:tblPr/>
              <a:tblGrid>
                <a:gridCol w="2444750"/>
                <a:gridCol w="1895475"/>
                <a:gridCol w="1954212"/>
                <a:gridCol w="1982788"/>
              </a:tblGrid>
              <a:tr h="304800">
                <a:tc rowSpan="2"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课程标准</a:t>
                      </a:r>
                      <a:endParaRPr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近三年考到的知识点</a:t>
                      </a:r>
                      <a:endParaRPr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2018</a:t>
                      </a:r>
                      <a:endParaRPr lang="zh-CN" altLang="zh-CN"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2019</a:t>
                      </a:r>
                      <a:endParaRPr lang="zh-CN" altLang="zh-CN"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2020</a:t>
                      </a:r>
                      <a:endParaRPr lang="zh-CN" altLang="zh-CN"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054225"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2.3.3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通过实验，探究并了解光的反射定律，探究并了解光的折射现象及其特点．</a:t>
                      </a:r>
                      <a:endParaRPr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光的反射规律</a:t>
                      </a:r>
                      <a:endParaRPr sz="20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（作图题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lang="en-US" altLang="zh-CN" sz="20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折射现象</a:t>
                      </a:r>
                      <a:endParaRPr lang="en-US" altLang="zh-CN" sz="20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（选择题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光的反射定律</a:t>
                      </a:r>
                      <a:endParaRPr sz="20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（填空题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lang="en-US" altLang="zh-CN" sz="20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画反射光线和折射光线</a:t>
                      </a:r>
                      <a:endParaRPr lang="en-US" altLang="zh-CN" sz="20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（作图题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折射现象的光路图</a:t>
                      </a:r>
                      <a:endParaRPr sz="20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（选择题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635125"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2.3.4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通过实验，探究平面镜成像时像与物的关系．知道平面镜成像的特点及应用．</a:t>
                      </a:r>
                      <a:endParaRPr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</a:t>
                      </a:r>
                      <a:r>
                        <a:rPr lang="zh-CN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</a:t>
                      </a:r>
                      <a:endParaRPr lang="zh-CN" altLang="zh-CN"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平面镜成像规律</a:t>
                      </a:r>
                      <a:endParaRPr sz="20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（填空题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216025"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2.3.6</a:t>
                      </a: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通过实验，了解白光的组成和不同色光混合的现象．</a:t>
                      </a:r>
                      <a:endParaRPr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6" tIns="0" rIns="68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300"/>
                        </a:lnSpc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6" marR="68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604838" y="741363"/>
            <a:ext cx="4265612" cy="558800"/>
          </a:xfrm>
          <a:prstGeom prst="homePlate">
            <a:avLst>
              <a:gd name="adj" fmla="val 50007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　  光的直线传播　 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4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001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．光源：自己能发光的物体，如太阳、点燃的蜡烛、水母、萤火虫等．月球</a:t>
            </a:r>
            <a:r>
              <a:rPr lang="zh-CN" altLang="zh-CN" sz="2800" u="sng"/>
              <a:t>　　　　　</a:t>
            </a:r>
            <a:r>
              <a:rPr lang="zh-CN" altLang="zh-CN" sz="2800"/>
              <a:t>光源．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．光线：用一根带箭头的线段表示光的传播的路径与方向，是假想的，采用建模法．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．光速：真空中的传播速度</a:t>
            </a:r>
            <a:r>
              <a:rPr lang="en-US" altLang="zh-CN" sz="2800" i="1"/>
              <a:t>c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m/s</a:t>
            </a:r>
            <a:r>
              <a:rPr lang="zh-CN" altLang="zh-CN" sz="2800"/>
              <a:t>＝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km/s</a:t>
            </a:r>
            <a:r>
              <a:rPr lang="zh-CN" altLang="zh-CN" sz="2800"/>
              <a:t>，</a:t>
            </a:r>
            <a:br>
              <a:rPr lang="zh-CN" altLang="zh-CN" sz="2800"/>
            </a:br>
            <a:r>
              <a:rPr lang="zh-CN" altLang="zh-CN" sz="2800"/>
              <a:t>光在不同的介质中的传播速度不同，注：</a:t>
            </a:r>
            <a:r>
              <a:rPr lang="en-US" altLang="zh-CN" sz="2800" i="1"/>
              <a:t>c</a:t>
            </a:r>
            <a:r>
              <a:rPr lang="zh-CN" altLang="zh-CN" sz="2800"/>
              <a:t>＞</a:t>
            </a:r>
            <a:r>
              <a:rPr lang="en-US" altLang="zh-CN" sz="2800" i="1"/>
              <a:t>v</a:t>
            </a:r>
            <a:r>
              <a:rPr lang="zh-CN" altLang="zh-CN" sz="2800" baseline="-25000"/>
              <a:t>空气</a:t>
            </a:r>
            <a:r>
              <a:rPr lang="zh-CN" altLang="zh-CN" sz="2800"/>
              <a:t> ＞</a:t>
            </a:r>
            <a:r>
              <a:rPr lang="en-US" altLang="zh-CN" sz="2800" i="1"/>
              <a:t>v</a:t>
            </a:r>
            <a:r>
              <a:rPr lang="zh-CN" altLang="zh-CN" sz="2800" baseline="-25000"/>
              <a:t>水</a:t>
            </a:r>
            <a:r>
              <a:rPr lang="zh-CN" altLang="zh-CN" sz="2800"/>
              <a:t> ＞</a:t>
            </a:r>
            <a:r>
              <a:rPr lang="en-US" altLang="zh-CN" sz="2800" i="1"/>
              <a:t>v</a:t>
            </a:r>
            <a:r>
              <a:rPr lang="zh-CN" altLang="zh-CN" sz="2800" baseline="-25000"/>
              <a:t>玻璃．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125" name="矩形 2"/>
          <p:cNvSpPr/>
          <p:nvPr/>
        </p:nvSpPr>
        <p:spPr>
          <a:xfrm>
            <a:off x="5308600" y="2011363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不是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126" name="矩形 4"/>
          <p:cNvSpPr/>
          <p:nvPr/>
        </p:nvSpPr>
        <p:spPr>
          <a:xfrm>
            <a:off x="5846763" y="3975100"/>
            <a:ext cx="12033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endParaRPr lang="zh-CN" altLang="en-US" sz="2800"/>
          </a:p>
        </p:txBody>
      </p:sp>
      <p:sp>
        <p:nvSpPr>
          <p:cNvPr id="5127" name="矩形 5"/>
          <p:cNvSpPr/>
          <p:nvPr/>
        </p:nvSpPr>
        <p:spPr>
          <a:xfrm>
            <a:off x="900113" y="4616450"/>
            <a:ext cx="12033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  <p:bldP spid="51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224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．光年：光在一年内传播的距离，是</a:t>
            </a:r>
            <a:r>
              <a:rPr lang="zh-CN" altLang="zh-CN" sz="2800" u="sng"/>
              <a:t>　　　　</a:t>
            </a:r>
            <a:r>
              <a:rPr lang="zh-CN" altLang="zh-CN" sz="2800"/>
              <a:t>单位．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．光的直线传播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）条件：在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中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）现象：影子、日（月）食、小孔成像、坐井观天等．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8" name="矩形 2"/>
          <p:cNvSpPr/>
          <p:nvPr/>
        </p:nvSpPr>
        <p:spPr>
          <a:xfrm>
            <a:off x="6704013" y="151130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长度</a:t>
            </a:r>
            <a:endParaRPr lang="zh-CN" altLang="en-US" sz="2800"/>
          </a:p>
        </p:txBody>
      </p:sp>
      <p:sp>
        <p:nvSpPr>
          <p:cNvPr id="6149" name="矩形 3"/>
          <p:cNvSpPr/>
          <p:nvPr/>
        </p:nvSpPr>
        <p:spPr>
          <a:xfrm>
            <a:off x="3576638" y="3429000"/>
            <a:ext cx="23399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同种均匀介质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335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）应用：</a:t>
            </a:r>
            <a:r>
              <a:rPr lang="en-US" altLang="zh-CN" sz="2800"/>
              <a:t>①</a:t>
            </a:r>
            <a:r>
              <a:rPr lang="zh-CN" altLang="zh-CN" sz="2800"/>
              <a:t>激光准直；</a:t>
            </a:r>
            <a:r>
              <a:rPr lang="en-US" altLang="zh-CN" sz="2800"/>
              <a:t>②</a:t>
            </a:r>
            <a:r>
              <a:rPr lang="zh-CN" altLang="zh-CN" sz="2800"/>
              <a:t>站队；</a:t>
            </a:r>
            <a:r>
              <a:rPr lang="en-US" altLang="zh-CN" sz="2800"/>
              <a:t>③</a:t>
            </a:r>
            <a:r>
              <a:rPr lang="zh-CN" altLang="zh-CN" sz="2800"/>
              <a:t>射击时，利用三点一线进行瞄准．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）注意：小孔成像所成的像是</a:t>
            </a:r>
            <a:r>
              <a:rPr lang="zh-CN" altLang="zh-CN" sz="2800" u="sng"/>
              <a:t>　　　　　</a:t>
            </a:r>
            <a:r>
              <a:rPr lang="zh-CN" altLang="zh-CN" sz="2800"/>
              <a:t>立的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像，像的大小可能是大于、等于或小于物体．像与物体的形状有关，与孔的形状无关．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7172" name="矩形 2"/>
          <p:cNvSpPr/>
          <p:nvPr/>
        </p:nvSpPr>
        <p:spPr>
          <a:xfrm>
            <a:off x="6403975" y="2994025"/>
            <a:ext cx="5445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7173" name="矩形 3"/>
          <p:cNvSpPr/>
          <p:nvPr/>
        </p:nvSpPr>
        <p:spPr>
          <a:xfrm>
            <a:off x="1109663" y="3622675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实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title" idx="4294967295"/>
          </p:nvPr>
        </p:nvSpPr>
        <p:spPr>
          <a:xfrm>
            <a:off x="411163" y="12319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．定义：光遇到物体的表面会</a:t>
            </a:r>
            <a:br>
              <a:rPr lang="en-US" altLang="zh-CN" sz="2800"/>
            </a:br>
            <a:r>
              <a:rPr lang="zh-CN" altLang="zh-CN" sz="2800"/>
              <a:t>发生</a:t>
            </a:r>
            <a:r>
              <a:rPr lang="zh-CN" altLang="zh-CN" sz="2800" u="sng"/>
              <a:t>　　　　</a:t>
            </a:r>
            <a:r>
              <a:rPr lang="zh-CN" altLang="zh-CN" sz="2800"/>
              <a:t>．我们能看见不发</a:t>
            </a:r>
            <a:br>
              <a:rPr lang="en-US" altLang="zh-CN" sz="2800"/>
            </a:br>
            <a:r>
              <a:rPr lang="zh-CN" altLang="zh-CN" sz="2800"/>
              <a:t>光的物体，是因为物体</a:t>
            </a:r>
            <a:r>
              <a:rPr lang="zh-CN" altLang="zh-CN" sz="2800" u="sng"/>
              <a:t>　　　　　</a:t>
            </a:r>
            <a:r>
              <a:rPr lang="zh-CN" altLang="zh-CN" sz="2800"/>
              <a:t>的光进入了人眼．光的反射中，各概念见右图．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．定律：反射光线、入射光线、法线在</a:t>
            </a:r>
            <a:br>
              <a:rPr lang="en-US" altLang="zh-CN" sz="2800"/>
            </a:br>
            <a:r>
              <a:rPr lang="zh-CN" altLang="zh-CN" sz="2800" u="sng"/>
              <a:t>　　</a:t>
            </a:r>
            <a:r>
              <a:rPr lang="en-US" altLang="zh-CN" sz="2800" u="sng"/>
              <a:t>                </a:t>
            </a:r>
            <a:r>
              <a:rPr lang="zh-CN" altLang="zh-CN" sz="2800"/>
              <a:t>，反射光线与入射光线分居法线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侧，反射角</a:t>
            </a:r>
            <a:r>
              <a:rPr lang="zh-CN" altLang="zh-CN" sz="2800" u="sng"/>
              <a:t>　　　　　</a:t>
            </a:r>
            <a:r>
              <a:rPr lang="zh-CN" altLang="zh-CN" sz="2800"/>
              <a:t>入射角．</a:t>
            </a:r>
            <a:br>
              <a:rPr lang="zh-CN" altLang="zh-CN" sz="2800"/>
            </a:br>
            <a:r>
              <a:rPr lang="zh-CN" altLang="zh-CN" sz="2800"/>
              <a:t>在反射现象中，光路是</a:t>
            </a:r>
            <a:r>
              <a:rPr lang="zh-CN" altLang="zh-CN" sz="2800" u="sng"/>
              <a:t>　　　　　</a:t>
            </a:r>
            <a:r>
              <a:rPr lang="zh-CN" altLang="zh-CN" sz="2800"/>
              <a:t>的．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箭头: 五边形 3"/>
          <p:cNvSpPr/>
          <p:nvPr/>
        </p:nvSpPr>
        <p:spPr>
          <a:xfrm>
            <a:off x="604838" y="760413"/>
            <a:ext cx="3244850" cy="549275"/>
          </a:xfrm>
          <a:prstGeom prst="homePlate">
            <a:avLst>
              <a:gd name="adj" fmla="val 49995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二　  光的反射　 </a:t>
            </a:r>
            <a:endParaRPr lang="zh-CN" altLang="en-US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8197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8175" y="973138"/>
            <a:ext cx="3122613" cy="1562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8" name="矩形 2"/>
          <p:cNvSpPr/>
          <p:nvPr/>
        </p:nvSpPr>
        <p:spPr>
          <a:xfrm>
            <a:off x="1346200" y="195580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反射</a:t>
            </a:r>
            <a:endParaRPr lang="zh-CN" altLang="en-US" sz="2800"/>
          </a:p>
        </p:txBody>
      </p:sp>
      <p:sp>
        <p:nvSpPr>
          <p:cNvPr id="8199" name="矩形 4"/>
          <p:cNvSpPr/>
          <p:nvPr/>
        </p:nvSpPr>
        <p:spPr>
          <a:xfrm>
            <a:off x="4486275" y="2595563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反射</a:t>
            </a:r>
            <a:endParaRPr lang="zh-CN" altLang="en-US" sz="2800"/>
          </a:p>
        </p:txBody>
      </p:sp>
      <p:sp>
        <p:nvSpPr>
          <p:cNvPr id="8200" name="矩形 5"/>
          <p:cNvSpPr/>
          <p:nvPr/>
        </p:nvSpPr>
        <p:spPr>
          <a:xfrm>
            <a:off x="604838" y="4510088"/>
            <a:ext cx="2046287" cy="522287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同一平面内　</a:t>
            </a:r>
            <a:endParaRPr lang="zh-CN" altLang="en-US" sz="2800"/>
          </a:p>
        </p:txBody>
      </p:sp>
      <p:sp>
        <p:nvSpPr>
          <p:cNvPr id="8201" name="矩形 6"/>
          <p:cNvSpPr/>
          <p:nvPr/>
        </p:nvSpPr>
        <p:spPr>
          <a:xfrm>
            <a:off x="1074738" y="5160963"/>
            <a:ext cx="5445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两</a:t>
            </a:r>
            <a:endParaRPr lang="zh-CN" altLang="en-US" sz="2800"/>
          </a:p>
        </p:txBody>
      </p:sp>
      <p:sp>
        <p:nvSpPr>
          <p:cNvPr id="8202" name="矩形 7"/>
          <p:cNvSpPr/>
          <p:nvPr/>
        </p:nvSpPr>
        <p:spPr>
          <a:xfrm>
            <a:off x="4475163" y="5160963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等于</a:t>
            </a:r>
            <a:endParaRPr lang="zh-CN" altLang="en-US" sz="2800"/>
          </a:p>
        </p:txBody>
      </p:sp>
      <p:sp>
        <p:nvSpPr>
          <p:cNvPr id="8203" name="矩形 8"/>
          <p:cNvSpPr/>
          <p:nvPr/>
        </p:nvSpPr>
        <p:spPr>
          <a:xfrm>
            <a:off x="4475163" y="5792788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可逆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8" grpId="0"/>
      <p:bldP spid="8199" grpId="0"/>
      <p:bldP spid="8200" grpId="0"/>
      <p:bldP spid="8201" grpId="0"/>
      <p:bldP spid="8202" grpId="0"/>
      <p:bldP spid="82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1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．类型：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4.</a:t>
            </a:r>
            <a:r>
              <a:rPr lang="zh-CN" altLang="zh-CN" sz="2800"/>
              <a:t>现象：水中倒影，照镜子，镜花水月，自行车尾灯，看见不发光的物体等</a:t>
            </a:r>
            <a:br>
              <a:rPr lang="zh-CN" altLang="zh-CN" sz="2800"/>
            </a:br>
            <a:endParaRPr lang="zh-CN" altLang="zh-CN" sz="2800"/>
          </a:p>
        </p:txBody>
      </p:sp>
      <p:graphicFrame>
        <p:nvGraphicFramePr>
          <p:cNvPr id="9220" name="表格 2"/>
          <p:cNvGraphicFramePr>
            <a:graphicFrameLocks noGrp="1"/>
          </p:cNvGraphicFramePr>
          <p:nvPr/>
        </p:nvGraphicFramePr>
        <p:xfrm>
          <a:off x="500062" y="1657350"/>
          <a:ext cx="8128000" cy="2884488"/>
        </p:xfrm>
        <a:graphic>
          <a:graphicData uri="http://schemas.openxmlformats.org/drawingml/2006/table">
            <a:tbl>
              <a:tblPr/>
              <a:tblGrid>
                <a:gridCol w="1625600"/>
                <a:gridCol w="1506538"/>
                <a:gridCol w="1744662"/>
                <a:gridCol w="1625600"/>
                <a:gridCol w="1625600"/>
              </a:tblGrid>
              <a:tr h="422275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反射面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平行光入射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现象举例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共同点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195388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反射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光滑平面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反射光仍平行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倒影、镜中花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2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两种反射均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光的反射定律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266825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反射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凹凸不平（粗糙）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反射光向各个方向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黑板、电影屏幕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</a:tr>
            </a:tbl>
          </a:graphicData>
        </a:graphic>
      </p:graphicFrame>
      <p:sp>
        <p:nvSpPr>
          <p:cNvPr id="9245" name="矩形 3"/>
          <p:cNvSpPr/>
          <p:nvPr/>
        </p:nvSpPr>
        <p:spPr>
          <a:xfrm>
            <a:off x="909638" y="218440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镜面</a:t>
            </a:r>
            <a:endParaRPr lang="zh-CN" altLang="en-US" sz="2400">
              <a:ea typeface="黑体" pitchFamily="49" charset="-122"/>
            </a:endParaRPr>
          </a:p>
        </p:txBody>
      </p:sp>
      <p:sp>
        <p:nvSpPr>
          <p:cNvPr id="9246" name="矩形 4"/>
          <p:cNvSpPr/>
          <p:nvPr/>
        </p:nvSpPr>
        <p:spPr>
          <a:xfrm>
            <a:off x="1063625" y="3421063"/>
            <a:ext cx="4921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漫</a:t>
            </a:r>
            <a:endParaRPr lang="zh-CN" altLang="en-US" sz="2400">
              <a:ea typeface="黑体" pitchFamily="49" charset="-122"/>
            </a:endParaRPr>
          </a:p>
        </p:txBody>
      </p:sp>
      <p:sp>
        <p:nvSpPr>
          <p:cNvPr id="9247" name="矩形 5"/>
          <p:cNvSpPr/>
          <p:nvPr/>
        </p:nvSpPr>
        <p:spPr>
          <a:xfrm>
            <a:off x="7531100" y="2801938"/>
            <a:ext cx="8001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遵循</a:t>
            </a:r>
            <a:endParaRPr lang="zh-CN" altLang="en-US" sz="24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45" grpId="0"/>
      <p:bldP spid="9246" grpId="0"/>
      <p:bldP spid="92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title" idx="4294967295"/>
          </p:nvPr>
        </p:nvSpPr>
        <p:spPr>
          <a:xfrm>
            <a:off x="604838" y="16811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．特点：像与物到镜面的距离</a:t>
            </a:r>
            <a:r>
              <a:rPr lang="zh-CN" altLang="zh-CN" sz="2800" u="sng"/>
              <a:t>　　　　　</a:t>
            </a:r>
            <a:r>
              <a:rPr lang="zh-CN" altLang="zh-CN" sz="2800"/>
              <a:t>，像与物的大小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像与物的连线与镜面</a:t>
            </a:r>
            <a:r>
              <a:rPr lang="zh-CN" altLang="zh-CN" sz="2800" u="sng"/>
              <a:t>　　　　　</a:t>
            </a:r>
            <a:r>
              <a:rPr lang="zh-CN" altLang="zh-CN" sz="2800"/>
              <a:t>；成的像是正立的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像．</a:t>
            </a:r>
            <a:br>
              <a:rPr lang="zh-CN" altLang="zh-CN" sz="2800"/>
            </a:br>
            <a:r>
              <a:rPr lang="zh-CN" altLang="zh-CN" sz="2800"/>
              <a:t>（前面</a:t>
            </a:r>
            <a:r>
              <a:rPr lang="en-US" altLang="zh-CN" sz="2800"/>
              <a:t>3</a:t>
            </a:r>
            <a:r>
              <a:rPr lang="zh-CN" altLang="zh-CN" sz="2800"/>
              <a:t>点可以概括为像和物关于镜面对称；平面镜成像的大小与物体到镜面的距离、镜面的大小无关）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0244" name="箭头: 五边形 3"/>
          <p:cNvSpPr/>
          <p:nvPr/>
        </p:nvSpPr>
        <p:spPr>
          <a:xfrm>
            <a:off x="604838" y="981075"/>
            <a:ext cx="3571875" cy="577850"/>
          </a:xfrm>
          <a:prstGeom prst="homePlate">
            <a:avLst>
              <a:gd name="adj" fmla="val 4999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三　  平面镜成像　 </a:t>
            </a:r>
            <a:endParaRPr lang="zh-CN" altLang="en-US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5" name="矩形 2"/>
          <p:cNvSpPr/>
          <p:nvPr/>
        </p:nvSpPr>
        <p:spPr>
          <a:xfrm>
            <a:off x="5951538" y="1760538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相等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0246" name="矩形 4"/>
          <p:cNvSpPr/>
          <p:nvPr/>
        </p:nvSpPr>
        <p:spPr>
          <a:xfrm>
            <a:off x="2544763" y="241300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相等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0247" name="矩形 5"/>
          <p:cNvSpPr/>
          <p:nvPr/>
        </p:nvSpPr>
        <p:spPr>
          <a:xfrm>
            <a:off x="4335463" y="304800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垂直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0248" name="矩形 6"/>
          <p:cNvSpPr/>
          <p:nvPr/>
        </p:nvSpPr>
        <p:spPr>
          <a:xfrm>
            <a:off x="1331913" y="3671888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虚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6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．原理：平面镜所成的虚像是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形成的．如右图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．应用：穿衣镜（成像）、潜望镜（改变光路）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．球面镜：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）凸面镜：对光有</a:t>
            </a:r>
            <a:r>
              <a:rPr lang="zh-CN" altLang="zh-CN" sz="2800" u="sng"/>
              <a:t>　　　　　</a:t>
            </a:r>
            <a:r>
              <a:rPr lang="zh-CN" altLang="zh-CN" sz="2800"/>
              <a:t>作用，可增大视野（汽车上的观后镜）；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）凹面镜：对光有</a:t>
            </a:r>
            <a:r>
              <a:rPr lang="zh-CN" altLang="zh-CN" sz="2800" u="sng"/>
              <a:t>　　　　　</a:t>
            </a:r>
            <a:r>
              <a:rPr lang="zh-CN" altLang="zh-CN" sz="2800"/>
              <a:t>作用（太阳灶，利用光路可逆制作电筒）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126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1950" y="603250"/>
            <a:ext cx="1646238" cy="1677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9" name="矩形 2"/>
          <p:cNvSpPr/>
          <p:nvPr/>
        </p:nvSpPr>
        <p:spPr>
          <a:xfrm>
            <a:off x="636588" y="1598613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光的反射　</a:t>
            </a:r>
            <a:endParaRPr lang="zh-CN" altLang="en-US" sz="2800"/>
          </a:p>
        </p:txBody>
      </p:sp>
      <p:sp>
        <p:nvSpPr>
          <p:cNvPr id="11270" name="矩形 3"/>
          <p:cNvSpPr/>
          <p:nvPr/>
        </p:nvSpPr>
        <p:spPr>
          <a:xfrm>
            <a:off x="4394200" y="3511550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发散</a:t>
            </a:r>
            <a:endParaRPr lang="zh-CN" altLang="en-US" sz="2800"/>
          </a:p>
        </p:txBody>
      </p:sp>
      <p:sp>
        <p:nvSpPr>
          <p:cNvPr id="11271" name="矩形 4"/>
          <p:cNvSpPr/>
          <p:nvPr/>
        </p:nvSpPr>
        <p:spPr>
          <a:xfrm>
            <a:off x="4356100" y="4808538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会聚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9" grpId="0"/>
      <p:bldP spid="11270" grpId="0"/>
      <p:bldP spid="112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29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621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．定义：光从一种介质斜射进入另一种介质，光的传播方向会发生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．规律：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）折射光线与入射光线、法线在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平面内．（三线共面）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）折射光线跟入射光线分居</a:t>
            </a:r>
            <a:r>
              <a:rPr lang="zh-CN" altLang="zh-CN" sz="2800" u="sng"/>
              <a:t>　　　　　</a:t>
            </a:r>
            <a:r>
              <a:rPr lang="zh-CN" altLang="zh-CN" sz="2800"/>
              <a:t>两侧．（两线分居）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2292" name="箭头: 五边形 3"/>
          <p:cNvSpPr/>
          <p:nvPr/>
        </p:nvSpPr>
        <p:spPr>
          <a:xfrm>
            <a:off x="604838" y="1084263"/>
            <a:ext cx="3571875" cy="577850"/>
          </a:xfrm>
          <a:prstGeom prst="homePlate">
            <a:avLst>
              <a:gd name="adj" fmla="val 4999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四　  光的折射　 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2293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3475" y="2771775"/>
            <a:ext cx="2551113" cy="19335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4" name="矩形 2"/>
          <p:cNvSpPr/>
          <p:nvPr/>
        </p:nvSpPr>
        <p:spPr>
          <a:xfrm>
            <a:off x="3862388" y="2382838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偏折</a:t>
            </a:r>
            <a:endParaRPr lang="zh-CN" altLang="en-US" sz="2800"/>
          </a:p>
        </p:txBody>
      </p:sp>
      <p:sp>
        <p:nvSpPr>
          <p:cNvPr id="12295" name="矩形 4"/>
          <p:cNvSpPr/>
          <p:nvPr/>
        </p:nvSpPr>
        <p:spPr>
          <a:xfrm>
            <a:off x="1058863" y="431800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同一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2296" name="矩形 5"/>
          <p:cNvSpPr/>
          <p:nvPr/>
        </p:nvSpPr>
        <p:spPr>
          <a:xfrm>
            <a:off x="5888038" y="4941888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法线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4" grpId="0"/>
      <p:bldP spid="12295" grpId="0"/>
      <p:bldP spid="122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5" name="标题 4"/>
          <p:cNvSpPr>
            <a:spLocks noGrp="1"/>
          </p:cNvSpPr>
          <p:nvPr>
            <p:ph type="title" idx="4294967295"/>
          </p:nvPr>
        </p:nvSpPr>
        <p:spPr>
          <a:xfrm>
            <a:off x="582613" y="681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）当光从空气斜射入水中或其他介质中时，折射光线向法线方向偏折，折 射角</a:t>
            </a:r>
            <a:r>
              <a:rPr lang="zh-CN" altLang="zh-CN" sz="2800" u="sng"/>
              <a:t>　　　　　</a:t>
            </a:r>
            <a:r>
              <a:rPr lang="zh-CN" altLang="zh-CN" sz="2800"/>
              <a:t>入射角；当入射角增大时，折射角也</a:t>
            </a:r>
            <a:r>
              <a:rPr lang="zh-CN" altLang="zh-CN" sz="2800" u="sng"/>
              <a:t>　　　　　</a:t>
            </a:r>
            <a:r>
              <a:rPr lang="zh-CN" altLang="zh-CN" sz="2800"/>
              <a:t>．（光斜射入某种介质 时，空气中的角始终是“大角”）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）垂直入射时，折射角和入射角都等于</a:t>
            </a:r>
            <a:r>
              <a:rPr lang="en-US" altLang="zh-CN" sz="2800"/>
              <a:t>0°</a:t>
            </a:r>
            <a:r>
              <a:rPr lang="zh-CN" altLang="zh-CN" sz="2800"/>
              <a:t>，光的传播方向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）在光的折射现象中，光路是</a:t>
            </a:r>
            <a:r>
              <a:rPr lang="zh-CN" altLang="zh-CN" sz="2800" u="sng"/>
              <a:t>　　　　　</a:t>
            </a:r>
            <a:r>
              <a:rPr lang="zh-CN" altLang="zh-CN" sz="2800"/>
              <a:t>的．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．现象：折射使池水变浅、水面折枝、海市蜃楼、透镜等．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3316" name="矩形 2"/>
          <p:cNvSpPr/>
          <p:nvPr/>
        </p:nvSpPr>
        <p:spPr>
          <a:xfrm>
            <a:off x="6146800" y="1392238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小于</a:t>
            </a:r>
            <a:endParaRPr lang="zh-CN" altLang="en-US" sz="2800"/>
          </a:p>
        </p:txBody>
      </p:sp>
      <p:sp>
        <p:nvSpPr>
          <p:cNvPr id="13317" name="矩形 3"/>
          <p:cNvSpPr/>
          <p:nvPr/>
        </p:nvSpPr>
        <p:spPr>
          <a:xfrm>
            <a:off x="6088063" y="2043113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增大</a:t>
            </a:r>
            <a:endParaRPr lang="zh-CN" altLang="en-US" sz="2800"/>
          </a:p>
        </p:txBody>
      </p:sp>
      <p:sp>
        <p:nvSpPr>
          <p:cNvPr id="13318" name="矩形 4"/>
          <p:cNvSpPr/>
          <p:nvPr/>
        </p:nvSpPr>
        <p:spPr>
          <a:xfrm>
            <a:off x="2822575" y="394335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/>
          </a:p>
        </p:txBody>
      </p:sp>
      <p:sp>
        <p:nvSpPr>
          <p:cNvPr id="13319" name="矩形 5"/>
          <p:cNvSpPr/>
          <p:nvPr/>
        </p:nvSpPr>
        <p:spPr>
          <a:xfrm>
            <a:off x="6146800" y="4584700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可逆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  <p:bldP spid="13318" grpId="0"/>
      <p:bldP spid="133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39" name="标题 2"/>
          <p:cNvSpPr>
            <a:spLocks noGrp="1"/>
          </p:cNvSpPr>
          <p:nvPr>
            <p:ph type="title" idx="4294967295"/>
          </p:nvPr>
        </p:nvSpPr>
        <p:spPr>
          <a:xfrm>
            <a:off x="525463" y="2224088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．光的色散：太阳光（白光）通过三棱镜后被分解成</a:t>
            </a:r>
            <a:r>
              <a:rPr lang="zh-CN" altLang="zh-CN" sz="2800" u="sng"/>
              <a:t>　　　　　　　　　</a:t>
            </a:r>
            <a:r>
              <a:rPr lang="zh-CN" altLang="zh-CN" sz="2800"/>
              <a:t>七种色光，这种现象叫光的色散，如彩虹．色光的三原色：</a:t>
            </a: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40" name="箭头: 五边形 5"/>
          <p:cNvSpPr/>
          <p:nvPr/>
        </p:nvSpPr>
        <p:spPr>
          <a:xfrm>
            <a:off x="547688" y="1684338"/>
            <a:ext cx="3571875" cy="577850"/>
          </a:xfrm>
          <a:prstGeom prst="homePlate">
            <a:avLst>
              <a:gd name="adj" fmla="val 4999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五　  光的色散　 </a:t>
            </a:r>
            <a:endParaRPr lang="zh-CN" altLang="en-US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41" name="矩形 2"/>
          <p:cNvSpPr/>
          <p:nvPr/>
        </p:nvSpPr>
        <p:spPr>
          <a:xfrm>
            <a:off x="1531938" y="2941638"/>
            <a:ext cx="30575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红橙黄绿蓝靛紫　</a:t>
            </a:r>
            <a:endParaRPr lang="zh-CN" altLang="en-US" sz="2800"/>
          </a:p>
        </p:txBody>
      </p:sp>
      <p:sp>
        <p:nvSpPr>
          <p:cNvPr id="14342" name="矩形 3"/>
          <p:cNvSpPr/>
          <p:nvPr/>
        </p:nvSpPr>
        <p:spPr>
          <a:xfrm>
            <a:off x="6653213" y="3587750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红</a:t>
            </a:r>
            <a:endParaRPr lang="zh-CN" altLang="en-US" sz="2800"/>
          </a:p>
        </p:txBody>
      </p:sp>
      <p:sp>
        <p:nvSpPr>
          <p:cNvPr id="14343" name="矩形 4"/>
          <p:cNvSpPr/>
          <p:nvPr/>
        </p:nvSpPr>
        <p:spPr>
          <a:xfrm>
            <a:off x="1149350" y="4243388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绿</a:t>
            </a:r>
            <a:endParaRPr lang="zh-CN" altLang="en-US" sz="2800"/>
          </a:p>
        </p:txBody>
      </p:sp>
      <p:sp>
        <p:nvSpPr>
          <p:cNvPr id="14344" name="矩形 6"/>
          <p:cNvSpPr/>
          <p:nvPr/>
        </p:nvSpPr>
        <p:spPr>
          <a:xfrm>
            <a:off x="3276600" y="4243388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蓝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  <p:bldP spid="14343" grpId="0"/>
      <p:bldP spid="143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3" name="标题 2"/>
          <p:cNvSpPr>
            <a:spLocks noGrp="1"/>
          </p:cNvSpPr>
          <p:nvPr>
            <p:ph type="title" idx="4294967295"/>
          </p:nvPr>
        </p:nvSpPr>
        <p:spPr>
          <a:xfrm>
            <a:off x="582613" y="10953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．看不见的光：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）红外线：在光谱上红光以外的部分，一切物体都在发射红外线．其特点是热作用强．主要应用在</a:t>
            </a: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　　</a:t>
            </a:r>
            <a:r>
              <a:rPr lang="zh-CN" altLang="zh-CN" sz="2800"/>
              <a:t>等．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）紫外线：在光谱上紫光以外的部分．其主要特点是化学作用强．</a:t>
            </a:r>
            <a:br>
              <a:rPr lang="zh-CN" altLang="zh-CN" sz="2800"/>
            </a:br>
            <a:r>
              <a:rPr lang="zh-CN" altLang="zh-CN" sz="2800"/>
              <a:t>主要应用在</a:t>
            </a: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5364" name="矩形 2"/>
          <p:cNvSpPr/>
          <p:nvPr/>
        </p:nvSpPr>
        <p:spPr>
          <a:xfrm>
            <a:off x="1233488" y="3067050"/>
            <a:ext cx="12620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夜视仪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5365" name="矩形 3"/>
          <p:cNvSpPr/>
          <p:nvPr/>
        </p:nvSpPr>
        <p:spPr>
          <a:xfrm>
            <a:off x="3484563" y="3067050"/>
            <a:ext cx="12620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遥控器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5366" name="矩形 4"/>
          <p:cNvSpPr/>
          <p:nvPr/>
        </p:nvSpPr>
        <p:spPr>
          <a:xfrm>
            <a:off x="2708275" y="4986338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验钞机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5367" name="矩形 5"/>
          <p:cNvSpPr/>
          <p:nvPr/>
        </p:nvSpPr>
        <p:spPr>
          <a:xfrm>
            <a:off x="4746625" y="4986338"/>
            <a:ext cx="16208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灭菌消毒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光现象分辨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甘孜州）生活现象中蕴含了丰富的光学知识，下列说法正确的是（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“</a:t>
            </a:r>
            <a:r>
              <a:rPr lang="zh-CN" altLang="zh-CN" sz="2800"/>
              <a:t>池水映明月</a:t>
            </a:r>
            <a:r>
              <a:rPr lang="en-US" altLang="zh-CN" sz="2800"/>
              <a:t>”</a:t>
            </a:r>
            <a:r>
              <a:rPr lang="zh-CN" altLang="zh-CN" sz="2800"/>
              <a:t>是由于光的折射形成的</a:t>
            </a:r>
            <a:r>
              <a:rPr lang="en-US" altLang="zh-CN" sz="2800"/>
              <a:t>               B</a:t>
            </a:r>
            <a:r>
              <a:rPr lang="zh-CN" altLang="zh-CN" sz="2800"/>
              <a:t>．</a:t>
            </a:r>
            <a:r>
              <a:rPr lang="en-US" altLang="zh-CN" sz="2800"/>
              <a:t>“</a:t>
            </a:r>
            <a:r>
              <a:rPr lang="zh-CN" altLang="zh-CN" sz="2800"/>
              <a:t>立竿见影</a:t>
            </a:r>
            <a:r>
              <a:rPr lang="en-US" altLang="zh-CN" sz="2800"/>
              <a:t>”</a:t>
            </a:r>
            <a:r>
              <a:rPr lang="zh-CN" altLang="zh-CN" sz="2800"/>
              <a:t>是光沿直线传播形成的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“</a:t>
            </a:r>
            <a:r>
              <a:rPr lang="zh-CN" altLang="zh-CN" sz="2800"/>
              <a:t>潭清疑水浅</a:t>
            </a:r>
            <a:r>
              <a:rPr lang="en-US" altLang="zh-CN" sz="2800"/>
              <a:t>”</a:t>
            </a:r>
            <a:r>
              <a:rPr lang="zh-CN" altLang="zh-CN" sz="2800"/>
              <a:t>是由于光的反射形成的</a:t>
            </a:r>
            <a:r>
              <a:rPr lang="en-US" altLang="zh-CN" sz="2800"/>
              <a:t>               D</a:t>
            </a:r>
            <a:r>
              <a:rPr lang="zh-CN" altLang="zh-CN" sz="2800"/>
              <a:t>．</a:t>
            </a:r>
            <a:r>
              <a:rPr lang="en-US" altLang="zh-CN" sz="2800"/>
              <a:t>“</a:t>
            </a:r>
            <a:r>
              <a:rPr lang="zh-CN" altLang="zh-CN" sz="2800"/>
              <a:t>一叶障目</a:t>
            </a:r>
            <a:r>
              <a:rPr lang="en-US" altLang="zh-CN" sz="2800"/>
              <a:t>”</a:t>
            </a:r>
            <a:r>
              <a:rPr lang="zh-CN" altLang="zh-CN" sz="2800"/>
              <a:t>是光的折射造成的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763" y="1695450"/>
            <a:ext cx="792162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9" name="矩形 1"/>
          <p:cNvSpPr/>
          <p:nvPr/>
        </p:nvSpPr>
        <p:spPr>
          <a:xfrm>
            <a:off x="5338763" y="2241550"/>
            <a:ext cx="45720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06575"/>
            <a:ext cx="8128000" cy="33909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【点拔】光的直线传播现象：影子（手影、皮影、树荫）、小孔成像、日、月食、一叶障目；光的反射现象：倒影、镜花水月、照镜子；光的折射现象：海市蜃楼、池水变浅、筷子变弯；光的色散现象：彩虹．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509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泸州）</a:t>
            </a:r>
            <a:r>
              <a:rPr lang="en-US" altLang="zh-CN" sz="2800"/>
              <a:t>2020</a:t>
            </a:r>
            <a:r>
              <a:rPr lang="zh-CN" altLang="zh-CN" sz="2800"/>
              <a:t>年</a:t>
            </a:r>
            <a:r>
              <a:rPr lang="en-US" altLang="zh-CN" sz="2800"/>
              <a:t>6</a:t>
            </a:r>
            <a:r>
              <a:rPr lang="zh-CN" altLang="zh-CN" sz="2800"/>
              <a:t>月</a:t>
            </a:r>
            <a:r>
              <a:rPr lang="en-US" altLang="zh-CN" sz="2800"/>
              <a:t>21</a:t>
            </a:r>
            <a:r>
              <a:rPr lang="zh-CN" altLang="zh-CN" sz="2800"/>
              <a:t>日下午，泸州地区上空出现了日环食现象，如图所示．下列各图中的光学现象与日环食现象原理相同的是（　　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975" y="1530350"/>
            <a:ext cx="1209675" cy="446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8437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138" y="3622675"/>
            <a:ext cx="8482012" cy="17129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6"/>
          <p:cNvSpPr/>
          <p:nvPr/>
        </p:nvSpPr>
        <p:spPr>
          <a:xfrm>
            <a:off x="7137400" y="2809875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5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光的反射、折射作图　 </a:t>
            </a:r>
            <a:br>
              <a:rPr lang="en-US" altLang="zh-CN" sz="2800"/>
            </a:br>
            <a:r>
              <a:rPr lang="en-US" altLang="zh-CN" sz="2800"/>
              <a:t>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凉山州）如下图所示，是一束光从空气斜射向玻璃表面，同时发生了反射和折射，已知其反射光线和折射光线垂直，请在图中作出此束光的反射光线和折射光线．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5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138" y="1697038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9461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6475" y="3922713"/>
            <a:ext cx="1276350" cy="19224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0388" y="3711575"/>
            <a:ext cx="2733675" cy="2133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352550"/>
            <a:ext cx="8128000" cy="39782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利用反射、折射定律作图，先做法线（过入射点作界面的垂线，虚线表示），反射光线、折射光线分居法线两侧；根据反射角等于入射角，画出反射（入射）光线；空气一边是大角，画出折射光线的大致位置．注意光线的方向，进入人眼的光线是指向人眼的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雅安）请在图</a:t>
            </a:r>
            <a:r>
              <a:rPr lang="en-US" altLang="zh-CN" sz="2800"/>
              <a:t>1</a:t>
            </a:r>
            <a:r>
              <a:rPr lang="zh-CN" altLang="zh-CN" sz="2800"/>
              <a:t>中，画出入射光线</a:t>
            </a:r>
            <a:r>
              <a:rPr lang="en-US" altLang="zh-CN" sz="2800"/>
              <a:t>A</a:t>
            </a:r>
            <a:r>
              <a:rPr lang="en-US" altLang="zh-CN" sz="2800" i="1"/>
              <a:t>O</a:t>
            </a:r>
            <a:r>
              <a:rPr lang="zh-CN" altLang="zh-CN" sz="2800"/>
              <a:t>的反射光线并标出反射角的度数．</a:t>
            </a:r>
            <a:br>
              <a:rPr lang="zh-CN" altLang="zh-CN" sz="2800"/>
            </a:br>
            <a:r>
              <a:rPr lang="en-US" altLang="zh-CN" sz="2800"/>
              <a:t> </a:t>
            </a: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黔西南）如图</a:t>
            </a:r>
            <a:r>
              <a:rPr lang="en-US" altLang="zh-CN" sz="2800"/>
              <a:t>2</a:t>
            </a:r>
            <a:r>
              <a:rPr lang="zh-CN" altLang="zh-CN" sz="2800"/>
              <a:t>，装有水的烧杯底部有一枚硬币</a:t>
            </a:r>
            <a:r>
              <a:rPr lang="en-US" altLang="zh-CN" sz="2800"/>
              <a:t>A</a:t>
            </a:r>
            <a:r>
              <a:rPr lang="zh-CN" altLang="zh-CN" sz="2800"/>
              <a:t>，眼睛在</a:t>
            </a:r>
            <a:r>
              <a:rPr lang="en-US" altLang="zh-CN" sz="2800"/>
              <a:t>B</a:t>
            </a:r>
            <a:r>
              <a:rPr lang="zh-CN" altLang="zh-CN" sz="2800"/>
              <a:t>处看到硬币在</a:t>
            </a:r>
            <a:r>
              <a:rPr lang="en-US" altLang="zh-CN" sz="2800"/>
              <a:t>C</a:t>
            </a:r>
            <a:r>
              <a:rPr lang="zh-CN" altLang="zh-CN" sz="2800"/>
              <a:t>处．画出人眼看到硬币的光路图．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63" y="1103313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1509" name="图片 7"/>
          <p:cNvPicPr>
            <a:picLocks noChangeAspect="1"/>
          </p:cNvPicPr>
          <p:nvPr/>
        </p:nvPicPr>
        <p:blipFill>
          <a:blip r:embed="rId3"/>
          <a:srcRect r="83566"/>
          <a:stretch>
            <a:fillRect/>
          </a:stretch>
        </p:blipFill>
        <p:spPr>
          <a:xfrm>
            <a:off x="5441950" y="4044950"/>
            <a:ext cx="2536825" cy="2444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0" name="图片 9"/>
          <p:cNvPicPr>
            <a:picLocks noChangeAspect="1"/>
          </p:cNvPicPr>
          <p:nvPr/>
        </p:nvPicPr>
        <p:blipFill>
          <a:blip r:embed="rId4"/>
          <a:srcRect r="78648"/>
          <a:stretch>
            <a:fillRect/>
          </a:stretch>
        </p:blipFill>
        <p:spPr>
          <a:xfrm>
            <a:off x="1165225" y="4254500"/>
            <a:ext cx="2733675" cy="20272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1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225" y="4194175"/>
            <a:ext cx="2414588" cy="2122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2" name="图片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5713" y="4002088"/>
            <a:ext cx="3051175" cy="2362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3"/>
          <p:cNvSpPr>
            <a:spLocks noGrp="1"/>
          </p:cNvSpPr>
          <p:nvPr>
            <p:ph type="title" idx="4294967295"/>
          </p:nvPr>
        </p:nvSpPr>
        <p:spPr>
          <a:xfrm>
            <a:off x="508000" y="6413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平面镜成像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鄂州）小明站在竖直的平面镜前</a:t>
            </a:r>
            <a:r>
              <a:rPr lang="en-US" altLang="zh-CN" sz="2800"/>
              <a:t>1.5 m</a:t>
            </a:r>
            <a:r>
              <a:rPr lang="zh-CN" altLang="zh-CN" sz="2800"/>
              <a:t>处时，他与镜中像的距离是</a:t>
            </a:r>
            <a:r>
              <a:rPr lang="zh-CN" altLang="zh-CN" sz="2800" u="sng"/>
              <a:t>　　　　　</a:t>
            </a:r>
            <a:r>
              <a:rPr lang="en-US" altLang="zh-CN" sz="2800"/>
              <a:t>m</a:t>
            </a:r>
            <a:r>
              <a:rPr lang="zh-CN" altLang="zh-CN" sz="2800"/>
              <a:t>．若小明身高</a:t>
            </a:r>
            <a:r>
              <a:rPr lang="en-US" altLang="zh-CN" sz="2800"/>
              <a:t>170 cm</a:t>
            </a:r>
            <a:r>
              <a:rPr lang="zh-CN" altLang="zh-CN" sz="2800"/>
              <a:t>，当他以</a:t>
            </a:r>
            <a:r>
              <a:rPr lang="en-US" altLang="zh-CN" sz="2800"/>
              <a:t>0.1 m/s</a:t>
            </a:r>
            <a:r>
              <a:rPr lang="zh-CN" altLang="zh-CN" sz="2800"/>
              <a:t>的速度缓慢向平面镜走近时，他在镜中像的高度将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大于</a:t>
            </a:r>
            <a:r>
              <a:rPr lang="en-US" altLang="zh-CN" sz="2800"/>
              <a:t>”“</a:t>
            </a:r>
            <a:r>
              <a:rPr lang="zh-CN" altLang="zh-CN" sz="2800"/>
              <a:t>小于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等于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170 cm</a:t>
            </a:r>
            <a:r>
              <a:rPr lang="zh-CN" altLang="zh-CN" sz="2800"/>
              <a:t>，所成的像是</a:t>
            </a:r>
            <a:r>
              <a:rPr lang="zh-CN" altLang="zh-CN" sz="2800" u="sng"/>
              <a:t>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虚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实</a:t>
            </a:r>
            <a:r>
              <a:rPr lang="en-US" altLang="zh-CN" sz="2800"/>
              <a:t>”</a:t>
            </a:r>
            <a:r>
              <a:rPr lang="zh-CN" altLang="zh-CN" sz="2800"/>
              <a:t>）像．</a:t>
            </a:r>
            <a:br>
              <a:rPr lang="zh-CN" altLang="zh-CN" sz="2800"/>
            </a:br>
            <a:r>
              <a:rPr lang="zh-CN" altLang="en-US" sz="2800"/>
              <a:t>　 </a:t>
            </a:r>
            <a:endParaRPr lang="zh-CN" altLang="en-US" sz="2800"/>
          </a:p>
        </p:txBody>
      </p:sp>
      <p:pic>
        <p:nvPicPr>
          <p:cNvPr id="22531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613" y="1455738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3" name="标题 3"/>
          <p:cNvSpPr/>
          <p:nvPr/>
        </p:nvSpPr>
        <p:spPr>
          <a:xfrm>
            <a:off x="508000" y="5132388"/>
            <a:ext cx="8128000" cy="13017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【点拔】平面镜成正立等大的虚像，像到镜面的距离等于物到镜面的距离；像的大小与距离无关．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r>
              <a:rPr lang="zh-CN" altLang="en-US" sz="2800">
                <a:latin typeface="Times New Roman" pitchFamily="18" charset="0"/>
                <a:ea typeface="黑体" pitchFamily="49" charset="-122"/>
              </a:rPr>
              <a:t>　 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2534" name="矩形 1"/>
          <p:cNvSpPr/>
          <p:nvPr/>
        </p:nvSpPr>
        <p:spPr>
          <a:xfrm>
            <a:off x="7388225" y="3914775"/>
            <a:ext cx="5445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虚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22535" name="矩形 3"/>
          <p:cNvSpPr/>
          <p:nvPr/>
        </p:nvSpPr>
        <p:spPr>
          <a:xfrm>
            <a:off x="5721350" y="2008188"/>
            <a:ext cx="3651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22536" name="矩形 4"/>
          <p:cNvSpPr/>
          <p:nvPr/>
        </p:nvSpPr>
        <p:spPr>
          <a:xfrm>
            <a:off x="5270500" y="327660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等于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3" grpId="0"/>
      <p:bldP spid="22534" grpId="0"/>
      <p:bldP spid="22535" grpId="0"/>
      <p:bldP spid="225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2"/>
          <p:cNvSpPr>
            <a:spLocks noGrp="1"/>
          </p:cNvSpPr>
          <p:nvPr>
            <p:ph type="title" idx="4294967295"/>
          </p:nvPr>
        </p:nvSpPr>
        <p:spPr>
          <a:xfrm>
            <a:off x="582613" y="1162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 </a:t>
            </a:r>
            <a:r>
              <a:rPr lang="en-US" altLang="zh-CN" sz="2800"/>
              <a:t>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绥化）小明站在穿衣镜前</a:t>
            </a:r>
            <a:r>
              <a:rPr lang="en-US" altLang="zh-CN" sz="2800"/>
              <a:t>3 m</a:t>
            </a:r>
            <a:r>
              <a:rPr lang="zh-CN" altLang="zh-CN" sz="2800"/>
              <a:t>处，以</a:t>
            </a:r>
            <a:r>
              <a:rPr lang="en-US" altLang="zh-CN" sz="2800"/>
              <a:t>1 m/s</a:t>
            </a:r>
            <a:r>
              <a:rPr lang="zh-CN" altLang="zh-CN" sz="2800"/>
              <a:t>的速度匀速靠近穿衣镜，下列说法正确的是（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．穿衣镜中小明的像逐渐变小</a:t>
            </a:r>
            <a:r>
              <a:rPr lang="en-US" altLang="zh-CN" sz="2800"/>
              <a:t>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．以穿衣镜为参照物小明总是静止的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．穿衣镜中小明的像是虚像</a:t>
            </a:r>
            <a:r>
              <a:rPr lang="en-US" altLang="zh-CN" sz="2800"/>
              <a:t> 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/>
              <a:t>2 s</a:t>
            </a:r>
            <a:r>
              <a:rPr lang="zh-CN" altLang="zh-CN" sz="2800"/>
              <a:t>后小明走的距离是</a:t>
            </a:r>
            <a:r>
              <a:rPr lang="en-US" altLang="zh-CN" sz="2800"/>
              <a:t>1 m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355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8" y="1309688"/>
            <a:ext cx="1289050" cy="474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7" name="矩形 5"/>
          <p:cNvSpPr/>
          <p:nvPr/>
        </p:nvSpPr>
        <p:spPr>
          <a:xfrm>
            <a:off x="1141413" y="2511425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6"/>
          <p:cNvSpPr>
            <a:spLocks noGrp="1"/>
          </p:cNvSpPr>
          <p:nvPr>
            <p:ph type="title" idx="4294967295"/>
          </p:nvPr>
        </p:nvSpPr>
        <p:spPr>
          <a:xfrm>
            <a:off x="501650" y="574675"/>
            <a:ext cx="82677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四　  平面镜成像作图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遂宁）图</a:t>
            </a:r>
            <a:r>
              <a:rPr lang="en-US" altLang="zh-CN" sz="2800"/>
              <a:t>3</a:t>
            </a:r>
            <a:r>
              <a:rPr lang="zh-CN" altLang="zh-CN" sz="2800"/>
              <a:t>中</a:t>
            </a:r>
            <a:r>
              <a:rPr lang="en-US" altLang="zh-CN" sz="2800"/>
              <a:t>A′B′</a:t>
            </a:r>
            <a:r>
              <a:rPr lang="zh-CN" altLang="zh-CN" sz="2800"/>
              <a:t>是物体</a:t>
            </a:r>
            <a:r>
              <a:rPr lang="en-US" altLang="zh-CN" sz="2800"/>
              <a:t>AB</a:t>
            </a:r>
            <a:r>
              <a:rPr lang="zh-CN" altLang="zh-CN" sz="2800"/>
              <a:t>在平面镜中所成的像，请根据平面镜成像特点作出物体</a:t>
            </a:r>
            <a:r>
              <a:rPr lang="en-US" altLang="zh-CN" sz="2800"/>
              <a:t>AB.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滨州）如图</a:t>
            </a:r>
            <a:r>
              <a:rPr lang="en-US" altLang="zh-CN" sz="2800"/>
              <a:t>4</a:t>
            </a:r>
            <a:r>
              <a:rPr lang="zh-CN" altLang="zh-CN" sz="2800"/>
              <a:t>所示，</a:t>
            </a:r>
            <a:r>
              <a:rPr lang="en-US" altLang="zh-CN" sz="2800" i="1"/>
              <a:t>S</a:t>
            </a:r>
            <a:r>
              <a:rPr lang="zh-CN" altLang="zh-CN" sz="2800"/>
              <a:t>为发光点，请在图中画出发光点</a:t>
            </a:r>
            <a:r>
              <a:rPr lang="en-US" altLang="zh-CN" sz="2800" i="1"/>
              <a:t>S</a:t>
            </a:r>
            <a:r>
              <a:rPr lang="zh-CN" altLang="zh-CN" sz="2800"/>
              <a:t>在平面镜中所成像的位置，并画出由</a:t>
            </a:r>
            <a:r>
              <a:rPr lang="en-US" altLang="zh-CN" sz="2800" i="1"/>
              <a:t>S</a:t>
            </a:r>
            <a:r>
              <a:rPr lang="zh-CN" altLang="zh-CN" sz="2800"/>
              <a:t>点发出，经平面镜反射后通过</a:t>
            </a:r>
            <a:r>
              <a:rPr lang="en-US" altLang="zh-CN" sz="2800" i="1"/>
              <a:t>P</a:t>
            </a:r>
            <a:r>
              <a:rPr lang="zh-CN" altLang="zh-CN" sz="2800"/>
              <a:t>点的光线．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79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025" y="1392238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4581" name="图片 7"/>
          <p:cNvPicPr>
            <a:picLocks noChangeAspect="1"/>
          </p:cNvPicPr>
          <p:nvPr/>
        </p:nvPicPr>
        <p:blipFill>
          <a:blip r:embed="rId3"/>
          <a:srcRect r="82263"/>
          <a:stretch>
            <a:fillRect/>
          </a:stretch>
        </p:blipFill>
        <p:spPr>
          <a:xfrm>
            <a:off x="2084388" y="4524375"/>
            <a:ext cx="1760537" cy="1885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2" name="图片 8"/>
          <p:cNvPicPr>
            <a:picLocks noChangeAspect="1"/>
          </p:cNvPicPr>
          <p:nvPr/>
        </p:nvPicPr>
        <p:blipFill>
          <a:blip r:embed="rId4"/>
          <a:srcRect r="85797"/>
          <a:stretch>
            <a:fillRect/>
          </a:stretch>
        </p:blipFill>
        <p:spPr>
          <a:xfrm>
            <a:off x="5434013" y="4524375"/>
            <a:ext cx="1409700" cy="1885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3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1800" y="4400550"/>
            <a:ext cx="1868488" cy="15954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6225" y="4524375"/>
            <a:ext cx="1409700" cy="1454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3" name="标题 9"/>
          <p:cNvSpPr>
            <a:spLocks noGrp="1"/>
          </p:cNvSpPr>
          <p:nvPr>
            <p:ph type="title" idx="4294967295"/>
          </p:nvPr>
        </p:nvSpPr>
        <p:spPr>
          <a:xfrm>
            <a:off x="508000" y="1636713"/>
            <a:ext cx="8128000" cy="33718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）利用平面镜成像特点作图，先要做出对应的对称点，虚像用虚线表示；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）发光点与像的连线的垂直平分线为镜面；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）发光点经平面镜反射后的光线的反向延长线都经过虚像点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 </a:t>
            </a:r>
            <a:r>
              <a:rPr lang="zh-CN" altLang="zh-CN" sz="2800"/>
              <a:t>下图中</a:t>
            </a:r>
            <a:r>
              <a:rPr lang="en-US" altLang="zh-CN" sz="2800"/>
              <a:t>A</a:t>
            </a:r>
            <a:r>
              <a:rPr lang="zh-CN" altLang="zh-CN" sz="2800"/>
              <a:t>和</a:t>
            </a:r>
            <a:r>
              <a:rPr lang="en-US" altLang="zh-CN" sz="2800"/>
              <a:t>B</a:t>
            </a:r>
            <a:r>
              <a:rPr lang="zh-CN" altLang="zh-CN" sz="2800"/>
              <a:t>两点，一个是发光点，一个是该发光点在平面镜中的像，请确定平面镜的位置，并画出平面镜，然后画出从发光点发出的一条经平面镜反射过</a:t>
            </a:r>
            <a:r>
              <a:rPr lang="en-US" altLang="zh-CN" sz="2800"/>
              <a:t>C</a:t>
            </a:r>
            <a:r>
              <a:rPr lang="zh-CN" altLang="zh-CN" sz="2800"/>
              <a:t>点的光线．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038" y="1033463"/>
            <a:ext cx="1357312" cy="500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8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6629" name="图片 8"/>
          <p:cNvPicPr>
            <a:picLocks noChangeAspect="1"/>
          </p:cNvPicPr>
          <p:nvPr/>
        </p:nvPicPr>
        <p:blipFill>
          <a:blip r:embed="rId3"/>
          <a:srcRect r="83301"/>
          <a:stretch>
            <a:fillRect/>
          </a:stretch>
        </p:blipFill>
        <p:spPr>
          <a:xfrm>
            <a:off x="3251200" y="3549650"/>
            <a:ext cx="2641600" cy="2505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3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4025" y="3697288"/>
            <a:ext cx="2424113" cy="1952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95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探究光的反射定律　 </a:t>
            </a:r>
            <a:br>
              <a:rPr lang="en-US" altLang="zh-CN" sz="2800"/>
            </a:br>
            <a:r>
              <a:rPr lang="en-US" altLang="zh-CN" sz="2800"/>
              <a:t>           </a:t>
            </a:r>
            <a:r>
              <a:rPr lang="zh-CN" altLang="zh-CN" sz="2800"/>
              <a:t>利用图甲进行</a:t>
            </a:r>
            <a:r>
              <a:rPr lang="en-US" altLang="zh-CN" sz="2800"/>
              <a:t>“</a:t>
            </a:r>
            <a:r>
              <a:rPr lang="zh-CN" altLang="zh-CN" sz="2800"/>
              <a:t>探究光的反射定律</a:t>
            </a:r>
            <a:r>
              <a:rPr lang="en-US" altLang="zh-CN" sz="2800"/>
              <a:t>”</a:t>
            </a:r>
            <a:r>
              <a:rPr lang="zh-CN" altLang="zh-CN" sz="2800"/>
              <a:t>的实验：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275" y="1077913"/>
            <a:ext cx="2711450" cy="5159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863" y="2408238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7654" name="图片 9"/>
          <p:cNvPicPr>
            <a:picLocks noChangeAspect="1"/>
          </p:cNvPicPr>
          <p:nvPr/>
        </p:nvPicPr>
        <p:blipFill>
          <a:blip r:embed="rId4"/>
          <a:srcRect r="78270"/>
          <a:stretch>
            <a:fillRect/>
          </a:stretch>
        </p:blipFill>
        <p:spPr>
          <a:xfrm>
            <a:off x="747713" y="3394075"/>
            <a:ext cx="2808287" cy="245586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7655" name="表格 12"/>
          <p:cNvGraphicFramePr>
            <a:graphicFrameLocks noGrp="1"/>
          </p:cNvGraphicFramePr>
          <p:nvPr/>
        </p:nvGraphicFramePr>
        <p:xfrm>
          <a:off x="3725862" y="3411538"/>
          <a:ext cx="4694238" cy="2120900"/>
        </p:xfrm>
        <a:graphic>
          <a:graphicData uri="http://schemas.openxmlformats.org/drawingml/2006/table">
            <a:tbl>
              <a:tblPr/>
              <a:tblGrid>
                <a:gridCol w="1565275"/>
                <a:gridCol w="1563688"/>
                <a:gridCol w="1565275"/>
              </a:tblGrid>
              <a:tr h="530225"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2400">
                          <a:latin typeface="Times New Roman" pitchFamily="18" charset="0"/>
                          <a:ea typeface="黑体" pitchFamily="49" charset="-122"/>
                        </a:rPr>
                        <a:t>实验次数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2400">
                          <a:latin typeface="Times New Roman" pitchFamily="18" charset="0"/>
                          <a:ea typeface="黑体" pitchFamily="49" charset="-122"/>
                        </a:rPr>
                        <a:t>入射角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zh-CN" altLang="en-US" sz="2400">
                          <a:latin typeface="Times New Roman" pitchFamily="18" charset="0"/>
                          <a:ea typeface="黑体" pitchFamily="49" charset="-122"/>
                        </a:rPr>
                        <a:t>反射角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530225"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endParaRPr lang="en-US" altLang="zh-CN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itchFamily="49" charset="-122"/>
                        </a:rPr>
                        <a:t>30°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itchFamily="49" charset="-122"/>
                        </a:rPr>
                        <a:t>30°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530225"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itchFamily="49" charset="-122"/>
                        </a:rPr>
                        <a:t>40°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itchFamily="49" charset="-122"/>
                        </a:rPr>
                        <a:t>40°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530225"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itchFamily="49" charset="-122"/>
                        </a:rPr>
                        <a:t>60°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6" tIns="45698" rIns="91446" bIns="4569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itchFamily="49" charset="-122"/>
                        </a:rPr>
                        <a:t>60°</a:t>
                      </a:r>
                      <a:endParaRPr lang="zh-CN" altLang="en-US" sz="2400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6" marR="91446" marT="45698" marB="4569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675" name="标题 1"/>
          <p:cNvSpPr>
            <a:spLocks noGrp="1"/>
          </p:cNvSpPr>
          <p:nvPr>
            <p:ph type="title" idx="4294967295"/>
          </p:nvPr>
        </p:nvSpPr>
        <p:spPr>
          <a:xfrm>
            <a:off x="511175" y="1373188"/>
            <a:ext cx="8270875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）如图所示，先将平面镜放在水平桌面上，再将纸板</a:t>
            </a:r>
            <a:r>
              <a:rPr lang="en-US" altLang="zh-CN" sz="2800" i="1"/>
              <a:t>AB</a:t>
            </a:r>
            <a:r>
              <a:rPr lang="zh-CN" altLang="zh-CN" sz="2800" u="sng"/>
              <a:t>　　　　</a:t>
            </a:r>
            <a:r>
              <a:rPr lang="zh-CN" altLang="zh-CN" sz="2800"/>
              <a:t>放在平面镜上，让激光笔</a:t>
            </a:r>
            <a:r>
              <a:rPr lang="zh-CN" altLang="zh-CN" sz="2800" u="sng"/>
              <a:t>　</a:t>
            </a:r>
            <a:r>
              <a:rPr lang="en-US" altLang="zh-CN" sz="2800" u="sng"/>
              <a:t>    </a:t>
            </a:r>
            <a:r>
              <a:rPr lang="zh-CN" altLang="zh-CN" sz="2800" u="sng"/>
              <a:t>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纸板射向</a:t>
            </a:r>
            <a:r>
              <a:rPr lang="en-US" altLang="zh-CN" sz="2800" i="1"/>
              <a:t>O</a:t>
            </a:r>
            <a:r>
              <a:rPr lang="zh-CN" altLang="zh-CN" sz="2800"/>
              <a:t>点；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）实验中使用可折转的硬纸板，其作用有两个：</a:t>
            </a:r>
            <a:r>
              <a:rPr lang="en-US" altLang="zh-CN" sz="2800"/>
              <a:t>①</a:t>
            </a:r>
            <a:r>
              <a:rPr lang="zh-CN" altLang="zh-CN" sz="2800" u="sng"/>
              <a:t>　　　　　</a:t>
            </a:r>
            <a:r>
              <a:rPr lang="en-US" altLang="zh-CN" sz="2800" u="sng"/>
              <a:t>        </a:t>
            </a:r>
            <a:r>
              <a:rPr lang="zh-CN" altLang="zh-CN" sz="2800" u="sng"/>
              <a:t>　　</a:t>
            </a:r>
            <a:r>
              <a:rPr lang="zh-CN" altLang="zh-CN" sz="2800"/>
              <a:t>；</a:t>
            </a:r>
            <a:r>
              <a:rPr lang="en-US" altLang="zh-CN" sz="2800"/>
              <a:t>②</a:t>
            </a:r>
            <a:r>
              <a:rPr lang="zh-CN" altLang="zh-CN" sz="2800" u="sng"/>
              <a:t>　　　　　　　</a:t>
            </a:r>
            <a:r>
              <a:rPr lang="en-US" altLang="zh-CN" sz="2800" u="sng"/>
              <a:t>     </a:t>
            </a:r>
            <a:r>
              <a:rPr lang="zh-CN" altLang="zh-CN" sz="2800" u="sng"/>
              <a:t>　</a:t>
            </a:r>
            <a:r>
              <a:rPr lang="en-US" altLang="zh-CN" sz="2800" u="sng"/>
              <a:t>  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br>
              <a:rPr lang="en-US" altLang="zh-CN" sz="2800" u="sng"/>
            </a:br>
            <a:r>
              <a:rPr lang="en-US" altLang="zh-CN" sz="2800" u="sng"/>
              <a:t>                                                         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6" name="矩形 2"/>
          <p:cNvSpPr/>
          <p:nvPr/>
        </p:nvSpPr>
        <p:spPr>
          <a:xfrm>
            <a:off x="1952625" y="2093913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垂直</a:t>
            </a:r>
            <a:endParaRPr lang="zh-CN" altLang="en-US" sz="2800"/>
          </a:p>
        </p:txBody>
      </p:sp>
      <p:sp>
        <p:nvSpPr>
          <p:cNvPr id="28677" name="矩形 3"/>
          <p:cNvSpPr/>
          <p:nvPr/>
        </p:nvSpPr>
        <p:spPr>
          <a:xfrm>
            <a:off x="7345363" y="2093913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紧贴</a:t>
            </a:r>
            <a:endParaRPr lang="zh-CN" altLang="en-US" sz="2800"/>
          </a:p>
        </p:txBody>
      </p:sp>
      <p:sp>
        <p:nvSpPr>
          <p:cNvPr id="28678" name="矩形 4"/>
          <p:cNvSpPr/>
          <p:nvPr/>
        </p:nvSpPr>
        <p:spPr>
          <a:xfrm>
            <a:off x="1028700" y="4011613"/>
            <a:ext cx="341630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显示光的传播路径　</a:t>
            </a:r>
            <a:endParaRPr lang="zh-CN" altLang="en-US" sz="2800"/>
          </a:p>
        </p:txBody>
      </p:sp>
      <p:grpSp>
        <p:nvGrpSpPr>
          <p:cNvPr id="28679" name="组合 9"/>
          <p:cNvGrpSpPr/>
          <p:nvPr/>
        </p:nvGrpSpPr>
        <p:grpSpPr>
          <a:xfrm>
            <a:off x="654050" y="4011613"/>
            <a:ext cx="7854950" cy="1168400"/>
            <a:chOff x="654251" y="3279850"/>
            <a:chExt cx="7854482" cy="1168040"/>
          </a:xfrm>
        </p:grpSpPr>
        <p:sp>
          <p:nvSpPr>
            <p:cNvPr id="28680" name="矩形 5"/>
            <p:cNvSpPr/>
            <p:nvPr/>
          </p:nvSpPr>
          <p:spPr>
            <a:xfrm>
              <a:off x="4945008" y="3279850"/>
              <a:ext cx="3563725" cy="523714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/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探究反射光线、入射</a:t>
              </a:r>
              <a:endParaRPr lang="zh-CN" altLang="en-US" sz="2800"/>
            </a:p>
          </p:txBody>
        </p:sp>
        <p:sp>
          <p:nvSpPr>
            <p:cNvPr id="28681" name="矩形 8"/>
            <p:cNvSpPr/>
            <p:nvPr/>
          </p:nvSpPr>
          <p:spPr>
            <a:xfrm>
              <a:off x="654251" y="3924176"/>
              <a:ext cx="4852699" cy="523714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/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光线和法线是否在同一平面内</a:t>
              </a:r>
              <a:endParaRPr lang="zh-CN" altLang="en-US" sz="28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  <p:bldP spid="2867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ph type="title" idx="4294967295"/>
          </p:nvPr>
        </p:nvSpPr>
        <p:spPr>
          <a:xfrm>
            <a:off x="508000" y="8874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）让入射光线沿</a:t>
            </a:r>
            <a:r>
              <a:rPr lang="en-US" altLang="zh-CN" sz="2800" i="1"/>
              <a:t>EO</a:t>
            </a:r>
            <a:r>
              <a:rPr lang="zh-CN" altLang="zh-CN" sz="2800"/>
              <a:t>方向射向镜面，在纸板</a:t>
            </a:r>
            <a:r>
              <a:rPr lang="en-US" altLang="zh-CN" sz="2800" i="1"/>
              <a:t>NOF</a:t>
            </a:r>
            <a:r>
              <a:rPr lang="zh-CN" altLang="zh-CN" sz="2800"/>
              <a:t>上可以看到反射光</a:t>
            </a:r>
            <a:r>
              <a:rPr lang="en-US" altLang="zh-CN" sz="2800" i="1"/>
              <a:t>OF</a:t>
            </a:r>
            <a:r>
              <a:rPr lang="zh-CN" altLang="zh-CN" sz="2800"/>
              <a:t>，若将纸板</a:t>
            </a:r>
            <a:r>
              <a:rPr lang="en-US" altLang="zh-CN" sz="2800" i="1"/>
              <a:t>NOF</a:t>
            </a:r>
            <a:r>
              <a:rPr lang="zh-CN" altLang="zh-CN" sz="2800"/>
              <a:t>向后折，将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）观察到反射光，这说明</a:t>
            </a:r>
            <a:r>
              <a:rPr lang="en-US" altLang="zh-CN" sz="2800"/>
              <a:t>______________________________________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）记录数据如图乙，可得出结论：反射角随入射角增大而</a:t>
            </a:r>
            <a:r>
              <a:rPr lang="zh-CN" altLang="zh-CN" sz="2800" u="sng"/>
              <a:t>　　　　</a:t>
            </a:r>
            <a:r>
              <a:rPr lang="zh-CN" altLang="zh-CN" sz="2800"/>
              <a:t>，反射角</a:t>
            </a:r>
            <a:r>
              <a:rPr lang="zh-CN" altLang="zh-CN" sz="2800" u="sng"/>
              <a:t>　　　　</a:t>
            </a:r>
            <a:r>
              <a:rPr lang="zh-CN" altLang="zh-CN" sz="2800"/>
              <a:t>入射角．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）让光沿着</a:t>
            </a:r>
            <a:r>
              <a:rPr lang="en-US" altLang="zh-CN" sz="2800" i="1"/>
              <a:t>FO</a:t>
            </a:r>
            <a:r>
              <a:rPr lang="zh-CN" altLang="zh-CN" sz="2800"/>
              <a:t>的方向射向</a:t>
            </a:r>
            <a:r>
              <a:rPr lang="en-US" altLang="zh-CN" sz="2800" i="1"/>
              <a:t>O</a:t>
            </a:r>
            <a:r>
              <a:rPr lang="zh-CN" altLang="zh-CN" sz="2800"/>
              <a:t>点，反射光会沿着</a:t>
            </a:r>
            <a:br>
              <a:rPr lang="en-US" altLang="zh-CN" sz="2800"/>
            </a:br>
            <a:r>
              <a:rPr lang="zh-CN" altLang="zh-CN" sz="2800" u="sng"/>
              <a:t>　　　</a:t>
            </a:r>
            <a:r>
              <a:rPr lang="zh-CN" altLang="zh-CN" sz="2800"/>
              <a:t>方向射出．这表明</a:t>
            </a:r>
            <a:r>
              <a:rPr lang="en-US" altLang="zh-CN" sz="2800"/>
              <a:t>____________________</a:t>
            </a:r>
            <a:r>
              <a:rPr lang="zh-CN" altLang="zh-CN" sz="2800"/>
              <a:t>．</a:t>
            </a:r>
            <a:endParaRPr lang="zh-CN" altLang="zh-CN" sz="2800"/>
          </a:p>
        </p:txBody>
      </p:sp>
      <p:sp>
        <p:nvSpPr>
          <p:cNvPr id="29700" name="矩形 3"/>
          <p:cNvSpPr/>
          <p:nvPr/>
        </p:nvSpPr>
        <p:spPr>
          <a:xfrm>
            <a:off x="760413" y="224790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不能</a:t>
            </a:r>
            <a:endParaRPr lang="zh-CN" altLang="en-US" sz="2800"/>
          </a:p>
        </p:txBody>
      </p:sp>
      <p:sp>
        <p:nvSpPr>
          <p:cNvPr id="29701" name="矩形 4"/>
          <p:cNvSpPr/>
          <p:nvPr/>
        </p:nvSpPr>
        <p:spPr>
          <a:xfrm>
            <a:off x="1427163" y="2903538"/>
            <a:ext cx="62896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反射光线、入射光线和法线在同一平面</a:t>
            </a:r>
            <a:endParaRPr lang="zh-CN" altLang="en-US" sz="2800"/>
          </a:p>
        </p:txBody>
      </p:sp>
      <p:sp>
        <p:nvSpPr>
          <p:cNvPr id="29702" name="矩形 2"/>
          <p:cNvSpPr/>
          <p:nvPr/>
        </p:nvSpPr>
        <p:spPr>
          <a:xfrm>
            <a:off x="2676525" y="4140200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增大</a:t>
            </a:r>
            <a:endParaRPr lang="zh-CN" altLang="en-US" sz="2800"/>
          </a:p>
        </p:txBody>
      </p:sp>
      <p:sp>
        <p:nvSpPr>
          <p:cNvPr id="29703" name="矩形 5"/>
          <p:cNvSpPr/>
          <p:nvPr/>
        </p:nvSpPr>
        <p:spPr>
          <a:xfrm>
            <a:off x="5467350" y="4140200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等于</a:t>
            </a:r>
            <a:endParaRPr lang="zh-CN" altLang="en-US" sz="2800"/>
          </a:p>
        </p:txBody>
      </p:sp>
      <p:sp>
        <p:nvSpPr>
          <p:cNvPr id="29704" name="矩形 6"/>
          <p:cNvSpPr/>
          <p:nvPr/>
        </p:nvSpPr>
        <p:spPr>
          <a:xfrm>
            <a:off x="763588" y="5459413"/>
            <a:ext cx="66357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OE</a:t>
            </a:r>
            <a:endParaRPr lang="zh-CN" altLang="en-US" sz="2800"/>
          </a:p>
        </p:txBody>
      </p:sp>
      <p:sp>
        <p:nvSpPr>
          <p:cNvPr id="29705" name="矩形 7"/>
          <p:cNvSpPr/>
          <p:nvPr/>
        </p:nvSpPr>
        <p:spPr>
          <a:xfrm>
            <a:off x="5200650" y="5459413"/>
            <a:ext cx="233997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光路是可逆的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  <p:bldP spid="29703" grpId="0"/>
      <p:bldP spid="29704" grpId="0"/>
      <p:bldP spid="2970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72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30338"/>
            <a:ext cx="8128000" cy="39973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）可翻折的硬纸板要粗糙一些，利用漫反射，使各个方向的同学能观察到光路；同时可探究反射光线和入射光线、法线是否在同一平面内；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）多次测量，可以避免偶然性；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）光路是可逆的．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747" name="标题 1"/>
          <p:cNvSpPr>
            <a:spLocks noGrp="1"/>
          </p:cNvSpPr>
          <p:nvPr>
            <p:ph type="title" idx="4294967295"/>
          </p:nvPr>
        </p:nvSpPr>
        <p:spPr>
          <a:xfrm>
            <a:off x="500063" y="766763"/>
            <a:ext cx="8269287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探究平面镜成像的特点　 </a:t>
            </a:r>
            <a:br>
              <a:rPr lang="en-US" altLang="zh-CN" sz="2800"/>
            </a:br>
            <a:r>
              <a:rPr lang="en-US" altLang="zh-CN" sz="2800"/>
              <a:t>           </a:t>
            </a:r>
            <a:r>
              <a:rPr lang="zh-CN" altLang="zh-CN" sz="2800"/>
              <a:t>如图甲是探究</a:t>
            </a:r>
            <a:r>
              <a:rPr lang="en-US" altLang="zh-CN" sz="2800"/>
              <a:t>“</a:t>
            </a:r>
            <a:r>
              <a:rPr lang="zh-CN" altLang="zh-CN" sz="2800"/>
              <a:t>平面镜成像特点</a:t>
            </a:r>
            <a:r>
              <a:rPr lang="en-US" altLang="zh-CN" sz="2800"/>
              <a:t>”</a:t>
            </a:r>
            <a:r>
              <a:rPr lang="zh-CN" altLang="zh-CN" sz="2800"/>
              <a:t>的实验装置：</a:t>
            </a:r>
            <a:endParaRPr lang="zh-CN" altLang="en-US" sz="2800"/>
          </a:p>
        </p:txBody>
      </p:sp>
      <p:pic>
        <p:nvPicPr>
          <p:cNvPr id="31748" name="图片 2"/>
          <p:cNvPicPr>
            <a:picLocks noChangeAspect="1"/>
          </p:cNvPicPr>
          <p:nvPr/>
        </p:nvPicPr>
        <p:blipFill>
          <a:blip r:embed="rId2"/>
          <a:srcRect r="78576"/>
          <a:stretch>
            <a:fillRect/>
          </a:stretch>
        </p:blipFill>
        <p:spPr>
          <a:xfrm>
            <a:off x="1843088" y="2292350"/>
            <a:ext cx="2360612" cy="1743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9" name="图片 3"/>
          <p:cNvPicPr>
            <a:picLocks noChangeAspect="1"/>
          </p:cNvPicPr>
          <p:nvPr/>
        </p:nvPicPr>
        <p:blipFill>
          <a:blip r:embed="rId3"/>
          <a:srcRect r="78576"/>
          <a:stretch>
            <a:fillRect/>
          </a:stretch>
        </p:blipFill>
        <p:spPr>
          <a:xfrm>
            <a:off x="5126038" y="2117725"/>
            <a:ext cx="2359025" cy="20923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50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4150" y="4210050"/>
            <a:ext cx="5935663" cy="19700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51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575" y="1579563"/>
            <a:ext cx="790575" cy="425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27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62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）实验时小强用玻璃板代替平面镜，原因是玻璃板透光，便于</a:t>
            </a:r>
            <a:r>
              <a:rPr lang="en-US" altLang="zh-CN" sz="2800"/>
              <a:t>____________________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）现有厚度分别为</a:t>
            </a:r>
            <a:r>
              <a:rPr lang="en-US" altLang="zh-CN" sz="2800"/>
              <a:t>5 mm</a:t>
            </a:r>
            <a:r>
              <a:rPr lang="zh-CN" altLang="zh-CN" sz="2800"/>
              <a:t>和 </a:t>
            </a:r>
            <a:r>
              <a:rPr lang="en-US" altLang="zh-CN" sz="2800"/>
              <a:t>2 mm</a:t>
            </a:r>
            <a:r>
              <a:rPr lang="zh-CN" altLang="zh-CN" sz="2800"/>
              <a:t>的两块玻璃板，你认为应选择</a:t>
            </a:r>
            <a:r>
              <a:rPr lang="zh-CN" altLang="zh-CN" sz="2800" u="sng"/>
              <a:t>　　　　　</a:t>
            </a:r>
            <a:r>
              <a:rPr lang="zh-CN" altLang="zh-CN" sz="2800"/>
              <a:t>厚的玻璃板做实验，原因是</a:t>
            </a:r>
            <a:r>
              <a:rPr lang="zh-CN" altLang="zh-CN" sz="2800" u="sng"/>
              <a:t>　　　　　　　　　</a:t>
            </a:r>
            <a:r>
              <a:rPr lang="en-US" altLang="zh-CN" sz="2800" u="sng"/>
              <a:t>    </a:t>
            </a:r>
            <a:r>
              <a:rPr lang="zh-CN" altLang="zh-CN" sz="2800" u="sng"/>
              <a:t>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）为了便于观察，实验应该选在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较亮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较暗</a:t>
            </a:r>
            <a:r>
              <a:rPr lang="en-US" altLang="zh-CN" sz="2800"/>
              <a:t>”</a:t>
            </a:r>
            <a:r>
              <a:rPr lang="zh-CN" altLang="zh-CN" sz="2800"/>
              <a:t>）的环境中进行；</a:t>
            </a:r>
            <a:endParaRPr lang="zh-CN" altLang="en-US" sz="2800"/>
          </a:p>
        </p:txBody>
      </p:sp>
      <p:sp>
        <p:nvSpPr>
          <p:cNvPr id="32772" name="矩形 2"/>
          <p:cNvSpPr/>
          <p:nvPr/>
        </p:nvSpPr>
        <p:spPr>
          <a:xfrm>
            <a:off x="3562350" y="1920875"/>
            <a:ext cx="26987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确定像的位置　</a:t>
            </a:r>
            <a:endParaRPr lang="zh-CN" altLang="en-US" sz="2800"/>
          </a:p>
        </p:txBody>
      </p:sp>
      <p:sp>
        <p:nvSpPr>
          <p:cNvPr id="32773" name="矩形 3"/>
          <p:cNvSpPr/>
          <p:nvPr/>
        </p:nvSpPr>
        <p:spPr>
          <a:xfrm>
            <a:off x="3725863" y="3167063"/>
            <a:ext cx="13716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 mm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32774" name="矩形 4"/>
          <p:cNvSpPr/>
          <p:nvPr/>
        </p:nvSpPr>
        <p:spPr>
          <a:xfrm>
            <a:off x="1998663" y="3803650"/>
            <a:ext cx="26971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防止出现两个像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2775" name="矩形 5"/>
          <p:cNvSpPr/>
          <p:nvPr/>
        </p:nvSpPr>
        <p:spPr>
          <a:xfrm>
            <a:off x="6367463" y="443388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较暗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  <p:bldP spid="32774" grpId="0"/>
      <p:bldP spid="3277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379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81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）实验中选择两根完全一样的蜡烛</a:t>
            </a:r>
            <a:r>
              <a:rPr lang="en-US" altLang="zh-CN" sz="2800" i="1"/>
              <a:t>A</a:t>
            </a:r>
            <a:r>
              <a:rPr lang="zh-CN" altLang="zh-CN" sz="2800"/>
              <a:t>和</a:t>
            </a:r>
            <a:r>
              <a:rPr lang="en-US" altLang="zh-CN" sz="2800" i="1"/>
              <a:t>B</a:t>
            </a:r>
            <a:r>
              <a:rPr lang="zh-CN" altLang="zh-CN" sz="2800"/>
              <a:t>，是为了比较像与物的</a:t>
            </a:r>
            <a:r>
              <a:rPr lang="zh-CN" altLang="zh-CN" sz="2800" u="sng"/>
              <a:t>　　　　　</a:t>
            </a:r>
            <a:r>
              <a:rPr lang="zh-CN" altLang="zh-CN" sz="2800"/>
              <a:t>关系，并可以找到像的位置．这种方法是</a:t>
            </a:r>
            <a:r>
              <a:rPr lang="zh-CN" altLang="zh-CN" sz="2800" u="sng"/>
              <a:t>　　　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控制变量法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等效替代法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）点燃蜡烛</a:t>
            </a:r>
            <a:r>
              <a:rPr lang="en-US" altLang="zh-CN" sz="2800" i="1"/>
              <a:t>A</a:t>
            </a:r>
            <a:r>
              <a:rPr lang="zh-CN" altLang="zh-CN" sz="2800"/>
              <a:t>，如果在桌面上无论怎样移动玻璃板后面的蜡烛</a:t>
            </a:r>
            <a:r>
              <a:rPr lang="en-US" altLang="zh-CN" sz="2800" i="1"/>
              <a:t>B</a:t>
            </a:r>
            <a:r>
              <a:rPr lang="zh-CN" altLang="zh-CN" sz="2800"/>
              <a:t>都无法与蜡烛</a:t>
            </a:r>
            <a:r>
              <a:rPr lang="en-US" altLang="zh-CN" sz="2800" i="1"/>
              <a:t>A</a:t>
            </a:r>
            <a:r>
              <a:rPr lang="zh-CN" altLang="zh-CN" sz="2800"/>
              <a:t>的像完全重合，其原因可能是</a:t>
            </a:r>
            <a:r>
              <a:rPr lang="en-US" altLang="zh-CN" sz="2800"/>
              <a:t>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3796" name="矩形 1"/>
          <p:cNvSpPr/>
          <p:nvPr/>
        </p:nvSpPr>
        <p:spPr>
          <a:xfrm>
            <a:off x="2341563" y="5143500"/>
            <a:ext cx="45720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玻璃板与桌面不垂直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3797" name="矩形 2"/>
          <p:cNvSpPr/>
          <p:nvPr/>
        </p:nvSpPr>
        <p:spPr>
          <a:xfrm>
            <a:off x="3502025" y="1903413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大小</a:t>
            </a:r>
            <a:endParaRPr lang="zh-CN" altLang="en-US" sz="2800"/>
          </a:p>
        </p:txBody>
      </p:sp>
      <p:sp>
        <p:nvSpPr>
          <p:cNvPr id="33798" name="矩形 3"/>
          <p:cNvSpPr/>
          <p:nvPr/>
        </p:nvSpPr>
        <p:spPr>
          <a:xfrm>
            <a:off x="3983038" y="2532063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等效替代法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  <p:bldP spid="337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819" name="标题 1"/>
          <p:cNvSpPr>
            <a:spLocks noGrp="1"/>
          </p:cNvSpPr>
          <p:nvPr>
            <p:ph type="title" idx="4294967295"/>
          </p:nvPr>
        </p:nvSpPr>
        <p:spPr>
          <a:xfrm>
            <a:off x="508000" y="6127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）实验时，小明应在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）侧观察蜡烛</a:t>
            </a:r>
            <a:r>
              <a:rPr lang="en-US" altLang="zh-CN" sz="2800" i="1"/>
              <a:t>A</a:t>
            </a:r>
            <a:r>
              <a:rPr lang="zh-CN" altLang="zh-CN" sz="2800"/>
              <a:t>经玻璃板所成的像．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7</a:t>
            </a:r>
            <a:r>
              <a:rPr lang="zh-CN" altLang="zh-CN" sz="2800"/>
              <a:t>）移动蜡烛的位置，重复上述实验，标记像和物的位置关系如图乙所示，并用刻度尺测量物距与像距，记录数据如丙，分析数据可知：像和物体到平面镜的距离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8</a:t>
            </a:r>
            <a:r>
              <a:rPr lang="zh-CN" altLang="zh-CN" sz="2800"/>
              <a:t>）小强正在观察蜡烛</a:t>
            </a:r>
            <a:r>
              <a:rPr lang="en-US" altLang="zh-CN" sz="2800" i="1"/>
              <a:t>A</a:t>
            </a:r>
            <a:r>
              <a:rPr lang="zh-CN" altLang="zh-CN" sz="2800"/>
              <a:t>的像时，同桌小石用物理书挡在玻璃板的后面，小强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）看到蜡烛</a:t>
            </a:r>
            <a:r>
              <a:rPr lang="en-US" altLang="zh-CN" sz="2800" i="1"/>
              <a:t>A</a:t>
            </a:r>
            <a:r>
              <a:rPr lang="zh-CN" altLang="zh-CN" sz="2800"/>
              <a:t>的像．</a:t>
            </a:r>
            <a:endParaRPr lang="zh-CN" altLang="zh-CN" sz="2800"/>
          </a:p>
        </p:txBody>
      </p:sp>
      <p:sp>
        <p:nvSpPr>
          <p:cNvPr id="34820" name="矩形 2"/>
          <p:cNvSpPr/>
          <p:nvPr/>
        </p:nvSpPr>
        <p:spPr>
          <a:xfrm>
            <a:off x="5002213" y="703263"/>
            <a:ext cx="4032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800"/>
          </a:p>
        </p:txBody>
      </p:sp>
      <p:sp>
        <p:nvSpPr>
          <p:cNvPr id="34821" name="矩形 3"/>
          <p:cNvSpPr/>
          <p:nvPr/>
        </p:nvSpPr>
        <p:spPr>
          <a:xfrm>
            <a:off x="3086100" y="390207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相等</a:t>
            </a:r>
            <a:endParaRPr lang="zh-CN" altLang="en-US" sz="2800"/>
          </a:p>
        </p:txBody>
      </p:sp>
      <p:sp>
        <p:nvSpPr>
          <p:cNvPr id="34822" name="矩形 4"/>
          <p:cNvSpPr/>
          <p:nvPr/>
        </p:nvSpPr>
        <p:spPr>
          <a:xfrm>
            <a:off x="5405438" y="5157788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能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  <p:bldP spid="348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3" name="标题 1"/>
          <p:cNvSpPr>
            <a:spLocks noGrp="1"/>
          </p:cNvSpPr>
          <p:nvPr>
            <p:ph type="title" idx="4294967295"/>
          </p:nvPr>
        </p:nvSpPr>
        <p:spPr>
          <a:xfrm>
            <a:off x="508000" y="9493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9</a:t>
            </a:r>
            <a:r>
              <a:rPr lang="zh-CN" altLang="zh-CN" sz="2800"/>
              <a:t>）为了让右边的同学也能看清蜡烛的像，小强只将玻璃板向右平移，则蜡烛</a:t>
            </a:r>
            <a:r>
              <a:rPr lang="en-US" altLang="zh-CN" sz="2800" i="1"/>
              <a:t>A</a:t>
            </a:r>
            <a:r>
              <a:rPr lang="zh-CN" altLang="zh-CN" sz="2800"/>
              <a:t>的像的位置</a:t>
            </a:r>
            <a:r>
              <a:rPr lang="zh-CN" altLang="zh-CN" sz="2800" u="sng"/>
              <a:t>　　</a:t>
            </a:r>
            <a:r>
              <a:rPr lang="en-US" altLang="zh-CN" sz="2800" u="sng"/>
              <a:t>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向右移动</a:t>
            </a:r>
            <a:r>
              <a:rPr lang="en-US" altLang="zh-CN" sz="2800"/>
              <a:t>”“</a:t>
            </a:r>
            <a:r>
              <a:rPr lang="zh-CN" altLang="zh-CN" sz="2800"/>
              <a:t>向左移动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10</a:t>
            </a:r>
            <a:r>
              <a:rPr lang="zh-CN" altLang="zh-CN" sz="2800"/>
              <a:t>）小明将蜡烛</a:t>
            </a:r>
            <a:r>
              <a:rPr lang="en-US" altLang="zh-CN" sz="2800" i="1"/>
              <a:t>A</a:t>
            </a:r>
            <a:r>
              <a:rPr lang="zh-CN" altLang="zh-CN" sz="2800"/>
              <a:t>逐渐远离玻璃板时，它的像的大小将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11</a:t>
            </a:r>
            <a:r>
              <a:rPr lang="zh-CN" altLang="zh-CN" sz="2800"/>
              <a:t>）若用光屏替换玻璃板后面的蜡烛，则在玻璃板后面观察光屏，将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）观察到玻璃板前面点燃蜡烛的像，这说明平面镜所成的是</a:t>
            </a:r>
            <a:r>
              <a:rPr lang="zh-CN" altLang="zh-CN" sz="2800" u="sng"/>
              <a:t>　　　　　</a:t>
            </a:r>
            <a:r>
              <a:rPr lang="zh-CN" altLang="zh-CN" sz="2800"/>
              <a:t>像．</a:t>
            </a:r>
            <a:endParaRPr lang="zh-CN" altLang="zh-CN" sz="2800"/>
          </a:p>
        </p:txBody>
      </p:sp>
      <p:sp>
        <p:nvSpPr>
          <p:cNvPr id="35844" name="矩形 2"/>
          <p:cNvSpPr/>
          <p:nvPr/>
        </p:nvSpPr>
        <p:spPr>
          <a:xfrm>
            <a:off x="7339013" y="1541463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　</a:t>
            </a:r>
            <a:endParaRPr lang="zh-CN" altLang="en-US" sz="2800"/>
          </a:p>
        </p:txBody>
      </p:sp>
      <p:sp>
        <p:nvSpPr>
          <p:cNvPr id="35845" name="矩形 3"/>
          <p:cNvSpPr/>
          <p:nvPr/>
        </p:nvSpPr>
        <p:spPr>
          <a:xfrm>
            <a:off x="2095500" y="324485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/>
          </a:p>
        </p:txBody>
      </p:sp>
      <p:sp>
        <p:nvSpPr>
          <p:cNvPr id="35846" name="矩形 4"/>
          <p:cNvSpPr/>
          <p:nvPr/>
        </p:nvSpPr>
        <p:spPr>
          <a:xfrm>
            <a:off x="4195763" y="4395788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不能</a:t>
            </a:r>
            <a:endParaRPr lang="zh-CN" altLang="en-US" sz="2800"/>
          </a:p>
        </p:txBody>
      </p:sp>
      <p:sp>
        <p:nvSpPr>
          <p:cNvPr id="35847" name="矩形 5"/>
          <p:cNvSpPr/>
          <p:nvPr/>
        </p:nvSpPr>
        <p:spPr>
          <a:xfrm>
            <a:off x="3362325" y="5557838"/>
            <a:ext cx="544513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虚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  <p:bldP spid="35846" grpId="0"/>
      <p:bldP spid="3584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67" name="标题 1"/>
          <p:cNvSpPr>
            <a:spLocks noGrp="1"/>
          </p:cNvSpPr>
          <p:nvPr>
            <p:ph type="title" idx="4294967295"/>
          </p:nvPr>
        </p:nvSpPr>
        <p:spPr>
          <a:xfrm>
            <a:off x="508000" y="949325"/>
            <a:ext cx="8128000" cy="52689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【点拔】平面镜成像的原理是光的反射，利用玻璃板的透光性，便于确定像的位置；选择茶色的薄玻璃可以防止出现</a:t>
            </a:r>
            <a:r>
              <a:rPr lang="en-US" altLang="zh-CN" sz="2800"/>
              <a:t>2</a:t>
            </a:r>
            <a:r>
              <a:rPr lang="zh-CN" altLang="zh-CN" sz="2800"/>
              <a:t>个像；玻璃板要垂直桌面，否则</a:t>
            </a:r>
            <a:r>
              <a:rPr lang="en-US" altLang="zh-CN" sz="2800" i="1"/>
              <a:t>B</a:t>
            </a:r>
            <a:r>
              <a:rPr lang="zh-CN" altLang="zh-CN" sz="2800"/>
              <a:t>蜡烛与</a:t>
            </a:r>
            <a:r>
              <a:rPr lang="en-US" altLang="zh-CN" sz="2800" i="1"/>
              <a:t>A</a:t>
            </a:r>
            <a:r>
              <a:rPr lang="zh-CN" altLang="zh-CN" sz="2800"/>
              <a:t>的像不能重合；选择两支相同的蜡烛，便于比较像和物的大小关系；实验时点燃玻璃板前的蜡烛</a:t>
            </a:r>
            <a:r>
              <a:rPr lang="en-US" altLang="zh-CN" sz="2800" i="1"/>
              <a:t>A</a:t>
            </a:r>
            <a:r>
              <a:rPr lang="zh-CN" altLang="zh-CN" sz="2800"/>
              <a:t>，从</a:t>
            </a:r>
            <a:r>
              <a:rPr lang="en-US" altLang="zh-CN" sz="2800" i="1"/>
              <a:t>A</a:t>
            </a:r>
            <a:r>
              <a:rPr lang="zh-CN" altLang="zh-CN" sz="2800"/>
              <a:t>一侧隔着玻璃板进行观察，蜡烛</a:t>
            </a:r>
            <a:r>
              <a:rPr lang="en-US" altLang="zh-CN" sz="2800" i="1"/>
              <a:t>B</a:t>
            </a:r>
            <a:r>
              <a:rPr lang="zh-CN" altLang="zh-CN" sz="2800"/>
              <a:t>不点燃；多次测量可以避免偶然性；像距等于物距；平面镜成虚像，不能用光屏接收．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789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800" y="785813"/>
            <a:ext cx="1930400" cy="600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1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2" name="标题 2"/>
          <p:cNvSpPr>
            <a:spLocks noGrp="1"/>
          </p:cNvSpPr>
          <p:nvPr>
            <p:ph type="title" idx="4294967295"/>
          </p:nvPr>
        </p:nvSpPr>
        <p:spPr>
          <a:xfrm>
            <a:off x="582613" y="1546225"/>
            <a:ext cx="8128000" cy="452596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不管是镜面反射还是漫反射都遵守光的反射定律．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物体通过平面镜所成像的大小与物体等大，与物体到镜面的距离大小无关．感觉</a:t>
            </a:r>
            <a:r>
              <a:rPr lang="en-US" altLang="zh-CN" sz="2800"/>
              <a:t>“</a:t>
            </a:r>
            <a:r>
              <a:rPr lang="zh-CN" altLang="zh-CN" sz="2800"/>
              <a:t>物远像小</a:t>
            </a:r>
            <a:r>
              <a:rPr lang="en-US" altLang="zh-CN" sz="2800"/>
              <a:t>”</a:t>
            </a:r>
            <a:r>
              <a:rPr lang="zh-CN" altLang="zh-CN" sz="2800"/>
              <a:t>，是因为观察像的视角变小了．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人眼要看见物体，必须有光线进入人眼，画光路时，光线的箭头指向眼睛．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891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800" y="1027113"/>
            <a:ext cx="1930400" cy="600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5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16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85938"/>
            <a:ext cx="8128000" cy="343058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影子是由于光沿直线传播，在不透明的物体后面留下的阴影部分；岸边的景物在水中的</a:t>
            </a:r>
            <a:r>
              <a:rPr lang="en-US" altLang="zh-CN" sz="2800"/>
              <a:t>“</a:t>
            </a:r>
            <a:r>
              <a:rPr lang="zh-CN" altLang="zh-CN" sz="2800"/>
              <a:t>倒影</a:t>
            </a:r>
            <a:r>
              <a:rPr lang="en-US" altLang="zh-CN" sz="2800"/>
              <a:t>”</a:t>
            </a:r>
            <a:r>
              <a:rPr lang="zh-CN" altLang="zh-CN" sz="2800"/>
              <a:t>是景物在水面上形成的虚像，属于平面镜成像．</a:t>
            </a:r>
            <a:br>
              <a:rPr lang="zh-CN" altLang="zh-CN" sz="2800"/>
            </a:br>
            <a:r>
              <a:rPr lang="en-US" altLang="zh-CN" sz="2800"/>
              <a:t>5.</a:t>
            </a:r>
            <a:r>
              <a:rPr lang="zh-CN" altLang="zh-CN" sz="2800"/>
              <a:t>虚像不能用光屏接收；实像可以用光屏接收；虚像总是正立的，实像总是倒立的．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标题 1"/>
          <p:cNvSpPr>
            <a:spLocks noGrp="1"/>
          </p:cNvSpPr>
          <p:nvPr>
            <p:ph type="title" idx="4294967295"/>
          </p:nvPr>
        </p:nvSpPr>
        <p:spPr>
          <a:xfrm>
            <a:off x="633413" y="1363663"/>
            <a:ext cx="8212137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泰安）下列有关光现象的描述正确的是（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“</a:t>
            </a:r>
            <a:r>
              <a:rPr lang="zh-CN" altLang="zh-CN" sz="2800"/>
              <a:t>潭清疑水浅</a:t>
            </a:r>
            <a:r>
              <a:rPr lang="en-US" altLang="zh-CN" sz="2800"/>
              <a:t>”</a:t>
            </a:r>
            <a:r>
              <a:rPr lang="zh-CN" altLang="zh-CN" sz="2800"/>
              <a:t>，是由于光的反射形成的</a:t>
            </a:r>
            <a:r>
              <a:rPr lang="en-US" altLang="zh-CN" sz="2800"/>
              <a:t>        B</a:t>
            </a:r>
            <a:r>
              <a:rPr lang="zh-CN" altLang="zh-CN" sz="2800"/>
              <a:t>．</a:t>
            </a:r>
            <a:r>
              <a:rPr lang="en-US" altLang="zh-CN" sz="2800"/>
              <a:t>“</a:t>
            </a:r>
            <a:r>
              <a:rPr lang="zh-CN" altLang="zh-CN" sz="2800"/>
              <a:t>云在水中飘</a:t>
            </a:r>
            <a:r>
              <a:rPr lang="en-US" altLang="zh-CN" sz="2800"/>
              <a:t>”</a:t>
            </a:r>
            <a:r>
              <a:rPr lang="zh-CN" altLang="zh-CN" sz="2800"/>
              <a:t>，是由于光的反射形成的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．海市蜃楼，是由于光的直线传播形成的</a:t>
            </a:r>
            <a:r>
              <a:rPr lang="en-US" altLang="zh-CN" sz="2800"/>
              <a:t>             D</a:t>
            </a:r>
            <a:r>
              <a:rPr lang="zh-CN" altLang="zh-CN" sz="2800"/>
              <a:t>．手影游戏，是由于光的色散形成的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sp>
        <p:nvSpPr>
          <p:cNvPr id="39939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940" name="矩形 2"/>
          <p:cNvSpPr/>
          <p:nvPr/>
        </p:nvSpPr>
        <p:spPr>
          <a:xfrm>
            <a:off x="1206500" y="20828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4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63" name="标题 7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常德）关于光现象，下列说法中不正确的是（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．开凿隧道时用激光束引导掘进机，利用了光的直线传播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．漫反射不遵守光的反射定律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．自行车尾灯是靠光的反射来引起后方车辆司机注意的</a:t>
            </a:r>
            <a:r>
              <a:rPr lang="en-US" altLang="zh-CN" sz="2800"/>
              <a:t>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．雨后出现彩虹是光的色散现象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0964" name="矩形 3"/>
          <p:cNvSpPr/>
          <p:nvPr/>
        </p:nvSpPr>
        <p:spPr>
          <a:xfrm>
            <a:off x="1419225" y="16002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7" name="标题 7"/>
          <p:cNvSpPr>
            <a:spLocks noGrp="1"/>
          </p:cNvSpPr>
          <p:nvPr>
            <p:ph type="title" idx="4294967295"/>
          </p:nvPr>
        </p:nvSpPr>
        <p:spPr>
          <a:xfrm>
            <a:off x="508000" y="8540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3.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达州）莲花湖是达城的后花园，在初夏的阳光下，鸟语花香，湖面波光粼粼，鱼儿在水面下游弋；树荫下的地面上有无数的圆形光斑；巴山大剧院传出优美的歌声．此情景中从物理学的角度分析，以下说法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．树荫下地面上的圆形光斑，是光的直线传播形成的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．我们看见水面下的鱼儿，是鱼儿的实像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．湖面波光粼粼，是太阳光照在水面上发生漫反射形成的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．排练中的小花正在靠近剧院中的大镜子，她在镜中的像逐渐变大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41988" name="矩形 3"/>
          <p:cNvSpPr/>
          <p:nvPr/>
        </p:nvSpPr>
        <p:spPr>
          <a:xfrm>
            <a:off x="976313" y="303530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3011" name="标题 7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聊城）</a:t>
            </a:r>
            <a:r>
              <a:rPr lang="en-US" altLang="zh-CN" sz="2800"/>
              <a:t>2020</a:t>
            </a:r>
            <a:r>
              <a:rPr lang="zh-CN" altLang="zh-CN" sz="2800"/>
              <a:t>年</a:t>
            </a:r>
            <a:r>
              <a:rPr lang="en-US" altLang="zh-CN" sz="2800"/>
              <a:t>6</a:t>
            </a:r>
            <a:r>
              <a:rPr lang="zh-CN" altLang="zh-CN" sz="2800"/>
              <a:t>月</a:t>
            </a:r>
            <a:r>
              <a:rPr lang="en-US" altLang="zh-CN" sz="2800"/>
              <a:t>21</a:t>
            </a:r>
            <a:r>
              <a:rPr lang="zh-CN" altLang="zh-CN" sz="2800"/>
              <a:t>日，在日食发生时，小明看到树荫下的地面上有图甲所示的光斑，这些光斑是由光的</a:t>
            </a:r>
            <a:r>
              <a:rPr lang="zh-CN" altLang="zh-CN" sz="2800" u="sng"/>
              <a:t>　　　　　</a:t>
            </a:r>
            <a:r>
              <a:rPr lang="zh-CN" altLang="zh-CN" sz="2800"/>
              <a:t>形成的．观看日食不能用眼睛直接对着太阳，如果没有专用的太阳滤镜，比较简易的做法是用一盆滴有墨水的水来观看（如图乙所示），太阳在水中的像是由</a:t>
            </a:r>
            <a:br>
              <a:rPr lang="en-US" altLang="zh-CN" sz="2800"/>
            </a:br>
            <a:r>
              <a:rPr lang="zh-CN" altLang="zh-CN" sz="2800"/>
              <a:t>光的</a:t>
            </a:r>
            <a:r>
              <a:rPr lang="zh-CN" altLang="zh-CN" sz="2800" u="sng"/>
              <a:t>　　　　　</a:t>
            </a:r>
            <a:r>
              <a:rPr lang="zh-CN" altLang="zh-CN" sz="2800"/>
              <a:t>形成的．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3012" name="图片 2"/>
          <p:cNvPicPr>
            <a:picLocks noChangeAspect="1"/>
          </p:cNvPicPr>
          <p:nvPr/>
        </p:nvPicPr>
        <p:blipFill>
          <a:blip r:embed="rId2"/>
          <a:srcRect r="62444"/>
          <a:stretch>
            <a:fillRect/>
          </a:stretch>
        </p:blipFill>
        <p:spPr>
          <a:xfrm>
            <a:off x="5662613" y="4168775"/>
            <a:ext cx="3241675" cy="1912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3" name="矩形 2"/>
          <p:cNvSpPr/>
          <p:nvPr/>
        </p:nvSpPr>
        <p:spPr>
          <a:xfrm>
            <a:off x="2843213" y="2239963"/>
            <a:ext cx="162083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直线传播</a:t>
            </a:r>
            <a:endParaRPr lang="zh-CN" altLang="en-US" sz="2800"/>
          </a:p>
        </p:txBody>
      </p:sp>
      <p:sp>
        <p:nvSpPr>
          <p:cNvPr id="43014" name="矩形 3"/>
          <p:cNvSpPr/>
          <p:nvPr/>
        </p:nvSpPr>
        <p:spPr>
          <a:xfrm>
            <a:off x="1708150" y="4805363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反射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3" grpId="0"/>
      <p:bldP spid="430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4035" name="标题 7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泰安）利用一块平面镜使上图</a:t>
            </a:r>
            <a:br>
              <a:rPr lang="en-US" altLang="zh-CN" sz="2800"/>
            </a:br>
            <a:r>
              <a:rPr lang="zh-CN" altLang="zh-CN" sz="2800"/>
              <a:t>中的一束光竖直射入井中，则反射角的</a:t>
            </a:r>
            <a:br>
              <a:rPr lang="en-US" altLang="zh-CN" sz="2800"/>
            </a:br>
            <a:r>
              <a:rPr lang="zh-CN" altLang="zh-CN" sz="2800"/>
              <a:t>大小是</a:t>
            </a:r>
            <a:r>
              <a:rPr lang="zh-CN" altLang="zh-CN" sz="2800" u="sng"/>
              <a:t>　　　　　</a:t>
            </a:r>
            <a:r>
              <a:rPr lang="zh-CN" altLang="zh-CN" sz="2800"/>
              <a:t> ．</a:t>
            </a:r>
            <a:endParaRPr lang="zh-CN" altLang="en-US" sz="2800"/>
          </a:p>
        </p:txBody>
      </p:sp>
      <p:sp>
        <p:nvSpPr>
          <p:cNvPr id="44036" name="标题 7"/>
          <p:cNvSpPr/>
          <p:nvPr/>
        </p:nvSpPr>
        <p:spPr>
          <a:xfrm>
            <a:off x="515938" y="27781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6.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2020·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黔南州）小丽站在平面镜前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1.5 m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处观察自己在镜中的像，镜中的像是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　　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（选填 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虚像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或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实像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），像到平面镜的距离是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 u="sng">
                <a:latin typeface="Times New Roman" pitchFamily="18" charset="0"/>
                <a:ea typeface="黑体" pitchFamily="49" charset="-122"/>
              </a:rPr>
              <a:t>   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m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， 她向平面镜靠近的过程中，像的大小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　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（选填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变大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”“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变小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”“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不变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.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44037" name="图片 1"/>
          <p:cNvPicPr>
            <a:picLocks noChangeAspect="1"/>
          </p:cNvPicPr>
          <p:nvPr/>
        </p:nvPicPr>
        <p:blipFill>
          <a:blip r:embed="rId2"/>
          <a:srcRect r="81956"/>
          <a:stretch>
            <a:fillRect/>
          </a:stretch>
        </p:blipFill>
        <p:spPr>
          <a:xfrm>
            <a:off x="6865938" y="712788"/>
            <a:ext cx="1762125" cy="1854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8" name="矩形 2"/>
          <p:cNvSpPr/>
          <p:nvPr/>
        </p:nvSpPr>
        <p:spPr>
          <a:xfrm>
            <a:off x="2151063" y="225742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55°</a:t>
            </a:r>
            <a:endParaRPr lang="zh-CN" altLang="en-US" sz="2800"/>
          </a:p>
        </p:txBody>
      </p:sp>
      <p:sp>
        <p:nvSpPr>
          <p:cNvPr id="44039" name="矩形 3"/>
          <p:cNvSpPr/>
          <p:nvPr/>
        </p:nvSpPr>
        <p:spPr>
          <a:xfrm>
            <a:off x="5683250" y="347027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虚像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44040" name="矩形 4"/>
          <p:cNvSpPr/>
          <p:nvPr/>
        </p:nvSpPr>
        <p:spPr>
          <a:xfrm>
            <a:off x="6586538" y="477202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44041" name="矩形 5"/>
          <p:cNvSpPr/>
          <p:nvPr/>
        </p:nvSpPr>
        <p:spPr>
          <a:xfrm>
            <a:off x="7104063" y="4164013"/>
            <a:ext cx="6334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1.5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8" grpId="0"/>
      <p:bldP spid="44039" grpId="0"/>
      <p:bldP spid="44040" grpId="0"/>
      <p:bldP spid="4404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5059" name="标题 7"/>
          <p:cNvSpPr>
            <a:spLocks noGrp="1"/>
          </p:cNvSpPr>
          <p:nvPr>
            <p:ph type="title" idx="4294967295"/>
          </p:nvPr>
        </p:nvSpPr>
        <p:spPr>
          <a:xfrm>
            <a:off x="582613" y="15763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上海）在下图中，根据给出的入射光线</a:t>
            </a:r>
            <a:r>
              <a:rPr lang="en-US" altLang="zh-CN" sz="2800" i="1"/>
              <a:t>AO</a:t>
            </a:r>
            <a:r>
              <a:rPr lang="zh-CN" altLang="zh-CN" sz="2800"/>
              <a:t>画出反射光线</a:t>
            </a:r>
            <a:r>
              <a:rPr lang="en-US" altLang="zh-CN" sz="2800" i="1"/>
              <a:t>OB</a:t>
            </a:r>
            <a:r>
              <a:rPr lang="zh-CN" altLang="zh-CN" sz="2800"/>
              <a:t>，并标出反射角及其度数．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506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4663" y="3255963"/>
            <a:ext cx="2171700" cy="1885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5061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3" y="3322638"/>
            <a:ext cx="2413000" cy="18192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6083" name="标题 7"/>
          <p:cNvSpPr>
            <a:spLocks noGrp="1"/>
          </p:cNvSpPr>
          <p:nvPr>
            <p:ph type="title" idx="4294967295"/>
          </p:nvPr>
        </p:nvSpPr>
        <p:spPr>
          <a:xfrm>
            <a:off x="508000" y="1614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安顺）如上图所示，一束光线从水中斜射向空气，请画出折射光线的大致位置．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608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4975" y="3073400"/>
            <a:ext cx="2419350" cy="1981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608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0525" y="3032125"/>
            <a:ext cx="2636838" cy="20224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7107" name="标题 7"/>
          <p:cNvSpPr>
            <a:spLocks noGrp="1"/>
          </p:cNvSpPr>
          <p:nvPr>
            <p:ph type="title" idx="4294967295"/>
          </p:nvPr>
        </p:nvSpPr>
        <p:spPr>
          <a:xfrm>
            <a:off x="508000" y="16430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盐城）请在上图中画出物体</a:t>
            </a:r>
            <a:r>
              <a:rPr lang="en-US" altLang="zh-CN" sz="2800" i="1"/>
              <a:t>AB</a:t>
            </a:r>
            <a:r>
              <a:rPr lang="zh-CN" altLang="zh-CN" sz="2800"/>
              <a:t>在平面镜中所成的像</a:t>
            </a:r>
            <a:r>
              <a:rPr lang="en-US" altLang="zh-CN" sz="2800" i="1"/>
              <a:t>A</a:t>
            </a:r>
            <a:r>
              <a:rPr lang="en-US" altLang="zh-CN" sz="2800"/>
              <a:t>′</a:t>
            </a:r>
            <a:r>
              <a:rPr lang="en-US" altLang="zh-CN" sz="2800" i="1"/>
              <a:t>B</a:t>
            </a:r>
            <a:r>
              <a:rPr lang="en-US" altLang="zh-CN" sz="2800"/>
              <a:t>′.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710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0263" y="2841625"/>
            <a:ext cx="1924050" cy="22018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710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7588" y="2944813"/>
            <a:ext cx="2490787" cy="20780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8131" name="标题 7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河南）检查视力时，为节省空问，常让被测者背对视力表观察对面墙壁上平面镜</a:t>
            </a:r>
            <a:r>
              <a:rPr lang="en-US" altLang="zh-CN" sz="2800" i="1"/>
              <a:t>M</a:t>
            </a:r>
            <a:r>
              <a:rPr lang="zh-CN" altLang="zh-CN" sz="2800"/>
              <a:t>中视力表的像，请在上图中作出教通着通过平面镜</a:t>
            </a:r>
            <a:r>
              <a:rPr lang="en-US" altLang="zh-CN" sz="2800" i="1"/>
              <a:t>M</a:t>
            </a:r>
            <a:r>
              <a:rPr lang="zh-CN" altLang="zh-CN" sz="2800"/>
              <a:t>看到视力表上</a:t>
            </a:r>
            <a:r>
              <a:rPr lang="en-US" altLang="zh-CN" sz="2800" i="1"/>
              <a:t>A</a:t>
            </a:r>
            <a:r>
              <a:rPr lang="zh-CN" altLang="zh-CN" sz="2800"/>
              <a:t>点的光路图．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813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038" y="3689350"/>
            <a:ext cx="2867025" cy="2286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8133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3689350"/>
            <a:ext cx="4819650" cy="22113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9155" name="标题 7"/>
          <p:cNvSpPr>
            <a:spLocks noGrp="1"/>
          </p:cNvSpPr>
          <p:nvPr>
            <p:ph type="title" idx="4294967295"/>
          </p:nvPr>
        </p:nvSpPr>
        <p:spPr>
          <a:xfrm>
            <a:off x="503238" y="574675"/>
            <a:ext cx="82867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11.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黑龙江）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）在</a:t>
            </a:r>
            <a:r>
              <a:rPr lang="en-US" altLang="zh-CN" sz="2800"/>
              <a:t>“</a:t>
            </a:r>
            <a:r>
              <a:rPr lang="zh-CN" altLang="zh-CN" sz="2800"/>
              <a:t>探究光的反射规律</a:t>
            </a:r>
            <a:r>
              <a:rPr lang="en-US" altLang="zh-CN" sz="2800"/>
              <a:t>”</a:t>
            </a:r>
            <a:r>
              <a:rPr lang="zh-CN" altLang="zh-CN" sz="2800"/>
              <a:t>的实验中，小亮进行如图甲所示的实验，让一束光</a:t>
            </a:r>
            <a:r>
              <a:rPr lang="en-US" altLang="zh-CN" sz="2800" i="1"/>
              <a:t>EO</a:t>
            </a:r>
            <a:r>
              <a:rPr lang="zh-CN" altLang="zh-CN" sz="2800"/>
              <a:t>贴着纸板射到平面镜上，将纸板沿</a:t>
            </a:r>
            <a:r>
              <a:rPr lang="en-US" altLang="zh-CN" sz="2800" i="1"/>
              <a:t>ON</a:t>
            </a:r>
            <a:r>
              <a:rPr lang="zh-CN" altLang="zh-CN" sz="2800"/>
              <a:t>向后折，此时在</a:t>
            </a:r>
            <a:r>
              <a:rPr lang="en-US" altLang="zh-CN" sz="2800" i="1"/>
              <a:t>NOF</a:t>
            </a:r>
            <a:r>
              <a:rPr lang="zh-CN" altLang="zh-CN" sz="2800"/>
              <a:t>面上看不到反射光线，如图乙所示．此实验现象说明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br>
              <a:rPr lang="en-US" altLang="zh-CN" sz="2800" u="sng"/>
            </a:br>
            <a:r>
              <a:rPr lang="zh-CN" altLang="zh-CN" sz="2800" u="sng"/>
              <a:t>　　　　　　　　　　　　　　　　　　</a:t>
            </a:r>
            <a:r>
              <a:rPr lang="zh-CN" altLang="zh-CN" sz="2800"/>
              <a:t> ．在甲图中如果让光线逆着</a:t>
            </a:r>
            <a:r>
              <a:rPr lang="en-US" altLang="zh-CN" sz="2800" i="1"/>
              <a:t>OF</a:t>
            </a:r>
            <a:r>
              <a:rPr lang="zh-CN" altLang="zh-CN" sz="2800"/>
              <a:t>的方向射向镜面，会看到反射光线沿着</a:t>
            </a:r>
            <a:r>
              <a:rPr lang="en-US" altLang="zh-CN" sz="2800" i="1"/>
              <a:t>OE</a:t>
            </a:r>
            <a:r>
              <a:rPr lang="zh-CN" altLang="zh-CN" sz="2800"/>
              <a:t>方向射出，这表明</a:t>
            </a:r>
            <a:r>
              <a:rPr lang="zh-CN" altLang="zh-CN" sz="2800" u="sng"/>
              <a:t>　　</a:t>
            </a:r>
            <a:r>
              <a:rPr lang="en-US" altLang="zh-CN" sz="2800" u="sng"/>
              <a:t>    </a:t>
            </a:r>
            <a:r>
              <a:rPr lang="zh-CN" altLang="zh-CN" sz="2800" u="sng"/>
              <a:t>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915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600" y="4913313"/>
            <a:ext cx="7566025" cy="1574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7" name="矩形 2"/>
          <p:cNvSpPr/>
          <p:nvPr/>
        </p:nvSpPr>
        <p:spPr>
          <a:xfrm>
            <a:off x="612775" y="3225800"/>
            <a:ext cx="66468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反射光线、入射光线和法线在同一平面　</a:t>
            </a:r>
            <a:endParaRPr lang="zh-CN" altLang="en-US" sz="2800"/>
          </a:p>
        </p:txBody>
      </p:sp>
      <p:sp>
        <p:nvSpPr>
          <p:cNvPr id="49158" name="矩形 3"/>
          <p:cNvSpPr/>
          <p:nvPr/>
        </p:nvSpPr>
        <p:spPr>
          <a:xfrm>
            <a:off x="5407025" y="4278313"/>
            <a:ext cx="23399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光路是可逆的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7" grpId="0"/>
      <p:bldP spid="4915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0179" name="标题 7"/>
          <p:cNvSpPr>
            <a:spLocks noGrp="1"/>
          </p:cNvSpPr>
          <p:nvPr>
            <p:ph type="title" idx="4294967295"/>
          </p:nvPr>
        </p:nvSpPr>
        <p:spPr>
          <a:xfrm>
            <a:off x="455613" y="757238"/>
            <a:ext cx="8382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）如图丙所示是小亮同学</a:t>
            </a:r>
            <a:r>
              <a:rPr lang="en-US" altLang="zh-CN" sz="2800"/>
              <a:t>“</a:t>
            </a:r>
            <a:r>
              <a:rPr lang="zh-CN" altLang="zh-CN" sz="2800"/>
              <a:t>探究平面镜成像特点</a:t>
            </a:r>
            <a:r>
              <a:rPr lang="en-US" altLang="zh-CN" sz="2800"/>
              <a:t>”</a:t>
            </a:r>
            <a:r>
              <a:rPr lang="zh-CN" altLang="zh-CN" sz="2800"/>
              <a:t>的实验装置，平面镜成像的原理是</a:t>
            </a:r>
            <a:r>
              <a:rPr lang="zh-CN" altLang="zh-CN" sz="2800" u="sng"/>
              <a:t>　　</a:t>
            </a:r>
            <a:r>
              <a:rPr lang="en-US" altLang="zh-CN" sz="2800" u="sng"/>
              <a:t>            </a:t>
            </a:r>
            <a:r>
              <a:rPr lang="zh-CN" altLang="zh-CN" sz="2800" u="sng"/>
              <a:t>　</a:t>
            </a:r>
            <a:r>
              <a:rPr lang="zh-CN" altLang="zh-CN" sz="2800"/>
              <a:t>．在竖立的玻璃板前</a:t>
            </a:r>
            <a:r>
              <a:rPr lang="en-US" altLang="zh-CN" sz="2800" i="1"/>
              <a:t>A</a:t>
            </a:r>
            <a:r>
              <a:rPr lang="zh-CN" altLang="zh-CN" sz="2800"/>
              <a:t>处放一支点燃的蜡烛，可以看到玻璃板的后面出现蜡烛的像，拿一支大小和点燃蜡烛相同的蜡烛在玻璃板后面移动，当移动到</a:t>
            </a:r>
            <a:r>
              <a:rPr lang="en-US" altLang="zh-CN" sz="2800" i="1"/>
              <a:t>A</a:t>
            </a:r>
            <a:r>
              <a:rPr lang="en-US" altLang="zh-CN" sz="2800"/>
              <a:t>′</a:t>
            </a:r>
            <a:r>
              <a:rPr lang="zh-CN" altLang="zh-CN" sz="2800"/>
              <a:t>处时，可以看到它跟像完全重合．由此可以得出的结论是</a:t>
            </a:r>
            <a:br>
              <a:rPr lang="en-US" altLang="zh-CN" sz="2800"/>
            </a:br>
            <a:r>
              <a:rPr lang="zh-CN" altLang="zh-CN" sz="2800" u="sng"/>
              <a:t>　　　　　　　　　</a:t>
            </a:r>
            <a:r>
              <a:rPr lang="en-US" altLang="zh-CN" sz="2800" u="sng"/>
              <a:t>  </a:t>
            </a:r>
            <a:r>
              <a:rPr lang="zh-CN" altLang="zh-CN" sz="2800"/>
              <a:t> ．</a:t>
            </a:r>
            <a:br>
              <a:rPr lang="en-US" altLang="zh-CN" sz="2800"/>
            </a:br>
            <a:endParaRPr lang="zh-CN" altLang="en-US" sz="2800"/>
          </a:p>
        </p:txBody>
      </p:sp>
      <p:pic>
        <p:nvPicPr>
          <p:cNvPr id="5018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75" y="4913313"/>
            <a:ext cx="7567613" cy="1574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1" name="矩形 1"/>
          <p:cNvSpPr/>
          <p:nvPr/>
        </p:nvSpPr>
        <p:spPr>
          <a:xfrm>
            <a:off x="746125" y="4216400"/>
            <a:ext cx="30559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像与物的大小相等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0182" name="矩形 2"/>
          <p:cNvSpPr/>
          <p:nvPr/>
        </p:nvSpPr>
        <p:spPr>
          <a:xfrm>
            <a:off x="6238875" y="1350963"/>
            <a:ext cx="19796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光的反射　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1" grpId="0"/>
      <p:bldP spid="5018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03" name="标题 7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经过三次实验后，在白纸上记录像与物的对应点如图丁所示，用刻度尺分别测出其到玻璃板的距离，并进行比较，进一步分析得出结论</a:t>
            </a:r>
            <a:br>
              <a:rPr lang="en-US" altLang="zh-CN" sz="2800"/>
            </a:br>
            <a:r>
              <a:rPr lang="zh-CN" altLang="zh-CN" sz="2800" u="sng"/>
              <a:t>　　　　　　　　　　　　　　</a:t>
            </a:r>
            <a:r>
              <a:rPr lang="zh-CN" altLang="zh-CN" sz="2800"/>
              <a:t> ．用玻璃板代替平面镜的原因是</a:t>
            </a:r>
            <a:r>
              <a:rPr lang="zh-CN" altLang="zh-CN" sz="2800" u="sng"/>
              <a:t>　　　　　</a:t>
            </a:r>
            <a:r>
              <a:rPr lang="en-US" altLang="zh-CN" sz="2800" u="sng"/>
              <a:t>           </a:t>
            </a:r>
            <a:r>
              <a:rPr lang="zh-CN" altLang="zh-CN" sz="2800" u="sng"/>
              <a:t>　　</a:t>
            </a:r>
            <a:r>
              <a:rPr lang="zh-CN" altLang="zh-CN" sz="2800"/>
              <a:t>，便于研究平面镜的成像特点．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0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13" y="4806950"/>
            <a:ext cx="7567612" cy="1574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5" name="矩形 1"/>
          <p:cNvSpPr/>
          <p:nvPr/>
        </p:nvSpPr>
        <p:spPr>
          <a:xfrm>
            <a:off x="3094038" y="3429000"/>
            <a:ext cx="26971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确定虚像的位置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1206" name="矩形 2"/>
          <p:cNvSpPr/>
          <p:nvPr/>
        </p:nvSpPr>
        <p:spPr>
          <a:xfrm>
            <a:off x="928688" y="2755900"/>
            <a:ext cx="44926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像与物到镜面的距离相等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05" grpId="0"/>
      <p:bldP spid="5120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222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414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广东省）岸上的人看到水中小鱼的光路图是（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A    </a:t>
            </a:r>
            <a:r>
              <a:rPr lang="zh-CN" altLang="zh-CN" sz="2800"/>
              <a:t>　</a:t>
            </a:r>
            <a:r>
              <a:rPr lang="en-US" altLang="zh-CN" sz="2800"/>
              <a:t>          </a:t>
            </a:r>
            <a:r>
              <a:rPr lang="zh-CN" altLang="zh-CN" sz="2800"/>
              <a:t>　</a:t>
            </a:r>
            <a:r>
              <a:rPr lang="en-US" altLang="zh-CN" sz="2800"/>
              <a:t>B    </a:t>
            </a:r>
            <a:r>
              <a:rPr lang="zh-CN" altLang="zh-CN" sz="2800"/>
              <a:t>　</a:t>
            </a:r>
            <a:r>
              <a:rPr lang="en-US" altLang="zh-CN" sz="2800"/>
              <a:t>         </a:t>
            </a:r>
            <a:r>
              <a:rPr lang="zh-CN" altLang="zh-CN" sz="2800"/>
              <a:t>　</a:t>
            </a:r>
            <a:r>
              <a:rPr lang="en-US" altLang="zh-CN" sz="2800"/>
              <a:t>C    </a:t>
            </a:r>
            <a:r>
              <a:rPr lang="zh-CN" altLang="zh-CN" sz="2800"/>
              <a:t>　</a:t>
            </a:r>
            <a:r>
              <a:rPr lang="en-US" altLang="zh-CN" sz="2800"/>
              <a:t>         </a:t>
            </a:r>
            <a:r>
              <a:rPr lang="zh-CN" altLang="zh-CN" sz="2800"/>
              <a:t>　</a:t>
            </a:r>
            <a:r>
              <a:rPr lang="en-US" altLang="zh-CN" sz="2800"/>
              <a:t>D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2228" name="Picture 8" descr="E:\资料   L\2020\课件\中考总复习\2021中考总复习·物理\27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611188" y="2951163"/>
            <a:ext cx="1393825" cy="15382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2229" name="Picture 7" descr="E:\资料   L\2020\课件\中考总复习\2021中考总复习·物理\27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2727325" y="2951163"/>
            <a:ext cx="1393825" cy="15382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2230" name="Picture 6" descr="E:\资料   L\2020\课件\中考总复习\2021中考总复习·物理\27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4841875" y="2951163"/>
            <a:ext cx="1430338" cy="15382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2231" name="Picture 5" descr="E:\资料   L\2020\课件\中考总复习\2021中考总复习·物理\27D.TIF"/>
          <p:cNvPicPr>
            <a:picLocks noChangeAspect="1"/>
          </p:cNvPicPr>
          <p:nvPr/>
        </p:nvPicPr>
        <p:blipFill>
          <a:blip r:embed="rId9" r:link="rId8"/>
          <a:stretch>
            <a:fillRect/>
          </a:stretch>
        </p:blipFill>
        <p:spPr>
          <a:xfrm>
            <a:off x="6992938" y="2951163"/>
            <a:ext cx="1393825" cy="1538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32" name="矩形 1"/>
          <p:cNvSpPr/>
          <p:nvPr/>
        </p:nvSpPr>
        <p:spPr>
          <a:xfrm>
            <a:off x="1457325" y="21590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3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3251" name="标题 2"/>
          <p:cNvSpPr>
            <a:spLocks noGrp="1"/>
          </p:cNvSpPr>
          <p:nvPr>
            <p:ph type="title" idx="4294967295"/>
          </p:nvPr>
        </p:nvSpPr>
        <p:spPr>
          <a:xfrm>
            <a:off x="825500" y="1344613"/>
            <a:ext cx="73564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广东）以下描述中与光的折射现象有关的是（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形影相随，亲密无间</a:t>
            </a:r>
            <a:r>
              <a:rPr lang="en-US" altLang="zh-CN" sz="2800"/>
              <a:t>	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．海市蜃楼，虚无缥缈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．镜中生花，脱离实际</a:t>
            </a:r>
            <a:r>
              <a:rPr lang="en-US" altLang="zh-CN" sz="2800"/>
              <a:t>	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．水中捞月，一无所得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3252" name="矩形 3"/>
          <p:cNvSpPr/>
          <p:nvPr/>
        </p:nvSpPr>
        <p:spPr>
          <a:xfrm>
            <a:off x="2449513" y="206216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4275" name="标题 2"/>
          <p:cNvSpPr>
            <a:spLocks noGrp="1"/>
          </p:cNvSpPr>
          <p:nvPr>
            <p:ph type="title" idx="4294967295"/>
          </p:nvPr>
        </p:nvSpPr>
        <p:spPr>
          <a:xfrm>
            <a:off x="582613" y="10271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2017·</a:t>
            </a:r>
            <a:r>
              <a:rPr lang="zh-CN" altLang="zh-CN" sz="2800"/>
              <a:t>广东）关于光现象，下列说法错误的是（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．太阳光通过三棱镜会分解成多种色光，这种现象叫光的色散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．影子是由于光的直线传播形成的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．物体在平面镜中成正立、放大的实像</a:t>
            </a:r>
            <a:r>
              <a:rPr lang="en-US" altLang="zh-CN" sz="2800"/>
              <a:t>            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．光从空气射入水中后传播速度会变小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4276" name="矩形 3"/>
          <p:cNvSpPr/>
          <p:nvPr/>
        </p:nvSpPr>
        <p:spPr>
          <a:xfrm>
            <a:off x="1168400" y="174466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5299" name="标题 2"/>
          <p:cNvSpPr>
            <a:spLocks noGrp="1"/>
          </p:cNvSpPr>
          <p:nvPr>
            <p:ph type="title" idx="4294967295"/>
          </p:nvPr>
        </p:nvSpPr>
        <p:spPr>
          <a:xfrm>
            <a:off x="758825" y="714375"/>
            <a:ext cx="8126413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2016·</a:t>
            </a:r>
            <a:r>
              <a:rPr lang="zh-CN" altLang="zh-CN" sz="2800"/>
              <a:t>广东）下列光学现象与规律不相符的是（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endParaRPr lang="zh-CN" altLang="en-US" sz="2800"/>
          </a:p>
        </p:txBody>
      </p:sp>
      <p:pic>
        <p:nvPicPr>
          <p:cNvPr id="55300" name="Picture 4" descr="E:\资料   L\2020\课件\中考总复习\2021中考总复习·物理\QN5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043113" y="1822450"/>
            <a:ext cx="1682750" cy="1403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5301" name="Picture 3" descr="E:\资料   L\2020\课件\中考总复习\2021中考总复习·物理\QN5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5976938" y="1916113"/>
            <a:ext cx="1373187" cy="885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5302" name="Picture 2" descr="E:\资料   L\2020\课件\中考总复习\2021中考总复习·物理\QN5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2043113" y="4321175"/>
            <a:ext cx="1830387" cy="9890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5303" name="Picture 1" descr="E:\资料   L\2020\课件\中考总复习\2021中考总复习·物理\QN5D.TIF"/>
          <p:cNvPicPr>
            <a:picLocks noChangeAspect="1"/>
          </p:cNvPicPr>
          <p:nvPr/>
        </p:nvPicPr>
        <p:blipFill>
          <a:blip r:embed="rId9" r:link="rId8"/>
          <a:stretch>
            <a:fillRect/>
          </a:stretch>
        </p:blipFill>
        <p:spPr>
          <a:xfrm>
            <a:off x="6089650" y="4387850"/>
            <a:ext cx="1565275" cy="855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4" name="矩形 7"/>
          <p:cNvSpPr/>
          <p:nvPr/>
        </p:nvSpPr>
        <p:spPr>
          <a:xfrm>
            <a:off x="1714500" y="3286125"/>
            <a:ext cx="3036888" cy="9540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A.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钢笔“错位”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光的折射 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5305" name="矩形 8"/>
          <p:cNvSpPr/>
          <p:nvPr/>
        </p:nvSpPr>
        <p:spPr>
          <a:xfrm>
            <a:off x="5399088" y="3225800"/>
            <a:ext cx="3236912" cy="9540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B.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手影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光的直线传播 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5306" name="矩形 9"/>
          <p:cNvSpPr/>
          <p:nvPr/>
        </p:nvSpPr>
        <p:spPr>
          <a:xfrm>
            <a:off x="1770063" y="5610225"/>
            <a:ext cx="2517775" cy="9540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C.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海市蜃楼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光的反射 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5307" name="矩形 10"/>
          <p:cNvSpPr/>
          <p:nvPr/>
        </p:nvSpPr>
        <p:spPr>
          <a:xfrm>
            <a:off x="5403850" y="5451475"/>
            <a:ext cx="2519363" cy="9540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D.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水中倒影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光的反射 </a:t>
            </a: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5308" name="矩形 11"/>
          <p:cNvSpPr/>
          <p:nvPr/>
        </p:nvSpPr>
        <p:spPr>
          <a:xfrm>
            <a:off x="1335088" y="14335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4" grpId="0"/>
      <p:bldP spid="55305" grpId="0"/>
      <p:bldP spid="55306" grpId="0"/>
      <p:bldP spid="55307" grpId="0"/>
      <p:bldP spid="5530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632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033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广东）疫情期间，医护人员通过平面镜检视防护服的穿戴情况．医护人员在平面镜中的像是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zh-CN" altLang="zh-CN" sz="2800"/>
              <a:t>（选填“实像”或“虚像”）；当医护人员走近平面镜时，人与像之间的距离</a:t>
            </a:r>
            <a:r>
              <a:rPr lang="zh-CN" altLang="zh-CN" sz="2800" u="sng"/>
              <a:t>　　　　　</a:t>
            </a:r>
            <a:r>
              <a:rPr lang="zh-CN" altLang="zh-CN" sz="2800"/>
              <a:t>，像的大小</a:t>
            </a:r>
            <a:r>
              <a:rPr lang="zh-CN" altLang="zh-CN" sz="2800" u="sng"/>
              <a:t>　　　　　</a:t>
            </a:r>
            <a:r>
              <a:rPr lang="zh-CN" altLang="zh-CN" sz="2800"/>
              <a:t>（后两空选填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6324" name="矩形 2"/>
          <p:cNvSpPr/>
          <p:nvPr/>
        </p:nvSpPr>
        <p:spPr>
          <a:xfrm>
            <a:off x="898525" y="267335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虚像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6325" name="矩形 3"/>
          <p:cNvSpPr/>
          <p:nvPr/>
        </p:nvSpPr>
        <p:spPr>
          <a:xfrm>
            <a:off x="6723063" y="330835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6326" name="矩形 5"/>
          <p:cNvSpPr/>
          <p:nvPr/>
        </p:nvSpPr>
        <p:spPr>
          <a:xfrm>
            <a:off x="2439988" y="395287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4" grpId="0"/>
      <p:bldP spid="56325" grpId="0"/>
      <p:bldP spid="5632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7347" name="标题 2"/>
          <p:cNvSpPr>
            <a:spLocks noGrp="1"/>
          </p:cNvSpPr>
          <p:nvPr>
            <p:ph type="title" idx="4294967295"/>
          </p:nvPr>
        </p:nvSpPr>
        <p:spPr>
          <a:xfrm>
            <a:off x="414338" y="785813"/>
            <a:ext cx="8126412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广东）如右图所示，在</a:t>
            </a:r>
            <a:r>
              <a:rPr lang="en-US" altLang="zh-CN" sz="2800"/>
              <a:t>“</a:t>
            </a:r>
            <a:r>
              <a:rPr lang="zh-CN" altLang="zh-CN" sz="2800"/>
              <a:t>探究光的反射规律</a:t>
            </a:r>
            <a:r>
              <a:rPr lang="en-US" altLang="zh-CN" sz="2800"/>
              <a:t>”</a:t>
            </a:r>
            <a:r>
              <a:rPr lang="zh-CN" altLang="zh-CN" sz="2800"/>
              <a:t>实验中，小明将硬纸板竖直地立在平面镜上，硬纸板上的直线</a:t>
            </a:r>
            <a:r>
              <a:rPr lang="en-US" altLang="zh-CN" sz="2800" i="1"/>
              <a:t>ON</a:t>
            </a:r>
            <a:r>
              <a:rPr lang="zh-CN" altLang="zh-CN" sz="2800"/>
              <a:t>垂直于镜面，右侧纸板可绕</a:t>
            </a:r>
            <a:r>
              <a:rPr lang="en-US" altLang="zh-CN" sz="2800" i="1"/>
              <a:t>ON</a:t>
            </a:r>
            <a:r>
              <a:rPr lang="zh-CN" altLang="zh-CN" sz="2800"/>
              <a:t>向后转动，如图</a:t>
            </a:r>
            <a:r>
              <a:rPr lang="en-US" altLang="zh-CN" sz="2800"/>
              <a:t>1</a:t>
            </a:r>
            <a:r>
              <a:rPr lang="zh-CN" altLang="zh-CN" sz="2800"/>
              <a:t>所示，入射角等于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“30°”</a:t>
            </a:r>
            <a:r>
              <a:rPr lang="zh-CN" altLang="zh-CN" sz="2800"/>
              <a:t>或</a:t>
            </a:r>
            <a:r>
              <a:rPr lang="en-US" altLang="zh-CN" sz="2800"/>
              <a:t>“60°”</a:t>
            </a:r>
            <a:r>
              <a:rPr lang="zh-CN" altLang="zh-CN" sz="2800"/>
              <a:t>）；若增大入射角，则反射角</a:t>
            </a:r>
            <a:r>
              <a:rPr lang="zh-CN" altLang="zh-CN" sz="2800" u="sng"/>
              <a:t>　　　　　</a:t>
            </a:r>
            <a:r>
              <a:rPr lang="zh-CN" altLang="zh-CN" sz="2800"/>
              <a:t>，若将右侧纸板向后转动，如图</a:t>
            </a:r>
            <a:r>
              <a:rPr lang="en-US" altLang="zh-CN" sz="2800"/>
              <a:t>2</a:t>
            </a:r>
            <a:r>
              <a:rPr lang="zh-CN" altLang="zh-CN" sz="2800"/>
              <a:t>所示，在右侧纸板上</a:t>
            </a:r>
            <a:r>
              <a:rPr lang="zh-CN" altLang="zh-CN" sz="2800" u="sng"/>
              <a:t>　　　　　</a:t>
            </a:r>
            <a:r>
              <a:rPr lang="zh-CN" altLang="zh-CN" sz="2800"/>
              <a:t>（选</a:t>
            </a:r>
            <a:br>
              <a:rPr lang="en-US" altLang="zh-CN" sz="2800"/>
            </a:br>
            <a:r>
              <a:rPr lang="zh-CN" altLang="zh-CN" sz="2800"/>
              <a:t>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）观察到反射光．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734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1375" y="4711700"/>
            <a:ext cx="2859088" cy="1631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9" name="矩形 2"/>
          <p:cNvSpPr/>
          <p:nvPr/>
        </p:nvSpPr>
        <p:spPr>
          <a:xfrm>
            <a:off x="6448425" y="2806700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30°</a:t>
            </a:r>
            <a:endParaRPr lang="zh-CN" altLang="en-US" sz="2800"/>
          </a:p>
        </p:txBody>
      </p:sp>
      <p:sp>
        <p:nvSpPr>
          <p:cNvPr id="57350" name="矩形 3"/>
          <p:cNvSpPr/>
          <p:nvPr/>
        </p:nvSpPr>
        <p:spPr>
          <a:xfrm>
            <a:off x="1274763" y="407035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增大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57351" name="矩形 5"/>
          <p:cNvSpPr/>
          <p:nvPr/>
        </p:nvSpPr>
        <p:spPr>
          <a:xfrm>
            <a:off x="3743325" y="471170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不能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9" grpId="0"/>
      <p:bldP spid="57350" grpId="0"/>
      <p:bldP spid="5735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83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9969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2016·</a:t>
            </a:r>
            <a:r>
              <a:rPr lang="zh-CN" altLang="zh-CN" sz="2800"/>
              <a:t>广东）在</a:t>
            </a:r>
            <a:r>
              <a:rPr lang="en-US" altLang="zh-CN" sz="2800"/>
              <a:t>“</a:t>
            </a:r>
            <a:r>
              <a:rPr lang="zh-CN" altLang="zh-CN" sz="2800"/>
              <a:t>探究平面镜成像特点</a:t>
            </a:r>
            <a:r>
              <a:rPr lang="en-US" altLang="zh-CN" sz="2800"/>
              <a:t>”</a:t>
            </a:r>
            <a:r>
              <a:rPr lang="zh-CN" altLang="zh-CN" sz="2800"/>
              <a:t>的实验中，如图</a:t>
            </a:r>
            <a:r>
              <a:rPr lang="en-US" altLang="zh-CN" sz="2800"/>
              <a:t>3</a:t>
            </a:r>
            <a:r>
              <a:rPr lang="zh-CN" altLang="zh-CN" sz="2800"/>
              <a:t>所示．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）如图</a:t>
            </a:r>
            <a:r>
              <a:rPr lang="en-US" altLang="zh-CN" sz="2800"/>
              <a:t>3</a:t>
            </a:r>
            <a:r>
              <a:rPr lang="zh-CN" altLang="zh-CN" sz="2800"/>
              <a:t>现有厚度分别为</a:t>
            </a:r>
            <a:r>
              <a:rPr lang="en-US" altLang="zh-CN" sz="2800"/>
              <a:t>5 mm</a:t>
            </a:r>
            <a:r>
              <a:rPr lang="zh-CN" altLang="zh-CN" sz="2800"/>
              <a:t>和</a:t>
            </a:r>
            <a:r>
              <a:rPr lang="en-US" altLang="zh-CN" sz="2800"/>
              <a:t>2 mm</a:t>
            </a:r>
            <a:r>
              <a:rPr lang="zh-CN" altLang="zh-CN" sz="2800"/>
              <a:t>的两块玻璃板，应选择</a:t>
            </a:r>
            <a:r>
              <a:rPr lang="zh-CN" altLang="zh-CN" sz="2800" u="sng"/>
              <a:t>　　　　　</a:t>
            </a:r>
            <a:r>
              <a:rPr lang="en-US" altLang="zh-CN" sz="2800"/>
              <a:t>mm</a:t>
            </a:r>
            <a:r>
              <a:rPr lang="zh-CN" altLang="zh-CN" sz="2800"/>
              <a:t>厚的玻璃板做实验，目的是</a:t>
            </a:r>
            <a:r>
              <a:rPr lang="zh-CN" altLang="zh-CN" sz="2800" u="sng"/>
              <a:t>　　　　　　　　　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）用玻璃板代替平面镜的原因</a:t>
            </a:r>
            <a:br>
              <a:rPr lang="en-US" altLang="zh-CN" sz="2800"/>
            </a:br>
            <a:r>
              <a:rPr lang="zh-CN" altLang="zh-CN" sz="2800"/>
              <a:t>是</a:t>
            </a:r>
            <a:r>
              <a:rPr lang="zh-CN" altLang="zh-CN" sz="2800" u="sng"/>
              <a:t>　　　　　</a:t>
            </a:r>
            <a:r>
              <a:rPr lang="en-US" altLang="zh-CN" sz="2800" u="sng"/>
              <a:t>      </a:t>
            </a:r>
            <a:r>
              <a:rPr lang="zh-CN" altLang="zh-CN" sz="2800" u="sng"/>
              <a:t>　　</a:t>
            </a:r>
            <a:r>
              <a:rPr lang="zh-CN" altLang="zh-CN" sz="2800"/>
              <a:t>，便于研究</a:t>
            </a:r>
            <a:br>
              <a:rPr lang="en-US" altLang="zh-CN" sz="2800"/>
            </a:br>
            <a:r>
              <a:rPr lang="zh-CN" altLang="zh-CN" sz="2800"/>
              <a:t>平面镜的成像特点．</a:t>
            </a:r>
            <a:endParaRPr lang="zh-CN" altLang="en-US" sz="2800"/>
          </a:p>
        </p:txBody>
      </p:sp>
      <p:pic>
        <p:nvPicPr>
          <p:cNvPr id="58372" name="图片 1"/>
          <p:cNvPicPr>
            <a:picLocks noChangeAspect="1"/>
          </p:cNvPicPr>
          <p:nvPr/>
        </p:nvPicPr>
        <p:blipFill>
          <a:blip r:embed="rId2"/>
          <a:srcRect r="48835"/>
          <a:stretch>
            <a:fillRect/>
          </a:stretch>
        </p:blipFill>
        <p:spPr>
          <a:xfrm>
            <a:off x="5967413" y="3754438"/>
            <a:ext cx="2773362" cy="1879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8373" name="矩形 1"/>
          <p:cNvSpPr/>
          <p:nvPr/>
        </p:nvSpPr>
        <p:spPr>
          <a:xfrm>
            <a:off x="950913" y="4918075"/>
            <a:ext cx="3225800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便于确定像的位置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8374" name="矩形 2"/>
          <p:cNvSpPr/>
          <p:nvPr/>
        </p:nvSpPr>
        <p:spPr>
          <a:xfrm>
            <a:off x="3362325" y="3024188"/>
            <a:ext cx="36353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800"/>
          </a:p>
        </p:txBody>
      </p:sp>
      <p:sp>
        <p:nvSpPr>
          <p:cNvPr id="58375" name="矩形 3"/>
          <p:cNvSpPr/>
          <p:nvPr/>
        </p:nvSpPr>
        <p:spPr>
          <a:xfrm>
            <a:off x="1908175" y="3630613"/>
            <a:ext cx="25177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防止出现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个像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3" grpId="0"/>
      <p:bldP spid="58374" grpId="0"/>
      <p:bldP spid="5837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93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8921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）若白纸上每方格长度是</a:t>
            </a:r>
            <a:r>
              <a:rPr lang="en-US" altLang="zh-CN" sz="2800"/>
              <a:t>5 cm</a:t>
            </a:r>
            <a:r>
              <a:rPr lang="zh-CN" altLang="zh-CN" sz="2800"/>
              <a:t>，将点燃的蜡烛由</a:t>
            </a:r>
            <a:r>
              <a:rPr lang="en-US" altLang="zh-CN" sz="2800" i="1"/>
              <a:t>A</a:t>
            </a:r>
            <a:r>
              <a:rPr lang="zh-CN" altLang="zh-CN" sz="2800"/>
              <a:t>点移至</a:t>
            </a:r>
            <a:r>
              <a:rPr lang="en-US" altLang="zh-CN" sz="2800" i="1"/>
              <a:t>B</a:t>
            </a:r>
            <a:r>
              <a:rPr lang="zh-CN" altLang="zh-CN" sz="2800"/>
              <a:t>点，此时它与移动后在玻璃板中所成的像的距离是</a:t>
            </a:r>
            <a:r>
              <a:rPr lang="zh-CN" altLang="zh-CN" sz="2800" u="sng"/>
              <a:t>　　　　</a:t>
            </a:r>
            <a:r>
              <a:rPr lang="en-US" altLang="zh-CN" sz="2800"/>
              <a:t>cm</a:t>
            </a:r>
            <a:r>
              <a:rPr lang="zh-CN" altLang="zh-CN" sz="2800"/>
              <a:t>，用光屏在玻璃板后面无论如何移动，在光屏上都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）成像，说明平面镜所成的是</a:t>
            </a:r>
            <a:r>
              <a:rPr lang="zh-CN" altLang="zh-CN" sz="2800" u="sng"/>
              <a:t>　　　　　</a:t>
            </a:r>
            <a:r>
              <a:rPr lang="zh-CN" altLang="zh-CN" sz="2800"/>
              <a:t>像．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）如图</a:t>
            </a:r>
            <a:r>
              <a:rPr lang="en-US" altLang="zh-CN" sz="2800"/>
              <a:t>4</a:t>
            </a:r>
            <a:r>
              <a:rPr lang="zh-CN" altLang="zh-CN" sz="2800"/>
              <a:t>甲所示是从平面镜中看到墙上的时钟的像，请在乙图上画出时钟</a:t>
            </a:r>
            <a:br>
              <a:rPr lang="en-US" altLang="zh-CN" sz="2800"/>
            </a:br>
            <a:r>
              <a:rPr lang="zh-CN" altLang="zh-CN" sz="2800"/>
              <a:t>的实际时间．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9396" name="图片 1"/>
          <p:cNvPicPr>
            <a:picLocks noChangeAspect="1"/>
          </p:cNvPicPr>
          <p:nvPr/>
        </p:nvPicPr>
        <p:blipFill>
          <a:blip r:embed="rId2"/>
          <a:srcRect r="74121"/>
          <a:stretch>
            <a:fillRect/>
          </a:stretch>
        </p:blipFill>
        <p:spPr>
          <a:xfrm>
            <a:off x="5145088" y="4451350"/>
            <a:ext cx="2747962" cy="2016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9397" name="矩形 2"/>
          <p:cNvSpPr/>
          <p:nvPr/>
        </p:nvSpPr>
        <p:spPr>
          <a:xfrm>
            <a:off x="2765425" y="2093913"/>
            <a:ext cx="5429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 sz="2800"/>
          </a:p>
        </p:txBody>
      </p:sp>
      <p:sp>
        <p:nvSpPr>
          <p:cNvPr id="59398" name="矩形 3"/>
          <p:cNvSpPr/>
          <p:nvPr/>
        </p:nvSpPr>
        <p:spPr>
          <a:xfrm>
            <a:off x="4489450" y="2617788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不能</a:t>
            </a:r>
            <a:endParaRPr lang="zh-CN" altLang="en-US" sz="2800"/>
          </a:p>
        </p:txBody>
      </p:sp>
      <p:sp>
        <p:nvSpPr>
          <p:cNvPr id="59399" name="矩形 5"/>
          <p:cNvSpPr/>
          <p:nvPr/>
        </p:nvSpPr>
        <p:spPr>
          <a:xfrm>
            <a:off x="6246813" y="3216275"/>
            <a:ext cx="5429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虚</a:t>
            </a:r>
            <a:endParaRPr lang="zh-CN" altLang="en-US" sz="2800"/>
          </a:p>
        </p:txBody>
      </p:sp>
      <p:pic>
        <p:nvPicPr>
          <p:cNvPr id="59400" name="Picture 5" descr="E:\资料   L\2020\课件\中考总复习\2021中考总复习·物理\D7.TIF"/>
          <p:cNvPicPr>
            <a:picLocks noChangeAspect="1"/>
          </p:cNvPicPr>
          <p:nvPr/>
        </p:nvPicPr>
        <p:blipFill>
          <a:blip r:embed="rId4" r:link="rId3"/>
          <a:stretch>
            <a:fillRect/>
          </a:stretch>
        </p:blipFill>
        <p:spPr>
          <a:xfrm>
            <a:off x="5048250" y="4441825"/>
            <a:ext cx="2600325" cy="16240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7" grpId="0"/>
      <p:bldP spid="59398" grpId="0"/>
      <p:bldP spid="5939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04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6906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广东）一束光从空气射向水面，请画出反射光线和大致的折射光线．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6042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638" y="3151188"/>
            <a:ext cx="2914650" cy="19621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0421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7175" y="3151188"/>
            <a:ext cx="2932113" cy="22494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0422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464800" y="126238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245</Paragraphs>
  <Slides>58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baseType="lpstr" size="67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1．光源：自己能发光的物体，如太阳、点燃的蜡烛、水母、萤火虫等．月球　　　　　光源．2．光线：用一根带箭头的线段表示光的传播的路径与方向，是假想的，采用建模法．3．光速：真空中的传播速度c＝　　　　　m/s＝　　　　　km/s，光在不同的介质中的传播速度不同，注：c＞v空气 ＞v水 ＞v玻璃．</vt:lpstr>
      <vt:lpstr>4．光年：光在一年内传播的距离，是　　　　单位．5．光的直线传播（1）条件：在　　　　　　　　　　中.（2）现象：影子、日（月）食、小孔成像、坐井观天等．</vt:lpstr>
      <vt:lpstr>（3）应用：①激光准直；②站队；③射击时，利用三点一线进行瞄准．（4）注意：小孔成像所成的像是　　　　　立的　　　　　像，像的大小可能是大于、等于或小于物体．像与物体的形状有关，与孔的形状无关．</vt:lpstr>
      <vt:lpstr>1．定义：光遇到物体的表面会发生　　　　．我们能看见不发光的物体，是因为物体　　　　　的光进入了人眼．光的反射中，各概念见右图．2．定律：反射光线、入射光线、法线在　　                ，反射光线与入射光线分居法线　　　　　侧，反射角　　　　　入射角．在反射现象中，光路是　　　　　的．</vt:lpstr>
      <vt:lpstr>3．类型：4.现象：水中倒影，照镜子，镜花水月，自行车尾灯，看见不发光的物体等</vt:lpstr>
      <vt:lpstr>1．特点：像与物到镜面的距离　　　　　，像与物的大小　　　　　；像与物的连线与镜面　　　　　；成的像是正立的　　　　　像．（前面3点可以概括为像和物关于镜面对称；平面镜成像的大小与物体到镜面的距离、镜面的大小无关）</vt:lpstr>
      <vt:lpstr>2．原理：平面镜所成的虚像是　　　　　形成的．如右图3．应用：穿衣镜（成像）、潜望镜（改变光路）.4．球面镜：（1）凸面镜：对光有　　　　　作用，可增大视野（汽车上的观后镜）；（2）凹面镜：对光有　　　　　作用（太阳灶，利用光路可逆制作电筒）.</vt:lpstr>
      <vt:lpstr>1．定义：光从一种介质斜射进入另一种介质，光的传播方向会发生　　　　　．2．规律：（1）折射光线与入射光线、法线在　　　　　平面内．（三线共面）（2）折射光线跟入射光线分居　　　　　两侧．（两线分居）</vt:lpstr>
      <vt:lpstr>（3）当光从空气斜射入水中或其他介质中时，折射光线向法线方向偏折，折 射角　　　　　入射角；当入射角增大时，折射角也　　　　　．（光斜射入某种介质 时，空气中的角始终是“大角”）（4）垂直入射时，折射角和入射角都等于0°，光的传播方向　　　　　；（5）在光的折射现象中，光路是　　　　　的．3．现象：折射使池水变浅、水面折枝、海市蜃楼、透镜等．</vt:lpstr>
      <vt:lpstr>1．光的色散：太阳光（白光）通过三棱镜后被分解成　　　　　　　　　七种色光，这种现象叫光的色散，如彩虹．色光的三原色：　　　　　、　　　　　、　　　　　．</vt:lpstr>
      <vt:lpstr>2．看不见的光：（1）红外线：在光谱上红光以外的部分，一切物体都在发射红外线．其特点是热作用强．主要应用在　　　　　、　　　　　等．（2）紫外线：在光谱上紫光以外的部分．其主要特点是化学作用强．主要应用在　　　　　、　　　　　．</vt:lpstr>
      <vt:lpstr>一　  光现象分辨　          （2020·甘孜州）生活现象中蕴含了丰富的光学知识，下列说法正确的是（　　）A．“池水映明月”是由于光的折射形成的               B．“立竿见影”是光沿直线传播形成的C．“潭清疑水浅”是由于光的反射形成的               D．“一叶障目”是光的折射造成的</vt:lpstr>
      <vt:lpstr>【点拔】光的直线传播现象：影子（手影、皮影、树荫）、小孔成像、日、月食、一叶障目；光的反射现象：倒影、镜花水月、照镜子；光的折射现象：海市蜃楼、池水变浅、筷子变弯；光的色散现象：彩虹．</vt:lpstr>
      <vt:lpstr>             （2020·泸州）2020年6月21日下午，泸州地区上空出现了日环食现象，如图所示．下列各图中的光学现象与日环食现象原理相同的是（　　）</vt:lpstr>
      <vt:lpstr>二　  光的反射、折射作图　            （2020·凉山州）如下图所示，是一束光从空气斜射向玻璃表面，同时发生了反射和折射，已知其反射光线和折射光线垂直，请在图中作出此束光的反射光线和折射光线．</vt:lpstr>
      <vt:lpstr>【点拔】利用反射、折射定律作图，先做法线（过入射点作界面的垂线，虚线表示），反射光线、折射光线分居法线两侧；根据反射角等于入射角，画出反射（入射）光线；空气一边是大角，画出折射光线的大致位置．注意光线的方向，进入人眼的光线是指向人眼的．</vt:lpstr>
      <vt:lpstr>               （1）（2020·雅安）请在图1中，画出入射光线AO的反射光线并标出反射角的度数． （2）（2020·黔西南）如图2，装有水的烧杯底部有一枚硬币A，眼睛在B处看到硬币在C处．画出人眼看到硬币的光路图．</vt:lpstr>
      <vt:lpstr>三　  平面镜成像         （2020·鄂州）小明站在竖直的平面镜前1.5 m处时，他与镜中像的距离是　　　　　m．若小明身高170 cm，当他以0.1 m/s的速度缓慢向平面镜走近时，他在镜中像的高度将　　　　　（选填“大于”“小于”或“等于”）170 cm，所成的像是　　  　.　　（选填“虚”或“实”）像．　 </vt:lpstr>
      <vt:lpstr>              （2020·绥化）小明站在穿衣镜前3 m处，以1 m/s的速度匀速靠近穿衣镜，下列说法正确的是（　　）A．穿衣镜中小明的像逐渐变小                   B．以穿衣镜为参照物小明总是静止的C．穿衣镜中小明的像是虚像                     D．2 s后小明走的距离是1 m</vt:lpstr>
      <vt:lpstr>四　  平面镜成像作图　         （1）（2020·遂宁）图3中A′B′是物体AB在平面镜中所成的像，请根据平面镜成像特点作出物体AB.（2）（2020·滨州）如图4所示，S为发光点，请在图中画出发光点S在平面镜中所成像的位置，并画出由S点发出，经平面镜反射后通过P点的光线．</vt:lpstr>
      <vt:lpstr>【点拔】（1）利用平面镜成像特点作图，先要做出对应的对称点，虚像用虚线表示；（2）发光点与像的连线的垂直平分线为镜面；（3）发光点经平面镜反射后的光线的反向延长线都经过虚像点.</vt:lpstr>
      <vt:lpstr>                 下图中A和B两点，一个是发光点，一个是该发光点在平面镜中的像，请确定平面镜的位置，并画出平面镜，然后画出从发光点发出的一条经平面镜反射过C点的光线．</vt:lpstr>
      <vt:lpstr>一　  探究光的反射定律　            利用图甲进行“探究光的反射定律”的实验：</vt:lpstr>
      <vt:lpstr>（1）如图所示，先将平面镜放在水平桌面上，再将纸板AB　　　　放在平面镜上，让激光笔　    　　.　纸板射向O点；（2）实验中使用可折转的硬纸板，其作用有两个：①　　　　　        　　；②　　　　　　　     　  .                                                         ．</vt:lpstr>
      <vt:lpstr>（3）让入射光线沿EO方向射向镜面，在纸板NOF上可以看到反射光OF，若将纸板NOF向后折，将　　　　（选填“能”或“不能”）观察到反射光，这说明______________________________________；（4）记录数据如图乙，可得出结论：反射角随入射角增大而　　　　，反射角　　　　入射角．（5）让光沿着FO的方向射向O点，反射光会沿着　　　方向射出．这表明____________________．</vt:lpstr>
      <vt:lpstr>【点拔】（1）可翻折的硬纸板要粗糙一些，利用漫反射，使各个方向的同学能观察到光路；同时可探究反射光线和入射光线、法线是否在同一平面内；（2）多次测量，可以避免偶然性；（3）光路是可逆的．</vt:lpstr>
      <vt:lpstr>二　  探究平面镜成像的特点　            如图甲是探究“平面镜成像特点”的实验装置：</vt:lpstr>
      <vt:lpstr>（1）实验时小强用玻璃板代替平面镜，原因是玻璃板透光，便于____________________；（2）现有厚度分别为5 mm和 2 mm的两块玻璃板，你认为应选择　　　　　厚的玻璃板做实验，原因是　　　　　　　　　    　；（3）为了便于观察，实验应该选在　　　　（选填“较亮”或“较暗”）的环境中进行；</vt:lpstr>
      <vt:lpstr>（4）实验中选择两根完全一样的蜡烛A和B，是为了比较像与物的　　　　　关系，并可以找到像的位置．这种方法是　　　　　　　　（选填“控制变量法”或“等效替代法”）.（5）点燃蜡烛A，如果在桌面上无论怎样移动玻璃板后面的蜡烛B都无法与蜡烛A的像完全重合，其原因可能是________________________．</vt:lpstr>
      <vt:lpstr>（6）实验时，小明应在　　　　　（选填“A”或“B”）侧观察蜡烛A经玻璃板所成的像．（7）移动蜡烛的位置，重复上述实验，标记像和物的位置关系如图乙所示，并用刻度尺测量物距与像距，记录数据如丙，分析数据可知：像和物体到平面镜的距离　　　　　．（8）小强正在观察蜡烛A的像时，同桌小石用物理书挡在玻璃板的后面，小强　　　　　（选填“能”或“不能”）看到蜡烛A的像．</vt:lpstr>
      <vt:lpstr>（9）为了让右边的同学也能看清蜡烛的像，小强只将玻璃板向右平移，则蜡烛A的像的位置　　 　.　　　　（选填“向右移动”“向左移动”或“不变”）；（10）小明将蜡烛A逐渐远离玻璃板时，它的像的大小将　　　　　（选填“变大”“不变”或“变小”）.（11）若用光屏替换玻璃板后面的蜡烛，则在玻璃板后面观察光屏，将　　　　　（选填“能”或“不能”）观察到玻璃板前面点燃蜡烛的像，这说明平面镜所成的是　　　　　像．</vt:lpstr>
      <vt:lpstr>【点拔】平面镜成像的原理是光的反射，利用玻璃板的透光性，便于确定像的位置；选择茶色的薄玻璃可以防止出现2个像；玻璃板要垂直桌面，否则B蜡烛与A的像不能重合；选择两支相同的蜡烛，便于比较像和物的大小关系；实验时点燃玻璃板前的蜡烛A，从A一侧隔着玻璃板进行观察，蜡烛B不点燃；多次测量可以避免偶然性；像距等于物距；平面镜成虚像，不能用光屏接收．</vt:lpstr>
      <vt:lpstr>1.不管是镜面反射还是漫反射都遵守光的反射定律．2.物体通过平面镜所成像的大小与物体等大，与物体到镜面的距离大小无关．感觉“物远像小”，是因为观察像的视角变小了．3.人眼要看见物体，必须有光线进入人眼，画光路时，光线的箭头指向眼睛．</vt:lpstr>
      <vt:lpstr>4.影子是由于光沿直线传播，在不透明的物体后面留下的阴影部分；岸边的景物在水中的“倒影”是景物在水面上形成的虚像，属于平面镜成像．5.虚像不能用光屏接收；实像可以用光屏接收；虚像总是正立的，实像总是倒立的．</vt:lpstr>
      <vt:lpstr>1.（2020·泰安）下列有关光现象的描述正确的是（　　）A．“潭清疑水浅”，是由于光的反射形成的        B．“云在水中飘”，是由于光的反射形成的C．海市蜃楼，是由于光的直线传播形成的             D．手影游戏，是由于光的色散形成的</vt:lpstr>
      <vt:lpstr>2.（2020·常德）关于光现象，下列说法中不正确的是（　　）A．开凿隧道时用激光束引导掘进机，利用了光的直线传播    B．漫反射不遵守光的反射定律C．自行车尾灯是靠光的反射来引起后方车辆司机注意的         D．雨后出现彩虹是光的色散现象</vt:lpstr>
      <vt:lpstr>3.（2020·达州）莲花湖是达城的后花园，在初夏的阳光下，鸟语花香，湖面波光粼粼，鱼儿在水面下游弋；树荫下的地面上有无数的圆形光斑；巴山大剧院传出优美的歌声．此情景中从物理学的角度分析，以下说法正确的是（　　）A．树荫下地面上的圆形光斑，是光的直线传播形成的B．我们看见水面下的鱼儿，是鱼儿的实像C．湖面波光粼粼，是太阳光照在水面上发生漫反射形成的D．排练中的小花正在靠近剧院中的大镜子，她在镜中的像逐渐变大</vt:lpstr>
      <vt:lpstr>4.（2020·聊城）2020年6月21日，在日食发生时，小明看到树荫下的地面上有图甲所示的光斑，这些光斑是由光的　　　　　形成的．观看日食不能用眼睛直接对着太阳，如果没有专用的太阳滤镜，比较简易的做法是用一盆滴有墨水的水来观看（如图乙所示），太阳在水中的像是由光的　　　　　形成的．</vt:lpstr>
      <vt:lpstr>5.（2020·泰安）利用一块平面镜使上图中的一束光竖直射入井中，则反射角的大小是　　　　　 ．</vt:lpstr>
      <vt:lpstr>7.（2020·上海）在下图中，根据给出的入射光线AO画出反射光线OB，并标出反射角及其度数．</vt:lpstr>
      <vt:lpstr>8.（2020·安顺）如上图所示，一束光线从水中斜射向空气，请画出折射光线的大致位置．</vt:lpstr>
      <vt:lpstr>9.（2020·盐城）请在上图中画出物体AB在平面镜中所成的像A′B′.</vt:lpstr>
      <vt:lpstr>10.（2020·河南）检查视力时，为节省空问，常让被测者背对视力表观察对面墙壁上平面镜M中视力表的像，请在上图中作出教通着通过平面镜M看到视力表上A点的光路图．</vt:lpstr>
      <vt:lpstr>11.（2020·黑龙江）（1）在“探究光的反射规律”的实验中，小亮进行如图甲所示的实验，让一束光EO贴着纸板射到平面镜上，将纸板沿ON向后折，此时在NOF面上看不到反射光线，如图乙所示．此实验现象说明.　　　　　　　　　　　　　　　　　　 ．在甲图中如果让光线逆着OF的方向射向镜面，会看到反射光线沿着OE方向射出，这表明　　    　　　　．</vt:lpstr>
      <vt:lpstr>（2）如图丙所示是小亮同学“探究平面镜成像特点”的实验装置，平面镜成像的原理是　　            　．在竖立的玻璃板前A处放一支点燃的蜡烛，可以看到玻璃板的后面出现蜡烛的像，拿一支大小和点燃蜡烛相同的蜡烛在玻璃板后面移动，当移动到A′处时，可以看到它跟像完全重合．由此可以得出的结论是　　　　　　　　　   ．</vt:lpstr>
      <vt:lpstr>经过三次实验后，在白纸上记录像与物的对应点如图丁所示，用刻度尺分别测出其到玻璃板的距离，并进行比较，进一步分析得出结论　　　　　　　　　　　　　　 ．用玻璃板代替平面镜的原因是　　　　　           　　，便于研究平面镜的成像特点．</vt:lpstr>
      <vt:lpstr>1.（2020·广东省）岸上的人看到水中小鱼的光路图是（　　）     A    　          　B    　         　C    　         　D</vt:lpstr>
      <vt:lpstr>2.（2018·广东）以下描述中与光的折射现象有关的是（　　）A.形影相随，亲密无间	              B．海市蜃楼，虚无缥缈    C．镜中生花，脱离实际	                 D．水中捞月，一无所得</vt:lpstr>
      <vt:lpstr>3.（2017·广东）关于光现象，下列说法错误的是（　　）A．太阳光通过三棱镜会分解成多种色光，这种现象叫光的色散    B．影子是由于光的直线传播形成的C．物体在平面镜中成正立、放大的实像                     D．光从空气射入水中后传播速度会变小</vt:lpstr>
      <vt:lpstr>4.（2016·广东）下列光学现象与规律不相符的是（　　）</vt:lpstr>
      <vt:lpstr>5.（2020·广东）疫情期间，医护人员通过平面镜检视防护服的穿戴情况．医护人员在平面镜中的像是　　　　（选填“实像”或“虚像”）；当医护人员走近平面镜时，人与像之间的距离　　　　　，像的大小　　　　　（后两空选填“变大”“变小”或“不变”）.</vt:lpstr>
      <vt:lpstr>6.（2019·广东）如右图所示，在“探究光的反射规律”实验中，小明将硬纸板竖直地立在平面镜上，硬纸板上的直线ON垂直于镜面，右侧纸板可绕ON向后转动，如图1所示，入射角等于　　　　（选填“30°”或“60°”）；若增大入射角，则反射角　　　　　，若将右侧纸板向后转动，如图2所示，在右侧纸板上　　　　　（选填“能”或“不能”）观察到反射光．</vt:lpstr>
      <vt:lpstr>7.（2016·广东）在“探究平面镜成像特点”的实验中，如图3所示．（1）如图3现有厚度分别为5 mm和2 mm的两块玻璃板，应选择　　　　　mm厚的玻璃板做实验，目的是　　　　　　　　　.（2）用玻璃板代替平面镜的原因是　　　　　      　　，便于研究平面镜的成像特点．</vt:lpstr>
      <vt:lpstr>（3）若白纸上每方格长度是5 cm，将点燃的蜡烛由A点移至B点，此时它与移动后在玻璃板中所成的像的距离是　　　　cm，用光屏在玻璃板后面无论如何移动，在光屏上都　　　　　（选填“能”或“不能”）成像，说明平面镜所成的是　　　　　像．（4）如图4甲所示是从平面镜中看到墙上的时钟的像，请在乙图上画出时钟的实际时间．</vt:lpstr>
      <vt:lpstr>8.（2019·广东）一束光从空气射向水面，请画出反射光线和大致的折射光线．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2021-03-04T21:21:59.693</cp:lastPrinted>
  <dcterms:created xsi:type="dcterms:W3CDTF">2021-03-04T21:21:59Z</dcterms:created>
  <dcterms:modified xsi:type="dcterms:W3CDTF">2021-03-04T13:22:07Z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