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</p:sldIdLst>
  <p:sldSz cx="9144000" cy="6858000" type="screen4x3"/>
  <p:notesSz cx="6858000" cy="9144000"/>
  <p:custDataLst>
    <p:tags r:id="rId40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6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BB28B9F-2B1C-4846-B5A6-3519417ECEC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096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ACDA7FD-B95A-46BA-8C0A-107097304CF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78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7891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66B3EFC-9C31-4208-A604-243E80103FD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7892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7893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7894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7895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F44640E-2CD1-42A9-90EB-510D729FDACC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6EB6E3F9-1E74-4AD4-A25F-0095063362D9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A955C4DE-3F59-4F15-B047-8DA303C5828A}" type="slidenum">
              <a:rPr lang="zh-CN" altLang="en-US" sz="1200">
                <a:latin typeface="Calibri" pitchFamily="34" charset="0"/>
              </a:rPr>
              <a:t>22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373120D0-9199-460C-AEC2-D505A006B4A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68F235E2-112F-4F25-A441-AE05F1B984EB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emf" /><Relationship Id="rId4" Type="http://schemas.openxmlformats.org/officeDocument/2006/relationships/image" Target="../media/image13.emf" /><Relationship Id="rId5" Type="http://schemas.openxmlformats.org/officeDocument/2006/relationships/image" Target="../media/image14.png" /><Relationship Id="rId6" Type="http://schemas.openxmlformats.org/officeDocument/2006/relationships/image" Target="../media/image15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9.png" /><Relationship Id="rId4" Type="http://schemas.openxmlformats.org/officeDocument/2006/relationships/image" Target="../media/image20.png" /><Relationship Id="rId5" Type="http://schemas.openxmlformats.org/officeDocument/2006/relationships/image" Target="../media/image21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Relationship Id="rId3" Type="http://schemas.openxmlformats.org/officeDocument/2006/relationships/image" Target="../media/image25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png" /><Relationship Id="rId3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png" /><Relationship Id="rId4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559455" y="3950583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力、弹力、重力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894644" y="2115079"/>
            <a:ext cx="747395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36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第二板块 物质、运动、相互作用</a:t>
            </a:r>
            <a:endParaRPr lang="zh-CN" altLang="en-US" sz="36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376238" y="887412"/>
          <a:ext cx="8391525" cy="5386388"/>
        </p:xfrm>
        <a:graphic>
          <a:graphicData uri="http://schemas.openxmlformats.org/drawingml/2006/table">
            <a:tbl>
              <a:tblPr/>
              <a:tblGrid>
                <a:gridCol w="2098675"/>
                <a:gridCol w="2097088"/>
                <a:gridCol w="2097088"/>
                <a:gridCol w="2098675"/>
              </a:tblGrid>
              <a:tr h="384175">
                <a:tc rowSpan="2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8417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69398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2.2.3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通过常见事例或实验，了解重力、弹力，认识力的作用效果．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重力的计算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估计中学生的体重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头球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弹簧测力计的使用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24050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2.2.4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用示意图描述力．会测量力的大小．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测力计读数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画行李箱的重力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测力计读数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画重力</a:t>
                      </a:r>
                      <a:endParaRPr sz="240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95313" y="879475"/>
            <a:ext cx="1801812" cy="55880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力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488950" y="1490663"/>
            <a:ext cx="8250238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定义：力是</a:t>
            </a:r>
            <a:r>
              <a:rPr lang="zh-CN" altLang="zh-CN" sz="2800" u="sng"/>
              <a:t>　　　　　　　</a:t>
            </a:r>
            <a:r>
              <a:rPr lang="zh-CN" altLang="zh-CN" sz="2800"/>
              <a:t>的作用．一个物体叫做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zh-CN" altLang="zh-CN" sz="2800"/>
              <a:t>，另一个物体叫做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符号：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单位：</a:t>
            </a:r>
            <a:r>
              <a:rPr lang="zh-CN" altLang="zh-CN" sz="2800" u="sng"/>
              <a:t>　　　　</a:t>
            </a:r>
            <a:r>
              <a:rPr lang="zh-CN" altLang="zh-CN" sz="2800"/>
              <a:t>，简称</a:t>
            </a:r>
            <a:r>
              <a:rPr lang="zh-CN" altLang="zh-CN" sz="2800" u="sng"/>
              <a:t>　　　　</a:t>
            </a:r>
            <a:r>
              <a:rPr lang="zh-CN" altLang="zh-CN" sz="2800"/>
              <a:t>，符号是</a:t>
            </a:r>
            <a:r>
              <a:rPr lang="zh-CN" altLang="zh-CN" sz="2800" u="sng"/>
              <a:t>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估测：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）托起两个鸡蛋所用的力大约是</a:t>
            </a:r>
            <a:r>
              <a:rPr lang="en-US" altLang="zh-CN" sz="2800"/>
              <a:t>1 N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）一个中学生的重力约为 </a:t>
            </a:r>
            <a:r>
              <a:rPr lang="en-US" altLang="zh-CN" sz="2800"/>
              <a:t>500 N.</a:t>
            </a:r>
            <a:endParaRPr lang="zh-CN" altLang="zh-CN" sz="2800"/>
          </a:p>
        </p:txBody>
      </p:sp>
      <p:sp>
        <p:nvSpPr>
          <p:cNvPr id="5125" name="矩形 11"/>
          <p:cNvSpPr/>
          <p:nvPr/>
        </p:nvSpPr>
        <p:spPr>
          <a:xfrm>
            <a:off x="2833688" y="1558925"/>
            <a:ext cx="23383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物体对物体　</a:t>
            </a:r>
            <a:endParaRPr lang="zh-CN" altLang="en-US" sz="2800"/>
          </a:p>
        </p:txBody>
      </p:sp>
      <p:sp>
        <p:nvSpPr>
          <p:cNvPr id="5126" name="矩形 12"/>
          <p:cNvSpPr/>
          <p:nvPr/>
        </p:nvSpPr>
        <p:spPr>
          <a:xfrm>
            <a:off x="1047750" y="2197100"/>
            <a:ext cx="1979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施力物体　</a:t>
            </a:r>
            <a:endParaRPr lang="zh-CN" altLang="en-US" sz="2800"/>
          </a:p>
        </p:txBody>
      </p:sp>
      <p:sp>
        <p:nvSpPr>
          <p:cNvPr id="5127" name="矩形 13"/>
          <p:cNvSpPr/>
          <p:nvPr/>
        </p:nvSpPr>
        <p:spPr>
          <a:xfrm>
            <a:off x="5797550" y="2197100"/>
            <a:ext cx="16224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受力物体</a:t>
            </a:r>
            <a:endParaRPr lang="zh-CN" altLang="en-US" sz="2800"/>
          </a:p>
        </p:txBody>
      </p:sp>
      <p:sp>
        <p:nvSpPr>
          <p:cNvPr id="5128" name="矩形 14"/>
          <p:cNvSpPr/>
          <p:nvPr/>
        </p:nvSpPr>
        <p:spPr>
          <a:xfrm>
            <a:off x="2552700" y="2835275"/>
            <a:ext cx="4032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F</a:t>
            </a:r>
            <a:endParaRPr lang="zh-CN" altLang="en-US" sz="2800"/>
          </a:p>
        </p:txBody>
      </p:sp>
      <p:sp>
        <p:nvSpPr>
          <p:cNvPr id="5129" name="矩形 15"/>
          <p:cNvSpPr/>
          <p:nvPr/>
        </p:nvSpPr>
        <p:spPr>
          <a:xfrm>
            <a:off x="1930400" y="349885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牛顿</a:t>
            </a:r>
            <a:endParaRPr lang="zh-CN" altLang="en-US" sz="2800"/>
          </a:p>
        </p:txBody>
      </p:sp>
      <p:sp>
        <p:nvSpPr>
          <p:cNvPr id="5130" name="矩形 16"/>
          <p:cNvSpPr/>
          <p:nvPr/>
        </p:nvSpPr>
        <p:spPr>
          <a:xfrm>
            <a:off x="4511675" y="347980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牛</a:t>
            </a:r>
            <a:endParaRPr lang="zh-CN" altLang="en-US" sz="2800"/>
          </a:p>
        </p:txBody>
      </p:sp>
      <p:sp>
        <p:nvSpPr>
          <p:cNvPr id="5131" name="矩形 17"/>
          <p:cNvSpPr/>
          <p:nvPr/>
        </p:nvSpPr>
        <p:spPr>
          <a:xfrm>
            <a:off x="7337425" y="3513138"/>
            <a:ext cx="4429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N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作用效果：力可以改变物体的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；力可以改变物体的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说明：物体的运动状态包含：物体的运动快慢（速度大小）和物体的运动方向．</a:t>
            </a:r>
            <a:br>
              <a:rPr lang="zh-CN" altLang="zh-CN" sz="2800"/>
            </a:br>
            <a:r>
              <a:rPr lang="en-US" altLang="zh-CN" sz="2800"/>
              <a:t>5.</a:t>
            </a:r>
            <a:r>
              <a:rPr lang="zh-CN" altLang="zh-CN" sz="2800"/>
              <a:t>力的三要素：力的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和</a:t>
            </a:r>
            <a:r>
              <a:rPr lang="zh-CN" altLang="zh-CN" sz="2800" u="sng"/>
              <a:t>　　　　　</a:t>
            </a:r>
            <a:r>
              <a:rPr lang="zh-CN" altLang="zh-CN" sz="2800"/>
              <a:t>，因为这三个要素影响力的作用效果．</a:t>
            </a:r>
            <a:endParaRPr lang="zh-CN" altLang="en-US" sz="2800"/>
          </a:p>
        </p:txBody>
      </p:sp>
      <p:sp>
        <p:nvSpPr>
          <p:cNvPr id="6148" name="矩形 3"/>
          <p:cNvSpPr/>
          <p:nvPr/>
        </p:nvSpPr>
        <p:spPr>
          <a:xfrm>
            <a:off x="6157913" y="125571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形状</a:t>
            </a:r>
            <a:endParaRPr lang="zh-CN" altLang="en-US" sz="2800"/>
          </a:p>
        </p:txBody>
      </p:sp>
      <p:sp>
        <p:nvSpPr>
          <p:cNvPr id="6149" name="矩形 4"/>
          <p:cNvSpPr/>
          <p:nvPr/>
        </p:nvSpPr>
        <p:spPr>
          <a:xfrm>
            <a:off x="4367213" y="1881188"/>
            <a:ext cx="162083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运动状态</a:t>
            </a:r>
            <a:endParaRPr lang="zh-CN" altLang="en-US" sz="2800"/>
          </a:p>
        </p:txBody>
      </p:sp>
      <p:sp>
        <p:nvSpPr>
          <p:cNvPr id="6150" name="矩形 5"/>
          <p:cNvSpPr/>
          <p:nvPr/>
        </p:nvSpPr>
        <p:spPr>
          <a:xfrm>
            <a:off x="4121150" y="382428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大小</a:t>
            </a:r>
            <a:endParaRPr lang="zh-CN" altLang="en-US" sz="2800"/>
          </a:p>
        </p:txBody>
      </p:sp>
      <p:sp>
        <p:nvSpPr>
          <p:cNvPr id="6151" name="矩形 6"/>
          <p:cNvSpPr/>
          <p:nvPr/>
        </p:nvSpPr>
        <p:spPr>
          <a:xfrm>
            <a:off x="6261100" y="3805238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方向</a:t>
            </a:r>
            <a:endParaRPr lang="zh-CN" altLang="en-US" sz="2800"/>
          </a:p>
        </p:txBody>
      </p:sp>
      <p:sp>
        <p:nvSpPr>
          <p:cNvPr id="6152" name="矩形 7"/>
          <p:cNvSpPr/>
          <p:nvPr/>
        </p:nvSpPr>
        <p:spPr>
          <a:xfrm>
            <a:off x="1169988" y="4446588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作用点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  <p:bldP spid="61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力的示意图：用一条</a:t>
            </a:r>
            <a:r>
              <a:rPr lang="zh-CN" altLang="zh-CN" sz="2800" u="sng"/>
              <a:t>　　　　　</a:t>
            </a:r>
            <a:r>
              <a:rPr lang="zh-CN" altLang="zh-CN" sz="2800"/>
              <a:t>的线段表示力的三要素．</a:t>
            </a:r>
            <a:br>
              <a:rPr lang="zh-CN" altLang="zh-CN" sz="2800"/>
            </a:br>
            <a:r>
              <a:rPr lang="zh-CN" altLang="zh-CN" sz="2800"/>
              <a:t>注意：力的示意图的作用点要画在受力物体上，一般情况下画在物体的重心上．</a:t>
            </a:r>
            <a:br>
              <a:rPr lang="zh-CN" altLang="zh-CN" sz="2800"/>
            </a:br>
            <a:r>
              <a:rPr lang="en-US" altLang="zh-CN" sz="2800"/>
              <a:t>7.</a:t>
            </a:r>
            <a:r>
              <a:rPr lang="zh-CN" altLang="zh-CN" sz="2800"/>
              <a:t>力的作用是</a:t>
            </a:r>
            <a:r>
              <a:rPr lang="zh-CN" altLang="zh-CN" sz="2800" u="sng"/>
              <a:t>　　　　　</a:t>
            </a:r>
            <a:r>
              <a:rPr lang="zh-CN" altLang="zh-CN" sz="2800"/>
              <a:t>的．相互作用力指</a:t>
            </a:r>
            <a:r>
              <a:rPr lang="en-US" altLang="zh-CN" sz="2800"/>
              <a:t>A</a:t>
            </a:r>
            <a:r>
              <a:rPr lang="zh-CN" altLang="zh-CN" sz="2800"/>
              <a:t>对</a:t>
            </a:r>
            <a:r>
              <a:rPr lang="en-US" altLang="zh-CN" sz="2800"/>
              <a:t>B</a:t>
            </a:r>
            <a:r>
              <a:rPr lang="zh-CN" altLang="zh-CN" sz="2800"/>
              <a:t>的力和</a:t>
            </a:r>
            <a:r>
              <a:rPr lang="en-US" altLang="zh-CN" sz="2800"/>
              <a:t>B</a:t>
            </a:r>
            <a:r>
              <a:rPr lang="zh-CN" altLang="zh-CN" sz="2800"/>
              <a:t>对</a:t>
            </a:r>
            <a:r>
              <a:rPr lang="en-US" altLang="zh-CN" sz="2800"/>
              <a:t>A</a:t>
            </a:r>
            <a:r>
              <a:rPr lang="zh-CN" altLang="zh-CN" sz="2800"/>
              <a:t>的力：二力作用在不同物体、大小相等，方向相反，同一直线．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矩形 3"/>
          <p:cNvSpPr/>
          <p:nvPr/>
        </p:nvSpPr>
        <p:spPr>
          <a:xfrm>
            <a:off x="4122738" y="1270000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带有箭头　</a:t>
            </a:r>
            <a:endParaRPr lang="zh-CN" altLang="en-US" sz="2800"/>
          </a:p>
        </p:txBody>
      </p:sp>
      <p:sp>
        <p:nvSpPr>
          <p:cNvPr id="7173" name="矩形 4"/>
          <p:cNvSpPr/>
          <p:nvPr/>
        </p:nvSpPr>
        <p:spPr>
          <a:xfrm>
            <a:off x="3074988" y="383222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相互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35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弹性：物体受力发生形变，失去力又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到原来形状的性质；</a:t>
            </a:r>
            <a:br>
              <a:rPr lang="zh-CN" altLang="zh-CN" sz="2800"/>
            </a:br>
            <a:r>
              <a:rPr lang="zh-CN" altLang="zh-CN" sz="2800"/>
              <a:t>塑性：在受力时发生形变，失去力时不能恢复原来形状的性质．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弹力：物体由于发生</a:t>
            </a:r>
            <a:r>
              <a:rPr lang="zh-CN" altLang="zh-CN" sz="2800" u="sng"/>
              <a:t>　　　　　</a:t>
            </a:r>
            <a:r>
              <a:rPr lang="zh-CN" altLang="zh-CN" sz="2800"/>
              <a:t>而产生的力叫弹力，压力、支持力都属于弹力．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95313" y="1139825"/>
            <a:ext cx="1801812" cy="55880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弹力　 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4"/>
          <p:cNvSpPr/>
          <p:nvPr/>
        </p:nvSpPr>
        <p:spPr>
          <a:xfrm>
            <a:off x="6800850" y="191611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恢复</a:t>
            </a:r>
            <a:endParaRPr lang="zh-CN" altLang="en-US" sz="2800"/>
          </a:p>
        </p:txBody>
      </p:sp>
      <p:sp>
        <p:nvSpPr>
          <p:cNvPr id="8198" name="矩形 5"/>
          <p:cNvSpPr/>
          <p:nvPr/>
        </p:nvSpPr>
        <p:spPr>
          <a:xfrm>
            <a:off x="4173538" y="4481513"/>
            <a:ext cx="16208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弹性形变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1"/>
          <p:cNvSpPr>
            <a:spLocks noGrp="1"/>
          </p:cNvSpPr>
          <p:nvPr>
            <p:ph type="title" idx="4294967295"/>
          </p:nvPr>
        </p:nvSpPr>
        <p:spPr>
          <a:xfrm>
            <a:off x="500063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弹簧测力计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）原理：在弹性限度内，弹簧的伸长</a:t>
            </a:r>
            <a:br>
              <a:rPr lang="en-US" altLang="zh-CN" sz="2800"/>
            </a:br>
            <a:r>
              <a:rPr lang="zh-CN" altLang="zh-CN" sz="2800"/>
              <a:t>与受到的拉力成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）使用：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使用前：</a:t>
            </a:r>
            <a:r>
              <a:rPr lang="en-US" altLang="zh-CN" sz="2800"/>
              <a:t>a.</a:t>
            </a:r>
            <a:r>
              <a:rPr lang="zh-CN" altLang="zh-CN" sz="2800"/>
              <a:t>看清它的</a:t>
            </a:r>
            <a:r>
              <a:rPr lang="zh-CN" altLang="zh-CN" sz="2800" u="sng"/>
              <a:t>　　　　　</a:t>
            </a:r>
            <a:r>
              <a:rPr lang="zh-CN" altLang="zh-CN" sz="2800"/>
              <a:t>和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r>
              <a:rPr lang="en-US" altLang="zh-CN" sz="2800"/>
              <a:t>b.</a:t>
            </a:r>
            <a:r>
              <a:rPr lang="zh-CN" altLang="zh-CN" sz="2800"/>
              <a:t>检查弹簧测力计的指针是否指在</a:t>
            </a:r>
            <a:r>
              <a:rPr lang="zh-CN" altLang="zh-CN" sz="2800" u="sng"/>
              <a:t>　　　　　</a:t>
            </a:r>
            <a:r>
              <a:rPr lang="zh-CN" altLang="zh-CN" sz="2800"/>
              <a:t>上；</a:t>
            </a:r>
            <a:r>
              <a:rPr lang="en-US" altLang="zh-CN" sz="2800"/>
              <a:t>c.</a:t>
            </a:r>
            <a:r>
              <a:rPr lang="zh-CN" altLang="zh-CN" sz="2800"/>
              <a:t>轻轻拉动挂钩几次，防止弹簧被外壳卡住．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475" y="960438"/>
            <a:ext cx="1398588" cy="2674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1" name="矩形 3"/>
          <p:cNvSpPr/>
          <p:nvPr/>
        </p:nvSpPr>
        <p:spPr>
          <a:xfrm>
            <a:off x="3522663" y="252730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 sz="2800"/>
          </a:p>
        </p:txBody>
      </p:sp>
      <p:sp>
        <p:nvSpPr>
          <p:cNvPr id="9222" name="矩形 4"/>
          <p:cNvSpPr/>
          <p:nvPr/>
        </p:nvSpPr>
        <p:spPr>
          <a:xfrm>
            <a:off x="4413250" y="381158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量程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9223" name="矩形 5"/>
          <p:cNvSpPr/>
          <p:nvPr/>
        </p:nvSpPr>
        <p:spPr>
          <a:xfrm>
            <a:off x="6405563" y="3840163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分度值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9224" name="矩形 6"/>
          <p:cNvSpPr/>
          <p:nvPr/>
        </p:nvSpPr>
        <p:spPr>
          <a:xfrm>
            <a:off x="6100763" y="4467225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零刻度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1" grpId="0"/>
      <p:bldP spid="9222" grpId="0"/>
      <p:bldP spid="9223" grpId="0"/>
      <p:bldP spid="92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1"/>
          <p:cNvSpPr>
            <a:spLocks noGrp="1"/>
          </p:cNvSpPr>
          <p:nvPr>
            <p:ph type="title" idx="4294967295"/>
          </p:nvPr>
        </p:nvSpPr>
        <p:spPr>
          <a:xfrm>
            <a:off x="423863" y="939800"/>
            <a:ext cx="81264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②</a:t>
            </a:r>
            <a:r>
              <a:rPr lang="zh-CN" altLang="zh-CN" sz="2800"/>
              <a:t>使用时：</a:t>
            </a:r>
            <a:r>
              <a:rPr lang="en-US" altLang="zh-CN" sz="2800"/>
              <a:t>a.</a:t>
            </a:r>
            <a:r>
              <a:rPr lang="zh-CN" altLang="zh-CN" sz="2800"/>
              <a:t>测量时，要使弹簧的伸长方向与所测拉力方向</a:t>
            </a:r>
            <a:r>
              <a:rPr lang="zh-CN" altLang="zh-CN" sz="2800" u="sng"/>
              <a:t>　　　　　</a:t>
            </a:r>
            <a:r>
              <a:rPr lang="zh-CN" altLang="zh-CN" sz="2800"/>
              <a:t>，避免弹簧与外壳发生摩擦；</a:t>
            </a:r>
            <a:r>
              <a:rPr lang="en-US" altLang="zh-CN" sz="2800"/>
              <a:t>b.</a:t>
            </a:r>
            <a:r>
              <a:rPr lang="zh-CN" altLang="zh-CN" sz="2800"/>
              <a:t>测量时，所测量的力的大小不能超过弹簧测力计的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r>
              <a:rPr lang="en-US" altLang="zh-CN" sz="2800"/>
              <a:t>c.</a:t>
            </a:r>
            <a:r>
              <a:rPr lang="zh-CN" altLang="zh-CN" sz="2800"/>
              <a:t>读数时，视线要正对刻度线，示数＝整刻度值＋后面的小格数</a:t>
            </a:r>
            <a:r>
              <a:rPr lang="en-US" altLang="zh-CN" sz="2800"/>
              <a:t>×</a:t>
            </a:r>
            <a:r>
              <a:rPr lang="zh-CN" altLang="zh-CN" sz="2800"/>
              <a:t>分度值．如右图所示，此时弹簧测力计的示数为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）注意：弹簧测力计只能读出挂钩一侧的力的大小．</a:t>
            </a:r>
            <a:endParaRPr lang="zh-CN" altLang="en-US" sz="2800"/>
          </a:p>
        </p:txBody>
      </p:sp>
      <p:sp>
        <p:nvSpPr>
          <p:cNvPr id="10244" name="矩形 3"/>
          <p:cNvSpPr/>
          <p:nvPr/>
        </p:nvSpPr>
        <p:spPr>
          <a:xfrm>
            <a:off x="2401888" y="16303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相同</a:t>
            </a:r>
            <a:endParaRPr lang="zh-CN" altLang="en-US" sz="2800"/>
          </a:p>
        </p:txBody>
      </p:sp>
      <p:sp>
        <p:nvSpPr>
          <p:cNvPr id="10245" name="矩形 4"/>
          <p:cNvSpPr/>
          <p:nvPr/>
        </p:nvSpPr>
        <p:spPr>
          <a:xfrm>
            <a:off x="1270000" y="293528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量程</a:t>
            </a:r>
            <a:endParaRPr lang="zh-CN" altLang="en-US" sz="2800"/>
          </a:p>
        </p:txBody>
      </p:sp>
      <p:sp>
        <p:nvSpPr>
          <p:cNvPr id="10246" name="矩形 5"/>
          <p:cNvSpPr/>
          <p:nvPr/>
        </p:nvSpPr>
        <p:spPr>
          <a:xfrm>
            <a:off x="5751513" y="4217988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2.6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891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定义：地面附近的物体，由于</a:t>
            </a:r>
            <a:r>
              <a:rPr lang="zh-CN" altLang="zh-CN" sz="2800" u="sng"/>
              <a:t>　　　　　</a:t>
            </a:r>
            <a:r>
              <a:rPr lang="zh-CN" altLang="zh-CN" sz="2800"/>
              <a:t>而受的力．施力物体是：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大小：物体所受的重力跟它的质量成</a:t>
            </a:r>
            <a:r>
              <a:rPr lang="zh-CN" altLang="zh-CN" sz="2800" u="sng"/>
              <a:t>　　　　</a:t>
            </a:r>
            <a:r>
              <a:rPr lang="zh-CN" altLang="zh-CN" sz="2800"/>
              <a:t>，公式：</a:t>
            </a:r>
            <a:r>
              <a:rPr lang="zh-CN" altLang="zh-CN" sz="2800" u="sng"/>
              <a:t>　　　　　</a:t>
            </a:r>
            <a:r>
              <a:rPr lang="zh-CN" altLang="zh-CN" sz="2800"/>
              <a:t>，其中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方向：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，其应用是重垂线、水平仪等．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箭头: 五边形 3"/>
          <p:cNvSpPr/>
          <p:nvPr/>
        </p:nvSpPr>
        <p:spPr>
          <a:xfrm>
            <a:off x="595313" y="1100138"/>
            <a:ext cx="1801812" cy="558800"/>
          </a:xfrm>
          <a:prstGeom prst="homePlate">
            <a:avLst>
              <a:gd name="adj" fmla="val 4999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重力　 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矩形 4"/>
          <p:cNvSpPr/>
          <p:nvPr/>
        </p:nvSpPr>
        <p:spPr>
          <a:xfrm>
            <a:off x="5567363" y="1868488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地球吸引　</a:t>
            </a:r>
            <a:endParaRPr lang="zh-CN" altLang="en-US" sz="2800"/>
          </a:p>
        </p:txBody>
      </p:sp>
      <p:sp>
        <p:nvSpPr>
          <p:cNvPr id="11270" name="矩形 5"/>
          <p:cNvSpPr/>
          <p:nvPr/>
        </p:nvSpPr>
        <p:spPr>
          <a:xfrm>
            <a:off x="3856038" y="2500313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地球</a:t>
            </a:r>
            <a:endParaRPr lang="zh-CN" altLang="en-US" sz="2800"/>
          </a:p>
        </p:txBody>
      </p:sp>
      <p:sp>
        <p:nvSpPr>
          <p:cNvPr id="11271" name="矩形 6"/>
          <p:cNvSpPr/>
          <p:nvPr/>
        </p:nvSpPr>
        <p:spPr>
          <a:xfrm>
            <a:off x="6824663" y="313213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 sz="2800"/>
          </a:p>
        </p:txBody>
      </p:sp>
      <p:sp>
        <p:nvSpPr>
          <p:cNvPr id="11272" name="矩形 7"/>
          <p:cNvSpPr/>
          <p:nvPr/>
        </p:nvSpPr>
        <p:spPr>
          <a:xfrm>
            <a:off x="1911350" y="3725863"/>
            <a:ext cx="16017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G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mg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  <p:sp>
        <p:nvSpPr>
          <p:cNvPr id="11273" name="矩形 8"/>
          <p:cNvSpPr/>
          <p:nvPr/>
        </p:nvSpPr>
        <p:spPr>
          <a:xfrm>
            <a:off x="5157788" y="3735388"/>
            <a:ext cx="14414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9.8 N/kg</a:t>
            </a:r>
            <a:endParaRPr lang="zh-CN" altLang="en-US" sz="2800"/>
          </a:p>
        </p:txBody>
      </p:sp>
      <p:sp>
        <p:nvSpPr>
          <p:cNvPr id="11274" name="矩形 9"/>
          <p:cNvSpPr/>
          <p:nvPr/>
        </p:nvSpPr>
        <p:spPr>
          <a:xfrm>
            <a:off x="2397125" y="4440238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竖直向下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  <p:bldP spid="11273" grpId="0"/>
      <p:bldP spid="112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重心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）定义：重力在物体上的作用点．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）质地均匀外形规则的物体的重心，在它的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上．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）物体的重心不一定在物体上，如圆环．重心越低，物体越稳定．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2" name="矩形 2"/>
          <p:cNvSpPr/>
          <p:nvPr/>
        </p:nvSpPr>
        <p:spPr>
          <a:xfrm>
            <a:off x="712788" y="3187700"/>
            <a:ext cx="16224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几何中心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4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力的基本概念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枣庄）俗话说</a:t>
            </a:r>
            <a:r>
              <a:rPr lang="en-US" altLang="zh-CN" sz="2800"/>
              <a:t>“</a:t>
            </a:r>
            <a:r>
              <a:rPr lang="zh-CN" altLang="zh-CN" sz="2800"/>
              <a:t>鸡蛋碰石头</a:t>
            </a:r>
            <a:r>
              <a:rPr lang="en-US" altLang="zh-CN" sz="2800"/>
              <a:t>——</a:t>
            </a:r>
            <a:r>
              <a:rPr lang="zh-CN" altLang="zh-CN" sz="2800"/>
              <a:t>自不量力</a:t>
            </a:r>
            <a:r>
              <a:rPr lang="en-US" altLang="zh-CN" sz="2800"/>
              <a:t>”</a:t>
            </a:r>
            <a:r>
              <a:rPr lang="zh-CN" altLang="zh-CN" sz="2800"/>
              <a:t>，从物理学角度看（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．石头对鸡蛋的作用力更大</a:t>
            </a:r>
            <a:r>
              <a:rPr lang="en-US" altLang="zh-CN" sz="2800"/>
              <a:t>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．鸡蛋对石头的作用力更大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．鸡蛋对石头没有作用力</a:t>
            </a:r>
            <a:r>
              <a:rPr lang="en-US" altLang="zh-CN" sz="2800"/>
              <a:t>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．石头和鸡蛋之间同时有等大的相互作用力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00" y="1741488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5"/>
          <p:cNvSpPr/>
          <p:nvPr/>
        </p:nvSpPr>
        <p:spPr>
          <a:xfrm>
            <a:off x="4405313" y="2224088"/>
            <a:ext cx="482600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 idx="4294967295"/>
          </p:nvPr>
        </p:nvSpPr>
        <p:spPr>
          <a:xfrm>
            <a:off x="582613" y="2127250"/>
            <a:ext cx="8128000" cy="21844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【点拔】力的作用是相互的，相互作用力同时产生，大小相等，方向相反，作用在两个物体上，以</a:t>
            </a:r>
            <a:r>
              <a:rPr lang="en-US" altLang="zh-CN" sz="2800"/>
              <a:t>A</a:t>
            </a:r>
            <a:r>
              <a:rPr lang="zh-CN" altLang="zh-CN" sz="2800"/>
              <a:t>对</a:t>
            </a:r>
            <a:r>
              <a:rPr lang="en-US" altLang="zh-CN" sz="2800"/>
              <a:t>B</a:t>
            </a:r>
            <a:r>
              <a:rPr lang="zh-CN" altLang="zh-CN" sz="2800"/>
              <a:t>和</a:t>
            </a:r>
            <a:r>
              <a:rPr lang="en-US" altLang="zh-CN" sz="2800"/>
              <a:t>B</a:t>
            </a:r>
            <a:r>
              <a:rPr lang="zh-CN" altLang="zh-CN" sz="2800"/>
              <a:t>对</a:t>
            </a:r>
            <a:r>
              <a:rPr lang="en-US" altLang="zh-CN" sz="2800"/>
              <a:t>A</a:t>
            </a:r>
            <a:r>
              <a:rPr lang="zh-CN" altLang="zh-CN" sz="2800"/>
              <a:t>的形式成对出现．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邵阳）校园内不允许追逐打闹，小黄不遵守校规，在追逐打闹过程中撞掉了小方一颗牙，自己额头也肿了，下列相关力学知识的描述，最合理的是（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．力的作用效果只跟力的大小有关</a:t>
            </a:r>
            <a:r>
              <a:rPr lang="en-US" altLang="zh-CN" sz="2800"/>
              <a:t>	        B</a:t>
            </a:r>
            <a:r>
              <a:rPr lang="zh-CN" altLang="zh-CN" sz="2800"/>
              <a:t>．力的作用是相互的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．接触的两物体间一定能产生力</a:t>
            </a:r>
            <a:r>
              <a:rPr lang="en-US" altLang="zh-CN" sz="2800"/>
              <a:t>	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．力能改变物体的运动状态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1046163"/>
            <a:ext cx="1323975" cy="487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5" name="矩形 8"/>
          <p:cNvSpPr/>
          <p:nvPr/>
        </p:nvSpPr>
        <p:spPr>
          <a:xfrm>
            <a:off x="2846388" y="28829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3"/>
          <p:cNvSpPr>
            <a:spLocks noGrp="1"/>
          </p:cNvSpPr>
          <p:nvPr>
            <p:ph type="title" idx="4294967295"/>
          </p:nvPr>
        </p:nvSpPr>
        <p:spPr>
          <a:xfrm>
            <a:off x="500063" y="1065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江西）在一定范围内，弹簧受到的拉力越大，就被拉得</a:t>
            </a:r>
            <a:r>
              <a:rPr lang="zh-CN" altLang="zh-CN" sz="2800" u="sng"/>
              <a:t>　　　　　</a:t>
            </a:r>
            <a:r>
              <a:rPr lang="zh-CN" altLang="zh-CN" sz="2800"/>
              <a:t>，利用这个道理可以制成弹簧测力计．如右图甲所示，圆筒测力计下挂有一重物，其重</a:t>
            </a:r>
            <a:r>
              <a:rPr lang="en-US" altLang="zh-CN" sz="2800" i="1"/>
              <a:t>G</a:t>
            </a:r>
            <a:r>
              <a:rPr lang="zh-CN" altLang="zh-CN" sz="2800"/>
              <a:t>为</a:t>
            </a:r>
            <a:r>
              <a:rPr lang="en-US" altLang="zh-CN" sz="2800"/>
              <a:t>2 N</a:t>
            </a:r>
            <a:r>
              <a:rPr lang="zh-CN" altLang="zh-CN" sz="2800"/>
              <a:t>．则此测力计的</a:t>
            </a:r>
            <a:br>
              <a:rPr lang="en-US" altLang="zh-CN" sz="2800"/>
            </a:br>
            <a:r>
              <a:rPr lang="zh-CN" altLang="zh-CN" sz="2800"/>
              <a:t>分度值为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．如果用力</a:t>
            </a:r>
            <a:r>
              <a:rPr lang="en-US" altLang="zh-CN" sz="2800" i="1"/>
              <a:t>F</a:t>
            </a:r>
            <a:r>
              <a:rPr lang="zh-CN" altLang="zh-CN" sz="2800"/>
              <a:t>竖直</a:t>
            </a:r>
            <a:br>
              <a:rPr lang="en-US" altLang="zh-CN" sz="2800"/>
            </a:br>
            <a:r>
              <a:rPr lang="zh-CN" altLang="zh-CN" sz="2800"/>
              <a:t>向下拉动挂钩，如右图乙所示，则拉力</a:t>
            </a:r>
            <a:br>
              <a:rPr lang="en-US" altLang="zh-CN" sz="2800"/>
            </a:br>
            <a:r>
              <a:rPr lang="en-US" altLang="zh-CN" sz="2800" i="1"/>
              <a:t>F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3" y="1216025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6138" y="3162300"/>
            <a:ext cx="1044575" cy="2565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5"/>
          <p:cNvSpPr/>
          <p:nvPr/>
        </p:nvSpPr>
        <p:spPr>
          <a:xfrm>
            <a:off x="1331913" y="4983163"/>
            <a:ext cx="9937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0.8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6391" name="矩形 6"/>
          <p:cNvSpPr/>
          <p:nvPr/>
        </p:nvSpPr>
        <p:spPr>
          <a:xfrm>
            <a:off x="3933825" y="1771650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越长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6392" name="矩形 7"/>
          <p:cNvSpPr/>
          <p:nvPr/>
        </p:nvSpPr>
        <p:spPr>
          <a:xfrm>
            <a:off x="2593975" y="3702050"/>
            <a:ext cx="6334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90" grpId="0"/>
      <p:bldP spid="16391" grpId="0"/>
      <p:bldP spid="1639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739900"/>
            <a:ext cx="8128000" cy="2794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【点拔】在弹簧的弹性限度内，弹簧的拉力与弹簧的伸长量成正比；使用弹簧测力计先认清量程和分度值，在进行调零，检测弹性完好，沿力的方向拉动挂钩，可以测各个方向的拉力．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55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成都）在</a:t>
            </a:r>
            <a:r>
              <a:rPr lang="en-US" altLang="zh-CN" sz="2800"/>
              <a:t>“</a:t>
            </a:r>
            <a:r>
              <a:rPr lang="zh-CN" altLang="zh-CN" sz="2800"/>
              <a:t>用弹簧测力计测量力的大小</a:t>
            </a:r>
            <a:r>
              <a:rPr lang="en-US" altLang="zh-CN" sz="2800"/>
              <a:t>”</a:t>
            </a:r>
            <a:r>
              <a:rPr lang="zh-CN" altLang="zh-CN" sz="2800"/>
              <a:t>实验中：</a:t>
            </a:r>
            <a:br>
              <a:rPr lang="zh-CN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）根据力的作用效果可以对力的大小进行测量．弹簧测力计能够测量力的大小，利用的是</a:t>
            </a:r>
            <a:br>
              <a:rPr lang="en-US" altLang="zh-CN" sz="2800"/>
            </a:br>
            <a:r>
              <a:rPr lang="zh-CN" altLang="zh-CN" sz="2800" u="sng"/>
              <a:t>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．力可以改变弹簧的形状 　</a:t>
            </a:r>
            <a:r>
              <a:rPr lang="en-US" altLang="zh-CN" sz="2800"/>
              <a:t>B</a:t>
            </a:r>
            <a:r>
              <a:rPr lang="zh-CN" altLang="zh-CN" sz="2800"/>
              <a:t>．力可以改变弹簧的运动方向</a:t>
            </a:r>
            <a:r>
              <a:rPr lang="en-US" altLang="zh-CN" sz="2800"/>
              <a:t>      </a:t>
            </a:r>
            <a:r>
              <a:rPr lang="zh-CN" altLang="zh-CN" sz="2800"/>
              <a:t>　</a:t>
            </a:r>
            <a:r>
              <a:rPr lang="en-US" altLang="zh-CN" sz="2800"/>
              <a:t>C</a:t>
            </a:r>
            <a:r>
              <a:rPr lang="zh-CN" altLang="zh-CN" sz="2800"/>
              <a:t>．力可以改变弹簧的运动快慢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）在进行上图所示的实验前，应将弹簧测力计沿</a:t>
            </a:r>
            <a:r>
              <a:rPr lang="zh-CN" altLang="zh-CN" sz="2800" u="sng"/>
              <a:t>　　　　　</a:t>
            </a:r>
            <a:r>
              <a:rPr lang="zh-CN" altLang="zh-CN" sz="2800"/>
              <a:t>方向放置，然后进行调零．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855663"/>
            <a:ext cx="1339850" cy="495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850" y="1641475"/>
            <a:ext cx="5037138" cy="727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8"/>
          <p:cNvSpPr/>
          <p:nvPr/>
        </p:nvSpPr>
        <p:spPr>
          <a:xfrm>
            <a:off x="1076325" y="351472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sp>
        <p:nvSpPr>
          <p:cNvPr id="18439" name="矩形 2"/>
          <p:cNvSpPr/>
          <p:nvPr/>
        </p:nvSpPr>
        <p:spPr>
          <a:xfrm>
            <a:off x="1316038" y="565150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水平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  <p:bldP spid="184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4"/>
          <p:cNvSpPr>
            <a:spLocks noGrp="1"/>
          </p:cNvSpPr>
          <p:nvPr>
            <p:ph type="title" idx="4294967295"/>
          </p:nvPr>
        </p:nvSpPr>
        <p:spPr>
          <a:xfrm>
            <a:off x="500063" y="661988"/>
            <a:ext cx="83931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重力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益阳）如下图所示，在跳台滑雪比赛中，运动员在空中滑翔时所受重力示意图正确的是（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                 A                 B                C                 D</a:t>
            </a:r>
            <a:endParaRPr lang="zh-CN" altLang="en-US" sz="2800"/>
          </a:p>
        </p:txBody>
      </p:sp>
      <p:pic>
        <p:nvPicPr>
          <p:cNvPr id="19459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325" y="1487488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0" name="矩形 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1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863" y="3338513"/>
            <a:ext cx="1790700" cy="1371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2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25" y="3509963"/>
            <a:ext cx="6140450" cy="1028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3" name="标题 1"/>
          <p:cNvSpPr/>
          <p:nvPr/>
        </p:nvSpPr>
        <p:spPr>
          <a:xfrm>
            <a:off x="336550" y="5343525"/>
            <a:ext cx="8470900" cy="8207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【点拔】重力作用在物体的重心上，方向竖直向下．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4" name="矩形 11"/>
          <p:cNvSpPr/>
          <p:nvPr/>
        </p:nvSpPr>
        <p:spPr>
          <a:xfrm>
            <a:off x="1090613" y="26431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63" grpId="0"/>
      <p:bldP spid="1946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海南）按照要求规范作图（作图时请把图线画清晰）</a:t>
            </a:r>
            <a:r>
              <a:rPr lang="en-US" altLang="zh-CN" sz="2800"/>
              <a:t>.</a:t>
            </a:r>
            <a:r>
              <a:rPr lang="zh-CN" altLang="zh-CN" sz="2800"/>
              <a:t>在图</a:t>
            </a:r>
            <a:r>
              <a:rPr lang="en-US" altLang="zh-CN" sz="2800"/>
              <a:t>1</a:t>
            </a:r>
            <a:r>
              <a:rPr lang="zh-CN" altLang="zh-CN" sz="2800"/>
              <a:t>中画出压在墙壁上的物体受重力</a:t>
            </a:r>
            <a:r>
              <a:rPr lang="en-US" altLang="zh-CN" sz="2800" i="1"/>
              <a:t>G</a:t>
            </a:r>
            <a:r>
              <a:rPr lang="zh-CN" altLang="zh-CN" sz="2800"/>
              <a:t>的示意图．</a:t>
            </a:r>
            <a:br>
              <a:rPr lang="zh-CN" altLang="zh-CN" sz="2800"/>
            </a:br>
            <a:r>
              <a:rPr lang="en-US" altLang="zh-CN" sz="2800"/>
              <a:t>  </a:t>
            </a: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）（</a:t>
            </a:r>
            <a:r>
              <a:rPr lang="en-US" altLang="zh-CN" sz="2800"/>
              <a:t>2020·</a:t>
            </a:r>
            <a:r>
              <a:rPr lang="zh-CN" altLang="zh-CN" sz="2800"/>
              <a:t>临沂）在图</a:t>
            </a:r>
            <a:r>
              <a:rPr lang="en-US" altLang="zh-CN" sz="2800"/>
              <a:t>2</a:t>
            </a:r>
            <a:r>
              <a:rPr lang="zh-CN" altLang="zh-CN" sz="2800"/>
              <a:t>中，作出静止在斜面上的物体所受重力的示意图，</a:t>
            </a:r>
            <a:r>
              <a:rPr lang="en-US" altLang="zh-CN" sz="2800" i="1"/>
              <a:t>O</a:t>
            </a:r>
            <a:r>
              <a:rPr lang="zh-CN" altLang="zh-CN" sz="2800"/>
              <a:t>是物体的重心．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1068388"/>
            <a:ext cx="1289050" cy="474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5" name="图片 6"/>
          <p:cNvPicPr>
            <a:picLocks noChangeAspect="1"/>
          </p:cNvPicPr>
          <p:nvPr/>
        </p:nvPicPr>
        <p:blipFill>
          <a:blip r:embed="rId3"/>
          <a:srcRect r="92107"/>
          <a:stretch>
            <a:fillRect/>
          </a:stretch>
        </p:blipFill>
        <p:spPr>
          <a:xfrm>
            <a:off x="2282825" y="4244975"/>
            <a:ext cx="1443038" cy="19319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6" name="图片 7"/>
          <p:cNvPicPr>
            <a:picLocks noChangeAspect="1"/>
          </p:cNvPicPr>
          <p:nvPr/>
        </p:nvPicPr>
        <p:blipFill>
          <a:blip r:embed="rId4"/>
          <a:srcRect r="88843"/>
          <a:stretch>
            <a:fillRect/>
          </a:stretch>
        </p:blipFill>
        <p:spPr>
          <a:xfrm>
            <a:off x="5418138" y="4438650"/>
            <a:ext cx="2039937" cy="1546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7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9475" y="4191000"/>
            <a:ext cx="1227138" cy="15462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8" name="图片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8925" y="4111625"/>
            <a:ext cx="1965325" cy="1495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标题 3"/>
          <p:cNvSpPr>
            <a:spLocks noGrp="1"/>
          </p:cNvSpPr>
          <p:nvPr>
            <p:ph type="title" idx="4294967295"/>
          </p:nvPr>
        </p:nvSpPr>
        <p:spPr>
          <a:xfrm>
            <a:off x="508000" y="7032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力的示意图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孝感）如下图所示，放在水平地面上的小车</a:t>
            </a:r>
            <a:r>
              <a:rPr lang="en-US" altLang="zh-CN" sz="2800"/>
              <a:t>B</a:t>
            </a:r>
            <a:r>
              <a:rPr lang="zh-CN" altLang="zh-CN" sz="2800"/>
              <a:t>与弹簧相连，弹簧处于伸长状态，物体</a:t>
            </a:r>
            <a:r>
              <a:rPr lang="en-US" altLang="zh-CN" sz="2800"/>
              <a:t>A</a:t>
            </a:r>
            <a:r>
              <a:rPr lang="zh-CN" altLang="zh-CN" sz="2800"/>
              <a:t>与小车</a:t>
            </a:r>
            <a:r>
              <a:rPr lang="en-US" altLang="zh-CN" sz="2800"/>
              <a:t>B</a:t>
            </a:r>
            <a:r>
              <a:rPr lang="zh-CN" altLang="zh-CN" sz="2800"/>
              <a:t>均静止．请画出：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）物体</a:t>
            </a:r>
            <a:r>
              <a:rPr lang="en-US" altLang="zh-CN" sz="2800"/>
              <a:t>A</a:t>
            </a:r>
            <a:r>
              <a:rPr lang="zh-CN" altLang="zh-CN" sz="2800"/>
              <a:t>的重力示意图（</a:t>
            </a:r>
            <a:r>
              <a:rPr lang="en-US" altLang="zh-CN" sz="2800" i="1"/>
              <a:t>O</a:t>
            </a:r>
            <a:r>
              <a:rPr lang="zh-CN" altLang="zh-CN" sz="2800"/>
              <a:t>为物体</a:t>
            </a:r>
            <a:r>
              <a:rPr lang="en-US" altLang="zh-CN" sz="2800"/>
              <a:t>A</a:t>
            </a:r>
            <a:r>
              <a:rPr lang="zh-CN" altLang="zh-CN" sz="2800"/>
              <a:t>的重心）；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）弹簧对小车</a:t>
            </a:r>
            <a:r>
              <a:rPr lang="en-US" altLang="zh-CN" sz="2800"/>
              <a:t>B</a:t>
            </a:r>
            <a:r>
              <a:rPr lang="zh-CN" altLang="zh-CN" sz="2800"/>
              <a:t>的弹力示意图．</a:t>
            </a:r>
            <a:br>
              <a:rPr lang="zh-CN" altLang="zh-CN" sz="2800"/>
            </a:br>
            <a:r>
              <a:rPr lang="zh-CN" altLang="en-US" sz="2800"/>
              <a:t>　 </a:t>
            </a:r>
            <a:endParaRPr lang="zh-CN" altLang="en-US" sz="2800"/>
          </a:p>
        </p:txBody>
      </p:sp>
      <p:pic>
        <p:nvPicPr>
          <p:cNvPr id="2150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8" y="1574800"/>
            <a:ext cx="790575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150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850" y="4795838"/>
            <a:ext cx="3924300" cy="13096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9850" y="4664075"/>
            <a:ext cx="3924300" cy="15732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01763"/>
            <a:ext cx="8128000" cy="4054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物体的重力必须画在重心上，其他的力可以画在重心上，也可以画在接触点上；重力方向总是竖直向下的，弹簧的弹力向着恢复形状的方向上；压力垂直接触面，指向被压物体，支持力与压力是相互作用力，作用在物体上，垂直接触面，与压力方向相反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52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南充）物体</a:t>
            </a:r>
            <a:r>
              <a:rPr lang="en-US" altLang="zh-CN" sz="2800"/>
              <a:t>A</a:t>
            </a:r>
            <a:r>
              <a:rPr lang="zh-CN" altLang="zh-CN" sz="2800"/>
              <a:t>与弹簧连接，静止在光滑的斜面上，请画出物体</a:t>
            </a:r>
            <a:r>
              <a:rPr lang="en-US" altLang="zh-CN" sz="2800"/>
              <a:t>A</a:t>
            </a:r>
            <a:r>
              <a:rPr lang="zh-CN" altLang="zh-CN" sz="2800"/>
              <a:t>所受弹力的示意图．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6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5" y="1803400"/>
            <a:ext cx="1263650" cy="419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9538" y="3175000"/>
            <a:ext cx="3105150" cy="1830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8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538" y="3068638"/>
            <a:ext cx="3502025" cy="20431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457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4900" y="842963"/>
            <a:ext cx="1697038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9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89075"/>
            <a:ext cx="8128000" cy="4035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力的作用是相互的，且相互作用力的大小相等，特征：</a:t>
            </a:r>
            <a:r>
              <a:rPr lang="en-US" altLang="zh-CN" sz="2800"/>
              <a:t>A</a:t>
            </a:r>
            <a:r>
              <a:rPr lang="zh-CN" altLang="zh-CN" sz="2800"/>
              <a:t>对</a:t>
            </a:r>
            <a:r>
              <a:rPr lang="en-US" altLang="zh-CN" sz="2800"/>
              <a:t>B</a:t>
            </a:r>
            <a:r>
              <a:rPr lang="zh-CN" altLang="zh-CN" sz="2800"/>
              <a:t>的力和</a:t>
            </a:r>
            <a:r>
              <a:rPr lang="en-US" altLang="zh-CN" sz="2800"/>
              <a:t>B</a:t>
            </a:r>
            <a:r>
              <a:rPr lang="zh-CN" altLang="zh-CN" sz="2800"/>
              <a:t>对</a:t>
            </a:r>
            <a:r>
              <a:rPr lang="en-US" altLang="zh-CN" sz="2800"/>
              <a:t>A</a:t>
            </a:r>
            <a:r>
              <a:rPr lang="zh-CN" altLang="zh-CN" sz="2800"/>
              <a:t>的力．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运动状态包含运动快慢（速度大小）和运动方向（速度方向）两部分，二者之一改变，运动状态都会改变．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重力的方向是竖直向下，不是垂直向下．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017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邵阳）下列现象中，发生了弹性形变的是（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．橡皮泥上留下漂亮的指印</a:t>
            </a:r>
            <a:r>
              <a:rPr lang="en-US" altLang="zh-CN" sz="2800"/>
              <a:t>	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．跳水跳板被运动员压弯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．粉笔掉到地上断成两截</a:t>
            </a:r>
            <a:r>
              <a:rPr lang="en-US" altLang="zh-CN" sz="2800"/>
              <a:t>	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．饼干一捏变成碎片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4" name="矩形 1"/>
          <p:cNvSpPr/>
          <p:nvPr/>
        </p:nvSpPr>
        <p:spPr>
          <a:xfrm>
            <a:off x="1096963" y="21193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辽宁号航母的舰载机歼</a:t>
            </a:r>
            <a:r>
              <a:rPr lang="en-US" altLang="zh-CN" sz="2800"/>
              <a:t>—15</a:t>
            </a:r>
            <a:r>
              <a:rPr lang="zh-CN" altLang="zh-CN" sz="2800"/>
              <a:t>着舰时在拦阻索作用下停下来，这个过程中（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．拦阻索对战机的作用力使拦阻索发生形变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．拦阻索对战机的作用力使战机运动状态改变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．战机对拦阻索作用力与拦阻索对战机作用力的受力物体相同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．战机对拦阻索作用力与拦阻索对战机作用力的作用效果相同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8" name="矩形 5"/>
          <p:cNvSpPr/>
          <p:nvPr/>
        </p:nvSpPr>
        <p:spPr>
          <a:xfrm>
            <a:off x="4646613" y="16002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606425" y="979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小红穿上旱冰鞋向右用力推墙，会被墙向左推开．下列说法中正确的是（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．人先对墙施加了推力，然后墙再对人施加推力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．墙对人的推力大于人对墙的推力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．人对墙的推力与墙对人的推力是一对平衡力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．人对墙的推力与墙对人的推力是</a:t>
            </a:r>
            <a:br>
              <a:rPr lang="en-US" altLang="zh-CN" sz="2800"/>
            </a:br>
            <a:r>
              <a:rPr lang="zh-CN" altLang="zh-CN" sz="2800"/>
              <a:t>一对相互作用力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6063" y="4198938"/>
            <a:ext cx="1697037" cy="2144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3" name="矩形 5"/>
          <p:cNvSpPr/>
          <p:nvPr/>
        </p:nvSpPr>
        <p:spPr>
          <a:xfrm>
            <a:off x="5086350" y="1697038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牡丹江）如下图甲所示，在太阳广场有一个喷泉景观，石球能在喷泉上方滚动，请在乙的简图中画出石球受到的重力示意图．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6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4175" y="3062288"/>
            <a:ext cx="3295650" cy="2524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625" y="3014663"/>
            <a:ext cx="1387475" cy="2251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黄石）一个质量分布均匀的小球放在光滑的水平地面上，左边与竖直光滑墙壁接触，小球处于静止状态，如上图，在图中画出小球受力示意图．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600" y="3836988"/>
            <a:ext cx="1985963" cy="1765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70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3251200"/>
            <a:ext cx="2065338" cy="2606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青海）用一根细线系着一个小钢球做成一个摆．如上图所示，是小钢球摆动过程中某时刻的位置，画出此时小钢球受力的示意图（不计空气阻力）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8" y="3621088"/>
            <a:ext cx="1895475" cy="1893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038" y="3621088"/>
            <a:ext cx="1793875" cy="19859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65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凉山州）某同学用细线把他自己吹胀的气球悬挂在天花板下，当有水平向右的风吹来时的情景如上图所示，请在图中画出气球所受力的示意图．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9613" y="3478213"/>
            <a:ext cx="2836862" cy="2124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9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6450" y="3478213"/>
            <a:ext cx="3343275" cy="25384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43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衡阳）在</a:t>
            </a:r>
            <a:r>
              <a:rPr lang="en-US" altLang="zh-CN" sz="2800"/>
              <a:t>“</a:t>
            </a:r>
            <a:r>
              <a:rPr lang="zh-CN" altLang="zh-CN" sz="2800"/>
              <a:t>探究重力的大小跟质量的关系</a:t>
            </a:r>
            <a:r>
              <a:rPr lang="en-US" altLang="zh-CN" sz="2800"/>
              <a:t>”</a:t>
            </a:r>
            <a:r>
              <a:rPr lang="zh-CN" altLang="zh-CN" sz="2800"/>
              <a:t>的实验中，实验小组的同学们测量了相关数据并记录在如下表中：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2772" name="表格 2"/>
          <p:cNvGraphicFramePr>
            <a:graphicFrameLocks noGrp="1"/>
          </p:cNvGraphicFramePr>
          <p:nvPr/>
        </p:nvGraphicFramePr>
        <p:xfrm>
          <a:off x="617538" y="3208338"/>
          <a:ext cx="4530725" cy="2038350"/>
        </p:xfrm>
        <a:graphic>
          <a:graphicData uri="http://schemas.openxmlformats.org/drawingml/2006/table">
            <a:tbl>
              <a:tblPr/>
              <a:tblGrid>
                <a:gridCol w="1023938"/>
                <a:gridCol w="549275"/>
                <a:gridCol w="590550"/>
                <a:gridCol w="592138"/>
                <a:gridCol w="592138"/>
                <a:gridCol w="590550"/>
                <a:gridCol w="592138"/>
              </a:tblGrid>
              <a:tr h="574675"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次数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质量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m/g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40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100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160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200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240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300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1838"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重力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G/N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0.4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1.4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▲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2.3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5" tIns="0" rIns="6859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3.0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5" marR="6859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3280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9900" y="2978150"/>
            <a:ext cx="2990850" cy="23923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8048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）测量前，要检查弹簧测力计的指针是否指在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上．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）第</a:t>
            </a:r>
            <a:r>
              <a:rPr lang="en-US" altLang="zh-CN" sz="2800"/>
              <a:t>3</a:t>
            </a:r>
            <a:r>
              <a:rPr lang="zh-CN" altLang="zh-CN" sz="2800"/>
              <a:t>次测量的弹簧测力计指针指示位置如图甲所示，表中空缺的实验数据</a:t>
            </a:r>
            <a:r>
              <a:rPr lang="en-US" altLang="zh-CN" sz="2800"/>
              <a:t>“▲”</a:t>
            </a:r>
            <a:r>
              <a:rPr lang="zh-CN" altLang="zh-CN" sz="2800"/>
              <a:t>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）根据表中的数据得到如图乙所示的对应点，请画出物体受到重力的大小跟质量关系的图象．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）由图象可知，物体所受的重</a:t>
            </a:r>
            <a:br>
              <a:rPr lang="en-US" altLang="zh-CN" sz="2800"/>
            </a:br>
            <a:r>
              <a:rPr lang="zh-CN" altLang="zh-CN" sz="2800"/>
              <a:t>力跟它的质量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3379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0275" y="4381500"/>
            <a:ext cx="2476500" cy="1981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5"/>
          <p:cNvSpPr/>
          <p:nvPr/>
        </p:nvSpPr>
        <p:spPr>
          <a:xfrm>
            <a:off x="2938463" y="483870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成正比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798" name="矩形 6"/>
          <p:cNvSpPr/>
          <p:nvPr/>
        </p:nvSpPr>
        <p:spPr>
          <a:xfrm>
            <a:off x="862013" y="1387475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零刻度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799" name="矩形 7"/>
          <p:cNvSpPr/>
          <p:nvPr/>
        </p:nvSpPr>
        <p:spPr>
          <a:xfrm>
            <a:off x="6367463" y="2559050"/>
            <a:ext cx="6334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1.6</a:t>
            </a:r>
            <a:endParaRPr lang="zh-CN" altLang="en-US" sz="2800"/>
          </a:p>
        </p:txBody>
      </p:sp>
      <p:pic>
        <p:nvPicPr>
          <p:cNvPr id="33800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4217988"/>
            <a:ext cx="1857375" cy="19812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  <p:bldP spid="3379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478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广东）如下图所示为实验室常用的弹簧测力计，使用前要检查指针、弹簧</a:t>
            </a:r>
            <a:br>
              <a:rPr lang="en-US" altLang="zh-CN" sz="2800"/>
            </a:br>
            <a:r>
              <a:rPr lang="zh-CN" altLang="zh-CN" sz="2800"/>
              <a:t>与外壳之间是否</a:t>
            </a:r>
            <a:r>
              <a:rPr lang="zh-CN" altLang="zh-CN" sz="2800" u="sng"/>
              <a:t>　　　　　</a:t>
            </a:r>
            <a:r>
              <a:rPr lang="zh-CN" altLang="zh-CN" sz="2800"/>
              <a:t>，指</a:t>
            </a:r>
            <a:br>
              <a:rPr lang="en-US" altLang="zh-CN" sz="2800"/>
            </a:br>
            <a:r>
              <a:rPr lang="zh-CN" altLang="zh-CN" sz="2800"/>
              <a:t>针是否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   </a:t>
            </a:r>
            <a:r>
              <a:rPr lang="zh-CN" altLang="zh-CN" sz="2800" u="sng"/>
              <a:t>　　</a:t>
            </a:r>
            <a:r>
              <a:rPr lang="zh-CN" altLang="zh-CN" sz="2800"/>
              <a:t>．</a:t>
            </a:r>
            <a:endParaRPr lang="zh-CN" altLang="zh-CN" sz="2800"/>
          </a:p>
        </p:txBody>
      </p:sp>
      <p:pic>
        <p:nvPicPr>
          <p:cNvPr id="34820" name="图片 5"/>
          <p:cNvPicPr>
            <a:picLocks noChangeAspect="1"/>
          </p:cNvPicPr>
          <p:nvPr/>
        </p:nvPicPr>
        <p:blipFill>
          <a:blip r:embed="rId2"/>
          <a:srcRect r="81265"/>
          <a:stretch>
            <a:fillRect/>
          </a:stretch>
        </p:blipFill>
        <p:spPr>
          <a:xfrm>
            <a:off x="5910263" y="2408238"/>
            <a:ext cx="2590800" cy="2041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3"/>
          <p:cNvSpPr/>
          <p:nvPr/>
        </p:nvSpPr>
        <p:spPr>
          <a:xfrm>
            <a:off x="1966913" y="3636963"/>
            <a:ext cx="19796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指在零刻度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4822" name="矩形 6"/>
          <p:cNvSpPr/>
          <p:nvPr/>
        </p:nvSpPr>
        <p:spPr>
          <a:xfrm>
            <a:off x="3306763" y="3032125"/>
            <a:ext cx="162083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有摩擦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  <p:bldP spid="348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82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广东）如上图所示，弹簧测力计的示数为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，物体</a:t>
            </a:r>
            <a:r>
              <a:rPr lang="en-US" altLang="zh-CN" sz="2800" i="1"/>
              <a:t>M</a:t>
            </a:r>
            <a:r>
              <a:rPr lang="zh-CN" altLang="zh-CN" sz="2800"/>
              <a:t>的质量是</a:t>
            </a:r>
            <a:r>
              <a:rPr lang="zh-CN" altLang="zh-CN" sz="2800" u="sng"/>
              <a:t>　　　　　</a:t>
            </a:r>
            <a:r>
              <a:rPr lang="en-US" altLang="zh-CN" sz="2800"/>
              <a:t>kg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3"/>
          <p:cNvPicPr>
            <a:picLocks noChangeAspect="1"/>
          </p:cNvPicPr>
          <p:nvPr/>
        </p:nvPicPr>
        <p:blipFill>
          <a:blip r:embed="rId2"/>
          <a:srcRect r="91475"/>
          <a:stretch>
            <a:fillRect/>
          </a:stretch>
        </p:blipFill>
        <p:spPr>
          <a:xfrm>
            <a:off x="3927475" y="2925763"/>
            <a:ext cx="1438275" cy="2493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5"/>
          <p:cNvSpPr/>
          <p:nvPr/>
        </p:nvSpPr>
        <p:spPr>
          <a:xfrm>
            <a:off x="5976938" y="2114550"/>
            <a:ext cx="6334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5846" name="矩形 6"/>
          <p:cNvSpPr/>
          <p:nvPr/>
        </p:nvSpPr>
        <p:spPr>
          <a:xfrm>
            <a:off x="1100138" y="2114550"/>
            <a:ext cx="6334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82613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2016·</a:t>
            </a:r>
            <a:r>
              <a:rPr lang="zh-CN" altLang="zh-CN" sz="2800"/>
              <a:t>广东）如上图所示，物体静止在斜面上，请画出物体所受到的重力</a:t>
            </a:r>
            <a:r>
              <a:rPr lang="en-US" altLang="zh-CN" sz="2800" i="1"/>
              <a:t>G</a:t>
            </a:r>
            <a:r>
              <a:rPr lang="zh-CN" altLang="zh-CN" sz="2800"/>
              <a:t>和对斜面压力的示意图．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0213" y="3403600"/>
            <a:ext cx="2679700" cy="16827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9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0213" y="3387725"/>
            <a:ext cx="2813050" cy="17494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0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388600" y="111252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136</Paragraphs>
  <Slides>35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baseType="lpstr" size="44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1.定义：力是　　　　　　　的作用．一个物体叫做　　　      　，另一个物体叫做　　　　　．2.符号：　　　　　．单位：　　　　，简称　　　　，符号是　　　．3.估测：（1）托起两个鸡蛋所用的力大约是1 N；（2）一个中学生的重力约为 500 N.</vt:lpstr>
      <vt:lpstr>4.作用效果：力可以改变物体的　　　　　　　；力可以改变物体的　　　　　　　　　　．说明：物体的运动状态包含：物体的运动快慢（速度大小）和物体的运动方向．5.力的三要素：力的　　　　　、　　　    　.　和　　　　　，因为这三个要素影响力的作用效果．</vt:lpstr>
      <vt:lpstr>6.力的示意图：用一条　　　　　的线段表示力的三要素．注意：力的示意图的作用点要画在受力物体上，一般情况下画在物体的重心上．7.力的作用是　　　　　的．相互作用力指A对B的力和B对A的力：二力作用在不同物体、大小相等，方向相反，同一直线．</vt:lpstr>
      <vt:lpstr>1.弹性：物体受力发生形变，失去力又　　　　.　到原来形状的性质；塑性：在受力时发生形变，失去力时不能恢复原来形状的性质．2.弹力：物体由于发生　　　　　而产生的力叫弹力，压力、支持力都属于弹力．</vt:lpstr>
      <vt:lpstr>3.弹簧测力计（1）原理：在弹性限度内，弹簧的伸长与受到的拉力成　　　　　．（2）使用：①使用前：a.看清它的　　　　　和　　　　　；b.检查弹簧测力计的指针是否指在　　　　　上；c.轻轻拉动挂钩几次，防止弹簧被外壳卡住．</vt:lpstr>
      <vt:lpstr>②使用时：a.测量时，要使弹簧的伸长方向与所测拉力方向　　　　　，避免弹簧与外壳发生摩擦；b.测量时，所测量的力的大小不能超过弹簧测力计的　　　　　；c.读数时，视线要正对刻度线，示数＝整刻度值＋后面的小格数×分度值．如右图所示，此时弹簧测力计的示数为　　　　　N.（3）注意：弹簧测力计只能读出挂钩一侧的力的大小．</vt:lpstr>
      <vt:lpstr>1.定义：地面附近的物体，由于　　　　　而受的力．施力物体是：　　　　　．2.大小：物体所受的重力跟它的质量成　　　　，公式：　　　　　，其中g＝　　　　　．3.方向：　　　　　　　，其应用是重垂线、水平仪等．</vt:lpstr>
      <vt:lpstr>4.重心（1）定义：重力在物体上的作用点．（2）质地均匀外形规则的物体的重心，在它的　　　　　上．（3）物体的重心不一定在物体上，如圆环．重心越低，物体越稳定．</vt:lpstr>
      <vt:lpstr>一　  力的基本概念　           （2020·枣庄）俗话说“鸡蛋碰石头——自不量力”，从物理学角度看（　　）A．石头对鸡蛋的作用力更大          B．鸡蛋对石头的作用力更大C．鸡蛋对石头没有作用力               D．石头和鸡蛋之间同时有等大的相互作用力</vt:lpstr>
      <vt:lpstr>【点拔】力的作用是相互的，相互作用力同时产生，大小相等，方向相反，作用在两个物体上，以A对B和B对A的形式成对出现．</vt:lpstr>
      <vt:lpstr>             （2020·邵阳）校园内不允许追逐打闹，小黄不遵守校规，在追逐打闹过程中撞掉了小方一颗牙，自己额头也肿了，下列相关力学知识的描述，最合理的是（　　）A．力的作用效果只跟力的大小有关	        B．力的作用是相互的	C．接触的两物体间一定能产生力	               D．力能改变物体的运动状态</vt:lpstr>
      <vt:lpstr>          （2020·江西）在一定范围内，弹簧受到的拉力越大，就被拉得　　　　　，利用这个道理可以制成弹簧测力计．如右图甲所示，圆筒测力计下挂有一重物，其重G为2 N．则此测力计的分度值为　　　　　N．如果用力F竖直向下拉动挂钩，如右图乙所示，则拉力F为　　　　　N．</vt:lpstr>
      <vt:lpstr>【点拔】在弹簧的弹性限度内，弹簧的拉力与弹簧的伸长量成正比；使用弹簧测力计先认清量程和分度值，在进行调零，检测弹性完好，沿力的方向拉动挂钩，可以测各个方向的拉力．</vt:lpstr>
      <vt:lpstr>              （2020·成都）在“用弹簧测力计测量力的大小”实验中：（1）根据力的作用效果可以对力的大小进行测量．弹簧测力计能够测量力的大小，利用的是　　　　；A．力可以改变弹簧的形状 　B．力可以改变弹簧的运动方向      　C．力可以改变弹簧的运动快慢（2）在进行上图所示的实验前，应将弹簧测力计沿　　　　　方向放置，然后进行调零．</vt:lpstr>
      <vt:lpstr>三　  重力　            （2020·益阳）如下图所示，在跳台滑雪比赛中，运动员在空中滑翔时所受重力示意图正确的是（　　）                       A                 B                C                 D</vt:lpstr>
      <vt:lpstr>              （1）（2020·海南）按照要求规范作图（作图时请把图线画清晰）.在图1中画出压在墙壁上的物体受重力G的示意图．  （2）（2020·临沂）在图2中，作出静止在斜面上的物体所受重力的示意图，O是物体的重心．</vt:lpstr>
      <vt:lpstr>四　  力的示意图         （2020·孝感）如下图所示，放在水平地面上的小车B与弹簧相连，弹簧处于伸长状态，物体A与小车B均静止．请画出：（1）物体A的重力示意图（O为物体A的重心）；（2）弹簧对小车B的弹力示意图．　 </vt:lpstr>
      <vt:lpstr>【点拔】物体的重力必须画在重心上，其他的力可以画在重心上，也可以画在接触点上；重力方向总是竖直向下的，弹簧的弹力向着恢复形状的方向上；压力垂直接触面，指向被压物体，支持力与压力是相互作用力，作用在物体上，垂直接触面，与压力方向相反．</vt:lpstr>
      <vt:lpstr>             （2020·南充）物体A与弹簧连接，静止在光滑的斜面上，请画出物体A所受弹力的示意图．</vt:lpstr>
      <vt:lpstr>1.力的作用是相互的，且相互作用力的大小相等，特征：A对B的力和B对A的力．2.运动状态包含运动快慢（速度大小）和运动方向（速度方向）两部分，二者之一改变，运动状态都会改变．3.重力的方向是竖直向下，不是垂直向下．</vt:lpstr>
      <vt:lpstr>1.（2020·邵阳）下列现象中，发生了弹性形变的是（　　）A．橡皮泥上留下漂亮的指印	       B．跳水跳板被运动员压弯	C．粉笔掉到地上断成两截	          D．饼干一捏变成碎片</vt:lpstr>
      <vt:lpstr>2.辽宁号航母的舰载机歼—15着舰时在拦阻索作用下停下来，这个过程中（　　）A．拦阻索对战机的作用力使拦阻索发生形变B．拦阻索对战机的作用力使战机运动状态改变C．战机对拦阻索作用力与拦阻索对战机作用力的受力物体相同D．战机对拦阻索作用力与拦阻索对战机作用力的作用效果相同</vt:lpstr>
      <vt:lpstr>3.小红穿上旱冰鞋向右用力推墙，会被墙向左推开．下列说法中正确的是（　　）A．人先对墙施加了推力，然后墙再对人施加推力B．墙对人的推力大于人对墙的推力C．人对墙的推力与墙对人的推力是一对平衡力D．人对墙的推力与墙对人的推力是一对相互作用力</vt:lpstr>
      <vt:lpstr>4.（2020·牡丹江）如下图甲所示，在太阳广场有一个喷泉景观，石球能在喷泉上方滚动，请在乙的简图中画出石球受到的重力示意图．</vt:lpstr>
      <vt:lpstr>5.（2020·黄石）一个质量分布均匀的小球放在光滑的水平地面上，左边与竖直光滑墙壁接触，小球处于静止状态，如上图，在图中画出小球受力示意图．</vt:lpstr>
      <vt:lpstr>6.（2020·青海）用一根细线系着一个小钢球做成一个摆．如上图所示，是小钢球摆动过程中某时刻的位置，画出此时小钢球受力的示意图（不计空气阻力）.</vt:lpstr>
      <vt:lpstr>7.（2020·凉山州）某同学用细线把他自己吹胀的气球悬挂在天花板下，当有水平向右的风吹来时的情景如上图所示，请在图中画出气球所受力的示意图．</vt:lpstr>
      <vt:lpstr>8.（2020·衡阳）在“探究重力的大小跟质量的关系”的实验中，实验小组的同学们测量了相关数据并记录在如下表中：</vt:lpstr>
      <vt:lpstr>（1）测量前，要检查弹簧测力计的指针是否指在　　　　　上．（2）第3次测量的弹簧测力计指针指示位置如图甲所示，表中空缺的实验数据“▲”是　　　　　N.（3）根据表中的数据得到如图乙所示的对应点，请画出物体受到重力的大小跟质量关系的图象．（4）由图象可知，物体所受的重力跟它的质量　　　　　．</vt:lpstr>
      <vt:lpstr>1.（2020·广东）如下图所示为实验室常用的弹簧测力计，使用前要检查指针、弹簧与外壳之间是否　　　　　，指针是否　　　          　　．</vt:lpstr>
      <vt:lpstr>2.（2017·广东）如上图所示，弹簧测力计的示数为　　　　　N，物体M的质量是　　　　　kg（g取10 N/kg）.</vt:lpstr>
      <vt:lpstr>3.（2016·广东）如上图所示，物体静止在斜面上，请画出物体所受到的重力G和对斜面压力的示意图．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2021-03-04T22:34:00.278</cp:lastPrinted>
  <dcterms:created xsi:type="dcterms:W3CDTF">2021-03-04T22:34:00Z</dcterms:created>
  <dcterms:modified xsi:type="dcterms:W3CDTF">2021-03-04T14:34:06Z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