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</p:sldIdLst>
  <p:sldSz cx="9144000" cy="6858000" type="screen4x3"/>
  <p:notesSz cx="6858000" cy="9144000"/>
  <p:custDataLst>
    <p:tags r:id="rId45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tags" Target="tags/tag1.xml" /><Relationship Id="rId46" Type="http://schemas.openxmlformats.org/officeDocument/2006/relationships/presProps" Target="presProps.xml" /><Relationship Id="rId47" Type="http://schemas.openxmlformats.org/officeDocument/2006/relationships/viewProps" Target="viewProps.xml" /><Relationship Id="rId48" Type="http://schemas.openxmlformats.org/officeDocument/2006/relationships/theme" Target="theme/theme1.xml" /><Relationship Id="rId49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505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505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A844823-258A-4DC2-A36B-857D2E66F0E7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506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506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4B355C30-0A3F-4CF4-80E3-FAD1BCB1787D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301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301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C53C42C-4380-47D3-9CE3-508E1DBFD49C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301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301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301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301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C0FD513-E627-4EAD-B7B1-78615B04D062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403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9161ACE-1062-46AF-85A7-6F6BBDF759BB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F98E20EB-8982-424A-A704-D4B559FAF30F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EEEB5E30-B73A-4887-BFB7-22D6702172F0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file:///E:\&#36164;&#26009;%20%20%20L\2020\&#35838;&#20214;\&#20013;&#32771;&#24635;&#22797;&#20064;\2021&#20013;&#32771;&#24635;&#22797;&#20064;&#183;&#29289;&#29702;\197E.TIF" TargetMode="External" /><Relationship Id="rId11" Type="http://schemas.openxmlformats.org/officeDocument/2006/relationships/image" Target="../media/image5.png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97A.TIF" TargetMode="External" /><Relationship Id="rId3" Type="http://schemas.openxmlformats.org/officeDocument/2006/relationships/image" Target="../media/image1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97B.TIF" TargetMode="External" /><Relationship Id="rId5" Type="http://schemas.openxmlformats.org/officeDocument/2006/relationships/image" Target="../media/image2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197C.TIF" TargetMode="External" /><Relationship Id="rId7" Type="http://schemas.openxmlformats.org/officeDocument/2006/relationships/image" Target="../media/image3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197D.TIF" TargetMode="External" /><Relationship Id="rId9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em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e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e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e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em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emf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emf" /><Relationship Id="rId3" Type="http://schemas.openxmlformats.org/officeDocument/2006/relationships/image" Target="../media/image30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emf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emf" /><Relationship Id="rId3" Type="http://schemas.openxmlformats.org/officeDocument/2006/relationships/image" Target="../media/image35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emf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Relationship Id="rId3" Type="http://schemas.openxmlformats.org/officeDocument/2006/relationships/image" Target="../media/image3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740076" y="3555471"/>
            <a:ext cx="5889625" cy="9540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物体的浮沉条件及其应用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895350" y="2114550"/>
            <a:ext cx="74739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36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第二板块 物质、运动、相互作用</a:t>
            </a:r>
            <a:endParaRPr lang="zh-CN" altLang="en-US" sz="36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474662" y="1611312"/>
          <a:ext cx="8194675" cy="3268662"/>
        </p:xfrm>
        <a:graphic>
          <a:graphicData uri="http://schemas.openxmlformats.org/drawingml/2006/table">
            <a:tbl>
              <a:tblPr/>
              <a:tblGrid>
                <a:gridCol w="2049462"/>
                <a:gridCol w="2379662"/>
                <a:gridCol w="1003300"/>
                <a:gridCol w="2762250"/>
              </a:tblGrid>
              <a:tr h="417512">
                <a:tc rowSpan="2"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1751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433638">
                <a:tc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运用物体的浮沉条件说明生产、生活中的一些现象．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坦克浮渡的浮力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2" tIns="0" rIns="6858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漂浮（选择题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浮力变化（作图题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2" marR="6858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36575" y="739775"/>
            <a:ext cx="2476500" cy="558800"/>
          </a:xfrm>
          <a:prstGeom prst="homePlate">
            <a:avLst>
              <a:gd name="adj" fmla="val 5000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浮沉条件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446088" y="1298575"/>
            <a:ext cx="82518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前提条件：物体浸没在液体中，且只受浮力和重力</a:t>
            </a:r>
            <a:r>
              <a:rPr lang="en-US" altLang="zh-CN" sz="2800"/>
              <a:t>.    </a:t>
            </a:r>
            <a:endParaRPr lang="zh-CN" altLang="zh-CN" sz="2800"/>
          </a:p>
        </p:txBody>
      </p:sp>
      <p:graphicFrame>
        <p:nvGraphicFramePr>
          <p:cNvPr id="5125" name="表格 4"/>
          <p:cNvGraphicFramePr>
            <a:graphicFrameLocks noGrp="1"/>
          </p:cNvGraphicFramePr>
          <p:nvPr/>
        </p:nvGraphicFramePr>
        <p:xfrm>
          <a:off x="446088" y="2012950"/>
          <a:ext cx="8110538" cy="4154488"/>
        </p:xfrm>
        <a:graphic>
          <a:graphicData uri="http://schemas.openxmlformats.org/drawingml/2006/table">
            <a:tbl>
              <a:tblPr/>
              <a:tblGrid>
                <a:gridCol w="1423988"/>
                <a:gridCol w="2017712"/>
                <a:gridCol w="1524000"/>
                <a:gridCol w="1543050"/>
                <a:gridCol w="1601788"/>
              </a:tblGrid>
              <a:tr h="1231900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浮沉情况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）下沉（结果是）沉底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）悬浮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）上浮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）漂浮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509712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示意图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 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ourier New" pitchFamily="49" charset="0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ourier New" pitchFamily="49" charset="0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ourier New" pitchFamily="49" charset="0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ourier New" pitchFamily="49" charset="0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1838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浮力与重力关系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81038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密度关系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ρ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液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ρ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ρ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液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ρ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ρ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液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ρ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ρ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液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ρ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5157" name="Picture 13" descr="E:\资料   L\2020\课件\中考总复习\2021中考总复习·物理\197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998663" y="3414713"/>
            <a:ext cx="768350" cy="1046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58" name="Picture 12" descr="E:\资料   L\2020\课件\中考总复习\2021中考总复习·物理\197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2957513" y="3367088"/>
            <a:ext cx="768350" cy="1276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59" name="Picture 11" descr="E:\资料   L\2020\课件\中考总复习\2021中考总复习·物理\197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4311650" y="3511550"/>
            <a:ext cx="768350" cy="10461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60" name="Picture 10" descr="E:\资料   L\2020\课件\中考总复习\2021中考总复习·物理\197D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5773738" y="3511550"/>
            <a:ext cx="768350" cy="10461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61" name="Picture 9" descr="E:\资料   L\2020\课件\中考总复习\2021中考总复习·物理\197E.TIF"/>
          <p:cNvPicPr>
            <a:picLocks noChangeAspect="1"/>
          </p:cNvPicPr>
          <p:nvPr/>
        </p:nvPicPr>
        <p:blipFill>
          <a:blip r:embed="rId11" r:link="rId10"/>
          <a:stretch>
            <a:fillRect/>
          </a:stretch>
        </p:blipFill>
        <p:spPr>
          <a:xfrm>
            <a:off x="7329488" y="3438525"/>
            <a:ext cx="768350" cy="1127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62" name="矩形 6"/>
          <p:cNvSpPr/>
          <p:nvPr/>
        </p:nvSpPr>
        <p:spPr>
          <a:xfrm>
            <a:off x="2465388" y="4852988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endParaRPr lang="zh-CN" altLang="en-US" sz="2400"/>
          </a:p>
        </p:txBody>
      </p:sp>
      <p:sp>
        <p:nvSpPr>
          <p:cNvPr id="5163" name="矩形 7"/>
          <p:cNvSpPr/>
          <p:nvPr/>
        </p:nvSpPr>
        <p:spPr>
          <a:xfrm>
            <a:off x="2520950" y="5570538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endParaRPr lang="zh-CN" altLang="en-US" sz="2400"/>
          </a:p>
        </p:txBody>
      </p:sp>
      <p:sp>
        <p:nvSpPr>
          <p:cNvPr id="5164" name="矩形 8"/>
          <p:cNvSpPr/>
          <p:nvPr/>
        </p:nvSpPr>
        <p:spPr>
          <a:xfrm>
            <a:off x="4325938" y="4862513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endParaRPr lang="zh-CN" altLang="en-US" sz="2400"/>
          </a:p>
        </p:txBody>
      </p:sp>
      <p:sp>
        <p:nvSpPr>
          <p:cNvPr id="5165" name="矩形 13"/>
          <p:cNvSpPr/>
          <p:nvPr/>
        </p:nvSpPr>
        <p:spPr>
          <a:xfrm>
            <a:off x="4344988" y="5576888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endParaRPr lang="zh-CN" altLang="en-US" sz="2400"/>
          </a:p>
        </p:txBody>
      </p:sp>
      <p:sp>
        <p:nvSpPr>
          <p:cNvPr id="5166" name="矩形 14"/>
          <p:cNvSpPr/>
          <p:nvPr/>
        </p:nvSpPr>
        <p:spPr>
          <a:xfrm>
            <a:off x="5948363" y="4852988"/>
            <a:ext cx="493712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＞</a:t>
            </a:r>
            <a:endParaRPr lang="zh-CN" altLang="en-US" sz="2400"/>
          </a:p>
        </p:txBody>
      </p:sp>
      <p:sp>
        <p:nvSpPr>
          <p:cNvPr id="5167" name="矩形 15"/>
          <p:cNvSpPr/>
          <p:nvPr/>
        </p:nvSpPr>
        <p:spPr>
          <a:xfrm>
            <a:off x="5948363" y="5559425"/>
            <a:ext cx="493712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＞</a:t>
            </a:r>
            <a:endParaRPr lang="zh-CN" altLang="en-US" sz="2400"/>
          </a:p>
        </p:txBody>
      </p:sp>
      <p:sp>
        <p:nvSpPr>
          <p:cNvPr id="5168" name="矩形 16"/>
          <p:cNvSpPr/>
          <p:nvPr/>
        </p:nvSpPr>
        <p:spPr>
          <a:xfrm>
            <a:off x="7439025" y="4862513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endParaRPr lang="zh-CN" altLang="en-US" sz="2400"/>
          </a:p>
        </p:txBody>
      </p:sp>
      <p:sp>
        <p:nvSpPr>
          <p:cNvPr id="5169" name="矩形 17"/>
          <p:cNvSpPr/>
          <p:nvPr/>
        </p:nvSpPr>
        <p:spPr>
          <a:xfrm>
            <a:off x="7439025" y="5554663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＞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62" grpId="0"/>
      <p:bldP spid="5163" grpId="0"/>
      <p:bldP spid="5164" grpId="0"/>
      <p:bldP spid="5165" grpId="0"/>
      <p:bldP spid="5166" grpId="0"/>
      <p:bldP spid="5167" grpId="0"/>
      <p:bldP spid="5168" grpId="0"/>
      <p:bldP spid="51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271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轮船：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）工作原理：用密度大于水的材料制成做成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漂浮，使它能够排开更多的水；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）排水量：轮船满载时货物的质量＋轮船的质量， 即</a:t>
            </a:r>
            <a:r>
              <a:rPr lang="en-US" altLang="zh-CN" sz="2800" i="1"/>
              <a:t>m</a:t>
            </a:r>
            <a:r>
              <a:rPr lang="zh-CN" altLang="zh-CN" sz="2800" baseline="-25000"/>
              <a:t>排</a:t>
            </a:r>
            <a:r>
              <a:rPr lang="zh-CN" altLang="zh-CN" sz="2800"/>
              <a:t> ＝</a:t>
            </a:r>
            <a:r>
              <a:rPr lang="en-US" altLang="zh-CN" sz="2800" i="1"/>
              <a:t>m</a:t>
            </a:r>
            <a:r>
              <a:rPr lang="zh-CN" altLang="zh-CN" sz="2800" baseline="-25000"/>
              <a:t>船</a:t>
            </a:r>
            <a:r>
              <a:rPr lang="zh-CN" altLang="zh-CN" sz="2800"/>
              <a:t>＋</a:t>
            </a:r>
            <a:r>
              <a:rPr lang="en-US" altLang="zh-CN" sz="2800" i="1"/>
              <a:t>m</a:t>
            </a:r>
            <a:r>
              <a:rPr lang="zh-CN" altLang="zh-CN" sz="2800" baseline="-25000"/>
              <a:t>货</a:t>
            </a:r>
            <a:r>
              <a:rPr lang="zh-CN" altLang="zh-CN" sz="2800"/>
              <a:t>，（</a:t>
            </a:r>
            <a:r>
              <a:rPr lang="en-US" altLang="zh-CN" sz="2800"/>
              <a:t>1 t</a:t>
            </a:r>
            <a:r>
              <a:rPr lang="zh-CN" altLang="zh-CN" sz="2800"/>
              <a:t>＝</a:t>
            </a:r>
            <a:r>
              <a:rPr lang="en-US" altLang="zh-CN" sz="2800"/>
              <a:t>10</a:t>
            </a:r>
            <a:r>
              <a:rPr lang="en-US" altLang="zh-CN" sz="2800" baseline="30000"/>
              <a:t>3</a:t>
            </a:r>
            <a:r>
              <a:rPr lang="en-US" altLang="zh-CN" sz="2800"/>
              <a:t> kg</a:t>
            </a:r>
            <a:r>
              <a:rPr lang="zh-CN" altLang="zh-CN" sz="2800"/>
              <a:t>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）轮船从江河到大海，浮力</a:t>
            </a:r>
            <a:r>
              <a:rPr lang="zh-CN" altLang="zh-CN" sz="2800" u="sng"/>
              <a:t>　　　　　</a:t>
            </a:r>
            <a:r>
              <a:rPr lang="zh-CN" altLang="zh-CN" sz="2800"/>
              <a:t>，但海水密度变大，则排开水的体积变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8" name="箭头: 五边形 6"/>
          <p:cNvSpPr/>
          <p:nvPr/>
        </p:nvSpPr>
        <p:spPr>
          <a:xfrm>
            <a:off x="554038" y="968375"/>
            <a:ext cx="2911475" cy="558800"/>
          </a:xfrm>
          <a:prstGeom prst="homePlate">
            <a:avLst>
              <a:gd name="adj" fmla="val 5000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浮力的应用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9" name="矩形 4"/>
          <p:cNvSpPr/>
          <p:nvPr/>
        </p:nvSpPr>
        <p:spPr>
          <a:xfrm>
            <a:off x="1106488" y="288925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空心</a:t>
            </a:r>
            <a:endParaRPr lang="zh-CN" altLang="en-US" sz="2800"/>
          </a:p>
        </p:txBody>
      </p:sp>
      <p:sp>
        <p:nvSpPr>
          <p:cNvPr id="6150" name="矩形 5"/>
          <p:cNvSpPr/>
          <p:nvPr/>
        </p:nvSpPr>
        <p:spPr>
          <a:xfrm>
            <a:off x="5818188" y="4794250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  <p:sp>
        <p:nvSpPr>
          <p:cNvPr id="6151" name="矩形 8"/>
          <p:cNvSpPr/>
          <p:nvPr/>
        </p:nvSpPr>
        <p:spPr>
          <a:xfrm>
            <a:off x="6167438" y="5453063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8921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密度计：根据物体漂浮时的受力平衡和阿基米德原理制成的，密度计漂浮在不同液体中，浮力大小</a:t>
            </a:r>
            <a:r>
              <a:rPr lang="zh-CN" altLang="zh-CN" sz="2800" u="sng"/>
              <a:t>　　　　</a:t>
            </a:r>
            <a:r>
              <a:rPr lang="zh-CN" altLang="zh-CN" sz="2800"/>
              <a:t>，根据阿基米德原理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，根据排开体积多少反映液体的密度大小．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潜水艇：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）潜水艇的下潜和上浮是靠改变</a:t>
            </a:r>
            <a:r>
              <a:rPr lang="zh-CN" altLang="zh-CN" sz="2800" u="sng"/>
              <a:t>　　　　　</a:t>
            </a:r>
            <a:r>
              <a:rPr lang="zh-CN" altLang="zh-CN" sz="2800"/>
              <a:t>来实现的；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）鱼类是靠改变</a:t>
            </a:r>
            <a:r>
              <a:rPr lang="zh-CN" altLang="zh-CN" sz="2800" u="sng"/>
              <a:t>　　　　</a:t>
            </a:r>
            <a:r>
              <a:rPr lang="zh-CN" altLang="zh-CN" sz="2800"/>
              <a:t>来实现下潜和上浮．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172" name="矩形 3"/>
          <p:cNvSpPr/>
          <p:nvPr/>
        </p:nvSpPr>
        <p:spPr>
          <a:xfrm>
            <a:off x="1243013" y="2233613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相等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7173" name="矩形 4"/>
          <p:cNvSpPr/>
          <p:nvPr/>
        </p:nvSpPr>
        <p:spPr>
          <a:xfrm>
            <a:off x="6700838" y="2176463"/>
            <a:ext cx="15938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ρ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gV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7174" name="矩形 5"/>
          <p:cNvSpPr/>
          <p:nvPr/>
        </p:nvSpPr>
        <p:spPr>
          <a:xfrm>
            <a:off x="6213475" y="4157663"/>
            <a:ext cx="1979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自身重力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7175" name="矩形 6"/>
          <p:cNvSpPr/>
          <p:nvPr/>
        </p:nvSpPr>
        <p:spPr>
          <a:xfrm>
            <a:off x="3886200" y="5453063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浮力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684213" y="1874838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气球和飞艇：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）工作原理：气球是利用空气的浮力升空的；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）气球里充的是密度</a:t>
            </a:r>
            <a:r>
              <a:rPr lang="zh-CN" altLang="zh-CN" sz="2800" u="sng"/>
              <a:t>　　　　　</a:t>
            </a:r>
            <a:r>
              <a:rPr lang="zh-CN" altLang="zh-CN" sz="2800"/>
              <a:t>空气的气体．如：氢气、氦气或热空气．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矩形 1"/>
          <p:cNvSpPr/>
          <p:nvPr/>
        </p:nvSpPr>
        <p:spPr>
          <a:xfrm>
            <a:off x="4848225" y="320675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小于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433388" y="1595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物体的浮沉条件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绥化）把质量是</a:t>
            </a:r>
            <a:r>
              <a:rPr lang="en-US" altLang="zh-CN" sz="2800"/>
              <a:t>24 g</a:t>
            </a:r>
            <a:r>
              <a:rPr lang="zh-CN" altLang="zh-CN" sz="2800"/>
              <a:t>，体积是</a:t>
            </a:r>
            <a:r>
              <a:rPr lang="en-US" altLang="zh-CN" sz="2800"/>
              <a:t>30 cm</a:t>
            </a:r>
            <a:r>
              <a:rPr lang="en-US" altLang="zh-CN" sz="2800" baseline="30000"/>
              <a:t>3</a:t>
            </a:r>
            <a:r>
              <a:rPr lang="zh-CN" altLang="zh-CN" sz="2800"/>
              <a:t>的物体浸没在水中，松手后该物体将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上浮</a:t>
            </a:r>
            <a:r>
              <a:rPr lang="en-US" altLang="zh-CN" sz="2800"/>
              <a:t>”“</a:t>
            </a:r>
            <a:r>
              <a:rPr lang="zh-CN" altLang="zh-CN" sz="2800"/>
              <a:t>悬浮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下沉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当它静止时，所受的浮力是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025" y="2428875"/>
            <a:ext cx="792163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1" name="矩形 4"/>
          <p:cNvSpPr/>
          <p:nvPr/>
        </p:nvSpPr>
        <p:spPr>
          <a:xfrm>
            <a:off x="1373188" y="4241800"/>
            <a:ext cx="11731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0.24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9222" name="矩形 5"/>
          <p:cNvSpPr/>
          <p:nvPr/>
        </p:nvSpPr>
        <p:spPr>
          <a:xfrm>
            <a:off x="6308725" y="2962275"/>
            <a:ext cx="901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上浮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2"/>
          <p:cNvSpPr>
            <a:spLocks noGrp="1"/>
          </p:cNvSpPr>
          <p:nvPr>
            <p:ph type="title" idx="4294967295"/>
          </p:nvPr>
        </p:nvSpPr>
        <p:spPr>
          <a:xfrm>
            <a:off x="433388" y="1162050"/>
            <a:ext cx="8128000" cy="46894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）判断浸没液体中的物体的最终的状态有两种方法：</a:t>
            </a:r>
            <a:br>
              <a:rPr lang="zh-CN" altLang="zh-CN" sz="2800"/>
            </a:br>
            <a:r>
              <a:rPr lang="en-US" altLang="zh-CN" sz="2800"/>
              <a:t> ①</a:t>
            </a:r>
            <a:r>
              <a:rPr lang="zh-CN" altLang="zh-CN" sz="2800"/>
              <a:t>比较</a:t>
            </a:r>
            <a:r>
              <a:rPr lang="en-US" altLang="zh-CN" sz="2800" i="1"/>
              <a:t>ρ</a:t>
            </a:r>
            <a:r>
              <a:rPr lang="zh-CN" altLang="zh-CN" sz="2800" baseline="-25000"/>
              <a:t>物</a:t>
            </a:r>
            <a:r>
              <a:rPr lang="zh-CN" altLang="zh-CN" sz="2800"/>
              <a:t>和</a:t>
            </a:r>
            <a:r>
              <a:rPr lang="en-US" altLang="zh-CN" sz="2800" i="1"/>
              <a:t>ρ</a:t>
            </a:r>
            <a:r>
              <a:rPr lang="zh-CN" altLang="zh-CN" sz="2800" baseline="-25000"/>
              <a:t>液．</a:t>
            </a:r>
            <a:r>
              <a:rPr lang="en-US" altLang="zh-CN" sz="2800" i="1"/>
              <a:t>ρ</a:t>
            </a:r>
            <a:r>
              <a:rPr lang="zh-CN" altLang="zh-CN" sz="2800" baseline="-25000"/>
              <a:t>物</a:t>
            </a:r>
            <a:r>
              <a:rPr lang="zh-CN" altLang="zh-CN" sz="2800"/>
              <a:t>＞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zh-CN" altLang="zh-CN" sz="2800"/>
              <a:t>，沉底，松手后下沉；</a:t>
            </a:r>
            <a:br>
              <a:rPr lang="en-US" altLang="zh-CN" sz="2800"/>
            </a:br>
            <a:r>
              <a:rPr lang="en-US" altLang="zh-CN" sz="2800" i="1"/>
              <a:t>ρ</a:t>
            </a:r>
            <a:r>
              <a:rPr lang="zh-CN" altLang="zh-CN" sz="2800" baseline="-25000"/>
              <a:t>物</a:t>
            </a:r>
            <a:r>
              <a:rPr lang="zh-CN" altLang="zh-CN" sz="2800"/>
              <a:t>＝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zh-CN" altLang="zh-CN" sz="2800"/>
              <a:t>，悬浮；</a:t>
            </a:r>
            <a:r>
              <a:rPr lang="en-US" altLang="zh-CN" sz="2800" i="1"/>
              <a:t>ρ</a:t>
            </a:r>
            <a:r>
              <a:rPr lang="zh-CN" altLang="zh-CN" sz="2800" baseline="-25000"/>
              <a:t>物</a:t>
            </a:r>
            <a:r>
              <a:rPr lang="zh-CN" altLang="zh-CN" sz="2800"/>
              <a:t>＜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zh-CN" altLang="zh-CN" sz="2800"/>
              <a:t>，漂浮，松手后上浮；</a:t>
            </a:r>
            <a:br>
              <a:rPr lang="zh-CN" altLang="zh-CN" sz="2800"/>
            </a:br>
            <a:r>
              <a:rPr lang="en-US" altLang="zh-CN" sz="2800"/>
              <a:t> ②</a:t>
            </a:r>
            <a:r>
              <a:rPr lang="zh-CN" altLang="zh-CN" sz="2800"/>
              <a:t>比较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r>
              <a:rPr lang="zh-CN" altLang="zh-CN" sz="2800"/>
              <a:t>和</a:t>
            </a:r>
            <a:r>
              <a:rPr lang="en-US" altLang="zh-CN" sz="2800" i="1"/>
              <a:t>F</a:t>
            </a:r>
            <a:r>
              <a:rPr lang="zh-CN" altLang="zh-CN" sz="2800" baseline="-25000"/>
              <a:t>浮．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r>
              <a:rPr lang="zh-CN" altLang="zh-CN" sz="2800"/>
              <a:t>＞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，下沉，最终沉底；</a:t>
            </a:r>
            <a:br>
              <a:rPr lang="en-US" altLang="zh-CN" sz="2800"/>
            </a:br>
            <a:r>
              <a:rPr lang="en-US" altLang="zh-CN" sz="2800" i="1"/>
              <a:t>G</a:t>
            </a:r>
            <a:r>
              <a:rPr lang="zh-CN" altLang="zh-CN" sz="2800"/>
              <a:t>物＝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，悬浮；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r>
              <a:rPr lang="zh-CN" altLang="zh-CN" sz="2800"/>
              <a:t>＜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，上浮，最终漂浮，</a:t>
            </a:r>
            <a:br>
              <a:rPr lang="en-US" altLang="zh-CN" sz="2800"/>
            </a:b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en-US" altLang="zh-CN" sz="2800"/>
              <a:t>′</a:t>
            </a:r>
            <a:r>
              <a:rPr lang="zh-CN" altLang="zh-CN" sz="2800"/>
              <a:t>＝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br>
              <a:rPr lang="zh-CN" altLang="zh-CN" sz="2800"/>
            </a:br>
            <a:r>
              <a:rPr lang="en-US" altLang="zh-CN" sz="2800"/>
              <a:t> 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95438"/>
            <a:ext cx="8128000" cy="35052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）比较物体受到的浮力：</a:t>
            </a:r>
            <a:br>
              <a:rPr lang="zh-CN" altLang="zh-CN" sz="2800"/>
            </a:br>
            <a:r>
              <a:rPr lang="en-US" altLang="zh-CN" sz="2800"/>
              <a:t>  ①</a:t>
            </a:r>
            <a:r>
              <a:rPr lang="zh-CN" altLang="zh-CN" sz="2800"/>
              <a:t>体积相同的物体浸没液体中，</a:t>
            </a:r>
            <a:r>
              <a:rPr lang="en-US" altLang="zh-CN" sz="2800" i="1"/>
              <a:t>V</a:t>
            </a:r>
            <a:r>
              <a:rPr lang="zh-CN" altLang="zh-CN" sz="2800" baseline="-25000"/>
              <a:t>排</a:t>
            </a:r>
            <a:r>
              <a:rPr lang="zh-CN" altLang="zh-CN" sz="2800"/>
              <a:t>相同，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zh-CN" altLang="zh-CN" sz="2800"/>
              <a:t>越大，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越大；</a:t>
            </a:r>
            <a:br>
              <a:rPr lang="zh-CN" altLang="zh-CN" sz="2800"/>
            </a:br>
            <a:r>
              <a:rPr lang="en-US" altLang="zh-CN" sz="2800"/>
              <a:t>  ②</a:t>
            </a:r>
            <a:r>
              <a:rPr lang="zh-CN" altLang="zh-CN" sz="2800"/>
              <a:t>质量相同的物体浸在液体中，漂浮，</a:t>
            </a:r>
            <a:br>
              <a:rPr lang="en-US" altLang="zh-CN" sz="2800"/>
            </a:b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en-US" altLang="zh-CN" sz="2800"/>
              <a:t>′</a:t>
            </a:r>
            <a:r>
              <a:rPr lang="zh-CN" altLang="zh-CN" sz="2800"/>
              <a:t>＝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r>
              <a:rPr lang="zh-CN" altLang="zh-CN" sz="2800"/>
              <a:t>；悬浮：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r>
              <a:rPr lang="zh-CN" altLang="zh-CN" sz="2800"/>
              <a:t>；沉底：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＜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br>
              <a:rPr lang="zh-CN" altLang="zh-CN" sz="2800"/>
            </a:br>
            <a:r>
              <a:rPr lang="en-US" altLang="zh-CN" sz="2800"/>
              <a:t> 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3"/>
          <p:cNvSpPr>
            <a:spLocks noGrp="1"/>
          </p:cNvSpPr>
          <p:nvPr>
            <p:ph type="title" idx="4294967295"/>
          </p:nvPr>
        </p:nvSpPr>
        <p:spPr>
          <a:xfrm>
            <a:off x="508000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                  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朝阳）三个完全相同的容器内，分别装满酒精、水和盐水后（</a:t>
            </a:r>
            <a:r>
              <a:rPr lang="en-US" altLang="zh-CN" sz="2400" i="1"/>
              <a:t>ρ</a:t>
            </a:r>
            <a:r>
              <a:rPr lang="zh-CN" altLang="zh-CN" sz="2400" baseline="-25000"/>
              <a:t>盐水</a:t>
            </a:r>
            <a:r>
              <a:rPr lang="zh-CN" altLang="zh-CN" sz="2400"/>
              <a:t>＞</a:t>
            </a:r>
            <a:r>
              <a:rPr lang="en-US" altLang="zh-CN" sz="2400" i="1"/>
              <a:t>ρ</a:t>
            </a:r>
            <a:r>
              <a:rPr lang="zh-CN" altLang="zh-CN" sz="2400" baseline="-25000"/>
              <a:t>水</a:t>
            </a:r>
            <a:r>
              <a:rPr lang="zh-CN" altLang="zh-CN" sz="2400"/>
              <a:t>＞</a:t>
            </a:r>
            <a:r>
              <a:rPr lang="en-US" altLang="zh-CN" sz="2400" i="1"/>
              <a:t>ρ</a:t>
            </a:r>
            <a:r>
              <a:rPr lang="zh-CN" altLang="zh-CN" sz="2400" baseline="-25000"/>
              <a:t>酒精</a:t>
            </a:r>
            <a:r>
              <a:rPr lang="zh-CN" altLang="zh-CN" sz="2400"/>
              <a:t>），将</a:t>
            </a:r>
            <a:r>
              <a:rPr lang="en-US" altLang="zh-CN" sz="2400"/>
              <a:t>A</a:t>
            </a:r>
            <a:r>
              <a:rPr lang="zh-CN" altLang="zh-CN" sz="2400"/>
              <a:t>、</a:t>
            </a:r>
            <a:r>
              <a:rPr lang="en-US" altLang="zh-CN" sz="2400"/>
              <a:t>B</a:t>
            </a:r>
            <a:r>
              <a:rPr lang="zh-CN" altLang="zh-CN" sz="2400"/>
              <a:t>、</a:t>
            </a:r>
            <a:r>
              <a:rPr lang="en-US" altLang="zh-CN" sz="2400"/>
              <a:t>C</a:t>
            </a:r>
            <a:r>
              <a:rPr lang="zh-CN" altLang="zh-CN" sz="2400"/>
              <a:t>三个不同的小球放入容器中，小球静止后位置如下图所示．下列说法不正确的是（　　）</a:t>
            </a:r>
            <a:br>
              <a:rPr lang="zh-CN" altLang="zh-CN" sz="2400"/>
            </a:br>
            <a:r>
              <a:rPr lang="en-US" altLang="zh-CN" sz="2400"/>
              <a:t>A.</a:t>
            </a:r>
            <a:r>
              <a:rPr lang="zh-CN" altLang="zh-CN" sz="2400"/>
              <a:t>三个容器底部受到的液体压力关系是</a:t>
            </a:r>
            <a:r>
              <a:rPr lang="en-US" altLang="zh-CN" sz="2400" i="1"/>
              <a:t>F</a:t>
            </a:r>
            <a:r>
              <a:rPr lang="zh-CN" altLang="zh-CN" sz="2400" baseline="-25000"/>
              <a:t>甲</a:t>
            </a:r>
            <a:r>
              <a:rPr lang="zh-CN" altLang="zh-CN" sz="2400"/>
              <a:t>＜</a:t>
            </a:r>
            <a:r>
              <a:rPr lang="en-US" altLang="zh-CN" sz="2400" i="1"/>
              <a:t>F</a:t>
            </a:r>
            <a:r>
              <a:rPr lang="zh-CN" altLang="zh-CN" sz="2400" baseline="-25000"/>
              <a:t>乙</a:t>
            </a:r>
            <a:r>
              <a:rPr lang="zh-CN" altLang="zh-CN" sz="2400"/>
              <a:t>＜</a:t>
            </a:r>
            <a:r>
              <a:rPr lang="en-US" altLang="zh-CN" sz="2400" i="1"/>
              <a:t>F</a:t>
            </a:r>
            <a:r>
              <a:rPr lang="zh-CN" altLang="zh-CN" sz="2400" baseline="-25000"/>
              <a:t>丙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．三个小球的密度关系是</a:t>
            </a:r>
            <a:r>
              <a:rPr lang="en-US" altLang="zh-CN" sz="2400" i="1"/>
              <a:t>ρ</a:t>
            </a:r>
            <a:r>
              <a:rPr lang="en-US" altLang="zh-CN" sz="2400" baseline="-25000"/>
              <a:t>A</a:t>
            </a:r>
            <a:r>
              <a:rPr lang="zh-CN" altLang="zh-CN" sz="2400"/>
              <a:t>＞</a:t>
            </a:r>
            <a:r>
              <a:rPr lang="en-US" altLang="zh-CN" sz="2400" i="1"/>
              <a:t>ρ</a:t>
            </a:r>
            <a:r>
              <a:rPr lang="en-US" altLang="zh-CN" sz="2400" baseline="-25000"/>
              <a:t>B</a:t>
            </a:r>
            <a:r>
              <a:rPr lang="zh-CN" altLang="zh-CN" sz="2400"/>
              <a:t>＞</a:t>
            </a:r>
            <a:r>
              <a:rPr lang="en-US" altLang="zh-CN" sz="2400" i="1"/>
              <a:t>ρ</a:t>
            </a:r>
            <a:r>
              <a:rPr lang="en-US" altLang="zh-CN" sz="2400" baseline="-25000"/>
              <a:t>C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．若将小球</a:t>
            </a:r>
            <a:r>
              <a:rPr lang="en-US" altLang="zh-CN" sz="2400"/>
              <a:t>B</a:t>
            </a:r>
            <a:r>
              <a:rPr lang="zh-CN" altLang="zh-CN" sz="2400"/>
              <a:t>放入丙杯中，小球</a:t>
            </a:r>
            <a:r>
              <a:rPr lang="en-US" altLang="zh-CN" sz="2400"/>
              <a:t>B</a:t>
            </a:r>
            <a:r>
              <a:rPr lang="zh-CN" altLang="zh-CN" sz="2400"/>
              <a:t>排开液体的体积小于小球</a:t>
            </a:r>
            <a:r>
              <a:rPr lang="en-US" altLang="zh-CN" sz="2400"/>
              <a:t>B</a:t>
            </a:r>
            <a:r>
              <a:rPr lang="zh-CN" altLang="zh-CN" sz="2400"/>
              <a:t>的体积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．若将小球</a:t>
            </a:r>
            <a:r>
              <a:rPr lang="en-US" altLang="zh-CN" sz="2400"/>
              <a:t>C</a:t>
            </a:r>
            <a:r>
              <a:rPr lang="zh-CN" altLang="zh-CN" sz="2400"/>
              <a:t>放入甲杯中，小球</a:t>
            </a:r>
            <a:br>
              <a:rPr lang="en-US" altLang="zh-CN" sz="2400"/>
            </a:br>
            <a:r>
              <a:rPr lang="en-US" altLang="zh-CN" sz="2400"/>
              <a:t>C</a:t>
            </a:r>
            <a:r>
              <a:rPr lang="zh-CN" altLang="zh-CN" sz="2400"/>
              <a:t>排开液体的质量小于小球</a:t>
            </a:r>
            <a:r>
              <a:rPr lang="en-US" altLang="zh-CN" sz="2400"/>
              <a:t>C</a:t>
            </a:r>
            <a:r>
              <a:rPr lang="zh-CN" altLang="zh-CN" sz="2400"/>
              <a:t>的质量</a:t>
            </a:r>
            <a:endParaRPr lang="zh-CN" altLang="en-US" sz="2400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138" y="854075"/>
            <a:ext cx="1323975" cy="48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293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5588" y="4673600"/>
            <a:ext cx="3300412" cy="1254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4" name="矩形 4"/>
          <p:cNvSpPr/>
          <p:nvPr/>
        </p:nvSpPr>
        <p:spPr>
          <a:xfrm>
            <a:off x="2849563" y="2406650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5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400"/>
              <a:t>二　  漂浮的应用　 </a:t>
            </a:r>
            <a:br>
              <a:rPr lang="en-US" altLang="zh-CN" sz="2400"/>
            </a:br>
            <a:r>
              <a:rPr lang="en-US" altLang="zh-CN" sz="2400"/>
              <a:t>           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牡丹江）如下图所示，</a:t>
            </a:r>
            <a:r>
              <a:rPr lang="en-US" altLang="zh-CN" sz="2400"/>
              <a:t>2019</a:t>
            </a:r>
            <a:r>
              <a:rPr lang="zh-CN" altLang="zh-CN" sz="2400"/>
              <a:t>年</a:t>
            </a:r>
            <a:r>
              <a:rPr lang="en-US" altLang="zh-CN" sz="2400"/>
              <a:t>4</a:t>
            </a:r>
            <a:r>
              <a:rPr lang="zh-CN" altLang="zh-CN" sz="2400"/>
              <a:t>月</a:t>
            </a:r>
            <a:r>
              <a:rPr lang="en-US" altLang="zh-CN" sz="2400"/>
              <a:t>23</a:t>
            </a:r>
            <a:r>
              <a:rPr lang="zh-CN" altLang="zh-CN" sz="2400"/>
              <a:t>日海军成立</a:t>
            </a:r>
            <a:r>
              <a:rPr lang="en-US" altLang="zh-CN" sz="2400"/>
              <a:t>70</a:t>
            </a:r>
            <a:r>
              <a:rPr lang="zh-CN" altLang="zh-CN" sz="2400"/>
              <a:t>周年的海上阅舰仪式上，我国新型万吨级</a:t>
            </a:r>
            <a:r>
              <a:rPr lang="en-US" altLang="zh-CN" sz="2400"/>
              <a:t>055</a:t>
            </a:r>
            <a:r>
              <a:rPr lang="zh-CN" altLang="zh-CN" sz="2400"/>
              <a:t>型导弹驱逐舰接受检阅，其满载排水量达</a:t>
            </a:r>
            <a:r>
              <a:rPr lang="en-US" altLang="zh-CN" sz="2400"/>
              <a:t>12 500 t</a:t>
            </a:r>
            <a:r>
              <a:rPr lang="zh-CN" altLang="zh-CN" sz="2400"/>
              <a:t>，有关该型驱逐舰在海上航行过程中，下列说法正确的是（　　）</a:t>
            </a:r>
            <a:br>
              <a:rPr lang="zh-CN" altLang="zh-CN" sz="2400"/>
            </a:br>
            <a:r>
              <a:rPr lang="en-US" altLang="zh-CN" sz="2400"/>
              <a:t>A.</a:t>
            </a:r>
            <a:r>
              <a:rPr lang="zh-CN" altLang="zh-CN" sz="2400"/>
              <a:t>驱逐舰所受浮力的方向是竖直向下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．满载时的排水量指的是驱逐舰所受的重力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．发射导弹后，驱逐舰所受浮力变小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．发射导弹后，驱逐舰会下沉一些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1533525"/>
            <a:ext cx="811213" cy="404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17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3150" y="4700588"/>
            <a:ext cx="2259013" cy="1612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8" name="矩形 9"/>
          <p:cNvSpPr/>
          <p:nvPr/>
        </p:nvSpPr>
        <p:spPr>
          <a:xfrm>
            <a:off x="6153150" y="311785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39" name="图片 4"/>
          <p:cNvPicPr>
            <a:picLocks noChangeAspect="1"/>
          </p:cNvPicPr>
          <p:nvPr/>
        </p:nvPicPr>
        <p:blipFill>
          <a:blip r:embed="rId2"/>
          <a:srcRect r="9264"/>
          <a:stretch>
            <a:fillRect/>
          </a:stretch>
        </p:blipFill>
        <p:spPr>
          <a:xfrm>
            <a:off x="498475" y="969963"/>
            <a:ext cx="8296275" cy="539908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3"/>
          <p:cNvSpPr>
            <a:spLocks noGrp="1"/>
          </p:cNvSpPr>
          <p:nvPr>
            <p:ph type="title" idx="4294967295"/>
          </p:nvPr>
        </p:nvSpPr>
        <p:spPr>
          <a:xfrm>
            <a:off x="490538" y="1143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铜仁市）测量液体密度的仪器叫密度计．现将同一支密度计分别放入装有甲、乙两种液体的容器中，如下图所示，则（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密度计在甲液体中所受的浮力较大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．密度计在乙液体中所受的浮力较大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．甲液体的密度较大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．乙液体的密度较大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19200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4650" y="3170238"/>
            <a:ext cx="1636713" cy="1762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10"/>
          <p:cNvSpPr/>
          <p:nvPr/>
        </p:nvSpPr>
        <p:spPr>
          <a:xfrm>
            <a:off x="6073775" y="2514600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潜水艇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南充）某次军事演习中，执行深海作业的潜水艇悬浮在海水中（如右图）</a:t>
            </a:r>
            <a:r>
              <a:rPr lang="en-US" altLang="zh-CN" sz="2800"/>
              <a:t>.</a:t>
            </a:r>
            <a:r>
              <a:rPr lang="zh-CN" altLang="zh-CN" sz="2800"/>
              <a:t>要使潜水艇下潜，应对水舱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注水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排水</a:t>
            </a:r>
            <a:r>
              <a:rPr lang="en-US" altLang="zh-CN" sz="2800"/>
              <a:t>”</a:t>
            </a:r>
            <a:r>
              <a:rPr lang="zh-CN" altLang="zh-CN" sz="2800"/>
              <a:t>），在下潜过程中，海水对潜水艇上下表面的压力差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</a:t>
            </a:r>
            <a:br>
              <a:rPr lang="en-US" altLang="zh-CN" sz="2800"/>
            </a:br>
            <a:r>
              <a:rPr lang="zh-CN" altLang="zh-CN" sz="2800"/>
              <a:t>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7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1706563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389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4263" y="4287838"/>
            <a:ext cx="2316162" cy="1687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4"/>
          <p:cNvSpPr/>
          <p:nvPr/>
        </p:nvSpPr>
        <p:spPr>
          <a:xfrm>
            <a:off x="2057400" y="41497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6391" name="矩形 5"/>
          <p:cNvSpPr/>
          <p:nvPr/>
        </p:nvSpPr>
        <p:spPr>
          <a:xfrm>
            <a:off x="3181350" y="2867025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注水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  <p:bldP spid="163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81175"/>
            <a:ext cx="8128000" cy="27368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【点拔】潜水艇通过改变自身重力实现上浮或下潜，注水时，</a:t>
            </a:r>
            <a:r>
              <a:rPr lang="en-US" altLang="zh-CN" sz="2800" i="1"/>
              <a:t>G</a:t>
            </a:r>
            <a:r>
              <a:rPr lang="zh-CN" altLang="zh-CN" sz="2800"/>
              <a:t>增大，下潜；排水时，</a:t>
            </a:r>
            <a:r>
              <a:rPr lang="en-US" altLang="zh-CN" sz="2800" i="1"/>
              <a:t>G</a:t>
            </a:r>
            <a:r>
              <a:rPr lang="zh-CN" altLang="zh-CN" sz="2800"/>
              <a:t>变小，上浮．在水面以下航行，浮力不变，但是随着潜入的深度变化，液体压强改变．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如图甲、乙为潜水艇的沉浮示意图，下列有关说法正确的是（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．乙图状态的潜水艇将会上浮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．潜水艇与鱼的浮沉原理相同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．若在密度逐渐变小的水域下潜时，可能会急速下沉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．潜水艇的重力大于浮力时，可</a:t>
            </a:r>
            <a:br>
              <a:rPr lang="en-US" altLang="zh-CN" sz="2800"/>
            </a:br>
            <a:r>
              <a:rPr lang="zh-CN" altLang="zh-CN" sz="2800"/>
              <a:t>以停留在任何深度处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75" y="1012825"/>
            <a:ext cx="1289050" cy="474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4075" y="4248150"/>
            <a:ext cx="2497138" cy="172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7"/>
          <p:cNvSpPr/>
          <p:nvPr/>
        </p:nvSpPr>
        <p:spPr>
          <a:xfrm>
            <a:off x="3927475" y="16002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08000" y="8588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en-US" sz="2800"/>
              <a:t>四　  浮力和压强计算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深圳）如右图所示，放在水平桌面上的溢水杯盛满水，用弹簧测力计挂一个实心铁块，示数为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；将铁块缓慢浸没水中（未接触溢水杯），溢出的水流入小烧杯，弹簧测力计的示数为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r>
              <a:rPr lang="zh-CN" altLang="zh-CN" sz="2800"/>
              <a:t>下列判断正确的是（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．水对溢水杯底部的压强</a:t>
            </a:r>
            <a:r>
              <a:rPr lang="en-US" altLang="zh-CN" sz="2800" i="1"/>
              <a:t>p</a:t>
            </a:r>
            <a:r>
              <a:rPr lang="zh-CN" altLang="zh-CN" sz="2800" baseline="-25000"/>
              <a:t>甲</a:t>
            </a:r>
            <a:r>
              <a:rPr lang="zh-CN" altLang="zh-CN" sz="2800"/>
              <a:t>＜</a:t>
            </a:r>
            <a:r>
              <a:rPr lang="en-US" altLang="zh-CN" sz="2800" i="1"/>
              <a:t>p</a:t>
            </a:r>
            <a:r>
              <a:rPr lang="zh-CN" altLang="zh-CN" sz="2800" baseline="-25000"/>
              <a:t>乙</a:t>
            </a:r>
            <a:r>
              <a:rPr lang="en-US" altLang="zh-CN" sz="2800"/>
              <a:t>  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．溢水杯对桌面的压力</a:t>
            </a:r>
            <a:r>
              <a:rPr lang="en-US" altLang="zh-CN" sz="2800" i="1"/>
              <a:t>F</a:t>
            </a:r>
            <a:r>
              <a:rPr lang="zh-CN" altLang="zh-CN" sz="2800" baseline="-25000"/>
              <a:t>甲</a:t>
            </a:r>
            <a:r>
              <a:rPr lang="zh-CN" altLang="zh-CN" sz="2800"/>
              <a:t>＜</a:t>
            </a:r>
            <a:r>
              <a:rPr lang="en-US" altLang="zh-CN" sz="2800" i="1"/>
              <a:t>F</a:t>
            </a:r>
            <a:r>
              <a:rPr lang="zh-CN" altLang="zh-CN" sz="2800" baseline="-25000"/>
              <a:t>乙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．铁块受到的浮力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－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en-US" altLang="zh-CN" sz="2800"/>
              <a:t>                                    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．小烧杯中水的重力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－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5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975" y="1509713"/>
            <a:ext cx="781050" cy="390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1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63" y="3830638"/>
            <a:ext cx="2325687" cy="2168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2" name="矩形 7"/>
          <p:cNvSpPr/>
          <p:nvPr/>
        </p:nvSpPr>
        <p:spPr>
          <a:xfrm>
            <a:off x="4367213" y="3538538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2"/>
          <p:cNvSpPr>
            <a:spLocks noGrp="1"/>
          </p:cNvSpPr>
          <p:nvPr>
            <p:ph type="title" idx="4294967295"/>
          </p:nvPr>
        </p:nvSpPr>
        <p:spPr>
          <a:xfrm>
            <a:off x="433388" y="1470025"/>
            <a:ext cx="8128000" cy="40735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）液体压强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en-US" altLang="zh-CN" sz="2800" i="1"/>
              <a:t>gh</a:t>
            </a:r>
            <a:r>
              <a:rPr lang="zh-CN" altLang="zh-CN" sz="2800"/>
              <a:t>，注意比较液体密度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zh-CN" altLang="zh-CN" sz="2800"/>
              <a:t>和深度</a:t>
            </a:r>
            <a:r>
              <a:rPr lang="en-US" altLang="zh-CN" sz="2800" i="1"/>
              <a:t>h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）浸入物体后，容器底部增加的压力</a:t>
            </a:r>
            <a:r>
              <a:rPr lang="en-US" altLang="zh-CN" sz="2800" i="1"/>
              <a:t>F</a:t>
            </a:r>
            <a:r>
              <a:rPr lang="zh-CN" altLang="zh-CN" sz="2800" baseline="-25000"/>
              <a:t>压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，容器对水平面的压强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/>
              <a:t>     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）浮力大小根据称重法、公式法、浮沉条件进行比较和计算．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4" name="图片 1"/>
          <p:cNvPicPr>
            <a:picLocks noChangeAspect="1"/>
          </p:cNvPicPr>
          <p:nvPr/>
        </p:nvPicPr>
        <p:blipFill>
          <a:blip r:embed="rId2"/>
          <a:srcRect r="95685"/>
          <a:stretch>
            <a:fillRect/>
          </a:stretch>
        </p:blipFill>
        <p:spPr>
          <a:xfrm>
            <a:off x="4375150" y="3294063"/>
            <a:ext cx="393700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2"/>
          <p:cNvSpPr>
            <a:spLocks noGrp="1"/>
          </p:cNvSpPr>
          <p:nvPr>
            <p:ph type="title" idx="4294967295"/>
          </p:nvPr>
        </p:nvSpPr>
        <p:spPr>
          <a:xfrm>
            <a:off x="508000" y="1027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                 </a:t>
            </a:r>
            <a:r>
              <a:rPr lang="zh-CN" altLang="zh-CN" sz="2400"/>
              <a:t>如下图所示，放在水平桌面上的三个完全相同的容器内，装有适量的水，将</a:t>
            </a:r>
            <a:r>
              <a:rPr lang="en-US" altLang="zh-CN" sz="2400"/>
              <a:t>A</a:t>
            </a:r>
            <a:r>
              <a:rPr lang="zh-CN" altLang="zh-CN" sz="2400"/>
              <a:t>、</a:t>
            </a:r>
            <a:r>
              <a:rPr lang="en-US" altLang="zh-CN" sz="2400"/>
              <a:t>B</a:t>
            </a:r>
            <a:r>
              <a:rPr lang="zh-CN" altLang="zh-CN" sz="2400"/>
              <a:t>、</a:t>
            </a:r>
            <a:r>
              <a:rPr lang="en-US" altLang="zh-CN" sz="2400"/>
              <a:t>C</a:t>
            </a:r>
            <a:r>
              <a:rPr lang="zh-CN" altLang="zh-CN" sz="2400"/>
              <a:t>三个体积相同的正方体分别放入容器内，待正方体静止后，</a:t>
            </a:r>
            <a:br>
              <a:rPr lang="en-US" altLang="zh-CN" sz="2400"/>
            </a:br>
            <a:r>
              <a:rPr lang="zh-CN" altLang="zh-CN" sz="2400"/>
              <a:t>三个容器内水面高度相同．下列说</a:t>
            </a:r>
            <a:br>
              <a:rPr lang="en-US" altLang="zh-CN" sz="2400"/>
            </a:br>
            <a:r>
              <a:rPr lang="zh-CN" altLang="zh-CN" sz="2400"/>
              <a:t>法正确的是（　　）</a:t>
            </a:r>
            <a:br>
              <a:rPr lang="zh-CN" altLang="zh-CN" sz="2400"/>
            </a:br>
            <a:r>
              <a:rPr lang="en-US" altLang="zh-CN" sz="2400"/>
              <a:t>A.</a:t>
            </a:r>
            <a:r>
              <a:rPr lang="zh-CN" altLang="zh-CN" sz="2400"/>
              <a:t>物体受到的浮力大小关系为</a:t>
            </a:r>
            <a:r>
              <a:rPr lang="en-US" altLang="zh-CN" sz="2400" i="1"/>
              <a:t>F</a:t>
            </a:r>
            <a:r>
              <a:rPr lang="en-US" altLang="zh-CN" sz="2400" baseline="-25000"/>
              <a:t>A</a:t>
            </a:r>
            <a:r>
              <a:rPr lang="zh-CN" altLang="zh-CN" sz="2400"/>
              <a:t>＞</a:t>
            </a:r>
            <a:r>
              <a:rPr lang="en-US" altLang="zh-CN" sz="2400" i="1"/>
              <a:t>F</a:t>
            </a:r>
            <a:r>
              <a:rPr lang="en-US" altLang="zh-CN" sz="2400" baseline="-25000"/>
              <a:t>B</a:t>
            </a:r>
            <a:r>
              <a:rPr lang="zh-CN" altLang="zh-CN" sz="2400"/>
              <a:t>＞</a:t>
            </a:r>
            <a:r>
              <a:rPr lang="en-US" altLang="zh-CN" sz="2400" i="1"/>
              <a:t>F</a:t>
            </a:r>
            <a:r>
              <a:rPr lang="en-US" altLang="zh-CN" sz="2400" baseline="-25000"/>
              <a:t>C</a:t>
            </a:r>
            <a:r>
              <a:rPr lang="en-US" altLang="zh-CN" sz="2400"/>
              <a:t>                          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．三个物体的密度大小关系为</a:t>
            </a:r>
            <a:r>
              <a:rPr lang="en-US" altLang="zh-CN" sz="2400" i="1"/>
              <a:t>ρ</a:t>
            </a:r>
            <a:r>
              <a:rPr lang="en-US" altLang="zh-CN" sz="2400" baseline="-25000"/>
              <a:t>A</a:t>
            </a:r>
            <a:r>
              <a:rPr lang="zh-CN" altLang="zh-CN" sz="2400"/>
              <a:t>＞</a:t>
            </a:r>
            <a:r>
              <a:rPr lang="en-US" altLang="zh-CN" sz="2400" i="1"/>
              <a:t>ρ</a:t>
            </a:r>
            <a:r>
              <a:rPr lang="en-US" altLang="zh-CN" sz="2400" baseline="-25000"/>
              <a:t>B</a:t>
            </a:r>
            <a:r>
              <a:rPr lang="zh-CN" altLang="zh-CN" sz="2400"/>
              <a:t>＞</a:t>
            </a:r>
            <a:r>
              <a:rPr lang="en-US" altLang="zh-CN" sz="2400" i="1"/>
              <a:t>ρ</a:t>
            </a:r>
            <a:r>
              <a:rPr lang="en-US" altLang="zh-CN" sz="2400" baseline="-25000"/>
              <a:t>C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．容器底部受到水的压力大小关系为</a:t>
            </a:r>
            <a:r>
              <a:rPr lang="en-US" altLang="zh-CN" sz="2400" i="1"/>
              <a:t>F</a:t>
            </a:r>
            <a:r>
              <a:rPr lang="zh-CN" altLang="zh-CN" sz="2400" baseline="-25000"/>
              <a:t>甲</a:t>
            </a:r>
            <a:r>
              <a:rPr lang="zh-CN" altLang="zh-CN" sz="2400"/>
              <a:t>＞</a:t>
            </a:r>
            <a:r>
              <a:rPr lang="en-US" altLang="zh-CN" sz="2400" i="1"/>
              <a:t>F</a:t>
            </a:r>
            <a:r>
              <a:rPr lang="zh-CN" altLang="zh-CN" sz="2400" baseline="-25000"/>
              <a:t>乙</a:t>
            </a:r>
            <a:r>
              <a:rPr lang="zh-CN" altLang="zh-CN" sz="2400"/>
              <a:t>＞</a:t>
            </a:r>
            <a:r>
              <a:rPr lang="en-US" altLang="zh-CN" sz="2400" i="1"/>
              <a:t>F</a:t>
            </a:r>
            <a:r>
              <a:rPr lang="zh-CN" altLang="zh-CN" sz="2400" baseline="-25000"/>
              <a:t>丙</a:t>
            </a:r>
            <a:r>
              <a:rPr lang="en-US" altLang="zh-CN" sz="2400"/>
              <a:t>           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．容器对桌面的压强大小关系为</a:t>
            </a:r>
            <a:r>
              <a:rPr lang="en-US" altLang="zh-CN" sz="2400" i="1"/>
              <a:t>p</a:t>
            </a:r>
            <a:r>
              <a:rPr lang="zh-CN" altLang="zh-CN" sz="2400" baseline="-25000"/>
              <a:t>甲</a:t>
            </a:r>
            <a:r>
              <a:rPr lang="zh-CN" altLang="zh-CN" sz="2400"/>
              <a:t>＝</a:t>
            </a:r>
            <a:r>
              <a:rPr lang="en-US" altLang="zh-CN" sz="2400" i="1"/>
              <a:t>p</a:t>
            </a:r>
            <a:r>
              <a:rPr lang="zh-CN" altLang="zh-CN" sz="2400" baseline="-25000"/>
              <a:t>乙</a:t>
            </a:r>
            <a:r>
              <a:rPr lang="zh-CN" altLang="zh-CN" sz="2400"/>
              <a:t>＝</a:t>
            </a:r>
            <a:r>
              <a:rPr lang="en-US" altLang="zh-CN" sz="2400" i="1"/>
              <a:t>p</a:t>
            </a:r>
            <a:r>
              <a:rPr lang="zh-CN" altLang="zh-CN" sz="2400" baseline="-25000"/>
              <a:t>丙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21507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1508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2328863"/>
            <a:ext cx="3163888" cy="11969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75" y="1092200"/>
            <a:ext cx="1258888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0" name="矩形 11"/>
          <p:cNvSpPr/>
          <p:nvPr/>
        </p:nvSpPr>
        <p:spPr>
          <a:xfrm>
            <a:off x="2516188" y="3252788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3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765175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1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08113"/>
            <a:ext cx="8128000" cy="45974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上浮未露出水面时，物体受到的浮力大于物体的重力；漂浮时，物体受到的浮力等于物体的重力．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密度计测量不同液体的密度时，都漂浮在液面上，受到的浮力都等于密度计自身的重力．根据公式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en-US" altLang="zh-CN" sz="2800" i="1"/>
              <a:t>gV</a:t>
            </a:r>
            <a:r>
              <a:rPr lang="zh-CN" altLang="zh-CN" sz="2800" baseline="-25000"/>
              <a:t>排</a:t>
            </a:r>
            <a:r>
              <a:rPr lang="zh-CN" altLang="zh-CN" sz="2800"/>
              <a:t>可知：液体密度越大，密度计排开液体的体积越小．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轮船通过</a:t>
            </a:r>
            <a:r>
              <a:rPr lang="en-US" altLang="zh-CN" sz="2800"/>
              <a:t>“</a:t>
            </a:r>
            <a:r>
              <a:rPr lang="zh-CN" altLang="zh-CN" sz="2800"/>
              <a:t>空心</a:t>
            </a:r>
            <a:r>
              <a:rPr lang="en-US" altLang="zh-CN" sz="2800"/>
              <a:t>”</a:t>
            </a:r>
            <a:r>
              <a:rPr lang="zh-CN" altLang="zh-CN" sz="2800"/>
              <a:t>的办法增大浮力，潜水艇通过改</a:t>
            </a:r>
            <a:br>
              <a:rPr lang="en-US" altLang="zh-CN" sz="2800"/>
            </a:b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355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1430338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5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6" name="标题 1"/>
          <p:cNvSpPr>
            <a:spLocks noGrp="1"/>
          </p:cNvSpPr>
          <p:nvPr>
            <p:ph type="title" idx="4294967295"/>
          </p:nvPr>
        </p:nvSpPr>
        <p:spPr>
          <a:xfrm>
            <a:off x="508000" y="2073275"/>
            <a:ext cx="8128000" cy="28257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变自身重力来实现上浮下沉，鱼类通过改变排水体积来实现上浮下沉．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船由江河入海洋或者海洋入江河，浮力大小不变；但是船上的货物卸下后，浮力变小．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2"/>
          <p:cNvSpPr>
            <a:spLocks noGrp="1"/>
          </p:cNvSpPr>
          <p:nvPr>
            <p:ph type="title" idx="4294967295"/>
          </p:nvPr>
        </p:nvSpPr>
        <p:spPr>
          <a:xfrm>
            <a:off x="582613" y="13938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恩施州）下列几种情况中能使受到浮力变大的是（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．潜水艇浸没在水中后继续下潜</a:t>
            </a:r>
            <a:r>
              <a:rPr lang="en-US" altLang="zh-CN" sz="2800"/>
              <a:t>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．轮船由长江驶入大海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．从水银中取出铁球放入水中</a:t>
            </a:r>
            <a:r>
              <a:rPr lang="en-US" altLang="zh-CN" sz="2800"/>
              <a:t> 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．人由浅水区走向深水区</a:t>
            </a:r>
            <a:endParaRPr lang="zh-CN" altLang="zh-CN" sz="2800"/>
          </a:p>
        </p:txBody>
      </p:sp>
      <p:sp>
        <p:nvSpPr>
          <p:cNvPr id="24580" name="矩形 6"/>
          <p:cNvSpPr/>
          <p:nvPr/>
        </p:nvSpPr>
        <p:spPr>
          <a:xfrm>
            <a:off x="2233613" y="2109788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2"/>
          <p:cNvSpPr>
            <a:spLocks noGrp="1"/>
          </p:cNvSpPr>
          <p:nvPr>
            <p:ph type="title" idx="4294967295"/>
          </p:nvPr>
        </p:nvSpPr>
        <p:spPr>
          <a:xfrm>
            <a:off x="433388" y="1084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常德）将一个新鲜的鸡蛋分别浸入盛有水和浓盐水的容器中，鸡蛋静止在两个容器中的位置如下图所示．则下列说法正确的是（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．鸡蛋在水中受到的浮力大</a:t>
            </a:r>
            <a:r>
              <a:rPr lang="en-US" altLang="zh-CN" sz="2800"/>
              <a:t>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．鸡蛋在水和浓盐水中受到的浮力一样大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．鸡蛋的密度大于水的密度</a:t>
            </a:r>
            <a:r>
              <a:rPr lang="en-US" altLang="zh-CN" sz="2800"/>
              <a:t>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．鸡蛋的密度小于浓盐水的密度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4" name="图片 3"/>
          <p:cNvPicPr>
            <a:picLocks noChangeAspect="1"/>
          </p:cNvPicPr>
          <p:nvPr/>
        </p:nvPicPr>
        <p:blipFill>
          <a:blip r:embed="rId2"/>
          <a:srcRect r="86339"/>
          <a:stretch>
            <a:fillRect/>
          </a:stretch>
        </p:blipFill>
        <p:spPr>
          <a:xfrm>
            <a:off x="6297613" y="4303713"/>
            <a:ext cx="2152650" cy="1663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5" name="矩形 6"/>
          <p:cNvSpPr/>
          <p:nvPr/>
        </p:nvSpPr>
        <p:spPr>
          <a:xfrm>
            <a:off x="6307138" y="24495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2"/>
          <p:cNvSpPr>
            <a:spLocks noGrp="1"/>
          </p:cNvSpPr>
          <p:nvPr>
            <p:ph type="title" idx="4294967295"/>
          </p:nvPr>
        </p:nvSpPr>
        <p:spPr>
          <a:xfrm>
            <a:off x="508000" y="6413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泸州）如上图所示，同一个球在</a:t>
            </a:r>
            <a:r>
              <a:rPr lang="en-US" altLang="zh-CN" sz="2800"/>
              <a:t>A</a:t>
            </a:r>
            <a:r>
              <a:rPr lang="zh-CN" altLang="zh-CN" sz="2800"/>
              <a:t>液体中处于漂浮状态，在</a:t>
            </a:r>
            <a:r>
              <a:rPr lang="en-US" altLang="zh-CN" sz="2800"/>
              <a:t>B</a:t>
            </a:r>
            <a:r>
              <a:rPr lang="zh-CN" altLang="zh-CN" sz="2800"/>
              <a:t>液体中处于悬浮状态．下列判断正确的是（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A</a:t>
            </a:r>
            <a:r>
              <a:rPr lang="zh-CN" altLang="zh-CN" sz="2800"/>
              <a:t>液体的密度小于</a:t>
            </a:r>
            <a:r>
              <a:rPr lang="en-US" altLang="zh-CN" sz="2800"/>
              <a:t>B</a:t>
            </a:r>
            <a:r>
              <a:rPr lang="zh-CN" altLang="zh-CN" sz="2800"/>
              <a:t>液体的密度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A</a:t>
            </a:r>
            <a:r>
              <a:rPr lang="zh-CN" altLang="zh-CN" sz="2800"/>
              <a:t>液体的密度大于</a:t>
            </a:r>
            <a:r>
              <a:rPr lang="en-US" altLang="zh-CN" sz="2800"/>
              <a:t>B</a:t>
            </a:r>
            <a:r>
              <a:rPr lang="zh-CN" altLang="zh-CN" sz="2800"/>
              <a:t>液体的密度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．球在</a:t>
            </a:r>
            <a:r>
              <a:rPr lang="en-US" altLang="zh-CN" sz="2800"/>
              <a:t>A</a:t>
            </a:r>
            <a:r>
              <a:rPr lang="zh-CN" altLang="zh-CN" sz="2800"/>
              <a:t>液体中受到的浮力小于在</a:t>
            </a:r>
            <a:r>
              <a:rPr lang="en-US" altLang="zh-CN" sz="2800"/>
              <a:t>B</a:t>
            </a:r>
            <a:r>
              <a:rPr lang="zh-CN" altLang="zh-CN" sz="2800"/>
              <a:t>液体中受到的浮力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．球在</a:t>
            </a:r>
            <a:r>
              <a:rPr lang="en-US" altLang="zh-CN" sz="2800"/>
              <a:t>A</a:t>
            </a:r>
            <a:r>
              <a:rPr lang="zh-CN" altLang="zh-CN" sz="2800"/>
              <a:t>液体中受到的浮力大于</a:t>
            </a:r>
            <a:br>
              <a:rPr lang="en-US" altLang="zh-CN" sz="2800"/>
            </a:br>
            <a:r>
              <a:rPr lang="zh-CN" altLang="zh-CN" sz="2800"/>
              <a:t>在</a:t>
            </a:r>
            <a:r>
              <a:rPr lang="en-US" altLang="zh-CN" sz="2800"/>
              <a:t>B</a:t>
            </a:r>
            <a:r>
              <a:rPr lang="zh-CN" altLang="zh-CN" sz="2800"/>
              <a:t>液体中受到的浮力</a:t>
            </a:r>
            <a:endParaRPr lang="zh-CN" altLang="en-US" sz="2800"/>
          </a:p>
        </p:txBody>
      </p:sp>
      <p:pic>
        <p:nvPicPr>
          <p:cNvPr id="26628" name="图片 3"/>
          <p:cNvPicPr>
            <a:picLocks noChangeAspect="1"/>
          </p:cNvPicPr>
          <p:nvPr/>
        </p:nvPicPr>
        <p:blipFill>
          <a:blip r:embed="rId2"/>
          <a:srcRect r="86528"/>
          <a:stretch>
            <a:fillRect/>
          </a:stretch>
        </p:blipFill>
        <p:spPr>
          <a:xfrm>
            <a:off x="5953125" y="4678363"/>
            <a:ext cx="2682875" cy="1684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5"/>
          <p:cNvSpPr/>
          <p:nvPr/>
        </p:nvSpPr>
        <p:spPr>
          <a:xfrm>
            <a:off x="2868613" y="20145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2"/>
          <p:cNvSpPr>
            <a:spLocks noGrp="1"/>
          </p:cNvSpPr>
          <p:nvPr>
            <p:ph type="title" idx="4294967295"/>
          </p:nvPr>
        </p:nvSpPr>
        <p:spPr>
          <a:xfrm>
            <a:off x="508000" y="593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鄂州）水平桌面上两个底面积相同的容器中，分别盛有甲、乙两种液体．将两个完全相同的小球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分别放入两个容器中，静止时两球位置如上图所示，两容器内液面相平．下列分析正确的是（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．两小球所受浮力</a:t>
            </a:r>
            <a:r>
              <a:rPr lang="en-US" altLang="zh-CN" sz="2800" i="1"/>
              <a:t>F</a:t>
            </a:r>
            <a:r>
              <a:rPr lang="en-US" altLang="zh-CN" sz="2800" baseline="-25000"/>
              <a:t>A</a:t>
            </a:r>
            <a:r>
              <a:rPr lang="zh-CN" altLang="zh-CN" sz="2800"/>
              <a:t>＜</a:t>
            </a:r>
            <a:r>
              <a:rPr lang="en-US" altLang="zh-CN" sz="2800" i="1"/>
              <a:t>F</a:t>
            </a:r>
            <a:r>
              <a:rPr lang="en-US" altLang="zh-CN" sz="2800" baseline="-25000"/>
              <a:t>B</a:t>
            </a:r>
            <a:r>
              <a:rPr lang="en-US" altLang="zh-CN" sz="2800"/>
              <a:t>                                B</a:t>
            </a:r>
            <a:r>
              <a:rPr lang="zh-CN" altLang="zh-CN" sz="2800"/>
              <a:t>．两种液体的密度</a:t>
            </a:r>
            <a:r>
              <a:rPr lang="en-US" altLang="zh-CN" sz="2800" i="1"/>
              <a:t>ρ</a:t>
            </a:r>
            <a:r>
              <a:rPr lang="zh-CN" altLang="zh-CN" sz="2800" baseline="-25000"/>
              <a:t>甲</a:t>
            </a:r>
            <a:r>
              <a:rPr lang="zh-CN" altLang="zh-CN" sz="2800"/>
              <a:t>＜</a:t>
            </a:r>
            <a:r>
              <a:rPr lang="en-US" altLang="zh-CN" sz="2800" i="1"/>
              <a:t>ρ</a:t>
            </a:r>
            <a:r>
              <a:rPr lang="zh-CN" altLang="zh-CN" sz="2800" baseline="-25000"/>
              <a:t>乙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．两种液体对容器底部的压强</a:t>
            </a:r>
            <a:r>
              <a:rPr lang="en-US" altLang="zh-CN" sz="2800" i="1"/>
              <a:t>p</a:t>
            </a:r>
            <a:r>
              <a:rPr lang="zh-CN" altLang="zh-CN" sz="2800" baseline="-25000"/>
              <a:t>甲</a:t>
            </a:r>
            <a:r>
              <a:rPr lang="zh-CN" altLang="zh-CN" sz="2800"/>
              <a:t>＝</a:t>
            </a:r>
            <a:r>
              <a:rPr lang="en-US" altLang="zh-CN" sz="2800" i="1"/>
              <a:t>p</a:t>
            </a:r>
            <a:r>
              <a:rPr lang="zh-CN" altLang="zh-CN" sz="2800" baseline="-25000"/>
              <a:t>乙</a:t>
            </a:r>
            <a:r>
              <a:rPr lang="en-US" altLang="zh-CN" sz="2800"/>
              <a:t>             D</a:t>
            </a:r>
            <a:r>
              <a:rPr lang="zh-CN" altLang="zh-CN" sz="2800"/>
              <a:t>．两种液体对容器底部的压力</a:t>
            </a:r>
            <a:r>
              <a:rPr lang="en-US" altLang="zh-CN" sz="2800" i="1"/>
              <a:t>F</a:t>
            </a:r>
            <a:r>
              <a:rPr lang="zh-CN" altLang="zh-CN" sz="2800" baseline="-25000"/>
              <a:t>甲</a:t>
            </a:r>
            <a:r>
              <a:rPr lang="zh-CN" altLang="zh-CN" sz="2800"/>
              <a:t>＞</a:t>
            </a:r>
            <a:r>
              <a:rPr lang="en-US" altLang="zh-CN" sz="2800" i="1"/>
              <a:t>F</a:t>
            </a:r>
            <a:r>
              <a:rPr lang="zh-CN" altLang="zh-CN" sz="2800" baseline="-25000"/>
              <a:t>乙</a:t>
            </a:r>
            <a:endParaRPr lang="zh-CN" altLang="en-US" sz="2800"/>
          </a:p>
        </p:txBody>
      </p:sp>
      <p:pic>
        <p:nvPicPr>
          <p:cNvPr id="27652" name="图片 1"/>
          <p:cNvPicPr>
            <a:picLocks noChangeAspect="1"/>
          </p:cNvPicPr>
          <p:nvPr/>
        </p:nvPicPr>
        <p:blipFill>
          <a:blip r:embed="rId2"/>
          <a:srcRect r="85580"/>
          <a:stretch>
            <a:fillRect/>
          </a:stretch>
        </p:blipFill>
        <p:spPr>
          <a:xfrm>
            <a:off x="5476875" y="3317875"/>
            <a:ext cx="2803525" cy="16430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矩形 5"/>
          <p:cNvSpPr/>
          <p:nvPr/>
        </p:nvSpPr>
        <p:spPr>
          <a:xfrm>
            <a:off x="1433513" y="3227388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582613" y="1114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株洲）一艘空载时质量为</a:t>
            </a:r>
            <a:r>
              <a:rPr lang="en-US" altLang="zh-CN" sz="2800"/>
              <a:t>3</a:t>
            </a:r>
            <a:r>
              <a:rPr lang="zh-CN" altLang="zh-CN" sz="2800"/>
              <a:t>万吨的油轮，满载</a:t>
            </a:r>
            <a:r>
              <a:rPr lang="en-US" altLang="zh-CN" sz="2800"/>
              <a:t>7</a:t>
            </a:r>
            <a:r>
              <a:rPr lang="zh-CN" altLang="zh-CN" sz="2800"/>
              <a:t>万吨的石油，浮在海面，海水的密度近似为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则可知（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．空载时，油轮重</a:t>
            </a:r>
            <a:r>
              <a:rPr lang="en-US" altLang="zh-CN" sz="2800"/>
              <a:t>3×10</a:t>
            </a:r>
            <a:r>
              <a:rPr lang="en-US" altLang="zh-CN" sz="2800" baseline="30000"/>
              <a:t>3</a:t>
            </a:r>
            <a:r>
              <a:rPr lang="en-US" altLang="zh-CN" sz="2800"/>
              <a:t> N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．空载时，油轮重</a:t>
            </a:r>
            <a:r>
              <a:rPr lang="en-US" altLang="zh-CN" sz="2800"/>
              <a:t>3×10</a:t>
            </a:r>
            <a:r>
              <a:rPr lang="en-US" altLang="zh-CN" sz="2800" baseline="30000"/>
              <a:t>7</a:t>
            </a:r>
            <a:r>
              <a:rPr lang="en-US" altLang="zh-CN" sz="2800"/>
              <a:t> N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．满载时，油轮排开水的体积为</a:t>
            </a:r>
            <a:r>
              <a:rPr lang="en-US" altLang="zh-CN" sz="2800"/>
              <a:t>1×10</a:t>
            </a:r>
            <a:r>
              <a:rPr lang="en-US" altLang="zh-CN" sz="2800" baseline="30000"/>
              <a:t>5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r>
              <a:rPr lang="en-US" altLang="zh-CN" sz="2800"/>
              <a:t>             D</a:t>
            </a:r>
            <a:r>
              <a:rPr lang="zh-CN" altLang="zh-CN" sz="2800"/>
              <a:t>．满载时，油轮排开水的体积为</a:t>
            </a:r>
            <a:r>
              <a:rPr lang="en-US" altLang="zh-CN" sz="2800"/>
              <a:t>1×10</a:t>
            </a:r>
            <a:r>
              <a:rPr lang="en-US" altLang="zh-CN" sz="2800" baseline="30000"/>
              <a:t>4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6" name="矩形 3"/>
          <p:cNvSpPr/>
          <p:nvPr/>
        </p:nvSpPr>
        <p:spPr>
          <a:xfrm>
            <a:off x="6457950" y="247491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2"/>
          <p:cNvSpPr>
            <a:spLocks noGrp="1"/>
          </p:cNvSpPr>
          <p:nvPr>
            <p:ph type="title" idx="4294967295"/>
          </p:nvPr>
        </p:nvSpPr>
        <p:spPr>
          <a:xfrm>
            <a:off x="582613" y="1017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连云港）下列关于浮力的说法正确的是（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．质量大的物体在液体中所受浮力一定大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．码头上正在卸货的轮船所受的浮力逐渐减小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．物体密度小于液体密度时物体在液体中处于悬浮状态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．潜水艇在水面下从大海潜行进入长江，所受浮力不变</a:t>
            </a:r>
            <a:endParaRPr lang="zh-CN" altLang="en-US" sz="2800"/>
          </a:p>
        </p:txBody>
      </p:sp>
      <p:sp>
        <p:nvSpPr>
          <p:cNvPr id="29700" name="矩形 3"/>
          <p:cNvSpPr/>
          <p:nvPr/>
        </p:nvSpPr>
        <p:spPr>
          <a:xfrm>
            <a:off x="1165225" y="173513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2"/>
          <p:cNvSpPr>
            <a:spLocks noGrp="1"/>
          </p:cNvSpPr>
          <p:nvPr>
            <p:ph type="title" idx="4294967295"/>
          </p:nvPr>
        </p:nvSpPr>
        <p:spPr>
          <a:xfrm>
            <a:off x="508000" y="681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7.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宁夏）</a:t>
            </a:r>
            <a:r>
              <a:rPr lang="en-US" altLang="zh-CN" sz="2400"/>
              <a:t>2020</a:t>
            </a:r>
            <a:r>
              <a:rPr lang="zh-CN" altLang="zh-CN" sz="2400"/>
              <a:t>年</a:t>
            </a:r>
            <a:r>
              <a:rPr lang="en-US" altLang="zh-CN" sz="2400"/>
              <a:t>4</a:t>
            </a:r>
            <a:r>
              <a:rPr lang="zh-CN" altLang="zh-CN" sz="2400"/>
              <a:t>月</a:t>
            </a:r>
            <a:r>
              <a:rPr lang="en-US" altLang="zh-CN" sz="2400"/>
              <a:t>22</a:t>
            </a:r>
            <a:r>
              <a:rPr lang="zh-CN" altLang="zh-CN" sz="2400"/>
              <a:t>日，在中国海军成立</a:t>
            </a:r>
            <a:r>
              <a:rPr lang="en-US" altLang="zh-CN" sz="2400"/>
              <a:t>71</a:t>
            </a:r>
            <a:r>
              <a:rPr lang="zh-CN" altLang="zh-CN" sz="2400"/>
              <a:t>周年纪念日前夕，</a:t>
            </a:r>
            <a:r>
              <a:rPr lang="en-US" altLang="zh-CN" sz="2400"/>
              <a:t>075</a:t>
            </a:r>
            <a:r>
              <a:rPr lang="zh-CN" altLang="zh-CN" sz="2400"/>
              <a:t>型两栖攻击舰的</a:t>
            </a:r>
            <a:r>
              <a:rPr lang="en-US" altLang="zh-CN" sz="2400"/>
              <a:t>2</a:t>
            </a:r>
            <a:r>
              <a:rPr lang="zh-CN" altLang="zh-CN" sz="2400"/>
              <a:t>号舰在上海某造船厂正式下水．如下图所示，这艘两栖攻击舰长约</a:t>
            </a:r>
            <a:r>
              <a:rPr lang="en-US" altLang="zh-CN" sz="2400"/>
              <a:t>235</a:t>
            </a:r>
            <a:r>
              <a:rPr lang="zh-CN" altLang="zh-CN" sz="2400"/>
              <a:t>米，宽约</a:t>
            </a:r>
            <a:r>
              <a:rPr lang="en-US" altLang="zh-CN" sz="2400"/>
              <a:t>36</a:t>
            </a:r>
            <a:r>
              <a:rPr lang="zh-CN" altLang="zh-CN" sz="2400"/>
              <a:t>米，排水量约为</a:t>
            </a:r>
            <a:r>
              <a:rPr lang="en-US" altLang="zh-CN" sz="2400"/>
              <a:t>3.5×10</a:t>
            </a:r>
            <a:r>
              <a:rPr lang="en-US" altLang="zh-CN" sz="2400" baseline="30000"/>
              <a:t>4</a:t>
            </a:r>
            <a:r>
              <a:rPr lang="zh-CN" altLang="zh-CN" sz="2400"/>
              <a:t>吨，是中国海军舰艇中</a:t>
            </a:r>
            <a:br>
              <a:rPr lang="en-US" altLang="zh-CN" sz="2400"/>
            </a:br>
            <a:r>
              <a:rPr lang="zh-CN" altLang="zh-CN" sz="2400"/>
              <a:t>尺寸仅次于航母的军舰．下列说法正确的是</a:t>
            </a:r>
            <a:br>
              <a:rPr lang="en-US" altLang="zh-CN" sz="2400"/>
            </a:br>
            <a:r>
              <a:rPr lang="zh-CN" altLang="zh-CN" sz="2400"/>
              <a:t>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．此军舰满载时受到的浮力约为</a:t>
            </a:r>
            <a:r>
              <a:rPr lang="en-US" altLang="zh-CN" sz="2400"/>
              <a:t>3.5×10</a:t>
            </a:r>
            <a:r>
              <a:rPr lang="en-US" altLang="zh-CN" sz="2400" baseline="30000"/>
              <a:t>4</a:t>
            </a:r>
            <a:r>
              <a:rPr lang="en-US" altLang="zh-CN" sz="2400"/>
              <a:t> N      </a:t>
            </a:r>
            <a:br>
              <a:rPr lang="en-US" altLang="zh-CN" sz="2400"/>
            </a:br>
            <a:r>
              <a:rPr lang="en-US" altLang="zh-CN" sz="2400"/>
              <a:t>B</a:t>
            </a:r>
            <a:r>
              <a:rPr lang="zh-CN" altLang="zh-CN" sz="2400"/>
              <a:t>．军舰受到的浮力和军舰对水的压力是一对平衡力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．此军舰从长江驶入东海后，船体会下沉一些</a:t>
            </a:r>
            <a:r>
              <a:rPr lang="en-US" altLang="zh-CN" sz="2400"/>
              <a:t>     </a:t>
            </a:r>
            <a:br>
              <a:rPr lang="en-US" altLang="zh-CN" sz="2400"/>
            </a:br>
            <a:r>
              <a:rPr lang="en-US" altLang="zh-CN" sz="2400"/>
              <a:t>D</a:t>
            </a:r>
            <a:r>
              <a:rPr lang="zh-CN" altLang="zh-CN" sz="2400"/>
              <a:t>．直升机从军舰上飞走后，军舰所受浮力减小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0724" name="图片 1"/>
          <p:cNvPicPr>
            <a:picLocks noChangeAspect="1"/>
          </p:cNvPicPr>
          <p:nvPr/>
        </p:nvPicPr>
        <p:blipFill>
          <a:blip r:embed="rId2"/>
          <a:srcRect r="85159"/>
          <a:stretch>
            <a:fillRect/>
          </a:stretch>
        </p:blipFill>
        <p:spPr>
          <a:xfrm>
            <a:off x="6604000" y="2395538"/>
            <a:ext cx="2120900" cy="1809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矩形 5"/>
          <p:cNvSpPr/>
          <p:nvPr/>
        </p:nvSpPr>
        <p:spPr>
          <a:xfrm>
            <a:off x="992188" y="342900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825500"/>
            <a:ext cx="82772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雅安）如上图所示，当乒乓球从水里上浮到水面上，乒乓球在</a:t>
            </a:r>
            <a:r>
              <a:rPr lang="en-US" altLang="zh-CN" sz="2800"/>
              <a:t>A</a:t>
            </a:r>
            <a:r>
              <a:rPr lang="zh-CN" altLang="zh-CN" sz="2800"/>
              <a:t>位置时受到的浮力为</a:t>
            </a:r>
            <a:r>
              <a:rPr lang="en-US" altLang="zh-CN" sz="2800" i="1"/>
              <a:t>F</a:t>
            </a:r>
            <a:r>
              <a:rPr lang="en-US" altLang="zh-CN" sz="2800" baseline="-25000"/>
              <a:t>A</a:t>
            </a:r>
            <a:r>
              <a:rPr lang="zh-CN" altLang="zh-CN" sz="2800"/>
              <a:t>，水对杯底的压强为</a:t>
            </a:r>
            <a:r>
              <a:rPr lang="en-US" altLang="zh-CN" sz="2800" i="1"/>
              <a:t>p</a:t>
            </a:r>
            <a:r>
              <a:rPr lang="en-US" altLang="zh-CN" sz="2800" baseline="-25000"/>
              <a:t>A</a:t>
            </a:r>
            <a:r>
              <a:rPr lang="zh-CN" altLang="zh-CN" sz="2800"/>
              <a:t>，在</a:t>
            </a:r>
            <a:r>
              <a:rPr lang="en-US" altLang="zh-CN" sz="2800"/>
              <a:t>B</a:t>
            </a:r>
            <a:r>
              <a:rPr lang="zh-CN" altLang="zh-CN" sz="2800"/>
              <a:t>位置时受到的浮力为</a:t>
            </a:r>
            <a:r>
              <a:rPr lang="en-US" altLang="zh-CN" sz="2800" i="1"/>
              <a:t>F</a:t>
            </a:r>
            <a:r>
              <a:rPr lang="en-US" altLang="zh-CN" sz="2800" baseline="-25000"/>
              <a:t>B</a:t>
            </a:r>
            <a:r>
              <a:rPr lang="zh-CN" altLang="zh-CN" sz="2800"/>
              <a:t>，水对杯底的压强为</a:t>
            </a:r>
            <a:r>
              <a:rPr lang="en-US" altLang="zh-CN" sz="2800" i="1"/>
              <a:t>p</a:t>
            </a:r>
            <a:r>
              <a:rPr lang="en-US" altLang="zh-CN" sz="2800" baseline="-25000"/>
              <a:t>B</a:t>
            </a:r>
            <a:r>
              <a:rPr lang="zh-CN" altLang="zh-CN" sz="2800"/>
              <a:t>，则它们的大小关系是（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 i="1"/>
              <a:t>F</a:t>
            </a:r>
            <a:r>
              <a:rPr lang="en-US" altLang="zh-CN" sz="2800" baseline="-25000"/>
              <a:t>A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en-US" altLang="zh-CN" sz="2800" baseline="-25000"/>
              <a:t>B</a:t>
            </a:r>
            <a:r>
              <a:rPr lang="zh-CN" altLang="zh-CN" sz="2800"/>
              <a:t>　</a:t>
            </a:r>
            <a:r>
              <a:rPr lang="en-US" altLang="zh-CN" sz="2800" i="1"/>
              <a:t>p</a:t>
            </a:r>
            <a:r>
              <a:rPr lang="en-US" altLang="zh-CN" sz="2800" baseline="-25000"/>
              <a:t>A</a:t>
            </a:r>
            <a:r>
              <a:rPr lang="zh-CN" altLang="zh-CN" sz="2800"/>
              <a:t>＝</a:t>
            </a:r>
            <a:r>
              <a:rPr lang="en-US" altLang="zh-CN" sz="2800" i="1"/>
              <a:t>p</a:t>
            </a:r>
            <a:r>
              <a:rPr lang="en-US" altLang="zh-CN" sz="2800" baseline="-25000"/>
              <a:t>B</a:t>
            </a:r>
            <a:r>
              <a:rPr lang="en-US" altLang="zh-CN" sz="2800"/>
              <a:t>        	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F</a:t>
            </a:r>
            <a:r>
              <a:rPr lang="en-US" altLang="zh-CN" sz="2800" baseline="-25000"/>
              <a:t>A</a:t>
            </a:r>
            <a:r>
              <a:rPr lang="zh-CN" altLang="zh-CN" sz="2800"/>
              <a:t>＜</a:t>
            </a:r>
            <a:r>
              <a:rPr lang="en-US" altLang="zh-CN" sz="2800" i="1"/>
              <a:t>F</a:t>
            </a:r>
            <a:r>
              <a:rPr lang="en-US" altLang="zh-CN" sz="2800" baseline="-25000"/>
              <a:t>B</a:t>
            </a:r>
            <a:r>
              <a:rPr lang="zh-CN" altLang="zh-CN" sz="2800"/>
              <a:t>　</a:t>
            </a:r>
            <a:r>
              <a:rPr lang="en-US" altLang="zh-CN" sz="2800" i="1"/>
              <a:t>p</a:t>
            </a:r>
            <a:r>
              <a:rPr lang="en-US" altLang="zh-CN" sz="2800" baseline="-25000"/>
              <a:t>A</a:t>
            </a:r>
            <a:r>
              <a:rPr lang="zh-CN" altLang="zh-CN" sz="2800"/>
              <a:t>＜</a:t>
            </a:r>
            <a:r>
              <a:rPr lang="en-US" altLang="zh-CN" sz="2800" i="1"/>
              <a:t>p</a:t>
            </a:r>
            <a:r>
              <a:rPr lang="en-US" altLang="zh-CN" sz="2800" baseline="-25000"/>
              <a:t>B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 i="1"/>
              <a:t>F</a:t>
            </a:r>
            <a:r>
              <a:rPr lang="en-US" altLang="zh-CN" sz="2800" baseline="-25000"/>
              <a:t>A</a:t>
            </a:r>
            <a:r>
              <a:rPr lang="zh-CN" altLang="zh-CN" sz="2800"/>
              <a:t>＞</a:t>
            </a:r>
            <a:r>
              <a:rPr lang="en-US" altLang="zh-CN" sz="2800" i="1"/>
              <a:t>F</a:t>
            </a:r>
            <a:r>
              <a:rPr lang="en-US" altLang="zh-CN" sz="2800" baseline="-25000"/>
              <a:t>B</a:t>
            </a:r>
            <a:r>
              <a:rPr lang="zh-CN" altLang="zh-CN" sz="2800"/>
              <a:t>　</a:t>
            </a:r>
            <a:r>
              <a:rPr lang="en-US" altLang="zh-CN" sz="2800" i="1"/>
              <a:t>p</a:t>
            </a:r>
            <a:r>
              <a:rPr lang="en-US" altLang="zh-CN" sz="2800" baseline="-25000"/>
              <a:t>A</a:t>
            </a:r>
            <a:r>
              <a:rPr lang="zh-CN" altLang="zh-CN" sz="2800"/>
              <a:t>＞</a:t>
            </a:r>
            <a:r>
              <a:rPr lang="en-US" altLang="zh-CN" sz="2800" i="1"/>
              <a:t>p</a:t>
            </a:r>
            <a:r>
              <a:rPr lang="en-US" altLang="zh-CN" sz="2800" baseline="-25000"/>
              <a:t>B</a:t>
            </a:r>
            <a:r>
              <a:rPr lang="en-US" altLang="zh-CN" sz="2800"/>
              <a:t>	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 i="1"/>
              <a:t>F</a:t>
            </a:r>
            <a:r>
              <a:rPr lang="en-US" altLang="zh-CN" sz="2800" baseline="-25000"/>
              <a:t>A</a:t>
            </a:r>
            <a:r>
              <a:rPr lang="zh-CN" altLang="zh-CN" sz="2800"/>
              <a:t>＞</a:t>
            </a:r>
            <a:r>
              <a:rPr lang="en-US" altLang="zh-CN" sz="2800" i="1"/>
              <a:t>F</a:t>
            </a:r>
            <a:r>
              <a:rPr lang="en-US" altLang="zh-CN" sz="2800" baseline="-25000"/>
              <a:t>B</a:t>
            </a:r>
            <a:r>
              <a:rPr lang="zh-CN" altLang="zh-CN" sz="2800"/>
              <a:t>　</a:t>
            </a:r>
            <a:r>
              <a:rPr lang="en-US" altLang="zh-CN" sz="2800" i="1"/>
              <a:t>p</a:t>
            </a:r>
            <a:r>
              <a:rPr lang="en-US" altLang="zh-CN" sz="2800" baseline="-25000"/>
              <a:t>A</a:t>
            </a:r>
            <a:r>
              <a:rPr lang="zh-CN" altLang="zh-CN" sz="2800"/>
              <a:t>＝</a:t>
            </a:r>
            <a:r>
              <a:rPr lang="en-US" altLang="zh-CN" sz="2800" i="1"/>
              <a:t>p</a:t>
            </a:r>
            <a:r>
              <a:rPr lang="en-US" altLang="zh-CN" sz="2800" baseline="-25000"/>
              <a:t>B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1748" name="图片 1"/>
          <p:cNvPicPr>
            <a:picLocks noChangeAspect="1"/>
          </p:cNvPicPr>
          <p:nvPr/>
        </p:nvPicPr>
        <p:blipFill>
          <a:blip r:embed="rId2"/>
          <a:srcRect r="92107"/>
          <a:stretch>
            <a:fillRect/>
          </a:stretch>
        </p:blipFill>
        <p:spPr>
          <a:xfrm>
            <a:off x="5891213" y="3571875"/>
            <a:ext cx="1589087" cy="2125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矩形 5"/>
          <p:cNvSpPr/>
          <p:nvPr/>
        </p:nvSpPr>
        <p:spPr>
          <a:xfrm>
            <a:off x="7451725" y="28448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8636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武汉）一个质量分布均匀的正方体物块，边长是</a:t>
            </a:r>
            <a:r>
              <a:rPr lang="en-US" altLang="zh-CN" sz="2800"/>
              <a:t>10 cm</a:t>
            </a:r>
            <a:r>
              <a:rPr lang="zh-CN" altLang="zh-CN" sz="2800"/>
              <a:t>，密度是</a:t>
            </a:r>
            <a:r>
              <a:rPr lang="en-US" altLang="zh-CN" sz="2800"/>
              <a:t>0.8×10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，漂浮在液面上露出液面的体积占物块体积的</a:t>
            </a:r>
            <a:r>
              <a:rPr lang="en-US" altLang="zh-CN" sz="2800"/>
              <a:t>    .</a:t>
            </a:r>
            <a:r>
              <a:rPr lang="zh-CN" altLang="zh-CN" sz="2800"/>
              <a:t>用手缓慢下压物块，如上图所示，当物块上表面与液面刚好相平时，下列说法错误的是（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．液体的密度是</a:t>
            </a:r>
            <a:r>
              <a:rPr lang="en-US" altLang="zh-CN" sz="2800"/>
              <a:t>1.2×10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en-US" altLang="zh-CN" sz="2800"/>
              <a:t>   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．手对物块上表面的压力大小是</a:t>
            </a:r>
            <a:r>
              <a:rPr lang="en-US" altLang="zh-CN" sz="2800"/>
              <a:t>2 N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．液体对物块下表面的压力大小是</a:t>
            </a:r>
            <a:r>
              <a:rPr lang="en-US" altLang="zh-CN" sz="2800"/>
              <a:t>12 N         D</a:t>
            </a:r>
            <a:r>
              <a:rPr lang="zh-CN" altLang="zh-CN" sz="2800"/>
              <a:t>．物块下表面受到液体的压强是</a:t>
            </a:r>
            <a:r>
              <a:rPr lang="en-US" altLang="zh-CN" sz="2800"/>
              <a:t>1.2×10</a:t>
            </a:r>
            <a:r>
              <a:rPr lang="en-US" altLang="zh-CN" sz="2800" baseline="30000"/>
              <a:t>3</a:t>
            </a:r>
            <a:r>
              <a:rPr lang="en-US" altLang="zh-CN" sz="2800"/>
              <a:t> Pa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2772" name="图片 1"/>
          <p:cNvPicPr>
            <a:picLocks noChangeAspect="1"/>
          </p:cNvPicPr>
          <p:nvPr/>
        </p:nvPicPr>
        <p:blipFill>
          <a:blip r:embed="rId2"/>
          <a:srcRect r="96739"/>
          <a:stretch>
            <a:fillRect/>
          </a:stretch>
        </p:blipFill>
        <p:spPr>
          <a:xfrm>
            <a:off x="5668963" y="1887538"/>
            <a:ext cx="298450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3" name="图片 3"/>
          <p:cNvPicPr>
            <a:picLocks noChangeAspect="1"/>
          </p:cNvPicPr>
          <p:nvPr/>
        </p:nvPicPr>
        <p:blipFill>
          <a:blip r:embed="rId3"/>
          <a:srcRect r="91264"/>
          <a:stretch>
            <a:fillRect/>
          </a:stretch>
        </p:blipFill>
        <p:spPr>
          <a:xfrm>
            <a:off x="7083425" y="3167063"/>
            <a:ext cx="1473200" cy="21351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4" name="矩形 5"/>
          <p:cNvSpPr/>
          <p:nvPr/>
        </p:nvSpPr>
        <p:spPr>
          <a:xfrm>
            <a:off x="4646613" y="3167063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聊城）潜水艇为增强国防力量，维护祖国安定发挥了重要作用．潜水艇截面如下图所示，通过向水舱中充水或从水舱向外排水来改变潜水艇的自重，从面使其下沉或上浮．我国某型号潜水艇的总体积为</a:t>
            </a:r>
            <a:r>
              <a:rPr lang="en-US" altLang="zh-CN" sz="2800"/>
              <a:t>2×10</a:t>
            </a:r>
            <a:r>
              <a:rPr lang="en-US" altLang="zh-CN" sz="2800" baseline="30000"/>
              <a:t>3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r>
              <a:rPr lang="zh-CN" altLang="zh-CN" sz="2800"/>
              <a:t>，水舱未充海水时</a:t>
            </a:r>
            <a:br>
              <a:rPr lang="en-US" altLang="zh-CN" sz="2800"/>
            </a:br>
            <a:r>
              <a:rPr lang="zh-CN" altLang="zh-CN" sz="2800"/>
              <a:t>潜水艇总重为</a:t>
            </a:r>
            <a:r>
              <a:rPr lang="en-US" altLang="zh-CN" sz="2800"/>
              <a:t>1.26×10</a:t>
            </a:r>
            <a:r>
              <a:rPr lang="en-US" altLang="zh-CN" sz="2800" baseline="30000"/>
              <a:t>7</a:t>
            </a:r>
            <a:r>
              <a:rPr lang="en-US" altLang="zh-CN" sz="2800"/>
              <a:t> N</a:t>
            </a:r>
            <a:r>
              <a:rPr lang="zh-CN" altLang="zh-CN" sz="2800"/>
              <a:t>，最大下潜深</a:t>
            </a:r>
            <a:br>
              <a:rPr lang="en-US" altLang="zh-CN" sz="2800"/>
            </a:br>
            <a:r>
              <a:rPr lang="zh-CN" altLang="zh-CN" sz="2800"/>
              <a:t>度可达</a:t>
            </a:r>
            <a:r>
              <a:rPr lang="en-US" altLang="zh-CN" sz="2800"/>
              <a:t>400 m</a:t>
            </a:r>
            <a:r>
              <a:rPr lang="zh-CN" altLang="zh-CN" sz="2800"/>
              <a:t>．海水密度取</a:t>
            </a:r>
            <a:r>
              <a:rPr lang="en-US" altLang="zh-CN" sz="2800"/>
              <a:t>1.03×10</a:t>
            </a:r>
            <a:r>
              <a:rPr lang="en-US" altLang="zh-CN" sz="2800" baseline="30000"/>
              <a:t>3</a:t>
            </a:r>
            <a:r>
              <a:rPr lang="en-US" altLang="zh-CN" sz="2800"/>
              <a:t> </a:t>
            </a:r>
            <a:br>
              <a:rPr lang="en-US" altLang="zh-CN" sz="2800"/>
            </a:b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N/kg.</a:t>
            </a:r>
            <a:r>
              <a:rPr lang="zh-CN" altLang="zh-CN" sz="2800"/>
              <a:t>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379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5150" y="3527425"/>
            <a:ext cx="1449388" cy="22907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669925" y="16065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）最大下潜深度处的海水压强；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4820" name="矩形 1"/>
          <p:cNvSpPr/>
          <p:nvPr/>
        </p:nvSpPr>
        <p:spPr>
          <a:xfrm>
            <a:off x="895350" y="2343150"/>
            <a:ext cx="7532688" cy="19573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最大下潜深度处的海水压强：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ρgh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1.03×10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kg/m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×10 N/kg×400 m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4.12×10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Pa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425450" y="1863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）潜水艇完全潜入海水中时受到的浮力；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sp>
        <p:nvSpPr>
          <p:cNvPr id="35844" name="矩形 3"/>
          <p:cNvSpPr/>
          <p:nvPr/>
        </p:nvSpPr>
        <p:spPr>
          <a:xfrm>
            <a:off x="590550" y="2597150"/>
            <a:ext cx="8112125" cy="19589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潜水艇完全潜入海水中时受到的浮力：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浮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ρgV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1.03×10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kg/m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×10 N/kg×2×10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2.06×10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N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82613" y="12192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）潜水艇悬浮在海水中时，水舱中充入海水的质量．</a:t>
            </a:r>
            <a:endParaRPr lang="zh-CN" altLang="en-US" sz="2800"/>
          </a:p>
        </p:txBody>
      </p:sp>
      <p:pic>
        <p:nvPicPr>
          <p:cNvPr id="36868" name="图片 1"/>
          <p:cNvPicPr>
            <a:picLocks noChangeAspect="1"/>
          </p:cNvPicPr>
          <p:nvPr/>
        </p:nvPicPr>
        <p:blipFill>
          <a:blip r:embed="rId2"/>
          <a:srcRect r="12949"/>
          <a:stretch>
            <a:fillRect/>
          </a:stretch>
        </p:blipFill>
        <p:spPr>
          <a:xfrm>
            <a:off x="749300" y="2606675"/>
            <a:ext cx="7959725" cy="3279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779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广东）游泳时佩戴游泳圈是防止溺水的有效方法，质量为</a:t>
            </a:r>
            <a:r>
              <a:rPr lang="en-US" altLang="zh-CN" sz="2800"/>
              <a:t>50 kg</a:t>
            </a:r>
            <a:r>
              <a:rPr lang="zh-CN" altLang="zh-CN" sz="2800"/>
              <a:t>的小蓉佩戴游泳圈后，能静静地漂浮在水面上，如下图所示，游泳圈对她的作用力大小最符合实际的是（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5 000 N	    	B</a:t>
            </a:r>
            <a:r>
              <a:rPr lang="zh-CN" altLang="zh-CN" sz="2800"/>
              <a:t>．</a:t>
            </a:r>
            <a:r>
              <a:rPr lang="en-US" altLang="zh-CN" sz="2800"/>
              <a:t>500 N	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50 N	    	D</a:t>
            </a:r>
            <a:r>
              <a:rPr lang="zh-CN" altLang="zh-CN" sz="2800"/>
              <a:t>．</a:t>
            </a:r>
            <a:r>
              <a:rPr lang="en-US" altLang="zh-CN" sz="2800"/>
              <a:t>5 N</a:t>
            </a:r>
            <a:endParaRPr lang="zh-CN" altLang="zh-CN" sz="2800"/>
          </a:p>
        </p:txBody>
      </p:sp>
      <p:pic>
        <p:nvPicPr>
          <p:cNvPr id="37892" name="图片 1"/>
          <p:cNvPicPr>
            <a:picLocks noChangeAspect="1"/>
          </p:cNvPicPr>
          <p:nvPr/>
        </p:nvPicPr>
        <p:blipFill>
          <a:blip r:embed="rId2"/>
          <a:srcRect r="86212"/>
          <a:stretch>
            <a:fillRect/>
          </a:stretch>
        </p:blipFill>
        <p:spPr>
          <a:xfrm>
            <a:off x="5881688" y="3389313"/>
            <a:ext cx="2241550" cy="20589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8"/>
          <p:cNvSpPr/>
          <p:nvPr/>
        </p:nvSpPr>
        <p:spPr>
          <a:xfrm>
            <a:off x="4646613" y="33893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广东）重为</a:t>
            </a:r>
            <a:r>
              <a:rPr lang="en-US" altLang="zh-CN" sz="2800" i="1"/>
              <a:t>G</a:t>
            </a:r>
            <a:r>
              <a:rPr lang="zh-CN" altLang="zh-CN" sz="2800"/>
              <a:t>的鸡蛋沉在盛有水的杯子的底部，向水中加入食盐并使其溶解，鸡蛋渐渐浮起，最终漂浮在水面，如上图甲所示．请在图乙中画出上述过程中鸡蛋所受的浮力</a:t>
            </a:r>
            <a:r>
              <a:rPr lang="en-US" altLang="zh-CN" sz="2800" i="1"/>
              <a:t>F</a:t>
            </a:r>
            <a:r>
              <a:rPr lang="zh-CN" altLang="zh-CN" sz="2800"/>
              <a:t>随时间</a:t>
            </a:r>
            <a:r>
              <a:rPr lang="en-US" altLang="zh-CN" sz="2800" i="1"/>
              <a:t>t</a:t>
            </a:r>
            <a:r>
              <a:rPr lang="zh-CN" altLang="zh-CN" sz="2800"/>
              <a:t>变化的大致图象．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图片 2"/>
          <p:cNvPicPr>
            <a:picLocks noChangeAspect="1"/>
          </p:cNvPicPr>
          <p:nvPr/>
        </p:nvPicPr>
        <p:blipFill>
          <a:blip r:embed="rId2"/>
          <a:srcRect r="82634"/>
          <a:stretch>
            <a:fillRect/>
          </a:stretch>
        </p:blipFill>
        <p:spPr>
          <a:xfrm>
            <a:off x="2944813" y="3678238"/>
            <a:ext cx="3403600" cy="24812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7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5450" y="3678238"/>
            <a:ext cx="1914525" cy="1666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937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广东）我国最新研发的</a:t>
            </a:r>
            <a:r>
              <a:rPr lang="en-US" altLang="zh-CN" sz="2800"/>
              <a:t>63A</a:t>
            </a:r>
            <a:r>
              <a:rPr lang="zh-CN" altLang="zh-CN" sz="2800"/>
              <a:t>式轻型水陆两栖坦克的质量为</a:t>
            </a:r>
            <a:r>
              <a:rPr lang="en-US" altLang="zh-CN" sz="2800"/>
              <a:t>24 t</a:t>
            </a:r>
            <a:r>
              <a:rPr lang="zh-CN" altLang="zh-CN" sz="2800"/>
              <a:t>，它在陆地上行驶时与水平地面接触的总面积为</a:t>
            </a:r>
            <a:r>
              <a:rPr lang="en-US" altLang="zh-CN" sz="2800"/>
              <a:t>8 m</a:t>
            </a:r>
            <a:r>
              <a:rPr lang="en-US" altLang="zh-CN" sz="2800" baseline="30000"/>
              <a:t>2</a:t>
            </a:r>
            <a:r>
              <a:rPr lang="zh-CN" altLang="zh-CN" sz="2800"/>
              <a:t>，对地面的压强为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Pa</a:t>
            </a:r>
            <a:r>
              <a:rPr lang="zh-CN" altLang="zh-CN" sz="2800"/>
              <a:t>；坦克的前部和后部各装有一个浮控箱，当坦克在水面上浮渡时，它受到的浮力时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，排开水的体积为</a:t>
            </a:r>
            <a:r>
              <a:rPr lang="zh-CN" altLang="zh-CN" sz="2800" u="sng"/>
              <a:t>　　　　　</a:t>
            </a:r>
            <a:r>
              <a:rPr lang="en-US" altLang="zh-CN" sz="2800"/>
              <a:t>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r>
              <a:rPr lang="zh-CN" altLang="zh-CN" sz="2800"/>
              <a:t>（</a:t>
            </a:r>
            <a:r>
              <a:rPr lang="en-US" altLang="zh-CN" sz="2800" i="1"/>
              <a:t>ρ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endParaRPr lang="zh-CN" altLang="en-US" sz="2800"/>
          </a:p>
        </p:txBody>
      </p:sp>
      <p:sp>
        <p:nvSpPr>
          <p:cNvPr id="39940" name="矩形 2"/>
          <p:cNvSpPr/>
          <p:nvPr/>
        </p:nvSpPr>
        <p:spPr>
          <a:xfrm>
            <a:off x="3725863" y="4397375"/>
            <a:ext cx="5445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24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9941" name="矩形 3"/>
          <p:cNvSpPr/>
          <p:nvPr/>
        </p:nvSpPr>
        <p:spPr>
          <a:xfrm>
            <a:off x="7154863" y="2468563"/>
            <a:ext cx="12017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en-US" sz="2800"/>
          </a:p>
        </p:txBody>
      </p:sp>
      <p:sp>
        <p:nvSpPr>
          <p:cNvPr id="39942" name="矩形 5"/>
          <p:cNvSpPr/>
          <p:nvPr/>
        </p:nvSpPr>
        <p:spPr>
          <a:xfrm>
            <a:off x="6116638" y="3751263"/>
            <a:ext cx="14716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2.4×10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2015·</a:t>
            </a:r>
            <a:r>
              <a:rPr lang="zh-CN" altLang="zh-CN" sz="2800"/>
              <a:t>广东）如上图所示为一种自制简易密度计，它是在木棒的一端缠绕一些铜丝做成的，用它来测量液体密度时，该密度计</a:t>
            </a:r>
            <a:r>
              <a:rPr lang="zh-CN" altLang="zh-CN" sz="2800" u="sng"/>
              <a:t>　　　　　</a:t>
            </a:r>
            <a:r>
              <a:rPr lang="zh-CN" altLang="zh-CN" sz="2800"/>
              <a:t>在被测液体中（选填</a:t>
            </a:r>
            <a:r>
              <a:rPr lang="en-US" altLang="zh-CN" sz="2800"/>
              <a:t>“</a:t>
            </a:r>
            <a:r>
              <a:rPr lang="zh-CN" altLang="zh-CN" sz="2800"/>
              <a:t>悬浮</a:t>
            </a:r>
            <a:r>
              <a:rPr lang="en-US" altLang="zh-CN" sz="2800"/>
              <a:t>”“</a:t>
            </a:r>
            <a:r>
              <a:rPr lang="zh-CN" altLang="zh-CN" sz="2800"/>
              <a:t>漂浮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下沉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将其分别放入装有液体密度为</a:t>
            </a:r>
            <a:r>
              <a:rPr lang="en-US" altLang="zh-CN" sz="2800" i="1"/>
              <a:t>ρ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ρ</a:t>
            </a:r>
            <a:r>
              <a:rPr lang="en-US" altLang="zh-CN" sz="2800" baseline="-25000"/>
              <a:t>2</a:t>
            </a:r>
            <a:r>
              <a:rPr lang="zh-CN" altLang="zh-CN" sz="2800"/>
              <a:t>的两个烧杯中，可以判断：</a:t>
            </a:r>
            <a:r>
              <a:rPr lang="en-US" altLang="zh-CN" sz="2800" i="1"/>
              <a:t>ρ</a:t>
            </a:r>
            <a:r>
              <a:rPr lang="en-US" altLang="zh-CN" sz="2800" baseline="-25000"/>
              <a:t>1</a:t>
            </a:r>
            <a:r>
              <a:rPr lang="zh-CN" altLang="zh-CN" sz="2800" u="sng"/>
              <a:t>　　　　</a:t>
            </a:r>
            <a:r>
              <a:rPr lang="en-US" altLang="zh-CN" sz="2800" i="1"/>
              <a:t>ρ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r>
              <a:rPr lang="zh-CN" altLang="zh-CN" sz="2800"/>
              <a:t>若该密度计两次测量中排开液体的质量分别为</a:t>
            </a:r>
            <a:r>
              <a:rPr lang="en-US" altLang="zh-CN" sz="2800" i="1"/>
              <a:t>m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m</a:t>
            </a:r>
            <a:r>
              <a:rPr lang="en-US" altLang="zh-CN" sz="2800" baseline="-25000"/>
              <a:t>2</a:t>
            </a:r>
            <a:r>
              <a:rPr lang="zh-CN" altLang="zh-CN" sz="2800"/>
              <a:t>，则</a:t>
            </a:r>
            <a:r>
              <a:rPr lang="en-US" altLang="zh-CN" sz="2800" i="1"/>
              <a:t>m</a:t>
            </a:r>
            <a:r>
              <a:rPr lang="en-US" altLang="zh-CN" sz="2800" baseline="-25000"/>
              <a:t>1</a:t>
            </a:r>
            <a:r>
              <a:rPr lang="zh-CN" altLang="zh-CN" sz="2800" u="sng"/>
              <a:t>　　　　</a:t>
            </a:r>
            <a:r>
              <a:rPr lang="en-US" altLang="zh-CN" sz="2800" i="1"/>
              <a:t>m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br>
              <a:rPr lang="en-US" altLang="zh-CN" sz="2800"/>
            </a:br>
            <a:r>
              <a:rPr lang="zh-CN" altLang="zh-CN" sz="2800"/>
              <a:t>（后两空选</a:t>
            </a:r>
            <a:r>
              <a:rPr lang="en-US" altLang="zh-CN" sz="2800"/>
              <a:t>“</a:t>
            </a:r>
            <a:r>
              <a:rPr lang="zh-CN" altLang="zh-CN" sz="2800"/>
              <a:t>＜</a:t>
            </a:r>
            <a:r>
              <a:rPr lang="en-US" altLang="zh-CN" sz="2800"/>
              <a:t>”“</a:t>
            </a:r>
            <a:r>
              <a:rPr lang="zh-CN" altLang="zh-CN" sz="2800"/>
              <a:t>＝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＞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64" name="图片 3"/>
          <p:cNvPicPr>
            <a:picLocks noChangeAspect="1"/>
          </p:cNvPicPr>
          <p:nvPr/>
        </p:nvPicPr>
        <p:blipFill>
          <a:blip r:embed="rId2"/>
          <a:srcRect r="86423"/>
          <a:stretch>
            <a:fillRect/>
          </a:stretch>
        </p:blipFill>
        <p:spPr>
          <a:xfrm>
            <a:off x="6265863" y="4787900"/>
            <a:ext cx="2146300" cy="1670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5" name="矩形 5"/>
          <p:cNvSpPr/>
          <p:nvPr/>
        </p:nvSpPr>
        <p:spPr>
          <a:xfrm>
            <a:off x="4637088" y="480695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0966" name="矩形 6"/>
          <p:cNvSpPr/>
          <p:nvPr/>
        </p:nvSpPr>
        <p:spPr>
          <a:xfrm>
            <a:off x="5635625" y="224948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漂浮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0967" name="矩形 7"/>
          <p:cNvSpPr/>
          <p:nvPr/>
        </p:nvSpPr>
        <p:spPr>
          <a:xfrm>
            <a:off x="1198563" y="418782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5" grpId="0"/>
      <p:bldP spid="40966" grpId="0"/>
      <p:bldP spid="4096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08000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5.</a:t>
            </a:r>
            <a:r>
              <a:rPr lang="zh-CN" altLang="zh-CN" sz="2400"/>
              <a:t>（</a:t>
            </a:r>
            <a:r>
              <a:rPr lang="en-US" altLang="zh-CN" sz="2400"/>
              <a:t>2017·</a:t>
            </a:r>
            <a:r>
              <a:rPr lang="zh-CN" altLang="zh-CN" sz="2400"/>
              <a:t>广东）将体积相同材料不同的甲、乙、丙三个实心小球，分别轻轻放入三个装满水的相同烧杯中，甲球下沉至杯底、乙球漂浮和丙球悬浮，如下图所示，下列说法正确的是（　　）</a:t>
            </a:r>
            <a:br>
              <a:rPr lang="zh-CN" altLang="zh-CN" sz="2400"/>
            </a:br>
            <a:r>
              <a:rPr lang="en-US" altLang="zh-CN" sz="2400"/>
              <a:t>A.</a:t>
            </a:r>
            <a:r>
              <a:rPr lang="zh-CN" altLang="zh-CN" sz="2400"/>
              <a:t>三个小球的质量大小关系是</a:t>
            </a:r>
            <a:r>
              <a:rPr lang="en-US" altLang="zh-CN" sz="2400" i="1"/>
              <a:t>m</a:t>
            </a:r>
            <a:r>
              <a:rPr lang="zh-CN" altLang="zh-CN" sz="2400" baseline="-25000"/>
              <a:t>甲</a:t>
            </a:r>
            <a:r>
              <a:rPr lang="zh-CN" altLang="zh-CN" sz="2400"/>
              <a:t>＞</a:t>
            </a:r>
            <a:r>
              <a:rPr lang="en-US" altLang="zh-CN" sz="2400" i="1"/>
              <a:t>m</a:t>
            </a:r>
            <a:r>
              <a:rPr lang="zh-CN" altLang="zh-CN" sz="2400" baseline="-25000"/>
              <a:t>乙</a:t>
            </a:r>
            <a:r>
              <a:rPr lang="zh-CN" altLang="zh-CN" sz="2400"/>
              <a:t>＞</a:t>
            </a:r>
            <a:r>
              <a:rPr lang="en-US" altLang="zh-CN" sz="2400" i="1"/>
              <a:t>m</a:t>
            </a:r>
            <a:r>
              <a:rPr lang="zh-CN" altLang="zh-CN" sz="2400" baseline="-25000"/>
              <a:t>丙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．三个小球受到的浮力大小关系是</a:t>
            </a:r>
            <a:r>
              <a:rPr lang="en-US" altLang="zh-CN" sz="2400" i="1"/>
              <a:t>F</a:t>
            </a:r>
            <a:r>
              <a:rPr lang="zh-CN" altLang="zh-CN" sz="2400" baseline="-25000"/>
              <a:t>甲</a:t>
            </a:r>
            <a:r>
              <a:rPr lang="zh-CN" altLang="zh-CN" sz="2400"/>
              <a:t>＝</a:t>
            </a:r>
            <a:r>
              <a:rPr lang="en-US" altLang="zh-CN" sz="2400" i="1"/>
              <a:t>F</a:t>
            </a:r>
            <a:r>
              <a:rPr lang="zh-CN" altLang="zh-CN" sz="2400" baseline="-25000"/>
              <a:t>丙</a:t>
            </a:r>
            <a:r>
              <a:rPr lang="zh-CN" altLang="zh-CN" sz="2400"/>
              <a:t>＜</a:t>
            </a:r>
            <a:r>
              <a:rPr lang="en-US" altLang="zh-CN" sz="2400" i="1"/>
              <a:t>F</a:t>
            </a:r>
            <a:r>
              <a:rPr lang="zh-CN" altLang="zh-CN" sz="2400" baseline="-25000"/>
              <a:t>乙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．三个烧杯中的水对烧杯底部的压</a:t>
            </a:r>
            <a:br>
              <a:rPr lang="en-US" altLang="zh-CN" sz="2400"/>
            </a:br>
            <a:r>
              <a:rPr lang="zh-CN" altLang="zh-CN" sz="2400"/>
              <a:t>强大小关系是</a:t>
            </a:r>
            <a:r>
              <a:rPr lang="en-US" altLang="zh-CN" sz="2400" i="1"/>
              <a:t>p</a:t>
            </a:r>
            <a:r>
              <a:rPr lang="zh-CN" altLang="zh-CN" sz="2400" baseline="-25000"/>
              <a:t>甲</a:t>
            </a:r>
            <a:r>
              <a:rPr lang="zh-CN" altLang="zh-CN" sz="2400"/>
              <a:t>＞</a:t>
            </a:r>
            <a:r>
              <a:rPr lang="en-US" altLang="zh-CN" sz="2400" i="1"/>
              <a:t>p</a:t>
            </a:r>
            <a:r>
              <a:rPr lang="zh-CN" altLang="zh-CN" sz="2400" baseline="-25000"/>
              <a:t>乙</a:t>
            </a:r>
            <a:r>
              <a:rPr lang="zh-CN" altLang="zh-CN" sz="2400"/>
              <a:t>＞</a:t>
            </a:r>
            <a:r>
              <a:rPr lang="en-US" altLang="zh-CN" sz="2400" i="1"/>
              <a:t>p</a:t>
            </a:r>
            <a:r>
              <a:rPr lang="zh-CN" altLang="zh-CN" sz="2400" baseline="-25000"/>
              <a:t>丙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．三个烧杯底部对桌面的压强大小</a:t>
            </a:r>
            <a:br>
              <a:rPr lang="en-US" altLang="zh-CN" sz="2400"/>
            </a:br>
            <a:r>
              <a:rPr lang="zh-CN" altLang="zh-CN" sz="2400"/>
              <a:t>关系是</a:t>
            </a:r>
            <a:r>
              <a:rPr lang="en-US" altLang="zh-CN" sz="2400" i="1"/>
              <a:t>p</a:t>
            </a:r>
            <a:r>
              <a:rPr lang="en-US" altLang="zh-CN" sz="2400"/>
              <a:t>′</a:t>
            </a:r>
            <a:r>
              <a:rPr lang="zh-CN" altLang="zh-CN" sz="2400" baseline="-25000"/>
              <a:t>甲</a:t>
            </a:r>
            <a:r>
              <a:rPr lang="zh-CN" altLang="zh-CN" sz="2400"/>
              <a:t>＞</a:t>
            </a:r>
            <a:r>
              <a:rPr lang="en-US" altLang="zh-CN" sz="2400" i="1"/>
              <a:t>p</a:t>
            </a:r>
            <a:r>
              <a:rPr lang="en-US" altLang="zh-CN" sz="2400"/>
              <a:t>′</a:t>
            </a:r>
            <a:r>
              <a:rPr lang="zh-CN" altLang="zh-CN" sz="2400" baseline="-25000"/>
              <a:t>乙</a:t>
            </a:r>
            <a:r>
              <a:rPr lang="zh-CN" altLang="zh-CN" sz="2400"/>
              <a:t>＝</a:t>
            </a:r>
            <a:r>
              <a:rPr lang="en-US" altLang="zh-CN" sz="2400" i="1"/>
              <a:t>p</a:t>
            </a:r>
            <a:r>
              <a:rPr lang="en-US" altLang="zh-CN" sz="2400"/>
              <a:t>′</a:t>
            </a:r>
            <a:r>
              <a:rPr lang="zh-CN" altLang="zh-CN" sz="2400" baseline="-25000"/>
              <a:t>丙</a:t>
            </a:r>
            <a:endParaRPr lang="zh-CN" altLang="en-US" sz="2400"/>
          </a:p>
        </p:txBody>
      </p:sp>
      <p:pic>
        <p:nvPicPr>
          <p:cNvPr id="4198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4260850"/>
            <a:ext cx="3255963" cy="1371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5"/>
          <p:cNvSpPr/>
          <p:nvPr/>
        </p:nvSpPr>
        <p:spPr>
          <a:xfrm>
            <a:off x="1608138" y="2420938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  <p:pic>
        <p:nvPicPr>
          <p:cNvPr id="4199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477500" y="113538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144</Paragraphs>
  <Slides>40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baseType="lpstr" size="50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Courier New</vt:lpstr>
      <vt:lpstr>版式</vt:lpstr>
      <vt:lpstr>PowerPoint Presentation</vt:lpstr>
      <vt:lpstr>PowerPoint Presentation</vt:lpstr>
      <vt:lpstr>PowerPoint Presentation</vt:lpstr>
      <vt:lpstr>前提条件：物体浸没在液体中，且只受浮力和重力.    </vt:lpstr>
      <vt:lpstr>1.轮船：（1）工作原理：用密度大于水的材料制成做成　　　　　漂浮，使它能够排开更多的水；（2）排水量：轮船满载时货物的质量＋轮船的质量， 即m排 ＝m船＋m货，（1 t＝103 kg）；（3）轮船从江河到大海，浮力　　　　　，但海水密度变大，则排开水的体积变　　　　　．</vt:lpstr>
      <vt:lpstr>2.密度计：根据物体漂浮时的受力平衡和阿基米德原理制成的，密度计漂浮在不同液体中，浮力大小　　　　，根据阿基米德原理F浮＝　　　　　，根据排开体积多少反映液体的密度大小．3.潜水艇：（1）潜水艇的下潜和上浮是靠改变　　　　　来实现的；（2）鱼类是靠改变　　　　来实现下潜和上浮．</vt:lpstr>
      <vt:lpstr>4.气球和飞艇：（1）工作原理：气球是利用空气的浮力升空的；（2）气球里充的是密度　　　　　空气的气体．如：氢气、氦气或热空气．</vt:lpstr>
      <vt:lpstr>一　  物体的浮沉条件　          （2020·绥化）把质量是24 g，体积是30 cm3的物体浸没在水中，松手后该物体将　　　　　（选填“上浮”“悬浮”或“下沉”）.当它静止时，所受的浮力是　　　　　N.</vt:lpstr>
      <vt:lpstr>【点拔】（1）判断浸没液体中的物体的最终的状态有两种方法： ①比较ρ物和ρ液．ρ物＞ρ液，沉底，松手后下沉；ρ物＝ρ液，悬浮；ρ物＜ρ液，漂浮，松手后上浮； ②比较G物和F浮．G物＞F浮，下沉，最终沉底；G物＝F浮，悬浮；G物＜F浮，上浮，最终漂浮，F浮′＝G物 </vt:lpstr>
      <vt:lpstr>（2）比较物体受到的浮力：  ①体积相同的物体浸没液体中，V排相同，ρ液越大，F浮越大；  ②质量相同的物体浸在液体中，漂浮，F浮′＝G物；悬浮：F浮＝G物；沉底：F浮＜G物 </vt:lpstr>
      <vt:lpstr>                  （2020·朝阳）三个完全相同的容器内，分别装满酒精、水和盐水后（ρ盐水＞ρ水＞ρ酒精），将A、B、C三个不同的小球放入容器中，小球静止后位置如下图所示．下列说法不正确的是（　　）A.三个容器底部受到的液体压力关系是F甲＜F乙＜F丙B．三个小球的密度关系是ρA＞ρB＞ρCC．若将小球B放入丙杯中，小球B排开液体的体积小于小球B的体积D．若将小球C放入甲杯中，小球C排开液体的质量小于小球C的质量</vt:lpstr>
      <vt:lpstr>二　  漂浮的应用　            （2020·牡丹江）如下图所示，2019年4月23日海军成立70周年的海上阅舰仪式上，我国新型万吨级055型导弹驱逐舰接受检阅，其满载排水量达12 500 t，有关该型驱逐舰在海上航行过程中，下列说法正确的是（　　）A.驱逐舰所受浮力的方向是竖直向下B．满载时的排水量指的是驱逐舰所受的重力C．发射导弹后，驱逐舰所受浮力变小D．发射导弹后，驱逐舰会下沉一些</vt:lpstr>
      <vt:lpstr>PowerPoint Presentation</vt:lpstr>
      <vt:lpstr>               （2020·铜仁市）测量液体密度的仪器叫密度计．现将同一支密度计分别放入装有甲、乙两种液体的容器中，如下图所示，则（　　）A.密度计在甲液体中所受的浮力较大B．密度计在乙液体中所受的浮力较大C．甲液体的密度较大D．乙液体的密度较大</vt:lpstr>
      <vt:lpstr>三　  潜水艇　          （2020·南充）某次军事演习中，执行深海作业的潜水艇悬浮在海水中（如右图）.要使潜水艇下潜，应对水舱　　　　　（选填“注水”或“排水”），在下潜过程中，海水对潜水艇上下表面的压力差　　　　　（选填“变大”“变小”或“不变”）.</vt:lpstr>
      <vt:lpstr>【点拔】潜水艇通过改变自身重力实现上浮或下潜，注水时，G增大，下潜；排水时，G变小，上浮．在水面以下航行，浮力不变，但是随着潜入的深度变化，液体压强改变．</vt:lpstr>
      <vt:lpstr>                如图甲、乙为潜水艇的沉浮示意图，下列有关说法正确的是（　　）A．乙图状态的潜水艇将会上浮B．潜水艇与鱼的浮沉原理相同C．若在密度逐渐变小的水域下潜时，可能会急速下沉D．潜水艇的重力大于浮力时，可以停留在任何深度处</vt:lpstr>
      <vt:lpstr>四　  浮力和压强计算　          （2020·深圳）如右图所示，放在水平桌面上的溢水杯盛满水，用弹簧测力计挂一个实心铁块，示数为F1；将铁块缓慢浸没水中（未接触溢水杯），溢出的水流入小烧杯，弹簧测力计的示数为F2.下列判断正确的是（　　）A．水对溢水杯底部的压强p甲＜p乙         B．溢水杯对桌面的压力F甲＜F乙C．铁块受到的浮力F浮＝F2－F1                                             D．小烧杯中水的重力G＝F1－F2</vt:lpstr>
      <vt:lpstr>【点拔】（1）液体压强P＝ρ液gh，注意比较液体密度ρ液和深度h；（2）浸入物体后，容器底部增加的压力F压＝F浮，容器对水平面的压强P＝     ；（3）浮力大小根据称重法、公式法、浮沉条件进行比较和计算．</vt:lpstr>
      <vt:lpstr>                 如下图所示，放在水平桌面上的三个完全相同的容器内，装有适量的水，将A、B、C三个体积相同的正方体分别放入容器内，待正方体静止后，三个容器内水面高度相同．下列说法正确的是（　　）A.物体受到的浮力大小关系为FA＞FB＞FC                          B．三个物体的密度大小关系为ρA＞ρB＞ρCC．容器底部受到水的压力大小关系为F甲＞F乙＞F丙           D．容器对桌面的压强大小关系为p甲＝p乙＝p丙</vt:lpstr>
      <vt:lpstr>1.上浮未露出水面时，物体受到的浮力大于物体的重力；漂浮时，物体受到的浮力等于物体的重力．2.密度计测量不同液体的密度时，都漂浮在液面上，受到的浮力都等于密度计自身的重力．根据公式G＝F浮＝ρ液gV排可知：液体密度越大，密度计排开液体的体积越小．3.轮船通过“空心”的办法增大浮力，潜水艇通过改</vt:lpstr>
      <vt:lpstr>变自身重力来实现上浮下沉，鱼类通过改变排水体积来实现上浮下沉．4.船由江河入海洋或者海洋入江河，浮力大小不变；但是船上的货物卸下后，浮力变小．</vt:lpstr>
      <vt:lpstr>1.（2020·恩施州）下列几种情况中能使受到浮力变大的是（　　）A．潜水艇浸没在水中后继续下潜                 B．轮船由长江驶入大海C．从水银中取出铁球放入水中                      D．人由浅水区走向深水区</vt:lpstr>
      <vt:lpstr>2.（2020·常德）将一个新鲜的鸡蛋分别浸入盛有水和浓盐水的容器中，鸡蛋静止在两个容器中的位置如下图所示．则下列说法正确的是（　　）A．鸡蛋在水中受到的浮力大            B．鸡蛋在水和浓盐水中受到的浮力一样大C．鸡蛋的密度大于水的密度               D．鸡蛋的密度小于浓盐水的密度</vt:lpstr>
      <vt:lpstr>3.（2020·泸州）如上图所示，同一个球在A液体中处于漂浮状态，在B液体中处于悬浮状态．下列判断正确的是（　　）A．A液体的密度小于B液体的密度B．A液体的密度大于B液体的密度C．球在A液体中受到的浮力小于在B液体中受到的浮力D．球在A液体中受到的浮力大于在B液体中受到的浮力</vt:lpstr>
      <vt:lpstr>4.（2020·鄂州）水平桌面上两个底面积相同的容器中，分别盛有甲、乙两种液体．将两个完全相同的小球A、B分别放入两个容器中，静止时两球位置如上图所示，两容器内液面相平．下列分析正确的是（　　）A．两小球所受浮力FA＜FB                                B．两种液体的密度ρ甲＜ρ乙C．两种液体对容器底部的压强p甲＝p乙             D．两种液体对容器底部的压力F甲＞F乙</vt:lpstr>
      <vt:lpstr>5.（2020·株洲）一艘空载时质量为3万吨的油轮，满载7万吨的石油，浮在海面，海水的密度近似为1.0×103 kg/m3，g取10 N/kg则可知（　　）A．空载时，油轮重3×103 N                B．空载时，油轮重3×107 NC．满载时，油轮排开水的体积为1×105 m3             D．满载时，油轮排开水的体积为1×104 m3</vt:lpstr>
      <vt:lpstr>6.（2020·连云港）下列关于浮力的说法正确的是（　　）A．质量大的物体在液体中所受浮力一定大B．码头上正在卸货的轮船所受的浮力逐渐减小C．物体密度小于液体密度时物体在液体中处于悬浮状态D．潜水艇在水面下从大海潜行进入长江，所受浮力不变</vt:lpstr>
      <vt:lpstr>7.（2020·宁夏）2020年4月22日，在中国海军成立71周年纪念日前夕，075型两栖攻击舰的2号舰在上海某造船厂正式下水．如下图所示，这艘两栖攻击舰长约235米，宽约36米，排水量约为3.5×104吨，是中国海军舰艇中尺寸仅次于航母的军舰．下列说法正确的是（　　）A．此军舰满载时受到的浮力约为3.5×104 N      B．军舰受到的浮力和军舰对水的压力是一对平衡力C．此军舰从长江驶入东海后，船体会下沉一些     D．直升机从军舰上飞走后，军舰所受浮力减小</vt:lpstr>
      <vt:lpstr>8.（2020·雅安）如上图所示，当乒乓球从水里上浮到水面上，乒乓球在A位置时受到的浮力为FA，水对杯底的压强为pA，在B位置时受到的浮力为FB，水对杯底的压强为pB，则它们的大小关系是（　　）A．FA＝FB　pA＝pB        	B．FA＜FB　pA＜pBC．FA＞FB　pA＞pB	       D．FA＞FB　pA＝pB</vt:lpstr>
      <vt:lpstr>9.（2020·武汉）一个质量分布均匀的正方体物块，边长是10 cm，密度是0.8×103 kg/m3，漂浮在液面上露出液面的体积占物块体积的    .用手缓慢下压物块，如上图所示，当物块上表面与液面刚好相平时，下列说法错误的是（　　）A．液体的密度是1.2×103 kg/m3                      B．手对物块上表面的压力大小是2 NC．液体对物块下表面的压力大小是12 N         D．物块下表面受到液体的压强是1.2×103 Pa</vt:lpstr>
      <vt:lpstr>10.（2020·聊城）潜水艇为增强国防力量，维护祖国安定发挥了重要作用．潜水艇截面如下图所示，通过向水舱中充水或从水舱向外排水来改变潜水艇的自重，从面使其下沉或上浮．我国某型号潜水艇的总体积为2×103 m3，水舱未充海水时潜水艇总重为1.26×107 N，最大下潜深度可达400 m．海水密度取1.03×103 kg/m3.g取10 N/kg.求：</vt:lpstr>
      <vt:lpstr>（1）最大下潜深度处的海水压强；</vt:lpstr>
      <vt:lpstr>（2）潜水艇完全潜入海水中时受到的浮力；</vt:lpstr>
      <vt:lpstr>（3）潜水艇悬浮在海水中时，水舱中充入海水的质量．</vt:lpstr>
      <vt:lpstr>1.（2020·广东）游泳时佩戴游泳圈是防止溺水的有效方法，质量为50 kg的小蓉佩戴游泳圈后，能静静地漂浮在水面上，如下图所示，游泳圈对她的作用力大小最符合实际的是（　　）A．5 000 N	    	B．500 N	    C．50 N	    	D．5 N</vt:lpstr>
      <vt:lpstr>2.（2020·广东）重为G的鸡蛋沉在盛有水的杯子的底部，向水中加入食盐并使其溶解，鸡蛋渐渐浮起，最终漂浮在水面，如上图甲所示．请在图乙中画出上述过程中鸡蛋所受的浮力F随时间t变化的大致图象．</vt:lpstr>
      <vt:lpstr>3.（2018·广东）我国最新研发的63A式轻型水陆两栖坦克的质量为24 t，它在陆地上行驶时与水平地面接触的总面积为8 m2，对地面的压强为　　　　.　Pa；坦克的前部和后部各装有一个浮控箱，当坦克在水面上浮渡时，它受到的浮力时　　　　　N，排开水的体积为　　　　　m3.（ρ水＝1.0×103 kg/m3，g＝10 N/kg）</vt:lpstr>
      <vt:lpstr>4.（2015·广东）如上图所示为一种自制简易密度计，它是在木棒的一端缠绕一些铜丝做成的，用它来测量液体密度时，该密度计　　　　　在被测液体中（选填“悬浮”“漂浮”或“下沉”）.将其分别放入装有液体密度为ρ1和ρ2的两个烧杯中，可以判断：ρ1　　　　ρ2.若该密度计两次测量中排开液体的质量分别为m1、m2，则m1　　　　m2.（后两空选“＜”“＝”或“＞”）</vt:lpstr>
      <vt:lpstr>5.（2017·广东）将体积相同材料不同的甲、乙、丙三个实心小球，分别轻轻放入三个装满水的相同烧杯中，甲球下沉至杯底、乙球漂浮和丙球悬浮，如下图所示，下列说法正确的是（　　）A.三个小球的质量大小关系是m甲＞m乙＞m丙B．三个小球受到的浮力大小关系是F甲＝F丙＜F乙C．三个烧杯中的水对烧杯底部的压强大小关系是p甲＞p乙＞p丙D．三个烧杯底部对桌面的压强大小关系是p′甲＞p′乙＝p′丙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2021-03-04T22:34:22.604</cp:lastPrinted>
  <dcterms:created xsi:type="dcterms:W3CDTF">2021-03-04T22:34:22Z</dcterms:created>
  <dcterms:modified xsi:type="dcterms:W3CDTF">2021-03-04T14:34:39Z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