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</p:sldIdLst>
  <p:sldSz cx="9144000" cy="6858000" type="screen4x3"/>
  <p:notesSz cx="6858000" cy="9144000"/>
  <p:custDataLst>
    <p:tags r:id="rId43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tags" Target="tags/tag1.xml" /><Relationship Id="rId44" Type="http://schemas.openxmlformats.org/officeDocument/2006/relationships/presProps" Target="presProps.xml" /><Relationship Id="rId45" Type="http://schemas.openxmlformats.org/officeDocument/2006/relationships/viewProps" Target="viewProps.xml" /><Relationship Id="rId46" Type="http://schemas.openxmlformats.org/officeDocument/2006/relationships/theme" Target="theme/theme1.xml" /><Relationship Id="rId47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301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3011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BF91AB6-629E-48E5-99A5-3AD67276335C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3012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3013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DB29A15E-2F03-4A7A-8BA4-B8E2BC1A839B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6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096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4430739-1618-49EB-B748-8188833FE688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096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096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096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096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9D416FE-16CF-4BFF-91D8-3A42D0747ADB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41987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C23C0F93-4564-47DA-8A89-440CD27BE23C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29C5A879-B484-4623-8EEB-A1F4D12EC3EA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395F261B-EE34-43DC-B8C5-F8026824E4C3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Relationship Id="rId3" Type="http://schemas.openxmlformats.org/officeDocument/2006/relationships/image" Target="../media/image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751366" y="3342746"/>
            <a:ext cx="5889625" cy="9540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22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能源和可持续性发展、新材料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1998133" y="2185811"/>
            <a:ext cx="5204178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第三板块 能量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2"/>
          <p:cNvGraphicFramePr>
            <a:graphicFrameLocks noGrp="1"/>
          </p:cNvGraphicFramePr>
          <p:nvPr/>
        </p:nvGraphicFramePr>
        <p:xfrm>
          <a:off x="436562" y="1031875"/>
          <a:ext cx="8178800" cy="5120640"/>
        </p:xfrm>
        <a:graphic>
          <a:graphicData uri="http://schemas.openxmlformats.org/drawingml/2006/table">
            <a:tbl>
              <a:tblPr/>
              <a:tblGrid>
                <a:gridCol w="3635375"/>
                <a:gridCol w="1597025"/>
                <a:gridCol w="1463675"/>
                <a:gridCol w="1482725"/>
              </a:tblGrid>
              <a:tr h="163512">
                <a:tc row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版）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163512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270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通过具体实例，说出能源与人类生存和社会发展的关系．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rowSpan="4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能源综合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270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能结合实例，说出不可再生能源与可再生能源的特点．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</a:tcPr>
                </a:tc>
              </a:tr>
              <a:tr h="3270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了解核能的优点和可能带来的问题．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</a:tcPr>
                </a:tc>
              </a:tr>
              <a:tr h="49053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了解世界和我国能源状况．对于能源的开发利用有可持续发展的意识．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可燃冰的成分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（综合能力题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546100" y="1403350"/>
            <a:ext cx="2543175" cy="558800"/>
          </a:xfrm>
          <a:prstGeom prst="homePlate">
            <a:avLst>
              <a:gd name="adj" fmla="val 49999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能源家族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4" name="标题 2"/>
          <p:cNvSpPr>
            <a:spLocks noGrp="1"/>
          </p:cNvSpPr>
          <p:nvPr>
            <p:ph type="title" idx="4294967295"/>
          </p:nvPr>
        </p:nvSpPr>
        <p:spPr>
          <a:xfrm>
            <a:off x="546100" y="19621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化石能源：千百万年前埋在地下的动植物经过漫长的地质年代形成的能源．如：</a:t>
            </a:r>
            <a:r>
              <a:rPr lang="zh-CN" altLang="zh-CN" sz="2800" u="sng"/>
              <a:t>　　　　　</a:t>
            </a:r>
            <a:r>
              <a:rPr lang="zh-CN" altLang="zh-CN" sz="2800"/>
              <a:t>、</a:t>
            </a:r>
            <a:r>
              <a:rPr lang="zh-CN" altLang="zh-CN" sz="2800" u="sng"/>
              <a:t>　　　　　</a:t>
            </a:r>
            <a:r>
              <a:rPr lang="zh-CN" altLang="zh-CN" sz="2800"/>
              <a:t>、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生物质能：由生命物质提供的能量．</a:t>
            </a:r>
            <a:endParaRPr lang="zh-CN" altLang="zh-CN" sz="2800"/>
          </a:p>
        </p:txBody>
      </p:sp>
      <p:sp>
        <p:nvSpPr>
          <p:cNvPr id="5125" name="矩形 2"/>
          <p:cNvSpPr/>
          <p:nvPr/>
        </p:nvSpPr>
        <p:spPr>
          <a:xfrm>
            <a:off x="2697163" y="3332163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煤　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5126" name="矩形 16"/>
          <p:cNvSpPr/>
          <p:nvPr/>
        </p:nvSpPr>
        <p:spPr>
          <a:xfrm>
            <a:off x="4572000" y="3332163"/>
            <a:ext cx="126206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石油　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5127" name="矩形 17"/>
          <p:cNvSpPr/>
          <p:nvPr/>
        </p:nvSpPr>
        <p:spPr>
          <a:xfrm>
            <a:off x="6604000" y="3314700"/>
            <a:ext cx="126206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天然气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  <p:bldP spid="5126" grpId="0"/>
      <p:bldP spid="51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分类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6148" name="表格 4"/>
          <p:cNvGraphicFramePr>
            <a:graphicFrameLocks noGrp="1"/>
          </p:cNvGraphicFramePr>
          <p:nvPr/>
        </p:nvGraphicFramePr>
        <p:xfrm>
          <a:off x="515938" y="1641475"/>
          <a:ext cx="8002588" cy="4389120"/>
        </p:xfrm>
        <a:graphic>
          <a:graphicData uri="http://schemas.openxmlformats.org/drawingml/2006/table">
            <a:tbl>
              <a:tblPr/>
              <a:tblGrid>
                <a:gridCol w="938212"/>
                <a:gridCol w="1068388"/>
                <a:gridCol w="2886075"/>
                <a:gridCol w="1377950"/>
                <a:gridCol w="1731962"/>
              </a:tblGrid>
              <a:tr h="32543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分类方式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分类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定义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举例（选填序号）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325438">
                <a:tc row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产生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一次能源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可以直接从自然界获得的能源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rowSpan="4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a.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风能；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b.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水能；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c.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太阳能；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d.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地热能；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e.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核能；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f.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潮汐能；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g.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化石能源；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h.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汽油；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j.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煤油；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k.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酒精；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l.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生物质能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25438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二次能源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通过消耗一次能源才能得到的能源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</a:tcPr>
                </a:tc>
              </a:tr>
              <a:tr h="325438">
                <a:tc row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按一次能源是否可再生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不可再生能源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不能在短期内从自然界得到补充的能源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</a:tcPr>
                </a:tc>
              </a:tr>
              <a:tr h="176212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可再生能源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可以在自然界不断再生或重复利用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</a:tr>
            </a:tbl>
          </a:graphicData>
        </a:graphic>
      </p:graphicFrame>
      <p:sp>
        <p:nvSpPr>
          <p:cNvPr id="6180" name="矩形 5"/>
          <p:cNvSpPr/>
          <p:nvPr/>
        </p:nvSpPr>
        <p:spPr>
          <a:xfrm>
            <a:off x="5591175" y="5092700"/>
            <a:ext cx="952500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abcdfl</a:t>
            </a:r>
            <a:endParaRPr lang="zh-CN" altLang="zh-CN" sz="24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6181" name="矩形 6"/>
          <p:cNvSpPr/>
          <p:nvPr/>
        </p:nvSpPr>
        <p:spPr>
          <a:xfrm>
            <a:off x="5445125" y="2527300"/>
            <a:ext cx="1243013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abcdefgl</a:t>
            </a:r>
            <a:endParaRPr lang="zh-CN" altLang="en-US" sz="2400"/>
          </a:p>
        </p:txBody>
      </p:sp>
      <p:sp>
        <p:nvSpPr>
          <p:cNvPr id="6182" name="矩形 7"/>
          <p:cNvSpPr/>
          <p:nvPr/>
        </p:nvSpPr>
        <p:spPr>
          <a:xfrm>
            <a:off x="5735638" y="3244850"/>
            <a:ext cx="661987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hijk</a:t>
            </a:r>
            <a:endParaRPr lang="zh-CN" altLang="en-US" sz="2400"/>
          </a:p>
        </p:txBody>
      </p:sp>
      <p:sp>
        <p:nvSpPr>
          <p:cNvPr id="6183" name="矩形 8"/>
          <p:cNvSpPr/>
          <p:nvPr/>
        </p:nvSpPr>
        <p:spPr>
          <a:xfrm>
            <a:off x="5829300" y="3962400"/>
            <a:ext cx="474663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eg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80" grpId="0"/>
      <p:bldP spid="6181" grpId="0"/>
      <p:bldP spid="6182" grpId="0"/>
      <p:bldP spid="618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标题 3"/>
          <p:cNvSpPr>
            <a:spLocks noGrp="1"/>
          </p:cNvSpPr>
          <p:nvPr>
            <p:ph type="title" idx="4294967295"/>
          </p:nvPr>
        </p:nvSpPr>
        <p:spPr>
          <a:xfrm>
            <a:off x="519113" y="1462088"/>
            <a:ext cx="8126412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核能：原子核分裂或结合所释放出的能量．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获得核能的途径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7172" name="箭头: 五边形 4"/>
          <p:cNvSpPr/>
          <p:nvPr/>
        </p:nvSpPr>
        <p:spPr>
          <a:xfrm>
            <a:off x="593725" y="903288"/>
            <a:ext cx="2043113" cy="558800"/>
          </a:xfrm>
          <a:prstGeom prst="homePlate">
            <a:avLst>
              <a:gd name="adj" fmla="val 50003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核能　 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173" name="表格 1"/>
          <p:cNvGraphicFramePr>
            <a:graphicFrameLocks noGrp="1"/>
          </p:cNvGraphicFramePr>
          <p:nvPr/>
        </p:nvGraphicFramePr>
        <p:xfrm>
          <a:off x="519112" y="2924175"/>
          <a:ext cx="8029575" cy="2947988"/>
        </p:xfrm>
        <a:graphic>
          <a:graphicData uri="http://schemas.openxmlformats.org/drawingml/2006/table">
            <a:tbl>
              <a:tblPr/>
              <a:tblGrid>
                <a:gridCol w="873125"/>
                <a:gridCol w="3578225"/>
                <a:gridCol w="3578225"/>
              </a:tblGrid>
              <a:tr h="42068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分类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定义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应用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26365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裂变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质量较大的原子核分裂成多个新的原子核，并释放出核能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（可控制）、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（不可控制）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26365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聚变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多个质量较小的原子核结合成新的原子核，并释放出核能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氢弹、太阳内部的反应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7191" name="矩形 2"/>
          <p:cNvSpPr/>
          <p:nvPr/>
        </p:nvSpPr>
        <p:spPr>
          <a:xfrm>
            <a:off x="5307013" y="3471863"/>
            <a:ext cx="141605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核电站　</a:t>
            </a:r>
            <a:endParaRPr lang="zh-CN" altLang="en-US" sz="1600">
              <a:ea typeface="黑体" panose="02010609060101010101" pitchFamily="49" charset="-122"/>
            </a:endParaRPr>
          </a:p>
        </p:txBody>
      </p:sp>
      <p:sp>
        <p:nvSpPr>
          <p:cNvPr id="7192" name="矩形 6"/>
          <p:cNvSpPr/>
          <p:nvPr/>
        </p:nvSpPr>
        <p:spPr>
          <a:xfrm>
            <a:off x="5307013" y="4038600"/>
            <a:ext cx="110807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原子弹</a:t>
            </a:r>
            <a:endParaRPr lang="zh-CN" altLang="en-US" sz="16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91" grpId="0"/>
      <p:bldP spid="719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标题 3"/>
          <p:cNvSpPr>
            <a:spLocks noGrp="1"/>
          </p:cNvSpPr>
          <p:nvPr>
            <p:ph type="title" idx="4294967295"/>
          </p:nvPr>
        </p:nvSpPr>
        <p:spPr>
          <a:xfrm>
            <a:off x="508000" y="16637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太阳能：在太阳内部，氢原子核在超高温下发生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，释放出巨大的核能．</a:t>
            </a:r>
            <a:br>
              <a:rPr lang="zh-CN" altLang="zh-CN" sz="2800"/>
            </a:br>
            <a:r>
              <a:rPr lang="zh-CN" altLang="zh-CN" sz="2800"/>
              <a:t>优点：环保无污染等．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利用太阳能的方式：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）间接利用：化石能源、风能、水能、生物质能等．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6" name="箭头: 五边形 4"/>
          <p:cNvSpPr/>
          <p:nvPr/>
        </p:nvSpPr>
        <p:spPr>
          <a:xfrm>
            <a:off x="593725" y="1095375"/>
            <a:ext cx="2178050" cy="558800"/>
          </a:xfrm>
          <a:prstGeom prst="homePlate">
            <a:avLst>
              <a:gd name="adj" fmla="val 50003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　太阳能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7" name="矩形 1"/>
          <p:cNvSpPr/>
          <p:nvPr/>
        </p:nvSpPr>
        <p:spPr>
          <a:xfrm>
            <a:off x="784225" y="2374900"/>
            <a:ext cx="12620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核聚变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标题 3"/>
          <p:cNvSpPr>
            <a:spLocks noGrp="1"/>
          </p:cNvSpPr>
          <p:nvPr>
            <p:ph type="title" idx="4294967295"/>
          </p:nvPr>
        </p:nvSpPr>
        <p:spPr>
          <a:xfrm>
            <a:off x="390525" y="13731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）直接利用：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9220" name="表格 1"/>
          <p:cNvGraphicFramePr>
            <a:graphicFrameLocks noGrp="1"/>
          </p:cNvGraphicFramePr>
          <p:nvPr/>
        </p:nvGraphicFramePr>
        <p:xfrm>
          <a:off x="625475" y="2154238"/>
          <a:ext cx="7893050" cy="3128962"/>
        </p:xfrm>
        <a:graphic>
          <a:graphicData uri="http://schemas.openxmlformats.org/drawingml/2006/table">
            <a:tbl>
              <a:tblPr/>
              <a:tblGrid>
                <a:gridCol w="915988"/>
                <a:gridCol w="4122738"/>
                <a:gridCol w="2854325"/>
              </a:tblGrid>
              <a:tr h="104298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光热转换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太阳能转化为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endParaRPr lang="zh-CN" altLang="zh-CN" sz="2400">
                        <a:solidFill>
                          <a:schemeClr val="bg1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如太阳灶、太阳能热水器等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04298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光电转换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太阳能转化为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endParaRPr lang="zh-CN" altLang="zh-CN" sz="2400">
                        <a:solidFill>
                          <a:schemeClr val="bg1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如太阳能电池等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04298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光化转换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太阳能转化为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endParaRPr lang="zh-CN" altLang="zh-CN" sz="2400">
                        <a:solidFill>
                          <a:schemeClr val="bg1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如植物通过太阳进行光合作用等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9238" name="矩形 2"/>
          <p:cNvSpPr/>
          <p:nvPr/>
        </p:nvSpPr>
        <p:spPr>
          <a:xfrm>
            <a:off x="3074988" y="4495800"/>
            <a:ext cx="1724025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化学能</a:t>
            </a:r>
            <a:endParaRPr lang="zh-CN" altLang="en-US" sz="2400">
              <a:ea typeface="黑体" panose="02010609060101010101" pitchFamily="49" charset="-122"/>
            </a:endParaRPr>
          </a:p>
        </p:txBody>
      </p:sp>
      <p:sp>
        <p:nvSpPr>
          <p:cNvPr id="9239" name="矩形 4"/>
          <p:cNvSpPr/>
          <p:nvPr/>
        </p:nvSpPr>
        <p:spPr>
          <a:xfrm>
            <a:off x="3725863" y="2387600"/>
            <a:ext cx="80010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内能</a:t>
            </a:r>
            <a:endParaRPr lang="zh-CN" altLang="en-US" sz="2400">
              <a:ea typeface="黑体" panose="02010609060101010101" pitchFamily="49" charset="-122"/>
            </a:endParaRPr>
          </a:p>
        </p:txBody>
      </p:sp>
      <p:sp>
        <p:nvSpPr>
          <p:cNvPr id="9240" name="矩形 5"/>
          <p:cNvSpPr/>
          <p:nvPr/>
        </p:nvSpPr>
        <p:spPr>
          <a:xfrm>
            <a:off x="3725863" y="3398838"/>
            <a:ext cx="800100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电能</a:t>
            </a:r>
            <a:endParaRPr lang="zh-CN" altLang="en-US" sz="24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38" grpId="0"/>
      <p:bldP spid="9239" grpId="0"/>
      <p:bldP spid="92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标题 3"/>
          <p:cNvSpPr>
            <a:spLocks noGrp="1"/>
          </p:cNvSpPr>
          <p:nvPr>
            <p:ph type="title" idx="4294967295"/>
          </p:nvPr>
        </p:nvSpPr>
        <p:spPr>
          <a:xfrm>
            <a:off x="582613" y="17684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能源革命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）第一次能源革命：钻木取火；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）第二次能源革命：蒸汽机的发明；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）第三次能源革命：核能的利用．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能量转移的方向性：能量的转化、能量的转移，都是有方向性的，所以需要节约能源．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0244" name="箭头: 五边形 4"/>
          <p:cNvSpPr/>
          <p:nvPr/>
        </p:nvSpPr>
        <p:spPr>
          <a:xfrm>
            <a:off x="593725" y="1028700"/>
            <a:ext cx="4892675" cy="558800"/>
          </a:xfrm>
          <a:prstGeom prst="homePlate">
            <a:avLst>
              <a:gd name="adj" fmla="val 49980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　能源革命与可持续发展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7" name="标题 3"/>
          <p:cNvSpPr>
            <a:spLocks noGrp="1"/>
          </p:cNvSpPr>
          <p:nvPr>
            <p:ph type="title" idx="4294967295"/>
          </p:nvPr>
        </p:nvSpPr>
        <p:spPr>
          <a:xfrm>
            <a:off x="493713" y="979488"/>
            <a:ext cx="83058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能源消耗对环境的影响：热污染、温室效应、大气污染等．</a:t>
            </a:r>
            <a:br>
              <a:rPr lang="zh-CN" altLang="zh-CN" sz="2800"/>
            </a:br>
            <a:r>
              <a:rPr lang="en-US" altLang="zh-CN" sz="2800"/>
              <a:t>4.</a:t>
            </a:r>
            <a:r>
              <a:rPr lang="zh-CN" altLang="zh-CN" sz="2800"/>
              <a:t>未来的理想能源满足的条件：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）必须足够丰富，可以保证长期使用；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）必须足够便宜，可以保证多数人用得起；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）相关的技术必须成熟，可以保证大规模使用；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）必须足够安全、清洁，可以保证不会严重影响环境．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2"/>
          <p:cNvSpPr>
            <a:spLocks noGrp="1"/>
          </p:cNvSpPr>
          <p:nvPr>
            <p:ph type="title" idx="4294967295"/>
          </p:nvPr>
        </p:nvSpPr>
        <p:spPr>
          <a:xfrm>
            <a:off x="508000" y="6032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en-US" sz="2800"/>
              <a:t>一　  能源、信息和材料　 </a:t>
            </a:r>
            <a:br>
              <a:rPr lang="en-US" altLang="zh-CN" sz="2800"/>
            </a:br>
            <a:r>
              <a:rPr lang="en-US" altLang="zh-CN" sz="2800"/>
              <a:t>           </a:t>
            </a:r>
            <a:r>
              <a:rPr lang="zh-CN" altLang="zh-CN" sz="2800"/>
              <a:t>关于能源、信息和材料，下列说法正确的是（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．我国的北斗卫星导航系统是利用超声波来传递信息的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．二极管、三极管使用了硅、锗等半导体材料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．随着科技发展，将来可以制造出不消耗能量而不停对外做功的机器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．煤、石油、天然气等化石能源蕴藏较大，属于可再生能源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5" y="1352550"/>
            <a:ext cx="792163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3" name="矩形 3"/>
          <p:cNvSpPr/>
          <p:nvPr/>
        </p:nvSpPr>
        <p:spPr>
          <a:xfrm>
            <a:off x="1101725" y="17780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903413"/>
            <a:ext cx="8128000" cy="28225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【点拔】卫星通信都是利用电磁波传递信息的；二极管、三极管是由半导材料制成的；化石能源属于不可再生能源，根据能量守恒定律，不可能制造出不消耗能量而不停对外做功的机器．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508000" y="469900"/>
            <a:ext cx="8128000" cy="13001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3400"/>
              </a:lnSpc>
            </a:pPr>
            <a:r>
              <a:rPr lang="zh-CN" altLang="en-US" sz="2400"/>
              <a:t>二　  太阳能与核能　 </a:t>
            </a:r>
            <a:br>
              <a:rPr lang="en-US" altLang="zh-CN" sz="2400"/>
            </a:br>
            <a:r>
              <a:rPr lang="en-US" altLang="zh-CN" sz="2400"/>
              <a:t>             </a:t>
            </a:r>
            <a:r>
              <a:rPr lang="zh-CN" altLang="zh-CN" sz="2400"/>
              <a:t>太阳能是人类优先开发和利用的新能源之一，关于太阳能的利用，下列说法中正确的是（　　）</a:t>
            </a:r>
            <a:br>
              <a:rPr lang="zh-CN" altLang="zh-CN" sz="2400"/>
            </a:br>
            <a:br>
              <a:rPr lang="en-US" altLang="zh-CN" sz="2400"/>
            </a:br>
            <a:br>
              <a:rPr lang="en-US" altLang="zh-CN" sz="2400"/>
            </a:br>
            <a:br>
              <a:rPr lang="en-US" altLang="zh-CN" sz="2400"/>
            </a:br>
            <a:r>
              <a:rPr lang="en-US" altLang="zh-CN" sz="2400"/>
              <a:t>A</a:t>
            </a:r>
            <a:r>
              <a:rPr lang="zh-CN" altLang="zh-CN" sz="2400"/>
              <a:t>．上图</a:t>
            </a:r>
            <a:r>
              <a:rPr lang="en-US" altLang="zh-CN" sz="2400"/>
              <a:t>1</a:t>
            </a:r>
            <a:r>
              <a:rPr lang="zh-CN" altLang="zh-CN" sz="2400"/>
              <a:t>中，绿色植物通过光合作用将太阳能转化为植物的化学能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．上图</a:t>
            </a:r>
            <a:r>
              <a:rPr lang="en-US" altLang="zh-CN" sz="2400"/>
              <a:t>2</a:t>
            </a:r>
            <a:r>
              <a:rPr lang="zh-CN" altLang="zh-CN" sz="2400"/>
              <a:t>中，太阳能热水器通过做功方式将太阳能转化为水的内能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．上图</a:t>
            </a:r>
            <a:r>
              <a:rPr lang="en-US" altLang="zh-CN" sz="2400"/>
              <a:t>3</a:t>
            </a:r>
            <a:r>
              <a:rPr lang="zh-CN" altLang="zh-CN" sz="2400"/>
              <a:t>中，太阳能交通信号灯将太阳能直接转化为信号灯的光能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．上图</a:t>
            </a:r>
            <a:r>
              <a:rPr lang="en-US" altLang="zh-CN" sz="2400"/>
              <a:t>4</a:t>
            </a:r>
            <a:r>
              <a:rPr lang="zh-CN" altLang="zh-CN" sz="2400"/>
              <a:t>中，首架环球航行的太阳能飞机将太阳能直接转化为飞机的机械能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14339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163" y="965200"/>
            <a:ext cx="811212" cy="4048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341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0538" y="1770063"/>
            <a:ext cx="5622925" cy="1320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42" name="矩形 7"/>
          <p:cNvSpPr/>
          <p:nvPr/>
        </p:nvSpPr>
        <p:spPr>
          <a:xfrm>
            <a:off x="5865813" y="1266825"/>
            <a:ext cx="481012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95438"/>
            <a:ext cx="8128000" cy="33813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太阳能的利用主要有光化转化，如绿色植物通过光合作用将太阳能转化为植物的化学能；光热转化，如通过太阳能热水器的集热器转化为水的内能；光电转化，如太阳能电池，把太阳能转变为电能，再转化为其他形式能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标题 1"/>
          <p:cNvSpPr>
            <a:spLocks noGrp="1"/>
          </p:cNvSpPr>
          <p:nvPr>
            <p:ph type="title" idx="4294967295"/>
          </p:nvPr>
        </p:nvSpPr>
        <p:spPr>
          <a:xfrm>
            <a:off x="531813" y="728663"/>
            <a:ext cx="82296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400"/>
              <a:t>三　  能源的利用与环境保护　 </a:t>
            </a:r>
            <a:br>
              <a:rPr lang="en-US" altLang="zh-CN" sz="2400"/>
            </a:br>
            <a:r>
              <a:rPr lang="en-US" altLang="zh-CN" sz="2400"/>
              <a:t>          </a:t>
            </a:r>
            <a:r>
              <a:rPr lang="zh-CN" altLang="zh-CN" sz="2400"/>
              <a:t>下图示为某市空气中</a:t>
            </a:r>
            <a:r>
              <a:rPr lang="en-US" altLang="zh-CN" sz="2400"/>
              <a:t>PM2.5</a:t>
            </a:r>
            <a:r>
              <a:rPr lang="zh-CN" altLang="zh-CN" sz="2400"/>
              <a:t>的来源分布图．</a:t>
            </a:r>
            <a:r>
              <a:rPr lang="en-US" altLang="zh-CN" sz="2400"/>
              <a:t>PM2.5</a:t>
            </a:r>
            <a:r>
              <a:rPr lang="zh-CN" altLang="zh-CN" sz="2400"/>
              <a:t>是指直径小于等于</a:t>
            </a:r>
            <a:r>
              <a:rPr lang="en-US" altLang="zh-CN" sz="2400"/>
              <a:t>2.5μm</a:t>
            </a:r>
            <a:r>
              <a:rPr lang="zh-CN" altLang="zh-CN" sz="2400"/>
              <a:t>的颗粒物，其在空气中浓度越高，就代表空气污染越严重．为减少</a:t>
            </a:r>
            <a:r>
              <a:rPr lang="en-US" altLang="zh-CN" sz="2400"/>
              <a:t>PM2.5</a:t>
            </a:r>
            <a:r>
              <a:rPr lang="zh-CN" altLang="zh-CN" sz="2400"/>
              <a:t>排放量，改善空气质量，下列措施不可取的是（</a:t>
            </a:r>
            <a:r>
              <a:rPr lang="en-US" altLang="zh-CN" sz="2400"/>
              <a:t>         </a:t>
            </a:r>
            <a:r>
              <a:rPr lang="zh-CN" altLang="zh-CN" sz="2400"/>
              <a:t>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．植树造林，增大城市绿地面积</a:t>
            </a:r>
            <a:r>
              <a:rPr lang="en-US" altLang="zh-CN" sz="2400"/>
              <a:t>	</a:t>
            </a:r>
            <a:br>
              <a:rPr lang="en-US" altLang="zh-CN" sz="2400"/>
            </a:br>
            <a:r>
              <a:rPr lang="en-US" altLang="zh-CN" sz="2400"/>
              <a:t>B</a:t>
            </a:r>
            <a:r>
              <a:rPr lang="zh-CN" altLang="zh-CN" sz="2400"/>
              <a:t>．开发使用太阳能、核能等新能源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．加大火力发电投入，扩大火力发</a:t>
            </a:r>
            <a:br>
              <a:rPr lang="en-US" altLang="zh-CN" sz="2400"/>
            </a:br>
            <a:r>
              <a:rPr lang="zh-CN" altLang="zh-CN" sz="2400"/>
              <a:t>电规模</a:t>
            </a:r>
            <a:br>
              <a:rPr lang="en-US" altLang="zh-CN" sz="2400"/>
            </a:br>
            <a:r>
              <a:rPr lang="en-US" altLang="zh-CN" sz="2400"/>
              <a:t>D</a:t>
            </a:r>
            <a:r>
              <a:rPr lang="zh-CN" altLang="zh-CN" sz="2400"/>
              <a:t>．推行城市公共自行车系统，打造绿色交通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1638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813" y="1428750"/>
            <a:ext cx="784225" cy="4191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9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0213" y="3429000"/>
            <a:ext cx="3373437" cy="16430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0" name="矩形 5"/>
          <p:cNvSpPr/>
          <p:nvPr/>
        </p:nvSpPr>
        <p:spPr>
          <a:xfrm>
            <a:off x="3795713" y="2960688"/>
            <a:ext cx="45878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931988"/>
            <a:ext cx="8128000" cy="27940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【点拔】机动车尾气、扬尘是城市</a:t>
            </a:r>
            <a:r>
              <a:rPr lang="en-US" altLang="zh-CN" sz="2800"/>
              <a:t>PM2.5</a:t>
            </a:r>
            <a:r>
              <a:rPr lang="zh-CN" altLang="zh-CN" sz="2800"/>
              <a:t>的主要来源，因此，减少机动车的使用，增大绿化可以很大程度改善空气质量，而开发新能源，可再生能源也可以减少煤的使用．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688" y="1911350"/>
            <a:ext cx="1698625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5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6" name="标题 1"/>
          <p:cNvSpPr>
            <a:spLocks noGrp="1"/>
          </p:cNvSpPr>
          <p:nvPr>
            <p:ph type="title" idx="4294967295"/>
          </p:nvPr>
        </p:nvSpPr>
        <p:spPr>
          <a:xfrm>
            <a:off x="508000" y="2727325"/>
            <a:ext cx="8128000" cy="142081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化石能源（煤、石油、天然气）和核能属于一次、不可再生能源．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064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2018·</a:t>
            </a:r>
            <a:r>
              <a:rPr lang="zh-CN" altLang="zh-CN" sz="2800"/>
              <a:t>昆明）如下图所示设施中，用于发电的能源属于可再生的是（</a:t>
            </a:r>
            <a:r>
              <a:rPr lang="en-US" altLang="zh-CN" sz="2800"/>
              <a:t>         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风能和水能</a:t>
            </a:r>
            <a:r>
              <a:rPr lang="en-US" altLang="zh-CN" sz="2800"/>
              <a:t>		B</a:t>
            </a:r>
            <a:r>
              <a:rPr lang="zh-CN" altLang="zh-CN" sz="2800"/>
              <a:t>．风能和煤的化学能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．风能和核能</a:t>
            </a:r>
            <a:r>
              <a:rPr lang="en-US" altLang="zh-CN" sz="2800"/>
              <a:t>		D</a:t>
            </a:r>
            <a:r>
              <a:rPr lang="zh-CN" altLang="zh-CN" sz="2800"/>
              <a:t>．煤的化学能和核能</a:t>
            </a:r>
            <a:endParaRPr lang="zh-CN" altLang="zh-CN" sz="2800"/>
          </a:p>
        </p:txBody>
      </p:sp>
      <p:pic>
        <p:nvPicPr>
          <p:cNvPr id="19460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650" y="3938588"/>
            <a:ext cx="8289925" cy="1606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1" name="矩形 7"/>
          <p:cNvSpPr/>
          <p:nvPr/>
        </p:nvSpPr>
        <p:spPr>
          <a:xfrm>
            <a:off x="3940175" y="1822450"/>
            <a:ext cx="481013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48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334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鞍山）能源科技的发展促进了人类文明的进步，下列有关能源的说法正确的是（ </a:t>
            </a:r>
            <a:r>
              <a:rPr lang="en-US" altLang="zh-CN" sz="2800"/>
              <a:t>       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．核电站中的反应堆是利用核裂变发电的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．太阳能、风能、天然气都是可再生能源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．电能是广泛使用的一次能源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．因为能量转化服从能量守恒定律，所以能源是取之不尽、用之不竭的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4" name="矩形 6"/>
          <p:cNvSpPr/>
          <p:nvPr/>
        </p:nvSpPr>
        <p:spPr>
          <a:xfrm>
            <a:off x="6751638" y="1851025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430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新疆模拟）在倡导</a:t>
            </a:r>
            <a:r>
              <a:rPr lang="en-US" altLang="zh-CN" sz="2800"/>
              <a:t>“</a:t>
            </a:r>
            <a:r>
              <a:rPr lang="zh-CN" altLang="zh-CN" sz="2800"/>
              <a:t>低碳生活</a:t>
            </a:r>
            <a:r>
              <a:rPr lang="en-US" altLang="zh-CN" sz="2800"/>
              <a:t>”</a:t>
            </a:r>
            <a:r>
              <a:rPr lang="zh-CN" altLang="zh-CN" sz="2800"/>
              <a:t>的时代，以下能源属于可再生能源的是（ </a:t>
            </a:r>
            <a:r>
              <a:rPr lang="en-US" altLang="zh-CN" sz="2800"/>
              <a:t>       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．太阳能</a:t>
            </a:r>
            <a:r>
              <a:rPr lang="en-US" altLang="zh-CN" sz="2800"/>
              <a:t>			B</a:t>
            </a:r>
            <a:r>
              <a:rPr lang="zh-CN" altLang="zh-CN" sz="2800"/>
              <a:t>．煤炭</a:t>
            </a:r>
            <a:r>
              <a:rPr lang="en-US" altLang="zh-CN" sz="2800"/>
              <a:t>	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．石油</a:t>
            </a:r>
            <a:r>
              <a:rPr lang="en-US" altLang="zh-CN" sz="2800"/>
              <a:t>			D</a:t>
            </a:r>
            <a:r>
              <a:rPr lang="zh-CN" altLang="zh-CN" sz="2800"/>
              <a:t>．天然气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1508" name="矩形 3"/>
          <p:cNvSpPr/>
          <p:nvPr/>
        </p:nvSpPr>
        <p:spPr>
          <a:xfrm>
            <a:off x="5326063" y="2360613"/>
            <a:ext cx="482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1" name="标题 1"/>
          <p:cNvSpPr>
            <a:spLocks noGrp="1"/>
          </p:cNvSpPr>
          <p:nvPr>
            <p:ph type="title" idx="4294967295"/>
          </p:nvPr>
        </p:nvSpPr>
        <p:spPr>
          <a:xfrm>
            <a:off x="693738" y="1479550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荆州）以下关于能源的说法正确的是（ </a:t>
            </a:r>
            <a:r>
              <a:rPr lang="en-US" altLang="zh-CN" sz="2800"/>
              <a:t>      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．煤、石油、天然气属于可再生能源</a:t>
            </a:r>
            <a:r>
              <a:rPr lang="en-US" altLang="zh-CN" sz="2800"/>
              <a:t>	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．煤、石油、天然气属于一次能源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．风能、水能、地热能属于不再生能源</a:t>
            </a:r>
            <a:r>
              <a:rPr lang="en-US" altLang="zh-CN" sz="2800"/>
              <a:t>	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．风能、水能、地热能属于二次能源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2532" name="矩形 3"/>
          <p:cNvSpPr/>
          <p:nvPr/>
        </p:nvSpPr>
        <p:spPr>
          <a:xfrm>
            <a:off x="1235075" y="217805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875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聊城）因为电能便于输送和转化，已成为现代社会离不开的一种能源．电能属于（ </a:t>
            </a:r>
            <a:r>
              <a:rPr lang="en-US" altLang="zh-CN" sz="2800"/>
              <a:t>       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．一次能源</a:t>
            </a:r>
            <a:r>
              <a:rPr lang="en-US" altLang="zh-CN" sz="2800"/>
              <a:t>		B</a:t>
            </a:r>
            <a:r>
              <a:rPr lang="zh-CN" altLang="zh-CN" sz="2800"/>
              <a:t>．二次能源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．可再生能源</a:t>
            </a:r>
            <a:r>
              <a:rPr lang="en-US" altLang="zh-CN" sz="2800"/>
              <a:t>		D</a:t>
            </a:r>
            <a:r>
              <a:rPr lang="zh-CN" altLang="zh-CN" sz="2800"/>
              <a:t>．不可再生能源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3556" name="矩形 3"/>
          <p:cNvSpPr/>
          <p:nvPr/>
        </p:nvSpPr>
        <p:spPr>
          <a:xfrm>
            <a:off x="7097713" y="2511425"/>
            <a:ext cx="458787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标题 1"/>
          <p:cNvSpPr>
            <a:spLocks noGrp="1"/>
          </p:cNvSpPr>
          <p:nvPr>
            <p:ph type="title" idx="4294967295"/>
          </p:nvPr>
        </p:nvSpPr>
        <p:spPr>
          <a:xfrm>
            <a:off x="508000" y="681038"/>
            <a:ext cx="82804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右图示为一种新型薄膜太阳能电池，厚度只有几微米，可弯曲，</a:t>
            </a:r>
            <a:r>
              <a:rPr lang="en-US" altLang="zh-CN" sz="2800"/>
              <a:t>1g</a:t>
            </a:r>
            <a:r>
              <a:rPr lang="zh-CN" altLang="zh-CN" sz="2800"/>
              <a:t>薄膜太阳能电池</a:t>
            </a:r>
            <a:r>
              <a:rPr lang="en-US" altLang="zh-CN" sz="2800"/>
              <a:t>1h</a:t>
            </a:r>
            <a:r>
              <a:rPr lang="zh-CN" altLang="zh-CN" sz="2800"/>
              <a:t>可提供</a:t>
            </a:r>
            <a:r>
              <a:rPr lang="en-US" altLang="zh-CN" sz="2800"/>
              <a:t>6×10</a:t>
            </a:r>
            <a:r>
              <a:rPr lang="zh-CN" altLang="zh-CN" sz="2800" baseline="30000"/>
              <a:t>－</a:t>
            </a:r>
            <a:r>
              <a:rPr lang="en-US" altLang="zh-CN" sz="2800" baseline="30000"/>
              <a:t>3 </a:t>
            </a:r>
            <a:r>
              <a:rPr lang="en-US" altLang="zh-CN" sz="2800"/>
              <a:t>kW·h</a:t>
            </a:r>
            <a:r>
              <a:rPr lang="zh-CN" altLang="zh-CN" sz="2800"/>
              <a:t>的电能，它可以贴在玻璃上，制成太阳能发电窗户，下列说法正确的是（</a:t>
            </a:r>
            <a:r>
              <a:rPr lang="en-US" altLang="zh-CN" sz="2800"/>
              <a:t>   </a:t>
            </a:r>
            <a:r>
              <a:rPr lang="zh-CN" altLang="zh-CN" sz="2800"/>
              <a:t> </a:t>
            </a:r>
            <a:r>
              <a:rPr lang="en-US" altLang="zh-CN" sz="2800"/>
              <a:t>    </a:t>
            </a:r>
            <a:r>
              <a:rPr lang="zh-CN" altLang="zh-CN" sz="2800"/>
              <a:t>）</a:t>
            </a:r>
            <a:br>
              <a:rPr lang="en-US" altLang="zh-CN" sz="2800"/>
            </a:br>
            <a:r>
              <a:rPr lang="en-US" altLang="zh-CN" sz="2800"/>
              <a:t>A</a:t>
            </a:r>
            <a:r>
              <a:rPr lang="zh-CN" altLang="zh-CN" sz="2800"/>
              <a:t>．太阳能不是清洁能源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．太阳能从太阳传递到薄膜电池上</a:t>
            </a:r>
            <a:br>
              <a:rPr lang="en-US" altLang="zh-CN" sz="2800"/>
            </a:br>
            <a:r>
              <a:rPr lang="zh-CN" altLang="zh-CN" sz="2800"/>
              <a:t>没有能量损失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．薄膜太阳能电池将电能直接转化为光能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/>
              <a:t>1g</a:t>
            </a:r>
            <a:r>
              <a:rPr lang="zh-CN" altLang="zh-CN" sz="2800"/>
              <a:t>薄膜太阳能电池</a:t>
            </a:r>
            <a:r>
              <a:rPr lang="en-US" altLang="zh-CN" sz="2800"/>
              <a:t>1h</a:t>
            </a:r>
            <a:r>
              <a:rPr lang="zh-CN" altLang="zh-CN" sz="2800"/>
              <a:t>可提供</a:t>
            </a:r>
            <a:r>
              <a:rPr lang="en-US" altLang="zh-CN" sz="2800"/>
              <a:t>2.16×10</a:t>
            </a:r>
            <a:r>
              <a:rPr lang="en-US" altLang="zh-CN" sz="2800" baseline="30000"/>
              <a:t>4</a:t>
            </a:r>
            <a:r>
              <a:rPr lang="en-US" altLang="zh-CN" sz="2800"/>
              <a:t>J</a:t>
            </a:r>
            <a:r>
              <a:rPr lang="zh-CN" altLang="zh-CN" sz="2800"/>
              <a:t>的电能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4580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8575" y="2754313"/>
            <a:ext cx="2138363" cy="2120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1" name="矩形 5"/>
          <p:cNvSpPr/>
          <p:nvPr/>
        </p:nvSpPr>
        <p:spPr>
          <a:xfrm>
            <a:off x="4999038" y="2681288"/>
            <a:ext cx="481012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标题 1"/>
          <p:cNvSpPr>
            <a:spLocks noGrp="1"/>
          </p:cNvSpPr>
          <p:nvPr>
            <p:ph type="title" idx="4294967295"/>
          </p:nvPr>
        </p:nvSpPr>
        <p:spPr>
          <a:xfrm>
            <a:off x="582613" y="9493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7.2017</a:t>
            </a:r>
            <a:r>
              <a:rPr lang="zh-CN" altLang="zh-CN" sz="2800"/>
              <a:t>年</a:t>
            </a:r>
            <a:r>
              <a:rPr lang="en-US" altLang="zh-CN" sz="2800"/>
              <a:t>5</a:t>
            </a:r>
            <a:r>
              <a:rPr lang="zh-CN" altLang="zh-CN" sz="2800"/>
              <a:t>月，我国在南海北部神狐海域进行的可燃冰试开采获得成功．我国可燃冰的总资源是常规天然气、页岩气资源总和的两倍，它与天然气、石油一样，都是</a:t>
            </a:r>
            <a:r>
              <a:rPr lang="en-US" altLang="zh-CN" sz="2800" u="sng"/>
              <a:t>                      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可再生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不可再生</a:t>
            </a:r>
            <a:r>
              <a:rPr lang="en-US" altLang="zh-CN" sz="2800"/>
              <a:t>”</a:t>
            </a:r>
            <a:r>
              <a:rPr lang="zh-CN" altLang="zh-CN" sz="2800"/>
              <a:t>）能源；可燃冰燃烧时将化学能转化成为</a:t>
            </a:r>
            <a:br>
              <a:rPr lang="en-US" altLang="zh-CN" sz="2800"/>
            </a:br>
            <a:r>
              <a:rPr lang="en-US" altLang="zh-CN" sz="2800" u="sng"/>
              <a:t>                 </a:t>
            </a:r>
            <a:r>
              <a:rPr lang="zh-CN" altLang="zh-CN" sz="2800"/>
              <a:t>能．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5604" name="标题 1"/>
          <p:cNvSpPr/>
          <p:nvPr/>
        </p:nvSpPr>
        <p:spPr>
          <a:xfrm>
            <a:off x="582613" y="4819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8.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核能的释放有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 </a:t>
            </a:r>
            <a:r>
              <a:rPr lang="en-US" altLang="zh-CN" sz="2800" u="sng">
                <a:latin typeface="Times New Roman" pitchFamily="18" charset="0"/>
                <a:ea typeface="黑体" pitchFamily="49" charset="-122"/>
              </a:rPr>
              <a:t>                  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和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 </a:t>
            </a:r>
            <a:r>
              <a:rPr lang="en-US" altLang="zh-CN" sz="2800" u="sng">
                <a:latin typeface="Times New Roman" pitchFamily="18" charset="0"/>
                <a:ea typeface="黑体" pitchFamily="49" charset="-122"/>
              </a:rPr>
              <a:t>                  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两种方式，太阳能的产生是通过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 </a:t>
            </a:r>
            <a:r>
              <a:rPr lang="en-US" altLang="zh-CN" sz="2800" u="sng">
                <a:latin typeface="Times New Roman" pitchFamily="18" charset="0"/>
                <a:ea typeface="黑体" pitchFamily="49" charset="-122"/>
              </a:rPr>
              <a:t>                          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方式．</a:t>
            </a:r>
            <a:br>
              <a:rPr lang="zh-CN" altLang="zh-CN" sz="2800">
                <a:latin typeface="Times New Roman" pitchFamily="18" charset="0"/>
                <a:ea typeface="黑体" pitchFamily="49" charset="-122"/>
              </a:rPr>
            </a:b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25605" name="矩形 5"/>
          <p:cNvSpPr/>
          <p:nvPr/>
        </p:nvSpPr>
        <p:spPr>
          <a:xfrm>
            <a:off x="2592388" y="2938463"/>
            <a:ext cx="197961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不可再生　</a:t>
            </a:r>
            <a:endParaRPr lang="zh-CN" altLang="en-US" sz="2800"/>
          </a:p>
        </p:txBody>
      </p:sp>
      <p:sp>
        <p:nvSpPr>
          <p:cNvPr id="25606" name="矩形 6"/>
          <p:cNvSpPr/>
          <p:nvPr/>
        </p:nvSpPr>
        <p:spPr>
          <a:xfrm>
            <a:off x="1119188" y="4192588"/>
            <a:ext cx="5445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内</a:t>
            </a:r>
            <a:endParaRPr lang="zh-CN" altLang="en-US" sz="2800"/>
          </a:p>
        </p:txBody>
      </p:sp>
      <p:sp>
        <p:nvSpPr>
          <p:cNvPr id="25607" name="矩形 7"/>
          <p:cNvSpPr/>
          <p:nvPr/>
        </p:nvSpPr>
        <p:spPr>
          <a:xfrm>
            <a:off x="3309938" y="4879975"/>
            <a:ext cx="12620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核聚变</a:t>
            </a:r>
            <a:endParaRPr lang="zh-CN" altLang="en-US" sz="2800"/>
          </a:p>
        </p:txBody>
      </p:sp>
      <p:sp>
        <p:nvSpPr>
          <p:cNvPr id="25608" name="矩形 8"/>
          <p:cNvSpPr/>
          <p:nvPr/>
        </p:nvSpPr>
        <p:spPr>
          <a:xfrm>
            <a:off x="5380038" y="4879975"/>
            <a:ext cx="12604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核裂变</a:t>
            </a:r>
            <a:endParaRPr lang="zh-CN" altLang="en-US" sz="2800"/>
          </a:p>
        </p:txBody>
      </p:sp>
      <p:sp>
        <p:nvSpPr>
          <p:cNvPr id="25609" name="矩形 9"/>
          <p:cNvSpPr/>
          <p:nvPr/>
        </p:nvSpPr>
        <p:spPr>
          <a:xfrm>
            <a:off x="4441825" y="5532438"/>
            <a:ext cx="126206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核聚变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05" grpId="0"/>
      <p:bldP spid="25606" grpId="0"/>
      <p:bldP spid="25607" grpId="0"/>
      <p:bldP spid="25608" grpId="0"/>
      <p:bldP spid="2560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标题 1"/>
          <p:cNvSpPr>
            <a:spLocks noGrp="1"/>
          </p:cNvSpPr>
          <p:nvPr>
            <p:ph type="title" idx="4294967295"/>
          </p:nvPr>
        </p:nvSpPr>
        <p:spPr>
          <a:xfrm>
            <a:off x="684213" y="1585913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9.</a:t>
            </a:r>
            <a:r>
              <a:rPr lang="zh-CN" altLang="zh-CN" sz="2800"/>
              <a:t>关于原子核、核能，下列说法正确的是（ </a:t>
            </a:r>
            <a:r>
              <a:rPr lang="en-US" altLang="zh-CN" sz="2800"/>
              <a:t>       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原子核由质子和电子组成</a:t>
            </a:r>
            <a:r>
              <a:rPr lang="en-US" altLang="zh-CN" sz="2800"/>
              <a:t>			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．原子核由中子和电子组成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．核电站利用核裂变获得核能</a:t>
            </a:r>
            <a:r>
              <a:rPr lang="en-US" altLang="zh-CN" sz="2800"/>
              <a:t>		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．核能是可再生能源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6628" name="矩形 3"/>
          <p:cNvSpPr/>
          <p:nvPr/>
        </p:nvSpPr>
        <p:spPr>
          <a:xfrm>
            <a:off x="7578725" y="1700213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金平区一模）太阳能是</a:t>
            </a:r>
            <a:r>
              <a:rPr lang="en-US" altLang="zh-CN" sz="2800"/>
              <a:t>21</a:t>
            </a:r>
            <a:r>
              <a:rPr lang="zh-CN" altLang="zh-CN" sz="2800"/>
              <a:t>世纪重点开发利用的能源之一，如今太阳能热水器已走进了千家万户．如下图所示，某家庭太阳能热水器接收太阳能总有效面积为</a:t>
            </a:r>
            <a:r>
              <a:rPr lang="en-US" altLang="zh-CN" sz="2800"/>
              <a:t>2m</a:t>
            </a:r>
            <a:r>
              <a:rPr lang="en-US" altLang="zh-CN" sz="2800" baseline="30000"/>
              <a:t>2</a:t>
            </a:r>
            <a:r>
              <a:rPr lang="zh-CN" altLang="zh-CN" sz="2800"/>
              <a:t>，</a:t>
            </a:r>
            <a:r>
              <a:rPr lang="en-US" altLang="zh-CN" sz="2800"/>
              <a:t>1m</a:t>
            </a:r>
            <a:r>
              <a:rPr lang="en-US" altLang="zh-CN" sz="2800" baseline="30000"/>
              <a:t>2</a:t>
            </a:r>
            <a:r>
              <a:rPr lang="zh-CN" altLang="zh-CN" sz="2800"/>
              <a:t>面积上</a:t>
            </a:r>
            <a:r>
              <a:rPr lang="en-US" altLang="zh-CN" sz="2800"/>
              <a:t>1h</a:t>
            </a:r>
            <a:r>
              <a:rPr lang="zh-CN" altLang="zh-CN" sz="2800"/>
              <a:t>接收到的太阳能平均为</a:t>
            </a:r>
            <a:r>
              <a:rPr lang="en-US" altLang="zh-CN" sz="2800"/>
              <a:t>2.52×10</a:t>
            </a:r>
            <a:r>
              <a:rPr lang="en-US" altLang="zh-CN" sz="2800" baseline="30000"/>
              <a:t>6</a:t>
            </a:r>
            <a:r>
              <a:rPr lang="en-US" altLang="zh-CN" sz="2800"/>
              <a:t>J.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7652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0788" y="4073525"/>
            <a:ext cx="4162425" cy="23066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937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）太阳能接收板面都是黑色（或深灰色）是因为：</a:t>
            </a:r>
            <a:r>
              <a:rPr lang="zh-CN" altLang="zh-CN" sz="2800" u="sng"/>
              <a:t> </a:t>
            </a:r>
            <a:r>
              <a:rPr lang="en-US" altLang="zh-CN" sz="2800" u="sng"/>
              <a:t>                 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．黑色美观大方</a:t>
            </a:r>
            <a:r>
              <a:rPr lang="en-US" altLang="zh-CN" sz="2800"/>
              <a:t>              B</a:t>
            </a:r>
            <a:r>
              <a:rPr lang="zh-CN" altLang="zh-CN" sz="2800"/>
              <a:t>．黑色吸收所有色光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．黑色反射所有色光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）在我国安装时太阳能接收板面的朝向较好的是：</a:t>
            </a:r>
            <a:r>
              <a:rPr lang="zh-CN" altLang="zh-CN" sz="2800" u="sng"/>
              <a:t> </a:t>
            </a:r>
            <a:r>
              <a:rPr lang="en-US" altLang="zh-CN" sz="2800" u="sng"/>
              <a:t>                   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．东</a:t>
            </a:r>
            <a:r>
              <a:rPr lang="en-US" altLang="zh-CN" sz="2800"/>
              <a:t>	B</a:t>
            </a:r>
            <a:r>
              <a:rPr lang="zh-CN" altLang="zh-CN" sz="2800"/>
              <a:t>．南</a:t>
            </a:r>
            <a:r>
              <a:rPr lang="en-US" altLang="zh-CN" sz="2800"/>
              <a:t>	C</a:t>
            </a:r>
            <a:r>
              <a:rPr lang="zh-CN" altLang="zh-CN" sz="2800"/>
              <a:t>．西</a:t>
            </a:r>
            <a:r>
              <a:rPr lang="en-US" altLang="zh-CN" sz="2800"/>
              <a:t>	D</a:t>
            </a:r>
            <a:r>
              <a:rPr lang="zh-CN" altLang="zh-CN" sz="2800"/>
              <a:t>．北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8676" name="矩形 3"/>
          <p:cNvSpPr/>
          <p:nvPr/>
        </p:nvSpPr>
        <p:spPr>
          <a:xfrm>
            <a:off x="1851025" y="174625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  <p:sp>
        <p:nvSpPr>
          <p:cNvPr id="28677" name="矩形 5"/>
          <p:cNvSpPr/>
          <p:nvPr/>
        </p:nvSpPr>
        <p:spPr>
          <a:xfrm>
            <a:off x="1936750" y="4306888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240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）若每天阳光照射该热水器</a:t>
            </a:r>
            <a:r>
              <a:rPr lang="en-US" altLang="zh-CN" sz="2800"/>
              <a:t>5h</a:t>
            </a:r>
            <a:r>
              <a:rPr lang="zh-CN" altLang="zh-CN" sz="2800"/>
              <a:t>，该太阳能热水器吸收到的太阳能是</a:t>
            </a:r>
            <a:r>
              <a:rPr lang="zh-CN" altLang="zh-CN" sz="2800" u="sng"/>
              <a:t> </a:t>
            </a:r>
            <a:r>
              <a:rPr lang="en-US" altLang="zh-CN" sz="2800" u="sng"/>
              <a:t>                   </a:t>
            </a:r>
            <a:r>
              <a:rPr lang="en-US" altLang="zh-CN" sz="2800"/>
              <a:t>J.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）太阳能的优点有：</a:t>
            </a:r>
            <a:r>
              <a:rPr lang="zh-CN" altLang="zh-CN" sz="2800" u="sng"/>
              <a:t> </a:t>
            </a:r>
            <a:r>
              <a:rPr lang="en-US" altLang="zh-CN" sz="2800" u="sng"/>
              <a:t>                   </a:t>
            </a:r>
            <a:r>
              <a:rPr lang="zh-CN" altLang="zh-CN" sz="2800"/>
              <a:t>．（多选）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．清洁卫生，无污染</a:t>
            </a:r>
            <a:r>
              <a:rPr lang="en-US" altLang="zh-CN" sz="2800"/>
              <a:t>		B</a:t>
            </a:r>
            <a:r>
              <a:rPr lang="zh-CN" altLang="zh-CN" sz="2800"/>
              <a:t>．效率高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．能量提供稳定</a:t>
            </a:r>
            <a:r>
              <a:rPr lang="en-US" altLang="zh-CN" sz="2800"/>
              <a:t>			D</a:t>
            </a:r>
            <a:r>
              <a:rPr lang="zh-CN" altLang="zh-CN" sz="2800"/>
              <a:t>．是可再生能源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9700" name="矩形 3"/>
          <p:cNvSpPr/>
          <p:nvPr/>
        </p:nvSpPr>
        <p:spPr>
          <a:xfrm>
            <a:off x="4872038" y="2949575"/>
            <a:ext cx="777875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AD</a:t>
            </a:r>
            <a:endParaRPr lang="zh-CN" altLang="en-US" sz="2000"/>
          </a:p>
        </p:txBody>
      </p:sp>
      <p:sp>
        <p:nvSpPr>
          <p:cNvPr id="29701" name="矩形 2"/>
          <p:cNvSpPr/>
          <p:nvPr/>
        </p:nvSpPr>
        <p:spPr>
          <a:xfrm>
            <a:off x="3916363" y="2332038"/>
            <a:ext cx="16510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2.52×10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  <p:bldP spid="2970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1"/>
          <p:cNvSpPr>
            <a:spLocks noGrp="1"/>
          </p:cNvSpPr>
          <p:nvPr>
            <p:ph type="title" idx="4294967295"/>
          </p:nvPr>
        </p:nvSpPr>
        <p:spPr>
          <a:xfrm>
            <a:off x="508000" y="8921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11.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佛山一模）阅读短文，回答问题．</a:t>
            </a:r>
            <a:br>
              <a:rPr lang="zh-CN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嫦娥四号于</a:t>
            </a:r>
            <a:r>
              <a:rPr lang="en-US" altLang="zh-CN" sz="2800"/>
              <a:t>2018</a:t>
            </a:r>
            <a:r>
              <a:rPr lang="zh-CN" altLang="zh-CN" sz="2800"/>
              <a:t>年</a:t>
            </a:r>
            <a:r>
              <a:rPr lang="en-US" altLang="zh-CN" sz="2800"/>
              <a:t>12</a:t>
            </a:r>
            <a:r>
              <a:rPr lang="zh-CN" altLang="zh-CN" sz="2800"/>
              <a:t>月</a:t>
            </a:r>
            <a:r>
              <a:rPr lang="en-US" altLang="zh-CN" sz="2800"/>
              <a:t>8</a:t>
            </a:r>
            <a:r>
              <a:rPr lang="zh-CN" altLang="zh-CN" sz="2800"/>
              <a:t>日成功发射，进入奔月轨道，大约经过</a:t>
            </a:r>
            <a:r>
              <a:rPr lang="en-US" altLang="zh-CN" sz="2800"/>
              <a:t>110</a:t>
            </a:r>
            <a:r>
              <a:rPr lang="zh-CN" altLang="zh-CN" sz="2800"/>
              <a:t>小时的飞行，于</a:t>
            </a:r>
            <a:r>
              <a:rPr lang="en-US" altLang="zh-CN" sz="2800"/>
              <a:t>12</a:t>
            </a:r>
            <a:r>
              <a:rPr lang="zh-CN" altLang="zh-CN" sz="2800"/>
              <a:t>日</a:t>
            </a:r>
            <a:r>
              <a:rPr lang="en-US" altLang="zh-CN" sz="2800"/>
              <a:t>16</a:t>
            </a:r>
            <a:r>
              <a:rPr lang="zh-CN" altLang="zh-CN" sz="2800"/>
              <a:t>时</a:t>
            </a:r>
            <a:r>
              <a:rPr lang="en-US" altLang="zh-CN" sz="2800"/>
              <a:t>45</a:t>
            </a:r>
            <a:r>
              <a:rPr lang="zh-CN" altLang="zh-CN" sz="2800"/>
              <a:t>分，顺利完成</a:t>
            </a:r>
            <a:r>
              <a:rPr lang="en-US" altLang="zh-CN" sz="2800"/>
              <a:t>“</a:t>
            </a:r>
            <a:r>
              <a:rPr lang="zh-CN" altLang="zh-CN" sz="2800"/>
              <a:t>太空刹车</a:t>
            </a:r>
            <a:r>
              <a:rPr lang="en-US" altLang="zh-CN" sz="2800"/>
              <a:t>”</a:t>
            </a:r>
            <a:r>
              <a:rPr lang="zh-CN" altLang="zh-CN" sz="2800"/>
              <a:t>、被月球捕获，进入环月轨道．最终于</a:t>
            </a:r>
            <a:r>
              <a:rPr lang="en-US" altLang="zh-CN" sz="2800"/>
              <a:t>2019</a:t>
            </a:r>
            <a:r>
              <a:rPr lang="zh-CN" altLang="zh-CN" sz="2800"/>
              <a:t>年</a:t>
            </a:r>
            <a:r>
              <a:rPr lang="en-US" altLang="zh-CN" sz="2800"/>
              <a:t>1</a:t>
            </a:r>
            <a:r>
              <a:rPr lang="zh-CN" altLang="zh-CN" sz="2800"/>
              <a:t>月</a:t>
            </a:r>
            <a:r>
              <a:rPr lang="en-US" altLang="zh-CN" sz="2800"/>
              <a:t>3</a:t>
            </a:r>
            <a:r>
              <a:rPr lang="zh-CN" altLang="zh-CN" sz="2800"/>
              <a:t>日，嫦娥四号探测器（图甲）搭载着</a:t>
            </a:r>
            <a:r>
              <a:rPr lang="en-US" altLang="zh-CN" sz="2800"/>
              <a:t>“</a:t>
            </a:r>
            <a:r>
              <a:rPr lang="zh-CN" altLang="zh-CN" sz="2800"/>
              <a:t>玉兔二号</a:t>
            </a:r>
            <a:r>
              <a:rPr lang="en-US" altLang="zh-CN" sz="2800"/>
              <a:t>”</a:t>
            </a:r>
            <a:r>
              <a:rPr lang="zh-CN" altLang="zh-CN" sz="2800"/>
              <a:t>月球车</a:t>
            </a:r>
            <a:r>
              <a:rPr lang="en-US" altLang="zh-CN" sz="2800"/>
              <a:t>“</a:t>
            </a:r>
            <a:r>
              <a:rPr lang="zh-CN" altLang="zh-CN" sz="2800"/>
              <a:t>图乙</a:t>
            </a:r>
            <a:r>
              <a:rPr lang="en-US" altLang="zh-CN" sz="2800"/>
              <a:t>”</a:t>
            </a:r>
            <a:r>
              <a:rPr lang="zh-CN" altLang="zh-CN" sz="2800"/>
              <a:t>成功降落月球南极，实现全人类首次月球背面软着陆．探测器着陆后进行了月球车和探测器</a:t>
            </a:r>
            <a:r>
              <a:rPr lang="en-US" altLang="zh-CN" sz="2800"/>
              <a:t>“</a:t>
            </a:r>
            <a:r>
              <a:rPr lang="zh-CN" altLang="zh-CN" sz="2800"/>
              <a:t>两器分离</a:t>
            </a:r>
            <a:r>
              <a:rPr lang="en-US" altLang="zh-CN" sz="2800"/>
              <a:t>”</a:t>
            </a:r>
            <a:r>
              <a:rPr lang="zh-CN" altLang="zh-CN" sz="2800"/>
              <a:t>，分离后在“鹊桥”中继星支持下顺利完成互拍并传回地球．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1"/>
          <p:cNvSpPr>
            <a:spLocks noGrp="1"/>
          </p:cNvSpPr>
          <p:nvPr>
            <p:ph type="title" idx="4294967295"/>
          </p:nvPr>
        </p:nvSpPr>
        <p:spPr>
          <a:xfrm>
            <a:off x="508000" y="6731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</a:t>
            </a:r>
            <a:r>
              <a:rPr lang="zh-CN" altLang="zh-CN" sz="2800"/>
              <a:t>月球车体重</a:t>
            </a:r>
            <a:r>
              <a:rPr lang="en-US" altLang="zh-CN" sz="2800"/>
              <a:t>135kg</a:t>
            </a:r>
            <a:r>
              <a:rPr lang="zh-CN" altLang="zh-CN" sz="2800"/>
              <a:t>，能</a:t>
            </a:r>
            <a:r>
              <a:rPr lang="en-US" altLang="zh-CN" sz="2800"/>
              <a:t>“</a:t>
            </a:r>
            <a:r>
              <a:rPr lang="zh-CN" altLang="zh-CN" sz="2800"/>
              <a:t>眼观六路</a:t>
            </a:r>
            <a:r>
              <a:rPr lang="en-US" altLang="zh-CN" sz="2800"/>
              <a:t>”“</a:t>
            </a:r>
            <a:r>
              <a:rPr lang="zh-CN" altLang="zh-CN" sz="2800"/>
              <a:t>耳听八方</a:t>
            </a:r>
            <a:r>
              <a:rPr lang="en-US" altLang="zh-CN" sz="2800"/>
              <a:t>”</a:t>
            </a:r>
            <a:r>
              <a:rPr lang="zh-CN" altLang="zh-CN" sz="2800"/>
              <a:t>，她的肩部有可以打开的太阳能电池帆板，她的腿部是六个轮状的移动装置．由于月夜温度极低，电子设备无法正常工作，所以它会进入休眠状态，休眠期间由同位素温差发电保温，等到月昼来临，它将自主唤醒，进入工作状态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1748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425" y="4546600"/>
            <a:ext cx="7423150" cy="19367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8255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400"/>
              <a:t>（</a:t>
            </a:r>
            <a:r>
              <a:rPr lang="en-US" altLang="zh-CN" sz="2400"/>
              <a:t>1</a:t>
            </a:r>
            <a:r>
              <a:rPr lang="zh-CN" altLang="zh-CN" sz="2400"/>
              <a:t>）根据上述信息，请判断以下说法哪些是正确的．</a:t>
            </a:r>
            <a:br>
              <a:rPr lang="en-US" altLang="zh-CN" sz="2400"/>
            </a:br>
            <a:r>
              <a:rPr lang="en-US" altLang="zh-CN" sz="2400" u="sng"/>
              <a:t>                     </a:t>
            </a:r>
            <a:r>
              <a:rPr lang="zh-CN" altLang="zh-CN" sz="2400"/>
              <a:t>（多选）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．月球车</a:t>
            </a:r>
            <a:r>
              <a:rPr lang="en-US" altLang="zh-CN" sz="2400"/>
              <a:t>“</a:t>
            </a:r>
            <a:r>
              <a:rPr lang="zh-CN" altLang="zh-CN" sz="2400"/>
              <a:t>眼观六路</a:t>
            </a:r>
            <a:r>
              <a:rPr lang="en-US" altLang="zh-CN" sz="2400"/>
              <a:t>”“</a:t>
            </a:r>
            <a:r>
              <a:rPr lang="zh-CN" altLang="zh-CN" sz="2400"/>
              <a:t>耳听八方</a:t>
            </a:r>
            <a:r>
              <a:rPr lang="en-US" altLang="zh-CN" sz="2400"/>
              <a:t>”</a:t>
            </a:r>
            <a:r>
              <a:rPr lang="zh-CN" altLang="zh-CN" sz="2400"/>
              <a:t>是通过电磁波的传输与接收实现的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</a:t>
            </a:r>
            <a:r>
              <a:rPr lang="en-US" altLang="zh-CN" sz="2400"/>
              <a:t>“</a:t>
            </a:r>
            <a:r>
              <a:rPr lang="zh-CN" altLang="zh-CN" sz="2400"/>
              <a:t>太空刹车</a:t>
            </a:r>
            <a:r>
              <a:rPr lang="en-US" altLang="zh-CN" sz="2400"/>
              <a:t>”</a:t>
            </a:r>
            <a:r>
              <a:rPr lang="zh-CN" altLang="zh-CN" sz="2400"/>
              <a:t>时，火箭向前喷出燃气，是利用了力的作用是相互的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．被月球捕获，说明月球对嫦娥四号的引力大于嫦娥四号对月球的引力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．嫦娥四号关闭发动机绕月运动，从近月点向远月运动过程中，机械能增大</a:t>
            </a:r>
            <a:br>
              <a:rPr lang="zh-CN" altLang="zh-CN" sz="2400"/>
            </a:br>
            <a:endParaRPr lang="zh-CN" altLang="en-US" sz="2400"/>
          </a:p>
        </p:txBody>
      </p:sp>
      <p:sp>
        <p:nvSpPr>
          <p:cNvPr id="32772" name="矩形 3"/>
          <p:cNvSpPr/>
          <p:nvPr/>
        </p:nvSpPr>
        <p:spPr>
          <a:xfrm>
            <a:off x="1003300" y="1381125"/>
            <a:ext cx="75565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1"/>
          <p:cNvSpPr>
            <a:spLocks noGrp="1"/>
          </p:cNvSpPr>
          <p:nvPr>
            <p:ph type="title" idx="4294967295"/>
          </p:nvPr>
        </p:nvSpPr>
        <p:spPr>
          <a:xfrm>
            <a:off x="508000" y="8350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）由于月球的遮挡，月球背面的着陆器和巡视器无法与地球直接传输信息，</a:t>
            </a:r>
            <a:r>
              <a:rPr lang="en-US" altLang="zh-CN" sz="2800"/>
              <a:t>“</a:t>
            </a:r>
            <a:r>
              <a:rPr lang="zh-CN" altLang="zh-CN" sz="2800"/>
              <a:t>鹊桥号</a:t>
            </a:r>
            <a:r>
              <a:rPr lang="en-US" altLang="zh-CN" sz="2800"/>
              <a:t>”</a:t>
            </a:r>
            <a:r>
              <a:rPr lang="zh-CN" altLang="zh-CN" sz="2800"/>
              <a:t>中继星位于图示</a:t>
            </a:r>
            <a:r>
              <a:rPr lang="zh-CN" altLang="zh-CN" sz="2800" u="sng"/>
              <a:t> </a:t>
            </a:r>
            <a:r>
              <a:rPr lang="en-US" altLang="zh-CN" sz="2800" u="sng"/>
              <a:t>           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en-US" altLang="zh-CN" sz="2800" i="1"/>
              <a:t>a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en-US" altLang="zh-CN" sz="2800" i="1"/>
              <a:t>b</a:t>
            </a:r>
            <a:r>
              <a:rPr lang="en-US" altLang="zh-CN" sz="2800"/>
              <a:t>”</a:t>
            </a:r>
            <a:r>
              <a:rPr lang="zh-CN" altLang="zh-CN" sz="2800"/>
              <a:t>）位置时，可起到信息中转作用．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）物体在月球上受到的引力只有地球上的六分之一，月球车在月球上的重力为</a:t>
            </a:r>
            <a:r>
              <a:rPr lang="zh-CN" altLang="zh-CN" sz="2800" u="sng"/>
              <a:t> </a:t>
            </a:r>
            <a:r>
              <a:rPr lang="en-US" altLang="zh-CN" sz="2800" u="sng"/>
              <a:t>                </a:t>
            </a:r>
            <a:r>
              <a:rPr lang="en-US" altLang="zh-CN" sz="2800"/>
              <a:t>N</a:t>
            </a:r>
            <a:r>
              <a:rPr lang="zh-CN" altLang="zh-CN" sz="2800"/>
              <a:t>（地球上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10N/kg</a:t>
            </a:r>
            <a:r>
              <a:rPr lang="zh-CN" altLang="zh-CN" sz="2800"/>
              <a:t>），在月球上的惯性将</a:t>
            </a:r>
            <a:r>
              <a:rPr lang="zh-CN" altLang="zh-CN" sz="2800" u="sng"/>
              <a:t> </a:t>
            </a:r>
            <a:r>
              <a:rPr lang="en-US" altLang="zh-CN" sz="2800" u="sng"/>
              <a:t>               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3796" name="矩形 3"/>
          <p:cNvSpPr/>
          <p:nvPr/>
        </p:nvSpPr>
        <p:spPr>
          <a:xfrm>
            <a:off x="1687513" y="2239963"/>
            <a:ext cx="3651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800"/>
          </a:p>
        </p:txBody>
      </p:sp>
      <p:sp>
        <p:nvSpPr>
          <p:cNvPr id="33797" name="矩形 5"/>
          <p:cNvSpPr/>
          <p:nvPr/>
        </p:nvSpPr>
        <p:spPr>
          <a:xfrm>
            <a:off x="5970588" y="4111625"/>
            <a:ext cx="7239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225</a:t>
            </a:r>
            <a:endParaRPr lang="zh-CN" altLang="en-US" sz="2800"/>
          </a:p>
        </p:txBody>
      </p:sp>
      <p:sp>
        <p:nvSpPr>
          <p:cNvPr id="33798" name="矩形 6"/>
          <p:cNvSpPr/>
          <p:nvPr/>
        </p:nvSpPr>
        <p:spPr>
          <a:xfrm>
            <a:off x="6332538" y="4751388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不变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  <p:bldP spid="33797" grpId="0"/>
      <p:bldP spid="3379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9319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）月球车以太阳能为能源，若太阳光照射到太阳能电池板上的辐射功率为</a:t>
            </a:r>
            <a:r>
              <a:rPr lang="en-US" altLang="zh-CN" sz="2800"/>
              <a:t>1.5kW</a:t>
            </a:r>
            <a:r>
              <a:rPr lang="zh-CN" altLang="zh-CN" sz="2800"/>
              <a:t>，电池产生的电压为</a:t>
            </a:r>
            <a:r>
              <a:rPr lang="en-US" altLang="zh-CN" sz="2800"/>
              <a:t>48V</a:t>
            </a:r>
            <a:r>
              <a:rPr lang="zh-CN" altLang="zh-CN" sz="2800"/>
              <a:t>，并对车上的电动机提供</a:t>
            </a:r>
            <a:r>
              <a:rPr lang="en-US" altLang="zh-CN" sz="2800"/>
              <a:t>5A</a:t>
            </a:r>
            <a:r>
              <a:rPr lang="zh-CN" altLang="zh-CN" sz="2800"/>
              <a:t>的电流，则太阳能电池将太阳转化电能的效率为</a:t>
            </a:r>
            <a:r>
              <a:rPr lang="zh-CN" altLang="zh-CN" sz="2800" u="sng"/>
              <a:t> </a:t>
            </a:r>
            <a:r>
              <a:rPr lang="en-US" altLang="zh-CN" sz="2800" u="sng"/>
              <a:t>                  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4820" name="矩形 3"/>
          <p:cNvSpPr/>
          <p:nvPr/>
        </p:nvSpPr>
        <p:spPr>
          <a:xfrm>
            <a:off x="6345238" y="3937000"/>
            <a:ext cx="8429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16%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1"/>
          <p:cNvSpPr>
            <a:spLocks noGrp="1"/>
          </p:cNvSpPr>
          <p:nvPr>
            <p:ph type="title" idx="4294967295"/>
          </p:nvPr>
        </p:nvSpPr>
        <p:spPr>
          <a:xfrm>
            <a:off x="465138" y="882650"/>
            <a:ext cx="83629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）小明对月球车的</a:t>
            </a:r>
            <a:r>
              <a:rPr lang="en-US" altLang="zh-CN" sz="2800"/>
              <a:t>“</a:t>
            </a:r>
            <a:r>
              <a:rPr lang="zh-CN" altLang="zh-CN" sz="2800"/>
              <a:t>唤醒系统</a:t>
            </a:r>
            <a:r>
              <a:rPr lang="en-US" altLang="zh-CN" sz="2800"/>
              <a:t>”</a:t>
            </a:r>
            <a:r>
              <a:rPr lang="zh-CN" altLang="zh-CN" sz="2800"/>
              <a:t>非常感兴趣，他利用光敏电阻设计了一个</a:t>
            </a:r>
            <a:r>
              <a:rPr lang="en-US" altLang="zh-CN" sz="2800"/>
              <a:t>“</a:t>
            </a:r>
            <a:r>
              <a:rPr lang="zh-CN" altLang="zh-CN" sz="2800"/>
              <a:t>模拟唤醒系统</a:t>
            </a:r>
            <a:r>
              <a:rPr lang="en-US" altLang="zh-CN" sz="2800"/>
              <a:t>”</a:t>
            </a:r>
            <a:r>
              <a:rPr lang="zh-CN" altLang="zh-CN" sz="2800"/>
              <a:t>，如图丙，该系统由</a:t>
            </a:r>
            <a:r>
              <a:rPr lang="en-US" altLang="zh-CN" sz="2800"/>
              <a:t>“</a:t>
            </a:r>
            <a:r>
              <a:rPr lang="zh-CN" altLang="zh-CN" sz="2800"/>
              <a:t>唤醒电路”、“控制电路”等组成，其中电源的电压为</a:t>
            </a:r>
            <a:r>
              <a:rPr lang="en-US" altLang="zh-CN" sz="2800"/>
              <a:t>12V</a:t>
            </a:r>
            <a:r>
              <a:rPr lang="zh-CN" altLang="zh-CN" sz="2800"/>
              <a:t>，电阻箱</a:t>
            </a:r>
            <a:r>
              <a:rPr lang="en-US" altLang="zh-CN" sz="2800" i="1"/>
              <a:t>R</a:t>
            </a:r>
            <a:r>
              <a:rPr lang="zh-CN" altLang="zh-CN" sz="2800"/>
              <a:t>的电阻为（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9999Ω</a:t>
            </a:r>
            <a:r>
              <a:rPr lang="zh-CN" altLang="zh-CN" sz="2800"/>
              <a:t>），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P</a:t>
            </a:r>
            <a:r>
              <a:rPr lang="zh-CN" altLang="zh-CN" sz="2800"/>
              <a:t>是光敏电阻，它的阻值随光强的变化关系如表所示，光强用符号</a:t>
            </a:r>
            <a:r>
              <a:rPr lang="en-US" altLang="zh-CN" sz="2800" i="1"/>
              <a:t>E</a:t>
            </a:r>
            <a:r>
              <a:rPr lang="zh-CN" altLang="zh-CN" sz="2800"/>
              <a:t>表示，单位符号</a:t>
            </a:r>
            <a:r>
              <a:rPr lang="en-US" altLang="zh-CN" sz="2800" i="1"/>
              <a:t>cd</a:t>
            </a:r>
            <a:r>
              <a:rPr lang="zh-CN" altLang="zh-CN" sz="2800"/>
              <a:t>表示．根据表格中阻值随光强的变化规律可知，当光强为</a:t>
            </a:r>
            <a:r>
              <a:rPr lang="en-US" altLang="zh-CN" sz="2800"/>
              <a:t>4.5cd</a:t>
            </a:r>
            <a:r>
              <a:rPr lang="zh-CN" altLang="zh-CN" sz="2800"/>
              <a:t>时，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P</a:t>
            </a:r>
            <a:r>
              <a:rPr lang="zh-CN" altLang="zh-CN" sz="2800"/>
              <a:t>光敏阻值为</a:t>
            </a:r>
            <a:r>
              <a:rPr lang="zh-CN" altLang="zh-CN" sz="2800" u="sng"/>
              <a:t> </a:t>
            </a:r>
            <a:r>
              <a:rPr lang="en-US" altLang="zh-CN" sz="2800" u="sng"/>
              <a:t>           </a:t>
            </a:r>
            <a:r>
              <a:rPr lang="en-US" altLang="zh-CN" sz="2800"/>
              <a:t>Ω.</a:t>
            </a:r>
            <a:r>
              <a:rPr lang="zh-CN" altLang="zh-CN" sz="2800"/>
              <a:t>若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两端电压必须等于或</a:t>
            </a:r>
            <a:endParaRPr lang="zh-CN" altLang="en-US" sz="2800"/>
          </a:p>
        </p:txBody>
      </p:sp>
      <p:sp>
        <p:nvSpPr>
          <p:cNvPr id="35844" name="矩形 2"/>
          <p:cNvSpPr/>
          <p:nvPr/>
        </p:nvSpPr>
        <p:spPr>
          <a:xfrm>
            <a:off x="3003550" y="5441950"/>
            <a:ext cx="3651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1"/>
          <p:cNvSpPr>
            <a:spLocks noGrp="1"/>
          </p:cNvSpPr>
          <p:nvPr>
            <p:ph type="title" idx="4294967295"/>
          </p:nvPr>
        </p:nvSpPr>
        <p:spPr>
          <a:xfrm>
            <a:off x="465138" y="719138"/>
            <a:ext cx="83629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或大于</a:t>
            </a:r>
            <a:r>
              <a:rPr lang="en-US" altLang="zh-CN" sz="2800"/>
              <a:t>8V</a:t>
            </a:r>
            <a:r>
              <a:rPr lang="zh-CN" altLang="zh-CN" sz="2800"/>
              <a:t>时，控制电路才能启动，唤醒玉兔并驱动玉兔工作．小明设定光强为</a:t>
            </a:r>
            <a:r>
              <a:rPr lang="en-US" altLang="zh-CN" sz="2800"/>
              <a:t>4.5cd</a:t>
            </a:r>
            <a:r>
              <a:rPr lang="zh-CN" altLang="zh-CN" sz="2800"/>
              <a:t>时唤醒玉兔，则电阻箱</a:t>
            </a:r>
            <a:r>
              <a:rPr lang="en-US" altLang="zh-CN" sz="2800" i="1"/>
              <a:t>R</a:t>
            </a:r>
            <a:r>
              <a:rPr lang="zh-CN" altLang="zh-CN" sz="2800"/>
              <a:t>的阻值至少应调到</a:t>
            </a:r>
            <a:r>
              <a:rPr lang="zh-CN" altLang="zh-CN" sz="2800" u="sng"/>
              <a:t> </a:t>
            </a:r>
            <a:r>
              <a:rPr lang="en-US" altLang="zh-CN" sz="2800" u="sng"/>
              <a:t>            </a:t>
            </a:r>
            <a:r>
              <a:rPr lang="en-US" altLang="zh-CN" sz="2800"/>
              <a:t>Ω</a:t>
            </a:r>
            <a:r>
              <a:rPr lang="zh-CN" altLang="zh-CN" sz="2800"/>
              <a:t>；为了能使控制电路在光线强度较弱时就能控制电路进入工作状态，可采取的措施是</a:t>
            </a:r>
            <a:r>
              <a:rPr lang="zh-CN" altLang="zh-CN" sz="2800" u="sng"/>
              <a:t> </a:t>
            </a:r>
            <a:r>
              <a:rPr lang="en-US" altLang="zh-CN" sz="2800" u="sng"/>
              <a:t>                                                </a:t>
            </a:r>
            <a:r>
              <a:rPr lang="zh-CN" altLang="zh-CN" sz="2800"/>
              <a:t>（答出一种即可）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36868" name="表格 2"/>
          <p:cNvGraphicFramePr>
            <a:graphicFrameLocks noGrp="1"/>
          </p:cNvGraphicFramePr>
          <p:nvPr/>
        </p:nvGraphicFramePr>
        <p:xfrm>
          <a:off x="604838" y="4730750"/>
          <a:ext cx="7934325" cy="1301750"/>
        </p:xfrm>
        <a:graphic>
          <a:graphicData uri="http://schemas.openxmlformats.org/drawingml/2006/table">
            <a:tbl>
              <a:tblPr/>
              <a:tblGrid>
                <a:gridCol w="1203325"/>
                <a:gridCol w="962025"/>
                <a:gridCol w="962025"/>
                <a:gridCol w="960438"/>
                <a:gridCol w="962025"/>
                <a:gridCol w="962025"/>
                <a:gridCol w="962025"/>
                <a:gridCol w="960438"/>
              </a:tblGrid>
              <a:tr h="65087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E/cd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4.0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6.0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7.0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8.0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5087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</a:t>
                      </a:r>
                      <a:r>
                        <a:rPr lang="en-US" altLang="zh-CN" sz="28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P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/Ω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18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9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4.5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36897" name="矩形 3"/>
          <p:cNvSpPr/>
          <p:nvPr/>
        </p:nvSpPr>
        <p:spPr>
          <a:xfrm>
            <a:off x="4746625" y="2098675"/>
            <a:ext cx="36353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</a:t>
            </a:r>
            <a:endParaRPr lang="zh-CN" altLang="en-US"/>
          </a:p>
        </p:txBody>
      </p:sp>
      <p:sp>
        <p:nvSpPr>
          <p:cNvPr id="36898" name="矩形 5"/>
          <p:cNvSpPr/>
          <p:nvPr/>
        </p:nvSpPr>
        <p:spPr>
          <a:xfrm>
            <a:off x="3011488" y="3352800"/>
            <a:ext cx="37750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增大电阻箱接入的阻值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97" grpId="0"/>
      <p:bldP spid="3689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2015·</a:t>
            </a:r>
            <a:r>
              <a:rPr lang="zh-CN" altLang="zh-CN" sz="2800"/>
              <a:t>广东）下列能源属于不可再生能源的是（</a:t>
            </a:r>
            <a:r>
              <a:rPr lang="en-US" altLang="zh-CN" sz="2800"/>
              <a:t>          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 ．风能</a:t>
            </a:r>
            <a:r>
              <a:rPr lang="en-US" altLang="zh-CN" sz="2800"/>
              <a:t>			B</a:t>
            </a:r>
            <a:r>
              <a:rPr lang="zh-CN" altLang="zh-CN" sz="2800"/>
              <a:t>．化石能源</a:t>
            </a:r>
            <a:r>
              <a:rPr lang="en-US" altLang="zh-CN" sz="2800"/>
              <a:t>	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．水能</a:t>
            </a:r>
            <a:r>
              <a:rPr lang="en-US" altLang="zh-CN" sz="2800"/>
              <a:t>			D</a:t>
            </a:r>
            <a:r>
              <a:rPr lang="zh-CN" altLang="zh-CN" sz="2800"/>
              <a:t>．太阳能</a:t>
            </a:r>
            <a:endParaRPr lang="zh-CN" altLang="zh-CN" sz="2800"/>
          </a:p>
        </p:txBody>
      </p:sp>
      <p:sp>
        <p:nvSpPr>
          <p:cNvPr id="37892" name="标题 1"/>
          <p:cNvSpPr/>
          <p:nvPr/>
        </p:nvSpPr>
        <p:spPr>
          <a:xfrm>
            <a:off x="515938" y="34290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2.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2016·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广东）下列能源属于可再生能源的是（ 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        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）</a:t>
            </a:r>
            <a:endParaRPr lang="zh-CN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 ．风能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			B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．天然气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		</a:t>
            </a:r>
            <a:endParaRPr lang="en-US" altLang="zh-CN" sz="2800">
              <a:latin typeface="Times New Roman" pitchFamily="18" charset="0"/>
              <a:ea typeface="黑体" pitchFamily="49" charset="-122"/>
            </a:endParaRPr>
          </a:p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C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．核能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			D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．石油</a:t>
            </a:r>
            <a:endParaRPr lang="zh-CN" altLang="zh-CN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37893" name="矩形 5"/>
          <p:cNvSpPr/>
          <p:nvPr/>
        </p:nvSpPr>
        <p:spPr>
          <a:xfrm>
            <a:off x="1165225" y="1570038"/>
            <a:ext cx="458788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  <p:sp>
        <p:nvSpPr>
          <p:cNvPr id="37894" name="矩形 10"/>
          <p:cNvSpPr/>
          <p:nvPr/>
        </p:nvSpPr>
        <p:spPr>
          <a:xfrm>
            <a:off x="1165225" y="4146550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  <p:bldP spid="37893" grpId="0"/>
      <p:bldP spid="3789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255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2017·</a:t>
            </a:r>
            <a:r>
              <a:rPr lang="zh-CN" altLang="zh-CN" sz="2800"/>
              <a:t>广东节选）</a:t>
            </a:r>
            <a:r>
              <a:rPr lang="en-US" altLang="zh-CN" sz="2800"/>
              <a:t>“</a:t>
            </a:r>
            <a:r>
              <a:rPr lang="zh-CN" altLang="zh-CN" sz="2800"/>
              <a:t>可燃冰</a:t>
            </a:r>
            <a:r>
              <a:rPr lang="en-US" altLang="zh-CN" sz="2800"/>
              <a:t>”</a:t>
            </a:r>
            <a:r>
              <a:rPr lang="zh-CN" altLang="zh-CN" sz="2800"/>
              <a:t>是一种新型能源，主要成分是甲烷，可直接点燃，燃烧后几乎不产生任何残渣，所以</a:t>
            </a:r>
            <a:r>
              <a:rPr lang="en-US" altLang="zh-CN" sz="2800"/>
              <a:t>“</a:t>
            </a:r>
            <a:r>
              <a:rPr lang="zh-CN" altLang="zh-CN" sz="2800"/>
              <a:t>可燃冰</a:t>
            </a:r>
            <a:r>
              <a:rPr lang="en-US" altLang="zh-CN" sz="2800"/>
              <a:t>”</a:t>
            </a:r>
            <a:r>
              <a:rPr lang="zh-CN" altLang="zh-CN" sz="2800"/>
              <a:t>是一种新型</a:t>
            </a:r>
            <a:r>
              <a:rPr lang="zh-CN" altLang="zh-CN" sz="2800" u="sng"/>
              <a:t> </a:t>
            </a:r>
            <a:r>
              <a:rPr lang="en-US" altLang="zh-CN" sz="2800" u="sng"/>
              <a:t>                   </a:t>
            </a:r>
            <a:r>
              <a:rPr lang="zh-CN" altLang="zh-CN" sz="2800"/>
              <a:t>能源（选填</a:t>
            </a:r>
            <a:r>
              <a:rPr lang="en-US" altLang="zh-CN" sz="2800"/>
              <a:t>“</a:t>
            </a:r>
            <a:r>
              <a:rPr lang="zh-CN" altLang="zh-CN" sz="2800"/>
              <a:t>清洁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污染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8916" name="标题 1"/>
          <p:cNvSpPr/>
          <p:nvPr/>
        </p:nvSpPr>
        <p:spPr>
          <a:xfrm>
            <a:off x="508000" y="39624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4.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2013·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广东节选）太阳能电池可将太阳能直接转化为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 </a:t>
            </a:r>
            <a:r>
              <a:rPr lang="en-US" altLang="zh-CN" sz="2800" u="sng">
                <a:latin typeface="Times New Roman" pitchFamily="18" charset="0"/>
                <a:ea typeface="黑体" pitchFamily="49" charset="-122"/>
              </a:rPr>
              <a:t>                     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</a:t>
            </a:r>
            <a:endParaRPr lang="zh-CN" altLang="zh-CN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38917" name="矩形 5"/>
          <p:cNvSpPr/>
          <p:nvPr/>
        </p:nvSpPr>
        <p:spPr>
          <a:xfrm>
            <a:off x="6318250" y="2657475"/>
            <a:ext cx="9032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清洁</a:t>
            </a:r>
            <a:endParaRPr lang="zh-CN" altLang="en-US" sz="2800"/>
          </a:p>
        </p:txBody>
      </p:sp>
      <p:sp>
        <p:nvSpPr>
          <p:cNvPr id="38918" name="矩形 9"/>
          <p:cNvSpPr/>
          <p:nvPr/>
        </p:nvSpPr>
        <p:spPr>
          <a:xfrm>
            <a:off x="1803400" y="4654550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电能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6" grpId="0"/>
      <p:bldP spid="38917" grpId="0"/>
      <p:bldP spid="3891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922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广东）目前人们正致力于开发太阳能、核能、风能、海洋能、氢能</a:t>
            </a:r>
            <a:r>
              <a:rPr lang="en-US" altLang="zh-CN" sz="2800"/>
              <a:t>……</a:t>
            </a:r>
            <a:r>
              <a:rPr lang="zh-CN" altLang="zh-CN" sz="2800"/>
              <a:t>其中核能是</a:t>
            </a:r>
            <a:r>
              <a:rPr lang="zh-CN" altLang="zh-CN" sz="2800" u="sng"/>
              <a:t> </a:t>
            </a:r>
            <a:r>
              <a:rPr lang="en-US" altLang="zh-CN" sz="2800" u="sng"/>
              <a:t>               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en-US" altLang="zh-CN" sz="2800" u="sng"/>
              <a:t> 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可再生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不可再生</a:t>
            </a:r>
            <a:r>
              <a:rPr lang="en-US" altLang="zh-CN" sz="2800"/>
              <a:t>”</a:t>
            </a:r>
            <a:r>
              <a:rPr lang="zh-CN" altLang="zh-CN" sz="2800"/>
              <a:t>）能源，核电站利用原子核</a:t>
            </a:r>
            <a:r>
              <a:rPr lang="zh-CN" altLang="zh-CN" sz="2800" u="sng"/>
              <a:t> </a:t>
            </a:r>
            <a:r>
              <a:rPr lang="en-US" altLang="zh-CN" sz="2800" u="sng"/>
              <a:t>                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聚变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裂变</a:t>
            </a:r>
            <a:r>
              <a:rPr lang="en-US" altLang="zh-CN" sz="2800"/>
              <a:t>”</a:t>
            </a:r>
            <a:r>
              <a:rPr lang="zh-CN" altLang="zh-CN" sz="2800"/>
              <a:t>）释放的能量发电，电能属于</a:t>
            </a:r>
            <a:r>
              <a:rPr lang="zh-CN" altLang="zh-CN" sz="2800" u="sng"/>
              <a:t> </a:t>
            </a:r>
            <a:r>
              <a:rPr lang="en-US" altLang="zh-CN" sz="2800" u="sng"/>
              <a:t>                      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一次能源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二次能源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39940" name="矩形 2"/>
          <p:cNvSpPr/>
          <p:nvPr/>
        </p:nvSpPr>
        <p:spPr>
          <a:xfrm>
            <a:off x="6902450" y="2124075"/>
            <a:ext cx="197961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不可再生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9941" name="矩形 5"/>
          <p:cNvSpPr/>
          <p:nvPr/>
        </p:nvSpPr>
        <p:spPr>
          <a:xfrm>
            <a:off x="1963738" y="3405188"/>
            <a:ext cx="126206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裂变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9942" name="矩形 6"/>
          <p:cNvSpPr/>
          <p:nvPr/>
        </p:nvSpPr>
        <p:spPr>
          <a:xfrm>
            <a:off x="3648075" y="4046538"/>
            <a:ext cx="162083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二次能源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pic>
        <p:nvPicPr>
          <p:cNvPr id="3994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455400" y="108331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  <p:bldP spid="39941" grpId="0"/>
      <p:bldP spid="39942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146</Paragraphs>
  <Slides>38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baseType="lpstr" size="47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1.化石能源：千百万年前埋在地下的动植物经过漫长的地质年代形成的能源．如：　　　　　、　　　　　、　　　　　．2.生物质能：由生命物质提供的能量．</vt:lpstr>
      <vt:lpstr>3.分类</vt:lpstr>
      <vt:lpstr>1.核能：原子核分裂或结合所释放出的能量．2.获得核能的途径</vt:lpstr>
      <vt:lpstr>1.太阳能：在太阳内部，氢原子核在超高温下发生　　　　　，释放出巨大的核能．优点：环保无污染等．2.利用太阳能的方式：（1）间接利用：化石能源、风能、水能、生物质能等．</vt:lpstr>
      <vt:lpstr>（2）直接利用：</vt:lpstr>
      <vt:lpstr>1.能源革命（1）第一次能源革命：钻木取火；（2）第二次能源革命：蒸汽机的发明；（3）第三次能源革命：核能的利用．2.能量转移的方向性：能量的转化、能量的转移，都是有方向性的，所以需要节约能源．</vt:lpstr>
      <vt:lpstr>3.能源消耗对环境的影响：热污染、温室效应、大气污染等．4.未来的理想能源满足的条件：（1）必须足够丰富，可以保证长期使用；（2）必须足够便宜，可以保证多数人用得起；（3）相关的技术必须成熟，可以保证大规模使用；（4）必须足够安全、清洁，可以保证不会严重影响环境．</vt:lpstr>
      <vt:lpstr>一　  能源、信息和材料　            关于能源、信息和材料，下列说法正确的是（　　）A．我国的北斗卫星导航系统是利用超声波来传递信息的B．二极管、三极管使用了硅、锗等半导体材料C．随着科技发展，将来可以制造出不消耗能量而不停对外做功的机器D．煤、石油、天然气等化石能源蕴藏较大，属于可再生能源</vt:lpstr>
      <vt:lpstr>【点拔】卫星通信都是利用电磁波传递信息的；二极管、三极管是由半导材料制成的；化石能源属于不可再生能源，根据能量守恒定律，不可能制造出不消耗能量而不停对外做功的机器．</vt:lpstr>
      <vt:lpstr>二　  太阳能与核能　              太阳能是人类优先开发和利用的新能源之一，关于太阳能的利用，下列说法中正确的是（　　）A．上图1中，绿色植物通过光合作用将太阳能转化为植物的化学能B．上图2中，太阳能热水器通过做功方式将太阳能转化为水的内能C．上图3中，太阳能交通信号灯将太阳能直接转化为信号灯的光能D．上图4中，首架环球航行的太阳能飞机将太阳能直接转化为飞机的机械能</vt:lpstr>
      <vt:lpstr>【点拔】太阳能的利用主要有光化转化，如绿色植物通过光合作用将太阳能转化为植物的化学能；光热转化，如通过太阳能热水器的集热器转化为水的内能；光电转化，如太阳能电池，把太阳能转变为电能，再转化为其他形式能．</vt:lpstr>
      <vt:lpstr>三　  能源的利用与环境保护　           下图示为某市空气中PM2.5的来源分布图．PM2.5是指直径小于等于2.5μm的颗粒物，其在空气中浓度越高，就代表空气污染越严重．为减少PM2.5排放量，改善空气质量，下列措施不可取的是（         ）A．植树造林，增大城市绿地面积	B．开发使用太阳能、核能等新能源C．加大火力发电投入，扩大火力发电规模D．推行城市公共自行车系统，打造绿色交通</vt:lpstr>
      <vt:lpstr>【点拔】机动车尾气、扬尘是城市PM2.5的主要来源，因此，减少机动车的使用，增大绿化可以很大程度改善空气质量，而开发新能源，可再生能源也可以减少煤的使用．</vt:lpstr>
      <vt:lpstr>化石能源（煤、石油、天然气）和核能属于一次、不可再生能源．</vt:lpstr>
      <vt:lpstr>1.（2018·昆明）如下图所示设施中，用于发电的能源属于可再生的是（         ）A.风能和水能		B．风能和煤的化学能C．风能和核能		D．煤的化学能和核能</vt:lpstr>
      <vt:lpstr>2.（2020·鞍山）能源科技的发展促进了人类文明的进步，下列有关能源的说法正确的是（        ）A．核电站中的反应堆是利用核裂变发电的	B．太阳能、风能、天然气都是可再生能源	C．电能是广泛使用的一次能源	D．因为能量转化服从能量守恒定律，所以能源是取之不尽、用之不竭的</vt:lpstr>
      <vt:lpstr>3.（2020·新疆模拟）在倡导“低碳生活”的时代，以下能源属于可再生能源的是（        ）A．太阳能			B．煤炭	C．石油			D．天然气</vt:lpstr>
      <vt:lpstr>4.（2020·荆州）以下关于能源的说法正确的是（       ）A．煤、石油、天然气属于可再生能源	B．煤、石油、天然气属于一次能源	C．风能、水能、地热能属于不再生能源	D．风能、水能、地热能属于二次能源</vt:lpstr>
      <vt:lpstr>5.（2020·聊城）因为电能便于输送和转化，已成为现代社会离不开的一种能源．电能属于（        ）A．一次能源		B．二次能源	C．可再生能源		D．不可再生能源</vt:lpstr>
      <vt:lpstr>6.右图示为一种新型薄膜太阳能电池，厚度只有几微米，可弯曲，1g薄膜太阳能电池1h可提供6×10－3 kW·h的电能，它可以贴在玻璃上，制成太阳能发电窗户，下列说法正确的是（        ）A．太阳能不是清洁能源B．太阳能从太阳传递到薄膜电池上没有能量损失C．薄膜太阳能电池将电能直接转化为光能D．1g薄膜太阳能电池1h可提供2.16×104J的电能</vt:lpstr>
      <vt:lpstr>7.2017年5月，我国在南海北部神狐海域进行的可燃冰试开采获得成功．我国可燃冰的总资源是常规天然气、页岩气资源总和的两倍，它与天然气、石油一样，都是                      （选填“可再生”或“不可再生”）能源；可燃冰燃烧时将化学能转化成为                 能．</vt:lpstr>
      <vt:lpstr>9.关于原子核、核能，下列说法正确的是（        ）A.原子核由质子和电子组成			B．原子核由中子和电子组成C．核电站利用核裂变获得核能		D．核能是可再生能源</vt:lpstr>
      <vt:lpstr>10.（2020·金平区一模）太阳能是21世纪重点开发利用的能源之一，如今太阳能热水器已走进了千家万户．如下图所示，某家庭太阳能热水器接收太阳能总有效面积为2m2，1m2面积上1h接收到的太阳能平均为2.52×106J.</vt:lpstr>
      <vt:lpstr>（1）太阳能接收板面都是黑色（或深灰色）是因为：                  ．A．黑色美观大方              B．黑色吸收所有色光C．黑色反射所有色光（2）在我国安装时太阳能接收板面的朝向较好的是：                    ．A．东	B．南	C．西	D．北</vt:lpstr>
      <vt:lpstr>（3）若每天阳光照射该热水器5h，该太阳能热水器吸收到的太阳能是                    J.（4）太阳能的优点有：                    ．（多选）A．清洁卫生，无污染		B．效率高C．能量提供稳定			D．是可再生能源</vt:lpstr>
      <vt:lpstr>11.（2020·佛山一模）阅读短文，回答问题．        嫦娥四号于2018年12月8日成功发射，进入奔月轨道，大约经过110小时的飞行，于12日16时45分，顺利完成“太空刹车”、被月球捕获，进入环月轨道．最终于2019年1月3日，嫦娥四号探测器（图甲）搭载着“玉兔二号”月球车“图乙”成功降落月球南极，实现全人类首次月球背面软着陆．探测器着陆后进行了月球车和探测器“两器分离”，分离后在“鹊桥”中继星支持下顺利完成互拍并传回地球．</vt:lpstr>
      <vt:lpstr>        月球车体重135kg，能“眼观六路”“耳听八方”，她的肩部有可以打开的太阳能电池帆板，她的腿部是六个轮状的移动装置．由于月夜温度极低，电子设备无法正常工作，所以它会进入休眠状态，休眠期间由同位素温差发电保温，等到月昼来临，它将自主唤醒，进入工作状态．</vt:lpstr>
      <vt:lpstr>（1）根据上述信息，请判断以下说法哪些是正确的．                     （多选）A．月球车“眼观六路”“耳听八方”是通过电磁波的传输与接收实现的B．“太空刹车”时，火箭向前喷出燃气，是利用了力的作用是相互的C．被月球捕获，说明月球对嫦娥四号的引力大于嫦娥四号对月球的引力D．嫦娥四号关闭发动机绕月运动，从近月点向远月运动过程中，机械能增大</vt:lpstr>
      <vt:lpstr>（2）由于月球的遮挡，月球背面的着陆器和巡视器无法与地球直接传输信息，“鹊桥号”中继星位于图示            （选填“a”或“b”）位置时，可起到信息中转作用．（3）物体在月球上受到的引力只有地球上的六分之一，月球车在月球上的重力为                 N（地球上g取10N/kg），在月球上的惯性将                （选填“变大”“变小”或“不变”）.</vt:lpstr>
      <vt:lpstr>（4）月球车以太阳能为能源，若太阳光照射到太阳能电池板上的辐射功率为1.5kW，电池产生的电压为48V，并对车上的电动机提供5A的电流，则太阳能电池将太阳转化电能的效率为                   ．</vt:lpstr>
      <vt:lpstr>（5）小明对月球车的“唤醒系统”非常感兴趣，他利用光敏电阻设计了一个“模拟唤醒系统”，如图丙，该系统由“唤醒电路”、“控制电路”等组成，其中电源的电压为12V，电阻箱R的电阻为（0～9999Ω），RP是光敏电阻，它的阻值随光强的变化关系如表所示，光强用符号E表示，单位符号cd表示．根据表格中阻值随光强的变化规律可知，当光强为4.5cd时，RP光敏阻值为            Ω.若a、b两端电压必须等于或</vt:lpstr>
      <vt:lpstr>或大于8V时，控制电路才能启动，唤醒玉兔并驱动玉兔工作．小明设定光强为4.5cd时唤醒玉兔，则电阻箱R的阻值至少应调到             Ω；为了能使控制电路在光线强度较弱时就能控制电路进入工作状态，可采取的措施是                                                 （答出一种即可）.</vt:lpstr>
      <vt:lpstr>1.（2015·广东）下列能源属于不可再生能源的是（          ）A ．风能			B．化石能源	C．水能			D．太阳能</vt:lpstr>
      <vt:lpstr>3.（2017·广东节选）“可燃冰”是一种新型能源，主要成分是甲烷，可直接点燃，燃烧后几乎不产生任何残渣，所以“可燃冰”是一种新型                    能源（选填“清洁”或“污染”）.</vt:lpstr>
      <vt:lpstr>5.（2020·广东）目前人们正致力于开发太阳能、核能、风能、海洋能、氢能……其中核能是                . （选填“可再生”或“不可再生”）能源，核电站利用原子核                 （选填“聚变”或“裂变”）释放的能量发电，电能属于                       （选填“一次能源”或“二次能源”）.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2021-03-04T22:47:56.462</cp:lastPrinted>
  <dcterms:created xsi:type="dcterms:W3CDTF">2021-03-04T22:47:56Z</dcterms:created>
  <dcterms:modified xsi:type="dcterms:W3CDTF">2021-03-04T14:47:57Z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