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393" r:id="rId5"/>
    <p:sldId id="1394" r:id="rId6"/>
    <p:sldId id="1395" r:id="rId7"/>
    <p:sldId id="1396" r:id="rId8"/>
    <p:sldId id="1397" r:id="rId9"/>
    <p:sldId id="1398" r:id="rId10"/>
    <p:sldId id="1399" r:id="rId11"/>
    <p:sldId id="1400" r:id="rId12"/>
    <p:sldId id="1401" r:id="rId13"/>
    <p:sldId id="1402" r:id="rId14"/>
    <p:sldId id="1403" r:id="rId15"/>
    <p:sldId id="1404" r:id="rId16"/>
    <p:sldId id="1405" r:id="rId17"/>
    <p:sldId id="1406" r:id="rId18"/>
    <p:sldId id="1407" r:id="rId19"/>
    <p:sldId id="1408" r:id="rId20"/>
    <p:sldId id="1409" r:id="rId21"/>
    <p:sldId id="1410" r:id="rId22"/>
    <p:sldId id="1411" r:id="rId23"/>
    <p:sldId id="1412" r:id="rId24"/>
    <p:sldId id="1413" r:id="rId25"/>
    <p:sldId id="1414" r:id="rId26"/>
    <p:sldId id="1415" r:id="rId27"/>
    <p:sldId id="1416" r:id="rId28"/>
    <p:sldId id="1417" r:id="rId29"/>
    <p:sldId id="1418" r:id="rId30"/>
    <p:sldId id="1419" r:id="rId31"/>
    <p:sldId id="1420" r:id="rId32"/>
    <p:sldId id="1421" r:id="rId33"/>
    <p:sldId id="1422" r:id="rId34"/>
    <p:sldId id="1423" r:id="rId35"/>
  </p:sldIdLst>
  <p:sldSz cx="9144000" cy="6858000" type="screen4x3"/>
  <p:notesSz cx="6858000" cy="9144000"/>
  <p:custDataLst>
    <p:tags r:id="rId36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tags" Target="tags/tag1.xml" /><Relationship Id="rId37" Type="http://schemas.openxmlformats.org/officeDocument/2006/relationships/presProps" Target="presProps.xml" /><Relationship Id="rId38" Type="http://schemas.openxmlformats.org/officeDocument/2006/relationships/viewProps" Target="viewProps.xml" /><Relationship Id="rId39" Type="http://schemas.openxmlformats.org/officeDocument/2006/relationships/theme" Target="theme/theme1.xml" /><Relationship Id="rId4" Type="http://schemas.openxmlformats.org/officeDocument/2006/relationships/handoutMaster" Target="handoutMasters/handoutMaster1.xml" /><Relationship Id="rId40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686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6867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8332A54-3002-4040-8B0D-AC44D23B4DEC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6868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6869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49560F3-D61F-45AF-AD02-2902970D90B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37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379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9C0CE0E-A8F0-4BBB-A72F-35A4D63D90A1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379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379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379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379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5AA7052-03FB-42BB-86F4-9E657E2DD494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481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482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5A7039F-1454-4700-B4B7-FD83C909EFE0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F5FCEE5-7FF4-445A-BF37-99FAE8523AE5}" type="slidenum">
              <a:rPr lang="zh-CN" altLang="en-US" sz="1200">
                <a:latin typeface="Calibri" pitchFamily="34" charset="0"/>
              </a:rPr>
              <a:t>2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49FB01E2-707D-420C-A120-8A04ED0415F5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A068E960-18D2-46F6-BB1A-4CB85C7B18C1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93" r:id="rId1"/>
    <p:sldLayoutId id="2147485195" r:id="rId2"/>
    <p:sldLayoutId id="2147485196" r:id="rId3"/>
    <p:sldLayoutId id="2147485197" r:id="rId4"/>
    <p:sldLayoutId id="2147485198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99" r:id="rId1"/>
    <p:sldLayoutId id="2147485200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892175" y="2287588"/>
            <a:ext cx="7473950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实验题专项复习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二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常规实验与探究性实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验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声学实验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箭头: 五边形 3"/>
          <p:cNvSpPr/>
          <p:nvPr/>
        </p:nvSpPr>
        <p:spPr>
          <a:xfrm>
            <a:off x="484188" y="1038225"/>
            <a:ext cx="2505075" cy="577850"/>
          </a:xfrm>
          <a:prstGeom prst="homePlate">
            <a:avLst>
              <a:gd name="adj" fmla="val 4999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声学实验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5" name="标题 2"/>
          <p:cNvSpPr>
            <a:spLocks noGrp="1"/>
          </p:cNvSpPr>
          <p:nvPr>
            <p:ph type="title" idx="4294967295"/>
          </p:nvPr>
        </p:nvSpPr>
        <p:spPr>
          <a:xfrm>
            <a:off x="484188" y="1731963"/>
            <a:ext cx="8175625" cy="405288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声音由振动产生．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．音调与频率有关．钢尺伸出桌面越长，振动越慢，音调越低．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．响度与振幅有关．用力越大，振幅越大，响度越大．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．真空不能传声．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2985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枣庄）小强同学在探究声音的产生与传播时，做了下面的实验；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）如图甲所示，用悬挂着的乒乓球接触正在发声的音叉，可观察到乒乓球被弹开，这说明了</a:t>
            </a:r>
            <a:r>
              <a:rPr lang="zh-CN" altLang="zh-CN" sz="2800" u="sng"/>
              <a:t>　　　　　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5275" y="2181225"/>
            <a:ext cx="3041650" cy="2044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矩形 2"/>
          <p:cNvSpPr/>
          <p:nvPr/>
        </p:nvSpPr>
        <p:spPr>
          <a:xfrm>
            <a:off x="1719263" y="5451475"/>
            <a:ext cx="44926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声音是由物体的振动产生的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66838"/>
            <a:ext cx="8128000" cy="2062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）如图乙所示，将正在响铃的闹钟放在玻璃罩内，逐渐抽出其中的空气，将听到响铃的声音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，并由此推理可以得出</a:t>
            </a:r>
            <a:r>
              <a:rPr lang="zh-CN" altLang="zh-CN" sz="2800" u="sng"/>
              <a:t>　　　　　</a:t>
            </a:r>
            <a:r>
              <a:rPr lang="zh-CN" altLang="zh-CN" sz="2800"/>
              <a:t>不能传声．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）将正在响铃的闹钟用塑料袋包好．放入水中，仍可以听到铃声，说明水可以</a:t>
            </a:r>
            <a:r>
              <a:rPr lang="en-US" altLang="zh-CN" sz="2800"/>
              <a:t>______________. 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123" name="矩形 2"/>
          <p:cNvSpPr/>
          <p:nvPr/>
        </p:nvSpPr>
        <p:spPr>
          <a:xfrm>
            <a:off x="1120775" y="272732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减弱</a:t>
            </a:r>
            <a:endParaRPr lang="zh-CN" altLang="zh-CN" sz="1000">
              <a:latin typeface="等线"/>
            </a:endParaRPr>
          </a:p>
        </p:txBody>
      </p:sp>
      <p:sp>
        <p:nvSpPr>
          <p:cNvPr id="5124" name="矩形 3"/>
          <p:cNvSpPr/>
          <p:nvPr/>
        </p:nvSpPr>
        <p:spPr>
          <a:xfrm>
            <a:off x="6704013" y="46831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传声</a:t>
            </a:r>
            <a:endParaRPr lang="zh-CN" altLang="zh-CN" sz="1000">
              <a:latin typeface="等线"/>
            </a:endParaRPr>
          </a:p>
        </p:txBody>
      </p:sp>
      <p:sp>
        <p:nvSpPr>
          <p:cNvPr id="5125" name="矩形 4"/>
          <p:cNvSpPr/>
          <p:nvPr/>
        </p:nvSpPr>
        <p:spPr>
          <a:xfrm>
            <a:off x="6443663" y="27273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真空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671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．在学习吉他演奏的过程中，小华发现琴弦发出声音的音调高低是受各种因素影响的，他决定对此进行研究．经过和同学们讨论，提出了以下猜想：</a:t>
            </a:r>
            <a:br>
              <a:rPr lang="zh-CN" altLang="zh-CN" sz="2800"/>
            </a:br>
            <a:r>
              <a:rPr lang="zh-CN" altLang="zh-CN" sz="2800"/>
              <a:t>猜想一：琴弦发出声音的音调高低，可能与琴弦的横截面积有关</a:t>
            </a:r>
            <a:br>
              <a:rPr lang="zh-CN" altLang="zh-CN" sz="2800"/>
            </a:br>
            <a:r>
              <a:rPr lang="zh-CN" altLang="zh-CN" sz="2800"/>
              <a:t>猜想二：琴弦发出声音的音调高低，可能与琴弦的长短有关</a:t>
            </a:r>
            <a:br>
              <a:rPr lang="zh-CN" altLang="zh-CN" sz="2800"/>
            </a:br>
            <a:r>
              <a:rPr lang="zh-CN" altLang="zh-CN" sz="2800"/>
              <a:t>猜想三：琴弦发现声音的音调高低，可能与琴弦的材料有关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表格 2"/>
          <p:cNvGraphicFramePr>
            <a:graphicFrameLocks noGrp="1"/>
          </p:cNvGraphicFramePr>
          <p:nvPr/>
        </p:nvGraphicFramePr>
        <p:xfrm>
          <a:off x="576262" y="779462"/>
          <a:ext cx="7989888" cy="4267200"/>
        </p:xfrm>
        <a:graphic>
          <a:graphicData uri="http://schemas.openxmlformats.org/drawingml/2006/table">
            <a:tbl>
              <a:tblPr/>
              <a:tblGrid>
                <a:gridCol w="1463675"/>
                <a:gridCol w="1463675"/>
                <a:gridCol w="2028825"/>
                <a:gridCol w="3033712"/>
              </a:tblGrid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编号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材料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长度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/cm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横截面积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/mm</a:t>
                      </a:r>
                      <a:r>
                        <a:rPr lang="en-US" altLang="zh-CN" sz="28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铜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0.76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B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铜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0.89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铜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D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铜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0.76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E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铜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铜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0.76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钢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H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尼龙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032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尼龙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7227" name="标题 1"/>
          <p:cNvSpPr>
            <a:spLocks noGrp="1"/>
          </p:cNvSpPr>
          <p:nvPr>
            <p:ph type="title" idx="4294967295"/>
          </p:nvPr>
        </p:nvSpPr>
        <p:spPr>
          <a:xfrm>
            <a:off x="477838" y="5153025"/>
            <a:ext cx="8415337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）上表中有的材料规格还没填全，为了验证猜想三，必须知道该项内容．请在表中填上所缺数据．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228" name="矩形 4"/>
          <p:cNvSpPr/>
          <p:nvPr/>
        </p:nvSpPr>
        <p:spPr>
          <a:xfrm>
            <a:off x="4281488" y="414972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</a:t>
            </a:r>
            <a:endParaRPr lang="zh-CN" altLang="zh-CN" sz="1000">
              <a:latin typeface="等线"/>
            </a:endParaRPr>
          </a:p>
        </p:txBody>
      </p:sp>
      <p:sp>
        <p:nvSpPr>
          <p:cNvPr id="7229" name="矩形 5"/>
          <p:cNvSpPr/>
          <p:nvPr/>
        </p:nvSpPr>
        <p:spPr>
          <a:xfrm>
            <a:off x="6656388" y="4160838"/>
            <a:ext cx="812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1.02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27" grpId="0"/>
      <p:bldP spid="7228" grpId="0"/>
      <p:bldP spid="72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7953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为了验证上述猜想是否正确，他们找到了上表所列</a:t>
            </a:r>
            <a:r>
              <a:rPr lang="en-US" altLang="zh-CN" sz="2800"/>
              <a:t>9</a:t>
            </a:r>
            <a:r>
              <a:rPr lang="zh-CN" altLang="zh-CN" sz="2800"/>
              <a:t>种规格的琴弦，因为音调的高低取决于声源振动的频率，于是借来一个能够测量振动频率的仪器进行实验．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）为了验证猜想一，应选用编号为</a:t>
            </a: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的琴弦进行实验．为了验证猜想二，应选用编号为</a:t>
            </a: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</a:t>
            </a:r>
            <a:r>
              <a:rPr lang="zh-CN" altLang="zh-CN" sz="2800"/>
              <a:t>、</a:t>
            </a: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的琴弦进行实验．</a:t>
            </a:r>
            <a:endParaRPr lang="zh-CN" altLang="en-US" sz="2800"/>
          </a:p>
        </p:txBody>
      </p:sp>
      <p:sp>
        <p:nvSpPr>
          <p:cNvPr id="8195" name="矩形 2"/>
          <p:cNvSpPr/>
          <p:nvPr/>
        </p:nvSpPr>
        <p:spPr>
          <a:xfrm>
            <a:off x="7054850" y="3400425"/>
            <a:ext cx="8921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000"/>
          </a:p>
        </p:txBody>
      </p:sp>
      <p:sp>
        <p:nvSpPr>
          <p:cNvPr id="8196" name="矩形 3"/>
          <p:cNvSpPr/>
          <p:nvPr/>
        </p:nvSpPr>
        <p:spPr>
          <a:xfrm>
            <a:off x="1130300" y="4013200"/>
            <a:ext cx="86995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000"/>
          </a:p>
        </p:txBody>
      </p:sp>
      <p:sp>
        <p:nvSpPr>
          <p:cNvPr id="8197" name="矩形 4"/>
          <p:cNvSpPr/>
          <p:nvPr/>
        </p:nvSpPr>
        <p:spPr>
          <a:xfrm>
            <a:off x="3316288" y="4013200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sp>
        <p:nvSpPr>
          <p:cNvPr id="8198" name="矩形 5"/>
          <p:cNvSpPr/>
          <p:nvPr/>
        </p:nvSpPr>
        <p:spPr>
          <a:xfrm>
            <a:off x="5111750" y="4689475"/>
            <a:ext cx="89058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000"/>
          </a:p>
        </p:txBody>
      </p:sp>
      <p:sp>
        <p:nvSpPr>
          <p:cNvPr id="8199" name="矩形 6"/>
          <p:cNvSpPr/>
          <p:nvPr/>
        </p:nvSpPr>
        <p:spPr>
          <a:xfrm>
            <a:off x="7054850" y="4689475"/>
            <a:ext cx="892175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r>
              <a:rPr lang="zh-CN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000"/>
          </a:p>
        </p:txBody>
      </p:sp>
      <p:sp>
        <p:nvSpPr>
          <p:cNvPr id="8200" name="矩形 7"/>
          <p:cNvSpPr/>
          <p:nvPr/>
        </p:nvSpPr>
        <p:spPr>
          <a:xfrm>
            <a:off x="881063" y="5343525"/>
            <a:ext cx="822325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endParaRPr lang="zh-CN" altLang="en-US" sz="200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  <p:bldP spid="8197" grpId="0"/>
      <p:bldP spid="8198" grpId="0"/>
      <p:bldP spid="8199" grpId="0"/>
      <p:bldP spid="82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49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）随着实验的进行，小华又觉得琴弦音调的高低，可能还与琴弦的松紧程度有关，为了验证这一猜想，必须进行的操作是：</a:t>
            </a:r>
            <a:br>
              <a:rPr lang="en-US" altLang="zh-CN" sz="2800"/>
            </a:br>
            <a:r>
              <a:rPr lang="zh-CN" altLang="zh-CN" sz="2800" u="sng"/>
              <a:t>　　　　　　　　　　　　　　　　　</a:t>
            </a:r>
            <a:r>
              <a:rPr lang="en-US" altLang="zh-CN" sz="2800" u="sng"/>
              <a:t>         </a:t>
            </a:r>
            <a:r>
              <a:rPr lang="zh-CN" altLang="zh-CN" sz="2800" u="sng"/>
              <a:t>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br>
              <a:rPr lang="en-US" altLang="zh-CN" sz="2800" u="sng"/>
            </a:br>
            <a:r>
              <a:rPr lang="en-US" altLang="zh-CN" sz="2800" u="sng"/>
              <a:t>                                                                 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19" name="矩形 3"/>
          <p:cNvSpPr/>
          <p:nvPr/>
        </p:nvSpPr>
        <p:spPr>
          <a:xfrm>
            <a:off x="639763" y="3582988"/>
            <a:ext cx="7464425" cy="13128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改变琴弦的松紧程度，用同一根弦，用同样的力去拨动琴弦，比较声音高低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31813" y="1616075"/>
            <a:ext cx="8128000" cy="456406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粗糙纸板的作用：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）显示光路；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）发生漫反射，从不同方向可以看到光路．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．纸板要垂直放在镜子上．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．纸板向后翻折，板上的反射光线消失，证明反射光线、入射光线、法线在同一平面内．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．多次改变入射角的目的：使结论具有普遍性．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．光路是可逆的．</a:t>
            </a:r>
            <a:endParaRPr lang="zh-CN" altLang="en-US" sz="2800"/>
          </a:p>
        </p:txBody>
      </p:sp>
      <p:sp>
        <p:nvSpPr>
          <p:cNvPr id="10243" name="箭头: 五边形 2"/>
          <p:cNvSpPr/>
          <p:nvPr/>
        </p:nvSpPr>
        <p:spPr>
          <a:xfrm>
            <a:off x="531813" y="812800"/>
            <a:ext cx="4040187" cy="577850"/>
          </a:xfrm>
          <a:prstGeom prst="homePlate">
            <a:avLst>
              <a:gd name="adj" fmla="val 5001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探究光的反射定律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433388" y="1450975"/>
            <a:ext cx="8123237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湘潭）用如图</a:t>
            </a:r>
            <a:r>
              <a:rPr lang="en-US" altLang="zh-CN" sz="2800"/>
              <a:t>1</a:t>
            </a:r>
            <a:r>
              <a:rPr lang="zh-CN" altLang="zh-CN" sz="2800"/>
              <a:t>所示的装置探究光的反射规律，实验数据如下表：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1267" name="表格 2"/>
          <p:cNvGraphicFramePr>
            <a:graphicFrameLocks noGrp="1"/>
          </p:cNvGraphicFramePr>
          <p:nvPr/>
        </p:nvGraphicFramePr>
        <p:xfrm>
          <a:off x="433388" y="3016250"/>
          <a:ext cx="4841875" cy="2143125"/>
        </p:xfrm>
        <a:graphic>
          <a:graphicData uri="http://schemas.openxmlformats.org/drawingml/2006/table">
            <a:tbl>
              <a:tblPr/>
              <a:tblGrid>
                <a:gridCol w="1104900"/>
                <a:gridCol w="935038"/>
                <a:gridCol w="933450"/>
                <a:gridCol w="935038"/>
                <a:gridCol w="933450"/>
              </a:tblGrid>
              <a:tr h="5778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次数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8263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∠i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8263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∠r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60°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1293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0525" y="3236913"/>
            <a:ext cx="3230563" cy="1701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318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）图表中</a:t>
            </a:r>
            <a:r>
              <a:rPr lang="en-US" altLang="zh-CN" sz="2800"/>
              <a:t>∠</a:t>
            </a:r>
            <a:r>
              <a:rPr lang="en-US" altLang="zh-CN" sz="2800" i="1"/>
              <a:t>r</a:t>
            </a:r>
            <a:r>
              <a:rPr lang="zh-CN" altLang="zh-CN" sz="2800"/>
              <a:t>表示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入射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反射</a:t>
            </a:r>
            <a:r>
              <a:rPr lang="en-US" altLang="zh-CN" sz="2800"/>
              <a:t>”</a:t>
            </a:r>
            <a:r>
              <a:rPr lang="zh-CN" altLang="zh-CN" sz="2800"/>
              <a:t>）角．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）分析实验数据可知：反射角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大于</a:t>
            </a:r>
            <a:r>
              <a:rPr lang="en-US" altLang="zh-CN" sz="2800"/>
              <a:t>”“</a:t>
            </a:r>
            <a:r>
              <a:rPr lang="zh-CN" altLang="zh-CN" sz="2800"/>
              <a:t>等于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小于</a:t>
            </a:r>
            <a:r>
              <a:rPr lang="en-US" altLang="zh-CN" sz="2800"/>
              <a:t>”</a:t>
            </a:r>
            <a:r>
              <a:rPr lang="zh-CN" altLang="zh-CN" sz="2800"/>
              <a:t>）入射角．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）纸板</a:t>
            </a:r>
            <a:r>
              <a:rPr lang="en-US" altLang="zh-CN" sz="2800" i="1"/>
              <a:t>ENF</a:t>
            </a:r>
            <a:r>
              <a:rPr lang="zh-CN" altLang="zh-CN" sz="2800"/>
              <a:t>是用两块纸板连接起来的．如图</a:t>
            </a:r>
            <a:r>
              <a:rPr lang="en-US" altLang="zh-CN" sz="2800"/>
              <a:t>2</a:t>
            </a:r>
            <a:r>
              <a:rPr lang="zh-CN" altLang="zh-CN" sz="2800"/>
              <a:t>，把纸板</a:t>
            </a:r>
            <a:r>
              <a:rPr lang="en-US" altLang="zh-CN" sz="2800" i="1"/>
              <a:t>NOF</a:t>
            </a:r>
            <a:r>
              <a:rPr lang="zh-CN" altLang="zh-CN" sz="2800"/>
              <a:t>向后折，光沿</a:t>
            </a:r>
            <a:r>
              <a:rPr lang="en-US" altLang="zh-CN" sz="2800" i="1"/>
              <a:t>EO</a:t>
            </a:r>
            <a:r>
              <a:rPr lang="zh-CN" altLang="zh-CN" sz="2800"/>
              <a:t>入射在纸板</a:t>
            </a:r>
            <a:r>
              <a:rPr lang="en-US" altLang="zh-CN" sz="2800" i="1"/>
              <a:t>NOF</a:t>
            </a:r>
            <a:r>
              <a:rPr lang="zh-CN" altLang="zh-CN" sz="2800"/>
              <a:t>上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）看到反射光线．这说明在光的反射现象中，反射光线、入射光线和法线在同一平面内．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1" name="矩形 2"/>
          <p:cNvSpPr/>
          <p:nvPr/>
        </p:nvSpPr>
        <p:spPr>
          <a:xfrm>
            <a:off x="4121150" y="71913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反射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2292" name="矩形 3"/>
          <p:cNvSpPr/>
          <p:nvPr/>
        </p:nvSpPr>
        <p:spPr>
          <a:xfrm>
            <a:off x="6196013" y="1976438"/>
            <a:ext cx="12620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等于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2293" name="矩形 4"/>
          <p:cNvSpPr/>
          <p:nvPr/>
        </p:nvSpPr>
        <p:spPr>
          <a:xfrm>
            <a:off x="1057275" y="455453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51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）在图</a:t>
            </a:r>
            <a:r>
              <a:rPr lang="en-US" altLang="zh-CN" sz="2800"/>
              <a:t>1</a:t>
            </a:r>
            <a:r>
              <a:rPr lang="zh-CN" altLang="zh-CN" sz="2800"/>
              <a:t>中，当光沿</a:t>
            </a:r>
            <a:r>
              <a:rPr lang="en-US" altLang="zh-CN" sz="2800" i="1"/>
              <a:t>FO</a:t>
            </a:r>
            <a:r>
              <a:rPr lang="zh-CN" altLang="zh-CN" sz="2800"/>
              <a:t>的方向射向</a:t>
            </a:r>
            <a:r>
              <a:rPr lang="en-US" altLang="zh-CN" sz="2800" i="1"/>
              <a:t>O</a:t>
            </a:r>
            <a:r>
              <a:rPr lang="zh-CN" altLang="zh-CN" sz="2800"/>
              <a:t>点时，光会沿着</a:t>
            </a:r>
            <a:r>
              <a:rPr lang="en-US" altLang="zh-CN" sz="2800" i="1"/>
              <a:t>OE</a:t>
            </a:r>
            <a:r>
              <a:rPr lang="zh-CN" altLang="zh-CN" sz="2800"/>
              <a:t>的方向射出，说明在反射现象中光路是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5" name="矩形 2"/>
          <p:cNvSpPr/>
          <p:nvPr/>
        </p:nvSpPr>
        <p:spPr>
          <a:xfrm>
            <a:off x="1020763" y="329247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可逆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85913"/>
            <a:ext cx="8128000" cy="4603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选择较暗的环境（环境光线较暗时，实验现象会更加明显）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．实验中用</a:t>
            </a:r>
            <a:r>
              <a:rPr lang="en-US" altLang="zh-CN" sz="2800" i="1"/>
              <a:t>B</a:t>
            </a:r>
            <a:r>
              <a:rPr lang="zh-CN" altLang="zh-CN" sz="2800"/>
              <a:t>蜡烛代替蜡烛</a:t>
            </a:r>
            <a:r>
              <a:rPr lang="en-US" altLang="zh-CN" sz="2800" i="1"/>
              <a:t>A</a:t>
            </a:r>
            <a:r>
              <a:rPr lang="zh-CN" altLang="zh-CN" sz="2800"/>
              <a:t>的像（等效替代法）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．用玻璃板代替平面镜（便于确定像的位置）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．选择薄玻璃板（避免出现</a:t>
            </a:r>
            <a:r>
              <a:rPr lang="en-US" altLang="zh-CN" sz="2800"/>
              <a:t>2</a:t>
            </a:r>
            <a:r>
              <a:rPr lang="zh-CN" altLang="zh-CN" sz="2800"/>
              <a:t>个像）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．选择两支大小相同的蜡烛（便于比较物、像大小的关系）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39" name="箭头: 五边形 2"/>
          <p:cNvSpPr/>
          <p:nvPr/>
        </p:nvSpPr>
        <p:spPr>
          <a:xfrm>
            <a:off x="531813" y="812800"/>
            <a:ext cx="4684712" cy="577850"/>
          </a:xfrm>
          <a:prstGeom prst="homePlate">
            <a:avLst>
              <a:gd name="adj" fmla="val 4999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探究平面镜成像的特点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423863" y="1517650"/>
            <a:ext cx="8126412" cy="40655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．刻度尺的作用（量出物距和像距，确定像和物的位置关系）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7</a:t>
            </a:r>
            <a:r>
              <a:rPr lang="zh-CN" altLang="zh-CN" sz="2800"/>
              <a:t>．玻璃板未垂直桌面对实验的影响（无论怎样移动</a:t>
            </a:r>
            <a:r>
              <a:rPr lang="en-US" altLang="zh-CN" sz="2800" i="1"/>
              <a:t>B</a:t>
            </a:r>
            <a:r>
              <a:rPr lang="zh-CN" altLang="zh-CN" sz="2800"/>
              <a:t>蜡烛都不会与</a:t>
            </a:r>
            <a:r>
              <a:rPr lang="en-US" altLang="zh-CN" sz="2800" i="1"/>
              <a:t>A</a:t>
            </a:r>
            <a:r>
              <a:rPr lang="zh-CN" altLang="zh-CN" sz="2800"/>
              <a:t>蜡烛的像完全重合）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8</a:t>
            </a:r>
            <a:r>
              <a:rPr lang="zh-CN" altLang="zh-CN" sz="2800"/>
              <a:t>．观察像时眼睛的位置（与物体同侧）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9</a:t>
            </a:r>
            <a:r>
              <a:rPr lang="zh-CN" altLang="zh-CN" sz="2800"/>
              <a:t>．物体靠近或远离平面镜，像的大小（不变）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49425"/>
            <a:ext cx="8128000" cy="28606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</a:t>
            </a:r>
            <a:r>
              <a:rPr lang="en-US" altLang="zh-CN" sz="2800" i="1"/>
              <a:t>A</a:t>
            </a:r>
            <a:r>
              <a:rPr lang="zh-CN" altLang="zh-CN" sz="2800"/>
              <a:t>蜡烛的像不能用光屏承接（平面镜所成的像是虚像）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11</a:t>
            </a:r>
            <a:r>
              <a:rPr lang="zh-CN" altLang="zh-CN" sz="2800"/>
              <a:t>．多次实验的目的（为了得出普遍结论；避免实验结论的偶然性）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山西）如图甲所示，创新小组的同学们在</a:t>
            </a:r>
            <a:r>
              <a:rPr lang="en-US" altLang="zh-CN" sz="2800"/>
              <a:t>“</a:t>
            </a:r>
            <a:r>
              <a:rPr lang="zh-CN" altLang="zh-CN" sz="2800"/>
              <a:t>探究平面镜成像的特点</a:t>
            </a:r>
            <a:r>
              <a:rPr lang="en-US" altLang="zh-CN" sz="2800"/>
              <a:t>”</a:t>
            </a:r>
            <a:r>
              <a:rPr lang="zh-CN" altLang="zh-CN" sz="2800"/>
              <a:t>时，将点燃的蜡烛</a:t>
            </a:r>
            <a:r>
              <a:rPr lang="en-US" altLang="zh-CN" sz="2800" i="1"/>
              <a:t>A</a:t>
            </a:r>
            <a:r>
              <a:rPr lang="zh-CN" altLang="zh-CN" sz="2800"/>
              <a:t>放在玻璃板前面，能看到玻璃板后面有它的像．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275" y="3151188"/>
            <a:ext cx="4476750" cy="24114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35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）在竖立的玻璃板前点燃蜡烛</a:t>
            </a:r>
            <a:r>
              <a:rPr lang="en-US" altLang="zh-CN" sz="2800" i="1"/>
              <a:t>A</a:t>
            </a:r>
            <a:r>
              <a:rPr lang="zh-CN" altLang="zh-CN" sz="2800"/>
              <a:t>，拿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点燃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未点燃</a:t>
            </a:r>
            <a:r>
              <a:rPr lang="en-US" altLang="zh-CN" sz="2800"/>
              <a:t>”</a:t>
            </a:r>
            <a:r>
              <a:rPr lang="zh-CN" altLang="zh-CN" sz="2800"/>
              <a:t>）的蜡烛</a:t>
            </a:r>
            <a:r>
              <a:rPr lang="en-US" altLang="zh-CN" sz="2800" i="1"/>
              <a:t>B</a:t>
            </a:r>
            <a:r>
              <a:rPr lang="zh-CN" altLang="zh-CN" sz="2800"/>
              <a:t>竖立在玻璃板后面移动，人眼一直在玻璃板的前侧观察，直至蜡烛</a:t>
            </a:r>
            <a:r>
              <a:rPr lang="en-US" altLang="zh-CN" sz="2800" i="1"/>
              <a:t>B</a:t>
            </a:r>
            <a:r>
              <a:rPr lang="zh-CN" altLang="zh-CN" sz="2800"/>
              <a:t>与蜡烛</a:t>
            </a:r>
            <a:r>
              <a:rPr lang="en-US" altLang="zh-CN" sz="2800" i="1"/>
              <a:t>A</a:t>
            </a:r>
            <a:r>
              <a:rPr lang="zh-CN" altLang="zh-CN" sz="2800"/>
              <a:t>的像完全重合．这种确定像与物大小的方法是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控制变量法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等效替代法”）；</a:t>
            </a:r>
            <a:endParaRPr lang="zh-CN" altLang="en-US" sz="2800"/>
          </a:p>
        </p:txBody>
      </p:sp>
      <p:sp>
        <p:nvSpPr>
          <p:cNvPr id="18435" name="矩形 2"/>
          <p:cNvSpPr/>
          <p:nvPr/>
        </p:nvSpPr>
        <p:spPr>
          <a:xfrm>
            <a:off x="6772275" y="1409700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未点燃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8436" name="矩形 3"/>
          <p:cNvSpPr/>
          <p:nvPr/>
        </p:nvSpPr>
        <p:spPr>
          <a:xfrm>
            <a:off x="2228850" y="3959225"/>
            <a:ext cx="19796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等效替代法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859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选择与</a:t>
            </a:r>
            <a:r>
              <a:rPr lang="en-US" altLang="zh-CN" sz="2800" i="1"/>
              <a:t>A</a:t>
            </a:r>
            <a:r>
              <a:rPr lang="zh-CN" altLang="zh-CN" sz="2800"/>
              <a:t>完全相同的蜡烛</a:t>
            </a:r>
            <a:r>
              <a:rPr lang="en-US" altLang="zh-CN" sz="2800" i="1"/>
              <a:t>B</a:t>
            </a:r>
            <a:r>
              <a:rPr lang="zh-CN" altLang="zh-CN" sz="2800"/>
              <a:t>，目的是</a:t>
            </a:r>
            <a:r>
              <a:rPr lang="zh-CN" altLang="zh-CN" sz="2800" u="sng"/>
              <a:t>　　　　　　　　　　　　　　</a:t>
            </a:r>
            <a:r>
              <a:rPr lang="zh-CN" altLang="zh-CN" sz="2800"/>
              <a:t>．实验中，蜡烛</a:t>
            </a:r>
            <a:r>
              <a:rPr lang="en-US" altLang="zh-CN" sz="2800" i="1"/>
              <a:t>B</a:t>
            </a:r>
            <a:r>
              <a:rPr lang="zh-CN" altLang="zh-CN" sz="2800"/>
              <a:t>在玻璃板后的纸面上无论怎样移动，都无法让它与蜡烛</a:t>
            </a:r>
            <a:r>
              <a:rPr lang="en-US" altLang="zh-CN" sz="2800" i="1"/>
              <a:t>A</a:t>
            </a:r>
            <a:r>
              <a:rPr lang="zh-CN" altLang="zh-CN" sz="2800"/>
              <a:t>的像完全重合，其原因可能是</a:t>
            </a:r>
            <a:r>
              <a:rPr lang="zh-CN" altLang="zh-CN" sz="2800" u="sng"/>
              <a:t>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9459" name="矩形 2"/>
          <p:cNvSpPr/>
          <p:nvPr/>
        </p:nvSpPr>
        <p:spPr>
          <a:xfrm>
            <a:off x="1622425" y="2268538"/>
            <a:ext cx="4572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比较像与物的大小</a:t>
            </a:r>
            <a:endParaRPr lang="zh-CN" altLang="zh-CN" sz="1000">
              <a:latin typeface="等线"/>
            </a:endParaRPr>
          </a:p>
        </p:txBody>
      </p:sp>
      <p:sp>
        <p:nvSpPr>
          <p:cNvPr id="19460" name="矩形 3"/>
          <p:cNvSpPr/>
          <p:nvPr/>
        </p:nvSpPr>
        <p:spPr>
          <a:xfrm>
            <a:off x="1458913" y="4216400"/>
            <a:ext cx="45720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玻璃板没有竖直放置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  <p:bldP spid="194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）解决上述问题后，图乙是同学们经过三次实验，在白纸上记录的像与物对应点的位置．通过处理和分析这张</a:t>
            </a:r>
            <a:r>
              <a:rPr lang="en-US" altLang="zh-CN" sz="2800"/>
              <a:t>“</a:t>
            </a:r>
            <a:r>
              <a:rPr lang="zh-CN" altLang="zh-CN" sz="2800"/>
              <a:t>白纸</a:t>
            </a:r>
            <a:r>
              <a:rPr lang="en-US" altLang="zh-CN" sz="2800"/>
              <a:t>”</a:t>
            </a:r>
            <a:r>
              <a:rPr lang="zh-CN" altLang="zh-CN" sz="2800"/>
              <a:t>上的信息，可得出的结论是</a:t>
            </a:r>
            <a:br>
              <a:rPr lang="en-US" altLang="zh-CN" sz="2800"/>
            </a:br>
            <a:r>
              <a:rPr lang="zh-CN" altLang="zh-CN" sz="2800" u="sng"/>
              <a:t>　　　　　　　　　　　　　　　　</a:t>
            </a:r>
            <a:r>
              <a:rPr lang="en-US" altLang="zh-CN" sz="2800" u="sng"/>
              <a:t>                       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en-US" altLang="zh-CN" sz="2800" u="sng"/>
              <a:t>  </a:t>
            </a:r>
            <a:br>
              <a:rPr lang="en-US" altLang="zh-CN" sz="2800" u="sng"/>
            </a:br>
            <a:r>
              <a:rPr lang="en-US" altLang="zh-CN" sz="2800" u="sng"/>
              <a:t>                                                        </a:t>
            </a:r>
            <a:r>
              <a:rPr lang="zh-CN" altLang="zh-CN" sz="2800"/>
              <a:t>（写出一条即可）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）移开蜡烛</a:t>
            </a:r>
            <a:r>
              <a:rPr lang="en-US" altLang="zh-CN" sz="2800" i="1"/>
              <a:t>B</a:t>
            </a:r>
            <a:r>
              <a:rPr lang="zh-CN" altLang="zh-CN" sz="2800"/>
              <a:t>，把光屏放在像的位置处，光屏上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）承接到蜡烛的像．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2"/>
          <p:cNvSpPr/>
          <p:nvPr/>
        </p:nvSpPr>
        <p:spPr>
          <a:xfrm>
            <a:off x="500063" y="2736850"/>
            <a:ext cx="7802562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像和物体各对应点的连线与平面镜垂直；像和物体各对应点到平面镜间距离相等</a:t>
            </a:r>
            <a:endParaRPr lang="zh-CN" altLang="zh-CN" sz="1000">
              <a:latin typeface="等线"/>
            </a:endParaRPr>
          </a:p>
        </p:txBody>
      </p:sp>
      <p:sp>
        <p:nvSpPr>
          <p:cNvPr id="20484" name="矩形 3"/>
          <p:cNvSpPr/>
          <p:nvPr/>
        </p:nvSpPr>
        <p:spPr>
          <a:xfrm>
            <a:off x="1001713" y="47847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423863" y="1441450"/>
            <a:ext cx="8126412" cy="46037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相关考点：</a:t>
            </a:r>
            <a:r>
              <a:rPr lang="en-US" altLang="zh-CN" sz="2800"/>
              <a:t>1.</a:t>
            </a:r>
            <a:r>
              <a:rPr lang="zh-CN" altLang="zh-CN" sz="2800"/>
              <a:t>透镜对光线的作用：凸透镜的会聚作用</a:t>
            </a:r>
            <a:r>
              <a:rPr lang="en-US" altLang="zh-CN" sz="2800"/>
              <a:t>——</a:t>
            </a:r>
            <a:r>
              <a:rPr lang="zh-CN" altLang="zh-CN" sz="2800"/>
              <a:t>折射光线比原来更靠近主光轴；凹透镜的发散作用</a:t>
            </a:r>
            <a:r>
              <a:rPr lang="en-US" altLang="zh-CN" sz="2800"/>
              <a:t>——</a:t>
            </a:r>
            <a:r>
              <a:rPr lang="zh-CN" altLang="zh-CN" sz="2800"/>
              <a:t>折射光线比原来更远离主光轴（加入近、远视镜片对本实验现象的影响）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．凸透镜焦距的测量（用平行光垂直照射凸透镜，在凸透镜的另一侧用光屏承接到最小、最亮的亮点，用刻度尺测出亮点到凸透镜光心的距离）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1507" name="箭头: 五边形 2"/>
          <p:cNvSpPr/>
          <p:nvPr/>
        </p:nvSpPr>
        <p:spPr>
          <a:xfrm>
            <a:off x="503238" y="708025"/>
            <a:ext cx="4511675" cy="577850"/>
          </a:xfrm>
          <a:prstGeom prst="homePlate">
            <a:avLst>
              <a:gd name="adj" fmla="val 49991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　探究凸透镜成像规律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930275"/>
            <a:ext cx="8128000" cy="52197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．调节烛焰焰心、凸透镜光心和光屏中心在同一高度（让像成在光屏的中央）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．无论怎样移动光屏都找不到像，可能的原因：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）烛焰在一倍焦距以内（</a:t>
            </a:r>
            <a:r>
              <a:rPr lang="en-US" altLang="zh-CN" sz="2800" i="1"/>
              <a:t>u</a:t>
            </a:r>
            <a:r>
              <a:rPr lang="en-US" altLang="zh-CN" sz="2800"/>
              <a:t>&lt;</a:t>
            </a:r>
            <a:r>
              <a:rPr lang="en-US" altLang="zh-CN" sz="2800" i="1"/>
              <a:t>f</a:t>
            </a:r>
            <a:r>
              <a:rPr lang="zh-CN" altLang="zh-CN" sz="2800"/>
              <a:t>，成同侧虚像）；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）烛焰在焦点上（</a:t>
            </a: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zh-CN" altLang="zh-CN" sz="2800"/>
              <a:t>，不成像）；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）烛焰、凸透镜、光屏的中心不在同一高度．</a:t>
            </a:r>
            <a:br>
              <a:rPr lang="en-US" altLang="zh-CN" sz="2800"/>
            </a:br>
            <a:r>
              <a:rPr lang="en-US" altLang="zh-CN" sz="2800"/>
              <a:t>5</a:t>
            </a:r>
            <a:r>
              <a:rPr lang="zh-CN" altLang="zh-CN" sz="2800"/>
              <a:t>．凸透镜被遮挡一部分（光屏上的像还是一个完整的像，只是亮度变暗）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20813"/>
            <a:ext cx="8128000" cy="40163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．光屏上成倒立的实像（物近像远像变大，物远像近像变小）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7</a:t>
            </a:r>
            <a:r>
              <a:rPr lang="zh-CN" altLang="zh-CN" sz="2800"/>
              <a:t>．成像规律及应用：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 i="1"/>
              <a:t>u</a:t>
            </a:r>
            <a:r>
              <a:rPr lang="en-US" altLang="zh-CN" sz="2800"/>
              <a:t>&gt;2 </a:t>
            </a:r>
            <a:r>
              <a:rPr lang="en-US" altLang="zh-CN" sz="2800" i="1"/>
              <a:t>f</a:t>
            </a:r>
            <a:r>
              <a:rPr lang="zh-CN" altLang="zh-CN" sz="2800"/>
              <a:t>，倒立、缩小实像；应用：照相机；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 i="1"/>
              <a:t>f</a:t>
            </a:r>
            <a:r>
              <a:rPr lang="en-US" altLang="zh-CN" sz="2800"/>
              <a:t>&lt;</a:t>
            </a:r>
            <a:r>
              <a:rPr lang="en-US" altLang="zh-CN" sz="2800" i="1"/>
              <a:t>u</a:t>
            </a:r>
            <a:r>
              <a:rPr lang="en-US" altLang="zh-CN" sz="2800"/>
              <a:t>&lt;2 </a:t>
            </a:r>
            <a:r>
              <a:rPr lang="en-US" altLang="zh-CN" sz="2800" i="1"/>
              <a:t>f</a:t>
            </a:r>
            <a:r>
              <a:rPr lang="zh-CN" altLang="zh-CN" sz="2800"/>
              <a:t>，倒立、放大实像；应用：幻灯机；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</a:t>
            </a:r>
            <a:r>
              <a:rPr lang="en-US" altLang="zh-CN" sz="2800" i="1"/>
              <a:t>u</a:t>
            </a:r>
            <a:r>
              <a:rPr lang="en-US" altLang="zh-CN" sz="2800"/>
              <a:t>&lt;</a:t>
            </a:r>
            <a:r>
              <a:rPr lang="en-US" altLang="zh-CN" sz="2800" i="1"/>
              <a:t>f</a:t>
            </a:r>
            <a:r>
              <a:rPr lang="zh-CN" altLang="zh-CN" sz="2800"/>
              <a:t>，正立、放大虚像；应用：放大镜．</a:t>
            </a:r>
            <a:br>
              <a:rPr lang="zh-CN" altLang="zh-CN" sz="2800"/>
            </a:b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93800"/>
            <a:ext cx="8128000" cy="47196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．像偏了的调节：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）像往哪偏，蜡烛往哪移；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）像往哪偏，光屏往哪移；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）凸透镜往像偏的相反方向移．</a:t>
            </a:r>
            <a:br>
              <a:rPr lang="en-US" altLang="zh-CN" sz="2800"/>
            </a:br>
            <a:r>
              <a:rPr lang="en-US" altLang="zh-CN" sz="2800"/>
              <a:t>9</a:t>
            </a:r>
            <a:r>
              <a:rPr lang="zh-CN" altLang="zh-CN" sz="2800"/>
              <a:t>．光屏上成清晰的像时，对调蜡烛和光屏的位置，光屏上仍能成像（光路是可逆的）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10</a:t>
            </a:r>
            <a:r>
              <a:rPr lang="zh-CN" altLang="zh-CN" sz="2800"/>
              <a:t>．用</a:t>
            </a:r>
            <a:r>
              <a:rPr lang="en-US" altLang="zh-CN" sz="2800"/>
              <a:t>LED</a:t>
            </a:r>
            <a:r>
              <a:rPr lang="zh-CN" altLang="zh-CN" sz="2800"/>
              <a:t>灯代替蜡烛的优点：成像清晰、稳定．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葫芦岛）下面是小光</a:t>
            </a:r>
            <a:r>
              <a:rPr lang="en-US" altLang="zh-CN" sz="2800"/>
              <a:t>“</a:t>
            </a:r>
            <a:r>
              <a:rPr lang="zh-CN" altLang="zh-CN" sz="2800"/>
              <a:t>探究凸透镜成像规律</a:t>
            </a:r>
            <a:r>
              <a:rPr lang="en-US" altLang="zh-CN" sz="2800"/>
              <a:t>”</a:t>
            </a:r>
            <a:r>
              <a:rPr lang="zh-CN" altLang="zh-CN" sz="2800"/>
              <a:t>的实验．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）点燃蜡烛，调整蜡烛、凸透镜和光屏的高度，使烛焰、凸透镜、光屏三者的中心大致在</a:t>
            </a:r>
            <a:br>
              <a:rPr lang="en-US" altLang="zh-CN" sz="2800"/>
            </a:b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0113" y="4298950"/>
            <a:ext cx="4643437" cy="13033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矩形 2"/>
          <p:cNvSpPr/>
          <p:nvPr/>
        </p:nvSpPr>
        <p:spPr>
          <a:xfrm>
            <a:off x="1360488" y="3516313"/>
            <a:ext cx="16208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同一高度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 idx="4294967295"/>
          </p:nvPr>
        </p:nvSpPr>
        <p:spPr>
          <a:xfrm>
            <a:off x="423863" y="1093788"/>
            <a:ext cx="8126412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）蜡烛、凸透镜、光屏在光具座上的位置如上图所示，此时光屏上出现了烛焰清晰倒立、等大的实像，则此凸透镜的焦距为</a:t>
            </a:r>
            <a:r>
              <a:rPr lang="zh-CN" altLang="zh-CN" sz="2800" u="sng"/>
              <a:t>　　　　　</a:t>
            </a:r>
            <a:r>
              <a:rPr lang="en-US" altLang="zh-CN" sz="2800"/>
              <a:t>cm.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）保持蜡烛和透镜位置不变，小光将自己的近视眼镜放在凸透镜与蜡烛之间的合适位置，只将光屏向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）移动，可在光屏上再次得到烛焰清晰的像．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7" name="矩形 2"/>
          <p:cNvSpPr/>
          <p:nvPr/>
        </p:nvSpPr>
        <p:spPr>
          <a:xfrm>
            <a:off x="5262563" y="2465388"/>
            <a:ext cx="8143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10.0</a:t>
            </a:r>
            <a:endParaRPr lang="zh-CN" altLang="en-US"/>
          </a:p>
        </p:txBody>
      </p:sp>
      <p:sp>
        <p:nvSpPr>
          <p:cNvPr id="26628" name="矩形 3"/>
          <p:cNvSpPr/>
          <p:nvPr/>
        </p:nvSpPr>
        <p:spPr>
          <a:xfrm>
            <a:off x="1874838" y="4332288"/>
            <a:ext cx="5445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  <p:bldP spid="266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52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）小光移开近视镜，只将蜡烛向</a:t>
            </a:r>
            <a:r>
              <a:rPr lang="zh-CN" altLang="zh-CN" sz="2800" u="sng"/>
              <a:t>　　</a:t>
            </a:r>
            <a:r>
              <a:rPr lang="en-US" altLang="zh-CN" sz="2800" u="sng"/>
              <a:t>   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）移动，可以在光屏上得到烛焰清晰倒立、</a:t>
            </a:r>
            <a:r>
              <a:rPr lang="zh-CN" altLang="zh-CN" sz="2800" u="sng"/>
              <a:t>　　　　　</a:t>
            </a:r>
            <a:r>
              <a:rPr lang="zh-CN" altLang="zh-CN" sz="2800"/>
              <a:t>的实像，生活中的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照相机</a:t>
            </a:r>
            <a:r>
              <a:rPr lang="en-US" altLang="zh-CN" sz="2800"/>
              <a:t>”“</a:t>
            </a:r>
            <a:r>
              <a:rPr lang="zh-CN" altLang="zh-CN" sz="2800"/>
              <a:t>投影仪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放大镜</a:t>
            </a:r>
            <a:r>
              <a:rPr lang="en-US" altLang="zh-CN" sz="2800"/>
              <a:t>”</a:t>
            </a:r>
            <a:r>
              <a:rPr lang="zh-CN" altLang="zh-CN" sz="2800"/>
              <a:t>）就是根据这个原理制成的．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7651" name="矩形 2"/>
          <p:cNvSpPr/>
          <p:nvPr/>
        </p:nvSpPr>
        <p:spPr>
          <a:xfrm>
            <a:off x="6716713" y="1749425"/>
            <a:ext cx="5429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zh-CN" sz="1000">
              <a:latin typeface="等线"/>
            </a:endParaRPr>
          </a:p>
        </p:txBody>
      </p:sp>
      <p:sp>
        <p:nvSpPr>
          <p:cNvPr id="27652" name="矩形 3"/>
          <p:cNvSpPr/>
          <p:nvPr/>
        </p:nvSpPr>
        <p:spPr>
          <a:xfrm>
            <a:off x="2079625" y="301942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</a:t>
            </a:r>
            <a:endParaRPr lang="zh-CN" altLang="zh-CN" sz="1000">
              <a:latin typeface="等线"/>
            </a:endParaRPr>
          </a:p>
        </p:txBody>
      </p:sp>
      <p:sp>
        <p:nvSpPr>
          <p:cNvPr id="27653" name="矩形 4"/>
          <p:cNvSpPr/>
          <p:nvPr/>
        </p:nvSpPr>
        <p:spPr>
          <a:xfrm>
            <a:off x="6453188" y="3019425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投影仪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  <p:bldP spid="27652" grpId="0"/>
      <p:bldP spid="276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金昌）吴江小组进行</a:t>
            </a:r>
            <a:r>
              <a:rPr lang="en-US" altLang="zh-CN" sz="2800"/>
              <a:t>“</a:t>
            </a:r>
            <a:r>
              <a:rPr lang="zh-CN" altLang="zh-CN" sz="2800"/>
              <a:t>探究凸透镜成像规律</a:t>
            </a:r>
            <a:r>
              <a:rPr lang="en-US" altLang="zh-CN" sz="2800"/>
              <a:t>”</a:t>
            </a:r>
            <a:r>
              <a:rPr lang="zh-CN" altLang="zh-CN" sz="2800"/>
              <a:t>实验，如下图所示，实验桌上备有带支架的蜡烛、光屏、一个凸透镜、平行光光源（接通电源后可发出平行光）、光具座等器材，他们进行了如下操作并得出了相关结论．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013" y="4419600"/>
            <a:ext cx="6403975" cy="16684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Grp="1"/>
          </p:cNvSpPr>
          <p:nvPr>
            <p:ph type="title" idx="4294967295"/>
          </p:nvPr>
        </p:nvSpPr>
        <p:spPr>
          <a:xfrm>
            <a:off x="577850" y="1778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）如图甲所示，让平行光光源正对着凸透镜照射，把光屏置于另一侧，改变光屏与凸透镜间的距离．直到光屏上出现一个最小最亮的光斑，测得凸透镜的焦距是</a:t>
            </a:r>
            <a:r>
              <a:rPr lang="zh-CN" altLang="zh-CN" sz="2800" u="sng"/>
              <a:t>　　　　　</a:t>
            </a:r>
            <a:r>
              <a:rPr lang="en-US" altLang="zh-CN" sz="2800"/>
              <a:t>cm.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9699" name="矩形 2"/>
          <p:cNvSpPr/>
          <p:nvPr/>
        </p:nvSpPr>
        <p:spPr>
          <a:xfrm>
            <a:off x="3348038" y="3778250"/>
            <a:ext cx="8128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10.0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）吴江小组按照实验步骤做了四次实验，如图乙所示是第一次实验中蜡烛、透镜和光屏的位置．</a:t>
            </a:r>
            <a:endParaRPr lang="zh-CN" altLang="en-US" sz="2800"/>
          </a:p>
        </p:txBody>
      </p:sp>
      <p:graphicFrame>
        <p:nvGraphicFramePr>
          <p:cNvPr id="30723" name="表格 2"/>
          <p:cNvGraphicFramePr>
            <a:graphicFrameLocks noGrp="1"/>
          </p:cNvGraphicFramePr>
          <p:nvPr/>
        </p:nvGraphicFramePr>
        <p:xfrm>
          <a:off x="574675" y="2374900"/>
          <a:ext cx="7847012" cy="3476625"/>
        </p:xfrm>
        <a:graphic>
          <a:graphicData uri="http://schemas.openxmlformats.org/drawingml/2006/table">
            <a:tbl>
              <a:tblPr/>
              <a:tblGrid>
                <a:gridCol w="1649412"/>
                <a:gridCol w="1720850"/>
                <a:gridCol w="1704975"/>
                <a:gridCol w="2771775"/>
              </a:tblGrid>
              <a:tr h="739775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实验序号</a:t>
                      </a:r>
                      <a:endParaRPr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u/cm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像距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v/cm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像的性质</a:t>
                      </a:r>
                      <a:endParaRPr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8421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△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8421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倒立、等大的实像</a:t>
                      </a:r>
                      <a:endParaRPr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8421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倒立、放大的实像</a:t>
                      </a:r>
                      <a:endParaRPr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8421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无</a:t>
                      </a:r>
                      <a:endParaRPr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正立、放大的虚像</a:t>
                      </a:r>
                      <a:endParaRPr sz="24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589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①</a:t>
            </a:r>
            <a:r>
              <a:rPr lang="zh-CN" altLang="zh-CN" sz="2800"/>
              <a:t>吴江小组忘了记录第</a:t>
            </a:r>
            <a:r>
              <a:rPr lang="en-US" altLang="zh-CN" sz="2800"/>
              <a:t>1</a:t>
            </a:r>
            <a:r>
              <a:rPr lang="zh-CN" altLang="zh-CN" sz="2800"/>
              <a:t>次像的性质，表格中标有</a:t>
            </a:r>
            <a:r>
              <a:rPr lang="en-US" altLang="zh-CN" sz="2800"/>
              <a:t>“△”</a:t>
            </a:r>
            <a:r>
              <a:rPr lang="zh-CN" altLang="zh-CN" sz="2800"/>
              <a:t>的位置像的性质是</a:t>
            </a:r>
            <a:r>
              <a:rPr lang="en-US" altLang="zh-CN" sz="2800"/>
              <a:t>______________________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当烛焰从远处靠近透镜时，仍要在光屏上得到清晰的像，光屏应</a:t>
            </a:r>
            <a:r>
              <a:rPr lang="zh-CN" altLang="zh-CN" sz="2800" u="sng"/>
              <a:t>　　　　　</a:t>
            </a:r>
            <a:r>
              <a:rPr lang="zh-CN" altLang="zh-CN" sz="2800"/>
              <a:t>透镜（选填</a:t>
            </a:r>
            <a:r>
              <a:rPr lang="en-US" altLang="zh-CN" sz="2800"/>
              <a:t>“</a:t>
            </a:r>
            <a:r>
              <a:rPr lang="zh-CN" altLang="zh-CN" sz="2800"/>
              <a:t>远离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靠近</a:t>
            </a:r>
            <a:r>
              <a:rPr lang="en-US" altLang="zh-CN" sz="2800"/>
              <a:t>”</a:t>
            </a:r>
            <a:r>
              <a:rPr lang="zh-CN" altLang="zh-CN" sz="2800"/>
              <a:t>）；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1747" name="矩形 2"/>
          <p:cNvSpPr/>
          <p:nvPr/>
        </p:nvSpPr>
        <p:spPr>
          <a:xfrm>
            <a:off x="4572000" y="2498725"/>
            <a:ext cx="30575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倒立、缩小的实像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31748" name="矩形 3"/>
          <p:cNvSpPr/>
          <p:nvPr/>
        </p:nvSpPr>
        <p:spPr>
          <a:xfrm>
            <a:off x="3533775" y="373538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远离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937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③</a:t>
            </a:r>
            <a:r>
              <a:rPr lang="zh-CN" altLang="zh-CN" sz="2800"/>
              <a:t>第</a:t>
            </a:r>
            <a:r>
              <a:rPr lang="en-US" altLang="zh-CN" sz="2800"/>
              <a:t>4</a:t>
            </a:r>
            <a:r>
              <a:rPr lang="zh-CN" altLang="zh-CN" sz="2800"/>
              <a:t>次实验中，光屏上接收不到像；在透镜的右侧观察，看到的像在透镜的</a:t>
            </a:r>
            <a:r>
              <a:rPr lang="zh-CN" altLang="zh-CN" sz="2800" u="sng"/>
              <a:t>　　　　　</a:t>
            </a:r>
            <a:r>
              <a:rPr lang="zh-CN" altLang="zh-CN" sz="2800"/>
              <a:t>侧（选填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）在上一步光屏上成清晰的像后，取一副近视镜放在凸透镜和蜡烛之间，要使光屏上还能成清晰的像，保持凸透镜和光屏的位置不动，可将蜡烛适当向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（选填“左”或“右”）移动．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2771" name="矩形 2"/>
          <p:cNvSpPr/>
          <p:nvPr/>
        </p:nvSpPr>
        <p:spPr>
          <a:xfrm>
            <a:off x="5494338" y="180340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32772" name="矩形 3"/>
          <p:cNvSpPr/>
          <p:nvPr/>
        </p:nvSpPr>
        <p:spPr>
          <a:xfrm>
            <a:off x="1931988" y="4979988"/>
            <a:ext cx="5445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3277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972800" y="123317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  <p:bldP spid="32772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72</Paragraphs>
  <Slides>31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baseType="lpstr" size="40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相关考点：1.声音由振动产生．2．音调与频率有关．钢尺伸出桌面越长，振动越慢，音调越低．3．响度与振幅有关．用力越大，振幅越大，响度越大．4．真空不能传声．</vt:lpstr>
      <vt:lpstr>1．（2020·枣庄）小强同学在探究声音的产生与传播时，做了下面的实验；（1）如图甲所示，用悬挂着的乒乓球接触正在发声的音叉，可观察到乒乓球被弹开，这说明了　　　　　　　　　　　　　　　　　　．</vt:lpstr>
      <vt:lpstr>（2）如图乙所示，将正在响铃的闹钟放在玻璃罩内，逐渐抽出其中的空气，将听到响铃的声音　　　　　，并由此推理可以得出　　　　　不能传声．（3）将正在响铃的闹钟用塑料袋包好．放入水中，仍可以听到铃声，说明水可以______________. </vt:lpstr>
      <vt:lpstr>2．在学习吉他演奏的过程中，小华发现琴弦发出声音的音调高低是受各种因素影响的，他决定对此进行研究．经过和同学们讨论，提出了以下猜想：猜想一：琴弦发出声音的音调高低，可能与琴弦的横截面积有关猜想二：琴弦发出声音的音调高低，可能与琴弦的长短有关猜想三：琴弦发现声音的音调高低，可能与琴弦的材料有关</vt:lpstr>
      <vt:lpstr>（2）上表中有的材料规格还没填全，为了验证猜想三，必须知道该项内容．请在表中填上所缺数据．</vt:lpstr>
      <vt:lpstr>为了验证上述猜想是否正确，他们找到了上表所列9种规格的琴弦，因为音调的高低取决于声源振动的频率，于是借来一个能够测量振动频率的仪器进行实验．（1）为了验证猜想一，应选用编号为　　  　　、　　　　　、　　　　　的琴弦进行实验．为了验证猜想二，应选用编号为　　  　　、　　  　　、　　　　　的琴弦进行实验．</vt:lpstr>
      <vt:lpstr>（3）随着实验的进行，小华又觉得琴弦音调的高低，可能还与琴弦的松紧程度有关，为了验证这一猜想，必须进行的操作是：　　　　　　　　　　　　　　　　　         　　.                                                                 ．</vt:lpstr>
      <vt:lpstr>相关考点：1.粗糙纸板的作用：（1）显示光路；（2）发生漫反射，从不同方向可以看到光路．2．纸板要垂直放在镜子上．3．纸板向后翻折，板上的反射光线消失，证明反射光线、入射光线、法线在同一平面内．4．多次改变入射角的目的：使结论具有普遍性．5．光路是可逆的．</vt:lpstr>
      <vt:lpstr>3．（2020·湘潭）用如图1所示的装置探究光的反射规律，实验数据如下表：</vt:lpstr>
      <vt:lpstr>（1）图表中∠r表示　　　　　（选填“入射”或“反射”）角．（2）分析实验数据可知：反射角　　　　　（选填“大于”“等于”或“小于”）入射角．（3）纸板ENF是用两块纸板连接起来的．如图2，把纸板NOF向后折，光沿EO入射在纸板NOF上　　　　　（选填“能”或“不能”）看到反射光线．这说明在光的反射现象中，反射光线、入射光线和法线在同一平面内．</vt:lpstr>
      <vt:lpstr>（4）在图1中，当光沿FO的方向射向O点时，光会沿着OE的方向射出，说明在反射现象中光路是　　　　　的．</vt:lpstr>
      <vt:lpstr>相关考点：1.选择较暗的环境（环境光线较暗时，实验现象会更加明显）.2．实验中用B蜡烛代替蜡烛A的像（等效替代法）.3．用玻璃板代替平面镜（便于确定像的位置）.4．选择薄玻璃板（避免出现2个像）.5．选择两支大小相同的蜡烛（便于比较物、像大小的关系）.</vt:lpstr>
      <vt:lpstr>6．刻度尺的作用（量出物距和像距，确定像和物的位置关系）.7．玻璃板未垂直桌面对实验的影响（无论怎样移动B蜡烛都不会与A蜡烛的像完全重合）.8．观察像时眼睛的位置（与物体同侧）.9．物体靠近或远离平面镜，像的大小（不变）.</vt:lpstr>
      <vt:lpstr>10．A蜡烛的像不能用光屏承接（平面镜所成的像是虚像）.11．多次实验的目的（为了得出普遍结论；避免实验结论的偶然性）.</vt:lpstr>
      <vt:lpstr>4.（2020·山西）如图甲所示，创新小组的同学们在“探究平面镜成像的特点”时，将点燃的蜡烛A放在玻璃板前面，能看到玻璃板后面有它的像．</vt:lpstr>
      <vt:lpstr>（1）在竖立的玻璃板前点燃蜡烛A，拿　　　　.　（选填“点燃”或“未点燃”）的蜡烛B竖立在玻璃板后面移动，人眼一直在玻璃板的前侧观察，直至蜡烛B与蜡烛A的像完全重合．这种确定像与物大小的方法是　　　　　　　　　　（选填“控制变量法”或“等效替代法”）；</vt:lpstr>
      <vt:lpstr>选择与A完全相同的蜡烛B，目的是　　　　　　　　　　　　　　．实验中，蜡烛B在玻璃板后的纸面上无论怎样移动，都无法让它与蜡烛A的像完全重合，其原因可能是　　　　　　　　　　　　　．</vt:lpstr>
      <vt:lpstr>（2）解决上述问题后，图乙是同学们经过三次实验，在白纸上记录的像与物对应点的位置．通过处理和分析这张“白纸”上的信息，可得出的结论是　　　　　　　　　　　　　　　　                       .                                                          （写出一条即可）.（3）移开蜡烛B，把光屏放在像的位置处，光屏上　　　　　（选填“能”或“不能”）承接到蜡烛的像．</vt:lpstr>
      <vt:lpstr>相关考点：1.透镜对光线的作用：凸透镜的会聚作用——折射光线比原来更靠近主光轴；凹透镜的发散作用——折射光线比原来更远离主光轴（加入近、远视镜片对本实验现象的影响）.2．凸透镜焦距的测量（用平行光垂直照射凸透镜，在凸透镜的另一侧用光屏承接到最小、最亮的亮点，用刻度尺测出亮点到凸透镜光心的距离）.</vt:lpstr>
      <vt:lpstr>3．调节烛焰焰心、凸透镜光心和光屏中心在同一高度（让像成在光屏的中央）.4．无论怎样移动光屏都找不到像，可能的原因：（1）烛焰在一倍焦距以内（u&lt;f，成同侧虚像）；（2）烛焰在焦点上（u＝f，不成像）；（3）烛焰、凸透镜、光屏的中心不在同一高度．5．凸透镜被遮挡一部分（光屏上的像还是一个完整的像，只是亮度变暗）.</vt:lpstr>
      <vt:lpstr>6．光屏上成倒立的实像（物近像远像变大，物远像近像变小）.7．成像规律及应用：（1）u&gt;2 f，倒立、缩小实像；应用：照相机；（2）f&lt;u&lt;2 f，倒立、放大实像；应用：幻灯机；（3）u&lt;f，正立、放大虚像；应用：放大镜．</vt:lpstr>
      <vt:lpstr>8．像偏了的调节：（1）像往哪偏，蜡烛往哪移；（2）像往哪偏，光屏往哪移；（3）凸透镜往像偏的相反方向移．9．光屏上成清晰的像时，对调蜡烛和光屏的位置，光屏上仍能成像（光路是可逆的）.10．用LED灯代替蜡烛的优点：成像清晰、稳定．</vt:lpstr>
      <vt:lpstr>5.（2020·葫芦岛）下面是小光“探究凸透镜成像规律”的实验．（1）点燃蜡烛，调整蜡烛、凸透镜和光屏的高度，使烛焰、凸透镜、光屏三者的中心大致在　　　　　　　　　　．</vt:lpstr>
      <vt:lpstr>（2）蜡烛、凸透镜、光屏在光具座上的位置如上图所示，此时光屏上出现了烛焰清晰倒立、等大的实像，则此凸透镜的焦距为　　　　　cm.（3）保持蜡烛和透镜位置不变，小光将自己的近视眼镜放在凸透镜与蜡烛之间的合适位置，只将光屏向　　　　　（选填“左”或“右”）移动，可在光屏上再次得到烛焰清晰的像．</vt:lpstr>
      <vt:lpstr>（4）小光移开近视镜，只将蜡烛向　　   　　（选填“左”或“右”）移动，可以在光屏上得到烛焰清晰倒立、　　　　　的实像，生活中的　　　　（选填“照相机”“投影仪”或“放大镜”）就是根据这个原理制成的．</vt:lpstr>
      <vt:lpstr>6．（2020·金昌）吴江小组进行“探究凸透镜成像规律”实验，如下图所示，实验桌上备有带支架的蜡烛、光屏、一个凸透镜、平行光光源（接通电源后可发出平行光）、光具座等器材，他们进行了如下操作并得出了相关结论．</vt:lpstr>
      <vt:lpstr>（1）如图甲所示，让平行光光源正对着凸透镜照射，把光屏置于另一侧，改变光屏与凸透镜间的距离．直到光屏上出现一个最小最亮的光斑，测得凸透镜的焦距是　　　　　cm.</vt:lpstr>
      <vt:lpstr>（2）吴江小组按照实验步骤做了四次实验，如图乙所示是第一次实验中蜡烛、透镜和光屏的位置．</vt:lpstr>
      <vt:lpstr>①吴江小组忘了记录第1次像的性质，表格中标有“△”的位置像的性质是______________________；②当烛焰从远处靠近透镜时，仍要在光屏上得到清晰的像，光屏应　　　　　透镜（选填“远离”或“靠近”）；</vt:lpstr>
      <vt:lpstr>③第4次实验中，光屏上接收不到像；在透镜的右侧观察，看到的像在透镜的　　　　　侧（选填“左”或“右”）.（3）在上一步光屏上成清晰的像后，取一副近视镜放在凸透镜和蜡烛之间，要使光屏上还能成清晰的像，保持凸透镜和光屏的位置不动，可将蜡烛适当向　　　　　（选填“左”或“右”）移动．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2021-03-04T22:52:56.040</cp:lastPrinted>
  <dcterms:created xsi:type="dcterms:W3CDTF">2021-03-04T22:52:56Z</dcterms:created>
  <dcterms:modified xsi:type="dcterms:W3CDTF">2021-03-04T14:52:56Z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