
<file path=[Content_Types].xml><?xml version="1.0" encoding="utf-8"?>
<Types xmlns="http://schemas.openxmlformats.org/package/2006/content-types">
  <Default Extension="rels" ContentType="application/vnd.openxmlformats-package.relationships+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17.6-->
<p:presentation xmlns:r="http://schemas.openxmlformats.org/officeDocument/2006/relationships" xmlns:a="http://schemas.openxmlformats.org/drawingml/2006/main" xmlns:p="http://schemas.openxmlformats.org/presentationml/2006/main">
  <p:sldMasterIdLst>
    <p:sldMasterId id="2147485150" r:id="rId1"/>
    <p:sldMasterId id="2147485151" r:id="rId2"/>
    <p:sldMasterId id="2147485152" r:id="rId3"/>
    <p:sldMasterId id="2147485153" r:id="rId4"/>
    <p:sldMasterId id="2147485163" r:id="rId5"/>
  </p:sldMasterIdLst>
  <p:notesMasterIdLst>
    <p:notesMasterId r:id="rId6"/>
  </p:notesMasterIdLst>
  <p:sldIdLst>
    <p:sldId id="397" r:id="rId7"/>
    <p:sldId id="575" r:id="rId8"/>
    <p:sldId id="576" r:id="rId9"/>
    <p:sldId id="577" r:id="rId10"/>
    <p:sldId id="670" r:id="rId11"/>
    <p:sldId id="675" r:id="rId12"/>
    <p:sldId id="631" r:id="rId13"/>
    <p:sldId id="673" r:id="rId14"/>
    <p:sldId id="676" r:id="rId15"/>
    <p:sldId id="677" r:id="rId16"/>
    <p:sldId id="633" r:id="rId17"/>
    <p:sldId id="674" r:id="rId18"/>
    <p:sldId id="635" r:id="rId19"/>
    <p:sldId id="678" r:id="rId20"/>
    <p:sldId id="679" r:id="rId21"/>
    <p:sldId id="680" r:id="rId22"/>
    <p:sldId id="681" r:id="rId23"/>
    <p:sldId id="593" r:id="rId24"/>
    <p:sldId id="518" r:id="rId25"/>
    <p:sldId id="682" r:id="rId26"/>
    <p:sldId id="683" r:id="rId27"/>
    <p:sldId id="597" r:id="rId28"/>
    <p:sldId id="684" r:id="rId29"/>
    <p:sldId id="685" r:id="rId30"/>
  </p:sldIdLst>
  <p:sldSz cx="9144000" cy="5143500"/>
  <p:notesSz cx="6858000" cy="9144000"/>
  <p:custDataLst>
    <p:tags r:id="rId31"/>
  </p:custDataLst>
  <p:defaultTextStyle>
    <a:defPPr algn="l" eaLnBrk="1" hangingPunct="1">
      <a:defRPr lang="zh-CN">
        <a:latin typeface="Calibri" pitchFamily="34" charset="0"/>
        <a:ea typeface="宋体" pitchFamily="2" charset="-122"/>
      </a:defRPr>
    </a:defPPr>
    <a:lvl1pPr marL="0" indent="0" algn="l" defTabSz="914400" rtl="0" eaLnBrk="1" fontAlgn="base" hangingPunct="1">
      <a:lnSpc>
        <a:spcPct val="100000"/>
      </a:lnSpc>
      <a:spcBef>
        <a:spcPct val="0"/>
      </a:spcBef>
      <a:spcAft>
        <a:spcPct val="0"/>
      </a:spcAft>
      <a:buClrTx/>
      <a:buSzTx/>
      <a:buFontTx/>
      <a:buNone/>
      <a:defRPr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sz="1800" b="0" i="0" u="none" baseline="0">
        <a:solidFill>
          <a:schemeClr val="tx1"/>
        </a:solidFill>
        <a:latin typeface="Calibri" pitchFamily="34" charset="0"/>
        <a:ea typeface="宋体" pitchFamily="2" charset="-122"/>
      </a:defRPr>
    </a:lvl5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636" autoAdjust="0"/>
    <p:restoredTop sz="92903" autoAdjust="0"/>
  </p:normalViewPr>
  <p:slideViewPr>
    <p:cSldViewPr>
      <p:cViewPr varScale="1">
        <p:scale>
          <a:sx n="60" d="100"/>
          <a:sy n="60" d="100"/>
        </p:scale>
        <p:origin x="0" y="0"/>
      </p:cViewPr>
    </p:cSldViewPr>
  </p:slideViewPr>
  <p:notesViewPr>
    <p:cSldViewPr>
      <p:cViewPr varScale="1">
        <p:scale>
          <a:sx n="1" d="100"/>
          <a:sy n="1" d="100"/>
        </p:scale>
        <p:origin x="0" y="0"/>
      </p:cViewPr>
    </p:cSldViewPr>
  </p:notesViewPr>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4.xml" /><Relationship Id="rId11" Type="http://schemas.openxmlformats.org/officeDocument/2006/relationships/slide" Target="slides/slide5.xml" /><Relationship Id="rId12" Type="http://schemas.openxmlformats.org/officeDocument/2006/relationships/slide" Target="slides/slide6.xml" /><Relationship Id="rId13" Type="http://schemas.openxmlformats.org/officeDocument/2006/relationships/slide" Target="slides/slide7.xml" /><Relationship Id="rId14" Type="http://schemas.openxmlformats.org/officeDocument/2006/relationships/slide" Target="slides/slide8.xml" /><Relationship Id="rId15" Type="http://schemas.openxmlformats.org/officeDocument/2006/relationships/slide" Target="slides/slide9.xml" /><Relationship Id="rId16" Type="http://schemas.openxmlformats.org/officeDocument/2006/relationships/slide" Target="slides/slide10.xml" /><Relationship Id="rId17" Type="http://schemas.openxmlformats.org/officeDocument/2006/relationships/slide" Target="slides/slide11.xml" /><Relationship Id="rId18" Type="http://schemas.openxmlformats.org/officeDocument/2006/relationships/slide" Target="slides/slide12.xml" /><Relationship Id="rId19" Type="http://schemas.openxmlformats.org/officeDocument/2006/relationships/slide" Target="slides/slide13.xml" /><Relationship Id="rId2" Type="http://schemas.openxmlformats.org/officeDocument/2006/relationships/slideMaster" Target="slideMasters/slideMaster2.xml" /><Relationship Id="rId20" Type="http://schemas.openxmlformats.org/officeDocument/2006/relationships/slide" Target="slides/slide14.xml" /><Relationship Id="rId21" Type="http://schemas.openxmlformats.org/officeDocument/2006/relationships/slide" Target="slides/slide15.xml" /><Relationship Id="rId22" Type="http://schemas.openxmlformats.org/officeDocument/2006/relationships/slide" Target="slides/slide16.xml" /><Relationship Id="rId23" Type="http://schemas.openxmlformats.org/officeDocument/2006/relationships/slide" Target="slides/slide17.xml" /><Relationship Id="rId24" Type="http://schemas.openxmlformats.org/officeDocument/2006/relationships/slide" Target="slides/slide18.xml" /><Relationship Id="rId25" Type="http://schemas.openxmlformats.org/officeDocument/2006/relationships/slide" Target="slides/slide19.xml" /><Relationship Id="rId26" Type="http://schemas.openxmlformats.org/officeDocument/2006/relationships/slide" Target="slides/slide20.xml" /><Relationship Id="rId27" Type="http://schemas.openxmlformats.org/officeDocument/2006/relationships/slide" Target="slides/slide21.xml" /><Relationship Id="rId28" Type="http://schemas.openxmlformats.org/officeDocument/2006/relationships/slide" Target="slides/slide22.xml" /><Relationship Id="rId29" Type="http://schemas.openxmlformats.org/officeDocument/2006/relationships/slide" Target="slides/slide23.xml" /><Relationship Id="rId3" Type="http://schemas.openxmlformats.org/officeDocument/2006/relationships/slideMaster" Target="slideMasters/slideMaster3.xml" /><Relationship Id="rId30" Type="http://schemas.openxmlformats.org/officeDocument/2006/relationships/slide" Target="slides/slide24.xml" /><Relationship Id="rId31" Type="http://schemas.openxmlformats.org/officeDocument/2006/relationships/tags" Target="tags/tag1.xml" /><Relationship Id="rId32" Type="http://schemas.openxmlformats.org/officeDocument/2006/relationships/presProps" Target="presProps.xml" /><Relationship Id="rId33" Type="http://schemas.openxmlformats.org/officeDocument/2006/relationships/viewProps" Target="viewProps.xml" /><Relationship Id="rId34" Type="http://schemas.openxmlformats.org/officeDocument/2006/relationships/theme" Target="theme/theme1.xml" /><Relationship Id="rId35" Type="http://schemas.openxmlformats.org/officeDocument/2006/relationships/tableStyles" Target="tableStyles.xml" /><Relationship Id="rId4" Type="http://schemas.openxmlformats.org/officeDocument/2006/relationships/slideMaster" Target="slideMasters/slideMaster4.xml" /><Relationship Id="rId5" Type="http://schemas.openxmlformats.org/officeDocument/2006/relationships/slideMaster" Target="slideMasters/slideMaster5.xml" /><Relationship Id="rId6" Type="http://schemas.openxmlformats.org/officeDocument/2006/relationships/notesMaster" Target="notesMasters/notesMaster1.xml" /><Relationship Id="rId7" Type="http://schemas.openxmlformats.org/officeDocument/2006/relationships/slide" Target="slides/slide1.xml" /><Relationship Id="rId8" Type="http://schemas.openxmlformats.org/officeDocument/2006/relationships/slide" Target="slides/slide2.xml" /><Relationship Id="rId9" Type="http://schemas.openxmlformats.org/officeDocument/2006/relationships/slide" Target="slides/slide3.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6.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name="">
    <p:bg>
      <p:bgPr>
        <a:solidFill>
          <a:schemeClr val="bg1"/>
        </a:solidFill>
      </p:bgPr>
    </p:bg>
    <p:spTree>
      <p:nvGrpSpPr>
        <p:cNvPr id="1" name=""/>
        <p:cNvGrpSpPr/>
        <p:nvPr/>
      </p:nvGrpSpPr>
      <p:grpSpPr/>
      <p:sp>
        <p:nvSpPr>
          <p:cNvPr id="6146" name="页眉占位符 1"/>
          <p:cNvSpPr>
            <a:spLocks noGrp="1"/>
          </p:cNvSpPr>
          <p:nvPr>
            <p:ph type="hdr" sz="quarter"/>
          </p:nvPr>
        </p:nvSpPr>
        <p:spPr>
          <a:xfrm>
            <a:off x="0" y="0"/>
            <a:ext cx="2971800" cy="457200"/>
          </a:xfrm>
          <a:prstGeom prst="rect">
            <a:avLst/>
          </a:prstGeom>
        </p:spPr>
        <p:txBody>
          <a:bodyPr vert="horz" lIns="91440" tIns="45720" rIns="91440" bIns="45720" rtlCol="0" anchor="t" anchorCtr="0"/>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en-US" sz="1200"/>
          </a:p>
        </p:txBody>
      </p:sp>
      <p:sp>
        <p:nvSpPr>
          <p:cNvPr id="6147" name="日期占位符 2"/>
          <p:cNvSpPr>
            <a:spLocks noGrp="1"/>
          </p:cNvSpPr>
          <p:nvPr>
            <p:ph type="dt" idx="1"/>
          </p:nvPr>
        </p:nvSpPr>
        <p:spPr>
          <a:xfrm>
            <a:off x="3884613" y="0"/>
            <a:ext cx="2971800" cy="457200"/>
          </a:xfrm>
          <a:prstGeom prst="rect">
            <a:avLst/>
          </a:prstGeom>
        </p:spPr>
        <p:txBody>
          <a:bodyPr vert="horz" lIns="91440" tIns="45720" rIns="91440" bIns="45720" rtlCol="0" anchor="t" anchorCtr="0"/>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DFEFAB3D-BB35-46B2-A69D-6E475D8AD23D}" type="datetime1">
              <a:rPr lang="zh-CN" altLang="en-US" sz="1200"/>
              <a:t>*</a:t>
            </a:fld>
            <a:endParaRPr lang="zh-CN" altLang="en-US" sz="1200"/>
          </a:p>
        </p:txBody>
      </p:sp>
      <p:sp>
        <p:nvSpPr>
          <p:cNvPr id="6148"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sp>
      <p:sp>
        <p:nvSpPr>
          <p:cNvPr id="6149"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chor="t" anchorCtr="0"/>
          <a:lstStyle>
            <a:lvl1pPr marL="0" indent="0" algn="l"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marL="0" lvl="0" indent="0" defTabSz="914400"/>
            <a:r>
              <a:t>单击此处编辑母版文本样式</a:t>
            </a:r>
          </a:p>
          <a:p>
            <a:pPr marL="457200" lvl="1" indent="0" defTabSz="914400"/>
            <a:r>
              <a:t>第二级</a:t>
            </a:r>
          </a:p>
          <a:p>
            <a:pPr marL="914400" lvl="2" indent="0" defTabSz="914400"/>
            <a:r>
              <a:t>第三级</a:t>
            </a:r>
          </a:p>
          <a:p>
            <a:pPr marL="1371600" lvl="3" indent="0" defTabSz="914400"/>
            <a:r>
              <a:t>第四级</a:t>
            </a:r>
          </a:p>
          <a:p>
            <a:pPr marL="1828800" lvl="4" indent="0" defTabSz="914400"/>
            <a:r>
              <a:t>第五级</a:t>
            </a:r>
          </a:p>
        </p:txBody>
      </p:sp>
      <p:sp>
        <p:nvSpPr>
          <p:cNvPr id="6150"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nchorCtr="0"/>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en-US" sz="1200"/>
          </a:p>
        </p:txBody>
      </p:sp>
      <p:sp>
        <p:nvSpPr>
          <p:cNvPr id="6151"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AAE7246A-3ED0-490D-8769-23BD4B7CD5B6}" type="slidenum">
              <a:rPr lang="zh-CN" altLang="en-US" sz="1200"/>
              <a:t>*</a:t>
            </a:fld>
            <a:endParaRPr lang="zh-CN" altLang="en-US" sz="1200"/>
          </a:p>
        </p:txBody>
      </p:sp>
    </p:spTree>
  </p:cSld>
  <p:clrMap bg1="lt1" tx1="dk1" bg2="lt2" tx2="dk2" accent1="accent1" accent2="accent2" accent3="accent3" accent4="accent4" accent5="accent5" accent6="accent6" hlink="hlink" folHlink="folHlink"/>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4.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5.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6.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7.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8.xml" /><Relationship Id="rId2" Type="http://schemas.openxmlformats.org/officeDocument/2006/relationships/notesMaster" Target="../notesMasters/notesMaster1.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9.xml" /><Relationship Id="rId2" Type="http://schemas.openxmlformats.org/officeDocument/2006/relationships/notesMaster" Target="../notesMasters/notesMaster1.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10.xml" /><Relationship Id="rId2" Type="http://schemas.openxmlformats.org/officeDocument/2006/relationships/notesMaster" Target="../notesMasters/notesMaster1.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11.xml" /><Relationship Id="rId2" Type="http://schemas.openxmlformats.org/officeDocument/2006/relationships/notesMaster" Target="../notesMasters/notesMaster1.xml" /></Relationships>
</file>

<file path=ppt/notesSlides/_rels/notesSlide9.xml.rels>&#65279;<?xml version="1.0" encoding="utf-8" standalone="yes"?><Relationships xmlns="http://schemas.openxmlformats.org/package/2006/relationships"><Relationship Id="rId1" Type="http://schemas.openxmlformats.org/officeDocument/2006/relationships/slide" Target="../slides/slide12.xml" /><Relationship Id="rId2" Type="http://schemas.openxmlformats.org/officeDocument/2006/relationships/notesMaster" Target="../notesMasters/notesMaster1.xml" /></Relationships>
</file>

<file path=ppt/notesSlides/_rels/notesSlide10.xml.rels>&#65279;<?xml version="1.0" encoding="utf-8" standalone="yes"?><Relationships xmlns="http://schemas.openxmlformats.org/package/2006/relationships"><Relationship Id="rId1" Type="http://schemas.openxmlformats.org/officeDocument/2006/relationships/slide" Target="../slides/slide13.xml" /><Relationship Id="rId2" Type="http://schemas.openxmlformats.org/officeDocument/2006/relationships/notesMaster" Target="../notesMasters/notesMaster1.xml" /></Relationships>
</file>

<file path=ppt/notesSlides/_rels/notesSlide11.xml.rels>&#65279;<?xml version="1.0" encoding="utf-8" standalone="yes"?><Relationships xmlns="http://schemas.openxmlformats.org/package/2006/relationships"><Relationship Id="rId1" Type="http://schemas.openxmlformats.org/officeDocument/2006/relationships/slide" Target="../slides/slide14.xml" /><Relationship Id="rId2" Type="http://schemas.openxmlformats.org/officeDocument/2006/relationships/notesMaster" Target="../notesMasters/notesMaster1.xml" /></Relationships>
</file>

<file path=ppt/notesSlides/_rels/notesSlide12.xml.rels>&#65279;<?xml version="1.0" encoding="utf-8" standalone="yes"?><Relationships xmlns="http://schemas.openxmlformats.org/package/2006/relationships"><Relationship Id="rId1" Type="http://schemas.openxmlformats.org/officeDocument/2006/relationships/slide" Target="../slides/slide15.xml" /><Relationship Id="rId2" Type="http://schemas.openxmlformats.org/officeDocument/2006/relationships/notesMaster" Target="../notesMasters/notesMaster1.xml" /></Relationships>
</file>

<file path=ppt/notesSlides/_rels/notesSlide13.xml.rels>&#65279;<?xml version="1.0" encoding="utf-8" standalone="yes"?><Relationships xmlns="http://schemas.openxmlformats.org/package/2006/relationships"><Relationship Id="rId1" Type="http://schemas.openxmlformats.org/officeDocument/2006/relationships/slide" Target="../slides/slide16.xml" /><Relationship Id="rId2" Type="http://schemas.openxmlformats.org/officeDocument/2006/relationships/notesMaster" Target="../notesMasters/notesMaster1.xml" /></Relationships>
</file>

<file path=ppt/notesSlides/_rels/notesSlide14.xml.rels>&#65279;<?xml version="1.0" encoding="utf-8" standalone="yes"?><Relationships xmlns="http://schemas.openxmlformats.org/package/2006/relationships"><Relationship Id="rId1" Type="http://schemas.openxmlformats.org/officeDocument/2006/relationships/slide" Target="../slides/slide17.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11265" name="幻灯片图像占位符 1"/>
          <p:cNvSpPr/>
          <p:nvPr>
            <p:ph type="sldImg" idx="4294967295"/>
          </p:nvPr>
        </p:nvSpPr>
        <p:spPr>
          <a:xfrm>
            <a:off x="381000" y="685800"/>
            <a:ext cx="6096000" cy="3429000"/>
          </a:xfrm>
          <a:prstGeom prst="rect">
            <a:avLst/>
          </a:prstGeom>
          <a:noFill/>
          <a:ln>
            <a:solidFill>
              <a:prstClr val="black"/>
            </a:solidFill>
            <a:round/>
          </a:ln>
        </p:spPr>
      </p:sp>
      <p:sp>
        <p:nvSpPr>
          <p:cNvPr id="11266" name="备注占位符 2"/>
          <p:cNvSpPr/>
          <p:nvPr>
            <p:ph type="body" idx="4294967295"/>
          </p:nvPr>
        </p:nvSpPr>
        <p:spPr>
          <a:xfrm>
            <a:off x="685800" y="4343400"/>
            <a:ext cx="5486400" cy="4114800"/>
          </a:xfrm>
          <a:prstGeom prst="rect">
            <a:avLst/>
          </a:prstGeom>
          <a:noFill/>
          <a:ln>
            <a:noFill/>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
        <p:nvSpPr>
          <p:cNvPr id="11267" name="灯片编号占位符 3"/>
          <p:cNvSpPr/>
          <p:nvPr>
            <p:ph type="sldNum"/>
          </p:nvPr>
        </p:nvSpPr>
        <p:spPr>
          <a:xfrm>
            <a:off x="3884612" y="8685212"/>
            <a:ext cx="2971800" cy="457200"/>
          </a:xfrm>
          <a:prstGeom prst="rect">
            <a:avLst/>
          </a:prstGeom>
          <a:noFill/>
          <a:ln>
            <a:noFill/>
            <a:miter lim="800000"/>
          </a:ln>
        </p:spPr>
        <p:txBody>
          <a:bodyPr vert="horz" wrap="square" lIns="91440" tIns="45720" rIns="91440" bIns="45720" anchor="b" anchorCtr="0"/>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buFont typeface="Arial" pitchFamily="34" charset="0"/>
            </a:pPr>
            <a:fld id="{5C9CD9B5-914C-4CD6-9ED0-36B9D4509177}" type="slidenum">
              <a:rPr lang="zh-CN" altLang="en-US" sz="1200">
                <a:latin typeface="Calibri" pitchFamily="34" charset="0"/>
                <a:ea typeface="宋体" pitchFamily="2" charset="-122"/>
              </a:rPr>
              <a:t>4</a:t>
            </a:fld>
            <a:endParaRPr lang="zh-CN" altLang="en-US" sz="1200">
              <a:latin typeface="Calibri" pitchFamily="34" charset="0"/>
              <a:ea typeface="宋体" pitchFamily="2" charset="-122"/>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13313" name="幻灯片图像占位符 1"/>
          <p:cNvSpPr/>
          <p:nvPr>
            <p:ph type="sldImg" idx="4294967295"/>
          </p:nvPr>
        </p:nvSpPr>
        <p:spPr>
          <a:xfrm>
            <a:off x="381000" y="685800"/>
            <a:ext cx="6096000" cy="3429000"/>
          </a:xfrm>
          <a:prstGeom prst="rect">
            <a:avLst/>
          </a:prstGeom>
          <a:noFill/>
          <a:ln>
            <a:solidFill>
              <a:prstClr val="black"/>
            </a:solidFill>
            <a:round/>
          </a:ln>
        </p:spPr>
      </p:sp>
      <p:sp>
        <p:nvSpPr>
          <p:cNvPr id="13314" name="备注占位符 2"/>
          <p:cNvSpPr/>
          <p:nvPr>
            <p:ph type="body" idx="4294967295"/>
          </p:nvPr>
        </p:nvSpPr>
        <p:spPr>
          <a:xfrm>
            <a:off x="685800" y="4343400"/>
            <a:ext cx="5486400" cy="4114800"/>
          </a:xfrm>
          <a:prstGeom prst="rect">
            <a:avLst/>
          </a:prstGeom>
          <a:noFill/>
          <a:ln>
            <a:noFill/>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
        <p:nvSpPr>
          <p:cNvPr id="13315" name="灯片编号占位符 3"/>
          <p:cNvSpPr/>
          <p:nvPr>
            <p:ph type="sldNum"/>
          </p:nvPr>
        </p:nvSpPr>
        <p:spPr>
          <a:xfrm>
            <a:off x="3884612" y="8685212"/>
            <a:ext cx="2971800" cy="457200"/>
          </a:xfrm>
          <a:prstGeom prst="rect">
            <a:avLst/>
          </a:prstGeom>
          <a:noFill/>
          <a:ln>
            <a:noFill/>
            <a:miter lim="800000"/>
          </a:ln>
        </p:spPr>
        <p:txBody>
          <a:bodyPr vert="horz" wrap="square" lIns="91440" tIns="45720" rIns="91440" bIns="45720" anchor="b" anchorCtr="0"/>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buFont typeface="Arial" pitchFamily="34" charset="0"/>
            </a:pPr>
            <a:fld id="{8FD811A0-B20F-4396-9D84-6E5AC795D46F}" type="slidenum">
              <a:rPr lang="zh-CN" altLang="en-US" sz="1200">
                <a:latin typeface="Calibri" pitchFamily="34" charset="0"/>
                <a:ea typeface="宋体" pitchFamily="2" charset="-122"/>
              </a:rPr>
              <a:t>5</a:t>
            </a:fld>
            <a:endParaRPr lang="zh-CN" altLang="en-US" sz="1200">
              <a:latin typeface="Calibri" pitchFamily="34" charset="0"/>
              <a:ea typeface="宋体" pitchFamily="2" charset="-122"/>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15361" name="幻灯片图像占位符 1"/>
          <p:cNvSpPr/>
          <p:nvPr>
            <p:ph type="sldImg" idx="4294967295"/>
          </p:nvPr>
        </p:nvSpPr>
        <p:spPr>
          <a:xfrm>
            <a:off x="381000" y="685800"/>
            <a:ext cx="6096000" cy="3429000"/>
          </a:xfrm>
          <a:prstGeom prst="rect">
            <a:avLst/>
          </a:prstGeom>
          <a:noFill/>
          <a:ln>
            <a:solidFill>
              <a:prstClr val="black"/>
            </a:solidFill>
            <a:round/>
          </a:ln>
        </p:spPr>
      </p:sp>
      <p:sp>
        <p:nvSpPr>
          <p:cNvPr id="15362" name="备注占位符 2"/>
          <p:cNvSpPr/>
          <p:nvPr>
            <p:ph type="body" idx="4294967295"/>
          </p:nvPr>
        </p:nvSpPr>
        <p:spPr>
          <a:xfrm>
            <a:off x="685800" y="4343400"/>
            <a:ext cx="5486400" cy="4114800"/>
          </a:xfrm>
          <a:prstGeom prst="rect">
            <a:avLst/>
          </a:prstGeom>
          <a:noFill/>
          <a:ln>
            <a:noFill/>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
        <p:nvSpPr>
          <p:cNvPr id="15363" name="灯片编号占位符 3"/>
          <p:cNvSpPr/>
          <p:nvPr>
            <p:ph type="sldNum"/>
          </p:nvPr>
        </p:nvSpPr>
        <p:spPr>
          <a:xfrm>
            <a:off x="3884612" y="8685212"/>
            <a:ext cx="2971800" cy="457200"/>
          </a:xfrm>
          <a:prstGeom prst="rect">
            <a:avLst/>
          </a:prstGeom>
          <a:noFill/>
          <a:ln>
            <a:noFill/>
            <a:miter lim="800000"/>
          </a:ln>
        </p:spPr>
        <p:txBody>
          <a:bodyPr vert="horz" wrap="square" lIns="91440" tIns="45720" rIns="91440" bIns="45720" anchor="b" anchorCtr="0"/>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buFont typeface="Arial" pitchFamily="34" charset="0"/>
            </a:pPr>
            <a:fld id="{4E9A5ED9-E66D-4682-86FB-9EFB25D9A2C8}" type="slidenum">
              <a:rPr lang="zh-CN" altLang="en-US" sz="1200">
                <a:latin typeface="Calibri" pitchFamily="34" charset="0"/>
                <a:ea typeface="宋体" pitchFamily="2" charset="-122"/>
              </a:rPr>
              <a:t>6</a:t>
            </a:fld>
            <a:endParaRPr lang="zh-CN" altLang="en-US" sz="1200">
              <a:latin typeface="Calibri" pitchFamily="34" charset="0"/>
              <a:ea typeface="宋体" pitchFamily="2" charset="-122"/>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17409" name="幻灯片图像占位符 1"/>
          <p:cNvSpPr/>
          <p:nvPr>
            <p:ph type="sldImg" idx="4294967295"/>
          </p:nvPr>
        </p:nvSpPr>
        <p:spPr>
          <a:xfrm>
            <a:off x="381000" y="685800"/>
            <a:ext cx="6096000" cy="3429000"/>
          </a:xfrm>
          <a:prstGeom prst="rect">
            <a:avLst/>
          </a:prstGeom>
          <a:noFill/>
          <a:ln>
            <a:solidFill>
              <a:prstClr val="black"/>
            </a:solidFill>
            <a:round/>
          </a:ln>
        </p:spPr>
      </p:sp>
      <p:sp>
        <p:nvSpPr>
          <p:cNvPr id="17410" name="备注占位符 2"/>
          <p:cNvSpPr/>
          <p:nvPr>
            <p:ph type="body" idx="4294967295"/>
          </p:nvPr>
        </p:nvSpPr>
        <p:spPr>
          <a:xfrm>
            <a:off x="685800" y="4343400"/>
            <a:ext cx="5486400" cy="4114800"/>
          </a:xfrm>
          <a:prstGeom prst="rect">
            <a:avLst/>
          </a:prstGeom>
          <a:noFill/>
          <a:ln>
            <a:noFill/>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
        <p:nvSpPr>
          <p:cNvPr id="17411" name="灯片编号占位符 3"/>
          <p:cNvSpPr/>
          <p:nvPr>
            <p:ph type="sldNum"/>
          </p:nvPr>
        </p:nvSpPr>
        <p:spPr>
          <a:xfrm>
            <a:off x="3884612" y="8685212"/>
            <a:ext cx="2971800" cy="457200"/>
          </a:xfrm>
          <a:prstGeom prst="rect">
            <a:avLst/>
          </a:prstGeom>
          <a:noFill/>
          <a:ln>
            <a:noFill/>
            <a:miter lim="800000"/>
          </a:ln>
        </p:spPr>
        <p:txBody>
          <a:bodyPr vert="horz" wrap="square" lIns="91440" tIns="45720" rIns="91440" bIns="45720" anchor="b" anchorCtr="0"/>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buFont typeface="Arial" pitchFamily="34" charset="0"/>
            </a:pPr>
            <a:fld id="{E027D70E-718C-47DB-BAD8-4BAE754329C9}" type="slidenum">
              <a:rPr lang="zh-CN" altLang="en-US" sz="1200">
                <a:latin typeface="Calibri" pitchFamily="34" charset="0"/>
                <a:ea typeface="宋体" pitchFamily="2" charset="-122"/>
              </a:rPr>
              <a:t>7</a:t>
            </a:fld>
            <a:endParaRPr lang="zh-CN" altLang="en-US" sz="1200">
              <a:latin typeface="Calibri" pitchFamily="34" charset="0"/>
              <a:ea typeface="宋体" pitchFamily="2" charset="-122"/>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19457" name="幻灯片图像占位符 1"/>
          <p:cNvSpPr/>
          <p:nvPr>
            <p:ph type="sldImg" idx="4294967295"/>
          </p:nvPr>
        </p:nvSpPr>
        <p:spPr>
          <a:xfrm>
            <a:off x="381000" y="685800"/>
            <a:ext cx="6096000" cy="3429000"/>
          </a:xfrm>
          <a:prstGeom prst="rect">
            <a:avLst/>
          </a:prstGeom>
          <a:noFill/>
          <a:ln>
            <a:solidFill>
              <a:prstClr val="black"/>
            </a:solidFill>
            <a:round/>
          </a:ln>
        </p:spPr>
      </p:sp>
      <p:sp>
        <p:nvSpPr>
          <p:cNvPr id="19458" name="备注占位符 2"/>
          <p:cNvSpPr/>
          <p:nvPr>
            <p:ph type="body" idx="4294967295"/>
          </p:nvPr>
        </p:nvSpPr>
        <p:spPr>
          <a:xfrm>
            <a:off x="685800" y="4343400"/>
            <a:ext cx="5486400" cy="4114800"/>
          </a:xfrm>
          <a:prstGeom prst="rect">
            <a:avLst/>
          </a:prstGeom>
          <a:noFill/>
          <a:ln>
            <a:noFill/>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
        <p:nvSpPr>
          <p:cNvPr id="19459" name="灯片编号占位符 3"/>
          <p:cNvSpPr/>
          <p:nvPr>
            <p:ph type="sldNum"/>
          </p:nvPr>
        </p:nvSpPr>
        <p:spPr>
          <a:xfrm>
            <a:off x="3884612" y="8685212"/>
            <a:ext cx="2971800" cy="457200"/>
          </a:xfrm>
          <a:prstGeom prst="rect">
            <a:avLst/>
          </a:prstGeom>
          <a:noFill/>
          <a:ln>
            <a:noFill/>
            <a:miter lim="800000"/>
          </a:ln>
        </p:spPr>
        <p:txBody>
          <a:bodyPr vert="horz" wrap="square" lIns="91440" tIns="45720" rIns="91440" bIns="45720" anchor="b" anchorCtr="0"/>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buFont typeface="Arial" pitchFamily="34" charset="0"/>
            </a:pPr>
            <a:fld id="{82C75745-6DD7-4CEC-BC2B-5BFD14B7F52F}" type="slidenum">
              <a:rPr lang="zh-CN" altLang="en-US" sz="1200">
                <a:latin typeface="Calibri" pitchFamily="34" charset="0"/>
                <a:ea typeface="宋体" pitchFamily="2" charset="-122"/>
              </a:rPr>
              <a:t>8</a:t>
            </a:fld>
            <a:endParaRPr lang="zh-CN" altLang="en-US" sz="1200">
              <a:latin typeface="Calibri" pitchFamily="34" charset="0"/>
              <a:ea typeface="宋体" pitchFamily="2" charset="-122"/>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21505" name="幻灯片图像占位符 1"/>
          <p:cNvSpPr/>
          <p:nvPr>
            <p:ph type="sldImg" idx="4294967295"/>
          </p:nvPr>
        </p:nvSpPr>
        <p:spPr>
          <a:xfrm>
            <a:off x="381000" y="685800"/>
            <a:ext cx="6096000" cy="3429000"/>
          </a:xfrm>
          <a:prstGeom prst="rect">
            <a:avLst/>
          </a:prstGeom>
          <a:noFill/>
          <a:ln>
            <a:solidFill>
              <a:prstClr val="black"/>
            </a:solidFill>
            <a:round/>
          </a:ln>
        </p:spPr>
      </p:sp>
      <p:sp>
        <p:nvSpPr>
          <p:cNvPr id="21506" name="备注占位符 2"/>
          <p:cNvSpPr/>
          <p:nvPr>
            <p:ph type="body" idx="4294967295"/>
          </p:nvPr>
        </p:nvSpPr>
        <p:spPr>
          <a:xfrm>
            <a:off x="685800" y="4343400"/>
            <a:ext cx="5486400" cy="4114800"/>
          </a:xfrm>
          <a:prstGeom prst="rect">
            <a:avLst/>
          </a:prstGeom>
          <a:noFill/>
          <a:ln>
            <a:noFill/>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
        <p:nvSpPr>
          <p:cNvPr id="21507" name="灯片编号占位符 3"/>
          <p:cNvSpPr/>
          <p:nvPr>
            <p:ph type="sldNum"/>
          </p:nvPr>
        </p:nvSpPr>
        <p:spPr>
          <a:xfrm>
            <a:off x="3884612" y="8685212"/>
            <a:ext cx="2971800" cy="457200"/>
          </a:xfrm>
          <a:prstGeom prst="rect">
            <a:avLst/>
          </a:prstGeom>
          <a:noFill/>
          <a:ln>
            <a:noFill/>
            <a:miter lim="800000"/>
          </a:ln>
        </p:spPr>
        <p:txBody>
          <a:bodyPr vert="horz" wrap="square" lIns="91440" tIns="45720" rIns="91440" bIns="45720" anchor="b" anchorCtr="0"/>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buFont typeface="Arial" pitchFamily="34" charset="0"/>
            </a:pPr>
            <a:fld id="{2A736CCC-23B2-4BAD-9E5A-D1E006D5157B}" type="slidenum">
              <a:rPr lang="zh-CN" altLang="en-US" sz="1200">
                <a:latin typeface="Calibri" pitchFamily="34" charset="0"/>
                <a:ea typeface="宋体" pitchFamily="2" charset="-122"/>
              </a:rPr>
              <a:t>9</a:t>
            </a:fld>
            <a:endParaRPr lang="zh-CN" altLang="en-US" sz="1200">
              <a:latin typeface="Calibri" pitchFamily="34" charset="0"/>
              <a:ea typeface="宋体" pitchFamily="2" charset="-122"/>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23553" name="幻灯片图像占位符 1"/>
          <p:cNvSpPr/>
          <p:nvPr>
            <p:ph type="sldImg" idx="4294967295"/>
          </p:nvPr>
        </p:nvSpPr>
        <p:spPr>
          <a:xfrm>
            <a:off x="381000" y="685800"/>
            <a:ext cx="6096000" cy="3429000"/>
          </a:xfrm>
          <a:prstGeom prst="rect">
            <a:avLst/>
          </a:prstGeom>
          <a:noFill/>
          <a:ln>
            <a:solidFill>
              <a:prstClr val="black"/>
            </a:solidFill>
            <a:round/>
          </a:ln>
        </p:spPr>
      </p:sp>
      <p:sp>
        <p:nvSpPr>
          <p:cNvPr id="23554" name="备注占位符 2"/>
          <p:cNvSpPr/>
          <p:nvPr>
            <p:ph type="body" idx="4294967295"/>
          </p:nvPr>
        </p:nvSpPr>
        <p:spPr>
          <a:xfrm>
            <a:off x="685800" y="4343400"/>
            <a:ext cx="5486400" cy="4114800"/>
          </a:xfrm>
          <a:prstGeom prst="rect">
            <a:avLst/>
          </a:prstGeom>
          <a:noFill/>
          <a:ln>
            <a:noFill/>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
        <p:nvSpPr>
          <p:cNvPr id="23555" name="灯片编号占位符 3"/>
          <p:cNvSpPr/>
          <p:nvPr>
            <p:ph type="sldNum"/>
          </p:nvPr>
        </p:nvSpPr>
        <p:spPr>
          <a:xfrm>
            <a:off x="3884612" y="8685212"/>
            <a:ext cx="2971800" cy="457200"/>
          </a:xfrm>
          <a:prstGeom prst="rect">
            <a:avLst/>
          </a:prstGeom>
          <a:noFill/>
          <a:ln>
            <a:noFill/>
            <a:miter lim="800000"/>
          </a:ln>
        </p:spPr>
        <p:txBody>
          <a:bodyPr vert="horz" wrap="square" lIns="91440" tIns="45720" rIns="91440" bIns="45720" anchor="b" anchorCtr="0"/>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buFont typeface="Arial" pitchFamily="34" charset="0"/>
            </a:pPr>
            <a:fld id="{013EF6DB-3B6C-4F7A-9DFF-2DC3A8A0614F}" type="slidenum">
              <a:rPr lang="zh-CN" altLang="en-US" sz="1200">
                <a:latin typeface="Calibri" pitchFamily="34" charset="0"/>
                <a:ea typeface="宋体" pitchFamily="2" charset="-122"/>
              </a:rPr>
              <a:t>10</a:t>
            </a:fld>
            <a:endParaRPr lang="zh-CN" altLang="en-US" sz="1200">
              <a:latin typeface="Calibri" pitchFamily="34" charset="0"/>
              <a:ea typeface="宋体" pitchFamily="2" charset="-122"/>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25601" name="幻灯片图像占位符 1"/>
          <p:cNvSpPr/>
          <p:nvPr>
            <p:ph type="sldImg" idx="4294967295"/>
          </p:nvPr>
        </p:nvSpPr>
        <p:spPr>
          <a:xfrm>
            <a:off x="381000" y="685800"/>
            <a:ext cx="6096000" cy="3429000"/>
          </a:xfrm>
          <a:prstGeom prst="rect">
            <a:avLst/>
          </a:prstGeom>
          <a:noFill/>
          <a:ln>
            <a:solidFill>
              <a:prstClr val="black"/>
            </a:solidFill>
            <a:round/>
          </a:ln>
        </p:spPr>
      </p:sp>
      <p:sp>
        <p:nvSpPr>
          <p:cNvPr id="25602" name="备注占位符 2"/>
          <p:cNvSpPr/>
          <p:nvPr>
            <p:ph type="body" idx="4294967295"/>
          </p:nvPr>
        </p:nvSpPr>
        <p:spPr>
          <a:xfrm>
            <a:off x="685800" y="4343400"/>
            <a:ext cx="5486400" cy="4114800"/>
          </a:xfrm>
          <a:prstGeom prst="rect">
            <a:avLst/>
          </a:prstGeom>
          <a:noFill/>
          <a:ln>
            <a:noFill/>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
        <p:nvSpPr>
          <p:cNvPr id="25603" name="灯片编号占位符 3"/>
          <p:cNvSpPr/>
          <p:nvPr>
            <p:ph type="sldNum"/>
          </p:nvPr>
        </p:nvSpPr>
        <p:spPr>
          <a:xfrm>
            <a:off x="3884612" y="8685212"/>
            <a:ext cx="2971800" cy="457200"/>
          </a:xfrm>
          <a:prstGeom prst="rect">
            <a:avLst/>
          </a:prstGeom>
          <a:noFill/>
          <a:ln>
            <a:noFill/>
            <a:miter lim="800000"/>
          </a:ln>
        </p:spPr>
        <p:txBody>
          <a:bodyPr vert="horz" wrap="square" lIns="91440" tIns="45720" rIns="91440" bIns="45720" anchor="b" anchorCtr="0"/>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buFont typeface="Arial" pitchFamily="34" charset="0"/>
            </a:pPr>
            <a:fld id="{5FF7B91B-870E-45EA-8389-48C720BC5D1E}" type="slidenum">
              <a:rPr lang="zh-CN" altLang="en-US" sz="1200">
                <a:latin typeface="Calibri" pitchFamily="34" charset="0"/>
                <a:ea typeface="宋体" pitchFamily="2" charset="-122"/>
              </a:rPr>
              <a:t>11</a:t>
            </a:fld>
            <a:endParaRPr lang="zh-CN" altLang="en-US" sz="1200">
              <a:latin typeface="Calibri" pitchFamily="34" charset="0"/>
              <a:ea typeface="宋体" pitchFamily="2" charset="-122"/>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27649" name="幻灯片图像占位符 1"/>
          <p:cNvSpPr/>
          <p:nvPr>
            <p:ph type="sldImg" idx="4294967295"/>
          </p:nvPr>
        </p:nvSpPr>
        <p:spPr>
          <a:xfrm>
            <a:off x="381000" y="685800"/>
            <a:ext cx="6096000" cy="3429000"/>
          </a:xfrm>
          <a:prstGeom prst="rect">
            <a:avLst/>
          </a:prstGeom>
          <a:noFill/>
          <a:ln>
            <a:solidFill>
              <a:prstClr val="black"/>
            </a:solidFill>
            <a:round/>
          </a:ln>
        </p:spPr>
      </p:sp>
      <p:sp>
        <p:nvSpPr>
          <p:cNvPr id="27650" name="备注占位符 2"/>
          <p:cNvSpPr/>
          <p:nvPr>
            <p:ph type="body" idx="4294967295"/>
          </p:nvPr>
        </p:nvSpPr>
        <p:spPr>
          <a:xfrm>
            <a:off x="685800" y="4343400"/>
            <a:ext cx="5486400" cy="4114800"/>
          </a:xfrm>
          <a:prstGeom prst="rect">
            <a:avLst/>
          </a:prstGeom>
          <a:noFill/>
          <a:ln>
            <a:noFill/>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
        <p:nvSpPr>
          <p:cNvPr id="27651" name="灯片编号占位符 3"/>
          <p:cNvSpPr/>
          <p:nvPr>
            <p:ph type="sldNum"/>
          </p:nvPr>
        </p:nvSpPr>
        <p:spPr>
          <a:xfrm>
            <a:off x="3884612" y="8685212"/>
            <a:ext cx="2971800" cy="457200"/>
          </a:xfrm>
          <a:prstGeom prst="rect">
            <a:avLst/>
          </a:prstGeom>
          <a:noFill/>
          <a:ln>
            <a:noFill/>
            <a:miter lim="800000"/>
          </a:ln>
        </p:spPr>
        <p:txBody>
          <a:bodyPr vert="horz" wrap="square" lIns="91440" tIns="45720" rIns="91440" bIns="45720" anchor="b" anchorCtr="0"/>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buFont typeface="Arial" pitchFamily="34" charset="0"/>
            </a:pPr>
            <a:fld id="{F1C3D0F1-2018-45C1-AC0A-0D7E11523408}" type="slidenum">
              <a:rPr lang="zh-CN" altLang="en-US" sz="1200">
                <a:latin typeface="Calibri" pitchFamily="34" charset="0"/>
                <a:ea typeface="宋体" pitchFamily="2" charset="-122"/>
              </a:rPr>
              <a:t>12</a:t>
            </a:fld>
            <a:endParaRPr lang="zh-CN" altLang="en-US" sz="1200">
              <a:latin typeface="Calibri" pitchFamily="34" charset="0"/>
              <a:ea typeface="宋体" pitchFamily="2" charset="-122"/>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29697" name="幻灯片图像占位符 1"/>
          <p:cNvSpPr/>
          <p:nvPr>
            <p:ph type="sldImg" idx="4294967295"/>
          </p:nvPr>
        </p:nvSpPr>
        <p:spPr>
          <a:xfrm>
            <a:off x="381000" y="685800"/>
            <a:ext cx="6096000" cy="3429000"/>
          </a:xfrm>
          <a:prstGeom prst="rect">
            <a:avLst/>
          </a:prstGeom>
          <a:noFill/>
          <a:ln>
            <a:solidFill>
              <a:prstClr val="black"/>
            </a:solidFill>
            <a:round/>
          </a:ln>
        </p:spPr>
      </p:sp>
      <p:sp>
        <p:nvSpPr>
          <p:cNvPr id="29698" name="备注占位符 2"/>
          <p:cNvSpPr/>
          <p:nvPr>
            <p:ph type="body" idx="4294967295"/>
          </p:nvPr>
        </p:nvSpPr>
        <p:spPr>
          <a:xfrm>
            <a:off x="685800" y="4343400"/>
            <a:ext cx="5486400" cy="4114800"/>
          </a:xfrm>
          <a:prstGeom prst="rect">
            <a:avLst/>
          </a:prstGeom>
          <a:noFill/>
          <a:ln>
            <a:noFill/>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
        <p:nvSpPr>
          <p:cNvPr id="29699" name="灯片编号占位符 3"/>
          <p:cNvSpPr/>
          <p:nvPr>
            <p:ph type="sldNum"/>
          </p:nvPr>
        </p:nvSpPr>
        <p:spPr>
          <a:xfrm>
            <a:off x="3884612" y="8685212"/>
            <a:ext cx="2971800" cy="457200"/>
          </a:xfrm>
          <a:prstGeom prst="rect">
            <a:avLst/>
          </a:prstGeom>
          <a:noFill/>
          <a:ln>
            <a:noFill/>
            <a:miter lim="800000"/>
          </a:ln>
        </p:spPr>
        <p:txBody>
          <a:bodyPr vert="horz" wrap="square" lIns="91440" tIns="45720" rIns="91440" bIns="45720" anchor="b" anchorCtr="0"/>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buFont typeface="Arial" pitchFamily="34" charset="0"/>
            </a:pPr>
            <a:fld id="{F8B8A5A6-EB6F-4F17-B00D-16CA513CB233}" type="slidenum">
              <a:rPr lang="zh-CN" altLang="en-US" sz="1200">
                <a:latin typeface="Calibri" pitchFamily="34" charset="0"/>
                <a:ea typeface="宋体" pitchFamily="2" charset="-122"/>
              </a:rPr>
              <a:t>13</a:t>
            </a:fld>
            <a:endParaRPr lang="zh-CN" altLang="en-US" sz="1200">
              <a:latin typeface="Calibri" pitchFamily="34" charset="0"/>
              <a:ea typeface="宋体" pitchFamily="2" charset="-122"/>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31745" name="幻灯片图像占位符 1"/>
          <p:cNvSpPr/>
          <p:nvPr>
            <p:ph type="sldImg" idx="4294967295"/>
          </p:nvPr>
        </p:nvSpPr>
        <p:spPr>
          <a:xfrm>
            <a:off x="381000" y="685800"/>
            <a:ext cx="6096000" cy="3429000"/>
          </a:xfrm>
          <a:prstGeom prst="rect">
            <a:avLst/>
          </a:prstGeom>
          <a:noFill/>
          <a:ln>
            <a:solidFill>
              <a:prstClr val="black"/>
            </a:solidFill>
            <a:round/>
          </a:ln>
        </p:spPr>
      </p:sp>
      <p:sp>
        <p:nvSpPr>
          <p:cNvPr id="31746" name="备注占位符 2"/>
          <p:cNvSpPr/>
          <p:nvPr>
            <p:ph type="body" idx="4294967295"/>
          </p:nvPr>
        </p:nvSpPr>
        <p:spPr>
          <a:xfrm>
            <a:off x="685800" y="4343400"/>
            <a:ext cx="5486400" cy="4114800"/>
          </a:xfrm>
          <a:prstGeom prst="rect">
            <a:avLst/>
          </a:prstGeom>
          <a:noFill/>
          <a:ln>
            <a:noFill/>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
        <p:nvSpPr>
          <p:cNvPr id="31747" name="灯片编号占位符 3"/>
          <p:cNvSpPr/>
          <p:nvPr>
            <p:ph type="sldNum"/>
          </p:nvPr>
        </p:nvSpPr>
        <p:spPr>
          <a:xfrm>
            <a:off x="3884612" y="8685212"/>
            <a:ext cx="2971800" cy="457200"/>
          </a:xfrm>
          <a:prstGeom prst="rect">
            <a:avLst/>
          </a:prstGeom>
          <a:noFill/>
          <a:ln>
            <a:noFill/>
            <a:miter lim="800000"/>
          </a:ln>
        </p:spPr>
        <p:txBody>
          <a:bodyPr vert="horz" wrap="square" lIns="91440" tIns="45720" rIns="91440" bIns="45720" anchor="b" anchorCtr="0"/>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buFont typeface="Arial" pitchFamily="34" charset="0"/>
            </a:pPr>
            <a:fld id="{E8807697-0140-41A4-8D67-8D5E8AEF145F}" type="slidenum">
              <a:rPr lang="zh-CN" altLang="en-US" sz="1200">
                <a:latin typeface="Calibri" pitchFamily="34" charset="0"/>
                <a:ea typeface="宋体" pitchFamily="2" charset="-122"/>
              </a:rPr>
              <a:t>14</a:t>
            </a:fld>
            <a:endParaRPr lang="zh-CN" altLang="en-US" sz="1200">
              <a:latin typeface="Calibri" pitchFamily="34" charset="0"/>
              <a:ea typeface="宋体" pitchFamily="2" charset="-122"/>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33793" name="幻灯片图像占位符 1"/>
          <p:cNvSpPr/>
          <p:nvPr>
            <p:ph type="sldImg" idx="4294967295"/>
          </p:nvPr>
        </p:nvSpPr>
        <p:spPr>
          <a:xfrm>
            <a:off x="381000" y="685800"/>
            <a:ext cx="6096000" cy="3429000"/>
          </a:xfrm>
          <a:prstGeom prst="rect">
            <a:avLst/>
          </a:prstGeom>
          <a:noFill/>
          <a:ln>
            <a:solidFill>
              <a:prstClr val="black"/>
            </a:solidFill>
            <a:round/>
          </a:ln>
        </p:spPr>
      </p:sp>
      <p:sp>
        <p:nvSpPr>
          <p:cNvPr id="33794" name="备注占位符 2"/>
          <p:cNvSpPr/>
          <p:nvPr>
            <p:ph type="body" idx="4294967295"/>
          </p:nvPr>
        </p:nvSpPr>
        <p:spPr>
          <a:xfrm>
            <a:off x="685800" y="4343400"/>
            <a:ext cx="5486400" cy="4114800"/>
          </a:xfrm>
          <a:prstGeom prst="rect">
            <a:avLst/>
          </a:prstGeom>
          <a:noFill/>
          <a:ln>
            <a:noFill/>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
        <p:nvSpPr>
          <p:cNvPr id="33795" name="灯片编号占位符 3"/>
          <p:cNvSpPr/>
          <p:nvPr>
            <p:ph type="sldNum"/>
          </p:nvPr>
        </p:nvSpPr>
        <p:spPr>
          <a:xfrm>
            <a:off x="3884612" y="8685212"/>
            <a:ext cx="2971800" cy="457200"/>
          </a:xfrm>
          <a:prstGeom prst="rect">
            <a:avLst/>
          </a:prstGeom>
          <a:noFill/>
          <a:ln>
            <a:noFill/>
            <a:miter lim="800000"/>
          </a:ln>
        </p:spPr>
        <p:txBody>
          <a:bodyPr vert="horz" wrap="square" lIns="91440" tIns="45720" rIns="91440" bIns="45720" anchor="b" anchorCtr="0"/>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buFont typeface="Arial" pitchFamily="34" charset="0"/>
            </a:pPr>
            <a:fld id="{375AF1D2-8728-440F-97CA-7A32E27E9CD7}" type="slidenum">
              <a:rPr lang="zh-CN" altLang="en-US" sz="1200">
                <a:latin typeface="Calibri" pitchFamily="34" charset="0"/>
                <a:ea typeface="宋体" pitchFamily="2" charset="-122"/>
              </a:rPr>
              <a:t>15</a:t>
            </a:fld>
            <a:endParaRPr lang="zh-CN" altLang="en-US" sz="1200">
              <a:latin typeface="Calibri" pitchFamily="34" charset="0"/>
              <a:ea typeface="宋体" pitchFamily="2" charset="-122"/>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35841" name="幻灯片图像占位符 1"/>
          <p:cNvSpPr/>
          <p:nvPr>
            <p:ph type="sldImg" idx="4294967295"/>
          </p:nvPr>
        </p:nvSpPr>
        <p:spPr>
          <a:xfrm>
            <a:off x="381000" y="685800"/>
            <a:ext cx="6096000" cy="3429000"/>
          </a:xfrm>
          <a:prstGeom prst="rect">
            <a:avLst/>
          </a:prstGeom>
          <a:noFill/>
          <a:ln>
            <a:solidFill>
              <a:prstClr val="black"/>
            </a:solidFill>
            <a:round/>
          </a:ln>
        </p:spPr>
      </p:sp>
      <p:sp>
        <p:nvSpPr>
          <p:cNvPr id="35842" name="备注占位符 2"/>
          <p:cNvSpPr/>
          <p:nvPr>
            <p:ph type="body" idx="4294967295"/>
          </p:nvPr>
        </p:nvSpPr>
        <p:spPr>
          <a:xfrm>
            <a:off x="685800" y="4343400"/>
            <a:ext cx="5486400" cy="4114800"/>
          </a:xfrm>
          <a:prstGeom prst="rect">
            <a:avLst/>
          </a:prstGeom>
          <a:noFill/>
          <a:ln>
            <a:noFill/>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
        <p:nvSpPr>
          <p:cNvPr id="35843" name="灯片编号占位符 3"/>
          <p:cNvSpPr/>
          <p:nvPr>
            <p:ph type="sldNum"/>
          </p:nvPr>
        </p:nvSpPr>
        <p:spPr>
          <a:xfrm>
            <a:off x="3884612" y="8685212"/>
            <a:ext cx="2971800" cy="457200"/>
          </a:xfrm>
          <a:prstGeom prst="rect">
            <a:avLst/>
          </a:prstGeom>
          <a:noFill/>
          <a:ln>
            <a:noFill/>
            <a:miter lim="800000"/>
          </a:ln>
        </p:spPr>
        <p:txBody>
          <a:bodyPr vert="horz" wrap="square" lIns="91440" tIns="45720" rIns="91440" bIns="45720" anchor="b" anchorCtr="0"/>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buFont typeface="Arial" pitchFamily="34" charset="0"/>
            </a:pPr>
            <a:fld id="{2EA512A4-16B6-4EFF-8760-2F7BC3D3DD14}" type="slidenum">
              <a:rPr lang="zh-CN" altLang="en-US" sz="1200">
                <a:latin typeface="Calibri" pitchFamily="34" charset="0"/>
                <a:ea typeface="宋体" pitchFamily="2" charset="-122"/>
              </a:rPr>
              <a:t>16</a:t>
            </a:fld>
            <a:endParaRPr lang="zh-CN" altLang="en-US" sz="1200">
              <a:latin typeface="Calibri" pitchFamily="34" charset="0"/>
              <a:ea typeface="宋体" pitchFamily="2" charset="-122"/>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37889" name="幻灯片图像占位符 1"/>
          <p:cNvSpPr/>
          <p:nvPr>
            <p:ph type="sldImg" idx="4294967295"/>
          </p:nvPr>
        </p:nvSpPr>
        <p:spPr>
          <a:xfrm>
            <a:off x="381000" y="685800"/>
            <a:ext cx="6096000" cy="3429000"/>
          </a:xfrm>
          <a:prstGeom prst="rect">
            <a:avLst/>
          </a:prstGeom>
          <a:noFill/>
          <a:ln>
            <a:solidFill>
              <a:prstClr val="black"/>
            </a:solidFill>
            <a:round/>
          </a:ln>
        </p:spPr>
      </p:sp>
      <p:sp>
        <p:nvSpPr>
          <p:cNvPr id="37890" name="备注占位符 2"/>
          <p:cNvSpPr/>
          <p:nvPr>
            <p:ph type="body" idx="4294967295"/>
          </p:nvPr>
        </p:nvSpPr>
        <p:spPr>
          <a:xfrm>
            <a:off x="685800" y="4343400"/>
            <a:ext cx="5486400" cy="4114800"/>
          </a:xfrm>
          <a:prstGeom prst="rect">
            <a:avLst/>
          </a:prstGeom>
          <a:noFill/>
          <a:ln>
            <a:noFill/>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
        <p:nvSpPr>
          <p:cNvPr id="37891" name="灯片编号占位符 3"/>
          <p:cNvSpPr/>
          <p:nvPr>
            <p:ph type="sldNum"/>
          </p:nvPr>
        </p:nvSpPr>
        <p:spPr>
          <a:xfrm>
            <a:off x="3884612" y="8685212"/>
            <a:ext cx="2971800" cy="457200"/>
          </a:xfrm>
          <a:prstGeom prst="rect">
            <a:avLst/>
          </a:prstGeom>
          <a:noFill/>
          <a:ln>
            <a:noFill/>
            <a:miter lim="800000"/>
          </a:ln>
        </p:spPr>
        <p:txBody>
          <a:bodyPr vert="horz" wrap="square" lIns="91440" tIns="45720" rIns="91440" bIns="45720" anchor="b" anchorCtr="0"/>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buFont typeface="Arial" pitchFamily="34" charset="0"/>
            </a:pPr>
            <a:fld id="{B8F455D3-0E23-4916-8E1C-8DB838427E0C}" type="slidenum">
              <a:rPr lang="zh-CN" altLang="en-US" sz="1200">
                <a:latin typeface="Calibri" pitchFamily="34" charset="0"/>
                <a:ea typeface="宋体" pitchFamily="2" charset="-122"/>
              </a:rPr>
              <a:t>17</a:t>
            </a:fld>
            <a:endParaRPr lang="zh-CN" altLang="en-US" sz="1200">
              <a:latin typeface="Calibri" pitchFamily="34" charset="0"/>
              <a:ea typeface="宋体" pitchFamily="2" charset="-122"/>
            </a:endParaRPr>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slideLayout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4_自定义版式">
    <p:spTree>
      <p:nvGrpSpPr>
        <p:cNvPr id="1" name=""/>
        <p:cNvGrpSpPr/>
        <p:nvPr/>
      </p:nvGrpSpPr>
      <p:grpSpPr>
        <a:xfrm>
          <a:off x="0" y="0"/>
          <a:ext cx="0" cy="0"/>
        </a:xfrm>
      </p:grpSpPr>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_自定义版式">
    <p:spTree>
      <p:nvGrpSpPr>
        <p:cNvPr id="1" name=""/>
        <p:cNvGrpSpPr/>
        <p:nvPr/>
      </p:nvGrpSpPr>
      <p:grpSpPr>
        <a:xfrm>
          <a:off x="0" y="0"/>
          <a:ext cx="0" cy="0"/>
        </a:xfrm>
      </p:grpSpPr>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_自定义版式">
    <p:spTree>
      <p:nvGrpSpPr>
        <p:cNvPr id="1" name=""/>
        <p:cNvGrpSpPr/>
        <p:nvPr/>
      </p:nvGrpSpPr>
      <p:grpSpPr>
        <a:xfrm>
          <a:off x="0" y="0"/>
          <a:ext cx="0" cy="0"/>
        </a:xfrm>
      </p:grpSpPr>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_自定义版式">
    <p:spTree>
      <p:nvGrpSpPr>
        <p:cNvPr id="1" name=""/>
        <p:cNvGrpSpPr/>
        <p:nvPr/>
      </p:nvGrpSpPr>
      <p:grpSpPr>
        <a:xfrm>
          <a:off x="0" y="0"/>
          <a:ext cx="0" cy="0"/>
        </a:xfrm>
      </p:grpSpPr>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节标题">
    <p:spTree>
      <p:nvGrpSpPr>
        <p:cNvPr id="1" name=""/>
        <p:cNvGrpSpPr/>
        <p:nvPr/>
      </p:nvGrpSpPr>
      <p:grpSpPr>
        <a:xfrm>
          <a:off x="0" y="0"/>
          <a:ext cx="0" cy="0"/>
        </a:xfrm>
      </p:grpSpPr>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heme" Target="../theme/theme2.xml" /></Relationships>
</file>

<file path=ppt/slideMasters/_rels/slideMaster3.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theme" Target="../theme/theme3.xml" /></Relationships>
</file>

<file path=ppt/slideMasters/_rels/slideMaster4.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theme" Target="../theme/theme4.xml" /></Relationships>
</file>

<file path=ppt/slideMasters/_rels/slideMaster5.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theme" Target="../theme/theme5.xml" /></Relationships>
</file>

<file path=ppt/slideMasters/slideMaster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nvGrpSpPr>
      <p:grpSpPr/>
    </p:spTree>
  </p:cSld>
  <p:clrMap bg1="lt1" tx1="dk1" bg2="lt2" tx2="dk2" accent1="accent1" accent2="accent2" accent3="accent3" accent4="accent4" accent5="accent5" accent6="accent6" hlink="hlink" folHlink="folHlink"/>
  <p:sldLayoutIdLst>
    <p:sldLayoutId id="2147485168" r:id="rId1"/>
  </p:sldLayoutIdLst>
  <p:transition/>
  <p:timing/>
  <p:txStyles>
    <p:titleStyle>
      <a:lvl1pPr marL="0" indent="0" algn="ctr" defTabSz="914400" rtl="0" eaLnBrk="0" fontAlgn="base" hangingPunct="0">
        <a:lnSpc>
          <a:spcPct val="100000"/>
        </a:lnSpc>
        <a:spcBef>
          <a:spcPct val="0"/>
        </a:spcBef>
        <a:spcAft>
          <a:spcPct val="0"/>
        </a:spcAft>
        <a:buClrTx/>
        <a:buSzTx/>
        <a:buFontTx/>
        <a:buNone/>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ea typeface="宋体" pitchFamily="2" charset="-122"/>
        </a:defRPr>
      </a:lvl2pPr>
      <a:lvl3pPr algn="ctr" rtl="0" eaLnBrk="0" fontAlgn="base" hangingPunct="0">
        <a:spcBef>
          <a:spcPct val="0"/>
        </a:spcBef>
        <a:spcAft>
          <a:spcPct val="0"/>
        </a:spcAft>
        <a:defRPr sz="4400">
          <a:solidFill>
            <a:schemeClr val="tx1"/>
          </a:solidFill>
          <a:latin typeface="Calibri" pitchFamily="34" charset="0"/>
          <a:ea typeface="宋体" pitchFamily="2" charset="-122"/>
        </a:defRPr>
      </a:lvl3pPr>
      <a:lvl4pPr algn="ctr" rtl="0" eaLnBrk="0" fontAlgn="base" hangingPunct="0">
        <a:spcBef>
          <a:spcPct val="0"/>
        </a:spcBef>
        <a:spcAft>
          <a:spcPct val="0"/>
        </a:spcAft>
        <a:defRPr sz="4400">
          <a:solidFill>
            <a:schemeClr val="tx1"/>
          </a:solidFill>
          <a:latin typeface="Calibri" pitchFamily="34" charset="0"/>
          <a:ea typeface="宋体" pitchFamily="2" charset="-122"/>
        </a:defRPr>
      </a:lvl4pPr>
      <a:lvl5pPr algn="ctr" rtl="0" eaLnBrk="0" fontAlgn="base" hangingPunct="0">
        <a:spcBef>
          <a:spcPct val="0"/>
        </a:spcBef>
        <a:spcAft>
          <a:spcPct val="0"/>
        </a:spcAft>
        <a:defRPr sz="4400">
          <a:solidFill>
            <a:schemeClr val="tx1"/>
          </a:solidFill>
          <a:latin typeface="Calibri" pitchFamily="34" charset="0"/>
          <a:ea typeface="宋体" pitchFamily="2" charset="-122"/>
        </a:defRPr>
      </a:lvl5pPr>
      <a:lvl6pPr marL="457200" algn="ctr" rtl="0" fontAlgn="base">
        <a:spcBef>
          <a:spcPct val="0"/>
        </a:spcBef>
        <a:spcAft>
          <a:spcPct val="0"/>
        </a:spcAft>
        <a:defRPr sz="4400">
          <a:solidFill>
            <a:schemeClr val="tx1"/>
          </a:solidFill>
          <a:latin typeface="Calibri" pitchFamily="34" charset="0"/>
          <a:ea typeface="宋体" pitchFamily="2" charset="-122"/>
        </a:defRPr>
      </a:lvl6pPr>
      <a:lvl7pPr marL="914400" algn="ctr" rtl="0" fontAlgn="base">
        <a:spcBef>
          <a:spcPct val="0"/>
        </a:spcBef>
        <a:spcAft>
          <a:spcPct val="0"/>
        </a:spcAft>
        <a:defRPr sz="4400">
          <a:solidFill>
            <a:schemeClr val="tx1"/>
          </a:solidFill>
          <a:latin typeface="Calibri" pitchFamily="34" charset="0"/>
          <a:ea typeface="宋体" pitchFamily="2" charset="-122"/>
        </a:defRPr>
      </a:lvl7pPr>
      <a:lvl8pPr marL="1371600" algn="ctr" rtl="0" fontAlgn="base">
        <a:spcBef>
          <a:spcPct val="0"/>
        </a:spcBef>
        <a:spcAft>
          <a:spcPct val="0"/>
        </a:spcAft>
        <a:defRPr sz="4400">
          <a:solidFill>
            <a:schemeClr val="tx1"/>
          </a:solidFill>
          <a:latin typeface="Calibri" pitchFamily="34" charset="0"/>
          <a:ea typeface="宋体" pitchFamily="2" charset="-122"/>
        </a:defRPr>
      </a:lvl8pPr>
      <a:lvl9pPr marL="1828800" algn="ctr" rtl="0" fontAlgn="base">
        <a:spcBef>
          <a:spcPct val="0"/>
        </a:spcBef>
        <a:spcAft>
          <a:spcPct val="0"/>
        </a:spcAft>
        <a:defRPr sz="4400">
          <a:solidFill>
            <a:schemeClr val="tx1"/>
          </a:solidFill>
          <a:latin typeface="Calibri" pitchFamily="34" charset="0"/>
          <a:ea typeface="宋体" pitchFamily="2" charset="-122"/>
        </a:defRPr>
      </a:lvl9pPr>
    </p:titleStyle>
    <p:bodyStyle>
      <a:lvl1pPr marL="342900" indent="-342900" algn="l" defTabSz="914400" rtl="0" eaLnBrk="0" fontAlgn="base" hangingPunct="0">
        <a:lnSpc>
          <a:spcPct val="100000"/>
        </a:lnSpc>
        <a:spcBef>
          <a:spcPct val="20000"/>
        </a:spcBef>
        <a:spcAft>
          <a:spcPct val="0"/>
        </a:spcAft>
        <a:buClrTx/>
        <a:buSzTx/>
        <a:buFont typeface="Arial" pitchFamily="34" charset="0"/>
        <a:buChar char="•"/>
        <a:defRPr sz="3200" kern="120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sz="2800" kern="120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sz="2400" kern="120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sz="2000" kern="120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indent="0" algn="l" defTabSz="914400" rtl="0" eaLnBrk="1" fontAlgn="base" latinLnBrk="0" hangingPunct="1">
        <a:lnSpc>
          <a:spcPct val="100000"/>
        </a:lnSpc>
        <a:spcBef>
          <a:spcPct val="0"/>
        </a:spcBef>
        <a:spcAft>
          <a:spcPct val="0"/>
        </a:spcAft>
        <a:buClrTx/>
        <a:buSzTx/>
        <a:buFontTx/>
        <a:buNone/>
        <a:defRPr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nvGrpSpPr>
      <p:grpSpPr/>
    </p:spTree>
  </p:cSld>
  <p:clrMap bg1="lt1" tx1="dk1" bg2="lt2" tx2="dk2" accent1="accent1" accent2="accent2" accent3="accent3" accent4="accent4" accent5="accent5" accent6="accent6" hlink="hlink" folHlink="folHlink"/>
  <p:sldLayoutIdLst>
    <p:sldLayoutId id="2147485164" r:id="rId1"/>
  </p:sldLayoutIdLst>
  <p:transition/>
  <p:timing/>
  <p:txStyles>
    <p:titleStyle>
      <a:lvl1pPr marL="0" indent="0" algn="ctr" defTabSz="914400" rtl="0" eaLnBrk="0" fontAlgn="base" hangingPunct="0">
        <a:lnSpc>
          <a:spcPct val="100000"/>
        </a:lnSpc>
        <a:spcBef>
          <a:spcPct val="0"/>
        </a:spcBef>
        <a:spcAft>
          <a:spcPct val="0"/>
        </a:spcAft>
        <a:buClrTx/>
        <a:buSzTx/>
        <a:buFontTx/>
        <a:buNone/>
        <a:defRPr sz="4400">
          <a:solidFill>
            <a:schemeClr val="tx1"/>
          </a:solidFill>
          <a:latin typeface="Calibri" pitchFamily="34" charset="0"/>
          <a:ea typeface="宋体" pitchFamily="2" charset="-122"/>
        </a:defRPr>
      </a:lvl1pPr>
    </p:titleStyle>
    <p:bodyStyle>
      <a:lvl1pPr marL="342900" indent="-342900" algn="l" defTabSz="914400" rtl="0" eaLnBrk="0" fontAlgn="base" hangingPunct="0">
        <a:lnSpc>
          <a:spcPct val="100000"/>
        </a:lnSpc>
        <a:spcBef>
          <a:spcPct val="20000"/>
        </a:spcBef>
        <a:spcAft>
          <a:spcPct val="0"/>
        </a:spcAft>
        <a:buClrTx/>
        <a:buSzTx/>
        <a:buFont typeface="Arial" pitchFamily="34" charset="0"/>
        <a:buChar char="•"/>
        <a:defRPr sz="3200">
          <a:solidFill>
            <a:schemeClr val="tx1"/>
          </a:solidFill>
          <a:latin typeface="Calibri" pitchFamily="34" charset="0"/>
          <a:ea typeface="宋体" pitchFamily="2" charset="-122"/>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sz="2800">
          <a:solidFill>
            <a:schemeClr val="tx1"/>
          </a:solidFill>
          <a:latin typeface="Calibri" pitchFamily="34" charset="0"/>
          <a:ea typeface="宋体" pitchFamily="2" charset="-122"/>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sz="2400">
          <a:solidFill>
            <a:schemeClr val="tx1"/>
          </a:solidFill>
          <a:latin typeface="Calibri" pitchFamily="34" charset="0"/>
          <a:ea typeface="宋体" pitchFamily="2" charset="-122"/>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sz="2000">
          <a:solidFill>
            <a:schemeClr val="tx1"/>
          </a:solidFill>
          <a:latin typeface="Calibri" pitchFamily="34" charset="0"/>
          <a:ea typeface="宋体" pitchFamily="2" charset="-122"/>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sz="2000">
          <a:solidFill>
            <a:schemeClr val="tx1"/>
          </a:solidFill>
          <a:latin typeface="Calibri" pitchFamily="34" charset="0"/>
          <a:ea typeface="宋体" pitchFamily="2" charset="-122"/>
        </a:defRPr>
      </a:lvl5pPr>
    </p:bodyStyle>
    <p:otherStyle>
      <a:lvl1pPr marL="0" indent="0" algn="l" defTabSz="914400" rtl="0" eaLnBrk="1" fontAlgn="base" hangingPunct="1">
        <a:lnSpc>
          <a:spcPct val="100000"/>
        </a:lnSpc>
        <a:spcBef>
          <a:spcPct val="0"/>
        </a:spcBef>
        <a:spcAft>
          <a:spcPct val="0"/>
        </a:spcAft>
        <a:buClrTx/>
        <a:buSzTx/>
        <a:buFontTx/>
        <a:buNone/>
        <a:defRPr sz="180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sz="180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sz="180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sz="180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sz="1800">
          <a:solidFill>
            <a:schemeClr val="tx1"/>
          </a:solidFill>
          <a:latin typeface="Calibri" pitchFamily="34" charset="0"/>
          <a:ea typeface="宋体" pitchFamily="2" charset="-122"/>
        </a:defRPr>
      </a:lvl5pPr>
    </p:otherStyle>
  </p:txStyles>
</p:sldMaster>
</file>

<file path=ppt/slideMasters/slideMaster3.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nvGrpSpPr>
      <p:grpSpPr/>
    </p:spTree>
  </p:cSld>
  <p:clrMap bg1="lt1" tx1="dk1" bg2="lt2" tx2="dk2" accent1="accent1" accent2="accent2" accent3="accent3" accent4="accent4" accent5="accent5" accent6="accent6" hlink="hlink" folHlink="folHlink"/>
  <p:sldLayoutIdLst>
    <p:sldLayoutId id="2147485165" r:id="rId1"/>
  </p:sldLayoutIdLst>
  <p:transition/>
  <p:timing/>
  <p:txStyles>
    <p:titleStyle>
      <a:lvl1pPr marL="0" indent="0" algn="ctr" defTabSz="914400" rtl="0" eaLnBrk="0" fontAlgn="base" hangingPunct="0">
        <a:lnSpc>
          <a:spcPct val="100000"/>
        </a:lnSpc>
        <a:spcBef>
          <a:spcPct val="0"/>
        </a:spcBef>
        <a:spcAft>
          <a:spcPct val="0"/>
        </a:spcAft>
        <a:buClrTx/>
        <a:buSzTx/>
        <a:buFontTx/>
        <a:buNone/>
        <a:defRPr sz="4400">
          <a:solidFill>
            <a:schemeClr val="tx1"/>
          </a:solidFill>
          <a:latin typeface="Calibri" pitchFamily="34" charset="0"/>
          <a:ea typeface="宋体" pitchFamily="2" charset="-122"/>
        </a:defRPr>
      </a:lvl1pPr>
    </p:titleStyle>
    <p:bodyStyle>
      <a:lvl1pPr marL="342900" indent="-342900" algn="l" defTabSz="914400" rtl="0" eaLnBrk="0" fontAlgn="base" hangingPunct="0">
        <a:lnSpc>
          <a:spcPct val="100000"/>
        </a:lnSpc>
        <a:spcBef>
          <a:spcPct val="20000"/>
        </a:spcBef>
        <a:spcAft>
          <a:spcPct val="0"/>
        </a:spcAft>
        <a:buClrTx/>
        <a:buSzTx/>
        <a:buFont typeface="Arial" pitchFamily="34" charset="0"/>
        <a:buChar char="•"/>
        <a:defRPr sz="3200">
          <a:solidFill>
            <a:schemeClr val="tx1"/>
          </a:solidFill>
          <a:latin typeface="Calibri" pitchFamily="34" charset="0"/>
          <a:ea typeface="宋体" pitchFamily="2" charset="-122"/>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sz="2800">
          <a:solidFill>
            <a:schemeClr val="tx1"/>
          </a:solidFill>
          <a:latin typeface="Calibri" pitchFamily="34" charset="0"/>
          <a:ea typeface="宋体" pitchFamily="2" charset="-122"/>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sz="2400">
          <a:solidFill>
            <a:schemeClr val="tx1"/>
          </a:solidFill>
          <a:latin typeface="Calibri" pitchFamily="34" charset="0"/>
          <a:ea typeface="宋体" pitchFamily="2" charset="-122"/>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sz="2000">
          <a:solidFill>
            <a:schemeClr val="tx1"/>
          </a:solidFill>
          <a:latin typeface="Calibri" pitchFamily="34" charset="0"/>
          <a:ea typeface="宋体" pitchFamily="2" charset="-122"/>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sz="2000">
          <a:solidFill>
            <a:schemeClr val="tx1"/>
          </a:solidFill>
          <a:latin typeface="Calibri" pitchFamily="34" charset="0"/>
          <a:ea typeface="宋体" pitchFamily="2" charset="-122"/>
        </a:defRPr>
      </a:lvl5pPr>
    </p:bodyStyle>
    <p:otherStyle>
      <a:lvl1pPr marL="0" indent="0" algn="l" defTabSz="914400" rtl="0" eaLnBrk="1" fontAlgn="base" hangingPunct="1">
        <a:lnSpc>
          <a:spcPct val="100000"/>
        </a:lnSpc>
        <a:spcBef>
          <a:spcPct val="0"/>
        </a:spcBef>
        <a:spcAft>
          <a:spcPct val="0"/>
        </a:spcAft>
        <a:buClrTx/>
        <a:buSzTx/>
        <a:buFontTx/>
        <a:buNone/>
        <a:defRPr sz="180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sz="180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sz="180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sz="180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sz="1800">
          <a:solidFill>
            <a:schemeClr val="tx1"/>
          </a:solidFill>
          <a:latin typeface="Calibri" pitchFamily="34" charset="0"/>
          <a:ea typeface="宋体" pitchFamily="2" charset="-122"/>
        </a:defRPr>
      </a:lvl5pPr>
    </p:otherStyle>
  </p:txStyles>
</p:sldMaster>
</file>

<file path=ppt/slideMasters/slideMaster4.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nvGrpSpPr>
      <p:grpSpPr/>
    </p:spTree>
  </p:cSld>
  <p:clrMap bg1="lt1" tx1="dk1" bg2="lt2" tx2="dk2" accent1="accent1" accent2="accent2" accent3="accent3" accent4="accent4" accent5="accent5" accent6="accent6" hlink="hlink" folHlink="folHlink"/>
  <p:sldLayoutIdLst>
    <p:sldLayoutId id="2147485166" r:id="rId1"/>
  </p:sldLayoutIdLst>
  <p:transition/>
  <p:timing/>
  <p:txStyles>
    <p:titleStyle>
      <a:lvl1pPr marL="0" indent="0" algn="ctr" defTabSz="914400" rtl="0" eaLnBrk="0" fontAlgn="base" hangingPunct="0">
        <a:lnSpc>
          <a:spcPct val="100000"/>
        </a:lnSpc>
        <a:spcBef>
          <a:spcPct val="0"/>
        </a:spcBef>
        <a:spcAft>
          <a:spcPct val="0"/>
        </a:spcAft>
        <a:buClrTx/>
        <a:buSzTx/>
        <a:buFontTx/>
        <a:buNone/>
        <a:defRPr sz="4400">
          <a:solidFill>
            <a:schemeClr val="tx1"/>
          </a:solidFill>
          <a:latin typeface="Calibri" pitchFamily="34" charset="0"/>
          <a:ea typeface="宋体" pitchFamily="2" charset="-122"/>
        </a:defRPr>
      </a:lvl1pPr>
    </p:titleStyle>
    <p:bodyStyle>
      <a:lvl1pPr marL="342900" indent="-342900" algn="l" defTabSz="914400" rtl="0" eaLnBrk="0" fontAlgn="base" hangingPunct="0">
        <a:lnSpc>
          <a:spcPct val="100000"/>
        </a:lnSpc>
        <a:spcBef>
          <a:spcPct val="20000"/>
        </a:spcBef>
        <a:spcAft>
          <a:spcPct val="0"/>
        </a:spcAft>
        <a:buClrTx/>
        <a:buSzTx/>
        <a:buFont typeface="Arial" pitchFamily="34" charset="0"/>
        <a:buChar char="•"/>
        <a:defRPr sz="3200">
          <a:solidFill>
            <a:schemeClr val="tx1"/>
          </a:solidFill>
          <a:latin typeface="Calibri" pitchFamily="34" charset="0"/>
          <a:ea typeface="宋体" pitchFamily="2" charset="-122"/>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sz="2800">
          <a:solidFill>
            <a:schemeClr val="tx1"/>
          </a:solidFill>
          <a:latin typeface="Calibri" pitchFamily="34" charset="0"/>
          <a:ea typeface="宋体" pitchFamily="2" charset="-122"/>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sz="2400">
          <a:solidFill>
            <a:schemeClr val="tx1"/>
          </a:solidFill>
          <a:latin typeface="Calibri" pitchFamily="34" charset="0"/>
          <a:ea typeface="宋体" pitchFamily="2" charset="-122"/>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sz="2000">
          <a:solidFill>
            <a:schemeClr val="tx1"/>
          </a:solidFill>
          <a:latin typeface="Calibri" pitchFamily="34" charset="0"/>
          <a:ea typeface="宋体" pitchFamily="2" charset="-122"/>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sz="2000">
          <a:solidFill>
            <a:schemeClr val="tx1"/>
          </a:solidFill>
          <a:latin typeface="Calibri" pitchFamily="34" charset="0"/>
          <a:ea typeface="宋体" pitchFamily="2" charset="-122"/>
        </a:defRPr>
      </a:lvl5pPr>
    </p:bodyStyle>
    <p:otherStyle>
      <a:lvl1pPr marL="0" indent="0" algn="l" defTabSz="914400" rtl="0" eaLnBrk="1" fontAlgn="base" hangingPunct="1">
        <a:lnSpc>
          <a:spcPct val="100000"/>
        </a:lnSpc>
        <a:spcBef>
          <a:spcPct val="0"/>
        </a:spcBef>
        <a:spcAft>
          <a:spcPct val="0"/>
        </a:spcAft>
        <a:buClrTx/>
        <a:buSzTx/>
        <a:buFontTx/>
        <a:buNone/>
        <a:defRPr sz="180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sz="180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sz="180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sz="180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sz="1800">
          <a:solidFill>
            <a:schemeClr val="tx1"/>
          </a:solidFill>
          <a:latin typeface="Calibri" pitchFamily="34" charset="0"/>
          <a:ea typeface="宋体" pitchFamily="2" charset="-122"/>
        </a:defRPr>
      </a:lvl5pPr>
    </p:otherStyle>
  </p:txStyles>
</p:sldMaster>
</file>

<file path=ppt/slideMasters/slideMaster5.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nvGrpSpPr>
      <p:grpSpPr/>
    </p:spTree>
  </p:cSld>
  <p:clrMap bg1="lt1" tx1="dk1" bg2="lt2" tx2="dk2" accent1="accent1" accent2="accent2" accent3="accent3" accent4="accent4" accent5="accent5" accent6="accent6" hlink="hlink" folHlink="folHlink"/>
  <p:sldLayoutIdLst>
    <p:sldLayoutId id="2147485167" r:id="rId1"/>
  </p:sldLayoutIdLst>
  <p:transition/>
  <p:timing/>
  <p:txStyles>
    <p:titleStyle>
      <a:lvl1pPr marL="0" indent="0" algn="ctr" defTabSz="914400" rtl="0" eaLnBrk="0" fontAlgn="base" hangingPunct="0">
        <a:lnSpc>
          <a:spcPct val="100000"/>
        </a:lnSpc>
        <a:spcBef>
          <a:spcPct val="0"/>
        </a:spcBef>
        <a:spcAft>
          <a:spcPct val="0"/>
        </a:spcAft>
        <a:buClrTx/>
        <a:buSzTx/>
        <a:buFontTx/>
        <a:buNone/>
        <a:defRPr sz="4400">
          <a:solidFill>
            <a:schemeClr val="tx1"/>
          </a:solidFill>
          <a:latin typeface="Calibri" pitchFamily="34" charset="0"/>
          <a:ea typeface="宋体" pitchFamily="2" charset="-122"/>
        </a:defRPr>
      </a:lvl1pPr>
    </p:titleStyle>
    <p:bodyStyle>
      <a:lvl1pPr marL="342900" indent="-342900" algn="l" defTabSz="914400" rtl="0" eaLnBrk="0" fontAlgn="base" hangingPunct="0">
        <a:lnSpc>
          <a:spcPct val="100000"/>
        </a:lnSpc>
        <a:spcBef>
          <a:spcPct val="20000"/>
        </a:spcBef>
        <a:spcAft>
          <a:spcPct val="0"/>
        </a:spcAft>
        <a:buClrTx/>
        <a:buSzTx/>
        <a:buFont typeface="Arial" pitchFamily="34" charset="0"/>
        <a:buChar char="•"/>
        <a:defRPr sz="3200">
          <a:solidFill>
            <a:schemeClr val="tx1"/>
          </a:solidFill>
          <a:latin typeface="Calibri" pitchFamily="34" charset="0"/>
          <a:ea typeface="宋体" pitchFamily="2" charset="-122"/>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sz="2800">
          <a:solidFill>
            <a:schemeClr val="tx1"/>
          </a:solidFill>
          <a:latin typeface="Calibri" pitchFamily="34" charset="0"/>
          <a:ea typeface="宋体" pitchFamily="2" charset="-122"/>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sz="2400">
          <a:solidFill>
            <a:schemeClr val="tx1"/>
          </a:solidFill>
          <a:latin typeface="Calibri" pitchFamily="34" charset="0"/>
          <a:ea typeface="宋体" pitchFamily="2" charset="-122"/>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sz="2000">
          <a:solidFill>
            <a:schemeClr val="tx1"/>
          </a:solidFill>
          <a:latin typeface="Calibri" pitchFamily="34" charset="0"/>
          <a:ea typeface="宋体" pitchFamily="2" charset="-122"/>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sz="2000">
          <a:solidFill>
            <a:schemeClr val="tx1"/>
          </a:solidFill>
          <a:latin typeface="Calibri" pitchFamily="34" charset="0"/>
          <a:ea typeface="宋体" pitchFamily="2" charset="-122"/>
        </a:defRPr>
      </a:lvl5pPr>
    </p:bodyStyle>
    <p:otherStyle>
      <a:lvl1pPr marL="0" indent="0" algn="l" defTabSz="914400" rtl="0" eaLnBrk="1" fontAlgn="base" hangingPunct="1">
        <a:lnSpc>
          <a:spcPct val="100000"/>
        </a:lnSpc>
        <a:spcBef>
          <a:spcPct val="0"/>
        </a:spcBef>
        <a:spcAft>
          <a:spcPct val="0"/>
        </a:spcAft>
        <a:buClrTx/>
        <a:buSzTx/>
        <a:buFontTx/>
        <a:buNone/>
        <a:defRPr sz="180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sz="180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sz="180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sz="180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sz="1800">
          <a:solidFill>
            <a:schemeClr val="tx1"/>
          </a:solidFill>
          <a:latin typeface="Calibri" pitchFamily="34" charset="0"/>
          <a:ea typeface="宋体" pitchFamily="2" charset="-122"/>
        </a:defRPr>
      </a:lvl5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3.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image" Target="../media/image1.png" /><Relationship Id="rId3" Type="http://schemas.openxmlformats.org/officeDocument/2006/relationships/image" Target="../media/image2.png" /><Relationship Id="rId4" Type="http://schemas.openxmlformats.org/officeDocument/2006/relationships/image" Target="../media/image3.png" /><Relationship Id="rId5" Type="http://schemas.openxmlformats.org/officeDocument/2006/relationships/image" Target="../media/image4.png" /><Relationship Id="rId6" Type="http://schemas.openxmlformats.org/officeDocument/2006/relationships/image" Target="../media/image5.png" /><Relationship Id="rId7" Type="http://schemas.openxmlformats.org/officeDocument/2006/relationships/image" Target="../media/image6.png" /><Relationship Id="rId8" Type="http://schemas.openxmlformats.org/officeDocument/2006/relationships/slide" Target="slide18.xml" TargetMode="Internal" /><Relationship Id="rId9" Type="http://schemas.openxmlformats.org/officeDocument/2006/relationships/slide" Target="slide3.xml" TargetMode="Interna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slide" Target="slide4.xml" TargetMode="Internal" /><Relationship Id="rId3" Type="http://schemas.openxmlformats.org/officeDocument/2006/relationships/slide" Target="slide7.xml" TargetMode="Internal" /><Relationship Id="rId4" Type="http://schemas.openxmlformats.org/officeDocument/2006/relationships/image" Target="../media/image7.png" /><Relationship Id="rId5" Type="http://schemas.openxmlformats.org/officeDocument/2006/relationships/slide" Target="slide2.xml" TargetMode="Internal" /><Relationship Id="rId6" Type="http://schemas.openxmlformats.org/officeDocument/2006/relationships/slide" Target="slide11.xml" TargetMode="Interna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1.xml" /><Relationship Id="rId3" Type="http://schemas.openxmlformats.org/officeDocument/2006/relationships/image" Target="../media/image8.pn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2.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3.xml" /><Relationship Id="rId3" Type="http://schemas.openxmlformats.org/officeDocument/2006/relationships/image" Target="../media/image7.png" /><Relationship Id="rId4" Type="http://schemas.openxmlformats.org/officeDocument/2006/relationships/slide" Target="slide3.xml" TargetMode="Interna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4.xml" /><Relationship Id="rId3" Type="http://schemas.openxmlformats.org/officeDocument/2006/relationships/image" Target="../media/image9.pn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5.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6.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7.xml" /><Relationship Id="rId3" Type="http://schemas.openxmlformats.org/officeDocument/2006/relationships/image" Target="../media/image7.png" /><Relationship Id="rId4" Type="http://schemas.openxmlformats.org/officeDocument/2006/relationships/slide" Target="slide3.xml" TargetMode="Interna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8.xml" /><Relationship Id="rId3" Type="http://schemas.openxmlformats.org/officeDocument/2006/relationships/image" Target="../media/image10.png" /><Relationship Id="rId4" Type="http://schemas.openxmlformats.org/officeDocument/2006/relationships/image" Target="../media/image11.pn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9.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10.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11.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12.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13.xml" /><Relationship Id="rId3" Type="http://schemas.openxmlformats.org/officeDocument/2006/relationships/image" Target="../media/image12.pn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14.xml" /><Relationship Id="rId3" Type="http://schemas.openxmlformats.org/officeDocument/2006/relationships/image" Target="../media/image7.png" /><Relationship Id="rId4" Type="http://schemas.openxmlformats.org/officeDocument/2006/relationships/slide" Target="slide3.xml" TargetMode="Interna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image" Target="../media/image13.jpeg" /><Relationship Id="rId3" Type="http://schemas.openxmlformats.org/officeDocument/2006/relationships/slide" Target="slide19.xml" TargetMode="Internal" /><Relationship Id="rId4" Type="http://schemas.openxmlformats.org/officeDocument/2006/relationships/slide" Target="slide22.xml" TargetMode="Internal" /><Relationship Id="rId5" Type="http://schemas.openxmlformats.org/officeDocument/2006/relationships/image" Target="../media/image7.png" /><Relationship Id="rId6" Type="http://schemas.openxmlformats.org/officeDocument/2006/relationships/slide" Target="slide2.xml" TargetMode="Interna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image" Target="../media/image14.pn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3.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image" Target="../media/image7.png" /><Relationship Id="rId3" Type="http://schemas.openxmlformats.org/officeDocument/2006/relationships/slide" Target="slide18.xml" TargetMode="Interna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image" Target="../media/image15.png"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3.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image" Target="../media/image7.png" /><Relationship Id="rId3" Type="http://schemas.openxmlformats.org/officeDocument/2006/relationships/slide" Target="slide18.xml" TargetMode="Internal" /><Relationship Id="rId4" Type="http://schemas.openxmlformats.org/officeDocument/2006/relationships/image" Target="../media/image16.png" /></Relationships>
</file>

<file path=ppt/slides/slide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7169" name="文本框 6"/>
          <p:cNvSpPr/>
          <p:nvPr/>
        </p:nvSpPr>
        <p:spPr>
          <a:xfrm>
            <a:off x="1474788" y="1690688"/>
            <a:ext cx="6157912" cy="738188"/>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ctr">
              <a:lnSpc>
                <a:spcPct val="150000"/>
              </a:lnSpc>
              <a:buFont typeface="Arial" pitchFamily="34" charset="0"/>
            </a:pPr>
            <a:r>
              <a:rPr lang="zh-CN" altLang="en-US" sz="3200" b="1">
                <a:latin typeface="Times New Roman" pitchFamily="18" charset="0"/>
                <a:ea typeface="黑体" pitchFamily="49" charset="-122"/>
                <a:sym typeface="Times New Roman" pitchFamily="18" charset="0"/>
              </a:rPr>
              <a:t>第</a:t>
            </a:r>
            <a:r>
              <a:rPr lang="en-US" altLang="zh-CN" sz="3200" b="1">
                <a:latin typeface="Times New Roman" pitchFamily="18" charset="0"/>
                <a:ea typeface="黑体" pitchFamily="49" charset="-122"/>
                <a:sym typeface="Times New Roman" pitchFamily="18" charset="0"/>
              </a:rPr>
              <a:t>42</a:t>
            </a:r>
            <a:r>
              <a:rPr lang="zh-CN" altLang="en-US" sz="3200" b="1">
                <a:latin typeface="Times New Roman" pitchFamily="18" charset="0"/>
                <a:ea typeface="黑体" pitchFamily="49" charset="-122"/>
                <a:sym typeface="Times New Roman" pitchFamily="18" charset="0"/>
              </a:rPr>
              <a:t>课时　光学实验</a:t>
            </a:r>
            <a:endParaRPr lang="zh-CN" altLang="en-US" sz="3200" b="1">
              <a:latin typeface="Times New Roman" pitchFamily="18" charset="0"/>
              <a:ea typeface="黑体" pitchFamily="49" charset="-122"/>
              <a:sym typeface="Times New Roman" pitchFamily="18" charset="0"/>
            </a:endParaRPr>
          </a:p>
        </p:txBody>
      </p:sp>
      <p:sp>
        <p:nvSpPr>
          <p:cNvPr id="7170" name="Text Box 22"/>
          <p:cNvSpPr txBox="1">
            <a:spLocks noChangeArrowheads="1"/>
          </p:cNvSpPr>
          <p:nvPr/>
        </p:nvSpPr>
        <p:spPr bwMode="auto">
          <a:xfrm>
            <a:off x="6227763" y="411163"/>
            <a:ext cx="2449513" cy="676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9pPr>
          </a:lstStyle>
          <a:p>
            <a:pPr marL="540385" marR="0" lvl="0" indent="-540385" algn="ctr" eaLnBrk="0" hangingPunct="0">
              <a:lnSpc>
                <a:spcPct val="150000"/>
              </a:lnSpc>
              <a:spcAft>
                <a:spcPct val="0"/>
              </a:spcAft>
            </a:pPr>
            <a:r>
              <a:rPr lang="zh-CN" altLang="en-US" sz="3000" b="1">
                <a:solidFill>
                  <a:srgbClr val="7030A0"/>
                </a:solidFill>
                <a:latin typeface="宋体" pitchFamily="2" charset="-122"/>
                <a:ea typeface="宋体" pitchFamily="2" charset="-122"/>
              </a:rPr>
              <a:t>专题突破篇</a:t>
            </a:r>
            <a:endParaRPr lang="zh-CN" altLang="zh-CN" sz="3000" b="1">
              <a:solidFill>
                <a:srgbClr val="7030A0"/>
              </a:solidFill>
              <a:latin typeface="宋体" pitchFamily="2" charset="-122"/>
              <a:ea typeface="宋体" pitchFamily="2" charset="-122"/>
            </a:endParaRPr>
          </a:p>
        </p:txBody>
      </p:sp>
    </p:spTree>
  </p:cSld>
  <p:clrMapOvr>
    <a:masterClrMapping/>
  </p:clrMapOvr>
  <p:transition/>
  <p:timing/>
</p:sld>
</file>

<file path=ppt/slides/slide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grpSp>
        <p:nvGrpSpPr>
          <p:cNvPr id="8193" name="组合 56"/>
          <p:cNvGrpSpPr/>
          <p:nvPr/>
        </p:nvGrpSpPr>
        <p:grpSpPr>
          <a:xfrm>
            <a:off x="3568700" y="-561975"/>
            <a:ext cx="1755775" cy="1755775"/>
            <a:chOff x="2894659" y="1465288"/>
            <a:chExt cx="1727827" cy="1727827"/>
          </a:xfrm>
        </p:grpSpPr>
        <p:grpSp>
          <p:nvGrpSpPr>
            <p:cNvPr id="8194" name="组合 57"/>
            <p:cNvGrpSpPr/>
            <p:nvPr/>
          </p:nvGrpSpPr>
          <p:grpSpPr>
            <a:xfrm>
              <a:off x="2804310" y="1456286"/>
              <a:ext cx="1856504" cy="1856409"/>
              <a:chOff x="1827622" y="1343919"/>
              <a:chExt cx="2304000" cy="2304000"/>
            </a:xfrm>
          </p:grpSpPr>
        </p:grpSp>
        <p:sp>
          <p:nvSpPr>
            <p:cNvPr id="8195" name="流程图: 联系 32"/>
            <p:cNvSpPr/>
            <p:nvPr/>
          </p:nvSpPr>
          <p:spPr>
            <a:xfrm>
              <a:off x="2894659" y="1465288"/>
              <a:ext cx="1727827" cy="1727827"/>
            </a:xfrm>
            <a:prstGeom prst="flowChartConnector">
              <a:avLst/>
            </a:prstGeom>
            <a:noFill/>
            <a:ln w="3175">
              <a:solidFill>
                <a:srgbClr val="00B7CA"/>
              </a:solidFill>
              <a:bevel/>
            </a:ln>
          </p:spPr>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ctr"/>
              <a:endParaRPr lang="zh-CN" altLang="en-US" sz="1800" b="1">
                <a:solidFill>
                  <a:srgbClr val="FFFFFF"/>
                </a:solidFill>
              </a:endParaRPr>
            </a:p>
          </p:txBody>
        </p:sp>
      </p:grpSp>
      <p:pic>
        <p:nvPicPr>
          <p:cNvPr id="8196" name="组合 61"/>
          <p:cNvPicPr/>
          <p:nvPr/>
        </p:nvPicPr>
        <p:blipFill>
          <a:blip r:embed="rId2"/>
          <a:stretch>
            <a:fillRect/>
          </a:stretch>
        </p:blipFill>
        <p:spPr>
          <a:xfrm>
            <a:off x="3248025" y="666750"/>
            <a:ext cx="658812" cy="660400"/>
          </a:xfrm>
          <a:prstGeom prst="rect">
            <a:avLst/>
          </a:prstGeom>
          <a:noFill/>
          <a:ln>
            <a:miter lim="800000"/>
          </a:ln>
        </p:spPr>
      </p:pic>
      <p:pic>
        <p:nvPicPr>
          <p:cNvPr id="8197" name="组合 64"/>
          <p:cNvPicPr/>
          <p:nvPr/>
        </p:nvPicPr>
        <p:blipFill>
          <a:blip r:embed="rId3"/>
          <a:stretch>
            <a:fillRect/>
          </a:stretch>
        </p:blipFill>
        <p:spPr>
          <a:xfrm>
            <a:off x="4849812" y="325438"/>
            <a:ext cx="658812" cy="658812"/>
          </a:xfrm>
          <a:prstGeom prst="rect">
            <a:avLst/>
          </a:prstGeom>
          <a:noFill/>
          <a:ln>
            <a:miter lim="800000"/>
          </a:ln>
        </p:spPr>
      </p:pic>
      <p:pic>
        <p:nvPicPr>
          <p:cNvPr id="8198" name="组合 67"/>
          <p:cNvPicPr/>
          <p:nvPr/>
        </p:nvPicPr>
        <p:blipFill>
          <a:blip r:embed="rId4"/>
          <a:stretch>
            <a:fillRect/>
          </a:stretch>
        </p:blipFill>
        <p:spPr>
          <a:xfrm>
            <a:off x="3883025" y="736600"/>
            <a:ext cx="612775" cy="612775"/>
          </a:xfrm>
          <a:prstGeom prst="rect">
            <a:avLst/>
          </a:prstGeom>
          <a:noFill/>
          <a:ln>
            <a:miter lim="800000"/>
          </a:ln>
        </p:spPr>
      </p:pic>
      <p:pic>
        <p:nvPicPr>
          <p:cNvPr id="8199" name="组合 70"/>
          <p:cNvPicPr/>
          <p:nvPr/>
        </p:nvPicPr>
        <p:blipFill>
          <a:blip r:embed="rId5"/>
          <a:stretch>
            <a:fillRect/>
          </a:stretch>
        </p:blipFill>
        <p:spPr>
          <a:xfrm>
            <a:off x="4386262" y="762000"/>
            <a:ext cx="769938" cy="769938"/>
          </a:xfrm>
          <a:prstGeom prst="rect">
            <a:avLst/>
          </a:prstGeom>
          <a:noFill/>
          <a:ln>
            <a:miter lim="800000"/>
          </a:ln>
        </p:spPr>
      </p:pic>
      <p:pic>
        <p:nvPicPr>
          <p:cNvPr id="8200" name="组合 73"/>
          <p:cNvPicPr/>
          <p:nvPr/>
        </p:nvPicPr>
        <p:blipFill>
          <a:blip r:embed="rId6"/>
          <a:stretch>
            <a:fillRect/>
          </a:stretch>
        </p:blipFill>
        <p:spPr>
          <a:xfrm>
            <a:off x="3162300" y="185738"/>
            <a:ext cx="585788" cy="569912"/>
          </a:xfrm>
          <a:prstGeom prst="rect">
            <a:avLst/>
          </a:prstGeom>
          <a:noFill/>
          <a:ln>
            <a:miter lim="800000"/>
          </a:ln>
        </p:spPr>
      </p:pic>
      <p:pic>
        <p:nvPicPr>
          <p:cNvPr id="8201" name="组合 76"/>
          <p:cNvPicPr/>
          <p:nvPr/>
        </p:nvPicPr>
        <p:blipFill>
          <a:blip r:embed="rId7"/>
          <a:stretch>
            <a:fillRect/>
          </a:stretch>
        </p:blipFill>
        <p:spPr>
          <a:xfrm>
            <a:off x="3559175" y="1103312"/>
            <a:ext cx="601662" cy="601662"/>
          </a:xfrm>
          <a:prstGeom prst="rect">
            <a:avLst/>
          </a:prstGeom>
          <a:noFill/>
          <a:ln>
            <a:miter lim="800000"/>
          </a:ln>
        </p:spPr>
      </p:pic>
      <p:sp>
        <p:nvSpPr>
          <p:cNvPr id="8202" name="文本框 131"/>
          <p:cNvSpPr/>
          <p:nvPr/>
        </p:nvSpPr>
        <p:spPr>
          <a:xfrm>
            <a:off x="3757612" y="101600"/>
            <a:ext cx="1414462" cy="769938"/>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r>
              <a:rPr lang="zh-CN" altLang="en-US" sz="4400" b="1">
                <a:solidFill>
                  <a:srgbClr val="C00000"/>
                </a:solidFill>
                <a:latin typeface="华文隶书" pitchFamily="2" charset="-122"/>
                <a:ea typeface="华文隶书" pitchFamily="2" charset="-122"/>
              </a:rPr>
              <a:t>目录</a:t>
            </a:r>
            <a:endParaRPr lang="zh-CN" altLang="en-US" sz="4400" b="1">
              <a:solidFill>
                <a:srgbClr val="C00000"/>
              </a:solidFill>
              <a:latin typeface="华文隶书" pitchFamily="2" charset="-122"/>
              <a:ea typeface="华文隶书" pitchFamily="2" charset="-122"/>
            </a:endParaRPr>
          </a:p>
        </p:txBody>
      </p:sp>
      <p:grpSp>
        <p:nvGrpSpPr>
          <p:cNvPr id="8203" name="组合 159"/>
          <p:cNvGrpSpPr/>
          <p:nvPr/>
        </p:nvGrpSpPr>
        <p:grpSpPr>
          <a:xfrm>
            <a:off x="2425700" y="2332038"/>
            <a:ext cx="4449762" cy="2085975"/>
            <a:chOff x="2000534" y="2474331"/>
            <a:chExt cx="5723839" cy="2584754"/>
          </a:xfrm>
        </p:grpSpPr>
        <p:grpSp>
          <p:nvGrpSpPr>
            <p:cNvPr id="8204" name="组合 31"/>
            <p:cNvGrpSpPr/>
            <p:nvPr/>
          </p:nvGrpSpPr>
          <p:grpSpPr>
            <a:xfrm>
              <a:off x="1684793" y="2368687"/>
              <a:ext cx="2695413" cy="2568248"/>
              <a:chOff x="3295850" y="1895995"/>
              <a:chExt cx="3725149" cy="4660916"/>
            </a:xfrm>
          </p:grpSpPr>
        </p:grpSp>
        <p:sp>
          <p:nvSpPr>
            <p:cNvPr id="8205" name="圆角矩形 161"/>
            <p:cNvSpPr/>
            <p:nvPr/>
          </p:nvSpPr>
          <p:spPr>
            <a:xfrm>
              <a:off x="3546074" y="2949325"/>
              <a:ext cx="3894951" cy="751080"/>
            </a:xfrm>
            <a:prstGeom prst="roundRect">
              <a:avLst>
                <a:gd name="adj" fmla="val 9976"/>
              </a:avLst>
            </a:prstGeom>
            <a:solidFill>
              <a:srgbClr val="01ACBE"/>
            </a:solidFill>
            <a:ln w="2540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grad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015" b="1" i="0" u="none" strike="noStrike" kern="1200" cap="none" spc="0" normalizeH="0" baseline="0" noProof="0">
                <a:ln>
                  <a:noFill/>
                </a:ln>
                <a:solidFill>
                  <a:schemeClr val="lt1"/>
                </a:solidFill>
                <a:effectLst/>
                <a:uLnTx/>
                <a:uFillTx/>
                <a:latin typeface="+mn-lt"/>
                <a:ea typeface="+mn-ea"/>
                <a:cs typeface="+mn-cs"/>
              </a:endParaRPr>
            </a:p>
          </p:txBody>
        </p:sp>
        <p:grpSp>
          <p:nvGrpSpPr>
            <p:cNvPr id="8206" name="组合 33"/>
            <p:cNvGrpSpPr/>
            <p:nvPr/>
          </p:nvGrpSpPr>
          <p:grpSpPr>
            <a:xfrm>
              <a:off x="3616363" y="3263182"/>
              <a:ext cx="118508" cy="118509"/>
              <a:chOff x="4486616" y="3001075"/>
              <a:chExt cx="274695" cy="274699"/>
            </a:xfrm>
          </p:grpSpPr>
          <p:sp>
            <p:nvSpPr>
              <p:cNvPr id="8207" name="椭圆 178"/>
              <p:cNvSpPr/>
              <p:nvPr/>
            </p:nvSpPr>
            <p:spPr>
              <a:xfrm rot="16200000">
                <a:off x="4485761" y="3000479"/>
                <a:ext cx="273579" cy="274534"/>
              </a:xfrm>
              <a:prstGeom prst="ellipse">
                <a:avLst/>
              </a:prstGeom>
              <a:gradFill rotWithShape="1">
                <a:gsLst>
                  <a:gs pos="0">
                    <a:srgbClr val="FFFFFF"/>
                  </a:gs>
                  <a:gs pos="17000">
                    <a:srgbClr val="A6A6A6"/>
                  </a:gs>
                  <a:gs pos="35001">
                    <a:srgbClr val="F2F2F2"/>
                  </a:gs>
                  <a:gs pos="55000">
                    <a:srgbClr val="A6A6A6"/>
                  </a:gs>
                  <a:gs pos="75000">
                    <a:srgbClr val="F2F2F2"/>
                  </a:gs>
                  <a:gs pos="100000">
                    <a:srgbClr val="A6A6A6"/>
                  </a:gs>
                </a:gsLst>
                <a:lin ang="2700000" scaled="1"/>
              </a:gradFill>
              <a:ln w="25400">
                <a:noFill/>
                <a:miter lim="800000"/>
              </a:ln>
              <a:effectLst>
                <a:outerShdw blurRad="12700" dist="12700" dir="2700000" algn="tl">
                  <a:srgbClr val="000000">
                    <a:alpha val="39999"/>
                  </a:srgbClr>
                </a:outerShdw>
              </a:effectLst>
            </p:spPr>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ctr"/>
                <a:endParaRPr lang="zh-CN" altLang="en-US" sz="1000" b="1">
                  <a:solidFill>
                    <a:srgbClr val="FFFFFF"/>
                  </a:solidFill>
                </a:endParaRPr>
              </a:p>
            </p:txBody>
          </p:sp>
          <p:sp>
            <p:nvSpPr>
              <p:cNvPr id="8208" name="椭圆 179"/>
              <p:cNvSpPr/>
              <p:nvPr/>
            </p:nvSpPr>
            <p:spPr>
              <a:xfrm rot="16200000">
                <a:off x="4511585" y="3026055"/>
                <a:ext cx="224753" cy="224751"/>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015" b="1" i="0" u="none" strike="noStrike" kern="1200" cap="none" spc="0" normalizeH="0" baseline="0" noProof="0">
                  <a:ln>
                    <a:noFill/>
                  </a:ln>
                  <a:solidFill>
                    <a:prstClr val="white"/>
                  </a:solidFill>
                  <a:effectLst/>
                  <a:uLnTx/>
                  <a:uFillTx/>
                  <a:latin typeface="+mn-lt"/>
                  <a:ea typeface="+mn-ea"/>
                  <a:cs typeface="+mn-cs"/>
                </a:endParaRPr>
              </a:p>
            </p:txBody>
          </p:sp>
        </p:grpSp>
        <p:grpSp>
          <p:nvGrpSpPr>
            <p:cNvPr id="8209" name="组合 34"/>
            <p:cNvGrpSpPr/>
            <p:nvPr/>
          </p:nvGrpSpPr>
          <p:grpSpPr>
            <a:xfrm>
              <a:off x="3316858" y="3263182"/>
              <a:ext cx="118508" cy="118509"/>
              <a:chOff x="4486616" y="3001075"/>
              <a:chExt cx="274695" cy="274699"/>
            </a:xfrm>
          </p:grpSpPr>
          <p:sp>
            <p:nvSpPr>
              <p:cNvPr id="8210" name="椭圆 176"/>
              <p:cNvSpPr/>
              <p:nvPr/>
            </p:nvSpPr>
            <p:spPr>
              <a:xfrm rot="16200000">
                <a:off x="4488931" y="3000479"/>
                <a:ext cx="273579" cy="274534"/>
              </a:xfrm>
              <a:prstGeom prst="ellipse">
                <a:avLst/>
              </a:prstGeom>
              <a:gradFill rotWithShape="1">
                <a:gsLst>
                  <a:gs pos="0">
                    <a:srgbClr val="FFFFFF"/>
                  </a:gs>
                  <a:gs pos="17000">
                    <a:srgbClr val="A6A6A6"/>
                  </a:gs>
                  <a:gs pos="35001">
                    <a:srgbClr val="F2F2F2"/>
                  </a:gs>
                  <a:gs pos="55000">
                    <a:srgbClr val="A6A6A6"/>
                  </a:gs>
                  <a:gs pos="75000">
                    <a:srgbClr val="F2F2F2"/>
                  </a:gs>
                  <a:gs pos="100000">
                    <a:srgbClr val="A6A6A6"/>
                  </a:gs>
                </a:gsLst>
                <a:lin ang="2700000" scaled="1"/>
              </a:gradFill>
              <a:ln w="25400">
                <a:noFill/>
                <a:miter lim="800000"/>
              </a:ln>
              <a:effectLst>
                <a:outerShdw blurRad="12700" dist="12700" dir="2700000" algn="tl">
                  <a:srgbClr val="000000">
                    <a:alpha val="39999"/>
                  </a:srgbClr>
                </a:outerShdw>
              </a:effectLst>
            </p:spPr>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ctr"/>
                <a:endParaRPr lang="zh-CN" altLang="en-US" sz="1000" b="1">
                  <a:solidFill>
                    <a:srgbClr val="FFFFFF"/>
                  </a:solidFill>
                </a:endParaRPr>
              </a:p>
            </p:txBody>
          </p:sp>
          <p:sp>
            <p:nvSpPr>
              <p:cNvPr id="8211" name="椭圆 177"/>
              <p:cNvSpPr/>
              <p:nvPr/>
            </p:nvSpPr>
            <p:spPr>
              <a:xfrm rot="16200000">
                <a:off x="4511585" y="3026055"/>
                <a:ext cx="224753" cy="224751"/>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015" b="1" i="0" u="none" strike="noStrike" kern="1200" cap="none" spc="0" normalizeH="0" baseline="0" noProof="0">
                  <a:ln>
                    <a:noFill/>
                  </a:ln>
                  <a:solidFill>
                    <a:prstClr val="white"/>
                  </a:solidFill>
                  <a:effectLst/>
                  <a:uLnTx/>
                  <a:uFillTx/>
                  <a:latin typeface="+mn-lt"/>
                  <a:ea typeface="+mn-ea"/>
                  <a:cs typeface="+mn-cs"/>
                </a:endParaRPr>
              </a:p>
            </p:txBody>
          </p:sp>
        </p:grpSp>
        <p:grpSp>
          <p:nvGrpSpPr>
            <p:cNvPr id="8212" name="组合 35"/>
            <p:cNvGrpSpPr/>
            <p:nvPr/>
          </p:nvGrpSpPr>
          <p:grpSpPr>
            <a:xfrm>
              <a:off x="3346774" y="3147881"/>
              <a:ext cx="361523" cy="227756"/>
              <a:chOff x="4312849" y="3104300"/>
              <a:chExt cx="384317" cy="61430"/>
            </a:xfrm>
          </p:grpSpPr>
        </p:grpSp>
        <p:grpSp>
          <p:nvGrpSpPr>
            <p:cNvPr id="8213" name="组合 36"/>
            <p:cNvGrpSpPr/>
            <p:nvPr/>
          </p:nvGrpSpPr>
          <p:grpSpPr>
            <a:xfrm>
              <a:off x="3731804" y="3056740"/>
              <a:ext cx="674163" cy="552077"/>
              <a:chOff x="4777361" y="2784157"/>
              <a:chExt cx="898883" cy="736101"/>
            </a:xfrm>
          </p:grpSpPr>
          <p:sp>
            <p:nvSpPr>
              <p:cNvPr id="8214" name="椭圆 172"/>
              <p:cNvSpPr/>
              <p:nvPr/>
            </p:nvSpPr>
            <p:spPr>
              <a:xfrm>
                <a:off x="4881330" y="2783955"/>
                <a:ext cx="735134" cy="737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ctr"/>
                <a:endParaRPr lang="zh-CN" altLang="en-US" sz="1000" b="1">
                  <a:solidFill>
                    <a:srgbClr val="FFFFFF"/>
                  </a:solidFill>
                </a:endParaRPr>
              </a:p>
            </p:txBody>
          </p:sp>
          <p:sp>
            <p:nvSpPr>
              <p:cNvPr id="8215" name="文本框 41"/>
              <p:cNvSpPr/>
              <p:nvPr/>
            </p:nvSpPr>
            <p:spPr>
              <a:xfrm>
                <a:off x="4777361" y="2821067"/>
                <a:ext cx="898883" cy="690947"/>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ctr"/>
                <a:r>
                  <a:rPr lang="en-US" altLang="zh-CN" sz="2100" b="1">
                    <a:solidFill>
                      <a:srgbClr val="01ACBE"/>
                    </a:solidFill>
                    <a:latin typeface="Impact" pitchFamily="34" charset="0"/>
                  </a:rPr>
                  <a:t>02</a:t>
                </a:r>
                <a:endParaRPr lang="zh-CN" altLang="en-US" sz="2100" b="1">
                  <a:solidFill>
                    <a:srgbClr val="01ACBE"/>
                  </a:solidFill>
                  <a:latin typeface="Impact" pitchFamily="34" charset="0"/>
                  <a:ea typeface="宋体" pitchFamily="2" charset="-122"/>
                </a:endParaRPr>
              </a:p>
            </p:txBody>
          </p:sp>
        </p:grpSp>
        <p:grpSp>
          <p:nvGrpSpPr>
            <p:cNvPr id="8216" name="组合 166"/>
            <p:cNvGrpSpPr/>
            <p:nvPr/>
          </p:nvGrpSpPr>
          <p:grpSpPr>
            <a:xfrm>
              <a:off x="2434145" y="3056739"/>
              <a:ext cx="623455" cy="497016"/>
              <a:chOff x="9404083" y="1238855"/>
              <a:chExt cx="801342" cy="665020"/>
            </a:xfrm>
          </p:grpSpPr>
        </p:grpSp>
        <p:sp>
          <p:nvSpPr>
            <p:cNvPr id="8217" name="文本框 47">
              <a:hlinkClick r:id="rId8" action="ppaction://hlinksldjump"/>
            </p:cNvPr>
            <p:cNvSpPr/>
            <p:nvPr/>
          </p:nvSpPr>
          <p:spPr>
            <a:xfrm>
              <a:off x="4051919" y="3037104"/>
              <a:ext cx="3672454" cy="572054"/>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ctr"/>
              <a:r>
                <a:rPr lang="zh-CN" altLang="en-US" sz="2400" b="1">
                  <a:solidFill>
                    <a:schemeClr val="bg1"/>
                  </a:solidFill>
                  <a:latin typeface="Times New Roman" pitchFamily="18" charset="0"/>
                  <a:ea typeface="黑体" pitchFamily="49" charset="-122"/>
                </a:rPr>
                <a:t>福建</a:t>
              </a:r>
              <a:r>
                <a:rPr lang="en-US" altLang="zh-CN" sz="2400" b="1">
                  <a:solidFill>
                    <a:schemeClr val="bg1"/>
                  </a:solidFill>
                  <a:latin typeface="Times New Roman" pitchFamily="18" charset="0"/>
                  <a:ea typeface="黑体" pitchFamily="49" charset="-122"/>
                </a:rPr>
                <a:t>4</a:t>
              </a:r>
              <a:r>
                <a:rPr lang="zh-CN" altLang="en-US" sz="2400" b="1">
                  <a:solidFill>
                    <a:schemeClr val="bg1"/>
                  </a:solidFill>
                  <a:latin typeface="Times New Roman" pitchFamily="18" charset="0"/>
                  <a:ea typeface="黑体" pitchFamily="49" charset="-122"/>
                </a:rPr>
                <a:t>年中考聚焦</a:t>
              </a:r>
              <a:endParaRPr lang="zh-CN" altLang="en-US" sz="2400" b="1">
                <a:solidFill>
                  <a:schemeClr val="bg1"/>
                </a:solidFill>
                <a:latin typeface="Times New Roman" pitchFamily="18" charset="0"/>
                <a:ea typeface="黑体" pitchFamily="49" charset="-122"/>
              </a:endParaRPr>
            </a:p>
          </p:txBody>
        </p:sp>
      </p:grpSp>
      <p:grpSp>
        <p:nvGrpSpPr>
          <p:cNvPr id="8218" name="组合 184"/>
          <p:cNvGrpSpPr/>
          <p:nvPr/>
        </p:nvGrpSpPr>
        <p:grpSpPr>
          <a:xfrm>
            <a:off x="2433638" y="1203325"/>
            <a:ext cx="4192588" cy="1992312"/>
            <a:chOff x="1851755" y="1505713"/>
            <a:chExt cx="5440491" cy="2584754"/>
          </a:xfrm>
        </p:grpSpPr>
        <p:grpSp>
          <p:nvGrpSpPr>
            <p:cNvPr id="8219" name="组合 81"/>
            <p:cNvGrpSpPr/>
            <p:nvPr/>
          </p:nvGrpSpPr>
          <p:grpSpPr>
            <a:xfrm>
              <a:off x="1533189" y="1385529"/>
              <a:ext cx="2664226" cy="2591900"/>
              <a:chOff x="3295850" y="1895995"/>
              <a:chExt cx="3725149" cy="4660916"/>
            </a:xfrm>
          </p:grpSpPr>
        </p:grpSp>
        <p:grpSp>
          <p:nvGrpSpPr>
            <p:cNvPr id="8220" name="组合 82"/>
            <p:cNvGrpSpPr/>
            <p:nvPr/>
          </p:nvGrpSpPr>
          <p:grpSpPr>
            <a:xfrm>
              <a:off x="2302897" y="1980707"/>
              <a:ext cx="4989349" cy="751080"/>
              <a:chOff x="2302897" y="1980707"/>
              <a:chExt cx="4989349" cy="751080"/>
            </a:xfrm>
          </p:grpSpPr>
          <p:sp>
            <p:nvSpPr>
              <p:cNvPr id="8221" name="圆角矩形 187"/>
              <p:cNvSpPr/>
              <p:nvPr/>
            </p:nvSpPr>
            <p:spPr>
              <a:xfrm>
                <a:off x="3397295" y="1980707"/>
                <a:ext cx="3894951" cy="751080"/>
              </a:xfrm>
              <a:prstGeom prst="roundRect">
                <a:avLst>
                  <a:gd name="adj" fmla="val 9976"/>
                </a:avLst>
              </a:prstGeom>
              <a:solidFill>
                <a:srgbClr val="00B0F0"/>
              </a:solidFill>
              <a:ln w="2540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grad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015" b="1" i="0" u="none" strike="noStrike" kern="1200" cap="none" spc="0" normalizeH="0" baseline="0" noProof="0">
                  <a:ln>
                    <a:noFill/>
                  </a:ln>
                  <a:solidFill>
                    <a:schemeClr val="lt1"/>
                  </a:solidFill>
                  <a:effectLst/>
                  <a:uLnTx/>
                  <a:uFillTx/>
                  <a:latin typeface="+mn-lt"/>
                  <a:ea typeface="+mn-ea"/>
                  <a:cs typeface="+mn-cs"/>
                </a:endParaRPr>
              </a:p>
            </p:txBody>
          </p:sp>
          <p:grpSp>
            <p:nvGrpSpPr>
              <p:cNvPr id="8222" name="组合 84"/>
              <p:cNvGrpSpPr/>
              <p:nvPr/>
            </p:nvGrpSpPr>
            <p:grpSpPr>
              <a:xfrm>
                <a:off x="3467584" y="2294564"/>
                <a:ext cx="118508" cy="118509"/>
                <a:chOff x="4486616" y="3001075"/>
                <a:chExt cx="274695" cy="274699"/>
              </a:xfrm>
            </p:grpSpPr>
            <p:sp>
              <p:nvSpPr>
                <p:cNvPr id="8223" name="椭圆 200"/>
                <p:cNvSpPr/>
                <p:nvPr/>
              </p:nvSpPr>
              <p:spPr>
                <a:xfrm rot="16200000">
                  <a:off x="4484837" y="3000957"/>
                  <a:ext cx="276891" cy="276951"/>
                </a:xfrm>
                <a:prstGeom prst="ellipse">
                  <a:avLst/>
                </a:prstGeom>
                <a:gradFill rotWithShape="1">
                  <a:gsLst>
                    <a:gs pos="0">
                      <a:srgbClr val="FFFFFF"/>
                    </a:gs>
                    <a:gs pos="17000">
                      <a:srgbClr val="A6A6A6"/>
                    </a:gs>
                    <a:gs pos="35001">
                      <a:srgbClr val="F2F2F2"/>
                    </a:gs>
                    <a:gs pos="55000">
                      <a:srgbClr val="A6A6A6"/>
                    </a:gs>
                    <a:gs pos="75000">
                      <a:srgbClr val="F2F2F2"/>
                    </a:gs>
                    <a:gs pos="100000">
                      <a:srgbClr val="A6A6A6"/>
                    </a:gs>
                  </a:gsLst>
                  <a:lin ang="2700000" scaled="1"/>
                </a:gradFill>
                <a:ln w="25400">
                  <a:noFill/>
                  <a:miter lim="800000"/>
                </a:ln>
                <a:effectLst>
                  <a:outerShdw blurRad="12700" dist="12700" dir="2700000" algn="tl">
                    <a:srgbClr val="000000">
                      <a:alpha val="39999"/>
                    </a:srgbClr>
                  </a:outerShdw>
                </a:effectLst>
              </p:spPr>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ctr"/>
                  <a:endParaRPr lang="zh-CN" altLang="en-US" sz="1000" b="1">
                    <a:solidFill>
                      <a:srgbClr val="FFFFFF"/>
                    </a:solidFill>
                  </a:endParaRPr>
                </a:p>
              </p:txBody>
            </p:sp>
            <p:sp>
              <p:nvSpPr>
                <p:cNvPr id="8224" name="椭圆 201"/>
                <p:cNvSpPr/>
                <p:nvPr/>
              </p:nvSpPr>
              <p:spPr>
                <a:xfrm rot="16200000">
                  <a:off x="4511585" y="3026055"/>
                  <a:ext cx="224753" cy="224751"/>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015" b="1" i="0" u="none" strike="noStrike" kern="1200" cap="none" spc="0" normalizeH="0" baseline="0" noProof="0">
                    <a:ln>
                      <a:noFill/>
                    </a:ln>
                    <a:solidFill>
                      <a:prstClr val="white"/>
                    </a:solidFill>
                    <a:effectLst/>
                    <a:uLnTx/>
                    <a:uFillTx/>
                    <a:latin typeface="+mn-lt"/>
                    <a:ea typeface="+mn-ea"/>
                    <a:cs typeface="+mn-cs"/>
                  </a:endParaRPr>
                </a:p>
              </p:txBody>
            </p:sp>
          </p:grpSp>
          <p:grpSp>
            <p:nvGrpSpPr>
              <p:cNvPr id="8225" name="组合 85"/>
              <p:cNvGrpSpPr/>
              <p:nvPr/>
            </p:nvGrpSpPr>
            <p:grpSpPr>
              <a:xfrm>
                <a:off x="3168079" y="2294564"/>
                <a:ext cx="118508" cy="118509"/>
                <a:chOff x="4486616" y="3001075"/>
                <a:chExt cx="274695" cy="274699"/>
              </a:xfrm>
            </p:grpSpPr>
            <p:sp>
              <p:nvSpPr>
                <p:cNvPr id="8226" name="椭圆 198"/>
                <p:cNvSpPr/>
                <p:nvPr/>
              </p:nvSpPr>
              <p:spPr>
                <a:xfrm rot="16200000">
                  <a:off x="4479537" y="3008119"/>
                  <a:ext cx="276891" cy="262627"/>
                </a:xfrm>
                <a:prstGeom prst="ellipse">
                  <a:avLst/>
                </a:prstGeom>
                <a:gradFill rotWithShape="1">
                  <a:gsLst>
                    <a:gs pos="0">
                      <a:srgbClr val="FFFFFF"/>
                    </a:gs>
                    <a:gs pos="17000">
                      <a:srgbClr val="A6A6A6"/>
                    </a:gs>
                    <a:gs pos="35001">
                      <a:srgbClr val="F2F2F2"/>
                    </a:gs>
                    <a:gs pos="55000">
                      <a:srgbClr val="A6A6A6"/>
                    </a:gs>
                    <a:gs pos="75000">
                      <a:srgbClr val="F2F2F2"/>
                    </a:gs>
                    <a:gs pos="100000">
                      <a:srgbClr val="A6A6A6"/>
                    </a:gs>
                  </a:gsLst>
                  <a:lin ang="2700000" scaled="1"/>
                </a:gradFill>
                <a:ln w="25400">
                  <a:noFill/>
                  <a:miter lim="800000"/>
                </a:ln>
                <a:effectLst>
                  <a:outerShdw blurRad="12700" dist="12700" dir="2700000" algn="tl">
                    <a:srgbClr val="000000">
                      <a:alpha val="39999"/>
                    </a:srgbClr>
                  </a:outerShdw>
                </a:effectLst>
              </p:spPr>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ctr"/>
                  <a:endParaRPr lang="zh-CN" altLang="en-US" sz="1000" b="1">
                    <a:solidFill>
                      <a:srgbClr val="FFFFFF"/>
                    </a:solidFill>
                  </a:endParaRPr>
                </a:p>
              </p:txBody>
            </p:sp>
            <p:sp>
              <p:nvSpPr>
                <p:cNvPr id="8227" name="椭圆 199"/>
                <p:cNvSpPr/>
                <p:nvPr/>
              </p:nvSpPr>
              <p:spPr>
                <a:xfrm rot="16200000">
                  <a:off x="4511585" y="3026055"/>
                  <a:ext cx="224753" cy="224751"/>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015" b="1" i="0" u="none" strike="noStrike" kern="1200" cap="none" spc="0" normalizeH="0" baseline="0" noProof="0">
                    <a:ln>
                      <a:noFill/>
                    </a:ln>
                    <a:solidFill>
                      <a:prstClr val="white"/>
                    </a:solidFill>
                    <a:effectLst/>
                    <a:uLnTx/>
                    <a:uFillTx/>
                    <a:latin typeface="+mn-lt"/>
                    <a:ea typeface="+mn-ea"/>
                    <a:cs typeface="+mn-cs"/>
                  </a:endParaRPr>
                </a:p>
              </p:txBody>
            </p:sp>
          </p:grpSp>
          <p:grpSp>
            <p:nvGrpSpPr>
              <p:cNvPr id="8228" name="组合 86"/>
              <p:cNvGrpSpPr/>
              <p:nvPr/>
            </p:nvGrpSpPr>
            <p:grpSpPr>
              <a:xfrm>
                <a:off x="3197698" y="2171864"/>
                <a:ext cx="362117" cy="236685"/>
                <a:chOff x="4312849" y="3104300"/>
                <a:chExt cx="384317" cy="61430"/>
              </a:xfrm>
            </p:grpSpPr>
          </p:grpSp>
          <p:grpSp>
            <p:nvGrpSpPr>
              <p:cNvPr id="8229" name="组合 87"/>
              <p:cNvGrpSpPr/>
              <p:nvPr/>
            </p:nvGrpSpPr>
            <p:grpSpPr>
              <a:xfrm>
                <a:off x="3635164" y="2097014"/>
                <a:ext cx="630643" cy="550614"/>
                <a:chOff x="4846885" y="2796017"/>
                <a:chExt cx="840857" cy="734151"/>
              </a:xfrm>
            </p:grpSpPr>
            <p:sp>
              <p:nvSpPr>
                <p:cNvPr id="8230" name="椭圆 194"/>
                <p:cNvSpPr/>
                <p:nvPr/>
              </p:nvSpPr>
              <p:spPr>
                <a:xfrm>
                  <a:off x="4902568" y="2795742"/>
                  <a:ext cx="722377" cy="7551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ctr"/>
                  <a:endParaRPr lang="zh-CN" altLang="en-US" sz="1000" b="1">
                    <a:solidFill>
                      <a:srgbClr val="FFFFFF"/>
                    </a:solidFill>
                  </a:endParaRPr>
                </a:p>
              </p:txBody>
            </p:sp>
            <p:sp>
              <p:nvSpPr>
                <p:cNvPr id="8231" name="文本框 18"/>
                <p:cNvSpPr/>
                <p:nvPr/>
              </p:nvSpPr>
              <p:spPr>
                <a:xfrm>
                  <a:off x="4846885" y="2811166"/>
                  <a:ext cx="840857" cy="719002"/>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ctr"/>
                  <a:r>
                    <a:rPr lang="en-US" altLang="zh-CN" sz="2100" b="1">
                      <a:solidFill>
                        <a:srgbClr val="00B0F0"/>
                      </a:solidFill>
                      <a:latin typeface="Impact" pitchFamily="34" charset="0"/>
                    </a:rPr>
                    <a:t>01</a:t>
                  </a:r>
                  <a:endParaRPr lang="zh-CN" altLang="en-US" sz="2100" b="1">
                    <a:solidFill>
                      <a:srgbClr val="00B0F0"/>
                    </a:solidFill>
                    <a:latin typeface="Impact" pitchFamily="34" charset="0"/>
                    <a:ea typeface="宋体" pitchFamily="2" charset="-122"/>
                  </a:endParaRPr>
                </a:p>
              </p:txBody>
            </p:sp>
          </p:grpSp>
          <p:sp>
            <p:nvSpPr>
              <p:cNvPr id="8232" name="文本框 24">
                <a:hlinkClick r:id="rId9" action="ppaction://hlinksldjump"/>
              </p:cNvPr>
              <p:cNvSpPr/>
              <p:nvPr/>
            </p:nvSpPr>
            <p:spPr>
              <a:xfrm>
                <a:off x="4035549" y="2014039"/>
                <a:ext cx="2629911" cy="659085"/>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ctr"/>
                <a:r>
                  <a:rPr lang="zh-CN" altLang="en-US" sz="2700" b="1">
                    <a:solidFill>
                      <a:schemeClr val="bg1"/>
                    </a:solidFill>
                    <a:latin typeface="黑体" pitchFamily="49" charset="-122"/>
                    <a:ea typeface="黑体" pitchFamily="49" charset="-122"/>
                  </a:rPr>
                  <a:t>试题凝聚</a:t>
                </a:r>
                <a:endParaRPr lang="zh-CN" altLang="en-US" sz="2700" b="1">
                  <a:solidFill>
                    <a:schemeClr val="bg1"/>
                  </a:solidFill>
                  <a:latin typeface="黑体" pitchFamily="49" charset="-122"/>
                  <a:ea typeface="黑体" pitchFamily="49" charset="-122"/>
                </a:endParaRPr>
              </a:p>
            </p:txBody>
          </p:sp>
          <p:sp>
            <p:nvSpPr>
              <p:cNvPr id="8233" name="KSO_Shape"/>
              <p:cNvSpPr/>
              <p:nvPr/>
            </p:nvSpPr>
            <p:spPr>
              <a:xfrm>
                <a:off x="2302897" y="2098867"/>
                <a:ext cx="558264" cy="533428"/>
              </a:xfrm>
              <a:custGeom>
                <a:rect l="l" t="t" r="r" b="b"/>
                <a:pathLst>
                  <a:path w="1889279" h="1810503">
                    <a:moveTo>
                      <a:pt x="1408636" y="1462945"/>
                    </a:moveTo>
                    <a:cubicBezTo>
                      <a:pt x="1471912" y="1494489"/>
                      <a:pt x="1528819" y="1532588"/>
                      <a:pt x="1575786" y="1578162"/>
                    </a:cubicBezTo>
                    <a:cubicBezTo>
                      <a:pt x="1467281" y="1672800"/>
                      <a:pt x="1335058" y="1742507"/>
                      <a:pt x="1188886" y="1779443"/>
                    </a:cubicBezTo>
                    <a:cubicBezTo>
                      <a:pt x="1278166" y="1700386"/>
                      <a:pt x="1353810" y="1592053"/>
                      <a:pt x="1408636" y="1462945"/>
                    </a:cubicBezTo>
                    <a:close/>
                    <a:moveTo>
                      <a:pt x="494888" y="1445849"/>
                    </a:moveTo>
                    <a:cubicBezTo>
                      <a:pt x="556747" y="1590569"/>
                      <a:pt x="643865" y="1709702"/>
                      <a:pt x="747068" y="1790925"/>
                    </a:cubicBezTo>
                    <a:cubicBezTo>
                      <a:pt x="576321" y="1756303"/>
                      <a:pt x="422614" y="1677538"/>
                      <a:pt x="300900" y="1566189"/>
                    </a:cubicBezTo>
                    <a:cubicBezTo>
                      <a:pt x="355309" y="1517036"/>
                      <a:pt x="421005" y="1476420"/>
                      <a:pt x="494888" y="1445849"/>
                    </a:cubicBezTo>
                    <a:close/>
                    <a:moveTo>
                      <a:pt x="900586" y="1355871"/>
                    </a:moveTo>
                    <a:lnTo>
                      <a:pt x="900586" y="1808904"/>
                    </a:lnTo>
                    <a:lnTo>
                      <a:pt x="884222" y="1808113"/>
                    </a:lnTo>
                    <a:cubicBezTo>
                      <a:pt x="745280" y="1742581"/>
                      <a:pt x="627378" y="1604992"/>
                      <a:pt x="551037" y="1423344"/>
                    </a:cubicBezTo>
                    <a:cubicBezTo>
                      <a:pt x="655969" y="1381011"/>
                      <a:pt x="774745" y="1357337"/>
                      <a:pt x="900586" y="1355871"/>
                    </a:cubicBezTo>
                    <a:close/>
                    <a:moveTo>
                      <a:pt x="953521" y="1355186"/>
                    </a:moveTo>
                    <a:cubicBezTo>
                      <a:pt x="1099660" y="1356509"/>
                      <a:pt x="1236550" y="1386650"/>
                      <a:pt x="1354036" y="1440083"/>
                    </a:cubicBezTo>
                    <a:cubicBezTo>
                      <a:pt x="1283551" y="1605630"/>
                      <a:pt x="1178611" y="1734316"/>
                      <a:pt x="1054486" y="1804443"/>
                    </a:cubicBezTo>
                    <a:lnTo>
                      <a:pt x="953521" y="1810503"/>
                    </a:lnTo>
                    <a:close/>
                    <a:moveTo>
                      <a:pt x="1517159" y="931303"/>
                    </a:moveTo>
                    <a:lnTo>
                      <a:pt x="1889279" y="931303"/>
                    </a:lnTo>
                    <a:cubicBezTo>
                      <a:pt x="1883282" y="1167646"/>
                      <a:pt x="1781715" y="1381244"/>
                      <a:pt x="1618873" y="1536894"/>
                    </a:cubicBezTo>
                    <a:cubicBezTo>
                      <a:pt x="1566437" y="1485571"/>
                      <a:pt x="1502786" y="1442774"/>
                      <a:pt x="1431939" y="1407715"/>
                    </a:cubicBezTo>
                    <a:cubicBezTo>
                      <a:pt x="1485774" y="1266553"/>
                      <a:pt x="1516428" y="1104135"/>
                      <a:pt x="1517159" y="931303"/>
                    </a:cubicBezTo>
                    <a:close/>
                    <a:moveTo>
                      <a:pt x="953521" y="931303"/>
                    </a:moveTo>
                    <a:lnTo>
                      <a:pt x="1456842" y="931303"/>
                    </a:lnTo>
                    <a:cubicBezTo>
                      <a:pt x="1456123" y="1096196"/>
                      <a:pt x="1427268" y="1250986"/>
                      <a:pt x="1375819" y="1384691"/>
                    </a:cubicBezTo>
                    <a:cubicBezTo>
                      <a:pt x="1251537" y="1327928"/>
                      <a:pt x="1107288" y="1296191"/>
                      <a:pt x="953521" y="1294902"/>
                    </a:cubicBezTo>
                    <a:close/>
                    <a:moveTo>
                      <a:pt x="448568" y="931303"/>
                    </a:moveTo>
                    <a:lnTo>
                      <a:pt x="900586" y="931303"/>
                    </a:lnTo>
                    <a:lnTo>
                      <a:pt x="900586" y="1295603"/>
                    </a:lnTo>
                    <a:cubicBezTo>
                      <a:pt x="766605" y="1297053"/>
                      <a:pt x="640053" y="1322469"/>
                      <a:pt x="528061" y="1368046"/>
                    </a:cubicBezTo>
                    <a:cubicBezTo>
                      <a:pt x="478984" y="1238632"/>
                      <a:pt x="450499" y="1089843"/>
                      <a:pt x="448568" y="931303"/>
                    </a:cubicBezTo>
                    <a:close/>
                    <a:moveTo>
                      <a:pt x="0" y="931303"/>
                    </a:moveTo>
                    <a:lnTo>
                      <a:pt x="388264" y="931303"/>
                    </a:lnTo>
                    <a:cubicBezTo>
                      <a:pt x="390220" y="1097785"/>
                      <a:pt x="420532" y="1254193"/>
                      <a:pt x="473139" y="1390578"/>
                    </a:cubicBezTo>
                    <a:cubicBezTo>
                      <a:pt x="391203" y="1423988"/>
                      <a:pt x="318506" y="1469260"/>
                      <a:pt x="258353" y="1524144"/>
                    </a:cubicBezTo>
                    <a:cubicBezTo>
                      <a:pt x="102364" y="1370026"/>
                      <a:pt x="5849" y="1161456"/>
                      <a:pt x="0" y="931303"/>
                    </a:cubicBezTo>
                    <a:close/>
                    <a:moveTo>
                      <a:pt x="536834" y="421694"/>
                    </a:moveTo>
                    <a:cubicBezTo>
                      <a:pt x="646682" y="464986"/>
                      <a:pt x="770110" y="489176"/>
                      <a:pt x="900586" y="490537"/>
                    </a:cubicBezTo>
                    <a:lnTo>
                      <a:pt x="900586" y="875390"/>
                    </a:lnTo>
                    <a:lnTo>
                      <a:pt x="448805" y="875390"/>
                    </a:lnTo>
                    <a:cubicBezTo>
                      <a:pt x="451150" y="709592"/>
                      <a:pt x="482649" y="554587"/>
                      <a:pt x="536834" y="421694"/>
                    </a:cubicBezTo>
                    <a:close/>
                    <a:moveTo>
                      <a:pt x="1356131" y="409527"/>
                    </a:moveTo>
                    <a:cubicBezTo>
                      <a:pt x="1415590" y="544412"/>
                      <a:pt x="1451132" y="703874"/>
                      <a:pt x="1455052" y="875390"/>
                    </a:cubicBezTo>
                    <a:lnTo>
                      <a:pt x="953521" y="875390"/>
                    </a:lnTo>
                    <a:lnTo>
                      <a:pt x="953521" y="491238"/>
                    </a:lnTo>
                    <a:cubicBezTo>
                      <a:pt x="1099303" y="490092"/>
                      <a:pt x="1236528" y="461431"/>
                      <a:pt x="1356131" y="409527"/>
                    </a:cubicBezTo>
                    <a:close/>
                    <a:moveTo>
                      <a:pt x="271202" y="273767"/>
                    </a:moveTo>
                    <a:cubicBezTo>
                      <a:pt x="330895" y="324894"/>
                      <a:pt x="401533" y="367494"/>
                      <a:pt x="480768" y="398692"/>
                    </a:cubicBezTo>
                    <a:cubicBezTo>
                      <a:pt x="424147" y="539118"/>
                      <a:pt x="390867" y="701724"/>
                      <a:pt x="388496" y="875390"/>
                    </a:cubicBezTo>
                    <a:lnTo>
                      <a:pt x="238" y="875390"/>
                    </a:lnTo>
                    <a:cubicBezTo>
                      <a:pt x="7162" y="640451"/>
                      <a:pt x="108645" y="428248"/>
                      <a:pt x="271202" y="273767"/>
                    </a:cubicBezTo>
                    <a:close/>
                    <a:moveTo>
                      <a:pt x="1605567" y="261436"/>
                    </a:moveTo>
                    <a:cubicBezTo>
                      <a:pt x="1775300" y="417133"/>
                      <a:pt x="1881942" y="634296"/>
                      <a:pt x="1889035" y="875390"/>
                    </a:cubicBezTo>
                    <a:lnTo>
                      <a:pt x="1515364" y="875390"/>
                    </a:lnTo>
                    <a:cubicBezTo>
                      <a:pt x="1511419" y="696081"/>
                      <a:pt x="1474168" y="529014"/>
                      <a:pt x="1413107" y="386152"/>
                    </a:cubicBezTo>
                    <a:cubicBezTo>
                      <a:pt x="1485941" y="353453"/>
                      <a:pt x="1551126" y="311628"/>
                      <a:pt x="1605567" y="261436"/>
                    </a:cubicBezTo>
                    <a:close/>
                    <a:moveTo>
                      <a:pt x="748157" y="19413"/>
                    </a:moveTo>
                    <a:cubicBezTo>
                      <a:pt x="649482" y="96557"/>
                      <a:pt x="565491" y="208310"/>
                      <a:pt x="504779" y="344256"/>
                    </a:cubicBezTo>
                    <a:cubicBezTo>
                      <a:pt x="432706" y="315858"/>
                      <a:pt x="368354" y="277545"/>
                      <a:pt x="313920" y="231604"/>
                    </a:cubicBezTo>
                    <a:cubicBezTo>
                      <a:pt x="434240" y="127070"/>
                      <a:pt x="583275" y="52667"/>
                      <a:pt x="748157" y="19413"/>
                    </a:cubicBezTo>
                    <a:close/>
                    <a:moveTo>
                      <a:pt x="1137621" y="18543"/>
                    </a:moveTo>
                    <a:cubicBezTo>
                      <a:pt x="1297904" y="50310"/>
                      <a:pt x="1443338" y="120918"/>
                      <a:pt x="1562575" y="219802"/>
                    </a:cubicBezTo>
                    <a:cubicBezTo>
                      <a:pt x="1512842" y="265093"/>
                      <a:pt x="1453308" y="302843"/>
                      <a:pt x="1386970" y="332857"/>
                    </a:cubicBezTo>
                    <a:cubicBezTo>
                      <a:pt x="1323718" y="199817"/>
                      <a:pt x="1237626" y="91674"/>
                      <a:pt x="1137621" y="18543"/>
                    </a:cubicBezTo>
                    <a:close/>
                    <a:moveTo>
                      <a:pt x="900586" y="1702"/>
                    </a:moveTo>
                    <a:lnTo>
                      <a:pt x="900586" y="430269"/>
                    </a:lnTo>
                    <a:cubicBezTo>
                      <a:pt x="778345" y="428899"/>
                      <a:pt x="662774" y="406468"/>
                      <a:pt x="560047" y="366408"/>
                    </a:cubicBezTo>
                    <a:cubicBezTo>
                      <a:pt x="637783" y="193348"/>
                      <a:pt x="753999" y="63227"/>
                      <a:pt x="890213" y="2203"/>
                    </a:cubicBezTo>
                    <a:close/>
                    <a:moveTo>
                      <a:pt x="953521" y="0"/>
                    </a:moveTo>
                    <a:lnTo>
                      <a:pt x="981035" y="1330"/>
                    </a:lnTo>
                    <a:cubicBezTo>
                      <a:pt x="1124068" y="53565"/>
                      <a:pt x="1247786" y="180867"/>
                      <a:pt x="1332000" y="354889"/>
                    </a:cubicBezTo>
                    <a:cubicBezTo>
                      <a:pt x="1219743" y="403080"/>
                      <a:pt x="1090709" y="429800"/>
                      <a:pt x="953521" y="430954"/>
                    </a:cubicBezTo>
                    <a:close/>
                  </a:path>
                </a:pathLst>
              </a:cu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vl6pPr marL="2286000" algn="l" defTabSz="914400" rtl="0" eaLnBrk="1" latinLnBrk="0" hangingPunct="1">
                  <a:defRPr lang="zh-CN" altLang="en-US" kern="1200">
                    <a:solidFill>
                      <a:schemeClr val="lt1"/>
                    </a:solidFill>
                    <a:latin typeface="+mn-lt"/>
                    <a:ea typeface="+mn-ea"/>
                    <a:cs typeface="+mn-cs"/>
                  </a:defRPr>
                </a:lvl6pPr>
                <a:lvl7pPr marL="2743200" algn="l" defTabSz="914400" rtl="0" eaLnBrk="1" latinLnBrk="0" hangingPunct="1">
                  <a:defRPr lang="zh-CN" altLang="en-US" kern="1200">
                    <a:solidFill>
                      <a:schemeClr val="lt1"/>
                    </a:solidFill>
                    <a:latin typeface="+mn-lt"/>
                    <a:ea typeface="+mn-ea"/>
                    <a:cs typeface="+mn-cs"/>
                  </a:defRPr>
                </a:lvl7pPr>
                <a:lvl8pPr marL="3200400" algn="l" defTabSz="914400" rtl="0" eaLnBrk="1" latinLnBrk="0" hangingPunct="1">
                  <a:defRPr lang="zh-CN" altLang="en-US" kern="1200">
                    <a:solidFill>
                      <a:schemeClr val="lt1"/>
                    </a:solidFill>
                    <a:latin typeface="+mn-lt"/>
                    <a:ea typeface="+mn-ea"/>
                    <a:cs typeface="+mn-cs"/>
                  </a:defRPr>
                </a:lvl8pPr>
                <a:lvl9pPr marL="3657600" algn="l" defTabSz="914400" rtl="0" eaLnBrk="1" latinLnBrk="0" hangingPunct="1">
                  <a:defRPr lang="zh-CN" altLang="en-US" kern="1200">
                    <a:solidFill>
                      <a:schemeClr val="lt1"/>
                    </a:solidFill>
                    <a:latin typeface="+mn-lt"/>
                    <a:ea typeface="+mn-ea"/>
                    <a:cs typeface="+mn-cs"/>
                  </a:defRPr>
                </a:lvl9pPr>
              </a:lstStyle>
              <a:p>
                <a:pPr marL="0" marR="0" lvl="0" indent="0" algn="ctr" fontAlgn="base">
                  <a:spcBef>
                    <a:spcPct val="0"/>
                  </a:spcBef>
                  <a:spcAft>
                    <a:spcPct val="0"/>
                  </a:spcAft>
                </a:pPr>
                <a:endParaRPr lang="zh-CN" altLang="en-US" sz="1800">
                  <a:solidFill>
                    <a:srgbClr val="FFFFFF"/>
                  </a:solidFill>
                </a:endParaRPr>
              </a:p>
            </p:txBody>
          </p:sp>
        </p:gr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nodeType="clickEffect">
                                  <p:stCondLst>
                                    <p:cond delay="0"/>
                                  </p:stCondLst>
                                  <p:childTnLst>
                                    <p:set>
                                      <p:cBhvr additive="base">
                                        <p:cTn id="6" dur="1" fill="hold">
                                          <p:stCondLst>
                                            <p:cond delay="0"/>
                                          </p:stCondLst>
                                        </p:cTn>
                                        <p:tgtEl>
                                          <p:spTgt spid="8218"/>
                                        </p:tgtEl>
                                        <p:attrNameLst>
                                          <p:attrName>style.visibility</p:attrName>
                                        </p:attrNameLst>
                                      </p:cBhvr>
                                      <p:to>
                                        <p:strVal val="visible"/>
                                      </p:to>
                                    </p:set>
                                    <p:animEffect transition="in" filter="fade">
                                      <p:cBhvr additive="base">
                                        <p:cTn id="7" dur="1000" fill="hold"/>
                                        <p:tgtEl>
                                          <p:spTgt spid="8218"/>
                                        </p:tgtEl>
                                      </p:cBhvr>
                                    </p:animEffect>
                                    <p:anim calcmode="lin" valueType="num">
                                      <p:cBhvr additive="base">
                                        <p:cTn id="8" dur="1000" fill="hold"/>
                                        <p:tgtEl>
                                          <p:spTgt spid="8218"/>
                                        </p:tgtEl>
                                        <p:attrNameLst>
                                          <p:attrName>ppt_x</p:attrName>
                                        </p:attrNameLst>
                                      </p:cBhvr>
                                      <p:tavLst>
                                        <p:tav tm="0">
                                          <p:val>
                                            <p:strVal val="#ppt_x"/>
                                          </p:val>
                                        </p:tav>
                                        <p:tav tm="100000">
                                          <p:val>
                                            <p:strVal val="#ppt_x"/>
                                          </p:val>
                                        </p:tav>
                                      </p:tavLst>
                                    </p:anim>
                                    <p:anim calcmode="lin" valueType="num">
                                      <p:cBhvr additive="base">
                                        <p:cTn id="9" dur="1000" fill="hold"/>
                                        <p:tgtEl>
                                          <p:spTgt spid="8218"/>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indefinite"/>
                            </p:stCondLst>
                          </p:cTn>
                        </p:par>
                        <p:par>
                          <p:cTn id="12" fill="hold" nodeType="afterGroup">
                            <p:stCondLst>
                              <p:cond delay="0"/>
                            </p:stCondLst>
                            <p:childTnLst>
                              <p:par>
                                <p:cTn id="13" presetID="42" presetClass="entr" presetSubtype="0" fill="hold" nodeType="clickEffect">
                                  <p:stCondLst>
                                    <p:cond delay="0"/>
                                  </p:stCondLst>
                                  <p:childTnLst>
                                    <p:set>
                                      <p:cBhvr additive="base">
                                        <p:cTn id="14" dur="1" fill="hold">
                                          <p:stCondLst>
                                            <p:cond delay="0"/>
                                          </p:stCondLst>
                                        </p:cTn>
                                        <p:tgtEl>
                                          <p:spTgt spid="8203"/>
                                        </p:tgtEl>
                                        <p:attrNameLst>
                                          <p:attrName>style.visibility</p:attrName>
                                        </p:attrNameLst>
                                      </p:cBhvr>
                                      <p:to>
                                        <p:strVal val="visible"/>
                                      </p:to>
                                    </p:set>
                                    <p:animEffect transition="in" filter="fade">
                                      <p:cBhvr additive="base">
                                        <p:cTn id="15" dur="1000" fill="hold"/>
                                        <p:tgtEl>
                                          <p:spTgt spid="8203"/>
                                        </p:tgtEl>
                                      </p:cBhvr>
                                    </p:animEffect>
                                    <p:anim calcmode="lin" valueType="num">
                                      <p:cBhvr additive="base">
                                        <p:cTn id="16" dur="1000" fill="hold"/>
                                        <p:tgtEl>
                                          <p:spTgt spid="8203"/>
                                        </p:tgtEl>
                                        <p:attrNameLst>
                                          <p:attrName>ppt_x</p:attrName>
                                        </p:attrNameLst>
                                      </p:cBhvr>
                                      <p:tavLst>
                                        <p:tav tm="0">
                                          <p:val>
                                            <p:strVal val="#ppt_x"/>
                                          </p:val>
                                        </p:tav>
                                        <p:tav tm="100000">
                                          <p:val>
                                            <p:strVal val="#ppt_x"/>
                                          </p:val>
                                        </p:tav>
                                      </p:tavLst>
                                    </p:anim>
                                    <p:anim calcmode="lin" valueType="num">
                                      <p:cBhvr additive="base">
                                        <p:cTn id="17" dur="1000" fill="hold"/>
                                        <p:tgtEl>
                                          <p:spTgt spid="820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grpSp>
        <p:nvGrpSpPr>
          <p:cNvPr id="9217" name="组合 5"/>
          <p:cNvGrpSpPr/>
          <p:nvPr/>
        </p:nvGrpSpPr>
        <p:grpSpPr>
          <a:xfrm>
            <a:off x="2425700" y="279400"/>
            <a:ext cx="4192588" cy="1992312"/>
            <a:chOff x="1851755" y="1505713"/>
            <a:chExt cx="5440491" cy="2584754"/>
          </a:xfrm>
        </p:grpSpPr>
        <p:grpSp>
          <p:nvGrpSpPr>
            <p:cNvPr id="9218" name="组合 81"/>
            <p:cNvGrpSpPr/>
            <p:nvPr/>
          </p:nvGrpSpPr>
          <p:grpSpPr>
            <a:xfrm>
              <a:off x="1533189" y="1385529"/>
              <a:ext cx="2664226" cy="2591900"/>
              <a:chOff x="3295850" y="1895995"/>
              <a:chExt cx="3725149" cy="4660916"/>
            </a:xfrm>
          </p:grpSpPr>
        </p:grpSp>
        <p:grpSp>
          <p:nvGrpSpPr>
            <p:cNvPr id="9219" name="组合 82"/>
            <p:cNvGrpSpPr/>
            <p:nvPr/>
          </p:nvGrpSpPr>
          <p:grpSpPr>
            <a:xfrm>
              <a:off x="2302897" y="1980707"/>
              <a:ext cx="4989349" cy="751080"/>
              <a:chOff x="2302897" y="1980707"/>
              <a:chExt cx="4989349" cy="751080"/>
            </a:xfrm>
          </p:grpSpPr>
          <p:sp>
            <p:nvSpPr>
              <p:cNvPr id="9220" name="圆角矩形 8"/>
              <p:cNvSpPr/>
              <p:nvPr/>
            </p:nvSpPr>
            <p:spPr>
              <a:xfrm>
                <a:off x="3397295" y="1980707"/>
                <a:ext cx="3894951" cy="751080"/>
              </a:xfrm>
              <a:prstGeom prst="roundRect">
                <a:avLst>
                  <a:gd name="adj" fmla="val 9976"/>
                </a:avLst>
              </a:prstGeom>
              <a:solidFill>
                <a:srgbClr val="00B0F0"/>
              </a:solidFill>
              <a:ln w="2540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grad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015" b="1" i="0" u="none" strike="noStrike" kern="1200" cap="none" spc="0" normalizeH="0" baseline="0" noProof="0">
                  <a:ln>
                    <a:noFill/>
                  </a:ln>
                  <a:solidFill>
                    <a:schemeClr val="lt1"/>
                  </a:solidFill>
                  <a:effectLst/>
                  <a:uLnTx/>
                  <a:uFillTx/>
                  <a:latin typeface="+mn-lt"/>
                  <a:ea typeface="+mn-ea"/>
                  <a:cs typeface="+mn-cs"/>
                </a:endParaRPr>
              </a:p>
            </p:txBody>
          </p:sp>
          <p:grpSp>
            <p:nvGrpSpPr>
              <p:cNvPr id="9221" name="组合 84"/>
              <p:cNvGrpSpPr/>
              <p:nvPr/>
            </p:nvGrpSpPr>
            <p:grpSpPr>
              <a:xfrm>
                <a:off x="3467584" y="2294564"/>
                <a:ext cx="118508" cy="118509"/>
                <a:chOff x="4486616" y="3001075"/>
                <a:chExt cx="274695" cy="274699"/>
              </a:xfrm>
            </p:grpSpPr>
            <p:sp>
              <p:nvSpPr>
                <p:cNvPr id="9222" name="椭圆 21"/>
                <p:cNvSpPr/>
                <p:nvPr/>
              </p:nvSpPr>
              <p:spPr>
                <a:xfrm rot="16200000">
                  <a:off x="4484837" y="3000957"/>
                  <a:ext cx="276891" cy="276951"/>
                </a:xfrm>
                <a:prstGeom prst="ellipse">
                  <a:avLst/>
                </a:prstGeom>
                <a:gradFill rotWithShape="1">
                  <a:gsLst>
                    <a:gs pos="0">
                      <a:srgbClr val="FFFFFF"/>
                    </a:gs>
                    <a:gs pos="17000">
                      <a:srgbClr val="A6A6A6"/>
                    </a:gs>
                    <a:gs pos="35001">
                      <a:srgbClr val="F2F2F2"/>
                    </a:gs>
                    <a:gs pos="55000">
                      <a:srgbClr val="A6A6A6"/>
                    </a:gs>
                    <a:gs pos="75000">
                      <a:srgbClr val="F2F2F2"/>
                    </a:gs>
                    <a:gs pos="100000">
                      <a:srgbClr val="A6A6A6"/>
                    </a:gs>
                  </a:gsLst>
                  <a:lin ang="2700000" scaled="1"/>
                </a:gradFill>
                <a:ln w="25400">
                  <a:noFill/>
                  <a:miter lim="800000"/>
                </a:ln>
                <a:effectLst>
                  <a:outerShdw blurRad="12700" dist="12700" dir="2700000" algn="tl">
                    <a:srgbClr val="000000">
                      <a:alpha val="39999"/>
                    </a:srgbClr>
                  </a:outerShdw>
                </a:effectLst>
              </p:spPr>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ctr"/>
                  <a:endParaRPr lang="zh-CN" altLang="en-US" sz="1000" b="1">
                    <a:solidFill>
                      <a:srgbClr val="FFFFFF"/>
                    </a:solidFill>
                  </a:endParaRPr>
                </a:p>
              </p:txBody>
            </p:sp>
            <p:sp>
              <p:nvSpPr>
                <p:cNvPr id="9223" name="椭圆 22"/>
                <p:cNvSpPr/>
                <p:nvPr/>
              </p:nvSpPr>
              <p:spPr>
                <a:xfrm rot="16200000">
                  <a:off x="4511585" y="3026055"/>
                  <a:ext cx="224753" cy="224751"/>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015" b="1" i="0" u="none" strike="noStrike" kern="1200" cap="none" spc="0" normalizeH="0" baseline="0" noProof="0">
                    <a:ln>
                      <a:noFill/>
                    </a:ln>
                    <a:solidFill>
                      <a:prstClr val="white"/>
                    </a:solidFill>
                    <a:effectLst/>
                    <a:uLnTx/>
                    <a:uFillTx/>
                    <a:latin typeface="+mn-lt"/>
                    <a:ea typeface="+mn-ea"/>
                    <a:cs typeface="+mn-cs"/>
                  </a:endParaRPr>
                </a:p>
              </p:txBody>
            </p:sp>
          </p:grpSp>
          <p:grpSp>
            <p:nvGrpSpPr>
              <p:cNvPr id="9224" name="组合 85"/>
              <p:cNvGrpSpPr/>
              <p:nvPr/>
            </p:nvGrpSpPr>
            <p:grpSpPr>
              <a:xfrm>
                <a:off x="3168079" y="2294564"/>
                <a:ext cx="118508" cy="118509"/>
                <a:chOff x="4486616" y="3001075"/>
                <a:chExt cx="274695" cy="274699"/>
              </a:xfrm>
            </p:grpSpPr>
            <p:sp>
              <p:nvSpPr>
                <p:cNvPr id="9225" name="椭圆 19"/>
                <p:cNvSpPr/>
                <p:nvPr/>
              </p:nvSpPr>
              <p:spPr>
                <a:xfrm rot="16200000">
                  <a:off x="4479537" y="3008121"/>
                  <a:ext cx="276891" cy="262624"/>
                </a:xfrm>
                <a:prstGeom prst="ellipse">
                  <a:avLst/>
                </a:prstGeom>
                <a:gradFill rotWithShape="1">
                  <a:gsLst>
                    <a:gs pos="0">
                      <a:srgbClr val="FFFFFF"/>
                    </a:gs>
                    <a:gs pos="17000">
                      <a:srgbClr val="A6A6A6"/>
                    </a:gs>
                    <a:gs pos="35001">
                      <a:srgbClr val="F2F2F2"/>
                    </a:gs>
                    <a:gs pos="55000">
                      <a:srgbClr val="A6A6A6"/>
                    </a:gs>
                    <a:gs pos="75000">
                      <a:srgbClr val="F2F2F2"/>
                    </a:gs>
                    <a:gs pos="100000">
                      <a:srgbClr val="A6A6A6"/>
                    </a:gs>
                  </a:gsLst>
                  <a:lin ang="2700000" scaled="1"/>
                </a:gradFill>
                <a:ln w="25400">
                  <a:noFill/>
                  <a:miter lim="800000"/>
                </a:ln>
                <a:effectLst>
                  <a:outerShdw blurRad="12700" dist="12700" dir="2700000" algn="tl">
                    <a:srgbClr val="000000">
                      <a:alpha val="39999"/>
                    </a:srgbClr>
                  </a:outerShdw>
                </a:effectLst>
              </p:spPr>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ctr"/>
                  <a:endParaRPr lang="zh-CN" altLang="en-US" sz="1000" b="1">
                    <a:solidFill>
                      <a:srgbClr val="FFFFFF"/>
                    </a:solidFill>
                  </a:endParaRPr>
                </a:p>
              </p:txBody>
            </p:sp>
            <p:sp>
              <p:nvSpPr>
                <p:cNvPr id="9226" name="椭圆 20"/>
                <p:cNvSpPr/>
                <p:nvPr/>
              </p:nvSpPr>
              <p:spPr>
                <a:xfrm rot="16200000">
                  <a:off x="4511585" y="3026055"/>
                  <a:ext cx="224753" cy="224751"/>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015" b="1" i="0" u="none" strike="noStrike" kern="1200" cap="none" spc="0" normalizeH="0" baseline="0" noProof="0">
                    <a:ln>
                      <a:noFill/>
                    </a:ln>
                    <a:solidFill>
                      <a:prstClr val="white"/>
                    </a:solidFill>
                    <a:effectLst/>
                    <a:uLnTx/>
                    <a:uFillTx/>
                    <a:latin typeface="+mn-lt"/>
                    <a:ea typeface="+mn-ea"/>
                    <a:cs typeface="+mn-cs"/>
                  </a:endParaRPr>
                </a:p>
              </p:txBody>
            </p:sp>
          </p:grpSp>
          <p:grpSp>
            <p:nvGrpSpPr>
              <p:cNvPr id="9227" name="组合 86"/>
              <p:cNvGrpSpPr/>
              <p:nvPr/>
            </p:nvGrpSpPr>
            <p:grpSpPr>
              <a:xfrm>
                <a:off x="3197698" y="2171864"/>
                <a:ext cx="362117" cy="236685"/>
                <a:chOff x="4312849" y="3104300"/>
                <a:chExt cx="384317" cy="61430"/>
              </a:xfrm>
            </p:grpSpPr>
          </p:grpSp>
          <p:grpSp>
            <p:nvGrpSpPr>
              <p:cNvPr id="9228" name="组合 87"/>
              <p:cNvGrpSpPr/>
              <p:nvPr/>
            </p:nvGrpSpPr>
            <p:grpSpPr>
              <a:xfrm>
                <a:off x="3635164" y="2097014"/>
                <a:ext cx="630643" cy="550614"/>
                <a:chOff x="4846885" y="2796017"/>
                <a:chExt cx="840857" cy="734151"/>
              </a:xfrm>
            </p:grpSpPr>
            <p:sp>
              <p:nvSpPr>
                <p:cNvPr id="9229" name="椭圆 15"/>
                <p:cNvSpPr/>
                <p:nvPr/>
              </p:nvSpPr>
              <p:spPr>
                <a:xfrm>
                  <a:off x="4902566" y="2795742"/>
                  <a:ext cx="722379" cy="7551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ctr"/>
                  <a:endParaRPr lang="zh-CN" altLang="en-US" sz="1000" b="1">
                    <a:solidFill>
                      <a:srgbClr val="FFFFFF"/>
                    </a:solidFill>
                  </a:endParaRPr>
                </a:p>
              </p:txBody>
            </p:sp>
            <p:sp>
              <p:nvSpPr>
                <p:cNvPr id="9230" name="文本框 18"/>
                <p:cNvSpPr/>
                <p:nvPr/>
              </p:nvSpPr>
              <p:spPr>
                <a:xfrm>
                  <a:off x="4846885" y="2811166"/>
                  <a:ext cx="840857" cy="719002"/>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ctr"/>
                  <a:r>
                    <a:rPr lang="en-US" altLang="zh-CN" sz="2100" b="1">
                      <a:solidFill>
                        <a:srgbClr val="00B0F0"/>
                      </a:solidFill>
                      <a:latin typeface="Impact" pitchFamily="34" charset="0"/>
                    </a:rPr>
                    <a:t>01</a:t>
                  </a:r>
                  <a:endParaRPr lang="zh-CN" altLang="en-US" sz="2100" b="1">
                    <a:solidFill>
                      <a:srgbClr val="00B0F0"/>
                    </a:solidFill>
                    <a:latin typeface="Impact" pitchFamily="34" charset="0"/>
                    <a:ea typeface="宋体" pitchFamily="2" charset="-122"/>
                  </a:endParaRPr>
                </a:p>
              </p:txBody>
            </p:sp>
          </p:grpSp>
          <p:sp>
            <p:nvSpPr>
              <p:cNvPr id="9231" name="文本框 24"/>
              <p:cNvSpPr/>
              <p:nvPr/>
            </p:nvSpPr>
            <p:spPr>
              <a:xfrm>
                <a:off x="4035549" y="2014039"/>
                <a:ext cx="2629911" cy="659085"/>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ctr"/>
                <a:r>
                  <a:rPr lang="zh-CN" altLang="en-US" sz="2700" b="1">
                    <a:solidFill>
                      <a:schemeClr val="bg1"/>
                    </a:solidFill>
                    <a:latin typeface="黑体" pitchFamily="49" charset="-122"/>
                    <a:ea typeface="黑体" pitchFamily="49" charset="-122"/>
                  </a:rPr>
                  <a:t>试题凝聚</a:t>
                </a:r>
                <a:endParaRPr lang="zh-CN" altLang="en-US" sz="2700" b="1">
                  <a:solidFill>
                    <a:schemeClr val="bg1"/>
                  </a:solidFill>
                  <a:latin typeface="黑体" pitchFamily="49" charset="-122"/>
                  <a:ea typeface="黑体" pitchFamily="49" charset="-122"/>
                </a:endParaRPr>
              </a:p>
            </p:txBody>
          </p:sp>
          <p:sp>
            <p:nvSpPr>
              <p:cNvPr id="9232" name="KSO_Shape"/>
              <p:cNvSpPr/>
              <p:nvPr/>
            </p:nvSpPr>
            <p:spPr>
              <a:xfrm>
                <a:off x="2302898" y="2098867"/>
                <a:ext cx="558262" cy="533428"/>
              </a:xfrm>
              <a:custGeom>
                <a:rect l="l" t="t" r="r" b="b"/>
                <a:pathLst>
                  <a:path w="1889279" h="1810503">
                    <a:moveTo>
                      <a:pt x="1408636" y="1462945"/>
                    </a:moveTo>
                    <a:cubicBezTo>
                      <a:pt x="1471912" y="1494489"/>
                      <a:pt x="1528819" y="1532588"/>
                      <a:pt x="1575786" y="1578162"/>
                    </a:cubicBezTo>
                    <a:cubicBezTo>
                      <a:pt x="1467281" y="1672800"/>
                      <a:pt x="1335058" y="1742507"/>
                      <a:pt x="1188886" y="1779443"/>
                    </a:cubicBezTo>
                    <a:cubicBezTo>
                      <a:pt x="1278166" y="1700386"/>
                      <a:pt x="1353810" y="1592053"/>
                      <a:pt x="1408636" y="1462945"/>
                    </a:cubicBezTo>
                    <a:close/>
                    <a:moveTo>
                      <a:pt x="494888" y="1445849"/>
                    </a:moveTo>
                    <a:cubicBezTo>
                      <a:pt x="556747" y="1590569"/>
                      <a:pt x="643865" y="1709702"/>
                      <a:pt x="747068" y="1790925"/>
                    </a:cubicBezTo>
                    <a:cubicBezTo>
                      <a:pt x="576321" y="1756303"/>
                      <a:pt x="422614" y="1677538"/>
                      <a:pt x="300900" y="1566189"/>
                    </a:cubicBezTo>
                    <a:cubicBezTo>
                      <a:pt x="355309" y="1517036"/>
                      <a:pt x="421005" y="1476420"/>
                      <a:pt x="494888" y="1445849"/>
                    </a:cubicBezTo>
                    <a:close/>
                    <a:moveTo>
                      <a:pt x="900586" y="1355871"/>
                    </a:moveTo>
                    <a:lnTo>
                      <a:pt x="900586" y="1808904"/>
                    </a:lnTo>
                    <a:lnTo>
                      <a:pt x="884222" y="1808113"/>
                    </a:lnTo>
                    <a:cubicBezTo>
                      <a:pt x="745280" y="1742581"/>
                      <a:pt x="627378" y="1604992"/>
                      <a:pt x="551037" y="1423344"/>
                    </a:cubicBezTo>
                    <a:cubicBezTo>
                      <a:pt x="655969" y="1381011"/>
                      <a:pt x="774745" y="1357337"/>
                      <a:pt x="900586" y="1355871"/>
                    </a:cubicBezTo>
                    <a:close/>
                    <a:moveTo>
                      <a:pt x="953521" y="1355186"/>
                    </a:moveTo>
                    <a:cubicBezTo>
                      <a:pt x="1099660" y="1356509"/>
                      <a:pt x="1236550" y="1386650"/>
                      <a:pt x="1354036" y="1440083"/>
                    </a:cubicBezTo>
                    <a:cubicBezTo>
                      <a:pt x="1283551" y="1605630"/>
                      <a:pt x="1178611" y="1734316"/>
                      <a:pt x="1054486" y="1804443"/>
                    </a:cubicBezTo>
                    <a:lnTo>
                      <a:pt x="953521" y="1810503"/>
                    </a:lnTo>
                    <a:close/>
                    <a:moveTo>
                      <a:pt x="1517159" y="931303"/>
                    </a:moveTo>
                    <a:lnTo>
                      <a:pt x="1889279" y="931303"/>
                    </a:lnTo>
                    <a:cubicBezTo>
                      <a:pt x="1883282" y="1167646"/>
                      <a:pt x="1781715" y="1381244"/>
                      <a:pt x="1618873" y="1536894"/>
                    </a:cubicBezTo>
                    <a:cubicBezTo>
                      <a:pt x="1566437" y="1485571"/>
                      <a:pt x="1502786" y="1442774"/>
                      <a:pt x="1431939" y="1407715"/>
                    </a:cubicBezTo>
                    <a:cubicBezTo>
                      <a:pt x="1485774" y="1266553"/>
                      <a:pt x="1516428" y="1104135"/>
                      <a:pt x="1517159" y="931303"/>
                    </a:cubicBezTo>
                    <a:close/>
                    <a:moveTo>
                      <a:pt x="953521" y="931303"/>
                    </a:moveTo>
                    <a:lnTo>
                      <a:pt x="1456842" y="931303"/>
                    </a:lnTo>
                    <a:cubicBezTo>
                      <a:pt x="1456123" y="1096196"/>
                      <a:pt x="1427268" y="1250986"/>
                      <a:pt x="1375819" y="1384691"/>
                    </a:cubicBezTo>
                    <a:cubicBezTo>
                      <a:pt x="1251537" y="1327928"/>
                      <a:pt x="1107288" y="1296191"/>
                      <a:pt x="953521" y="1294902"/>
                    </a:cubicBezTo>
                    <a:close/>
                    <a:moveTo>
                      <a:pt x="448568" y="931303"/>
                    </a:moveTo>
                    <a:lnTo>
                      <a:pt x="900586" y="931303"/>
                    </a:lnTo>
                    <a:lnTo>
                      <a:pt x="900586" y="1295603"/>
                    </a:lnTo>
                    <a:cubicBezTo>
                      <a:pt x="766605" y="1297053"/>
                      <a:pt x="640053" y="1322469"/>
                      <a:pt x="528061" y="1368046"/>
                    </a:cubicBezTo>
                    <a:cubicBezTo>
                      <a:pt x="478984" y="1238632"/>
                      <a:pt x="450499" y="1089843"/>
                      <a:pt x="448568" y="931303"/>
                    </a:cubicBezTo>
                    <a:close/>
                    <a:moveTo>
                      <a:pt x="0" y="931303"/>
                    </a:moveTo>
                    <a:lnTo>
                      <a:pt x="388264" y="931303"/>
                    </a:lnTo>
                    <a:cubicBezTo>
                      <a:pt x="390220" y="1097785"/>
                      <a:pt x="420532" y="1254193"/>
                      <a:pt x="473139" y="1390578"/>
                    </a:cubicBezTo>
                    <a:cubicBezTo>
                      <a:pt x="391203" y="1423988"/>
                      <a:pt x="318506" y="1469260"/>
                      <a:pt x="258353" y="1524144"/>
                    </a:cubicBezTo>
                    <a:cubicBezTo>
                      <a:pt x="102364" y="1370026"/>
                      <a:pt x="5849" y="1161456"/>
                      <a:pt x="0" y="931303"/>
                    </a:cubicBezTo>
                    <a:close/>
                    <a:moveTo>
                      <a:pt x="536834" y="421694"/>
                    </a:moveTo>
                    <a:cubicBezTo>
                      <a:pt x="646682" y="464986"/>
                      <a:pt x="770110" y="489176"/>
                      <a:pt x="900586" y="490537"/>
                    </a:cubicBezTo>
                    <a:lnTo>
                      <a:pt x="900586" y="875390"/>
                    </a:lnTo>
                    <a:lnTo>
                      <a:pt x="448805" y="875390"/>
                    </a:lnTo>
                    <a:cubicBezTo>
                      <a:pt x="451150" y="709592"/>
                      <a:pt x="482649" y="554587"/>
                      <a:pt x="536834" y="421694"/>
                    </a:cubicBezTo>
                    <a:close/>
                    <a:moveTo>
                      <a:pt x="1356131" y="409527"/>
                    </a:moveTo>
                    <a:cubicBezTo>
                      <a:pt x="1415590" y="544412"/>
                      <a:pt x="1451132" y="703874"/>
                      <a:pt x="1455052" y="875390"/>
                    </a:cubicBezTo>
                    <a:lnTo>
                      <a:pt x="953521" y="875390"/>
                    </a:lnTo>
                    <a:lnTo>
                      <a:pt x="953521" y="491238"/>
                    </a:lnTo>
                    <a:cubicBezTo>
                      <a:pt x="1099303" y="490092"/>
                      <a:pt x="1236528" y="461431"/>
                      <a:pt x="1356131" y="409527"/>
                    </a:cubicBezTo>
                    <a:close/>
                    <a:moveTo>
                      <a:pt x="271202" y="273767"/>
                    </a:moveTo>
                    <a:cubicBezTo>
                      <a:pt x="330895" y="324894"/>
                      <a:pt x="401533" y="367494"/>
                      <a:pt x="480768" y="398692"/>
                    </a:cubicBezTo>
                    <a:cubicBezTo>
                      <a:pt x="424147" y="539118"/>
                      <a:pt x="390867" y="701724"/>
                      <a:pt x="388496" y="875390"/>
                    </a:cubicBezTo>
                    <a:lnTo>
                      <a:pt x="238" y="875390"/>
                    </a:lnTo>
                    <a:cubicBezTo>
                      <a:pt x="7162" y="640451"/>
                      <a:pt x="108645" y="428248"/>
                      <a:pt x="271202" y="273767"/>
                    </a:cubicBezTo>
                    <a:close/>
                    <a:moveTo>
                      <a:pt x="1605567" y="261436"/>
                    </a:moveTo>
                    <a:cubicBezTo>
                      <a:pt x="1775300" y="417133"/>
                      <a:pt x="1881942" y="634296"/>
                      <a:pt x="1889035" y="875390"/>
                    </a:cubicBezTo>
                    <a:lnTo>
                      <a:pt x="1515364" y="875390"/>
                    </a:lnTo>
                    <a:cubicBezTo>
                      <a:pt x="1511419" y="696081"/>
                      <a:pt x="1474168" y="529014"/>
                      <a:pt x="1413107" y="386152"/>
                    </a:cubicBezTo>
                    <a:cubicBezTo>
                      <a:pt x="1485941" y="353453"/>
                      <a:pt x="1551126" y="311628"/>
                      <a:pt x="1605567" y="261436"/>
                    </a:cubicBezTo>
                    <a:close/>
                    <a:moveTo>
                      <a:pt x="748157" y="19413"/>
                    </a:moveTo>
                    <a:cubicBezTo>
                      <a:pt x="649482" y="96557"/>
                      <a:pt x="565491" y="208310"/>
                      <a:pt x="504779" y="344256"/>
                    </a:cubicBezTo>
                    <a:cubicBezTo>
                      <a:pt x="432706" y="315858"/>
                      <a:pt x="368354" y="277545"/>
                      <a:pt x="313920" y="231604"/>
                    </a:cubicBezTo>
                    <a:cubicBezTo>
                      <a:pt x="434240" y="127070"/>
                      <a:pt x="583275" y="52667"/>
                      <a:pt x="748157" y="19413"/>
                    </a:cubicBezTo>
                    <a:close/>
                    <a:moveTo>
                      <a:pt x="1137621" y="18543"/>
                    </a:moveTo>
                    <a:cubicBezTo>
                      <a:pt x="1297904" y="50310"/>
                      <a:pt x="1443338" y="120918"/>
                      <a:pt x="1562575" y="219802"/>
                    </a:cubicBezTo>
                    <a:cubicBezTo>
                      <a:pt x="1512842" y="265093"/>
                      <a:pt x="1453308" y="302843"/>
                      <a:pt x="1386970" y="332857"/>
                    </a:cubicBezTo>
                    <a:cubicBezTo>
                      <a:pt x="1323718" y="199817"/>
                      <a:pt x="1237626" y="91674"/>
                      <a:pt x="1137621" y="18543"/>
                    </a:cubicBezTo>
                    <a:close/>
                    <a:moveTo>
                      <a:pt x="900586" y="1702"/>
                    </a:moveTo>
                    <a:lnTo>
                      <a:pt x="900586" y="430269"/>
                    </a:lnTo>
                    <a:cubicBezTo>
                      <a:pt x="778345" y="428899"/>
                      <a:pt x="662774" y="406468"/>
                      <a:pt x="560047" y="366408"/>
                    </a:cubicBezTo>
                    <a:cubicBezTo>
                      <a:pt x="637783" y="193348"/>
                      <a:pt x="753999" y="63227"/>
                      <a:pt x="890213" y="2203"/>
                    </a:cubicBezTo>
                    <a:close/>
                    <a:moveTo>
                      <a:pt x="953521" y="0"/>
                    </a:moveTo>
                    <a:lnTo>
                      <a:pt x="981035" y="1330"/>
                    </a:lnTo>
                    <a:cubicBezTo>
                      <a:pt x="1124068" y="53565"/>
                      <a:pt x="1247786" y="180867"/>
                      <a:pt x="1332000" y="354889"/>
                    </a:cubicBezTo>
                    <a:cubicBezTo>
                      <a:pt x="1219743" y="403080"/>
                      <a:pt x="1090709" y="429800"/>
                      <a:pt x="953521" y="430954"/>
                    </a:cubicBezTo>
                    <a:close/>
                  </a:path>
                </a:pathLst>
              </a:cu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vl6pPr marL="2286000" algn="l" defTabSz="914400" rtl="0" eaLnBrk="1" latinLnBrk="0" hangingPunct="1">
                  <a:defRPr lang="zh-CN" altLang="en-US" kern="1200">
                    <a:solidFill>
                      <a:schemeClr val="lt1"/>
                    </a:solidFill>
                    <a:latin typeface="+mn-lt"/>
                    <a:ea typeface="+mn-ea"/>
                    <a:cs typeface="+mn-cs"/>
                  </a:defRPr>
                </a:lvl6pPr>
                <a:lvl7pPr marL="2743200" algn="l" defTabSz="914400" rtl="0" eaLnBrk="1" latinLnBrk="0" hangingPunct="1">
                  <a:defRPr lang="zh-CN" altLang="en-US" kern="1200">
                    <a:solidFill>
                      <a:schemeClr val="lt1"/>
                    </a:solidFill>
                    <a:latin typeface="+mn-lt"/>
                    <a:ea typeface="+mn-ea"/>
                    <a:cs typeface="+mn-cs"/>
                  </a:defRPr>
                </a:lvl7pPr>
                <a:lvl8pPr marL="3200400" algn="l" defTabSz="914400" rtl="0" eaLnBrk="1" latinLnBrk="0" hangingPunct="1">
                  <a:defRPr lang="zh-CN" altLang="en-US" kern="1200">
                    <a:solidFill>
                      <a:schemeClr val="lt1"/>
                    </a:solidFill>
                    <a:latin typeface="+mn-lt"/>
                    <a:ea typeface="+mn-ea"/>
                    <a:cs typeface="+mn-cs"/>
                  </a:defRPr>
                </a:lvl8pPr>
                <a:lvl9pPr marL="3657600" algn="l" defTabSz="914400" rtl="0" eaLnBrk="1" latinLnBrk="0" hangingPunct="1">
                  <a:defRPr lang="zh-CN" altLang="en-US" kern="1200">
                    <a:solidFill>
                      <a:schemeClr val="lt1"/>
                    </a:solidFill>
                    <a:latin typeface="+mn-lt"/>
                    <a:ea typeface="+mn-ea"/>
                    <a:cs typeface="+mn-cs"/>
                  </a:defRPr>
                </a:lvl9pPr>
              </a:lstStyle>
              <a:p>
                <a:pPr marL="0" marR="0" lvl="0" indent="0" algn="ctr" fontAlgn="base">
                  <a:spcBef>
                    <a:spcPct val="0"/>
                  </a:spcBef>
                  <a:spcAft>
                    <a:spcPct val="0"/>
                  </a:spcAft>
                </a:pPr>
                <a:endParaRPr lang="zh-CN" altLang="en-US" sz="1800">
                  <a:solidFill>
                    <a:srgbClr val="FFFFFF"/>
                  </a:solidFill>
                </a:endParaRPr>
              </a:p>
            </p:txBody>
          </p:sp>
        </p:grpSp>
      </p:grpSp>
      <p:sp>
        <p:nvSpPr>
          <p:cNvPr id="9233" name="矩形 1">
            <a:hlinkClick r:id="rId2" action="ppaction://hlinksldjump"/>
          </p:cNvPr>
          <p:cNvSpPr/>
          <p:nvPr/>
        </p:nvSpPr>
        <p:spPr>
          <a:xfrm>
            <a:off x="1835150" y="1604962"/>
            <a:ext cx="5788025" cy="460375"/>
          </a:xfrm>
          <a:prstGeom prst="rect">
            <a:avLst/>
          </a:prstGeom>
          <a:solidFill>
            <a:srgbClr val="E56666"/>
          </a:solid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r>
              <a:rPr lang="en-US" altLang="zh-CN" sz="2400" b="1">
                <a:solidFill>
                  <a:schemeClr val="bg1"/>
                </a:solidFill>
                <a:latin typeface="隶书" pitchFamily="49" charset="-122"/>
                <a:ea typeface="隶书" pitchFamily="49" charset="-122"/>
              </a:rPr>
              <a:t>·1 </a:t>
            </a:r>
            <a:r>
              <a:rPr lang="zh-CN" altLang="en-US" sz="2400" b="1">
                <a:solidFill>
                  <a:schemeClr val="bg1"/>
                </a:solidFill>
                <a:latin typeface="隶书" pitchFamily="49" charset="-122"/>
                <a:ea typeface="隶书" pitchFamily="49" charset="-122"/>
              </a:rPr>
              <a:t>探究光的反射规律</a:t>
            </a:r>
            <a:endParaRPr lang="zh-CN" altLang="en-US" sz="2400" b="1">
              <a:solidFill>
                <a:schemeClr val="bg1"/>
              </a:solidFill>
              <a:latin typeface="隶书" pitchFamily="49" charset="-122"/>
              <a:ea typeface="隶书" pitchFamily="49" charset="-122"/>
            </a:endParaRPr>
          </a:p>
        </p:txBody>
      </p:sp>
      <p:sp>
        <p:nvSpPr>
          <p:cNvPr id="9234" name="矩形 2">
            <a:hlinkClick r:id="rId3" action="ppaction://hlinksldjump"/>
          </p:cNvPr>
          <p:cNvSpPr/>
          <p:nvPr/>
        </p:nvSpPr>
        <p:spPr>
          <a:xfrm>
            <a:off x="1835150" y="2117725"/>
            <a:ext cx="5788025" cy="461962"/>
          </a:xfrm>
          <a:prstGeom prst="rect">
            <a:avLst/>
          </a:prstGeom>
          <a:solidFill>
            <a:srgbClr val="00B7CA"/>
          </a:solid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r>
              <a:rPr lang="en-US" altLang="zh-CN" sz="2400" b="1">
                <a:solidFill>
                  <a:schemeClr val="bg1"/>
                </a:solidFill>
                <a:latin typeface="隶书" pitchFamily="49" charset="-122"/>
                <a:ea typeface="隶书" pitchFamily="49" charset="-122"/>
              </a:rPr>
              <a:t>·2 </a:t>
            </a:r>
            <a:r>
              <a:rPr lang="zh-CN" altLang="en-US" sz="2400" b="1">
                <a:solidFill>
                  <a:schemeClr val="bg1"/>
                </a:solidFill>
                <a:latin typeface="隶书" pitchFamily="49" charset="-122"/>
                <a:ea typeface="隶书" pitchFamily="49" charset="-122"/>
              </a:rPr>
              <a:t>探究平面镜成像的特点</a:t>
            </a:r>
            <a:endParaRPr lang="zh-CN" altLang="en-US" sz="2400" b="1">
              <a:solidFill>
                <a:schemeClr val="bg1"/>
              </a:solidFill>
              <a:latin typeface="隶书" pitchFamily="49" charset="-122"/>
              <a:ea typeface="隶书" pitchFamily="49" charset="-122"/>
            </a:endParaRPr>
          </a:p>
        </p:txBody>
      </p:sp>
      <p:pic>
        <p:nvPicPr>
          <p:cNvPr id="9235" name="Picture 7" descr="C:\Users\Administrator\Desktop\习题课件\返回框.png">
            <a:hlinkClick r:id="rId5" action="ppaction://hlinksldjump"/>
          </p:cNvPr>
          <p:cNvPicPr/>
          <p:nvPr/>
        </p:nvPicPr>
        <p:blipFill>
          <a:blip r:embed="rId4"/>
          <a:stretch>
            <a:fillRect/>
          </a:stretch>
        </p:blipFill>
        <p:spPr>
          <a:xfrm>
            <a:off x="8101012" y="4130675"/>
            <a:ext cx="669925" cy="669925"/>
          </a:xfrm>
          <a:prstGeom prst="rect">
            <a:avLst/>
          </a:prstGeom>
          <a:noFill/>
          <a:ln>
            <a:noFill/>
            <a:miter lim="800000"/>
          </a:ln>
        </p:spPr>
      </p:pic>
      <p:sp>
        <p:nvSpPr>
          <p:cNvPr id="9236" name="矩形 27">
            <a:hlinkClick r:id="rId6" action="ppaction://hlinksldjump"/>
          </p:cNvPr>
          <p:cNvSpPr>
            <a:spLocks noChangeArrowheads="1"/>
          </p:cNvSpPr>
          <p:nvPr/>
        </p:nvSpPr>
        <p:spPr bwMode="auto">
          <a:xfrm>
            <a:off x="1835150" y="2628900"/>
            <a:ext cx="5788025" cy="461963"/>
          </a:xfrm>
          <a:prstGeom prst="rect">
            <a:avLst/>
          </a:prstGeom>
          <a:solidFill>
            <a:schemeClr val="accent6">
              <a:lumMod val="75000"/>
            </a:schemeClr>
          </a:solidFill>
          <a:ln>
            <a:noFill/>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r>
              <a:rPr lang="en-US" altLang="zh-CN" sz="2400" b="1">
                <a:solidFill>
                  <a:schemeClr val="bg1"/>
                </a:solidFill>
                <a:latin typeface="隶书" pitchFamily="49" charset="-122"/>
                <a:ea typeface="隶书" pitchFamily="49" charset="-122"/>
              </a:rPr>
              <a:t>·3 </a:t>
            </a:r>
            <a:r>
              <a:rPr lang="zh-CN" altLang="en-US" sz="2400" b="1">
                <a:solidFill>
                  <a:schemeClr val="bg1"/>
                </a:solidFill>
                <a:latin typeface="隶书" pitchFamily="49" charset="-122"/>
                <a:ea typeface="隶书" pitchFamily="49" charset="-122"/>
              </a:rPr>
              <a:t>探究</a:t>
            </a:r>
            <a:r>
              <a:rPr lang="zh-CN" altLang="en-US" sz="2400" b="1">
                <a:solidFill>
                  <a:schemeClr val="bg1"/>
                </a:solidFill>
                <a:latin typeface="隶书" pitchFamily="49" charset="-122"/>
                <a:ea typeface="隶书" pitchFamily="49" charset="-122"/>
              </a:rPr>
              <a:t>凸透镜成像的规律</a:t>
            </a:r>
            <a:endParaRPr lang="zh-CN" altLang="en-US" sz="2400" b="1">
              <a:solidFill>
                <a:schemeClr val="bg1"/>
              </a:solidFill>
              <a:latin typeface="隶书" pitchFamily="49" charset="-122"/>
              <a:ea typeface="隶书"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additive="base">
                                        <p:cTn id="6" dur="1" fill="hold">
                                          <p:stCondLst>
                                            <p:cond delay="0"/>
                                          </p:stCondLst>
                                        </p:cTn>
                                        <p:tgtEl>
                                          <p:spTgt spid="9233"/>
                                        </p:tgtEl>
                                        <p:attrNameLst>
                                          <p:attrName>style.visibility</p:attrName>
                                        </p:attrNameLst>
                                      </p:cBhvr>
                                      <p:to>
                                        <p:strVal val="visible"/>
                                      </p:to>
                                    </p:set>
                                    <p:anim calcmode="lin" valueType="num">
                                      <p:cBhvr additive="base">
                                        <p:cTn id="7" dur="500" fill="hold"/>
                                        <p:tgtEl>
                                          <p:spTgt spid="9233"/>
                                        </p:tgtEl>
                                        <p:attrNameLst>
                                          <p:attrName>ppt_x</p:attrName>
                                        </p:attrNameLst>
                                      </p:cBhvr>
                                      <p:tavLst>
                                        <p:tav tm="0">
                                          <p:val>
                                            <p:strVal val="#ppt_x"/>
                                          </p:val>
                                        </p:tav>
                                        <p:tav tm="100000">
                                          <p:val>
                                            <p:strVal val="#ppt_x"/>
                                          </p:val>
                                        </p:tav>
                                      </p:tavLst>
                                    </p:anim>
                                    <p:anim calcmode="lin" valueType="num">
                                      <p:cBhvr additive="base">
                                        <p:cTn id="8" dur="500" fill="hold"/>
                                        <p:tgtEl>
                                          <p:spTgt spid="9233"/>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2" presetClass="entr" presetSubtype="4" fill="hold" grpId="1" nodeType="clickEffect">
                                  <p:stCondLst>
                                    <p:cond delay="0"/>
                                  </p:stCondLst>
                                  <p:childTnLst>
                                    <p:set>
                                      <p:cBhvr additive="base">
                                        <p:cTn id="13" dur="1" fill="hold">
                                          <p:stCondLst>
                                            <p:cond delay="0"/>
                                          </p:stCondLst>
                                        </p:cTn>
                                        <p:tgtEl>
                                          <p:spTgt spid="9234"/>
                                        </p:tgtEl>
                                        <p:attrNameLst>
                                          <p:attrName>style.visibility</p:attrName>
                                        </p:attrNameLst>
                                      </p:cBhvr>
                                      <p:to>
                                        <p:strVal val="visible"/>
                                      </p:to>
                                    </p:set>
                                    <p:anim calcmode="lin" valueType="num">
                                      <p:cBhvr additive="base">
                                        <p:cTn id="14" dur="500" fill="hold"/>
                                        <p:tgtEl>
                                          <p:spTgt spid="9234"/>
                                        </p:tgtEl>
                                        <p:attrNameLst>
                                          <p:attrName>ppt_x</p:attrName>
                                        </p:attrNameLst>
                                      </p:cBhvr>
                                      <p:tavLst>
                                        <p:tav tm="0">
                                          <p:val>
                                            <p:strVal val="#ppt_x"/>
                                          </p:val>
                                        </p:tav>
                                        <p:tav tm="100000">
                                          <p:val>
                                            <p:strVal val="#ppt_x"/>
                                          </p:val>
                                        </p:tav>
                                      </p:tavLst>
                                    </p:anim>
                                    <p:anim calcmode="lin" valueType="num">
                                      <p:cBhvr additive="base">
                                        <p:cTn id="15" dur="500" fill="hold"/>
                                        <p:tgtEl>
                                          <p:spTgt spid="9234"/>
                                        </p:tgtEl>
                                        <p:attrNameLst>
                                          <p:attrName>ppt_y</p:attrName>
                                        </p:attrNameLst>
                                      </p:cBhvr>
                                      <p:tavLst>
                                        <p:tav tm="0">
                                          <p:val>
                                            <p:strVal val="1+#ppt_h/2"/>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indefinite"/>
                            </p:stCondLst>
                          </p:cTn>
                        </p:par>
                        <p:par>
                          <p:cTn id="18" fill="hold" nodeType="afterGroup">
                            <p:stCondLst>
                              <p:cond delay="0"/>
                            </p:stCondLst>
                            <p:childTnLst>
                              <p:par>
                                <p:cTn id="19" presetID="2" presetClass="entr" presetSubtype="4" fill="hold" grpId="2" nodeType="clickEffect">
                                  <p:stCondLst>
                                    <p:cond delay="0"/>
                                  </p:stCondLst>
                                  <p:childTnLst>
                                    <p:set>
                                      <p:cBhvr additive="base">
                                        <p:cTn id="20" dur="1" fill="hold">
                                          <p:stCondLst>
                                            <p:cond delay="0"/>
                                          </p:stCondLst>
                                        </p:cTn>
                                        <p:tgtEl>
                                          <p:spTgt spid="9236"/>
                                        </p:tgtEl>
                                        <p:attrNameLst>
                                          <p:attrName>style.visibility</p:attrName>
                                        </p:attrNameLst>
                                      </p:cBhvr>
                                      <p:to>
                                        <p:strVal val="visible"/>
                                      </p:to>
                                    </p:set>
                                    <p:anim calcmode="lin" valueType="num">
                                      <p:cBhvr additive="base">
                                        <p:cTn id="21" dur="500" fill="hold"/>
                                        <p:tgtEl>
                                          <p:spTgt spid="9236"/>
                                        </p:tgtEl>
                                        <p:attrNameLst>
                                          <p:attrName>ppt_x</p:attrName>
                                        </p:attrNameLst>
                                      </p:cBhvr>
                                      <p:tavLst>
                                        <p:tav tm="0">
                                          <p:val>
                                            <p:strVal val="#ppt_x"/>
                                          </p:val>
                                        </p:tav>
                                        <p:tav tm="100000">
                                          <p:val>
                                            <p:strVal val="#ppt_x"/>
                                          </p:val>
                                        </p:tav>
                                      </p:tavLst>
                                    </p:anim>
                                    <p:anim calcmode="lin" valueType="num">
                                      <p:cBhvr additive="base">
                                        <p:cTn id="22" dur="500" fill="hold"/>
                                        <p:tgtEl>
                                          <p:spTgt spid="92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33" grpId="0"/>
      <p:bldP spid="9234" grpId="1"/>
      <p:bldP spid="9236" grpId="2"/>
    </p:bldLst>
  </p:timing>
</p:sld>
</file>

<file path=ppt/slides/slide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10241" name="Text Box 22"/>
          <p:cNvSpPr txBox="1">
            <a:spLocks noChangeArrowheads="1"/>
          </p:cNvSpPr>
          <p:nvPr/>
        </p:nvSpPr>
        <p:spPr bwMode="auto">
          <a:xfrm>
            <a:off x="506413" y="1028700"/>
            <a:ext cx="8115300" cy="341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9pPr>
          </a:lstStyle>
          <a:p>
            <a:pPr marL="538480" marR="0" lvl="0" indent="-538480" algn="just" eaLnBrk="0" hangingPunct="0">
              <a:lnSpc>
                <a:spcPct val="150000"/>
              </a:lnSpc>
              <a:spcAft>
                <a:spcPct val="0"/>
              </a:spcAft>
            </a:pPr>
            <a:r>
              <a:rPr lang="zh-CN" altLang="zh-CN" sz="2400" b="1">
                <a:latin typeface="Times New Roman"/>
                <a:ea typeface="宋体" pitchFamily="2" charset="-122"/>
              </a:rPr>
              <a:t>【典例</a:t>
            </a:r>
            <a:r>
              <a:rPr lang="en-US" altLang="zh-CN" sz="2400" b="1">
                <a:latin typeface="Times New Roman"/>
              </a:rPr>
              <a:t>1</a:t>
            </a:r>
            <a:r>
              <a:rPr lang="zh-CN" altLang="zh-CN" sz="2400" b="1">
                <a:latin typeface="Times New Roman"/>
                <a:ea typeface="宋体" pitchFamily="2" charset="-122"/>
              </a:rPr>
              <a:t>】利用如图</a:t>
            </a:r>
            <a:r>
              <a:rPr lang="en-US" altLang="zh-CN" sz="2400" b="1">
                <a:latin typeface="Times New Roman"/>
              </a:rPr>
              <a:t>1</a:t>
            </a:r>
            <a:r>
              <a:rPr lang="zh-CN" altLang="zh-CN" sz="2400" b="1">
                <a:latin typeface="Times New Roman"/>
                <a:ea typeface="宋体" pitchFamily="2" charset="-122"/>
              </a:rPr>
              <a:t>所示装置</a:t>
            </a:r>
            <a:r>
              <a:rPr lang="zh-CN" altLang="zh-CN" sz="2400" b="1">
                <a:latin typeface="Times New Roman"/>
                <a:ea typeface="宋体" pitchFamily="2" charset="-122"/>
              </a:rPr>
              <a:t>进行</a:t>
            </a:r>
            <a:endParaRPr lang="en-US" altLang="zh-CN" sz="2400" b="1">
              <a:latin typeface="Times New Roman"/>
            </a:endParaRPr>
          </a:p>
          <a:p>
            <a:pPr marL="538480" marR="0" lvl="0" indent="-538480" algn="just" eaLnBrk="0" hangingPunct="0">
              <a:lnSpc>
                <a:spcPct val="150000"/>
              </a:lnSpc>
              <a:spcAft>
                <a:spcPct val="0"/>
              </a:spcAft>
            </a:pPr>
            <a:r>
              <a:rPr lang="en-US" altLang="zh-CN" sz="2400" b="1">
                <a:latin typeface="Times New Roman"/>
              </a:rPr>
              <a:t>	</a:t>
            </a:r>
            <a:r>
              <a:rPr lang="zh-CN" altLang="zh-CN" sz="2400" b="1">
                <a:latin typeface="Times New Roman"/>
                <a:ea typeface="宋体" pitchFamily="2" charset="-122"/>
              </a:rPr>
              <a:t>探究</a:t>
            </a:r>
            <a:r>
              <a:rPr lang="zh-CN" altLang="zh-CN" sz="2400" b="1">
                <a:latin typeface="Times New Roman"/>
                <a:ea typeface="宋体" pitchFamily="2" charset="-122"/>
              </a:rPr>
              <a:t>光的反射规律实验。</a:t>
            </a:r>
            <a:endParaRPr lang="zh-CN" altLang="zh-CN" sz="1000">
              <a:latin typeface="宋体" pitchFamily="2" charset="-122"/>
              <a:ea typeface="宋体" pitchFamily="2" charset="-122"/>
            </a:endParaRPr>
          </a:p>
          <a:p>
            <a:pPr marL="538480" marR="0" lvl="0" indent="-538480" algn="just" eaLnBrk="0" hangingPunct="0">
              <a:lnSpc>
                <a:spcPct val="150000"/>
              </a:lnSpc>
              <a:spcAft>
                <a:spcPct val="0"/>
              </a:spcAft>
            </a:pPr>
            <a:r>
              <a:rPr lang="en-US" altLang="zh-CN" sz="2400" b="1">
                <a:latin typeface="Times New Roman"/>
              </a:rPr>
              <a:t>(1)</a:t>
            </a:r>
            <a:r>
              <a:rPr lang="zh-CN" altLang="zh-CN" sz="2400" b="1">
                <a:latin typeface="Times New Roman"/>
                <a:ea typeface="宋体" pitchFamily="2" charset="-122"/>
              </a:rPr>
              <a:t>让一束光贴着纸板</a:t>
            </a:r>
            <a:r>
              <a:rPr lang="en-US" altLang="zh-CN" sz="2400" b="1" i="1">
                <a:latin typeface="Times New Roman"/>
              </a:rPr>
              <a:t>A</a:t>
            </a:r>
            <a:r>
              <a:rPr lang="zh-CN" altLang="zh-CN" sz="2400" b="1">
                <a:latin typeface="Times New Roman"/>
                <a:ea typeface="宋体" pitchFamily="2" charset="-122"/>
              </a:rPr>
              <a:t>沿</a:t>
            </a:r>
            <a:r>
              <a:rPr lang="en-US" altLang="zh-CN" sz="2400" b="1" i="1">
                <a:latin typeface="Times New Roman"/>
              </a:rPr>
              <a:t>EO</a:t>
            </a:r>
            <a:r>
              <a:rPr lang="zh-CN" altLang="zh-CN" sz="2400" b="1">
                <a:latin typeface="Times New Roman"/>
                <a:ea typeface="宋体" pitchFamily="2" charset="-122"/>
              </a:rPr>
              <a:t>方向射向镜面，在纸板</a:t>
            </a:r>
            <a:r>
              <a:rPr lang="en-US" altLang="zh-CN" sz="2400" b="1" i="1">
                <a:latin typeface="Times New Roman"/>
              </a:rPr>
              <a:t>B</a:t>
            </a:r>
            <a:r>
              <a:rPr lang="zh-CN" altLang="zh-CN" sz="2400" b="1">
                <a:latin typeface="Times New Roman"/>
                <a:ea typeface="宋体" pitchFamily="2" charset="-122"/>
              </a:rPr>
              <a:t>上可看到光线沿</a:t>
            </a:r>
            <a:r>
              <a:rPr lang="en-US" altLang="zh-CN" sz="2400" b="1" i="1">
                <a:latin typeface="Times New Roman"/>
              </a:rPr>
              <a:t>OF</a:t>
            </a:r>
            <a:r>
              <a:rPr lang="zh-CN" altLang="zh-CN" sz="2400" b="1">
                <a:latin typeface="Times New Roman"/>
                <a:ea typeface="宋体" pitchFamily="2" charset="-122"/>
              </a:rPr>
              <a:t>方向射出，在纸板上用</a:t>
            </a:r>
            <a:r>
              <a:rPr lang="zh-CN" altLang="zh-CN" sz="2400" b="1">
                <a:latin typeface="Times New Roman"/>
                <a:ea typeface="宋体" pitchFamily="2" charset="-122"/>
              </a:rPr>
              <a:t>笔描</a:t>
            </a:r>
            <a:r>
              <a:rPr lang="zh-CN" altLang="zh-CN" sz="2400" b="1">
                <a:latin typeface="Times New Roman"/>
                <a:ea typeface="宋体" pitchFamily="2" charset="-122"/>
              </a:rPr>
              <a:t>出光线</a:t>
            </a:r>
            <a:r>
              <a:rPr lang="en-US" altLang="zh-CN" sz="2400" b="1" i="1">
                <a:latin typeface="Times New Roman"/>
              </a:rPr>
              <a:t>EO</a:t>
            </a:r>
            <a:r>
              <a:rPr lang="zh-CN" altLang="zh-CN" sz="2400" b="1">
                <a:latin typeface="Times New Roman"/>
                <a:ea typeface="宋体" pitchFamily="2" charset="-122"/>
              </a:rPr>
              <a:t>和</a:t>
            </a:r>
            <a:r>
              <a:rPr lang="en-US" altLang="zh-CN" sz="2400" b="1" i="1">
                <a:latin typeface="Times New Roman"/>
              </a:rPr>
              <a:t>OF</a:t>
            </a:r>
            <a:r>
              <a:rPr lang="zh-CN" altLang="zh-CN" sz="2400" b="1">
                <a:latin typeface="Times New Roman"/>
                <a:ea typeface="宋体" pitchFamily="2" charset="-122"/>
              </a:rPr>
              <a:t>的轨迹，则</a:t>
            </a:r>
            <a:r>
              <a:rPr lang="en-US" altLang="zh-CN" sz="2400" b="1" i="1">
                <a:latin typeface="Times New Roman"/>
              </a:rPr>
              <a:t>EO</a:t>
            </a:r>
            <a:r>
              <a:rPr lang="zh-CN" altLang="zh-CN" sz="2400" b="1">
                <a:latin typeface="Times New Roman"/>
                <a:ea typeface="宋体" pitchFamily="2" charset="-122"/>
              </a:rPr>
              <a:t>与垂直镜面的直线</a:t>
            </a:r>
            <a:r>
              <a:rPr lang="en-US" altLang="zh-CN" sz="2400" b="1" i="1">
                <a:latin typeface="Times New Roman"/>
              </a:rPr>
              <a:t>ON</a:t>
            </a:r>
            <a:r>
              <a:rPr lang="zh-CN" altLang="zh-CN" sz="2400" b="1">
                <a:latin typeface="Times New Roman"/>
                <a:ea typeface="宋体" pitchFamily="2" charset="-122"/>
              </a:rPr>
              <a:t>的夹角</a:t>
            </a:r>
            <a:r>
              <a:rPr lang="en-US" altLang="zh-CN" sz="2400" b="1" i="1">
                <a:latin typeface="Times New Roman"/>
              </a:rPr>
              <a:t>i</a:t>
            </a:r>
            <a:r>
              <a:rPr lang="zh-CN" altLang="zh-CN" sz="2400" b="1">
                <a:latin typeface="Times New Roman"/>
                <a:ea typeface="宋体" pitchFamily="2" charset="-122"/>
              </a:rPr>
              <a:t>是</a:t>
            </a:r>
            <a:r>
              <a:rPr lang="en-US" altLang="zh-CN" sz="2400" b="1">
                <a:latin typeface="Times New Roman"/>
              </a:rPr>
              <a:t>______(</a:t>
            </a:r>
            <a:r>
              <a:rPr lang="zh-CN" altLang="zh-CN" sz="2400" b="1">
                <a:latin typeface="Times New Roman"/>
                <a:ea typeface="宋体" pitchFamily="2" charset="-122"/>
              </a:rPr>
              <a:t>填</a:t>
            </a:r>
            <a:r>
              <a:rPr lang="en-US" altLang="zh-CN" sz="2400" b="1">
                <a:latin typeface="Times New Roman"/>
              </a:rPr>
              <a:t>“</a:t>
            </a:r>
            <a:r>
              <a:rPr lang="zh-CN" altLang="zh-CN" sz="2400" b="1">
                <a:latin typeface="Times New Roman"/>
                <a:ea typeface="宋体" pitchFamily="2" charset="-122"/>
              </a:rPr>
              <a:t>入射角</a:t>
            </a:r>
            <a:r>
              <a:rPr lang="en-US" altLang="zh-CN" sz="2400" b="1">
                <a:latin typeface="Times New Roman"/>
              </a:rPr>
              <a:t>”</a:t>
            </a:r>
            <a:r>
              <a:rPr lang="zh-CN" altLang="zh-CN" sz="2400" b="1">
                <a:latin typeface="Times New Roman"/>
                <a:ea typeface="宋体" pitchFamily="2" charset="-122"/>
              </a:rPr>
              <a:t>或</a:t>
            </a:r>
            <a:r>
              <a:rPr lang="en-US" altLang="zh-CN" sz="2400" b="1">
                <a:latin typeface="Times New Roman"/>
              </a:rPr>
              <a:t>“</a:t>
            </a:r>
            <a:r>
              <a:rPr lang="zh-CN" altLang="zh-CN" sz="2400" b="1">
                <a:latin typeface="Times New Roman"/>
                <a:ea typeface="宋体" pitchFamily="2" charset="-122"/>
              </a:rPr>
              <a:t>反射角</a:t>
            </a:r>
            <a:r>
              <a:rPr lang="en-US" altLang="zh-CN" sz="2400" b="1">
                <a:latin typeface="Times New Roman"/>
              </a:rPr>
              <a:t>”)</a:t>
            </a:r>
            <a:r>
              <a:rPr lang="zh-CN" altLang="zh-CN" sz="2400" b="1">
                <a:latin typeface="Times New Roman"/>
                <a:ea typeface="宋体" pitchFamily="2" charset="-122"/>
              </a:rPr>
              <a:t>。</a:t>
            </a:r>
            <a:endParaRPr lang="zh-CN" altLang="zh-CN" sz="1000">
              <a:latin typeface="宋体" pitchFamily="2" charset="-122"/>
              <a:ea typeface="宋体" pitchFamily="2" charset="-122"/>
            </a:endParaRPr>
          </a:p>
        </p:txBody>
      </p:sp>
      <p:sp>
        <p:nvSpPr>
          <p:cNvPr id="10242" name="矩形 15"/>
          <p:cNvSpPr>
            <a:spLocks noChangeArrowheads="1"/>
          </p:cNvSpPr>
          <p:nvPr/>
        </p:nvSpPr>
        <p:spPr bwMode="auto">
          <a:xfrm>
            <a:off x="539750" y="522288"/>
            <a:ext cx="6985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r>
              <a:rPr lang="zh-CN" altLang="en-US" sz="2400" b="1">
                <a:solidFill>
                  <a:srgbClr val="E46C0A"/>
                </a:solidFill>
                <a:latin typeface="Times New Roman" pitchFamily="18" charset="0"/>
                <a:ea typeface="宋体" pitchFamily="2" charset="-122"/>
              </a:rPr>
              <a:t>类型</a:t>
            </a:r>
            <a:r>
              <a:rPr lang="en-US" altLang="zh-CN" sz="2400" b="1">
                <a:solidFill>
                  <a:srgbClr val="E46C0A"/>
                </a:solidFill>
                <a:latin typeface="Times New Roman" pitchFamily="18" charset="0"/>
                <a:ea typeface="宋体" pitchFamily="2" charset="-122"/>
              </a:rPr>
              <a:t>1  </a:t>
            </a:r>
            <a:r>
              <a:rPr lang="zh-CN" altLang="en-US" sz="2400" b="1">
                <a:solidFill>
                  <a:srgbClr val="E46C0A"/>
                </a:solidFill>
                <a:latin typeface="Times New Roman" pitchFamily="18" charset="0"/>
                <a:ea typeface="宋体" pitchFamily="2" charset="-122"/>
              </a:rPr>
              <a:t>探究</a:t>
            </a:r>
            <a:r>
              <a:rPr lang="zh-CN" altLang="en-US" sz="2400" b="1">
                <a:solidFill>
                  <a:srgbClr val="E46C0A"/>
                </a:solidFill>
                <a:latin typeface="Times New Roman" pitchFamily="18" charset="0"/>
                <a:ea typeface="宋体" pitchFamily="2" charset="-122"/>
              </a:rPr>
              <a:t>光的反射规律</a:t>
            </a:r>
            <a:endParaRPr lang="zh-CN" altLang="en-US" sz="2400" b="1">
              <a:solidFill>
                <a:srgbClr val="E46C0A"/>
              </a:solidFill>
              <a:latin typeface="Times New Roman" pitchFamily="18" charset="0"/>
              <a:ea typeface="宋体" pitchFamily="2" charset="-122"/>
            </a:endParaRPr>
          </a:p>
        </p:txBody>
      </p:sp>
      <p:sp>
        <p:nvSpPr>
          <p:cNvPr id="10243" name="矩形 3"/>
          <p:cNvSpPr/>
          <p:nvPr/>
        </p:nvSpPr>
        <p:spPr>
          <a:xfrm>
            <a:off x="1022350" y="3867150"/>
            <a:ext cx="1112838" cy="461962"/>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r>
              <a:rPr lang="zh-CN" altLang="zh-CN" sz="2400" b="1">
                <a:solidFill>
                  <a:srgbClr val="C00000"/>
                </a:solidFill>
                <a:latin typeface="Times New Roman" pitchFamily="18" charset="0"/>
                <a:ea typeface="宋体" pitchFamily="2" charset="-122"/>
              </a:rPr>
              <a:t>入射角</a:t>
            </a:r>
            <a:endParaRPr lang="zh-CN" altLang="en-US">
              <a:latin typeface="Calibri" pitchFamily="34" charset="0"/>
              <a:ea typeface="宋体" pitchFamily="2" charset="-122"/>
            </a:endParaRPr>
          </a:p>
        </p:txBody>
      </p:sp>
      <p:pic>
        <p:nvPicPr>
          <p:cNvPr id="10244" name="Picture 5" descr="图+420"/>
          <p:cNvPicPr/>
          <p:nvPr/>
        </p:nvPicPr>
        <p:blipFill>
          <a:blip r:embed="rId3">
            <a:clrChange>
              <a:clrFrom>
                <a:srgbClr val="FFFFFF"/>
              </a:clrFrom>
              <a:clrTo>
                <a:srgbClr val="FFFFFF">
                  <a:alpha val="0"/>
                </a:srgbClr>
              </a:clrTo>
            </a:clrChange>
          </a:blip>
          <a:stretch>
            <a:fillRect/>
          </a:stretch>
        </p:blipFill>
        <p:spPr>
          <a:xfrm>
            <a:off x="5761038" y="663575"/>
            <a:ext cx="2182812" cy="1547812"/>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additive="base">
                                        <p:cTn id="6" dur="1" fill="hold">
                                          <p:stCondLst>
                                            <p:cond delay="0"/>
                                          </p:stCondLst>
                                        </p:cTn>
                                        <p:tgtEl>
                                          <p:spTgt spid="10243"/>
                                        </p:tgtEl>
                                        <p:attrNameLst>
                                          <p:attrName>style.visibility</p:attrName>
                                        </p:attrNameLst>
                                      </p:cBhvr>
                                      <p:to>
                                        <p:strVal val="visible"/>
                                      </p:to>
                                    </p:set>
                                    <p:animEffect transition="in" filter="wipe(left)">
                                      <p:cBhvr additive="base">
                                        <p:cTn id="7" dur="500" fill="hold"/>
                                        <p:tgtEl>
                                          <p:spTgt spid="102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p:bldLst>
  </p:timing>
</p:sld>
</file>

<file path=ppt/slides/slide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12289" name="Text Box 22"/>
          <p:cNvSpPr txBox="1">
            <a:spLocks noChangeArrowheads="1"/>
          </p:cNvSpPr>
          <p:nvPr/>
        </p:nvSpPr>
        <p:spPr bwMode="auto">
          <a:xfrm>
            <a:off x="555625" y="555625"/>
            <a:ext cx="8115300" cy="421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9pPr>
          </a:lstStyle>
          <a:p>
            <a:pPr marL="538480" marR="0" lvl="0" indent="-538480" algn="just" eaLnBrk="0" hangingPunct="0">
              <a:lnSpc>
                <a:spcPct val="150000"/>
              </a:lnSpc>
              <a:spcAft>
                <a:spcPct val="0"/>
              </a:spcAft>
            </a:pPr>
            <a:r>
              <a:rPr lang="en-US" altLang="zh-CN" sz="2400" b="1">
                <a:latin typeface="Times New Roman"/>
              </a:rPr>
              <a:t>(</a:t>
            </a:r>
            <a:r>
              <a:rPr lang="en-US" altLang="zh-CN" sz="2400" b="1">
                <a:latin typeface="Times New Roman"/>
              </a:rPr>
              <a:t>2)</a:t>
            </a:r>
            <a:r>
              <a:rPr lang="zh-CN" altLang="zh-CN" sz="2400" b="1">
                <a:latin typeface="Times New Roman"/>
                <a:ea typeface="宋体" pitchFamily="2" charset="-122"/>
              </a:rPr>
              <a:t>多次改变入射角的大小，测得实验数据如下表</a:t>
            </a:r>
            <a:r>
              <a:rPr lang="zh-CN" altLang="zh-CN" sz="2400" b="1">
                <a:latin typeface="Times New Roman"/>
                <a:ea typeface="宋体" pitchFamily="2" charset="-122"/>
              </a:rPr>
              <a:t>。</a:t>
            </a:r>
            <a:endParaRPr lang="en-US" altLang="zh-CN" sz="2400" b="1">
              <a:latin typeface="Times New Roman"/>
            </a:endParaRPr>
          </a:p>
          <a:p>
            <a:pPr marL="538480" marR="0" lvl="0" indent="-538480" algn="just" eaLnBrk="0" hangingPunct="0">
              <a:lnSpc>
                <a:spcPct val="150000"/>
              </a:lnSpc>
              <a:spcAft>
                <a:spcPct val="0"/>
              </a:spcAft>
            </a:pPr>
            <a:endParaRPr lang="en-US" altLang="zh-CN" sz="2400" b="1">
              <a:latin typeface="Times New Roman"/>
            </a:endParaRPr>
          </a:p>
          <a:p>
            <a:pPr marL="538480" marR="0" lvl="0" indent="-538480" algn="just" eaLnBrk="0" hangingPunct="0">
              <a:lnSpc>
                <a:spcPct val="150000"/>
              </a:lnSpc>
              <a:spcAft>
                <a:spcPct val="0"/>
              </a:spcAft>
            </a:pPr>
            <a:endParaRPr lang="en-US" altLang="zh-CN" sz="2400" b="1">
              <a:latin typeface="Times New Roman"/>
            </a:endParaRPr>
          </a:p>
          <a:p>
            <a:pPr marL="538480" marR="0" lvl="0" indent="-538480" algn="just" eaLnBrk="0" hangingPunct="0">
              <a:lnSpc>
                <a:spcPct val="150000"/>
              </a:lnSpc>
              <a:spcAft>
                <a:spcPct val="0"/>
              </a:spcAft>
            </a:pPr>
            <a:endParaRPr lang="en-US" altLang="zh-CN" sz="2400" b="1">
              <a:latin typeface="Times New Roman"/>
            </a:endParaRPr>
          </a:p>
          <a:p>
            <a:pPr marL="538480" marR="0" lvl="0" indent="-538480" algn="just" eaLnBrk="0" hangingPunct="0">
              <a:lnSpc>
                <a:spcPct val="150000"/>
              </a:lnSpc>
              <a:spcAft>
                <a:spcPct val="0"/>
              </a:spcAft>
            </a:pPr>
            <a:endParaRPr lang="zh-CN" altLang="zh-CN" sz="1000">
              <a:latin typeface="宋体" pitchFamily="2" charset="-122"/>
              <a:ea typeface="宋体" pitchFamily="2" charset="-122"/>
            </a:endParaRPr>
          </a:p>
          <a:p>
            <a:pPr marL="538480" marR="0" lvl="0" indent="-538480" algn="just" eaLnBrk="0" hangingPunct="0">
              <a:lnSpc>
                <a:spcPct val="150000"/>
              </a:lnSpc>
              <a:spcAft>
                <a:spcPct val="0"/>
              </a:spcAft>
            </a:pPr>
            <a:r>
              <a:rPr lang="en-US" altLang="zh-CN" sz="2400" b="1">
                <a:latin typeface="Times New Roman"/>
              </a:rPr>
              <a:t>	</a:t>
            </a:r>
            <a:r>
              <a:rPr lang="zh-CN" altLang="zh-CN" sz="2400" b="1">
                <a:latin typeface="Times New Roman"/>
                <a:ea typeface="宋体" pitchFamily="2" charset="-122"/>
              </a:rPr>
              <a:t>分析</a:t>
            </a:r>
            <a:r>
              <a:rPr lang="zh-CN" altLang="zh-CN" sz="2400" b="1">
                <a:latin typeface="Times New Roman"/>
                <a:ea typeface="宋体" pitchFamily="2" charset="-122"/>
              </a:rPr>
              <a:t>数据可得：反射角</a:t>
            </a:r>
            <a:r>
              <a:rPr lang="en-US" altLang="zh-CN" sz="2400" b="1">
                <a:latin typeface="Times New Roman"/>
              </a:rPr>
              <a:t>______(</a:t>
            </a:r>
            <a:r>
              <a:rPr lang="zh-CN" altLang="zh-CN" sz="2400" b="1">
                <a:latin typeface="Times New Roman"/>
                <a:ea typeface="宋体" pitchFamily="2" charset="-122"/>
              </a:rPr>
              <a:t>填</a:t>
            </a:r>
            <a:r>
              <a:rPr lang="en-US" altLang="zh-CN" sz="2400" b="1">
                <a:latin typeface="Times New Roman"/>
              </a:rPr>
              <a:t>“</a:t>
            </a:r>
            <a:r>
              <a:rPr lang="zh-CN" altLang="zh-CN" sz="2400" b="1">
                <a:latin typeface="Times New Roman"/>
                <a:ea typeface="宋体" pitchFamily="2" charset="-122"/>
              </a:rPr>
              <a:t>大于</a:t>
            </a:r>
            <a:r>
              <a:rPr lang="en-US" altLang="zh-CN" sz="2400" b="1">
                <a:latin typeface="Times New Roman"/>
              </a:rPr>
              <a:t>”“</a:t>
            </a:r>
            <a:r>
              <a:rPr lang="zh-CN" altLang="zh-CN" sz="2400" b="1">
                <a:latin typeface="Times New Roman"/>
                <a:ea typeface="宋体" pitchFamily="2" charset="-122"/>
              </a:rPr>
              <a:t>小于</a:t>
            </a:r>
            <a:r>
              <a:rPr lang="en-US" altLang="zh-CN" sz="2400" b="1">
                <a:latin typeface="Times New Roman"/>
              </a:rPr>
              <a:t>”</a:t>
            </a:r>
            <a:r>
              <a:rPr lang="zh-CN" altLang="zh-CN" sz="2400" b="1">
                <a:latin typeface="Times New Roman"/>
                <a:ea typeface="宋体" pitchFamily="2" charset="-122"/>
              </a:rPr>
              <a:t>或</a:t>
            </a:r>
            <a:r>
              <a:rPr lang="en-US" altLang="zh-CN" sz="2400" b="1">
                <a:latin typeface="Times New Roman"/>
              </a:rPr>
              <a:t>“</a:t>
            </a:r>
            <a:r>
              <a:rPr lang="zh-CN" altLang="zh-CN" sz="2400" b="1">
                <a:latin typeface="Times New Roman"/>
                <a:ea typeface="宋体" pitchFamily="2" charset="-122"/>
              </a:rPr>
              <a:t>等于</a:t>
            </a:r>
            <a:r>
              <a:rPr lang="en-US" altLang="zh-CN" sz="2400" b="1">
                <a:latin typeface="Times New Roman"/>
              </a:rPr>
              <a:t>”)</a:t>
            </a:r>
            <a:r>
              <a:rPr lang="zh-CN" altLang="zh-CN" sz="2400" b="1">
                <a:latin typeface="Times New Roman"/>
                <a:ea typeface="宋体" pitchFamily="2" charset="-122"/>
              </a:rPr>
              <a:t>入射角；当入射角变大时，光线</a:t>
            </a:r>
            <a:r>
              <a:rPr lang="en-US" altLang="zh-CN" sz="2400" b="1" i="1">
                <a:latin typeface="Times New Roman"/>
              </a:rPr>
              <a:t>OF</a:t>
            </a:r>
            <a:r>
              <a:rPr lang="en-US" altLang="zh-CN" sz="2400" b="1">
                <a:latin typeface="Times New Roman"/>
              </a:rPr>
              <a:t>______(</a:t>
            </a:r>
            <a:r>
              <a:rPr lang="zh-CN" altLang="zh-CN" sz="2400" b="1">
                <a:latin typeface="Times New Roman"/>
                <a:ea typeface="宋体" pitchFamily="2" charset="-122"/>
              </a:rPr>
              <a:t>填</a:t>
            </a:r>
            <a:r>
              <a:rPr lang="en-US" altLang="zh-CN" sz="2400" b="1">
                <a:latin typeface="Times New Roman"/>
              </a:rPr>
              <a:t>“</a:t>
            </a:r>
            <a:r>
              <a:rPr lang="zh-CN" altLang="zh-CN" sz="2400" b="1">
                <a:latin typeface="Times New Roman"/>
                <a:ea typeface="宋体" pitchFamily="2" charset="-122"/>
              </a:rPr>
              <a:t>远离</a:t>
            </a:r>
            <a:r>
              <a:rPr lang="en-US" altLang="zh-CN" sz="2400" b="1">
                <a:latin typeface="Times New Roman"/>
              </a:rPr>
              <a:t>”</a:t>
            </a:r>
            <a:r>
              <a:rPr lang="zh-CN" altLang="zh-CN" sz="2400" b="1">
                <a:latin typeface="Times New Roman"/>
                <a:ea typeface="宋体" pitchFamily="2" charset="-122"/>
              </a:rPr>
              <a:t>或</a:t>
            </a:r>
            <a:r>
              <a:rPr lang="en-US" altLang="zh-CN" sz="2400" b="1">
                <a:latin typeface="Times New Roman"/>
              </a:rPr>
              <a:t>“</a:t>
            </a:r>
            <a:r>
              <a:rPr lang="zh-CN" altLang="zh-CN" sz="2400" b="1">
                <a:latin typeface="Times New Roman"/>
                <a:ea typeface="宋体" pitchFamily="2" charset="-122"/>
              </a:rPr>
              <a:t>靠近</a:t>
            </a:r>
            <a:r>
              <a:rPr lang="en-US" altLang="zh-CN" sz="2400" b="1">
                <a:latin typeface="Times New Roman"/>
              </a:rPr>
              <a:t>”)</a:t>
            </a:r>
            <a:r>
              <a:rPr lang="zh-CN" altLang="zh-CN" sz="2400" b="1">
                <a:latin typeface="Times New Roman"/>
                <a:ea typeface="宋体" pitchFamily="2" charset="-122"/>
              </a:rPr>
              <a:t>直线</a:t>
            </a:r>
            <a:r>
              <a:rPr lang="en-US" altLang="zh-CN" sz="2400" b="1" i="1">
                <a:latin typeface="Times New Roman"/>
              </a:rPr>
              <a:t>ON</a:t>
            </a:r>
            <a:r>
              <a:rPr lang="zh-CN" altLang="zh-CN" sz="2400" b="1">
                <a:latin typeface="Times New Roman"/>
                <a:ea typeface="宋体" pitchFamily="2" charset="-122"/>
              </a:rPr>
              <a:t>。</a:t>
            </a:r>
            <a:endParaRPr lang="zh-CN" altLang="zh-CN" sz="1000">
              <a:latin typeface="宋体" pitchFamily="2" charset="-122"/>
              <a:ea typeface="宋体" pitchFamily="2" charset="-122"/>
            </a:endParaRPr>
          </a:p>
        </p:txBody>
      </p:sp>
      <p:graphicFrame>
        <p:nvGraphicFramePr>
          <p:cNvPr id="12290" name="表格 18434"/>
          <p:cNvGraphicFramePr/>
          <p:nvPr/>
        </p:nvGraphicFramePr>
        <p:xfrm>
          <a:off x="2627312" y="1230312"/>
          <a:ext cx="3744912" cy="1779588"/>
        </p:xfrm>
        <a:graphic>
          <a:graphicData uri="http://schemas.openxmlformats.org/drawingml/2006/table">
            <a:tbl>
              <a:tblPr/>
              <a:tblGrid>
                <a:gridCol w="1527175"/>
                <a:gridCol w="1104900"/>
                <a:gridCol w="1112838"/>
              </a:tblGrid>
              <a:tr h="444500">
                <a:tc>
                  <a:txBody>
                    <a:bodyPr lIns="68580" tIns="0" rIns="68580" bIns="0" anchor="ct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538162" lvl="0" indent="-538162" algn="ctr"/>
                      <a:r>
                        <a:rPr lang="zh-CN" altLang="en-US" sz="2400" b="1">
                          <a:latin typeface="Times New Roman" pitchFamily="18" charset="0"/>
                          <a:ea typeface="宋体" pitchFamily="2" charset="-122"/>
                        </a:rPr>
                        <a:t>序号</a:t>
                      </a:r>
                      <a:endParaRPr lang="zh-CN" altLang="en-US" sz="1000">
                        <a:latin typeface="宋体" pitchFamily="2" charset="-122"/>
                        <a:ea typeface="Courier New" pitchFamily="49" charset="0"/>
                      </a:endParaRPr>
                    </a:p>
                  </a:txBody>
                  <a:tcPr marL="68580" marR="68580" marT="0" marB="0" anchor="ctr">
                    <a:lnL w="12700">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c>
                  <a:txBody>
                    <a:bodyPr lIns="68580" tIns="0" rIns="68580" bIns="0" anchor="ct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538162" lvl="0" indent="-538162" algn="ctr"/>
                      <a:r>
                        <a:rPr lang="zh-CN" altLang="zh-CN" sz="2400" b="1">
                          <a:latin typeface="宋体" pitchFamily="2" charset="-122"/>
                          <a:ea typeface="宋体" pitchFamily="2" charset="-122"/>
                        </a:rPr>
                        <a:t>∠</a:t>
                      </a:r>
                      <a:r>
                        <a:rPr lang="en-US" altLang="zh-CN" sz="2400" b="1" i="1">
                          <a:latin typeface="Times New Roman" pitchFamily="18" charset="0"/>
                        </a:rPr>
                        <a:t>i</a:t>
                      </a:r>
                      <a:endParaRPr lang="zh-CN" altLang="zh-CN" sz="1000" i="1">
                        <a:latin typeface="宋体" pitchFamily="2" charset="-122"/>
                        <a:ea typeface="Courier New" pitchFamily="49" charset="0"/>
                      </a:endParaRPr>
                    </a:p>
                  </a:txBody>
                  <a:tcPr marL="68580" marR="68580" marT="0" marB="0" anchor="ctr">
                    <a:lnL w="12700">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c>
                  <a:txBody>
                    <a:bodyPr lIns="68580" tIns="0" rIns="68580" bIns="0" anchor="ct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538162" lvl="0" indent="-538162" algn="ctr"/>
                      <a:r>
                        <a:rPr lang="zh-CN" altLang="zh-CN" sz="2400" b="1">
                          <a:latin typeface="宋体" pitchFamily="2" charset="-122"/>
                          <a:ea typeface="宋体" pitchFamily="2" charset="-122"/>
                        </a:rPr>
                        <a:t>∠</a:t>
                      </a:r>
                      <a:r>
                        <a:rPr lang="en-US" altLang="zh-CN" sz="2400" b="1" i="1">
                          <a:latin typeface="Times New Roman" pitchFamily="18" charset="0"/>
                        </a:rPr>
                        <a:t>r</a:t>
                      </a:r>
                      <a:endParaRPr lang="zh-CN" altLang="zh-CN" sz="1000" i="1">
                        <a:latin typeface="宋体" pitchFamily="2" charset="-122"/>
                        <a:ea typeface="Courier New" pitchFamily="49" charset="0"/>
                      </a:endParaRPr>
                    </a:p>
                  </a:txBody>
                  <a:tcPr marL="68580" marR="68580" marT="0" marB="0" anchor="ctr">
                    <a:lnL w="12700">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r>
              <a:tr h="444500">
                <a:tc>
                  <a:txBody>
                    <a:bodyPr lIns="68580" tIns="0" rIns="68580" bIns="0" anchor="ct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538162" lvl="0" indent="-538162" algn="ctr"/>
                      <a:r>
                        <a:rPr lang="en-US" altLang="zh-CN" sz="2400" b="1">
                          <a:latin typeface="Times New Roman" pitchFamily="18" charset="0"/>
                        </a:rPr>
                        <a:t>1</a:t>
                      </a:r>
                      <a:endParaRPr lang="zh-CN" altLang="zh-CN" sz="1000">
                        <a:latin typeface="宋体" pitchFamily="2" charset="-122"/>
                        <a:ea typeface="Courier New" pitchFamily="49" charset="0"/>
                      </a:endParaRPr>
                    </a:p>
                  </a:txBody>
                  <a:tcPr marL="68580" marR="68580" marT="0" marB="0" anchor="ctr">
                    <a:lnL w="12700">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c>
                  <a:txBody>
                    <a:bodyPr lIns="68580" tIns="0" rIns="68580" bIns="0" anchor="ct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538162" lvl="0" indent="-538162" algn="ctr"/>
                      <a:r>
                        <a:rPr lang="en-US" altLang="zh-CN" sz="2400" b="1">
                          <a:latin typeface="Times New Roman" pitchFamily="18" charset="0"/>
                        </a:rPr>
                        <a:t>30°</a:t>
                      </a:r>
                      <a:endParaRPr lang="zh-CN" altLang="zh-CN" sz="1000">
                        <a:latin typeface="宋体" pitchFamily="2" charset="-122"/>
                        <a:ea typeface="Courier New" pitchFamily="49" charset="0"/>
                      </a:endParaRPr>
                    </a:p>
                  </a:txBody>
                  <a:tcPr marL="68580" marR="68580" marT="0" marB="0" anchor="ctr">
                    <a:lnL w="12700">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c>
                  <a:txBody>
                    <a:bodyPr lIns="68580" tIns="0" rIns="68580" bIns="0" anchor="ct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538162" lvl="0" indent="-538162" algn="ctr"/>
                      <a:r>
                        <a:rPr lang="en-US" altLang="zh-CN" sz="2400" b="1">
                          <a:latin typeface="Times New Roman" pitchFamily="18" charset="0"/>
                        </a:rPr>
                        <a:t>30°</a:t>
                      </a:r>
                      <a:endParaRPr lang="zh-CN" altLang="zh-CN" sz="1000">
                        <a:latin typeface="宋体" pitchFamily="2" charset="-122"/>
                        <a:ea typeface="Courier New" pitchFamily="49" charset="0"/>
                      </a:endParaRPr>
                    </a:p>
                  </a:txBody>
                  <a:tcPr marL="68580" marR="68580" marT="0" marB="0" anchor="ctr">
                    <a:lnL w="12700">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r>
              <a:tr h="446088">
                <a:tc>
                  <a:txBody>
                    <a:bodyPr lIns="68580" tIns="0" rIns="68580" bIns="0" anchor="ct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538162" lvl="0" indent="-538162" algn="ctr"/>
                      <a:r>
                        <a:rPr lang="en-US" altLang="zh-CN" sz="2400" b="1">
                          <a:latin typeface="Times New Roman" pitchFamily="18" charset="0"/>
                        </a:rPr>
                        <a:t>2</a:t>
                      </a:r>
                      <a:endParaRPr lang="zh-CN" altLang="zh-CN" sz="1000">
                        <a:latin typeface="宋体" pitchFamily="2" charset="-122"/>
                        <a:ea typeface="Courier New" pitchFamily="49" charset="0"/>
                      </a:endParaRPr>
                    </a:p>
                  </a:txBody>
                  <a:tcPr marL="68580" marR="68580" marT="0" marB="0" anchor="ctr">
                    <a:lnL w="12700">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c>
                  <a:txBody>
                    <a:bodyPr lIns="68580" tIns="0" rIns="68580" bIns="0" anchor="ct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538162" lvl="0" indent="-538162" algn="ctr"/>
                      <a:r>
                        <a:rPr lang="en-US" altLang="zh-CN" sz="2400" b="1">
                          <a:latin typeface="Times New Roman" pitchFamily="18" charset="0"/>
                        </a:rPr>
                        <a:t>45°</a:t>
                      </a:r>
                      <a:endParaRPr lang="zh-CN" altLang="zh-CN" sz="1000">
                        <a:latin typeface="宋体" pitchFamily="2" charset="-122"/>
                        <a:ea typeface="Courier New" pitchFamily="49" charset="0"/>
                      </a:endParaRPr>
                    </a:p>
                  </a:txBody>
                  <a:tcPr marL="68580" marR="68580" marT="0" marB="0" anchor="ctr">
                    <a:lnL w="12700">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c>
                  <a:txBody>
                    <a:bodyPr lIns="68580" tIns="0" rIns="68580" bIns="0" anchor="ct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538162" lvl="0" indent="-538162" algn="ctr"/>
                      <a:r>
                        <a:rPr lang="en-US" altLang="zh-CN" sz="2400" b="1">
                          <a:latin typeface="Times New Roman" pitchFamily="18" charset="0"/>
                        </a:rPr>
                        <a:t>45°</a:t>
                      </a:r>
                      <a:endParaRPr lang="zh-CN" altLang="zh-CN" sz="1000">
                        <a:latin typeface="宋体" pitchFamily="2" charset="-122"/>
                        <a:ea typeface="Courier New" pitchFamily="49" charset="0"/>
                      </a:endParaRPr>
                    </a:p>
                  </a:txBody>
                  <a:tcPr marL="68580" marR="68580" marT="0" marB="0" anchor="ctr">
                    <a:lnL w="12700">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r>
              <a:tr h="444500">
                <a:tc>
                  <a:txBody>
                    <a:bodyPr lIns="68580" tIns="0" rIns="68580" bIns="0" anchor="ct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538162" lvl="0" indent="-538162" algn="ctr"/>
                      <a:r>
                        <a:rPr lang="en-US" altLang="zh-CN" sz="2400" b="1">
                          <a:latin typeface="Times New Roman" pitchFamily="18" charset="0"/>
                        </a:rPr>
                        <a:t>3</a:t>
                      </a:r>
                      <a:endParaRPr lang="zh-CN" altLang="zh-CN" sz="1000">
                        <a:latin typeface="宋体" pitchFamily="2" charset="-122"/>
                        <a:ea typeface="Courier New" pitchFamily="49" charset="0"/>
                      </a:endParaRPr>
                    </a:p>
                  </a:txBody>
                  <a:tcPr marL="68580" marR="68580" marT="0" marB="0" anchor="ctr">
                    <a:lnL w="12700">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c>
                  <a:txBody>
                    <a:bodyPr lIns="68580" tIns="0" rIns="68580" bIns="0" anchor="ct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538162" lvl="0" indent="-538162" algn="ctr"/>
                      <a:r>
                        <a:rPr lang="en-US" altLang="zh-CN" sz="2400" b="1">
                          <a:latin typeface="Times New Roman" pitchFamily="18" charset="0"/>
                        </a:rPr>
                        <a:t>50°</a:t>
                      </a:r>
                      <a:endParaRPr lang="zh-CN" altLang="zh-CN" sz="1000">
                        <a:latin typeface="宋体" pitchFamily="2" charset="-122"/>
                        <a:ea typeface="Courier New" pitchFamily="49" charset="0"/>
                      </a:endParaRPr>
                    </a:p>
                  </a:txBody>
                  <a:tcPr marL="68580" marR="68580" marT="0" marB="0" anchor="ctr">
                    <a:lnL w="12700">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c>
                  <a:txBody>
                    <a:bodyPr lIns="68580" tIns="0" rIns="68580" bIns="0" anchor="ct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538162" lvl="0" indent="-538162" algn="ctr"/>
                      <a:r>
                        <a:rPr lang="en-US" altLang="zh-CN" sz="2400" b="1">
                          <a:latin typeface="Times New Roman" pitchFamily="18" charset="0"/>
                        </a:rPr>
                        <a:t>50°</a:t>
                      </a:r>
                      <a:endParaRPr lang="zh-CN" altLang="zh-CN" sz="1000">
                        <a:latin typeface="宋体" pitchFamily="2" charset="-122"/>
                        <a:ea typeface="Courier New" pitchFamily="49" charset="0"/>
                      </a:endParaRPr>
                    </a:p>
                  </a:txBody>
                  <a:tcPr marL="68580" marR="68580" marT="0" marB="0" anchor="ctr">
                    <a:lnL w="12700">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r>
            </a:tbl>
          </a:graphicData>
        </a:graphic>
      </p:graphicFrame>
      <p:sp>
        <p:nvSpPr>
          <p:cNvPr id="12312" name="矩形 13"/>
          <p:cNvSpPr/>
          <p:nvPr/>
        </p:nvSpPr>
        <p:spPr>
          <a:xfrm>
            <a:off x="4356100" y="3076575"/>
            <a:ext cx="803275" cy="460375"/>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r>
              <a:rPr lang="zh-CN" altLang="zh-CN" sz="2400" b="1">
                <a:solidFill>
                  <a:srgbClr val="C00000"/>
                </a:solidFill>
                <a:latin typeface="Times New Roman" pitchFamily="18" charset="0"/>
                <a:ea typeface="宋体" pitchFamily="2" charset="-122"/>
              </a:rPr>
              <a:t>等于</a:t>
            </a:r>
            <a:endParaRPr lang="zh-CN" altLang="en-US">
              <a:latin typeface="Calibri" pitchFamily="34" charset="0"/>
              <a:ea typeface="宋体" pitchFamily="2" charset="-122"/>
            </a:endParaRPr>
          </a:p>
        </p:txBody>
      </p:sp>
      <p:sp>
        <p:nvSpPr>
          <p:cNvPr id="12313" name="矩形 7"/>
          <p:cNvSpPr/>
          <p:nvPr/>
        </p:nvSpPr>
        <p:spPr>
          <a:xfrm>
            <a:off x="6372225" y="3622675"/>
            <a:ext cx="803275" cy="461962"/>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r>
              <a:rPr lang="zh-CN" altLang="zh-CN" sz="2400" b="1">
                <a:solidFill>
                  <a:srgbClr val="C00000"/>
                </a:solidFill>
                <a:latin typeface="Times New Roman" pitchFamily="18" charset="0"/>
                <a:ea typeface="宋体" pitchFamily="2" charset="-122"/>
              </a:rPr>
              <a:t>远离</a:t>
            </a:r>
            <a:endParaRPr lang="zh-CN" altLang="en-US">
              <a:latin typeface="Calibri" pitchFamily="34" charset="0"/>
              <a:ea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additive="base">
                                        <p:cTn id="6" dur="1" fill="hold">
                                          <p:stCondLst>
                                            <p:cond delay="0"/>
                                          </p:stCondLst>
                                        </p:cTn>
                                        <p:tgtEl>
                                          <p:spTgt spid="12312"/>
                                        </p:tgtEl>
                                        <p:attrNameLst>
                                          <p:attrName>style.visibility</p:attrName>
                                        </p:attrNameLst>
                                      </p:cBhvr>
                                      <p:to>
                                        <p:strVal val="visible"/>
                                      </p:to>
                                    </p:set>
                                    <p:animEffect transition="in" filter="wipe(left)">
                                      <p:cBhvr additive="base">
                                        <p:cTn id="7" dur="500" fill="hold"/>
                                        <p:tgtEl>
                                          <p:spTgt spid="12312"/>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22" presetClass="entr" presetSubtype="8" fill="hold" grpId="1" nodeType="clickEffect">
                                  <p:stCondLst>
                                    <p:cond delay="0"/>
                                  </p:stCondLst>
                                  <p:childTnLst>
                                    <p:set>
                                      <p:cBhvr additive="base">
                                        <p:cTn id="12" dur="1" fill="hold">
                                          <p:stCondLst>
                                            <p:cond delay="0"/>
                                          </p:stCondLst>
                                        </p:cTn>
                                        <p:tgtEl>
                                          <p:spTgt spid="12313"/>
                                        </p:tgtEl>
                                        <p:attrNameLst>
                                          <p:attrName>style.visibility</p:attrName>
                                        </p:attrNameLst>
                                      </p:cBhvr>
                                      <p:to>
                                        <p:strVal val="visible"/>
                                      </p:to>
                                    </p:set>
                                    <p:animEffect transition="in" filter="wipe(left)">
                                      <p:cBhvr additive="base">
                                        <p:cTn id="13" dur="500" fill="hold"/>
                                        <p:tgtEl>
                                          <p:spTgt spid="123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12" grpId="0"/>
      <p:bldP spid="12313" grpId="1"/>
    </p:bldLst>
  </p:timing>
</p:sld>
</file>

<file path=ppt/slides/slide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14337" name="Text Box 22"/>
          <p:cNvSpPr txBox="1">
            <a:spLocks noChangeArrowheads="1"/>
          </p:cNvSpPr>
          <p:nvPr/>
        </p:nvSpPr>
        <p:spPr bwMode="auto">
          <a:xfrm>
            <a:off x="506413" y="614363"/>
            <a:ext cx="8115300" cy="3970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9pPr>
          </a:lstStyle>
          <a:p>
            <a:pPr marL="538480" marR="0" lvl="0" indent="-538480" algn="just" eaLnBrk="0" hangingPunct="0">
              <a:lnSpc>
                <a:spcPct val="150000"/>
              </a:lnSpc>
              <a:spcAft>
                <a:spcPct val="0"/>
              </a:spcAft>
            </a:pPr>
            <a:r>
              <a:rPr lang="en-US" altLang="zh-CN" sz="2400" b="1">
                <a:latin typeface="Times New Roman"/>
              </a:rPr>
              <a:t>(3)</a:t>
            </a:r>
            <a:r>
              <a:rPr lang="zh-CN" altLang="zh-CN" sz="2400" b="1">
                <a:latin typeface="Times New Roman"/>
                <a:ea typeface="宋体" pitchFamily="2" charset="-122"/>
              </a:rPr>
              <a:t>以直线</a:t>
            </a:r>
            <a:r>
              <a:rPr lang="en-US" altLang="zh-CN" sz="2400" b="1">
                <a:latin typeface="Times New Roman"/>
              </a:rPr>
              <a:t>ON</a:t>
            </a:r>
            <a:r>
              <a:rPr lang="zh-CN" altLang="zh-CN" sz="2400" b="1">
                <a:latin typeface="Times New Roman"/>
                <a:ea typeface="宋体" pitchFamily="2" charset="-122"/>
              </a:rPr>
              <a:t>为轴线，把纸板</a:t>
            </a:r>
            <a:r>
              <a:rPr lang="en-US" altLang="zh-CN" sz="2400" b="1">
                <a:latin typeface="Times New Roman"/>
              </a:rPr>
              <a:t>B</a:t>
            </a:r>
            <a:r>
              <a:rPr lang="zh-CN" altLang="zh-CN" sz="2400" b="1">
                <a:latin typeface="Times New Roman"/>
                <a:ea typeface="宋体" pitchFamily="2" charset="-122"/>
              </a:rPr>
              <a:t>向前或向后折，在纸板</a:t>
            </a:r>
            <a:r>
              <a:rPr lang="en-US" altLang="zh-CN" sz="2400" b="1">
                <a:latin typeface="Times New Roman"/>
              </a:rPr>
              <a:t>B</a:t>
            </a:r>
            <a:r>
              <a:rPr lang="zh-CN" altLang="zh-CN" sz="2400" b="1">
                <a:latin typeface="Times New Roman"/>
                <a:ea typeface="宋体" pitchFamily="2" charset="-122"/>
              </a:rPr>
              <a:t>上</a:t>
            </a:r>
            <a:r>
              <a:rPr lang="en-US" altLang="zh-CN" sz="2400" b="1">
                <a:latin typeface="Times New Roman"/>
              </a:rPr>
              <a:t>______(</a:t>
            </a:r>
            <a:r>
              <a:rPr lang="zh-CN" altLang="zh-CN" sz="2400" b="1">
                <a:latin typeface="Times New Roman"/>
                <a:ea typeface="宋体" pitchFamily="2" charset="-122"/>
              </a:rPr>
              <a:t>填</a:t>
            </a:r>
            <a:r>
              <a:rPr lang="en-US" altLang="zh-CN" sz="2400" b="1">
                <a:latin typeface="Times New Roman"/>
              </a:rPr>
              <a:t>“</a:t>
            </a:r>
            <a:r>
              <a:rPr lang="zh-CN" altLang="zh-CN" sz="2400" b="1">
                <a:latin typeface="Times New Roman"/>
                <a:ea typeface="宋体" pitchFamily="2" charset="-122"/>
              </a:rPr>
              <a:t>能</a:t>
            </a:r>
            <a:r>
              <a:rPr lang="en-US" altLang="zh-CN" sz="2400" b="1">
                <a:latin typeface="Times New Roman"/>
              </a:rPr>
              <a:t>”</a:t>
            </a:r>
            <a:r>
              <a:rPr lang="zh-CN" altLang="zh-CN" sz="2400" b="1">
                <a:latin typeface="Times New Roman"/>
                <a:ea typeface="宋体" pitchFamily="2" charset="-122"/>
              </a:rPr>
              <a:t>或</a:t>
            </a:r>
            <a:r>
              <a:rPr lang="en-US" altLang="zh-CN" sz="2400" b="1">
                <a:latin typeface="Times New Roman"/>
              </a:rPr>
              <a:t>“</a:t>
            </a:r>
            <a:r>
              <a:rPr lang="zh-CN" altLang="zh-CN" sz="2400" b="1">
                <a:latin typeface="Times New Roman"/>
                <a:ea typeface="宋体" pitchFamily="2" charset="-122"/>
              </a:rPr>
              <a:t>不能</a:t>
            </a:r>
            <a:r>
              <a:rPr lang="en-US" altLang="zh-CN" sz="2400" b="1">
                <a:latin typeface="Times New Roman"/>
              </a:rPr>
              <a:t>”)</a:t>
            </a:r>
            <a:r>
              <a:rPr lang="zh-CN" altLang="zh-CN" sz="2400" b="1">
                <a:latin typeface="Times New Roman"/>
                <a:ea typeface="宋体" pitchFamily="2" charset="-122"/>
              </a:rPr>
              <a:t>看到反射光线</a:t>
            </a:r>
            <a:r>
              <a:rPr lang="en-US" altLang="zh-CN" sz="2400" b="1">
                <a:latin typeface="Times New Roman"/>
              </a:rPr>
              <a:t>OF</a:t>
            </a:r>
            <a:r>
              <a:rPr lang="zh-CN" altLang="zh-CN" sz="2400" b="1">
                <a:latin typeface="Times New Roman"/>
                <a:ea typeface="宋体" pitchFamily="2" charset="-122"/>
              </a:rPr>
              <a:t>，由此说明反射光线、入射光线与法线在</a:t>
            </a:r>
            <a:r>
              <a:rPr lang="en-US" altLang="zh-CN" sz="2400" b="1">
                <a:latin typeface="Times New Roman"/>
              </a:rPr>
              <a:t>______(</a:t>
            </a:r>
            <a:r>
              <a:rPr lang="zh-CN" altLang="zh-CN" sz="2400" b="1">
                <a:latin typeface="Times New Roman"/>
                <a:ea typeface="宋体" pitchFamily="2" charset="-122"/>
              </a:rPr>
              <a:t>填</a:t>
            </a:r>
            <a:r>
              <a:rPr lang="en-US" altLang="zh-CN" sz="2400" b="1">
                <a:latin typeface="Times New Roman"/>
              </a:rPr>
              <a:t>“</a:t>
            </a:r>
            <a:r>
              <a:rPr lang="zh-CN" altLang="zh-CN" sz="2400" b="1">
                <a:latin typeface="Times New Roman"/>
                <a:ea typeface="宋体" pitchFamily="2" charset="-122"/>
              </a:rPr>
              <a:t>同一</a:t>
            </a:r>
            <a:r>
              <a:rPr lang="en-US" altLang="zh-CN" sz="2400" b="1">
                <a:latin typeface="Times New Roman"/>
              </a:rPr>
              <a:t>”</a:t>
            </a:r>
            <a:r>
              <a:rPr lang="zh-CN" altLang="zh-CN" sz="2400" b="1">
                <a:latin typeface="Times New Roman"/>
                <a:ea typeface="宋体" pitchFamily="2" charset="-122"/>
              </a:rPr>
              <a:t>或</a:t>
            </a:r>
            <a:r>
              <a:rPr lang="en-US" altLang="zh-CN" sz="2400" b="1">
                <a:latin typeface="Times New Roman"/>
              </a:rPr>
              <a:t>“</a:t>
            </a:r>
            <a:r>
              <a:rPr lang="zh-CN" altLang="zh-CN" sz="2400" b="1">
                <a:latin typeface="Times New Roman"/>
                <a:ea typeface="宋体" pitchFamily="2" charset="-122"/>
              </a:rPr>
              <a:t>不同</a:t>
            </a:r>
            <a:r>
              <a:rPr lang="en-US" altLang="zh-CN" sz="2400" b="1">
                <a:latin typeface="Times New Roman"/>
              </a:rPr>
              <a:t>”)</a:t>
            </a:r>
            <a:r>
              <a:rPr lang="zh-CN" altLang="zh-CN" sz="2400" b="1">
                <a:latin typeface="Times New Roman"/>
                <a:ea typeface="宋体" pitchFamily="2" charset="-122"/>
              </a:rPr>
              <a:t>平面内。</a:t>
            </a:r>
            <a:endParaRPr lang="zh-CN" altLang="zh-CN" sz="1000">
              <a:latin typeface="宋体" pitchFamily="2" charset="-122"/>
              <a:ea typeface="宋体" pitchFamily="2" charset="-122"/>
            </a:endParaRPr>
          </a:p>
          <a:p>
            <a:pPr marL="538480" marR="0" lvl="0" indent="-538480" algn="just" eaLnBrk="0" hangingPunct="0">
              <a:lnSpc>
                <a:spcPct val="150000"/>
              </a:lnSpc>
              <a:spcAft>
                <a:spcPct val="0"/>
              </a:spcAft>
            </a:pPr>
            <a:r>
              <a:rPr lang="en-US" altLang="zh-CN" sz="2400" b="1">
                <a:latin typeface="Times New Roman"/>
              </a:rPr>
              <a:t>(4)</a:t>
            </a:r>
            <a:r>
              <a:rPr lang="zh-CN" altLang="zh-CN" sz="2400" b="1">
                <a:latin typeface="Times New Roman"/>
                <a:ea typeface="宋体" pitchFamily="2" charset="-122"/>
              </a:rPr>
              <a:t>实验中，从教室各个方向都能观察到粗糙纸板表面反射的光线，这种反射属于</a:t>
            </a:r>
            <a:r>
              <a:rPr lang="en-US" altLang="zh-CN" sz="2400" b="1">
                <a:latin typeface="Times New Roman"/>
              </a:rPr>
              <a:t>__</a:t>
            </a:r>
            <a:r>
              <a:rPr lang="en-US" altLang="zh-CN" sz="2400" b="1">
                <a:latin typeface="Times New Roman"/>
              </a:rPr>
              <a:t>__</a:t>
            </a:r>
            <a:r>
              <a:rPr lang="en-US" altLang="zh-CN" sz="2400" b="1">
                <a:latin typeface="Times New Roman"/>
              </a:rPr>
              <a:t>____(</a:t>
            </a:r>
            <a:r>
              <a:rPr lang="zh-CN" altLang="zh-CN" sz="2400" b="1">
                <a:latin typeface="Times New Roman"/>
                <a:ea typeface="宋体" pitchFamily="2" charset="-122"/>
              </a:rPr>
              <a:t>填</a:t>
            </a:r>
            <a:r>
              <a:rPr lang="en-US" altLang="zh-CN" sz="2400" b="1">
                <a:latin typeface="Times New Roman"/>
              </a:rPr>
              <a:t>“</a:t>
            </a:r>
            <a:r>
              <a:rPr lang="zh-CN" altLang="zh-CN" sz="2400" b="1">
                <a:latin typeface="Times New Roman"/>
                <a:ea typeface="宋体" pitchFamily="2" charset="-122"/>
              </a:rPr>
              <a:t>镜面反射</a:t>
            </a:r>
            <a:r>
              <a:rPr lang="en-US" altLang="zh-CN" sz="2400" b="1">
                <a:latin typeface="Times New Roman"/>
              </a:rPr>
              <a:t>”</a:t>
            </a:r>
            <a:r>
              <a:rPr lang="zh-CN" altLang="zh-CN" sz="2400" b="1">
                <a:latin typeface="Times New Roman"/>
                <a:ea typeface="宋体" pitchFamily="2" charset="-122"/>
              </a:rPr>
              <a:t>或</a:t>
            </a:r>
            <a:r>
              <a:rPr lang="en-US" altLang="zh-CN" sz="2400" b="1">
                <a:latin typeface="Times New Roman"/>
              </a:rPr>
              <a:t>“</a:t>
            </a:r>
            <a:r>
              <a:rPr lang="zh-CN" altLang="zh-CN" sz="2400" b="1">
                <a:latin typeface="Times New Roman"/>
                <a:ea typeface="宋体" pitchFamily="2" charset="-122"/>
              </a:rPr>
              <a:t>漫反射</a:t>
            </a:r>
            <a:r>
              <a:rPr lang="en-US" altLang="zh-CN" sz="2400" b="1">
                <a:latin typeface="Times New Roman"/>
              </a:rPr>
              <a:t>”)</a:t>
            </a:r>
            <a:r>
              <a:rPr lang="zh-CN" altLang="zh-CN" sz="2400" b="1">
                <a:latin typeface="Times New Roman"/>
                <a:ea typeface="宋体" pitchFamily="2" charset="-122"/>
              </a:rPr>
              <a:t>。</a:t>
            </a:r>
            <a:endParaRPr lang="zh-CN" altLang="zh-CN" sz="1000">
              <a:latin typeface="宋体" pitchFamily="2" charset="-122"/>
              <a:ea typeface="宋体" pitchFamily="2" charset="-122"/>
            </a:endParaRPr>
          </a:p>
        </p:txBody>
      </p:sp>
      <p:sp>
        <p:nvSpPr>
          <p:cNvPr id="14338" name="矩形 13"/>
          <p:cNvSpPr/>
          <p:nvPr/>
        </p:nvSpPr>
        <p:spPr>
          <a:xfrm>
            <a:off x="1200150" y="1246188"/>
            <a:ext cx="803275" cy="461962"/>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r>
              <a:rPr lang="zh-CN" altLang="zh-CN" sz="2400" b="1">
                <a:solidFill>
                  <a:srgbClr val="C00000"/>
                </a:solidFill>
                <a:latin typeface="Times New Roman" pitchFamily="18" charset="0"/>
                <a:ea typeface="宋体" pitchFamily="2" charset="-122"/>
              </a:rPr>
              <a:t>不能</a:t>
            </a:r>
            <a:endParaRPr lang="zh-CN" altLang="en-US">
              <a:latin typeface="Calibri" pitchFamily="34" charset="0"/>
              <a:ea typeface="宋体" pitchFamily="2" charset="-122"/>
            </a:endParaRPr>
          </a:p>
        </p:txBody>
      </p:sp>
      <p:pic>
        <p:nvPicPr>
          <p:cNvPr id="14339" name="Picture 7" descr="C:\Users\Administrator\Desktop\习题课件\返回框.png">
            <a:hlinkClick r:id="rId4" action="ppaction://hlinksldjump"/>
          </p:cNvPr>
          <p:cNvPicPr/>
          <p:nvPr/>
        </p:nvPicPr>
        <p:blipFill>
          <a:blip r:embed="rId3"/>
          <a:stretch>
            <a:fillRect/>
          </a:stretch>
        </p:blipFill>
        <p:spPr>
          <a:xfrm>
            <a:off x="8101012" y="4097338"/>
            <a:ext cx="669925" cy="669925"/>
          </a:xfrm>
          <a:prstGeom prst="rect">
            <a:avLst/>
          </a:prstGeom>
          <a:noFill/>
          <a:ln>
            <a:noFill/>
            <a:miter lim="800000"/>
          </a:ln>
        </p:spPr>
      </p:pic>
      <p:sp>
        <p:nvSpPr>
          <p:cNvPr id="14340" name="矩形 6"/>
          <p:cNvSpPr>
            <a:spLocks noChangeArrowheads="1"/>
          </p:cNvSpPr>
          <p:nvPr/>
        </p:nvSpPr>
        <p:spPr bwMode="auto">
          <a:xfrm>
            <a:off x="4932363" y="1698625"/>
            <a:ext cx="803275" cy="560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pPr>
            <a:r>
              <a:rPr lang="zh-CN" altLang="zh-CN" sz="2400" b="1">
                <a:solidFill>
                  <a:srgbClr val="C00000"/>
                </a:solidFill>
                <a:latin typeface="Times New Roman"/>
                <a:ea typeface="宋体" pitchFamily="2" charset="-122"/>
              </a:rPr>
              <a:t>同一</a:t>
            </a:r>
            <a:endParaRPr lang="zh-CN" altLang="zh-CN" sz="1000">
              <a:latin typeface="宋体" pitchFamily="2" charset="-122"/>
              <a:ea typeface="宋体" pitchFamily="2" charset="-122"/>
            </a:endParaRPr>
          </a:p>
        </p:txBody>
      </p:sp>
      <p:sp>
        <p:nvSpPr>
          <p:cNvPr id="14341" name="矩形 7"/>
          <p:cNvSpPr>
            <a:spLocks noChangeArrowheads="1"/>
          </p:cNvSpPr>
          <p:nvPr/>
        </p:nvSpPr>
        <p:spPr bwMode="auto">
          <a:xfrm>
            <a:off x="4310063" y="3321050"/>
            <a:ext cx="1112838" cy="55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pPr>
            <a:r>
              <a:rPr lang="zh-CN" altLang="zh-CN" sz="2400" b="1">
                <a:solidFill>
                  <a:srgbClr val="C00000"/>
                </a:solidFill>
                <a:latin typeface="Times New Roman"/>
                <a:ea typeface="宋体" pitchFamily="2" charset="-122"/>
              </a:rPr>
              <a:t>漫反射</a:t>
            </a:r>
            <a:endParaRPr lang="zh-CN" altLang="zh-CN" sz="1000">
              <a:latin typeface="宋体" pitchFamily="2" charset="-122"/>
              <a:ea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additive="base">
                                        <p:cTn id="6" dur="1" fill="hold">
                                          <p:stCondLst>
                                            <p:cond delay="0"/>
                                          </p:stCondLst>
                                        </p:cTn>
                                        <p:tgtEl>
                                          <p:spTgt spid="14338"/>
                                        </p:tgtEl>
                                        <p:attrNameLst>
                                          <p:attrName>style.visibility</p:attrName>
                                        </p:attrNameLst>
                                      </p:cBhvr>
                                      <p:to>
                                        <p:strVal val="visible"/>
                                      </p:to>
                                    </p:set>
                                    <p:animEffect transition="in" filter="wipe(left)">
                                      <p:cBhvr additive="base">
                                        <p:cTn id="7" dur="500" fill="hold"/>
                                        <p:tgtEl>
                                          <p:spTgt spid="14338"/>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22" presetClass="entr" presetSubtype="8" fill="hold" grpId="1" nodeType="clickEffect">
                                  <p:stCondLst>
                                    <p:cond delay="0"/>
                                  </p:stCondLst>
                                  <p:childTnLst>
                                    <p:set>
                                      <p:cBhvr additive="base">
                                        <p:cTn id="12" dur="1" fill="hold">
                                          <p:stCondLst>
                                            <p:cond delay="0"/>
                                          </p:stCondLst>
                                        </p:cTn>
                                        <p:tgtEl>
                                          <p:spTgt spid="14340"/>
                                        </p:tgtEl>
                                        <p:attrNameLst>
                                          <p:attrName>style.visibility</p:attrName>
                                        </p:attrNameLst>
                                      </p:cBhvr>
                                      <p:to>
                                        <p:strVal val="visible"/>
                                      </p:to>
                                    </p:set>
                                    <p:animEffect transition="in" filter="wipe(left)">
                                      <p:cBhvr additive="base">
                                        <p:cTn id="13" dur="500" fill="hold"/>
                                        <p:tgtEl>
                                          <p:spTgt spid="14340"/>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22" presetClass="entr" presetSubtype="8" fill="hold" grpId="2" nodeType="clickEffect">
                                  <p:stCondLst>
                                    <p:cond delay="0"/>
                                  </p:stCondLst>
                                  <p:childTnLst>
                                    <p:set>
                                      <p:cBhvr additive="base">
                                        <p:cTn id="18" dur="1" fill="hold">
                                          <p:stCondLst>
                                            <p:cond delay="0"/>
                                          </p:stCondLst>
                                        </p:cTn>
                                        <p:tgtEl>
                                          <p:spTgt spid="14341"/>
                                        </p:tgtEl>
                                        <p:attrNameLst>
                                          <p:attrName>style.visibility</p:attrName>
                                        </p:attrNameLst>
                                      </p:cBhvr>
                                      <p:to>
                                        <p:strVal val="visible"/>
                                      </p:to>
                                    </p:set>
                                    <p:animEffect transition="in" filter="wipe(left)">
                                      <p:cBhvr additive="base">
                                        <p:cTn id="19" dur="500" fill="hold"/>
                                        <p:tgtEl>
                                          <p:spTgt spid="143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p:bldP spid="14340" grpId="1"/>
      <p:bldP spid="14341" grpId="2"/>
    </p:bldLst>
  </p:timing>
</p:sld>
</file>

<file path=ppt/slides/slide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16385" name="Text Box 22"/>
          <p:cNvSpPr txBox="1">
            <a:spLocks noChangeArrowheads="1"/>
          </p:cNvSpPr>
          <p:nvPr/>
        </p:nvSpPr>
        <p:spPr bwMode="auto">
          <a:xfrm>
            <a:off x="341313" y="1058863"/>
            <a:ext cx="8458200" cy="175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9pPr>
          </a:lstStyle>
          <a:p>
            <a:pPr marL="538480" marR="0" lvl="0" indent="-538480" algn="just" eaLnBrk="0" hangingPunct="0">
              <a:lnSpc>
                <a:spcPct val="150000"/>
              </a:lnSpc>
              <a:spcAft>
                <a:spcPct val="0"/>
              </a:spcAft>
            </a:pPr>
            <a:r>
              <a:rPr lang="zh-CN" altLang="zh-CN" sz="2400" b="1">
                <a:latin typeface="Times New Roman"/>
                <a:ea typeface="宋体" pitchFamily="2" charset="-122"/>
              </a:rPr>
              <a:t>【典例</a:t>
            </a:r>
            <a:r>
              <a:rPr lang="en-US" altLang="zh-CN" sz="2400" b="1">
                <a:latin typeface="Times New Roman"/>
              </a:rPr>
              <a:t>2</a:t>
            </a:r>
            <a:r>
              <a:rPr lang="zh-CN" altLang="zh-CN" sz="2400" b="1">
                <a:latin typeface="Times New Roman"/>
                <a:ea typeface="宋体" pitchFamily="2" charset="-122"/>
              </a:rPr>
              <a:t>】如图</a:t>
            </a:r>
            <a:r>
              <a:rPr lang="en-US" altLang="zh-CN" sz="2400" b="1">
                <a:latin typeface="Times New Roman"/>
              </a:rPr>
              <a:t>2</a:t>
            </a:r>
            <a:r>
              <a:rPr lang="zh-CN" altLang="zh-CN" sz="2400" b="1">
                <a:latin typeface="Times New Roman"/>
                <a:ea typeface="宋体" pitchFamily="2" charset="-122"/>
              </a:rPr>
              <a:t>所示，小明同学为了探究平面镜成像特点，准备如下器材：各种粗细相同的蜡烛若干，</a:t>
            </a:r>
            <a:r>
              <a:rPr lang="en-US" altLang="zh-CN" sz="2400" b="1">
                <a:latin typeface="Times New Roman"/>
              </a:rPr>
              <a:t>5 mm</a:t>
            </a:r>
            <a:r>
              <a:rPr lang="zh-CN" altLang="zh-CN" sz="2400" b="1">
                <a:latin typeface="Times New Roman"/>
                <a:ea typeface="宋体" pitchFamily="2" charset="-122"/>
              </a:rPr>
              <a:t>厚和</a:t>
            </a:r>
            <a:r>
              <a:rPr lang="en-US" altLang="zh-CN" sz="2400" b="1">
                <a:latin typeface="Times New Roman"/>
              </a:rPr>
              <a:t>2 mm</a:t>
            </a:r>
            <a:r>
              <a:rPr lang="zh-CN" altLang="zh-CN" sz="2400" b="1">
                <a:latin typeface="Times New Roman"/>
                <a:ea typeface="宋体" pitchFamily="2" charset="-122"/>
              </a:rPr>
              <a:t>厚的两块玻璃板，白纸，火柴等。请回答下列问题：</a:t>
            </a:r>
            <a:endParaRPr lang="zh-CN" altLang="zh-CN" sz="1000">
              <a:latin typeface="宋体" pitchFamily="2" charset="-122"/>
              <a:ea typeface="宋体" pitchFamily="2" charset="-122"/>
            </a:endParaRPr>
          </a:p>
        </p:txBody>
      </p:sp>
      <p:sp>
        <p:nvSpPr>
          <p:cNvPr id="16386" name="矩形 15"/>
          <p:cNvSpPr>
            <a:spLocks noChangeArrowheads="1"/>
          </p:cNvSpPr>
          <p:nvPr/>
        </p:nvSpPr>
        <p:spPr bwMode="auto">
          <a:xfrm>
            <a:off x="539750" y="614363"/>
            <a:ext cx="6985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r>
              <a:rPr lang="zh-CN" altLang="en-US" sz="2400" b="1">
                <a:solidFill>
                  <a:srgbClr val="E46C0A"/>
                </a:solidFill>
                <a:latin typeface="Times New Roman" pitchFamily="18" charset="0"/>
                <a:ea typeface="宋体" pitchFamily="2" charset="-122"/>
              </a:rPr>
              <a:t>类型</a:t>
            </a:r>
            <a:r>
              <a:rPr lang="en-US" altLang="zh-CN" sz="2400" b="1">
                <a:solidFill>
                  <a:srgbClr val="E46C0A"/>
                </a:solidFill>
                <a:latin typeface="Times New Roman" pitchFamily="18" charset="0"/>
                <a:ea typeface="宋体" pitchFamily="2" charset="-122"/>
              </a:rPr>
              <a:t>2    </a:t>
            </a:r>
            <a:r>
              <a:rPr lang="zh-CN" altLang="en-US" sz="2400" b="1">
                <a:solidFill>
                  <a:srgbClr val="E46C0A"/>
                </a:solidFill>
                <a:latin typeface="Times New Roman" pitchFamily="18" charset="0"/>
                <a:ea typeface="宋体" pitchFamily="2" charset="-122"/>
              </a:rPr>
              <a:t>探究</a:t>
            </a:r>
            <a:r>
              <a:rPr lang="zh-CN" altLang="en-US" sz="2400" b="1">
                <a:solidFill>
                  <a:srgbClr val="E46C0A"/>
                </a:solidFill>
                <a:latin typeface="Times New Roman" pitchFamily="18" charset="0"/>
                <a:ea typeface="宋体" pitchFamily="2" charset="-122"/>
              </a:rPr>
              <a:t>平面镜成像的特点</a:t>
            </a:r>
            <a:endParaRPr lang="zh-CN" altLang="en-US" sz="2400" b="1">
              <a:solidFill>
                <a:srgbClr val="E46C0A"/>
              </a:solidFill>
              <a:latin typeface="Times New Roman" pitchFamily="18" charset="0"/>
              <a:ea typeface="宋体" pitchFamily="2" charset="-122"/>
            </a:endParaRPr>
          </a:p>
        </p:txBody>
      </p:sp>
      <p:pic>
        <p:nvPicPr>
          <p:cNvPr id="16387" name="Picture 5"/>
          <p:cNvPicPr/>
          <p:nvPr/>
        </p:nvPicPr>
        <p:blipFill>
          <a:blip r:embed="rId3">
            <a:clrChange>
              <a:clrFrom>
                <a:srgbClr val="FFFFFF"/>
              </a:clrFrom>
              <a:clrTo>
                <a:srgbClr val="FFFFFF">
                  <a:alpha val="0"/>
                </a:srgbClr>
              </a:clrTo>
            </a:clrChange>
          </a:blip>
          <a:stretch>
            <a:fillRect/>
          </a:stretch>
        </p:blipFill>
        <p:spPr>
          <a:xfrm>
            <a:off x="1312862" y="2605088"/>
            <a:ext cx="6518275" cy="2100262"/>
          </a:xfrm>
          <a:prstGeom prst="rect">
            <a:avLst/>
          </a:prstGeom>
          <a:noFill/>
          <a:ln>
            <a:noFill/>
            <a:miter lim="800000"/>
          </a:ln>
        </p:spPr>
      </p:pic>
    </p:spTree>
  </p:cSld>
  <p:clrMapOvr>
    <a:masterClrMapping/>
  </p:clrMapOvr>
  <p:transition/>
  <p:timing/>
</p:sld>
</file>

<file path=ppt/slides/slide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18433" name="Text Box 22"/>
          <p:cNvSpPr txBox="1">
            <a:spLocks noChangeArrowheads="1"/>
          </p:cNvSpPr>
          <p:nvPr/>
        </p:nvSpPr>
        <p:spPr bwMode="auto">
          <a:xfrm>
            <a:off x="506413" y="771525"/>
            <a:ext cx="8115300" cy="334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9pPr>
          </a:lstStyle>
          <a:p>
            <a:pPr marL="538480" marR="0" lvl="0" indent="-538480" algn="just" eaLnBrk="0" hangingPunct="0">
              <a:lnSpc>
                <a:spcPct val="150000"/>
              </a:lnSpc>
              <a:spcAft>
                <a:spcPct val="0"/>
              </a:spcAft>
            </a:pPr>
            <a:r>
              <a:rPr lang="en-US" altLang="zh-CN" sz="2400" b="1">
                <a:latin typeface="Times New Roman"/>
              </a:rPr>
              <a:t>(1)</a:t>
            </a:r>
            <a:r>
              <a:rPr lang="zh-CN" altLang="zh-CN" sz="2400" b="1">
                <a:latin typeface="Times New Roman"/>
                <a:ea typeface="宋体" pitchFamily="2" charset="-122"/>
              </a:rPr>
              <a:t>用玻璃板代替平面镜的好处是</a:t>
            </a:r>
            <a:r>
              <a:rPr lang="en-US" altLang="zh-CN" sz="2400" b="1">
                <a:latin typeface="Times New Roman"/>
              </a:rPr>
              <a:t>__________________</a:t>
            </a:r>
            <a:r>
              <a:rPr lang="zh-CN" altLang="zh-CN" sz="2400" b="1">
                <a:latin typeface="Times New Roman"/>
                <a:ea typeface="宋体" pitchFamily="2" charset="-122"/>
              </a:rPr>
              <a:t>，应选择</a:t>
            </a:r>
            <a:r>
              <a:rPr lang="en-US" altLang="zh-CN" sz="2400" b="1">
                <a:latin typeface="Times New Roman"/>
              </a:rPr>
              <a:t>________mm</a:t>
            </a:r>
            <a:r>
              <a:rPr lang="zh-CN" altLang="zh-CN" sz="2400" b="1">
                <a:latin typeface="Times New Roman"/>
                <a:ea typeface="宋体" pitchFamily="2" charset="-122"/>
              </a:rPr>
              <a:t>厚的玻璃板做实验。</a:t>
            </a:r>
            <a:endParaRPr lang="zh-CN" altLang="zh-CN" sz="1000">
              <a:latin typeface="宋体" pitchFamily="2" charset="-122"/>
              <a:ea typeface="宋体" pitchFamily="2" charset="-122"/>
            </a:endParaRPr>
          </a:p>
          <a:p>
            <a:pPr marL="538480" marR="0" lvl="0" indent="-538480" algn="just" eaLnBrk="0" hangingPunct="0">
              <a:lnSpc>
                <a:spcPct val="150000"/>
              </a:lnSpc>
              <a:spcAft>
                <a:spcPct val="0"/>
              </a:spcAft>
            </a:pPr>
            <a:r>
              <a:rPr lang="en-US" altLang="zh-CN" sz="2400" b="1">
                <a:latin typeface="Times New Roman"/>
              </a:rPr>
              <a:t>(2)</a:t>
            </a:r>
            <a:r>
              <a:rPr lang="zh-CN" altLang="zh-CN" sz="2400" b="1">
                <a:latin typeface="Times New Roman"/>
                <a:ea typeface="宋体" pitchFamily="2" charset="-122"/>
              </a:rPr>
              <a:t>如图甲所示，小明把蜡烛</a:t>
            </a:r>
            <a:r>
              <a:rPr lang="en-US" altLang="zh-CN" sz="2400" b="1" i="1">
                <a:latin typeface="Times New Roman"/>
              </a:rPr>
              <a:t>A</a:t>
            </a:r>
            <a:r>
              <a:rPr lang="zh-CN" altLang="zh-CN" sz="2400" b="1">
                <a:latin typeface="Times New Roman"/>
                <a:ea typeface="宋体" pitchFamily="2" charset="-122"/>
              </a:rPr>
              <a:t>点燃放在玻璃板前面，再把其他蜡烛依次放在玻璃板后面适当位置，当蜡烛</a:t>
            </a:r>
            <a:r>
              <a:rPr lang="en-US" altLang="zh-CN" sz="2400" b="1" i="1">
                <a:latin typeface="Times New Roman"/>
              </a:rPr>
              <a:t>B</a:t>
            </a:r>
            <a:r>
              <a:rPr lang="zh-CN" altLang="zh-CN" sz="2400" b="1">
                <a:latin typeface="Times New Roman"/>
                <a:ea typeface="宋体" pitchFamily="2" charset="-122"/>
              </a:rPr>
              <a:t>放在后面时，从玻璃板前面看蜡烛</a:t>
            </a:r>
            <a:r>
              <a:rPr lang="en-US" altLang="zh-CN" sz="2400" b="1" i="1">
                <a:latin typeface="Times New Roman"/>
              </a:rPr>
              <a:t>B</a:t>
            </a:r>
            <a:r>
              <a:rPr lang="zh-CN" altLang="zh-CN" sz="2400" b="1">
                <a:latin typeface="Times New Roman"/>
                <a:ea typeface="宋体" pitchFamily="2" charset="-122"/>
              </a:rPr>
              <a:t>好像也被点燃了一样。此时，蜡烛</a:t>
            </a:r>
            <a:r>
              <a:rPr lang="en-US" altLang="zh-CN" sz="2400" b="1" i="1">
                <a:latin typeface="Times New Roman"/>
              </a:rPr>
              <a:t>B</a:t>
            </a:r>
            <a:r>
              <a:rPr lang="zh-CN" altLang="zh-CN" sz="2400" b="1">
                <a:latin typeface="Times New Roman"/>
                <a:ea typeface="宋体" pitchFamily="2" charset="-122"/>
              </a:rPr>
              <a:t>与蜡烛</a:t>
            </a:r>
            <a:r>
              <a:rPr lang="en-US" altLang="zh-CN" sz="2400" b="1" i="1">
                <a:latin typeface="Times New Roman"/>
              </a:rPr>
              <a:t>A</a:t>
            </a:r>
            <a:r>
              <a:rPr lang="zh-CN" altLang="zh-CN" sz="2400" b="1">
                <a:latin typeface="Times New Roman"/>
                <a:ea typeface="宋体" pitchFamily="2" charset="-122"/>
              </a:rPr>
              <a:t>的大小关系是</a:t>
            </a:r>
            <a:r>
              <a:rPr lang="en-US" altLang="zh-CN" sz="2400" b="1">
                <a:latin typeface="Times New Roman"/>
              </a:rPr>
              <a:t>________________</a:t>
            </a:r>
            <a:r>
              <a:rPr lang="zh-CN" altLang="zh-CN" sz="2400" b="1">
                <a:latin typeface="Times New Roman"/>
                <a:ea typeface="宋体" pitchFamily="2" charset="-122"/>
              </a:rPr>
              <a:t>。</a:t>
            </a:r>
            <a:endParaRPr lang="zh-CN" altLang="zh-CN" sz="1000">
              <a:latin typeface="宋体" pitchFamily="2" charset="-122"/>
              <a:ea typeface="宋体" pitchFamily="2" charset="-122"/>
            </a:endParaRPr>
          </a:p>
        </p:txBody>
      </p:sp>
      <p:sp>
        <p:nvSpPr>
          <p:cNvPr id="18434" name="矩形 7"/>
          <p:cNvSpPr/>
          <p:nvPr/>
        </p:nvSpPr>
        <p:spPr>
          <a:xfrm>
            <a:off x="5148262" y="842962"/>
            <a:ext cx="2659062" cy="461962"/>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r>
              <a:rPr lang="zh-CN" altLang="zh-CN" sz="2400" b="1">
                <a:solidFill>
                  <a:srgbClr val="C00000"/>
                </a:solidFill>
                <a:latin typeface="Times New Roman" pitchFamily="18" charset="0"/>
                <a:ea typeface="宋体" pitchFamily="2" charset="-122"/>
              </a:rPr>
              <a:t>便于确定像的位置</a:t>
            </a:r>
            <a:endParaRPr lang="zh-CN" altLang="en-US">
              <a:latin typeface="Calibri" pitchFamily="34" charset="0"/>
              <a:ea typeface="宋体" pitchFamily="2" charset="-122"/>
            </a:endParaRPr>
          </a:p>
        </p:txBody>
      </p:sp>
      <p:sp>
        <p:nvSpPr>
          <p:cNvPr id="18435" name="矩形 4"/>
          <p:cNvSpPr/>
          <p:nvPr/>
        </p:nvSpPr>
        <p:spPr>
          <a:xfrm>
            <a:off x="2051050" y="1317625"/>
            <a:ext cx="339725" cy="461962"/>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r>
              <a:rPr lang="en-US" altLang="zh-CN" sz="2400" b="1">
                <a:solidFill>
                  <a:srgbClr val="C00000"/>
                </a:solidFill>
                <a:latin typeface="Times New Roman" pitchFamily="18" charset="0"/>
              </a:rPr>
              <a:t>2</a:t>
            </a:r>
            <a:endParaRPr lang="zh-CN" altLang="en-US">
              <a:latin typeface="Calibri" pitchFamily="34" charset="0"/>
              <a:ea typeface="宋体" pitchFamily="2" charset="-122"/>
            </a:endParaRPr>
          </a:p>
        </p:txBody>
      </p:sp>
      <p:sp>
        <p:nvSpPr>
          <p:cNvPr id="18436" name="矩形 6"/>
          <p:cNvSpPr/>
          <p:nvPr/>
        </p:nvSpPr>
        <p:spPr>
          <a:xfrm>
            <a:off x="6030912" y="3587750"/>
            <a:ext cx="1420812" cy="461962"/>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r>
              <a:rPr lang="zh-CN" altLang="zh-CN" sz="2400" b="1">
                <a:solidFill>
                  <a:srgbClr val="C00000"/>
                </a:solidFill>
                <a:latin typeface="Times New Roman" pitchFamily="18" charset="0"/>
                <a:ea typeface="宋体" pitchFamily="2" charset="-122"/>
              </a:rPr>
              <a:t>大小相同</a:t>
            </a:r>
            <a:endParaRPr lang="zh-CN" altLang="en-US">
              <a:latin typeface="Calibri" pitchFamily="34" charset="0"/>
              <a:ea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additive="base">
                                        <p:cTn id="6" dur="1" fill="hold">
                                          <p:stCondLst>
                                            <p:cond delay="0"/>
                                          </p:stCondLst>
                                        </p:cTn>
                                        <p:tgtEl>
                                          <p:spTgt spid="18434"/>
                                        </p:tgtEl>
                                        <p:attrNameLst>
                                          <p:attrName>style.visibility</p:attrName>
                                        </p:attrNameLst>
                                      </p:cBhvr>
                                      <p:to>
                                        <p:strVal val="visible"/>
                                      </p:to>
                                    </p:set>
                                    <p:animEffect transition="in" filter="wipe(left)">
                                      <p:cBhvr additive="base">
                                        <p:cTn id="7" dur="500" fill="hold"/>
                                        <p:tgtEl>
                                          <p:spTgt spid="18434"/>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22" presetClass="entr" presetSubtype="8" fill="hold" grpId="1" nodeType="clickEffect">
                                  <p:stCondLst>
                                    <p:cond delay="0"/>
                                  </p:stCondLst>
                                  <p:childTnLst>
                                    <p:set>
                                      <p:cBhvr additive="base">
                                        <p:cTn id="12" dur="1" fill="hold">
                                          <p:stCondLst>
                                            <p:cond delay="0"/>
                                          </p:stCondLst>
                                        </p:cTn>
                                        <p:tgtEl>
                                          <p:spTgt spid="18435"/>
                                        </p:tgtEl>
                                        <p:attrNameLst>
                                          <p:attrName>style.visibility</p:attrName>
                                        </p:attrNameLst>
                                      </p:cBhvr>
                                      <p:to>
                                        <p:strVal val="visible"/>
                                      </p:to>
                                    </p:set>
                                    <p:animEffect transition="in" filter="wipe(left)">
                                      <p:cBhvr additive="base">
                                        <p:cTn id="13" dur="500" fill="hold"/>
                                        <p:tgtEl>
                                          <p:spTgt spid="18435"/>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22" presetClass="entr" presetSubtype="8" fill="hold" grpId="2" nodeType="clickEffect">
                                  <p:stCondLst>
                                    <p:cond delay="0"/>
                                  </p:stCondLst>
                                  <p:childTnLst>
                                    <p:set>
                                      <p:cBhvr additive="base">
                                        <p:cTn id="18" dur="1" fill="hold">
                                          <p:stCondLst>
                                            <p:cond delay="0"/>
                                          </p:stCondLst>
                                        </p:cTn>
                                        <p:tgtEl>
                                          <p:spTgt spid="18436"/>
                                        </p:tgtEl>
                                        <p:attrNameLst>
                                          <p:attrName>style.visibility</p:attrName>
                                        </p:attrNameLst>
                                      </p:cBhvr>
                                      <p:to>
                                        <p:strVal val="visible"/>
                                      </p:to>
                                    </p:set>
                                    <p:animEffect transition="in" filter="wipe(left)">
                                      <p:cBhvr additive="base">
                                        <p:cTn id="19" dur="500" fill="hold"/>
                                        <p:tgtEl>
                                          <p:spTgt spid="184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p:bldP spid="18435" grpId="1"/>
      <p:bldP spid="18436" grpId="2"/>
    </p:bldLst>
  </p:timing>
</p:sld>
</file>

<file path=ppt/slides/slide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20481" name="Text Box 22"/>
          <p:cNvSpPr txBox="1">
            <a:spLocks noChangeArrowheads="1"/>
          </p:cNvSpPr>
          <p:nvPr/>
        </p:nvSpPr>
        <p:spPr bwMode="auto">
          <a:xfrm>
            <a:off x="506413" y="771525"/>
            <a:ext cx="8115300" cy="341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9pPr>
          </a:lstStyle>
          <a:p>
            <a:pPr marL="538480" marR="0" lvl="0" indent="-538480" algn="just" eaLnBrk="0" hangingPunct="0">
              <a:lnSpc>
                <a:spcPct val="150000"/>
              </a:lnSpc>
              <a:spcAft>
                <a:spcPct val="0"/>
              </a:spcAft>
            </a:pPr>
            <a:r>
              <a:rPr lang="en-US" altLang="zh-CN" sz="2400" b="1">
                <a:latin typeface="Times New Roman"/>
              </a:rPr>
              <a:t>(</a:t>
            </a:r>
            <a:r>
              <a:rPr lang="en-US" altLang="zh-CN" sz="2400" b="1">
                <a:latin typeface="Times New Roman"/>
              </a:rPr>
              <a:t>3)</a:t>
            </a:r>
            <a:r>
              <a:rPr lang="zh-CN" altLang="zh-CN" sz="2400" b="1">
                <a:latin typeface="Times New Roman"/>
                <a:ea typeface="宋体" pitchFamily="2" charset="-122"/>
              </a:rPr>
              <a:t>实验中若移开蜡烛</a:t>
            </a:r>
            <a:r>
              <a:rPr lang="en-US" altLang="zh-CN" sz="2400" b="1" i="1">
                <a:latin typeface="Times New Roman"/>
              </a:rPr>
              <a:t>B</a:t>
            </a:r>
            <a:r>
              <a:rPr lang="zh-CN" altLang="zh-CN" sz="2400" b="1">
                <a:latin typeface="Times New Roman"/>
                <a:ea typeface="宋体" pitchFamily="2" charset="-122"/>
              </a:rPr>
              <a:t>，用白纸做光屏放在像的位置，不透过玻璃板，直接观察白纸，看不到蜡烛</a:t>
            </a:r>
            <a:r>
              <a:rPr lang="en-US" altLang="zh-CN" sz="2400" b="1" i="1">
                <a:latin typeface="Times New Roman"/>
              </a:rPr>
              <a:t>A</a:t>
            </a:r>
            <a:r>
              <a:rPr lang="zh-CN" altLang="zh-CN" sz="2400" b="1">
                <a:latin typeface="Times New Roman"/>
                <a:ea typeface="宋体" pitchFamily="2" charset="-122"/>
              </a:rPr>
              <a:t>的像，说明平面镜成的是</a:t>
            </a:r>
            <a:r>
              <a:rPr lang="en-US" altLang="zh-CN" sz="2400" b="1">
                <a:latin typeface="Times New Roman"/>
              </a:rPr>
              <a:t>______(</a:t>
            </a:r>
            <a:r>
              <a:rPr lang="zh-CN" altLang="zh-CN" sz="2400" b="1">
                <a:latin typeface="Times New Roman"/>
                <a:ea typeface="宋体" pitchFamily="2" charset="-122"/>
              </a:rPr>
              <a:t>填</a:t>
            </a:r>
            <a:r>
              <a:rPr lang="en-US" altLang="zh-CN" sz="2400" b="1">
                <a:latin typeface="Times New Roman"/>
              </a:rPr>
              <a:t>“</a:t>
            </a:r>
            <a:r>
              <a:rPr lang="zh-CN" altLang="zh-CN" sz="2400" b="1">
                <a:latin typeface="Times New Roman"/>
                <a:ea typeface="宋体" pitchFamily="2" charset="-122"/>
              </a:rPr>
              <a:t>实</a:t>
            </a:r>
            <a:r>
              <a:rPr lang="en-US" altLang="zh-CN" sz="2400" b="1">
                <a:latin typeface="Times New Roman"/>
              </a:rPr>
              <a:t>”</a:t>
            </a:r>
            <a:r>
              <a:rPr lang="zh-CN" altLang="zh-CN" sz="2400" b="1">
                <a:latin typeface="Times New Roman"/>
                <a:ea typeface="宋体" pitchFamily="2" charset="-122"/>
              </a:rPr>
              <a:t>或</a:t>
            </a:r>
            <a:r>
              <a:rPr lang="en-US" altLang="zh-CN" sz="2400" b="1">
                <a:latin typeface="Times New Roman"/>
              </a:rPr>
              <a:t>“</a:t>
            </a:r>
            <a:r>
              <a:rPr lang="zh-CN" altLang="zh-CN" sz="2400" b="1">
                <a:latin typeface="Times New Roman"/>
                <a:ea typeface="宋体" pitchFamily="2" charset="-122"/>
              </a:rPr>
              <a:t>虚</a:t>
            </a:r>
            <a:r>
              <a:rPr lang="en-US" altLang="zh-CN" sz="2400" b="1">
                <a:latin typeface="Times New Roman"/>
              </a:rPr>
              <a:t>”)</a:t>
            </a:r>
            <a:r>
              <a:rPr lang="zh-CN" altLang="zh-CN" sz="2400" b="1">
                <a:latin typeface="Times New Roman"/>
                <a:ea typeface="宋体" pitchFamily="2" charset="-122"/>
              </a:rPr>
              <a:t>像。</a:t>
            </a:r>
            <a:endParaRPr lang="zh-CN" altLang="zh-CN" sz="1000">
              <a:latin typeface="宋体" pitchFamily="2" charset="-122"/>
              <a:ea typeface="宋体" pitchFamily="2" charset="-122"/>
            </a:endParaRPr>
          </a:p>
          <a:p>
            <a:pPr marL="538480" marR="0" lvl="0" indent="-538480" algn="just" eaLnBrk="0" hangingPunct="0">
              <a:lnSpc>
                <a:spcPct val="150000"/>
              </a:lnSpc>
              <a:spcAft>
                <a:spcPct val="0"/>
              </a:spcAft>
            </a:pPr>
            <a:r>
              <a:rPr lang="en-US" altLang="zh-CN" sz="2400" b="1">
                <a:latin typeface="Times New Roman"/>
              </a:rPr>
              <a:t>(4)</a:t>
            </a:r>
            <a:r>
              <a:rPr lang="zh-CN" altLang="zh-CN" sz="2400" b="1">
                <a:latin typeface="Times New Roman"/>
                <a:ea typeface="宋体" pitchFamily="2" charset="-122"/>
              </a:rPr>
              <a:t>实验中玻璃板应竖直放置在水平桌面上，若向左倾斜玻璃板，如图乙所示，蜡烛</a:t>
            </a:r>
            <a:r>
              <a:rPr lang="en-US" altLang="zh-CN" sz="2400" b="1" i="1">
                <a:latin typeface="Times New Roman"/>
              </a:rPr>
              <a:t>A</a:t>
            </a:r>
            <a:r>
              <a:rPr lang="zh-CN" altLang="zh-CN" sz="2400" b="1">
                <a:latin typeface="Times New Roman"/>
                <a:ea typeface="宋体" pitchFamily="2" charset="-122"/>
              </a:rPr>
              <a:t>的像将</a:t>
            </a:r>
            <a:r>
              <a:rPr lang="en-US" altLang="zh-CN" sz="2400" b="1">
                <a:latin typeface="Times New Roman"/>
              </a:rPr>
              <a:t>________(</a:t>
            </a:r>
            <a:r>
              <a:rPr lang="zh-CN" altLang="zh-CN" sz="2400" b="1">
                <a:latin typeface="Times New Roman"/>
                <a:ea typeface="宋体" pitchFamily="2" charset="-122"/>
              </a:rPr>
              <a:t>填</a:t>
            </a:r>
            <a:r>
              <a:rPr lang="en-US" altLang="zh-CN" sz="2400" b="1">
                <a:latin typeface="Times New Roman"/>
              </a:rPr>
              <a:t>“</a:t>
            </a:r>
            <a:r>
              <a:rPr lang="zh-CN" altLang="zh-CN" sz="2400" b="1">
                <a:latin typeface="Times New Roman"/>
                <a:ea typeface="宋体" pitchFamily="2" charset="-122"/>
              </a:rPr>
              <a:t>向上</a:t>
            </a:r>
            <a:r>
              <a:rPr lang="en-US" altLang="zh-CN" sz="2400" b="1">
                <a:latin typeface="Times New Roman"/>
              </a:rPr>
              <a:t>”</a:t>
            </a:r>
            <a:r>
              <a:rPr lang="zh-CN" altLang="zh-CN" sz="2400" b="1">
                <a:latin typeface="Times New Roman"/>
                <a:ea typeface="宋体" pitchFamily="2" charset="-122"/>
              </a:rPr>
              <a:t>或</a:t>
            </a:r>
            <a:r>
              <a:rPr lang="en-US" altLang="zh-CN" sz="2400" b="1">
                <a:latin typeface="Times New Roman"/>
              </a:rPr>
              <a:t>“</a:t>
            </a:r>
            <a:r>
              <a:rPr lang="zh-CN" altLang="zh-CN" sz="2400" b="1">
                <a:latin typeface="Times New Roman"/>
                <a:ea typeface="宋体" pitchFamily="2" charset="-122"/>
              </a:rPr>
              <a:t>向下</a:t>
            </a:r>
            <a:r>
              <a:rPr lang="en-US" altLang="zh-CN" sz="2400" b="1">
                <a:latin typeface="Times New Roman"/>
              </a:rPr>
              <a:t>”)</a:t>
            </a:r>
            <a:r>
              <a:rPr lang="zh-CN" altLang="zh-CN" sz="2400" b="1">
                <a:latin typeface="Times New Roman"/>
                <a:ea typeface="宋体" pitchFamily="2" charset="-122"/>
              </a:rPr>
              <a:t>移动</a:t>
            </a:r>
            <a:r>
              <a:rPr lang="zh-CN" altLang="zh-CN" sz="2400" b="1">
                <a:latin typeface="Times New Roman"/>
                <a:ea typeface="宋体" pitchFamily="2" charset="-122"/>
              </a:rPr>
              <a:t>。</a:t>
            </a:r>
            <a:endParaRPr lang="zh-CN" altLang="zh-CN" sz="1000">
              <a:latin typeface="宋体" pitchFamily="2" charset="-122"/>
              <a:ea typeface="宋体" pitchFamily="2" charset="-122"/>
            </a:endParaRPr>
          </a:p>
        </p:txBody>
      </p:sp>
      <p:sp>
        <p:nvSpPr>
          <p:cNvPr id="20482" name="矩形 7"/>
          <p:cNvSpPr/>
          <p:nvPr/>
        </p:nvSpPr>
        <p:spPr>
          <a:xfrm>
            <a:off x="2987675" y="1924050"/>
            <a:ext cx="493712" cy="461962"/>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r>
              <a:rPr lang="zh-CN" altLang="zh-CN" sz="2400" b="1">
                <a:solidFill>
                  <a:srgbClr val="C00000"/>
                </a:solidFill>
                <a:latin typeface="Times New Roman" pitchFamily="18" charset="0"/>
                <a:ea typeface="宋体" pitchFamily="2" charset="-122"/>
              </a:rPr>
              <a:t>虚</a:t>
            </a:r>
            <a:endParaRPr lang="zh-CN" altLang="en-US">
              <a:latin typeface="Calibri" pitchFamily="34" charset="0"/>
              <a:ea typeface="宋体" pitchFamily="2" charset="-122"/>
            </a:endParaRPr>
          </a:p>
        </p:txBody>
      </p:sp>
      <p:sp>
        <p:nvSpPr>
          <p:cNvPr id="20483" name="矩形 4"/>
          <p:cNvSpPr>
            <a:spLocks noChangeArrowheads="1"/>
          </p:cNvSpPr>
          <p:nvPr/>
        </p:nvSpPr>
        <p:spPr bwMode="auto">
          <a:xfrm>
            <a:off x="5929313" y="2927350"/>
            <a:ext cx="803275" cy="55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pPr>
            <a:r>
              <a:rPr lang="zh-CN" altLang="zh-CN" sz="2400" b="1">
                <a:solidFill>
                  <a:srgbClr val="C00000"/>
                </a:solidFill>
                <a:latin typeface="Times New Roman"/>
                <a:ea typeface="宋体" pitchFamily="2" charset="-122"/>
              </a:rPr>
              <a:t>向上</a:t>
            </a:r>
            <a:endParaRPr lang="zh-CN" altLang="zh-CN" sz="1000">
              <a:latin typeface="宋体" pitchFamily="2" charset="-122"/>
              <a:ea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additive="base">
                                        <p:cTn id="6" dur="1" fill="hold">
                                          <p:stCondLst>
                                            <p:cond delay="0"/>
                                          </p:stCondLst>
                                        </p:cTn>
                                        <p:tgtEl>
                                          <p:spTgt spid="20482"/>
                                        </p:tgtEl>
                                        <p:attrNameLst>
                                          <p:attrName>style.visibility</p:attrName>
                                        </p:attrNameLst>
                                      </p:cBhvr>
                                      <p:to>
                                        <p:strVal val="visible"/>
                                      </p:to>
                                    </p:set>
                                    <p:animEffect transition="in" filter="wipe(left)">
                                      <p:cBhvr additive="base">
                                        <p:cTn id="7" dur="500" fill="hold"/>
                                        <p:tgtEl>
                                          <p:spTgt spid="20482"/>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22" presetClass="entr" presetSubtype="8" fill="hold" grpId="1" nodeType="clickEffect">
                                  <p:stCondLst>
                                    <p:cond delay="0"/>
                                  </p:stCondLst>
                                  <p:childTnLst>
                                    <p:set>
                                      <p:cBhvr additive="base">
                                        <p:cTn id="12" dur="1" fill="hold">
                                          <p:stCondLst>
                                            <p:cond delay="0"/>
                                          </p:stCondLst>
                                        </p:cTn>
                                        <p:tgtEl>
                                          <p:spTgt spid="20483"/>
                                        </p:tgtEl>
                                        <p:attrNameLst>
                                          <p:attrName>style.visibility</p:attrName>
                                        </p:attrNameLst>
                                      </p:cBhvr>
                                      <p:to>
                                        <p:strVal val="visible"/>
                                      </p:to>
                                    </p:set>
                                    <p:animEffect transition="in" filter="wipe(left)">
                                      <p:cBhvr additive="base">
                                        <p:cTn id="13" dur="500" fill="hold"/>
                                        <p:tgtEl>
                                          <p:spTgt spid="204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p:bldP spid="20483" grpId="1"/>
    </p:bldLst>
  </p:timing>
</p:sld>
</file>

<file path=ppt/slides/slide1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22529" name="Text Box 22"/>
          <p:cNvSpPr txBox="1">
            <a:spLocks noChangeArrowheads="1"/>
          </p:cNvSpPr>
          <p:nvPr/>
        </p:nvSpPr>
        <p:spPr bwMode="auto">
          <a:xfrm>
            <a:off x="506413" y="771525"/>
            <a:ext cx="8115300" cy="2792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9pPr>
          </a:lstStyle>
          <a:p>
            <a:pPr marL="538480" marR="0" lvl="0" indent="-538480" algn="just" eaLnBrk="0" hangingPunct="0">
              <a:lnSpc>
                <a:spcPct val="150000"/>
              </a:lnSpc>
              <a:spcAft>
                <a:spcPct val="0"/>
              </a:spcAft>
            </a:pPr>
            <a:r>
              <a:rPr lang="en-US" altLang="zh-CN" sz="2400" b="1">
                <a:latin typeface="Times New Roman"/>
              </a:rPr>
              <a:t>(</a:t>
            </a:r>
            <a:r>
              <a:rPr lang="en-US" altLang="zh-CN" sz="2400" b="1">
                <a:latin typeface="Times New Roman"/>
              </a:rPr>
              <a:t>5)</a:t>
            </a:r>
            <a:r>
              <a:rPr lang="zh-CN" altLang="zh-CN" sz="2400" b="1">
                <a:latin typeface="Times New Roman"/>
                <a:ea typeface="宋体" pitchFamily="2" charset="-122"/>
              </a:rPr>
              <a:t>如图丙所示，两个平面镜</a:t>
            </a:r>
            <a:r>
              <a:rPr lang="en-US" altLang="zh-CN" sz="2400" b="1" i="1">
                <a:latin typeface="Times New Roman"/>
              </a:rPr>
              <a:t>L</a:t>
            </a:r>
            <a:r>
              <a:rPr lang="en-US" altLang="zh-CN" sz="2400" b="1" baseline="-25000">
                <a:latin typeface="Times New Roman"/>
              </a:rPr>
              <a:t>1</a:t>
            </a:r>
            <a:r>
              <a:rPr lang="zh-CN" altLang="zh-CN" sz="2400" b="1">
                <a:latin typeface="Times New Roman"/>
                <a:ea typeface="宋体" pitchFamily="2" charset="-122"/>
              </a:rPr>
              <a:t>和</a:t>
            </a:r>
            <a:r>
              <a:rPr lang="en-US" altLang="zh-CN" sz="2400" b="1" i="1">
                <a:latin typeface="Times New Roman"/>
              </a:rPr>
              <a:t>L</a:t>
            </a:r>
            <a:r>
              <a:rPr lang="en-US" altLang="zh-CN" sz="2400" b="1" baseline="-25000">
                <a:latin typeface="Times New Roman"/>
              </a:rPr>
              <a:t>2</a:t>
            </a:r>
            <a:r>
              <a:rPr lang="zh-CN" altLang="zh-CN" sz="2400" b="1">
                <a:latin typeface="Times New Roman"/>
                <a:ea typeface="宋体" pitchFamily="2" charset="-122"/>
              </a:rPr>
              <a:t>平行竖直放置，两镜相距</a:t>
            </a:r>
            <a:r>
              <a:rPr lang="en-US" altLang="zh-CN" sz="2400" b="1" i="1">
                <a:latin typeface="Times New Roman"/>
              </a:rPr>
              <a:t>s</a:t>
            </a:r>
            <a:r>
              <a:rPr lang="zh-CN" altLang="zh-CN" sz="2400" b="1">
                <a:latin typeface="Times New Roman"/>
                <a:ea typeface="宋体" pitchFamily="2" charset="-122"/>
              </a:rPr>
              <a:t>，物体</a:t>
            </a:r>
            <a:r>
              <a:rPr lang="en-US" altLang="zh-CN" sz="2400" b="1" i="1">
                <a:latin typeface="Times New Roman"/>
              </a:rPr>
              <a:t>A</a:t>
            </a:r>
            <a:r>
              <a:rPr lang="zh-CN" altLang="zh-CN" sz="2400" b="1">
                <a:latin typeface="Times New Roman"/>
                <a:ea typeface="宋体" pitchFamily="2" charset="-122"/>
              </a:rPr>
              <a:t>在两镜之间，</a:t>
            </a:r>
            <a:r>
              <a:rPr lang="en-US" altLang="zh-CN" sz="2400" b="1" i="1">
                <a:latin typeface="Times New Roman"/>
              </a:rPr>
              <a:t>A</a:t>
            </a:r>
            <a:r>
              <a:rPr lang="zh-CN" altLang="zh-CN" sz="2400" b="1">
                <a:latin typeface="Times New Roman"/>
                <a:ea typeface="宋体" pitchFamily="2" charset="-122"/>
              </a:rPr>
              <a:t>在</a:t>
            </a:r>
            <a:r>
              <a:rPr lang="en-US" altLang="zh-CN" sz="2400" b="1" i="1">
                <a:latin typeface="Times New Roman"/>
              </a:rPr>
              <a:t>L</a:t>
            </a:r>
            <a:r>
              <a:rPr lang="en-US" altLang="zh-CN" sz="2400" b="1" baseline="-25000">
                <a:latin typeface="Times New Roman"/>
              </a:rPr>
              <a:t>1</a:t>
            </a:r>
            <a:r>
              <a:rPr lang="zh-CN" altLang="zh-CN" sz="2400" b="1">
                <a:latin typeface="Times New Roman"/>
                <a:ea typeface="宋体" pitchFamily="2" charset="-122"/>
              </a:rPr>
              <a:t>中的一个像是</a:t>
            </a:r>
            <a:r>
              <a:rPr lang="en-US" altLang="zh-CN" sz="2400" b="1" i="1">
                <a:latin typeface="Times New Roman"/>
              </a:rPr>
              <a:t>A</a:t>
            </a:r>
            <a:r>
              <a:rPr lang="en-US" altLang="zh-CN" sz="2400" b="1" baseline="-25000">
                <a:latin typeface="Times New Roman"/>
              </a:rPr>
              <a:t>1</a:t>
            </a:r>
            <a:r>
              <a:rPr lang="zh-CN" altLang="zh-CN" sz="2400" b="1">
                <a:latin typeface="Times New Roman"/>
                <a:ea typeface="宋体" pitchFamily="2" charset="-122"/>
              </a:rPr>
              <a:t>，</a:t>
            </a:r>
            <a:r>
              <a:rPr lang="en-US" altLang="zh-CN" sz="2400" b="1" i="1">
                <a:latin typeface="Times New Roman"/>
              </a:rPr>
              <a:t>A</a:t>
            </a:r>
            <a:r>
              <a:rPr lang="zh-CN" altLang="zh-CN" sz="2400" b="1">
                <a:latin typeface="Times New Roman"/>
                <a:ea typeface="宋体" pitchFamily="2" charset="-122"/>
              </a:rPr>
              <a:t>在</a:t>
            </a:r>
            <a:r>
              <a:rPr lang="en-US" altLang="zh-CN" sz="2400" b="1" i="1">
                <a:latin typeface="Times New Roman"/>
              </a:rPr>
              <a:t>L</a:t>
            </a:r>
            <a:r>
              <a:rPr lang="en-US" altLang="zh-CN" sz="2400" b="1" baseline="-25000">
                <a:latin typeface="Times New Roman"/>
              </a:rPr>
              <a:t>2</a:t>
            </a:r>
            <a:r>
              <a:rPr lang="zh-CN" altLang="zh-CN" sz="2400" b="1">
                <a:latin typeface="Times New Roman"/>
                <a:ea typeface="宋体" pitchFamily="2" charset="-122"/>
              </a:rPr>
              <a:t>中的像是</a:t>
            </a:r>
            <a:r>
              <a:rPr lang="en-US" altLang="zh-CN" sz="2400" b="1" i="1">
                <a:latin typeface="Times New Roman"/>
              </a:rPr>
              <a:t>A</a:t>
            </a:r>
            <a:r>
              <a:rPr lang="en-US" altLang="zh-CN" sz="2400" b="1" baseline="-25000">
                <a:latin typeface="Times New Roman"/>
              </a:rPr>
              <a:t>2</a:t>
            </a:r>
            <a:r>
              <a:rPr lang="zh-CN" altLang="zh-CN" sz="2400" b="1">
                <a:latin typeface="Times New Roman"/>
                <a:ea typeface="宋体" pitchFamily="2" charset="-122"/>
              </a:rPr>
              <a:t>，已知</a:t>
            </a:r>
            <a:r>
              <a:rPr lang="en-US" altLang="zh-CN" sz="2400" b="1" i="1">
                <a:latin typeface="Times New Roman"/>
              </a:rPr>
              <a:t>A</a:t>
            </a:r>
            <a:r>
              <a:rPr lang="en-US" altLang="zh-CN" sz="2400" b="1" baseline="-25000">
                <a:latin typeface="Times New Roman"/>
              </a:rPr>
              <a:t>1</a:t>
            </a:r>
            <a:r>
              <a:rPr lang="zh-CN" altLang="zh-CN" sz="2400" b="1">
                <a:latin typeface="Times New Roman"/>
                <a:ea typeface="宋体" pitchFamily="2" charset="-122"/>
              </a:rPr>
              <a:t>、</a:t>
            </a:r>
            <a:r>
              <a:rPr lang="en-US" altLang="zh-CN" sz="2400" b="1" i="1">
                <a:latin typeface="Times New Roman"/>
              </a:rPr>
              <a:t>A</a:t>
            </a:r>
            <a:r>
              <a:rPr lang="en-US" altLang="zh-CN" sz="2400" b="1" baseline="-25000">
                <a:latin typeface="Times New Roman"/>
              </a:rPr>
              <a:t>2</a:t>
            </a:r>
            <a:r>
              <a:rPr lang="zh-CN" altLang="zh-CN" sz="2400" b="1">
                <a:latin typeface="Times New Roman"/>
                <a:ea typeface="宋体" pitchFamily="2" charset="-122"/>
              </a:rPr>
              <a:t>相距</a:t>
            </a:r>
            <a:r>
              <a:rPr lang="en-US" altLang="zh-CN" sz="2400" b="1" i="1">
                <a:latin typeface="Times New Roman"/>
              </a:rPr>
              <a:t>s</a:t>
            </a:r>
            <a:r>
              <a:rPr lang="en-US" altLang="zh-CN" sz="2400" b="1" baseline="-25000">
                <a:latin typeface="Times New Roman"/>
              </a:rPr>
              <a:t>1</a:t>
            </a:r>
            <a:r>
              <a:rPr lang="zh-CN" altLang="zh-CN" sz="2400" b="1">
                <a:latin typeface="Times New Roman"/>
                <a:ea typeface="宋体" pitchFamily="2" charset="-122"/>
              </a:rPr>
              <a:t>，当物体</a:t>
            </a:r>
            <a:r>
              <a:rPr lang="en-US" altLang="zh-CN" sz="2400" b="1" i="1">
                <a:latin typeface="Times New Roman"/>
              </a:rPr>
              <a:t>A</a:t>
            </a:r>
            <a:r>
              <a:rPr lang="zh-CN" altLang="zh-CN" sz="2400" b="1">
                <a:latin typeface="Times New Roman"/>
                <a:ea typeface="宋体" pitchFamily="2" charset="-122"/>
              </a:rPr>
              <a:t>在两镜之间移动时，</a:t>
            </a:r>
            <a:r>
              <a:rPr lang="en-US" altLang="zh-CN" sz="2400" b="1" i="1">
                <a:latin typeface="Times New Roman"/>
              </a:rPr>
              <a:t>A</a:t>
            </a:r>
            <a:r>
              <a:rPr lang="zh-CN" altLang="zh-CN" sz="2400" b="1">
                <a:latin typeface="Times New Roman"/>
                <a:ea typeface="宋体" pitchFamily="2" charset="-122"/>
              </a:rPr>
              <a:t>在两镜里成的像</a:t>
            </a:r>
            <a:r>
              <a:rPr lang="en-US" altLang="zh-CN" sz="2400" b="1" i="1">
                <a:latin typeface="Times New Roman"/>
              </a:rPr>
              <a:t>A</a:t>
            </a:r>
            <a:r>
              <a:rPr lang="en-US" altLang="zh-CN" sz="2400" b="1" baseline="-25000">
                <a:latin typeface="Times New Roman"/>
              </a:rPr>
              <a:t>1</a:t>
            </a:r>
            <a:r>
              <a:rPr lang="zh-CN" altLang="zh-CN" sz="2400" b="1">
                <a:latin typeface="Times New Roman"/>
                <a:ea typeface="宋体" pitchFamily="2" charset="-122"/>
              </a:rPr>
              <a:t>、</a:t>
            </a:r>
            <a:r>
              <a:rPr lang="en-US" altLang="zh-CN" sz="2400" b="1" i="1">
                <a:latin typeface="Times New Roman"/>
              </a:rPr>
              <a:t>A</a:t>
            </a:r>
            <a:r>
              <a:rPr lang="en-US" altLang="zh-CN" sz="2400" b="1" baseline="-25000">
                <a:latin typeface="Times New Roman"/>
              </a:rPr>
              <a:t>2</a:t>
            </a:r>
            <a:r>
              <a:rPr lang="zh-CN" altLang="zh-CN" sz="2400" b="1">
                <a:latin typeface="Times New Roman"/>
                <a:ea typeface="宋体" pitchFamily="2" charset="-122"/>
              </a:rPr>
              <a:t>的距离</a:t>
            </a:r>
            <a:r>
              <a:rPr lang="en-US" altLang="zh-CN" sz="2400" b="1" i="1">
                <a:latin typeface="Times New Roman"/>
              </a:rPr>
              <a:t>s</a:t>
            </a:r>
            <a:r>
              <a:rPr lang="en-US" altLang="zh-CN" sz="2400" b="1" baseline="-25000">
                <a:latin typeface="Times New Roman"/>
              </a:rPr>
              <a:t>1</a:t>
            </a:r>
            <a:r>
              <a:rPr lang="zh-CN" altLang="zh-CN" sz="2400" b="1">
                <a:latin typeface="Times New Roman"/>
                <a:ea typeface="宋体" pitchFamily="2" charset="-122"/>
              </a:rPr>
              <a:t>的变化情况是</a:t>
            </a:r>
            <a:r>
              <a:rPr lang="en-US" altLang="zh-CN" sz="2400" b="1">
                <a:latin typeface="Times New Roman"/>
              </a:rPr>
              <a:t>______(</a:t>
            </a:r>
            <a:r>
              <a:rPr lang="zh-CN" altLang="zh-CN" sz="2400" b="1">
                <a:latin typeface="Times New Roman"/>
                <a:ea typeface="宋体" pitchFamily="2" charset="-122"/>
              </a:rPr>
              <a:t>填</a:t>
            </a:r>
            <a:r>
              <a:rPr lang="en-US" altLang="zh-CN" sz="2400" b="1">
                <a:latin typeface="Times New Roman"/>
              </a:rPr>
              <a:t>“</a:t>
            </a:r>
            <a:r>
              <a:rPr lang="zh-CN" altLang="zh-CN" sz="2400" b="1">
                <a:latin typeface="Times New Roman"/>
                <a:ea typeface="宋体" pitchFamily="2" charset="-122"/>
              </a:rPr>
              <a:t>变大</a:t>
            </a:r>
            <a:r>
              <a:rPr lang="en-US" altLang="zh-CN" sz="2400" b="1">
                <a:latin typeface="Times New Roman"/>
              </a:rPr>
              <a:t>”“</a:t>
            </a:r>
            <a:r>
              <a:rPr lang="zh-CN" altLang="zh-CN" sz="2400" b="1">
                <a:latin typeface="Times New Roman"/>
                <a:ea typeface="宋体" pitchFamily="2" charset="-122"/>
              </a:rPr>
              <a:t>不变</a:t>
            </a:r>
            <a:r>
              <a:rPr lang="en-US" altLang="zh-CN" sz="2400" b="1">
                <a:latin typeface="Times New Roman"/>
              </a:rPr>
              <a:t>”</a:t>
            </a:r>
            <a:r>
              <a:rPr lang="zh-CN" altLang="zh-CN" sz="2400" b="1">
                <a:latin typeface="Times New Roman"/>
                <a:ea typeface="宋体" pitchFamily="2" charset="-122"/>
              </a:rPr>
              <a:t>或</a:t>
            </a:r>
            <a:r>
              <a:rPr lang="en-US" altLang="zh-CN" sz="2400" b="1">
                <a:latin typeface="Times New Roman"/>
              </a:rPr>
              <a:t>“</a:t>
            </a:r>
            <a:r>
              <a:rPr lang="zh-CN" altLang="zh-CN" sz="2400" b="1">
                <a:latin typeface="Times New Roman"/>
                <a:ea typeface="宋体" pitchFamily="2" charset="-122"/>
              </a:rPr>
              <a:t>变小</a:t>
            </a:r>
            <a:r>
              <a:rPr lang="en-US" altLang="zh-CN" sz="2400" b="1">
                <a:latin typeface="Times New Roman"/>
              </a:rPr>
              <a:t>”)</a:t>
            </a:r>
            <a:r>
              <a:rPr lang="zh-CN" altLang="zh-CN" sz="2400" b="1">
                <a:latin typeface="Times New Roman"/>
                <a:ea typeface="宋体" pitchFamily="2" charset="-122"/>
              </a:rPr>
              <a:t>。</a:t>
            </a:r>
            <a:endParaRPr lang="zh-CN" altLang="zh-CN" sz="1000">
              <a:latin typeface="宋体" pitchFamily="2" charset="-122"/>
              <a:ea typeface="宋体" pitchFamily="2" charset="-122"/>
            </a:endParaRPr>
          </a:p>
        </p:txBody>
      </p:sp>
      <p:pic>
        <p:nvPicPr>
          <p:cNvPr id="22530" name="Picture 7" descr="C:\Users\Administrator\Desktop\习题课件\返回框.png">
            <a:hlinkClick r:id="rId4" action="ppaction://hlinksldjump"/>
          </p:cNvPr>
          <p:cNvPicPr/>
          <p:nvPr/>
        </p:nvPicPr>
        <p:blipFill>
          <a:blip r:embed="rId3"/>
          <a:stretch>
            <a:fillRect/>
          </a:stretch>
        </p:blipFill>
        <p:spPr>
          <a:xfrm>
            <a:off x="8101012" y="4097338"/>
            <a:ext cx="669925" cy="669925"/>
          </a:xfrm>
          <a:prstGeom prst="rect">
            <a:avLst/>
          </a:prstGeom>
          <a:noFill/>
          <a:ln>
            <a:noFill/>
            <a:miter lim="800000"/>
          </a:ln>
        </p:spPr>
      </p:pic>
      <p:sp>
        <p:nvSpPr>
          <p:cNvPr id="22531" name="矩形 7"/>
          <p:cNvSpPr/>
          <p:nvPr/>
        </p:nvSpPr>
        <p:spPr>
          <a:xfrm>
            <a:off x="1824038" y="3046412"/>
            <a:ext cx="803275" cy="461962"/>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r>
              <a:rPr lang="zh-CN" altLang="zh-CN" sz="2400" b="1">
                <a:solidFill>
                  <a:srgbClr val="C00000"/>
                </a:solidFill>
                <a:latin typeface="Times New Roman" pitchFamily="18" charset="0"/>
                <a:ea typeface="宋体" pitchFamily="2" charset="-122"/>
              </a:rPr>
              <a:t>不变</a:t>
            </a:r>
            <a:endParaRPr lang="zh-CN" altLang="en-US">
              <a:latin typeface="Calibri" pitchFamily="34" charset="0"/>
              <a:ea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additive="base">
                                        <p:cTn id="6" dur="1" fill="hold">
                                          <p:stCondLst>
                                            <p:cond delay="0"/>
                                          </p:stCondLst>
                                        </p:cTn>
                                        <p:tgtEl>
                                          <p:spTgt spid="22531"/>
                                        </p:tgtEl>
                                        <p:attrNameLst>
                                          <p:attrName>style.visibility</p:attrName>
                                        </p:attrNameLst>
                                      </p:cBhvr>
                                      <p:to>
                                        <p:strVal val="visible"/>
                                      </p:to>
                                    </p:set>
                                    <p:animEffect transition="in" filter="wipe(left)">
                                      <p:cBhvr additive="base">
                                        <p:cTn id="7" dur="500" fill="hold"/>
                                        <p:tgtEl>
                                          <p:spTgt spid="225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1" grpId="0"/>
    </p:bldLst>
  </p:timing>
</p:sld>
</file>

<file path=ppt/slides/slide1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24577" name="Text Box 22"/>
          <p:cNvSpPr txBox="1">
            <a:spLocks noChangeArrowheads="1"/>
          </p:cNvSpPr>
          <p:nvPr/>
        </p:nvSpPr>
        <p:spPr bwMode="auto">
          <a:xfrm>
            <a:off x="441325" y="1058863"/>
            <a:ext cx="8234363"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9pPr>
          </a:lstStyle>
          <a:p>
            <a:pPr marL="538480" marR="0" lvl="0" indent="-538480" algn="just" eaLnBrk="0" hangingPunct="0">
              <a:lnSpc>
                <a:spcPct val="150000"/>
              </a:lnSpc>
              <a:spcAft>
                <a:spcPct val="0"/>
              </a:spcAft>
            </a:pPr>
            <a:r>
              <a:rPr lang="zh-CN" altLang="zh-CN" sz="2400" b="1">
                <a:latin typeface="Times New Roman"/>
                <a:ea typeface="宋体" pitchFamily="2" charset="-122"/>
              </a:rPr>
              <a:t>【典例</a:t>
            </a:r>
            <a:r>
              <a:rPr lang="en-US" altLang="zh-CN" sz="2400" b="1">
                <a:latin typeface="Times New Roman"/>
              </a:rPr>
              <a:t>3</a:t>
            </a:r>
            <a:r>
              <a:rPr lang="zh-CN" altLang="zh-CN" sz="2400" b="1">
                <a:latin typeface="Times New Roman"/>
                <a:ea typeface="宋体" pitchFamily="2" charset="-122"/>
              </a:rPr>
              <a:t>】探究凸透镜成像实验：</a:t>
            </a:r>
            <a:endParaRPr lang="zh-CN" altLang="zh-CN" sz="1000">
              <a:latin typeface="宋体" pitchFamily="2" charset="-122"/>
              <a:ea typeface="宋体" pitchFamily="2" charset="-122"/>
            </a:endParaRPr>
          </a:p>
        </p:txBody>
      </p:sp>
      <p:sp>
        <p:nvSpPr>
          <p:cNvPr id="24578" name="矩形 15"/>
          <p:cNvSpPr>
            <a:spLocks noChangeArrowheads="1"/>
          </p:cNvSpPr>
          <p:nvPr/>
        </p:nvSpPr>
        <p:spPr bwMode="auto">
          <a:xfrm>
            <a:off x="539750" y="614363"/>
            <a:ext cx="6985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r>
              <a:rPr lang="zh-CN" altLang="en-US" sz="2400" b="1">
                <a:solidFill>
                  <a:srgbClr val="E46C0A"/>
                </a:solidFill>
                <a:latin typeface="Times New Roman" pitchFamily="18" charset="0"/>
                <a:ea typeface="宋体" pitchFamily="2" charset="-122"/>
              </a:rPr>
              <a:t>类型</a:t>
            </a:r>
            <a:r>
              <a:rPr lang="en-US" altLang="zh-CN" sz="2400" b="1">
                <a:solidFill>
                  <a:srgbClr val="E46C0A"/>
                </a:solidFill>
                <a:latin typeface="Times New Roman" pitchFamily="18" charset="0"/>
                <a:ea typeface="宋体" pitchFamily="2" charset="-122"/>
              </a:rPr>
              <a:t>3    </a:t>
            </a:r>
            <a:r>
              <a:rPr lang="zh-CN" altLang="en-US" sz="2400" b="1">
                <a:solidFill>
                  <a:srgbClr val="E46C0A"/>
                </a:solidFill>
                <a:latin typeface="Times New Roman" pitchFamily="18" charset="0"/>
                <a:ea typeface="宋体" pitchFamily="2" charset="-122"/>
              </a:rPr>
              <a:t>探究</a:t>
            </a:r>
            <a:r>
              <a:rPr lang="zh-CN" altLang="en-US" sz="2400" b="1">
                <a:solidFill>
                  <a:srgbClr val="E46C0A"/>
                </a:solidFill>
                <a:latin typeface="Times New Roman" pitchFamily="18" charset="0"/>
                <a:ea typeface="宋体" pitchFamily="2" charset="-122"/>
              </a:rPr>
              <a:t>凸透镜成像的规律</a:t>
            </a:r>
            <a:endParaRPr lang="zh-CN" altLang="en-US" sz="2400" b="1">
              <a:solidFill>
                <a:srgbClr val="E46C0A"/>
              </a:solidFill>
              <a:latin typeface="Times New Roman" pitchFamily="18" charset="0"/>
              <a:ea typeface="宋体" pitchFamily="2" charset="-122"/>
            </a:endParaRPr>
          </a:p>
        </p:txBody>
      </p:sp>
      <p:pic>
        <p:nvPicPr>
          <p:cNvPr id="24579" name="Picture 6" descr="图+422"/>
          <p:cNvPicPr/>
          <p:nvPr/>
        </p:nvPicPr>
        <p:blipFill>
          <a:blip r:embed="rId3">
            <a:clrChange>
              <a:clrFrom>
                <a:srgbClr val="FFFFFF"/>
              </a:clrFrom>
              <a:clrTo>
                <a:srgbClr val="FFFFFF">
                  <a:alpha val="0"/>
                </a:srgbClr>
              </a:clrTo>
            </a:clrChange>
          </a:blip>
          <a:srcRect b="50001"/>
          <a:stretch>
            <a:fillRect/>
          </a:stretch>
        </p:blipFill>
        <p:spPr>
          <a:xfrm>
            <a:off x="685800" y="2066925"/>
            <a:ext cx="3886200" cy="1638300"/>
          </a:xfrm>
          <a:prstGeom prst="rect">
            <a:avLst/>
          </a:prstGeom>
          <a:noFill/>
          <a:ln>
            <a:noFill/>
            <a:miter lim="800000"/>
          </a:ln>
        </p:spPr>
      </p:pic>
      <p:pic>
        <p:nvPicPr>
          <p:cNvPr id="24580" name="Picture 6" descr="图+422"/>
          <p:cNvPicPr/>
          <p:nvPr/>
        </p:nvPicPr>
        <p:blipFill>
          <a:blip r:embed="rId4">
            <a:clrChange>
              <a:clrFrom>
                <a:srgbClr val="FFFFFF"/>
              </a:clrFrom>
              <a:clrTo>
                <a:srgbClr val="FFFFFF">
                  <a:alpha val="0"/>
                </a:srgbClr>
              </a:clrTo>
            </a:clrChange>
          </a:blip>
          <a:srcRect t="50001"/>
          <a:stretch>
            <a:fillRect/>
          </a:stretch>
        </p:blipFill>
        <p:spPr>
          <a:xfrm>
            <a:off x="4646612" y="1960562"/>
            <a:ext cx="3886200" cy="1638300"/>
          </a:xfrm>
          <a:prstGeom prst="rect">
            <a:avLst/>
          </a:prstGeom>
          <a:noFill/>
          <a:ln>
            <a:noFill/>
            <a:miter lim="800000"/>
          </a:ln>
        </p:spPr>
      </p:pic>
    </p:spTree>
  </p:cSld>
  <p:clrMapOvr>
    <a:masterClrMapping/>
  </p:clrMapOvr>
  <p:transition/>
  <p:timing/>
</p:sld>
</file>

<file path=ppt/slides/slide1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26625" name="Text Box 22"/>
          <p:cNvSpPr txBox="1">
            <a:spLocks noChangeArrowheads="1"/>
          </p:cNvSpPr>
          <p:nvPr/>
        </p:nvSpPr>
        <p:spPr bwMode="auto">
          <a:xfrm>
            <a:off x="506413" y="771525"/>
            <a:ext cx="8115300" cy="334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9pPr>
          </a:lstStyle>
          <a:p>
            <a:pPr marL="538480" marR="0" lvl="0" indent="-538480" algn="just" eaLnBrk="0" hangingPunct="0">
              <a:lnSpc>
                <a:spcPct val="150000"/>
              </a:lnSpc>
              <a:spcAft>
                <a:spcPct val="0"/>
              </a:spcAft>
            </a:pPr>
            <a:r>
              <a:rPr lang="en-US" altLang="zh-CN" sz="2400" b="1">
                <a:latin typeface="Times New Roman"/>
              </a:rPr>
              <a:t>(1)</a:t>
            </a:r>
            <a:r>
              <a:rPr lang="zh-CN" altLang="zh-CN" sz="2400" b="1">
                <a:latin typeface="Times New Roman"/>
                <a:ea typeface="宋体" pitchFamily="2" charset="-122"/>
              </a:rPr>
              <a:t>如图甲所示，一束平行于凸透镜主光轴的光线经过凸透镜后，在光屏上形成了一个最小、最亮的</a:t>
            </a:r>
            <a:r>
              <a:rPr lang="en-US" altLang="zh-CN" sz="2400" b="1">
                <a:latin typeface="Times New Roman"/>
              </a:rPr>
              <a:t>______(</a:t>
            </a:r>
            <a:r>
              <a:rPr lang="zh-CN" altLang="zh-CN" sz="2400" b="1">
                <a:latin typeface="Times New Roman"/>
                <a:ea typeface="宋体" pitchFamily="2" charset="-122"/>
              </a:rPr>
              <a:t>填</a:t>
            </a:r>
            <a:r>
              <a:rPr lang="en-US" altLang="zh-CN" sz="2400" b="1">
                <a:latin typeface="Times New Roman"/>
              </a:rPr>
              <a:t>“</a:t>
            </a:r>
            <a:r>
              <a:rPr lang="zh-CN" altLang="zh-CN" sz="2400" b="1">
                <a:latin typeface="Times New Roman"/>
                <a:ea typeface="宋体" pitchFamily="2" charset="-122"/>
              </a:rPr>
              <a:t>亮点</a:t>
            </a:r>
            <a:r>
              <a:rPr lang="en-US" altLang="zh-CN" sz="2400" b="1">
                <a:latin typeface="Times New Roman"/>
              </a:rPr>
              <a:t>”</a:t>
            </a:r>
            <a:r>
              <a:rPr lang="zh-CN" altLang="zh-CN" sz="2400" b="1">
                <a:latin typeface="Times New Roman"/>
                <a:ea typeface="宋体" pitchFamily="2" charset="-122"/>
              </a:rPr>
              <a:t>或</a:t>
            </a:r>
            <a:r>
              <a:rPr lang="en-US" altLang="zh-CN" sz="2400" b="1">
                <a:latin typeface="Times New Roman"/>
              </a:rPr>
              <a:t>“</a:t>
            </a:r>
            <a:r>
              <a:rPr lang="zh-CN" altLang="zh-CN" sz="2400" b="1">
                <a:latin typeface="Times New Roman"/>
                <a:ea typeface="宋体" pitchFamily="2" charset="-122"/>
              </a:rPr>
              <a:t>亮环</a:t>
            </a:r>
            <a:r>
              <a:rPr lang="en-US" altLang="zh-CN" sz="2400" b="1">
                <a:latin typeface="Times New Roman"/>
              </a:rPr>
              <a:t>”)</a:t>
            </a:r>
            <a:r>
              <a:rPr lang="zh-CN" altLang="zh-CN" sz="2400" b="1">
                <a:latin typeface="Times New Roman"/>
                <a:ea typeface="宋体" pitchFamily="2" charset="-122"/>
              </a:rPr>
              <a:t>。由图甲可知，凸透镜对光线具有</a:t>
            </a:r>
            <a:r>
              <a:rPr lang="en-US" altLang="zh-CN" sz="2400" b="1">
                <a:latin typeface="Times New Roman"/>
              </a:rPr>
              <a:t>______</a:t>
            </a:r>
            <a:r>
              <a:rPr lang="zh-CN" altLang="zh-CN" sz="2400" b="1">
                <a:latin typeface="Times New Roman"/>
                <a:ea typeface="宋体" pitchFamily="2" charset="-122"/>
              </a:rPr>
              <a:t>作用，该凸透镜的焦距是</a:t>
            </a:r>
            <a:r>
              <a:rPr lang="en-US" altLang="zh-CN" sz="2400" b="1">
                <a:latin typeface="Times New Roman"/>
              </a:rPr>
              <a:t>______cm</a:t>
            </a:r>
            <a:r>
              <a:rPr lang="zh-CN" altLang="zh-CN" sz="2400" b="1">
                <a:latin typeface="Times New Roman"/>
                <a:ea typeface="宋体" pitchFamily="2" charset="-122"/>
              </a:rPr>
              <a:t>。</a:t>
            </a:r>
            <a:endParaRPr lang="zh-CN" altLang="zh-CN" sz="1000">
              <a:latin typeface="宋体" pitchFamily="2" charset="-122"/>
              <a:ea typeface="宋体" pitchFamily="2" charset="-122"/>
            </a:endParaRPr>
          </a:p>
          <a:p>
            <a:pPr marL="538480" marR="0" lvl="0" indent="-538480" algn="just" eaLnBrk="0" hangingPunct="0">
              <a:lnSpc>
                <a:spcPct val="150000"/>
              </a:lnSpc>
              <a:spcAft>
                <a:spcPct val="0"/>
              </a:spcAft>
            </a:pPr>
            <a:r>
              <a:rPr lang="en-US" altLang="zh-CN" sz="2400" b="1">
                <a:latin typeface="Times New Roman"/>
              </a:rPr>
              <a:t>(2)</a:t>
            </a:r>
            <a:r>
              <a:rPr lang="zh-CN" altLang="zh-CN" sz="2400" b="1">
                <a:latin typeface="Times New Roman"/>
                <a:ea typeface="宋体" pitchFamily="2" charset="-122"/>
              </a:rPr>
              <a:t>点燃蜡烛后，调节烛焰中心、透镜中心和光屏中心大致在</a:t>
            </a:r>
            <a:r>
              <a:rPr lang="en-US" altLang="zh-CN" sz="2400" b="1">
                <a:latin typeface="Times New Roman"/>
              </a:rPr>
              <a:t>________</a:t>
            </a:r>
            <a:r>
              <a:rPr lang="zh-CN" altLang="zh-CN" sz="2400" b="1">
                <a:latin typeface="Times New Roman"/>
                <a:ea typeface="宋体" pitchFamily="2" charset="-122"/>
              </a:rPr>
              <a:t>上，目的是让烛焰的像成在光屏中心。</a:t>
            </a:r>
            <a:endParaRPr lang="zh-CN" altLang="zh-CN" sz="1000">
              <a:latin typeface="宋体" pitchFamily="2" charset="-122"/>
              <a:ea typeface="宋体" pitchFamily="2" charset="-122"/>
            </a:endParaRPr>
          </a:p>
        </p:txBody>
      </p:sp>
      <p:sp>
        <p:nvSpPr>
          <p:cNvPr id="26626" name="矩形 4"/>
          <p:cNvSpPr/>
          <p:nvPr/>
        </p:nvSpPr>
        <p:spPr>
          <a:xfrm>
            <a:off x="6838950" y="1390650"/>
            <a:ext cx="803275" cy="460375"/>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r>
              <a:rPr lang="zh-CN" altLang="zh-CN" sz="2400" b="1">
                <a:solidFill>
                  <a:srgbClr val="C00000"/>
                </a:solidFill>
                <a:latin typeface="Times New Roman" pitchFamily="18" charset="0"/>
                <a:ea typeface="宋体" pitchFamily="2" charset="-122"/>
              </a:rPr>
              <a:t>亮点</a:t>
            </a:r>
            <a:endParaRPr lang="zh-CN" altLang="en-US">
              <a:latin typeface="Calibri" pitchFamily="34" charset="0"/>
              <a:ea typeface="宋体" pitchFamily="2" charset="-122"/>
            </a:endParaRPr>
          </a:p>
        </p:txBody>
      </p:sp>
      <p:sp>
        <p:nvSpPr>
          <p:cNvPr id="26627" name="矩形 6"/>
          <p:cNvSpPr/>
          <p:nvPr/>
        </p:nvSpPr>
        <p:spPr>
          <a:xfrm>
            <a:off x="7656512" y="1949450"/>
            <a:ext cx="803275" cy="461962"/>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r>
              <a:rPr lang="zh-CN" altLang="zh-CN" sz="2400" b="1">
                <a:solidFill>
                  <a:srgbClr val="C00000"/>
                </a:solidFill>
                <a:latin typeface="Times New Roman" pitchFamily="18" charset="0"/>
                <a:ea typeface="宋体" pitchFamily="2" charset="-122"/>
              </a:rPr>
              <a:t>会聚</a:t>
            </a:r>
            <a:endParaRPr lang="zh-CN" altLang="en-US">
              <a:latin typeface="Calibri" pitchFamily="34" charset="0"/>
              <a:ea typeface="宋体" pitchFamily="2" charset="-122"/>
            </a:endParaRPr>
          </a:p>
        </p:txBody>
      </p:sp>
      <p:sp>
        <p:nvSpPr>
          <p:cNvPr id="26628" name="矩形 7"/>
          <p:cNvSpPr/>
          <p:nvPr/>
        </p:nvSpPr>
        <p:spPr>
          <a:xfrm>
            <a:off x="4640262" y="2525712"/>
            <a:ext cx="723900" cy="460375"/>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r>
              <a:rPr lang="en-US" altLang="zh-CN" sz="2400" b="1">
                <a:solidFill>
                  <a:srgbClr val="C00000"/>
                </a:solidFill>
                <a:latin typeface="Times New Roman" pitchFamily="18" charset="0"/>
              </a:rPr>
              <a:t>10.0</a:t>
            </a:r>
            <a:endParaRPr lang="zh-CN" altLang="en-US">
              <a:latin typeface="Calibri" pitchFamily="34" charset="0"/>
              <a:ea typeface="宋体" pitchFamily="2" charset="-122"/>
            </a:endParaRPr>
          </a:p>
        </p:txBody>
      </p:sp>
      <p:sp>
        <p:nvSpPr>
          <p:cNvPr id="26629" name="矩形 8"/>
          <p:cNvSpPr>
            <a:spLocks noChangeArrowheads="1"/>
          </p:cNvSpPr>
          <p:nvPr/>
        </p:nvSpPr>
        <p:spPr bwMode="auto">
          <a:xfrm>
            <a:off x="1323975" y="3482975"/>
            <a:ext cx="1422400" cy="55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pPr>
            <a:r>
              <a:rPr lang="zh-CN" altLang="zh-CN" sz="2400" b="1">
                <a:solidFill>
                  <a:srgbClr val="C00000"/>
                </a:solidFill>
                <a:latin typeface="Times New Roman"/>
                <a:ea typeface="宋体" pitchFamily="2" charset="-122"/>
              </a:rPr>
              <a:t>同一高度</a:t>
            </a:r>
            <a:endParaRPr lang="zh-CN" altLang="zh-CN" sz="1000">
              <a:latin typeface="宋体" pitchFamily="2" charset="-122"/>
              <a:ea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additive="base">
                                        <p:cTn id="6" dur="1" fill="hold">
                                          <p:stCondLst>
                                            <p:cond delay="0"/>
                                          </p:stCondLst>
                                        </p:cTn>
                                        <p:tgtEl>
                                          <p:spTgt spid="26626"/>
                                        </p:tgtEl>
                                        <p:attrNameLst>
                                          <p:attrName>style.visibility</p:attrName>
                                        </p:attrNameLst>
                                      </p:cBhvr>
                                      <p:to>
                                        <p:strVal val="visible"/>
                                      </p:to>
                                    </p:set>
                                    <p:animEffect transition="in" filter="wipe(left)">
                                      <p:cBhvr additive="base">
                                        <p:cTn id="7" dur="500" fill="hold"/>
                                        <p:tgtEl>
                                          <p:spTgt spid="26626"/>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22" presetClass="entr" presetSubtype="8" fill="hold" grpId="1" nodeType="clickEffect">
                                  <p:stCondLst>
                                    <p:cond delay="0"/>
                                  </p:stCondLst>
                                  <p:childTnLst>
                                    <p:set>
                                      <p:cBhvr additive="base">
                                        <p:cTn id="12" dur="1" fill="hold">
                                          <p:stCondLst>
                                            <p:cond delay="0"/>
                                          </p:stCondLst>
                                        </p:cTn>
                                        <p:tgtEl>
                                          <p:spTgt spid="26627"/>
                                        </p:tgtEl>
                                        <p:attrNameLst>
                                          <p:attrName>style.visibility</p:attrName>
                                        </p:attrNameLst>
                                      </p:cBhvr>
                                      <p:to>
                                        <p:strVal val="visible"/>
                                      </p:to>
                                    </p:set>
                                    <p:animEffect transition="in" filter="wipe(left)">
                                      <p:cBhvr additive="base">
                                        <p:cTn id="13" dur="500" fill="hold"/>
                                        <p:tgtEl>
                                          <p:spTgt spid="26627"/>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22" presetClass="entr" presetSubtype="8" fill="hold" grpId="2" nodeType="clickEffect">
                                  <p:stCondLst>
                                    <p:cond delay="0"/>
                                  </p:stCondLst>
                                  <p:childTnLst>
                                    <p:set>
                                      <p:cBhvr additive="base">
                                        <p:cTn id="18" dur="1" fill="hold">
                                          <p:stCondLst>
                                            <p:cond delay="0"/>
                                          </p:stCondLst>
                                        </p:cTn>
                                        <p:tgtEl>
                                          <p:spTgt spid="26628"/>
                                        </p:tgtEl>
                                        <p:attrNameLst>
                                          <p:attrName>style.visibility</p:attrName>
                                        </p:attrNameLst>
                                      </p:cBhvr>
                                      <p:to>
                                        <p:strVal val="visible"/>
                                      </p:to>
                                    </p:set>
                                    <p:animEffect transition="in" filter="wipe(left)">
                                      <p:cBhvr additive="base">
                                        <p:cTn id="19" dur="500" fill="hold"/>
                                        <p:tgtEl>
                                          <p:spTgt spid="26628"/>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22" presetClass="entr" presetSubtype="8" fill="hold" grpId="3" nodeType="clickEffect">
                                  <p:stCondLst>
                                    <p:cond delay="0"/>
                                  </p:stCondLst>
                                  <p:childTnLst>
                                    <p:set>
                                      <p:cBhvr additive="base">
                                        <p:cTn id="24" dur="1" fill="hold">
                                          <p:stCondLst>
                                            <p:cond delay="0"/>
                                          </p:stCondLst>
                                        </p:cTn>
                                        <p:tgtEl>
                                          <p:spTgt spid="26629"/>
                                        </p:tgtEl>
                                        <p:attrNameLst>
                                          <p:attrName>style.visibility</p:attrName>
                                        </p:attrNameLst>
                                      </p:cBhvr>
                                      <p:to>
                                        <p:strVal val="visible"/>
                                      </p:to>
                                    </p:set>
                                    <p:animEffect transition="in" filter="wipe(left)">
                                      <p:cBhvr additive="base">
                                        <p:cTn id="25" dur="500" fill="hold"/>
                                        <p:tgtEl>
                                          <p:spTgt spid="266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6" grpId="0"/>
      <p:bldP spid="26627" grpId="1"/>
      <p:bldP spid="26628" grpId="2"/>
      <p:bldP spid="26629" grpId="3"/>
    </p:bldLst>
  </p:timing>
</p:sld>
</file>

<file path=ppt/slides/slide1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28673" name="Text Box 22"/>
          <p:cNvSpPr txBox="1">
            <a:spLocks noChangeArrowheads="1"/>
          </p:cNvSpPr>
          <p:nvPr/>
        </p:nvSpPr>
        <p:spPr bwMode="auto">
          <a:xfrm>
            <a:off x="506413" y="404813"/>
            <a:ext cx="8115300" cy="4437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9pPr>
          </a:lstStyle>
          <a:p>
            <a:pPr marL="538480" marR="0" lvl="0" indent="-538480" algn="just" eaLnBrk="0" hangingPunct="0">
              <a:lnSpc>
                <a:spcPct val="150000"/>
              </a:lnSpc>
              <a:spcAft>
                <a:spcPct val="0"/>
              </a:spcAft>
            </a:pPr>
            <a:r>
              <a:rPr lang="en-US" altLang="zh-CN" sz="2400" b="1">
                <a:latin typeface="Times New Roman"/>
              </a:rPr>
              <a:t>(3)</a:t>
            </a:r>
            <a:r>
              <a:rPr lang="zh-CN" altLang="zh-CN" sz="2400" b="1">
                <a:latin typeface="Times New Roman"/>
                <a:ea typeface="宋体" pitchFamily="2" charset="-122"/>
              </a:rPr>
              <a:t>如图乙，小刚将蜡烛移至光具座上</a:t>
            </a:r>
            <a:r>
              <a:rPr lang="en-US" altLang="zh-CN" sz="2400" b="1">
                <a:latin typeface="Times New Roman"/>
              </a:rPr>
              <a:t>0 cm</a:t>
            </a:r>
            <a:r>
              <a:rPr lang="zh-CN" altLang="zh-CN" sz="2400" b="1">
                <a:latin typeface="Times New Roman"/>
                <a:ea typeface="宋体" pitchFamily="2" charset="-122"/>
              </a:rPr>
              <a:t>刻度线处，向</a:t>
            </a:r>
            <a:r>
              <a:rPr lang="en-US" altLang="zh-CN" sz="2400" b="1">
                <a:latin typeface="Times New Roman"/>
              </a:rPr>
              <a:t>________(</a:t>
            </a:r>
            <a:r>
              <a:rPr lang="zh-CN" altLang="zh-CN" sz="2400" b="1">
                <a:latin typeface="Times New Roman"/>
                <a:ea typeface="宋体" pitchFamily="2" charset="-122"/>
              </a:rPr>
              <a:t>填</a:t>
            </a:r>
            <a:r>
              <a:rPr lang="en-US" altLang="zh-CN" sz="2400" b="1">
                <a:latin typeface="Times New Roman"/>
              </a:rPr>
              <a:t>“</a:t>
            </a:r>
            <a:r>
              <a:rPr lang="zh-CN" altLang="zh-CN" sz="2400" b="1">
                <a:latin typeface="Times New Roman"/>
                <a:ea typeface="宋体" pitchFamily="2" charset="-122"/>
              </a:rPr>
              <a:t>左</a:t>
            </a:r>
            <a:r>
              <a:rPr lang="en-US" altLang="zh-CN" sz="2400" b="1">
                <a:latin typeface="Times New Roman"/>
              </a:rPr>
              <a:t>”</a:t>
            </a:r>
            <a:r>
              <a:rPr lang="zh-CN" altLang="zh-CN" sz="2400" b="1">
                <a:latin typeface="Times New Roman"/>
                <a:ea typeface="宋体" pitchFamily="2" charset="-122"/>
              </a:rPr>
              <a:t>或</a:t>
            </a:r>
            <a:r>
              <a:rPr lang="en-US" altLang="zh-CN" sz="2400" b="1">
                <a:latin typeface="Times New Roman"/>
              </a:rPr>
              <a:t>“</a:t>
            </a:r>
            <a:r>
              <a:rPr lang="zh-CN" altLang="zh-CN" sz="2400" b="1">
                <a:latin typeface="Times New Roman"/>
                <a:ea typeface="宋体" pitchFamily="2" charset="-122"/>
              </a:rPr>
              <a:t>右</a:t>
            </a:r>
            <a:r>
              <a:rPr lang="en-US" altLang="zh-CN" sz="2400" b="1">
                <a:latin typeface="Times New Roman"/>
              </a:rPr>
              <a:t>”)</a:t>
            </a:r>
            <a:r>
              <a:rPr lang="zh-CN" altLang="zh-CN" sz="2400" b="1">
                <a:latin typeface="Times New Roman"/>
                <a:ea typeface="宋体" pitchFamily="2" charset="-122"/>
              </a:rPr>
              <a:t>移动光屏，直到烛焰在光屏上成清晰的像，则该像是</a:t>
            </a:r>
            <a:r>
              <a:rPr lang="en-US" altLang="zh-CN" sz="2400" b="1">
                <a:latin typeface="Times New Roman"/>
              </a:rPr>
              <a:t>________(</a:t>
            </a:r>
            <a:r>
              <a:rPr lang="zh-CN" altLang="zh-CN" sz="2400" b="1">
                <a:latin typeface="Times New Roman"/>
                <a:ea typeface="宋体" pitchFamily="2" charset="-122"/>
              </a:rPr>
              <a:t>填</a:t>
            </a:r>
            <a:r>
              <a:rPr lang="en-US" altLang="zh-CN" sz="2400" b="1">
                <a:latin typeface="Times New Roman"/>
              </a:rPr>
              <a:t>“</a:t>
            </a:r>
            <a:r>
              <a:rPr lang="zh-CN" altLang="zh-CN" sz="2400" b="1">
                <a:latin typeface="Times New Roman"/>
                <a:ea typeface="宋体" pitchFamily="2" charset="-122"/>
              </a:rPr>
              <a:t>放大</a:t>
            </a:r>
            <a:r>
              <a:rPr lang="en-US" altLang="zh-CN" sz="2400" b="1">
                <a:latin typeface="Times New Roman"/>
              </a:rPr>
              <a:t>”“</a:t>
            </a:r>
            <a:r>
              <a:rPr lang="zh-CN" altLang="zh-CN" sz="2400" b="1">
                <a:latin typeface="Times New Roman"/>
                <a:ea typeface="宋体" pitchFamily="2" charset="-122"/>
              </a:rPr>
              <a:t>等大</a:t>
            </a:r>
            <a:r>
              <a:rPr lang="en-US" altLang="zh-CN" sz="2400" b="1">
                <a:latin typeface="Times New Roman"/>
              </a:rPr>
              <a:t>”</a:t>
            </a:r>
            <a:r>
              <a:rPr lang="zh-CN" altLang="zh-CN" sz="2400" b="1">
                <a:latin typeface="Times New Roman"/>
                <a:ea typeface="宋体" pitchFamily="2" charset="-122"/>
              </a:rPr>
              <a:t>或</a:t>
            </a:r>
            <a:r>
              <a:rPr lang="en-US" altLang="zh-CN" sz="2400" b="1">
                <a:latin typeface="Times New Roman"/>
              </a:rPr>
              <a:t>“</a:t>
            </a:r>
            <a:r>
              <a:rPr lang="zh-CN" altLang="zh-CN" sz="2400" b="1">
                <a:latin typeface="Times New Roman"/>
                <a:ea typeface="宋体" pitchFamily="2" charset="-122"/>
              </a:rPr>
              <a:t>缩小</a:t>
            </a:r>
            <a:r>
              <a:rPr lang="en-US" altLang="zh-CN" sz="2400" b="1">
                <a:latin typeface="Times New Roman"/>
              </a:rPr>
              <a:t>”)</a:t>
            </a:r>
            <a:r>
              <a:rPr lang="zh-CN" altLang="zh-CN" sz="2400" b="1">
                <a:latin typeface="Times New Roman"/>
                <a:ea typeface="宋体" pitchFamily="2" charset="-122"/>
              </a:rPr>
              <a:t>的实像；生活中的</a:t>
            </a:r>
            <a:r>
              <a:rPr lang="en-US" altLang="zh-CN" sz="2400" b="1">
                <a:latin typeface="Times New Roman"/>
              </a:rPr>
              <a:t>______</a:t>
            </a:r>
            <a:r>
              <a:rPr lang="zh-CN" altLang="zh-CN" sz="2400" b="1">
                <a:latin typeface="Times New Roman"/>
                <a:ea typeface="宋体" pitchFamily="2" charset="-122"/>
              </a:rPr>
              <a:t>就是利用这个规律制成的。在此基础上，小刚将蜡烛移至光具座上</a:t>
            </a:r>
            <a:r>
              <a:rPr lang="en-US" altLang="zh-CN" sz="2400" b="1">
                <a:latin typeface="Times New Roman"/>
              </a:rPr>
              <a:t>35 cm</a:t>
            </a:r>
            <a:r>
              <a:rPr lang="zh-CN" altLang="zh-CN" sz="2400" b="1">
                <a:latin typeface="Times New Roman"/>
                <a:ea typeface="宋体" pitchFamily="2" charset="-122"/>
              </a:rPr>
              <a:t>刻度线处，在凸透镜位置不变时，要在光屏上成清晰的像，光屏应向</a:t>
            </a:r>
            <a:r>
              <a:rPr lang="en-US" altLang="zh-CN" sz="2400" b="1">
                <a:latin typeface="Times New Roman"/>
              </a:rPr>
              <a:t>________(</a:t>
            </a:r>
            <a:r>
              <a:rPr lang="zh-CN" altLang="zh-CN" sz="2400" b="1">
                <a:latin typeface="Times New Roman"/>
                <a:ea typeface="宋体" pitchFamily="2" charset="-122"/>
              </a:rPr>
              <a:t>填</a:t>
            </a:r>
            <a:r>
              <a:rPr lang="en-US" altLang="zh-CN" sz="2400" b="1">
                <a:latin typeface="Times New Roman"/>
              </a:rPr>
              <a:t>“</a:t>
            </a:r>
            <a:r>
              <a:rPr lang="zh-CN" altLang="zh-CN" sz="2400" b="1">
                <a:latin typeface="Times New Roman"/>
                <a:ea typeface="宋体" pitchFamily="2" charset="-122"/>
              </a:rPr>
              <a:t>靠近</a:t>
            </a:r>
            <a:r>
              <a:rPr lang="en-US" altLang="zh-CN" sz="2400" b="1">
                <a:latin typeface="Times New Roman"/>
              </a:rPr>
              <a:t>”</a:t>
            </a:r>
            <a:r>
              <a:rPr lang="zh-CN" altLang="zh-CN" sz="2400" b="1">
                <a:latin typeface="Times New Roman"/>
                <a:ea typeface="宋体" pitchFamily="2" charset="-122"/>
              </a:rPr>
              <a:t>或</a:t>
            </a:r>
            <a:r>
              <a:rPr lang="en-US" altLang="zh-CN" sz="2400" b="1">
                <a:latin typeface="Times New Roman"/>
              </a:rPr>
              <a:t>“</a:t>
            </a:r>
            <a:r>
              <a:rPr lang="zh-CN" altLang="zh-CN" sz="2400" b="1">
                <a:latin typeface="Times New Roman"/>
                <a:ea typeface="宋体" pitchFamily="2" charset="-122"/>
              </a:rPr>
              <a:t>远离</a:t>
            </a:r>
            <a:r>
              <a:rPr lang="en-US" altLang="zh-CN" sz="2400" b="1">
                <a:latin typeface="Times New Roman"/>
              </a:rPr>
              <a:t>”)</a:t>
            </a:r>
            <a:r>
              <a:rPr lang="zh-CN" altLang="zh-CN" sz="2400" b="1">
                <a:latin typeface="Times New Roman"/>
                <a:ea typeface="宋体" pitchFamily="2" charset="-122"/>
              </a:rPr>
              <a:t>凸透镜方向移动，直到烛焰在光屏上成清晰的像。</a:t>
            </a:r>
            <a:endParaRPr lang="zh-CN" altLang="zh-CN" sz="1000">
              <a:latin typeface="宋体" pitchFamily="2" charset="-122"/>
              <a:ea typeface="宋体" pitchFamily="2" charset="-122"/>
            </a:endParaRPr>
          </a:p>
        </p:txBody>
      </p:sp>
      <p:sp>
        <p:nvSpPr>
          <p:cNvPr id="28674" name="矩形 5"/>
          <p:cNvSpPr/>
          <p:nvPr/>
        </p:nvSpPr>
        <p:spPr>
          <a:xfrm>
            <a:off x="1476375" y="1030288"/>
            <a:ext cx="493712" cy="461962"/>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r>
              <a:rPr lang="zh-CN" altLang="zh-CN" sz="2400" b="1">
                <a:solidFill>
                  <a:srgbClr val="C00000"/>
                </a:solidFill>
                <a:latin typeface="Times New Roman" pitchFamily="18" charset="0"/>
                <a:ea typeface="宋体" pitchFamily="2" charset="-122"/>
              </a:rPr>
              <a:t>左</a:t>
            </a:r>
            <a:endParaRPr lang="zh-CN" altLang="en-US">
              <a:latin typeface="Calibri" pitchFamily="34" charset="0"/>
              <a:ea typeface="宋体" pitchFamily="2" charset="-122"/>
            </a:endParaRPr>
          </a:p>
        </p:txBody>
      </p:sp>
      <p:sp>
        <p:nvSpPr>
          <p:cNvPr id="28675" name="矩形 6"/>
          <p:cNvSpPr/>
          <p:nvPr/>
        </p:nvSpPr>
        <p:spPr>
          <a:xfrm>
            <a:off x="4475162" y="1581150"/>
            <a:ext cx="803275" cy="460375"/>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r>
              <a:rPr lang="zh-CN" altLang="zh-CN" sz="2400" b="1">
                <a:solidFill>
                  <a:srgbClr val="C00000"/>
                </a:solidFill>
                <a:latin typeface="Times New Roman" pitchFamily="18" charset="0"/>
                <a:ea typeface="宋体" pitchFamily="2" charset="-122"/>
              </a:rPr>
              <a:t>缩小</a:t>
            </a:r>
            <a:endParaRPr lang="zh-CN" altLang="en-US">
              <a:latin typeface="Calibri" pitchFamily="34" charset="0"/>
              <a:ea typeface="宋体" pitchFamily="2" charset="-122"/>
            </a:endParaRPr>
          </a:p>
        </p:txBody>
      </p:sp>
      <p:sp>
        <p:nvSpPr>
          <p:cNvPr id="28676" name="矩形 7"/>
          <p:cNvSpPr/>
          <p:nvPr/>
        </p:nvSpPr>
        <p:spPr>
          <a:xfrm>
            <a:off x="4079875" y="2133600"/>
            <a:ext cx="1112838" cy="461962"/>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r>
              <a:rPr lang="zh-CN" altLang="zh-CN" sz="2400" b="1">
                <a:solidFill>
                  <a:srgbClr val="C00000"/>
                </a:solidFill>
                <a:latin typeface="Times New Roman" pitchFamily="18" charset="0"/>
                <a:ea typeface="宋体" pitchFamily="2" charset="-122"/>
              </a:rPr>
              <a:t>照相机</a:t>
            </a:r>
            <a:endParaRPr lang="zh-CN" altLang="en-US">
              <a:latin typeface="Calibri" pitchFamily="34" charset="0"/>
              <a:ea typeface="宋体" pitchFamily="2" charset="-122"/>
            </a:endParaRPr>
          </a:p>
        </p:txBody>
      </p:sp>
      <p:sp>
        <p:nvSpPr>
          <p:cNvPr id="28677" name="矩形 8"/>
          <p:cNvSpPr/>
          <p:nvPr/>
        </p:nvSpPr>
        <p:spPr>
          <a:xfrm>
            <a:off x="2314575" y="3800475"/>
            <a:ext cx="803275" cy="461962"/>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r>
              <a:rPr lang="zh-CN" altLang="zh-CN" sz="2400" b="1">
                <a:solidFill>
                  <a:srgbClr val="C00000"/>
                </a:solidFill>
                <a:latin typeface="Times New Roman" pitchFamily="18" charset="0"/>
                <a:ea typeface="宋体" pitchFamily="2" charset="-122"/>
              </a:rPr>
              <a:t>远离</a:t>
            </a:r>
            <a:endParaRPr lang="zh-CN" altLang="en-US">
              <a:latin typeface="Calibri" pitchFamily="34" charset="0"/>
              <a:ea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additive="base">
                                        <p:cTn id="6" dur="1" fill="hold">
                                          <p:stCondLst>
                                            <p:cond delay="0"/>
                                          </p:stCondLst>
                                        </p:cTn>
                                        <p:tgtEl>
                                          <p:spTgt spid="28674"/>
                                        </p:tgtEl>
                                        <p:attrNameLst>
                                          <p:attrName>style.visibility</p:attrName>
                                        </p:attrNameLst>
                                      </p:cBhvr>
                                      <p:to>
                                        <p:strVal val="visible"/>
                                      </p:to>
                                    </p:set>
                                    <p:animEffect transition="in" filter="wipe(left)">
                                      <p:cBhvr additive="base">
                                        <p:cTn id="7" dur="500" fill="hold"/>
                                        <p:tgtEl>
                                          <p:spTgt spid="28674"/>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22" presetClass="entr" presetSubtype="8" fill="hold" grpId="1" nodeType="clickEffect">
                                  <p:stCondLst>
                                    <p:cond delay="0"/>
                                  </p:stCondLst>
                                  <p:childTnLst>
                                    <p:set>
                                      <p:cBhvr additive="base">
                                        <p:cTn id="12" dur="1" fill="hold">
                                          <p:stCondLst>
                                            <p:cond delay="0"/>
                                          </p:stCondLst>
                                        </p:cTn>
                                        <p:tgtEl>
                                          <p:spTgt spid="28675"/>
                                        </p:tgtEl>
                                        <p:attrNameLst>
                                          <p:attrName>style.visibility</p:attrName>
                                        </p:attrNameLst>
                                      </p:cBhvr>
                                      <p:to>
                                        <p:strVal val="visible"/>
                                      </p:to>
                                    </p:set>
                                    <p:animEffect transition="in" filter="wipe(left)">
                                      <p:cBhvr additive="base">
                                        <p:cTn id="13" dur="500" fill="hold"/>
                                        <p:tgtEl>
                                          <p:spTgt spid="28675"/>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22" presetClass="entr" presetSubtype="8" fill="hold" grpId="2" nodeType="clickEffect">
                                  <p:stCondLst>
                                    <p:cond delay="0"/>
                                  </p:stCondLst>
                                  <p:childTnLst>
                                    <p:set>
                                      <p:cBhvr additive="base">
                                        <p:cTn id="18" dur="1" fill="hold">
                                          <p:stCondLst>
                                            <p:cond delay="0"/>
                                          </p:stCondLst>
                                        </p:cTn>
                                        <p:tgtEl>
                                          <p:spTgt spid="28676"/>
                                        </p:tgtEl>
                                        <p:attrNameLst>
                                          <p:attrName>style.visibility</p:attrName>
                                        </p:attrNameLst>
                                      </p:cBhvr>
                                      <p:to>
                                        <p:strVal val="visible"/>
                                      </p:to>
                                    </p:set>
                                    <p:animEffect transition="in" filter="wipe(left)">
                                      <p:cBhvr additive="base">
                                        <p:cTn id="19" dur="500" fill="hold"/>
                                        <p:tgtEl>
                                          <p:spTgt spid="28676"/>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22" presetClass="entr" presetSubtype="8" fill="hold" grpId="3" nodeType="clickEffect">
                                  <p:stCondLst>
                                    <p:cond delay="0"/>
                                  </p:stCondLst>
                                  <p:childTnLst>
                                    <p:set>
                                      <p:cBhvr additive="base">
                                        <p:cTn id="24" dur="1" fill="hold">
                                          <p:stCondLst>
                                            <p:cond delay="0"/>
                                          </p:stCondLst>
                                        </p:cTn>
                                        <p:tgtEl>
                                          <p:spTgt spid="28677"/>
                                        </p:tgtEl>
                                        <p:attrNameLst>
                                          <p:attrName>style.visibility</p:attrName>
                                        </p:attrNameLst>
                                      </p:cBhvr>
                                      <p:to>
                                        <p:strVal val="visible"/>
                                      </p:to>
                                    </p:set>
                                    <p:animEffect transition="in" filter="wipe(left)">
                                      <p:cBhvr additive="base">
                                        <p:cTn id="25" dur="500" fill="hold"/>
                                        <p:tgtEl>
                                          <p:spTgt spid="286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4" grpId="0"/>
      <p:bldP spid="28675" grpId="1"/>
      <p:bldP spid="28676" grpId="2"/>
      <p:bldP spid="28677" grpId="3"/>
    </p:bldLst>
  </p:timing>
</p:sld>
</file>

<file path=ppt/slides/slide1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30721" name="Text Box 22"/>
          <p:cNvSpPr txBox="1">
            <a:spLocks noChangeArrowheads="1"/>
          </p:cNvSpPr>
          <p:nvPr/>
        </p:nvSpPr>
        <p:spPr bwMode="auto">
          <a:xfrm>
            <a:off x="506413" y="842963"/>
            <a:ext cx="8115300"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9pPr>
          </a:lstStyle>
          <a:p>
            <a:pPr marL="538480" marR="0" lvl="0" indent="-538480" algn="just" eaLnBrk="0" hangingPunct="0">
              <a:lnSpc>
                <a:spcPct val="150000"/>
              </a:lnSpc>
              <a:spcAft>
                <a:spcPct val="0"/>
              </a:spcAft>
            </a:pPr>
            <a:r>
              <a:rPr lang="en-US" altLang="zh-CN" sz="2400" b="1">
                <a:latin typeface="Times New Roman"/>
              </a:rPr>
              <a:t>(4)</a:t>
            </a:r>
            <a:r>
              <a:rPr lang="zh-CN" altLang="zh-CN" sz="2400" b="1">
                <a:latin typeface="Times New Roman"/>
                <a:ea typeface="宋体" pitchFamily="2" charset="-122"/>
              </a:rPr>
              <a:t>某同学记录的实验数据如表。</a:t>
            </a:r>
            <a:endParaRPr lang="zh-CN" altLang="zh-CN" sz="1000">
              <a:latin typeface="宋体" pitchFamily="2" charset="-122"/>
              <a:ea typeface="宋体" pitchFamily="2" charset="-122"/>
            </a:endParaRPr>
          </a:p>
        </p:txBody>
      </p:sp>
      <p:graphicFrame>
        <p:nvGraphicFramePr>
          <p:cNvPr id="30722" name="表格 2"/>
          <p:cNvGraphicFramePr>
            <a:graphicFrameLocks noGrp="1"/>
          </p:cNvGraphicFramePr>
          <p:nvPr/>
        </p:nvGraphicFramePr>
        <p:xfrm>
          <a:off x="1619250" y="1592262"/>
          <a:ext cx="5992812" cy="2379345"/>
        </p:xfrm>
        <a:graphic>
          <a:graphicData uri="http://schemas.openxmlformats.org/drawingml/2006/table">
            <a:tbl>
              <a:tblPr/>
              <a:tblGrid>
                <a:gridCol w="1479550"/>
                <a:gridCol w="1519238"/>
                <a:gridCol w="1484312"/>
                <a:gridCol w="1509712"/>
              </a:tblGrid>
              <a:tr h="593725">
                <a:tc>
                  <a:txBody>
                    <a:bodyPr lIns="47140" tIns="0" rIns="47140" bIns="0" anchor="ct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538162" lvl="0" indent="-538162" algn="ctr">
                        <a:lnSpc>
                          <a:spcPct val="150000"/>
                        </a:lnSpc>
                        <a:spcAft>
                          <a:spcPct val="0"/>
                        </a:spcAft>
                      </a:pPr>
                      <a:r>
                        <a:rPr lang="zh-CN" altLang="zh-CN" sz="2600" b="1">
                          <a:latin typeface="Times New Roman"/>
                          <a:ea typeface="宋体" pitchFamily="2" charset="-122"/>
                        </a:rPr>
                        <a:t>序号</a:t>
                      </a:r>
                      <a:endParaRPr lang="zh-CN" altLang="zh-CN" sz="2600">
                        <a:latin typeface="宋体" pitchFamily="2" charset="-122"/>
                        <a:ea typeface="宋体" pitchFamily="2" charset="-122"/>
                      </a:endParaRPr>
                    </a:p>
                  </a:txBody>
                  <a:tcPr marL="47140" marR="47140" marT="0" marB="0" anchor="ctr">
                    <a:lnL w="12700">
                      <a:solidFill>
                        <a:prstClr val="black"/>
                      </a:solidFill>
                      <a:bevel/>
                    </a:lnL>
                    <a:lnR w="12700">
                      <a:solidFill>
                        <a:prstClr val="black"/>
                      </a:solidFill>
                      <a:bevel/>
                    </a:lnR>
                    <a:lnT w="12700">
                      <a:solidFill>
                        <a:prstClr val="black"/>
                      </a:solidFill>
                      <a:bevel/>
                    </a:lnT>
                    <a:lnB w="12700">
                      <a:solidFill>
                        <a:prstClr val="black"/>
                      </a:solidFill>
                      <a:bevel/>
                    </a:lnB>
                    <a:noFill/>
                  </a:tcPr>
                </a:tc>
                <a:tc>
                  <a:txBody>
                    <a:bodyPr lIns="47140" tIns="0" rIns="47140" bIns="0" anchor="ct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538162" lvl="0" indent="-538162" algn="ctr">
                        <a:lnSpc>
                          <a:spcPct val="150000"/>
                        </a:lnSpc>
                        <a:spcAft>
                          <a:spcPct val="0"/>
                        </a:spcAft>
                      </a:pPr>
                      <a:r>
                        <a:rPr lang="zh-CN" altLang="zh-CN" sz="2600" b="1">
                          <a:latin typeface="Times New Roman"/>
                          <a:ea typeface="宋体" pitchFamily="2" charset="-122"/>
                        </a:rPr>
                        <a:t>物距</a:t>
                      </a:r>
                      <a:r>
                        <a:rPr lang="en-US" altLang="zh-CN" sz="2600" b="1" i="1">
                          <a:latin typeface="Times New Roman"/>
                        </a:rPr>
                        <a:t>u</a:t>
                      </a:r>
                      <a:r>
                        <a:rPr lang="en-US" altLang="zh-CN" sz="2600" b="1">
                          <a:latin typeface="Times New Roman"/>
                        </a:rPr>
                        <a:t>/cm</a:t>
                      </a:r>
                      <a:endParaRPr lang="zh-CN" altLang="zh-CN" sz="2600">
                        <a:latin typeface="宋体" pitchFamily="2" charset="-122"/>
                        <a:ea typeface="宋体" pitchFamily="2" charset="-122"/>
                      </a:endParaRPr>
                    </a:p>
                  </a:txBody>
                  <a:tcPr marL="47140" marR="47140" marT="0" marB="0" anchor="ctr">
                    <a:lnL w="12700">
                      <a:solidFill>
                        <a:prstClr val="black"/>
                      </a:solidFill>
                      <a:bevel/>
                    </a:lnL>
                    <a:lnR w="12700">
                      <a:solidFill>
                        <a:prstClr val="black"/>
                      </a:solidFill>
                      <a:bevel/>
                    </a:lnR>
                    <a:lnT w="12700">
                      <a:solidFill>
                        <a:prstClr val="black"/>
                      </a:solidFill>
                      <a:bevel/>
                    </a:lnT>
                    <a:lnB w="12700">
                      <a:solidFill>
                        <a:prstClr val="black"/>
                      </a:solidFill>
                      <a:bevel/>
                    </a:lnB>
                    <a:noFill/>
                  </a:tcPr>
                </a:tc>
                <a:tc>
                  <a:txBody>
                    <a:bodyPr lIns="47140" tIns="0" rIns="47140" bIns="0" anchor="ct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538162" lvl="0" indent="-538162" algn="ctr">
                        <a:lnSpc>
                          <a:spcPct val="150000"/>
                        </a:lnSpc>
                        <a:spcAft>
                          <a:spcPct val="0"/>
                        </a:spcAft>
                      </a:pPr>
                      <a:r>
                        <a:rPr lang="zh-CN" altLang="zh-CN" sz="2600" b="1">
                          <a:latin typeface="Times New Roman"/>
                          <a:ea typeface="宋体" pitchFamily="2" charset="-122"/>
                        </a:rPr>
                        <a:t>焦距</a:t>
                      </a:r>
                      <a:r>
                        <a:rPr lang="en-US" altLang="zh-CN" sz="2600" b="1" i="1">
                          <a:latin typeface="Times New Roman"/>
                        </a:rPr>
                        <a:t>f</a:t>
                      </a:r>
                      <a:r>
                        <a:rPr lang="en-US" altLang="zh-CN" sz="2600" b="1">
                          <a:latin typeface="Times New Roman"/>
                        </a:rPr>
                        <a:t>/cm</a:t>
                      </a:r>
                      <a:endParaRPr lang="zh-CN" altLang="zh-CN" sz="2600">
                        <a:latin typeface="宋体" pitchFamily="2" charset="-122"/>
                        <a:ea typeface="宋体" pitchFamily="2" charset="-122"/>
                      </a:endParaRPr>
                    </a:p>
                  </a:txBody>
                  <a:tcPr marL="47140" marR="47140" marT="0" marB="0" anchor="ctr">
                    <a:lnL w="12700">
                      <a:solidFill>
                        <a:prstClr val="black"/>
                      </a:solidFill>
                      <a:bevel/>
                    </a:lnL>
                    <a:lnR w="12700">
                      <a:solidFill>
                        <a:prstClr val="black"/>
                      </a:solidFill>
                      <a:bevel/>
                    </a:lnR>
                    <a:lnT w="12700">
                      <a:solidFill>
                        <a:prstClr val="black"/>
                      </a:solidFill>
                      <a:bevel/>
                    </a:lnT>
                    <a:lnB w="12700">
                      <a:solidFill>
                        <a:prstClr val="black"/>
                      </a:solidFill>
                      <a:bevel/>
                    </a:lnB>
                    <a:noFill/>
                  </a:tcPr>
                </a:tc>
                <a:tc>
                  <a:txBody>
                    <a:bodyPr lIns="47140" tIns="0" rIns="47140" bIns="0" anchor="ct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538162" lvl="0" indent="-538162" algn="ctr">
                        <a:lnSpc>
                          <a:spcPct val="150000"/>
                        </a:lnSpc>
                        <a:spcAft>
                          <a:spcPct val="0"/>
                        </a:spcAft>
                      </a:pPr>
                      <a:r>
                        <a:rPr lang="zh-CN" altLang="zh-CN" sz="2600" b="1">
                          <a:latin typeface="Times New Roman"/>
                          <a:ea typeface="宋体" pitchFamily="2" charset="-122"/>
                        </a:rPr>
                        <a:t>像距</a:t>
                      </a:r>
                      <a:r>
                        <a:rPr lang="en-US" altLang="zh-CN" sz="2600" b="1" i="1">
                          <a:latin typeface="Times New Roman"/>
                        </a:rPr>
                        <a:t>v</a:t>
                      </a:r>
                      <a:r>
                        <a:rPr lang="en-US" altLang="zh-CN" sz="2600" b="1">
                          <a:latin typeface="Times New Roman"/>
                        </a:rPr>
                        <a:t>/cm</a:t>
                      </a:r>
                      <a:endParaRPr lang="zh-CN" altLang="zh-CN" sz="2600">
                        <a:latin typeface="宋体" pitchFamily="2" charset="-122"/>
                        <a:ea typeface="宋体" pitchFamily="2" charset="-122"/>
                      </a:endParaRPr>
                    </a:p>
                  </a:txBody>
                  <a:tcPr marL="47140" marR="47140" marT="0" marB="0" anchor="ctr">
                    <a:lnL w="12700">
                      <a:solidFill>
                        <a:prstClr val="black"/>
                      </a:solidFill>
                      <a:bevel/>
                    </a:lnL>
                    <a:lnR w="12700">
                      <a:solidFill>
                        <a:prstClr val="black"/>
                      </a:solidFill>
                      <a:bevel/>
                    </a:lnR>
                    <a:lnT w="12700">
                      <a:solidFill>
                        <a:prstClr val="black"/>
                      </a:solidFill>
                      <a:bevel/>
                    </a:lnT>
                    <a:lnB w="12700">
                      <a:solidFill>
                        <a:prstClr val="black"/>
                      </a:solidFill>
                      <a:bevel/>
                    </a:lnB>
                    <a:noFill/>
                  </a:tcPr>
                </a:tc>
              </a:tr>
              <a:tr h="595312">
                <a:tc>
                  <a:txBody>
                    <a:bodyPr lIns="47140" tIns="0" rIns="47140" bIns="0" anchor="ct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538162" lvl="0" indent="-538162" algn="ctr">
                        <a:lnSpc>
                          <a:spcPct val="150000"/>
                        </a:lnSpc>
                        <a:spcAft>
                          <a:spcPct val="0"/>
                        </a:spcAft>
                      </a:pPr>
                      <a:r>
                        <a:rPr lang="en-US" altLang="zh-CN" sz="2600" b="1">
                          <a:latin typeface="Times New Roman"/>
                        </a:rPr>
                        <a:t>1</a:t>
                      </a:r>
                      <a:endParaRPr lang="zh-CN" altLang="zh-CN" sz="2600">
                        <a:latin typeface="宋体" pitchFamily="2" charset="-122"/>
                        <a:ea typeface="宋体" pitchFamily="2" charset="-122"/>
                      </a:endParaRPr>
                    </a:p>
                  </a:txBody>
                  <a:tcPr marL="47140" marR="47140" marT="0" marB="0" anchor="ctr">
                    <a:lnL w="12700">
                      <a:solidFill>
                        <a:prstClr val="black"/>
                      </a:solidFill>
                      <a:bevel/>
                    </a:lnL>
                    <a:lnR w="12700">
                      <a:solidFill>
                        <a:prstClr val="black"/>
                      </a:solidFill>
                      <a:bevel/>
                    </a:lnR>
                    <a:lnT w="12700">
                      <a:solidFill>
                        <a:prstClr val="black"/>
                      </a:solidFill>
                      <a:bevel/>
                    </a:lnT>
                    <a:lnB w="12700">
                      <a:solidFill>
                        <a:prstClr val="black"/>
                      </a:solidFill>
                      <a:bevel/>
                    </a:lnB>
                    <a:noFill/>
                  </a:tcPr>
                </a:tc>
                <a:tc rowSpan="3">
                  <a:txBody>
                    <a:bodyPr lIns="47140" tIns="0" rIns="47140" bIns="0" anchor="ct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538162" lvl="0" indent="-538162" algn="ctr">
                        <a:lnSpc>
                          <a:spcPct val="150000"/>
                        </a:lnSpc>
                        <a:spcAft>
                          <a:spcPct val="0"/>
                        </a:spcAft>
                      </a:pPr>
                      <a:r>
                        <a:rPr lang="en-US" altLang="zh-CN" sz="2600" b="1">
                          <a:latin typeface="Times New Roman"/>
                        </a:rPr>
                        <a:t>15</a:t>
                      </a:r>
                      <a:endParaRPr lang="zh-CN" altLang="zh-CN" sz="2600">
                        <a:latin typeface="宋体" pitchFamily="2" charset="-122"/>
                        <a:ea typeface="宋体" pitchFamily="2" charset="-122"/>
                      </a:endParaRPr>
                    </a:p>
                  </a:txBody>
                  <a:tcPr marL="47140" marR="47140" marT="0" marB="0" anchor="ctr">
                    <a:lnL w="12700">
                      <a:solidFill>
                        <a:prstClr val="black"/>
                      </a:solidFill>
                      <a:bevel/>
                    </a:lnL>
                    <a:lnR w="12700">
                      <a:solidFill>
                        <a:prstClr val="black"/>
                      </a:solidFill>
                      <a:bevel/>
                    </a:lnR>
                    <a:lnT w="12700">
                      <a:solidFill>
                        <a:prstClr val="black"/>
                      </a:solidFill>
                      <a:bevel/>
                    </a:lnT>
                    <a:lnB w="12700">
                      <a:solidFill>
                        <a:prstClr val="black"/>
                      </a:solidFill>
                      <a:bevel/>
                    </a:lnB>
                    <a:noFill/>
                  </a:tcPr>
                </a:tc>
                <a:tc>
                  <a:txBody>
                    <a:bodyPr lIns="47140" tIns="0" rIns="47140" bIns="0" anchor="ct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538162" lvl="0" indent="-538162" algn="ctr">
                        <a:lnSpc>
                          <a:spcPct val="150000"/>
                        </a:lnSpc>
                        <a:spcAft>
                          <a:spcPct val="0"/>
                        </a:spcAft>
                      </a:pPr>
                      <a:r>
                        <a:rPr lang="en-US" altLang="zh-CN" sz="2600" b="1">
                          <a:latin typeface="Times New Roman"/>
                        </a:rPr>
                        <a:t>5</a:t>
                      </a:r>
                      <a:endParaRPr lang="zh-CN" altLang="zh-CN" sz="2600">
                        <a:latin typeface="宋体" pitchFamily="2" charset="-122"/>
                        <a:ea typeface="宋体" pitchFamily="2" charset="-122"/>
                      </a:endParaRPr>
                    </a:p>
                  </a:txBody>
                  <a:tcPr marL="47140" marR="47140" marT="0" marB="0" anchor="ctr">
                    <a:lnL w="12700">
                      <a:solidFill>
                        <a:prstClr val="black"/>
                      </a:solidFill>
                      <a:bevel/>
                    </a:lnL>
                    <a:lnR w="12700">
                      <a:solidFill>
                        <a:prstClr val="black"/>
                      </a:solidFill>
                      <a:bevel/>
                    </a:lnR>
                    <a:lnT w="12700">
                      <a:solidFill>
                        <a:prstClr val="black"/>
                      </a:solidFill>
                      <a:bevel/>
                    </a:lnT>
                    <a:lnB w="12700">
                      <a:solidFill>
                        <a:prstClr val="black"/>
                      </a:solidFill>
                      <a:bevel/>
                    </a:lnB>
                    <a:noFill/>
                  </a:tcPr>
                </a:tc>
                <a:tc>
                  <a:txBody>
                    <a:bodyPr lIns="47140" tIns="0" rIns="47140" bIns="0" anchor="ct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538162" lvl="0" indent="-538162" algn="ctr">
                        <a:lnSpc>
                          <a:spcPct val="150000"/>
                        </a:lnSpc>
                        <a:spcAft>
                          <a:spcPct val="0"/>
                        </a:spcAft>
                      </a:pPr>
                      <a:r>
                        <a:rPr lang="en-US" altLang="zh-CN" sz="2600" b="1">
                          <a:latin typeface="Times New Roman"/>
                        </a:rPr>
                        <a:t>7.5</a:t>
                      </a:r>
                      <a:endParaRPr lang="zh-CN" altLang="zh-CN" sz="2600">
                        <a:latin typeface="宋体" pitchFamily="2" charset="-122"/>
                        <a:ea typeface="宋体" pitchFamily="2" charset="-122"/>
                      </a:endParaRPr>
                    </a:p>
                  </a:txBody>
                  <a:tcPr marL="47140" marR="47140" marT="0" marB="0" anchor="ctr">
                    <a:lnL w="12700">
                      <a:solidFill>
                        <a:prstClr val="black"/>
                      </a:solidFill>
                      <a:bevel/>
                    </a:lnL>
                    <a:lnR w="12700">
                      <a:solidFill>
                        <a:prstClr val="black"/>
                      </a:solidFill>
                      <a:bevel/>
                    </a:lnR>
                    <a:lnT w="12700">
                      <a:solidFill>
                        <a:prstClr val="black"/>
                      </a:solidFill>
                      <a:bevel/>
                    </a:lnT>
                    <a:lnB w="12700">
                      <a:solidFill>
                        <a:prstClr val="black"/>
                      </a:solidFill>
                      <a:bevel/>
                    </a:lnB>
                    <a:noFill/>
                  </a:tcPr>
                </a:tc>
              </a:tr>
              <a:tr h="593725">
                <a:tc>
                  <a:txBody>
                    <a:bodyPr lIns="47140" tIns="0" rIns="47140" bIns="0" anchor="ct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538162" lvl="0" indent="-538162" algn="ctr">
                        <a:lnSpc>
                          <a:spcPct val="150000"/>
                        </a:lnSpc>
                        <a:spcAft>
                          <a:spcPct val="0"/>
                        </a:spcAft>
                      </a:pPr>
                      <a:r>
                        <a:rPr lang="en-US" altLang="zh-CN" sz="2600" b="1">
                          <a:latin typeface="Times New Roman"/>
                        </a:rPr>
                        <a:t>2</a:t>
                      </a:r>
                      <a:endParaRPr lang="zh-CN" altLang="zh-CN" sz="2600">
                        <a:latin typeface="宋体" pitchFamily="2" charset="-122"/>
                        <a:ea typeface="宋体" pitchFamily="2" charset="-122"/>
                      </a:endParaRPr>
                    </a:p>
                  </a:txBody>
                  <a:tcPr marL="47140" marR="47140" marT="0" marB="0" anchor="ctr">
                    <a:lnL w="12700">
                      <a:solidFill>
                        <a:prstClr val="black"/>
                      </a:solidFill>
                      <a:bevel/>
                    </a:lnL>
                    <a:lnR w="12700">
                      <a:solidFill>
                        <a:prstClr val="black"/>
                      </a:solidFill>
                      <a:bevel/>
                    </a:lnR>
                    <a:lnT w="12700">
                      <a:solidFill>
                        <a:prstClr val="black"/>
                      </a:solidFill>
                      <a:bevel/>
                    </a:lnT>
                    <a:lnB w="12700">
                      <a:solidFill>
                        <a:prstClr val="black"/>
                      </a:solidFill>
                      <a:bevel/>
                    </a:lnB>
                    <a:noFill/>
                  </a:tcPr>
                </a:tc>
                <a:tc vMerge="1">
                  <a:txBody>
                    <a:bodyPr/>
                    <a:lstStyle/>
                    <a:p/>
                  </a:txBody>
                  <a:tcPr>
                    <a:lnL w="12700">
                      <a:solidFill>
                        <a:prstClr val="black"/>
                      </a:solidFill>
                      <a:bevel/>
                    </a:lnL>
                    <a:lnR w="12700">
                      <a:solidFill>
                        <a:prstClr val="black"/>
                      </a:solidFill>
                      <a:bevel/>
                    </a:lnR>
                  </a:tcPr>
                </a:tc>
                <a:tc>
                  <a:txBody>
                    <a:bodyPr lIns="47140" tIns="0" rIns="47140" bIns="0" anchor="ct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538162" lvl="0" indent="-538162" algn="ctr">
                        <a:lnSpc>
                          <a:spcPct val="150000"/>
                        </a:lnSpc>
                        <a:spcAft>
                          <a:spcPct val="0"/>
                        </a:spcAft>
                      </a:pPr>
                      <a:r>
                        <a:rPr lang="en-US" altLang="zh-CN" sz="2600" b="1">
                          <a:latin typeface="Times New Roman"/>
                        </a:rPr>
                        <a:t>8</a:t>
                      </a:r>
                      <a:endParaRPr lang="zh-CN" altLang="zh-CN" sz="2600">
                        <a:latin typeface="宋体" pitchFamily="2" charset="-122"/>
                        <a:ea typeface="宋体" pitchFamily="2" charset="-122"/>
                      </a:endParaRPr>
                    </a:p>
                  </a:txBody>
                  <a:tcPr marL="47140" marR="47140" marT="0" marB="0" anchor="ctr">
                    <a:lnL w="12700">
                      <a:solidFill>
                        <a:prstClr val="black"/>
                      </a:solidFill>
                      <a:bevel/>
                    </a:lnL>
                    <a:lnR w="12700">
                      <a:solidFill>
                        <a:prstClr val="black"/>
                      </a:solidFill>
                      <a:bevel/>
                    </a:lnR>
                    <a:lnT w="12700">
                      <a:solidFill>
                        <a:prstClr val="black"/>
                      </a:solidFill>
                      <a:bevel/>
                    </a:lnT>
                    <a:lnB w="12700">
                      <a:solidFill>
                        <a:prstClr val="black"/>
                      </a:solidFill>
                      <a:bevel/>
                    </a:lnB>
                    <a:noFill/>
                  </a:tcPr>
                </a:tc>
                <a:tc>
                  <a:txBody>
                    <a:bodyPr lIns="47140" tIns="0" rIns="47140" bIns="0" anchor="ct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538162" lvl="0" indent="-538162" algn="ctr">
                        <a:lnSpc>
                          <a:spcPct val="150000"/>
                        </a:lnSpc>
                        <a:spcAft>
                          <a:spcPct val="0"/>
                        </a:spcAft>
                      </a:pPr>
                      <a:r>
                        <a:rPr lang="en-US" altLang="zh-CN" sz="2600" b="1">
                          <a:latin typeface="Times New Roman"/>
                        </a:rPr>
                        <a:t>17.5</a:t>
                      </a:r>
                      <a:endParaRPr lang="zh-CN" altLang="zh-CN" sz="2600">
                        <a:latin typeface="宋体" pitchFamily="2" charset="-122"/>
                        <a:ea typeface="宋体" pitchFamily="2" charset="-122"/>
                      </a:endParaRPr>
                    </a:p>
                  </a:txBody>
                  <a:tcPr marL="47140" marR="47140" marT="0" marB="0" anchor="ctr">
                    <a:lnL w="12700">
                      <a:solidFill>
                        <a:prstClr val="black"/>
                      </a:solidFill>
                      <a:bevel/>
                    </a:lnL>
                    <a:lnR w="12700">
                      <a:solidFill>
                        <a:prstClr val="black"/>
                      </a:solidFill>
                      <a:bevel/>
                    </a:lnR>
                    <a:lnT w="12700">
                      <a:solidFill>
                        <a:prstClr val="black"/>
                      </a:solidFill>
                      <a:bevel/>
                    </a:lnT>
                    <a:lnB w="12700">
                      <a:solidFill>
                        <a:prstClr val="black"/>
                      </a:solidFill>
                      <a:bevel/>
                    </a:lnB>
                    <a:noFill/>
                  </a:tcPr>
                </a:tc>
              </a:tr>
              <a:tr h="595312">
                <a:tc>
                  <a:txBody>
                    <a:bodyPr lIns="47140" tIns="0" rIns="47140" bIns="0" anchor="ct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538162" lvl="0" indent="-538162" algn="ctr">
                        <a:lnSpc>
                          <a:spcPct val="150000"/>
                        </a:lnSpc>
                        <a:spcAft>
                          <a:spcPct val="0"/>
                        </a:spcAft>
                      </a:pPr>
                      <a:r>
                        <a:rPr lang="en-US" altLang="zh-CN" sz="2600" b="1">
                          <a:latin typeface="Times New Roman"/>
                        </a:rPr>
                        <a:t>3</a:t>
                      </a:r>
                      <a:endParaRPr lang="zh-CN" altLang="zh-CN" sz="2600">
                        <a:latin typeface="宋体" pitchFamily="2" charset="-122"/>
                        <a:ea typeface="宋体" pitchFamily="2" charset="-122"/>
                      </a:endParaRPr>
                    </a:p>
                  </a:txBody>
                  <a:tcPr marL="47140" marR="47140" marT="0" marB="0" anchor="ctr">
                    <a:lnL w="12700">
                      <a:solidFill>
                        <a:prstClr val="black"/>
                      </a:solidFill>
                      <a:bevel/>
                    </a:lnL>
                    <a:lnR w="12700">
                      <a:solidFill>
                        <a:prstClr val="black"/>
                      </a:solidFill>
                      <a:bevel/>
                    </a:lnR>
                    <a:lnT w="12700">
                      <a:solidFill>
                        <a:prstClr val="black"/>
                      </a:solidFill>
                      <a:bevel/>
                    </a:lnT>
                    <a:lnB w="12700">
                      <a:solidFill>
                        <a:prstClr val="black"/>
                      </a:solidFill>
                      <a:bevel/>
                    </a:lnB>
                    <a:noFill/>
                  </a:tcPr>
                </a:tc>
                <a:tc vMerge="1">
                  <a:txBody>
                    <a:bodyPr/>
                    <a:lstStyle/>
                    <a:p/>
                  </a:txBody>
                  <a:tcPr>
                    <a:lnL w="12700">
                      <a:solidFill>
                        <a:prstClr val="black"/>
                      </a:solidFill>
                      <a:bevel/>
                    </a:lnL>
                    <a:lnR w="12700">
                      <a:solidFill>
                        <a:prstClr val="black"/>
                      </a:solidFill>
                      <a:bevel/>
                    </a:lnR>
                    <a:lnB w="12700">
                      <a:bevel/>
                    </a:lnB>
                  </a:tcPr>
                </a:tc>
                <a:tc>
                  <a:txBody>
                    <a:bodyPr lIns="47140" tIns="0" rIns="47140" bIns="0" anchor="ct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538162" lvl="0" indent="-538162" algn="ctr">
                        <a:lnSpc>
                          <a:spcPct val="150000"/>
                        </a:lnSpc>
                        <a:spcAft>
                          <a:spcPct val="0"/>
                        </a:spcAft>
                      </a:pPr>
                      <a:r>
                        <a:rPr lang="en-US" altLang="zh-CN" sz="2600" b="1">
                          <a:latin typeface="Times New Roman"/>
                        </a:rPr>
                        <a:t>10</a:t>
                      </a:r>
                      <a:endParaRPr lang="zh-CN" altLang="zh-CN" sz="2600">
                        <a:latin typeface="宋体" pitchFamily="2" charset="-122"/>
                        <a:ea typeface="宋体" pitchFamily="2" charset="-122"/>
                      </a:endParaRPr>
                    </a:p>
                  </a:txBody>
                  <a:tcPr marL="47140" marR="47140" marT="0" marB="0" anchor="ctr">
                    <a:lnL w="12700">
                      <a:solidFill>
                        <a:prstClr val="black"/>
                      </a:solidFill>
                      <a:bevel/>
                    </a:lnL>
                    <a:lnR w="12700">
                      <a:solidFill>
                        <a:prstClr val="black"/>
                      </a:solidFill>
                      <a:bevel/>
                    </a:lnR>
                    <a:lnT w="12700">
                      <a:solidFill>
                        <a:prstClr val="black"/>
                      </a:solidFill>
                      <a:bevel/>
                    </a:lnT>
                    <a:lnB w="12700">
                      <a:solidFill>
                        <a:prstClr val="black"/>
                      </a:solidFill>
                      <a:bevel/>
                    </a:lnB>
                    <a:noFill/>
                  </a:tcPr>
                </a:tc>
                <a:tc>
                  <a:txBody>
                    <a:bodyPr lIns="47140" tIns="0" rIns="47140" bIns="0" anchor="ct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538162" lvl="0" indent="-538162" algn="ctr">
                        <a:lnSpc>
                          <a:spcPct val="150000"/>
                        </a:lnSpc>
                        <a:spcAft>
                          <a:spcPct val="0"/>
                        </a:spcAft>
                      </a:pPr>
                      <a:r>
                        <a:rPr lang="en-US" altLang="zh-CN" sz="2600" b="1">
                          <a:latin typeface="Times New Roman"/>
                        </a:rPr>
                        <a:t>29.5</a:t>
                      </a:r>
                      <a:endParaRPr lang="zh-CN" altLang="zh-CN" sz="2600">
                        <a:latin typeface="宋体" pitchFamily="2" charset="-122"/>
                        <a:ea typeface="宋体" pitchFamily="2" charset="-122"/>
                      </a:endParaRPr>
                    </a:p>
                  </a:txBody>
                  <a:tcPr marL="47140" marR="47140" marT="0" marB="0" anchor="ctr">
                    <a:lnL w="12700">
                      <a:solidFill>
                        <a:prstClr val="black"/>
                      </a:solidFill>
                      <a:bevel/>
                    </a:lnL>
                    <a:lnR w="12700">
                      <a:solidFill>
                        <a:prstClr val="black"/>
                      </a:solidFill>
                      <a:bevel/>
                    </a:lnR>
                    <a:lnT w="12700">
                      <a:solidFill>
                        <a:prstClr val="black"/>
                      </a:solidFill>
                      <a:bevel/>
                    </a:lnT>
                    <a:lnB w="12700">
                      <a:solidFill>
                        <a:prstClr val="black"/>
                      </a:solidFill>
                      <a:bevel/>
                    </a:lnB>
                    <a:noFill/>
                  </a:tcPr>
                </a:tc>
              </a:tr>
            </a:tbl>
          </a:graphicData>
        </a:graphic>
      </p:graphicFrame>
    </p:spTree>
  </p:cSld>
  <p:clrMapOvr>
    <a:masterClrMapping/>
  </p:clrMapOvr>
  <p:transition/>
  <p:timing/>
</p:sld>
</file>

<file path=ppt/slides/slide1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32769" name="Text Box 22"/>
          <p:cNvSpPr txBox="1">
            <a:spLocks noChangeArrowheads="1"/>
          </p:cNvSpPr>
          <p:nvPr/>
        </p:nvSpPr>
        <p:spPr bwMode="auto">
          <a:xfrm>
            <a:off x="506413" y="747713"/>
            <a:ext cx="8115300" cy="222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9pPr>
          </a:lstStyle>
          <a:p>
            <a:pPr marL="538480" marR="0" lvl="0" indent="-5080" algn="just" eaLnBrk="0" hangingPunct="0">
              <a:lnSpc>
                <a:spcPct val="150000"/>
              </a:lnSpc>
              <a:spcAft>
                <a:spcPct val="0"/>
              </a:spcAft>
            </a:pPr>
            <a:r>
              <a:rPr lang="zh-CN" altLang="zh-CN" sz="2400" b="1">
                <a:latin typeface="Times New Roman"/>
                <a:ea typeface="宋体" pitchFamily="2" charset="-122"/>
              </a:rPr>
              <a:t>分析表中数据可知：</a:t>
            </a:r>
            <a:endParaRPr lang="zh-CN" altLang="zh-CN" sz="1000">
              <a:latin typeface="宋体" pitchFamily="2" charset="-122"/>
              <a:ea typeface="宋体" pitchFamily="2" charset="-122"/>
            </a:endParaRPr>
          </a:p>
          <a:p>
            <a:pPr marL="538480" marR="0" lvl="0" indent="-5080" algn="just" eaLnBrk="0" hangingPunct="0">
              <a:lnSpc>
                <a:spcPct val="150000"/>
              </a:lnSpc>
              <a:spcAft>
                <a:spcPct val="0"/>
              </a:spcAft>
            </a:pPr>
            <a:r>
              <a:rPr lang="zh-CN" altLang="zh-CN" sz="2400" b="1">
                <a:latin typeface="宋体" pitchFamily="2" charset="-122"/>
                <a:ea typeface="宋体" pitchFamily="2" charset="-122"/>
              </a:rPr>
              <a:t>①</a:t>
            </a:r>
            <a:r>
              <a:rPr lang="zh-CN" altLang="zh-CN" sz="2400" b="1">
                <a:latin typeface="Times New Roman"/>
                <a:ea typeface="宋体" pitchFamily="2" charset="-122"/>
              </a:rPr>
              <a:t>在物距一定时，凸透镜的焦距越大，像距</a:t>
            </a:r>
            <a:r>
              <a:rPr lang="en-US" altLang="zh-CN" sz="2400" b="1">
                <a:latin typeface="Times New Roman"/>
              </a:rPr>
              <a:t>______</a:t>
            </a:r>
            <a:r>
              <a:rPr lang="zh-CN" altLang="zh-CN" sz="2400" b="1">
                <a:latin typeface="Times New Roman"/>
                <a:ea typeface="宋体" pitchFamily="2" charset="-122"/>
              </a:rPr>
              <a:t>。</a:t>
            </a:r>
            <a:endParaRPr lang="zh-CN" altLang="zh-CN" sz="1000">
              <a:latin typeface="宋体" pitchFamily="2" charset="-122"/>
              <a:ea typeface="宋体" pitchFamily="2" charset="-122"/>
            </a:endParaRPr>
          </a:p>
          <a:p>
            <a:pPr marL="538480" marR="0" lvl="0" indent="-5080" algn="just" eaLnBrk="0" hangingPunct="0">
              <a:lnSpc>
                <a:spcPct val="150000"/>
              </a:lnSpc>
              <a:spcAft>
                <a:spcPct val="0"/>
              </a:spcAft>
            </a:pPr>
            <a:r>
              <a:rPr lang="zh-CN" altLang="zh-CN" sz="2400" b="1">
                <a:latin typeface="宋体" pitchFamily="2" charset="-122"/>
                <a:ea typeface="宋体" pitchFamily="2" charset="-122"/>
              </a:rPr>
              <a:t>②</a:t>
            </a:r>
            <a:r>
              <a:rPr lang="zh-CN" altLang="zh-CN" sz="2400" b="1">
                <a:latin typeface="Times New Roman"/>
                <a:ea typeface="宋体" pitchFamily="2" charset="-122"/>
              </a:rPr>
              <a:t>实验中，凸透镜三次成像都是实像；第</a:t>
            </a:r>
            <a:r>
              <a:rPr lang="en-US" altLang="zh-CN" sz="2400" b="1">
                <a:latin typeface="Times New Roman"/>
              </a:rPr>
              <a:t>________</a:t>
            </a:r>
            <a:r>
              <a:rPr lang="zh-CN" altLang="zh-CN" sz="2400" b="1">
                <a:latin typeface="Times New Roman"/>
                <a:ea typeface="宋体" pitchFamily="2" charset="-122"/>
              </a:rPr>
              <a:t>次实验所成的像最大</a:t>
            </a:r>
            <a:r>
              <a:rPr lang="zh-CN" altLang="zh-CN" sz="2400" b="1">
                <a:latin typeface="Times New Roman"/>
                <a:ea typeface="宋体" pitchFamily="2" charset="-122"/>
              </a:rPr>
              <a:t>。</a:t>
            </a:r>
            <a:endParaRPr lang="zh-CN" altLang="zh-CN" sz="1000">
              <a:latin typeface="宋体" pitchFamily="2" charset="-122"/>
              <a:ea typeface="宋体" pitchFamily="2" charset="-122"/>
            </a:endParaRPr>
          </a:p>
        </p:txBody>
      </p:sp>
      <p:sp>
        <p:nvSpPr>
          <p:cNvPr id="32770" name="矩形 5"/>
          <p:cNvSpPr/>
          <p:nvPr/>
        </p:nvSpPr>
        <p:spPr>
          <a:xfrm>
            <a:off x="7080250" y="1403350"/>
            <a:ext cx="804862" cy="460375"/>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r>
              <a:rPr lang="zh-CN" altLang="zh-CN" sz="2400" b="1">
                <a:solidFill>
                  <a:srgbClr val="C00000"/>
                </a:solidFill>
                <a:latin typeface="Times New Roman" pitchFamily="18" charset="0"/>
                <a:ea typeface="宋体" pitchFamily="2" charset="-122"/>
              </a:rPr>
              <a:t>越大</a:t>
            </a:r>
            <a:endParaRPr lang="zh-CN" altLang="en-US">
              <a:latin typeface="Calibri" pitchFamily="34" charset="0"/>
              <a:ea typeface="宋体" pitchFamily="2" charset="-122"/>
            </a:endParaRPr>
          </a:p>
        </p:txBody>
      </p:sp>
      <p:sp>
        <p:nvSpPr>
          <p:cNvPr id="32771" name="矩形 7"/>
          <p:cNvSpPr/>
          <p:nvPr/>
        </p:nvSpPr>
        <p:spPr>
          <a:xfrm>
            <a:off x="7113588" y="1931988"/>
            <a:ext cx="338138" cy="461962"/>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r>
              <a:rPr lang="en-US" altLang="zh-CN" sz="2400" b="1">
                <a:solidFill>
                  <a:srgbClr val="C00000"/>
                </a:solidFill>
                <a:latin typeface="Times New Roman" pitchFamily="18" charset="0"/>
              </a:rPr>
              <a:t>3</a:t>
            </a:r>
            <a:endParaRPr lang="zh-CN" altLang="en-US">
              <a:latin typeface="Calibri" pitchFamily="34" charset="0"/>
              <a:ea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additive="base">
                                        <p:cTn id="6" dur="1" fill="hold">
                                          <p:stCondLst>
                                            <p:cond delay="0"/>
                                          </p:stCondLst>
                                        </p:cTn>
                                        <p:tgtEl>
                                          <p:spTgt spid="32770"/>
                                        </p:tgtEl>
                                        <p:attrNameLst>
                                          <p:attrName>style.visibility</p:attrName>
                                        </p:attrNameLst>
                                      </p:cBhvr>
                                      <p:to>
                                        <p:strVal val="visible"/>
                                      </p:to>
                                    </p:set>
                                    <p:animEffect transition="in" filter="wipe(left)">
                                      <p:cBhvr additive="base">
                                        <p:cTn id="7" dur="500" fill="hold"/>
                                        <p:tgtEl>
                                          <p:spTgt spid="32770"/>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22" presetClass="entr" presetSubtype="8" fill="hold" grpId="1" nodeType="clickEffect">
                                  <p:stCondLst>
                                    <p:cond delay="0"/>
                                  </p:stCondLst>
                                  <p:childTnLst>
                                    <p:set>
                                      <p:cBhvr additive="base">
                                        <p:cTn id="12" dur="1" fill="hold">
                                          <p:stCondLst>
                                            <p:cond delay="0"/>
                                          </p:stCondLst>
                                        </p:cTn>
                                        <p:tgtEl>
                                          <p:spTgt spid="32771"/>
                                        </p:tgtEl>
                                        <p:attrNameLst>
                                          <p:attrName>style.visibility</p:attrName>
                                        </p:attrNameLst>
                                      </p:cBhvr>
                                      <p:to>
                                        <p:strVal val="visible"/>
                                      </p:to>
                                    </p:set>
                                    <p:animEffect transition="in" filter="wipe(left)">
                                      <p:cBhvr additive="base">
                                        <p:cTn id="13" dur="500" fill="hold"/>
                                        <p:tgtEl>
                                          <p:spTgt spid="327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0" grpId="0"/>
      <p:bldP spid="32771" grpId="1"/>
    </p:bldLst>
  </p:timing>
</p:sld>
</file>

<file path=ppt/slides/slide1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34817" name="Text Box 22"/>
          <p:cNvSpPr txBox="1">
            <a:spLocks noChangeArrowheads="1"/>
          </p:cNvSpPr>
          <p:nvPr/>
        </p:nvSpPr>
        <p:spPr bwMode="auto">
          <a:xfrm>
            <a:off x="506413" y="627063"/>
            <a:ext cx="8115300" cy="286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9pPr>
          </a:lstStyle>
          <a:p>
            <a:pPr marL="538480" marR="0" lvl="0" indent="-538480" algn="just" eaLnBrk="0" hangingPunct="0">
              <a:lnSpc>
                <a:spcPct val="150000"/>
              </a:lnSpc>
              <a:spcAft>
                <a:spcPct val="0"/>
              </a:spcAft>
            </a:pPr>
            <a:r>
              <a:rPr lang="en-US" altLang="zh-CN" sz="2400" b="1">
                <a:latin typeface="Times New Roman"/>
              </a:rPr>
              <a:t>(</a:t>
            </a:r>
            <a:r>
              <a:rPr lang="en-US" altLang="zh-CN" sz="2400" b="1">
                <a:latin typeface="Times New Roman"/>
              </a:rPr>
              <a:t>5)</a:t>
            </a:r>
            <a:r>
              <a:rPr lang="zh-CN" altLang="zh-CN" sz="2400" b="1">
                <a:latin typeface="Times New Roman"/>
                <a:ea typeface="宋体" pitchFamily="2" charset="-122"/>
              </a:rPr>
              <a:t>小明做实验时将一个近视镜放在凸透镜和蜡烛之间通过调节光屏位置，光屏上出现了清晰的像，如图所示，如果将近视镜拿走，为了再次让光屏上出现清晰的像，应该使光屏</a:t>
            </a:r>
            <a:r>
              <a:rPr lang="en-US" altLang="zh-CN" sz="2400" b="1">
                <a:latin typeface="Times New Roman"/>
              </a:rPr>
              <a:t>________(</a:t>
            </a:r>
            <a:r>
              <a:rPr lang="zh-CN" altLang="zh-CN" sz="2400" b="1">
                <a:latin typeface="Times New Roman"/>
                <a:ea typeface="宋体" pitchFamily="2" charset="-122"/>
              </a:rPr>
              <a:t>填</a:t>
            </a:r>
            <a:r>
              <a:rPr lang="en-US" altLang="zh-CN" sz="2400" b="1">
                <a:latin typeface="Times New Roman"/>
              </a:rPr>
              <a:t>“</a:t>
            </a:r>
            <a:r>
              <a:rPr lang="zh-CN" altLang="zh-CN" sz="2400" b="1">
                <a:latin typeface="Times New Roman"/>
                <a:ea typeface="宋体" pitchFamily="2" charset="-122"/>
              </a:rPr>
              <a:t>靠近</a:t>
            </a:r>
            <a:r>
              <a:rPr lang="en-US" altLang="zh-CN" sz="2400" b="1">
                <a:latin typeface="Times New Roman"/>
              </a:rPr>
              <a:t>”</a:t>
            </a:r>
            <a:r>
              <a:rPr lang="zh-CN" altLang="zh-CN" sz="2400" b="1">
                <a:latin typeface="Times New Roman"/>
                <a:ea typeface="宋体" pitchFamily="2" charset="-122"/>
              </a:rPr>
              <a:t>或</a:t>
            </a:r>
            <a:endParaRPr lang="en-US" altLang="zh-CN" sz="2400" b="1">
              <a:latin typeface="Times New Roman"/>
            </a:endParaRPr>
          </a:p>
          <a:p>
            <a:pPr marL="538480" marR="0" lvl="0" indent="-538480" algn="just" eaLnBrk="0" hangingPunct="0">
              <a:lnSpc>
                <a:spcPct val="150000"/>
              </a:lnSpc>
              <a:spcAft>
                <a:spcPct val="0"/>
              </a:spcAft>
            </a:pPr>
            <a:r>
              <a:rPr lang="en-US" altLang="zh-CN" sz="2400" b="1">
                <a:latin typeface="Times New Roman"/>
              </a:rPr>
              <a:t>	</a:t>
            </a:r>
            <a:r>
              <a:rPr lang="en-US" altLang="zh-CN" sz="2400" b="1">
                <a:latin typeface="Times New Roman"/>
              </a:rPr>
              <a:t>“</a:t>
            </a:r>
            <a:r>
              <a:rPr lang="zh-CN" altLang="zh-CN" sz="2400" b="1">
                <a:latin typeface="Times New Roman"/>
                <a:ea typeface="宋体" pitchFamily="2" charset="-122"/>
              </a:rPr>
              <a:t>远离</a:t>
            </a:r>
            <a:r>
              <a:rPr lang="en-US" altLang="zh-CN" sz="2400" b="1">
                <a:latin typeface="Times New Roman"/>
              </a:rPr>
              <a:t>”)</a:t>
            </a:r>
            <a:r>
              <a:rPr lang="zh-CN" altLang="zh-CN" sz="2400" b="1">
                <a:latin typeface="Times New Roman"/>
                <a:ea typeface="宋体" pitchFamily="2" charset="-122"/>
              </a:rPr>
              <a:t>凸透镜</a:t>
            </a:r>
            <a:r>
              <a:rPr lang="zh-CN" altLang="zh-CN" sz="2400" b="1">
                <a:latin typeface="Times New Roman"/>
                <a:ea typeface="宋体" pitchFamily="2" charset="-122"/>
              </a:rPr>
              <a:t>。</a:t>
            </a:r>
            <a:endParaRPr lang="zh-CN" altLang="zh-CN" sz="1000">
              <a:latin typeface="宋体" pitchFamily="2" charset="-122"/>
              <a:ea typeface="宋体" pitchFamily="2" charset="-122"/>
            </a:endParaRPr>
          </a:p>
        </p:txBody>
      </p:sp>
      <p:sp>
        <p:nvSpPr>
          <p:cNvPr id="34818" name="矩形 5"/>
          <p:cNvSpPr/>
          <p:nvPr/>
        </p:nvSpPr>
        <p:spPr>
          <a:xfrm>
            <a:off x="2616200" y="2355850"/>
            <a:ext cx="803275" cy="461962"/>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r>
              <a:rPr lang="zh-CN" altLang="zh-CN" sz="2400" b="1">
                <a:solidFill>
                  <a:srgbClr val="C00000"/>
                </a:solidFill>
                <a:latin typeface="Times New Roman" pitchFamily="18" charset="0"/>
                <a:ea typeface="宋体" pitchFamily="2" charset="-122"/>
              </a:rPr>
              <a:t>靠近</a:t>
            </a:r>
            <a:endParaRPr lang="zh-CN" altLang="en-US">
              <a:latin typeface="Calibri" pitchFamily="34" charset="0"/>
              <a:ea typeface="宋体" pitchFamily="2" charset="-122"/>
            </a:endParaRPr>
          </a:p>
        </p:txBody>
      </p:sp>
      <p:pic>
        <p:nvPicPr>
          <p:cNvPr id="34819" name="Picture 2" descr="图+423"/>
          <p:cNvPicPr/>
          <p:nvPr/>
        </p:nvPicPr>
        <p:blipFill>
          <a:blip r:embed="rId3">
            <a:clrChange>
              <a:clrFrom>
                <a:srgbClr val="FFFFFF"/>
              </a:clrFrom>
              <a:clrTo>
                <a:srgbClr val="FFFFFF">
                  <a:alpha val="0"/>
                </a:srgbClr>
              </a:clrTo>
            </a:clrChange>
          </a:blip>
          <a:stretch>
            <a:fillRect/>
          </a:stretch>
        </p:blipFill>
        <p:spPr>
          <a:xfrm>
            <a:off x="5068888" y="2384425"/>
            <a:ext cx="2117725" cy="2211388"/>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additive="base">
                                        <p:cTn id="6" dur="1" fill="hold">
                                          <p:stCondLst>
                                            <p:cond delay="0"/>
                                          </p:stCondLst>
                                        </p:cTn>
                                        <p:tgtEl>
                                          <p:spTgt spid="34818"/>
                                        </p:tgtEl>
                                        <p:attrNameLst>
                                          <p:attrName>style.visibility</p:attrName>
                                        </p:attrNameLst>
                                      </p:cBhvr>
                                      <p:to>
                                        <p:strVal val="visible"/>
                                      </p:to>
                                    </p:set>
                                    <p:animEffect transition="in" filter="wipe(left)">
                                      <p:cBhvr additive="base">
                                        <p:cTn id="7" dur="500" fill="hold"/>
                                        <p:tgtEl>
                                          <p:spTgt spid="348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8" grpId="0"/>
    </p:bldLst>
  </p:timing>
</p:sld>
</file>

<file path=ppt/slides/slide1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36865" name="Text Box 22"/>
          <p:cNvSpPr txBox="1">
            <a:spLocks noChangeArrowheads="1"/>
          </p:cNvSpPr>
          <p:nvPr/>
        </p:nvSpPr>
        <p:spPr bwMode="auto">
          <a:xfrm>
            <a:off x="506413" y="747713"/>
            <a:ext cx="8115300" cy="2792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9pPr>
          </a:lstStyle>
          <a:p>
            <a:pPr marL="538480" marR="0" lvl="0" indent="-538480" algn="just" eaLnBrk="0" hangingPunct="0">
              <a:lnSpc>
                <a:spcPct val="150000"/>
              </a:lnSpc>
              <a:spcAft>
                <a:spcPct val="0"/>
              </a:spcAft>
            </a:pPr>
            <a:r>
              <a:rPr lang="en-US" altLang="zh-CN" sz="2400" b="1">
                <a:latin typeface="Times New Roman"/>
              </a:rPr>
              <a:t>(</a:t>
            </a:r>
            <a:r>
              <a:rPr lang="en-US" altLang="zh-CN" sz="2400" b="1">
                <a:latin typeface="Times New Roman"/>
              </a:rPr>
              <a:t>6)</a:t>
            </a:r>
            <a:r>
              <a:rPr lang="zh-CN" altLang="zh-CN" sz="2400" b="1">
                <a:latin typeface="Times New Roman"/>
                <a:ea typeface="宋体" pitchFamily="2" charset="-122"/>
              </a:rPr>
              <a:t>小明认为：凸透镜成实像时，不但像与物上下是颠倒的，而且左右也是相反的。请你设计一种简单的方法验证小明的观点</a:t>
            </a:r>
            <a:r>
              <a:rPr lang="zh-CN" altLang="zh-CN" sz="2400" b="1">
                <a:latin typeface="Times New Roman"/>
                <a:ea typeface="宋体" pitchFamily="2" charset="-122"/>
              </a:rPr>
              <a:t>：</a:t>
            </a:r>
            <a:endParaRPr lang="en-US" altLang="zh-CN" sz="2400" b="1">
              <a:latin typeface="Times New Roman"/>
            </a:endParaRPr>
          </a:p>
          <a:p>
            <a:pPr marL="538480" marR="0" lvl="0" indent="-538480" algn="just" eaLnBrk="0" hangingPunct="0">
              <a:lnSpc>
                <a:spcPct val="150000"/>
              </a:lnSpc>
              <a:spcAft>
                <a:spcPct val="0"/>
              </a:spcAft>
            </a:pPr>
            <a:r>
              <a:rPr lang="en-US" altLang="zh-CN" sz="2400" b="1">
                <a:latin typeface="Times New Roman"/>
              </a:rPr>
              <a:t>	</a:t>
            </a:r>
            <a:r>
              <a:rPr lang="en-US" altLang="zh-CN" sz="2400" b="1">
                <a:latin typeface="Times New Roman"/>
              </a:rPr>
              <a:t>_______________________________________________</a:t>
            </a:r>
            <a:r>
              <a:rPr lang="en-US" altLang="zh-CN" sz="2400" b="1">
                <a:latin typeface="Times New Roman"/>
              </a:rPr>
              <a:t>_______</a:t>
            </a:r>
            <a:r>
              <a:rPr lang="en-US" altLang="zh-CN" sz="2400" b="1">
                <a:latin typeface="Times New Roman"/>
              </a:rPr>
              <a:t>________________________________</a:t>
            </a:r>
            <a:r>
              <a:rPr lang="zh-CN" altLang="zh-CN" sz="2400" b="1">
                <a:latin typeface="Times New Roman"/>
                <a:ea typeface="宋体" pitchFamily="2" charset="-122"/>
              </a:rPr>
              <a:t>。</a:t>
            </a:r>
            <a:endParaRPr lang="zh-CN" altLang="zh-CN" sz="1000">
              <a:latin typeface="宋体" pitchFamily="2" charset="-122"/>
              <a:ea typeface="宋体" pitchFamily="2" charset="-122"/>
            </a:endParaRPr>
          </a:p>
        </p:txBody>
      </p:sp>
      <p:pic>
        <p:nvPicPr>
          <p:cNvPr id="36866" name="Picture 7" descr="C:\Users\Administrator\Desktop\习题课件\返回框.png">
            <a:hlinkClick r:id="rId4" action="ppaction://hlinksldjump"/>
          </p:cNvPr>
          <p:cNvPicPr/>
          <p:nvPr/>
        </p:nvPicPr>
        <p:blipFill>
          <a:blip r:embed="rId3"/>
          <a:stretch>
            <a:fillRect/>
          </a:stretch>
        </p:blipFill>
        <p:spPr>
          <a:xfrm>
            <a:off x="8101012" y="4097338"/>
            <a:ext cx="669925" cy="669925"/>
          </a:xfrm>
          <a:prstGeom prst="rect">
            <a:avLst/>
          </a:prstGeom>
          <a:noFill/>
          <a:ln>
            <a:noFill/>
            <a:miter lim="800000"/>
          </a:ln>
        </p:spPr>
      </p:pic>
      <p:sp>
        <p:nvSpPr>
          <p:cNvPr id="36867" name="矩形 5"/>
          <p:cNvSpPr/>
          <p:nvPr/>
        </p:nvSpPr>
        <p:spPr>
          <a:xfrm>
            <a:off x="1042988" y="2355850"/>
            <a:ext cx="7058025" cy="1200150"/>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nSpc>
                <a:spcPct val="150000"/>
              </a:lnSpc>
            </a:pPr>
            <a:r>
              <a:rPr lang="zh-CN" altLang="zh-CN" sz="2400" b="1">
                <a:solidFill>
                  <a:srgbClr val="C00000"/>
                </a:solidFill>
                <a:latin typeface="Times New Roman" pitchFamily="18" charset="0"/>
                <a:ea typeface="宋体" pitchFamily="2" charset="-122"/>
              </a:rPr>
              <a:t>沿垂直于光具座方向吹动烛焰，观察光屏上像的晃动方向是否与烛焰的晃动方向相反</a:t>
            </a:r>
            <a:endParaRPr lang="zh-CN" altLang="en-US">
              <a:latin typeface="Calibri" pitchFamily="34" charset="0"/>
              <a:ea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additive="base">
                                        <p:cTn id="6" dur="1" fill="hold">
                                          <p:stCondLst>
                                            <p:cond delay="0"/>
                                          </p:stCondLst>
                                        </p:cTn>
                                        <p:tgtEl>
                                          <p:spTgt spid="36867"/>
                                        </p:tgtEl>
                                        <p:attrNameLst>
                                          <p:attrName>style.visibility</p:attrName>
                                        </p:attrNameLst>
                                      </p:cBhvr>
                                      <p:to>
                                        <p:strVal val="visible"/>
                                      </p:to>
                                    </p:set>
                                    <p:animEffect transition="in" filter="wipe(left)">
                                      <p:cBhvr additive="base">
                                        <p:cTn id="7" dur="500" fill="hold"/>
                                        <p:tgtEl>
                                          <p:spTgt spid="368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p:bldLst>
  </p:timing>
</p:sld>
</file>

<file path=ppt/slides/slide1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grpSp>
        <p:nvGrpSpPr>
          <p:cNvPr id="38913" name="组合 27"/>
          <p:cNvGrpSpPr/>
          <p:nvPr/>
        </p:nvGrpSpPr>
        <p:grpSpPr>
          <a:xfrm>
            <a:off x="2425700" y="269875"/>
            <a:ext cx="4449762" cy="2085975"/>
            <a:chOff x="2000534" y="2474331"/>
            <a:chExt cx="5723839" cy="2584754"/>
          </a:xfrm>
        </p:grpSpPr>
        <p:grpSp>
          <p:nvGrpSpPr>
            <p:cNvPr id="38914" name="组合 31"/>
            <p:cNvGrpSpPr/>
            <p:nvPr/>
          </p:nvGrpSpPr>
          <p:grpSpPr>
            <a:xfrm>
              <a:off x="1684793" y="2368687"/>
              <a:ext cx="2695413" cy="2568248"/>
              <a:chOff x="3295850" y="1895995"/>
              <a:chExt cx="3725149" cy="4660916"/>
            </a:xfrm>
          </p:grpSpPr>
        </p:grpSp>
        <p:sp>
          <p:nvSpPr>
            <p:cNvPr id="38915" name="圆角矩形 29"/>
            <p:cNvSpPr/>
            <p:nvPr/>
          </p:nvSpPr>
          <p:spPr>
            <a:xfrm>
              <a:off x="3546074" y="2949325"/>
              <a:ext cx="3894951" cy="751080"/>
            </a:xfrm>
            <a:prstGeom prst="roundRect">
              <a:avLst>
                <a:gd name="adj" fmla="val 9976"/>
              </a:avLst>
            </a:prstGeom>
            <a:solidFill>
              <a:srgbClr val="01ACBE"/>
            </a:solidFill>
            <a:ln w="2540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grad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015" b="1" i="0" u="none" strike="noStrike" kern="1200" cap="none" spc="0" normalizeH="0" baseline="0" noProof="0">
                <a:ln>
                  <a:noFill/>
                </a:ln>
                <a:solidFill>
                  <a:schemeClr val="lt1"/>
                </a:solidFill>
                <a:effectLst/>
                <a:uLnTx/>
                <a:uFillTx/>
                <a:latin typeface="+mn-lt"/>
                <a:ea typeface="+mn-ea"/>
                <a:cs typeface="+mn-cs"/>
              </a:endParaRPr>
            </a:p>
          </p:txBody>
        </p:sp>
        <p:grpSp>
          <p:nvGrpSpPr>
            <p:cNvPr id="38916" name="组合 33"/>
            <p:cNvGrpSpPr/>
            <p:nvPr/>
          </p:nvGrpSpPr>
          <p:grpSpPr>
            <a:xfrm>
              <a:off x="3616363" y="3263182"/>
              <a:ext cx="118508" cy="118509"/>
              <a:chOff x="4486616" y="3001075"/>
              <a:chExt cx="274695" cy="274699"/>
            </a:xfrm>
          </p:grpSpPr>
          <p:sp>
            <p:nvSpPr>
              <p:cNvPr id="38917" name="椭圆 46"/>
              <p:cNvSpPr/>
              <p:nvPr/>
            </p:nvSpPr>
            <p:spPr>
              <a:xfrm rot="16200000">
                <a:off x="4485761" y="3000483"/>
                <a:ext cx="273579" cy="274534"/>
              </a:xfrm>
              <a:prstGeom prst="ellipse">
                <a:avLst/>
              </a:prstGeom>
              <a:gradFill rotWithShape="1">
                <a:gsLst>
                  <a:gs pos="0">
                    <a:srgbClr val="FFFFFF"/>
                  </a:gs>
                  <a:gs pos="17000">
                    <a:srgbClr val="A6A6A6"/>
                  </a:gs>
                  <a:gs pos="35001">
                    <a:srgbClr val="F2F2F2"/>
                  </a:gs>
                  <a:gs pos="55000">
                    <a:srgbClr val="A6A6A6"/>
                  </a:gs>
                  <a:gs pos="75000">
                    <a:srgbClr val="F2F2F2"/>
                  </a:gs>
                  <a:gs pos="100000">
                    <a:srgbClr val="A6A6A6"/>
                  </a:gs>
                </a:gsLst>
                <a:lin ang="2700000" scaled="1"/>
              </a:gradFill>
              <a:ln w="25400">
                <a:noFill/>
                <a:miter lim="800000"/>
              </a:ln>
              <a:effectLst>
                <a:outerShdw blurRad="12700" dist="12700" dir="2700000" algn="tl">
                  <a:srgbClr val="000000">
                    <a:alpha val="39999"/>
                  </a:srgbClr>
                </a:outerShdw>
              </a:effectLst>
            </p:spPr>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ctr"/>
                <a:endParaRPr lang="zh-CN" altLang="en-US" sz="1000" b="1">
                  <a:solidFill>
                    <a:srgbClr val="FFFFFF"/>
                  </a:solidFill>
                </a:endParaRPr>
              </a:p>
            </p:txBody>
          </p:sp>
          <p:sp>
            <p:nvSpPr>
              <p:cNvPr id="38918" name="椭圆 47"/>
              <p:cNvSpPr/>
              <p:nvPr/>
            </p:nvSpPr>
            <p:spPr>
              <a:xfrm rot="16200000">
                <a:off x="4511585" y="3026055"/>
                <a:ext cx="224753" cy="224751"/>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015" b="1" i="0" u="none" strike="noStrike" kern="1200" cap="none" spc="0" normalizeH="0" baseline="0" noProof="0">
                  <a:ln>
                    <a:noFill/>
                  </a:ln>
                  <a:solidFill>
                    <a:prstClr val="white"/>
                  </a:solidFill>
                  <a:effectLst/>
                  <a:uLnTx/>
                  <a:uFillTx/>
                  <a:latin typeface="+mn-lt"/>
                  <a:ea typeface="+mn-ea"/>
                  <a:cs typeface="+mn-cs"/>
                </a:endParaRPr>
              </a:p>
            </p:txBody>
          </p:sp>
        </p:grpSp>
        <p:grpSp>
          <p:nvGrpSpPr>
            <p:cNvPr id="38919" name="组合 34"/>
            <p:cNvGrpSpPr/>
            <p:nvPr/>
          </p:nvGrpSpPr>
          <p:grpSpPr>
            <a:xfrm>
              <a:off x="3316858" y="3263182"/>
              <a:ext cx="118508" cy="118509"/>
              <a:chOff x="4486616" y="3001075"/>
              <a:chExt cx="274695" cy="274699"/>
            </a:xfrm>
          </p:grpSpPr>
          <p:sp>
            <p:nvSpPr>
              <p:cNvPr id="38920" name="椭圆 44"/>
              <p:cNvSpPr/>
              <p:nvPr/>
            </p:nvSpPr>
            <p:spPr>
              <a:xfrm rot="16200000">
                <a:off x="4488931" y="3000483"/>
                <a:ext cx="273579" cy="274534"/>
              </a:xfrm>
              <a:prstGeom prst="ellipse">
                <a:avLst/>
              </a:prstGeom>
              <a:gradFill rotWithShape="1">
                <a:gsLst>
                  <a:gs pos="0">
                    <a:srgbClr val="FFFFFF"/>
                  </a:gs>
                  <a:gs pos="17000">
                    <a:srgbClr val="A6A6A6"/>
                  </a:gs>
                  <a:gs pos="35001">
                    <a:srgbClr val="F2F2F2"/>
                  </a:gs>
                  <a:gs pos="55000">
                    <a:srgbClr val="A6A6A6"/>
                  </a:gs>
                  <a:gs pos="75000">
                    <a:srgbClr val="F2F2F2"/>
                  </a:gs>
                  <a:gs pos="100000">
                    <a:srgbClr val="A6A6A6"/>
                  </a:gs>
                </a:gsLst>
                <a:lin ang="2700000" scaled="1"/>
              </a:gradFill>
              <a:ln w="25400">
                <a:noFill/>
                <a:miter lim="800000"/>
              </a:ln>
              <a:effectLst>
                <a:outerShdw blurRad="12700" dist="12700" dir="2700000" algn="tl">
                  <a:srgbClr val="000000">
                    <a:alpha val="39999"/>
                  </a:srgbClr>
                </a:outerShdw>
              </a:effectLst>
            </p:spPr>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ctr"/>
                <a:endParaRPr lang="zh-CN" altLang="en-US" sz="1000" b="1">
                  <a:solidFill>
                    <a:srgbClr val="FFFFFF"/>
                  </a:solidFill>
                </a:endParaRPr>
              </a:p>
            </p:txBody>
          </p:sp>
          <p:sp>
            <p:nvSpPr>
              <p:cNvPr id="38921" name="椭圆 45"/>
              <p:cNvSpPr/>
              <p:nvPr/>
            </p:nvSpPr>
            <p:spPr>
              <a:xfrm rot="16200000">
                <a:off x="4511585" y="3026055"/>
                <a:ext cx="224753" cy="224751"/>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015" b="1" i="0" u="none" strike="noStrike" kern="1200" cap="none" spc="0" normalizeH="0" baseline="0" noProof="0">
                  <a:ln>
                    <a:noFill/>
                  </a:ln>
                  <a:solidFill>
                    <a:prstClr val="white"/>
                  </a:solidFill>
                  <a:effectLst/>
                  <a:uLnTx/>
                  <a:uFillTx/>
                  <a:latin typeface="+mn-lt"/>
                  <a:ea typeface="+mn-ea"/>
                  <a:cs typeface="+mn-cs"/>
                </a:endParaRPr>
              </a:p>
            </p:txBody>
          </p:sp>
        </p:grpSp>
        <p:grpSp>
          <p:nvGrpSpPr>
            <p:cNvPr id="38922" name="组合 35"/>
            <p:cNvGrpSpPr/>
            <p:nvPr/>
          </p:nvGrpSpPr>
          <p:grpSpPr>
            <a:xfrm>
              <a:off x="3346774" y="3147881"/>
              <a:ext cx="361523" cy="227756"/>
              <a:chOff x="4312849" y="3104300"/>
              <a:chExt cx="384317" cy="61430"/>
            </a:xfrm>
          </p:grpSpPr>
        </p:grpSp>
        <p:grpSp>
          <p:nvGrpSpPr>
            <p:cNvPr id="38923" name="组合 36"/>
            <p:cNvGrpSpPr/>
            <p:nvPr/>
          </p:nvGrpSpPr>
          <p:grpSpPr>
            <a:xfrm>
              <a:off x="3731804" y="3056740"/>
              <a:ext cx="674163" cy="552077"/>
              <a:chOff x="4777361" y="2784157"/>
              <a:chExt cx="898883" cy="736101"/>
            </a:xfrm>
          </p:grpSpPr>
          <p:sp>
            <p:nvSpPr>
              <p:cNvPr id="38924" name="椭圆 40"/>
              <p:cNvSpPr/>
              <p:nvPr/>
            </p:nvSpPr>
            <p:spPr>
              <a:xfrm>
                <a:off x="4881330" y="2783955"/>
                <a:ext cx="735134" cy="73700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ctr"/>
                <a:endParaRPr lang="zh-CN" altLang="en-US" sz="1000" b="1">
                  <a:solidFill>
                    <a:srgbClr val="FFFFFF"/>
                  </a:solidFill>
                </a:endParaRPr>
              </a:p>
            </p:txBody>
          </p:sp>
          <p:sp>
            <p:nvSpPr>
              <p:cNvPr id="38925" name="文本框 41"/>
              <p:cNvSpPr/>
              <p:nvPr/>
            </p:nvSpPr>
            <p:spPr>
              <a:xfrm>
                <a:off x="4777361" y="2821067"/>
                <a:ext cx="898883" cy="690947"/>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ctr"/>
                <a:r>
                  <a:rPr lang="en-US" altLang="zh-CN" sz="2100" b="1">
                    <a:solidFill>
                      <a:srgbClr val="01ACBE"/>
                    </a:solidFill>
                    <a:latin typeface="Impact" pitchFamily="34" charset="0"/>
                  </a:rPr>
                  <a:t>02</a:t>
                </a:r>
                <a:endParaRPr lang="zh-CN" altLang="en-US" sz="2100" b="1">
                  <a:solidFill>
                    <a:srgbClr val="01ACBE"/>
                  </a:solidFill>
                  <a:latin typeface="Impact" pitchFamily="34" charset="0"/>
                  <a:ea typeface="宋体" pitchFamily="2" charset="-122"/>
                </a:endParaRPr>
              </a:p>
            </p:txBody>
          </p:sp>
        </p:grpSp>
        <p:grpSp>
          <p:nvGrpSpPr>
            <p:cNvPr id="38926" name="组合 34"/>
            <p:cNvGrpSpPr/>
            <p:nvPr/>
          </p:nvGrpSpPr>
          <p:grpSpPr>
            <a:xfrm>
              <a:off x="2434145" y="3056739"/>
              <a:ext cx="623455" cy="497016"/>
              <a:chOff x="9404083" y="1238855"/>
              <a:chExt cx="801342" cy="665020"/>
            </a:xfrm>
          </p:grpSpPr>
        </p:grpSp>
        <p:sp>
          <p:nvSpPr>
            <p:cNvPr id="38927" name="文本框 47"/>
            <p:cNvSpPr/>
            <p:nvPr/>
          </p:nvSpPr>
          <p:spPr>
            <a:xfrm>
              <a:off x="4051919" y="3037104"/>
              <a:ext cx="3672454" cy="572054"/>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ctr"/>
              <a:r>
                <a:rPr lang="zh-CN" altLang="en-US" sz="2400" b="1">
                  <a:solidFill>
                    <a:schemeClr val="bg1"/>
                  </a:solidFill>
                  <a:latin typeface="黑体" pitchFamily="49" charset="-122"/>
                  <a:ea typeface="黑体" pitchFamily="49" charset="-122"/>
                </a:rPr>
                <a:t>福建</a:t>
              </a:r>
              <a:r>
                <a:rPr lang="en-US" altLang="zh-CN" sz="2400" b="1">
                  <a:solidFill>
                    <a:schemeClr val="bg1"/>
                  </a:solidFill>
                  <a:latin typeface="黑体" pitchFamily="49" charset="-122"/>
                  <a:ea typeface="黑体" pitchFamily="49" charset="-122"/>
                </a:rPr>
                <a:t>4</a:t>
              </a:r>
              <a:r>
                <a:rPr lang="zh-CN" altLang="en-US" sz="2400" b="1">
                  <a:solidFill>
                    <a:schemeClr val="bg1"/>
                  </a:solidFill>
                  <a:latin typeface="黑体" pitchFamily="49" charset="-122"/>
                  <a:ea typeface="黑体" pitchFamily="49" charset="-122"/>
                </a:rPr>
                <a:t>年中考聚焦</a:t>
              </a:r>
              <a:endParaRPr lang="zh-CN" altLang="en-US" sz="2400" b="1">
                <a:solidFill>
                  <a:schemeClr val="bg1"/>
                </a:solidFill>
                <a:latin typeface="黑体" pitchFamily="49" charset="-122"/>
                <a:ea typeface="黑体" pitchFamily="49" charset="-122"/>
              </a:endParaRPr>
            </a:p>
          </p:txBody>
        </p:sp>
      </p:grpSp>
      <p:grpSp>
        <p:nvGrpSpPr>
          <p:cNvPr id="38928" name="组合 1"/>
          <p:cNvGrpSpPr/>
          <p:nvPr/>
        </p:nvGrpSpPr>
        <p:grpSpPr>
          <a:xfrm>
            <a:off x="1592262" y="1924050"/>
            <a:ext cx="542925" cy="547688"/>
            <a:chOff x="1153731" y="1592014"/>
            <a:chExt cx="543166" cy="547688"/>
          </a:xfrm>
        </p:grpSpPr>
        <p:pic>
          <p:nvPicPr>
            <p:cNvPr id="38929" name="Picture 2">
              <a:hlinkClick r:id="rId3" action="ppaction://hlinksldjump"/>
            </p:cNvPr>
            <p:cNvPicPr/>
            <p:nvPr/>
          </p:nvPicPr>
          <p:blipFill>
            <a:blip r:embed="rId2">
              <a:clrChange>
                <a:clrFrom>
                  <a:srgbClr val="FFFFFF"/>
                </a:clrFrom>
                <a:clrTo>
                  <a:srgbClr val="FFFFFF">
                    <a:alpha val="0"/>
                  </a:srgbClr>
                </a:clrTo>
              </a:clrChange>
            </a:blip>
            <a:stretch>
              <a:fillRect/>
            </a:stretch>
          </p:blipFill>
          <p:spPr>
            <a:xfrm>
              <a:off x="1153731" y="1592014"/>
              <a:ext cx="543166" cy="547688"/>
            </a:xfrm>
            <a:prstGeom prst="rect">
              <a:avLst/>
            </a:prstGeom>
            <a:noFill/>
            <a:ln>
              <a:noFill/>
              <a:miter lim="800000"/>
            </a:ln>
          </p:spPr>
        </p:pic>
        <p:sp>
          <p:nvSpPr>
            <p:cNvPr id="38930" name="矩形 53">
              <a:hlinkClick r:id="rId3" action="ppaction://hlinksldjump"/>
            </p:cNvPr>
            <p:cNvSpPr/>
            <p:nvPr/>
          </p:nvSpPr>
          <p:spPr>
            <a:xfrm>
              <a:off x="1258553" y="1642814"/>
              <a:ext cx="387522" cy="461963"/>
            </a:xfrm>
            <a:prstGeom prst="rect">
              <a:avLst/>
            </a:prstGeom>
            <a:noFill/>
            <a:ln>
              <a:noFill/>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spcAft>
                  <a:spcPct val="0"/>
                </a:spcAft>
              </a:pPr>
              <a:r>
                <a:rPr lang="en-US" altLang="zh-CN" sz="2400" b="1">
                  <a:latin typeface="Times New Roman"/>
                </a:rPr>
                <a:t>1</a:t>
              </a:r>
              <a:endParaRPr lang="zh-CN" altLang="zh-CN" sz="1000">
                <a:latin typeface="宋体" pitchFamily="2" charset="-122"/>
                <a:ea typeface="宋体" pitchFamily="2" charset="-122"/>
              </a:endParaRPr>
            </a:p>
          </p:txBody>
        </p:sp>
      </p:grpSp>
      <p:grpSp>
        <p:nvGrpSpPr>
          <p:cNvPr id="38931" name="组合 1"/>
          <p:cNvGrpSpPr/>
          <p:nvPr/>
        </p:nvGrpSpPr>
        <p:grpSpPr>
          <a:xfrm>
            <a:off x="2843212" y="1924050"/>
            <a:ext cx="542925" cy="547688"/>
            <a:chOff x="1153731" y="1592014"/>
            <a:chExt cx="543166" cy="547688"/>
          </a:xfrm>
        </p:grpSpPr>
        <p:pic>
          <p:nvPicPr>
            <p:cNvPr id="38932" name="Picture 2">
              <a:hlinkClick r:id="rId3" action="ppaction://hlinksldjump"/>
            </p:cNvPr>
            <p:cNvPicPr/>
            <p:nvPr/>
          </p:nvPicPr>
          <p:blipFill>
            <a:blip r:embed="rId2">
              <a:clrChange>
                <a:clrFrom>
                  <a:srgbClr val="FFFFFF"/>
                </a:clrFrom>
                <a:clrTo>
                  <a:srgbClr val="FFFFFF">
                    <a:alpha val="0"/>
                  </a:srgbClr>
                </a:clrTo>
              </a:clrChange>
            </a:blip>
            <a:stretch>
              <a:fillRect/>
            </a:stretch>
          </p:blipFill>
          <p:spPr>
            <a:xfrm>
              <a:off x="1153731" y="1592014"/>
              <a:ext cx="543166" cy="547688"/>
            </a:xfrm>
            <a:prstGeom prst="rect">
              <a:avLst/>
            </a:prstGeom>
            <a:noFill/>
            <a:ln>
              <a:noFill/>
              <a:miter lim="800000"/>
            </a:ln>
          </p:spPr>
        </p:pic>
        <p:sp>
          <p:nvSpPr>
            <p:cNvPr id="38933" name="矩形 32">
              <a:hlinkClick r:id="rId4" action="ppaction://hlinksldjump"/>
            </p:cNvPr>
            <p:cNvSpPr/>
            <p:nvPr/>
          </p:nvSpPr>
          <p:spPr>
            <a:xfrm>
              <a:off x="1258553" y="1642814"/>
              <a:ext cx="387522" cy="461963"/>
            </a:xfrm>
            <a:prstGeom prst="rect">
              <a:avLst/>
            </a:prstGeom>
            <a:noFill/>
            <a:ln>
              <a:noFill/>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spcAft>
                  <a:spcPct val="0"/>
                </a:spcAft>
              </a:pPr>
              <a:r>
                <a:rPr lang="en-US" altLang="zh-CN" sz="2400" b="1">
                  <a:latin typeface="Times New Roman"/>
                </a:rPr>
                <a:t>2</a:t>
              </a:r>
              <a:endParaRPr lang="zh-CN" altLang="zh-CN" sz="1000">
                <a:latin typeface="宋体" pitchFamily="2" charset="-122"/>
                <a:ea typeface="宋体" pitchFamily="2" charset="-122"/>
              </a:endParaRPr>
            </a:p>
          </p:txBody>
        </p:sp>
      </p:grpSp>
      <p:pic>
        <p:nvPicPr>
          <p:cNvPr id="38934" name="Picture 7" descr="C:\Users\Administrator\Desktop\习题课件\返回框.png">
            <a:hlinkClick r:id="rId6" action="ppaction://hlinksldjump"/>
          </p:cNvPr>
          <p:cNvPicPr/>
          <p:nvPr/>
        </p:nvPicPr>
        <p:blipFill>
          <a:blip r:embed="rId5"/>
          <a:stretch>
            <a:fillRect/>
          </a:stretch>
        </p:blipFill>
        <p:spPr>
          <a:xfrm>
            <a:off x="8299450" y="4133850"/>
            <a:ext cx="669925" cy="669925"/>
          </a:xfrm>
          <a:prstGeom prst="rect">
            <a:avLst/>
          </a:prstGeom>
          <a:noFill/>
          <a:ln>
            <a:noFill/>
            <a:miter lim="800000"/>
          </a:ln>
        </p:spPr>
      </p:pic>
    </p:spTree>
  </p:cSld>
  <p:clrMapOvr>
    <a:masterClrMapping/>
  </p:clrMapOvr>
  <p:transition/>
  <p:timing/>
</p:sld>
</file>

<file path=ppt/slides/slide1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39937" name="矩形 4"/>
          <p:cNvSpPr>
            <a:spLocks noChangeArrowheads="1"/>
          </p:cNvSpPr>
          <p:nvPr/>
        </p:nvSpPr>
        <p:spPr bwMode="auto">
          <a:xfrm>
            <a:off x="565150" y="646113"/>
            <a:ext cx="8023225" cy="1668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538480" marR="0" lvl="0" indent="-538480" algn="just">
              <a:lnSpc>
                <a:spcPct val="150000"/>
              </a:lnSpc>
              <a:spcAft>
                <a:spcPct val="0"/>
              </a:spcAft>
            </a:pPr>
            <a:r>
              <a:rPr lang="en-US" altLang="zh-CN" sz="2400" b="1">
                <a:latin typeface="Times New Roman"/>
              </a:rPr>
              <a:t>1</a:t>
            </a:r>
            <a:r>
              <a:rPr lang="zh-CN" altLang="zh-CN" sz="2400" b="1">
                <a:latin typeface="Times New Roman"/>
                <a:ea typeface="宋体" pitchFamily="2" charset="-122"/>
              </a:rPr>
              <a:t>．【</a:t>
            </a:r>
            <a:r>
              <a:rPr lang="en-US" altLang="zh-CN" sz="2400" b="1">
                <a:latin typeface="Times New Roman"/>
              </a:rPr>
              <a:t>2020·</a:t>
            </a:r>
            <a:r>
              <a:rPr lang="zh-CN" altLang="zh-CN" sz="2400" b="1">
                <a:latin typeface="Times New Roman"/>
                <a:ea typeface="宋体" pitchFamily="2" charset="-122"/>
              </a:rPr>
              <a:t>福建</a:t>
            </a:r>
            <a:r>
              <a:rPr lang="en-US" altLang="zh-CN" sz="2400" b="1">
                <a:latin typeface="Times New Roman"/>
              </a:rPr>
              <a:t>·4</a:t>
            </a:r>
            <a:r>
              <a:rPr lang="zh-CN" altLang="zh-CN" sz="2400" b="1">
                <a:latin typeface="Times New Roman"/>
                <a:ea typeface="宋体" pitchFamily="2" charset="-122"/>
              </a:rPr>
              <a:t>分】用如图所示装置探究光的反射定律，白色硬纸板</a:t>
            </a:r>
            <a:r>
              <a:rPr lang="en-US" altLang="zh-CN" sz="2400" b="1" i="1">
                <a:latin typeface="Times New Roman"/>
              </a:rPr>
              <a:t>EF</a:t>
            </a:r>
            <a:r>
              <a:rPr lang="zh-CN" altLang="zh-CN" sz="2400" b="1">
                <a:latin typeface="Times New Roman"/>
                <a:ea typeface="宋体" pitchFamily="2" charset="-122"/>
              </a:rPr>
              <a:t>垂直于平面镜放置，能沿</a:t>
            </a:r>
            <a:r>
              <a:rPr lang="en-US" altLang="zh-CN" sz="2400" b="1" i="1">
                <a:latin typeface="Times New Roman"/>
              </a:rPr>
              <a:t>ON</a:t>
            </a:r>
            <a:r>
              <a:rPr lang="zh-CN" altLang="zh-CN" sz="2400" b="1">
                <a:latin typeface="Times New Roman"/>
                <a:ea typeface="宋体" pitchFamily="2" charset="-122"/>
              </a:rPr>
              <a:t>折转，</a:t>
            </a:r>
            <a:r>
              <a:rPr lang="en-US" altLang="zh-CN" sz="2400" b="1" i="1">
                <a:latin typeface="Times New Roman"/>
              </a:rPr>
              <a:t>ON</a:t>
            </a:r>
            <a:r>
              <a:rPr lang="zh-CN" altLang="zh-CN" sz="2400" b="1">
                <a:latin typeface="Times New Roman"/>
                <a:ea typeface="宋体" pitchFamily="2" charset="-122"/>
              </a:rPr>
              <a:t>垂直于平面镜。</a:t>
            </a:r>
            <a:endParaRPr lang="zh-CN" altLang="zh-CN" sz="1000">
              <a:latin typeface="宋体" pitchFamily="2" charset="-122"/>
              <a:ea typeface="宋体" pitchFamily="2" charset="-122"/>
            </a:endParaRPr>
          </a:p>
        </p:txBody>
      </p:sp>
      <p:pic>
        <p:nvPicPr>
          <p:cNvPr id="39938" name="Picture 5" descr="图+424"/>
          <p:cNvPicPr/>
          <p:nvPr/>
        </p:nvPicPr>
        <p:blipFill>
          <a:blip r:embed="rId2">
            <a:clrChange>
              <a:clrFrom>
                <a:srgbClr val="FFFFFF"/>
              </a:clrFrom>
              <a:clrTo>
                <a:srgbClr val="FFFFFF">
                  <a:alpha val="0"/>
                </a:srgbClr>
              </a:clrTo>
            </a:clrChange>
          </a:blip>
          <a:stretch>
            <a:fillRect/>
          </a:stretch>
        </p:blipFill>
        <p:spPr>
          <a:xfrm>
            <a:off x="3995738" y="2066925"/>
            <a:ext cx="2851150" cy="2006600"/>
          </a:xfrm>
          <a:prstGeom prst="rect">
            <a:avLst/>
          </a:prstGeom>
          <a:noFill/>
          <a:ln>
            <a:noFill/>
            <a:miter lim="800000"/>
          </a:ln>
        </p:spPr>
      </p:pic>
    </p:spTree>
  </p:cSld>
  <p:clrMapOvr>
    <a:masterClrMapping/>
  </p:clrMapOvr>
  <p:transition/>
  <p:timing/>
</p:sld>
</file>

<file path=ppt/slides/slide2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40961" name="矩形 4"/>
          <p:cNvSpPr>
            <a:spLocks noChangeArrowheads="1"/>
          </p:cNvSpPr>
          <p:nvPr/>
        </p:nvSpPr>
        <p:spPr bwMode="auto">
          <a:xfrm>
            <a:off x="323850" y="2351088"/>
            <a:ext cx="8399463"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538480" marR="0" lvl="0" indent="-538480" algn="just">
              <a:lnSpc>
                <a:spcPct val="150000"/>
              </a:lnSpc>
              <a:spcAft>
                <a:spcPct val="0"/>
              </a:spcAft>
            </a:pPr>
            <a:r>
              <a:rPr lang="en-US" altLang="zh-CN" sz="2400" b="1">
                <a:latin typeface="Times New Roman"/>
              </a:rPr>
              <a:t>(1)</a:t>
            </a:r>
            <a:r>
              <a:rPr lang="zh-CN" altLang="zh-CN" sz="2400" b="1">
                <a:latin typeface="Times New Roman"/>
                <a:ea typeface="宋体" pitchFamily="2" charset="-122"/>
              </a:rPr>
              <a:t>让入射光贴着纸板</a:t>
            </a:r>
            <a:r>
              <a:rPr lang="en-US" altLang="zh-CN" sz="2400" b="1" i="1">
                <a:latin typeface="Times New Roman"/>
              </a:rPr>
              <a:t>EF</a:t>
            </a:r>
            <a:r>
              <a:rPr lang="zh-CN" altLang="zh-CN" sz="2400" b="1">
                <a:latin typeface="Times New Roman"/>
                <a:ea typeface="宋体" pitchFamily="2" charset="-122"/>
              </a:rPr>
              <a:t>沿</a:t>
            </a:r>
            <a:r>
              <a:rPr lang="en-US" altLang="zh-CN" sz="2400" b="1" i="1">
                <a:latin typeface="Times New Roman"/>
              </a:rPr>
              <a:t>AO</a:t>
            </a:r>
            <a:r>
              <a:rPr lang="zh-CN" altLang="zh-CN" sz="2400" b="1">
                <a:latin typeface="Times New Roman"/>
                <a:ea typeface="宋体" pitchFamily="2" charset="-122"/>
              </a:rPr>
              <a:t>射向平面镜上的</a:t>
            </a:r>
            <a:r>
              <a:rPr lang="en-US" altLang="zh-CN" sz="2400" b="1" i="1">
                <a:latin typeface="Times New Roman"/>
              </a:rPr>
              <a:t>O</a:t>
            </a:r>
            <a:r>
              <a:rPr lang="zh-CN" altLang="zh-CN" sz="2400" b="1">
                <a:latin typeface="Times New Roman"/>
                <a:ea typeface="宋体" pitchFamily="2" charset="-122"/>
              </a:rPr>
              <a:t>点，观察反射光的方向。多次改变入射光的方向，观察并描绘光的径迹，量出入射角</a:t>
            </a:r>
            <a:r>
              <a:rPr lang="en-US" altLang="zh-CN" sz="2400" b="1" i="1">
                <a:latin typeface="Times New Roman"/>
              </a:rPr>
              <a:t>i</a:t>
            </a:r>
            <a:r>
              <a:rPr lang="zh-CN" altLang="zh-CN" sz="2400" b="1">
                <a:latin typeface="Times New Roman"/>
                <a:ea typeface="宋体" pitchFamily="2" charset="-122"/>
              </a:rPr>
              <a:t>和反射角</a:t>
            </a:r>
            <a:r>
              <a:rPr lang="en-US" altLang="zh-CN" sz="2400" b="1" i="1">
                <a:latin typeface="Times New Roman"/>
              </a:rPr>
              <a:t>r</a:t>
            </a:r>
            <a:r>
              <a:rPr lang="zh-CN" altLang="zh-CN" sz="2400" b="1">
                <a:latin typeface="Times New Roman"/>
                <a:ea typeface="宋体" pitchFamily="2" charset="-122"/>
              </a:rPr>
              <a:t>，记录如上表。比较</a:t>
            </a:r>
            <a:r>
              <a:rPr lang="en-US" altLang="zh-CN" sz="2400" b="1" i="1">
                <a:latin typeface="Times New Roman"/>
              </a:rPr>
              <a:t>r</a:t>
            </a:r>
            <a:r>
              <a:rPr lang="zh-CN" altLang="zh-CN" sz="2400" b="1">
                <a:latin typeface="Times New Roman"/>
                <a:ea typeface="宋体" pitchFamily="2" charset="-122"/>
              </a:rPr>
              <a:t>和</a:t>
            </a:r>
            <a:r>
              <a:rPr lang="en-US" altLang="zh-CN" sz="2400" b="1" i="1">
                <a:latin typeface="Times New Roman"/>
              </a:rPr>
              <a:t>i</a:t>
            </a:r>
            <a:r>
              <a:rPr lang="zh-CN" altLang="zh-CN" sz="2400" b="1">
                <a:latin typeface="Times New Roman"/>
                <a:ea typeface="宋体" pitchFamily="2" charset="-122"/>
              </a:rPr>
              <a:t>。可以得出：光反射时，反射角</a:t>
            </a:r>
            <a:r>
              <a:rPr lang="en-US" altLang="zh-CN" sz="2400" b="1">
                <a:latin typeface="Times New Roman"/>
              </a:rPr>
              <a:t>________</a:t>
            </a:r>
            <a:r>
              <a:rPr lang="zh-CN" altLang="zh-CN" sz="2400" b="1">
                <a:latin typeface="Times New Roman"/>
                <a:ea typeface="宋体" pitchFamily="2" charset="-122"/>
              </a:rPr>
              <a:t>入射角；</a:t>
            </a:r>
            <a:endParaRPr lang="zh-CN" altLang="zh-CN" sz="1000">
              <a:latin typeface="宋体" pitchFamily="2" charset="-122"/>
              <a:ea typeface="宋体" pitchFamily="2" charset="-122"/>
            </a:endParaRPr>
          </a:p>
        </p:txBody>
      </p:sp>
      <p:sp>
        <p:nvSpPr>
          <p:cNvPr id="40962" name="矩形 3"/>
          <p:cNvSpPr>
            <a:spLocks noChangeArrowheads="1"/>
          </p:cNvSpPr>
          <p:nvPr/>
        </p:nvSpPr>
        <p:spPr bwMode="auto">
          <a:xfrm>
            <a:off x="4271963" y="3978275"/>
            <a:ext cx="804863" cy="55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pPr>
            <a:r>
              <a:rPr lang="zh-CN" altLang="zh-CN" sz="2400" b="1">
                <a:solidFill>
                  <a:srgbClr val="C00000"/>
                </a:solidFill>
                <a:latin typeface="Times New Roman"/>
                <a:ea typeface="宋体" pitchFamily="2" charset="-122"/>
              </a:rPr>
              <a:t>等于</a:t>
            </a:r>
            <a:endParaRPr lang="zh-CN" altLang="zh-CN" sz="1000">
              <a:latin typeface="宋体" pitchFamily="2" charset="-122"/>
              <a:ea typeface="宋体" pitchFamily="2" charset="-122"/>
            </a:endParaRPr>
          </a:p>
        </p:txBody>
      </p:sp>
      <p:graphicFrame>
        <p:nvGraphicFramePr>
          <p:cNvPr id="40963" name="表格 33795"/>
          <p:cNvGraphicFramePr/>
          <p:nvPr/>
        </p:nvGraphicFramePr>
        <p:xfrm>
          <a:off x="1019175" y="700088"/>
          <a:ext cx="7081838" cy="1595438"/>
        </p:xfrm>
        <a:graphic>
          <a:graphicData uri="http://schemas.openxmlformats.org/drawingml/2006/table">
            <a:tbl>
              <a:tblPr/>
              <a:tblGrid>
                <a:gridCol w="1798638"/>
                <a:gridCol w="879475"/>
                <a:gridCol w="881062"/>
                <a:gridCol w="881062"/>
                <a:gridCol w="879475"/>
                <a:gridCol w="881062"/>
                <a:gridCol w="881062"/>
              </a:tblGrid>
              <a:tr h="446088">
                <a:tc>
                  <a:txBody>
                    <a:bodyPr lIns="60608" tIns="0" rIns="60608" bIns="0" anchor="ct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538162" lvl="0" indent="-538162" algn="ctr"/>
                      <a:r>
                        <a:rPr lang="zh-CN" altLang="en-US" sz="2600" b="1">
                          <a:latin typeface="Times New Roman" pitchFamily="18" charset="0"/>
                          <a:ea typeface="宋体" pitchFamily="2" charset="-122"/>
                        </a:rPr>
                        <a:t>序号</a:t>
                      </a:r>
                      <a:endParaRPr lang="zh-CN" altLang="en-US" sz="2600">
                        <a:latin typeface="宋体" pitchFamily="2" charset="-122"/>
                        <a:ea typeface="Courier New" pitchFamily="49" charset="0"/>
                      </a:endParaRPr>
                    </a:p>
                  </a:txBody>
                  <a:tcPr marL="60608" marR="60608" marT="0" marB="0" anchor="ctr">
                    <a:lnL w="12700">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c>
                  <a:txBody>
                    <a:bodyPr lIns="60608" tIns="0" rIns="60608" bIns="0" anchor="ct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538162" lvl="0" indent="-538162" algn="ctr"/>
                      <a:r>
                        <a:rPr lang="en-US" altLang="zh-CN" sz="2600" b="1">
                          <a:latin typeface="Times New Roman" pitchFamily="18" charset="0"/>
                        </a:rPr>
                        <a:t>1</a:t>
                      </a:r>
                      <a:endParaRPr lang="zh-CN" altLang="zh-CN" sz="2600">
                        <a:latin typeface="宋体" pitchFamily="2" charset="-122"/>
                        <a:ea typeface="Courier New" pitchFamily="49" charset="0"/>
                      </a:endParaRPr>
                    </a:p>
                  </a:txBody>
                  <a:tcPr marL="60608" marR="60608" marT="0" marB="0" anchor="ctr">
                    <a:lnL w="12700">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c>
                  <a:txBody>
                    <a:bodyPr lIns="60608" tIns="0" rIns="60608" bIns="0" anchor="ct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538162" lvl="0" indent="-538162" algn="ctr"/>
                      <a:r>
                        <a:rPr lang="en-US" altLang="zh-CN" sz="2600" b="1">
                          <a:latin typeface="Times New Roman" pitchFamily="18" charset="0"/>
                        </a:rPr>
                        <a:t>2</a:t>
                      </a:r>
                      <a:endParaRPr lang="zh-CN" altLang="zh-CN" sz="2600">
                        <a:latin typeface="宋体" pitchFamily="2" charset="-122"/>
                        <a:ea typeface="Courier New" pitchFamily="49" charset="0"/>
                      </a:endParaRPr>
                    </a:p>
                  </a:txBody>
                  <a:tcPr marL="60608" marR="60608" marT="0" marB="0" anchor="ctr">
                    <a:lnL w="12700">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c>
                  <a:txBody>
                    <a:bodyPr lIns="60608" tIns="0" rIns="60608" bIns="0" anchor="ct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538162" lvl="0" indent="-538162" algn="ctr"/>
                      <a:r>
                        <a:rPr lang="en-US" altLang="zh-CN" sz="2600" b="1">
                          <a:latin typeface="Times New Roman" pitchFamily="18" charset="0"/>
                        </a:rPr>
                        <a:t>3</a:t>
                      </a:r>
                      <a:endParaRPr lang="zh-CN" altLang="zh-CN" sz="2600">
                        <a:latin typeface="宋体" pitchFamily="2" charset="-122"/>
                        <a:ea typeface="Courier New" pitchFamily="49" charset="0"/>
                      </a:endParaRPr>
                    </a:p>
                  </a:txBody>
                  <a:tcPr marL="60608" marR="60608" marT="0" marB="0" anchor="ctr">
                    <a:lnL w="12700">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c>
                  <a:txBody>
                    <a:bodyPr lIns="60608" tIns="0" rIns="60608" bIns="0" anchor="ct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538162" lvl="0" indent="-538162" algn="ctr"/>
                      <a:r>
                        <a:rPr lang="en-US" altLang="zh-CN" sz="2600" b="1">
                          <a:latin typeface="Times New Roman" pitchFamily="18" charset="0"/>
                        </a:rPr>
                        <a:t>4</a:t>
                      </a:r>
                      <a:endParaRPr lang="zh-CN" altLang="zh-CN" sz="2600">
                        <a:latin typeface="宋体" pitchFamily="2" charset="-122"/>
                        <a:ea typeface="Courier New" pitchFamily="49" charset="0"/>
                      </a:endParaRPr>
                    </a:p>
                  </a:txBody>
                  <a:tcPr marL="60608" marR="60608" marT="0" marB="0" anchor="ctr">
                    <a:lnL w="12700">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c>
                  <a:txBody>
                    <a:bodyPr lIns="60608" tIns="0" rIns="60608" bIns="0" anchor="ct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538162" lvl="0" indent="-538162" algn="ctr"/>
                      <a:r>
                        <a:rPr lang="en-US" altLang="zh-CN" sz="2600" b="1">
                          <a:latin typeface="Times New Roman" pitchFamily="18" charset="0"/>
                        </a:rPr>
                        <a:t>5</a:t>
                      </a:r>
                      <a:endParaRPr lang="zh-CN" altLang="zh-CN" sz="2600">
                        <a:latin typeface="宋体" pitchFamily="2" charset="-122"/>
                        <a:ea typeface="Courier New" pitchFamily="49" charset="0"/>
                      </a:endParaRPr>
                    </a:p>
                  </a:txBody>
                  <a:tcPr marL="60608" marR="60608" marT="0" marB="0" anchor="ctr">
                    <a:lnL w="12700">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c>
                  <a:txBody>
                    <a:bodyPr lIns="60608" tIns="0" rIns="60608" bIns="0" anchor="ct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538162" lvl="0" indent="-538162" algn="ctr"/>
                      <a:r>
                        <a:rPr lang="en-US" altLang="zh-CN" sz="2600" b="1">
                          <a:latin typeface="Times New Roman" pitchFamily="18" charset="0"/>
                        </a:rPr>
                        <a:t>6</a:t>
                      </a:r>
                      <a:endParaRPr lang="zh-CN" altLang="zh-CN" sz="2600">
                        <a:latin typeface="宋体" pitchFamily="2" charset="-122"/>
                        <a:ea typeface="Courier New" pitchFamily="49" charset="0"/>
                      </a:endParaRPr>
                    </a:p>
                  </a:txBody>
                  <a:tcPr marL="60608" marR="60608" marT="0" marB="0" anchor="ctr">
                    <a:lnL w="12700">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r>
              <a:tr h="574675">
                <a:tc>
                  <a:txBody>
                    <a:bodyPr lIns="60608" tIns="0" rIns="60608" bIns="0" anchor="ct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538162" lvl="0" indent="-538162" algn="ctr"/>
                      <a:r>
                        <a:rPr lang="zh-CN" altLang="en-US" sz="2600" b="1">
                          <a:latin typeface="Times New Roman" pitchFamily="18" charset="0"/>
                          <a:ea typeface="宋体" pitchFamily="2" charset="-122"/>
                        </a:rPr>
                        <a:t>入射角</a:t>
                      </a:r>
                      <a:r>
                        <a:rPr lang="en-US" altLang="zh-CN" sz="2600" b="1" i="1">
                          <a:latin typeface="Times New Roman" pitchFamily="18" charset="0"/>
                        </a:rPr>
                        <a:t>i</a:t>
                      </a:r>
                      <a:endParaRPr lang="zh-CN" altLang="zh-CN" sz="2600">
                        <a:latin typeface="宋体" pitchFamily="2" charset="-122"/>
                        <a:ea typeface="Courier New" pitchFamily="49" charset="0"/>
                      </a:endParaRPr>
                    </a:p>
                  </a:txBody>
                  <a:tcPr marL="60608" marR="60608" marT="0" marB="0" anchor="ctr">
                    <a:lnL w="12700">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c>
                  <a:txBody>
                    <a:bodyPr lIns="60608" tIns="0" rIns="60608" bIns="0" anchor="ct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538162" lvl="0" indent="-538162" algn="ctr"/>
                      <a:r>
                        <a:rPr lang="en-US" altLang="zh-CN" sz="2600" b="1">
                          <a:latin typeface="Times New Roman" pitchFamily="18" charset="0"/>
                        </a:rPr>
                        <a:t>15°</a:t>
                      </a:r>
                      <a:endParaRPr lang="zh-CN" altLang="zh-CN" sz="2600">
                        <a:latin typeface="宋体" pitchFamily="2" charset="-122"/>
                        <a:ea typeface="Courier New" pitchFamily="49" charset="0"/>
                      </a:endParaRPr>
                    </a:p>
                  </a:txBody>
                  <a:tcPr marL="60608" marR="60608" marT="0" marB="0" anchor="ctr">
                    <a:lnL w="12700">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c>
                  <a:txBody>
                    <a:bodyPr lIns="60608" tIns="0" rIns="60608" bIns="0" anchor="ct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538162" lvl="0" indent="-538162" algn="ctr"/>
                      <a:r>
                        <a:rPr lang="en-US" altLang="zh-CN" sz="2600" b="1">
                          <a:latin typeface="Times New Roman" pitchFamily="18" charset="0"/>
                        </a:rPr>
                        <a:t>30°</a:t>
                      </a:r>
                      <a:endParaRPr lang="zh-CN" altLang="zh-CN" sz="2600">
                        <a:latin typeface="宋体" pitchFamily="2" charset="-122"/>
                        <a:ea typeface="Courier New" pitchFamily="49" charset="0"/>
                      </a:endParaRPr>
                    </a:p>
                  </a:txBody>
                  <a:tcPr marL="60608" marR="60608" marT="0" marB="0" anchor="ctr">
                    <a:lnL w="12700">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c>
                  <a:txBody>
                    <a:bodyPr lIns="60608" tIns="0" rIns="60608" bIns="0" anchor="ct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538162" lvl="0" indent="-538162" algn="ctr"/>
                      <a:r>
                        <a:rPr lang="en-US" altLang="zh-CN" sz="2600" b="1">
                          <a:latin typeface="Times New Roman" pitchFamily="18" charset="0"/>
                        </a:rPr>
                        <a:t>45°</a:t>
                      </a:r>
                      <a:endParaRPr lang="zh-CN" altLang="zh-CN" sz="2600">
                        <a:latin typeface="宋体" pitchFamily="2" charset="-122"/>
                        <a:ea typeface="Courier New" pitchFamily="49" charset="0"/>
                      </a:endParaRPr>
                    </a:p>
                  </a:txBody>
                  <a:tcPr marL="60608" marR="60608" marT="0" marB="0" anchor="ctr">
                    <a:lnL w="12700">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c>
                  <a:txBody>
                    <a:bodyPr lIns="60608" tIns="0" rIns="60608" bIns="0" anchor="ct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538162" lvl="0" indent="-538162" algn="ctr"/>
                      <a:r>
                        <a:rPr lang="en-US" altLang="zh-CN" sz="2600" b="1">
                          <a:latin typeface="Times New Roman" pitchFamily="18" charset="0"/>
                        </a:rPr>
                        <a:t>60°</a:t>
                      </a:r>
                      <a:endParaRPr lang="zh-CN" altLang="zh-CN" sz="2600">
                        <a:latin typeface="宋体" pitchFamily="2" charset="-122"/>
                        <a:ea typeface="Courier New" pitchFamily="49" charset="0"/>
                      </a:endParaRPr>
                    </a:p>
                  </a:txBody>
                  <a:tcPr marL="60608" marR="60608" marT="0" marB="0" anchor="ctr">
                    <a:lnL w="12700">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c>
                  <a:txBody>
                    <a:bodyPr lIns="60608" tIns="0" rIns="60608" bIns="0" anchor="ct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538162" lvl="0" indent="-538162" algn="ctr"/>
                      <a:r>
                        <a:rPr lang="en-US" altLang="zh-CN" sz="2600" b="1">
                          <a:latin typeface="Times New Roman" pitchFamily="18" charset="0"/>
                        </a:rPr>
                        <a:t>70°</a:t>
                      </a:r>
                      <a:endParaRPr lang="zh-CN" altLang="zh-CN" sz="2600">
                        <a:latin typeface="宋体" pitchFamily="2" charset="-122"/>
                        <a:ea typeface="Courier New" pitchFamily="49" charset="0"/>
                      </a:endParaRPr>
                    </a:p>
                  </a:txBody>
                  <a:tcPr marL="60608" marR="60608" marT="0" marB="0" anchor="ctr">
                    <a:lnL w="12700">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c>
                  <a:txBody>
                    <a:bodyPr lIns="60608" tIns="0" rIns="60608" bIns="0" anchor="ct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538162" lvl="0" indent="-538162" algn="ctr"/>
                      <a:r>
                        <a:rPr lang="en-US" altLang="zh-CN" sz="2600" b="1">
                          <a:latin typeface="Times New Roman" pitchFamily="18" charset="0"/>
                        </a:rPr>
                        <a:t>80°</a:t>
                      </a:r>
                      <a:endParaRPr lang="zh-CN" altLang="zh-CN" sz="2600">
                        <a:latin typeface="宋体" pitchFamily="2" charset="-122"/>
                        <a:ea typeface="Courier New" pitchFamily="49" charset="0"/>
                      </a:endParaRPr>
                    </a:p>
                  </a:txBody>
                  <a:tcPr marL="60608" marR="60608" marT="0" marB="0" anchor="ctr">
                    <a:lnL w="12700">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r>
              <a:tr h="574675">
                <a:tc>
                  <a:txBody>
                    <a:bodyPr lIns="60608" tIns="0" rIns="60608" bIns="0" anchor="ct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538162" lvl="0" indent="-538162" algn="ctr"/>
                      <a:r>
                        <a:rPr lang="zh-CN" altLang="en-US" sz="2600" b="1">
                          <a:latin typeface="Times New Roman" pitchFamily="18" charset="0"/>
                          <a:ea typeface="宋体" pitchFamily="2" charset="-122"/>
                        </a:rPr>
                        <a:t>反射角</a:t>
                      </a:r>
                      <a:r>
                        <a:rPr lang="en-US" altLang="zh-CN" sz="2600" b="1" i="1">
                          <a:latin typeface="Times New Roman" pitchFamily="18" charset="0"/>
                        </a:rPr>
                        <a:t>r</a:t>
                      </a:r>
                      <a:endParaRPr lang="zh-CN" altLang="zh-CN" sz="2600">
                        <a:latin typeface="宋体" pitchFamily="2" charset="-122"/>
                        <a:ea typeface="Courier New" pitchFamily="49" charset="0"/>
                      </a:endParaRPr>
                    </a:p>
                  </a:txBody>
                  <a:tcPr marL="60608" marR="60608" marT="0" marB="0" anchor="ctr">
                    <a:lnL w="12700">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c>
                  <a:txBody>
                    <a:bodyPr lIns="60608" tIns="0" rIns="60608" bIns="0" anchor="ct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538162" lvl="0" indent="-538162" algn="ctr"/>
                      <a:r>
                        <a:rPr lang="en-US" altLang="zh-CN" sz="2600" b="1">
                          <a:latin typeface="Times New Roman" pitchFamily="18" charset="0"/>
                        </a:rPr>
                        <a:t>15°</a:t>
                      </a:r>
                      <a:endParaRPr lang="zh-CN" altLang="zh-CN" sz="2600">
                        <a:latin typeface="宋体" pitchFamily="2" charset="-122"/>
                        <a:ea typeface="Courier New" pitchFamily="49" charset="0"/>
                      </a:endParaRPr>
                    </a:p>
                  </a:txBody>
                  <a:tcPr marL="60608" marR="60608" marT="0" marB="0" anchor="ctr">
                    <a:lnL w="12700">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c>
                  <a:txBody>
                    <a:bodyPr lIns="60608" tIns="0" rIns="60608" bIns="0" anchor="ct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538162" lvl="0" indent="-538162" algn="ctr"/>
                      <a:r>
                        <a:rPr lang="en-US" altLang="zh-CN" sz="2600" b="1">
                          <a:latin typeface="Times New Roman" pitchFamily="18" charset="0"/>
                        </a:rPr>
                        <a:t>30°</a:t>
                      </a:r>
                      <a:endParaRPr lang="zh-CN" altLang="zh-CN" sz="2600">
                        <a:latin typeface="宋体" pitchFamily="2" charset="-122"/>
                        <a:ea typeface="Courier New" pitchFamily="49" charset="0"/>
                      </a:endParaRPr>
                    </a:p>
                  </a:txBody>
                  <a:tcPr marL="60608" marR="60608" marT="0" marB="0" anchor="ctr">
                    <a:lnL w="12700">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c>
                  <a:txBody>
                    <a:bodyPr lIns="60608" tIns="0" rIns="60608" bIns="0" anchor="ct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538162" lvl="0" indent="-538162" algn="ctr"/>
                      <a:r>
                        <a:rPr lang="en-US" altLang="zh-CN" sz="2600" b="1">
                          <a:latin typeface="Times New Roman" pitchFamily="18" charset="0"/>
                        </a:rPr>
                        <a:t>45°</a:t>
                      </a:r>
                      <a:endParaRPr lang="zh-CN" altLang="zh-CN" sz="2600">
                        <a:latin typeface="宋体" pitchFamily="2" charset="-122"/>
                        <a:ea typeface="Courier New" pitchFamily="49" charset="0"/>
                      </a:endParaRPr>
                    </a:p>
                  </a:txBody>
                  <a:tcPr marL="60608" marR="60608" marT="0" marB="0" anchor="ctr">
                    <a:lnL w="12700">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c>
                  <a:txBody>
                    <a:bodyPr lIns="60608" tIns="0" rIns="60608" bIns="0" anchor="ct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538162" lvl="0" indent="-538162" algn="ctr"/>
                      <a:r>
                        <a:rPr lang="en-US" altLang="zh-CN" sz="2600" b="1">
                          <a:latin typeface="Times New Roman" pitchFamily="18" charset="0"/>
                        </a:rPr>
                        <a:t>60°</a:t>
                      </a:r>
                      <a:endParaRPr lang="zh-CN" altLang="zh-CN" sz="2600">
                        <a:latin typeface="宋体" pitchFamily="2" charset="-122"/>
                        <a:ea typeface="Courier New" pitchFamily="49" charset="0"/>
                      </a:endParaRPr>
                    </a:p>
                  </a:txBody>
                  <a:tcPr marL="60608" marR="60608" marT="0" marB="0" anchor="ctr">
                    <a:lnL w="12700">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c>
                  <a:txBody>
                    <a:bodyPr lIns="60608" tIns="0" rIns="60608" bIns="0" anchor="ct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538162" lvl="0" indent="-538162" algn="ctr"/>
                      <a:r>
                        <a:rPr lang="en-US" altLang="zh-CN" sz="2600" b="1">
                          <a:latin typeface="Times New Roman" pitchFamily="18" charset="0"/>
                        </a:rPr>
                        <a:t>70°</a:t>
                      </a:r>
                      <a:endParaRPr lang="zh-CN" altLang="zh-CN" sz="2600">
                        <a:latin typeface="宋体" pitchFamily="2" charset="-122"/>
                        <a:ea typeface="Courier New" pitchFamily="49" charset="0"/>
                      </a:endParaRPr>
                    </a:p>
                  </a:txBody>
                  <a:tcPr marL="60608" marR="60608" marT="0" marB="0" anchor="ctr">
                    <a:lnL w="12700">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c>
                  <a:txBody>
                    <a:bodyPr lIns="60608" tIns="0" rIns="60608" bIns="0" anchor="ct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538162" lvl="0" indent="-538162" algn="ctr"/>
                      <a:r>
                        <a:rPr lang="en-US" altLang="zh-CN" sz="2600" b="1">
                          <a:latin typeface="Times New Roman" pitchFamily="18" charset="0"/>
                        </a:rPr>
                        <a:t>80°</a:t>
                      </a:r>
                      <a:endParaRPr lang="zh-CN" altLang="zh-CN" sz="2600">
                        <a:latin typeface="宋体" pitchFamily="2" charset="-122"/>
                        <a:ea typeface="Courier New" pitchFamily="49" charset="0"/>
                      </a:endParaRPr>
                    </a:p>
                  </a:txBody>
                  <a:tcPr marL="60608" marR="60608" marT="0" marB="0" anchor="ctr">
                    <a:lnL w="12700">
                      <a:solidFill>
                        <a:prstClr val="black"/>
                      </a:solidFill>
                      <a:miter lim="800000"/>
                    </a:lnL>
                    <a:lnR w="12700">
                      <a:solidFill>
                        <a:prstClr val="black"/>
                      </a:solidFill>
                      <a:miter lim="800000"/>
                    </a:lnR>
                    <a:lnT w="12700">
                      <a:solidFill>
                        <a:prstClr val="black"/>
                      </a:solidFill>
                      <a:miter lim="800000"/>
                    </a:lnT>
                    <a:lnB w="12700">
                      <a:solidFill>
                        <a:prstClr val="black"/>
                      </a:solidFill>
                      <a:miter lim="800000"/>
                    </a:lnB>
                    <a:noFill/>
                  </a:tcPr>
                </a:tc>
              </a:tr>
            </a:tbl>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additive="base">
                                        <p:cTn id="6" dur="1" fill="hold">
                                          <p:stCondLst>
                                            <p:cond delay="0"/>
                                          </p:stCondLst>
                                        </p:cTn>
                                        <p:tgtEl>
                                          <p:spTgt spid="40962"/>
                                        </p:tgtEl>
                                        <p:attrNameLst>
                                          <p:attrName>style.visibility</p:attrName>
                                        </p:attrNameLst>
                                      </p:cBhvr>
                                      <p:to>
                                        <p:strVal val="visible"/>
                                      </p:to>
                                    </p:set>
                                    <p:animEffect transition="in" filter="wipe(left)">
                                      <p:cBhvr additive="base">
                                        <p:cTn id="7" dur="500" fill="hold"/>
                                        <p:tgtEl>
                                          <p:spTgt spid="409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2" grpId="0"/>
    </p:bldLst>
  </p:timing>
</p:sld>
</file>

<file path=ppt/slides/slide2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41985" name="矩形 4"/>
          <p:cNvSpPr>
            <a:spLocks noChangeArrowheads="1"/>
          </p:cNvSpPr>
          <p:nvPr/>
        </p:nvSpPr>
        <p:spPr bwMode="auto">
          <a:xfrm>
            <a:off x="565150" y="411163"/>
            <a:ext cx="8023225"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538480" marR="0" lvl="0" indent="-538480" algn="just">
              <a:lnSpc>
                <a:spcPct val="150000"/>
              </a:lnSpc>
              <a:spcAft>
                <a:spcPct val="0"/>
              </a:spcAft>
            </a:pPr>
            <a:r>
              <a:rPr lang="en-US" altLang="zh-CN" sz="2400" b="1">
                <a:latin typeface="Times New Roman"/>
              </a:rPr>
              <a:t>(2)</a:t>
            </a:r>
            <a:r>
              <a:rPr lang="zh-CN" altLang="zh-CN" sz="2400" b="1">
                <a:latin typeface="Times New Roman"/>
                <a:ea typeface="宋体" pitchFamily="2" charset="-122"/>
              </a:rPr>
              <a:t>纸板</a:t>
            </a:r>
            <a:r>
              <a:rPr lang="en-US" altLang="zh-CN" sz="2400" b="1" i="1">
                <a:latin typeface="Times New Roman"/>
              </a:rPr>
              <a:t>EF</a:t>
            </a:r>
            <a:r>
              <a:rPr lang="zh-CN" altLang="zh-CN" sz="2400" b="1">
                <a:latin typeface="Times New Roman"/>
                <a:ea typeface="宋体" pitchFamily="2" charset="-122"/>
              </a:rPr>
              <a:t>右侧没有沿</a:t>
            </a:r>
            <a:r>
              <a:rPr lang="en-US" altLang="zh-CN" sz="2400" b="1" i="1">
                <a:latin typeface="Times New Roman"/>
              </a:rPr>
              <a:t>ON</a:t>
            </a:r>
            <a:r>
              <a:rPr lang="zh-CN" altLang="zh-CN" sz="2400" b="1">
                <a:latin typeface="Times New Roman"/>
                <a:ea typeface="宋体" pitchFamily="2" charset="-122"/>
              </a:rPr>
              <a:t>折转时，能观察到反射光，有折转时，观察不到反射光，说明光反射时，反射光线、入射光线和法线在</a:t>
            </a:r>
            <a:r>
              <a:rPr lang="en-US" altLang="zh-CN" sz="2400" b="1">
                <a:latin typeface="Times New Roman"/>
              </a:rPr>
              <a:t>_________________</a:t>
            </a:r>
            <a:r>
              <a:rPr lang="zh-CN" altLang="zh-CN" sz="2400" b="1">
                <a:latin typeface="Times New Roman"/>
                <a:ea typeface="宋体" pitchFamily="2" charset="-122"/>
              </a:rPr>
              <a:t>；</a:t>
            </a:r>
            <a:endParaRPr lang="zh-CN" altLang="zh-CN" sz="1000">
              <a:latin typeface="宋体" pitchFamily="2" charset="-122"/>
              <a:ea typeface="宋体" pitchFamily="2" charset="-122"/>
            </a:endParaRPr>
          </a:p>
          <a:p>
            <a:pPr marL="538480" marR="0" lvl="0" indent="-538480" algn="just">
              <a:lnSpc>
                <a:spcPct val="150000"/>
              </a:lnSpc>
              <a:spcAft>
                <a:spcPct val="0"/>
              </a:spcAft>
            </a:pPr>
            <a:r>
              <a:rPr lang="en-US" altLang="zh-CN" sz="2400" b="1">
                <a:latin typeface="Times New Roman"/>
              </a:rPr>
              <a:t>(3)</a:t>
            </a:r>
            <a:r>
              <a:rPr lang="zh-CN" altLang="zh-CN" sz="2400" b="1">
                <a:latin typeface="Times New Roman"/>
                <a:ea typeface="宋体" pitchFamily="2" charset="-122"/>
              </a:rPr>
              <a:t>将一束光贴着纸板</a:t>
            </a:r>
            <a:r>
              <a:rPr lang="en-US" altLang="zh-CN" sz="2400" b="1" i="1">
                <a:latin typeface="Times New Roman"/>
              </a:rPr>
              <a:t>EF</a:t>
            </a:r>
            <a:r>
              <a:rPr lang="zh-CN" altLang="zh-CN" sz="2400" b="1">
                <a:latin typeface="Times New Roman"/>
                <a:ea typeface="宋体" pitchFamily="2" charset="-122"/>
              </a:rPr>
              <a:t>沿</a:t>
            </a:r>
            <a:r>
              <a:rPr lang="en-US" altLang="zh-CN" sz="2400" b="1" i="1">
                <a:latin typeface="Times New Roman"/>
              </a:rPr>
              <a:t>BO</a:t>
            </a:r>
            <a:r>
              <a:rPr lang="zh-CN" altLang="zh-CN" sz="2400" b="1">
                <a:latin typeface="Times New Roman"/>
                <a:ea typeface="宋体" pitchFamily="2" charset="-122"/>
              </a:rPr>
              <a:t>射到</a:t>
            </a:r>
            <a:r>
              <a:rPr lang="en-US" altLang="zh-CN" sz="2400" b="1" i="1">
                <a:latin typeface="Times New Roman"/>
              </a:rPr>
              <a:t>O</a:t>
            </a:r>
            <a:r>
              <a:rPr lang="zh-CN" altLang="zh-CN" sz="2400" b="1">
                <a:latin typeface="Times New Roman"/>
                <a:ea typeface="宋体" pitchFamily="2" charset="-122"/>
              </a:rPr>
              <a:t>点，光沿图中的</a:t>
            </a:r>
            <a:r>
              <a:rPr lang="en-US" altLang="zh-CN" sz="2400" b="1" i="1">
                <a:latin typeface="Times New Roman"/>
              </a:rPr>
              <a:t>OA</a:t>
            </a:r>
            <a:r>
              <a:rPr lang="zh-CN" altLang="zh-CN" sz="2400" b="1">
                <a:latin typeface="Times New Roman"/>
                <a:ea typeface="宋体" pitchFamily="2" charset="-122"/>
              </a:rPr>
              <a:t>方向射出，说明光反射时，光路是</a:t>
            </a:r>
            <a:r>
              <a:rPr lang="en-US" altLang="zh-CN" sz="2400" b="1">
                <a:latin typeface="Times New Roman"/>
              </a:rPr>
              <a:t>________</a:t>
            </a:r>
            <a:r>
              <a:rPr lang="zh-CN" altLang="zh-CN" sz="2400" b="1">
                <a:latin typeface="Times New Roman"/>
                <a:ea typeface="宋体" pitchFamily="2" charset="-122"/>
              </a:rPr>
              <a:t>的；</a:t>
            </a:r>
            <a:endParaRPr lang="zh-CN" altLang="zh-CN" sz="1000">
              <a:latin typeface="宋体" pitchFamily="2" charset="-122"/>
              <a:ea typeface="宋体" pitchFamily="2" charset="-122"/>
            </a:endParaRPr>
          </a:p>
          <a:p>
            <a:pPr marL="538480" marR="0" lvl="0" indent="-538480" algn="just">
              <a:lnSpc>
                <a:spcPct val="150000"/>
              </a:lnSpc>
              <a:spcAft>
                <a:spcPct val="0"/>
              </a:spcAft>
            </a:pPr>
            <a:r>
              <a:rPr lang="en-US" altLang="zh-CN" sz="2400" b="1">
                <a:latin typeface="Times New Roman"/>
              </a:rPr>
              <a:t>(4)</a:t>
            </a:r>
            <a:r>
              <a:rPr lang="zh-CN" altLang="zh-CN" sz="2400" b="1">
                <a:latin typeface="Times New Roman"/>
                <a:ea typeface="宋体" pitchFamily="2" charset="-122"/>
              </a:rPr>
              <a:t>由于光在纸板上发了</a:t>
            </a:r>
            <a:r>
              <a:rPr lang="en-US" altLang="zh-CN" sz="2400" b="1">
                <a:latin typeface="Times New Roman"/>
              </a:rPr>
              <a:t>________(</a:t>
            </a:r>
            <a:r>
              <a:rPr lang="zh-CN" altLang="zh-CN" sz="2400" b="1">
                <a:latin typeface="Times New Roman"/>
                <a:ea typeface="宋体" pitchFamily="2" charset="-122"/>
              </a:rPr>
              <a:t>填</a:t>
            </a:r>
            <a:r>
              <a:rPr lang="en-US" altLang="zh-CN" sz="2400" b="1">
                <a:latin typeface="Times New Roman"/>
              </a:rPr>
              <a:t>“</a:t>
            </a:r>
            <a:r>
              <a:rPr lang="zh-CN" altLang="zh-CN" sz="2400" b="1">
                <a:latin typeface="Times New Roman"/>
                <a:ea typeface="宋体" pitchFamily="2" charset="-122"/>
              </a:rPr>
              <a:t>镜面反射</a:t>
            </a:r>
            <a:r>
              <a:rPr lang="en-US" altLang="zh-CN" sz="2400" b="1">
                <a:latin typeface="Times New Roman"/>
              </a:rPr>
              <a:t>”</a:t>
            </a:r>
            <a:r>
              <a:rPr lang="zh-CN" altLang="zh-CN" sz="2400" b="1">
                <a:latin typeface="Times New Roman"/>
                <a:ea typeface="宋体" pitchFamily="2" charset="-122"/>
              </a:rPr>
              <a:t>或</a:t>
            </a:r>
            <a:r>
              <a:rPr lang="en-US" altLang="zh-CN" sz="2400" b="1">
                <a:latin typeface="Times New Roman"/>
              </a:rPr>
              <a:t>“</a:t>
            </a:r>
            <a:r>
              <a:rPr lang="zh-CN" altLang="zh-CN" sz="2400" b="1">
                <a:latin typeface="Times New Roman"/>
                <a:ea typeface="宋体" pitchFamily="2" charset="-122"/>
              </a:rPr>
              <a:t>漫反射</a:t>
            </a:r>
            <a:r>
              <a:rPr lang="en-US" altLang="zh-CN" sz="2400" b="1">
                <a:latin typeface="Times New Roman"/>
              </a:rPr>
              <a:t>”)</a:t>
            </a:r>
            <a:r>
              <a:rPr lang="zh-CN" altLang="zh-CN" sz="2400" b="1">
                <a:latin typeface="Times New Roman"/>
                <a:ea typeface="宋体" pitchFamily="2" charset="-122"/>
              </a:rPr>
              <a:t>，所以从不同方向都可以观察到光在纸板上传播的径迹。</a:t>
            </a:r>
            <a:endParaRPr lang="zh-CN" altLang="zh-CN" sz="1000">
              <a:latin typeface="宋体" pitchFamily="2" charset="-122"/>
              <a:ea typeface="宋体" pitchFamily="2" charset="-122"/>
            </a:endParaRPr>
          </a:p>
        </p:txBody>
      </p:sp>
      <p:sp>
        <p:nvSpPr>
          <p:cNvPr id="41986" name="矩形 3"/>
          <p:cNvSpPr>
            <a:spLocks noChangeArrowheads="1"/>
          </p:cNvSpPr>
          <p:nvPr/>
        </p:nvSpPr>
        <p:spPr bwMode="auto">
          <a:xfrm>
            <a:off x="4140200" y="1479550"/>
            <a:ext cx="1731963" cy="55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pPr>
            <a:r>
              <a:rPr lang="zh-CN" altLang="zh-CN" sz="2400" b="1">
                <a:solidFill>
                  <a:srgbClr val="C00000"/>
                </a:solidFill>
                <a:latin typeface="Times New Roman"/>
                <a:ea typeface="宋体" pitchFamily="2" charset="-122"/>
              </a:rPr>
              <a:t>同一平面内</a:t>
            </a:r>
            <a:endParaRPr lang="zh-CN" altLang="zh-CN" sz="1000">
              <a:latin typeface="宋体" pitchFamily="2" charset="-122"/>
              <a:ea typeface="宋体" pitchFamily="2" charset="-122"/>
            </a:endParaRPr>
          </a:p>
        </p:txBody>
      </p:sp>
      <p:pic>
        <p:nvPicPr>
          <p:cNvPr id="41987" name="Picture 7" descr="C:\Users\Administrator\Desktop\习题课件\返回框.png">
            <a:hlinkClick r:id="rId3" action="ppaction://hlinksldjump"/>
          </p:cNvPr>
          <p:cNvPicPr/>
          <p:nvPr/>
        </p:nvPicPr>
        <p:blipFill>
          <a:blip r:embed="rId2"/>
          <a:stretch>
            <a:fillRect/>
          </a:stretch>
        </p:blipFill>
        <p:spPr>
          <a:xfrm>
            <a:off x="8150225" y="4146550"/>
            <a:ext cx="669925" cy="669925"/>
          </a:xfrm>
          <a:prstGeom prst="rect">
            <a:avLst/>
          </a:prstGeom>
          <a:noFill/>
          <a:ln>
            <a:noFill/>
            <a:miter lim="800000"/>
          </a:ln>
        </p:spPr>
      </p:pic>
      <p:sp>
        <p:nvSpPr>
          <p:cNvPr id="41988" name="矩形 5"/>
          <p:cNvSpPr>
            <a:spLocks noChangeArrowheads="1"/>
          </p:cNvSpPr>
          <p:nvPr/>
        </p:nvSpPr>
        <p:spPr bwMode="auto">
          <a:xfrm>
            <a:off x="5651500" y="2571750"/>
            <a:ext cx="803275" cy="560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pPr>
            <a:r>
              <a:rPr lang="zh-CN" altLang="zh-CN" sz="2400" b="1">
                <a:solidFill>
                  <a:srgbClr val="C00000"/>
                </a:solidFill>
                <a:latin typeface="Times New Roman"/>
                <a:ea typeface="宋体" pitchFamily="2" charset="-122"/>
              </a:rPr>
              <a:t>可逆</a:t>
            </a:r>
            <a:endParaRPr lang="zh-CN" altLang="zh-CN" sz="1000">
              <a:latin typeface="宋体" pitchFamily="2" charset="-122"/>
              <a:ea typeface="宋体" pitchFamily="2" charset="-122"/>
            </a:endParaRPr>
          </a:p>
        </p:txBody>
      </p:sp>
      <p:sp>
        <p:nvSpPr>
          <p:cNvPr id="41989" name="矩形 6"/>
          <p:cNvSpPr>
            <a:spLocks noChangeArrowheads="1"/>
          </p:cNvSpPr>
          <p:nvPr/>
        </p:nvSpPr>
        <p:spPr bwMode="auto">
          <a:xfrm>
            <a:off x="4167188" y="3132138"/>
            <a:ext cx="1112838" cy="55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pPr>
            <a:r>
              <a:rPr lang="zh-CN" altLang="zh-CN" sz="2400" b="1">
                <a:solidFill>
                  <a:srgbClr val="C00000"/>
                </a:solidFill>
                <a:latin typeface="Times New Roman"/>
                <a:ea typeface="宋体" pitchFamily="2" charset="-122"/>
              </a:rPr>
              <a:t>漫反射</a:t>
            </a:r>
            <a:endParaRPr lang="zh-CN" altLang="zh-CN" sz="1000">
              <a:latin typeface="宋体" pitchFamily="2" charset="-122"/>
              <a:ea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additive="base">
                                        <p:cTn id="6" dur="1" fill="hold">
                                          <p:stCondLst>
                                            <p:cond delay="0"/>
                                          </p:stCondLst>
                                        </p:cTn>
                                        <p:tgtEl>
                                          <p:spTgt spid="41986"/>
                                        </p:tgtEl>
                                        <p:attrNameLst>
                                          <p:attrName>style.visibility</p:attrName>
                                        </p:attrNameLst>
                                      </p:cBhvr>
                                      <p:to>
                                        <p:strVal val="visible"/>
                                      </p:to>
                                    </p:set>
                                    <p:animEffect transition="in" filter="wipe(left)">
                                      <p:cBhvr additive="base">
                                        <p:cTn id="7" dur="500" fill="hold"/>
                                        <p:tgtEl>
                                          <p:spTgt spid="41986"/>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22" presetClass="entr" presetSubtype="8" fill="hold" grpId="1" nodeType="clickEffect">
                                  <p:stCondLst>
                                    <p:cond delay="0"/>
                                  </p:stCondLst>
                                  <p:childTnLst>
                                    <p:set>
                                      <p:cBhvr additive="base">
                                        <p:cTn id="12" dur="1" fill="hold">
                                          <p:stCondLst>
                                            <p:cond delay="0"/>
                                          </p:stCondLst>
                                        </p:cTn>
                                        <p:tgtEl>
                                          <p:spTgt spid="41988"/>
                                        </p:tgtEl>
                                        <p:attrNameLst>
                                          <p:attrName>style.visibility</p:attrName>
                                        </p:attrNameLst>
                                      </p:cBhvr>
                                      <p:to>
                                        <p:strVal val="visible"/>
                                      </p:to>
                                    </p:set>
                                    <p:animEffect transition="in" filter="wipe(left)">
                                      <p:cBhvr additive="base">
                                        <p:cTn id="13" dur="500" fill="hold"/>
                                        <p:tgtEl>
                                          <p:spTgt spid="41988"/>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22" presetClass="entr" presetSubtype="8" fill="hold" grpId="2" nodeType="clickEffect">
                                  <p:stCondLst>
                                    <p:cond delay="0"/>
                                  </p:stCondLst>
                                  <p:childTnLst>
                                    <p:set>
                                      <p:cBhvr additive="base">
                                        <p:cTn id="18" dur="1" fill="hold">
                                          <p:stCondLst>
                                            <p:cond delay="0"/>
                                          </p:stCondLst>
                                        </p:cTn>
                                        <p:tgtEl>
                                          <p:spTgt spid="41989"/>
                                        </p:tgtEl>
                                        <p:attrNameLst>
                                          <p:attrName>style.visibility</p:attrName>
                                        </p:attrNameLst>
                                      </p:cBhvr>
                                      <p:to>
                                        <p:strVal val="visible"/>
                                      </p:to>
                                    </p:set>
                                    <p:animEffect transition="in" filter="wipe(left)">
                                      <p:cBhvr additive="base">
                                        <p:cTn id="19" dur="500" fill="hold"/>
                                        <p:tgtEl>
                                          <p:spTgt spid="419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6" grpId="0"/>
      <p:bldP spid="41988" grpId="1"/>
      <p:bldP spid="41989" grpId="2"/>
    </p:bldLst>
  </p:timing>
</p:sld>
</file>

<file path=ppt/slides/slide2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43009" name="矩形 3"/>
          <p:cNvSpPr>
            <a:spLocks noChangeArrowheads="1"/>
          </p:cNvSpPr>
          <p:nvPr/>
        </p:nvSpPr>
        <p:spPr bwMode="auto">
          <a:xfrm>
            <a:off x="468313" y="627063"/>
            <a:ext cx="8023225" cy="3970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538480" marR="0" lvl="0" indent="-538480" algn="just">
              <a:lnSpc>
                <a:spcPct val="150000"/>
              </a:lnSpc>
              <a:spcAft>
                <a:spcPct val="0"/>
              </a:spcAft>
            </a:pPr>
            <a:r>
              <a:rPr lang="en-US" altLang="zh-CN" sz="2400" b="1">
                <a:latin typeface="Times New Roman"/>
              </a:rPr>
              <a:t>2</a:t>
            </a:r>
            <a:r>
              <a:rPr lang="zh-CN" altLang="zh-CN" sz="2400" b="1">
                <a:latin typeface="Times New Roman"/>
                <a:ea typeface="宋体" pitchFamily="2" charset="-122"/>
              </a:rPr>
              <a:t>．【</a:t>
            </a:r>
            <a:r>
              <a:rPr lang="en-US" altLang="zh-CN" sz="2400" b="1">
                <a:latin typeface="Times New Roman"/>
              </a:rPr>
              <a:t>2020·</a:t>
            </a:r>
            <a:r>
              <a:rPr lang="zh-CN" altLang="zh-CN" sz="2400" b="1">
                <a:latin typeface="Times New Roman"/>
                <a:ea typeface="宋体" pitchFamily="2" charset="-122"/>
              </a:rPr>
              <a:t>泉州质检节选</a:t>
            </a:r>
            <a:r>
              <a:rPr lang="en-US" altLang="zh-CN" sz="2400" b="1">
                <a:latin typeface="Times New Roman"/>
              </a:rPr>
              <a:t>·5</a:t>
            </a:r>
            <a:r>
              <a:rPr lang="zh-CN" altLang="zh-CN" sz="2400" b="1">
                <a:latin typeface="Times New Roman"/>
                <a:ea typeface="宋体" pitchFamily="2" charset="-122"/>
              </a:rPr>
              <a:t>分】</a:t>
            </a:r>
            <a:endParaRPr lang="en-US" altLang="zh-CN" sz="2400" b="1">
              <a:latin typeface="Times New Roman"/>
            </a:endParaRPr>
          </a:p>
          <a:p>
            <a:pPr marL="538480" marR="0" lvl="0" indent="-538480" algn="just">
              <a:lnSpc>
                <a:spcPct val="150000"/>
              </a:lnSpc>
              <a:spcAft>
                <a:spcPct val="0"/>
              </a:spcAft>
            </a:pPr>
            <a:r>
              <a:rPr lang="en-US" altLang="zh-CN" sz="2400" b="1">
                <a:latin typeface="Times New Roman"/>
              </a:rPr>
              <a:t>	</a:t>
            </a:r>
            <a:r>
              <a:rPr lang="zh-CN" altLang="zh-CN" sz="2400" b="1">
                <a:latin typeface="Times New Roman"/>
                <a:ea typeface="宋体" pitchFamily="2" charset="-122"/>
              </a:rPr>
              <a:t>利用如图所示的实验装置</a:t>
            </a:r>
            <a:endParaRPr lang="en-US" altLang="zh-CN" sz="2400" b="1">
              <a:latin typeface="Times New Roman"/>
            </a:endParaRPr>
          </a:p>
          <a:p>
            <a:pPr marL="538480" marR="0" lvl="0" indent="-538480" algn="just">
              <a:lnSpc>
                <a:spcPct val="150000"/>
              </a:lnSpc>
              <a:spcAft>
                <a:spcPct val="0"/>
              </a:spcAft>
            </a:pPr>
            <a:r>
              <a:rPr lang="en-US" altLang="zh-CN" sz="2400" b="1">
                <a:latin typeface="Times New Roman"/>
              </a:rPr>
              <a:t>	</a:t>
            </a:r>
            <a:r>
              <a:rPr lang="zh-CN" altLang="zh-CN" sz="2400" b="1">
                <a:latin typeface="Times New Roman"/>
                <a:ea typeface="宋体" pitchFamily="2" charset="-122"/>
              </a:rPr>
              <a:t>探究</a:t>
            </a:r>
            <a:r>
              <a:rPr lang="en-US" altLang="zh-CN" sz="2400" b="1">
                <a:latin typeface="Times New Roman"/>
              </a:rPr>
              <a:t>“</a:t>
            </a:r>
            <a:r>
              <a:rPr lang="zh-CN" altLang="zh-CN" sz="2400" b="1">
                <a:latin typeface="Times New Roman"/>
                <a:ea typeface="宋体" pitchFamily="2" charset="-122"/>
              </a:rPr>
              <a:t>凸透镜成像的规律</a:t>
            </a:r>
            <a:r>
              <a:rPr lang="en-US" altLang="zh-CN" sz="2400" b="1">
                <a:latin typeface="Times New Roman"/>
              </a:rPr>
              <a:t>”</a:t>
            </a:r>
            <a:r>
              <a:rPr lang="zh-CN" altLang="zh-CN" sz="2400" b="1">
                <a:latin typeface="Times New Roman"/>
                <a:ea typeface="宋体" pitchFamily="2" charset="-122"/>
              </a:rPr>
              <a:t>。</a:t>
            </a:r>
            <a:endParaRPr lang="zh-CN" altLang="zh-CN" sz="1000">
              <a:latin typeface="宋体" pitchFamily="2" charset="-122"/>
              <a:ea typeface="宋体" pitchFamily="2" charset="-122"/>
            </a:endParaRPr>
          </a:p>
          <a:p>
            <a:pPr marL="538480" marR="0" lvl="0" indent="-538480" algn="just">
              <a:lnSpc>
                <a:spcPct val="150000"/>
              </a:lnSpc>
              <a:spcAft>
                <a:spcPct val="0"/>
              </a:spcAft>
            </a:pPr>
            <a:r>
              <a:rPr lang="en-US" altLang="zh-CN" sz="2400" b="1">
                <a:latin typeface="Times New Roman"/>
              </a:rPr>
              <a:t>(1)</a:t>
            </a:r>
            <a:r>
              <a:rPr lang="zh-CN" altLang="zh-CN" sz="2400" b="1">
                <a:latin typeface="Times New Roman"/>
                <a:ea typeface="宋体" pitchFamily="2" charset="-122"/>
              </a:rPr>
              <a:t>实验装置正确安装并调节后，在图中的光屏上能看到烛焰清晰的像，则该凸透镜的焦距</a:t>
            </a:r>
            <a:r>
              <a:rPr lang="en-US" altLang="zh-CN" sz="2400" b="1" i="1">
                <a:latin typeface="Times New Roman"/>
              </a:rPr>
              <a:t>f</a:t>
            </a:r>
            <a:r>
              <a:rPr lang="zh-CN" altLang="zh-CN" sz="2400" b="1">
                <a:latin typeface="Times New Roman"/>
                <a:ea typeface="宋体" pitchFamily="2" charset="-122"/>
              </a:rPr>
              <a:t>＝</a:t>
            </a:r>
            <a:r>
              <a:rPr lang="en-US" altLang="zh-CN" sz="2400" b="1">
                <a:latin typeface="Times New Roman"/>
              </a:rPr>
              <a:t>______cm</a:t>
            </a:r>
            <a:r>
              <a:rPr lang="zh-CN" altLang="zh-CN" sz="2400" b="1">
                <a:latin typeface="Times New Roman"/>
                <a:ea typeface="宋体" pitchFamily="2" charset="-122"/>
              </a:rPr>
              <a:t>，若将蜡烛移至</a:t>
            </a:r>
            <a:r>
              <a:rPr lang="en-US" altLang="zh-CN" sz="2400" b="1">
                <a:latin typeface="Times New Roman"/>
              </a:rPr>
              <a:t>15 cm</a:t>
            </a:r>
            <a:r>
              <a:rPr lang="zh-CN" altLang="zh-CN" sz="2400" b="1">
                <a:latin typeface="Times New Roman"/>
                <a:ea typeface="宋体" pitchFamily="2" charset="-122"/>
              </a:rPr>
              <a:t>刻度线处，向</a:t>
            </a:r>
            <a:r>
              <a:rPr lang="en-US" altLang="zh-CN" sz="2400" b="1">
                <a:latin typeface="Times New Roman"/>
              </a:rPr>
              <a:t>______(</a:t>
            </a:r>
            <a:r>
              <a:rPr lang="zh-CN" altLang="zh-CN" sz="2400" b="1">
                <a:latin typeface="Times New Roman"/>
                <a:ea typeface="宋体" pitchFamily="2" charset="-122"/>
              </a:rPr>
              <a:t>填</a:t>
            </a:r>
            <a:r>
              <a:rPr lang="en-US" altLang="zh-CN" sz="2400" b="1">
                <a:latin typeface="Times New Roman"/>
              </a:rPr>
              <a:t>“</a:t>
            </a:r>
            <a:r>
              <a:rPr lang="zh-CN" altLang="zh-CN" sz="2400" b="1">
                <a:latin typeface="Times New Roman"/>
                <a:ea typeface="宋体" pitchFamily="2" charset="-122"/>
              </a:rPr>
              <a:t>左</a:t>
            </a:r>
            <a:r>
              <a:rPr lang="en-US" altLang="zh-CN" sz="2400" b="1">
                <a:latin typeface="Times New Roman"/>
              </a:rPr>
              <a:t>”</a:t>
            </a:r>
            <a:r>
              <a:rPr lang="zh-CN" altLang="zh-CN" sz="2400" b="1">
                <a:latin typeface="Times New Roman"/>
                <a:ea typeface="宋体" pitchFamily="2" charset="-122"/>
              </a:rPr>
              <a:t>或</a:t>
            </a:r>
            <a:r>
              <a:rPr lang="en-US" altLang="zh-CN" sz="2400" b="1">
                <a:latin typeface="Times New Roman"/>
              </a:rPr>
              <a:t>“</a:t>
            </a:r>
            <a:r>
              <a:rPr lang="zh-CN" altLang="zh-CN" sz="2400" b="1">
                <a:latin typeface="Times New Roman"/>
                <a:ea typeface="宋体" pitchFamily="2" charset="-122"/>
              </a:rPr>
              <a:t>右</a:t>
            </a:r>
            <a:r>
              <a:rPr lang="en-US" altLang="zh-CN" sz="2400" b="1">
                <a:latin typeface="Times New Roman"/>
              </a:rPr>
              <a:t>”)</a:t>
            </a:r>
            <a:r>
              <a:rPr lang="zh-CN" altLang="zh-CN" sz="2400" b="1">
                <a:latin typeface="Times New Roman"/>
                <a:ea typeface="宋体" pitchFamily="2" charset="-122"/>
              </a:rPr>
              <a:t>移动光屏，光屏上能看到倒立、</a:t>
            </a:r>
            <a:r>
              <a:rPr lang="en-US" altLang="zh-CN" sz="2400" b="1">
                <a:latin typeface="Times New Roman"/>
              </a:rPr>
              <a:t>________</a:t>
            </a:r>
            <a:r>
              <a:rPr lang="zh-CN" altLang="zh-CN" sz="2400" b="1">
                <a:latin typeface="Times New Roman"/>
                <a:ea typeface="宋体" pitchFamily="2" charset="-122"/>
              </a:rPr>
              <a:t>的实像。</a:t>
            </a:r>
            <a:endParaRPr lang="zh-CN" altLang="zh-CN" sz="1000">
              <a:latin typeface="宋体" pitchFamily="2" charset="-122"/>
              <a:ea typeface="宋体" pitchFamily="2" charset="-122"/>
            </a:endParaRPr>
          </a:p>
        </p:txBody>
      </p:sp>
      <p:sp>
        <p:nvSpPr>
          <p:cNvPr id="43010" name="矩形 5"/>
          <p:cNvSpPr>
            <a:spLocks noChangeArrowheads="1"/>
          </p:cNvSpPr>
          <p:nvPr/>
        </p:nvSpPr>
        <p:spPr bwMode="auto">
          <a:xfrm>
            <a:off x="6167438" y="2787650"/>
            <a:ext cx="492125"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nSpc>
                <a:spcPct val="150000"/>
              </a:lnSpc>
              <a:spcAft>
                <a:spcPct val="0"/>
              </a:spcAft>
            </a:pPr>
            <a:r>
              <a:rPr lang="en-US" altLang="zh-CN" sz="2400" b="1">
                <a:solidFill>
                  <a:srgbClr val="C00000"/>
                </a:solidFill>
                <a:latin typeface="Times New Roman"/>
              </a:rPr>
              <a:t>10</a:t>
            </a:r>
            <a:endParaRPr lang="zh-CN" altLang="zh-CN" sz="1000">
              <a:latin typeface="宋体" pitchFamily="2" charset="-122"/>
              <a:ea typeface="宋体" pitchFamily="2" charset="-122"/>
            </a:endParaRPr>
          </a:p>
        </p:txBody>
      </p:sp>
      <p:pic>
        <p:nvPicPr>
          <p:cNvPr id="43011" name="Picture 5" descr="图+426"/>
          <p:cNvPicPr/>
          <p:nvPr/>
        </p:nvPicPr>
        <p:blipFill>
          <a:blip r:embed="rId2">
            <a:clrChange>
              <a:clrFrom>
                <a:srgbClr val="FFFFFF"/>
              </a:clrFrom>
              <a:clrTo>
                <a:srgbClr val="FFFFFF">
                  <a:alpha val="0"/>
                </a:srgbClr>
              </a:clrTo>
            </a:clrChange>
          </a:blip>
          <a:stretch>
            <a:fillRect/>
          </a:stretch>
        </p:blipFill>
        <p:spPr>
          <a:xfrm>
            <a:off x="4630738" y="747712"/>
            <a:ext cx="4378325" cy="1231900"/>
          </a:xfrm>
          <a:prstGeom prst="rect">
            <a:avLst/>
          </a:prstGeom>
          <a:noFill/>
          <a:ln>
            <a:noFill/>
            <a:miter lim="800000"/>
          </a:ln>
        </p:spPr>
      </p:pic>
      <p:sp>
        <p:nvSpPr>
          <p:cNvPr id="43012" name="矩形 6"/>
          <p:cNvSpPr>
            <a:spLocks noChangeArrowheads="1"/>
          </p:cNvSpPr>
          <p:nvPr/>
        </p:nvSpPr>
        <p:spPr bwMode="auto">
          <a:xfrm>
            <a:off x="5016500" y="3313113"/>
            <a:ext cx="492125"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nSpc>
                <a:spcPct val="150000"/>
              </a:lnSpc>
              <a:spcAft>
                <a:spcPct val="0"/>
              </a:spcAft>
            </a:pPr>
            <a:r>
              <a:rPr lang="zh-CN" altLang="zh-CN" sz="2400" b="1">
                <a:solidFill>
                  <a:srgbClr val="C00000"/>
                </a:solidFill>
                <a:latin typeface="Times New Roman"/>
                <a:ea typeface="宋体" pitchFamily="2" charset="-122"/>
              </a:rPr>
              <a:t>左</a:t>
            </a:r>
            <a:endParaRPr lang="zh-CN" altLang="zh-CN" sz="1000">
              <a:latin typeface="宋体" pitchFamily="2" charset="-122"/>
              <a:ea typeface="宋体" pitchFamily="2" charset="-122"/>
            </a:endParaRPr>
          </a:p>
        </p:txBody>
      </p:sp>
      <p:sp>
        <p:nvSpPr>
          <p:cNvPr id="43013" name="矩形 7"/>
          <p:cNvSpPr>
            <a:spLocks noChangeArrowheads="1"/>
          </p:cNvSpPr>
          <p:nvPr/>
        </p:nvSpPr>
        <p:spPr bwMode="auto">
          <a:xfrm>
            <a:off x="5016500" y="3875088"/>
            <a:ext cx="803275" cy="560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nSpc>
                <a:spcPct val="150000"/>
              </a:lnSpc>
              <a:spcAft>
                <a:spcPct val="0"/>
              </a:spcAft>
            </a:pPr>
            <a:r>
              <a:rPr lang="zh-CN" altLang="zh-CN" sz="2400" b="1">
                <a:solidFill>
                  <a:srgbClr val="C00000"/>
                </a:solidFill>
                <a:latin typeface="Times New Roman"/>
                <a:ea typeface="宋体" pitchFamily="2" charset="-122"/>
              </a:rPr>
              <a:t>缩小</a:t>
            </a:r>
            <a:endParaRPr lang="zh-CN" altLang="zh-CN" sz="1000">
              <a:latin typeface="宋体" pitchFamily="2" charset="-122"/>
              <a:ea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additive="base">
                                        <p:cTn id="6" dur="1" fill="hold">
                                          <p:stCondLst>
                                            <p:cond delay="0"/>
                                          </p:stCondLst>
                                        </p:cTn>
                                        <p:tgtEl>
                                          <p:spTgt spid="43010"/>
                                        </p:tgtEl>
                                        <p:attrNameLst>
                                          <p:attrName>style.visibility</p:attrName>
                                        </p:attrNameLst>
                                      </p:cBhvr>
                                      <p:to>
                                        <p:strVal val="visible"/>
                                      </p:to>
                                    </p:set>
                                    <p:animEffect transition="in" filter="wipe(left)">
                                      <p:cBhvr additive="base">
                                        <p:cTn id="7" dur="500" fill="hold"/>
                                        <p:tgtEl>
                                          <p:spTgt spid="43010"/>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22" presetClass="entr" presetSubtype="8" fill="hold" grpId="1" nodeType="clickEffect">
                                  <p:stCondLst>
                                    <p:cond delay="0"/>
                                  </p:stCondLst>
                                  <p:childTnLst>
                                    <p:set>
                                      <p:cBhvr additive="base">
                                        <p:cTn id="12" dur="1" fill="hold">
                                          <p:stCondLst>
                                            <p:cond delay="0"/>
                                          </p:stCondLst>
                                        </p:cTn>
                                        <p:tgtEl>
                                          <p:spTgt spid="43012"/>
                                        </p:tgtEl>
                                        <p:attrNameLst>
                                          <p:attrName>style.visibility</p:attrName>
                                        </p:attrNameLst>
                                      </p:cBhvr>
                                      <p:to>
                                        <p:strVal val="visible"/>
                                      </p:to>
                                    </p:set>
                                    <p:animEffect transition="in" filter="wipe(left)">
                                      <p:cBhvr additive="base">
                                        <p:cTn id="13" dur="500" fill="hold"/>
                                        <p:tgtEl>
                                          <p:spTgt spid="43012"/>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22" presetClass="entr" presetSubtype="8" fill="hold" grpId="2" nodeType="clickEffect">
                                  <p:stCondLst>
                                    <p:cond delay="0"/>
                                  </p:stCondLst>
                                  <p:childTnLst>
                                    <p:set>
                                      <p:cBhvr additive="base">
                                        <p:cTn id="18" dur="1" fill="hold">
                                          <p:stCondLst>
                                            <p:cond delay="0"/>
                                          </p:stCondLst>
                                        </p:cTn>
                                        <p:tgtEl>
                                          <p:spTgt spid="43013"/>
                                        </p:tgtEl>
                                        <p:attrNameLst>
                                          <p:attrName>style.visibility</p:attrName>
                                        </p:attrNameLst>
                                      </p:cBhvr>
                                      <p:to>
                                        <p:strVal val="visible"/>
                                      </p:to>
                                    </p:set>
                                    <p:animEffect transition="in" filter="wipe(left)">
                                      <p:cBhvr additive="base">
                                        <p:cTn id="19" dur="500" fill="hold"/>
                                        <p:tgtEl>
                                          <p:spTgt spid="430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0" grpId="0"/>
      <p:bldP spid="43012" grpId="1"/>
      <p:bldP spid="43013" grpId="2"/>
    </p:bldLst>
  </p:timing>
</p:sld>
</file>

<file path=ppt/slides/slide2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44033" name="矩形 3"/>
          <p:cNvSpPr>
            <a:spLocks noChangeArrowheads="1"/>
          </p:cNvSpPr>
          <p:nvPr/>
        </p:nvSpPr>
        <p:spPr bwMode="auto">
          <a:xfrm>
            <a:off x="581025" y="765175"/>
            <a:ext cx="8023225" cy="223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538480" marR="0" lvl="0" indent="-538480" algn="just">
              <a:lnSpc>
                <a:spcPct val="150000"/>
              </a:lnSpc>
              <a:spcAft>
                <a:spcPct val="0"/>
              </a:spcAft>
            </a:pPr>
            <a:r>
              <a:rPr lang="en-US" altLang="zh-CN" sz="2400" b="1">
                <a:latin typeface="Times New Roman"/>
              </a:rPr>
              <a:t>(2)</a:t>
            </a:r>
            <a:r>
              <a:rPr lang="zh-CN" altLang="zh-CN" sz="2400" b="1">
                <a:latin typeface="Times New Roman"/>
                <a:ea typeface="宋体" pitchFamily="2" charset="-122"/>
              </a:rPr>
              <a:t>光屏成清晰的像后，如果保持蜡烛和凸透镜的位置不变，把光屏向左移动一小段距离，要想在光屏上再次看到清晰的像，可在蜡烛与凸透镜之间放一个焦距合适的</a:t>
            </a:r>
            <a:r>
              <a:rPr lang="en-US" altLang="zh-CN" sz="2400" b="1">
                <a:latin typeface="Times New Roman"/>
              </a:rPr>
              <a:t>________(</a:t>
            </a:r>
            <a:r>
              <a:rPr lang="zh-CN" altLang="zh-CN" sz="2400" b="1">
                <a:latin typeface="Times New Roman"/>
                <a:ea typeface="宋体" pitchFamily="2" charset="-122"/>
              </a:rPr>
              <a:t>填</a:t>
            </a:r>
            <a:r>
              <a:rPr lang="en-US" altLang="zh-CN" sz="2400" b="1">
                <a:latin typeface="Times New Roman"/>
              </a:rPr>
              <a:t>“</a:t>
            </a:r>
            <a:r>
              <a:rPr lang="zh-CN" altLang="zh-CN" sz="2400" b="1">
                <a:latin typeface="Times New Roman"/>
                <a:ea typeface="宋体" pitchFamily="2" charset="-122"/>
              </a:rPr>
              <a:t>近视</a:t>
            </a:r>
            <a:r>
              <a:rPr lang="en-US" altLang="zh-CN" sz="2400" b="1">
                <a:latin typeface="Times New Roman"/>
              </a:rPr>
              <a:t>”</a:t>
            </a:r>
            <a:r>
              <a:rPr lang="zh-CN" altLang="zh-CN" sz="2400" b="1">
                <a:latin typeface="Times New Roman"/>
                <a:ea typeface="宋体" pitchFamily="2" charset="-122"/>
              </a:rPr>
              <a:t>或</a:t>
            </a:r>
            <a:r>
              <a:rPr lang="en-US" altLang="zh-CN" sz="2400" b="1">
                <a:latin typeface="Times New Roman"/>
              </a:rPr>
              <a:t>“</a:t>
            </a:r>
            <a:r>
              <a:rPr lang="zh-CN" altLang="zh-CN" sz="2400" b="1">
                <a:latin typeface="Times New Roman"/>
                <a:ea typeface="宋体" pitchFamily="2" charset="-122"/>
              </a:rPr>
              <a:t>远视</a:t>
            </a:r>
            <a:r>
              <a:rPr lang="en-US" altLang="zh-CN" sz="2400" b="1">
                <a:latin typeface="Times New Roman"/>
              </a:rPr>
              <a:t>”)</a:t>
            </a:r>
            <a:r>
              <a:rPr lang="zh-CN" altLang="zh-CN" sz="2400" b="1">
                <a:latin typeface="Times New Roman"/>
                <a:ea typeface="宋体" pitchFamily="2" charset="-122"/>
              </a:rPr>
              <a:t>眼镜。</a:t>
            </a:r>
            <a:endParaRPr lang="zh-CN" altLang="zh-CN" sz="1000">
              <a:latin typeface="宋体" pitchFamily="2" charset="-122"/>
              <a:ea typeface="宋体" pitchFamily="2" charset="-122"/>
            </a:endParaRPr>
          </a:p>
        </p:txBody>
      </p:sp>
      <p:sp>
        <p:nvSpPr>
          <p:cNvPr id="44034" name="矩形 5"/>
          <p:cNvSpPr>
            <a:spLocks noChangeArrowheads="1"/>
          </p:cNvSpPr>
          <p:nvPr/>
        </p:nvSpPr>
        <p:spPr bwMode="auto">
          <a:xfrm>
            <a:off x="1435100" y="2368550"/>
            <a:ext cx="804863" cy="560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nSpc>
                <a:spcPct val="150000"/>
              </a:lnSpc>
              <a:spcAft>
                <a:spcPct val="0"/>
              </a:spcAft>
            </a:pPr>
            <a:r>
              <a:rPr lang="zh-CN" altLang="zh-CN" sz="2400" b="1">
                <a:solidFill>
                  <a:srgbClr val="C00000"/>
                </a:solidFill>
                <a:latin typeface="Times New Roman"/>
                <a:ea typeface="宋体" pitchFamily="2" charset="-122"/>
              </a:rPr>
              <a:t>远视</a:t>
            </a:r>
            <a:endParaRPr lang="zh-CN" altLang="zh-CN" sz="1000">
              <a:latin typeface="宋体" pitchFamily="2" charset="-122"/>
              <a:ea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additive="base">
                                        <p:cTn id="6" dur="1" fill="hold">
                                          <p:stCondLst>
                                            <p:cond delay="0"/>
                                          </p:stCondLst>
                                        </p:cTn>
                                        <p:tgtEl>
                                          <p:spTgt spid="44034"/>
                                        </p:tgtEl>
                                        <p:attrNameLst>
                                          <p:attrName>style.visibility</p:attrName>
                                        </p:attrNameLst>
                                      </p:cBhvr>
                                      <p:to>
                                        <p:strVal val="visible"/>
                                      </p:to>
                                    </p:set>
                                    <p:animEffect transition="in" filter="wipe(left)">
                                      <p:cBhvr additive="base">
                                        <p:cTn id="7" dur="500" fill="hold"/>
                                        <p:tgtEl>
                                          <p:spTgt spid="440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4" grpId="0"/>
    </p:bldLst>
  </p:timing>
</p:sld>
</file>

<file path=ppt/slides/slide2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45057" name="矩形 3"/>
          <p:cNvSpPr>
            <a:spLocks noChangeArrowheads="1"/>
          </p:cNvSpPr>
          <p:nvPr/>
        </p:nvSpPr>
        <p:spPr bwMode="auto">
          <a:xfrm>
            <a:off x="581025" y="693738"/>
            <a:ext cx="8023225" cy="223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538480" marR="0" lvl="0" indent="-538480" algn="just">
              <a:lnSpc>
                <a:spcPct val="150000"/>
              </a:lnSpc>
              <a:spcAft>
                <a:spcPct val="0"/>
              </a:spcAft>
            </a:pPr>
            <a:r>
              <a:rPr lang="en-US" altLang="zh-CN" sz="2400" b="1">
                <a:latin typeface="Times New Roman"/>
              </a:rPr>
              <a:t>(3)</a:t>
            </a:r>
            <a:r>
              <a:rPr lang="zh-CN" altLang="zh-CN" sz="2400" b="1">
                <a:latin typeface="Times New Roman"/>
                <a:ea typeface="宋体" pitchFamily="2" charset="-122"/>
              </a:rPr>
              <a:t>光屏成清晰的像后，如果保持蜡烛和凸透镜的位置不变，换用一个不同焦距的凸透镜，把光屏向右移动一小段距离，在光屏上能再次看到清晰的像，此时像</a:t>
            </a:r>
            <a:r>
              <a:rPr lang="en-US" altLang="zh-CN" sz="2400" b="1">
                <a:latin typeface="Times New Roman"/>
              </a:rPr>
              <a:t>________(</a:t>
            </a:r>
            <a:r>
              <a:rPr lang="zh-CN" altLang="zh-CN" sz="2400" b="1">
                <a:latin typeface="Times New Roman"/>
                <a:ea typeface="宋体" pitchFamily="2" charset="-122"/>
              </a:rPr>
              <a:t>填</a:t>
            </a:r>
            <a:r>
              <a:rPr lang="en-US" altLang="zh-CN" sz="2400" b="1">
                <a:latin typeface="Times New Roman"/>
              </a:rPr>
              <a:t>“</a:t>
            </a:r>
            <a:r>
              <a:rPr lang="zh-CN" altLang="zh-CN" sz="2400" b="1">
                <a:latin typeface="Times New Roman"/>
                <a:ea typeface="宋体" pitchFamily="2" charset="-122"/>
              </a:rPr>
              <a:t>变大</a:t>
            </a:r>
            <a:r>
              <a:rPr lang="en-US" altLang="zh-CN" sz="2400" b="1">
                <a:latin typeface="Times New Roman"/>
              </a:rPr>
              <a:t>”“</a:t>
            </a:r>
            <a:r>
              <a:rPr lang="zh-CN" altLang="zh-CN" sz="2400" b="1">
                <a:latin typeface="Times New Roman"/>
                <a:ea typeface="宋体" pitchFamily="2" charset="-122"/>
              </a:rPr>
              <a:t>变小</a:t>
            </a:r>
            <a:r>
              <a:rPr lang="en-US" altLang="zh-CN" sz="2400" b="1">
                <a:latin typeface="Times New Roman"/>
              </a:rPr>
              <a:t>”</a:t>
            </a:r>
            <a:r>
              <a:rPr lang="zh-CN" altLang="zh-CN" sz="2400" b="1">
                <a:latin typeface="Times New Roman"/>
                <a:ea typeface="宋体" pitchFamily="2" charset="-122"/>
              </a:rPr>
              <a:t>或</a:t>
            </a:r>
            <a:r>
              <a:rPr lang="en-US" altLang="zh-CN" sz="2400" b="1">
                <a:latin typeface="Times New Roman"/>
              </a:rPr>
              <a:t>“</a:t>
            </a:r>
            <a:r>
              <a:rPr lang="zh-CN" altLang="zh-CN" sz="2400" b="1">
                <a:latin typeface="Times New Roman"/>
                <a:ea typeface="宋体" pitchFamily="2" charset="-122"/>
              </a:rPr>
              <a:t>不变</a:t>
            </a:r>
            <a:r>
              <a:rPr lang="en-US" altLang="zh-CN" sz="2400" b="1">
                <a:latin typeface="Times New Roman"/>
              </a:rPr>
              <a:t>”)</a:t>
            </a:r>
            <a:r>
              <a:rPr lang="zh-CN" altLang="zh-CN" sz="2400" b="1">
                <a:latin typeface="Times New Roman"/>
                <a:ea typeface="宋体" pitchFamily="2" charset="-122"/>
              </a:rPr>
              <a:t>。</a:t>
            </a:r>
            <a:endParaRPr lang="zh-CN" altLang="zh-CN" sz="1000">
              <a:latin typeface="宋体" pitchFamily="2" charset="-122"/>
              <a:ea typeface="宋体" pitchFamily="2" charset="-122"/>
            </a:endParaRPr>
          </a:p>
        </p:txBody>
      </p:sp>
      <p:pic>
        <p:nvPicPr>
          <p:cNvPr id="45058" name="Picture 7" descr="C:\Users\Administrator\Desktop\习题课件\返回框.png">
            <a:hlinkClick r:id="rId3" action="ppaction://hlinksldjump"/>
          </p:cNvPr>
          <p:cNvPicPr/>
          <p:nvPr/>
        </p:nvPicPr>
        <p:blipFill>
          <a:blip r:embed="rId2"/>
          <a:stretch>
            <a:fillRect/>
          </a:stretch>
        </p:blipFill>
        <p:spPr>
          <a:xfrm>
            <a:off x="8150225" y="4146550"/>
            <a:ext cx="669925" cy="669925"/>
          </a:xfrm>
          <a:prstGeom prst="rect">
            <a:avLst/>
          </a:prstGeom>
          <a:noFill/>
          <a:ln>
            <a:noFill/>
            <a:miter lim="800000"/>
          </a:ln>
        </p:spPr>
      </p:pic>
      <p:sp>
        <p:nvSpPr>
          <p:cNvPr id="45059" name="矩形 5"/>
          <p:cNvSpPr>
            <a:spLocks noChangeArrowheads="1"/>
          </p:cNvSpPr>
          <p:nvPr/>
        </p:nvSpPr>
        <p:spPr bwMode="auto">
          <a:xfrm>
            <a:off x="1463675" y="2300288"/>
            <a:ext cx="804863" cy="55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nSpc>
                <a:spcPct val="150000"/>
              </a:lnSpc>
              <a:spcAft>
                <a:spcPct val="0"/>
              </a:spcAft>
            </a:pPr>
            <a:r>
              <a:rPr lang="zh-CN" altLang="zh-CN" sz="2400" b="1">
                <a:solidFill>
                  <a:srgbClr val="C00000"/>
                </a:solidFill>
                <a:latin typeface="Times New Roman"/>
                <a:ea typeface="宋体" pitchFamily="2" charset="-122"/>
              </a:rPr>
              <a:t>变大</a:t>
            </a:r>
            <a:endParaRPr lang="zh-CN" altLang="zh-CN" sz="1000">
              <a:latin typeface="宋体" pitchFamily="2" charset="-122"/>
              <a:ea typeface="宋体" pitchFamily="2" charset="-122"/>
            </a:endParaRPr>
          </a:p>
        </p:txBody>
      </p:sp>
      <p:pic>
        <p:nvPicPr>
          <p:cNvPr id="45060" name="New picture"/>
          <p:cNvPicPr/>
          <p:nvPr/>
        </p:nvPicPr>
        <p:blipFill>
          <a:blip r:embed="rId4"/>
          <a:stretch>
            <a:fillRect/>
          </a:stretch>
        </p:blipFill>
        <p:spPr>
          <a:xfrm>
            <a:off x="12280900" y="12103100"/>
            <a:ext cx="355600" cy="254000"/>
          </a:xfrm>
          <a:prstGeom prst="cube">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additive="base">
                                        <p:cTn id="6" dur="1" fill="hold">
                                          <p:stCondLst>
                                            <p:cond delay="0"/>
                                          </p:stCondLst>
                                        </p:cTn>
                                        <p:tgtEl>
                                          <p:spTgt spid="45059"/>
                                        </p:tgtEl>
                                        <p:attrNameLst>
                                          <p:attrName>style.visibility</p:attrName>
                                        </p:attrNameLst>
                                      </p:cBhvr>
                                      <p:to>
                                        <p:strVal val="visible"/>
                                      </p:to>
                                    </p:set>
                                    <p:animEffect transition="in" filter="wipe(left)">
                                      <p:cBhvr additive="base">
                                        <p:cTn id="7" dur="500" fill="hold"/>
                                        <p:tgtEl>
                                          <p:spTgt spid="450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9" grpId="0"/>
    </p:bldLst>
  </p:timing>
</p:sld>
</file>

<file path=ppt/tags/tag1.xml><?xml version="1.0" encoding="utf-8"?>
<p:tagLst xmlns:p="http://schemas.openxmlformats.org/presentationml/2006/main">
  <p:tag name="AS_OS" val="Unix 3.10 unknown"/>
  <p:tag name="AS_RELEASE_DATE" val="2017.06.20"/>
  <p:tag name="AS_TITLE" val="Aspose.Slides for Java"/>
  <p:tag name="AS_VERSION" val="17.6"/>
</p:tagLst>
</file>

<file path=ppt/theme/theme1.xml><?xml version="1.0" encoding="utf-8"?>
<a:theme xmlns:r="http://schemas.openxmlformats.org/officeDocument/2006/relationships" xmlns:a="http://schemas.openxmlformats.org/drawingml/2006/main" name="2_自定义设计方案">
  <a:themeElements>
    <a:clrScheme name="Office">
      <a:dk1>
        <a:sysClr val="windowText" lastClr="000000"/>
      </a:dk1>
      <a:lt1>
        <a:sysClr val="window" lastClr="FFFE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2_自定义设计方案">
  <a:themeElements>
    <a:clrScheme name="Office">
      <a:dk1>
        <a:sysClr val="windowText" lastClr="000000"/>
      </a:dk1>
      <a:lt1>
        <a:sysClr val="window" lastClr="FFFE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2_自定义设计方案">
  <a:themeElements>
    <a:clrScheme name="Office">
      <a:dk1>
        <a:sysClr val="windowText" lastClr="000000"/>
      </a:dk1>
      <a:lt1>
        <a:sysClr val="window" lastClr="FFFE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r="http://schemas.openxmlformats.org/officeDocument/2006/relationships" xmlns:a="http://schemas.openxmlformats.org/drawingml/2006/main" name="2_自定义设计方案">
  <a:themeElements>
    <a:clrScheme name="Office">
      <a:dk1>
        <a:sysClr val="windowText" lastClr="000000"/>
      </a:dk1>
      <a:lt1>
        <a:sysClr val="window" lastClr="FFFE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r="http://schemas.openxmlformats.org/officeDocument/2006/relationships" xmlns:a="http://schemas.openxmlformats.org/drawingml/2006/main" name="2_自定义设计方案">
  <a:themeElements>
    <a:clrScheme name="Office">
      <a:dk1>
        <a:sysClr val="windowText" lastClr="000000"/>
      </a:dk1>
      <a:lt1>
        <a:sysClr val="window" lastClr="FFFE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E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学科网</Company>
  <Paragraphs>88</Paragraphs>
  <Slides>24</Slides>
  <Notes>14</Notes>
  <TotalTime>0</TotalTime>
  <HiddenSlides>0</HiddenSlides>
  <MMClips>0</MMClips>
  <ScaleCrop>0</ScaleCrop>
  <HeadingPairs>
    <vt:vector baseType="variant" size="4">
      <vt:variant>
        <vt:lpstr>Theme</vt:lpstr>
      </vt:variant>
      <vt:variant>
        <vt:i4>1</vt:i4>
      </vt:variant>
      <vt:variant>
        <vt:lpstr>Slide Titles</vt:lpstr>
      </vt:variant>
      <vt:variant>
        <vt:i4>24</vt:i4>
      </vt:variant>
    </vt:vector>
  </HeadingPairs>
  <TitlesOfParts>
    <vt:vector baseType="lpstr" size="25">
      <vt:lpstr>2_自定义设计方案</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vector>
  </TitlesOfParts>
  <LinksUpToDate>0</LinksUpToDate>
  <SharedDoc>0</SharedDoc>
  <HyperlinksChanged>0</HyperlinksChanged>
  <Application>Aspose.Slides for Java</Application>
  <AppVersion>17.0600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2020-12-01T18:12:33.989</cp:lastPrinted>
  <dcterms:created xsi:type="dcterms:W3CDTF">2020-12-01T18:12:33Z</dcterms:created>
  <dcterms:modified xsi:type="dcterms:W3CDTF">2020-12-01T10:12:34Z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