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  <p:sldId id="382" r:id="rId44"/>
  </p:sldIdLst>
  <p:sldSz cx="9144000" cy="6858000" type="screen4x3"/>
  <p:notesSz cx="6858000" cy="9144000"/>
  <p:custDataLst>
    <p:tags r:id="rId45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tags" Target="tags/tag1.xml" /><Relationship Id="rId46" Type="http://schemas.openxmlformats.org/officeDocument/2006/relationships/presProps" Target="presProps.xml" /><Relationship Id="rId47" Type="http://schemas.openxmlformats.org/officeDocument/2006/relationships/viewProps" Target="viewProps.xml" /><Relationship Id="rId48" Type="http://schemas.openxmlformats.org/officeDocument/2006/relationships/theme" Target="theme/theme1.xml" /><Relationship Id="rId49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505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5059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CBD1188D-2B8A-4D22-A945-D2347D9B4B18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5060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5061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9296E511-C10B-4BF0-8A61-5AB8D6E452E0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301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3011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57EEE8DB-D8C8-42E5-9BDC-AD445233DA7E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3012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43013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301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301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A9C2A05B-D659-4CC7-9CC6-4359BE364331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44035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44036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F563CBF-EF41-4520-A034-D3F33BDAF618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491CEC07-0209-4268-947B-40223C140D9E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CB7F39FF-14AD-46C8-9B70-EF37F083BE56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36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emf" /><Relationship Id="rId3" Type="http://schemas.openxmlformats.org/officeDocument/2006/relationships/image" Target="../media/image3.emf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Relationship Id="rId3" Type="http://schemas.openxmlformats.org/officeDocument/2006/relationships/image" Target="../media/image5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Relationship Id="rId3" Type="http://schemas.openxmlformats.org/officeDocument/2006/relationships/image" Target="../media/image7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emf" /><Relationship Id="rId3" Type="http://schemas.openxmlformats.org/officeDocument/2006/relationships/image" Target="../media/image13.emf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Relationship Id="rId3" Type="http://schemas.openxmlformats.org/officeDocument/2006/relationships/image" Target="../media/image16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emf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emf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emf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emf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emf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emf" /><Relationship Id="rId3" Type="http://schemas.openxmlformats.org/officeDocument/2006/relationships/image" Target="../media/image26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5"/>
          <p:cNvSpPr txBox="1">
            <a:spLocks noChangeArrowheads="1"/>
          </p:cNvSpPr>
          <p:nvPr/>
        </p:nvSpPr>
        <p:spPr bwMode="auto">
          <a:xfrm>
            <a:off x="894644" y="2115079"/>
            <a:ext cx="7473950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36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第二板块 物质、运动、相互作用</a:t>
            </a:r>
            <a:endParaRPr lang="zh-CN" altLang="en-US" sz="36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60" name="文本框 14"/>
          <p:cNvSpPr txBox="1">
            <a:spLocks noChangeArrowheads="1"/>
          </p:cNvSpPr>
          <p:nvPr/>
        </p:nvSpPr>
        <p:spPr bwMode="auto">
          <a:xfrm>
            <a:off x="1661054" y="3502378"/>
            <a:ext cx="5889625" cy="9540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课时　质量和密度、密度与社会生活</a:t>
            </a:r>
            <a:endParaRPr lang="zh-CN" altLang="en-US" sz="28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4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考情分析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4099" name="表格 1"/>
          <p:cNvGraphicFramePr>
            <a:graphicFrameLocks noGrp="1"/>
          </p:cNvGraphicFramePr>
          <p:nvPr/>
        </p:nvGraphicFramePr>
        <p:xfrm>
          <a:off x="433388" y="1079500"/>
          <a:ext cx="8275638" cy="5132070"/>
        </p:xfrm>
        <a:graphic>
          <a:graphicData uri="http://schemas.openxmlformats.org/drawingml/2006/table">
            <a:tbl>
              <a:tblPr/>
              <a:tblGrid>
                <a:gridCol w="2365375"/>
                <a:gridCol w="1973262"/>
                <a:gridCol w="2089150"/>
                <a:gridCol w="1847850"/>
              </a:tblGrid>
              <a:tr h="365125">
                <a:tc rowSpan="2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课程标准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65125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424112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9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1.2.2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知道质量的含义．会测量固体和液体的质量．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9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9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估算篮球体积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9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9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天平的使用和读数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9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（实验题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4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9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天平读数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9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（实验题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92405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9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1.2.3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解释生活中一些与密度有关的物理现象．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9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质量和体积的关系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9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9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质量和密度的关系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9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1.5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9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595313" y="879475"/>
            <a:ext cx="2081212" cy="558800"/>
          </a:xfrm>
          <a:prstGeom prst="homePlate">
            <a:avLst>
              <a:gd name="adj" fmla="val 5000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一　质量　 </a:t>
            </a:r>
            <a:endParaRPr lang="zh-CN" altLang="en-US" sz="280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4" name="标题 1"/>
          <p:cNvSpPr>
            <a:spLocks noGrp="1"/>
          </p:cNvSpPr>
          <p:nvPr>
            <p:ph type="title" idx="4294967295"/>
          </p:nvPr>
        </p:nvSpPr>
        <p:spPr>
          <a:xfrm>
            <a:off x="488950" y="1490663"/>
            <a:ext cx="8250238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定义：物体所含</a:t>
            </a:r>
            <a:r>
              <a:rPr lang="zh-CN" altLang="zh-CN" sz="2800" u="sng"/>
              <a:t>　　　　　</a:t>
            </a:r>
            <a:r>
              <a:rPr lang="zh-CN" altLang="zh-CN" sz="2800"/>
              <a:t>的多少叫质量．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国际单位：</a:t>
            </a:r>
            <a:r>
              <a:rPr lang="zh-CN" altLang="zh-CN" sz="2800" u="sng"/>
              <a:t>　　　　</a:t>
            </a:r>
            <a:r>
              <a:rPr lang="zh-CN" altLang="zh-CN" sz="2800"/>
              <a:t>，单位换算：</a:t>
            </a:r>
            <a:r>
              <a:rPr lang="en-US" altLang="zh-CN" sz="2800"/>
              <a:t>1 t</a:t>
            </a:r>
            <a:r>
              <a:rPr lang="zh-CN" altLang="zh-CN" sz="2800"/>
              <a:t>＝</a:t>
            </a:r>
            <a:r>
              <a:rPr lang="zh-CN" altLang="zh-CN" sz="2800" u="sng"/>
              <a:t>　</a:t>
            </a:r>
            <a:r>
              <a:rPr lang="en-US" altLang="zh-CN" sz="2800" u="sng"/>
              <a:t>   </a:t>
            </a:r>
            <a:r>
              <a:rPr lang="zh-CN" altLang="zh-CN" sz="2800" u="sng"/>
              <a:t>　</a:t>
            </a:r>
            <a:r>
              <a:rPr lang="en-US" altLang="zh-CN" sz="2800"/>
              <a:t>kg</a:t>
            </a:r>
            <a:r>
              <a:rPr lang="zh-CN" altLang="zh-CN" sz="2800"/>
              <a:t>，</a:t>
            </a:r>
            <a:r>
              <a:rPr lang="en-US" altLang="zh-CN" sz="2800"/>
              <a:t>1 g</a:t>
            </a:r>
            <a:r>
              <a:rPr lang="zh-CN" altLang="zh-CN" sz="2800"/>
              <a:t>＝</a:t>
            </a:r>
            <a:r>
              <a:rPr lang="zh-CN" altLang="zh-CN" sz="2800" u="sng"/>
              <a:t>　　　</a:t>
            </a:r>
            <a:r>
              <a:rPr lang="en-US" altLang="zh-CN" sz="2800"/>
              <a:t>kg.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估测：一个鸡蛋约</a:t>
            </a:r>
            <a:r>
              <a:rPr lang="en-US" altLang="zh-CN" sz="2800"/>
              <a:t>50 g</a:t>
            </a:r>
            <a:r>
              <a:rPr lang="zh-CN" altLang="zh-CN" sz="2800"/>
              <a:t>；一只鸡约</a:t>
            </a:r>
            <a:r>
              <a:rPr lang="en-US" altLang="zh-CN" sz="2800"/>
              <a:t>2 kg</a:t>
            </a:r>
            <a:r>
              <a:rPr lang="zh-CN" altLang="zh-CN" sz="2800"/>
              <a:t>；一个中学生的质量大约是</a:t>
            </a:r>
            <a:r>
              <a:rPr lang="en-US" altLang="zh-CN" sz="2800"/>
              <a:t>50 kg.</a:t>
            </a:r>
            <a:br>
              <a:rPr lang="zh-CN" altLang="zh-CN" sz="2800"/>
            </a:br>
            <a:r>
              <a:rPr lang="en-US" altLang="zh-CN" sz="2800"/>
              <a:t>4.</a:t>
            </a:r>
            <a:r>
              <a:rPr lang="zh-CN" altLang="zh-CN" sz="2800"/>
              <a:t>质量的理解：固体的质量不随物体的</a:t>
            </a:r>
            <a:r>
              <a:rPr lang="zh-CN" altLang="zh-CN" sz="2800" u="sng"/>
              <a:t>　　　　</a:t>
            </a:r>
            <a:r>
              <a:rPr lang="zh-CN" altLang="zh-CN" sz="2800"/>
              <a:t>、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、</a:t>
            </a:r>
            <a:r>
              <a:rPr lang="zh-CN" altLang="zh-CN" sz="2800" u="sng"/>
              <a:t>　　　　　</a:t>
            </a:r>
            <a:r>
              <a:rPr lang="zh-CN" altLang="zh-CN" sz="2800"/>
              <a:t>、温度而改变．</a:t>
            </a:r>
            <a:endParaRPr lang="zh-CN" altLang="zh-CN" sz="2800"/>
          </a:p>
        </p:txBody>
      </p:sp>
      <p:sp>
        <p:nvSpPr>
          <p:cNvPr id="5125" name="矩形 7"/>
          <p:cNvSpPr/>
          <p:nvPr/>
        </p:nvSpPr>
        <p:spPr>
          <a:xfrm>
            <a:off x="3654425" y="1589088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物质</a:t>
            </a:r>
            <a:endParaRPr lang="zh-CN" altLang="en-US" sz="2800"/>
          </a:p>
        </p:txBody>
      </p:sp>
      <p:sp>
        <p:nvSpPr>
          <p:cNvPr id="5126" name="矩形 8"/>
          <p:cNvSpPr/>
          <p:nvPr/>
        </p:nvSpPr>
        <p:spPr>
          <a:xfrm>
            <a:off x="2822575" y="2195513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千克</a:t>
            </a:r>
            <a:endParaRPr lang="zh-CN" altLang="en-US" sz="2800"/>
          </a:p>
        </p:txBody>
      </p:sp>
      <p:sp>
        <p:nvSpPr>
          <p:cNvPr id="5127" name="矩形 10"/>
          <p:cNvSpPr/>
          <p:nvPr/>
        </p:nvSpPr>
        <p:spPr>
          <a:xfrm>
            <a:off x="7078663" y="2225675"/>
            <a:ext cx="6651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/>
          </a:p>
        </p:txBody>
      </p:sp>
      <p:sp>
        <p:nvSpPr>
          <p:cNvPr id="5128" name="矩形 11"/>
          <p:cNvSpPr/>
          <p:nvPr/>
        </p:nvSpPr>
        <p:spPr>
          <a:xfrm>
            <a:off x="1457325" y="2886075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r>
              <a:rPr lang="zh-CN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/>
          </a:p>
        </p:txBody>
      </p:sp>
      <p:sp>
        <p:nvSpPr>
          <p:cNvPr id="5129" name="矩形 12"/>
          <p:cNvSpPr/>
          <p:nvPr/>
        </p:nvSpPr>
        <p:spPr>
          <a:xfrm>
            <a:off x="6742113" y="4781550"/>
            <a:ext cx="90328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形状</a:t>
            </a:r>
            <a:endParaRPr lang="zh-CN" altLang="en-US" sz="2800"/>
          </a:p>
        </p:txBody>
      </p:sp>
      <p:sp>
        <p:nvSpPr>
          <p:cNvPr id="5130" name="矩形 13"/>
          <p:cNvSpPr/>
          <p:nvPr/>
        </p:nvSpPr>
        <p:spPr>
          <a:xfrm>
            <a:off x="939800" y="5414963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位置</a:t>
            </a:r>
            <a:endParaRPr lang="zh-CN" altLang="en-US" sz="2800"/>
          </a:p>
        </p:txBody>
      </p:sp>
      <p:sp>
        <p:nvSpPr>
          <p:cNvPr id="5131" name="矩形 14"/>
          <p:cNvSpPr/>
          <p:nvPr/>
        </p:nvSpPr>
        <p:spPr>
          <a:xfrm>
            <a:off x="3182938" y="5414963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状态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5" grpId="0"/>
      <p:bldP spid="5126" grpId="0"/>
      <p:bldP spid="5127" grpId="0"/>
      <p:bldP spid="5128" grpId="0"/>
      <p:bldP spid="5129" grpId="0"/>
      <p:bldP spid="5130" grpId="0"/>
      <p:bldP spid="51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47" name="标题 1"/>
          <p:cNvSpPr>
            <a:spLocks noGrp="1"/>
          </p:cNvSpPr>
          <p:nvPr>
            <p:ph type="title" idx="4294967295"/>
          </p:nvPr>
        </p:nvSpPr>
        <p:spPr>
          <a:xfrm>
            <a:off x="508000" y="9017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测量：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）日常生活中常用的测量工具：案秤、台秤、杆秤，实验室常用的测量工具：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）托盘天平的使用： 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放：天平放在</a:t>
            </a:r>
            <a:r>
              <a:rPr lang="zh-CN" altLang="zh-CN" sz="2800" u="sng"/>
              <a:t>　　</a:t>
            </a:r>
            <a:r>
              <a:rPr lang="en-US" altLang="zh-CN" sz="2800" u="sng"/>
              <a:t>   </a:t>
            </a:r>
            <a:r>
              <a:rPr lang="zh-CN" altLang="zh-CN" sz="2800" u="sng"/>
              <a:t>　　</a:t>
            </a:r>
            <a:r>
              <a:rPr lang="zh-CN" altLang="zh-CN" sz="2800"/>
              <a:t>，将游</a:t>
            </a:r>
            <a:br>
              <a:rPr lang="en-US" altLang="zh-CN" sz="2800"/>
            </a:br>
            <a:r>
              <a:rPr lang="zh-CN" altLang="zh-CN" sz="2800"/>
              <a:t>码移到标尺左端的</a:t>
            </a:r>
            <a:r>
              <a:rPr lang="zh-CN" altLang="zh-CN" sz="2800" u="sng"/>
              <a:t>　　　　　</a:t>
            </a:r>
            <a:r>
              <a:rPr lang="zh-CN" altLang="zh-CN" sz="2800"/>
              <a:t>处；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调：调节</a:t>
            </a:r>
            <a:r>
              <a:rPr lang="zh-CN" altLang="zh-CN" sz="2800" u="sng"/>
              <a:t>　　　　　</a:t>
            </a:r>
            <a:r>
              <a:rPr lang="zh-CN" altLang="zh-CN" sz="2800"/>
              <a:t>使横梁平衡，调节方法 </a:t>
            </a:r>
            <a:r>
              <a:rPr lang="en-US" altLang="zh-CN" sz="2800"/>
              <a:t>“</a:t>
            </a:r>
            <a:r>
              <a:rPr lang="zh-CN" altLang="zh-CN" sz="2800"/>
              <a:t>左偏</a:t>
            </a:r>
            <a:r>
              <a:rPr lang="zh-CN" altLang="zh-CN" sz="2800" u="sng"/>
              <a:t>　　　　　</a:t>
            </a:r>
            <a:r>
              <a:rPr lang="zh-CN" altLang="zh-CN" sz="2800"/>
              <a:t>调，右偏</a:t>
            </a:r>
            <a:r>
              <a:rPr lang="zh-CN" altLang="zh-CN" sz="2800" u="sng"/>
              <a:t>　　　　　</a:t>
            </a:r>
            <a:r>
              <a:rPr lang="zh-CN" altLang="zh-CN" sz="2800"/>
              <a:t>调</a:t>
            </a:r>
            <a:r>
              <a:rPr lang="en-US" altLang="zh-CN" sz="2800"/>
              <a:t>”</a:t>
            </a:r>
            <a:r>
              <a:rPr lang="zh-CN" altLang="zh-CN" sz="2800"/>
              <a:t>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6148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9013" y="2892425"/>
            <a:ext cx="2659062" cy="19208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9" name="矩形 5"/>
          <p:cNvSpPr/>
          <p:nvPr/>
        </p:nvSpPr>
        <p:spPr>
          <a:xfrm>
            <a:off x="5970588" y="2236788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天平</a:t>
            </a:r>
            <a:endParaRPr lang="zh-CN" altLang="en-US" sz="2800"/>
          </a:p>
        </p:txBody>
      </p:sp>
      <p:sp>
        <p:nvSpPr>
          <p:cNvPr id="6150" name="矩形 6"/>
          <p:cNvSpPr/>
          <p:nvPr/>
        </p:nvSpPr>
        <p:spPr>
          <a:xfrm>
            <a:off x="3074988" y="3522663"/>
            <a:ext cx="1979612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水平桌面　</a:t>
            </a:r>
            <a:endParaRPr lang="zh-CN" altLang="en-US" sz="2800"/>
          </a:p>
        </p:txBody>
      </p:sp>
      <p:sp>
        <p:nvSpPr>
          <p:cNvPr id="6151" name="矩形 7"/>
          <p:cNvSpPr/>
          <p:nvPr/>
        </p:nvSpPr>
        <p:spPr>
          <a:xfrm>
            <a:off x="3725863" y="4183063"/>
            <a:ext cx="1262062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零刻度</a:t>
            </a:r>
            <a:endParaRPr lang="zh-CN" altLang="en-US" sz="2800"/>
          </a:p>
        </p:txBody>
      </p:sp>
      <p:sp>
        <p:nvSpPr>
          <p:cNvPr id="6152" name="矩形 13"/>
          <p:cNvSpPr/>
          <p:nvPr/>
        </p:nvSpPr>
        <p:spPr>
          <a:xfrm>
            <a:off x="2459038" y="4813300"/>
            <a:ext cx="197961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平衡螺母　</a:t>
            </a:r>
            <a:endParaRPr lang="zh-CN" altLang="en-US" sz="2800"/>
          </a:p>
        </p:txBody>
      </p:sp>
      <p:sp>
        <p:nvSpPr>
          <p:cNvPr id="6153" name="矩形 15"/>
          <p:cNvSpPr/>
          <p:nvPr/>
        </p:nvSpPr>
        <p:spPr>
          <a:xfrm>
            <a:off x="1573213" y="5470525"/>
            <a:ext cx="54451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右</a:t>
            </a:r>
            <a:endParaRPr lang="zh-CN" altLang="en-US" sz="2800"/>
          </a:p>
        </p:txBody>
      </p:sp>
      <p:sp>
        <p:nvSpPr>
          <p:cNvPr id="6154" name="矩形 16"/>
          <p:cNvSpPr/>
          <p:nvPr/>
        </p:nvSpPr>
        <p:spPr>
          <a:xfrm>
            <a:off x="4895850" y="5470525"/>
            <a:ext cx="54451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9" grpId="0"/>
      <p:bldP spid="6150" grpId="0"/>
      <p:bldP spid="6151" grpId="0"/>
      <p:bldP spid="6152" grpId="0"/>
      <p:bldP spid="6153" grpId="0"/>
      <p:bldP spid="61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7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224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③</a:t>
            </a:r>
            <a:r>
              <a:rPr lang="zh-CN" altLang="zh-CN" sz="2800"/>
              <a:t>测：称量时</a:t>
            </a:r>
            <a:r>
              <a:rPr lang="zh-CN" altLang="zh-CN" sz="2800" u="sng"/>
              <a:t>　　　　　</a:t>
            </a:r>
            <a:r>
              <a:rPr lang="zh-CN" altLang="zh-CN" sz="2800"/>
              <a:t>物</a:t>
            </a:r>
            <a:r>
              <a:rPr lang="zh-CN" altLang="zh-CN" sz="2800" u="sng"/>
              <a:t>　　　　　</a:t>
            </a:r>
            <a:r>
              <a:rPr lang="zh-CN" altLang="zh-CN" sz="2800"/>
              <a:t>码，通过镊子夹砝码，添加砝码的顺序是先大后小；</a:t>
            </a:r>
            <a:br>
              <a:rPr lang="zh-CN" altLang="zh-CN" sz="2800"/>
            </a:br>
            <a:r>
              <a:rPr lang="en-US" altLang="zh-CN" sz="2800"/>
              <a:t>④</a:t>
            </a:r>
            <a:r>
              <a:rPr lang="zh-CN" altLang="zh-CN" sz="2800"/>
              <a:t>调：移动</a:t>
            </a:r>
            <a:r>
              <a:rPr lang="zh-CN" altLang="zh-CN" sz="2800" u="sng"/>
              <a:t>　　　　　</a:t>
            </a:r>
            <a:r>
              <a:rPr lang="zh-CN" altLang="zh-CN" sz="2800"/>
              <a:t>使天平再次平衡，注意测量过程中不能调节平衡螺母；</a:t>
            </a:r>
            <a:br>
              <a:rPr lang="zh-CN" altLang="zh-CN" sz="2800"/>
            </a:br>
            <a:r>
              <a:rPr lang="en-US" altLang="zh-CN" sz="2800"/>
              <a:t>⑤</a:t>
            </a:r>
            <a:r>
              <a:rPr lang="zh-CN" altLang="zh-CN" sz="2800"/>
              <a:t>读：物体质量等于砝码质量＋游码读数，如图中物体的质量为</a:t>
            </a:r>
            <a:r>
              <a:rPr lang="zh-CN" altLang="zh-CN" sz="2800" u="sng"/>
              <a:t>　　　　　</a:t>
            </a:r>
            <a:r>
              <a:rPr lang="en-US" altLang="zh-CN" sz="2800"/>
              <a:t>g.</a:t>
            </a:r>
            <a:endParaRPr lang="zh-CN" altLang="en-US" sz="2800"/>
          </a:p>
        </p:txBody>
      </p:sp>
      <p:sp>
        <p:nvSpPr>
          <p:cNvPr id="7172" name="矩形 2"/>
          <p:cNvSpPr/>
          <p:nvPr/>
        </p:nvSpPr>
        <p:spPr>
          <a:xfrm>
            <a:off x="3362325" y="1490663"/>
            <a:ext cx="542925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 sz="2800"/>
          </a:p>
        </p:txBody>
      </p:sp>
      <p:sp>
        <p:nvSpPr>
          <p:cNvPr id="7173" name="矩形 4"/>
          <p:cNvSpPr/>
          <p:nvPr/>
        </p:nvSpPr>
        <p:spPr>
          <a:xfrm>
            <a:off x="5551488" y="1490663"/>
            <a:ext cx="544512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右</a:t>
            </a:r>
            <a:endParaRPr lang="zh-CN" altLang="en-US" sz="2800"/>
          </a:p>
        </p:txBody>
      </p:sp>
      <p:sp>
        <p:nvSpPr>
          <p:cNvPr id="7174" name="矩形 5"/>
          <p:cNvSpPr/>
          <p:nvPr/>
        </p:nvSpPr>
        <p:spPr>
          <a:xfrm>
            <a:off x="2770188" y="2773363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游码</a:t>
            </a:r>
            <a:endParaRPr lang="zh-CN" altLang="en-US" sz="2800"/>
          </a:p>
        </p:txBody>
      </p:sp>
      <p:sp>
        <p:nvSpPr>
          <p:cNvPr id="7175" name="矩形 6"/>
          <p:cNvSpPr/>
          <p:nvPr/>
        </p:nvSpPr>
        <p:spPr>
          <a:xfrm>
            <a:off x="3092450" y="4700588"/>
            <a:ext cx="8128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32.4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  <p:bldP spid="71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843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5500"/>
              </a:lnSpc>
            </a:pPr>
            <a:r>
              <a:rPr lang="en-US" altLang="zh-CN" sz="2800"/>
              <a:t>1.</a:t>
            </a:r>
            <a:r>
              <a:rPr lang="zh-CN" altLang="zh-CN" sz="2800"/>
              <a:t>定义：某种物质的</a:t>
            </a:r>
            <a:r>
              <a:rPr lang="zh-CN" altLang="zh-CN" sz="2800" u="sng"/>
              <a:t>　　　　　</a:t>
            </a:r>
            <a:r>
              <a:rPr lang="zh-CN" altLang="zh-CN" sz="2800"/>
              <a:t>与</a:t>
            </a:r>
            <a:r>
              <a:rPr lang="zh-CN" altLang="zh-CN" sz="2800" u="sng"/>
              <a:t>　　　　　</a:t>
            </a:r>
            <a:r>
              <a:rPr lang="zh-CN" altLang="zh-CN" sz="2800"/>
              <a:t>之比，符号用</a:t>
            </a:r>
            <a:r>
              <a:rPr lang="en-US" altLang="zh-CN" sz="2800" i="1"/>
              <a:t>ρ</a:t>
            </a:r>
            <a:r>
              <a:rPr lang="zh-CN" altLang="zh-CN" sz="2800"/>
              <a:t>表示．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公式：</a:t>
            </a:r>
            <a:r>
              <a:rPr lang="en-US" altLang="zh-CN" sz="2800" i="1"/>
              <a:t>ρ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变形式：（</a:t>
            </a:r>
            <a:r>
              <a:rPr lang="en-US" altLang="zh-CN" sz="2800"/>
              <a:t>1</a:t>
            </a:r>
            <a:r>
              <a:rPr lang="zh-CN" altLang="zh-CN" sz="2800"/>
              <a:t>）</a:t>
            </a:r>
            <a:r>
              <a:rPr lang="en-US" altLang="zh-CN" sz="2800" i="1"/>
              <a:t>m</a:t>
            </a:r>
            <a:r>
              <a:rPr lang="zh-CN" altLang="zh-CN" sz="2800"/>
              <a:t>＝</a:t>
            </a:r>
            <a:r>
              <a:rPr lang="zh-CN" altLang="zh-CN" sz="2800" u="sng"/>
              <a:t>　　　　</a:t>
            </a:r>
            <a:r>
              <a:rPr lang="zh-CN" altLang="zh-CN" sz="2800"/>
              <a:t>，用于求物体的质量；</a:t>
            </a:r>
            <a:br>
              <a:rPr lang="zh-CN" altLang="zh-CN" sz="2800"/>
            </a:br>
            <a:r>
              <a:rPr lang="en-US" altLang="zh-CN" sz="2800"/>
              <a:t>                </a:t>
            </a: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</a:t>
            </a:r>
            <a:r>
              <a:rPr lang="en-US" altLang="zh-CN" sz="2800" i="1"/>
              <a:t>V</a:t>
            </a:r>
            <a:r>
              <a:rPr lang="zh-CN" altLang="zh-CN" sz="2800"/>
              <a:t>＝</a:t>
            </a:r>
            <a:r>
              <a:rPr lang="zh-CN" altLang="zh-CN" sz="2800" u="sng"/>
              <a:t>　　　　</a:t>
            </a:r>
            <a:r>
              <a:rPr lang="zh-CN" altLang="zh-CN" sz="2800"/>
              <a:t>，用于求物体的体积．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国际单位：</a:t>
            </a:r>
            <a:r>
              <a:rPr lang="zh-CN" altLang="zh-CN" sz="2800" u="sng"/>
              <a:t>　　　　</a:t>
            </a:r>
            <a:r>
              <a:rPr lang="zh-CN" altLang="zh-CN" sz="2800"/>
              <a:t>，常用单位：</a:t>
            </a:r>
            <a:r>
              <a:rPr lang="zh-CN" altLang="zh-CN" sz="2800" u="sng"/>
              <a:t>　　　　</a:t>
            </a:r>
            <a:r>
              <a:rPr lang="zh-CN" altLang="zh-CN" sz="2800"/>
              <a:t>，单位换算：</a:t>
            </a:r>
            <a:r>
              <a:rPr lang="en-US" altLang="zh-CN" sz="2800"/>
              <a:t>1 g/cm</a:t>
            </a:r>
            <a:r>
              <a:rPr lang="en-US" altLang="zh-CN" sz="2800" baseline="30000"/>
              <a:t>3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kg/m</a:t>
            </a:r>
            <a:r>
              <a:rPr lang="en-US" altLang="zh-CN" sz="2800" baseline="30000"/>
              <a:t>3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8196" name="箭头: 五边形 3"/>
          <p:cNvSpPr/>
          <p:nvPr/>
        </p:nvSpPr>
        <p:spPr>
          <a:xfrm>
            <a:off x="595313" y="792163"/>
            <a:ext cx="2081212" cy="558800"/>
          </a:xfrm>
          <a:prstGeom prst="homePlate">
            <a:avLst>
              <a:gd name="adj" fmla="val 5000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二  密度　 </a:t>
            </a:r>
            <a:endParaRPr lang="zh-CN" altLang="en-US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7" name="矩形 2"/>
          <p:cNvSpPr/>
          <p:nvPr/>
        </p:nvSpPr>
        <p:spPr>
          <a:xfrm>
            <a:off x="5999163" y="1512888"/>
            <a:ext cx="126206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体积</a:t>
            </a:r>
            <a:endParaRPr lang="zh-CN" altLang="en-US" sz="2800">
              <a:ea typeface="黑体" pitchFamily="49" charset="-122"/>
            </a:endParaRPr>
          </a:p>
        </p:txBody>
      </p:sp>
      <p:pic>
        <p:nvPicPr>
          <p:cNvPr id="8198" name="图片 4"/>
          <p:cNvPicPr>
            <a:picLocks noChangeAspect="1"/>
          </p:cNvPicPr>
          <p:nvPr/>
        </p:nvPicPr>
        <p:blipFill>
          <a:blip r:embed="rId2"/>
          <a:srcRect r="93242"/>
          <a:stretch>
            <a:fillRect/>
          </a:stretch>
        </p:blipFill>
        <p:spPr>
          <a:xfrm>
            <a:off x="3297238" y="2513013"/>
            <a:ext cx="427037" cy="1003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9" name="矩形 5"/>
          <p:cNvSpPr/>
          <p:nvPr/>
        </p:nvSpPr>
        <p:spPr>
          <a:xfrm>
            <a:off x="4068763" y="3516313"/>
            <a:ext cx="57785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ρV</a:t>
            </a:r>
            <a:endParaRPr lang="zh-CN" altLang="en-US"/>
          </a:p>
        </p:txBody>
      </p:sp>
      <p:pic>
        <p:nvPicPr>
          <p:cNvPr id="8200" name="图片 6"/>
          <p:cNvPicPr>
            <a:picLocks noChangeAspect="1"/>
          </p:cNvPicPr>
          <p:nvPr/>
        </p:nvPicPr>
        <p:blipFill>
          <a:blip r:embed="rId3"/>
          <a:srcRect r="93816"/>
          <a:stretch>
            <a:fillRect/>
          </a:stretch>
        </p:blipFill>
        <p:spPr>
          <a:xfrm>
            <a:off x="4087813" y="3865563"/>
            <a:ext cx="392112" cy="1003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201" name="矩形 7"/>
          <p:cNvSpPr/>
          <p:nvPr/>
        </p:nvSpPr>
        <p:spPr>
          <a:xfrm>
            <a:off x="4121150" y="1512888"/>
            <a:ext cx="9017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质量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8202" name="矩形 8"/>
          <p:cNvSpPr/>
          <p:nvPr/>
        </p:nvSpPr>
        <p:spPr>
          <a:xfrm>
            <a:off x="4068763" y="5705475"/>
            <a:ext cx="10239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8203" name="矩形 9"/>
          <p:cNvSpPr/>
          <p:nvPr/>
        </p:nvSpPr>
        <p:spPr>
          <a:xfrm>
            <a:off x="2833688" y="4956175"/>
            <a:ext cx="14017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kg/m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8204" name="矩形 10"/>
          <p:cNvSpPr/>
          <p:nvPr/>
        </p:nvSpPr>
        <p:spPr>
          <a:xfrm>
            <a:off x="6481763" y="4972050"/>
            <a:ext cx="13811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g/cm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  <p:bldP spid="8199" grpId="0"/>
      <p:bldP spid="8201" grpId="0"/>
      <p:bldP spid="8202" grpId="0"/>
      <p:bldP spid="8203" grpId="0"/>
      <p:bldP spid="820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19" name="标题 1"/>
          <p:cNvSpPr>
            <a:spLocks noGrp="1"/>
          </p:cNvSpPr>
          <p:nvPr>
            <p:ph type="title" idx="4294967295"/>
          </p:nvPr>
        </p:nvSpPr>
        <p:spPr>
          <a:xfrm>
            <a:off x="508000" y="8048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000"/>
              </a:lnSpc>
            </a:pPr>
            <a:r>
              <a:rPr lang="en-US" altLang="zh-CN" sz="2800"/>
              <a:t>4.</a:t>
            </a:r>
            <a:r>
              <a:rPr lang="zh-CN" altLang="zh-CN" sz="2800"/>
              <a:t>物理意义：如</a:t>
            </a:r>
            <a:r>
              <a:rPr lang="en-US" altLang="zh-CN" sz="2800" i="1"/>
              <a:t>ρ</a:t>
            </a:r>
            <a:r>
              <a:rPr lang="zh-CN" altLang="zh-CN" sz="2800" baseline="-25000"/>
              <a:t>水</a:t>
            </a:r>
            <a:r>
              <a:rPr lang="zh-CN" altLang="zh-CN" sz="2800"/>
              <a:t>＝</a:t>
            </a:r>
            <a:r>
              <a:rPr lang="en-US" altLang="zh-CN" sz="2800"/>
              <a:t>1.0×10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r>
              <a:rPr lang="zh-CN" altLang="zh-CN" sz="2800"/>
              <a:t>表示每立方米水的质量为</a:t>
            </a:r>
            <a:r>
              <a:rPr lang="zh-CN" altLang="zh-CN" sz="2800" u="sng"/>
              <a:t>　　　　　</a:t>
            </a:r>
            <a:r>
              <a:rPr lang="en-US" altLang="zh-CN" sz="2800"/>
              <a:t>kg.</a:t>
            </a:r>
            <a:br>
              <a:rPr lang="zh-CN" altLang="zh-CN" sz="2800"/>
            </a:br>
            <a:r>
              <a:rPr lang="en-US" altLang="zh-CN" sz="2800"/>
              <a:t>5.</a:t>
            </a:r>
            <a:r>
              <a:rPr lang="zh-CN" altLang="zh-CN" sz="2800"/>
              <a:t>理解：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）密度是物质的一种特性，与物体的质量、体积、形状无关，与</a:t>
            </a:r>
            <a:r>
              <a:rPr lang="zh-CN" altLang="zh-CN" sz="2800" u="sng"/>
              <a:t>　　　</a:t>
            </a:r>
            <a:r>
              <a:rPr lang="en-US" altLang="zh-CN" sz="2800" u="sng"/>
              <a:t>    </a:t>
            </a:r>
            <a:r>
              <a:rPr lang="zh-CN" altLang="zh-CN" sz="2800" u="sng"/>
              <a:t>　　</a:t>
            </a:r>
            <a:r>
              <a:rPr lang="zh-CN" altLang="zh-CN" sz="2800"/>
              <a:t>、</a:t>
            </a:r>
            <a:r>
              <a:rPr lang="zh-CN" altLang="zh-CN" sz="2800" u="sng"/>
              <a:t>　　　　</a:t>
            </a:r>
            <a:r>
              <a:rPr lang="en-US" altLang="zh-CN" sz="2800" u="sng"/>
              <a:t>   </a:t>
            </a:r>
            <a:r>
              <a:rPr lang="zh-CN" altLang="zh-CN" sz="2800" u="sng"/>
              <a:t>　</a:t>
            </a:r>
            <a:r>
              <a:rPr lang="zh-CN" altLang="zh-CN" sz="2800"/>
              <a:t>有关；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）同种材料，同种物质，</a:t>
            </a:r>
            <a:r>
              <a:rPr lang="en-US" altLang="zh-CN" sz="2800" i="1"/>
              <a:t>ρ</a:t>
            </a:r>
            <a:r>
              <a:rPr lang="zh-CN" altLang="zh-CN" sz="2800" u="sng"/>
              <a:t>　　　　　</a:t>
            </a:r>
            <a:r>
              <a:rPr lang="zh-CN" altLang="zh-CN" sz="2800"/>
              <a:t>，</a:t>
            </a:r>
            <a:r>
              <a:rPr lang="en-US" altLang="zh-CN" sz="2800" i="1"/>
              <a:t>m</a:t>
            </a:r>
            <a:r>
              <a:rPr lang="zh-CN" altLang="zh-CN" sz="2800"/>
              <a:t>与 </a:t>
            </a:r>
            <a:r>
              <a:rPr lang="en-US" altLang="zh-CN" sz="2800" i="1"/>
              <a:t>V</a:t>
            </a:r>
            <a:r>
              <a:rPr lang="zh-CN" altLang="zh-CN" sz="2800"/>
              <a:t>成正比；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）质量相同的不同物质，密度</a:t>
            </a:r>
            <a:r>
              <a:rPr lang="en-US" altLang="zh-CN" sz="2800" i="1"/>
              <a:t>ρ</a:t>
            </a:r>
            <a:r>
              <a:rPr lang="zh-CN" altLang="zh-CN" sz="2800"/>
              <a:t>与体积成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；体积相同的不同物质密度</a:t>
            </a:r>
            <a:r>
              <a:rPr lang="en-US" altLang="zh-CN" sz="2800" i="1"/>
              <a:t>ρ</a:t>
            </a:r>
            <a:r>
              <a:rPr lang="zh-CN" altLang="zh-CN" sz="2800"/>
              <a:t>与质量成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9220" name="矩形 3"/>
          <p:cNvSpPr/>
          <p:nvPr/>
        </p:nvSpPr>
        <p:spPr>
          <a:xfrm>
            <a:off x="2495550" y="1298575"/>
            <a:ext cx="66516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/>
          </a:p>
        </p:txBody>
      </p:sp>
      <p:sp>
        <p:nvSpPr>
          <p:cNvPr id="9221" name="矩形 4"/>
          <p:cNvSpPr/>
          <p:nvPr/>
        </p:nvSpPr>
        <p:spPr>
          <a:xfrm>
            <a:off x="3467100" y="2798763"/>
            <a:ext cx="23399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物质的种类　</a:t>
            </a:r>
            <a:endParaRPr lang="zh-CN" altLang="en-US" sz="2800"/>
          </a:p>
        </p:txBody>
      </p:sp>
      <p:sp>
        <p:nvSpPr>
          <p:cNvPr id="9222" name="矩形 5"/>
          <p:cNvSpPr/>
          <p:nvPr/>
        </p:nvSpPr>
        <p:spPr>
          <a:xfrm>
            <a:off x="5943600" y="2789238"/>
            <a:ext cx="19812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物质的状态</a:t>
            </a:r>
            <a:endParaRPr lang="zh-CN" altLang="en-US" sz="2800"/>
          </a:p>
        </p:txBody>
      </p:sp>
      <p:sp>
        <p:nvSpPr>
          <p:cNvPr id="9223" name="矩形 6"/>
          <p:cNvSpPr/>
          <p:nvPr/>
        </p:nvSpPr>
        <p:spPr>
          <a:xfrm>
            <a:off x="5557838" y="3835400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/>
          </a:p>
        </p:txBody>
      </p:sp>
      <p:sp>
        <p:nvSpPr>
          <p:cNvPr id="9224" name="矩形 7"/>
          <p:cNvSpPr/>
          <p:nvPr/>
        </p:nvSpPr>
        <p:spPr>
          <a:xfrm>
            <a:off x="1033463" y="5349875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反比</a:t>
            </a:r>
            <a:endParaRPr lang="zh-CN" altLang="en-US" sz="2800"/>
          </a:p>
        </p:txBody>
      </p:sp>
      <p:sp>
        <p:nvSpPr>
          <p:cNvPr id="9225" name="矩形 8"/>
          <p:cNvSpPr/>
          <p:nvPr/>
        </p:nvSpPr>
        <p:spPr>
          <a:xfrm>
            <a:off x="1319213" y="5873750"/>
            <a:ext cx="90328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正比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3" grpId="0"/>
      <p:bldP spid="9224" grpId="0"/>
      <p:bldP spid="92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3" name="标题 1"/>
          <p:cNvSpPr>
            <a:spLocks noGrp="1"/>
          </p:cNvSpPr>
          <p:nvPr>
            <p:ph type="title" idx="4294967295"/>
          </p:nvPr>
        </p:nvSpPr>
        <p:spPr>
          <a:xfrm>
            <a:off x="420688" y="14906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密度与温度：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）温度能改变物质的密度，温度升高时，大部分物质的体积会变</a:t>
            </a:r>
            <a:r>
              <a:rPr lang="zh-CN" altLang="zh-CN" sz="2800" u="sng"/>
              <a:t>　　　　</a:t>
            </a:r>
            <a:r>
              <a:rPr lang="zh-CN" altLang="zh-CN" sz="2800"/>
              <a:t>，密度会变</a:t>
            </a:r>
            <a:r>
              <a:rPr lang="zh-CN" altLang="zh-CN" sz="2800" u="sng"/>
              <a:t>　　　　</a:t>
            </a:r>
            <a:r>
              <a:rPr lang="zh-CN" altLang="zh-CN" sz="2800"/>
              <a:t>，这种规律我们称之为</a:t>
            </a:r>
            <a:r>
              <a:rPr lang="zh-CN" altLang="zh-CN" sz="2800" u="sng"/>
              <a:t>　　　　　</a:t>
            </a:r>
            <a:r>
              <a:rPr lang="zh-CN" altLang="zh-CN" sz="2800"/>
              <a:t>．在我们常见的固、液、气三种状态的物质中，</a:t>
            </a:r>
            <a:r>
              <a:rPr lang="zh-CN" altLang="zh-CN" sz="2800" u="sng"/>
              <a:t>　　　　　</a:t>
            </a:r>
            <a:r>
              <a:rPr lang="zh-CN" altLang="zh-CN" sz="2800"/>
              <a:t>的密度受温度影响最大，</a:t>
            </a:r>
            <a:r>
              <a:rPr lang="zh-CN" altLang="zh-CN" sz="2800" u="sng"/>
              <a:t>　　　　　</a:t>
            </a:r>
            <a:r>
              <a:rPr lang="zh-CN" altLang="zh-CN" sz="2800"/>
              <a:t>的密度受温度的影响最小．</a:t>
            </a:r>
            <a:endParaRPr lang="zh-CN" altLang="en-US" sz="2800"/>
          </a:p>
        </p:txBody>
      </p:sp>
      <p:sp>
        <p:nvSpPr>
          <p:cNvPr id="10244" name="箭头: 五边形 3"/>
          <p:cNvSpPr/>
          <p:nvPr/>
        </p:nvSpPr>
        <p:spPr>
          <a:xfrm>
            <a:off x="595313" y="879475"/>
            <a:ext cx="3832225" cy="558800"/>
          </a:xfrm>
          <a:prstGeom prst="homePlate">
            <a:avLst>
              <a:gd name="adj" fmla="val 50006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三　密度与社会生活　 </a:t>
            </a:r>
            <a:endParaRPr lang="zh-CN" altLang="en-US" sz="280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5" name="矩形 2"/>
          <p:cNvSpPr/>
          <p:nvPr/>
        </p:nvSpPr>
        <p:spPr>
          <a:xfrm>
            <a:off x="3817938" y="4772025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固体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0246" name="矩形 4"/>
          <p:cNvSpPr/>
          <p:nvPr/>
        </p:nvSpPr>
        <p:spPr>
          <a:xfrm>
            <a:off x="3725863" y="2819400"/>
            <a:ext cx="5445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0247" name="矩形 5"/>
          <p:cNvSpPr/>
          <p:nvPr/>
        </p:nvSpPr>
        <p:spPr>
          <a:xfrm>
            <a:off x="6980238" y="2844800"/>
            <a:ext cx="54451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0248" name="矩形 6"/>
          <p:cNvSpPr/>
          <p:nvPr/>
        </p:nvSpPr>
        <p:spPr>
          <a:xfrm>
            <a:off x="3760788" y="3471863"/>
            <a:ext cx="16224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热胀冷缩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0249" name="矩形 7"/>
          <p:cNvSpPr/>
          <p:nvPr/>
        </p:nvSpPr>
        <p:spPr>
          <a:xfrm>
            <a:off x="5862638" y="4110038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气体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  <p:bldP spid="10247" grpId="0"/>
      <p:bldP spid="10248" grpId="0"/>
      <p:bldP spid="102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6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）水具有反常膨胀的特性：当水温高于</a:t>
            </a:r>
            <a:r>
              <a:rPr lang="en-US" altLang="zh-CN" sz="2800"/>
              <a:t>4 ℃</a:t>
            </a:r>
            <a:r>
              <a:rPr lang="zh-CN" altLang="zh-CN" sz="2800"/>
              <a:t>时，随着温度的升高，水的密度越来越</a:t>
            </a:r>
            <a:r>
              <a:rPr lang="zh-CN" altLang="zh-CN" sz="2800" u="sng"/>
              <a:t>　　　　　</a:t>
            </a:r>
            <a:r>
              <a:rPr lang="zh-CN" altLang="zh-CN" sz="2800"/>
              <a:t>；当水温低于</a:t>
            </a:r>
            <a:r>
              <a:rPr lang="en-US" altLang="zh-CN" sz="2800"/>
              <a:t>4 ℃</a:t>
            </a:r>
            <a:r>
              <a:rPr lang="zh-CN" altLang="zh-CN" sz="2800"/>
              <a:t>时，随着温度的降低，水的密度越来越</a:t>
            </a:r>
            <a:r>
              <a:rPr lang="zh-CN" altLang="zh-CN" sz="2800" u="sng"/>
              <a:t>　　　　　</a:t>
            </a:r>
            <a:r>
              <a:rPr lang="zh-CN" altLang="zh-CN" sz="2800"/>
              <a:t>；水在</a:t>
            </a:r>
            <a:r>
              <a:rPr lang="en-US" altLang="zh-CN" sz="2800"/>
              <a:t>40 ℃</a:t>
            </a:r>
            <a:r>
              <a:rPr lang="zh-CN" altLang="zh-CN" sz="2800"/>
              <a:t>时密度最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）风的形成：空气受热膨胀，体积变</a:t>
            </a:r>
            <a:r>
              <a:rPr lang="zh-CN" altLang="zh-CN" sz="2800" u="sng"/>
              <a:t>　　　</a:t>
            </a:r>
            <a:r>
              <a:rPr lang="zh-CN" altLang="zh-CN" sz="2800"/>
              <a:t>，根据密度</a:t>
            </a:r>
            <a:r>
              <a:rPr lang="en-US" altLang="zh-CN" sz="2800" i="1"/>
              <a:t>ρ</a:t>
            </a:r>
            <a:r>
              <a:rPr lang="zh-CN" altLang="zh-CN" sz="2800"/>
              <a:t>＝</a:t>
            </a:r>
            <a:r>
              <a:rPr lang="en-US" altLang="zh-CN" sz="2800" i="1"/>
              <a:t>m</a:t>
            </a:r>
            <a:r>
              <a:rPr lang="en-US" altLang="zh-CN" sz="2800"/>
              <a:t>/</a:t>
            </a:r>
            <a:r>
              <a:rPr lang="en-US" altLang="zh-CN" sz="2800" i="1"/>
              <a:t>V</a:t>
            </a:r>
            <a:r>
              <a:rPr lang="zh-CN" altLang="zh-CN" sz="2800"/>
              <a:t>，密度变</a:t>
            </a:r>
            <a:r>
              <a:rPr lang="zh-CN" altLang="zh-CN" sz="2800" u="sng"/>
              <a:t>　　　　</a:t>
            </a:r>
            <a:r>
              <a:rPr lang="zh-CN" altLang="zh-CN" sz="2800"/>
              <a:t>而上升；热空气上升后，周围温度低的冷空气就从四面八方流过来，从而形成风．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利用可以鉴别物质，可以求物体的质量、体积；可判断物体实心还是空心．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1268" name="矩形 3"/>
          <p:cNvSpPr/>
          <p:nvPr/>
        </p:nvSpPr>
        <p:spPr>
          <a:xfrm>
            <a:off x="6518275" y="1427163"/>
            <a:ext cx="5445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</a:t>
            </a:r>
            <a:endParaRPr lang="zh-CN" altLang="en-US" sz="2800"/>
          </a:p>
        </p:txBody>
      </p:sp>
      <p:sp>
        <p:nvSpPr>
          <p:cNvPr id="11269" name="矩形 4"/>
          <p:cNvSpPr/>
          <p:nvPr/>
        </p:nvSpPr>
        <p:spPr>
          <a:xfrm>
            <a:off x="1552575" y="2482850"/>
            <a:ext cx="542925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</a:t>
            </a:r>
            <a:endParaRPr lang="zh-CN" altLang="en-US" sz="2800"/>
          </a:p>
        </p:txBody>
      </p:sp>
      <p:sp>
        <p:nvSpPr>
          <p:cNvPr id="11270" name="矩形 5"/>
          <p:cNvSpPr/>
          <p:nvPr/>
        </p:nvSpPr>
        <p:spPr>
          <a:xfrm>
            <a:off x="6616700" y="2468563"/>
            <a:ext cx="544513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</a:t>
            </a:r>
            <a:endParaRPr lang="zh-CN" altLang="en-US" sz="2800"/>
          </a:p>
        </p:txBody>
      </p:sp>
      <p:sp>
        <p:nvSpPr>
          <p:cNvPr id="11271" name="矩形 6"/>
          <p:cNvSpPr/>
          <p:nvPr/>
        </p:nvSpPr>
        <p:spPr>
          <a:xfrm>
            <a:off x="7062788" y="3013075"/>
            <a:ext cx="542925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</a:t>
            </a:r>
            <a:endParaRPr lang="zh-CN" altLang="en-US" sz="2800"/>
          </a:p>
        </p:txBody>
      </p:sp>
      <p:sp>
        <p:nvSpPr>
          <p:cNvPr id="11272" name="矩形 7"/>
          <p:cNvSpPr/>
          <p:nvPr/>
        </p:nvSpPr>
        <p:spPr>
          <a:xfrm>
            <a:off x="4935538" y="3535363"/>
            <a:ext cx="5429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  <p:bldP spid="11270" grpId="0"/>
      <p:bldP spid="11271" grpId="0"/>
      <p:bldP spid="112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天平的使用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安徽）实验室用的托盘天平，砝码盒中常配备的砝码规格有</a:t>
            </a:r>
            <a:r>
              <a:rPr lang="en-US" altLang="zh-CN" sz="2800"/>
              <a:t>∶100</a:t>
            </a:r>
            <a:r>
              <a:rPr lang="zh-CN" altLang="zh-CN" sz="2800"/>
              <a:t>方面</a:t>
            </a:r>
            <a:r>
              <a:rPr lang="en-US" altLang="zh-CN" sz="2800"/>
              <a:t>g</a:t>
            </a:r>
            <a:r>
              <a:rPr lang="zh-CN" altLang="zh-CN" sz="2800"/>
              <a:t>、</a:t>
            </a:r>
            <a:r>
              <a:rPr lang="en-US" altLang="zh-CN" sz="2800"/>
              <a:t>50 g</a:t>
            </a:r>
            <a:r>
              <a:rPr lang="zh-CN" altLang="zh-CN" sz="2800"/>
              <a:t>、</a:t>
            </a:r>
            <a:r>
              <a:rPr lang="en-US" altLang="zh-CN" sz="2800"/>
              <a:t>20 g</a:t>
            </a:r>
            <a:r>
              <a:rPr lang="zh-CN" altLang="zh-CN" sz="2800"/>
              <a:t>、</a:t>
            </a:r>
            <a:r>
              <a:rPr lang="en-US" altLang="zh-CN" sz="2800"/>
              <a:t>10 g</a:t>
            </a:r>
            <a:r>
              <a:rPr lang="zh-CN" altLang="zh-CN" sz="2800"/>
              <a:t>、</a:t>
            </a:r>
            <a:r>
              <a:rPr lang="en-US" altLang="zh-CN" sz="2800"/>
              <a:t>5 g</a:t>
            </a:r>
            <a:r>
              <a:rPr lang="zh-CN" altLang="zh-CN" sz="2800"/>
              <a:t>．现要测量一物体的质量（约为</a:t>
            </a:r>
            <a:r>
              <a:rPr lang="en-US" altLang="zh-CN" sz="2800"/>
              <a:t>70 g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263" y="1706563"/>
            <a:ext cx="792162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2293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3175" y="3708400"/>
            <a:ext cx="6783388" cy="23558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1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144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）调节横梁平衡</a:t>
            </a:r>
            <a:r>
              <a:rPr lang="en-US" altLang="zh-CN" sz="2800"/>
              <a:t>∶</a:t>
            </a:r>
            <a:r>
              <a:rPr lang="zh-CN" altLang="zh-CN" sz="2800"/>
              <a:t>将天平放在水平桌面上，取下两侧的垫圈，指针就开始摆动．稳定后指针指在分度盘的位置如图甲所示．则接下来的调节过程为</a:t>
            </a:r>
            <a:r>
              <a:rPr lang="en-US" altLang="zh-CN" sz="2800"/>
              <a:t>∶________________________________________   </a:t>
            </a:r>
            <a:br>
              <a:rPr lang="en-US" altLang="zh-CN" sz="2800"/>
            </a:br>
            <a:r>
              <a:rPr lang="en-US" altLang="zh-CN" sz="2800"/>
              <a:t>        ________________________________.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3316" name="矩形 3"/>
          <p:cNvSpPr/>
          <p:nvPr/>
        </p:nvSpPr>
        <p:spPr>
          <a:xfrm>
            <a:off x="1420813" y="3487738"/>
            <a:ext cx="6789737" cy="13112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游码归零，调节平衡螺母使指针指向分度盘中央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339" name="标题 1"/>
          <p:cNvSpPr>
            <a:spLocks noGrp="1"/>
          </p:cNvSpPr>
          <p:nvPr>
            <p:ph type="title" idx="4294967295"/>
          </p:nvPr>
        </p:nvSpPr>
        <p:spPr>
          <a:xfrm>
            <a:off x="536575" y="1662113"/>
            <a:ext cx="8220075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）调节天平横梁平衡后，将物体放在左盘中，用镊子由大到小在右盘中加减砝码</a:t>
            </a:r>
            <a:r>
              <a:rPr lang="en-US" altLang="zh-CN" sz="2800"/>
              <a:t>……</a:t>
            </a:r>
            <a:r>
              <a:rPr lang="zh-CN" altLang="zh-CN" sz="2800"/>
              <a:t>，当放入</a:t>
            </a:r>
            <a:r>
              <a:rPr lang="en-US" altLang="zh-CN" sz="2800"/>
              <a:t>5 g</a:t>
            </a:r>
            <a:r>
              <a:rPr lang="zh-CN" altLang="zh-CN" sz="2800"/>
              <a:t>的砝码时，指针偏向分度盘的右侧，如图乙所示．则接下来的操作是</a:t>
            </a:r>
            <a:r>
              <a:rPr lang="zh-CN" altLang="zh-CN" sz="2800" u="sng"/>
              <a:t>　　　　　　</a:t>
            </a:r>
            <a:r>
              <a:rPr lang="en-US" altLang="zh-CN" sz="2800" u="sng"/>
              <a:t>                            </a:t>
            </a:r>
            <a:r>
              <a:rPr lang="zh-CN" altLang="zh-CN" sz="2800" u="sng"/>
              <a:t>　</a:t>
            </a:r>
            <a:r>
              <a:rPr lang="zh-CN" altLang="zh-CN" sz="2800"/>
              <a:t>，直到横梁恢复平衡．</a:t>
            </a:r>
            <a:endParaRPr lang="zh-CN" altLang="en-US" sz="2800"/>
          </a:p>
        </p:txBody>
      </p:sp>
      <p:sp>
        <p:nvSpPr>
          <p:cNvPr id="14340" name="矩形 2"/>
          <p:cNvSpPr/>
          <p:nvPr/>
        </p:nvSpPr>
        <p:spPr>
          <a:xfrm>
            <a:off x="3141663" y="3632200"/>
            <a:ext cx="48514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取下最小砝码，向右移动游码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36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63663"/>
            <a:ext cx="8128000" cy="41306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天平使用：放在水平台面上，游码移到标尺的零刻度处，调节平衡螺母，使指针指向分度盘中央（偏左调右）；左物右码；用镊子加减砝码，加砝码时先大后小，移动游码使天平再次平衡，最后读数．注意测量过程中不能调节平衡螺母，向右移游码相当于向右盘中加小砝码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 idx="4294967295"/>
          </p:nvPr>
        </p:nvSpPr>
        <p:spPr>
          <a:xfrm>
            <a:off x="582613" y="11033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</a:t>
            </a:r>
            <a:r>
              <a:rPr lang="zh-CN" altLang="zh-CN" sz="2800"/>
              <a:t>小薇同学在测固体质量时，操作步骤如下：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）在实验室，小微把天平放在水平工作台上，将游码归零，发现指针偏向分度盘的左侧，此时应将平衡螺母向</a:t>
            </a:r>
            <a:r>
              <a:rPr lang="zh-CN" altLang="zh-CN" sz="2800" u="sng"/>
              <a:t>　　　　　</a:t>
            </a:r>
            <a:r>
              <a:rPr lang="zh-CN" altLang="zh-CN" sz="2800"/>
              <a:t>调节 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），使天平横梁平衡．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638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325" y="1268413"/>
            <a:ext cx="1323975" cy="487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8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6389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1625" y="1871663"/>
            <a:ext cx="3460750" cy="16144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0" name="矩形 7"/>
          <p:cNvSpPr/>
          <p:nvPr/>
        </p:nvSpPr>
        <p:spPr>
          <a:xfrm>
            <a:off x="3371850" y="5011738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右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1" name="标题 1"/>
          <p:cNvSpPr>
            <a:spLocks noGrp="1"/>
          </p:cNvSpPr>
          <p:nvPr>
            <p:ph type="title" idx="4294967295"/>
          </p:nvPr>
        </p:nvSpPr>
        <p:spPr>
          <a:xfrm>
            <a:off x="582613" y="11033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）小薇选用了一块小矿石，用调好的天平测它的质量，当右盘中所加砝码和游码的位置如上图所示时，天平恢复平衡，则测得的矿石质量是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g.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）实验后，小微发现使用的</a:t>
            </a:r>
            <a:r>
              <a:rPr lang="en-US" altLang="zh-CN" sz="2800"/>
              <a:t>20 g</a:t>
            </a:r>
            <a:r>
              <a:rPr lang="zh-CN" altLang="zh-CN" sz="2800"/>
              <a:t>砝码生锈了，由此导致测得的矿石质量会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偏大</a:t>
            </a:r>
            <a:r>
              <a:rPr lang="en-US" altLang="zh-CN" sz="2800"/>
              <a:t>”“</a:t>
            </a:r>
            <a:r>
              <a:rPr lang="zh-CN" altLang="zh-CN" sz="2800"/>
              <a:t>偏小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7412" name="矩形 3"/>
          <p:cNvSpPr/>
          <p:nvPr/>
        </p:nvSpPr>
        <p:spPr>
          <a:xfrm>
            <a:off x="1176338" y="3119438"/>
            <a:ext cx="8143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76.6</a:t>
            </a:r>
            <a:endParaRPr lang="zh-CN" altLang="en-US" sz="2800"/>
          </a:p>
        </p:txBody>
      </p:sp>
      <p:sp>
        <p:nvSpPr>
          <p:cNvPr id="17413" name="矩形 4"/>
          <p:cNvSpPr/>
          <p:nvPr/>
        </p:nvSpPr>
        <p:spPr>
          <a:xfrm>
            <a:off x="5008563" y="4376738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偏小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  <p:bldP spid="174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 idx="4294967295"/>
          </p:nvPr>
        </p:nvSpPr>
        <p:spPr>
          <a:xfrm>
            <a:off x="479425" y="593725"/>
            <a:ext cx="8334375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密度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青岛）关于物质的密度，下列说法正确的是（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．一罐氧气用掉部分后，罐内氧气的质量变小，密度不变</a:t>
            </a:r>
            <a:br>
              <a:rPr lang="zh-CN" altLang="zh-CN" sz="2800"/>
            </a:br>
            <a:r>
              <a:rPr lang="en-US" altLang="zh-CN" sz="2800"/>
              <a:t> B</a:t>
            </a:r>
            <a:r>
              <a:rPr lang="zh-CN" altLang="zh-CN" sz="2800"/>
              <a:t>．一只气球受热膨胀后，球内气体的质量不变，密度变大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．一支粉笔用掉部分后，它的体积变小，密度变小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．一块冰熔化成水后，它的体积变小，密度变大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8435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063" y="1417638"/>
            <a:ext cx="790575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437" name="矩形 3"/>
          <p:cNvSpPr/>
          <p:nvPr/>
        </p:nvSpPr>
        <p:spPr>
          <a:xfrm>
            <a:off x="1758950" y="1952625"/>
            <a:ext cx="481013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45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931988"/>
            <a:ext cx="8128000" cy="27844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【点拔】同一物质密度与质量、体积无关，与物质的种类、状态有关；固体、液体密度一般不变；气体的体积容易改变，密度容易变化，需要按照公式进行分析．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黔东南）如下图所示是甲和乙两种物质的质量与体积关系图象，下列说法正确的是（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甲物质的密度随体积增大而增大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．当甲和乙两物质的质量相同时，</a:t>
            </a:r>
            <a:br>
              <a:rPr lang="en-US" altLang="zh-CN" sz="2800"/>
            </a:br>
            <a:r>
              <a:rPr lang="zh-CN" altLang="zh-CN" sz="2800"/>
              <a:t>乙物质的体积较大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．甲、乙两种物质的密度之比是</a:t>
            </a:r>
            <a:r>
              <a:rPr lang="en-US" altLang="zh-CN" sz="2800"/>
              <a:t>4∶1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．体积为</a:t>
            </a:r>
            <a:r>
              <a:rPr lang="en-US" altLang="zh-CN" sz="2800"/>
              <a:t>5 cm</a:t>
            </a:r>
            <a:r>
              <a:rPr lang="en-US" altLang="zh-CN" sz="2800" baseline="30000"/>
              <a:t>3</a:t>
            </a:r>
            <a:r>
              <a:rPr lang="zh-CN" altLang="zh-CN" sz="2800"/>
              <a:t>的乙物质，质量为</a:t>
            </a:r>
            <a:r>
              <a:rPr lang="en-US" altLang="zh-CN" sz="2800"/>
              <a:t>10 g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048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938" y="960438"/>
            <a:ext cx="1339850" cy="495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4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0485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7750" y="2597150"/>
            <a:ext cx="2500313" cy="20494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6" name="矩形 7"/>
          <p:cNvSpPr/>
          <p:nvPr/>
        </p:nvSpPr>
        <p:spPr>
          <a:xfrm>
            <a:off x="1076325" y="2228850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标题 3"/>
          <p:cNvSpPr>
            <a:spLocks noGrp="1"/>
          </p:cNvSpPr>
          <p:nvPr>
            <p:ph type="title" idx="4294967295"/>
          </p:nvPr>
        </p:nvSpPr>
        <p:spPr>
          <a:xfrm>
            <a:off x="508000" y="6810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三　  质量与密度的理解与计算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）体积为</a:t>
            </a:r>
            <a:r>
              <a:rPr lang="en-US" altLang="zh-CN" sz="2800"/>
              <a:t>100 cm</a:t>
            </a:r>
            <a:r>
              <a:rPr lang="en-US" altLang="zh-CN" sz="2800" baseline="30000"/>
              <a:t>3</a:t>
            </a:r>
            <a:r>
              <a:rPr lang="zh-CN" altLang="zh-CN" sz="2800"/>
              <a:t>的钛合金材料质量约为</a:t>
            </a:r>
            <a:r>
              <a:rPr lang="en-US" altLang="zh-CN" sz="2800"/>
              <a:t>0.4 kg</a:t>
            </a:r>
            <a:r>
              <a:rPr lang="zh-CN" altLang="zh-CN" sz="2800"/>
              <a:t>，则钛合金材料的密度为</a:t>
            </a:r>
            <a:r>
              <a:rPr lang="zh-CN" altLang="zh-CN" sz="2800" u="sng"/>
              <a:t>　　　　</a:t>
            </a:r>
            <a:r>
              <a:rPr lang="en-US" altLang="zh-CN" sz="2800"/>
              <a:t>kg/m</a:t>
            </a:r>
            <a:r>
              <a:rPr lang="en-US" altLang="zh-CN" sz="2800" baseline="30000"/>
              <a:t>3</a:t>
            </a:r>
            <a:r>
              <a:rPr lang="zh-CN" altLang="zh-CN" sz="2800"/>
              <a:t>，若将该钛合金从地球带到太空，则其质量</a:t>
            </a:r>
            <a:r>
              <a:rPr lang="zh-CN" altLang="zh-CN" sz="2800" u="sng"/>
              <a:t>　　　　　</a:t>
            </a:r>
            <a:r>
              <a:rPr lang="zh-CN" altLang="zh-CN" sz="2800"/>
              <a:t>、密度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）将一瓶标有</a:t>
            </a:r>
            <a:r>
              <a:rPr lang="en-US" altLang="zh-CN" sz="2800"/>
              <a:t>550 mL</a:t>
            </a:r>
            <a:r>
              <a:rPr lang="zh-CN" altLang="zh-CN" sz="2800"/>
              <a:t>的矿泉水放入冰箱的冷冻室，一段时间后完全结冰，冰的质量是</a:t>
            </a:r>
            <a:r>
              <a:rPr lang="zh-CN" altLang="zh-CN" sz="2800" u="sng"/>
              <a:t>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en-US" altLang="zh-CN" sz="2800"/>
              <a:t>kg</a:t>
            </a:r>
            <a:r>
              <a:rPr lang="zh-CN" altLang="zh-CN" sz="2800"/>
              <a:t>，体积将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”“</a:t>
            </a:r>
            <a:r>
              <a:rPr lang="zh-CN" altLang="zh-CN" sz="2800"/>
              <a:t>变大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）；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1507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1477963"/>
            <a:ext cx="790575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8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509" name="矩形 5"/>
          <p:cNvSpPr/>
          <p:nvPr/>
        </p:nvSpPr>
        <p:spPr>
          <a:xfrm>
            <a:off x="4965700" y="2062163"/>
            <a:ext cx="12033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/>
          </a:p>
        </p:txBody>
      </p:sp>
      <p:sp>
        <p:nvSpPr>
          <p:cNvPr id="21510" name="矩形 7"/>
          <p:cNvSpPr/>
          <p:nvPr/>
        </p:nvSpPr>
        <p:spPr>
          <a:xfrm>
            <a:off x="6692900" y="2682875"/>
            <a:ext cx="9032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21511" name="矩形 9"/>
          <p:cNvSpPr/>
          <p:nvPr/>
        </p:nvSpPr>
        <p:spPr>
          <a:xfrm>
            <a:off x="1620838" y="3311525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21512" name="矩形 10"/>
          <p:cNvSpPr/>
          <p:nvPr/>
        </p:nvSpPr>
        <p:spPr>
          <a:xfrm>
            <a:off x="6932613" y="4613275"/>
            <a:ext cx="8143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0.55</a:t>
            </a:r>
            <a:endParaRPr lang="zh-CN" altLang="en-US" sz="2800"/>
          </a:p>
        </p:txBody>
      </p:sp>
      <p:sp>
        <p:nvSpPr>
          <p:cNvPr id="21513" name="矩形 11"/>
          <p:cNvSpPr/>
          <p:nvPr/>
        </p:nvSpPr>
        <p:spPr>
          <a:xfrm>
            <a:off x="2822575" y="5218113"/>
            <a:ext cx="9032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变大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9" grpId="0"/>
      <p:bldP spid="21510" grpId="0"/>
      <p:bldP spid="21511" grpId="0"/>
      <p:bldP spid="21512" grpId="0"/>
      <p:bldP spid="215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1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）氧气瓶的质量是</a:t>
            </a:r>
            <a:r>
              <a:rPr lang="en-US" altLang="zh-CN" sz="2800"/>
              <a:t>5 kg</a:t>
            </a:r>
            <a:r>
              <a:rPr lang="zh-CN" altLang="zh-CN" sz="2800"/>
              <a:t>，装入压缩氧气后总质量为</a:t>
            </a:r>
            <a:r>
              <a:rPr lang="en-US" altLang="zh-CN" sz="2800"/>
              <a:t>6 kg</a:t>
            </a:r>
            <a:r>
              <a:rPr lang="zh-CN" altLang="zh-CN" sz="2800"/>
              <a:t>，氧气瓶容积是</a:t>
            </a:r>
            <a:r>
              <a:rPr lang="en-US" altLang="zh-CN" sz="2800"/>
              <a:t>10 dm</a:t>
            </a:r>
            <a:r>
              <a:rPr lang="en-US" altLang="zh-CN" sz="2800" baseline="30000"/>
              <a:t>3</a:t>
            </a:r>
            <a:r>
              <a:rPr lang="zh-CN" altLang="zh-CN" sz="2800"/>
              <a:t>，则此瓶内氧气密度是</a:t>
            </a:r>
            <a:r>
              <a:rPr lang="zh-CN" altLang="zh-CN" sz="2800" u="sng"/>
              <a:t>　　　　　</a:t>
            </a:r>
            <a:r>
              <a:rPr lang="en-US" altLang="zh-CN" sz="2800"/>
              <a:t>kg/m</a:t>
            </a:r>
            <a:r>
              <a:rPr lang="en-US" altLang="zh-CN" sz="2800" baseline="30000"/>
              <a:t>3</a:t>
            </a:r>
            <a:r>
              <a:rPr lang="zh-CN" altLang="zh-CN" sz="2800"/>
              <a:t>，氧气瓶内氧气用完一部分，氧气体积</a:t>
            </a:r>
            <a:r>
              <a:rPr lang="zh-CN" altLang="zh-CN" sz="2800" u="sng"/>
              <a:t>　　　　　</a:t>
            </a:r>
            <a:r>
              <a:rPr lang="zh-CN" altLang="zh-CN" sz="2800"/>
              <a:t>，密度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）一个空瓶子的质量是</a:t>
            </a:r>
            <a:r>
              <a:rPr lang="en-US" altLang="zh-CN" sz="2800"/>
              <a:t>150 g</a:t>
            </a:r>
            <a:r>
              <a:rPr lang="zh-CN" altLang="zh-CN" sz="2800"/>
              <a:t>，当装满水时，瓶和水的总质量是</a:t>
            </a:r>
            <a:r>
              <a:rPr lang="en-US" altLang="zh-CN" sz="2800"/>
              <a:t>400 g</a:t>
            </a:r>
            <a:r>
              <a:rPr lang="zh-CN" altLang="zh-CN" sz="2800"/>
              <a:t>；当装满另一种液体时，瓶和液体的总质量是</a:t>
            </a:r>
            <a:r>
              <a:rPr lang="en-US" altLang="zh-CN" sz="2800"/>
              <a:t>350 g</a:t>
            </a:r>
            <a:r>
              <a:rPr lang="zh-CN" altLang="zh-CN" sz="2800"/>
              <a:t>，则这个瓶子的容积是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L</a:t>
            </a:r>
            <a:r>
              <a:rPr lang="zh-CN" altLang="zh-CN" sz="2800"/>
              <a:t>，液体的密度是</a:t>
            </a:r>
            <a:r>
              <a:rPr lang="zh-CN" altLang="zh-CN" sz="2800" u="sng"/>
              <a:t>　　　　　</a:t>
            </a:r>
            <a:r>
              <a:rPr lang="en-US" altLang="zh-CN" sz="2800"/>
              <a:t>kg/m</a:t>
            </a:r>
            <a:r>
              <a:rPr lang="en-US" altLang="zh-CN" sz="2800" baseline="30000"/>
              <a:t>3</a:t>
            </a:r>
            <a:r>
              <a:rPr lang="en-US" altLang="zh-CN" sz="2800"/>
              <a:t>.</a:t>
            </a:r>
            <a:endParaRPr lang="zh-CN" altLang="en-US" sz="2800"/>
          </a:p>
        </p:txBody>
      </p:sp>
      <p:sp>
        <p:nvSpPr>
          <p:cNvPr id="22532" name="矩形 5"/>
          <p:cNvSpPr/>
          <p:nvPr/>
        </p:nvSpPr>
        <p:spPr>
          <a:xfrm>
            <a:off x="1092200" y="2259013"/>
            <a:ext cx="1471613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0.1×10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/>
          </a:p>
        </p:txBody>
      </p:sp>
      <p:sp>
        <p:nvSpPr>
          <p:cNvPr id="22533" name="矩形 6"/>
          <p:cNvSpPr/>
          <p:nvPr/>
        </p:nvSpPr>
        <p:spPr>
          <a:xfrm>
            <a:off x="2397125" y="2867025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/>
          </a:p>
        </p:txBody>
      </p:sp>
      <p:sp>
        <p:nvSpPr>
          <p:cNvPr id="22534" name="矩形 7"/>
          <p:cNvSpPr/>
          <p:nvPr/>
        </p:nvSpPr>
        <p:spPr>
          <a:xfrm>
            <a:off x="5284788" y="2867025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变小</a:t>
            </a:r>
            <a:endParaRPr lang="zh-CN" altLang="en-US" sz="2800"/>
          </a:p>
        </p:txBody>
      </p:sp>
      <p:sp>
        <p:nvSpPr>
          <p:cNvPr id="22535" name="矩形 8"/>
          <p:cNvSpPr/>
          <p:nvPr/>
        </p:nvSpPr>
        <p:spPr>
          <a:xfrm>
            <a:off x="1014413" y="5451475"/>
            <a:ext cx="8128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0.25</a:t>
            </a:r>
            <a:endParaRPr lang="zh-CN" altLang="en-US" sz="2800"/>
          </a:p>
        </p:txBody>
      </p:sp>
      <p:sp>
        <p:nvSpPr>
          <p:cNvPr id="22536" name="矩形 9"/>
          <p:cNvSpPr/>
          <p:nvPr/>
        </p:nvSpPr>
        <p:spPr>
          <a:xfrm>
            <a:off x="5284788" y="5451475"/>
            <a:ext cx="14716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0.8×10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  <p:bldP spid="22534" grpId="0"/>
      <p:bldP spid="22535" grpId="0"/>
      <p:bldP spid="225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55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36638"/>
            <a:ext cx="8128000" cy="46704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）质量是物体的一种属性，与位置、形状、状态无关；密度与物质的种类、状态有关；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）密度计算：</a:t>
            </a:r>
            <a:r>
              <a:rPr lang="en-US" altLang="zh-CN" sz="2800" i="1"/>
              <a:t>ρ</a:t>
            </a:r>
            <a:r>
              <a:rPr lang="zh-CN" altLang="zh-CN" sz="2800"/>
              <a:t>＝</a:t>
            </a:r>
            <a:r>
              <a:rPr lang="en-US" altLang="zh-CN" sz="2800"/>
              <a:t>    </a:t>
            </a:r>
            <a:r>
              <a:rPr lang="zh-CN" altLang="zh-CN" sz="2800"/>
              <a:t>，注意单位统一；</a:t>
            </a:r>
            <a:br>
              <a:rPr lang="en-US" altLang="zh-CN" sz="2800"/>
            </a:br>
            <a:r>
              <a:rPr lang="en-US" altLang="zh-CN" sz="2800"/>
              <a:t>1 g/cm</a:t>
            </a:r>
            <a:r>
              <a:rPr lang="en-US" altLang="zh-CN" sz="2800" baseline="30000"/>
              <a:t>3</a:t>
            </a:r>
            <a:r>
              <a:rPr lang="zh-CN" altLang="zh-CN" sz="2800"/>
              <a:t>＝</a:t>
            </a:r>
            <a:r>
              <a:rPr lang="en-US" altLang="zh-CN" sz="2800"/>
              <a:t>1×10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br>
              <a:rPr lang="zh-CN" altLang="zh-CN" sz="2800"/>
            </a:br>
            <a:r>
              <a:rPr lang="en-US" altLang="zh-CN" sz="2800"/>
              <a:t> </a:t>
            </a: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）质量的计算：</a:t>
            </a:r>
            <a:r>
              <a:rPr lang="en-US" altLang="zh-CN" sz="2800" i="1"/>
              <a:t>m</a:t>
            </a:r>
            <a:r>
              <a:rPr lang="zh-CN" altLang="zh-CN" sz="2800"/>
              <a:t>＝</a:t>
            </a:r>
            <a:r>
              <a:rPr lang="en-US" altLang="zh-CN" sz="2800" i="1"/>
              <a:t>ρV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 </a:t>
            </a: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）体积的计算：</a:t>
            </a:r>
            <a:r>
              <a:rPr lang="en-US" altLang="zh-CN" sz="2800" i="1"/>
              <a:t>V</a:t>
            </a:r>
            <a:r>
              <a:rPr lang="zh-CN" altLang="zh-CN" sz="2800"/>
              <a:t>＝</a:t>
            </a:r>
            <a:r>
              <a:rPr lang="en-US" altLang="zh-CN" sz="2800"/>
              <a:t>   </a:t>
            </a:r>
            <a:r>
              <a:rPr lang="zh-CN" altLang="zh-CN" sz="2800"/>
              <a:t>；</a:t>
            </a:r>
            <a:r>
              <a:rPr lang="en-US" altLang="zh-CN" sz="2800"/>
              <a:t>1 mL</a:t>
            </a:r>
            <a:r>
              <a:rPr lang="zh-CN" altLang="zh-CN" sz="2800"/>
              <a:t>＝</a:t>
            </a:r>
            <a:r>
              <a:rPr lang="en-US" altLang="zh-CN" sz="2800"/>
              <a:t>1×10</a:t>
            </a:r>
            <a:r>
              <a:rPr lang="zh-CN" altLang="zh-CN" sz="2800" baseline="30000"/>
              <a:t>－</a:t>
            </a:r>
            <a:r>
              <a:rPr lang="en-US" altLang="zh-CN" sz="2800" baseline="30000"/>
              <a:t>6</a:t>
            </a:r>
            <a:r>
              <a:rPr lang="en-US" altLang="zh-CN" sz="2800"/>
              <a:t> m</a:t>
            </a:r>
            <a:r>
              <a:rPr lang="en-US" altLang="zh-CN" sz="2800" baseline="30000"/>
              <a:t>3</a:t>
            </a:r>
            <a:r>
              <a:rPr lang="zh-CN" altLang="zh-CN" sz="2800"/>
              <a:t>；</a:t>
            </a:r>
            <a:br>
              <a:rPr lang="en-US" altLang="zh-CN" sz="2800"/>
            </a:br>
            <a:r>
              <a:rPr lang="en-US" altLang="zh-CN" sz="2800"/>
              <a:t>1 L</a:t>
            </a:r>
            <a:r>
              <a:rPr lang="zh-CN" altLang="zh-CN" sz="2800"/>
              <a:t>＝ </a:t>
            </a:r>
            <a:r>
              <a:rPr lang="en-US" altLang="zh-CN" sz="2800"/>
              <a:t>1 dm</a:t>
            </a:r>
            <a:r>
              <a:rPr lang="en-US" altLang="zh-CN" sz="2800" baseline="30000"/>
              <a:t>3</a:t>
            </a:r>
            <a:r>
              <a:rPr lang="zh-CN" altLang="zh-CN" sz="2800"/>
              <a:t>＝</a:t>
            </a:r>
            <a:r>
              <a:rPr lang="en-US" altLang="zh-CN" sz="2800"/>
              <a:t>10</a:t>
            </a:r>
            <a:r>
              <a:rPr lang="zh-CN" altLang="zh-CN" sz="2800" baseline="30000"/>
              <a:t>－</a:t>
            </a:r>
            <a:r>
              <a:rPr lang="en-US" altLang="zh-CN" sz="2800" baseline="30000"/>
              <a:t>3</a:t>
            </a:r>
            <a:r>
              <a:rPr lang="en-US" altLang="zh-CN" sz="2800"/>
              <a:t> m</a:t>
            </a:r>
            <a:r>
              <a:rPr lang="en-US" altLang="zh-CN" sz="2800" baseline="30000"/>
              <a:t>3</a:t>
            </a:r>
            <a:endParaRPr lang="zh-CN" altLang="zh-CN" sz="2800"/>
          </a:p>
        </p:txBody>
      </p:sp>
      <p:pic>
        <p:nvPicPr>
          <p:cNvPr id="23556" name="图片 4"/>
          <p:cNvPicPr>
            <a:picLocks noChangeAspect="1"/>
          </p:cNvPicPr>
          <p:nvPr/>
        </p:nvPicPr>
        <p:blipFill>
          <a:blip r:embed="rId2"/>
          <a:srcRect r="92366"/>
          <a:stretch>
            <a:fillRect/>
          </a:stretch>
        </p:blipFill>
        <p:spPr>
          <a:xfrm>
            <a:off x="3795713" y="2195513"/>
            <a:ext cx="477837" cy="9921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7" name="图片 5"/>
          <p:cNvPicPr>
            <a:picLocks noChangeAspect="1"/>
          </p:cNvPicPr>
          <p:nvPr/>
        </p:nvPicPr>
        <p:blipFill>
          <a:blip r:embed="rId3"/>
          <a:srcRect r="92366"/>
          <a:stretch>
            <a:fillRect/>
          </a:stretch>
        </p:blipFill>
        <p:spPr>
          <a:xfrm>
            <a:off x="4273550" y="4135438"/>
            <a:ext cx="477838" cy="9921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430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毕节）某种物质组成的物体的质量与它的</a:t>
            </a:r>
            <a:r>
              <a:rPr lang="zh-CN" altLang="zh-CN" sz="2800" u="sng"/>
              <a:t>　　　　　</a:t>
            </a:r>
            <a:r>
              <a:rPr lang="zh-CN" altLang="zh-CN" sz="2800"/>
              <a:t>之比叫做这种物质的密度．一个瓶子能装下</a:t>
            </a:r>
            <a:r>
              <a:rPr lang="en-US" altLang="zh-CN" sz="2800"/>
              <a:t>2 kg</a:t>
            </a:r>
            <a:r>
              <a:rPr lang="zh-CN" altLang="zh-CN" sz="2800"/>
              <a:t>水，如果用它来装酒精（</a:t>
            </a:r>
            <a:r>
              <a:rPr lang="en-US" altLang="zh-CN" sz="2800" i="1"/>
              <a:t>ρ</a:t>
            </a:r>
            <a:r>
              <a:rPr lang="zh-CN" altLang="zh-CN" sz="2800" baseline="-25000"/>
              <a:t>酒精</a:t>
            </a:r>
            <a:r>
              <a:rPr lang="zh-CN" altLang="zh-CN" sz="2800"/>
              <a:t>＝</a:t>
            </a:r>
            <a:r>
              <a:rPr lang="en-US" altLang="zh-CN" sz="2800"/>
              <a:t>0.8×10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r>
              <a:rPr lang="zh-CN" altLang="zh-CN" sz="2800"/>
              <a:t>），最多能装</a:t>
            </a:r>
            <a:r>
              <a:rPr lang="zh-CN" altLang="zh-CN" sz="2800" u="sng"/>
              <a:t>　　　　　</a:t>
            </a:r>
            <a:r>
              <a:rPr lang="en-US" altLang="zh-CN" sz="2800"/>
              <a:t>kg</a:t>
            </a:r>
            <a:r>
              <a:rPr lang="zh-CN" altLang="zh-CN" sz="2800"/>
              <a:t>；如果要装下</a:t>
            </a:r>
            <a:r>
              <a:rPr lang="en-US" altLang="zh-CN" sz="2800"/>
              <a:t>2 kg</a:t>
            </a:r>
            <a:r>
              <a:rPr lang="zh-CN" altLang="zh-CN" sz="2800"/>
              <a:t>酒精，瓶子的容积至少为</a:t>
            </a:r>
            <a:r>
              <a:rPr lang="zh-CN" altLang="zh-CN" sz="2800" u="sng"/>
              <a:t>　　　　　</a:t>
            </a:r>
            <a:r>
              <a:rPr lang="en-US" altLang="zh-CN" sz="2800"/>
              <a:t>L.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457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1722438"/>
            <a:ext cx="1289050" cy="4746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581" name="矩形 5"/>
          <p:cNvSpPr/>
          <p:nvPr/>
        </p:nvSpPr>
        <p:spPr>
          <a:xfrm>
            <a:off x="6430963" y="4319588"/>
            <a:ext cx="633412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2.5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4582" name="矩形 6"/>
          <p:cNvSpPr/>
          <p:nvPr/>
        </p:nvSpPr>
        <p:spPr>
          <a:xfrm>
            <a:off x="2006600" y="2365375"/>
            <a:ext cx="9017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体积</a:t>
            </a:r>
            <a:endParaRPr lang="zh-CN" altLang="en-US" sz="2800"/>
          </a:p>
        </p:txBody>
      </p:sp>
      <p:sp>
        <p:nvSpPr>
          <p:cNvPr id="24583" name="矩形 7"/>
          <p:cNvSpPr/>
          <p:nvPr/>
        </p:nvSpPr>
        <p:spPr>
          <a:xfrm>
            <a:off x="5411788" y="3651250"/>
            <a:ext cx="63341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1.6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81" grpId="0"/>
      <p:bldP spid="24582" grpId="0"/>
      <p:bldP spid="2458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标题 1"/>
          <p:cNvSpPr>
            <a:spLocks noGrp="1"/>
          </p:cNvSpPr>
          <p:nvPr>
            <p:ph type="title" idx="4294967295"/>
          </p:nvPr>
        </p:nvSpPr>
        <p:spPr>
          <a:xfrm>
            <a:off x="500063" y="6223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四　  密度与社会生活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牡丹江）小明记录了一定质量水的体积随温度变化的规律，如右图所示．在</a:t>
            </a:r>
            <a:r>
              <a:rPr lang="en-US" altLang="zh-CN" sz="2800"/>
              <a:t>0 ℃</a:t>
            </a:r>
            <a:r>
              <a:rPr lang="zh-CN" altLang="zh-CN" sz="2800"/>
              <a:t>～</a:t>
            </a:r>
            <a:r>
              <a:rPr lang="en-US" altLang="zh-CN" sz="2800"/>
              <a:t>4 ℃</a:t>
            </a:r>
            <a:r>
              <a:rPr lang="zh-CN" altLang="zh-CN" sz="2800"/>
              <a:t>间，水温升高时，水的体积将</a:t>
            </a:r>
            <a:r>
              <a:rPr lang="zh-CN" altLang="zh-CN" sz="2800" u="sng"/>
              <a:t>　　　　　</a:t>
            </a:r>
            <a:r>
              <a:rPr lang="zh-CN" altLang="zh-CN" sz="2800"/>
              <a:t>．当水温在</a:t>
            </a:r>
            <a:r>
              <a:rPr lang="en-US" altLang="zh-CN" sz="2800"/>
              <a:t>4 ℃</a:t>
            </a:r>
            <a:r>
              <a:rPr lang="zh-CN" altLang="zh-CN" sz="2800"/>
              <a:t>时，水的密度是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最大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最小</a:t>
            </a:r>
            <a:r>
              <a:rPr lang="en-US" altLang="zh-CN" sz="2800"/>
              <a:t>”</a:t>
            </a:r>
            <a:r>
              <a:rPr lang="zh-CN" altLang="zh-CN" sz="2800"/>
              <a:t>）；灌装的饮料（可看作</a:t>
            </a:r>
            <a:br>
              <a:rPr lang="en-US" altLang="zh-CN" sz="2800"/>
            </a:br>
            <a:r>
              <a:rPr lang="zh-CN" altLang="zh-CN" sz="2800"/>
              <a:t>为水）在此温度下存放是最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安全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不安</a:t>
            </a:r>
            <a:br>
              <a:rPr lang="en-US" altLang="zh-CN" sz="2800"/>
            </a:br>
            <a:r>
              <a:rPr lang="zh-CN" altLang="zh-CN" sz="2800"/>
              <a:t>全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en-US" sz="2800"/>
              <a:t>　 </a:t>
            </a:r>
            <a:endParaRPr lang="zh-CN" altLang="en-US" sz="2800"/>
          </a:p>
        </p:txBody>
      </p:sp>
      <p:pic>
        <p:nvPicPr>
          <p:cNvPr id="25603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1411288"/>
            <a:ext cx="790575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4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560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8038" y="3941763"/>
            <a:ext cx="2851150" cy="2260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6" name="矩形 4"/>
          <p:cNvSpPr/>
          <p:nvPr/>
        </p:nvSpPr>
        <p:spPr>
          <a:xfrm>
            <a:off x="611188" y="5180013"/>
            <a:ext cx="126206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安全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25607" name="矩形 6"/>
          <p:cNvSpPr/>
          <p:nvPr/>
        </p:nvSpPr>
        <p:spPr>
          <a:xfrm>
            <a:off x="5703888" y="2605088"/>
            <a:ext cx="126047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变小　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25608" name="矩形 7"/>
          <p:cNvSpPr/>
          <p:nvPr/>
        </p:nvSpPr>
        <p:spPr>
          <a:xfrm>
            <a:off x="4462463" y="3278188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最大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6" grpId="0"/>
      <p:bldP spid="25607" grpId="0"/>
      <p:bldP spid="2560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627" name="标题 1"/>
          <p:cNvSpPr>
            <a:spLocks noGrp="1"/>
          </p:cNvSpPr>
          <p:nvPr>
            <p:ph type="title" idx="4294967295"/>
          </p:nvPr>
        </p:nvSpPr>
        <p:spPr>
          <a:xfrm>
            <a:off x="508000" y="2268538"/>
            <a:ext cx="8128000" cy="15049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【点拔】水在</a:t>
            </a:r>
            <a:r>
              <a:rPr lang="en-US" altLang="zh-CN" sz="2800"/>
              <a:t>0</a:t>
            </a:r>
            <a:r>
              <a:rPr lang="zh-CN" altLang="zh-CN" sz="2800"/>
              <a:t>～</a:t>
            </a:r>
            <a:r>
              <a:rPr lang="en-US" altLang="zh-CN" sz="2800"/>
              <a:t>4 ℃</a:t>
            </a:r>
            <a:r>
              <a:rPr lang="zh-CN" altLang="zh-CN" sz="2800"/>
              <a:t>时有反常膨胀的特性，在</a:t>
            </a:r>
            <a:r>
              <a:rPr lang="en-US" altLang="zh-CN" sz="2800"/>
              <a:t>4 ℃</a:t>
            </a:r>
            <a:r>
              <a:rPr lang="zh-CN" altLang="zh-CN" sz="2800"/>
              <a:t>时密度最大，体积最小．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7651" name="标题 1"/>
          <p:cNvSpPr>
            <a:spLocks noGrp="1"/>
          </p:cNvSpPr>
          <p:nvPr>
            <p:ph type="title" idx="4294967295"/>
          </p:nvPr>
        </p:nvSpPr>
        <p:spPr>
          <a:xfrm>
            <a:off x="684213" y="1228725"/>
            <a:ext cx="8126412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   </a:t>
            </a:r>
            <a:r>
              <a:rPr lang="zh-CN" altLang="zh-CN" sz="2800"/>
              <a:t>我国研制的</a:t>
            </a:r>
            <a:r>
              <a:rPr lang="en-US" altLang="zh-CN" sz="2800"/>
              <a:t>“</a:t>
            </a:r>
            <a:r>
              <a:rPr lang="zh-CN" altLang="zh-CN" sz="2800"/>
              <a:t>全碳气凝胶</a:t>
            </a:r>
            <a:r>
              <a:rPr lang="en-US" altLang="zh-CN" sz="2800"/>
              <a:t>”</a:t>
            </a:r>
            <a:r>
              <a:rPr lang="zh-CN" altLang="zh-CN" sz="2800"/>
              <a:t>是目前世界上密度最小的固态材料，其密度仅为</a:t>
            </a:r>
            <a:r>
              <a:rPr lang="en-US" altLang="zh-CN" sz="2800"/>
              <a:t>0.16 kg/m</a:t>
            </a:r>
            <a:r>
              <a:rPr lang="en-US" altLang="zh-CN" sz="2800" baseline="30000"/>
              <a:t>3</a:t>
            </a:r>
            <a:r>
              <a:rPr lang="zh-CN" altLang="zh-CN" sz="2800"/>
              <a:t>，则 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．该材料体积越大，密度越大</a:t>
            </a:r>
            <a:r>
              <a:rPr lang="en-US" altLang="zh-CN" sz="2800"/>
              <a:t>     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/>
              <a:t>1 m</a:t>
            </a:r>
            <a:r>
              <a:rPr lang="en-US" altLang="zh-CN" sz="2800" baseline="30000"/>
              <a:t>3</a:t>
            </a:r>
            <a:r>
              <a:rPr lang="zh-CN" altLang="zh-CN" sz="2800"/>
              <a:t>的该材料质量为</a:t>
            </a:r>
            <a:r>
              <a:rPr lang="en-US" altLang="zh-CN" sz="2800"/>
              <a:t>0.16 kg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．该材料制成的物品带到太空，质量减小</a:t>
            </a:r>
            <a:r>
              <a:rPr lang="en-US" altLang="zh-CN" sz="2800"/>
              <a:t>	             D</a:t>
            </a:r>
            <a:r>
              <a:rPr lang="zh-CN" altLang="zh-CN" sz="2800"/>
              <a:t>．该材料适合作打桩用的重锤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765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825" y="1412875"/>
            <a:ext cx="1403350" cy="4667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3" name="矩形 4"/>
          <p:cNvSpPr/>
          <p:nvPr/>
        </p:nvSpPr>
        <p:spPr>
          <a:xfrm>
            <a:off x="1277938" y="2579688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867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900" y="842963"/>
            <a:ext cx="1697038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5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867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89075"/>
            <a:ext cx="8128000" cy="410368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质量是物体的基本属性，不随物体的状态、形状、温度、所处空间位置的变化而变化．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测量前调平时，先将游码移动到零刻度线处，然后只能调节平衡螺母使天平平衡；测量中，只能调节游码（或加减砝码）使天平平衡．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称量时，左物右码，加砝码先大后小，用镊子不</a:t>
            </a:r>
            <a:br>
              <a:rPr lang="en-US" altLang="zh-CN" sz="2800"/>
            </a:b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969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900" y="842963"/>
            <a:ext cx="1697038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699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970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89075"/>
            <a:ext cx="8128000" cy="346868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能用手；物体的质量＝砝码质量＋游码在标尺的读数，游码以左侧刻度为准．</a:t>
            </a:r>
            <a:br>
              <a:rPr lang="zh-CN" altLang="zh-CN" sz="2800"/>
            </a:br>
            <a:r>
              <a:rPr lang="en-US" altLang="zh-CN" sz="2800"/>
              <a:t>4.</a:t>
            </a:r>
            <a:r>
              <a:rPr lang="zh-CN" altLang="zh-CN" sz="2800"/>
              <a:t>密度是物质的基本特性，和物体的质量、体积无关，但与物体的温度、状态有关．需要特别注意同一质量的同一气体其密度和体积有关．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标题 1"/>
          <p:cNvSpPr>
            <a:spLocks noGrp="1"/>
          </p:cNvSpPr>
          <p:nvPr>
            <p:ph type="title" idx="4294967295"/>
          </p:nvPr>
        </p:nvSpPr>
        <p:spPr>
          <a:xfrm>
            <a:off x="550863" y="1035050"/>
            <a:ext cx="821055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鄂州）一艘船将一箱质量为</a:t>
            </a:r>
            <a:r>
              <a:rPr lang="en-US" altLang="zh-CN" sz="2800"/>
              <a:t>100 kg</a:t>
            </a:r>
            <a:r>
              <a:rPr lang="zh-CN" altLang="zh-CN" sz="2800"/>
              <a:t>的科研器材从赤道运送到南极，在运送的过程中物体没有损失．则物体的质量将（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．增大</a:t>
            </a:r>
            <a:r>
              <a:rPr lang="en-US" altLang="zh-CN" sz="2800"/>
              <a:t>	    B</a:t>
            </a:r>
            <a:r>
              <a:rPr lang="zh-CN" altLang="zh-CN" sz="2800"/>
              <a:t>．减小</a:t>
            </a:r>
            <a:r>
              <a:rPr lang="en-US" altLang="zh-CN" sz="2800"/>
              <a:t>	    C</a:t>
            </a:r>
            <a:r>
              <a:rPr lang="zh-CN" altLang="zh-CN" sz="2800"/>
              <a:t>．不变</a:t>
            </a:r>
            <a:r>
              <a:rPr lang="en-US" altLang="zh-CN" sz="2800"/>
              <a:t>	    D</a:t>
            </a:r>
            <a:r>
              <a:rPr lang="zh-CN" altLang="zh-CN" sz="2800"/>
              <a:t>．无法确定</a:t>
            </a:r>
            <a:br>
              <a:rPr lang="zh-CN" altLang="zh-CN" sz="2800"/>
            </a:br>
            <a:br>
              <a:rPr lang="zh-CN" altLang="zh-CN" sz="2800"/>
            </a:br>
            <a:br>
              <a:rPr lang="zh-CN" altLang="zh-CN" sz="2800"/>
            </a:br>
            <a:endParaRPr lang="zh-CN" altLang="en-US" sz="2800"/>
          </a:p>
        </p:txBody>
      </p:sp>
      <p:sp>
        <p:nvSpPr>
          <p:cNvPr id="30723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724" name="标题 1"/>
          <p:cNvSpPr/>
          <p:nvPr/>
        </p:nvSpPr>
        <p:spPr>
          <a:xfrm>
            <a:off x="550863" y="3681413"/>
            <a:ext cx="821055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2.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2020·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湘西州）小妍同学将手中一瓶矿泉水喝掉一半后，剩余水的密度大小（　　）</a:t>
            </a:r>
            <a:endParaRPr lang="zh-CN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．变大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       B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．变小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        C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．不变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      D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．无法确定</a:t>
            </a:r>
            <a:endParaRPr lang="zh-CN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br>
              <a:rPr lang="zh-CN" altLang="zh-CN" sz="2800">
                <a:latin typeface="Times New Roman" pitchFamily="18" charset="0"/>
                <a:ea typeface="黑体" pitchFamily="49" charset="-122"/>
              </a:rPr>
            </a:br>
            <a:br>
              <a:rPr lang="zh-CN" altLang="zh-CN" sz="2800">
                <a:latin typeface="Times New Roman" pitchFamily="18" charset="0"/>
                <a:ea typeface="黑体" pitchFamily="49" charset="-122"/>
              </a:rPr>
            </a:br>
            <a:br>
              <a:rPr lang="zh-CN" altLang="zh-CN" sz="2800">
                <a:latin typeface="Times New Roman" pitchFamily="18" charset="0"/>
                <a:ea typeface="黑体" pitchFamily="49" charset="-122"/>
              </a:rPr>
            </a:br>
            <a:endParaRPr lang="zh-CN" altLang="en-US" sz="28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0725" name="矩形 6"/>
          <p:cNvSpPr/>
          <p:nvPr/>
        </p:nvSpPr>
        <p:spPr>
          <a:xfrm>
            <a:off x="4713288" y="2395538"/>
            <a:ext cx="458787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  <p:sp>
        <p:nvSpPr>
          <p:cNvPr id="30726" name="矩形 7"/>
          <p:cNvSpPr/>
          <p:nvPr/>
        </p:nvSpPr>
        <p:spPr>
          <a:xfrm>
            <a:off x="5426075" y="440055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4" grpId="0"/>
      <p:bldP spid="30725" grpId="0"/>
      <p:bldP spid="3072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1747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扬州）不同材料组成的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、</a:t>
            </a:r>
            <a:r>
              <a:rPr lang="en-US" altLang="zh-CN" sz="2800" i="1"/>
              <a:t>c</a:t>
            </a:r>
            <a:r>
              <a:rPr lang="zh-CN" altLang="zh-CN" sz="2800"/>
              <a:t>三个实心物体，它们的体积与质量的关系如右图，由图可知下列说法正确的是（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．三者的密度关系</a:t>
            </a:r>
            <a:r>
              <a:rPr lang="en-US" altLang="zh-CN" sz="2800" i="1"/>
              <a:t>ρ</a:t>
            </a:r>
            <a:r>
              <a:rPr lang="en-US" altLang="zh-CN" sz="2800" i="1" baseline="-25000"/>
              <a:t>a</a:t>
            </a:r>
            <a:r>
              <a:rPr lang="zh-CN" altLang="zh-CN" sz="2800"/>
              <a:t>＞</a:t>
            </a:r>
            <a:r>
              <a:rPr lang="en-US" altLang="zh-CN" sz="2800" i="1"/>
              <a:t>ρ</a:t>
            </a:r>
            <a:r>
              <a:rPr lang="en-US" altLang="zh-CN" sz="2800" i="1" baseline="-25000"/>
              <a:t>b</a:t>
            </a:r>
            <a:r>
              <a:rPr lang="zh-CN" altLang="zh-CN" sz="2800"/>
              <a:t>＞</a:t>
            </a:r>
            <a:r>
              <a:rPr lang="en-US" altLang="zh-CN" sz="2800" i="1"/>
              <a:t>ρ</a:t>
            </a:r>
            <a:r>
              <a:rPr lang="en-US" altLang="zh-CN" sz="2800" i="1" baseline="-25000"/>
              <a:t>c</a:t>
            </a:r>
            <a:r>
              <a:rPr lang="en-US" altLang="zh-CN" sz="2800"/>
              <a:t>    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 i="1"/>
              <a:t>a</a:t>
            </a:r>
            <a:r>
              <a:rPr lang="zh-CN" altLang="zh-CN" sz="2800"/>
              <a:t>的密度是</a:t>
            </a:r>
            <a:r>
              <a:rPr lang="en-US" altLang="zh-CN" sz="2800" i="1"/>
              <a:t>b</a:t>
            </a:r>
            <a:r>
              <a:rPr lang="zh-CN" altLang="zh-CN" sz="2800"/>
              <a:t>的两倍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．若将</a:t>
            </a:r>
            <a:r>
              <a:rPr lang="en-US" altLang="zh-CN" sz="2800" i="1"/>
              <a:t>b</a:t>
            </a:r>
            <a:r>
              <a:rPr lang="zh-CN" altLang="zh-CN" sz="2800"/>
              <a:t>的质量减半，它的密度变为</a:t>
            </a:r>
            <a:r>
              <a:rPr lang="en-US" altLang="zh-CN" sz="2800"/>
              <a:t>0.5×10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．若将</a:t>
            </a:r>
            <a:r>
              <a:rPr lang="en-US" altLang="zh-CN" sz="2800" i="1"/>
              <a:t>c</a:t>
            </a:r>
            <a:r>
              <a:rPr lang="zh-CN" altLang="zh-CN" sz="2800"/>
              <a:t>的体积增大到</a:t>
            </a:r>
            <a:r>
              <a:rPr lang="en-US" altLang="zh-CN" sz="2800"/>
              <a:t>4×10</a:t>
            </a:r>
            <a:r>
              <a:rPr lang="en-US" altLang="zh-CN" sz="2800" baseline="30000"/>
              <a:t>3</a:t>
            </a:r>
            <a:r>
              <a:rPr lang="en-US" altLang="zh-CN" sz="2800"/>
              <a:t> m</a:t>
            </a:r>
            <a:r>
              <a:rPr lang="en-US" altLang="zh-CN" sz="2800" baseline="30000"/>
              <a:t>3</a:t>
            </a:r>
            <a:r>
              <a:rPr lang="zh-CN" altLang="zh-CN" sz="2800"/>
              <a:t>，它的密度不变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1748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8213" y="2241550"/>
            <a:ext cx="2343150" cy="18240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9" name="矩形 6"/>
          <p:cNvSpPr/>
          <p:nvPr/>
        </p:nvSpPr>
        <p:spPr>
          <a:xfrm>
            <a:off x="3943350" y="2241550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2771" name="标题 2"/>
          <p:cNvSpPr>
            <a:spLocks noGrp="1"/>
          </p:cNvSpPr>
          <p:nvPr>
            <p:ph type="title" idx="4294967295"/>
          </p:nvPr>
        </p:nvSpPr>
        <p:spPr>
          <a:xfrm>
            <a:off x="582613" y="7953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4.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咸宁）用天平测小石块质量的实验中，有如下实验计划：正确的操作顺序是（　　）</a:t>
            </a:r>
            <a:br>
              <a:rPr lang="zh-CN" altLang="zh-CN" sz="2400"/>
            </a:br>
            <a:r>
              <a:rPr lang="en-US" altLang="zh-CN" sz="2400"/>
              <a:t>①</a:t>
            </a:r>
            <a:r>
              <a:rPr lang="zh-CN" altLang="zh-CN" sz="2400"/>
              <a:t>将游码移至标尺左端的</a:t>
            </a:r>
            <a:r>
              <a:rPr lang="en-US" altLang="zh-CN" sz="2400"/>
              <a:t>“0</a:t>
            </a:r>
            <a:r>
              <a:rPr lang="zh-CN" altLang="zh-CN" sz="2400"/>
              <a:t>”刻度线处</a:t>
            </a:r>
            <a:r>
              <a:rPr lang="en-US" altLang="zh-CN" sz="2400"/>
              <a:t>                 </a:t>
            </a:r>
            <a:br>
              <a:rPr lang="en-US" altLang="zh-CN" sz="2400"/>
            </a:br>
            <a:r>
              <a:rPr lang="en-US" altLang="zh-CN" sz="2400"/>
              <a:t>②</a:t>
            </a:r>
            <a:r>
              <a:rPr lang="zh-CN" altLang="zh-CN" sz="2400"/>
              <a:t>将托盘天平放置在水平工作台面上</a:t>
            </a:r>
            <a:br>
              <a:rPr lang="zh-CN" altLang="zh-CN" sz="2400"/>
            </a:br>
            <a:r>
              <a:rPr lang="en-US" altLang="zh-CN" sz="2400"/>
              <a:t>③</a:t>
            </a:r>
            <a:r>
              <a:rPr lang="zh-CN" altLang="zh-CN" sz="2400"/>
              <a:t>在天平的左盘放入小石块</a:t>
            </a:r>
            <a:r>
              <a:rPr lang="en-US" altLang="zh-CN" sz="2400"/>
              <a:t>                            </a:t>
            </a:r>
            <a:br>
              <a:rPr lang="en-US" altLang="zh-CN" sz="2400"/>
            </a:br>
            <a:r>
              <a:rPr lang="en-US" altLang="zh-CN" sz="2400"/>
              <a:t>④</a:t>
            </a:r>
            <a:r>
              <a:rPr lang="zh-CN" altLang="zh-CN" sz="2400"/>
              <a:t>调节平衡螺母，使天平横梁平衡</a:t>
            </a:r>
            <a:br>
              <a:rPr lang="zh-CN" altLang="zh-CN" sz="2400"/>
            </a:br>
            <a:r>
              <a:rPr lang="en-US" altLang="zh-CN" sz="2400"/>
              <a:t>⑤</a:t>
            </a:r>
            <a:r>
              <a:rPr lang="zh-CN" altLang="zh-CN" sz="2400"/>
              <a:t>用镊子在右盘中加减砝码，移动游码，使天平平衡</a:t>
            </a:r>
            <a:r>
              <a:rPr lang="en-US" altLang="zh-CN" sz="2400"/>
              <a:t>      </a:t>
            </a:r>
            <a:br>
              <a:rPr lang="en-US" altLang="zh-CN" sz="2400"/>
            </a:br>
            <a:r>
              <a:rPr lang="en-US" altLang="zh-CN" sz="2400"/>
              <a:t>⑥</a:t>
            </a:r>
            <a:r>
              <a:rPr lang="zh-CN" altLang="zh-CN" sz="2400"/>
              <a:t>正确读出砝码和游码的示数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</a:t>
            </a:r>
            <a:r>
              <a:rPr lang="en-US" altLang="zh-CN" sz="2400"/>
              <a:t>①②③④⑤⑥        	B</a:t>
            </a:r>
            <a:r>
              <a:rPr lang="zh-CN" altLang="zh-CN" sz="2400"/>
              <a:t>．</a:t>
            </a:r>
            <a:r>
              <a:rPr lang="en-US" altLang="zh-CN" sz="2400"/>
              <a:t>②①④③⑤⑥      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</a:t>
            </a:r>
            <a:r>
              <a:rPr lang="en-US" altLang="zh-CN" sz="2400"/>
              <a:t>②③①④⑤⑥     		D</a:t>
            </a:r>
            <a:r>
              <a:rPr lang="zh-CN" altLang="zh-CN" sz="2400"/>
              <a:t>．</a:t>
            </a:r>
            <a:r>
              <a:rPr lang="en-US" altLang="zh-CN" sz="2400"/>
              <a:t>③②①④⑤⑥</a:t>
            </a:r>
            <a:br>
              <a:rPr lang="zh-CN" altLang="zh-CN" sz="2400"/>
            </a:br>
            <a:endParaRPr lang="zh-CN" altLang="en-US" sz="2400"/>
          </a:p>
        </p:txBody>
      </p:sp>
      <p:sp>
        <p:nvSpPr>
          <p:cNvPr id="32772" name="矩形 3"/>
          <p:cNvSpPr/>
          <p:nvPr/>
        </p:nvSpPr>
        <p:spPr>
          <a:xfrm>
            <a:off x="4733925" y="1366838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379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7303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常德）一个钢瓶内装有密度为</a:t>
            </a:r>
            <a:r>
              <a:rPr lang="en-US" altLang="zh-CN" sz="2800"/>
              <a:t>6 kg/m</a:t>
            </a:r>
            <a:r>
              <a:rPr lang="en-US" altLang="zh-CN" sz="2800" baseline="30000"/>
              <a:t>3</a:t>
            </a:r>
            <a:r>
              <a:rPr lang="zh-CN" altLang="zh-CN" sz="2800"/>
              <a:t>的氧气，某次抢救新冠病人用去了其质量的三分之一，钢瓶内剩余氧气的密度为（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6 kg/m</a:t>
            </a:r>
            <a:r>
              <a:rPr lang="en-US" altLang="zh-CN" sz="2800" baseline="30000"/>
              <a:t>3</a:t>
            </a:r>
            <a:r>
              <a:rPr lang="en-US" altLang="zh-CN" sz="2800"/>
              <a:t>	    		B</a:t>
            </a:r>
            <a:r>
              <a:rPr lang="zh-CN" altLang="zh-CN" sz="2800"/>
              <a:t>．</a:t>
            </a:r>
            <a:r>
              <a:rPr lang="en-US" altLang="zh-CN" sz="2800"/>
              <a:t>4 kg/m</a:t>
            </a:r>
            <a:r>
              <a:rPr lang="en-US" altLang="zh-CN" sz="2800" baseline="30000"/>
              <a:t>3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3 kg/m</a:t>
            </a:r>
            <a:r>
              <a:rPr lang="en-US" altLang="zh-CN" sz="2800" baseline="30000"/>
              <a:t>3</a:t>
            </a:r>
            <a:r>
              <a:rPr lang="en-US" altLang="zh-CN" sz="2800"/>
              <a:t>	    		D</a:t>
            </a:r>
            <a:r>
              <a:rPr lang="zh-CN" altLang="zh-CN" sz="2800"/>
              <a:t>．</a:t>
            </a:r>
            <a:r>
              <a:rPr lang="en-US" altLang="zh-CN" sz="2800"/>
              <a:t>2 kg/m</a:t>
            </a:r>
            <a:r>
              <a:rPr lang="en-US" altLang="zh-CN" sz="2800" baseline="30000"/>
              <a:t>3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3796" name="矩形 3"/>
          <p:cNvSpPr/>
          <p:nvPr/>
        </p:nvSpPr>
        <p:spPr>
          <a:xfrm>
            <a:off x="4983163" y="3119438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481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6716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南充）一杯牛奶有</a:t>
            </a:r>
            <a:r>
              <a:rPr lang="en-US" altLang="zh-CN" sz="2800"/>
              <a:t>250 mL</a:t>
            </a:r>
            <a:r>
              <a:rPr lang="zh-CN" altLang="zh-CN" sz="2800"/>
              <a:t>，其质量为</a:t>
            </a:r>
            <a:r>
              <a:rPr lang="en-US" altLang="zh-CN" sz="2800"/>
              <a:t>300 g</a:t>
            </a:r>
            <a:r>
              <a:rPr lang="zh-CN" altLang="zh-CN" sz="2800"/>
              <a:t>，则牛奶的密度是</a:t>
            </a:r>
            <a:r>
              <a:rPr lang="zh-CN" altLang="zh-CN" sz="2800" u="sng"/>
              <a:t>　　　　　</a:t>
            </a:r>
            <a:r>
              <a:rPr lang="en-US" altLang="zh-CN" sz="2800"/>
              <a:t>kg/m</a:t>
            </a:r>
            <a:r>
              <a:rPr lang="en-US" altLang="zh-CN" sz="2800" baseline="30000"/>
              <a:t>3</a:t>
            </a:r>
            <a:r>
              <a:rPr lang="zh-CN" altLang="zh-CN" sz="2800"/>
              <a:t>；小李喜欢喝加糖的牛奶，加糖溶解后，牛奶的密度会</a:t>
            </a:r>
            <a:r>
              <a:rPr lang="zh-CN" altLang="zh-CN" sz="2800" u="sng"/>
              <a:t>　　</a:t>
            </a:r>
            <a:r>
              <a:rPr lang="en-US" altLang="zh-CN" sz="2800" u="sng"/>
              <a:t> 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4820" name="矩形 1"/>
          <p:cNvSpPr/>
          <p:nvPr/>
        </p:nvSpPr>
        <p:spPr>
          <a:xfrm>
            <a:off x="6894513" y="3048000"/>
            <a:ext cx="12620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变大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4821" name="矩形 3"/>
          <p:cNvSpPr/>
          <p:nvPr/>
        </p:nvSpPr>
        <p:spPr>
          <a:xfrm>
            <a:off x="3725863" y="2403475"/>
            <a:ext cx="147161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1.2×10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  <p:bldP spid="348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43" name="标题 2"/>
          <p:cNvSpPr>
            <a:spLocks noGrp="1"/>
          </p:cNvSpPr>
          <p:nvPr>
            <p:ph type="title" idx="4294967295"/>
          </p:nvPr>
        </p:nvSpPr>
        <p:spPr>
          <a:xfrm>
            <a:off x="508000" y="776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甘孜州）建筑工地需要</a:t>
            </a:r>
            <a:r>
              <a:rPr lang="en-US" altLang="zh-CN" sz="2800"/>
              <a:t>400 m</a:t>
            </a:r>
            <a:r>
              <a:rPr lang="en-US" altLang="zh-CN" sz="2800" baseline="30000"/>
              <a:t>3</a:t>
            </a:r>
            <a:r>
              <a:rPr lang="zh-CN" altLang="zh-CN" sz="2800"/>
              <a:t>的沙石，为了估测沙石的密度，用一只空桶平平装满一桶</a:t>
            </a:r>
            <a:br>
              <a:rPr lang="zh-CN" altLang="zh-CN" sz="2800"/>
            </a:br>
            <a:r>
              <a:rPr lang="zh-CN" altLang="zh-CN" sz="2800"/>
              <a:t>沙石，测得桶中的沙石的质量为</a:t>
            </a:r>
            <a:r>
              <a:rPr lang="en-US" altLang="zh-CN" sz="2800"/>
              <a:t>52 kg</a:t>
            </a:r>
            <a:r>
              <a:rPr lang="zh-CN" altLang="zh-CN" sz="2800"/>
              <a:t>，再用这只桶装满一桶水，测得桶中水的质量为</a:t>
            </a:r>
            <a:r>
              <a:rPr lang="en-US" altLang="zh-CN" sz="2800"/>
              <a:t>20 kg</a:t>
            </a:r>
            <a:r>
              <a:rPr lang="zh-CN" altLang="zh-CN" sz="2800"/>
              <a:t>，</a:t>
            </a:r>
            <a:r>
              <a:rPr lang="en-US" altLang="zh-CN" sz="2800" i="1"/>
              <a:t>ρ</a:t>
            </a:r>
            <a:r>
              <a:rPr lang="zh-CN" altLang="zh-CN" sz="2800" baseline="-25000"/>
              <a:t>水</a:t>
            </a:r>
            <a:r>
              <a:rPr lang="zh-CN" altLang="zh-CN" sz="2800"/>
              <a:t>＝</a:t>
            </a:r>
            <a:r>
              <a:rPr lang="en-US" altLang="zh-CN" sz="2800"/>
              <a:t>1.0×10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r>
              <a:rPr lang="zh-CN" altLang="zh-CN" sz="2800"/>
              <a:t>，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N/kg.</a:t>
            </a:r>
            <a:r>
              <a:rPr lang="zh-CN" altLang="zh-CN" sz="2800"/>
              <a:t>求</a:t>
            </a:r>
            <a:r>
              <a:rPr lang="en-US" altLang="zh-CN" sz="2800"/>
              <a:t>∶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）桶的容积是多少？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584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488" y="4478338"/>
            <a:ext cx="6264275" cy="19827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6867" name="标题 2"/>
          <p:cNvSpPr>
            <a:spLocks noGrp="1"/>
          </p:cNvSpPr>
          <p:nvPr>
            <p:ph type="title" idx="4294967295"/>
          </p:nvPr>
        </p:nvSpPr>
        <p:spPr>
          <a:xfrm>
            <a:off x="582613" y="16621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）沙石的密度是多少？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686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988" y="2598738"/>
            <a:ext cx="6264275" cy="21796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7891" name="标题 2"/>
          <p:cNvSpPr>
            <a:spLocks noGrp="1"/>
          </p:cNvSpPr>
          <p:nvPr>
            <p:ph type="title" idx="4294967295"/>
          </p:nvPr>
        </p:nvSpPr>
        <p:spPr>
          <a:xfrm>
            <a:off x="508000" y="14986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）若用一辆载重</a:t>
            </a:r>
            <a:r>
              <a:rPr lang="en-US" altLang="zh-CN" sz="2800"/>
              <a:t>4 000 kg</a:t>
            </a:r>
            <a:r>
              <a:rPr lang="zh-CN" altLang="zh-CN" sz="2800"/>
              <a:t>的卡车将沙石运送到工地，至少要运多少车？</a:t>
            </a:r>
            <a:endParaRPr lang="zh-CN" altLang="en-US" sz="2800"/>
          </a:p>
        </p:txBody>
      </p:sp>
      <p:pic>
        <p:nvPicPr>
          <p:cNvPr id="37892" name="图片 3"/>
          <p:cNvPicPr>
            <a:picLocks noChangeAspect="1"/>
          </p:cNvPicPr>
          <p:nvPr/>
        </p:nvPicPr>
        <p:blipFill>
          <a:blip r:embed="rId2"/>
          <a:srcRect r="19791"/>
          <a:stretch>
            <a:fillRect/>
          </a:stretch>
        </p:blipFill>
        <p:spPr>
          <a:xfrm>
            <a:off x="690563" y="2882900"/>
            <a:ext cx="7334250" cy="25939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915" name="标题 2"/>
          <p:cNvSpPr>
            <a:spLocks noGrp="1"/>
          </p:cNvSpPr>
          <p:nvPr>
            <p:ph type="title" idx="4294967295"/>
          </p:nvPr>
        </p:nvSpPr>
        <p:spPr>
          <a:xfrm>
            <a:off x="582613" y="13874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广东）天平平衡时，放在天平右盘中的砝码和游码的位置如下图所示，所测物体的质量为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g.</a:t>
            </a:r>
            <a:endParaRPr lang="zh-CN" altLang="zh-CN" sz="2800"/>
          </a:p>
        </p:txBody>
      </p:sp>
      <p:pic>
        <p:nvPicPr>
          <p:cNvPr id="38916" name="图片 3"/>
          <p:cNvPicPr>
            <a:picLocks noChangeAspect="1"/>
          </p:cNvPicPr>
          <p:nvPr/>
        </p:nvPicPr>
        <p:blipFill>
          <a:blip r:embed="rId2"/>
          <a:srcRect r="76425"/>
          <a:stretch>
            <a:fillRect/>
          </a:stretch>
        </p:blipFill>
        <p:spPr>
          <a:xfrm>
            <a:off x="2633663" y="3560763"/>
            <a:ext cx="3471862" cy="18684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7" name="矩形 5"/>
          <p:cNvSpPr/>
          <p:nvPr/>
        </p:nvSpPr>
        <p:spPr>
          <a:xfrm>
            <a:off x="1255713" y="2776538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34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9939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2012·</a:t>
            </a:r>
            <a:r>
              <a:rPr lang="zh-CN" altLang="zh-CN" sz="2800"/>
              <a:t>广东）某托盘天平的全部砝码及标尺如下图所示，此天平的称量（即称量范围）是</a:t>
            </a:r>
            <a:r>
              <a:rPr lang="zh-CN" altLang="zh-CN" sz="2800" u="sng"/>
              <a:t>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en-US" altLang="zh-CN" sz="2800"/>
              <a:t>g</a:t>
            </a:r>
            <a:r>
              <a:rPr lang="zh-CN" altLang="zh-CN" sz="2800"/>
              <a:t>．若将此天平调节平衡后测一物体的质量，物体应放在</a:t>
            </a:r>
            <a:r>
              <a:rPr lang="zh-CN" altLang="zh-CN" sz="2800" u="sng"/>
              <a:t>　　　　　</a:t>
            </a:r>
            <a:r>
              <a:rPr lang="zh-CN" altLang="zh-CN" sz="2800"/>
              <a:t>盘．当加入一定量的砝码后，发现天平的指针偏向分度盘的左侧，再加入最小的砝码，指针偏向分度盘的右侧，这时应该</a:t>
            </a:r>
            <a:br>
              <a:rPr lang="en-US" altLang="zh-CN" sz="2800"/>
            </a:br>
            <a:r>
              <a:rPr lang="zh-CN" altLang="zh-CN" sz="2800" u="sng"/>
              <a:t>　　　　　　　　　　　　　　　</a:t>
            </a:r>
            <a:r>
              <a:rPr lang="zh-CN" altLang="zh-CN" sz="2800"/>
              <a:t>，</a:t>
            </a:r>
            <a:br>
              <a:rPr lang="en-US" altLang="zh-CN" sz="2800"/>
            </a:br>
            <a:r>
              <a:rPr lang="zh-CN" altLang="zh-CN" sz="2800"/>
              <a:t>直至天平平衡．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9940" name="图片 2"/>
          <p:cNvPicPr>
            <a:picLocks noChangeAspect="1"/>
          </p:cNvPicPr>
          <p:nvPr/>
        </p:nvPicPr>
        <p:blipFill>
          <a:blip r:embed="rId2"/>
          <a:srcRect r="75351"/>
          <a:stretch>
            <a:fillRect/>
          </a:stretch>
        </p:blipFill>
        <p:spPr>
          <a:xfrm>
            <a:off x="6259513" y="4818063"/>
            <a:ext cx="2495550" cy="16017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41" name="矩形 6"/>
          <p:cNvSpPr/>
          <p:nvPr/>
        </p:nvSpPr>
        <p:spPr>
          <a:xfrm>
            <a:off x="190500" y="4778375"/>
            <a:ext cx="55721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　取下最小砝码，向右移动游码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39942" name="矩形 7"/>
          <p:cNvSpPr/>
          <p:nvPr/>
        </p:nvSpPr>
        <p:spPr>
          <a:xfrm>
            <a:off x="7335838" y="1612900"/>
            <a:ext cx="72231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210</a:t>
            </a:r>
            <a:endParaRPr lang="zh-CN" altLang="en-US" sz="2800"/>
          </a:p>
        </p:txBody>
      </p:sp>
      <p:sp>
        <p:nvSpPr>
          <p:cNvPr id="39943" name="矩形 8"/>
          <p:cNvSpPr/>
          <p:nvPr/>
        </p:nvSpPr>
        <p:spPr>
          <a:xfrm>
            <a:off x="2270125" y="2871788"/>
            <a:ext cx="5445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1" grpId="0"/>
      <p:bldP spid="39942" grpId="0"/>
      <p:bldP spid="3994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0963" name="标题 1"/>
          <p:cNvSpPr>
            <a:spLocks noGrp="1"/>
          </p:cNvSpPr>
          <p:nvPr>
            <p:ph type="title" idx="4294967295"/>
          </p:nvPr>
        </p:nvSpPr>
        <p:spPr>
          <a:xfrm>
            <a:off x="722313" y="1633538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广东）以下说法中，正确的是（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．中学生的体重约为</a:t>
            </a:r>
            <a:r>
              <a:rPr lang="en-US" altLang="zh-CN" sz="2800"/>
              <a:t>50 g      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．水的密度是</a:t>
            </a:r>
            <a:r>
              <a:rPr lang="en-US" altLang="zh-CN" sz="2800"/>
              <a:t>1 g/cm</a:t>
            </a:r>
            <a:r>
              <a:rPr lang="en-US" altLang="zh-CN" sz="2800" baseline="30000"/>
              <a:t>3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．体积越大的物体，质量一定越大</a:t>
            </a:r>
            <a:r>
              <a:rPr lang="en-US" altLang="zh-CN" sz="2800"/>
              <a:t>        	</a:t>
            </a:r>
            <a:br>
              <a:rPr lang="en-US" altLang="zh-CN" sz="2800"/>
            </a:br>
            <a:r>
              <a:rPr lang="en-US" altLang="zh-CN" sz="2800"/>
              <a:t>D.</a:t>
            </a:r>
            <a:r>
              <a:rPr lang="zh-CN" altLang="zh-CN" sz="2800"/>
              <a:t>固体的密度总是大于液体的密度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0964" name="矩形 3"/>
          <p:cNvSpPr/>
          <p:nvPr/>
        </p:nvSpPr>
        <p:spPr>
          <a:xfrm>
            <a:off x="7389813" y="1700213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1987" name="标题 1"/>
          <p:cNvSpPr>
            <a:spLocks noGrp="1"/>
          </p:cNvSpPr>
          <p:nvPr>
            <p:ph type="title" idx="4294967295"/>
          </p:nvPr>
        </p:nvSpPr>
        <p:spPr>
          <a:xfrm>
            <a:off x="58261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2016·</a:t>
            </a:r>
            <a:r>
              <a:rPr lang="zh-CN" altLang="zh-CN" sz="2800"/>
              <a:t>广东）如下图是甲和乙两种物质的质量和体积关系图像，下列说法正确的是（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乙物质的密度比水大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．体积为</a:t>
            </a:r>
            <a:r>
              <a:rPr lang="en-US" altLang="zh-CN" sz="2800"/>
              <a:t>50 cm</a:t>
            </a:r>
            <a:r>
              <a:rPr lang="en-US" altLang="zh-CN" sz="2800" baseline="30000"/>
              <a:t>3</a:t>
            </a:r>
            <a:r>
              <a:rPr lang="zh-CN" altLang="zh-CN" sz="2800"/>
              <a:t>的乙物质的质量为</a:t>
            </a:r>
            <a:r>
              <a:rPr lang="en-US" altLang="zh-CN" sz="2800"/>
              <a:t>35 g 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．质量为</a:t>
            </a:r>
            <a:r>
              <a:rPr lang="en-US" altLang="zh-CN" sz="2800"/>
              <a:t>25 g</a:t>
            </a:r>
            <a:r>
              <a:rPr lang="zh-CN" altLang="zh-CN" sz="2800"/>
              <a:t>的甲物质的体积为</a:t>
            </a:r>
            <a:r>
              <a:rPr lang="en-US" altLang="zh-CN" sz="2800"/>
              <a:t>30 cm</a:t>
            </a:r>
            <a:r>
              <a:rPr lang="en-US" altLang="zh-CN" sz="2800" baseline="30000"/>
              <a:t>3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．当甲和乙两物质的质量相同</a:t>
            </a:r>
            <a:br>
              <a:rPr lang="en-US" altLang="zh-CN" sz="2800"/>
            </a:br>
            <a:r>
              <a:rPr lang="zh-CN" altLang="zh-CN" sz="2800"/>
              <a:t>时，乙物质的体积较大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1988" name="图片 2"/>
          <p:cNvPicPr>
            <a:picLocks noChangeAspect="1"/>
          </p:cNvPicPr>
          <p:nvPr/>
        </p:nvPicPr>
        <p:blipFill>
          <a:blip r:embed="rId2"/>
          <a:srcRect r="74427"/>
          <a:stretch>
            <a:fillRect/>
          </a:stretch>
        </p:blipFill>
        <p:spPr>
          <a:xfrm>
            <a:off x="5775325" y="4068763"/>
            <a:ext cx="2752725" cy="23828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989" name="矩形 5"/>
          <p:cNvSpPr/>
          <p:nvPr/>
        </p:nvSpPr>
        <p:spPr>
          <a:xfrm>
            <a:off x="6532563" y="1600200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3200"/>
          </a:p>
        </p:txBody>
      </p:sp>
      <p:pic>
        <p:nvPicPr>
          <p:cNvPr id="41990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756900" y="116078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9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176</Paragraphs>
  <Slides>40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baseType="lpstr" size="49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1.定义：物体所含　　　　　的多少叫质量．2.国际单位：　　　　，单位换算：1 t＝　   　kg，1 g＝　　　kg.3.估测：一个鸡蛋约50 g；一只鸡约2 kg；一个中学生的质量大约是50 kg.4.质量的理解：固体的质量不随物体的　　　　、　　　　　、　　　　　、温度而改变．</vt:lpstr>
      <vt:lpstr>5.测量：（1）日常生活中常用的测量工具：案秤、台秤、杆秤，实验室常用的测量工具：　　　　　；（2）托盘天平的使用： ①放：天平放在　　   　　，将游码移到标尺左端的　　　　　处；②调：调节　　　　　使横梁平衡，调节方法 “左偏　　　　　调，右偏　　　　　调”；</vt:lpstr>
      <vt:lpstr> ③测：称量时　　　　　物　　　　　码，通过镊子夹砝码，添加砝码的顺序是先大后小；④调：移动　　　　　使天平再次平衡，注意测量过程中不能调节平衡螺母；⑤读：物体质量等于砝码质量＋游码读数，如图中物体的质量为　　　　　g.</vt:lpstr>
      <vt:lpstr>1.定义：某种物质的　　　　　与　　　　　之比，符号用ρ表示．2.公式：ρ＝　　　　　．变形式：（1）m＝　　　　，用于求物体的质量；                （2）V＝　　　　，用于求物体的体积．3.国际单位：　　　　，常用单位：　　　　，单位换算：1 g/cm3＝　　　　　kg/m3.</vt:lpstr>
      <vt:lpstr>4.物理意义：如ρ水＝1.0×103 kg/m3表示每立方米水的质量为　　　　　kg.5.理解：（1）密度是物质的一种特性，与物体的质量、体积、形状无关，与　　　    　　、　　　　   　有关；（2）同种材料，同种物质，ρ　　　　　，m与 V成正比；（3）质量相同的不同物质，密度ρ与体积成　　　　　；体积相同的不同物质密度ρ与质量成　　　　　．</vt:lpstr>
      <vt:lpstr>1.密度与温度：（1）温度能改变物质的密度，温度升高时，大部分物质的体积会变　　　　，密度会变　　　　，这种规律我们称之为　　　　　．在我们常见的固、液、气三种状态的物质中，　　　　　的密度受温度影响最大，　　　　　的密度受温度的影响最小．</vt:lpstr>
      <vt:lpstr>（2）水具有反常膨胀的特性：当水温高于4 ℃时，随着温度的升高，水的密度越来越　　　　　；当水温低于4 ℃时，随着温度的降低，水的密度越来越　　　　　；水在40 ℃时密度最　　　　　．（3）风的形成：空气受热膨胀，体积变　　　，根据密度ρ＝m/V，密度变　　　　而上升；热空气上升后，周围温度低的冷空气就从四面八方流过来，从而形成风．2.利用可以鉴别物质，可以求物体的质量、体积；可判断物体实心还是空心．</vt:lpstr>
      <vt:lpstr>一　  天平的使用　          （2020·安徽）实验室用的托盘天平，砝码盒中常配备的砝码规格有∶100方面g、50 g、20 g、10 g、5 g．现要测量一物体的质量（约为70 g）.</vt:lpstr>
      <vt:lpstr>（1）调节横梁平衡∶将天平放在水平桌面上，取下两侧的垫圈，指针就开始摆动．稳定后指针指在分度盘的位置如图甲所示．则接下来的调节过程为∶________________________________________           ________________________________.</vt:lpstr>
      <vt:lpstr>（2）调节天平横梁平衡后，将物体放在左盘中，用镊子由大到小在右盘中加减砝码……，当放入5 g的砝码时，指针偏向分度盘的右侧，如图乙所示．则接下来的操作是　　　　　　                            　，直到横梁恢复平衡．</vt:lpstr>
      <vt:lpstr>【点拔】天平使用：放在水平台面上，游码移到标尺的零刻度处，调节平衡螺母，使指针指向分度盘中央（偏左调右）；左物右码；用镊子加减砝码，加砝码时先大后小，移动游码使天平再次平衡，最后读数．注意测量过程中不能调节平衡螺母，向右移游码相当于向右盘中加小砝码．</vt:lpstr>
      <vt:lpstr>             小薇同学在测固体质量时，操作步骤如下：（1）在实验室，小微把天平放在水平工作台上，将游码归零，发现指针偏向分度盘的左侧，此时应将平衡螺母向　　　　　调节 （选填“左”或“右”），使天平横梁平衡．</vt:lpstr>
      <vt:lpstr>（2）小薇选用了一块小矿石，用调好的天平测它的质量，当右盘中所加砝码和游码的位置如上图所示时，天平恢复平衡，则测得的矿石质量是　　　　　g.（3）实验后，小微发现使用的20 g砝码生锈了，由此导致测得的矿石质量会　　　　　（选填“偏大”“偏小”或“不变”）.</vt:lpstr>
      <vt:lpstr>二　  密度　          （2020·青岛）关于物质的密度，下列说法正确的是（　　）A．一罐氧气用掉部分后，罐内氧气的质量变小，密度不变 B．一只气球受热膨胀后，球内气体的质量不变，密度变大C．一支粉笔用掉部分后，它的体积变小，密度变小D．一块冰熔化成水后，它的体积变小，密度变大</vt:lpstr>
      <vt:lpstr>【点拔】同一物质密度与质量、体积无关，与物质的种类、状态有关；固体、液体密度一般不变；气体的体积容易改变，密度容易变化，需要按照公式进行分析．</vt:lpstr>
      <vt:lpstr>              （2020·黔东南）如下图所示是甲和乙两种物质的质量与体积关系图象，下列说法正确的是（　　）A.甲物质的密度随体积增大而增大B．当甲和乙两物质的质量相同时，乙物质的体积较大C．甲、乙两种物质的密度之比是4∶1D．体积为5 cm3的乙物质，质量为10 g</vt:lpstr>
      <vt:lpstr>三　  质量与密度的理解与计算　          （1）体积为100 cm3的钛合金材料质量约为0.4 kg，则钛合金材料的密度为　　　　kg/m3，若将该钛合金从地球带到太空，则其质量　　　　　、密度　　　　　；（2）将一瓶标有550 mL的矿泉水放入冰箱的冷冻室，一段时间后完全结冰，冰的质量是　　　　.　kg，体积将　　　　　（选填“不变”“变大”或“变小”）；</vt:lpstr>
      <vt:lpstr>（3）氧气瓶的质量是5 kg，装入压缩氧气后总质量为6 kg，氧气瓶容积是10 dm3，则此瓶内氧气密度是　　　　　kg/m3，氧气瓶内氧气用完一部分，氧气体积　　　　　，密度　　　　　；（4）一个空瓶子的质量是150 g，当装满水时，瓶和水的总质量是400 g；当装满另一种液体时，瓶和液体的总质量是350 g，则这个瓶子的容积是　　　　　L，液体的密度是　　　　　kg/m3.</vt:lpstr>
      <vt:lpstr>【点拔】（1）质量是物体的一种属性，与位置、形状、状态无关；密度与物质的种类、状态有关；（2）密度计算：ρ＝    ，注意单位统一；1 g/cm3＝1×103 kg/m3 （3）质量的计算：m＝ρV； （4）体积的计算：V＝   ；1 mL＝1×10－6 m3；1 L＝ 1 dm3＝10－3 m3</vt:lpstr>
      <vt:lpstr>              （2020·毕节）某种物质组成的物体的质量与它的　　　　　之比叫做这种物质的密度．一个瓶子能装下2 kg水，如果用它来装酒精（ρ酒精＝0.8×103 kg/m3），最多能装　　　　　kg；如果要装下2 kg酒精，瓶子的容积至少为　　　　　L.</vt:lpstr>
      <vt:lpstr>四　  密度与社会生活         （2020·牡丹江）小明记录了一定质量水的体积随温度变化的规律，如右图所示．在0 ℃～4 ℃间，水温升高时，水的体积将　　　　　．当水温在4 ℃时，水的密度是　　　　　（选填“最大”或“最小”）；灌装的饮料（可看作为水）在此温度下存放是最　　　　　（选填“安全”或“不安全”）.　 </vt:lpstr>
      <vt:lpstr>【点拔】水在0～4 ℃时有反常膨胀的特性，在4 ℃时密度最大，体积最小．</vt:lpstr>
      <vt:lpstr>                  我国研制的“全碳气凝胶”是目前世界上密度最小的固态材料，其密度仅为0.16 kg/m3，则 （　　）A．该材料体积越大，密度越大                     B．1 m3的该材料质量为0.16 kgC．该材料制成的物品带到太空，质量减小	             D．该材料适合作打桩用的重锤</vt:lpstr>
      <vt:lpstr>1.质量是物体的基本属性，不随物体的状态、形状、温度、所处空间位置的变化而变化．2.测量前调平时，先将游码移动到零刻度线处，然后只能调节平衡螺母使天平平衡；测量中，只能调节游码（或加减砝码）使天平平衡．3.称量时，左物右码，加砝码先大后小，用镊子不</vt:lpstr>
      <vt:lpstr>能用手；物体的质量＝砝码质量＋游码在标尺的读数，游码以左侧刻度为准．4.密度是物质的基本特性，和物体的质量、体积无关，但与物体的温度、状态有关．需要特别注意同一质量的同一气体其密度和体积有关．</vt:lpstr>
      <vt:lpstr>1.（2020·鄂州）一艘船将一箱质量为100 kg的科研器材从赤道运送到南极，在运送的过程中物体没有损失．则物体的质量将（　　）A．增大	    B．减小	    C．不变	    D．无法确定</vt:lpstr>
      <vt:lpstr>3.（2020·扬州）不同材料组成的a、b、c三个实心物体，它们的体积与质量的关系如右图，由图可知下列说法正确的是（　　）A．三者的密度关系ρa＞ρb＞ρc        B．a的密度是b的两倍C．若将b的质量减半，它的密度变为0.5×103 kg/m3D．若将c的体积增大到4×103 m3，它的密度不变</vt:lpstr>
      <vt:lpstr>4.（2020·咸宁）用天平测小石块质量的实验中，有如下实验计划：正确的操作顺序是（　　）①将游码移至标尺左端的“0”刻度线处                 ②将托盘天平放置在水平工作台面上③在天平的左盘放入小石块                            ④调节平衡螺母，使天平横梁平衡⑤用镊子在右盘中加减砝码，移动游码，使天平平衡      ⑥正确读出砝码和游码的示数A．①②③④⑤⑥        	B．②①④③⑤⑥      C．②③①④⑤⑥     		D．③②①④⑤⑥</vt:lpstr>
      <vt:lpstr>5.（2020·常德）一个钢瓶内装有密度为6 kg/m3的氧气，某次抢救新冠病人用去了其质量的三分之一，钢瓶内剩余氧气的密度为（　　）A．6 kg/m3	    		B．4 kg/m3	    C．3 kg/m3	    		D．2 kg/m3</vt:lpstr>
      <vt:lpstr>6.（2020·南充）一杯牛奶有250 mL，其质量为300 g，则牛奶的密度是　　　　　kg/m3；小李喜欢喝加糖的牛奶，加糖溶解后，牛奶的密度会　　   　.　　（选填“变大”“不变”或“变小”）.</vt:lpstr>
      <vt:lpstr>7.（2020·甘孜州）建筑工地需要400 m3的沙石，为了估测沙石的密度，用一只空桶平平装满一桶沙石，测得桶中的沙石的质量为52 kg，再用这只桶装满一桶水，测得桶中水的质量为20 kg，ρ水＝1.0×103 kg/m3，g取10 N/kg.求∶（1）桶的容积是多少？</vt:lpstr>
      <vt:lpstr>（2）沙石的密度是多少？</vt:lpstr>
      <vt:lpstr>（3）若用一辆载重4 000 kg的卡车将沙石运送到工地，至少要运多少车？</vt:lpstr>
      <vt:lpstr>1.（2020·广东）天平平衡时，放在天平右盘中的砝码和游码的位置如下图所示，所测物体的质量为　　　　　g.</vt:lpstr>
      <vt:lpstr>2.（2012·广东）某托盘天平的全部砝码及标尺如下图所示，此天平的称量（即称量范围）是　　　　.　g．若将此天平调节平衡后测一物体的质量，物体应放在　　　　　盘．当加入一定量的砝码后，发现天平的指针偏向分度盘的左侧，再加入最小的砝码，指针偏向分度盘的右侧，这时应该　　　　　　　　　　　　　　　，直至天平平衡．</vt:lpstr>
      <vt:lpstr>3.（2019·广东）以下说法中，正确的是（　　）A．中学生的体重约为50 g                      B．水的密度是1 g/cm3C．体积越大的物体，质量一定越大        	D.固体的密度总是大于液体的密度</vt:lpstr>
      <vt:lpstr>4.（2016·广东）如下图是甲和乙两种物质的质量和体积关系图像，下列说法正确的是（　　）A.乙物质的密度比水大    B．体积为50 cm3的乙物质的质量为35 g C．质量为25 g的甲物质的体积为30 cm3    D．当甲和乙两物质的质量相同时，乙物质的体积较大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2021-03-04T21:41:04.035</cp:lastPrinted>
  <dcterms:created xsi:type="dcterms:W3CDTF">2021-03-04T21:41:04Z</dcterms:created>
  <dcterms:modified xsi:type="dcterms:W3CDTF">2021-03-04T13:41:18Z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