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  <p:sldId id="390" r:id="rId52"/>
  </p:sldIdLst>
  <p:sldSz cx="9144000" cy="6858000" type="screen4x3"/>
  <p:notesSz cx="6858000" cy="9144000"/>
  <p:custDataLst>
    <p:tags r:id="rId53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slide" Target="slides/slide48.xml" /><Relationship Id="rId53" Type="http://schemas.openxmlformats.org/officeDocument/2006/relationships/tags" Target="tags/tag1.xml" /><Relationship Id="rId54" Type="http://schemas.openxmlformats.org/officeDocument/2006/relationships/presProps" Target="presProps.xml" /><Relationship Id="rId55" Type="http://schemas.openxmlformats.org/officeDocument/2006/relationships/viewProps" Target="viewProps.xml" /><Relationship Id="rId56" Type="http://schemas.openxmlformats.org/officeDocument/2006/relationships/theme" Target="theme/theme1.xml" /><Relationship Id="rId57" Type="http://schemas.openxmlformats.org/officeDocument/2006/relationships/tableStyles" Target="tableStyles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427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4275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CA4481E-B632-4CA8-AAF9-42522E34C2B3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4276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4277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A1DB815A-C4E3-4455-A4E0-73A4CF335056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120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120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9527BF0-D2AF-4BE4-8750-416A6B0AC299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120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120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120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120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5916540-E6AE-4154-BD56-FA1C16451F64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2227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6704E960-31B9-4A5A-9040-D4FE88CA9983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3251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3252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E3D242B-E3B3-49D8-AF04-89ADB16DBC39}" type="slidenum">
              <a:rPr lang="zh-CN" altLang="en-US" sz="1200">
                <a:latin typeface="Calibri" pitchFamily="34" charset="0"/>
              </a:rPr>
              <a:t>4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48841F7-6350-41B8-9DC3-9BC890F5F742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884E841-4E37-4722-B26A-753FA1144239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41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em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emf" /><Relationship Id="rId3" Type="http://schemas.openxmlformats.org/officeDocument/2006/relationships/image" Target="../media/image3.emf" /><Relationship Id="rId4" Type="http://schemas.openxmlformats.org/officeDocument/2006/relationships/image" Target="../media/image4.emf" /><Relationship Id="rId5" Type="http://schemas.openxmlformats.org/officeDocument/2006/relationships/image" Target="../media/image5.em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emf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emf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Relationship Id="rId3" Type="http://schemas.openxmlformats.org/officeDocument/2006/relationships/image" Target="../media/image30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em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emf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emf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emf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emf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emf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emf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8.emf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9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0.emf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emf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2.pn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3.emf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4.emf" /><Relationship Id="rId3" Type="http://schemas.openxmlformats.org/officeDocument/2006/relationships/image" Target="../media/image45.emf" /><Relationship Id="rId4" Type="http://schemas.openxmlformats.org/officeDocument/2006/relationships/image" Target="../media/image46.png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7.emf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8.emf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9.emf" /><Relationship Id="rId3" Type="http://schemas.openxmlformats.org/officeDocument/2006/relationships/image" Target="../media/image5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604610" y="3613855"/>
            <a:ext cx="5889625" cy="9540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26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欧姆定律在串并联电路中的应用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589844" y="2355144"/>
            <a:ext cx="747395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第四板块 电与磁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568325" y="1766888"/>
          <a:ext cx="8007350" cy="3041650"/>
        </p:xfrm>
        <a:graphic>
          <a:graphicData uri="http://schemas.openxmlformats.org/drawingml/2006/table">
            <a:tbl>
              <a:tblPr/>
              <a:tblGrid>
                <a:gridCol w="2001838"/>
                <a:gridCol w="2001838"/>
                <a:gridCol w="1876425"/>
                <a:gridCol w="2127250"/>
              </a:tblGrid>
              <a:tr h="506412">
                <a:tc rowSpan="2"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版）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506412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028825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理解欧姆定律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填空题（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选择题（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分）、 作图（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欧姆定律的综合应用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（综合能力题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09588" y="1558925"/>
            <a:ext cx="3381375" cy="558800"/>
          </a:xfrm>
          <a:prstGeom prst="homePlate">
            <a:avLst>
              <a:gd name="adj" fmla="val 50006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电阻的串并联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2"/>
          <p:cNvSpPr>
            <a:spLocks noGrp="1"/>
          </p:cNvSpPr>
          <p:nvPr>
            <p:ph type="title" idx="4294967295"/>
          </p:nvPr>
        </p:nvSpPr>
        <p:spPr>
          <a:xfrm>
            <a:off x="508000" y="22415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．串联电阻：</a:t>
            </a:r>
            <a:r>
              <a:rPr lang="en-US" altLang="zh-CN" sz="2800" i="1"/>
              <a:t>R</a:t>
            </a:r>
            <a:r>
              <a:rPr lang="zh-CN" altLang="zh-CN" sz="2800" baseline="-25000"/>
              <a:t>总</a:t>
            </a:r>
            <a:r>
              <a:rPr lang="zh-CN" altLang="zh-CN" sz="2800"/>
              <a:t>＝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＋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；</a:t>
            </a:r>
            <a:r>
              <a:rPr lang="en-US" altLang="zh-CN" sz="2800" i="1"/>
              <a:t>R</a:t>
            </a:r>
            <a:r>
              <a:rPr lang="zh-CN" altLang="zh-CN" sz="2800" baseline="-25000"/>
              <a:t>总</a:t>
            </a:r>
            <a:r>
              <a:rPr lang="zh-CN" altLang="zh-CN" sz="2800"/>
              <a:t>大于其中的任一个电阻，相当增加了导体的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．并联电阻：</a:t>
            </a:r>
            <a:r>
              <a:rPr lang="en-US" altLang="zh-CN" sz="2800"/>
              <a:t>1/</a:t>
            </a:r>
            <a:r>
              <a:rPr lang="en-US" altLang="zh-CN" sz="2800" i="1"/>
              <a:t>R</a:t>
            </a:r>
            <a:r>
              <a:rPr lang="zh-CN" altLang="zh-CN" sz="2800" baseline="-25000"/>
              <a:t>总</a:t>
            </a:r>
            <a:r>
              <a:rPr lang="zh-CN" altLang="zh-CN" sz="2800"/>
              <a:t>＝</a:t>
            </a:r>
            <a:r>
              <a:rPr lang="en-US" altLang="zh-CN" sz="2800"/>
              <a:t>1/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＋</a:t>
            </a:r>
            <a:r>
              <a:rPr lang="en-US" altLang="zh-CN" sz="2800"/>
              <a:t>1/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；</a:t>
            </a:r>
            <a:r>
              <a:rPr lang="en-US" altLang="zh-CN" sz="2800" i="1"/>
              <a:t>R</a:t>
            </a:r>
            <a:r>
              <a:rPr lang="zh-CN" altLang="zh-CN" sz="2800" baseline="-25000"/>
              <a:t>总</a:t>
            </a:r>
            <a:r>
              <a:rPr lang="zh-CN" altLang="zh-CN" sz="2800"/>
              <a:t>小于其中的任意一个电阻，相当于增加了导体的</a:t>
            </a:r>
            <a:r>
              <a:rPr lang="en-US" altLang="zh-CN" sz="2800"/>
              <a:t>___________</a:t>
            </a:r>
            <a:r>
              <a:rPr lang="zh-CN" altLang="zh-CN" sz="2800"/>
              <a:t>．</a:t>
            </a:r>
            <a:endParaRPr lang="zh-CN" altLang="zh-CN" sz="2800"/>
          </a:p>
        </p:txBody>
      </p:sp>
      <p:sp>
        <p:nvSpPr>
          <p:cNvPr id="5125" name="矩形 1"/>
          <p:cNvSpPr/>
          <p:nvPr/>
        </p:nvSpPr>
        <p:spPr>
          <a:xfrm>
            <a:off x="6178550" y="4279900"/>
            <a:ext cx="162083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横截面积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126" name="矩形 2"/>
          <p:cNvSpPr/>
          <p:nvPr/>
        </p:nvSpPr>
        <p:spPr>
          <a:xfrm>
            <a:off x="4867275" y="296227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长度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5271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并联电阻的重要推论：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）每多一条支路，并联电阻变小；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）支路电阻变大，则总电阻变大；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</a:t>
            </a:r>
            <a:r>
              <a:rPr lang="en-US" altLang="zh-CN" sz="2800" i="1"/>
              <a:t>n</a:t>
            </a:r>
            <a:r>
              <a:rPr lang="zh-CN" altLang="zh-CN" sz="2800"/>
              <a:t>个相同的电阻并联，其并联的总电阻为单个电阻的</a:t>
            </a:r>
            <a:r>
              <a:rPr lang="en-US" altLang="zh-CN" sz="2800"/>
              <a:t>   </a:t>
            </a:r>
            <a:r>
              <a:rPr lang="zh-CN" altLang="zh-CN" sz="2800"/>
              <a:t>倍．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6148" name="图片 3"/>
          <p:cNvPicPr>
            <a:picLocks noChangeAspect="1"/>
          </p:cNvPicPr>
          <p:nvPr/>
        </p:nvPicPr>
        <p:blipFill>
          <a:blip r:embed="rId2"/>
          <a:srcRect r="96634"/>
          <a:stretch>
            <a:fillRect/>
          </a:stretch>
        </p:blipFill>
        <p:spPr>
          <a:xfrm>
            <a:off x="1712913" y="4027488"/>
            <a:ext cx="307975" cy="9667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2"/>
          <p:cNvSpPr>
            <a:spLocks noGrp="1"/>
          </p:cNvSpPr>
          <p:nvPr>
            <p:ph type="title" idx="4294967295"/>
          </p:nvPr>
        </p:nvSpPr>
        <p:spPr>
          <a:xfrm>
            <a:off x="450850" y="17684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．根据欧姆定律和串联电路的特点，可以推导出</a:t>
            </a:r>
            <a:br>
              <a:rPr lang="en-US" altLang="zh-CN" sz="2800"/>
            </a:br>
            <a:r>
              <a:rPr lang="en-US" altLang="zh-CN" sz="2800"/>
              <a:t>      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，这说明：串联电路中，电压的分配与电阻成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．根据欧姆定律和并联电路的电压特点，可推导出</a:t>
            </a:r>
            <a:r>
              <a:rPr lang="en-US" altLang="zh-CN" sz="2800"/>
              <a:t>     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，这说明：并联电路中电流的分配与电阻成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7172" name="箭头: 五边形 3"/>
          <p:cNvSpPr/>
          <p:nvPr/>
        </p:nvSpPr>
        <p:spPr>
          <a:xfrm>
            <a:off x="565150" y="1116013"/>
            <a:ext cx="4276725" cy="558800"/>
          </a:xfrm>
          <a:prstGeom prst="homePlate">
            <a:avLst>
              <a:gd name="adj" fmla="val 49995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串联分压与并联分流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173" name="图片 1"/>
          <p:cNvPicPr>
            <a:picLocks noChangeAspect="1"/>
          </p:cNvPicPr>
          <p:nvPr/>
        </p:nvPicPr>
        <p:blipFill>
          <a:blip r:embed="rId2"/>
          <a:srcRect r="93823"/>
          <a:stretch>
            <a:fillRect/>
          </a:stretch>
        </p:blipFill>
        <p:spPr>
          <a:xfrm>
            <a:off x="627063" y="2317750"/>
            <a:ext cx="565150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4" name="图片 4"/>
          <p:cNvPicPr>
            <a:picLocks noChangeAspect="1"/>
          </p:cNvPicPr>
          <p:nvPr/>
        </p:nvPicPr>
        <p:blipFill>
          <a:blip r:embed="rId3"/>
          <a:srcRect r="96106"/>
          <a:stretch>
            <a:fillRect/>
          </a:stretch>
        </p:blipFill>
        <p:spPr>
          <a:xfrm>
            <a:off x="1004888" y="4225925"/>
            <a:ext cx="355600" cy="9667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5" name="图片 2"/>
          <p:cNvPicPr>
            <a:picLocks noChangeAspect="1"/>
          </p:cNvPicPr>
          <p:nvPr/>
        </p:nvPicPr>
        <p:blipFill>
          <a:blip r:embed="rId4"/>
          <a:srcRect r="93820"/>
          <a:stretch>
            <a:fillRect/>
          </a:stretch>
        </p:blipFill>
        <p:spPr>
          <a:xfrm>
            <a:off x="2138363" y="2246313"/>
            <a:ext cx="488950" cy="836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6" name="矩形 4"/>
          <p:cNvSpPr/>
          <p:nvPr/>
        </p:nvSpPr>
        <p:spPr>
          <a:xfrm>
            <a:off x="3062288" y="3124200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正比</a:t>
            </a:r>
            <a:endParaRPr lang="zh-CN" altLang="en-US">
              <a:ea typeface="黑体" panose="02010609060101010101" pitchFamily="49" charset="-122"/>
            </a:endParaRPr>
          </a:p>
        </p:txBody>
      </p:sp>
      <p:pic>
        <p:nvPicPr>
          <p:cNvPr id="7177" name="图片 5"/>
          <p:cNvPicPr>
            <a:picLocks noChangeAspect="1"/>
          </p:cNvPicPr>
          <p:nvPr/>
        </p:nvPicPr>
        <p:blipFill>
          <a:blip r:embed="rId5"/>
          <a:srcRect r="93820"/>
          <a:stretch>
            <a:fillRect/>
          </a:stretch>
        </p:blipFill>
        <p:spPr>
          <a:xfrm>
            <a:off x="2243138" y="4149725"/>
            <a:ext cx="488950" cy="835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8" name="矩形 7"/>
          <p:cNvSpPr/>
          <p:nvPr/>
        </p:nvSpPr>
        <p:spPr>
          <a:xfrm>
            <a:off x="2787650" y="5038725"/>
            <a:ext cx="9017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反比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6" grpId="0"/>
      <p:bldP spid="71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787525"/>
            <a:ext cx="83661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．滑动变阻器的滑片移动引起电表的变化方法：（</a:t>
            </a:r>
            <a:r>
              <a:rPr lang="en-US" altLang="zh-CN" sz="2800"/>
              <a:t>1</a:t>
            </a:r>
            <a:r>
              <a:rPr lang="zh-CN" altLang="zh-CN" sz="2800"/>
              <a:t>）看滑动变阻器接入的有效长度；（</a:t>
            </a:r>
            <a:r>
              <a:rPr lang="en-US" altLang="zh-CN" sz="2800"/>
              <a:t>2</a:t>
            </a:r>
            <a:r>
              <a:rPr lang="zh-CN" altLang="zh-CN" sz="2800"/>
              <a:t>）看电阻；（</a:t>
            </a:r>
            <a:r>
              <a:rPr lang="en-US" altLang="zh-CN" sz="2800"/>
              <a:t>3</a:t>
            </a:r>
            <a:r>
              <a:rPr lang="zh-CN" altLang="zh-CN" sz="2800"/>
              <a:t>）看电流；（</a:t>
            </a:r>
            <a:r>
              <a:rPr lang="en-US" altLang="zh-CN" sz="2800"/>
              <a:t>4</a:t>
            </a:r>
            <a:r>
              <a:rPr lang="zh-CN" altLang="zh-CN" sz="2800"/>
              <a:t>）看电压．</a:t>
            </a:r>
            <a:br>
              <a:rPr lang="zh-CN" altLang="zh-CN" sz="2800"/>
            </a:br>
            <a:r>
              <a:rPr lang="zh-CN" altLang="zh-CN" sz="2800"/>
              <a:t>规律：</a:t>
            </a: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）串联：</a:t>
            </a:r>
            <a:r>
              <a:rPr lang="en-US" altLang="zh-CN" sz="2800" i="1"/>
              <a:t>R</a:t>
            </a:r>
            <a:r>
              <a:rPr lang="zh-CN" altLang="zh-CN" sz="2800" baseline="-25000"/>
              <a:t>变</a:t>
            </a:r>
            <a:r>
              <a:rPr lang="zh-CN" altLang="zh-CN" sz="2800"/>
              <a:t>与</a:t>
            </a:r>
            <a:r>
              <a:rPr lang="en-US" altLang="zh-CN" sz="2800" i="1"/>
              <a:t>U</a:t>
            </a:r>
            <a:r>
              <a:rPr lang="zh-CN" altLang="zh-CN" sz="2800" baseline="-25000"/>
              <a:t>变</a:t>
            </a:r>
            <a:r>
              <a:rPr lang="en-US" altLang="zh-CN" sz="2800"/>
              <a:t>  </a:t>
            </a:r>
            <a:r>
              <a:rPr lang="zh-CN" altLang="zh-CN" sz="2800"/>
              <a:t>变化相同； </a:t>
            </a:r>
            <a:r>
              <a:rPr lang="en-US" altLang="zh-CN" sz="2800" i="1"/>
              <a:t>I</a:t>
            </a:r>
            <a:r>
              <a:rPr lang="zh-CN" altLang="zh-CN" sz="2800"/>
              <a:t>与 </a:t>
            </a:r>
            <a:r>
              <a:rPr lang="en-US" altLang="zh-CN" sz="2800" i="1"/>
              <a:t>U</a:t>
            </a:r>
            <a:r>
              <a:rPr lang="zh-CN" altLang="zh-CN" sz="2800" baseline="-25000"/>
              <a:t>定</a:t>
            </a:r>
            <a:r>
              <a:rPr lang="zh-CN" altLang="zh-CN" sz="2800"/>
              <a:t>变化相同；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）并联：</a:t>
            </a:r>
            <a:r>
              <a:rPr lang="en-US" altLang="zh-CN" sz="2800" i="1"/>
              <a:t>U</a:t>
            </a:r>
            <a:r>
              <a:rPr lang="zh-CN" altLang="zh-CN" sz="2800"/>
              <a:t>与</a:t>
            </a:r>
            <a:r>
              <a:rPr lang="en-US" altLang="zh-CN" sz="2800" i="1"/>
              <a:t>I</a:t>
            </a:r>
            <a:r>
              <a:rPr lang="zh-CN" altLang="zh-CN" sz="2800" baseline="-25000"/>
              <a:t>定</a:t>
            </a:r>
            <a:r>
              <a:rPr lang="zh-CN" altLang="zh-CN" sz="2800"/>
              <a:t>示数不变；</a:t>
            </a:r>
            <a:r>
              <a:rPr lang="en-US" altLang="zh-CN" sz="2800" i="1"/>
              <a:t>I</a:t>
            </a:r>
            <a:r>
              <a:rPr lang="zh-CN" altLang="zh-CN" sz="2800" baseline="-25000"/>
              <a:t>变</a:t>
            </a:r>
            <a:r>
              <a:rPr lang="zh-CN" altLang="zh-CN" sz="2800"/>
              <a:t>与</a:t>
            </a:r>
            <a:r>
              <a:rPr lang="en-US" altLang="zh-CN" sz="2800" i="1"/>
              <a:t>I</a:t>
            </a:r>
            <a:r>
              <a:rPr lang="zh-CN" altLang="zh-CN" sz="2800" baseline="-25000"/>
              <a:t>总</a:t>
            </a:r>
            <a:r>
              <a:rPr lang="zh-CN" altLang="zh-CN" sz="2800"/>
              <a:t>变化相同．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箭头: 五边形 3"/>
          <p:cNvSpPr/>
          <p:nvPr/>
        </p:nvSpPr>
        <p:spPr>
          <a:xfrm>
            <a:off x="565150" y="1116013"/>
            <a:ext cx="3698875" cy="558800"/>
          </a:xfrm>
          <a:prstGeom prst="homePlate">
            <a:avLst>
              <a:gd name="adj" fmla="val 50013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动态电路分析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5954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．热（光、压）敏电阻等随外部条件的变化方法：分清串并联电路</a:t>
            </a:r>
            <a:r>
              <a:rPr lang="en-US" altLang="zh-CN" sz="2800"/>
              <a:t>→</a:t>
            </a:r>
            <a:r>
              <a:rPr lang="zh-CN" altLang="zh-CN" sz="2800"/>
              <a:t>电阻变化→电流（电压）表变或不变．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．开关的断开到闭合引起电表的变化方法：分析电路， 抓住电源电压不变．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960563"/>
            <a:ext cx="8212138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．串联电路：先看电流：有电流的是短路，没电流的是断路；再看电压：短路处没电压，断路处为电源电压．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．并联电路：只考虑断路，哪里断哪里没有电流．</a:t>
            </a:r>
            <a:endParaRPr lang="zh-CN" altLang="en-US" sz="2800"/>
          </a:p>
        </p:txBody>
      </p:sp>
      <p:sp>
        <p:nvSpPr>
          <p:cNvPr id="10244" name="箭头: 五边形 3"/>
          <p:cNvSpPr/>
          <p:nvPr/>
        </p:nvSpPr>
        <p:spPr>
          <a:xfrm>
            <a:off x="631825" y="1249363"/>
            <a:ext cx="2708275" cy="558800"/>
          </a:xfrm>
          <a:prstGeom prst="homePlate">
            <a:avLst>
              <a:gd name="adj" fmla="val 49992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　故障判断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82613" y="12477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电阻的串并联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一个滑动变阻器标有</a:t>
            </a:r>
            <a:r>
              <a:rPr lang="en-US" altLang="zh-CN" sz="2800"/>
              <a:t>“1.5 A</a:t>
            </a:r>
            <a:r>
              <a:rPr lang="zh-CN" altLang="zh-CN" sz="2800"/>
              <a:t>　</a:t>
            </a:r>
            <a:r>
              <a:rPr lang="en-US" altLang="zh-CN" sz="2800"/>
              <a:t>50 Ω”</a:t>
            </a:r>
            <a:r>
              <a:rPr lang="zh-CN" altLang="zh-CN" sz="2800"/>
              <a:t>的字样，当它与一个阻值为</a:t>
            </a:r>
            <a:r>
              <a:rPr lang="en-US" altLang="zh-CN" sz="2800"/>
              <a:t>30 Ω</a:t>
            </a:r>
            <a:r>
              <a:rPr lang="zh-CN" altLang="zh-CN" sz="2800"/>
              <a:t>的电阻串联接入电路时，整个电路总电阻的变化范围为（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30</a:t>
            </a:r>
            <a:r>
              <a:rPr lang="zh-CN" altLang="zh-CN" sz="2800"/>
              <a:t>～</a:t>
            </a:r>
            <a:r>
              <a:rPr lang="en-US" altLang="zh-CN" sz="2800"/>
              <a:t>80 Ω    		B</a:t>
            </a:r>
            <a:r>
              <a:rPr lang="zh-CN" altLang="zh-CN" sz="2800"/>
              <a:t>．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80 Ω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50 Ω    		D</a:t>
            </a:r>
            <a:r>
              <a:rPr lang="zh-CN" altLang="zh-CN" sz="2800"/>
              <a:t>．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30 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488" y="2078038"/>
            <a:ext cx="792162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9" name="矩形 1"/>
          <p:cNvSpPr/>
          <p:nvPr/>
        </p:nvSpPr>
        <p:spPr>
          <a:xfrm>
            <a:off x="5086350" y="3225800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标题 2"/>
          <p:cNvSpPr>
            <a:spLocks noGrp="1"/>
          </p:cNvSpPr>
          <p:nvPr>
            <p:ph type="title" idx="4294967295"/>
          </p:nvPr>
        </p:nvSpPr>
        <p:spPr>
          <a:xfrm>
            <a:off x="508000" y="2084388"/>
            <a:ext cx="8128000" cy="26892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【点拔】电阻的串联：总电阻等于各部分电阻之和，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＋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电阻的并联：总电阻的倒数等于各支路电阻的倒数之和，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en-US" altLang="zh-CN" sz="2800"/>
              <a:t>/</a:t>
            </a:r>
            <a:r>
              <a:rPr lang="zh-CN" altLang="zh-CN" sz="2800"/>
              <a:t>（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＋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2"/>
          <p:cNvSpPr>
            <a:spLocks noGrp="1"/>
          </p:cNvSpPr>
          <p:nvPr>
            <p:ph type="title" idx="4294967295"/>
          </p:nvPr>
        </p:nvSpPr>
        <p:spPr>
          <a:xfrm>
            <a:off x="508000" y="12001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 </a:t>
            </a:r>
            <a:r>
              <a:rPr lang="zh-CN" altLang="zh-CN" sz="2800"/>
              <a:t>如下图所示，把电阻</a:t>
            </a:r>
            <a:r>
              <a:rPr lang="en-US" altLang="zh-CN" sz="2800" i="1"/>
              <a:t>R</a:t>
            </a:r>
            <a:r>
              <a:rPr lang="zh-CN" altLang="zh-CN" sz="2800"/>
              <a:t>接入电源电压为</a:t>
            </a:r>
            <a:r>
              <a:rPr lang="en-US" altLang="zh-CN" sz="2800"/>
              <a:t>6 V</a:t>
            </a:r>
            <a:r>
              <a:rPr lang="zh-CN" altLang="zh-CN" sz="2800"/>
              <a:t>的电路中，电流表示数是</a:t>
            </a:r>
            <a:r>
              <a:rPr lang="en-US" altLang="zh-CN" sz="2800"/>
              <a:t>0.3 A</a:t>
            </a:r>
            <a:r>
              <a:rPr lang="zh-CN" altLang="zh-CN" sz="2800"/>
              <a:t>，如果需要让电路中的电流增大到</a:t>
            </a:r>
            <a:r>
              <a:rPr lang="en-US" altLang="zh-CN" sz="2800"/>
              <a:t>0.8 A</a:t>
            </a:r>
            <a:r>
              <a:rPr lang="zh-CN" altLang="zh-CN" sz="2800"/>
              <a:t>，可以采取的方法是（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用一个</a:t>
            </a:r>
            <a:r>
              <a:rPr lang="en-US" altLang="zh-CN" sz="2800"/>
              <a:t>20 Ω</a:t>
            </a:r>
            <a:r>
              <a:rPr lang="zh-CN" altLang="zh-CN" sz="2800"/>
              <a:t>的电阻与</a:t>
            </a:r>
            <a:r>
              <a:rPr lang="en-US" altLang="zh-CN" sz="2800" i="1"/>
              <a:t>R</a:t>
            </a:r>
            <a:r>
              <a:rPr lang="zh-CN" altLang="zh-CN" sz="2800"/>
              <a:t>串联</a:t>
            </a:r>
            <a:r>
              <a:rPr lang="en-US" altLang="zh-CN" sz="2800"/>
              <a:t>	 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．用一个</a:t>
            </a:r>
            <a:r>
              <a:rPr lang="en-US" altLang="zh-CN" sz="2800"/>
              <a:t>12 Ω</a:t>
            </a:r>
            <a:r>
              <a:rPr lang="zh-CN" altLang="zh-CN" sz="2800"/>
              <a:t>的电阻与</a:t>
            </a:r>
            <a:r>
              <a:rPr lang="en-US" altLang="zh-CN" sz="2800" i="1"/>
              <a:t>R</a:t>
            </a:r>
            <a:r>
              <a:rPr lang="zh-CN" altLang="zh-CN" sz="2800"/>
              <a:t>串联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．用一个</a:t>
            </a:r>
            <a:r>
              <a:rPr lang="en-US" altLang="zh-CN" sz="2800"/>
              <a:t>20 Ω</a:t>
            </a:r>
            <a:r>
              <a:rPr lang="zh-CN" altLang="zh-CN" sz="2800"/>
              <a:t>的电阻与</a:t>
            </a:r>
            <a:r>
              <a:rPr lang="en-US" altLang="zh-CN" sz="2800" i="1"/>
              <a:t>R</a:t>
            </a:r>
            <a:r>
              <a:rPr lang="zh-CN" altLang="zh-CN" sz="2800"/>
              <a:t>并联</a:t>
            </a:r>
            <a:r>
              <a:rPr lang="en-US" altLang="zh-CN" sz="2800"/>
              <a:t>	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．用一个</a:t>
            </a:r>
            <a:r>
              <a:rPr lang="en-US" altLang="zh-CN" sz="2800"/>
              <a:t>12 Ω</a:t>
            </a:r>
            <a:r>
              <a:rPr lang="zh-CN" altLang="zh-CN" sz="2800"/>
              <a:t>的电阻与</a:t>
            </a:r>
            <a:r>
              <a:rPr lang="en-US" altLang="zh-CN" sz="2800" i="1"/>
              <a:t>R</a:t>
            </a:r>
            <a:r>
              <a:rPr lang="zh-CN" altLang="zh-CN" sz="2800"/>
              <a:t>并联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188" y="1363663"/>
            <a:ext cx="1323975" cy="487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31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7863" y="3314700"/>
            <a:ext cx="2174875" cy="1835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8" name="矩形 6"/>
          <p:cNvSpPr/>
          <p:nvPr/>
        </p:nvSpPr>
        <p:spPr>
          <a:xfrm>
            <a:off x="7175500" y="2568575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3"/>
          <p:cNvSpPr>
            <a:spLocks noGrp="1"/>
          </p:cNvSpPr>
          <p:nvPr>
            <p:ph type="title" idx="4294967295"/>
          </p:nvPr>
        </p:nvSpPr>
        <p:spPr>
          <a:xfrm>
            <a:off x="508000" y="5651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比值问题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青海）如下图所示，灯泡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的电阻分别为</a:t>
            </a:r>
            <a:r>
              <a:rPr lang="en-US" altLang="zh-CN" sz="2800"/>
              <a:t>20 Ω</a:t>
            </a:r>
            <a:r>
              <a:rPr lang="zh-CN" altLang="zh-CN" sz="2800"/>
              <a:t>和</a:t>
            </a:r>
            <a:r>
              <a:rPr lang="en-US" altLang="zh-CN" sz="2800"/>
              <a:t>30 Ω.</a:t>
            </a:r>
            <a:r>
              <a:rPr lang="zh-CN" altLang="zh-CN" sz="2800"/>
              <a:t>闭合开关</a:t>
            </a:r>
            <a:r>
              <a:rPr lang="en-US" altLang="zh-CN" sz="2800"/>
              <a:t>S</a:t>
            </a:r>
            <a:r>
              <a:rPr lang="zh-CN" altLang="zh-CN" sz="2800"/>
              <a:t>，通过灯泡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的电流分别为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，它们两端的电压分别为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，则下列正确的是（　　）</a:t>
            </a:r>
            <a:br>
              <a:rPr lang="zh-CN" altLang="zh-CN" sz="2800"/>
            </a:br>
            <a:r>
              <a:rPr lang="en-US" altLang="zh-CN" sz="2800"/>
              <a:t>A.   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2∶3</a:t>
            </a:r>
            <a:r>
              <a:rPr lang="zh-CN" altLang="zh-CN" sz="2800"/>
              <a:t>　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1∶1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3∶2</a:t>
            </a:r>
            <a:r>
              <a:rPr lang="zh-CN" altLang="zh-CN" sz="2800"/>
              <a:t>　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1∶1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1∶1</a:t>
            </a:r>
            <a:r>
              <a:rPr lang="zh-CN" altLang="zh-CN" sz="2800"/>
              <a:t>　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2∶3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1∶1</a:t>
            </a:r>
            <a:r>
              <a:rPr lang="zh-CN" altLang="zh-CN" sz="2800"/>
              <a:t>　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3</a:t>
            </a:r>
            <a:r>
              <a:rPr lang="zh-CN" altLang="zh-CN" sz="2800"/>
              <a:t>∶</a:t>
            </a:r>
            <a:r>
              <a:rPr lang="en-US" altLang="zh-CN" sz="2800"/>
              <a:t>2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4339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688" y="1365250"/>
            <a:ext cx="811212" cy="4048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341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2213" y="3389313"/>
            <a:ext cx="1901825" cy="21224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2" name="矩形 5"/>
          <p:cNvSpPr/>
          <p:nvPr/>
        </p:nvSpPr>
        <p:spPr>
          <a:xfrm>
            <a:off x="4343400" y="3216275"/>
            <a:ext cx="4572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3" name="标题 2"/>
          <p:cNvSpPr>
            <a:spLocks noGrp="1"/>
          </p:cNvSpPr>
          <p:nvPr>
            <p:ph type="title" idx="4294967295"/>
          </p:nvPr>
        </p:nvSpPr>
        <p:spPr>
          <a:xfrm>
            <a:off x="436563" y="1931988"/>
            <a:ext cx="8270875" cy="28130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【点拔】两灯串联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zh-CN" altLang="zh-CN" sz="2800"/>
              <a:t>＝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；</a:t>
            </a:r>
            <a:r>
              <a:rPr lang="en-US" altLang="zh-CN" sz="2800" i="1"/>
              <a:t>U</a:t>
            </a:r>
            <a:r>
              <a:rPr lang="zh-CN" altLang="zh-CN" sz="2800"/>
              <a:t>＝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＋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；</a:t>
            </a:r>
            <a:br>
              <a:rPr lang="en-US" altLang="zh-CN" sz="2800"/>
            </a:br>
            <a:r>
              <a:rPr lang="en-US" altLang="zh-CN" sz="2800"/>
              <a:t>                                  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1∶1</a:t>
            </a:r>
            <a:r>
              <a:rPr lang="zh-CN" altLang="zh-CN" sz="2800"/>
              <a:t>；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两灯并联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zh-CN" altLang="zh-CN" sz="2800"/>
              <a:t>＝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zh-CN" altLang="zh-CN" sz="2800"/>
              <a:t>＋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；</a:t>
            </a:r>
            <a:r>
              <a:rPr lang="en-US" altLang="zh-CN" sz="2800" i="1"/>
              <a:t>U</a:t>
            </a:r>
            <a:r>
              <a:rPr lang="zh-CN" altLang="zh-CN" sz="2800"/>
              <a:t>＝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；</a:t>
            </a:r>
            <a:br>
              <a:rPr lang="en-US" altLang="zh-CN" sz="2800"/>
            </a:br>
            <a:r>
              <a:rPr lang="en-US" altLang="zh-CN" sz="2800"/>
              <a:t>                   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en-US" altLang="zh-CN" sz="2800"/>
              <a:t>∶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；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1∶1.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2"/>
          <p:cNvSpPr>
            <a:spLocks noGrp="1"/>
          </p:cNvSpPr>
          <p:nvPr>
            <p:ph type="title" idx="4294967295"/>
          </p:nvPr>
        </p:nvSpPr>
        <p:spPr>
          <a:xfrm>
            <a:off x="479425" y="8159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鄂州）如下图所示的电路中，电源电压为</a:t>
            </a:r>
            <a:r>
              <a:rPr lang="en-US" altLang="zh-CN" sz="2800"/>
              <a:t>4.5 V</a:t>
            </a:r>
            <a:r>
              <a:rPr lang="zh-CN" altLang="zh-CN" sz="2800"/>
              <a:t>，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是小灯泡，当开关</a:t>
            </a:r>
            <a:r>
              <a:rPr lang="en-US" altLang="zh-CN" sz="2800"/>
              <a:t>S</a:t>
            </a:r>
            <a:r>
              <a:rPr lang="zh-CN" altLang="zh-CN" sz="2800"/>
              <a:t>闭合时，电压表的示数为</a:t>
            </a:r>
            <a:r>
              <a:rPr lang="en-US" altLang="zh-CN" sz="2800"/>
              <a:t>1.5 V</a:t>
            </a:r>
            <a:r>
              <a:rPr lang="zh-CN" altLang="zh-CN" sz="2800"/>
              <a:t>，忽略温度对灯丝电阻的影响，则（　　）</a:t>
            </a:r>
            <a:br>
              <a:rPr lang="zh-CN" altLang="zh-CN" sz="2800"/>
            </a:br>
            <a:r>
              <a:rPr lang="en-US" altLang="zh-CN" sz="2800"/>
              <a:t>A.   L</a:t>
            </a:r>
            <a:r>
              <a:rPr lang="en-US" altLang="zh-CN" sz="2800" baseline="-25000"/>
              <a:t>2</a:t>
            </a:r>
            <a:r>
              <a:rPr lang="zh-CN" altLang="zh-CN" sz="2800"/>
              <a:t>两端的电压为</a:t>
            </a:r>
            <a:r>
              <a:rPr lang="en-US" altLang="zh-CN" sz="2800"/>
              <a:t> 1.5 V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两端的电压为</a:t>
            </a:r>
            <a:r>
              <a:rPr lang="en-US" altLang="zh-CN" sz="2800"/>
              <a:t> 1.5 V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的灯丝电阻之比为</a:t>
            </a:r>
            <a:r>
              <a:rPr lang="en-US" altLang="zh-CN" sz="2800"/>
              <a:t> 2∶1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．通过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的电流之比为</a:t>
            </a:r>
            <a:r>
              <a:rPr lang="en-US" altLang="zh-CN" sz="2800"/>
              <a:t> 1∶2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6387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388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75" y="973138"/>
            <a:ext cx="1149350" cy="4079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9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7525" y="2863850"/>
            <a:ext cx="2505075" cy="1746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矩形 6"/>
          <p:cNvSpPr/>
          <p:nvPr/>
        </p:nvSpPr>
        <p:spPr>
          <a:xfrm>
            <a:off x="1409700" y="2835275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动态电路分析　 </a:t>
            </a:r>
            <a:br>
              <a:rPr lang="en-US" altLang="zh-CN" sz="2800"/>
            </a:br>
            <a:r>
              <a:rPr lang="zh-CN" altLang="zh-CN" sz="2800"/>
              <a:t> </a:t>
            </a:r>
            <a:r>
              <a:rPr lang="en-US" altLang="zh-CN" sz="2800"/>
              <a:t>         </a:t>
            </a:r>
            <a:r>
              <a:rPr lang="zh-CN" altLang="zh-CN" sz="2800"/>
              <a:t>如下图所示电路中，电源电压保持不变．闭合电键</a:t>
            </a:r>
            <a:r>
              <a:rPr lang="en-US" altLang="zh-CN" sz="2800"/>
              <a:t>S</a:t>
            </a:r>
            <a:r>
              <a:rPr lang="zh-CN" altLang="zh-CN" sz="2800"/>
              <a:t>，向右移动滑动变阻器滑片</a:t>
            </a:r>
            <a:r>
              <a:rPr lang="en-US" altLang="zh-CN" sz="2800" i="1"/>
              <a:t>P</a:t>
            </a:r>
            <a:r>
              <a:rPr lang="zh-CN" altLang="zh-CN" sz="2800"/>
              <a:t>的过程中（　　）</a:t>
            </a:r>
            <a:br>
              <a:rPr lang="zh-CN" altLang="zh-CN" sz="2800"/>
            </a:br>
            <a:r>
              <a:rPr lang="en-US" altLang="zh-CN" sz="2800"/>
              <a:t>A.   </a:t>
            </a:r>
            <a:r>
              <a:rPr lang="zh-CN" altLang="zh-CN" sz="2800"/>
              <a:t>电流表</a:t>
            </a:r>
            <a:r>
              <a:rPr lang="en-US" altLang="zh-CN" sz="2800"/>
              <a:t>A</a:t>
            </a:r>
            <a:r>
              <a:rPr lang="zh-CN" altLang="zh-CN" sz="2800"/>
              <a:t>的示数不变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．电压表</a:t>
            </a:r>
            <a:r>
              <a:rPr lang="en-US" altLang="zh-CN" sz="2800"/>
              <a:t>V</a:t>
            </a:r>
            <a:r>
              <a:rPr lang="en-US" altLang="zh-CN" sz="2800" baseline="-25000"/>
              <a:t>2</a:t>
            </a:r>
            <a:r>
              <a:rPr lang="zh-CN" altLang="zh-CN" sz="2800"/>
              <a:t>的示数变小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．电压表</a:t>
            </a:r>
            <a:r>
              <a:rPr lang="en-US" altLang="zh-CN" sz="2800"/>
              <a:t>V</a:t>
            </a:r>
            <a:r>
              <a:rPr lang="en-US" altLang="zh-CN" sz="2800" baseline="-25000"/>
              <a:t>1</a:t>
            </a:r>
            <a:r>
              <a:rPr lang="zh-CN" altLang="zh-CN" sz="2800"/>
              <a:t>与</a:t>
            </a:r>
            <a:r>
              <a:rPr lang="en-US" altLang="zh-CN" sz="2800"/>
              <a:t>V</a:t>
            </a:r>
            <a:r>
              <a:rPr lang="en-US" altLang="zh-CN" sz="2800" baseline="-25000"/>
              <a:t>2</a:t>
            </a:r>
            <a:r>
              <a:rPr lang="zh-CN" altLang="zh-CN" sz="2800"/>
              <a:t>示数的差值变大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．电压表</a:t>
            </a:r>
            <a:r>
              <a:rPr lang="en-US" altLang="zh-CN" sz="2800"/>
              <a:t>V</a:t>
            </a:r>
            <a:r>
              <a:rPr lang="en-US" altLang="zh-CN" sz="2800" baseline="-25000"/>
              <a:t>1</a:t>
            </a:r>
            <a:r>
              <a:rPr lang="zh-CN" altLang="zh-CN" sz="2800"/>
              <a:t>与电流表</a:t>
            </a:r>
            <a:r>
              <a:rPr lang="en-US" altLang="zh-CN" sz="2800"/>
              <a:t>A</a:t>
            </a:r>
            <a:r>
              <a:rPr lang="zh-CN" altLang="zh-CN" sz="2800"/>
              <a:t>示数的比值变大</a:t>
            </a:r>
            <a:endParaRPr lang="zh-CN" altLang="en-US" sz="2800"/>
          </a:p>
        </p:txBody>
      </p:sp>
      <p:sp>
        <p:nvSpPr>
          <p:cNvPr id="17411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741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988" y="1751013"/>
            <a:ext cx="730250" cy="390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3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7363" y="2878138"/>
            <a:ext cx="2620962" cy="1790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4" name="矩形 5"/>
          <p:cNvSpPr/>
          <p:nvPr/>
        </p:nvSpPr>
        <p:spPr>
          <a:xfrm>
            <a:off x="1122363" y="2878138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79550"/>
            <a:ext cx="8128000" cy="40354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【点拔】串联电路的动态电路分析：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）①先分析电阻变化，任意一个电阻变大，总电阻变大；②根据欧姆定律</a:t>
            </a:r>
            <a:r>
              <a:rPr lang="en-US" altLang="zh-CN" sz="2800" i="1"/>
              <a:t>I</a:t>
            </a:r>
            <a:r>
              <a:rPr lang="zh-CN" altLang="zh-CN" sz="2800"/>
              <a:t>＝</a:t>
            </a:r>
            <a:r>
              <a:rPr lang="en-US" altLang="zh-CN" sz="2800"/>
              <a:t>    </a:t>
            </a:r>
            <a:r>
              <a:rPr lang="zh-CN" altLang="zh-CN" sz="2800"/>
              <a:t>，总电流变小；</a:t>
            </a:r>
            <a:r>
              <a:rPr lang="en-US" altLang="zh-CN" sz="2800"/>
              <a:t>③</a:t>
            </a:r>
            <a:r>
              <a:rPr lang="zh-CN" altLang="zh-CN" sz="2800"/>
              <a:t>再分析定值电阻，其两端电压与电流成正比；</a:t>
            </a:r>
            <a:r>
              <a:rPr lang="en-US" altLang="zh-CN" sz="2800"/>
              <a:t>④</a:t>
            </a:r>
            <a:r>
              <a:rPr lang="zh-CN" altLang="zh-CN" sz="2800"/>
              <a:t>最后在分析变化的电阻电压</a:t>
            </a:r>
            <a:r>
              <a:rPr lang="en-US" altLang="zh-CN" sz="2800" i="1"/>
              <a:t>U</a:t>
            </a:r>
            <a:r>
              <a:rPr lang="zh-CN" altLang="zh-CN" sz="2800" baseline="-25000"/>
              <a:t>变</a:t>
            </a:r>
            <a:r>
              <a:rPr lang="zh-CN" altLang="zh-CN" sz="2800"/>
              <a:t>＝</a:t>
            </a:r>
            <a:r>
              <a:rPr lang="en-US" altLang="zh-CN" sz="2800" i="1"/>
              <a:t>U</a:t>
            </a:r>
            <a:r>
              <a:rPr lang="zh-CN" altLang="zh-CN" sz="2800" baseline="-25000"/>
              <a:t>总</a:t>
            </a:r>
            <a:r>
              <a:rPr lang="zh-CN" altLang="zh-CN" sz="2800"/>
              <a:t>－</a:t>
            </a:r>
            <a:r>
              <a:rPr lang="en-US" altLang="zh-CN" sz="2800" i="1"/>
              <a:t>U</a:t>
            </a:r>
            <a:r>
              <a:rPr lang="zh-CN" altLang="zh-CN" sz="2800" baseline="-25000"/>
              <a:t>定．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）电压表与电流表示数的比值为</a:t>
            </a:r>
            <a:r>
              <a:rPr lang="en-US" altLang="zh-CN" sz="2800" i="1"/>
              <a:t>R</a:t>
            </a:r>
            <a:r>
              <a:rPr lang="zh-CN" altLang="zh-CN" sz="2800"/>
              <a:t>的阻值．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6" name="图片 1"/>
          <p:cNvPicPr>
            <a:picLocks noChangeAspect="1"/>
          </p:cNvPicPr>
          <p:nvPr/>
        </p:nvPicPr>
        <p:blipFill>
          <a:blip r:embed="rId2"/>
          <a:srcRect r="95265"/>
          <a:stretch>
            <a:fillRect/>
          </a:stretch>
        </p:blipFill>
        <p:spPr>
          <a:xfrm>
            <a:off x="5387975" y="2676525"/>
            <a:ext cx="433388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577850" y="12239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广安）如下图所示，电源电压不变，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为定值电阻，开关闭合后滑片向右移动时，下列说法错误的是（　　）</a:t>
            </a:r>
            <a:br>
              <a:rPr lang="zh-CN" altLang="zh-CN" sz="2800"/>
            </a:br>
            <a:r>
              <a:rPr lang="en-US" altLang="zh-CN" sz="2800"/>
              <a:t>A.   </a:t>
            </a:r>
            <a:r>
              <a:rPr lang="zh-CN" altLang="zh-CN" sz="2800"/>
              <a:t>电压表测的是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两端电压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．电流表示数变大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．电压表示数变小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．电压表与电流表示数之比不变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9459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46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350" y="1384300"/>
            <a:ext cx="1301750" cy="4333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1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7388" y="2940050"/>
            <a:ext cx="2611437" cy="1752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2" name="矩形 5"/>
          <p:cNvSpPr/>
          <p:nvPr/>
        </p:nvSpPr>
        <p:spPr>
          <a:xfrm>
            <a:off x="3998913" y="2593975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2"/>
          <p:cNvSpPr>
            <a:spLocks noGrp="1"/>
          </p:cNvSpPr>
          <p:nvPr>
            <p:ph type="title" idx="4294967295"/>
          </p:nvPr>
        </p:nvSpPr>
        <p:spPr>
          <a:xfrm>
            <a:off x="508000" y="12874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上海）在如下图所示的电路中，电源电压保持不变．闭合电键</a:t>
            </a:r>
            <a:r>
              <a:rPr lang="en-US" altLang="zh-CN" sz="2800"/>
              <a:t>S</a:t>
            </a:r>
            <a:r>
              <a:rPr lang="zh-CN" altLang="zh-CN" sz="2800"/>
              <a:t>，滑动变阻器滑片</a:t>
            </a:r>
            <a:r>
              <a:rPr lang="en-US" altLang="zh-CN" sz="2800" i="1"/>
              <a:t>P</a:t>
            </a:r>
            <a:r>
              <a:rPr lang="zh-CN" altLang="zh-CN" sz="2800"/>
              <a:t>向右移动的过程中（　　）</a:t>
            </a:r>
            <a:br>
              <a:rPr lang="zh-CN" altLang="zh-CN" sz="2800"/>
            </a:br>
            <a:r>
              <a:rPr lang="en-US" altLang="zh-CN" sz="2800"/>
              <a:t>A.   </a:t>
            </a:r>
            <a:r>
              <a:rPr lang="zh-CN" altLang="zh-CN" sz="2800"/>
              <a:t>电压表</a:t>
            </a:r>
            <a:r>
              <a:rPr lang="en-US" altLang="zh-CN" sz="2800"/>
              <a:t>V</a:t>
            </a:r>
            <a:r>
              <a:rPr lang="zh-CN" altLang="zh-CN" sz="2800"/>
              <a:t>的示数变大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．电流表</a:t>
            </a:r>
            <a:r>
              <a:rPr lang="en-US" altLang="zh-CN" sz="2800"/>
              <a:t>A</a:t>
            </a:r>
            <a:r>
              <a:rPr lang="en-US" altLang="zh-CN" sz="2800" baseline="-25000"/>
              <a:t>2</a:t>
            </a:r>
            <a:r>
              <a:rPr lang="zh-CN" altLang="zh-CN" sz="2800"/>
              <a:t>的示数变大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．电流表</a:t>
            </a:r>
            <a:r>
              <a:rPr lang="en-US" altLang="zh-CN" sz="2800"/>
              <a:t>A</a:t>
            </a:r>
            <a:r>
              <a:rPr lang="en-US" altLang="zh-CN" sz="2800" baseline="-25000"/>
              <a:t>1</a:t>
            </a:r>
            <a:r>
              <a:rPr lang="zh-CN" altLang="zh-CN" sz="2800"/>
              <a:t>与电流表</a:t>
            </a:r>
            <a:r>
              <a:rPr lang="en-US" altLang="zh-CN" sz="2800"/>
              <a:t>A</a:t>
            </a:r>
            <a:r>
              <a:rPr lang="en-US" altLang="zh-CN" sz="2800" baseline="-25000"/>
              <a:t>2</a:t>
            </a:r>
            <a:r>
              <a:rPr lang="zh-CN" altLang="zh-CN" sz="2800"/>
              <a:t>示数的比值变小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．电压表</a:t>
            </a:r>
            <a:r>
              <a:rPr lang="en-US" altLang="zh-CN" sz="2800"/>
              <a:t>V</a:t>
            </a:r>
            <a:r>
              <a:rPr lang="zh-CN" altLang="zh-CN" sz="2800"/>
              <a:t>与电流表</a:t>
            </a:r>
            <a:r>
              <a:rPr lang="en-US" altLang="zh-CN" sz="2800"/>
              <a:t>A</a:t>
            </a:r>
            <a:r>
              <a:rPr lang="zh-CN" altLang="zh-CN" sz="2800"/>
              <a:t>示数的比值变大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3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48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225" y="1462088"/>
            <a:ext cx="712788" cy="381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7263" y="2589213"/>
            <a:ext cx="2303462" cy="1847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6" name="矩形 5"/>
          <p:cNvSpPr/>
          <p:nvPr/>
        </p:nvSpPr>
        <p:spPr>
          <a:xfrm>
            <a:off x="2865438" y="2635250"/>
            <a:ext cx="482600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614488"/>
            <a:ext cx="8128000" cy="34290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【点拔】并联电路的动态电路分析：</a:t>
            </a:r>
            <a:r>
              <a:rPr lang="en-US" altLang="zh-CN" sz="2800"/>
              <a:t>①</a:t>
            </a:r>
            <a:r>
              <a:rPr lang="zh-CN" altLang="zh-CN" sz="2800"/>
              <a:t>并联电路各条支路互不影响，电压表测量电源电压，故定值电阻的支路电流和电压表示数不变；</a:t>
            </a:r>
            <a:r>
              <a:rPr lang="en-US" altLang="zh-CN" sz="2800"/>
              <a:t>②</a:t>
            </a:r>
            <a:r>
              <a:rPr lang="zh-CN" altLang="zh-CN" sz="2800"/>
              <a:t>分析电阻变化，任意一个电阻变大，总电阻变大；</a:t>
            </a:r>
            <a:r>
              <a:rPr lang="en-US" altLang="zh-CN" sz="2800"/>
              <a:t>③</a:t>
            </a:r>
            <a:r>
              <a:rPr lang="zh-CN" altLang="zh-CN" sz="2800"/>
              <a:t>根据欧姆定律</a:t>
            </a:r>
            <a:r>
              <a:rPr lang="en-US" altLang="zh-CN" sz="2800" i="1"/>
              <a:t>I</a:t>
            </a:r>
            <a:r>
              <a:rPr lang="zh-CN" altLang="zh-CN" sz="2800"/>
              <a:t>＝</a:t>
            </a:r>
            <a:r>
              <a:rPr lang="en-US" altLang="zh-CN" sz="2800"/>
              <a:t>    </a:t>
            </a:r>
            <a:r>
              <a:rPr lang="zh-CN" altLang="zh-CN" sz="2800"/>
              <a:t>，总电流变小．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1508" name="图片 1"/>
          <p:cNvPicPr>
            <a:picLocks noChangeAspect="1"/>
          </p:cNvPicPr>
          <p:nvPr/>
        </p:nvPicPr>
        <p:blipFill>
          <a:blip r:embed="rId2"/>
          <a:srcRect r="95790"/>
          <a:stretch>
            <a:fillRect/>
          </a:stretch>
        </p:blipFill>
        <p:spPr>
          <a:xfrm>
            <a:off x="1836738" y="4078288"/>
            <a:ext cx="384175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555625" y="14605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如下图所示，电源两端的电压恒定．闭合开关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，小灯泡发光，再闭合开关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，则（　　）</a:t>
            </a:r>
            <a:br>
              <a:rPr lang="zh-CN" altLang="zh-CN" sz="2800"/>
            </a:br>
            <a:r>
              <a:rPr lang="en-US" altLang="zh-CN" sz="2800"/>
              <a:t>A.   </a:t>
            </a:r>
            <a:r>
              <a:rPr lang="zh-CN" altLang="zh-CN" sz="2800"/>
              <a:t>小灯泡变亮</a:t>
            </a:r>
            <a:r>
              <a:rPr lang="en-US" altLang="zh-CN" sz="2800"/>
              <a:t>   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．电流表示数变小</a:t>
            </a:r>
            <a:r>
              <a:rPr lang="en-US" altLang="zh-CN" sz="2800"/>
              <a:t>         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．电压表示数不变</a:t>
            </a:r>
            <a:r>
              <a:rPr lang="en-US" altLang="zh-CN" sz="2800"/>
              <a:t> 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．电路的总电阻变大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2531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2532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350" y="1684338"/>
            <a:ext cx="1166813" cy="4270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3088" y="2963863"/>
            <a:ext cx="2225675" cy="2085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4" name="矩形 6"/>
          <p:cNvSpPr/>
          <p:nvPr/>
        </p:nvSpPr>
        <p:spPr>
          <a:xfrm>
            <a:off x="7419975" y="217805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 idx="4294967295"/>
          </p:nvPr>
        </p:nvSpPr>
        <p:spPr>
          <a:xfrm>
            <a:off x="568325" y="1285875"/>
            <a:ext cx="8126413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巴中）如下图所示，电源电压不变，闭合开关，滑动变阻器的滑片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向左滑动的过程中，下列说法正确的是（　　）</a:t>
            </a:r>
            <a:br>
              <a:rPr lang="zh-CN" altLang="zh-CN" sz="2800"/>
            </a:br>
            <a:r>
              <a:rPr lang="en-US" altLang="zh-CN" sz="2800"/>
              <a:t>A.   </a:t>
            </a:r>
            <a:r>
              <a:rPr lang="zh-CN" altLang="zh-CN" sz="2800"/>
              <a:t>电流表示数变大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．灯泡亮度不变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．电压表示数变小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．电路总功率变小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3555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55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1441450"/>
            <a:ext cx="727075" cy="4032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7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2200" y="3101975"/>
            <a:ext cx="3190875" cy="2181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8" name="矩形 6"/>
          <p:cNvSpPr/>
          <p:nvPr/>
        </p:nvSpPr>
        <p:spPr>
          <a:xfrm>
            <a:off x="4013200" y="2657475"/>
            <a:ext cx="4572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874838"/>
            <a:ext cx="8128000" cy="273526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【点拔】假串联电路的动态电路分析：</a:t>
            </a:r>
            <a:r>
              <a:rPr lang="en-US" altLang="zh-CN" sz="2800"/>
              <a:t>①</a:t>
            </a:r>
            <a:r>
              <a:rPr lang="zh-CN" altLang="zh-CN" sz="2800"/>
              <a:t>去掉电压表，滑动变阻器变成定值电阻，移动滑片，总电阻不变，总电流不变；</a:t>
            </a:r>
            <a:r>
              <a:rPr lang="en-US" altLang="zh-CN" sz="2800"/>
              <a:t>②</a:t>
            </a:r>
            <a:r>
              <a:rPr lang="zh-CN" altLang="zh-CN" sz="2800"/>
              <a:t>根据串联分压，电压表随所测的电阻变化而变化．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2"/>
          <p:cNvSpPr>
            <a:spLocks noGrp="1"/>
          </p:cNvSpPr>
          <p:nvPr>
            <p:ph type="title" idx="4294967295"/>
          </p:nvPr>
        </p:nvSpPr>
        <p:spPr>
          <a:xfrm>
            <a:off x="508000" y="6619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赤峰）如下图所示是一种烟雾报警器的电路图，开关</a:t>
            </a:r>
            <a:r>
              <a:rPr lang="en-US" altLang="zh-CN" sz="2800"/>
              <a:t>S</a:t>
            </a:r>
            <a:r>
              <a:rPr lang="zh-CN" altLang="zh-CN" sz="2800"/>
              <a:t>处于闭合状态，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是定值电阻，</a:t>
            </a:r>
            <a:r>
              <a:rPr lang="en-US" altLang="zh-CN" sz="2800" i="1"/>
              <a:t>R</a:t>
            </a:r>
            <a:r>
              <a:rPr lang="zh-CN" altLang="zh-CN" sz="2800"/>
              <a:t>为感光电阻，光照越强，阻值越小．烟雾浓度增大时射向</a:t>
            </a:r>
            <a:r>
              <a:rPr lang="en-US" altLang="zh-CN" sz="2800" i="1"/>
              <a:t>R</a:t>
            </a:r>
            <a:r>
              <a:rPr lang="zh-CN" altLang="zh-CN" sz="2800"/>
              <a:t>的光被遮挡，</a:t>
            </a:r>
            <a:r>
              <a:rPr lang="en-US" altLang="zh-CN" sz="2800" i="1"/>
              <a:t>R</a:t>
            </a:r>
            <a:r>
              <a:rPr lang="zh-CN" altLang="zh-CN" sz="2800"/>
              <a:t>受到的光照变弱．当烟雾浓度增大时，下列判断正确的是（　　）</a:t>
            </a:r>
            <a:br>
              <a:rPr lang="zh-CN" altLang="zh-CN" sz="2800"/>
            </a:br>
            <a:r>
              <a:rPr lang="en-US" altLang="zh-CN" sz="2800"/>
              <a:t>A.   </a:t>
            </a:r>
            <a:r>
              <a:rPr lang="zh-CN" altLang="zh-CN" sz="2800"/>
              <a:t>电流表的示数变小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．电压表的示数变大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．电压表与电流表的示数之比不变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．电压表与电流表的示数之比变大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560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844550"/>
            <a:ext cx="1277938" cy="4683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5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7775" y="4025900"/>
            <a:ext cx="2451100" cy="1539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6" name="矩形 6"/>
          <p:cNvSpPr/>
          <p:nvPr/>
        </p:nvSpPr>
        <p:spPr>
          <a:xfrm>
            <a:off x="5673725" y="3311525"/>
            <a:ext cx="481013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四　  故障判断　 </a:t>
            </a:r>
            <a:br>
              <a:rPr lang="en-US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永州）如下图所示，闭合开关，小灯泡不亮、电流表无示数、电压表有明显的示数．若电路只有一处故障，则故障可能是（　　）</a:t>
            </a:r>
            <a:br>
              <a:rPr lang="zh-CN" altLang="zh-CN" sz="2800"/>
            </a:br>
            <a:r>
              <a:rPr lang="en-US" altLang="zh-CN" sz="2800"/>
              <a:t>A.   L</a:t>
            </a:r>
            <a:r>
              <a:rPr lang="zh-CN" altLang="zh-CN" sz="2800"/>
              <a:t>断路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 i="1"/>
              <a:t>R</a:t>
            </a:r>
            <a:r>
              <a:rPr lang="zh-CN" altLang="zh-CN" sz="2800"/>
              <a:t>断路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 i="1"/>
              <a:t>R</a:t>
            </a:r>
            <a:r>
              <a:rPr lang="zh-CN" altLang="zh-CN" sz="2800"/>
              <a:t>短路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．电流表断路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6627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2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450" y="1743075"/>
            <a:ext cx="673100" cy="374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9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250" y="3703638"/>
            <a:ext cx="2870200" cy="19383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30" name="矩形 6"/>
          <p:cNvSpPr/>
          <p:nvPr/>
        </p:nvSpPr>
        <p:spPr>
          <a:xfrm>
            <a:off x="6057900" y="2881313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52482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【点拔】串联电路的用电器故障分析：短路处为导线，断路处去掉．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）电流表无示数，说明用电器断路，若电压表有示数，说明电压表所测处断路；若电压表无示数，说明不是电压表所测处断路；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）电流表有示数，说明用电器短路，若电压表有示数，说明不是电压表所测处短路；若电压表无示数，说明电压表所测处短路．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巴中）如下图所示，电源电压不变，闭合开关，两灯正常发光，电压表和电流表都有示数．一段时间之后，一个电表示数变小，另一个不变，则故障可能是（　　）</a:t>
            </a:r>
            <a:br>
              <a:rPr lang="zh-CN" altLang="zh-CN" sz="2800"/>
            </a:br>
            <a:r>
              <a:rPr lang="en-US" altLang="zh-CN" sz="2800"/>
              <a:t>A.   L</a:t>
            </a:r>
            <a:r>
              <a:rPr lang="en-US" altLang="zh-CN" sz="2800" baseline="-25000"/>
              <a:t>1</a:t>
            </a:r>
            <a:r>
              <a:rPr lang="zh-CN" altLang="zh-CN" sz="2800"/>
              <a:t>开路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短路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开路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短路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867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0300" y="3622675"/>
            <a:ext cx="3143250" cy="16224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7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938" y="1047750"/>
            <a:ext cx="1404937" cy="466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8" name="矩形 6"/>
          <p:cNvSpPr/>
          <p:nvPr/>
        </p:nvSpPr>
        <p:spPr>
          <a:xfrm>
            <a:off x="4581525" y="2873375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2"/>
          <p:cNvSpPr>
            <a:spLocks noGrp="1"/>
          </p:cNvSpPr>
          <p:nvPr>
            <p:ph type="title" idx="4294967295"/>
          </p:nvPr>
        </p:nvSpPr>
        <p:spPr>
          <a:xfrm>
            <a:off x="582613" y="12033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朝阳）如下图所示的电路，电源电压保持不变，将滑动变阻器的滑片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从中点移向</a:t>
            </a:r>
            <a:r>
              <a:rPr lang="en-US" altLang="zh-CN" sz="2800" i="1"/>
              <a:t>b</a:t>
            </a:r>
            <a:r>
              <a:rPr lang="zh-CN" altLang="zh-CN" sz="2800"/>
              <a:t>端的过程中，下列说法正确的是（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．小灯泡变亮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．电流表示数变大</a:t>
            </a:r>
            <a:r>
              <a:rPr lang="en-US" altLang="zh-CN" sz="2800"/>
              <a:t>	 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．电压表示数不变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．电压表与电流表的比值变小</a:t>
            </a:r>
            <a:endParaRPr lang="zh-CN" altLang="zh-CN" sz="2800"/>
          </a:p>
        </p:txBody>
      </p:sp>
      <p:pic>
        <p:nvPicPr>
          <p:cNvPr id="29700" name="图片 1"/>
          <p:cNvPicPr>
            <a:picLocks noChangeAspect="1"/>
          </p:cNvPicPr>
          <p:nvPr/>
        </p:nvPicPr>
        <p:blipFill>
          <a:blip r:embed="rId2"/>
          <a:srcRect r="87369"/>
          <a:stretch>
            <a:fillRect/>
          </a:stretch>
        </p:blipFill>
        <p:spPr>
          <a:xfrm>
            <a:off x="5749925" y="3081338"/>
            <a:ext cx="2520950" cy="2106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1" name="矩形 5"/>
          <p:cNvSpPr/>
          <p:nvPr/>
        </p:nvSpPr>
        <p:spPr>
          <a:xfrm>
            <a:off x="5080000" y="2560638"/>
            <a:ext cx="458788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天津）如上图所示是一种测定油箱内油量的装置，其中</a:t>
            </a:r>
            <a:r>
              <a:rPr lang="en-US" altLang="zh-CN" sz="2800" i="1"/>
              <a:t>R</a:t>
            </a:r>
            <a:r>
              <a:rPr lang="zh-CN" altLang="zh-CN" sz="2800"/>
              <a:t>是滑动变阻器的电阻片．当油量减少时，滑动变阻器的滑片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向上移动，则电路中（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．总电阻增大，电流减小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．总电阻增大，电流增大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．总电阻减小，电流增大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．总电阻减小，电流减小</a:t>
            </a:r>
            <a:endParaRPr lang="zh-CN" altLang="en-US" sz="2800"/>
          </a:p>
        </p:txBody>
      </p:sp>
      <p:pic>
        <p:nvPicPr>
          <p:cNvPr id="30724" name="图片 5"/>
          <p:cNvPicPr>
            <a:picLocks noChangeAspect="1"/>
          </p:cNvPicPr>
          <p:nvPr/>
        </p:nvPicPr>
        <p:blipFill>
          <a:blip r:embed="rId2"/>
          <a:srcRect r="85054"/>
          <a:stretch>
            <a:fillRect/>
          </a:stretch>
        </p:blipFill>
        <p:spPr>
          <a:xfrm>
            <a:off x="5149850" y="3041650"/>
            <a:ext cx="3349625" cy="23669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5" name="矩形 5"/>
          <p:cNvSpPr/>
          <p:nvPr/>
        </p:nvSpPr>
        <p:spPr>
          <a:xfrm>
            <a:off x="1052513" y="2844800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3"/>
          <p:cNvSpPr>
            <a:spLocks noGrp="1"/>
          </p:cNvSpPr>
          <p:nvPr>
            <p:ph type="title" idx="4294967295"/>
          </p:nvPr>
        </p:nvSpPr>
        <p:spPr>
          <a:xfrm>
            <a:off x="508000" y="8159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3</a:t>
            </a:r>
            <a:r>
              <a:rPr lang="zh-CN" altLang="zh-CN" sz="2400"/>
              <a:t>．（</a:t>
            </a:r>
            <a:r>
              <a:rPr lang="en-US" altLang="zh-CN" sz="2400"/>
              <a:t>2020·</a:t>
            </a:r>
            <a:r>
              <a:rPr lang="zh-CN" altLang="zh-CN" sz="2400"/>
              <a:t>山西）如上图是小亮设计的</a:t>
            </a:r>
            <a:r>
              <a:rPr lang="en-US" altLang="zh-CN" sz="2400"/>
              <a:t>“</a:t>
            </a:r>
            <a:r>
              <a:rPr lang="zh-CN" altLang="zh-CN" sz="2400"/>
              <a:t>挂钩式电子秤</a:t>
            </a:r>
            <a:r>
              <a:rPr lang="en-US" altLang="zh-CN" sz="2400"/>
              <a:t>”</a:t>
            </a:r>
            <a:r>
              <a:rPr lang="zh-CN" altLang="zh-CN" sz="2400"/>
              <a:t>的电路原理图．电源电压恒定，</a:t>
            </a:r>
            <a:r>
              <a:rPr lang="en-US" altLang="zh-CN" sz="2400" i="1"/>
              <a:t>R</a:t>
            </a:r>
            <a:r>
              <a:rPr lang="en-US" altLang="zh-CN" sz="2400" baseline="-25000"/>
              <a:t>1</a:t>
            </a:r>
            <a:r>
              <a:rPr lang="zh-CN" altLang="zh-CN" sz="2400"/>
              <a:t>为定值电阻，</a:t>
            </a:r>
            <a:r>
              <a:rPr lang="en-US" altLang="zh-CN" sz="2400" i="1"/>
              <a:t>R</a:t>
            </a:r>
            <a:r>
              <a:rPr lang="en-US" altLang="zh-CN" sz="2400" baseline="-25000"/>
              <a:t>2</a:t>
            </a:r>
            <a:r>
              <a:rPr lang="zh-CN" altLang="zh-CN" sz="2400"/>
              <a:t>为滑动变阻器，滑片</a:t>
            </a:r>
            <a:r>
              <a:rPr lang="en-US" altLang="zh-CN" sz="2400" i="1"/>
              <a:t>P</a:t>
            </a:r>
            <a:r>
              <a:rPr lang="zh-CN" altLang="zh-CN" sz="2400"/>
              <a:t>与挂钩固定在一起．不挂物体时，滑片</a:t>
            </a:r>
            <a:r>
              <a:rPr lang="en-US" altLang="zh-CN" sz="2400" i="1"/>
              <a:t>P</a:t>
            </a:r>
            <a:r>
              <a:rPr lang="zh-CN" altLang="zh-CN" sz="2400"/>
              <a:t>在</a:t>
            </a:r>
            <a:r>
              <a:rPr lang="en-US" altLang="zh-CN" sz="2400" i="1"/>
              <a:t>R</a:t>
            </a:r>
            <a:r>
              <a:rPr lang="en-US" altLang="zh-CN" sz="2400" baseline="-25000"/>
              <a:t>2</a:t>
            </a:r>
            <a:r>
              <a:rPr lang="zh-CN" altLang="zh-CN" sz="2400"/>
              <a:t>最上端．挂上物体时，滑片</a:t>
            </a:r>
            <a:r>
              <a:rPr lang="en-US" altLang="zh-CN" sz="2400" i="1"/>
              <a:t>P</a:t>
            </a:r>
            <a:r>
              <a:rPr lang="zh-CN" altLang="zh-CN" sz="2400"/>
              <a:t>随挂钩向下移动．在电子秤量程范围内，则（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．不挂物体时，电压表示数为电源电压</a:t>
            </a:r>
            <a:r>
              <a:rPr lang="en-US" altLang="zh-CN" sz="2400"/>
              <a:t>	 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．所挂物体越重，电流表示数越大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．所挂物体越轻，电路消耗的总功率越大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．所挂物体重量发生变化，电压表示数与电流表示数的比值不变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31748" name="图片 1"/>
          <p:cNvPicPr>
            <a:picLocks noChangeAspect="1"/>
          </p:cNvPicPr>
          <p:nvPr/>
        </p:nvPicPr>
        <p:blipFill>
          <a:blip r:embed="rId2"/>
          <a:srcRect r="84106"/>
          <a:stretch>
            <a:fillRect/>
          </a:stretch>
        </p:blipFill>
        <p:spPr>
          <a:xfrm>
            <a:off x="6207125" y="3190875"/>
            <a:ext cx="2330450" cy="1549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9" name="矩形 5"/>
          <p:cNvSpPr/>
          <p:nvPr/>
        </p:nvSpPr>
        <p:spPr>
          <a:xfrm>
            <a:off x="2478088" y="3051175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3"/>
          <p:cNvSpPr>
            <a:spLocks noGrp="1"/>
          </p:cNvSpPr>
          <p:nvPr>
            <p:ph type="title" idx="4294967295"/>
          </p:nvPr>
        </p:nvSpPr>
        <p:spPr>
          <a:xfrm>
            <a:off x="508000" y="1228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襄阳）在如下图所示的电路中，闭合电键</a:t>
            </a:r>
            <a:r>
              <a:rPr lang="en-US" altLang="zh-CN" sz="2800"/>
              <a:t>S</a:t>
            </a:r>
            <a:r>
              <a:rPr lang="zh-CN" altLang="zh-CN" sz="2800"/>
              <a:t>，两个灯泡均不亮，电流表无示数，两个电压表的示数相等且等于电源电压，则电路故障可能是（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断路</a:t>
            </a:r>
            <a:r>
              <a:rPr lang="en-US" altLang="zh-CN" sz="2800"/>
              <a:t>    	B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断路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短路</a:t>
            </a:r>
            <a:r>
              <a:rPr lang="en-US" altLang="zh-CN" sz="2800"/>
              <a:t>    	D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短路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2772" name="图片 1"/>
          <p:cNvPicPr>
            <a:picLocks noChangeAspect="1"/>
          </p:cNvPicPr>
          <p:nvPr/>
        </p:nvPicPr>
        <p:blipFill>
          <a:blip r:embed="rId2"/>
          <a:srcRect r="88739"/>
          <a:stretch>
            <a:fillRect/>
          </a:stretch>
        </p:blipFill>
        <p:spPr>
          <a:xfrm>
            <a:off x="6121400" y="3290888"/>
            <a:ext cx="2009775" cy="1884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3" name="矩形 5"/>
          <p:cNvSpPr/>
          <p:nvPr/>
        </p:nvSpPr>
        <p:spPr>
          <a:xfrm>
            <a:off x="1082675" y="3205163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3"/>
          <p:cNvSpPr>
            <a:spLocks noGrp="1"/>
          </p:cNvSpPr>
          <p:nvPr>
            <p:ph type="title" idx="4294967295"/>
          </p:nvPr>
        </p:nvSpPr>
        <p:spPr>
          <a:xfrm>
            <a:off x="508000" y="1411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广元）如上图所示，当开关</a:t>
            </a:r>
            <a:r>
              <a:rPr lang="en-US" altLang="zh-CN" sz="2800"/>
              <a:t>S</a:t>
            </a:r>
            <a:r>
              <a:rPr lang="zh-CN" altLang="zh-CN" sz="2800"/>
              <a:t>闭合，甲、乙两表为电压表时，两表读数之比</a:t>
            </a:r>
            <a:r>
              <a:rPr lang="en-US" altLang="zh-CN" sz="2800" i="1"/>
              <a:t>U</a:t>
            </a:r>
            <a:r>
              <a:rPr lang="zh-CN" altLang="zh-CN" sz="2800" baseline="-25000"/>
              <a:t>甲</a:t>
            </a:r>
            <a:r>
              <a:rPr lang="zh-CN" altLang="zh-CN" sz="2800"/>
              <a:t>∶</a:t>
            </a:r>
            <a:r>
              <a:rPr lang="en-US" altLang="zh-CN" sz="2800" i="1"/>
              <a:t>U</a:t>
            </a:r>
            <a:r>
              <a:rPr lang="zh-CN" altLang="zh-CN" sz="2800" baseline="-25000"/>
              <a:t>乙</a:t>
            </a:r>
            <a:r>
              <a:rPr lang="zh-CN" altLang="zh-CN" sz="2800"/>
              <a:t>＝</a:t>
            </a:r>
            <a:r>
              <a:rPr lang="en-US" altLang="zh-CN" sz="2800"/>
              <a:t>4∶1</a:t>
            </a:r>
            <a:r>
              <a:rPr lang="zh-CN" altLang="zh-CN" sz="2800"/>
              <a:t>，则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；当开关</a:t>
            </a:r>
            <a:r>
              <a:rPr lang="en-US" altLang="zh-CN" sz="2800"/>
              <a:t>S</a:t>
            </a:r>
            <a:r>
              <a:rPr lang="zh-CN" altLang="zh-CN" sz="2800"/>
              <a:t>断开，甲、乙两表为电流表时，通过两电</a:t>
            </a:r>
            <a:br>
              <a:rPr lang="en-US" altLang="zh-CN" sz="2800"/>
            </a:br>
            <a:r>
              <a:rPr lang="zh-CN" altLang="zh-CN" sz="2800"/>
              <a:t>表的电流之比</a:t>
            </a:r>
            <a:r>
              <a:rPr lang="en-US" altLang="zh-CN" sz="2800" i="1"/>
              <a:t>I</a:t>
            </a:r>
            <a:r>
              <a:rPr lang="zh-CN" altLang="zh-CN" sz="2800" baseline="-25000"/>
              <a:t>甲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zh-CN" altLang="zh-CN" sz="2800" baseline="-25000"/>
              <a:t>乙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3796" name="图片 2"/>
          <p:cNvPicPr>
            <a:picLocks noChangeAspect="1"/>
          </p:cNvPicPr>
          <p:nvPr/>
        </p:nvPicPr>
        <p:blipFill>
          <a:blip r:embed="rId2"/>
          <a:srcRect r="87369"/>
          <a:stretch>
            <a:fillRect/>
          </a:stretch>
        </p:blipFill>
        <p:spPr>
          <a:xfrm>
            <a:off x="6397625" y="3330575"/>
            <a:ext cx="2238375" cy="18716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7" name="矩形 2"/>
          <p:cNvSpPr/>
          <p:nvPr/>
        </p:nvSpPr>
        <p:spPr>
          <a:xfrm>
            <a:off x="3743325" y="2809875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宋体" pitchFamily="2" charset="-122"/>
              </a:rPr>
              <a:t>∶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  <p:sp>
        <p:nvSpPr>
          <p:cNvPr id="33798" name="矩形 3"/>
          <p:cNvSpPr/>
          <p:nvPr/>
        </p:nvSpPr>
        <p:spPr>
          <a:xfrm>
            <a:off x="4572000" y="4051300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宋体" pitchFamily="2" charset="-122"/>
              </a:rPr>
              <a:t>∶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  <p:bldP spid="3379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3"/>
          <p:cNvSpPr>
            <a:spLocks noGrp="1"/>
          </p:cNvSpPr>
          <p:nvPr>
            <p:ph type="title" idx="4294967295"/>
          </p:nvPr>
        </p:nvSpPr>
        <p:spPr>
          <a:xfrm>
            <a:off x="508000" y="7667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．如上图所示，是通过两个定值电阻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的电流和电压的关系图象．由图可知，当把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串联在某一电路中时，通过两电阻的电流之比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，加在两电阻两端的电压之比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，当把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并联在某一电路中时，通过两电阻的电流之比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，加在两电阻两端的电压之比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4820" name="图片 1"/>
          <p:cNvPicPr>
            <a:picLocks noChangeAspect="1"/>
          </p:cNvPicPr>
          <p:nvPr/>
        </p:nvPicPr>
        <p:blipFill>
          <a:blip r:embed="rId2"/>
          <a:srcRect r="83580"/>
          <a:stretch>
            <a:fillRect/>
          </a:stretch>
        </p:blipFill>
        <p:spPr>
          <a:xfrm>
            <a:off x="6196013" y="4652963"/>
            <a:ext cx="2281237" cy="17605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1" name="矩形 2"/>
          <p:cNvSpPr/>
          <p:nvPr/>
        </p:nvSpPr>
        <p:spPr>
          <a:xfrm>
            <a:off x="1400175" y="2790825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宋体" pitchFamily="2" charset="-122"/>
              </a:rPr>
              <a:t>∶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  <p:sp>
        <p:nvSpPr>
          <p:cNvPr id="34822" name="矩形 3"/>
          <p:cNvSpPr/>
          <p:nvPr/>
        </p:nvSpPr>
        <p:spPr>
          <a:xfrm>
            <a:off x="1312863" y="342900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宋体" pitchFamily="2" charset="-122"/>
              </a:rPr>
              <a:t>∶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sp>
        <p:nvSpPr>
          <p:cNvPr id="34823" name="矩形 5"/>
          <p:cNvSpPr/>
          <p:nvPr/>
        </p:nvSpPr>
        <p:spPr>
          <a:xfrm>
            <a:off x="5816600" y="4056063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宋体" pitchFamily="2" charset="-122"/>
              </a:rPr>
              <a:t>∶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  <p:sp>
        <p:nvSpPr>
          <p:cNvPr id="34824" name="矩形 6"/>
          <p:cNvSpPr/>
          <p:nvPr/>
        </p:nvSpPr>
        <p:spPr>
          <a:xfrm>
            <a:off x="1033463" y="5349875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宋体" pitchFamily="2" charset="-122"/>
              </a:rPr>
              <a:t>∶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1" grpId="0"/>
      <p:bldP spid="34822" grpId="0"/>
      <p:bldP spid="34823" grpId="0"/>
      <p:bldP spid="3482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3"/>
          <p:cNvSpPr>
            <a:spLocks noGrp="1"/>
          </p:cNvSpPr>
          <p:nvPr>
            <p:ph type="title" idx="4294967295"/>
          </p:nvPr>
        </p:nvSpPr>
        <p:spPr>
          <a:xfrm>
            <a:off x="508000" y="12779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长春）如下图甲所示电路，当闭合开关后，两个电压表的指针均如下图乙所示，则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两端的电压为</a:t>
            </a:r>
            <a:r>
              <a:rPr lang="zh-CN" altLang="zh-CN" sz="2800" u="sng"/>
              <a:t>　　　　</a:t>
            </a:r>
            <a:r>
              <a:rPr lang="en-US" altLang="zh-CN" sz="2800"/>
              <a:t>V</a:t>
            </a:r>
            <a:r>
              <a:rPr lang="zh-CN" altLang="zh-CN" sz="2800"/>
              <a:t>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两端的电压为</a:t>
            </a:r>
            <a:r>
              <a:rPr lang="zh-CN" altLang="zh-CN" sz="2800" u="sng"/>
              <a:t>　</a:t>
            </a:r>
            <a:r>
              <a:rPr lang="en-US" altLang="zh-CN" sz="2800" u="sng"/>
              <a:t> </a:t>
            </a:r>
            <a:r>
              <a:rPr lang="zh-CN" altLang="zh-CN" sz="2800" u="sng"/>
              <a:t>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en-US" altLang="zh-CN" sz="2800"/>
              <a:t>V</a:t>
            </a:r>
            <a:r>
              <a:rPr lang="zh-CN" altLang="zh-CN" sz="2800"/>
              <a:t>，通过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的电流相比是</a:t>
            </a:r>
            <a:r>
              <a:rPr lang="zh-CN" altLang="zh-CN" sz="2800" u="sng"/>
              <a:t>　　　　　</a:t>
            </a:r>
            <a:r>
              <a:rPr lang="zh-CN" altLang="zh-CN" sz="2800"/>
              <a:t>大（选填</a:t>
            </a:r>
            <a:r>
              <a:rPr lang="en-US" altLang="zh-CN" sz="2800"/>
              <a:t>“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en-US" altLang="zh-CN" sz="2800"/>
              <a:t>”“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一样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4" name="图片 1"/>
          <p:cNvPicPr>
            <a:picLocks noChangeAspect="1"/>
          </p:cNvPicPr>
          <p:nvPr/>
        </p:nvPicPr>
        <p:blipFill>
          <a:blip r:embed="rId2"/>
          <a:srcRect r="74318"/>
          <a:stretch>
            <a:fillRect/>
          </a:stretch>
        </p:blipFill>
        <p:spPr>
          <a:xfrm>
            <a:off x="4300538" y="3937000"/>
            <a:ext cx="3765550" cy="1857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5" name="矩形 2"/>
          <p:cNvSpPr/>
          <p:nvPr/>
        </p:nvSpPr>
        <p:spPr>
          <a:xfrm>
            <a:off x="2419350" y="2667000"/>
            <a:ext cx="6334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4.8</a:t>
            </a:r>
            <a:endParaRPr lang="zh-CN" altLang="en-US" sz="2800"/>
          </a:p>
        </p:txBody>
      </p:sp>
      <p:sp>
        <p:nvSpPr>
          <p:cNvPr id="35846" name="矩形 3"/>
          <p:cNvSpPr/>
          <p:nvPr/>
        </p:nvSpPr>
        <p:spPr>
          <a:xfrm>
            <a:off x="6904038" y="2667000"/>
            <a:ext cx="6334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1.2</a:t>
            </a:r>
            <a:endParaRPr lang="zh-CN" altLang="en-US" sz="2800"/>
          </a:p>
        </p:txBody>
      </p:sp>
      <p:sp>
        <p:nvSpPr>
          <p:cNvPr id="35847" name="矩形 5"/>
          <p:cNvSpPr/>
          <p:nvPr/>
        </p:nvSpPr>
        <p:spPr>
          <a:xfrm>
            <a:off x="5432425" y="3292475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一样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5" grpId="0"/>
      <p:bldP spid="35846" grpId="0"/>
      <p:bldP spid="3584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3"/>
          <p:cNvSpPr>
            <a:spLocks noGrp="1"/>
          </p:cNvSpPr>
          <p:nvPr>
            <p:ph type="title" idx="4294967295"/>
          </p:nvPr>
        </p:nvSpPr>
        <p:spPr>
          <a:xfrm>
            <a:off x="508000" y="13731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常德）如上图的电路中，当开关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由断开到闭合，电流表的示数</a:t>
            </a:r>
            <a:r>
              <a:rPr lang="zh-CN" altLang="zh-CN" sz="2800" u="sng"/>
              <a:t>　　　　　</a:t>
            </a:r>
            <a:r>
              <a:rPr lang="zh-CN" altLang="zh-CN" sz="2800"/>
              <a:t>，电压表的示数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6868" name="图片 1"/>
          <p:cNvPicPr>
            <a:picLocks noChangeAspect="1"/>
          </p:cNvPicPr>
          <p:nvPr/>
        </p:nvPicPr>
        <p:blipFill>
          <a:blip r:embed="rId2"/>
          <a:srcRect r="84001"/>
          <a:stretch>
            <a:fillRect/>
          </a:stretch>
        </p:blipFill>
        <p:spPr>
          <a:xfrm>
            <a:off x="3170238" y="3495675"/>
            <a:ext cx="2817812" cy="2232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9" name="矩形 1"/>
          <p:cNvSpPr/>
          <p:nvPr/>
        </p:nvSpPr>
        <p:spPr>
          <a:xfrm>
            <a:off x="1357313" y="2747963"/>
            <a:ext cx="90170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6870" name="矩形 2"/>
          <p:cNvSpPr/>
          <p:nvPr/>
        </p:nvSpPr>
        <p:spPr>
          <a:xfrm>
            <a:off x="4937125" y="2085975"/>
            <a:ext cx="12604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9" grpId="0"/>
      <p:bldP spid="3687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云南）如下图所示．电源电压</a:t>
            </a:r>
            <a:r>
              <a:rPr lang="en-US" altLang="zh-CN" sz="2800"/>
              <a:t>6 V</a:t>
            </a:r>
            <a:r>
              <a:rPr lang="zh-CN" altLang="zh-CN" sz="2800"/>
              <a:t>恒定不变，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阻值为</a:t>
            </a:r>
            <a:r>
              <a:rPr lang="en-US" altLang="zh-CN" sz="2800"/>
              <a:t>15 Ω</a:t>
            </a:r>
            <a:r>
              <a:rPr lang="zh-CN" altLang="zh-CN" sz="2800"/>
              <a:t>，电流表量程为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0.6 A.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）开关</a:t>
            </a:r>
            <a:r>
              <a:rPr lang="en-US" altLang="zh-CN" sz="2800"/>
              <a:t>S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都闭合，滑片</a:t>
            </a:r>
            <a:r>
              <a:rPr lang="en-US" altLang="zh-CN" sz="2800" i="1"/>
              <a:t>P</a:t>
            </a:r>
            <a:r>
              <a:rPr lang="zh-CN" altLang="zh-CN" sz="2800"/>
              <a:t>不能移到</a:t>
            </a:r>
            <a:r>
              <a:rPr lang="en-US" altLang="zh-CN" sz="2800" i="1"/>
              <a:t>a</a:t>
            </a:r>
            <a:r>
              <a:rPr lang="zh-CN" altLang="zh-CN" sz="2800"/>
              <a:t>端的原因是会造成电路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通路</a:t>
            </a:r>
            <a:r>
              <a:rPr lang="en-US" altLang="zh-CN" sz="2800"/>
              <a:t>”“</a:t>
            </a:r>
            <a:r>
              <a:rPr lang="zh-CN" altLang="zh-CN" sz="2800"/>
              <a:t>短路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断路</a:t>
            </a:r>
            <a:r>
              <a:rPr lang="en-US" altLang="zh-CN" sz="2800"/>
              <a:t>”</a:t>
            </a:r>
            <a:r>
              <a:rPr lang="zh-CN" altLang="zh-CN" sz="2800"/>
              <a:t>）；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789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6925" y="3659188"/>
            <a:ext cx="2230438" cy="23161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3" name="矩形 1"/>
          <p:cNvSpPr/>
          <p:nvPr/>
        </p:nvSpPr>
        <p:spPr>
          <a:xfrm>
            <a:off x="3275013" y="2876550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短路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3"/>
          <p:cNvSpPr>
            <a:spLocks noGrp="1"/>
          </p:cNvSpPr>
          <p:nvPr>
            <p:ph type="title" idx="4294967295"/>
          </p:nvPr>
        </p:nvSpPr>
        <p:spPr>
          <a:xfrm>
            <a:off x="508000" y="19034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）开关</a:t>
            </a:r>
            <a:r>
              <a:rPr lang="en-US" altLang="zh-CN" sz="2800"/>
              <a:t>S</a:t>
            </a:r>
            <a:r>
              <a:rPr lang="zh-CN" altLang="zh-CN" sz="2800"/>
              <a:t>闭合、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断开时，求电流表示数；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8916" name="图片 1"/>
          <p:cNvPicPr>
            <a:picLocks noChangeAspect="1"/>
          </p:cNvPicPr>
          <p:nvPr/>
        </p:nvPicPr>
        <p:blipFill>
          <a:blip r:embed="rId2"/>
          <a:srcRect r="15895"/>
          <a:stretch>
            <a:fillRect/>
          </a:stretch>
        </p:blipFill>
        <p:spPr>
          <a:xfrm>
            <a:off x="727075" y="2846388"/>
            <a:ext cx="7689850" cy="1543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3"/>
          <p:cNvSpPr>
            <a:spLocks noGrp="1"/>
          </p:cNvSpPr>
          <p:nvPr>
            <p:ph type="title" idx="4294967295"/>
          </p:nvPr>
        </p:nvSpPr>
        <p:spPr>
          <a:xfrm>
            <a:off x="500063" y="11430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）开关</a:t>
            </a:r>
            <a:r>
              <a:rPr lang="en-US" altLang="zh-CN" sz="2800"/>
              <a:t>S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都闭合时，为了电流表不超量程，求变阻器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连入电路的最小阻值．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9940" name="图片 1"/>
          <p:cNvPicPr>
            <a:picLocks noChangeAspect="1"/>
          </p:cNvPicPr>
          <p:nvPr/>
        </p:nvPicPr>
        <p:blipFill>
          <a:blip r:embed="rId2"/>
          <a:srcRect r="14079"/>
          <a:stretch>
            <a:fillRect/>
          </a:stretch>
        </p:blipFill>
        <p:spPr>
          <a:xfrm>
            <a:off x="635000" y="2541588"/>
            <a:ext cx="7858125" cy="3279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1"/>
          <p:cNvSpPr>
            <a:spLocks noGrp="1"/>
          </p:cNvSpPr>
          <p:nvPr>
            <p:ph type="title" idx="4294967295"/>
          </p:nvPr>
        </p:nvSpPr>
        <p:spPr>
          <a:xfrm>
            <a:off x="582613" y="8921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广东）阅读下列短文，回答问题．</a:t>
            </a:r>
            <a:br>
              <a:rPr lang="zh-CN" altLang="zh-CN" sz="2800"/>
            </a:br>
            <a:r>
              <a:rPr lang="en-US" altLang="zh-CN" sz="2800"/>
              <a:t>                                </a:t>
            </a:r>
            <a:r>
              <a:rPr lang="zh-CN" altLang="zh-CN" sz="2800"/>
              <a:t>热敏电阻温度计</a:t>
            </a:r>
            <a:br>
              <a:rPr lang="zh-CN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热敏电阻是用半导体材料制成的电阻，其阻值随温度的变化而变化，如图甲所示为某型号热敏电阻的实物图，阻值随温度升高而变小的，称为负温度系数热敏电阻：阻值随温度升高而变大的，称为正温度系数热敏电阻，利用热敏电阻的特性做成的温度计，叫做热敏电阻温度计．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</a:t>
            </a:r>
            <a:r>
              <a:rPr lang="zh-CN" altLang="zh-CN" sz="2800"/>
              <a:t>如图乙所示为热敏电阻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的阻值随温度</a:t>
            </a:r>
            <a:r>
              <a:rPr lang="en-US" altLang="zh-CN" sz="2800" i="1"/>
              <a:t>t</a:t>
            </a:r>
            <a:r>
              <a:rPr lang="zh-CN" altLang="zh-CN" sz="2800"/>
              <a:t>变化的图象（为方便计算，已将图线作了近似处理）</a:t>
            </a:r>
            <a:r>
              <a:rPr lang="en-US" altLang="zh-CN" sz="2800"/>
              <a:t>.</a:t>
            </a:r>
            <a:r>
              <a:rPr lang="zh-CN" altLang="zh-CN" sz="2800"/>
              <a:t>图丙是用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做测温探头的某热敏电阻温度计的电路图，其中电源电压可在</a:t>
            </a:r>
            <a:r>
              <a:rPr lang="en-US" altLang="zh-CN" sz="2800"/>
              <a:t>0.60 V</a:t>
            </a:r>
            <a:r>
              <a:rPr lang="zh-CN" altLang="zh-CN" sz="2800"/>
              <a:t>～</a:t>
            </a:r>
            <a:r>
              <a:rPr lang="en-US" altLang="zh-CN" sz="2800"/>
              <a:t>1.20 V</a:t>
            </a:r>
            <a:r>
              <a:rPr lang="zh-CN" altLang="zh-CN" sz="2800"/>
              <a:t>之间调节，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为定值电阻，阻值为</a:t>
            </a:r>
            <a:r>
              <a:rPr lang="en-US" altLang="zh-CN" sz="2800"/>
              <a:t>100 Ω.</a:t>
            </a:r>
            <a:r>
              <a:rPr lang="zh-CN" altLang="zh-CN" sz="2800"/>
              <a:t>该电路工作原理是：当保持通过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的电流不变时，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两端的电压随电阻均匀变化（即随温度均匀变化），故只需将电压表</a:t>
            </a:r>
            <a:r>
              <a:rPr lang="en-US" altLang="zh-CN" sz="2800"/>
              <a:t>V</a:t>
            </a:r>
            <a:r>
              <a:rPr lang="en-US" altLang="zh-CN" sz="2800" baseline="-25000"/>
              <a:t>1</a:t>
            </a:r>
            <a:r>
              <a:rPr lang="zh-CN" altLang="zh-CN" sz="2800"/>
              <a:t>表盘的刻度改成相应的温度刻度，就可以直接从</a:t>
            </a:r>
            <a:r>
              <a:rPr lang="en-US" altLang="zh-CN" sz="2800"/>
              <a:t>V</a:t>
            </a:r>
            <a:r>
              <a:rPr lang="en-US" altLang="zh-CN" sz="2800" baseline="-25000"/>
              <a:t>1</a:t>
            </a:r>
            <a:r>
              <a:rPr lang="zh-CN" altLang="zh-CN" sz="2800"/>
              <a:t>表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盘上读出温度值．测量时，将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放入待测温度处，闭合开关，调节电源电压，使</a:t>
            </a:r>
            <a:r>
              <a:rPr lang="en-US" altLang="zh-CN" sz="2800"/>
              <a:t>V</a:t>
            </a:r>
            <a:r>
              <a:rPr lang="en-US" altLang="zh-CN" sz="2800" baseline="-25000"/>
              <a:t>2</a:t>
            </a:r>
            <a:r>
              <a:rPr lang="zh-CN" altLang="zh-CN" sz="2800"/>
              <a:t>表的示数保持</a:t>
            </a:r>
            <a:r>
              <a:rPr lang="en-US" altLang="zh-CN" sz="2800"/>
              <a:t>0.20 V</a:t>
            </a:r>
            <a:r>
              <a:rPr lang="zh-CN" altLang="zh-CN" sz="2800"/>
              <a:t>不变（即电路中的电流保持</a:t>
            </a:r>
            <a:r>
              <a:rPr lang="en-US" altLang="zh-CN" sz="2800"/>
              <a:t>2 mA</a:t>
            </a:r>
            <a:r>
              <a:rPr lang="zh-CN" altLang="zh-CN" sz="2800"/>
              <a:t>不变），再从</a:t>
            </a:r>
            <a:r>
              <a:rPr lang="en-US" altLang="zh-CN" sz="2800"/>
              <a:t>V</a:t>
            </a:r>
            <a:r>
              <a:rPr lang="en-US" altLang="zh-CN" sz="2800" baseline="-25000"/>
              <a:t>1</a:t>
            </a:r>
            <a:r>
              <a:rPr lang="zh-CN" altLang="zh-CN" sz="2800"/>
              <a:t>表盘上读出待测温度</a:t>
            </a:r>
            <a:r>
              <a:rPr lang="en-US" altLang="zh-CN" sz="2800" i="1"/>
              <a:t>t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3012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938" y="3519488"/>
            <a:ext cx="6180137" cy="23066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541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）热敏电阻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正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负</a:t>
            </a:r>
            <a:r>
              <a:rPr lang="en-US" altLang="zh-CN" sz="2800"/>
              <a:t>”</a:t>
            </a:r>
            <a:r>
              <a:rPr lang="zh-CN" altLang="zh-CN" sz="2800"/>
              <a:t>）温度系数热敏电阻．在标准大气压下，将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放入冰水混合物中时，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的阻值是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）测温时，保持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两端电压为</a:t>
            </a:r>
            <a:r>
              <a:rPr lang="en-US" altLang="zh-CN" sz="2800"/>
              <a:t>0.20 V</a:t>
            </a:r>
            <a:r>
              <a:rPr lang="zh-CN" altLang="zh-CN" sz="2800"/>
              <a:t>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两端的电压随温度升高而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44036" name="矩形 2"/>
          <p:cNvSpPr/>
          <p:nvPr/>
        </p:nvSpPr>
        <p:spPr>
          <a:xfrm>
            <a:off x="4208463" y="1400175"/>
            <a:ext cx="5445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负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4037" name="矩形 3"/>
          <p:cNvSpPr/>
          <p:nvPr/>
        </p:nvSpPr>
        <p:spPr>
          <a:xfrm>
            <a:off x="5373688" y="2740025"/>
            <a:ext cx="7239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520</a:t>
            </a:r>
            <a:endParaRPr lang="zh-CN" altLang="en-US" sz="2800"/>
          </a:p>
        </p:txBody>
      </p:sp>
      <p:sp>
        <p:nvSpPr>
          <p:cNvPr id="44038" name="矩形 5"/>
          <p:cNvSpPr/>
          <p:nvPr/>
        </p:nvSpPr>
        <p:spPr>
          <a:xfrm>
            <a:off x="3941763" y="4011613"/>
            <a:ext cx="12604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变小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  <p:bldP spid="44037" grpId="0"/>
      <p:bldP spid="4403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标题 1"/>
          <p:cNvSpPr>
            <a:spLocks noGrp="1"/>
          </p:cNvSpPr>
          <p:nvPr>
            <p:ph type="title" idx="4294967295"/>
          </p:nvPr>
        </p:nvSpPr>
        <p:spPr>
          <a:xfrm>
            <a:off x="582613" y="1797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）某次测温时，</a:t>
            </a:r>
            <a:r>
              <a:rPr lang="en-US" altLang="zh-CN" sz="2800"/>
              <a:t>V</a:t>
            </a:r>
            <a:r>
              <a:rPr lang="en-US" altLang="zh-CN" sz="2800" baseline="-25000"/>
              <a:t>1</a:t>
            </a:r>
            <a:r>
              <a:rPr lang="zh-CN" altLang="zh-CN" sz="2800"/>
              <a:t>表盘上显示的温度是</a:t>
            </a:r>
            <a:r>
              <a:rPr lang="en-US" altLang="zh-CN" sz="2800"/>
              <a:t>20 ℃</a:t>
            </a:r>
            <a:r>
              <a:rPr lang="zh-CN" altLang="zh-CN" sz="2800"/>
              <a:t>，此时电源电压为</a:t>
            </a:r>
            <a:r>
              <a:rPr lang="zh-CN" altLang="zh-CN" sz="2800" u="sng"/>
              <a:t>　　　　　</a:t>
            </a:r>
            <a:r>
              <a:rPr lang="en-US" altLang="zh-CN" sz="2800"/>
              <a:t>V.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）该热敏电阻温度计测量温度的范围为</a:t>
            </a:r>
            <a:br>
              <a:rPr lang="en-US" altLang="zh-CN" sz="2800"/>
            </a:br>
            <a:r>
              <a:rPr lang="zh-CN" altLang="zh-CN" sz="2800" u="sng"/>
              <a:t>　　　</a:t>
            </a:r>
            <a:r>
              <a:rPr lang="en-US" altLang="zh-CN" sz="2800" u="sng"/>
              <a:t>        </a:t>
            </a:r>
            <a:r>
              <a:rPr lang="zh-CN" altLang="zh-CN" sz="2800" u="sng"/>
              <a:t>　　</a:t>
            </a:r>
            <a:r>
              <a:rPr lang="en-US" altLang="zh-CN" sz="2800"/>
              <a:t>℃.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5060" name="矩形 3"/>
          <p:cNvSpPr/>
          <p:nvPr/>
        </p:nvSpPr>
        <p:spPr>
          <a:xfrm>
            <a:off x="2951163" y="2527300"/>
            <a:ext cx="15303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0.92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5061" name="矩形 1"/>
          <p:cNvSpPr/>
          <p:nvPr/>
        </p:nvSpPr>
        <p:spPr>
          <a:xfrm>
            <a:off x="957263" y="3778250"/>
            <a:ext cx="18002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2.5 </a:t>
            </a:r>
            <a:r>
              <a:rPr lang="zh-CN" altLang="zh-CN" sz="2800">
                <a:solidFill>
                  <a:srgbClr val="FF0000"/>
                </a:solidFill>
              </a:rPr>
              <a:t>℃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～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  <p:bldP spid="4506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83" name="标题 1"/>
          <p:cNvSpPr>
            <a:spLocks noGrp="1"/>
          </p:cNvSpPr>
          <p:nvPr>
            <p:ph type="title" idx="4294967295"/>
          </p:nvPr>
        </p:nvSpPr>
        <p:spPr>
          <a:xfrm>
            <a:off x="488950" y="1074738"/>
            <a:ext cx="8315325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广东）如下图所示，灯泡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的电阻分为</a:t>
            </a:r>
            <a:r>
              <a:rPr lang="en-US" altLang="zh-CN" sz="2800"/>
              <a:t>10 Ω</a:t>
            </a:r>
            <a:r>
              <a:rPr lang="zh-CN" altLang="zh-CN" sz="2800"/>
              <a:t>、</a:t>
            </a:r>
            <a:r>
              <a:rPr lang="en-US" altLang="zh-CN" sz="2800"/>
              <a:t>20 Ω.</a:t>
            </a:r>
            <a:r>
              <a:rPr lang="zh-CN" altLang="zh-CN" sz="2800"/>
              <a:t>闭合开关</a:t>
            </a:r>
            <a:r>
              <a:rPr lang="en-US" altLang="zh-CN" sz="2800"/>
              <a:t>S.</a:t>
            </a:r>
            <a:r>
              <a:rPr lang="zh-CN" altLang="zh-CN" sz="2800"/>
              <a:t>通过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的电流分别为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，它们两端的电压分别为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，则（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1∶1</a:t>
            </a:r>
            <a:r>
              <a:rPr lang="zh-CN" altLang="zh-CN" sz="2800"/>
              <a:t>，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2∶1	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1∶2</a:t>
            </a:r>
            <a:r>
              <a:rPr lang="zh-CN" altLang="zh-CN" sz="2800"/>
              <a:t>，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：＝</a:t>
            </a:r>
            <a:r>
              <a:rPr lang="en-US" altLang="zh-CN" sz="2800"/>
              <a:t>1∶1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1∶1</a:t>
            </a:r>
            <a:r>
              <a:rPr lang="zh-CN" altLang="zh-CN" sz="2800"/>
              <a:t>，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1∶2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1∶2.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1∶2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6084" name="图片 2"/>
          <p:cNvPicPr>
            <a:picLocks noChangeAspect="1"/>
          </p:cNvPicPr>
          <p:nvPr/>
        </p:nvPicPr>
        <p:blipFill>
          <a:blip r:embed="rId2"/>
          <a:srcRect r="90738"/>
          <a:stretch>
            <a:fillRect/>
          </a:stretch>
        </p:blipFill>
        <p:spPr>
          <a:xfrm>
            <a:off x="6334125" y="3303588"/>
            <a:ext cx="2032000" cy="18557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5" name="矩形 1"/>
          <p:cNvSpPr/>
          <p:nvPr/>
        </p:nvSpPr>
        <p:spPr>
          <a:xfrm>
            <a:off x="7613650" y="2427288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0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广东）如上图为某兴趣小组设计的电子秤简易电路图，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是压敏电阻，阻值随所受压力的增大而减小，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是定值电阻．测量时，电压表</a:t>
            </a:r>
            <a:r>
              <a:rPr lang="en-US" altLang="zh-CN" sz="2800"/>
              <a:t>      </a:t>
            </a:r>
            <a:r>
              <a:rPr lang="zh-CN" altLang="zh-CN" sz="2800"/>
              <a:t>的示数随所称量物体对压敏电阻的压力增大而增大．请根据以上信息，在虚线框内将电路图补充完整．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7108" name="图片 1"/>
          <p:cNvPicPr>
            <a:picLocks noChangeAspect="1"/>
          </p:cNvPicPr>
          <p:nvPr/>
        </p:nvPicPr>
        <p:blipFill>
          <a:blip r:embed="rId2"/>
          <a:srcRect r="87160"/>
          <a:stretch>
            <a:fillRect/>
          </a:stretch>
        </p:blipFill>
        <p:spPr>
          <a:xfrm>
            <a:off x="3416300" y="4141788"/>
            <a:ext cx="2311400" cy="2279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7109" name="图片 2"/>
          <p:cNvPicPr>
            <a:picLocks noChangeAspect="1"/>
          </p:cNvPicPr>
          <p:nvPr/>
        </p:nvPicPr>
        <p:blipFill>
          <a:blip r:embed="rId3"/>
          <a:srcRect t="18567" r="93370" b="15456"/>
          <a:stretch>
            <a:fillRect/>
          </a:stretch>
        </p:blipFill>
        <p:spPr>
          <a:xfrm>
            <a:off x="7720013" y="2341563"/>
            <a:ext cx="606425" cy="511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7110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8825" y="4141788"/>
            <a:ext cx="2268538" cy="1762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2018·</a:t>
            </a:r>
            <a:r>
              <a:rPr lang="zh-CN" altLang="zh-CN" sz="2800"/>
              <a:t>广东）如上图</a:t>
            </a:r>
            <a:r>
              <a:rPr lang="en-US" altLang="zh-CN" sz="2800"/>
              <a:t>1</a:t>
            </a:r>
            <a:r>
              <a:rPr lang="zh-CN" altLang="zh-CN" sz="2800"/>
              <a:t>所示，闭合开关时，电压表示数如上图</a:t>
            </a:r>
            <a:r>
              <a:rPr lang="en-US" altLang="zh-CN" sz="2800"/>
              <a:t>2</a:t>
            </a:r>
            <a:r>
              <a:rPr lang="zh-CN" altLang="zh-CN" sz="2800"/>
              <a:t>所示为</a:t>
            </a:r>
            <a:r>
              <a:rPr lang="zh-CN" altLang="zh-CN" sz="2800" u="sng"/>
              <a:t>　　　　　</a:t>
            </a:r>
            <a:r>
              <a:rPr lang="en-US" altLang="zh-CN" sz="2800"/>
              <a:t>V</a:t>
            </a:r>
            <a:r>
              <a:rPr lang="zh-CN" altLang="zh-CN" sz="2800"/>
              <a:t>；将滑动变阻器的滑片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向右移动时，电流表示数将</a:t>
            </a:r>
            <a:r>
              <a:rPr lang="zh-CN" altLang="zh-CN" sz="2800" u="sng"/>
              <a:t>　　　　　</a:t>
            </a:r>
            <a:r>
              <a:rPr lang="zh-CN" altLang="zh-CN" sz="2800"/>
              <a:t>，电压表示数将</a:t>
            </a:r>
            <a:r>
              <a:rPr lang="zh-CN" altLang="zh-CN" sz="2800" u="sng"/>
              <a:t>　　　　　</a:t>
            </a:r>
            <a:r>
              <a:rPr lang="zh-CN" altLang="zh-CN" sz="2800"/>
              <a:t>．（后两空选填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8132" name="图片 1"/>
          <p:cNvPicPr>
            <a:picLocks noChangeAspect="1"/>
          </p:cNvPicPr>
          <p:nvPr/>
        </p:nvPicPr>
        <p:blipFill>
          <a:blip r:embed="rId2"/>
          <a:srcRect r="77685"/>
          <a:stretch>
            <a:fillRect/>
          </a:stretch>
        </p:blipFill>
        <p:spPr>
          <a:xfrm>
            <a:off x="3416300" y="3611563"/>
            <a:ext cx="3743325" cy="2124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3" name="矩形 3"/>
          <p:cNvSpPr/>
          <p:nvPr/>
        </p:nvSpPr>
        <p:spPr>
          <a:xfrm>
            <a:off x="4591050" y="1616075"/>
            <a:ext cx="6334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2.2</a:t>
            </a:r>
            <a:endParaRPr lang="zh-CN" altLang="en-US" sz="2800"/>
          </a:p>
        </p:txBody>
      </p:sp>
      <p:sp>
        <p:nvSpPr>
          <p:cNvPr id="48134" name="矩形 5"/>
          <p:cNvSpPr/>
          <p:nvPr/>
        </p:nvSpPr>
        <p:spPr>
          <a:xfrm>
            <a:off x="6538913" y="222250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/>
          </a:p>
        </p:txBody>
      </p:sp>
      <p:sp>
        <p:nvSpPr>
          <p:cNvPr id="48135" name="矩形 6"/>
          <p:cNvSpPr/>
          <p:nvPr/>
        </p:nvSpPr>
        <p:spPr>
          <a:xfrm>
            <a:off x="3179763" y="2862263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3" grpId="0"/>
      <p:bldP spid="48134" grpId="0"/>
      <p:bldP spid="4813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224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．（</a:t>
            </a:r>
            <a:r>
              <a:rPr lang="en-US" altLang="zh-CN" sz="2800"/>
              <a:t>2018·</a:t>
            </a:r>
            <a:r>
              <a:rPr lang="zh-CN" altLang="zh-CN" sz="2800"/>
              <a:t>广东）如上图所示，要使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与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组成并联电路，应闭合开关</a:t>
            </a:r>
            <a:r>
              <a:rPr lang="zh-CN" altLang="zh-CN" sz="2800" u="sng"/>
              <a:t>　　　　　</a:t>
            </a:r>
            <a:r>
              <a:rPr lang="zh-CN" altLang="zh-CN" sz="2800"/>
              <a:t>，若此时电流表</a:t>
            </a:r>
            <a:r>
              <a:rPr lang="en-US" altLang="zh-CN" sz="2800"/>
              <a:t>A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A</a:t>
            </a:r>
            <a:r>
              <a:rPr lang="en-US" altLang="zh-CN" sz="2800" baseline="-25000"/>
              <a:t>2</a:t>
            </a:r>
            <a:r>
              <a:rPr lang="zh-CN" altLang="zh-CN" sz="2800"/>
              <a:t>的示数之比为</a:t>
            </a:r>
            <a:r>
              <a:rPr lang="en-US" altLang="zh-CN" sz="2800"/>
              <a:t>2∶5</a:t>
            </a:r>
            <a:r>
              <a:rPr lang="zh-CN" altLang="zh-CN" sz="2800"/>
              <a:t>，则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与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br>
              <a:rPr lang="en-US" altLang="zh-CN" sz="2800" baseline="-25000"/>
            </a:br>
            <a:r>
              <a:rPr lang="zh-CN" altLang="zh-CN" sz="2800"/>
              <a:t>的电阻之比为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9156" name="图片 1"/>
          <p:cNvPicPr>
            <a:picLocks noChangeAspect="1"/>
          </p:cNvPicPr>
          <p:nvPr/>
        </p:nvPicPr>
        <p:blipFill>
          <a:blip r:embed="rId2"/>
          <a:srcRect r="88106"/>
          <a:stretch>
            <a:fillRect/>
          </a:stretch>
        </p:blipFill>
        <p:spPr>
          <a:xfrm>
            <a:off x="6283325" y="2765425"/>
            <a:ext cx="2259013" cy="24050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7" name="矩形 2"/>
          <p:cNvSpPr/>
          <p:nvPr/>
        </p:nvSpPr>
        <p:spPr>
          <a:xfrm>
            <a:off x="3168650" y="3429000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宋体" pitchFamily="2" charset="-122"/>
              </a:rPr>
              <a:t>∶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9158" name="矩形 3"/>
          <p:cNvSpPr/>
          <p:nvPr/>
        </p:nvSpPr>
        <p:spPr>
          <a:xfrm>
            <a:off x="4138613" y="2073275"/>
            <a:ext cx="154463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、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7" grpId="0"/>
      <p:bldP spid="4915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79" name="标题 1"/>
          <p:cNvSpPr>
            <a:spLocks noGrp="1"/>
          </p:cNvSpPr>
          <p:nvPr>
            <p:ph type="title" idx="4294967295"/>
          </p:nvPr>
        </p:nvSpPr>
        <p:spPr>
          <a:xfrm>
            <a:off x="508000" y="7191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．（</a:t>
            </a:r>
            <a:r>
              <a:rPr lang="en-US" altLang="zh-CN" sz="2800"/>
              <a:t>2017·</a:t>
            </a:r>
            <a:r>
              <a:rPr lang="zh-CN" altLang="zh-CN" sz="2800"/>
              <a:t>广东）如上图所示电路中，电源电压为</a:t>
            </a:r>
            <a:r>
              <a:rPr lang="en-US" altLang="zh-CN" sz="2800"/>
              <a:t>4.5 V</a:t>
            </a:r>
            <a:r>
              <a:rPr lang="zh-CN" altLang="zh-CN" sz="2800"/>
              <a:t>，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是小灯泡，当开关</a:t>
            </a:r>
            <a:r>
              <a:rPr lang="en-US" altLang="zh-CN" sz="2800"/>
              <a:t>S</a:t>
            </a:r>
            <a:r>
              <a:rPr lang="zh-CN" altLang="zh-CN" sz="2800"/>
              <a:t>闭合时，电压表的示数为</a:t>
            </a:r>
            <a:r>
              <a:rPr lang="en-US" altLang="zh-CN" sz="2800"/>
              <a:t>1.5 V</a:t>
            </a:r>
            <a:r>
              <a:rPr lang="zh-CN" altLang="zh-CN" sz="2800"/>
              <a:t>，忽略温度对灯丝电阻的影响，则（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两端的电压为</a:t>
            </a:r>
            <a:r>
              <a:rPr lang="en-US" altLang="zh-CN" sz="2800"/>
              <a:t>1.5 V   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两端的电压为</a:t>
            </a:r>
            <a:r>
              <a:rPr lang="en-US" altLang="zh-CN" sz="2800"/>
              <a:t>1.5 V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的灯丝电阻之比为</a:t>
            </a:r>
            <a:r>
              <a:rPr lang="en-US" altLang="zh-CN" sz="2800"/>
              <a:t>2∶1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．通过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的电流之比为</a:t>
            </a:r>
            <a:r>
              <a:rPr lang="en-US" altLang="zh-CN" sz="2800"/>
              <a:t>1∶2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0180" name="图片 1"/>
          <p:cNvPicPr>
            <a:picLocks noChangeAspect="1"/>
          </p:cNvPicPr>
          <p:nvPr/>
        </p:nvPicPr>
        <p:blipFill>
          <a:blip r:embed="rId2"/>
          <a:srcRect r="86107"/>
          <a:stretch>
            <a:fillRect/>
          </a:stretch>
        </p:blipFill>
        <p:spPr>
          <a:xfrm>
            <a:off x="5803900" y="2705100"/>
            <a:ext cx="2582863" cy="19637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81" name="矩形 5"/>
          <p:cNvSpPr/>
          <p:nvPr/>
        </p:nvSpPr>
        <p:spPr>
          <a:xfrm>
            <a:off x="1087438" y="2705100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  <p:pic>
        <p:nvPicPr>
          <p:cNvPr id="5018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506200" y="11442700"/>
            <a:ext cx="3429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1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158</Paragraphs>
  <Slides>48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baseType="lpstr" size="57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1．串联电阻：R总＝R1＋R2；R总大于其中的任一个电阻，相当增加了导体的　　　　　．2．并联电阻：1/R总＝1/R1＋1/R2；R总小于其中的任意一个电阻，相当于增加了导体的___________．</vt:lpstr>
      <vt:lpstr>并联电阻的重要推论：（1）每多一条支路，并联电阻变小；（2）支路电阻变大，则总电阻变大；（3）n个相同的电阻并联，其并联的总电阻为单个电阻的   倍．</vt:lpstr>
      <vt:lpstr>1．根据欧姆定律和串联电路的特点，可以推导出      ＝　　　　　，这说明：串联电路中，电压的分配与电阻成　　　　　．2．根据欧姆定律和并联电路的电压特点，可推导出     ＝　　　　　，这说明：并联电路中电流的分配与电阻成　　　　　．</vt:lpstr>
      <vt:lpstr>1．滑动变阻器的滑片移动引起电表的变化方法：（1）看滑动变阻器接入的有效长度；（2）看电阻；（3）看电流；（4）看电压．规律：（1）串联：R变与U变  变化相同； I与 U定变化相同；（2）并联：U与I定示数不变；I变与I总变化相同．</vt:lpstr>
      <vt:lpstr>2．热（光、压）敏电阻等随外部条件的变化方法：分清串并联电路→电阻变化→电流（电压）表变或不变．3．开关的断开到闭合引起电表的变化方法：分析电路， 抓住电源电压不变．</vt:lpstr>
      <vt:lpstr>1．串联电路：先看电流：有电流的是短路，没电流的是断路；再看电压：短路处没电压，断路处为电源电压．2．并联电路：只考虑断路，哪里断哪里没有电流．</vt:lpstr>
      <vt:lpstr>一　  电阻的串并联　          一个滑动变阻器标有“1.5 A　50 Ω”的字样，当它与一个阻值为30 Ω的电阻串联接入电路时，整个电路总电阻的变化范围为（　　）A．30～80 Ω    		B．0～80 Ω    C．0～50 Ω    		D．0～30 Ω</vt:lpstr>
      <vt:lpstr>【点拔】电阻的串联：总电阻等于各部分电阻之和，R＝R1＋R2；电阻的并联：总电阻的倒数等于各支路电阻的倒数之和，R＝R1R2/（R1＋R2）.</vt:lpstr>
      <vt:lpstr>                 如下图所示，把电阻R接入电源电压为6 V的电路中，电流表示数是0.3 A，如果需要让电路中的电流增大到0.8 A，可以采取的方法是（　　）A.用一个20 Ω的电阻与R串联	     B．用一个12 Ω的电阻与R串联	C．用一个20 Ω的电阻与R并联	   D．用一个12 Ω的电阻与R并联</vt:lpstr>
      <vt:lpstr>二　  比值问题　          （2020·青海）如下图所示，灯泡L1、L2的电阻分别为20 Ω和30 Ω.闭合开关S，通过灯泡L1、L2的电流分别为I1、I2，它们两端的电压分别为U1、U2，则下列正确的是（　　）A.   I1∶I2＝2∶3　U1∶U2＝1∶1	B．I1∶I2＝3∶2　U1∶U2＝1∶1	C．I1∶I2＝1∶1　U1∶U2＝2∶3	D．I1∶I2＝1∶1　U1∶U2＝3∶2</vt:lpstr>
      <vt:lpstr>【点拔】两灯串联∶I＝I1＝I2；U＝U1＋U2；                                  I1∶I2＝1∶1；U1∶U2＝R1∶R2.两灯并联∶I＝I1＋I2；U＝U1＝U2；                   I1∶I2＝R2∶R1；U1∶U2＝1∶1.</vt:lpstr>
      <vt:lpstr>           （2020·鄂州）如下图所示的电路中，电源电压为4.5 V，L1、L2是小灯泡，当开关S闭合时，电压表的示数为1.5 V，忽略温度对灯丝电阻的影响，则（　　）A.   L2两端的电压为 1.5 V	B．L1两端的电压为 1.5 V	C．L1与L2的灯丝电阻之比为 2∶1	D．通过L1与L2的电流之比为 1∶2</vt:lpstr>
      <vt:lpstr>三　  动态电路分析　           如下图所示电路中，电源电压保持不变．闭合电键S，向右移动滑动变阻器滑片P的过程中（　　）A.   电流表A的示数不变	B．电压表V2的示数变小	C．电压表V1与V2示数的差值变大	D．电压表V1与电流表A示数的比值变大</vt:lpstr>
      <vt:lpstr>【点拔】串联电路的动态电路分析：（1）①先分析电阻变化，任意一个电阻变大，总电阻变大；②根据欧姆定律I＝    ，总电流变小；③再分析定值电阻，其两端电压与电流成正比；④最后在分析变化的电阻电压U变＝U总－U定．（2）电压表与电流表示数的比值为R的阻值．</vt:lpstr>
      <vt:lpstr>               （2020·广安）如下图所示，电源电压不变，R1为定值电阻，开关闭合后滑片向右移动时，下列说法错误的是（　　）A.   电压表测的是R1两端电压	B．电流表示数变大	C．电压表示数变小	D．电压表与电流表示数之比不变</vt:lpstr>
      <vt:lpstr>       （2020·上海）在如下图所示的电路中，电源电压保持不变．闭合电键S，滑动变阻器滑片P向右移动的过程中（　　）A.   电压表V的示数变大	B．电流表A2的示数变大	C．电流表A1与电流表A2示数的比值变小	D．电压表V与电流表A示数的比值变大</vt:lpstr>
      <vt:lpstr>【点拔】并联电路的动态电路分析：①并联电路各条支路互不影响，电压表测量电源电压，故定值电阻的支路电流和电压表示数不变；②分析电阻变化，任意一个电阻变大，总电阻变大；③根据欧姆定律I＝    ，总电流变小．</vt:lpstr>
      <vt:lpstr>              如下图所示，电源两端的电压恒定．闭合开关S1，小灯泡发光，再闭合开关S2，则（　　）A.   小灯泡变亮       B．电流表示数变小          C．电压表示数不变      D．电路的总电阻变大</vt:lpstr>
      <vt:lpstr>       （2020·巴中）如下图所示，电源电压不变，闭合开关，滑动变阻器的滑片P向左滑动的过程中，下列说法正确的是（　　）A.   电流表示数变大    B．灯泡亮度不变	C．电压表示数变小    D．电路总功率变小</vt:lpstr>
      <vt:lpstr>【点拔】假串联电路的动态电路分析：①去掉电压表，滑动变阻器变成定值电阻，移动滑片，总电阻不变，总电流不变；②根据串联分压，电压表随所测的电阻变化而变化．</vt:lpstr>
      <vt:lpstr>           （2020·赤峰）如下图所示是一种烟雾报警器的电路图，开关S处于闭合状态，R0是定值电阻，R为感光电阻，光照越强，阻值越小．烟雾浓度增大时射向R的光被遮挡，R受到的光照变弱．当烟雾浓度增大时，下列判断正确的是（　　）A.   电流表的示数变小	B．电压表的示数变大	C．电压表与电流表的示数之比不变	D．电压表与电流表的示数之比变大</vt:lpstr>
      <vt:lpstr>四　  故障判断　         （2020·永州）如下图所示，闭合开关，小灯泡不亮、电流表无示数、电压表有明显的示数．若电路只有一处故障，则故障可能是（　　）A.   L断路    B．R断路	C．R短路    D．电流表断路</vt:lpstr>
      <vt:lpstr>【点拔】串联电路的用电器故障分析：短路处为导线，断路处去掉．（1）电流表无示数，说明用电器断路，若电压表有示数，说明电压表所测处断路；若电压表无示数，说明不是电压表所测处断路；（2）电流表有示数，说明用电器短路，若电压表有示数，说明不是电压表所测处短路；若电压表无示数，说明电压表所测处短路．</vt:lpstr>
      <vt:lpstr>              （2020·巴中）如下图所示，电源电压不变，闭合开关，两灯正常发光，电压表和电流表都有示数．一段时间之后，一个电表示数变小，另一个不变，则故障可能是（　　）A.   L1开路    B．L1短路    C．L2开路D．L2短路</vt:lpstr>
      <vt:lpstr>1．（2020·朝阳）如下图所示的电路，电源电压保持不变，将滑动变阻器的滑片P从中点移向b端的过程中，下列说法正确的是（　　）A．小灯泡变亮	    B．电流表示数变大	  C．电压表示数不变    D．电压表与电流表的比值变小</vt:lpstr>
      <vt:lpstr>2．（2020·天津）如上图所示是一种测定油箱内油量的装置，其中R是滑动变阻器的电阻片．当油量减少时，滑动变阻器的滑片P向上移动，则电路中（　　）A．总电阻增大，电流减小    B．总电阻增大，电流增大	C．总电阻减小，电流增大    D．总电阻减小，电流减小</vt:lpstr>
      <vt:lpstr>3．（2020·山西）如上图是小亮设计的“挂钩式电子秤”的电路原理图．电源电压恒定，R1为定值电阻，R2为滑动变阻器，滑片P与挂钩固定在一起．不挂物体时，滑片P在R2最上端．挂上物体时，滑片P随挂钩向下移动．在电子秤量程范围内，则（　　）A．不挂物体时，电压表示数为电源电压	 B．所挂物体越重，电流表示数越大	C．所挂物体越轻，电路消耗的总功率越大	D．所挂物体重量发生变化，电压表示数与电流表示数的比值不变</vt:lpstr>
      <vt:lpstr>4．（2020·襄阳）在如下图所示的电路中，闭合电键S，两个灯泡均不亮，电流表无示数，两个电压表的示数相等且等于电源电压，则电路故障可能是（　　）A．L1断路    	B．L2断路    C．L1短路    	D．L2短路</vt:lpstr>
      <vt:lpstr>5．（2020·广元）如上图所示，当开关S闭合，甲、乙两表为电压表时，两表读数之比U甲∶U乙＝4∶1，则R1∶R2＝　　　　　；当开关S断开，甲、乙两表为电流表时，通过两电表的电流之比I甲∶I乙＝　　　　　．</vt:lpstr>
      <vt:lpstr>6．如上图所示，是通过两个定值电阻R1、R2的电流和电压的关系图象．由图可知，当把R1、R2串联在某一电路中时，通过两电阻的电流之比I1∶I2＝　　　　　，加在两电阻两端的电压之比U1∶U2＝　　　　　，当把R1、R2并联在某一电路中时，通过两电阻的电流之比I1∶I2＝　　　　　，加在两电阻两端的电压之比U1∶U2＝　　　　　．</vt:lpstr>
      <vt:lpstr>7．（2020·长春）如下图甲所示电路，当闭合开关后，两个电压表的指针均如下图乙所示，则R1两端的电压为　　　　V，R2两端的电压为　 　　　.　V，通过R1、R2的电流相比是　　　　　大（选填“R1”“R2”或“一样”）.</vt:lpstr>
      <vt:lpstr>8．（2020·常德）如上图的电路中，当开关S1由断开到闭合，电流表的示数　　　　　，电压表的示数　　　　　（选填“变大”或“不变”或“变小”）.</vt:lpstr>
      <vt:lpstr>9．（2020·云南）如下图所示．电源电压6 V恒定不变，R1阻值为15 Ω，电流表量程为0～0.6 A.（1）开关S、S1都闭合，滑片P不能移到a端的原因是会造成电路　　　　　（选填“通路”“短路”或“断路”）；</vt:lpstr>
      <vt:lpstr>（2）开关S闭合、S1断开时，求电流表示数；</vt:lpstr>
      <vt:lpstr>（3）开关S、S1都闭合时，为了电流表不超量程，求变阻器R2连入电路的最小阻值．</vt:lpstr>
      <vt:lpstr>1．（2020·广东）阅读下列短文，回答问题．                                热敏电阻温度计        热敏电阻是用半导体材料制成的电阻，其阻值随温度的变化而变化，如图甲所示为某型号热敏电阻的实物图，阻值随温度升高而变小的，称为负温度系数热敏电阻：阻值随温度升高而变大的，称为正温度系数热敏电阻，利用热敏电阻的特性做成的温度计，叫做热敏电阻温度计．</vt:lpstr>
      <vt:lpstr>        如图乙所示为热敏电阻R1的阻值随温度t变化的图象（为方便计算，已将图线作了近似处理）.图丙是用R1做测温探头的某热敏电阻温度计的电路图，其中电源电压可在0.60 V～1.20 V之间调节，R2为定值电阻，阻值为100 Ω.该电路工作原理是：当保持通过R1的电流不变时，R1两端的电压随电阻均匀变化（即随温度均匀变化），故只需将电压表V1表盘的刻度改成相应的温度刻度，就可以直接从V1表</vt:lpstr>
      <vt:lpstr>盘上读出温度值．测量时，将R1放入待测温度处，闭合开关，调节电源电压，使V2表的示数保持0.20 V不变（即电路中的电流保持2 mA不变），再从V1表盘上读出待测温度t.</vt:lpstr>
      <vt:lpstr>（1）热敏电阻R1是　　　　　（选填“正”或“负”）温度系数热敏电阻．在标准大气压下，将R1放入冰水混合物中时，R1的阻值是　　　　　Ω.（2）测温时，保持R2两端电压为0.20 V，R1两端的电压随温度升高而　　　　　（选填“变大”“变小”或“不变”）.</vt:lpstr>
      <vt:lpstr>（3）某次测温时，V1表盘上显示的温度是20 ℃，此时电源电压为　　　　　V.（4）该热敏电阻温度计测量温度的范围为　　　        　　℃.</vt:lpstr>
      <vt:lpstr>2．（2019·广东）如下图所示，灯泡L1、L2的电阻分为10 Ω、20 Ω.闭合开关S.通过L1、L2的电流分别为I1、I2，它们两端的电压分别为U1、U2，则（　　）A．I1∶I2＝1∶1，U1∶U2＝2∶1	    B．I1∶I2＝1∶2，U1∶U2：＝1∶1	C．I1∶I2＝1∶1，U1∶U2＝1∶2	    D．I1∶I2＝1∶2.U1∶U2＝1∶2</vt:lpstr>
      <vt:lpstr>3．（2019·广东）如上图为某兴趣小组设计的电子秤简易电路图，Rx是压敏电阻，阻值随所受压力的增大而减小，R0是定值电阻．测量时，电压表      的示数随所称量物体对压敏电阻的压力增大而增大．请根据以上信息，在虚线框内将电路图补充完整．</vt:lpstr>
      <vt:lpstr>4．（2018·广东）如上图1所示，闭合开关时，电压表示数如上图2所示为　　　　　V；将滑动变阻器的滑片P向右移动时，电流表示数将　　　　　，电压表示数将　　　　　．（后两空选填“变大”“变小”或“不变”）</vt:lpstr>
      <vt:lpstr>5．（2018·广东）如上图所示，要使R1与R2组成并联电路，应闭合开关　　　　　，若此时电流表A1和A2的示数之比为2∶5，则R1与R2的电阻之比为　　　　　．</vt:lpstr>
      <vt:lpstr>6．（2017·广东）如上图所示电路中，电源电压为4.5 V，L1、L2是小灯泡，当开关S闭合时，电压表的示数为1.5 V，忽略温度对灯丝电阻的影响，则（　　）A．L2两端的电压为1.5 V                      B．L1两端的电压为1.5 VC．L1与L2的灯丝电阻之比为2∶1               D．通过L1与L2的电流之比为1∶2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2021-03-04T22:50:56.314</cp:lastPrinted>
  <dcterms:created xsi:type="dcterms:W3CDTF">2021-03-04T22:50:56Z</dcterms:created>
  <dcterms:modified xsi:type="dcterms:W3CDTF">2021-03-04T14:51:09Z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