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343"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 id="371" r:id="rId33"/>
    <p:sldId id="372" r:id="rId34"/>
    <p:sldId id="373" r:id="rId35"/>
    <p:sldId id="374" r:id="rId36"/>
    <p:sldId id="375" r:id="rId37"/>
    <p:sldId id="376" r:id="rId38"/>
    <p:sldId id="377" r:id="rId39"/>
    <p:sldId id="378" r:id="rId40"/>
    <p:sldId id="379" r:id="rId41"/>
    <p:sldId id="380" r:id="rId42"/>
    <p:sldId id="381" r:id="rId43"/>
    <p:sldId id="382" r:id="rId44"/>
    <p:sldId id="383" r:id="rId45"/>
    <p:sldId id="384" r:id="rId46"/>
    <p:sldId id="385" r:id="rId47"/>
    <p:sldId id="386" r:id="rId48"/>
    <p:sldId id="387" r:id="rId49"/>
  </p:sldIdLst>
  <p:sldSz cx="9144000" cy="6858000" type="screen4x3"/>
  <p:notesSz cx="6858000" cy="9144000"/>
  <p:custDataLst>
    <p:tags r:id="rId50"/>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slide" Target="slides/slide35.xml" /><Relationship Id="rId4" Type="http://schemas.openxmlformats.org/officeDocument/2006/relationships/handoutMaster" Target="handoutMasters/handoutMaster1.xml" /><Relationship Id="rId40" Type="http://schemas.openxmlformats.org/officeDocument/2006/relationships/slide" Target="slides/slide36.xml" /><Relationship Id="rId41" Type="http://schemas.openxmlformats.org/officeDocument/2006/relationships/slide" Target="slides/slide37.xml" /><Relationship Id="rId42" Type="http://schemas.openxmlformats.org/officeDocument/2006/relationships/slide" Target="slides/slide38.xml" /><Relationship Id="rId43" Type="http://schemas.openxmlformats.org/officeDocument/2006/relationships/slide" Target="slides/slide39.xml" /><Relationship Id="rId44" Type="http://schemas.openxmlformats.org/officeDocument/2006/relationships/slide" Target="slides/slide40.xml" /><Relationship Id="rId45" Type="http://schemas.openxmlformats.org/officeDocument/2006/relationships/slide" Target="slides/slide41.xml" /><Relationship Id="rId46" Type="http://schemas.openxmlformats.org/officeDocument/2006/relationships/slide" Target="slides/slide42.xml" /><Relationship Id="rId47" Type="http://schemas.openxmlformats.org/officeDocument/2006/relationships/slide" Target="slides/slide43.xml" /><Relationship Id="rId48" Type="http://schemas.openxmlformats.org/officeDocument/2006/relationships/slide" Target="slides/slide44.xml" /><Relationship Id="rId49" Type="http://schemas.openxmlformats.org/officeDocument/2006/relationships/slide" Target="slides/slide45.xml" /><Relationship Id="rId5" Type="http://schemas.openxmlformats.org/officeDocument/2006/relationships/slide" Target="slides/slide1.xml" /><Relationship Id="rId50" Type="http://schemas.openxmlformats.org/officeDocument/2006/relationships/tags" Target="tags/tag1.xml" /><Relationship Id="rId51" Type="http://schemas.openxmlformats.org/officeDocument/2006/relationships/presProps" Target="presProps.xml" /><Relationship Id="rId52" Type="http://schemas.openxmlformats.org/officeDocument/2006/relationships/viewProps" Target="viewProps.xml" /><Relationship Id="rId53" Type="http://schemas.openxmlformats.org/officeDocument/2006/relationships/theme" Target="theme/theme1.xml" /><Relationship Id="rId54" Type="http://schemas.openxmlformats.org/officeDocument/2006/relationships/tableStyles" Target="tableStyles.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51202"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51203"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F0D785A-1AE5-4C7D-85EF-D31626EAE125}" type="datetime1">
              <a:rPr lang="zh-CN" altLang="en-US" sz="1200">
                <a:latin typeface="Calibri" pitchFamily="34" charset="0"/>
              </a:rPr>
              <a:t>*</a:t>
            </a:fld>
            <a:endParaRPr lang="zh-CN" altLang="en-US" sz="1200">
              <a:latin typeface="Calibri" pitchFamily="34" charset="0"/>
            </a:endParaRPr>
          </a:p>
        </p:txBody>
      </p:sp>
      <p:sp>
        <p:nvSpPr>
          <p:cNvPr id="51204"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51205"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CD9A1A52-57A5-4E22-AA86-0E9741740093}"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4813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48131"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DB1F10AA-B9C4-432B-A23E-B27250B41BEC}" type="datetime1">
              <a:rPr lang="zh-CN" altLang="en-US" sz="1200">
                <a:latin typeface="Calibri" pitchFamily="34" charset="0"/>
              </a:rPr>
              <a:t>*</a:t>
            </a:fld>
            <a:endParaRPr lang="zh-CN" altLang="en-US" sz="1200">
              <a:latin typeface="Calibri" pitchFamily="34" charset="0"/>
            </a:endParaRPr>
          </a:p>
        </p:txBody>
      </p:sp>
      <p:sp>
        <p:nvSpPr>
          <p:cNvPr id="48132"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48133"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48134"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48135"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33E3AB74-AA1B-4F6F-8FC8-83FAF364A0A8}"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49154"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49155"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49156"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C178A0AC-5D94-419F-A227-963A43AA4100}"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0178"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50179"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50180"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1F361440-508E-4B11-A51F-E758460E263B}" type="slidenum">
              <a:rPr lang="zh-CN" altLang="en-US" sz="1200">
                <a:latin typeface="Calibri" pitchFamily="34" charset="0"/>
              </a:rPr>
              <a:t>4</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027" name="矩形 2"/>
          <p:cNvSpPr/>
          <p:nvPr/>
        </p:nvSpPr>
        <p:spPr>
          <a:xfrm>
            <a:off x="0" y="6734175"/>
            <a:ext cx="5410200" cy="46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8" name="矩形 3"/>
          <p:cNvSpPr/>
          <p:nvPr/>
        </p:nvSpPr>
        <p:spPr>
          <a:xfrm>
            <a:off x="3733800" y="6686550"/>
            <a:ext cx="5410200" cy="4603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latin typeface="Times New Roman" pitchFamily="18" charset="0"/>
              <a:ea typeface="黑体" pitchFamily="49" charset="-122"/>
            </a:endParaRPr>
          </a:p>
        </p:txBody>
      </p:sp>
      <p:sp>
        <p:nvSpPr>
          <p:cNvPr id="1029" name="五边形 4"/>
          <p:cNvSpPr/>
          <p:nvPr/>
        </p:nvSpPr>
        <p:spPr>
          <a:xfrm rot="5400000">
            <a:off x="4314031" y="-600868"/>
            <a:ext cx="681037" cy="1841500"/>
          </a:xfrm>
          <a:prstGeom prst="homePlate">
            <a:avLst>
              <a:gd name="adj" fmla="val 31583"/>
            </a:avLst>
          </a:prstGeom>
          <a:solidFill>
            <a:srgbClr val="C2E088"/>
          </a:solidFill>
          <a:ln w="1905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a:solidFill>
                <a:srgbClr val="FFFFFF"/>
              </a:solidFill>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30"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F96E7205-9A2E-42A5-B32E-C647F9D75692}" type="datetime1">
              <a:t>*</a:t>
            </a:fld>
          </a:p>
        </p:txBody>
      </p:sp>
      <p:sp>
        <p:nvSpPr>
          <p:cNvPr id="1031"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32"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04395864-81DA-4139-A723-A0CBDBE0B46C}"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目录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Layout" Target="../slideLayouts/slideLayout8.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44" r:id="rId1"/>
    <p:sldLayoutId id="2147484746" r:id="rId2"/>
    <p:sldLayoutId id="2147484747" r:id="rId3"/>
    <p:sldLayoutId id="2147484748" r:id="rId4"/>
    <p:sldLayoutId id="2147484749" r:id="rId5"/>
    <p:sldLayoutId id="2147484750" r:id="rId6"/>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E2F0D9"/>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4751" r:id="rId1"/>
    <p:sldLayoutId id="2147484752"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 Target="slide3.xml" TargetMode="Internal" /><Relationship Id="rId3" Type="http://schemas.openxmlformats.org/officeDocument/2006/relationships/slide" Target="slide4.xml" TargetMode="Internal" /><Relationship Id="rId4" Type="http://schemas.openxmlformats.org/officeDocument/2006/relationships/slide" Target="slide15.xml" TargetMode="Internal" /><Relationship Id="rId5" Type="http://schemas.openxmlformats.org/officeDocument/2006/relationships/slide" Target="slide30.xml" TargetMode="Internal" /><Relationship Id="rId6" Type="http://schemas.openxmlformats.org/officeDocument/2006/relationships/slide" Target="slide41.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E:\&#36164;&#26009;%20%20%20L\2020\&#35838;&#20214;\&#20013;&#32771;&#24635;&#22797;&#20064;\2021&#20013;&#32771;&#24635;&#22797;&#20064;&#183;&#29289;&#29702;\1002A.TIF" TargetMode="External" /><Relationship Id="rId3" Type="http://schemas.openxmlformats.org/officeDocument/2006/relationships/image" Target="../media/image1.png" /><Relationship Id="rId4" Type="http://schemas.openxmlformats.org/officeDocument/2006/relationships/image" Target="file:///E:\&#36164;&#26009;%20%20%20L\2020\&#35838;&#20214;\&#20013;&#32771;&#24635;&#22797;&#20064;\2021&#20013;&#32771;&#24635;&#22797;&#20064;&#183;&#29289;&#29702;\1002B.TIF" TargetMode="External" /><Relationship Id="rId5" Type="http://schemas.openxmlformats.org/officeDocument/2006/relationships/image" Target="../media/image2.png" /><Relationship Id="rId6" Type="http://schemas.openxmlformats.org/officeDocument/2006/relationships/image" Target="../media/image3.emf" /><Relationship Id="rId7" Type="http://schemas.openxmlformats.org/officeDocument/2006/relationships/image" Target="../media/image4.emf"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file:///E:\&#36164;&#26009;%20%20%20L\2020\&#35838;&#20214;\&#20013;&#32771;&#24635;&#22797;&#20064;\2021&#20013;&#32771;&#24635;&#22797;&#20064;&#183;&#29289;&#29702;\543A.TIF" TargetMode="External" /><Relationship Id="rId3" Type="http://schemas.openxmlformats.org/officeDocument/2006/relationships/image" Target="../media/image5.png" /><Relationship Id="rId4" Type="http://schemas.openxmlformats.org/officeDocument/2006/relationships/image" Target="file:///E:\&#36164;&#26009;%20%20%20L\2020\&#35838;&#20214;\&#20013;&#32771;&#24635;&#22797;&#20064;\2021&#20013;&#32771;&#24635;&#22797;&#20064;&#183;&#29289;&#29702;\543B.TIF" TargetMode="External" /><Relationship Id="rId5" Type="http://schemas.openxmlformats.org/officeDocument/2006/relationships/image" Target="../media/image6.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 Id="rId3" Type="http://schemas.openxmlformats.org/officeDocument/2006/relationships/image" Target="../media/image8.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png" /><Relationship Id="rId3" Type="http://schemas.openxmlformats.org/officeDocument/2006/relationships/image" Target="../media/image10.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 Id="rId3" Type="http://schemas.openxmlformats.org/officeDocument/2006/relationships/image" Target="../media/image12.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8.png" /><Relationship Id="rId2" Type="http://schemas.openxmlformats.org/officeDocument/2006/relationships/image" Target="../media/image14.png" /><Relationship Id="rId3" Type="http://schemas.openxmlformats.org/officeDocument/2006/relationships/image" Target="file:///E:\&#36164;&#26009;%20%20%20L\2020\&#35838;&#20214;\&#20013;&#32771;&#24635;&#22797;&#20064;\2021&#20013;&#32771;&#24635;&#22797;&#20064;&#183;&#29289;&#29702;\547A.TIF" TargetMode="External" /><Relationship Id="rId4" Type="http://schemas.openxmlformats.org/officeDocument/2006/relationships/image" Target="../media/image15.png" /><Relationship Id="rId5" Type="http://schemas.openxmlformats.org/officeDocument/2006/relationships/image" Target="file:///E:\&#36164;&#26009;%20%20%20L\2020\&#35838;&#20214;\&#20013;&#32771;&#24635;&#22797;&#20064;\2021&#20013;&#32771;&#24635;&#22797;&#20064;&#183;&#29289;&#29702;\547B.TIF" TargetMode="External" /><Relationship Id="rId6" Type="http://schemas.openxmlformats.org/officeDocument/2006/relationships/image" Target="../media/image16.png" /><Relationship Id="rId7" Type="http://schemas.openxmlformats.org/officeDocument/2006/relationships/image" Target="file:///E:\&#36164;&#26009;%20%20%20L\2020\&#35838;&#20214;\&#20013;&#32771;&#24635;&#22797;&#20064;\2021&#20013;&#32771;&#24635;&#22797;&#20064;&#183;&#29289;&#29702;\547C.TIF" TargetMode="External" /><Relationship Id="rId8" Type="http://schemas.openxmlformats.org/officeDocument/2006/relationships/image" Target="../media/image17.png" /><Relationship Id="rId9" Type="http://schemas.openxmlformats.org/officeDocument/2006/relationships/image" Target="file:///E:\&#36164;&#26009;%20%20%20L\2020\&#35838;&#20214;\&#20013;&#32771;&#24635;&#22797;&#20064;\2021&#20013;&#32771;&#24635;&#22797;&#20064;&#183;&#29289;&#29702;\547D.TIF" TargetMode="Ex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 Id="rId3" Type="http://schemas.openxmlformats.org/officeDocument/2006/relationships/image" Target="../media/image20.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 Id="rId3" Type="http://schemas.openxmlformats.org/officeDocument/2006/relationships/image" Target="../media/image22.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 Id="rId3" Type="http://schemas.openxmlformats.org/officeDocument/2006/relationships/image" Target="../media/image24.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png" /><Relationship Id="rId3" Type="http://schemas.openxmlformats.org/officeDocument/2006/relationships/image" Target="../media/image26.png" /><Relationship Id="rId4" Type="http://schemas.openxmlformats.org/officeDocument/2006/relationships/image" Target="../media/image27.png" /><Relationship Id="rId5" Type="http://schemas.openxmlformats.org/officeDocument/2006/relationships/image" Target="../media/image28.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 Id="rId3" Type="http://schemas.openxmlformats.org/officeDocument/2006/relationships/image" Target="../media/image28.png" /><Relationship Id="rId4" Type="http://schemas.openxmlformats.org/officeDocument/2006/relationships/image" Target="../media/image29.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0.png" /><Relationship Id="rId3" Type="http://schemas.openxmlformats.org/officeDocument/2006/relationships/image" Target="../media/image31.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2.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3.emf"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4.emf"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5.emf"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6.emf"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7.emf"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8.emf"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9.emf"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0.emf"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1.emf" /><Relationship Id="rId3" Type="http://schemas.openxmlformats.org/officeDocument/2006/relationships/image" Target="../media/image42.emf"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3.emf"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14"/>
          <p:cNvSpPr txBox="1">
            <a:spLocks noChangeArrowheads="1"/>
          </p:cNvSpPr>
          <p:nvPr/>
        </p:nvSpPr>
        <p:spPr bwMode="auto">
          <a:xfrm>
            <a:off x="1773943" y="3540831"/>
            <a:ext cx="5889625" cy="52387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lgn="ctr" eaLnBrk="1" hangingPunct="1"/>
            <a:r>
              <a:rPr lang="zh-CN" altLang="en-US" sz="2800" b="1" spc="0">
                <a:solidFill>
                  <a:srgbClr val="1B5337"/>
                </a:solidFill>
                <a:latin typeface="黑体" pitchFamily="49" charset="-122"/>
                <a:ea typeface="黑体" pitchFamily="49" charset="-122"/>
              </a:rPr>
              <a:t>第</a:t>
            </a:r>
            <a:r>
              <a:rPr lang="en-US" altLang="zh-CN" sz="2800" b="1" spc="0">
                <a:solidFill>
                  <a:srgbClr val="1B5337"/>
                </a:solidFill>
                <a:latin typeface="黑体" panose="02010609060101010101" pitchFamily="49" charset="-122"/>
                <a:ea typeface="黑体" panose="02010609060101010101" pitchFamily="49" charset="-122"/>
              </a:rPr>
              <a:t>24</a:t>
            </a:r>
            <a:r>
              <a:rPr lang="zh-CN" altLang="en-US" sz="2800" b="1" spc="0">
                <a:solidFill>
                  <a:srgbClr val="1B5337"/>
                </a:solidFill>
                <a:latin typeface="黑体" panose="02010609060101010101" pitchFamily="49" charset="-122"/>
                <a:ea typeface="黑体" panose="02010609060101010101" pitchFamily="49" charset="-122"/>
              </a:rPr>
              <a:t>课时　电压电阻</a:t>
            </a:r>
            <a:endParaRPr lang="zh-CN" altLang="en-US" sz="2800" b="1">
              <a:solidFill>
                <a:srgbClr val="1B5337"/>
              </a:solidFill>
              <a:latin typeface="黑体" panose="02010609060101010101" pitchFamily="49" charset="-122"/>
              <a:ea typeface="黑体" panose="02010609060101010101" pitchFamily="49" charset="-122"/>
            </a:endParaRPr>
          </a:p>
        </p:txBody>
      </p:sp>
      <p:sp>
        <p:nvSpPr>
          <p:cNvPr id="2060" name="文本框 5"/>
          <p:cNvSpPr txBox="1">
            <a:spLocks noChangeArrowheads="1"/>
          </p:cNvSpPr>
          <p:nvPr/>
        </p:nvSpPr>
        <p:spPr bwMode="auto">
          <a:xfrm>
            <a:off x="589844" y="2355144"/>
            <a:ext cx="7473950" cy="707886"/>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第四板块 电与磁</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3074" name="组合 5"/>
          <p:cNvGrpSpPr/>
          <p:nvPr/>
        </p:nvGrpSpPr>
        <p:grpSpPr>
          <a:xfrm>
            <a:off x="3781425" y="3894138"/>
            <a:ext cx="676275" cy="744537"/>
            <a:chOff x="3703637" y="4502150"/>
            <a:chExt cx="676275" cy="744538"/>
          </a:xfrm>
        </p:grpSpPr>
        <p:sp>
          <p:nvSpPr>
            <p:cNvPr id="3093" name="立方体 13"/>
            <p:cNvSpPr/>
            <p:nvPr/>
          </p:nvSpPr>
          <p:spPr>
            <a:xfrm rot="18420000">
              <a:off x="3706812" y="4498975"/>
              <a:ext cx="669926" cy="676275"/>
            </a:xfrm>
            <a:prstGeom prst="cube">
              <a:avLst>
                <a:gd name="adj" fmla="val 25000"/>
              </a:avLst>
            </a:prstGeom>
            <a:solidFill>
              <a:srgbClr val="6E9FEE"/>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4" name="Text Box 9"/>
            <p:cNvSpPr/>
            <p:nvPr/>
          </p:nvSpPr>
          <p:spPr bwMode="gray">
            <a:xfrm>
              <a:off x="3870325" y="4600575"/>
              <a:ext cx="377825"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3</a:t>
              </a:r>
              <a:endParaRPr lang="en-US" altLang="zh-CN" sz="3600" b="1">
                <a:solidFill>
                  <a:srgbClr val="FFFFFF"/>
                </a:solidFill>
                <a:latin typeface="Calibri" pitchFamily="34" charset="0"/>
              </a:endParaRPr>
            </a:p>
          </p:txBody>
        </p:sp>
      </p:grpSp>
      <p:grpSp>
        <p:nvGrpSpPr>
          <p:cNvPr id="3075" name="组合 1"/>
          <p:cNvGrpSpPr/>
          <p:nvPr/>
        </p:nvGrpSpPr>
        <p:grpSpPr>
          <a:xfrm>
            <a:off x="2524125" y="2109788"/>
            <a:ext cx="676275" cy="754062"/>
            <a:chOff x="2446338" y="2438400"/>
            <a:chExt cx="676275" cy="754063"/>
          </a:xfrm>
        </p:grpSpPr>
        <p:sp>
          <p:nvSpPr>
            <p:cNvPr id="3091" name="立方体 18"/>
            <p:cNvSpPr/>
            <p:nvPr/>
          </p:nvSpPr>
          <p:spPr>
            <a:xfrm rot="18420000">
              <a:off x="2450307" y="2434431"/>
              <a:ext cx="668338" cy="676275"/>
            </a:xfrm>
            <a:prstGeom prst="cube">
              <a:avLst>
                <a:gd name="adj" fmla="val 25000"/>
              </a:avLst>
            </a:prstGeom>
            <a:solidFill>
              <a:srgbClr val="FFC00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2" name="Text Box 9"/>
            <p:cNvSpPr/>
            <p:nvPr/>
          </p:nvSpPr>
          <p:spPr bwMode="gray">
            <a:xfrm>
              <a:off x="2600325" y="2546350"/>
              <a:ext cx="379413" cy="646113"/>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1</a:t>
              </a:r>
              <a:endParaRPr lang="en-US" altLang="zh-CN" sz="3600" b="1">
                <a:solidFill>
                  <a:srgbClr val="FFFFFF"/>
                </a:solidFill>
                <a:latin typeface="Calibri" pitchFamily="34" charset="0"/>
              </a:endParaRPr>
            </a:p>
          </p:txBody>
        </p:sp>
      </p:grpSp>
      <p:sp>
        <p:nvSpPr>
          <p:cNvPr id="3076" name="矩形 40"/>
          <p:cNvSpPr>
            <a:spLocks noChangeArrowheads="1"/>
          </p:cNvSpPr>
          <p:nvPr/>
        </p:nvSpPr>
        <p:spPr bwMode="auto">
          <a:xfrm>
            <a:off x="0" y="-33338"/>
            <a:ext cx="4802188" cy="831851"/>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4800" spc="0">
                <a:solidFill>
                  <a:srgbClr val="1B5337"/>
                </a:solidFill>
                <a:latin typeface="黑体" panose="02010609060101010101" pitchFamily="49" charset="-122"/>
                <a:ea typeface="黑体" panose="02010609060101010101" pitchFamily="49" charset="-122"/>
              </a:rPr>
              <a:t>中考总复习</a:t>
            </a:r>
            <a:endParaRPr lang="zh-CN" altLang="en-US" sz="4800">
              <a:solidFill>
                <a:srgbClr val="1B5337"/>
              </a:solidFill>
              <a:latin typeface="黑体" panose="02010609060101010101" pitchFamily="49" charset="-122"/>
              <a:ea typeface="黑体" panose="02010609060101010101" pitchFamily="49" charset="-122"/>
            </a:endParaRPr>
          </a:p>
        </p:txBody>
      </p:sp>
      <p:sp>
        <p:nvSpPr>
          <p:cNvPr id="3077" name="文本框 18">
            <a:hlinkClick r:id="rId2" action="ppaction://hlinksldjump"/>
          </p:cNvPr>
          <p:cNvSpPr txBox="1">
            <a:spLocks noChangeArrowheads="1"/>
          </p:cNvSpPr>
          <p:nvPr/>
        </p:nvSpPr>
        <p:spPr bwMode="auto">
          <a:xfrm>
            <a:off x="3163888" y="2154238"/>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考情分析</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grpSp>
        <p:nvGrpSpPr>
          <p:cNvPr id="3078" name="组合 6"/>
          <p:cNvGrpSpPr/>
          <p:nvPr/>
        </p:nvGrpSpPr>
        <p:grpSpPr>
          <a:xfrm>
            <a:off x="4637088" y="4824413"/>
            <a:ext cx="676275" cy="754062"/>
            <a:chOff x="4543425" y="5634038"/>
            <a:chExt cx="676275" cy="754062"/>
          </a:xfrm>
        </p:grpSpPr>
        <p:sp>
          <p:nvSpPr>
            <p:cNvPr id="3089" name="立方体 35"/>
            <p:cNvSpPr/>
            <p:nvPr/>
          </p:nvSpPr>
          <p:spPr>
            <a:xfrm rot="18420000">
              <a:off x="4546600" y="5630863"/>
              <a:ext cx="669925" cy="676275"/>
            </a:xfrm>
            <a:prstGeom prst="cube">
              <a:avLst>
                <a:gd name="adj" fmla="val 25000"/>
              </a:avLst>
            </a:prstGeom>
            <a:solidFill>
              <a:srgbClr val="92D05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90" name="Text Box 9"/>
            <p:cNvSpPr/>
            <p:nvPr/>
          </p:nvSpPr>
          <p:spPr bwMode="gray">
            <a:xfrm>
              <a:off x="4708525" y="5741988"/>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4</a:t>
              </a:r>
              <a:endParaRPr lang="en-US" altLang="zh-CN" sz="3600" b="1">
                <a:solidFill>
                  <a:srgbClr val="FFFFFF"/>
                </a:solidFill>
                <a:latin typeface="Calibri" pitchFamily="34" charset="0"/>
              </a:endParaRPr>
            </a:p>
          </p:txBody>
        </p:sp>
      </p:grpSp>
      <p:grpSp>
        <p:nvGrpSpPr>
          <p:cNvPr id="3079" name="组合 3"/>
          <p:cNvGrpSpPr/>
          <p:nvPr/>
        </p:nvGrpSpPr>
        <p:grpSpPr>
          <a:xfrm>
            <a:off x="3273425" y="3003550"/>
            <a:ext cx="676275" cy="773113"/>
            <a:chOff x="3195638" y="3535363"/>
            <a:chExt cx="676275" cy="773112"/>
          </a:xfrm>
        </p:grpSpPr>
        <p:sp>
          <p:nvSpPr>
            <p:cNvPr id="3087" name="立方体 11"/>
            <p:cNvSpPr/>
            <p:nvPr/>
          </p:nvSpPr>
          <p:spPr>
            <a:xfrm rot="18420000">
              <a:off x="3199607" y="3531394"/>
              <a:ext cx="668337" cy="676275"/>
            </a:xfrm>
            <a:prstGeom prst="cube">
              <a:avLst>
                <a:gd name="adj" fmla="val 25000"/>
              </a:avLst>
            </a:prstGeom>
            <a:solidFill>
              <a:srgbClr val="AFC5B9"/>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8" name="Text Box 9"/>
            <p:cNvSpPr/>
            <p:nvPr/>
          </p:nvSpPr>
          <p:spPr bwMode="gray">
            <a:xfrm>
              <a:off x="3349625" y="3662363"/>
              <a:ext cx="379413"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2</a:t>
              </a:r>
              <a:endParaRPr lang="en-US" altLang="zh-CN" sz="3600" b="1">
                <a:solidFill>
                  <a:srgbClr val="FFFFFF"/>
                </a:solidFill>
                <a:latin typeface="Calibri" pitchFamily="34" charset="0"/>
              </a:endParaRPr>
            </a:p>
          </p:txBody>
        </p:sp>
      </p:grpSp>
      <p:grpSp>
        <p:nvGrpSpPr>
          <p:cNvPr id="3080" name="组合 40"/>
          <p:cNvGrpSpPr/>
          <p:nvPr/>
        </p:nvGrpSpPr>
        <p:grpSpPr>
          <a:xfrm>
            <a:off x="5399088" y="5678488"/>
            <a:ext cx="676275" cy="723900"/>
            <a:chOff x="5306402" y="5631420"/>
            <a:chExt cx="676410" cy="723398"/>
          </a:xfrm>
        </p:grpSpPr>
        <p:sp>
          <p:nvSpPr>
            <p:cNvPr id="3085" name="立方体 43"/>
            <p:cNvSpPr/>
            <p:nvPr/>
          </p:nvSpPr>
          <p:spPr>
            <a:xfrm rot="18420000">
              <a:off x="5309877" y="5627945"/>
              <a:ext cx="669460" cy="676410"/>
            </a:xfrm>
            <a:prstGeom prst="cube">
              <a:avLst>
                <a:gd name="adj" fmla="val 25000"/>
              </a:avLst>
            </a:prstGeom>
            <a:solidFill>
              <a:srgbClr val="7030A0"/>
            </a:solidFill>
            <a:ln w="12700">
              <a:no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endParaRPr lang="zh-CN" altLang="en-US">
                <a:solidFill>
                  <a:srgbClr val="FFFFFF"/>
                </a:solidFill>
              </a:endParaRPr>
            </a:p>
          </p:txBody>
        </p:sp>
        <p:sp>
          <p:nvSpPr>
            <p:cNvPr id="3086" name="Text Box 9"/>
            <p:cNvSpPr/>
            <p:nvPr/>
          </p:nvSpPr>
          <p:spPr bwMode="gray">
            <a:xfrm>
              <a:off x="5455761" y="5708706"/>
              <a:ext cx="377825" cy="646112"/>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a:r>
                <a:rPr lang="en-US" altLang="zh-CN" sz="3600" b="1">
                  <a:solidFill>
                    <a:srgbClr val="FFFFFF"/>
                  </a:solidFill>
                  <a:latin typeface="Calibri" pitchFamily="34" charset="0"/>
                </a:rPr>
                <a:t>5</a:t>
              </a:r>
              <a:endParaRPr lang="en-US" altLang="zh-CN" sz="3600" b="1">
                <a:solidFill>
                  <a:srgbClr val="FFFFFF"/>
                </a:solidFill>
                <a:latin typeface="Calibri" pitchFamily="34" charset="0"/>
              </a:endParaRPr>
            </a:p>
          </p:txBody>
        </p:sp>
      </p:grpSp>
      <p:sp>
        <p:nvSpPr>
          <p:cNvPr id="3081" name="文本框 18">
            <a:hlinkClick r:id="rId3" action="ppaction://hlinksldjump"/>
          </p:cNvPr>
          <p:cNvSpPr txBox="1">
            <a:spLocks noChangeArrowheads="1"/>
          </p:cNvSpPr>
          <p:nvPr/>
        </p:nvSpPr>
        <p:spPr bwMode="auto">
          <a:xfrm>
            <a:off x="3948113" y="3048000"/>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知识梳理</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2" name="文本框 18">
            <a:hlinkClick r:id="rId4" action="ppaction://hlinksldjump"/>
          </p:cNvPr>
          <p:cNvSpPr txBox="1">
            <a:spLocks noChangeArrowheads="1"/>
          </p:cNvSpPr>
          <p:nvPr/>
        </p:nvSpPr>
        <p:spPr bwMode="auto">
          <a:xfrm>
            <a:off x="4462463" y="3905250"/>
            <a:ext cx="2370137"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重难点突破</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3" name="文本框 18">
            <a:hlinkClick r:id="rId5" action="ppaction://hlinksldjump"/>
          </p:cNvPr>
          <p:cNvSpPr txBox="1">
            <a:spLocks noChangeArrowheads="1"/>
          </p:cNvSpPr>
          <p:nvPr/>
        </p:nvSpPr>
        <p:spPr bwMode="auto">
          <a:xfrm>
            <a:off x="5391150" y="4805363"/>
            <a:ext cx="2003425" cy="708025"/>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中考特训</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
        <p:nvSpPr>
          <p:cNvPr id="3084" name="文本框 18">
            <a:hlinkClick r:id="rId6" action="ppaction://hlinksldjump"/>
          </p:cNvPr>
          <p:cNvSpPr txBox="1">
            <a:spLocks noChangeArrowheads="1"/>
          </p:cNvSpPr>
          <p:nvPr/>
        </p:nvSpPr>
        <p:spPr bwMode="auto">
          <a:xfrm>
            <a:off x="6046788" y="5776913"/>
            <a:ext cx="2003425" cy="706437"/>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eaLnBrk="1" hangingPunct="1">
              <a:lnSpc>
                <a:spcPts val="2400"/>
              </a:lnSpc>
            </a:pPr>
            <a:r>
              <a:rPr lang="zh-CN" altLang="en-US" sz="2800" b="1" spc="0">
                <a:solidFill>
                  <a:srgbClr val="404040"/>
                </a:solidFill>
                <a:latin typeface="黑体" pitchFamily="49" charset="-122"/>
                <a:ea typeface="黑体" pitchFamily="49" charset="-122"/>
              </a:rPr>
              <a:t> 广东中考</a:t>
            </a:r>
            <a:endParaRPr lang="en-US" altLang="zh-CN" sz="2800" b="1">
              <a:solidFill>
                <a:srgbClr val="404040"/>
              </a:solidFill>
              <a:latin typeface="黑体" pitchFamily="49" charset="-122"/>
              <a:ea typeface="黑体" pitchFamily="49" charset="-122"/>
            </a:endParaRPr>
          </a:p>
          <a:p>
            <a:pPr marL="0" marR="0" lvl="0" indent="0" eaLnBrk="1" hangingPunct="1">
              <a:lnSpc>
                <a:spcPts val="2400"/>
              </a:lnSpc>
            </a:pPr>
            <a:r>
              <a:rPr lang="en-US" altLang="zh-CN" sz="2800" b="1" spc="0">
                <a:solidFill>
                  <a:srgbClr val="404040"/>
                </a:solidFill>
                <a:latin typeface="黑体" pitchFamily="49" charset="-122"/>
                <a:ea typeface="黑体" pitchFamily="49" charset="-122"/>
              </a:rPr>
              <a:t>……………</a:t>
            </a:r>
            <a:endParaRPr lang="zh-CN" altLang="en-US" sz="2800" b="1">
              <a:solidFill>
                <a:srgbClr val="404040"/>
              </a:solidFill>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考情分析</a:t>
            </a:r>
            <a:endParaRPr lang="zh-CN" altLang="en-US" sz="2400" b="1">
              <a:latin typeface="黑体" panose="02010609060101010101" pitchFamily="49" charset="-122"/>
              <a:ea typeface="黑体" panose="02010609060101010101" pitchFamily="49" charset="-122"/>
            </a:endParaRPr>
          </a:p>
        </p:txBody>
      </p:sp>
      <p:graphicFrame>
        <p:nvGraphicFramePr>
          <p:cNvPr id="4099" name="表格 2"/>
          <p:cNvGraphicFramePr>
            <a:graphicFrameLocks noGrp="1"/>
          </p:cNvGraphicFramePr>
          <p:nvPr/>
        </p:nvGraphicFramePr>
        <p:xfrm>
          <a:off x="244475" y="865188"/>
          <a:ext cx="8655050" cy="5466715"/>
        </p:xfrm>
        <a:graphic>
          <a:graphicData uri="http://schemas.openxmlformats.org/drawingml/2006/table">
            <a:tbl>
              <a:tblPr/>
              <a:tblGrid>
                <a:gridCol w="3652838"/>
                <a:gridCol w="1427162"/>
                <a:gridCol w="1847850"/>
                <a:gridCol w="1727200"/>
              </a:tblGrid>
              <a:tr h="361950">
                <a:tc rowSpan="2">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课程标准</a:t>
                      </a:r>
                      <a:r>
                        <a:rPr lang="en-US" altLang="zh-CN" sz="2400">
                          <a:solidFill>
                            <a:srgbClr val="000000"/>
                          </a:solidFill>
                          <a:latin typeface="Times New Roman" pitchFamily="18" charset="0"/>
                          <a:ea typeface="黑体" panose="02010609060101010101" pitchFamily="49" charset="-122"/>
                        </a:rPr>
                        <a:t>(2011</a:t>
                      </a:r>
                      <a:r>
                        <a:rPr lang="en-US" altLang="zh-CN" sz="2400">
                          <a:solidFill>
                            <a:srgbClr val="000000"/>
                          </a:solidFill>
                          <a:latin typeface="Times New Roman" pitchFamily="18" charset="0"/>
                          <a:ea typeface="黑体" panose="02010609060101010101" pitchFamily="49" charset="-122"/>
                        </a:rPr>
                        <a:t>版</a:t>
                      </a:r>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3">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近三年考到的知识点</a:t>
                      </a:r>
                      <a:endParaRPr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T w="12700">
                      <a:solidFill>
                        <a:srgbClr val="37A76F"/>
                      </a:solidFill>
                      <a:miter lim="800000"/>
                    </a:lnT>
                    <a:lnB w="12700">
                      <a:solidFill>
                        <a:srgbClr val="37A76F"/>
                      </a:solidFill>
                      <a:miter lim="800000"/>
                    </a:lnB>
                  </a:tcPr>
                </a:tc>
                <a:tc hMerge="1">
                  <a:txBody>
                    <a:bodyPr/>
                    <a:lstStyle/>
                    <a:p/>
                  </a:txBody>
                  <a:tcPr>
                    <a:lnR w="12700">
                      <a:miter lim="800000"/>
                    </a:lnR>
                    <a:lnT w="12700">
                      <a:solidFill>
                        <a:srgbClr val="37A76F"/>
                      </a:solidFill>
                      <a:miter lim="800000"/>
                    </a:lnT>
                    <a:lnB w="12700">
                      <a:solidFill>
                        <a:srgbClr val="37A76F"/>
                      </a:solidFill>
                      <a:miter lim="800000"/>
                    </a:lnB>
                  </a:tcPr>
                </a:tc>
              </a:tr>
              <a:tr h="361950">
                <a:tc vMerge="1">
                  <a:txBody>
                    <a:bodyPr/>
                    <a:lstStyle/>
                    <a:p/>
                  </a:txBody>
                  <a:tcPr>
                    <a:lnL w="12700">
                      <a:solidFill>
                        <a:srgbClr val="37A76F"/>
                      </a:solidFill>
                      <a:miter lim="800000"/>
                    </a:lnL>
                    <a:lnR w="12700">
                      <a:solidFill>
                        <a:srgbClr val="37A76F"/>
                      </a:solidFill>
                      <a:miter lim="800000"/>
                    </a:lnR>
                    <a:lnB w="12700">
                      <a:miter lim="800000"/>
                    </a:lnB>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2018</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2019</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2020</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450975">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会使用电压表．</a:t>
                      </a:r>
                      <a:endParaRPr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实验题中填电流与电压表</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分</a:t>
                      </a:r>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电压表读数</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实验题</a:t>
                      </a:r>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分</a:t>
                      </a:r>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电压表的使用</a:t>
                      </a:r>
                      <a:endParaRPr sz="2400">
                        <a:solidFill>
                          <a:srgbClr val="000000"/>
                        </a:solidFill>
                        <a:latin typeface="Times New Roman" pitchFamily="18" charset="0"/>
                        <a:ea typeface="黑体" panose="02010609060101010101" pitchFamily="49" charset="-122"/>
                      </a:endParaRPr>
                    </a:p>
                    <a:p>
                      <a:pPr marL="0" lvl="0" indent="0" algn="ctr" eaLnBrk="1" hangingPunct="1"/>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实验题</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分</a:t>
                      </a:r>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087438">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探究串、并联电路中电压的规律；训练连接电路和使用电压表的技能．</a:t>
                      </a:r>
                      <a:endParaRPr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174875">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知道电阻及其单位；理解电阻是导体本身的一种属性，与导体的材料、长度、横截面积和温度有关．知道半导体与超导体．</a:t>
                      </a:r>
                      <a:endParaRPr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8" tIns="0" rIns="68588"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a:t>
                      </a:r>
                      <a:endParaRPr lang="zh-CN" altLang="zh-CN" sz="2400">
                        <a:solidFill>
                          <a:srgbClr val="000000"/>
                        </a:solidFill>
                        <a:latin typeface="等线" pitchFamily="2" charset="-122"/>
                        <a:ea typeface="等线" pitchFamily="2" charset="-122"/>
                      </a:endParaRPr>
                    </a:p>
                  </a:txBody>
                  <a:tcPr marL="68588" marR="68588"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barn(inVertical)">
                                      <p:cBhvr>
                                        <p:cTn id="7"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箭头: 五边形 3"/>
          <p:cNvSpPr/>
          <p:nvPr/>
        </p:nvSpPr>
        <p:spPr>
          <a:xfrm>
            <a:off x="584200" y="730250"/>
            <a:ext cx="2071688" cy="558800"/>
          </a:xfrm>
          <a:prstGeom prst="homePlate">
            <a:avLst>
              <a:gd name="adj" fmla="val 49998"/>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一　电压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5123" name="矩形 9"/>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5124" name="标题 2"/>
          <p:cNvSpPr>
            <a:spLocks noGrp="1"/>
          </p:cNvSpPr>
          <p:nvPr>
            <p:ph type="title" idx="4294967295"/>
          </p:nvPr>
        </p:nvSpPr>
        <p:spPr>
          <a:xfrm>
            <a:off x="584200" y="12890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．电压的作用：使电路中自由电荷产生定向移动形成电流．</a:t>
            </a:r>
            <a:br>
              <a:rPr lang="zh-CN" altLang="zh-CN" sz="2800"/>
            </a:br>
            <a:r>
              <a:rPr lang="en-US" altLang="zh-CN" sz="2800"/>
              <a:t>2</a:t>
            </a:r>
            <a:r>
              <a:rPr lang="zh-CN" altLang="zh-CN" sz="2800"/>
              <a:t>．电压的符号是</a:t>
            </a:r>
            <a:r>
              <a:rPr lang="en-US" altLang="zh-CN" sz="2800"/>
              <a:t>__________</a:t>
            </a:r>
            <a:r>
              <a:rPr lang="zh-CN" altLang="zh-CN" sz="2800"/>
              <a:t>，单位为伏特</a:t>
            </a:r>
            <a:r>
              <a:rPr lang="en-US" altLang="zh-CN" sz="2800"/>
              <a:t>(V).</a:t>
            </a:r>
            <a:r>
              <a:rPr lang="zh-CN" altLang="zh-CN" sz="2800"/>
              <a:t>单位还有千伏</a:t>
            </a:r>
            <a:r>
              <a:rPr lang="en-US" altLang="zh-CN" sz="2800"/>
              <a:t>(kV)</a:t>
            </a:r>
            <a:r>
              <a:rPr lang="zh-CN" altLang="zh-CN" sz="2800"/>
              <a:t>，毫伏</a:t>
            </a:r>
            <a:r>
              <a:rPr lang="en-US" altLang="zh-CN" sz="2800"/>
              <a:t>(mV)</a:t>
            </a:r>
            <a:r>
              <a:rPr lang="zh-CN" altLang="zh-CN" sz="2800"/>
              <a:t>，</a:t>
            </a:r>
            <a:r>
              <a:rPr lang="en-US" altLang="zh-CN" sz="2800"/>
              <a:t>1 kV</a:t>
            </a:r>
            <a:r>
              <a:rPr lang="zh-CN" altLang="zh-CN" sz="2800"/>
              <a:t>＝</a:t>
            </a:r>
            <a:r>
              <a:rPr lang="en-US" altLang="zh-CN" sz="2800"/>
              <a:t>__________V</a:t>
            </a:r>
            <a:r>
              <a:rPr lang="zh-CN" altLang="zh-CN" sz="2800"/>
              <a:t>，</a:t>
            </a:r>
            <a:r>
              <a:rPr lang="en-US" altLang="zh-CN" sz="2800"/>
              <a:t>1 mV</a:t>
            </a:r>
            <a:r>
              <a:rPr lang="zh-CN" altLang="zh-CN" sz="2800"/>
              <a:t>＝</a:t>
            </a:r>
            <a:r>
              <a:rPr lang="en-US" altLang="zh-CN" sz="2800"/>
              <a:t>__________V.</a:t>
            </a:r>
            <a:br>
              <a:rPr lang="zh-CN" altLang="zh-CN" sz="2800"/>
            </a:br>
            <a:r>
              <a:rPr lang="en-US" altLang="zh-CN" sz="2800"/>
              <a:t>3</a:t>
            </a:r>
            <a:r>
              <a:rPr lang="zh-CN" altLang="zh-CN" sz="2800"/>
              <a:t>．常见的电压：家庭电路电压：</a:t>
            </a:r>
            <a:r>
              <a:rPr lang="en-US" altLang="zh-CN" sz="2800"/>
              <a:t>__________</a:t>
            </a:r>
            <a:r>
              <a:rPr lang="zh-CN" altLang="zh-CN" sz="2800"/>
              <a:t>；对人体安全的电压：</a:t>
            </a:r>
            <a:r>
              <a:rPr lang="en-US" altLang="zh-CN" sz="2800"/>
              <a:t>____________</a:t>
            </a:r>
            <a:r>
              <a:rPr lang="zh-CN" altLang="zh-CN" sz="2800"/>
              <a:t>；一节干电池的电压：</a:t>
            </a:r>
            <a:r>
              <a:rPr lang="en-US" altLang="zh-CN" sz="2800"/>
              <a:t>__________</a:t>
            </a:r>
            <a:r>
              <a:rPr lang="zh-CN" altLang="zh-CN" sz="2800"/>
              <a:t>．</a:t>
            </a:r>
            <a:endParaRPr lang="zh-CN" altLang="zh-CN" sz="2800"/>
          </a:p>
        </p:txBody>
      </p:sp>
      <p:sp>
        <p:nvSpPr>
          <p:cNvPr id="5125" name="矩形 6"/>
          <p:cNvSpPr/>
          <p:nvPr/>
        </p:nvSpPr>
        <p:spPr>
          <a:xfrm>
            <a:off x="3973513" y="2695575"/>
            <a:ext cx="44450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U</a:t>
            </a:r>
            <a:endParaRPr lang="zh-CN" altLang="en-US" sz="2800"/>
          </a:p>
        </p:txBody>
      </p:sp>
      <p:sp>
        <p:nvSpPr>
          <p:cNvPr id="5126" name="矩形 7"/>
          <p:cNvSpPr/>
          <p:nvPr/>
        </p:nvSpPr>
        <p:spPr>
          <a:xfrm>
            <a:off x="6594475" y="3351213"/>
            <a:ext cx="663575"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10</a:t>
            </a:r>
            <a:r>
              <a:rPr lang="en-US" altLang="zh-CN" sz="2800" spc="0" baseline="30000">
                <a:solidFill>
                  <a:srgbClr val="FF0000"/>
                </a:solidFill>
                <a:latin typeface="Times New Roman" pitchFamily="18" charset="0"/>
                <a:ea typeface="黑体" pitchFamily="49" charset="-122"/>
              </a:rPr>
              <a:t>3</a:t>
            </a:r>
            <a:endParaRPr lang="zh-CN" altLang="en-US" sz="2800"/>
          </a:p>
        </p:txBody>
      </p:sp>
      <p:sp>
        <p:nvSpPr>
          <p:cNvPr id="5127" name="矩形 8"/>
          <p:cNvSpPr/>
          <p:nvPr/>
        </p:nvSpPr>
        <p:spPr>
          <a:xfrm>
            <a:off x="1925638" y="4005263"/>
            <a:ext cx="903287"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10</a:t>
            </a:r>
            <a:r>
              <a:rPr lang="zh-CN" altLang="zh-CN" sz="2800" spc="0" baseline="30000">
                <a:solidFill>
                  <a:srgbClr val="FF0000"/>
                </a:solidFill>
                <a:latin typeface="Times New Roman" pitchFamily="18" charset="0"/>
                <a:ea typeface="黑体" pitchFamily="49" charset="-122"/>
              </a:rPr>
              <a:t>－</a:t>
            </a:r>
            <a:r>
              <a:rPr lang="en-US" altLang="zh-CN" sz="2800" spc="0" baseline="30000">
                <a:solidFill>
                  <a:srgbClr val="FF0000"/>
                </a:solidFill>
                <a:latin typeface="Times New Roman" pitchFamily="18" charset="0"/>
                <a:ea typeface="黑体" pitchFamily="49" charset="-122"/>
              </a:rPr>
              <a:t>3</a:t>
            </a:r>
            <a:endParaRPr lang="zh-CN" altLang="en-US" sz="2800"/>
          </a:p>
        </p:txBody>
      </p:sp>
      <p:sp>
        <p:nvSpPr>
          <p:cNvPr id="5128" name="矩形 10"/>
          <p:cNvSpPr/>
          <p:nvPr/>
        </p:nvSpPr>
        <p:spPr>
          <a:xfrm>
            <a:off x="6191250" y="4627563"/>
            <a:ext cx="10668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220 V</a:t>
            </a:r>
            <a:endParaRPr lang="zh-CN" altLang="en-US" sz="2800"/>
          </a:p>
        </p:txBody>
      </p:sp>
      <p:sp>
        <p:nvSpPr>
          <p:cNvPr id="5129" name="矩形 11"/>
          <p:cNvSpPr/>
          <p:nvPr/>
        </p:nvSpPr>
        <p:spPr>
          <a:xfrm>
            <a:off x="3590925" y="5238750"/>
            <a:ext cx="2322513"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不高于</a:t>
            </a:r>
            <a:r>
              <a:rPr lang="en-US" altLang="zh-CN" sz="2800" spc="0">
                <a:solidFill>
                  <a:srgbClr val="FF0000"/>
                </a:solidFill>
                <a:latin typeface="Times New Roman" pitchFamily="18" charset="0"/>
                <a:ea typeface="黑体" pitchFamily="49" charset="-122"/>
              </a:rPr>
              <a:t>36 V</a:t>
            </a:r>
            <a:r>
              <a:rPr lang="zh-CN" altLang="zh-CN" sz="2800" spc="0">
                <a:solidFill>
                  <a:srgbClr val="FF0000"/>
                </a:solidFill>
                <a:latin typeface="Times New Roman" pitchFamily="18" charset="0"/>
                <a:ea typeface="黑体" pitchFamily="49" charset="-122"/>
              </a:rPr>
              <a:t>　</a:t>
            </a:r>
            <a:endParaRPr lang="zh-CN" altLang="en-US" sz="2800"/>
          </a:p>
        </p:txBody>
      </p:sp>
      <p:sp>
        <p:nvSpPr>
          <p:cNvPr id="5130" name="矩形 12"/>
          <p:cNvSpPr/>
          <p:nvPr/>
        </p:nvSpPr>
        <p:spPr>
          <a:xfrm>
            <a:off x="1824038" y="5907088"/>
            <a:ext cx="9763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1.5 V</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24"/>
                                        </p:tgtEl>
                                        <p:attrNameLst>
                                          <p:attrName>style.visibility</p:attrName>
                                        </p:attrNameLst>
                                      </p:cBhvr>
                                      <p:to>
                                        <p:strVal val="visible"/>
                                      </p:to>
                                    </p:set>
                                    <p:animEffect transition="in" filter="fade">
                                      <p:cBhvr>
                                        <p:cTn id="10" dur="500"/>
                                        <p:tgtEl>
                                          <p:spTgt spid="512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125"/>
                                        </p:tgtEl>
                                        <p:attrNameLst>
                                          <p:attrName>style.visibility</p:attrName>
                                        </p:attrNameLst>
                                      </p:cBhvr>
                                      <p:to>
                                        <p:strVal val="visible"/>
                                      </p:to>
                                    </p:set>
                                    <p:anim calcmode="lin" valueType="num">
                                      <p:cBhvr additive="base">
                                        <p:cTn id="15" dur="500" fill="hold"/>
                                        <p:tgtEl>
                                          <p:spTgt spid="5125"/>
                                        </p:tgtEl>
                                        <p:attrNameLst>
                                          <p:attrName>ppt_x</p:attrName>
                                        </p:attrNameLst>
                                      </p:cBhvr>
                                      <p:tavLst>
                                        <p:tav tm="0">
                                          <p:val>
                                            <p:strVal val="#ppt_x"/>
                                          </p:val>
                                        </p:tav>
                                        <p:tav tm="100000">
                                          <p:val>
                                            <p:strVal val="#ppt_x"/>
                                          </p:val>
                                        </p:tav>
                                      </p:tavLst>
                                    </p:anim>
                                    <p:anim calcmode="lin" valueType="num">
                                      <p:cBhvr additive="base">
                                        <p:cTn id="16" dur="500" fill="hold"/>
                                        <p:tgtEl>
                                          <p:spTgt spid="512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5126">
                                            <p:txEl>
                                              <p:pRg st="0" end="0"/>
                                            </p:txEl>
                                          </p:spTgt>
                                        </p:tgtEl>
                                        <p:attrNameLst>
                                          <p:attrName>style.visibility</p:attrName>
                                        </p:attrNameLst>
                                      </p:cBhvr>
                                      <p:to>
                                        <p:strVal val="visible"/>
                                      </p:to>
                                    </p:set>
                                    <p:anim calcmode="lin" valueType="num">
                                      <p:cBhvr additive="base">
                                        <p:cTn id="21" dur="500" fill="hold"/>
                                        <p:tgtEl>
                                          <p:spTgt spid="5126">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1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127"/>
                                        </p:tgtEl>
                                        <p:attrNameLst>
                                          <p:attrName>style.visibility</p:attrName>
                                        </p:attrNameLst>
                                      </p:cBhvr>
                                      <p:to>
                                        <p:strVal val="visible"/>
                                      </p:to>
                                    </p:set>
                                    <p:anim calcmode="lin" valueType="num">
                                      <p:cBhvr additive="base">
                                        <p:cTn id="27" dur="500" fill="hold"/>
                                        <p:tgtEl>
                                          <p:spTgt spid="5127"/>
                                        </p:tgtEl>
                                        <p:attrNameLst>
                                          <p:attrName>ppt_x</p:attrName>
                                        </p:attrNameLst>
                                      </p:cBhvr>
                                      <p:tavLst>
                                        <p:tav tm="0">
                                          <p:val>
                                            <p:strVal val="#ppt_x"/>
                                          </p:val>
                                        </p:tav>
                                        <p:tav tm="100000">
                                          <p:val>
                                            <p:strVal val="#ppt_x"/>
                                          </p:val>
                                        </p:tav>
                                      </p:tavLst>
                                    </p:anim>
                                    <p:anim calcmode="lin" valueType="num">
                                      <p:cBhvr additive="base">
                                        <p:cTn id="28" dur="500" fill="hold"/>
                                        <p:tgtEl>
                                          <p:spTgt spid="5127"/>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128"/>
                                        </p:tgtEl>
                                        <p:attrNameLst>
                                          <p:attrName>style.visibility</p:attrName>
                                        </p:attrNameLst>
                                      </p:cBhvr>
                                      <p:to>
                                        <p:strVal val="visible"/>
                                      </p:to>
                                    </p:set>
                                    <p:anim calcmode="lin" valueType="num">
                                      <p:cBhvr additive="base">
                                        <p:cTn id="33" dur="500" fill="hold"/>
                                        <p:tgtEl>
                                          <p:spTgt spid="5128"/>
                                        </p:tgtEl>
                                        <p:attrNameLst>
                                          <p:attrName>ppt_x</p:attrName>
                                        </p:attrNameLst>
                                      </p:cBhvr>
                                      <p:tavLst>
                                        <p:tav tm="0">
                                          <p:val>
                                            <p:strVal val="#ppt_x"/>
                                          </p:val>
                                        </p:tav>
                                        <p:tav tm="100000">
                                          <p:val>
                                            <p:strVal val="#ppt_x"/>
                                          </p:val>
                                        </p:tav>
                                      </p:tavLst>
                                    </p:anim>
                                    <p:anim calcmode="lin" valueType="num">
                                      <p:cBhvr additive="base">
                                        <p:cTn id="34" dur="500" fill="hold"/>
                                        <p:tgtEl>
                                          <p:spTgt spid="5128"/>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5129"/>
                                        </p:tgtEl>
                                        <p:attrNameLst>
                                          <p:attrName>style.visibility</p:attrName>
                                        </p:attrNameLst>
                                      </p:cBhvr>
                                      <p:to>
                                        <p:strVal val="visible"/>
                                      </p:to>
                                    </p:set>
                                    <p:anim calcmode="lin" valueType="num">
                                      <p:cBhvr additive="base">
                                        <p:cTn id="39" dur="500" fill="hold"/>
                                        <p:tgtEl>
                                          <p:spTgt spid="5129"/>
                                        </p:tgtEl>
                                        <p:attrNameLst>
                                          <p:attrName>ppt_x</p:attrName>
                                        </p:attrNameLst>
                                      </p:cBhvr>
                                      <p:tavLst>
                                        <p:tav tm="0">
                                          <p:val>
                                            <p:strVal val="#ppt_x"/>
                                          </p:val>
                                        </p:tav>
                                        <p:tav tm="100000">
                                          <p:val>
                                            <p:strVal val="#ppt_x"/>
                                          </p:val>
                                        </p:tav>
                                      </p:tavLst>
                                    </p:anim>
                                    <p:anim calcmode="lin" valueType="num">
                                      <p:cBhvr additive="base">
                                        <p:cTn id="40"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5130"/>
                                        </p:tgtEl>
                                        <p:attrNameLst>
                                          <p:attrName>style.visibility</p:attrName>
                                        </p:attrNameLst>
                                      </p:cBhvr>
                                      <p:to>
                                        <p:strVal val="visible"/>
                                      </p:to>
                                    </p:set>
                                    <p:anim calcmode="lin" valueType="num">
                                      <p:cBhvr additive="base">
                                        <p:cTn id="45" dur="500" fill="hold"/>
                                        <p:tgtEl>
                                          <p:spTgt spid="5130"/>
                                        </p:tgtEl>
                                        <p:attrNameLst>
                                          <p:attrName>ppt_x</p:attrName>
                                        </p:attrNameLst>
                                      </p:cBhvr>
                                      <p:tavLst>
                                        <p:tav tm="0">
                                          <p:val>
                                            <p:strVal val="#ppt_x"/>
                                          </p:val>
                                        </p:tav>
                                        <p:tav tm="100000">
                                          <p:val>
                                            <p:strVal val="#ppt_x"/>
                                          </p:val>
                                        </p:tav>
                                      </p:tavLst>
                                    </p:anim>
                                    <p:anim calcmode="lin" valueType="num">
                                      <p:cBhvr additive="base">
                                        <p:cTn id="46"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4" grpId="0"/>
      <p:bldP spid="5125" grpId="0"/>
      <p:bldP spid="5127" grpId="0"/>
      <p:bldP spid="5128" grpId="0"/>
      <p:bldP spid="5129" grpId="0"/>
      <p:bldP spid="513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6147" name="标题 1"/>
          <p:cNvSpPr>
            <a:spLocks noGrp="1"/>
          </p:cNvSpPr>
          <p:nvPr>
            <p:ph type="title" idx="4294967295"/>
          </p:nvPr>
        </p:nvSpPr>
        <p:spPr>
          <a:xfrm>
            <a:off x="508000" y="13541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．注意事项：</a:t>
            </a:r>
            <a:br>
              <a:rPr lang="zh-CN" altLang="zh-CN" sz="2800"/>
            </a:br>
            <a:r>
              <a:rPr lang="en-US" altLang="zh-CN" sz="2800"/>
              <a:t>(1)</a:t>
            </a:r>
            <a:r>
              <a:rPr lang="zh-CN" altLang="zh-CN" sz="2800"/>
              <a:t>电压是产生电流的原因．有电压</a:t>
            </a:r>
            <a:r>
              <a:rPr lang="en-US" altLang="zh-CN" sz="2800"/>
              <a:t>__________</a:t>
            </a:r>
            <a:r>
              <a:rPr lang="zh-CN" altLang="zh-CN" sz="2800"/>
              <a:t>有电流，有电流</a:t>
            </a:r>
            <a:r>
              <a:rPr lang="en-US" altLang="zh-CN" sz="2800"/>
              <a:t>__________</a:t>
            </a:r>
            <a:r>
              <a:rPr lang="zh-CN" altLang="zh-CN" sz="2800"/>
              <a:t>有电压．</a:t>
            </a:r>
            <a:r>
              <a:rPr lang="en-US" altLang="zh-CN" sz="2800"/>
              <a:t>(</a:t>
            </a:r>
            <a:r>
              <a:rPr lang="zh-CN" altLang="zh-CN" sz="2800"/>
              <a:t>选填</a:t>
            </a:r>
            <a:r>
              <a:rPr lang="en-US" altLang="zh-CN" sz="2800"/>
              <a:t>“</a:t>
            </a:r>
            <a:r>
              <a:rPr lang="zh-CN" altLang="zh-CN" sz="2800"/>
              <a:t>一定</a:t>
            </a:r>
            <a:r>
              <a:rPr lang="en-US" altLang="zh-CN" sz="2800"/>
              <a:t>”</a:t>
            </a:r>
            <a:r>
              <a:rPr lang="zh-CN" altLang="zh-CN" sz="2800"/>
              <a:t>或</a:t>
            </a:r>
            <a:r>
              <a:rPr lang="en-US" altLang="zh-CN" sz="2800"/>
              <a:t>“</a:t>
            </a:r>
            <a:r>
              <a:rPr lang="zh-CN" altLang="zh-CN" sz="2800"/>
              <a:t>不一定</a:t>
            </a:r>
            <a:r>
              <a:rPr lang="en-US" altLang="zh-CN" sz="2800"/>
              <a:t>”)</a:t>
            </a:r>
            <a:br>
              <a:rPr lang="zh-CN" altLang="zh-CN" sz="2800"/>
            </a:br>
            <a:r>
              <a:rPr lang="en-US" altLang="zh-CN" sz="2800"/>
              <a:t>(2)</a:t>
            </a:r>
            <a:r>
              <a:rPr lang="zh-CN" altLang="zh-CN" sz="2800"/>
              <a:t>电压是对两点而言的，某点的电压没有意义．</a:t>
            </a:r>
            <a:br>
              <a:rPr lang="zh-CN" altLang="zh-CN" sz="2800"/>
            </a:br>
            <a:r>
              <a:rPr lang="en-US" altLang="zh-CN" sz="2800"/>
              <a:t>(3)</a:t>
            </a:r>
            <a:r>
              <a:rPr lang="zh-CN" altLang="zh-CN" sz="2800"/>
              <a:t>一段导线的两端电压为</a:t>
            </a:r>
            <a:r>
              <a:rPr lang="en-US" altLang="zh-CN" sz="2800"/>
              <a:t>0.</a:t>
            </a:r>
            <a:endParaRPr lang="zh-CN" altLang="en-US" sz="2800"/>
          </a:p>
        </p:txBody>
      </p:sp>
      <p:sp>
        <p:nvSpPr>
          <p:cNvPr id="6148" name="矩形 5"/>
          <p:cNvSpPr/>
          <p:nvPr/>
        </p:nvSpPr>
        <p:spPr>
          <a:xfrm>
            <a:off x="6251575" y="2124075"/>
            <a:ext cx="162083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不一定　</a:t>
            </a:r>
            <a:endParaRPr lang="zh-CN" altLang="zh-CN" sz="1000">
              <a:latin typeface="等线" pitchFamily="2" charset="-122"/>
              <a:ea typeface="等线" pitchFamily="2" charset="-122"/>
            </a:endParaRPr>
          </a:p>
        </p:txBody>
      </p:sp>
      <p:sp>
        <p:nvSpPr>
          <p:cNvPr id="6149" name="矩形 8"/>
          <p:cNvSpPr/>
          <p:nvPr/>
        </p:nvSpPr>
        <p:spPr>
          <a:xfrm>
            <a:off x="2736850" y="2755900"/>
            <a:ext cx="903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一定</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barn(inVertical)">
                                      <p:cBhvr>
                                        <p:cTn id="7" dur="500"/>
                                        <p:tgtEl>
                                          <p:spTgt spid="61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8"/>
                                        </p:tgtEl>
                                        <p:attrNameLst>
                                          <p:attrName>style.visibility</p:attrName>
                                        </p:attrNameLst>
                                      </p:cBhvr>
                                      <p:to>
                                        <p:strVal val="visible"/>
                                      </p:to>
                                    </p:set>
                                    <p:anim calcmode="lin" valueType="num">
                                      <p:cBhvr additive="base">
                                        <p:cTn id="12" dur="500" fill="hold"/>
                                        <p:tgtEl>
                                          <p:spTgt spid="6148"/>
                                        </p:tgtEl>
                                        <p:attrNameLst>
                                          <p:attrName>ppt_x</p:attrName>
                                        </p:attrNameLst>
                                      </p:cBhvr>
                                      <p:tavLst>
                                        <p:tav tm="0">
                                          <p:val>
                                            <p:strVal val="#ppt_x"/>
                                          </p:val>
                                        </p:tav>
                                        <p:tav tm="100000">
                                          <p:val>
                                            <p:strVal val="#ppt_x"/>
                                          </p:val>
                                        </p:tav>
                                      </p:tavLst>
                                    </p:anim>
                                    <p:anim calcmode="lin" valueType="num">
                                      <p:cBhvr additive="base">
                                        <p:cTn id="13"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49"/>
                                        </p:tgtEl>
                                        <p:attrNameLst>
                                          <p:attrName>style.visibility</p:attrName>
                                        </p:attrNameLst>
                                      </p:cBhvr>
                                      <p:to>
                                        <p:strVal val="visible"/>
                                      </p:to>
                                    </p:set>
                                    <p:anim calcmode="lin" valueType="num">
                                      <p:cBhvr additive="base">
                                        <p:cTn id="18" dur="500" fill="hold"/>
                                        <p:tgtEl>
                                          <p:spTgt spid="6149"/>
                                        </p:tgtEl>
                                        <p:attrNameLst>
                                          <p:attrName>ppt_x</p:attrName>
                                        </p:attrNameLst>
                                      </p:cBhvr>
                                      <p:tavLst>
                                        <p:tav tm="0">
                                          <p:val>
                                            <p:strVal val="#ppt_x"/>
                                          </p:val>
                                        </p:tav>
                                        <p:tav tm="100000">
                                          <p:val>
                                            <p:strVal val="#ppt_x"/>
                                          </p:val>
                                        </p:tav>
                                      </p:tavLst>
                                    </p:anim>
                                    <p:anim calcmode="lin" valueType="num">
                                      <p:cBhvr additive="base">
                                        <p:cTn id="19"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p:bldP spid="6149"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7171" name="标题 1"/>
          <p:cNvSpPr>
            <a:spLocks noGrp="1"/>
          </p:cNvSpPr>
          <p:nvPr>
            <p:ph type="title" idx="4294967295"/>
          </p:nvPr>
        </p:nvSpPr>
        <p:spPr>
          <a:xfrm>
            <a:off x="500063" y="461963"/>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．电表</a:t>
            </a:r>
            <a:br>
              <a:rPr lang="zh-CN" altLang="zh-CN" sz="2800"/>
            </a:br>
            <a:endParaRPr lang="zh-CN" altLang="en-US" sz="2800"/>
          </a:p>
        </p:txBody>
      </p:sp>
      <p:graphicFrame>
        <p:nvGraphicFramePr>
          <p:cNvPr id="7172" name="表格 2"/>
          <p:cNvGraphicFramePr>
            <a:graphicFrameLocks noGrp="1"/>
          </p:cNvGraphicFramePr>
          <p:nvPr/>
        </p:nvGraphicFramePr>
        <p:xfrm>
          <a:off x="500062" y="1150938"/>
          <a:ext cx="8112125" cy="5315903"/>
        </p:xfrm>
        <a:graphic>
          <a:graphicData uri="http://schemas.openxmlformats.org/drawingml/2006/table">
            <a:tbl>
              <a:tblPr/>
              <a:tblGrid>
                <a:gridCol w="1023938"/>
                <a:gridCol w="3984625"/>
                <a:gridCol w="3103562"/>
              </a:tblGrid>
              <a:tr h="365125">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名称</a:t>
                      </a:r>
                      <a:r>
                        <a:rPr lang="en-US" altLang="zh-CN" sz="2400">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电流表</a:t>
                      </a:r>
                      <a:endParaRPr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电压表</a:t>
                      </a:r>
                      <a:endParaRPr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169988">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表盘</a:t>
                      </a:r>
                      <a:endParaRPr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en-US" altLang="zh-CN" sz="2400">
                        <a:solidFill>
                          <a:srgbClr val="000000"/>
                        </a:solidFill>
                        <a:latin typeface="Times New Roman" pitchFamily="18" charset="0"/>
                        <a:ea typeface="Courier New" pitchFamily="49" charset="0"/>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en-US" altLang="zh-CN" sz="2400">
                        <a:solidFill>
                          <a:srgbClr val="000000"/>
                        </a:solidFill>
                        <a:latin typeface="Times New Roman" pitchFamily="18" charset="0"/>
                        <a:ea typeface="Courier New" pitchFamily="49" charset="0"/>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854075">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概念</a:t>
                      </a:r>
                      <a:endParaRPr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符号为</a:t>
                      </a:r>
                      <a:r>
                        <a:rPr lang="en-US" altLang="zh-CN"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，其内阻很小，相当于</a:t>
                      </a:r>
                      <a:r>
                        <a:rPr lang="en-US" altLang="zh-CN" sz="2400">
                          <a:solidFill>
                            <a:srgbClr val="000000"/>
                          </a:solidFill>
                          <a:latin typeface="Times New Roman" pitchFamily="18" charset="0"/>
                          <a:ea typeface="黑体" panose="02010609060101010101" pitchFamily="49" charset="-122"/>
                        </a:rPr>
                        <a:t>________</a:t>
                      </a:r>
                      <a:endParaRPr lang="zh-CN" altLang="zh-CN"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符号为</a:t>
                      </a:r>
                      <a:r>
                        <a:rPr lang="en-US" altLang="zh-CN"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，其内阻很大，相当于</a:t>
                      </a:r>
                      <a:r>
                        <a:rPr lang="en-US" altLang="zh-CN" sz="2400">
                          <a:solidFill>
                            <a:srgbClr val="000000"/>
                          </a:solidFill>
                          <a:latin typeface="Times New Roman" pitchFamily="18" charset="0"/>
                          <a:ea typeface="黑体" panose="02010609060101010101" pitchFamily="49" charset="-122"/>
                        </a:rPr>
                        <a:t>________</a:t>
                      </a:r>
                      <a:endParaRPr lang="zh-CN" altLang="zh-CN"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2925762">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使用规则</a:t>
                      </a:r>
                      <a:endParaRPr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①</a:t>
                      </a:r>
                      <a:r>
                        <a:rPr lang="en-US" altLang="zh-CN" sz="2400">
                          <a:solidFill>
                            <a:srgbClr val="000000"/>
                          </a:solidFill>
                          <a:latin typeface="Times New Roman" pitchFamily="18" charset="0"/>
                          <a:ea typeface="黑体" panose="02010609060101010101" pitchFamily="49" charset="-122"/>
                        </a:rPr>
                        <a:t>必须和被测的用电器</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②“</a:t>
                      </a:r>
                      <a:r>
                        <a:rPr lang="en-US" altLang="zh-CN"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接线柱流进，从</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接线柱流出；</a:t>
                      </a:r>
                      <a:endParaRPr lang="en-US" altLang="en-US" sz="2400">
                        <a:solidFill>
                          <a:srgbClr val="000000"/>
                        </a:solidFill>
                        <a:latin typeface="Times New Roman" pitchFamily="18" charset="0"/>
                        <a:ea typeface="黑体" panose="02010609060101010101" pitchFamily="49" charset="-122"/>
                      </a:endParaRPr>
                    </a:p>
                    <a:p>
                      <a:pPr marL="0" lvl="0" indent="0" eaLnBrk="1" hangingPunct="1"/>
                      <a:r>
                        <a:rPr lang="en-US" altLang="en-US" sz="2400">
                          <a:solidFill>
                            <a:srgbClr val="000000"/>
                          </a:solidFill>
                          <a:latin typeface="Times New Roman" pitchFamily="18" charset="0"/>
                          <a:ea typeface="黑体" panose="02010609060101010101" pitchFamily="49" charset="-122"/>
                        </a:rPr>
                        <a:t>③</a:t>
                      </a:r>
                      <a:r>
                        <a:rPr lang="en-US" altLang="en-US" sz="2400">
                          <a:solidFill>
                            <a:srgbClr val="000000"/>
                          </a:solidFill>
                          <a:latin typeface="Times New Roman" pitchFamily="18" charset="0"/>
                          <a:ea typeface="黑体" panose="02010609060101010101" pitchFamily="49" charset="-122"/>
                        </a:rPr>
                        <a:t>被测电流不能超过电流表量程；</a:t>
                      </a:r>
                      <a:endParaRPr lang="en-US" altLang="en-US" sz="2400">
                        <a:solidFill>
                          <a:srgbClr val="000000"/>
                        </a:solidFill>
                        <a:latin typeface="Times New Roman" pitchFamily="18" charset="0"/>
                        <a:ea typeface="黑体" panose="02010609060101010101" pitchFamily="49" charset="-122"/>
                      </a:endParaRPr>
                    </a:p>
                    <a:p>
                      <a:pPr marL="0" lvl="0" indent="0" eaLnBrk="1" hangingPunct="1"/>
                      <a:r>
                        <a:rPr lang="en-US" altLang="en-US" sz="2400">
                          <a:solidFill>
                            <a:srgbClr val="000000"/>
                          </a:solidFill>
                          <a:latin typeface="Times New Roman" pitchFamily="18" charset="0"/>
                          <a:ea typeface="黑体" panose="02010609060101010101" pitchFamily="49" charset="-122"/>
                        </a:rPr>
                        <a:t>④</a:t>
                      </a:r>
                      <a:r>
                        <a:rPr lang="en-US" altLang="en-US" sz="2400">
                          <a:solidFill>
                            <a:srgbClr val="000000"/>
                          </a:solidFill>
                          <a:latin typeface="Times New Roman" pitchFamily="18" charset="0"/>
                          <a:ea typeface="黑体" panose="02010609060101010101" pitchFamily="49" charset="-122"/>
                        </a:rPr>
                        <a:t>不允许将电流表直接接在电源两端．</a:t>
                      </a:r>
                      <a:endParaRPr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3312" tIns="0" rIns="23312"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①</a:t>
                      </a:r>
                      <a:r>
                        <a:rPr lang="en-US" altLang="zh-CN" sz="2400">
                          <a:solidFill>
                            <a:srgbClr val="000000"/>
                          </a:solidFill>
                          <a:latin typeface="Times New Roman" pitchFamily="18" charset="0"/>
                          <a:ea typeface="黑体" panose="02010609060101010101" pitchFamily="49" charset="-122"/>
                        </a:rPr>
                        <a:t>电压表要</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在电路中；</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②“</a:t>
                      </a:r>
                      <a:r>
                        <a:rPr lang="en-US" altLang="zh-CN"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接线柱流进，从</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接线柱流出；</a:t>
                      </a:r>
                      <a:endParaRPr lang="en-US" altLang="en-US" sz="2400">
                        <a:solidFill>
                          <a:srgbClr val="000000"/>
                        </a:solidFill>
                        <a:latin typeface="Times New Roman" pitchFamily="18" charset="0"/>
                        <a:ea typeface="黑体" panose="02010609060101010101" pitchFamily="49" charset="-122"/>
                      </a:endParaRPr>
                    </a:p>
                    <a:p>
                      <a:pPr marL="0" lvl="0" indent="0" eaLnBrk="1" hangingPunct="1"/>
                      <a:r>
                        <a:rPr lang="en-US" altLang="en-US" sz="2400">
                          <a:solidFill>
                            <a:srgbClr val="000000"/>
                          </a:solidFill>
                          <a:latin typeface="Times New Roman" pitchFamily="18" charset="0"/>
                          <a:ea typeface="黑体" panose="02010609060101010101" pitchFamily="49" charset="-122"/>
                        </a:rPr>
                        <a:t>③</a:t>
                      </a:r>
                      <a:r>
                        <a:rPr lang="en-US" altLang="en-US" sz="2400">
                          <a:solidFill>
                            <a:srgbClr val="000000"/>
                          </a:solidFill>
                          <a:latin typeface="Times New Roman" pitchFamily="18" charset="0"/>
                          <a:ea typeface="黑体" panose="02010609060101010101" pitchFamily="49" charset="-122"/>
                        </a:rPr>
                        <a:t>被测电压不要超过电压表所选的量程；</a:t>
                      </a:r>
                      <a:endParaRPr lang="en-US" altLang="en-US" sz="2400">
                        <a:solidFill>
                          <a:srgbClr val="000000"/>
                        </a:solidFill>
                        <a:latin typeface="Times New Roman" pitchFamily="18" charset="0"/>
                        <a:ea typeface="黑体" panose="02010609060101010101" pitchFamily="49" charset="-122"/>
                      </a:endParaRPr>
                    </a:p>
                    <a:p>
                      <a:pPr marL="0" lvl="0" indent="0" eaLnBrk="1" hangingPunct="1"/>
                      <a:r>
                        <a:rPr lang="en-US" altLang="en-US" sz="2400">
                          <a:solidFill>
                            <a:srgbClr val="000000"/>
                          </a:solidFill>
                          <a:latin typeface="Times New Roman" pitchFamily="18" charset="0"/>
                          <a:ea typeface="黑体" panose="02010609060101010101" pitchFamily="49" charset="-122"/>
                        </a:rPr>
                        <a:t>④</a:t>
                      </a:r>
                      <a:r>
                        <a:rPr lang="en-US" altLang="en-US" sz="2400">
                          <a:solidFill>
                            <a:srgbClr val="000000"/>
                          </a:solidFill>
                          <a:latin typeface="Times New Roman" pitchFamily="18" charset="0"/>
                          <a:ea typeface="黑体" panose="02010609060101010101" pitchFamily="49" charset="-122"/>
                        </a:rPr>
                        <a:t>电压表可以直接接在电源两端．</a:t>
                      </a:r>
                      <a:endParaRPr sz="2400">
                        <a:solidFill>
                          <a:srgbClr val="000000"/>
                        </a:solidFill>
                        <a:latin typeface="等线" pitchFamily="2" charset="-122"/>
                        <a:ea typeface="等线" pitchFamily="2" charset="-122"/>
                      </a:endParaRPr>
                    </a:p>
                  </a:txBody>
                  <a:tcPr marL="23312" marR="23312"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7194" name="Picture 2" descr="E:\资料   L\2020\课件\中考总复习\2021中考总复习·物理\1002A.TIF"/>
          <p:cNvPicPr>
            <a:picLocks noChangeAspect="1"/>
          </p:cNvPicPr>
          <p:nvPr/>
        </p:nvPicPr>
        <p:blipFill>
          <a:blip r:embed="rId3" r:link="rId2"/>
          <a:stretch>
            <a:fillRect/>
          </a:stretch>
        </p:blipFill>
        <p:spPr>
          <a:xfrm>
            <a:off x="2346325" y="1624013"/>
            <a:ext cx="2413000" cy="954087"/>
          </a:xfrm>
          <a:prstGeom prst="rect">
            <a:avLst/>
          </a:prstGeom>
          <a:noFill/>
          <a:ln>
            <a:noFill/>
            <a:miter lim="800000"/>
          </a:ln>
        </p:spPr>
      </p:pic>
      <p:pic>
        <p:nvPicPr>
          <p:cNvPr id="7195" name="Picture 1" descr="E:\资料   L\2020\课件\中考总复习\2021中考总复习·物理\1002B.TIF"/>
          <p:cNvPicPr>
            <a:picLocks noChangeAspect="1"/>
          </p:cNvPicPr>
          <p:nvPr/>
        </p:nvPicPr>
        <p:blipFill>
          <a:blip r:embed="rId5" r:link="rId4"/>
          <a:stretch>
            <a:fillRect/>
          </a:stretch>
        </p:blipFill>
        <p:spPr>
          <a:xfrm>
            <a:off x="5895975" y="1617663"/>
            <a:ext cx="2413000" cy="968375"/>
          </a:xfrm>
          <a:prstGeom prst="rect">
            <a:avLst/>
          </a:prstGeom>
          <a:noFill/>
          <a:ln>
            <a:noFill/>
            <a:miter lim="800000"/>
          </a:ln>
        </p:spPr>
      </p:pic>
      <p:pic>
        <p:nvPicPr>
          <p:cNvPr id="7196" name="图片 3"/>
          <p:cNvPicPr>
            <a:picLocks noChangeAspect="1"/>
          </p:cNvPicPr>
          <p:nvPr/>
        </p:nvPicPr>
        <p:blipFill>
          <a:blip r:embed="rId6"/>
          <a:srcRect t="20386" r="88557" b="10607"/>
          <a:stretch>
            <a:fillRect/>
          </a:stretch>
        </p:blipFill>
        <p:spPr>
          <a:xfrm>
            <a:off x="2547938" y="2743200"/>
            <a:ext cx="522287" cy="474663"/>
          </a:xfrm>
          <a:prstGeom prst="rect">
            <a:avLst/>
          </a:prstGeom>
          <a:noFill/>
          <a:ln>
            <a:noFill/>
            <a:miter lim="800000"/>
          </a:ln>
        </p:spPr>
      </p:pic>
      <p:pic>
        <p:nvPicPr>
          <p:cNvPr id="7197" name="图片 4"/>
          <p:cNvPicPr>
            <a:picLocks noChangeAspect="1"/>
          </p:cNvPicPr>
          <p:nvPr/>
        </p:nvPicPr>
        <p:blipFill>
          <a:blip r:embed="rId7"/>
          <a:srcRect t="9184" r="93724" b="19927"/>
          <a:stretch>
            <a:fillRect/>
          </a:stretch>
        </p:blipFill>
        <p:spPr>
          <a:xfrm>
            <a:off x="6475413" y="2649538"/>
            <a:ext cx="496887" cy="474662"/>
          </a:xfrm>
          <a:prstGeom prst="rect">
            <a:avLst/>
          </a:prstGeom>
          <a:noFill/>
          <a:ln>
            <a:noFill/>
            <a:miter lim="800000"/>
          </a:ln>
        </p:spPr>
      </p:pic>
      <p:sp>
        <p:nvSpPr>
          <p:cNvPr id="7198" name="矩形 6"/>
          <p:cNvSpPr/>
          <p:nvPr/>
        </p:nvSpPr>
        <p:spPr>
          <a:xfrm>
            <a:off x="2355850" y="3071813"/>
            <a:ext cx="80010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短路</a:t>
            </a:r>
            <a:endParaRPr lang="zh-CN" altLang="en-US" sz="2400"/>
          </a:p>
        </p:txBody>
      </p:sp>
      <p:sp>
        <p:nvSpPr>
          <p:cNvPr id="7199" name="矩形 7"/>
          <p:cNvSpPr/>
          <p:nvPr/>
        </p:nvSpPr>
        <p:spPr>
          <a:xfrm>
            <a:off x="7232650" y="3052763"/>
            <a:ext cx="80010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断路</a:t>
            </a:r>
            <a:endParaRPr lang="zh-CN" altLang="en-US" sz="2400"/>
          </a:p>
        </p:txBody>
      </p:sp>
      <p:sp>
        <p:nvSpPr>
          <p:cNvPr id="7200" name="矩形 8"/>
          <p:cNvSpPr/>
          <p:nvPr/>
        </p:nvSpPr>
        <p:spPr>
          <a:xfrm>
            <a:off x="1839913" y="3854450"/>
            <a:ext cx="80010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串联</a:t>
            </a:r>
            <a:endParaRPr lang="zh-CN" altLang="en-US" sz="2400"/>
          </a:p>
        </p:txBody>
      </p:sp>
      <p:sp>
        <p:nvSpPr>
          <p:cNvPr id="7201" name="矩形 9"/>
          <p:cNvSpPr/>
          <p:nvPr/>
        </p:nvSpPr>
        <p:spPr>
          <a:xfrm>
            <a:off x="7334250" y="3489325"/>
            <a:ext cx="884238"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并联</a:t>
            </a:r>
            <a:r>
              <a:rPr lang="zh-CN" altLang="zh-CN" sz="2400" spc="0">
                <a:solidFill>
                  <a:srgbClr val="FF0000"/>
                </a:solidFill>
                <a:latin typeface="等线" pitchFamily="2" charset="-122"/>
                <a:ea typeface="Times New Roman" panose="02020603050405020304" pitchFamily="18" charset="0"/>
              </a:rPr>
              <a:t> </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7194"/>
                                        </p:tgtEl>
                                        <p:attrNameLst>
                                          <p:attrName>style.visibility</p:attrName>
                                        </p:attrNameLst>
                                      </p:cBhvr>
                                      <p:to>
                                        <p:strVal val="visible"/>
                                      </p:to>
                                    </p:set>
                                    <p:animEffect transition="in" filter="fade">
                                      <p:cBhvr>
                                        <p:cTn id="7" dur="500"/>
                                        <p:tgtEl>
                                          <p:spTgt spid="7194"/>
                                        </p:tgtEl>
                                      </p:cBhvr>
                                    </p:animEffect>
                                  </p:childTnLst>
                                </p:cTn>
                              </p:par>
                              <p:par>
                                <p:cTn id="8" presetID="10" presetClass="entr" presetSubtype="0" fill="hold" nodeType="withEffect">
                                  <p:stCondLst>
                                    <p:cond delay="0"/>
                                  </p:stCondLst>
                                  <p:childTnLst>
                                    <p:set>
                                      <p:cBhvr>
                                        <p:cTn id="9" dur="1" fill="hold">
                                          <p:stCondLst>
                                            <p:cond delay="0"/>
                                          </p:stCondLst>
                                        </p:cTn>
                                        <p:tgtEl>
                                          <p:spTgt spid="7195"/>
                                        </p:tgtEl>
                                        <p:attrNameLst>
                                          <p:attrName>style.visibility</p:attrName>
                                        </p:attrNameLst>
                                      </p:cBhvr>
                                      <p:to>
                                        <p:strVal val="visible"/>
                                      </p:to>
                                    </p:set>
                                    <p:animEffect transition="in" filter="fade">
                                      <p:cBhvr>
                                        <p:cTn id="10" dur="500"/>
                                        <p:tgtEl>
                                          <p:spTgt spid="7195"/>
                                        </p:tgtEl>
                                      </p:cBhvr>
                                    </p:animEffect>
                                  </p:childTnLst>
                                </p:cTn>
                              </p:par>
                              <p:par>
                                <p:cTn id="11" presetID="10" presetClass="entr" presetSubtype="0" fill="hold" nodeType="withEffect">
                                  <p:stCondLst>
                                    <p:cond delay="0"/>
                                  </p:stCondLst>
                                  <p:childTnLst>
                                    <p:set>
                                      <p:cBhvr>
                                        <p:cTn id="12" dur="1" fill="hold">
                                          <p:stCondLst>
                                            <p:cond delay="0"/>
                                          </p:stCondLst>
                                        </p:cTn>
                                        <p:tgtEl>
                                          <p:spTgt spid="7172"/>
                                        </p:tgtEl>
                                        <p:attrNameLst>
                                          <p:attrName>style.visibility</p:attrName>
                                        </p:attrNameLst>
                                      </p:cBhvr>
                                      <p:to>
                                        <p:strVal val="visible"/>
                                      </p:to>
                                    </p:set>
                                    <p:animEffect transition="in" filter="fade">
                                      <p:cBhvr>
                                        <p:cTn id="13" dur="500"/>
                                        <p:tgtEl>
                                          <p:spTgt spid="7172"/>
                                        </p:tgtEl>
                                      </p:cBhvr>
                                    </p:animEffect>
                                  </p:childTnLst>
                                </p:cTn>
                              </p:par>
                              <p:par>
                                <p:cTn id="14" presetID="10" presetClass="entr" presetSubtype="0" fill="hold" nodeType="withEffect">
                                  <p:stCondLst>
                                    <p:cond delay="0"/>
                                  </p:stCondLst>
                                  <p:childTnLst>
                                    <p:set>
                                      <p:cBhvr>
                                        <p:cTn id="15" dur="1" fill="hold">
                                          <p:stCondLst>
                                            <p:cond delay="0"/>
                                          </p:stCondLst>
                                        </p:cTn>
                                        <p:tgtEl>
                                          <p:spTgt spid="7196"/>
                                        </p:tgtEl>
                                        <p:attrNameLst>
                                          <p:attrName>style.visibility</p:attrName>
                                        </p:attrNameLst>
                                      </p:cBhvr>
                                      <p:to>
                                        <p:strVal val="visible"/>
                                      </p:to>
                                    </p:set>
                                    <p:animEffect transition="in" filter="fade">
                                      <p:cBhvr>
                                        <p:cTn id="16" dur="500"/>
                                        <p:tgtEl>
                                          <p:spTgt spid="7196"/>
                                        </p:tgtEl>
                                      </p:cBhvr>
                                    </p:animEffect>
                                  </p:childTnLst>
                                </p:cTn>
                              </p:par>
                              <p:par>
                                <p:cTn id="17" presetID="10" presetClass="entr" presetSubtype="0" fill="hold" nodeType="withEffect">
                                  <p:stCondLst>
                                    <p:cond delay="0"/>
                                  </p:stCondLst>
                                  <p:childTnLst>
                                    <p:set>
                                      <p:cBhvr>
                                        <p:cTn id="18" dur="1" fill="hold">
                                          <p:stCondLst>
                                            <p:cond delay="0"/>
                                          </p:stCondLst>
                                        </p:cTn>
                                        <p:tgtEl>
                                          <p:spTgt spid="7197"/>
                                        </p:tgtEl>
                                        <p:attrNameLst>
                                          <p:attrName>style.visibility</p:attrName>
                                        </p:attrNameLst>
                                      </p:cBhvr>
                                      <p:to>
                                        <p:strVal val="visible"/>
                                      </p:to>
                                    </p:set>
                                    <p:animEffect transition="in" filter="fade">
                                      <p:cBhvr>
                                        <p:cTn id="19" dur="500"/>
                                        <p:tgtEl>
                                          <p:spTgt spid="719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171"/>
                                        </p:tgtEl>
                                        <p:attrNameLst>
                                          <p:attrName>style.visibility</p:attrName>
                                        </p:attrNameLst>
                                      </p:cBhvr>
                                      <p:to>
                                        <p:strVal val="visible"/>
                                      </p:to>
                                    </p:set>
                                    <p:animEffect transition="in" filter="fade">
                                      <p:cBhvr>
                                        <p:cTn id="22" dur="500"/>
                                        <p:tgtEl>
                                          <p:spTgt spid="717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198"/>
                                        </p:tgtEl>
                                        <p:attrNameLst>
                                          <p:attrName>style.visibility</p:attrName>
                                        </p:attrNameLst>
                                      </p:cBhvr>
                                      <p:to>
                                        <p:strVal val="visible"/>
                                      </p:to>
                                    </p:set>
                                    <p:anim calcmode="lin" valueType="num">
                                      <p:cBhvr additive="base">
                                        <p:cTn id="27" dur="500" fill="hold"/>
                                        <p:tgtEl>
                                          <p:spTgt spid="7198"/>
                                        </p:tgtEl>
                                        <p:attrNameLst>
                                          <p:attrName>ppt_x</p:attrName>
                                        </p:attrNameLst>
                                      </p:cBhvr>
                                      <p:tavLst>
                                        <p:tav tm="0">
                                          <p:val>
                                            <p:strVal val="#ppt_x"/>
                                          </p:val>
                                        </p:tav>
                                        <p:tav tm="100000">
                                          <p:val>
                                            <p:strVal val="#ppt_x"/>
                                          </p:val>
                                        </p:tav>
                                      </p:tavLst>
                                    </p:anim>
                                    <p:anim calcmode="lin" valueType="num">
                                      <p:cBhvr additive="base">
                                        <p:cTn id="28" dur="500" fill="hold"/>
                                        <p:tgtEl>
                                          <p:spTgt spid="7198"/>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199"/>
                                        </p:tgtEl>
                                        <p:attrNameLst>
                                          <p:attrName>style.visibility</p:attrName>
                                        </p:attrNameLst>
                                      </p:cBhvr>
                                      <p:to>
                                        <p:strVal val="visible"/>
                                      </p:to>
                                    </p:set>
                                    <p:anim calcmode="lin" valueType="num">
                                      <p:cBhvr additive="base">
                                        <p:cTn id="33" dur="500" fill="hold"/>
                                        <p:tgtEl>
                                          <p:spTgt spid="7199"/>
                                        </p:tgtEl>
                                        <p:attrNameLst>
                                          <p:attrName>ppt_x</p:attrName>
                                        </p:attrNameLst>
                                      </p:cBhvr>
                                      <p:tavLst>
                                        <p:tav tm="0">
                                          <p:val>
                                            <p:strVal val="#ppt_x"/>
                                          </p:val>
                                        </p:tav>
                                        <p:tav tm="100000">
                                          <p:val>
                                            <p:strVal val="#ppt_x"/>
                                          </p:val>
                                        </p:tav>
                                      </p:tavLst>
                                    </p:anim>
                                    <p:anim calcmode="lin" valueType="num">
                                      <p:cBhvr additive="base">
                                        <p:cTn id="34" dur="500" fill="hold"/>
                                        <p:tgtEl>
                                          <p:spTgt spid="7199"/>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7200"/>
                                        </p:tgtEl>
                                        <p:attrNameLst>
                                          <p:attrName>style.visibility</p:attrName>
                                        </p:attrNameLst>
                                      </p:cBhvr>
                                      <p:to>
                                        <p:strVal val="visible"/>
                                      </p:to>
                                    </p:set>
                                    <p:anim calcmode="lin" valueType="num">
                                      <p:cBhvr additive="base">
                                        <p:cTn id="39" dur="500" fill="hold"/>
                                        <p:tgtEl>
                                          <p:spTgt spid="7200"/>
                                        </p:tgtEl>
                                        <p:attrNameLst>
                                          <p:attrName>ppt_x</p:attrName>
                                        </p:attrNameLst>
                                      </p:cBhvr>
                                      <p:tavLst>
                                        <p:tav tm="0">
                                          <p:val>
                                            <p:strVal val="#ppt_x"/>
                                          </p:val>
                                        </p:tav>
                                        <p:tav tm="100000">
                                          <p:val>
                                            <p:strVal val="#ppt_x"/>
                                          </p:val>
                                        </p:tav>
                                      </p:tavLst>
                                    </p:anim>
                                    <p:anim calcmode="lin" valueType="num">
                                      <p:cBhvr additive="base">
                                        <p:cTn id="40" dur="500" fill="hold"/>
                                        <p:tgtEl>
                                          <p:spTgt spid="7200"/>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7201"/>
                                        </p:tgtEl>
                                        <p:attrNameLst>
                                          <p:attrName>style.visibility</p:attrName>
                                        </p:attrNameLst>
                                      </p:cBhvr>
                                      <p:to>
                                        <p:strVal val="visible"/>
                                      </p:to>
                                    </p:set>
                                    <p:anim calcmode="lin" valueType="num">
                                      <p:cBhvr additive="base">
                                        <p:cTn id="45" dur="500" fill="hold"/>
                                        <p:tgtEl>
                                          <p:spTgt spid="7201"/>
                                        </p:tgtEl>
                                        <p:attrNameLst>
                                          <p:attrName>ppt_x</p:attrName>
                                        </p:attrNameLst>
                                      </p:cBhvr>
                                      <p:tavLst>
                                        <p:tav tm="0">
                                          <p:val>
                                            <p:strVal val="#ppt_x"/>
                                          </p:val>
                                        </p:tav>
                                        <p:tav tm="100000">
                                          <p:val>
                                            <p:strVal val="#ppt_x"/>
                                          </p:val>
                                        </p:tav>
                                      </p:tavLst>
                                    </p:anim>
                                    <p:anim calcmode="lin" valueType="num">
                                      <p:cBhvr additive="base">
                                        <p:cTn id="46" dur="500" fill="hold"/>
                                        <p:tgtEl>
                                          <p:spTgt spid="720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98" grpId="0"/>
      <p:bldP spid="7199" grpId="0"/>
      <p:bldP spid="7200" grpId="0"/>
      <p:bldP spid="7201"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graphicFrame>
        <p:nvGraphicFramePr>
          <p:cNvPr id="8195" name="表格 2"/>
          <p:cNvGraphicFramePr>
            <a:graphicFrameLocks noGrp="1"/>
          </p:cNvGraphicFramePr>
          <p:nvPr/>
        </p:nvGraphicFramePr>
        <p:xfrm>
          <a:off x="349250" y="893763"/>
          <a:ext cx="8445500" cy="5907723"/>
        </p:xfrm>
        <a:graphic>
          <a:graphicData uri="http://schemas.openxmlformats.org/drawingml/2006/table">
            <a:tbl>
              <a:tblPr/>
              <a:tblGrid>
                <a:gridCol w="1117600"/>
                <a:gridCol w="3789362"/>
                <a:gridCol w="3538538"/>
              </a:tblGrid>
              <a:tr h="412750">
                <a:tc>
                  <a:txBody>
                    <a:bodyPr lIns="68587" tIns="0" rIns="6858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名称</a:t>
                      </a:r>
                      <a:endParaRPr sz="2400">
                        <a:solidFill>
                          <a:srgbClr val="000000"/>
                        </a:solidFill>
                        <a:latin typeface="等线" pitchFamily="2" charset="-122"/>
                        <a:ea typeface="等线" pitchFamily="2" charset="-122"/>
                      </a:endParaRPr>
                    </a:p>
                  </a:txBody>
                  <a:tcPr marL="68587" marR="6858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7" tIns="0" rIns="6858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电流表</a:t>
                      </a:r>
                      <a:endParaRPr sz="2400">
                        <a:solidFill>
                          <a:srgbClr val="000000"/>
                        </a:solidFill>
                        <a:latin typeface="等线" pitchFamily="2" charset="-122"/>
                        <a:ea typeface="等线" pitchFamily="2" charset="-122"/>
                      </a:endParaRPr>
                    </a:p>
                  </a:txBody>
                  <a:tcPr marL="68587" marR="6858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7" tIns="0" rIns="6858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sz="2400">
                          <a:solidFill>
                            <a:srgbClr val="000000"/>
                          </a:solidFill>
                          <a:latin typeface="Times New Roman" pitchFamily="18" charset="0"/>
                          <a:ea typeface="黑体" panose="02010609060101010101" pitchFamily="49" charset="-122"/>
                        </a:rPr>
                        <a:t>电压表</a:t>
                      </a:r>
                      <a:endParaRPr sz="2400">
                        <a:solidFill>
                          <a:srgbClr val="000000"/>
                        </a:solidFill>
                        <a:latin typeface="等线" pitchFamily="2" charset="-122"/>
                        <a:ea typeface="等线" pitchFamily="2" charset="-122"/>
                      </a:endParaRPr>
                    </a:p>
                  </a:txBody>
                  <a:tcPr marL="68587" marR="6858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649412">
                <a:tc>
                  <a:txBody>
                    <a:bodyPr lIns="68587" tIns="0" rIns="6858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读数</a:t>
                      </a:r>
                      <a:endParaRPr sz="2400">
                        <a:solidFill>
                          <a:srgbClr val="000000"/>
                        </a:solidFill>
                        <a:latin typeface="等线" pitchFamily="2" charset="-122"/>
                        <a:ea typeface="等线" pitchFamily="2" charset="-122"/>
                      </a:endParaRPr>
                    </a:p>
                  </a:txBody>
                  <a:tcPr marL="68587" marR="6858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7" tIns="0" rIns="6858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当接</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 </a:t>
                      </a:r>
                      <a:r>
                        <a:rPr lang="en-US" altLang="en-US" sz="2400">
                          <a:solidFill>
                            <a:srgbClr val="000000"/>
                          </a:solidFill>
                          <a:latin typeface="Times New Roman" pitchFamily="18" charset="0"/>
                          <a:ea typeface="黑体" panose="02010609060101010101" pitchFamily="49" charset="-122"/>
                        </a:rPr>
                        <a:t>和</a:t>
                      </a:r>
                      <a:r>
                        <a:rPr lang="en-US" altLang="en-US"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0.6”</a:t>
                      </a:r>
                      <a:r>
                        <a:rPr lang="en-US" altLang="zh-CN" sz="2400">
                          <a:solidFill>
                            <a:srgbClr val="000000"/>
                          </a:solidFill>
                          <a:latin typeface="Times New Roman" pitchFamily="18" charset="0"/>
                          <a:ea typeface="黑体" panose="02010609060101010101" pitchFamily="49" charset="-122"/>
                        </a:rPr>
                        <a:t>，分度值</a:t>
                      </a:r>
                      <a:r>
                        <a:rPr lang="en-US" altLang="zh-CN" sz="2400">
                          <a:solidFill>
                            <a:srgbClr val="000000"/>
                          </a:solidFill>
                          <a:latin typeface="Times New Roman" pitchFamily="18" charset="0"/>
                          <a:ea typeface="黑体" panose="02010609060101010101" pitchFamily="49" charset="-122"/>
                        </a:rPr>
                        <a:t>________</a:t>
                      </a:r>
                      <a:r>
                        <a:rPr lang="en-US" altLang="zh-CN" sz="2400">
                          <a:solidFill>
                            <a:srgbClr val="000000"/>
                          </a:solidFill>
                          <a:latin typeface="Times New Roman" pitchFamily="18" charset="0"/>
                          <a:ea typeface="黑体" panose="02010609060101010101" pitchFamily="49" charset="-122"/>
                        </a:rPr>
                        <a:t>，示数</a:t>
                      </a:r>
                      <a:r>
                        <a:rPr lang="en-US" altLang="zh-CN" sz="2400">
                          <a:solidFill>
                            <a:srgbClr val="000000"/>
                          </a:solidFill>
                          <a:latin typeface="Times New Roman" pitchFamily="18" charset="0"/>
                          <a:ea typeface="黑体" panose="02010609060101010101" pitchFamily="49" charset="-122"/>
                        </a:rPr>
                        <a:t>_________</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当接</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 </a:t>
                      </a:r>
                      <a:r>
                        <a:rPr lang="en-US" altLang="en-US" sz="2400">
                          <a:solidFill>
                            <a:srgbClr val="000000"/>
                          </a:solidFill>
                          <a:latin typeface="Times New Roman" pitchFamily="18" charset="0"/>
                          <a:ea typeface="黑体" panose="02010609060101010101" pitchFamily="49" charset="-122"/>
                        </a:rPr>
                        <a:t>和</a:t>
                      </a:r>
                      <a:r>
                        <a:rPr lang="en-US" altLang="en-US"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，分度值</a:t>
                      </a:r>
                      <a:r>
                        <a:rPr lang="en-US" altLang="zh-CN" sz="2400">
                          <a:solidFill>
                            <a:srgbClr val="000000"/>
                          </a:solidFill>
                          <a:latin typeface="Times New Roman" pitchFamily="18" charset="0"/>
                          <a:ea typeface="黑体" panose="02010609060101010101" pitchFamily="49" charset="-122"/>
                        </a:rPr>
                        <a:t>________</a:t>
                      </a:r>
                      <a:r>
                        <a:rPr lang="en-US" altLang="zh-CN" sz="2400">
                          <a:solidFill>
                            <a:srgbClr val="000000"/>
                          </a:solidFill>
                          <a:latin typeface="Times New Roman" pitchFamily="18" charset="0"/>
                          <a:ea typeface="黑体" panose="02010609060101010101" pitchFamily="49" charset="-122"/>
                        </a:rPr>
                        <a:t>，示数</a:t>
                      </a:r>
                      <a:r>
                        <a:rPr lang="en-US" altLang="zh-CN" sz="2400">
                          <a:solidFill>
                            <a:srgbClr val="000000"/>
                          </a:solidFill>
                          <a:latin typeface="Times New Roman" pitchFamily="18" charset="0"/>
                          <a:ea typeface="黑体" panose="02010609060101010101" pitchFamily="49" charset="-122"/>
                        </a:rPr>
                        <a:t>_________</a:t>
                      </a:r>
                      <a:r>
                        <a:rPr lang="en-US" altLang="zh-CN" sz="2400">
                          <a:solidFill>
                            <a:srgbClr val="000000"/>
                          </a:solidFill>
                          <a:latin typeface="Times New Roman" pitchFamily="18" charset="0"/>
                          <a:ea typeface="黑体" panose="02010609060101010101" pitchFamily="49" charset="-122"/>
                        </a:rPr>
                        <a:t>；</a:t>
                      </a:r>
                      <a:endParaRPr sz="2400">
                        <a:solidFill>
                          <a:srgbClr val="000000"/>
                        </a:solidFill>
                        <a:latin typeface="等线" pitchFamily="2" charset="-122"/>
                        <a:ea typeface="等线" pitchFamily="2" charset="-122"/>
                      </a:endParaRPr>
                    </a:p>
                  </a:txBody>
                  <a:tcPr marL="68587" marR="6858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7" tIns="0" rIns="6858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当接</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 </a:t>
                      </a:r>
                      <a:r>
                        <a:rPr lang="en-US" altLang="en-US" sz="2400">
                          <a:solidFill>
                            <a:srgbClr val="000000"/>
                          </a:solidFill>
                          <a:latin typeface="Times New Roman" pitchFamily="18" charset="0"/>
                          <a:ea typeface="黑体" panose="02010609060101010101" pitchFamily="49" charset="-122"/>
                        </a:rPr>
                        <a:t>和</a:t>
                      </a:r>
                      <a:r>
                        <a:rPr lang="en-US" altLang="en-US"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，分度值</a:t>
                      </a:r>
                      <a:r>
                        <a:rPr lang="en-US" altLang="zh-CN" sz="2400">
                          <a:solidFill>
                            <a:srgbClr val="000000"/>
                          </a:solidFill>
                          <a:latin typeface="Times New Roman" pitchFamily="18" charset="0"/>
                          <a:ea typeface="黑体" panose="02010609060101010101" pitchFamily="49" charset="-122"/>
                        </a:rPr>
                        <a:t>______</a:t>
                      </a:r>
                      <a:r>
                        <a:rPr lang="en-US" altLang="zh-CN" sz="2400">
                          <a:solidFill>
                            <a:srgbClr val="000000"/>
                          </a:solidFill>
                          <a:latin typeface="Times New Roman" pitchFamily="18" charset="0"/>
                          <a:ea typeface="黑体" panose="02010609060101010101" pitchFamily="49" charset="-122"/>
                        </a:rPr>
                        <a:t>，示数</a:t>
                      </a:r>
                      <a:r>
                        <a:rPr lang="en-US" altLang="zh-CN" sz="2400">
                          <a:solidFill>
                            <a:srgbClr val="000000"/>
                          </a:solidFill>
                          <a:latin typeface="Times New Roman" pitchFamily="18" charset="0"/>
                          <a:ea typeface="黑体" panose="02010609060101010101" pitchFamily="49" charset="-122"/>
                        </a:rPr>
                        <a:t>________</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当接</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a:t>
                      </a:r>
                      <a:r>
                        <a:rPr lang="en-US" altLang="en-US" sz="2400">
                          <a:solidFill>
                            <a:srgbClr val="000000"/>
                          </a:solidFill>
                          <a:latin typeface="Times New Roman" pitchFamily="18" charset="0"/>
                          <a:ea typeface="黑体" panose="02010609060101010101" pitchFamily="49" charset="-122"/>
                        </a:rPr>
                        <a:t>” </a:t>
                      </a:r>
                      <a:r>
                        <a:rPr lang="en-US" altLang="en-US" sz="2400">
                          <a:solidFill>
                            <a:srgbClr val="000000"/>
                          </a:solidFill>
                          <a:latin typeface="Times New Roman" pitchFamily="18" charset="0"/>
                          <a:ea typeface="黑体" panose="02010609060101010101" pitchFamily="49" charset="-122"/>
                        </a:rPr>
                        <a:t>和</a:t>
                      </a:r>
                      <a:r>
                        <a:rPr lang="en-US" altLang="en-US"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15”</a:t>
                      </a:r>
                      <a:r>
                        <a:rPr lang="en-US" altLang="zh-CN" sz="2400">
                          <a:solidFill>
                            <a:srgbClr val="000000"/>
                          </a:solidFill>
                          <a:latin typeface="Times New Roman" pitchFamily="18" charset="0"/>
                          <a:ea typeface="黑体" panose="02010609060101010101" pitchFamily="49" charset="-122"/>
                        </a:rPr>
                        <a:t>，分度值</a:t>
                      </a:r>
                      <a:r>
                        <a:rPr lang="en-US" altLang="zh-CN" sz="2400">
                          <a:solidFill>
                            <a:srgbClr val="000000"/>
                          </a:solidFill>
                          <a:latin typeface="Times New Roman" pitchFamily="18" charset="0"/>
                          <a:ea typeface="黑体" panose="02010609060101010101" pitchFamily="49" charset="-122"/>
                        </a:rPr>
                        <a:t>_______</a:t>
                      </a:r>
                      <a:r>
                        <a:rPr lang="en-US" altLang="zh-CN" sz="2400">
                          <a:solidFill>
                            <a:srgbClr val="000000"/>
                          </a:solidFill>
                          <a:latin typeface="Times New Roman" pitchFamily="18" charset="0"/>
                          <a:ea typeface="黑体" panose="02010609060101010101" pitchFamily="49" charset="-122"/>
                        </a:rPr>
                        <a:t>，示数</a:t>
                      </a:r>
                      <a:r>
                        <a:rPr lang="en-US" altLang="zh-CN" sz="2400">
                          <a:solidFill>
                            <a:srgbClr val="000000"/>
                          </a:solidFill>
                          <a:latin typeface="Times New Roman" pitchFamily="18" charset="0"/>
                          <a:ea typeface="黑体" panose="02010609060101010101" pitchFamily="49" charset="-122"/>
                        </a:rPr>
                        <a:t>______</a:t>
                      </a:r>
                      <a:r>
                        <a:rPr lang="en-US" altLang="zh-CN" sz="2400">
                          <a:solidFill>
                            <a:srgbClr val="000000"/>
                          </a:solidFill>
                          <a:latin typeface="Times New Roman" pitchFamily="18" charset="0"/>
                          <a:ea typeface="黑体" panose="02010609060101010101" pitchFamily="49" charset="-122"/>
                        </a:rPr>
                        <a:t>；</a:t>
                      </a:r>
                      <a:endParaRPr sz="2400">
                        <a:solidFill>
                          <a:srgbClr val="000000"/>
                        </a:solidFill>
                        <a:latin typeface="等线" pitchFamily="2" charset="-122"/>
                        <a:ea typeface="等线" pitchFamily="2" charset="-122"/>
                      </a:endParaRPr>
                    </a:p>
                  </a:txBody>
                  <a:tcPr marL="68587" marR="6858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300412">
                <a:tc>
                  <a:txBody>
                    <a:bodyPr lIns="68587" tIns="0" rIns="6858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a:t>
                      </a:r>
                      <a:r>
                        <a:rPr lang="en-US" altLang="zh-CN" sz="2400">
                          <a:solidFill>
                            <a:srgbClr val="000000"/>
                          </a:solidFill>
                          <a:latin typeface="Times New Roman" pitchFamily="18" charset="0"/>
                          <a:ea typeface="黑体" panose="02010609060101010101" pitchFamily="49" charset="-122"/>
                        </a:rPr>
                        <a:t>注意事项</a:t>
                      </a:r>
                      <a:endParaRPr sz="2400">
                        <a:solidFill>
                          <a:srgbClr val="000000"/>
                        </a:solidFill>
                        <a:latin typeface="等线" pitchFamily="2" charset="-122"/>
                        <a:ea typeface="等线" pitchFamily="2" charset="-122"/>
                      </a:endParaRPr>
                    </a:p>
                  </a:txBody>
                  <a:tcPr marL="68587" marR="6858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gridSpan="2">
                  <a:txBody>
                    <a:bodyPr lIns="68587" tIns="0" rIns="68587"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①</a:t>
                      </a:r>
                      <a:r>
                        <a:rPr lang="en-US" altLang="zh-CN" sz="2400">
                          <a:solidFill>
                            <a:srgbClr val="000000"/>
                          </a:solidFill>
                          <a:latin typeface="Times New Roman" pitchFamily="18" charset="0"/>
                          <a:ea typeface="黑体" panose="02010609060101010101" pitchFamily="49" charset="-122"/>
                        </a:rPr>
                        <a:t>使用电表前，如果指针反偏，可调整中央旋钮使指针</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②</a:t>
                      </a:r>
                      <a:r>
                        <a:rPr lang="en-US" altLang="zh-CN" sz="2400">
                          <a:solidFill>
                            <a:srgbClr val="000000"/>
                          </a:solidFill>
                          <a:latin typeface="Times New Roman" pitchFamily="18" charset="0"/>
                          <a:ea typeface="黑体" panose="02010609060101010101" pitchFamily="49" charset="-122"/>
                        </a:rPr>
                        <a:t>使用电表后，如果指针反偏，原因是</a:t>
                      </a:r>
                      <a:r>
                        <a:rPr lang="en-US" altLang="zh-CN" sz="2400">
                          <a:solidFill>
                            <a:srgbClr val="000000"/>
                          </a:solidFill>
                          <a:latin typeface="Times New Roman" pitchFamily="18" charset="0"/>
                          <a:ea typeface="黑体" panose="02010609060101010101" pitchFamily="49" charset="-122"/>
                        </a:rPr>
                        <a:t>________________________</a:t>
                      </a:r>
                      <a:r>
                        <a:rPr lang="en-US" altLang="zh-CN" sz="2400">
                          <a:solidFill>
                            <a:srgbClr val="000000"/>
                          </a:solidFill>
                          <a:latin typeface="Times New Roman" pitchFamily="18" charset="0"/>
                          <a:ea typeface="黑体" panose="02010609060101010101" pitchFamily="49" charset="-122"/>
                        </a:rPr>
                        <a:t>；指针偏转太小，原因是</a:t>
                      </a:r>
                      <a:r>
                        <a:rPr lang="en-US" altLang="zh-CN" sz="2400">
                          <a:solidFill>
                            <a:srgbClr val="000000"/>
                          </a:solidFill>
                          <a:latin typeface="Times New Roman" pitchFamily="18" charset="0"/>
                          <a:ea typeface="黑体" panose="02010609060101010101" pitchFamily="49" charset="-122"/>
                        </a:rPr>
                        <a:t>_______________________</a:t>
                      </a:r>
                      <a:r>
                        <a:rPr lang="en-US" altLang="zh-CN" sz="2400">
                          <a:solidFill>
                            <a:srgbClr val="000000"/>
                          </a:solidFill>
                          <a:latin typeface="Times New Roman" pitchFamily="18" charset="0"/>
                          <a:ea typeface="黑体" panose="02010609060101010101" pitchFamily="49" charset="-122"/>
                        </a:rPr>
                        <a:t>；指针偏转太大，原因是</a:t>
                      </a:r>
                      <a:r>
                        <a:rPr lang="en-US" altLang="zh-CN" sz="2400">
                          <a:solidFill>
                            <a:srgbClr val="000000"/>
                          </a:solidFill>
                          <a:latin typeface="Times New Roman" pitchFamily="18" charset="0"/>
                          <a:ea typeface="黑体" panose="02010609060101010101" pitchFamily="49" charset="-122"/>
                        </a:rPr>
                        <a:t>________________</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③</a:t>
                      </a:r>
                      <a:r>
                        <a:rPr lang="en-US" altLang="zh-CN" sz="2400">
                          <a:solidFill>
                            <a:srgbClr val="000000"/>
                          </a:solidFill>
                          <a:latin typeface="Times New Roman" pitchFamily="18" charset="0"/>
                          <a:ea typeface="黑体" panose="02010609060101010101" pitchFamily="49" charset="-122"/>
                        </a:rPr>
                        <a:t>当指针指向相同位置时，大量程的示数是小量程示数的</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倍．</a:t>
                      </a:r>
                      <a:endParaRPr sz="2400">
                        <a:solidFill>
                          <a:srgbClr val="000000"/>
                        </a:solidFill>
                        <a:latin typeface="等线" pitchFamily="2" charset="-122"/>
                        <a:ea typeface="等线" pitchFamily="2" charset="-122"/>
                      </a:endParaRPr>
                    </a:p>
                  </a:txBody>
                  <a:tcPr marL="68587" marR="68587"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hMerge="1">
                  <a:txBody>
                    <a:bodyPr/>
                    <a:lstStyle/>
                    <a:p/>
                  </a:txBody>
                  <a:tcPr>
                    <a:lnR w="12700">
                      <a:miter lim="800000"/>
                    </a:lnR>
                    <a:lnT w="12700">
                      <a:solidFill>
                        <a:srgbClr val="37A76F"/>
                      </a:solidFill>
                      <a:miter lim="800000"/>
                    </a:lnT>
                    <a:lnB w="12700">
                      <a:solidFill>
                        <a:srgbClr val="37A76F"/>
                      </a:solidFill>
                      <a:miter lim="800000"/>
                    </a:lnB>
                  </a:tcPr>
                </a:tc>
              </a:tr>
            </a:tbl>
          </a:graphicData>
        </a:graphic>
      </p:graphicFrame>
      <p:sp>
        <p:nvSpPr>
          <p:cNvPr id="8212" name="矩形 4"/>
          <p:cNvSpPr/>
          <p:nvPr/>
        </p:nvSpPr>
        <p:spPr>
          <a:xfrm>
            <a:off x="1577975" y="1722438"/>
            <a:ext cx="1006475"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0.02 A</a:t>
            </a:r>
            <a:endParaRPr lang="zh-CN" altLang="en-US" sz="2400"/>
          </a:p>
        </p:txBody>
      </p:sp>
      <p:sp>
        <p:nvSpPr>
          <p:cNvPr id="8213" name="矩形 5"/>
          <p:cNvSpPr/>
          <p:nvPr/>
        </p:nvSpPr>
        <p:spPr>
          <a:xfrm>
            <a:off x="3860800" y="1714500"/>
            <a:ext cx="1006475"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0.28 A</a:t>
            </a:r>
            <a:endParaRPr lang="zh-CN" altLang="en-US" sz="2400"/>
          </a:p>
        </p:txBody>
      </p:sp>
      <p:sp>
        <p:nvSpPr>
          <p:cNvPr id="8214" name="矩形 6"/>
          <p:cNvSpPr/>
          <p:nvPr/>
        </p:nvSpPr>
        <p:spPr>
          <a:xfrm>
            <a:off x="1722438" y="2444750"/>
            <a:ext cx="852487"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0.1 A</a:t>
            </a:r>
            <a:endParaRPr lang="zh-CN" altLang="en-US" sz="2400"/>
          </a:p>
        </p:txBody>
      </p:sp>
      <p:sp>
        <p:nvSpPr>
          <p:cNvPr id="8215" name="矩形 7"/>
          <p:cNvSpPr/>
          <p:nvPr/>
        </p:nvSpPr>
        <p:spPr>
          <a:xfrm>
            <a:off x="3929063" y="2443163"/>
            <a:ext cx="852487"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1.4 A</a:t>
            </a:r>
            <a:endParaRPr lang="zh-CN" altLang="en-US" sz="2400"/>
          </a:p>
        </p:txBody>
      </p:sp>
      <p:sp>
        <p:nvSpPr>
          <p:cNvPr id="8216" name="矩形 8"/>
          <p:cNvSpPr/>
          <p:nvPr/>
        </p:nvSpPr>
        <p:spPr>
          <a:xfrm>
            <a:off x="5319713" y="1722438"/>
            <a:ext cx="1171575"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0</a:t>
            </a:r>
            <a:r>
              <a:rPr lang="en-US" altLang="zh-CN" sz="2400" spc="0">
                <a:solidFill>
                  <a:srgbClr val="FF0000"/>
                </a:solidFill>
                <a:latin typeface="Times New Roman" pitchFamily="18" charset="0"/>
                <a:ea typeface="黑体" pitchFamily="49" charset="-122"/>
              </a:rPr>
              <a:t>.</a:t>
            </a:r>
            <a:r>
              <a:rPr lang="en-US" altLang="zh-CN" sz="2400" spc="0">
                <a:solidFill>
                  <a:srgbClr val="FF0000"/>
                </a:solidFill>
                <a:latin typeface="Times New Roman" pitchFamily="18" charset="0"/>
                <a:ea typeface="黑体" pitchFamily="49" charset="-122"/>
              </a:rPr>
              <a:t>1 V</a:t>
            </a:r>
            <a:r>
              <a:rPr lang="zh-CN" altLang="zh-CN" sz="2400" spc="0">
                <a:solidFill>
                  <a:srgbClr val="FF0000"/>
                </a:solidFill>
                <a:latin typeface="Times New Roman" pitchFamily="18" charset="0"/>
                <a:ea typeface="黑体" pitchFamily="49" charset="-122"/>
              </a:rPr>
              <a:t>　</a:t>
            </a:r>
            <a:endParaRPr lang="zh-CN" altLang="en-US" sz="2400"/>
          </a:p>
        </p:txBody>
      </p:sp>
      <p:sp>
        <p:nvSpPr>
          <p:cNvPr id="8217" name="矩形 9"/>
          <p:cNvSpPr/>
          <p:nvPr/>
        </p:nvSpPr>
        <p:spPr>
          <a:xfrm>
            <a:off x="7313613" y="1720850"/>
            <a:ext cx="86360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0.5 V</a:t>
            </a:r>
            <a:endParaRPr lang="zh-CN" altLang="en-US" sz="2400"/>
          </a:p>
        </p:txBody>
      </p:sp>
      <p:sp>
        <p:nvSpPr>
          <p:cNvPr id="8218" name="矩形 10"/>
          <p:cNvSpPr/>
          <p:nvPr/>
        </p:nvSpPr>
        <p:spPr>
          <a:xfrm>
            <a:off x="5708650" y="2439988"/>
            <a:ext cx="86360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0.5 V</a:t>
            </a:r>
            <a:endParaRPr lang="zh-CN" altLang="en-US" sz="2400"/>
          </a:p>
        </p:txBody>
      </p:sp>
      <p:sp>
        <p:nvSpPr>
          <p:cNvPr id="8219" name="矩形 11"/>
          <p:cNvSpPr/>
          <p:nvPr/>
        </p:nvSpPr>
        <p:spPr>
          <a:xfrm>
            <a:off x="7608888" y="2439988"/>
            <a:ext cx="86360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2.5 V</a:t>
            </a:r>
            <a:endParaRPr lang="zh-CN" altLang="en-US" sz="2400"/>
          </a:p>
        </p:txBody>
      </p:sp>
      <p:sp>
        <p:nvSpPr>
          <p:cNvPr id="8220" name="矩形 12"/>
          <p:cNvSpPr/>
          <p:nvPr/>
        </p:nvSpPr>
        <p:spPr>
          <a:xfrm>
            <a:off x="2141538" y="3470275"/>
            <a:ext cx="801687"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调零</a:t>
            </a:r>
            <a:endParaRPr lang="zh-CN" altLang="en-US" sz="2400"/>
          </a:p>
        </p:txBody>
      </p:sp>
      <p:sp>
        <p:nvSpPr>
          <p:cNvPr id="8221" name="矩形 13"/>
          <p:cNvSpPr/>
          <p:nvPr/>
        </p:nvSpPr>
        <p:spPr>
          <a:xfrm>
            <a:off x="2043113" y="4191000"/>
            <a:ext cx="264795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正负接线柱接反　</a:t>
            </a:r>
            <a:endParaRPr lang="zh-CN" altLang="en-US" sz="2400"/>
          </a:p>
        </p:txBody>
      </p:sp>
      <p:sp>
        <p:nvSpPr>
          <p:cNvPr id="8222" name="矩形 15"/>
          <p:cNvSpPr/>
          <p:nvPr/>
        </p:nvSpPr>
        <p:spPr>
          <a:xfrm>
            <a:off x="2081213" y="4554538"/>
            <a:ext cx="2339975" cy="4603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所接量程过大　</a:t>
            </a:r>
            <a:endParaRPr lang="zh-CN" altLang="en-US" sz="2400"/>
          </a:p>
        </p:txBody>
      </p:sp>
      <p:sp>
        <p:nvSpPr>
          <p:cNvPr id="8223" name="矩形 16"/>
          <p:cNvSpPr/>
          <p:nvPr/>
        </p:nvSpPr>
        <p:spPr>
          <a:xfrm>
            <a:off x="1722438" y="4933950"/>
            <a:ext cx="2338387"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所接量程过小　</a:t>
            </a:r>
            <a:endParaRPr lang="zh-CN" altLang="en-US" sz="2400"/>
          </a:p>
        </p:txBody>
      </p:sp>
      <p:sp>
        <p:nvSpPr>
          <p:cNvPr id="8224" name="矩形 17"/>
          <p:cNvSpPr/>
          <p:nvPr/>
        </p:nvSpPr>
        <p:spPr>
          <a:xfrm>
            <a:off x="2773363" y="5675313"/>
            <a:ext cx="338137"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en-US" altLang="zh-CN" sz="2400" spc="0">
                <a:solidFill>
                  <a:srgbClr val="FF0000"/>
                </a:solidFill>
                <a:latin typeface="Times New Roman" pitchFamily="18" charset="0"/>
                <a:ea typeface="黑体" pitchFamily="49" charset="-122"/>
              </a:rPr>
              <a:t>5</a:t>
            </a:r>
            <a:endParaRPr lang="zh-CN" altLang="zh-CN" sz="24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barn(inVertical)">
                                      <p:cBhvr>
                                        <p:cTn id="7" dur="500"/>
                                        <p:tgtEl>
                                          <p:spTgt spid="81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212"/>
                                        </p:tgtEl>
                                        <p:attrNameLst>
                                          <p:attrName>style.visibility</p:attrName>
                                        </p:attrNameLst>
                                      </p:cBhvr>
                                      <p:to>
                                        <p:strVal val="visible"/>
                                      </p:to>
                                    </p:set>
                                    <p:anim calcmode="lin" valueType="num">
                                      <p:cBhvr additive="base">
                                        <p:cTn id="12" dur="500" fill="hold"/>
                                        <p:tgtEl>
                                          <p:spTgt spid="8212"/>
                                        </p:tgtEl>
                                        <p:attrNameLst>
                                          <p:attrName>ppt_x</p:attrName>
                                        </p:attrNameLst>
                                      </p:cBhvr>
                                      <p:tavLst>
                                        <p:tav tm="0">
                                          <p:val>
                                            <p:strVal val="#ppt_x"/>
                                          </p:val>
                                        </p:tav>
                                        <p:tav tm="100000">
                                          <p:val>
                                            <p:strVal val="#ppt_x"/>
                                          </p:val>
                                        </p:tav>
                                      </p:tavLst>
                                    </p:anim>
                                    <p:anim calcmode="lin" valueType="num">
                                      <p:cBhvr additive="base">
                                        <p:cTn id="13" dur="500" fill="hold"/>
                                        <p:tgtEl>
                                          <p:spTgt spid="821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nodeType="clickEffect">
                                  <p:stCondLst>
                                    <p:cond delay="0"/>
                                  </p:stCondLst>
                                  <p:childTnLst>
                                    <p:set>
                                      <p:cBhvr>
                                        <p:cTn id="17" dur="1" fill="hold">
                                          <p:stCondLst>
                                            <p:cond delay="0"/>
                                          </p:stCondLst>
                                        </p:cTn>
                                        <p:tgtEl>
                                          <p:spTgt spid="8213">
                                            <p:txEl>
                                              <p:pRg st="0" end="0"/>
                                            </p:txEl>
                                          </p:spTgt>
                                        </p:tgtEl>
                                        <p:attrNameLst>
                                          <p:attrName>style.visibility</p:attrName>
                                        </p:attrNameLst>
                                      </p:cBhvr>
                                      <p:to>
                                        <p:strVal val="visible"/>
                                      </p:to>
                                    </p:set>
                                    <p:anim calcmode="lin" valueType="num">
                                      <p:cBhvr additive="base">
                                        <p:cTn id="18" dur="500" fill="hold"/>
                                        <p:tgtEl>
                                          <p:spTgt spid="821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2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214"/>
                                        </p:tgtEl>
                                        <p:attrNameLst>
                                          <p:attrName>style.visibility</p:attrName>
                                        </p:attrNameLst>
                                      </p:cBhvr>
                                      <p:to>
                                        <p:strVal val="visible"/>
                                      </p:to>
                                    </p:set>
                                    <p:anim calcmode="lin" valueType="num">
                                      <p:cBhvr additive="base">
                                        <p:cTn id="24" dur="500" fill="hold"/>
                                        <p:tgtEl>
                                          <p:spTgt spid="8214"/>
                                        </p:tgtEl>
                                        <p:attrNameLst>
                                          <p:attrName>ppt_x</p:attrName>
                                        </p:attrNameLst>
                                      </p:cBhvr>
                                      <p:tavLst>
                                        <p:tav tm="0">
                                          <p:val>
                                            <p:strVal val="#ppt_x"/>
                                          </p:val>
                                        </p:tav>
                                        <p:tav tm="100000">
                                          <p:val>
                                            <p:strVal val="#ppt_x"/>
                                          </p:val>
                                        </p:tav>
                                      </p:tavLst>
                                    </p:anim>
                                    <p:anim calcmode="lin" valueType="num">
                                      <p:cBhvr additive="base">
                                        <p:cTn id="25" dur="500" fill="hold"/>
                                        <p:tgtEl>
                                          <p:spTgt spid="821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215"/>
                                        </p:tgtEl>
                                        <p:attrNameLst>
                                          <p:attrName>style.visibility</p:attrName>
                                        </p:attrNameLst>
                                      </p:cBhvr>
                                      <p:to>
                                        <p:strVal val="visible"/>
                                      </p:to>
                                    </p:set>
                                    <p:anim calcmode="lin" valueType="num">
                                      <p:cBhvr additive="base">
                                        <p:cTn id="30" dur="500" fill="hold"/>
                                        <p:tgtEl>
                                          <p:spTgt spid="8215"/>
                                        </p:tgtEl>
                                        <p:attrNameLst>
                                          <p:attrName>ppt_x</p:attrName>
                                        </p:attrNameLst>
                                      </p:cBhvr>
                                      <p:tavLst>
                                        <p:tav tm="0">
                                          <p:val>
                                            <p:strVal val="#ppt_x"/>
                                          </p:val>
                                        </p:tav>
                                        <p:tav tm="100000">
                                          <p:val>
                                            <p:strVal val="#ppt_x"/>
                                          </p:val>
                                        </p:tav>
                                      </p:tavLst>
                                    </p:anim>
                                    <p:anim calcmode="lin" valueType="num">
                                      <p:cBhvr additive="base">
                                        <p:cTn id="31" dur="500" fill="hold"/>
                                        <p:tgtEl>
                                          <p:spTgt spid="8215"/>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8216"/>
                                        </p:tgtEl>
                                        <p:attrNameLst>
                                          <p:attrName>style.visibility</p:attrName>
                                        </p:attrNameLst>
                                      </p:cBhvr>
                                      <p:to>
                                        <p:strVal val="visible"/>
                                      </p:to>
                                    </p:set>
                                    <p:anim calcmode="lin" valueType="num">
                                      <p:cBhvr additive="base">
                                        <p:cTn id="36" dur="500" fill="hold"/>
                                        <p:tgtEl>
                                          <p:spTgt spid="8216"/>
                                        </p:tgtEl>
                                        <p:attrNameLst>
                                          <p:attrName>ppt_x</p:attrName>
                                        </p:attrNameLst>
                                      </p:cBhvr>
                                      <p:tavLst>
                                        <p:tav tm="0">
                                          <p:val>
                                            <p:strVal val="#ppt_x"/>
                                          </p:val>
                                        </p:tav>
                                        <p:tav tm="100000">
                                          <p:val>
                                            <p:strVal val="#ppt_x"/>
                                          </p:val>
                                        </p:tav>
                                      </p:tavLst>
                                    </p:anim>
                                    <p:anim calcmode="lin" valueType="num">
                                      <p:cBhvr additive="base">
                                        <p:cTn id="37" dur="500" fill="hold"/>
                                        <p:tgtEl>
                                          <p:spTgt spid="8216"/>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8217"/>
                                        </p:tgtEl>
                                        <p:attrNameLst>
                                          <p:attrName>style.visibility</p:attrName>
                                        </p:attrNameLst>
                                      </p:cBhvr>
                                      <p:to>
                                        <p:strVal val="visible"/>
                                      </p:to>
                                    </p:set>
                                    <p:anim calcmode="lin" valueType="num">
                                      <p:cBhvr additive="base">
                                        <p:cTn id="42" dur="500" fill="hold"/>
                                        <p:tgtEl>
                                          <p:spTgt spid="8217"/>
                                        </p:tgtEl>
                                        <p:attrNameLst>
                                          <p:attrName>ppt_x</p:attrName>
                                        </p:attrNameLst>
                                      </p:cBhvr>
                                      <p:tavLst>
                                        <p:tav tm="0">
                                          <p:val>
                                            <p:strVal val="#ppt_x"/>
                                          </p:val>
                                        </p:tav>
                                        <p:tav tm="100000">
                                          <p:val>
                                            <p:strVal val="#ppt_x"/>
                                          </p:val>
                                        </p:tav>
                                      </p:tavLst>
                                    </p:anim>
                                    <p:anim calcmode="lin" valueType="num">
                                      <p:cBhvr additive="base">
                                        <p:cTn id="43" dur="500" fill="hold"/>
                                        <p:tgtEl>
                                          <p:spTgt spid="8217"/>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8218"/>
                                        </p:tgtEl>
                                        <p:attrNameLst>
                                          <p:attrName>style.visibility</p:attrName>
                                        </p:attrNameLst>
                                      </p:cBhvr>
                                      <p:to>
                                        <p:strVal val="visible"/>
                                      </p:to>
                                    </p:set>
                                    <p:anim calcmode="lin" valueType="num">
                                      <p:cBhvr additive="base">
                                        <p:cTn id="48" dur="500" fill="hold"/>
                                        <p:tgtEl>
                                          <p:spTgt spid="8218"/>
                                        </p:tgtEl>
                                        <p:attrNameLst>
                                          <p:attrName>ppt_x</p:attrName>
                                        </p:attrNameLst>
                                      </p:cBhvr>
                                      <p:tavLst>
                                        <p:tav tm="0">
                                          <p:val>
                                            <p:strVal val="#ppt_x"/>
                                          </p:val>
                                        </p:tav>
                                        <p:tav tm="100000">
                                          <p:val>
                                            <p:strVal val="#ppt_x"/>
                                          </p:val>
                                        </p:tav>
                                      </p:tavLst>
                                    </p:anim>
                                    <p:anim calcmode="lin" valueType="num">
                                      <p:cBhvr additive="base">
                                        <p:cTn id="49" dur="500" fill="hold"/>
                                        <p:tgtEl>
                                          <p:spTgt spid="8218"/>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8219"/>
                                        </p:tgtEl>
                                        <p:attrNameLst>
                                          <p:attrName>style.visibility</p:attrName>
                                        </p:attrNameLst>
                                      </p:cBhvr>
                                      <p:to>
                                        <p:strVal val="visible"/>
                                      </p:to>
                                    </p:set>
                                    <p:anim calcmode="lin" valueType="num">
                                      <p:cBhvr additive="base">
                                        <p:cTn id="54" dur="500" fill="hold"/>
                                        <p:tgtEl>
                                          <p:spTgt spid="8219"/>
                                        </p:tgtEl>
                                        <p:attrNameLst>
                                          <p:attrName>ppt_x</p:attrName>
                                        </p:attrNameLst>
                                      </p:cBhvr>
                                      <p:tavLst>
                                        <p:tav tm="0">
                                          <p:val>
                                            <p:strVal val="#ppt_x"/>
                                          </p:val>
                                        </p:tav>
                                        <p:tav tm="100000">
                                          <p:val>
                                            <p:strVal val="#ppt_x"/>
                                          </p:val>
                                        </p:tav>
                                      </p:tavLst>
                                    </p:anim>
                                    <p:anim calcmode="lin" valueType="num">
                                      <p:cBhvr additive="base">
                                        <p:cTn id="55" dur="500" fill="hold"/>
                                        <p:tgtEl>
                                          <p:spTgt spid="8219"/>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afterGroup">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8220"/>
                                        </p:tgtEl>
                                        <p:attrNameLst>
                                          <p:attrName>style.visibility</p:attrName>
                                        </p:attrNameLst>
                                      </p:cBhvr>
                                      <p:to>
                                        <p:strVal val="visible"/>
                                      </p:to>
                                    </p:set>
                                    <p:anim calcmode="lin" valueType="num">
                                      <p:cBhvr additive="base">
                                        <p:cTn id="60" dur="500" fill="hold"/>
                                        <p:tgtEl>
                                          <p:spTgt spid="8220"/>
                                        </p:tgtEl>
                                        <p:attrNameLst>
                                          <p:attrName>ppt_x</p:attrName>
                                        </p:attrNameLst>
                                      </p:cBhvr>
                                      <p:tavLst>
                                        <p:tav tm="0">
                                          <p:val>
                                            <p:strVal val="#ppt_x"/>
                                          </p:val>
                                        </p:tav>
                                        <p:tav tm="100000">
                                          <p:val>
                                            <p:strVal val="#ppt_x"/>
                                          </p:val>
                                        </p:tav>
                                      </p:tavLst>
                                    </p:anim>
                                    <p:anim calcmode="lin" valueType="num">
                                      <p:cBhvr additive="base">
                                        <p:cTn id="61" dur="500" fill="hold"/>
                                        <p:tgtEl>
                                          <p:spTgt spid="8220"/>
                                        </p:tgtEl>
                                        <p:attrNameLst>
                                          <p:attrName>ppt_y</p:attrName>
                                        </p:attrNameLst>
                                      </p:cBhvr>
                                      <p:tavLst>
                                        <p:tav tm="0">
                                          <p:val>
                                            <p:strVal val="1+#ppt_h/2"/>
                                          </p:val>
                                        </p:tav>
                                        <p:tav tm="100000">
                                          <p:val>
                                            <p:strVal val="#ppt_y"/>
                                          </p:val>
                                        </p:tav>
                                      </p:tavLst>
                                    </p:anim>
                                  </p:childTnLst>
                                </p:cTn>
                              </p:par>
                            </p:childTnLst>
                          </p:cTn>
                        </p:par>
                      </p:childTnLst>
                    </p:cTn>
                  </p:par>
                  <p:par>
                    <p:cTn id="62" fill="hold" nodeType="clickPar">
                      <p:stCondLst>
                        <p:cond delay="indefinite"/>
                      </p:stCondLst>
                      <p:childTnLst>
                        <p:par>
                          <p:cTn id="63" fill="hold" nodeType="afterGroup">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8221"/>
                                        </p:tgtEl>
                                        <p:attrNameLst>
                                          <p:attrName>style.visibility</p:attrName>
                                        </p:attrNameLst>
                                      </p:cBhvr>
                                      <p:to>
                                        <p:strVal val="visible"/>
                                      </p:to>
                                    </p:set>
                                    <p:anim calcmode="lin" valueType="num">
                                      <p:cBhvr additive="base">
                                        <p:cTn id="66" dur="500" fill="hold"/>
                                        <p:tgtEl>
                                          <p:spTgt spid="8221"/>
                                        </p:tgtEl>
                                        <p:attrNameLst>
                                          <p:attrName>ppt_x</p:attrName>
                                        </p:attrNameLst>
                                      </p:cBhvr>
                                      <p:tavLst>
                                        <p:tav tm="0">
                                          <p:val>
                                            <p:strVal val="#ppt_x"/>
                                          </p:val>
                                        </p:tav>
                                        <p:tav tm="100000">
                                          <p:val>
                                            <p:strVal val="#ppt_x"/>
                                          </p:val>
                                        </p:tav>
                                      </p:tavLst>
                                    </p:anim>
                                    <p:anim calcmode="lin" valueType="num">
                                      <p:cBhvr additive="base">
                                        <p:cTn id="67" dur="500" fill="hold"/>
                                        <p:tgtEl>
                                          <p:spTgt spid="8221"/>
                                        </p:tgtEl>
                                        <p:attrNameLst>
                                          <p:attrName>ppt_y</p:attrName>
                                        </p:attrNameLst>
                                      </p:cBhvr>
                                      <p:tavLst>
                                        <p:tav tm="0">
                                          <p:val>
                                            <p:strVal val="1+#ppt_h/2"/>
                                          </p:val>
                                        </p:tav>
                                        <p:tav tm="100000">
                                          <p:val>
                                            <p:strVal val="#ppt_y"/>
                                          </p:val>
                                        </p:tav>
                                      </p:tavLst>
                                    </p:anim>
                                  </p:childTnLst>
                                </p:cTn>
                              </p:par>
                            </p:childTnLst>
                          </p:cTn>
                        </p:par>
                      </p:childTnLst>
                    </p:cTn>
                  </p:par>
                  <p:par>
                    <p:cTn id="68" fill="hold" nodeType="clickPar">
                      <p:stCondLst>
                        <p:cond delay="indefinite"/>
                      </p:stCondLst>
                      <p:childTnLst>
                        <p:par>
                          <p:cTn id="69" fill="hold" nodeType="afterGroup">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8222"/>
                                        </p:tgtEl>
                                        <p:attrNameLst>
                                          <p:attrName>style.visibility</p:attrName>
                                        </p:attrNameLst>
                                      </p:cBhvr>
                                      <p:to>
                                        <p:strVal val="visible"/>
                                      </p:to>
                                    </p:set>
                                    <p:anim calcmode="lin" valueType="num">
                                      <p:cBhvr additive="base">
                                        <p:cTn id="72" dur="500" fill="hold"/>
                                        <p:tgtEl>
                                          <p:spTgt spid="8222"/>
                                        </p:tgtEl>
                                        <p:attrNameLst>
                                          <p:attrName>ppt_x</p:attrName>
                                        </p:attrNameLst>
                                      </p:cBhvr>
                                      <p:tavLst>
                                        <p:tav tm="0">
                                          <p:val>
                                            <p:strVal val="#ppt_x"/>
                                          </p:val>
                                        </p:tav>
                                        <p:tav tm="100000">
                                          <p:val>
                                            <p:strVal val="#ppt_x"/>
                                          </p:val>
                                        </p:tav>
                                      </p:tavLst>
                                    </p:anim>
                                    <p:anim calcmode="lin" valueType="num">
                                      <p:cBhvr additive="base">
                                        <p:cTn id="73" dur="500" fill="hold"/>
                                        <p:tgtEl>
                                          <p:spTgt spid="8222"/>
                                        </p:tgtEl>
                                        <p:attrNameLst>
                                          <p:attrName>ppt_y</p:attrName>
                                        </p:attrNameLst>
                                      </p:cBhvr>
                                      <p:tavLst>
                                        <p:tav tm="0">
                                          <p:val>
                                            <p:strVal val="1+#ppt_h/2"/>
                                          </p:val>
                                        </p:tav>
                                        <p:tav tm="100000">
                                          <p:val>
                                            <p:strVal val="#ppt_y"/>
                                          </p:val>
                                        </p:tav>
                                      </p:tavLst>
                                    </p:anim>
                                  </p:childTnLst>
                                </p:cTn>
                              </p:par>
                            </p:childTnLst>
                          </p:cTn>
                        </p:par>
                      </p:childTnLst>
                    </p:cTn>
                  </p:par>
                  <p:par>
                    <p:cTn id="74" fill="hold" nodeType="clickPar">
                      <p:stCondLst>
                        <p:cond delay="indefinite"/>
                      </p:stCondLst>
                      <p:childTnLst>
                        <p:par>
                          <p:cTn id="75" fill="hold" nodeType="afterGroup">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8223"/>
                                        </p:tgtEl>
                                        <p:attrNameLst>
                                          <p:attrName>style.visibility</p:attrName>
                                        </p:attrNameLst>
                                      </p:cBhvr>
                                      <p:to>
                                        <p:strVal val="visible"/>
                                      </p:to>
                                    </p:set>
                                    <p:anim calcmode="lin" valueType="num">
                                      <p:cBhvr additive="base">
                                        <p:cTn id="78" dur="500" fill="hold"/>
                                        <p:tgtEl>
                                          <p:spTgt spid="8223"/>
                                        </p:tgtEl>
                                        <p:attrNameLst>
                                          <p:attrName>ppt_x</p:attrName>
                                        </p:attrNameLst>
                                      </p:cBhvr>
                                      <p:tavLst>
                                        <p:tav tm="0">
                                          <p:val>
                                            <p:strVal val="#ppt_x"/>
                                          </p:val>
                                        </p:tav>
                                        <p:tav tm="100000">
                                          <p:val>
                                            <p:strVal val="#ppt_x"/>
                                          </p:val>
                                        </p:tav>
                                      </p:tavLst>
                                    </p:anim>
                                    <p:anim calcmode="lin" valueType="num">
                                      <p:cBhvr additive="base">
                                        <p:cTn id="79" dur="500" fill="hold"/>
                                        <p:tgtEl>
                                          <p:spTgt spid="8223"/>
                                        </p:tgtEl>
                                        <p:attrNameLst>
                                          <p:attrName>ppt_y</p:attrName>
                                        </p:attrNameLst>
                                      </p:cBhvr>
                                      <p:tavLst>
                                        <p:tav tm="0">
                                          <p:val>
                                            <p:strVal val="1+#ppt_h/2"/>
                                          </p:val>
                                        </p:tav>
                                        <p:tav tm="100000">
                                          <p:val>
                                            <p:strVal val="#ppt_y"/>
                                          </p:val>
                                        </p:tav>
                                      </p:tavLst>
                                    </p:anim>
                                  </p:childTnLst>
                                </p:cTn>
                              </p:par>
                            </p:childTnLst>
                          </p:cTn>
                        </p:par>
                      </p:childTnLst>
                    </p:cTn>
                  </p:par>
                  <p:par>
                    <p:cTn id="80" fill="hold" nodeType="clickPar">
                      <p:stCondLst>
                        <p:cond delay="indefinite"/>
                      </p:stCondLst>
                      <p:childTnLst>
                        <p:par>
                          <p:cTn id="81" fill="hold" nodeType="afterGroup">
                            <p:stCondLst>
                              <p:cond delay="0"/>
                            </p:stCondLst>
                            <p:childTnLst>
                              <p:par>
                                <p:cTn id="82" presetID="2" presetClass="entr" presetSubtype="4" fill="hold" grpId="0" nodeType="clickEffect">
                                  <p:stCondLst>
                                    <p:cond delay="0"/>
                                  </p:stCondLst>
                                  <p:childTnLst>
                                    <p:set>
                                      <p:cBhvr>
                                        <p:cTn id="83" dur="1" fill="hold">
                                          <p:stCondLst>
                                            <p:cond delay="0"/>
                                          </p:stCondLst>
                                        </p:cTn>
                                        <p:tgtEl>
                                          <p:spTgt spid="8224"/>
                                        </p:tgtEl>
                                        <p:attrNameLst>
                                          <p:attrName>style.visibility</p:attrName>
                                        </p:attrNameLst>
                                      </p:cBhvr>
                                      <p:to>
                                        <p:strVal val="visible"/>
                                      </p:to>
                                    </p:set>
                                    <p:anim calcmode="lin" valueType="num">
                                      <p:cBhvr additive="base">
                                        <p:cTn id="84" dur="500" fill="hold"/>
                                        <p:tgtEl>
                                          <p:spTgt spid="8224"/>
                                        </p:tgtEl>
                                        <p:attrNameLst>
                                          <p:attrName>ppt_x</p:attrName>
                                        </p:attrNameLst>
                                      </p:cBhvr>
                                      <p:tavLst>
                                        <p:tav tm="0">
                                          <p:val>
                                            <p:strVal val="#ppt_x"/>
                                          </p:val>
                                        </p:tav>
                                        <p:tav tm="100000">
                                          <p:val>
                                            <p:strVal val="#ppt_x"/>
                                          </p:val>
                                        </p:tav>
                                      </p:tavLst>
                                    </p:anim>
                                    <p:anim calcmode="lin" valueType="num">
                                      <p:cBhvr additive="base">
                                        <p:cTn id="85" dur="500" fill="hold"/>
                                        <p:tgtEl>
                                          <p:spTgt spid="82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12" grpId="0"/>
      <p:bldP spid="8214" grpId="0"/>
      <p:bldP spid="8215" grpId="0"/>
      <p:bldP spid="8216" grpId="0"/>
      <p:bldP spid="8217" grpId="0"/>
      <p:bldP spid="8218" grpId="0"/>
      <p:bldP spid="8219" grpId="0"/>
      <p:bldP spid="8220" grpId="0"/>
      <p:bldP spid="8221" grpId="0"/>
      <p:bldP spid="8222" grpId="0"/>
      <p:bldP spid="8223" grpId="0"/>
      <p:bldP spid="8224"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9219" name="标题 1"/>
          <p:cNvSpPr>
            <a:spLocks noGrp="1"/>
          </p:cNvSpPr>
          <p:nvPr>
            <p:ph type="title" idx="4294967295"/>
          </p:nvPr>
        </p:nvSpPr>
        <p:spPr>
          <a:xfrm>
            <a:off x="555625" y="18637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．串联电路：</a:t>
            </a:r>
            <a:r>
              <a:rPr lang="en-US" altLang="zh-CN" sz="2800"/>
              <a:t>____________________________________________.</a:t>
            </a:r>
            <a:br>
              <a:rPr lang="zh-CN" altLang="zh-CN" sz="2800"/>
            </a:br>
            <a:r>
              <a:rPr lang="en-US" altLang="zh-CN" sz="2800"/>
              <a:t>2</a:t>
            </a:r>
            <a:r>
              <a:rPr lang="zh-CN" altLang="zh-CN" sz="2800"/>
              <a:t>．并联电路：</a:t>
            </a:r>
            <a:r>
              <a:rPr lang="en-US" altLang="zh-CN" sz="2800"/>
              <a:t>________________________________________________________________________.</a:t>
            </a:r>
            <a:br>
              <a:rPr lang="zh-CN" altLang="zh-CN" sz="2800"/>
            </a:br>
            <a:endParaRPr lang="zh-CN" altLang="en-US" sz="2800"/>
          </a:p>
        </p:txBody>
      </p:sp>
      <p:sp>
        <p:nvSpPr>
          <p:cNvPr id="9220" name="箭头: 五边形 3"/>
          <p:cNvSpPr/>
          <p:nvPr/>
        </p:nvSpPr>
        <p:spPr>
          <a:xfrm>
            <a:off x="555625" y="1209675"/>
            <a:ext cx="5086350" cy="558800"/>
          </a:xfrm>
          <a:prstGeom prst="homePlate">
            <a:avLst>
              <a:gd name="adj" fmla="val 50020"/>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800" spc="0">
                <a:solidFill>
                  <a:srgbClr val="000000"/>
                </a:solidFill>
                <a:latin typeface="黑体" panose="02010609060101010101" pitchFamily="49" charset="-122"/>
                <a:ea typeface="黑体" panose="02010609060101010101" pitchFamily="49" charset="-122"/>
              </a:rPr>
              <a:t>二　串、并联电路电压的规律　 </a:t>
            </a:r>
            <a:endParaRPr lang="zh-CN" altLang="en-US" sz="2800">
              <a:solidFill>
                <a:srgbClr val="000000"/>
              </a:solidFill>
              <a:latin typeface="黑体" panose="02010609060101010101" pitchFamily="49" charset="-122"/>
              <a:ea typeface="黑体" panose="02010609060101010101" pitchFamily="49" charset="-122"/>
            </a:endParaRPr>
          </a:p>
        </p:txBody>
      </p:sp>
      <p:sp>
        <p:nvSpPr>
          <p:cNvPr id="9221" name="矩形 2"/>
          <p:cNvSpPr/>
          <p:nvPr/>
        </p:nvSpPr>
        <p:spPr>
          <a:xfrm>
            <a:off x="644525" y="3757613"/>
            <a:ext cx="7800975" cy="1311275"/>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lnSpc>
                <a:spcPct val="150000"/>
              </a:lnSpc>
            </a:pPr>
            <a:r>
              <a:rPr lang="zh-CN" altLang="zh-CN" sz="2800" spc="0">
                <a:solidFill>
                  <a:srgbClr val="FF0000"/>
                </a:solidFill>
                <a:latin typeface="Times New Roman" pitchFamily="18" charset="0"/>
                <a:ea typeface="黑体" pitchFamily="49" charset="-122"/>
              </a:rPr>
              <a:t>各支路两端的电压相等，且都等于电源两端电压</a:t>
            </a:r>
            <a:r>
              <a:rPr lang="en-US" altLang="zh-CN" sz="2800" i="1" spc="0">
                <a:solidFill>
                  <a:srgbClr val="FF0000"/>
                </a:solidFill>
                <a:latin typeface="Times New Roman" pitchFamily="18" charset="0"/>
                <a:ea typeface="黑体" pitchFamily="49" charset="-122"/>
              </a:rPr>
              <a:t>U</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a:t>
            </a:r>
            <a:r>
              <a:rPr lang="en-US" altLang="zh-CN" sz="2800" spc="0" baseline="-2500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a:t>
            </a:r>
            <a:r>
              <a:rPr lang="en-US" altLang="zh-CN" sz="2800" spc="0" baseline="-25000">
                <a:solidFill>
                  <a:srgbClr val="FF0000"/>
                </a:solidFill>
                <a:latin typeface="Times New Roman" pitchFamily="18" charset="0"/>
                <a:ea typeface="黑体" pitchFamily="49" charset="-122"/>
              </a:rPr>
              <a:t>2</a:t>
            </a:r>
            <a:endParaRPr lang="zh-CN" altLang="zh-CN" sz="2800">
              <a:latin typeface="等线" pitchFamily="2" charset="-122"/>
              <a:ea typeface="等线" pitchFamily="2" charset="-122"/>
            </a:endParaRPr>
          </a:p>
        </p:txBody>
      </p:sp>
      <p:sp>
        <p:nvSpPr>
          <p:cNvPr id="9222" name="矩形 4"/>
          <p:cNvSpPr/>
          <p:nvPr/>
        </p:nvSpPr>
        <p:spPr>
          <a:xfrm>
            <a:off x="644525" y="2566988"/>
            <a:ext cx="7800975" cy="522287"/>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总电压等于各部分电路两端电压之和</a:t>
            </a:r>
            <a:r>
              <a:rPr lang="en-US" altLang="zh-CN" sz="2800" i="1" spc="0">
                <a:solidFill>
                  <a:srgbClr val="FF0000"/>
                </a:solidFill>
                <a:latin typeface="Times New Roman" pitchFamily="18" charset="0"/>
                <a:ea typeface="黑体" pitchFamily="49" charset="-122"/>
              </a:rPr>
              <a:t>U</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a:t>
            </a:r>
            <a:r>
              <a:rPr lang="en-US" altLang="zh-CN" sz="2800" spc="0" baseline="-2500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a:t>
            </a:r>
            <a:r>
              <a:rPr lang="en-US" altLang="zh-CN" sz="2800" spc="0" baseline="-25000">
                <a:solidFill>
                  <a:srgbClr val="FF0000"/>
                </a:solidFill>
                <a:latin typeface="Times New Roman" pitchFamily="18" charset="0"/>
                <a:ea typeface="黑体" pitchFamily="49" charset="-122"/>
              </a:rPr>
              <a:t>2</a:t>
            </a:r>
            <a:r>
              <a:rPr lang="en-US" altLang="zh-CN" sz="2800" spc="0">
                <a:solidFill>
                  <a:srgbClr val="FF0000"/>
                </a:solidFill>
                <a:latin typeface="Times New Roman" pitchFamily="18" charset="0"/>
                <a:ea typeface="黑体" pitchFamily="49" charset="-122"/>
              </a:rPr>
              <a:t> </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500"/>
                                        <p:tgtEl>
                                          <p:spTgt spid="92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500"/>
                                        <p:tgtEl>
                                          <p:spTgt spid="921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9222"/>
                                        </p:tgtEl>
                                        <p:attrNameLst>
                                          <p:attrName>style.visibility</p:attrName>
                                        </p:attrNameLst>
                                      </p:cBhvr>
                                      <p:to>
                                        <p:strVal val="visible"/>
                                      </p:to>
                                    </p:set>
                                    <p:anim calcmode="lin" valueType="num">
                                      <p:cBhvr additive="base">
                                        <p:cTn id="15" dur="500" fill="hold"/>
                                        <p:tgtEl>
                                          <p:spTgt spid="9222"/>
                                        </p:tgtEl>
                                        <p:attrNameLst>
                                          <p:attrName>ppt_x</p:attrName>
                                        </p:attrNameLst>
                                      </p:cBhvr>
                                      <p:tavLst>
                                        <p:tav tm="0">
                                          <p:val>
                                            <p:strVal val="#ppt_x"/>
                                          </p:val>
                                        </p:tav>
                                        <p:tav tm="100000">
                                          <p:val>
                                            <p:strVal val="#ppt_x"/>
                                          </p:val>
                                        </p:tav>
                                      </p:tavLst>
                                    </p:anim>
                                    <p:anim calcmode="lin" valueType="num">
                                      <p:cBhvr additive="base">
                                        <p:cTn id="16"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9221"/>
                                        </p:tgtEl>
                                        <p:attrNameLst>
                                          <p:attrName>style.visibility</p:attrName>
                                        </p:attrNameLst>
                                      </p:cBhvr>
                                      <p:to>
                                        <p:strVal val="visible"/>
                                      </p:to>
                                    </p:set>
                                    <p:anim calcmode="lin" valueType="num">
                                      <p:cBhvr additive="base">
                                        <p:cTn id="21" dur="500" fill="hold"/>
                                        <p:tgtEl>
                                          <p:spTgt spid="9221"/>
                                        </p:tgtEl>
                                        <p:attrNameLst>
                                          <p:attrName>ppt_x</p:attrName>
                                        </p:attrNameLst>
                                      </p:cBhvr>
                                      <p:tavLst>
                                        <p:tav tm="0">
                                          <p:val>
                                            <p:strVal val="#ppt_x"/>
                                          </p:val>
                                        </p:tav>
                                        <p:tav tm="100000">
                                          <p:val>
                                            <p:strVal val="#ppt_x"/>
                                          </p:val>
                                        </p:tav>
                                      </p:tavLst>
                                    </p:anim>
                                    <p:anim calcmode="lin" valueType="num">
                                      <p:cBhvr additive="base">
                                        <p:cTn id="22"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9220" grpId="0"/>
      <p:bldP spid="9221" grpId="0"/>
      <p:bldP spid="9222"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0243" name="箭头: 五边形 3"/>
          <p:cNvSpPr/>
          <p:nvPr/>
        </p:nvSpPr>
        <p:spPr>
          <a:xfrm>
            <a:off x="504825" y="565150"/>
            <a:ext cx="2325688" cy="465138"/>
          </a:xfrm>
          <a:prstGeom prst="homePlate">
            <a:avLst>
              <a:gd name="adj" fmla="val 50000"/>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400" spc="0">
                <a:solidFill>
                  <a:srgbClr val="000000"/>
                </a:solidFill>
                <a:latin typeface="黑体" panose="02010609060101010101" pitchFamily="49" charset="-122"/>
                <a:ea typeface="黑体" panose="02010609060101010101" pitchFamily="49" charset="-122"/>
              </a:rPr>
              <a:t>三　电阻（</a:t>
            </a:r>
            <a:r>
              <a:rPr lang="en-US" altLang="zh-CN" sz="2400" spc="0">
                <a:solidFill>
                  <a:srgbClr val="000000"/>
                </a:solidFill>
                <a:latin typeface="黑体" pitchFamily="49" charset="-122"/>
                <a:ea typeface="黑体" pitchFamily="49" charset="-122"/>
              </a:rPr>
              <a:t>R</a:t>
            </a:r>
            <a:r>
              <a:rPr lang="zh-CN" altLang="en-US" sz="2400" spc="0">
                <a:solidFill>
                  <a:srgbClr val="000000"/>
                </a:solidFill>
                <a:latin typeface="黑体" panose="02010609060101010101" pitchFamily="49" charset="-122"/>
                <a:ea typeface="黑体" panose="02010609060101010101" pitchFamily="49" charset="-122"/>
              </a:rPr>
              <a:t>）　 </a:t>
            </a:r>
            <a:endParaRPr lang="zh-CN" altLang="en-US" sz="2400">
              <a:solidFill>
                <a:srgbClr val="000000"/>
              </a:solidFill>
              <a:latin typeface="黑体" panose="02010609060101010101" pitchFamily="49" charset="-122"/>
              <a:ea typeface="黑体" panose="02010609060101010101" pitchFamily="49" charset="-122"/>
            </a:endParaRPr>
          </a:p>
        </p:txBody>
      </p:sp>
      <p:graphicFrame>
        <p:nvGraphicFramePr>
          <p:cNvPr id="10244" name="表格 2"/>
          <p:cNvGraphicFramePr>
            <a:graphicFrameLocks noGrp="1"/>
          </p:cNvGraphicFramePr>
          <p:nvPr/>
        </p:nvGraphicFramePr>
        <p:xfrm>
          <a:off x="504825" y="1173162"/>
          <a:ext cx="8158162" cy="5343525"/>
        </p:xfrm>
        <a:graphic>
          <a:graphicData uri="http://schemas.openxmlformats.org/drawingml/2006/table">
            <a:tbl>
              <a:tblPr/>
              <a:tblGrid>
                <a:gridCol w="1106488"/>
                <a:gridCol w="7051675"/>
              </a:tblGrid>
              <a:tr h="763588">
                <a:tc>
                  <a:txBody>
                    <a:bodyPr lIns="24975" tIns="0" rIns="2497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定义</a:t>
                      </a:r>
                      <a:endParaRPr sz="2400">
                        <a:solidFill>
                          <a:srgbClr val="000000"/>
                        </a:solidFill>
                        <a:latin typeface="等线" pitchFamily="2" charset="-122"/>
                        <a:ea typeface="等线" pitchFamily="2" charset="-122"/>
                      </a:endParaRPr>
                    </a:p>
                  </a:txBody>
                  <a:tcPr marL="24975" marR="2497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5" tIns="0" rIns="2497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电阻表示导体对电流的</a:t>
                      </a:r>
                      <a:r>
                        <a:rPr lang="en-US" altLang="zh-CN" sz="2400">
                          <a:solidFill>
                            <a:srgbClr val="000000"/>
                          </a:solidFill>
                          <a:latin typeface="Times New Roman" pitchFamily="18" charset="0"/>
                          <a:ea typeface="黑体" panose="02010609060101010101" pitchFamily="49" charset="-122"/>
                        </a:rPr>
                        <a:t>________________</a:t>
                      </a:r>
                      <a:r>
                        <a:rPr lang="en-US" altLang="zh-CN" sz="2400">
                          <a:solidFill>
                            <a:srgbClr val="000000"/>
                          </a:solidFill>
                          <a:latin typeface="Times New Roman" pitchFamily="18" charset="0"/>
                          <a:ea typeface="黑体" panose="02010609060101010101" pitchFamily="49" charset="-122"/>
                        </a:rPr>
                        <a:t>，用符号</a:t>
                      </a:r>
                      <a:r>
                        <a:rPr lang="en-US" altLang="zh-CN" sz="2400">
                          <a:solidFill>
                            <a:srgbClr val="000000"/>
                          </a:solidFill>
                          <a:latin typeface="Times New Roman" pitchFamily="18" charset="0"/>
                          <a:ea typeface="黑体" panose="02010609060101010101" pitchFamily="49" charset="-122"/>
                        </a:rPr>
                        <a:t>_________</a:t>
                      </a:r>
                      <a:r>
                        <a:rPr lang="en-US" altLang="zh-CN" sz="2400">
                          <a:solidFill>
                            <a:srgbClr val="000000"/>
                          </a:solidFill>
                          <a:latin typeface="Times New Roman" pitchFamily="18" charset="0"/>
                          <a:ea typeface="黑体" panose="02010609060101010101" pitchFamily="49" charset="-122"/>
                        </a:rPr>
                        <a:t>表示．</a:t>
                      </a:r>
                      <a:endParaRPr sz="2400">
                        <a:solidFill>
                          <a:srgbClr val="000000"/>
                        </a:solidFill>
                        <a:latin typeface="等线" pitchFamily="2" charset="-122"/>
                        <a:ea typeface="等线" pitchFamily="2" charset="-122"/>
                      </a:endParaRPr>
                    </a:p>
                  </a:txBody>
                  <a:tcPr marL="24975" marR="2497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763588">
                <a:tc>
                  <a:txBody>
                    <a:bodyPr lIns="24975" tIns="0" rIns="2497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单位</a:t>
                      </a:r>
                      <a:endParaRPr sz="2400">
                        <a:solidFill>
                          <a:srgbClr val="000000"/>
                        </a:solidFill>
                        <a:latin typeface="等线" pitchFamily="2" charset="-122"/>
                        <a:ea typeface="等线" pitchFamily="2" charset="-122"/>
                      </a:endParaRPr>
                    </a:p>
                  </a:txBody>
                  <a:tcPr marL="24975" marR="2497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5" tIns="0" rIns="2497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国际单位：欧姆，符号：</a:t>
                      </a:r>
                      <a:r>
                        <a:rPr lang="en-US" altLang="zh-CN" sz="2400">
                          <a:solidFill>
                            <a:srgbClr val="000000"/>
                          </a:solidFill>
                          <a:latin typeface="Times New Roman" pitchFamily="18" charset="0"/>
                          <a:ea typeface="黑体" panose="02010609060101010101" pitchFamily="49" charset="-122"/>
                        </a:rPr>
                        <a:t>Ω</a:t>
                      </a:r>
                      <a:r>
                        <a:rPr lang="en-US" altLang="zh-CN" sz="2400">
                          <a:solidFill>
                            <a:srgbClr val="000000"/>
                          </a:solidFill>
                          <a:latin typeface="Times New Roman" pitchFamily="18" charset="0"/>
                          <a:ea typeface="黑体" panose="02010609060101010101" pitchFamily="49" charset="-122"/>
                        </a:rPr>
                        <a:t>；常用单位：千欧</a:t>
                      </a:r>
                      <a:r>
                        <a:rPr lang="en-US" altLang="zh-CN" sz="2400">
                          <a:solidFill>
                            <a:srgbClr val="000000"/>
                          </a:solidFill>
                          <a:latin typeface="Times New Roman" pitchFamily="18" charset="0"/>
                          <a:ea typeface="黑体" panose="02010609060101010101" pitchFamily="49" charset="-122"/>
                        </a:rPr>
                        <a:t>(KΩ)</a:t>
                      </a:r>
                      <a:r>
                        <a:rPr lang="en-US" altLang="zh-CN" sz="2400">
                          <a:solidFill>
                            <a:srgbClr val="000000"/>
                          </a:solidFill>
                          <a:latin typeface="Times New Roman" pitchFamily="18" charset="0"/>
                          <a:ea typeface="黑体" panose="02010609060101010101" pitchFamily="49" charset="-122"/>
                        </a:rPr>
                        <a:t>，兆欧</a:t>
                      </a:r>
                      <a:r>
                        <a:rPr lang="en-US" altLang="zh-CN" sz="2400">
                          <a:solidFill>
                            <a:srgbClr val="000000"/>
                          </a:solidFill>
                          <a:latin typeface="Times New Roman" pitchFamily="18" charset="0"/>
                          <a:ea typeface="黑体" panose="02010609060101010101" pitchFamily="49" charset="-122"/>
                        </a:rPr>
                        <a:t>(MΩ)1 KΩ</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_______Ω</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1 MΩ</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_______Ω</a:t>
                      </a:r>
                      <a:endParaRPr lang="zh-CN" altLang="zh-CN" sz="2400">
                        <a:solidFill>
                          <a:srgbClr val="000000"/>
                        </a:solidFill>
                        <a:latin typeface="等线" pitchFamily="2" charset="-122"/>
                        <a:ea typeface="等线" pitchFamily="2" charset="-122"/>
                      </a:endParaRPr>
                    </a:p>
                  </a:txBody>
                  <a:tcPr marL="24975" marR="2497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763588">
                <a:tc>
                  <a:txBody>
                    <a:bodyPr lIns="24975" tIns="0" rIns="2497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属性</a:t>
                      </a:r>
                      <a:endParaRPr sz="2400">
                        <a:solidFill>
                          <a:srgbClr val="000000"/>
                        </a:solidFill>
                        <a:latin typeface="等线" pitchFamily="2" charset="-122"/>
                        <a:ea typeface="等线" pitchFamily="2" charset="-122"/>
                      </a:endParaRPr>
                    </a:p>
                  </a:txBody>
                  <a:tcPr marL="24975" marR="2497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5" tIns="0" rIns="2497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是导体本身的一种性质，与是否接入电路、与外加电压及通过电流大小等外界因素均无关</a:t>
                      </a:r>
                      <a:endParaRPr sz="2400">
                        <a:solidFill>
                          <a:srgbClr val="000000"/>
                        </a:solidFill>
                        <a:latin typeface="等线" pitchFamily="2" charset="-122"/>
                        <a:ea typeface="等线" pitchFamily="2" charset="-122"/>
                      </a:endParaRPr>
                    </a:p>
                  </a:txBody>
                  <a:tcPr marL="24975" marR="2497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052762">
                <a:tc>
                  <a:txBody>
                    <a:bodyPr lIns="24975" tIns="0" rIns="2497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a:t>
                      </a:r>
                      <a:r>
                        <a:rPr lang="en-US" altLang="zh-CN" sz="2400">
                          <a:solidFill>
                            <a:srgbClr val="000000"/>
                          </a:solidFill>
                          <a:latin typeface="Times New Roman" pitchFamily="18" charset="0"/>
                          <a:ea typeface="黑体" panose="02010609060101010101" pitchFamily="49" charset="-122"/>
                        </a:rPr>
                        <a:t>影响因素</a:t>
                      </a:r>
                      <a:endParaRPr sz="2400">
                        <a:solidFill>
                          <a:srgbClr val="000000"/>
                        </a:solidFill>
                        <a:latin typeface="等线" pitchFamily="2" charset="-122"/>
                        <a:ea typeface="等线" pitchFamily="2" charset="-122"/>
                      </a:endParaRPr>
                    </a:p>
                  </a:txBody>
                  <a:tcPr marL="24975" marR="2497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24975" tIns="0" rIns="24975"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因素：导体的</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和</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原理：在电压不变的情况下，通过电流的变化</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小灯泡亮度的变化</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来研究导体电阻的变化．</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结论：</a:t>
                      </a:r>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在其他条件一定时，长度越长，电阻</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a:t>
                      </a:r>
                      <a:endParaRPr lang="en-US" altLang="zh-CN" sz="2400">
                        <a:solidFill>
                          <a:srgbClr val="000000"/>
                        </a:solidFill>
                        <a:latin typeface="Times New Roman" pitchFamily="18" charset="0"/>
                        <a:ea typeface="黑体" panose="02010609060101010101" pitchFamily="49" charset="-122"/>
                      </a:endParaRPr>
                    </a:p>
                    <a:p>
                      <a:pPr marL="0" lvl="0" indent="0" eaLnBrk="1" hangingPunct="1"/>
                      <a:r>
                        <a:rPr lang="en-US" altLang="zh-CN" sz="2400">
                          <a:solidFill>
                            <a:srgbClr val="000000"/>
                          </a:solidFill>
                          <a:latin typeface="Times New Roman" pitchFamily="18" charset="0"/>
                          <a:ea typeface="黑体" panose="02010609060101010101" pitchFamily="49" charset="-122"/>
                        </a:rPr>
                        <a:t>      (2)</a:t>
                      </a:r>
                      <a:r>
                        <a:rPr lang="en-US" altLang="zh-CN" sz="2400">
                          <a:solidFill>
                            <a:srgbClr val="000000"/>
                          </a:solidFill>
                          <a:latin typeface="Times New Roman" pitchFamily="18" charset="0"/>
                          <a:ea typeface="黑体" panose="02010609060101010101" pitchFamily="49" charset="-122"/>
                        </a:rPr>
                        <a:t>在其他条件一定时，横截面积越小，电阻</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a:t>
                      </a:r>
                      <a:endParaRPr sz="2400">
                        <a:solidFill>
                          <a:srgbClr val="000000"/>
                        </a:solidFill>
                        <a:latin typeface="等线" pitchFamily="2" charset="-122"/>
                        <a:ea typeface="等线" pitchFamily="2" charset="-122"/>
                      </a:endParaRPr>
                    </a:p>
                  </a:txBody>
                  <a:tcPr marL="24975" marR="24975"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10261" name="矩形 5"/>
          <p:cNvSpPr/>
          <p:nvPr/>
        </p:nvSpPr>
        <p:spPr>
          <a:xfrm>
            <a:off x="5019675" y="1136650"/>
            <a:ext cx="1722438"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阻碍作用　</a:t>
            </a:r>
            <a:endParaRPr lang="zh-CN" altLang="en-US" sz="2400"/>
          </a:p>
        </p:txBody>
      </p:sp>
      <p:sp>
        <p:nvSpPr>
          <p:cNvPr id="10262" name="矩形 6"/>
          <p:cNvSpPr/>
          <p:nvPr/>
        </p:nvSpPr>
        <p:spPr>
          <a:xfrm>
            <a:off x="2011363" y="1509713"/>
            <a:ext cx="373062"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i="1" spc="0">
                <a:solidFill>
                  <a:srgbClr val="FF0000"/>
                </a:solidFill>
                <a:latin typeface="Times New Roman" pitchFamily="18" charset="0"/>
                <a:ea typeface="黑体" pitchFamily="49" charset="-122"/>
              </a:rPr>
              <a:t>R</a:t>
            </a:r>
            <a:endParaRPr lang="zh-CN" altLang="en-US" sz="2400"/>
          </a:p>
        </p:txBody>
      </p:sp>
      <p:sp>
        <p:nvSpPr>
          <p:cNvPr id="10263" name="矩形 7"/>
          <p:cNvSpPr/>
          <p:nvPr/>
        </p:nvSpPr>
        <p:spPr>
          <a:xfrm>
            <a:off x="4149725" y="2278063"/>
            <a:ext cx="595313"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10</a:t>
            </a:r>
            <a:r>
              <a:rPr lang="en-US" altLang="zh-CN" sz="2400" spc="0" baseline="30000">
                <a:solidFill>
                  <a:srgbClr val="FF0000"/>
                </a:solidFill>
                <a:latin typeface="Times New Roman" pitchFamily="18" charset="0"/>
                <a:ea typeface="黑体" pitchFamily="49" charset="-122"/>
              </a:rPr>
              <a:t>3</a:t>
            </a:r>
            <a:endParaRPr lang="zh-CN" altLang="en-US" sz="2400"/>
          </a:p>
        </p:txBody>
      </p:sp>
      <p:sp>
        <p:nvSpPr>
          <p:cNvPr id="10264" name="矩形 8"/>
          <p:cNvSpPr/>
          <p:nvPr/>
        </p:nvSpPr>
        <p:spPr>
          <a:xfrm>
            <a:off x="6832600" y="2278063"/>
            <a:ext cx="67310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400" spc="0">
                <a:solidFill>
                  <a:srgbClr val="FF0000"/>
                </a:solidFill>
                <a:latin typeface="Times New Roman" pitchFamily="18" charset="0"/>
                <a:ea typeface="黑体" pitchFamily="49" charset="-122"/>
              </a:rPr>
              <a:t>10</a:t>
            </a:r>
            <a:r>
              <a:rPr lang="en-US" altLang="zh-CN" sz="2400" spc="0" baseline="30000">
                <a:solidFill>
                  <a:srgbClr val="FF0000"/>
                </a:solidFill>
                <a:latin typeface="Times New Roman" pitchFamily="18" charset="0"/>
                <a:ea typeface="黑体" pitchFamily="49" charset="-122"/>
              </a:rPr>
              <a:t>6</a:t>
            </a:r>
            <a:r>
              <a:rPr lang="en-US" altLang="zh-CN" sz="2400" spc="0">
                <a:solidFill>
                  <a:srgbClr val="FF0000"/>
                </a:solidFill>
                <a:latin typeface="Times New Roman" pitchFamily="18" charset="0"/>
                <a:ea typeface="黑体" pitchFamily="49" charset="-122"/>
              </a:rPr>
              <a:t> </a:t>
            </a:r>
            <a:endParaRPr lang="zh-CN" altLang="en-US" sz="2400"/>
          </a:p>
        </p:txBody>
      </p:sp>
      <p:sp>
        <p:nvSpPr>
          <p:cNvPr id="10265" name="矩形 9"/>
          <p:cNvSpPr/>
          <p:nvPr/>
        </p:nvSpPr>
        <p:spPr>
          <a:xfrm>
            <a:off x="3778250" y="3463925"/>
            <a:ext cx="80010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材料</a:t>
            </a:r>
            <a:endParaRPr lang="zh-CN" altLang="en-US" sz="2400"/>
          </a:p>
        </p:txBody>
      </p:sp>
      <p:sp>
        <p:nvSpPr>
          <p:cNvPr id="10266" name="矩形 10"/>
          <p:cNvSpPr/>
          <p:nvPr/>
        </p:nvSpPr>
        <p:spPr>
          <a:xfrm>
            <a:off x="5645150" y="3463925"/>
            <a:ext cx="801688"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长度</a:t>
            </a:r>
            <a:endParaRPr lang="zh-CN" altLang="en-US" sz="2400"/>
          </a:p>
        </p:txBody>
      </p:sp>
      <p:sp>
        <p:nvSpPr>
          <p:cNvPr id="10267" name="矩形 11"/>
          <p:cNvSpPr/>
          <p:nvPr/>
        </p:nvSpPr>
        <p:spPr>
          <a:xfrm>
            <a:off x="1704975" y="3821113"/>
            <a:ext cx="1724025"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横截面积　</a:t>
            </a:r>
            <a:endParaRPr lang="zh-CN" altLang="en-US" sz="2400"/>
          </a:p>
        </p:txBody>
      </p:sp>
      <p:sp>
        <p:nvSpPr>
          <p:cNvPr id="10268" name="矩形 12"/>
          <p:cNvSpPr/>
          <p:nvPr/>
        </p:nvSpPr>
        <p:spPr>
          <a:xfrm>
            <a:off x="3778250" y="3832225"/>
            <a:ext cx="80010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温度</a:t>
            </a:r>
            <a:endParaRPr lang="zh-CN" altLang="en-US" sz="2400"/>
          </a:p>
        </p:txBody>
      </p:sp>
      <p:sp>
        <p:nvSpPr>
          <p:cNvPr id="10269" name="矩形 13"/>
          <p:cNvSpPr/>
          <p:nvPr/>
        </p:nvSpPr>
        <p:spPr>
          <a:xfrm>
            <a:off x="2024063" y="5300663"/>
            <a:ext cx="800100"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越大</a:t>
            </a:r>
            <a:endParaRPr lang="zh-CN" altLang="en-US" sz="2400"/>
          </a:p>
        </p:txBody>
      </p:sp>
      <p:sp>
        <p:nvSpPr>
          <p:cNvPr id="10270" name="矩形 15"/>
          <p:cNvSpPr/>
          <p:nvPr/>
        </p:nvSpPr>
        <p:spPr>
          <a:xfrm>
            <a:off x="1884363" y="6016625"/>
            <a:ext cx="80010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越大</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fade">
                                      <p:cBhvr>
                                        <p:cTn id="7" dur="500"/>
                                        <p:tgtEl>
                                          <p:spTgt spid="10243"/>
                                        </p:tgtEl>
                                      </p:cBhvr>
                                    </p:animEffect>
                                  </p:childTnLst>
                                </p:cTn>
                              </p:par>
                              <p:par>
                                <p:cTn id="8" presetID="10" presetClass="entr" presetSubtype="0" fill="hold" nodeType="withEffect">
                                  <p:stCondLst>
                                    <p:cond delay="0"/>
                                  </p:stCondLst>
                                  <p:childTnLst>
                                    <p:set>
                                      <p:cBhvr>
                                        <p:cTn id="9" dur="1" fill="hold">
                                          <p:stCondLst>
                                            <p:cond delay="0"/>
                                          </p:stCondLst>
                                        </p:cTn>
                                        <p:tgtEl>
                                          <p:spTgt spid="10244"/>
                                        </p:tgtEl>
                                        <p:attrNameLst>
                                          <p:attrName>style.visibility</p:attrName>
                                        </p:attrNameLst>
                                      </p:cBhvr>
                                      <p:to>
                                        <p:strVal val="visible"/>
                                      </p:to>
                                    </p:set>
                                    <p:animEffect transition="in" filter="fade">
                                      <p:cBhvr>
                                        <p:cTn id="10" dur="500"/>
                                        <p:tgtEl>
                                          <p:spTgt spid="1024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0261"/>
                                        </p:tgtEl>
                                        <p:attrNameLst>
                                          <p:attrName>style.visibility</p:attrName>
                                        </p:attrNameLst>
                                      </p:cBhvr>
                                      <p:to>
                                        <p:strVal val="visible"/>
                                      </p:to>
                                    </p:set>
                                    <p:anim calcmode="lin" valueType="num">
                                      <p:cBhvr additive="base">
                                        <p:cTn id="15" dur="500" fill="hold"/>
                                        <p:tgtEl>
                                          <p:spTgt spid="10261"/>
                                        </p:tgtEl>
                                        <p:attrNameLst>
                                          <p:attrName>ppt_x</p:attrName>
                                        </p:attrNameLst>
                                      </p:cBhvr>
                                      <p:tavLst>
                                        <p:tav tm="0">
                                          <p:val>
                                            <p:strVal val="#ppt_x"/>
                                          </p:val>
                                        </p:tav>
                                        <p:tav tm="100000">
                                          <p:val>
                                            <p:strVal val="#ppt_x"/>
                                          </p:val>
                                        </p:tav>
                                      </p:tavLst>
                                    </p:anim>
                                    <p:anim calcmode="lin" valueType="num">
                                      <p:cBhvr additive="base">
                                        <p:cTn id="16" dur="500" fill="hold"/>
                                        <p:tgtEl>
                                          <p:spTgt spid="10261"/>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262"/>
                                        </p:tgtEl>
                                        <p:attrNameLst>
                                          <p:attrName>style.visibility</p:attrName>
                                        </p:attrNameLst>
                                      </p:cBhvr>
                                      <p:to>
                                        <p:strVal val="visible"/>
                                      </p:to>
                                    </p:set>
                                    <p:anim calcmode="lin" valueType="num">
                                      <p:cBhvr additive="base">
                                        <p:cTn id="21" dur="500" fill="hold"/>
                                        <p:tgtEl>
                                          <p:spTgt spid="10262"/>
                                        </p:tgtEl>
                                        <p:attrNameLst>
                                          <p:attrName>ppt_x</p:attrName>
                                        </p:attrNameLst>
                                      </p:cBhvr>
                                      <p:tavLst>
                                        <p:tav tm="0">
                                          <p:val>
                                            <p:strVal val="#ppt_x"/>
                                          </p:val>
                                        </p:tav>
                                        <p:tav tm="100000">
                                          <p:val>
                                            <p:strVal val="#ppt_x"/>
                                          </p:val>
                                        </p:tav>
                                      </p:tavLst>
                                    </p:anim>
                                    <p:anim calcmode="lin" valueType="num">
                                      <p:cBhvr additive="base">
                                        <p:cTn id="22" dur="500" fill="hold"/>
                                        <p:tgtEl>
                                          <p:spTgt spid="10262"/>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263"/>
                                        </p:tgtEl>
                                        <p:attrNameLst>
                                          <p:attrName>style.visibility</p:attrName>
                                        </p:attrNameLst>
                                      </p:cBhvr>
                                      <p:to>
                                        <p:strVal val="visible"/>
                                      </p:to>
                                    </p:set>
                                    <p:anim calcmode="lin" valueType="num">
                                      <p:cBhvr additive="base">
                                        <p:cTn id="27" dur="500" fill="hold"/>
                                        <p:tgtEl>
                                          <p:spTgt spid="10263"/>
                                        </p:tgtEl>
                                        <p:attrNameLst>
                                          <p:attrName>ppt_x</p:attrName>
                                        </p:attrNameLst>
                                      </p:cBhvr>
                                      <p:tavLst>
                                        <p:tav tm="0">
                                          <p:val>
                                            <p:strVal val="#ppt_x"/>
                                          </p:val>
                                        </p:tav>
                                        <p:tav tm="100000">
                                          <p:val>
                                            <p:strVal val="#ppt_x"/>
                                          </p:val>
                                        </p:tav>
                                      </p:tavLst>
                                    </p:anim>
                                    <p:anim calcmode="lin" valueType="num">
                                      <p:cBhvr additive="base">
                                        <p:cTn id="28" dur="500" fill="hold"/>
                                        <p:tgtEl>
                                          <p:spTgt spid="10263"/>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264"/>
                                        </p:tgtEl>
                                        <p:attrNameLst>
                                          <p:attrName>style.visibility</p:attrName>
                                        </p:attrNameLst>
                                      </p:cBhvr>
                                      <p:to>
                                        <p:strVal val="visible"/>
                                      </p:to>
                                    </p:set>
                                    <p:anim calcmode="lin" valueType="num">
                                      <p:cBhvr additive="base">
                                        <p:cTn id="33" dur="500" fill="hold"/>
                                        <p:tgtEl>
                                          <p:spTgt spid="10264"/>
                                        </p:tgtEl>
                                        <p:attrNameLst>
                                          <p:attrName>ppt_x</p:attrName>
                                        </p:attrNameLst>
                                      </p:cBhvr>
                                      <p:tavLst>
                                        <p:tav tm="0">
                                          <p:val>
                                            <p:strVal val="#ppt_x"/>
                                          </p:val>
                                        </p:tav>
                                        <p:tav tm="100000">
                                          <p:val>
                                            <p:strVal val="#ppt_x"/>
                                          </p:val>
                                        </p:tav>
                                      </p:tavLst>
                                    </p:anim>
                                    <p:anim calcmode="lin" valueType="num">
                                      <p:cBhvr additive="base">
                                        <p:cTn id="34" dur="500" fill="hold"/>
                                        <p:tgtEl>
                                          <p:spTgt spid="10264"/>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0265"/>
                                        </p:tgtEl>
                                        <p:attrNameLst>
                                          <p:attrName>style.visibility</p:attrName>
                                        </p:attrNameLst>
                                      </p:cBhvr>
                                      <p:to>
                                        <p:strVal val="visible"/>
                                      </p:to>
                                    </p:set>
                                    <p:anim calcmode="lin" valueType="num">
                                      <p:cBhvr additive="base">
                                        <p:cTn id="39" dur="500" fill="hold"/>
                                        <p:tgtEl>
                                          <p:spTgt spid="10265"/>
                                        </p:tgtEl>
                                        <p:attrNameLst>
                                          <p:attrName>ppt_x</p:attrName>
                                        </p:attrNameLst>
                                      </p:cBhvr>
                                      <p:tavLst>
                                        <p:tav tm="0">
                                          <p:val>
                                            <p:strVal val="#ppt_x"/>
                                          </p:val>
                                        </p:tav>
                                        <p:tav tm="100000">
                                          <p:val>
                                            <p:strVal val="#ppt_x"/>
                                          </p:val>
                                        </p:tav>
                                      </p:tavLst>
                                    </p:anim>
                                    <p:anim calcmode="lin" valueType="num">
                                      <p:cBhvr additive="base">
                                        <p:cTn id="40" dur="500" fill="hold"/>
                                        <p:tgtEl>
                                          <p:spTgt spid="10265"/>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0266"/>
                                        </p:tgtEl>
                                        <p:attrNameLst>
                                          <p:attrName>style.visibility</p:attrName>
                                        </p:attrNameLst>
                                      </p:cBhvr>
                                      <p:to>
                                        <p:strVal val="visible"/>
                                      </p:to>
                                    </p:set>
                                    <p:anim calcmode="lin" valueType="num">
                                      <p:cBhvr additive="base">
                                        <p:cTn id="45" dur="500" fill="hold"/>
                                        <p:tgtEl>
                                          <p:spTgt spid="10266"/>
                                        </p:tgtEl>
                                        <p:attrNameLst>
                                          <p:attrName>ppt_x</p:attrName>
                                        </p:attrNameLst>
                                      </p:cBhvr>
                                      <p:tavLst>
                                        <p:tav tm="0">
                                          <p:val>
                                            <p:strVal val="#ppt_x"/>
                                          </p:val>
                                        </p:tav>
                                        <p:tav tm="100000">
                                          <p:val>
                                            <p:strVal val="#ppt_x"/>
                                          </p:val>
                                        </p:tav>
                                      </p:tavLst>
                                    </p:anim>
                                    <p:anim calcmode="lin" valueType="num">
                                      <p:cBhvr additive="base">
                                        <p:cTn id="46" dur="500" fill="hold"/>
                                        <p:tgtEl>
                                          <p:spTgt spid="10266"/>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0267"/>
                                        </p:tgtEl>
                                        <p:attrNameLst>
                                          <p:attrName>style.visibility</p:attrName>
                                        </p:attrNameLst>
                                      </p:cBhvr>
                                      <p:to>
                                        <p:strVal val="visible"/>
                                      </p:to>
                                    </p:set>
                                    <p:anim calcmode="lin" valueType="num">
                                      <p:cBhvr additive="base">
                                        <p:cTn id="51" dur="500" fill="hold"/>
                                        <p:tgtEl>
                                          <p:spTgt spid="10267"/>
                                        </p:tgtEl>
                                        <p:attrNameLst>
                                          <p:attrName>ppt_x</p:attrName>
                                        </p:attrNameLst>
                                      </p:cBhvr>
                                      <p:tavLst>
                                        <p:tav tm="0">
                                          <p:val>
                                            <p:strVal val="#ppt_x"/>
                                          </p:val>
                                        </p:tav>
                                        <p:tav tm="100000">
                                          <p:val>
                                            <p:strVal val="#ppt_x"/>
                                          </p:val>
                                        </p:tav>
                                      </p:tavLst>
                                    </p:anim>
                                    <p:anim calcmode="lin" valueType="num">
                                      <p:cBhvr additive="base">
                                        <p:cTn id="52" dur="500" fill="hold"/>
                                        <p:tgtEl>
                                          <p:spTgt spid="10267"/>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0268"/>
                                        </p:tgtEl>
                                        <p:attrNameLst>
                                          <p:attrName>style.visibility</p:attrName>
                                        </p:attrNameLst>
                                      </p:cBhvr>
                                      <p:to>
                                        <p:strVal val="visible"/>
                                      </p:to>
                                    </p:set>
                                    <p:anim calcmode="lin" valueType="num">
                                      <p:cBhvr additive="base">
                                        <p:cTn id="57" dur="500" fill="hold"/>
                                        <p:tgtEl>
                                          <p:spTgt spid="10268"/>
                                        </p:tgtEl>
                                        <p:attrNameLst>
                                          <p:attrName>ppt_x</p:attrName>
                                        </p:attrNameLst>
                                      </p:cBhvr>
                                      <p:tavLst>
                                        <p:tav tm="0">
                                          <p:val>
                                            <p:strVal val="#ppt_x"/>
                                          </p:val>
                                        </p:tav>
                                        <p:tav tm="100000">
                                          <p:val>
                                            <p:strVal val="#ppt_x"/>
                                          </p:val>
                                        </p:tav>
                                      </p:tavLst>
                                    </p:anim>
                                    <p:anim calcmode="lin" valueType="num">
                                      <p:cBhvr additive="base">
                                        <p:cTn id="58" dur="500" fill="hold"/>
                                        <p:tgtEl>
                                          <p:spTgt spid="10268"/>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0269"/>
                                        </p:tgtEl>
                                        <p:attrNameLst>
                                          <p:attrName>style.visibility</p:attrName>
                                        </p:attrNameLst>
                                      </p:cBhvr>
                                      <p:to>
                                        <p:strVal val="visible"/>
                                      </p:to>
                                    </p:set>
                                    <p:anim calcmode="lin" valueType="num">
                                      <p:cBhvr additive="base">
                                        <p:cTn id="63" dur="500" fill="hold"/>
                                        <p:tgtEl>
                                          <p:spTgt spid="10269"/>
                                        </p:tgtEl>
                                        <p:attrNameLst>
                                          <p:attrName>ppt_x</p:attrName>
                                        </p:attrNameLst>
                                      </p:cBhvr>
                                      <p:tavLst>
                                        <p:tav tm="0">
                                          <p:val>
                                            <p:strVal val="#ppt_x"/>
                                          </p:val>
                                        </p:tav>
                                        <p:tav tm="100000">
                                          <p:val>
                                            <p:strVal val="#ppt_x"/>
                                          </p:val>
                                        </p:tav>
                                      </p:tavLst>
                                    </p:anim>
                                    <p:anim calcmode="lin" valueType="num">
                                      <p:cBhvr additive="base">
                                        <p:cTn id="64" dur="500" fill="hold"/>
                                        <p:tgtEl>
                                          <p:spTgt spid="10269"/>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0270"/>
                                        </p:tgtEl>
                                        <p:attrNameLst>
                                          <p:attrName>style.visibility</p:attrName>
                                        </p:attrNameLst>
                                      </p:cBhvr>
                                      <p:to>
                                        <p:strVal val="visible"/>
                                      </p:to>
                                    </p:set>
                                    <p:anim calcmode="lin" valueType="num">
                                      <p:cBhvr additive="base">
                                        <p:cTn id="69" dur="500" fill="hold"/>
                                        <p:tgtEl>
                                          <p:spTgt spid="10270"/>
                                        </p:tgtEl>
                                        <p:attrNameLst>
                                          <p:attrName>ppt_x</p:attrName>
                                        </p:attrNameLst>
                                      </p:cBhvr>
                                      <p:tavLst>
                                        <p:tav tm="0">
                                          <p:val>
                                            <p:strVal val="#ppt_x"/>
                                          </p:val>
                                        </p:tav>
                                        <p:tav tm="100000">
                                          <p:val>
                                            <p:strVal val="#ppt_x"/>
                                          </p:val>
                                        </p:tav>
                                      </p:tavLst>
                                    </p:anim>
                                    <p:anim calcmode="lin" valueType="num">
                                      <p:cBhvr additive="base">
                                        <p:cTn id="70" dur="500" fill="hold"/>
                                        <p:tgtEl>
                                          <p:spTgt spid="102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61" grpId="0"/>
      <p:bldP spid="10262" grpId="0"/>
      <p:bldP spid="10263" grpId="0"/>
      <p:bldP spid="10264" grpId="0"/>
      <p:bldP spid="10265" grpId="0"/>
      <p:bldP spid="10266" grpId="0"/>
      <p:bldP spid="10267" grpId="0"/>
      <p:bldP spid="10268" grpId="0"/>
      <p:bldP spid="10269" grpId="0"/>
      <p:bldP spid="10270"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矩形 14"/>
          <p:cNvSpPr/>
          <p:nvPr/>
        </p:nvSpPr>
        <p:spPr>
          <a:xfrm>
            <a:off x="3725863" y="0"/>
            <a:ext cx="1841500" cy="461963"/>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知识梳理</a:t>
            </a:r>
            <a:endParaRPr lang="zh-CN" altLang="en-US" sz="2400" b="1">
              <a:latin typeface="黑体" panose="02010609060101010101" pitchFamily="49" charset="-122"/>
              <a:ea typeface="黑体" panose="02010609060101010101" pitchFamily="49" charset="-122"/>
            </a:endParaRPr>
          </a:p>
        </p:txBody>
      </p:sp>
      <p:sp>
        <p:nvSpPr>
          <p:cNvPr id="11267" name="箭头: 五边形 3"/>
          <p:cNvSpPr/>
          <p:nvPr/>
        </p:nvSpPr>
        <p:spPr>
          <a:xfrm>
            <a:off x="366713" y="630238"/>
            <a:ext cx="2093912" cy="465137"/>
          </a:xfrm>
          <a:prstGeom prst="homePlate">
            <a:avLst>
              <a:gd name="adj" fmla="val 49998"/>
            </a:avLst>
          </a:prstGeom>
          <a:solidFill>
            <a:srgbClr val="FF69B4"/>
          </a:solidFill>
          <a:ln w="12700">
            <a:solidFill>
              <a:srgbClr val="6F9526"/>
            </a:solidFill>
            <a:miter lim="800000"/>
          </a:ln>
        </p:spPr>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en-US" sz="2400" spc="0">
                <a:solidFill>
                  <a:srgbClr val="000000"/>
                </a:solidFill>
                <a:latin typeface="黑体" panose="02010609060101010101" pitchFamily="49" charset="-122"/>
                <a:ea typeface="黑体" panose="02010609060101010101" pitchFamily="49" charset="-122"/>
              </a:rPr>
              <a:t>四　变阻器　 </a:t>
            </a:r>
            <a:endParaRPr lang="zh-CN" altLang="en-US" sz="2400">
              <a:solidFill>
                <a:srgbClr val="000000"/>
              </a:solidFill>
              <a:latin typeface="黑体" panose="02010609060101010101" pitchFamily="49" charset="-122"/>
              <a:ea typeface="黑体" panose="02010609060101010101" pitchFamily="49" charset="-122"/>
            </a:endParaRPr>
          </a:p>
        </p:txBody>
      </p:sp>
      <p:graphicFrame>
        <p:nvGraphicFramePr>
          <p:cNvPr id="11268" name="表格 2"/>
          <p:cNvGraphicFramePr>
            <a:graphicFrameLocks noGrp="1"/>
          </p:cNvGraphicFramePr>
          <p:nvPr/>
        </p:nvGraphicFramePr>
        <p:xfrm>
          <a:off x="366712" y="1173162"/>
          <a:ext cx="8410575" cy="5346700"/>
        </p:xfrm>
        <a:graphic>
          <a:graphicData uri="http://schemas.openxmlformats.org/drawingml/2006/table">
            <a:tbl>
              <a:tblPr/>
              <a:tblGrid>
                <a:gridCol w="995362"/>
                <a:gridCol w="7415212"/>
              </a:tblGrid>
              <a:tr h="852488">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 </a:t>
                      </a:r>
                      <a:endParaRPr lang="zh-CN" altLang="zh-CN"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电路符号：</a:t>
                      </a:r>
                      <a:r>
                        <a:rPr lang="en-US" altLang="en-US" sz="2400">
                          <a:solidFill>
                            <a:srgbClr val="000000"/>
                          </a:solidFill>
                          <a:latin typeface="Times New Roman" pitchFamily="18" charset="0"/>
                          <a:ea typeface="黑体" panose="02010609060101010101" pitchFamily="49" charset="-122"/>
                        </a:rPr>
                        <a:t> </a:t>
                      </a:r>
                      <a:r>
                        <a:rPr lang="en-US" altLang="en-US" sz="2400">
                          <a:solidFill>
                            <a:srgbClr val="000000"/>
                          </a:solidFill>
                          <a:latin typeface="Times New Roman" pitchFamily="18" charset="0"/>
                          <a:ea typeface="黑体" panose="02010609060101010101" pitchFamily="49" charset="-122"/>
                        </a:rPr>
                        <a:t>　　　　　　结构示意图：</a:t>
                      </a:r>
                      <a:r>
                        <a:rPr lang="en-US" altLang="en-US" sz="2400">
                          <a:solidFill>
                            <a:srgbClr val="000000"/>
                          </a:solidFill>
                          <a:latin typeface="Times New Roman" pitchFamily="18" charset="0"/>
                          <a:ea typeface="黑体" panose="02010609060101010101" pitchFamily="49" charset="-122"/>
                        </a:rPr>
                        <a:t> </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69912">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原理</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改变接入电路中电阻丝的</a:t>
                      </a:r>
                      <a:r>
                        <a:rPr lang="en-US" altLang="zh-CN" sz="2400">
                          <a:solidFill>
                            <a:srgbClr val="000000"/>
                          </a:solidFill>
                          <a:latin typeface="Times New Roman" pitchFamily="18" charset="0"/>
                          <a:ea typeface="黑体" panose="02010609060101010101" pitchFamily="49" charset="-122"/>
                        </a:rPr>
                        <a:t>________</a:t>
                      </a:r>
                      <a:r>
                        <a:rPr lang="en-US" altLang="zh-CN" sz="2400">
                          <a:solidFill>
                            <a:srgbClr val="000000"/>
                          </a:solidFill>
                          <a:latin typeface="Times New Roman" pitchFamily="18" charset="0"/>
                          <a:ea typeface="黑体" panose="02010609060101010101" pitchFamily="49" charset="-122"/>
                        </a:rPr>
                        <a:t>来改变电阻的阻值．</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150938">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铭牌</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某滑动变阻器标有</a:t>
                      </a:r>
                      <a:r>
                        <a:rPr lang="en-US" altLang="en-US"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50 Ω</a:t>
                      </a:r>
                      <a:r>
                        <a:rPr lang="en-US" altLang="zh-CN" sz="2400">
                          <a:solidFill>
                            <a:srgbClr val="000000"/>
                          </a:solidFill>
                          <a:latin typeface="Times New Roman" pitchFamily="18" charset="0"/>
                          <a:ea typeface="黑体" panose="02010609060101010101" pitchFamily="49" charset="-122"/>
                        </a:rPr>
                        <a:t>　</a:t>
                      </a:r>
                      <a:r>
                        <a:rPr lang="en-US" altLang="zh-CN" sz="2400">
                          <a:solidFill>
                            <a:srgbClr val="000000"/>
                          </a:solidFill>
                          <a:latin typeface="Times New Roman" pitchFamily="18" charset="0"/>
                          <a:ea typeface="黑体" panose="02010609060101010101" pitchFamily="49" charset="-122"/>
                        </a:rPr>
                        <a:t>1.5 A”</a:t>
                      </a:r>
                      <a:r>
                        <a:rPr lang="en-US" altLang="zh-CN" sz="2400">
                          <a:solidFill>
                            <a:srgbClr val="000000"/>
                          </a:solidFill>
                          <a:latin typeface="Times New Roman" pitchFamily="18" charset="0"/>
                          <a:ea typeface="黑体" panose="02010609060101010101" pitchFamily="49" charset="-122"/>
                        </a:rPr>
                        <a:t>字样，</a:t>
                      </a:r>
                      <a:r>
                        <a:rPr lang="en-US" altLang="zh-CN" sz="2400">
                          <a:solidFill>
                            <a:srgbClr val="000000"/>
                          </a:solidFill>
                          <a:latin typeface="Times New Roman" pitchFamily="18" charset="0"/>
                          <a:ea typeface="黑体" panose="02010609060101010101" pitchFamily="49" charset="-122"/>
                        </a:rPr>
                        <a:t>50 Ω</a:t>
                      </a:r>
                      <a:r>
                        <a:rPr lang="en-US" altLang="zh-CN" sz="2400">
                          <a:solidFill>
                            <a:srgbClr val="000000"/>
                          </a:solidFill>
                          <a:latin typeface="Times New Roman" pitchFamily="18" charset="0"/>
                          <a:ea typeface="黑体" panose="02010609060101010101" pitchFamily="49" charset="-122"/>
                        </a:rPr>
                        <a:t>表示滑动变阻器的</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为</a:t>
                      </a:r>
                      <a:r>
                        <a:rPr lang="en-US" altLang="zh-CN" sz="2400">
                          <a:solidFill>
                            <a:srgbClr val="000000"/>
                          </a:solidFill>
                          <a:latin typeface="Times New Roman" pitchFamily="18" charset="0"/>
                          <a:ea typeface="黑体" panose="02010609060101010101" pitchFamily="49" charset="-122"/>
                        </a:rPr>
                        <a:t>50 Ω</a:t>
                      </a:r>
                      <a:r>
                        <a:rPr lang="en-US" altLang="zh-CN" sz="2400">
                          <a:solidFill>
                            <a:srgbClr val="000000"/>
                          </a:solidFill>
                          <a:latin typeface="Times New Roman" pitchFamily="18" charset="0"/>
                          <a:ea typeface="黑体" panose="02010609060101010101" pitchFamily="49" charset="-122"/>
                        </a:rPr>
                        <a:t>或变阻范围为</a:t>
                      </a:r>
                      <a:r>
                        <a:rPr lang="en-US" altLang="zh-CN" sz="2400">
                          <a:solidFill>
                            <a:srgbClr val="000000"/>
                          </a:solidFill>
                          <a:latin typeface="Times New Roman" pitchFamily="18" charset="0"/>
                          <a:ea typeface="黑体" panose="02010609060101010101" pitchFamily="49" charset="-122"/>
                        </a:rPr>
                        <a:t>0</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50 Ω</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1.5 A</a:t>
                      </a:r>
                      <a:r>
                        <a:rPr lang="en-US" altLang="zh-CN" sz="2400">
                          <a:solidFill>
                            <a:srgbClr val="000000"/>
                          </a:solidFill>
                          <a:latin typeface="Times New Roman" pitchFamily="18" charset="0"/>
                          <a:ea typeface="黑体" panose="02010609060101010101" pitchFamily="49" charset="-122"/>
                        </a:rPr>
                        <a:t>表示滑动变阻器允许通过的</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为</a:t>
                      </a:r>
                      <a:r>
                        <a:rPr lang="en-US" altLang="zh-CN" sz="2400">
                          <a:solidFill>
                            <a:srgbClr val="000000"/>
                          </a:solidFill>
                          <a:latin typeface="Times New Roman" pitchFamily="18" charset="0"/>
                          <a:ea typeface="黑体" panose="02010609060101010101" pitchFamily="49" charset="-122"/>
                        </a:rPr>
                        <a:t>1.5 A</a:t>
                      </a:r>
                      <a:r>
                        <a:rPr lang="en-US" altLang="zh-CN" sz="2400">
                          <a:solidFill>
                            <a:srgbClr val="000000"/>
                          </a:solidFill>
                          <a:latin typeface="Times New Roman" pitchFamily="18" charset="0"/>
                          <a:ea typeface="黑体" panose="02010609060101010101" pitchFamily="49" charset="-122"/>
                        </a:rPr>
                        <a:t>．</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1150938">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3.</a:t>
                      </a:r>
                      <a:r>
                        <a:rPr lang="en-US" altLang="zh-CN" sz="2400">
                          <a:solidFill>
                            <a:srgbClr val="000000"/>
                          </a:solidFill>
                          <a:latin typeface="Times New Roman" pitchFamily="18" charset="0"/>
                          <a:ea typeface="黑体" panose="02010609060101010101" pitchFamily="49" charset="-122"/>
                        </a:rPr>
                        <a:t>使用方法</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根据铭牌选择合适的滑动变阻器；</a:t>
                      </a:r>
                      <a:r>
                        <a:rPr lang="en-US" altLang="zh-CN" sz="2400">
                          <a:solidFill>
                            <a:srgbClr val="000000"/>
                          </a:solidFill>
                          <a:latin typeface="Times New Roman" pitchFamily="18" charset="0"/>
                          <a:ea typeface="黑体" panose="02010609060101010101" pitchFamily="49" charset="-122"/>
                        </a:rPr>
                        <a:t>_______</a:t>
                      </a:r>
                      <a:r>
                        <a:rPr lang="en-US" altLang="zh-CN" sz="2400">
                          <a:solidFill>
                            <a:srgbClr val="000000"/>
                          </a:solidFill>
                          <a:latin typeface="Times New Roman" pitchFamily="18" charset="0"/>
                          <a:ea typeface="黑体" panose="02010609060101010101" pitchFamily="49" charset="-122"/>
                        </a:rPr>
                        <a:t>联在电路中；接法：</a:t>
                      </a:r>
                      <a:r>
                        <a:rPr lang="en-US" altLang="en-US"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________________”</a:t>
                      </a:r>
                      <a:r>
                        <a:rPr lang="en-US" altLang="zh-CN" sz="2400">
                          <a:solidFill>
                            <a:srgbClr val="000000"/>
                          </a:solidFill>
                          <a:latin typeface="Times New Roman" pitchFamily="18" charset="0"/>
                          <a:ea typeface="黑体" panose="02010609060101010101" pitchFamily="49" charset="-122"/>
                        </a:rPr>
                        <a:t>；接入电路前应将电阻调到</a:t>
                      </a:r>
                      <a:r>
                        <a:rPr lang="en-US" altLang="zh-CN" sz="2400">
                          <a:solidFill>
                            <a:srgbClr val="000000"/>
                          </a:solidFill>
                          <a:latin typeface="Times New Roman" pitchFamily="18" charset="0"/>
                          <a:ea typeface="黑体" panose="02010609060101010101" pitchFamily="49" charset="-122"/>
                        </a:rPr>
                        <a:t>__________</a:t>
                      </a:r>
                      <a:r>
                        <a:rPr lang="en-US" altLang="zh-CN" sz="2400">
                          <a:solidFill>
                            <a:srgbClr val="000000"/>
                          </a:solidFill>
                          <a:latin typeface="Times New Roman" pitchFamily="18" charset="0"/>
                          <a:ea typeface="黑体" panose="02010609060101010101" pitchFamily="49" charset="-122"/>
                        </a:rPr>
                        <a:t>值．</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766762">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4.</a:t>
                      </a:r>
                      <a:r>
                        <a:rPr lang="en-US" altLang="zh-CN" sz="2400">
                          <a:solidFill>
                            <a:srgbClr val="000000"/>
                          </a:solidFill>
                          <a:latin typeface="Times New Roman" pitchFamily="18" charset="0"/>
                          <a:ea typeface="黑体" panose="02010609060101010101" pitchFamily="49" charset="-122"/>
                        </a:rPr>
                        <a:t>作用</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lang="en-US" altLang="zh-CN" sz="2400">
                          <a:solidFill>
                            <a:srgbClr val="000000"/>
                          </a:solidFill>
                          <a:latin typeface="Times New Roman" pitchFamily="18" charset="0"/>
                          <a:ea typeface="黑体" panose="02010609060101010101" pitchFamily="49" charset="-122"/>
                        </a:rPr>
                        <a:t>(1)_____________</a:t>
                      </a:r>
                      <a:r>
                        <a:rPr lang="en-US" altLang="zh-CN" sz="2400">
                          <a:solidFill>
                            <a:srgbClr val="000000"/>
                          </a:solidFill>
                          <a:latin typeface="Times New Roman" pitchFamily="18" charset="0"/>
                          <a:ea typeface="黑体" panose="02010609060101010101" pitchFamily="49" charset="-122"/>
                        </a:rPr>
                        <a:t>；</a:t>
                      </a:r>
                      <a:r>
                        <a:rPr lang="en-US" altLang="zh-CN" sz="24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改变电路中的电流和部分电路两端的电压．</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855662">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5.</a:t>
                      </a:r>
                      <a:r>
                        <a:rPr lang="en-US" altLang="zh-CN" sz="2400">
                          <a:solidFill>
                            <a:srgbClr val="000000"/>
                          </a:solidFill>
                          <a:latin typeface="Times New Roman" pitchFamily="18" charset="0"/>
                          <a:ea typeface="黑体" panose="02010609060101010101" pitchFamily="49" charset="-122"/>
                        </a:rPr>
                        <a:t>电阻箱</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41140" tIns="0" rIns="4114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r>
                        <a:rPr sz="2400">
                          <a:solidFill>
                            <a:srgbClr val="000000"/>
                          </a:solidFill>
                          <a:latin typeface="Times New Roman" pitchFamily="18" charset="0"/>
                          <a:ea typeface="黑体" panose="02010609060101010101" pitchFamily="49" charset="-122"/>
                        </a:rPr>
                        <a:t>各旋盘对应的指示点</a:t>
                      </a:r>
                      <a:r>
                        <a:rPr lang="en-US" altLang="zh-CN" sz="2400">
                          <a:solidFill>
                            <a:srgbClr val="000000"/>
                          </a:solidFill>
                          <a:latin typeface="Times New Roman" pitchFamily="18" charset="0"/>
                          <a:ea typeface="黑体" panose="02010609060101010101" pitchFamily="49" charset="-122"/>
                        </a:rPr>
                        <a:t>(Δ)</a:t>
                      </a:r>
                      <a:r>
                        <a:rPr lang="en-US" altLang="zh-CN" sz="2400">
                          <a:solidFill>
                            <a:srgbClr val="000000"/>
                          </a:solidFill>
                          <a:latin typeface="Times New Roman" pitchFamily="18" charset="0"/>
                          <a:ea typeface="黑体" panose="02010609060101010101" pitchFamily="49" charset="-122"/>
                        </a:rPr>
                        <a:t>的示数乘以面板上标记的倍数，然后加在一起，就是接入电路的阻值</a:t>
                      </a:r>
                      <a:endParaRPr sz="2400">
                        <a:solidFill>
                          <a:srgbClr val="000000"/>
                        </a:solidFill>
                        <a:latin typeface="等线" pitchFamily="2" charset="-122"/>
                        <a:ea typeface="等线" pitchFamily="2" charset="-122"/>
                      </a:endParaRPr>
                    </a:p>
                  </a:txBody>
                  <a:tcPr marL="41140" marR="4114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11291" name="Picture 2" descr="E:\资料   L\2020\课件\中考总复习\2021中考总复习·物理\543A.TIF"/>
          <p:cNvPicPr>
            <a:picLocks noChangeAspect="1"/>
          </p:cNvPicPr>
          <p:nvPr/>
        </p:nvPicPr>
        <p:blipFill>
          <a:blip r:embed="rId3" r:link="rId2"/>
          <a:stretch>
            <a:fillRect/>
          </a:stretch>
        </p:blipFill>
        <p:spPr>
          <a:xfrm>
            <a:off x="2936875" y="1319213"/>
            <a:ext cx="1722438" cy="536575"/>
          </a:xfrm>
          <a:prstGeom prst="rect">
            <a:avLst/>
          </a:prstGeom>
          <a:noFill/>
          <a:ln>
            <a:noFill/>
            <a:miter lim="800000"/>
          </a:ln>
        </p:spPr>
      </p:pic>
      <p:pic>
        <p:nvPicPr>
          <p:cNvPr id="11292" name="Picture 1" descr="E:\资料   L\2020\课件\中考总复习\2021中考总复习·物理\543B.TIF"/>
          <p:cNvPicPr>
            <a:picLocks noChangeAspect="1"/>
          </p:cNvPicPr>
          <p:nvPr/>
        </p:nvPicPr>
        <p:blipFill>
          <a:blip r:embed="rId5" r:link="rId4"/>
          <a:stretch>
            <a:fillRect/>
          </a:stretch>
        </p:blipFill>
        <p:spPr>
          <a:xfrm>
            <a:off x="6662738" y="1319213"/>
            <a:ext cx="1751012" cy="536575"/>
          </a:xfrm>
          <a:prstGeom prst="rect">
            <a:avLst/>
          </a:prstGeom>
          <a:noFill/>
          <a:ln>
            <a:noFill/>
            <a:miter lim="800000"/>
          </a:ln>
        </p:spPr>
      </p:pic>
      <p:sp>
        <p:nvSpPr>
          <p:cNvPr id="11293" name="矩形 5"/>
          <p:cNvSpPr/>
          <p:nvPr/>
        </p:nvSpPr>
        <p:spPr>
          <a:xfrm>
            <a:off x="4906963" y="2076450"/>
            <a:ext cx="801687"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长度</a:t>
            </a:r>
            <a:endParaRPr lang="zh-CN" altLang="en-US" sz="2400"/>
          </a:p>
        </p:txBody>
      </p:sp>
      <p:sp>
        <p:nvSpPr>
          <p:cNvPr id="11294" name="矩形 6"/>
          <p:cNvSpPr/>
          <p:nvPr/>
        </p:nvSpPr>
        <p:spPr>
          <a:xfrm>
            <a:off x="2341563" y="2951163"/>
            <a:ext cx="1724025"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最大电阻　</a:t>
            </a:r>
            <a:endParaRPr lang="zh-CN" altLang="en-US" sz="2400"/>
          </a:p>
        </p:txBody>
      </p:sp>
      <p:sp>
        <p:nvSpPr>
          <p:cNvPr id="11295" name="矩形 7"/>
          <p:cNvSpPr/>
          <p:nvPr/>
        </p:nvSpPr>
        <p:spPr>
          <a:xfrm>
            <a:off x="5094288" y="3292475"/>
            <a:ext cx="141605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最大电流</a:t>
            </a:r>
            <a:endParaRPr lang="zh-CN" altLang="en-US" sz="2400"/>
          </a:p>
        </p:txBody>
      </p:sp>
      <p:sp>
        <p:nvSpPr>
          <p:cNvPr id="11296" name="矩形 8"/>
          <p:cNvSpPr/>
          <p:nvPr/>
        </p:nvSpPr>
        <p:spPr>
          <a:xfrm>
            <a:off x="6264275" y="3706813"/>
            <a:ext cx="492125" cy="461962"/>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串</a:t>
            </a:r>
            <a:endParaRPr lang="zh-CN" altLang="en-US" sz="2400"/>
          </a:p>
        </p:txBody>
      </p:sp>
      <p:sp>
        <p:nvSpPr>
          <p:cNvPr id="11297" name="矩形 9"/>
          <p:cNvSpPr/>
          <p:nvPr/>
        </p:nvSpPr>
        <p:spPr>
          <a:xfrm>
            <a:off x="2949575" y="4098925"/>
            <a:ext cx="1722438"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一上一下　</a:t>
            </a:r>
            <a:endParaRPr lang="zh-CN" altLang="en-US" sz="2400"/>
          </a:p>
        </p:txBody>
      </p:sp>
      <p:sp>
        <p:nvSpPr>
          <p:cNvPr id="11298" name="矩形 10"/>
          <p:cNvSpPr/>
          <p:nvPr/>
        </p:nvSpPr>
        <p:spPr>
          <a:xfrm>
            <a:off x="1660525" y="4448175"/>
            <a:ext cx="80010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最大</a:t>
            </a:r>
            <a:endParaRPr lang="zh-CN" altLang="en-US" sz="2400"/>
          </a:p>
        </p:txBody>
      </p:sp>
      <p:sp>
        <p:nvSpPr>
          <p:cNvPr id="11299" name="矩形 11"/>
          <p:cNvSpPr/>
          <p:nvPr/>
        </p:nvSpPr>
        <p:spPr>
          <a:xfrm>
            <a:off x="2038350" y="4867275"/>
            <a:ext cx="1416050" cy="461963"/>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400" spc="0">
                <a:solidFill>
                  <a:srgbClr val="FF0000"/>
                </a:solidFill>
                <a:latin typeface="Times New Roman" pitchFamily="18" charset="0"/>
                <a:ea typeface="黑体" pitchFamily="49" charset="-122"/>
              </a:rPr>
              <a:t>保护电路</a:t>
            </a:r>
            <a:endParaRPr lang="zh-CN" alt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fade">
                                      <p:cBhvr>
                                        <p:cTn id="7" dur="500"/>
                                        <p:tgtEl>
                                          <p:spTgt spid="11267"/>
                                        </p:tgtEl>
                                      </p:cBhvr>
                                    </p:animEffect>
                                  </p:childTnLst>
                                </p:cTn>
                              </p:par>
                              <p:par>
                                <p:cTn id="8" presetID="10" presetClass="entr" presetSubtype="0" fill="hold" nodeType="withEffect">
                                  <p:stCondLst>
                                    <p:cond delay="0"/>
                                  </p:stCondLst>
                                  <p:childTnLst>
                                    <p:set>
                                      <p:cBhvr>
                                        <p:cTn id="9" dur="1" fill="hold">
                                          <p:stCondLst>
                                            <p:cond delay="0"/>
                                          </p:stCondLst>
                                        </p:cTn>
                                        <p:tgtEl>
                                          <p:spTgt spid="11268"/>
                                        </p:tgtEl>
                                        <p:attrNameLst>
                                          <p:attrName>style.visibility</p:attrName>
                                        </p:attrNameLst>
                                      </p:cBhvr>
                                      <p:to>
                                        <p:strVal val="visible"/>
                                      </p:to>
                                    </p:set>
                                    <p:animEffect transition="in" filter="fade">
                                      <p:cBhvr>
                                        <p:cTn id="10" dur="500"/>
                                        <p:tgtEl>
                                          <p:spTgt spid="11268"/>
                                        </p:tgtEl>
                                      </p:cBhvr>
                                    </p:animEffect>
                                  </p:childTnLst>
                                </p:cTn>
                              </p:par>
                              <p:par>
                                <p:cTn id="11" presetID="10" presetClass="entr" presetSubtype="0" fill="hold" nodeType="withEffect">
                                  <p:stCondLst>
                                    <p:cond delay="0"/>
                                  </p:stCondLst>
                                  <p:childTnLst>
                                    <p:set>
                                      <p:cBhvr>
                                        <p:cTn id="12" dur="1" fill="hold">
                                          <p:stCondLst>
                                            <p:cond delay="0"/>
                                          </p:stCondLst>
                                        </p:cTn>
                                        <p:tgtEl>
                                          <p:spTgt spid="11291"/>
                                        </p:tgtEl>
                                        <p:attrNameLst>
                                          <p:attrName>style.visibility</p:attrName>
                                        </p:attrNameLst>
                                      </p:cBhvr>
                                      <p:to>
                                        <p:strVal val="visible"/>
                                      </p:to>
                                    </p:set>
                                    <p:animEffect transition="in" filter="fade">
                                      <p:cBhvr>
                                        <p:cTn id="13" dur="500"/>
                                        <p:tgtEl>
                                          <p:spTgt spid="11291"/>
                                        </p:tgtEl>
                                      </p:cBhvr>
                                    </p:animEffect>
                                  </p:childTnLst>
                                </p:cTn>
                              </p:par>
                              <p:par>
                                <p:cTn id="14" presetID="10" presetClass="entr" presetSubtype="0" fill="hold" nodeType="withEffect">
                                  <p:stCondLst>
                                    <p:cond delay="0"/>
                                  </p:stCondLst>
                                  <p:childTnLst>
                                    <p:set>
                                      <p:cBhvr>
                                        <p:cTn id="15" dur="1" fill="hold">
                                          <p:stCondLst>
                                            <p:cond delay="0"/>
                                          </p:stCondLst>
                                        </p:cTn>
                                        <p:tgtEl>
                                          <p:spTgt spid="11292"/>
                                        </p:tgtEl>
                                        <p:attrNameLst>
                                          <p:attrName>style.visibility</p:attrName>
                                        </p:attrNameLst>
                                      </p:cBhvr>
                                      <p:to>
                                        <p:strVal val="visible"/>
                                      </p:to>
                                    </p:set>
                                    <p:animEffect transition="in" filter="fade">
                                      <p:cBhvr>
                                        <p:cTn id="16" dur="500"/>
                                        <p:tgtEl>
                                          <p:spTgt spid="11292"/>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1293"/>
                                        </p:tgtEl>
                                        <p:attrNameLst>
                                          <p:attrName>style.visibility</p:attrName>
                                        </p:attrNameLst>
                                      </p:cBhvr>
                                      <p:to>
                                        <p:strVal val="visible"/>
                                      </p:to>
                                    </p:set>
                                    <p:anim calcmode="lin" valueType="num">
                                      <p:cBhvr additive="base">
                                        <p:cTn id="21" dur="500" fill="hold"/>
                                        <p:tgtEl>
                                          <p:spTgt spid="11293"/>
                                        </p:tgtEl>
                                        <p:attrNameLst>
                                          <p:attrName>ppt_x</p:attrName>
                                        </p:attrNameLst>
                                      </p:cBhvr>
                                      <p:tavLst>
                                        <p:tav tm="0">
                                          <p:val>
                                            <p:strVal val="#ppt_x"/>
                                          </p:val>
                                        </p:tav>
                                        <p:tav tm="100000">
                                          <p:val>
                                            <p:strVal val="#ppt_x"/>
                                          </p:val>
                                        </p:tav>
                                      </p:tavLst>
                                    </p:anim>
                                    <p:anim calcmode="lin" valueType="num">
                                      <p:cBhvr additive="base">
                                        <p:cTn id="22" dur="500" fill="hold"/>
                                        <p:tgtEl>
                                          <p:spTgt spid="11293"/>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1294"/>
                                        </p:tgtEl>
                                        <p:attrNameLst>
                                          <p:attrName>style.visibility</p:attrName>
                                        </p:attrNameLst>
                                      </p:cBhvr>
                                      <p:to>
                                        <p:strVal val="visible"/>
                                      </p:to>
                                    </p:set>
                                    <p:anim calcmode="lin" valueType="num">
                                      <p:cBhvr additive="base">
                                        <p:cTn id="27" dur="500" fill="hold"/>
                                        <p:tgtEl>
                                          <p:spTgt spid="11294"/>
                                        </p:tgtEl>
                                        <p:attrNameLst>
                                          <p:attrName>ppt_x</p:attrName>
                                        </p:attrNameLst>
                                      </p:cBhvr>
                                      <p:tavLst>
                                        <p:tav tm="0">
                                          <p:val>
                                            <p:strVal val="#ppt_x"/>
                                          </p:val>
                                        </p:tav>
                                        <p:tav tm="100000">
                                          <p:val>
                                            <p:strVal val="#ppt_x"/>
                                          </p:val>
                                        </p:tav>
                                      </p:tavLst>
                                    </p:anim>
                                    <p:anim calcmode="lin" valueType="num">
                                      <p:cBhvr additive="base">
                                        <p:cTn id="28" dur="500" fill="hold"/>
                                        <p:tgtEl>
                                          <p:spTgt spid="11294"/>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1295"/>
                                        </p:tgtEl>
                                        <p:attrNameLst>
                                          <p:attrName>style.visibility</p:attrName>
                                        </p:attrNameLst>
                                      </p:cBhvr>
                                      <p:to>
                                        <p:strVal val="visible"/>
                                      </p:to>
                                    </p:set>
                                    <p:anim calcmode="lin" valueType="num">
                                      <p:cBhvr additive="base">
                                        <p:cTn id="33" dur="500" fill="hold"/>
                                        <p:tgtEl>
                                          <p:spTgt spid="11295"/>
                                        </p:tgtEl>
                                        <p:attrNameLst>
                                          <p:attrName>ppt_x</p:attrName>
                                        </p:attrNameLst>
                                      </p:cBhvr>
                                      <p:tavLst>
                                        <p:tav tm="0">
                                          <p:val>
                                            <p:strVal val="#ppt_x"/>
                                          </p:val>
                                        </p:tav>
                                        <p:tav tm="100000">
                                          <p:val>
                                            <p:strVal val="#ppt_x"/>
                                          </p:val>
                                        </p:tav>
                                      </p:tavLst>
                                    </p:anim>
                                    <p:anim calcmode="lin" valueType="num">
                                      <p:cBhvr additive="base">
                                        <p:cTn id="34" dur="500" fill="hold"/>
                                        <p:tgtEl>
                                          <p:spTgt spid="11295"/>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1296"/>
                                        </p:tgtEl>
                                        <p:attrNameLst>
                                          <p:attrName>style.visibility</p:attrName>
                                        </p:attrNameLst>
                                      </p:cBhvr>
                                      <p:to>
                                        <p:strVal val="visible"/>
                                      </p:to>
                                    </p:set>
                                    <p:anim calcmode="lin" valueType="num">
                                      <p:cBhvr additive="base">
                                        <p:cTn id="39" dur="500" fill="hold"/>
                                        <p:tgtEl>
                                          <p:spTgt spid="11296"/>
                                        </p:tgtEl>
                                        <p:attrNameLst>
                                          <p:attrName>ppt_x</p:attrName>
                                        </p:attrNameLst>
                                      </p:cBhvr>
                                      <p:tavLst>
                                        <p:tav tm="0">
                                          <p:val>
                                            <p:strVal val="#ppt_x"/>
                                          </p:val>
                                        </p:tav>
                                        <p:tav tm="100000">
                                          <p:val>
                                            <p:strVal val="#ppt_x"/>
                                          </p:val>
                                        </p:tav>
                                      </p:tavLst>
                                    </p:anim>
                                    <p:anim calcmode="lin" valueType="num">
                                      <p:cBhvr additive="base">
                                        <p:cTn id="40" dur="500" fill="hold"/>
                                        <p:tgtEl>
                                          <p:spTgt spid="11296"/>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1297"/>
                                        </p:tgtEl>
                                        <p:attrNameLst>
                                          <p:attrName>style.visibility</p:attrName>
                                        </p:attrNameLst>
                                      </p:cBhvr>
                                      <p:to>
                                        <p:strVal val="visible"/>
                                      </p:to>
                                    </p:set>
                                    <p:anim calcmode="lin" valueType="num">
                                      <p:cBhvr additive="base">
                                        <p:cTn id="45" dur="500" fill="hold"/>
                                        <p:tgtEl>
                                          <p:spTgt spid="11297"/>
                                        </p:tgtEl>
                                        <p:attrNameLst>
                                          <p:attrName>ppt_x</p:attrName>
                                        </p:attrNameLst>
                                      </p:cBhvr>
                                      <p:tavLst>
                                        <p:tav tm="0">
                                          <p:val>
                                            <p:strVal val="#ppt_x"/>
                                          </p:val>
                                        </p:tav>
                                        <p:tav tm="100000">
                                          <p:val>
                                            <p:strVal val="#ppt_x"/>
                                          </p:val>
                                        </p:tav>
                                      </p:tavLst>
                                    </p:anim>
                                    <p:anim calcmode="lin" valueType="num">
                                      <p:cBhvr additive="base">
                                        <p:cTn id="46" dur="500" fill="hold"/>
                                        <p:tgtEl>
                                          <p:spTgt spid="11297"/>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1298"/>
                                        </p:tgtEl>
                                        <p:attrNameLst>
                                          <p:attrName>style.visibility</p:attrName>
                                        </p:attrNameLst>
                                      </p:cBhvr>
                                      <p:to>
                                        <p:strVal val="visible"/>
                                      </p:to>
                                    </p:set>
                                    <p:anim calcmode="lin" valueType="num">
                                      <p:cBhvr additive="base">
                                        <p:cTn id="51" dur="500" fill="hold"/>
                                        <p:tgtEl>
                                          <p:spTgt spid="11298"/>
                                        </p:tgtEl>
                                        <p:attrNameLst>
                                          <p:attrName>ppt_x</p:attrName>
                                        </p:attrNameLst>
                                      </p:cBhvr>
                                      <p:tavLst>
                                        <p:tav tm="0">
                                          <p:val>
                                            <p:strVal val="#ppt_x"/>
                                          </p:val>
                                        </p:tav>
                                        <p:tav tm="100000">
                                          <p:val>
                                            <p:strVal val="#ppt_x"/>
                                          </p:val>
                                        </p:tav>
                                      </p:tavLst>
                                    </p:anim>
                                    <p:anim calcmode="lin" valueType="num">
                                      <p:cBhvr additive="base">
                                        <p:cTn id="52" dur="500" fill="hold"/>
                                        <p:tgtEl>
                                          <p:spTgt spid="11298"/>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11299"/>
                                        </p:tgtEl>
                                        <p:attrNameLst>
                                          <p:attrName>style.visibility</p:attrName>
                                        </p:attrNameLst>
                                      </p:cBhvr>
                                      <p:to>
                                        <p:strVal val="visible"/>
                                      </p:to>
                                    </p:set>
                                    <p:anim calcmode="lin" valueType="num">
                                      <p:cBhvr additive="base">
                                        <p:cTn id="57" dur="500" fill="hold"/>
                                        <p:tgtEl>
                                          <p:spTgt spid="11299"/>
                                        </p:tgtEl>
                                        <p:attrNameLst>
                                          <p:attrName>ppt_x</p:attrName>
                                        </p:attrNameLst>
                                      </p:cBhvr>
                                      <p:tavLst>
                                        <p:tav tm="0">
                                          <p:val>
                                            <p:strVal val="#ppt_x"/>
                                          </p:val>
                                        </p:tav>
                                        <p:tav tm="100000">
                                          <p:val>
                                            <p:strVal val="#ppt_x"/>
                                          </p:val>
                                        </p:tav>
                                      </p:tavLst>
                                    </p:anim>
                                    <p:anim calcmode="lin" valueType="num">
                                      <p:cBhvr additive="base">
                                        <p:cTn id="58" dur="500" fill="hold"/>
                                        <p:tgtEl>
                                          <p:spTgt spid="112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93" grpId="0"/>
      <p:bldP spid="11294" grpId="0"/>
      <p:bldP spid="11295" grpId="0"/>
      <p:bldP spid="11296" grpId="0"/>
      <p:bldP spid="11297" grpId="0"/>
      <p:bldP spid="11298" grpId="0"/>
      <p:bldP spid="1129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标题 2"/>
          <p:cNvSpPr>
            <a:spLocks noGrp="1"/>
          </p:cNvSpPr>
          <p:nvPr>
            <p:ph type="title" idx="4294967295"/>
          </p:nvPr>
        </p:nvSpPr>
        <p:spPr>
          <a:xfrm>
            <a:off x="471488" y="766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一　  电压、电压表　 </a:t>
            </a:r>
            <a:br>
              <a:rPr lang="en-US" altLang="zh-CN" sz="2800"/>
            </a:br>
            <a:r>
              <a:rPr lang="en-US" altLang="zh-CN" sz="2800"/>
              <a:t>          </a:t>
            </a:r>
            <a:r>
              <a:rPr lang="zh-CN" altLang="zh-CN" sz="2800"/>
              <a:t>在如下图中，要使</a:t>
            </a:r>
            <a:r>
              <a:rPr lang="en-US" altLang="zh-CN" sz="2800"/>
              <a:t>L</a:t>
            </a:r>
            <a:r>
              <a:rPr lang="en-US" altLang="zh-CN" sz="2800" baseline="-25000"/>
              <a:t>1</a:t>
            </a:r>
            <a:r>
              <a:rPr lang="zh-CN" altLang="zh-CN" sz="2800"/>
              <a:t>与</a:t>
            </a:r>
            <a:r>
              <a:rPr lang="en-US" altLang="zh-CN" sz="2800"/>
              <a:t>L</a:t>
            </a:r>
            <a:r>
              <a:rPr lang="en-US" altLang="zh-CN" sz="2800" baseline="-25000"/>
              <a:t>2</a:t>
            </a:r>
            <a:r>
              <a:rPr lang="zh-CN" altLang="zh-CN" sz="2800"/>
              <a:t>串联，在</a:t>
            </a:r>
            <a:r>
              <a:rPr lang="en-US" altLang="zh-CN" sz="2800"/>
              <a:t>“</a:t>
            </a:r>
            <a:r>
              <a:rPr lang="zh-CN" altLang="zh-CN" sz="2800"/>
              <a:t>〇</a:t>
            </a:r>
            <a:r>
              <a:rPr lang="en-US" altLang="zh-CN" sz="2800"/>
              <a:t>”</a:t>
            </a:r>
            <a:r>
              <a:rPr lang="zh-CN" altLang="zh-CN" sz="2800"/>
              <a:t>处接入电流表或电压表，测量电路中的电流、</a:t>
            </a:r>
            <a:r>
              <a:rPr lang="en-US" altLang="zh-CN" sz="2800"/>
              <a:t>L</a:t>
            </a:r>
            <a:r>
              <a:rPr lang="en-US" altLang="zh-CN" sz="2800" baseline="-25000"/>
              <a:t>1</a:t>
            </a:r>
            <a:r>
              <a:rPr lang="zh-CN" altLang="zh-CN" sz="2800"/>
              <a:t>两端的电压．以下做法正确的是</a:t>
            </a:r>
            <a:r>
              <a:rPr lang="en-US" altLang="zh-CN" sz="2800"/>
              <a:t>(</a:t>
            </a:r>
            <a:r>
              <a:rPr lang="zh-CN" altLang="zh-CN" sz="2800"/>
              <a:t>　　</a:t>
            </a:r>
            <a:r>
              <a:rPr lang="en-US" altLang="zh-CN" sz="2800"/>
              <a:t>)</a:t>
            </a:r>
            <a:br>
              <a:rPr lang="zh-CN" altLang="zh-CN" sz="2800"/>
            </a:br>
            <a:r>
              <a:rPr lang="en-US" altLang="zh-CN" sz="2800"/>
              <a:t>A.</a:t>
            </a:r>
            <a:r>
              <a:rPr lang="en-US" altLang="zh-CN" sz="2800" i="1"/>
              <a:t>a</a:t>
            </a:r>
            <a:r>
              <a:rPr lang="zh-CN" altLang="zh-CN" sz="2800"/>
              <a:t>为电流表，</a:t>
            </a:r>
            <a:r>
              <a:rPr lang="en-US" altLang="zh-CN" sz="2800" i="1"/>
              <a:t>b</a:t>
            </a:r>
            <a:r>
              <a:rPr lang="zh-CN" altLang="zh-CN" sz="2800"/>
              <a:t>为电流表</a:t>
            </a:r>
            <a:r>
              <a:rPr lang="en-US" altLang="zh-CN" sz="2800"/>
              <a:t>	</a:t>
            </a:r>
            <a:br>
              <a:rPr lang="zh-CN" altLang="zh-CN" sz="2800"/>
            </a:br>
            <a:r>
              <a:rPr lang="en-US" altLang="zh-CN" sz="2800"/>
              <a:t>B</a:t>
            </a:r>
            <a:r>
              <a:rPr lang="zh-CN" altLang="zh-CN" sz="2800"/>
              <a:t>．</a:t>
            </a:r>
            <a:r>
              <a:rPr lang="en-US" altLang="zh-CN" sz="2800" i="1"/>
              <a:t>a</a:t>
            </a:r>
            <a:r>
              <a:rPr lang="zh-CN" altLang="zh-CN" sz="2800"/>
              <a:t>为电压表，</a:t>
            </a:r>
            <a:r>
              <a:rPr lang="en-US" altLang="zh-CN" sz="2800" i="1"/>
              <a:t>b</a:t>
            </a:r>
            <a:r>
              <a:rPr lang="zh-CN" altLang="zh-CN" sz="2800"/>
              <a:t>为电流表</a:t>
            </a:r>
            <a:r>
              <a:rPr lang="en-US" altLang="zh-CN" sz="2800"/>
              <a:t>	</a:t>
            </a:r>
            <a:br>
              <a:rPr lang="zh-CN" altLang="zh-CN" sz="2800"/>
            </a:br>
            <a:r>
              <a:rPr lang="en-US" altLang="zh-CN" sz="2800"/>
              <a:t>C</a:t>
            </a:r>
            <a:r>
              <a:rPr lang="zh-CN" altLang="zh-CN" sz="2800"/>
              <a:t>．</a:t>
            </a:r>
            <a:r>
              <a:rPr lang="en-US" altLang="zh-CN" sz="2800" i="1"/>
              <a:t>a</a:t>
            </a:r>
            <a:r>
              <a:rPr lang="zh-CN" altLang="zh-CN" sz="2800"/>
              <a:t>为电流表，</a:t>
            </a:r>
            <a:r>
              <a:rPr lang="en-US" altLang="zh-CN" sz="2800" i="1"/>
              <a:t>b</a:t>
            </a:r>
            <a:r>
              <a:rPr lang="zh-CN" altLang="zh-CN" sz="2800"/>
              <a:t>为电压表</a:t>
            </a:r>
            <a:r>
              <a:rPr lang="en-US" altLang="zh-CN" sz="2800"/>
              <a:t>	</a:t>
            </a:r>
            <a:br>
              <a:rPr lang="zh-CN" altLang="zh-CN" sz="2800"/>
            </a:br>
            <a:r>
              <a:rPr lang="en-US" altLang="zh-CN" sz="2800"/>
              <a:t>D</a:t>
            </a:r>
            <a:r>
              <a:rPr lang="zh-CN" altLang="zh-CN" sz="2800"/>
              <a:t>．</a:t>
            </a:r>
            <a:r>
              <a:rPr lang="en-US" altLang="zh-CN" sz="2800" i="1"/>
              <a:t>a</a:t>
            </a:r>
            <a:r>
              <a:rPr lang="zh-CN" altLang="zh-CN" sz="2800"/>
              <a:t>为电压表，</a:t>
            </a:r>
            <a:r>
              <a:rPr lang="en-US" altLang="zh-CN" sz="2800" i="1"/>
              <a:t>b</a:t>
            </a:r>
            <a:r>
              <a:rPr lang="zh-CN" altLang="zh-CN" sz="2800"/>
              <a:t>为电压表</a:t>
            </a:r>
            <a:br>
              <a:rPr lang="zh-CN" altLang="zh-CN" sz="2800"/>
            </a:br>
            <a:endParaRPr lang="zh-CN" altLang="en-US" sz="2800"/>
          </a:p>
        </p:txBody>
      </p:sp>
      <p:pic>
        <p:nvPicPr>
          <p:cNvPr id="12291" name="Picture 2"/>
          <p:cNvPicPr>
            <a:picLocks noChangeAspect="1"/>
          </p:cNvPicPr>
          <p:nvPr/>
        </p:nvPicPr>
        <p:blipFill>
          <a:blip r:embed="rId2"/>
          <a:stretch>
            <a:fillRect/>
          </a:stretch>
        </p:blipFill>
        <p:spPr>
          <a:xfrm>
            <a:off x="563563" y="1597025"/>
            <a:ext cx="792162" cy="395288"/>
          </a:xfrm>
          <a:prstGeom prst="rect">
            <a:avLst/>
          </a:prstGeom>
          <a:noFill/>
          <a:ln>
            <a:noFill/>
            <a:miter lim="800000"/>
          </a:ln>
        </p:spPr>
      </p:pic>
      <p:sp>
        <p:nvSpPr>
          <p:cNvPr id="12292"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2293" name="Picture 7"/>
          <p:cNvPicPr>
            <a:picLocks noChangeAspect="1"/>
          </p:cNvPicPr>
          <p:nvPr/>
        </p:nvPicPr>
        <p:blipFill>
          <a:blip r:embed="rId3"/>
          <a:stretch>
            <a:fillRect/>
          </a:stretch>
        </p:blipFill>
        <p:spPr>
          <a:xfrm>
            <a:off x="5372100" y="3189288"/>
            <a:ext cx="2844800" cy="2114550"/>
          </a:xfrm>
          <a:prstGeom prst="rect">
            <a:avLst/>
          </a:prstGeom>
          <a:noFill/>
          <a:ln>
            <a:noFill/>
            <a:miter lim="800000"/>
          </a:ln>
        </p:spPr>
      </p:pic>
      <p:sp>
        <p:nvSpPr>
          <p:cNvPr id="12294" name="矩形 3"/>
          <p:cNvSpPr/>
          <p:nvPr/>
        </p:nvSpPr>
        <p:spPr>
          <a:xfrm>
            <a:off x="4418013" y="2844800"/>
            <a:ext cx="457200"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90"/>
                                        </p:tgtEl>
                                        <p:attrNameLst>
                                          <p:attrName>style.visibility</p:attrName>
                                        </p:attrNameLst>
                                      </p:cBhvr>
                                      <p:to>
                                        <p:strVal val="visible"/>
                                      </p:to>
                                    </p:set>
                                    <p:animEffect transition="in" filter="fade">
                                      <p:cBhvr>
                                        <p:cTn id="10" dur="500"/>
                                        <p:tgtEl>
                                          <p:spTgt spid="12290"/>
                                        </p:tgtEl>
                                      </p:cBhvr>
                                    </p:animEffect>
                                  </p:childTnLst>
                                </p:cTn>
                              </p:par>
                              <p:par>
                                <p:cTn id="11" presetID="10" presetClass="entr" presetSubtype="0" fill="hold" nodeType="withEffect">
                                  <p:stCondLst>
                                    <p:cond delay="0"/>
                                  </p:stCondLst>
                                  <p:childTnLst>
                                    <p:set>
                                      <p:cBhvr>
                                        <p:cTn id="12" dur="1" fill="hold">
                                          <p:stCondLst>
                                            <p:cond delay="0"/>
                                          </p:stCondLst>
                                        </p:cTn>
                                        <p:tgtEl>
                                          <p:spTgt spid="12293"/>
                                        </p:tgtEl>
                                        <p:attrNameLst>
                                          <p:attrName>style.visibility</p:attrName>
                                        </p:attrNameLst>
                                      </p:cBhvr>
                                      <p:to>
                                        <p:strVal val="visible"/>
                                      </p:to>
                                    </p:set>
                                    <p:animEffect transition="in" filter="fade">
                                      <p:cBhvr>
                                        <p:cTn id="13" dur="500"/>
                                        <p:tgtEl>
                                          <p:spTgt spid="1229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2294"/>
                                        </p:tgtEl>
                                        <p:attrNameLst>
                                          <p:attrName>style.visibility</p:attrName>
                                        </p:attrNameLst>
                                      </p:cBhvr>
                                      <p:to>
                                        <p:strVal val="visible"/>
                                      </p:to>
                                    </p:set>
                                    <p:anim calcmode="lin" valueType="num">
                                      <p:cBhvr additive="base">
                                        <p:cTn id="18" dur="500" fill="hold"/>
                                        <p:tgtEl>
                                          <p:spTgt spid="12294"/>
                                        </p:tgtEl>
                                        <p:attrNameLst>
                                          <p:attrName>ppt_x</p:attrName>
                                        </p:attrNameLst>
                                      </p:cBhvr>
                                      <p:tavLst>
                                        <p:tav tm="0">
                                          <p:val>
                                            <p:strVal val="#ppt_x"/>
                                          </p:val>
                                        </p:tav>
                                        <p:tav tm="100000">
                                          <p:val>
                                            <p:strVal val="#ppt_x"/>
                                          </p:val>
                                        </p:tav>
                                      </p:tavLst>
                                    </p:anim>
                                    <p:anim calcmode="lin" valueType="num">
                                      <p:cBhvr additive="base">
                                        <p:cTn id="19"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4"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3315" name="标题 1"/>
          <p:cNvSpPr>
            <a:spLocks noGrp="1"/>
          </p:cNvSpPr>
          <p:nvPr>
            <p:ph type="title" idx="4294967295"/>
          </p:nvPr>
        </p:nvSpPr>
        <p:spPr>
          <a:xfrm>
            <a:off x="577850" y="2460625"/>
            <a:ext cx="8128000" cy="1408113"/>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【点拔】电压表与用电器并联，电流表与用电器串联；在电路中，电压表可看作断路．</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additive="base">
                                        <p:cTn id="7" dur="500" fill="hold"/>
                                        <p:tgtEl>
                                          <p:spTgt spid="13315"/>
                                        </p:tgtEl>
                                        <p:attrNameLst>
                                          <p:attrName>ppt_x</p:attrName>
                                        </p:attrNameLst>
                                      </p:cBhvr>
                                      <p:tavLst>
                                        <p:tav tm="0">
                                          <p:val>
                                            <p:strVal val="#ppt_x"/>
                                          </p:val>
                                        </p:tav>
                                        <p:tav tm="100000">
                                          <p:val>
                                            <p:strVal val="#ppt_x"/>
                                          </p:val>
                                        </p:tav>
                                      </p:tavLst>
                                    </p:anim>
                                    <p:anim calcmode="lin" valueType="num">
                                      <p:cBhvr additive="base">
                                        <p:cTn id="8" dur="500" fill="hold"/>
                                        <p:tgtEl>
                                          <p:spTgt spid="133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idx="4294967295"/>
          </p:nvPr>
        </p:nvSpPr>
        <p:spPr>
          <a:xfrm>
            <a:off x="508000"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如下图所示电路中，要使电阻</a:t>
            </a:r>
            <a:r>
              <a:rPr lang="en-US" altLang="zh-CN" sz="2800" i="1"/>
              <a:t>R</a:t>
            </a:r>
            <a:r>
              <a:rPr lang="en-US" altLang="zh-CN" sz="2800" baseline="-25000"/>
              <a:t>1</a:t>
            </a:r>
            <a:r>
              <a:rPr lang="zh-CN" altLang="zh-CN" sz="2800"/>
              <a:t>、</a:t>
            </a:r>
            <a:r>
              <a:rPr lang="en-US" altLang="zh-CN" sz="2800" i="1"/>
              <a:t>R</a:t>
            </a:r>
            <a:r>
              <a:rPr lang="en-US" altLang="zh-CN" sz="2800" baseline="-25000"/>
              <a:t>2</a:t>
            </a:r>
            <a:r>
              <a:rPr lang="zh-CN" altLang="zh-CN" sz="2800"/>
              <a:t>并联，甲、乙应该接入的是</a:t>
            </a:r>
            <a:r>
              <a:rPr lang="en-US" altLang="zh-CN" sz="2800"/>
              <a:t>(</a:t>
            </a:r>
            <a:r>
              <a:rPr lang="zh-CN" altLang="zh-CN" sz="2800"/>
              <a:t>　　</a:t>
            </a:r>
            <a:r>
              <a:rPr lang="en-US" altLang="zh-CN" sz="2800"/>
              <a:t>)</a:t>
            </a:r>
            <a:br>
              <a:rPr lang="zh-CN" altLang="zh-CN" sz="2800"/>
            </a:br>
            <a:r>
              <a:rPr lang="en-US" altLang="zh-CN" sz="2800"/>
              <a:t>A.</a:t>
            </a:r>
            <a:r>
              <a:rPr lang="zh-CN" altLang="zh-CN" sz="2800"/>
              <a:t>闭合开关</a:t>
            </a:r>
            <a:r>
              <a:rPr lang="en-US" altLang="zh-CN" sz="2800"/>
              <a:t>S</a:t>
            </a:r>
            <a:r>
              <a:rPr lang="zh-CN" altLang="zh-CN" sz="2800"/>
              <a:t>，甲接电压表，乙接电流表</a:t>
            </a:r>
            <a:r>
              <a:rPr lang="en-US" altLang="zh-CN" sz="2800"/>
              <a:t>	</a:t>
            </a:r>
            <a:br>
              <a:rPr lang="zh-CN" altLang="zh-CN" sz="2800"/>
            </a:br>
            <a:r>
              <a:rPr lang="en-US" altLang="zh-CN" sz="2800"/>
              <a:t>B</a:t>
            </a:r>
            <a:r>
              <a:rPr lang="zh-CN" altLang="zh-CN" sz="2800"/>
              <a:t>．闭合开关</a:t>
            </a:r>
            <a:r>
              <a:rPr lang="en-US" altLang="zh-CN" sz="2800"/>
              <a:t>S</a:t>
            </a:r>
            <a:r>
              <a:rPr lang="zh-CN" altLang="zh-CN" sz="2800"/>
              <a:t>，甲接电流表，乙接电压表</a:t>
            </a:r>
            <a:r>
              <a:rPr lang="en-US" altLang="zh-CN" sz="2800"/>
              <a:t>	</a:t>
            </a:r>
            <a:br>
              <a:rPr lang="zh-CN" altLang="zh-CN" sz="2800"/>
            </a:br>
            <a:r>
              <a:rPr lang="en-US" altLang="zh-CN" sz="2800"/>
              <a:t>C</a:t>
            </a:r>
            <a:r>
              <a:rPr lang="zh-CN" altLang="zh-CN" sz="2800"/>
              <a:t>．断开开关</a:t>
            </a:r>
            <a:r>
              <a:rPr lang="en-US" altLang="zh-CN" sz="2800"/>
              <a:t>S</a:t>
            </a:r>
            <a:r>
              <a:rPr lang="zh-CN" altLang="zh-CN" sz="2800"/>
              <a:t>，甲接电压表，乙接电流表</a:t>
            </a:r>
            <a:r>
              <a:rPr lang="en-US" altLang="zh-CN" sz="2800"/>
              <a:t>	</a:t>
            </a:r>
            <a:br>
              <a:rPr lang="zh-CN" altLang="zh-CN" sz="2800"/>
            </a:br>
            <a:r>
              <a:rPr lang="en-US" altLang="zh-CN" sz="2800"/>
              <a:t>D</a:t>
            </a:r>
            <a:r>
              <a:rPr lang="zh-CN" altLang="zh-CN" sz="2800"/>
              <a:t>．断开开关</a:t>
            </a:r>
            <a:r>
              <a:rPr lang="en-US" altLang="zh-CN" sz="2800"/>
              <a:t>S</a:t>
            </a:r>
            <a:r>
              <a:rPr lang="zh-CN" altLang="zh-CN" sz="2800"/>
              <a:t>，甲、乙都接电流表</a:t>
            </a:r>
            <a:br>
              <a:rPr lang="zh-CN" altLang="zh-CN" sz="2800"/>
            </a:br>
            <a:endParaRPr lang="zh-CN" altLang="en-US" sz="2800"/>
          </a:p>
        </p:txBody>
      </p:sp>
      <p:pic>
        <p:nvPicPr>
          <p:cNvPr id="14339" name="Picture 2"/>
          <p:cNvPicPr>
            <a:picLocks noChangeAspect="1"/>
          </p:cNvPicPr>
          <p:nvPr/>
        </p:nvPicPr>
        <p:blipFill>
          <a:blip r:embed="rId2"/>
          <a:stretch>
            <a:fillRect/>
          </a:stretch>
        </p:blipFill>
        <p:spPr>
          <a:xfrm>
            <a:off x="738188" y="1306513"/>
            <a:ext cx="1323975" cy="487362"/>
          </a:xfrm>
          <a:prstGeom prst="rect">
            <a:avLst/>
          </a:prstGeom>
          <a:noFill/>
          <a:ln>
            <a:noFill/>
            <a:miter lim="800000"/>
          </a:ln>
        </p:spPr>
      </p:pic>
      <p:sp>
        <p:nvSpPr>
          <p:cNvPr id="14340" name="矩形 5"/>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4341" name="Picture 7"/>
          <p:cNvPicPr>
            <a:picLocks noChangeAspect="1"/>
          </p:cNvPicPr>
          <p:nvPr/>
        </p:nvPicPr>
        <p:blipFill>
          <a:blip r:embed="rId3"/>
          <a:stretch>
            <a:fillRect/>
          </a:stretch>
        </p:blipFill>
        <p:spPr>
          <a:xfrm>
            <a:off x="6411913" y="4391025"/>
            <a:ext cx="1881187" cy="1749425"/>
          </a:xfrm>
          <a:prstGeom prst="rect">
            <a:avLst/>
          </a:prstGeom>
          <a:noFill/>
          <a:ln>
            <a:noFill/>
            <a:miter lim="800000"/>
          </a:ln>
        </p:spPr>
      </p:pic>
      <p:sp>
        <p:nvSpPr>
          <p:cNvPr id="14342" name="矩形 8"/>
          <p:cNvSpPr/>
          <p:nvPr/>
        </p:nvSpPr>
        <p:spPr>
          <a:xfrm>
            <a:off x="4770438" y="1949450"/>
            <a:ext cx="482600"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fade">
                                      <p:cBhvr>
                                        <p:cTn id="7" dur="500"/>
                                        <p:tgtEl>
                                          <p:spTgt spid="1433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338"/>
                                        </p:tgtEl>
                                        <p:attrNameLst>
                                          <p:attrName>style.visibility</p:attrName>
                                        </p:attrNameLst>
                                      </p:cBhvr>
                                      <p:to>
                                        <p:strVal val="visible"/>
                                      </p:to>
                                    </p:set>
                                    <p:animEffect transition="in" filter="fade">
                                      <p:cBhvr>
                                        <p:cTn id="10" dur="500"/>
                                        <p:tgtEl>
                                          <p:spTgt spid="14338"/>
                                        </p:tgtEl>
                                      </p:cBhvr>
                                    </p:animEffect>
                                  </p:childTnLst>
                                </p:cTn>
                              </p:par>
                              <p:par>
                                <p:cTn id="11" presetID="10" presetClass="entr" presetSubtype="0" fill="hold" nodeType="withEffect">
                                  <p:stCondLst>
                                    <p:cond delay="0"/>
                                  </p:stCondLst>
                                  <p:childTnLst>
                                    <p:set>
                                      <p:cBhvr>
                                        <p:cTn id="12" dur="1" fill="hold">
                                          <p:stCondLst>
                                            <p:cond delay="0"/>
                                          </p:stCondLst>
                                        </p:cTn>
                                        <p:tgtEl>
                                          <p:spTgt spid="14341"/>
                                        </p:tgtEl>
                                        <p:attrNameLst>
                                          <p:attrName>style.visibility</p:attrName>
                                        </p:attrNameLst>
                                      </p:cBhvr>
                                      <p:to>
                                        <p:strVal val="visible"/>
                                      </p:to>
                                    </p:set>
                                    <p:animEffect transition="in" filter="fade">
                                      <p:cBhvr>
                                        <p:cTn id="13" dur="500"/>
                                        <p:tgtEl>
                                          <p:spTgt spid="14341"/>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342"/>
                                        </p:tgtEl>
                                        <p:attrNameLst>
                                          <p:attrName>style.visibility</p:attrName>
                                        </p:attrNameLst>
                                      </p:cBhvr>
                                      <p:to>
                                        <p:strVal val="visible"/>
                                      </p:to>
                                    </p:set>
                                    <p:anim calcmode="lin" valueType="num">
                                      <p:cBhvr additive="base">
                                        <p:cTn id="18" dur="500" fill="hold"/>
                                        <p:tgtEl>
                                          <p:spTgt spid="14342"/>
                                        </p:tgtEl>
                                        <p:attrNameLst>
                                          <p:attrName>ppt_x</p:attrName>
                                        </p:attrNameLst>
                                      </p:cBhvr>
                                      <p:tavLst>
                                        <p:tav tm="0">
                                          <p:val>
                                            <p:strVal val="#ppt_x"/>
                                          </p:val>
                                        </p:tav>
                                        <p:tav tm="100000">
                                          <p:val>
                                            <p:strVal val="#ppt_x"/>
                                          </p:val>
                                        </p:tav>
                                      </p:tavLst>
                                    </p:anim>
                                    <p:anim calcmode="lin" valueType="num">
                                      <p:cBhvr additive="base">
                                        <p:cTn id="19" dur="500" fill="hold"/>
                                        <p:tgtEl>
                                          <p:spTgt spid="143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4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1"/>
          <p:cNvSpPr>
            <a:spLocks noGrp="1"/>
          </p:cNvSpPr>
          <p:nvPr>
            <p:ph type="title" idx="4294967295"/>
          </p:nvPr>
        </p:nvSpPr>
        <p:spPr>
          <a:xfrm>
            <a:off x="508000" y="5842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半导体、超导体　 </a:t>
            </a:r>
            <a:br>
              <a:rPr lang="en-US" altLang="zh-CN" sz="2800"/>
            </a:br>
            <a:r>
              <a:rPr lang="en-US" altLang="zh-CN" sz="2800"/>
              <a:t>           (2020·</a:t>
            </a:r>
            <a:r>
              <a:rPr lang="zh-CN" altLang="zh-CN" sz="2800"/>
              <a:t>成都</a:t>
            </a:r>
            <a:r>
              <a:rPr lang="en-US" altLang="zh-CN" sz="2800"/>
              <a:t>)</a:t>
            </a:r>
            <a:r>
              <a:rPr lang="zh-CN" altLang="zh-CN" sz="2800"/>
              <a:t>防控</a:t>
            </a:r>
            <a:r>
              <a:rPr lang="en-US" altLang="zh-CN" sz="2800"/>
              <a:t>“</a:t>
            </a:r>
            <a:r>
              <a:rPr lang="zh-CN" altLang="zh-CN" sz="2800"/>
              <a:t>新冠疫情</a:t>
            </a:r>
            <a:r>
              <a:rPr lang="en-US" altLang="zh-CN" sz="2800"/>
              <a:t>”</a:t>
            </a:r>
            <a:r>
              <a:rPr lang="zh-CN" altLang="zh-CN" sz="2800"/>
              <a:t>，检测体温是重要的措施．如下图所示的红外测温仪，是通过接收身体辐射的红外线来显示被测人的体温．下列说法正确的是</a:t>
            </a:r>
            <a:r>
              <a:rPr lang="en-US" altLang="zh-CN" sz="2800"/>
              <a:t>(</a:t>
            </a:r>
            <a:r>
              <a:rPr lang="zh-CN" altLang="zh-CN" sz="2800"/>
              <a:t>　　</a:t>
            </a:r>
            <a:r>
              <a:rPr lang="en-US" altLang="zh-CN" sz="2800"/>
              <a:t>)</a:t>
            </a:r>
            <a:br>
              <a:rPr lang="zh-CN" altLang="zh-CN" sz="2800"/>
            </a:br>
            <a:r>
              <a:rPr lang="en-US" altLang="zh-CN" sz="2800"/>
              <a:t>A.</a:t>
            </a:r>
            <a:r>
              <a:rPr lang="zh-CN" altLang="zh-CN" sz="2800"/>
              <a:t>测温仪的电子元件都是由导体材料制成</a:t>
            </a:r>
            <a:r>
              <a:rPr lang="en-US" altLang="zh-CN" sz="2800"/>
              <a:t>	</a:t>
            </a:r>
            <a:br>
              <a:rPr lang="zh-CN" altLang="zh-CN" sz="2800"/>
            </a:br>
            <a:r>
              <a:rPr lang="en-US" altLang="zh-CN" sz="2800"/>
              <a:t>B</a:t>
            </a:r>
            <a:r>
              <a:rPr lang="zh-CN" altLang="zh-CN" sz="2800"/>
              <a:t>．测温仪工作时电池将化学能部分转化为电能</a:t>
            </a:r>
            <a:br>
              <a:rPr lang="zh-CN" altLang="zh-CN" sz="2800"/>
            </a:br>
            <a:r>
              <a:rPr lang="en-US" altLang="zh-CN" sz="2800"/>
              <a:t>C</a:t>
            </a:r>
            <a:r>
              <a:rPr lang="zh-CN" altLang="zh-CN" sz="2800"/>
              <a:t>．人体辐射的红外线不是电磁波</a:t>
            </a:r>
            <a:r>
              <a:rPr lang="en-US" altLang="zh-CN" sz="2800"/>
              <a:t>	</a:t>
            </a:r>
            <a:br>
              <a:rPr lang="zh-CN" altLang="zh-CN" sz="2800"/>
            </a:br>
            <a:r>
              <a:rPr lang="en-US" altLang="zh-CN" sz="2800"/>
              <a:t>D</a:t>
            </a:r>
            <a:r>
              <a:rPr lang="zh-CN" altLang="zh-CN" sz="2800"/>
              <a:t>．乱扔废弃电池不会对环境产生危害</a:t>
            </a:r>
            <a:br>
              <a:rPr lang="zh-CN" altLang="zh-CN" sz="2800"/>
            </a:br>
            <a:endParaRPr lang="zh-CN" altLang="en-US" sz="2800"/>
          </a:p>
        </p:txBody>
      </p:sp>
      <p:pic>
        <p:nvPicPr>
          <p:cNvPr id="15363" name="Picture 3"/>
          <p:cNvPicPr>
            <a:picLocks noChangeAspect="1"/>
          </p:cNvPicPr>
          <p:nvPr/>
        </p:nvPicPr>
        <p:blipFill>
          <a:blip r:embed="rId2"/>
          <a:stretch>
            <a:fillRect/>
          </a:stretch>
        </p:blipFill>
        <p:spPr>
          <a:xfrm>
            <a:off x="674688" y="1462088"/>
            <a:ext cx="811212" cy="404812"/>
          </a:xfrm>
          <a:prstGeom prst="rect">
            <a:avLst/>
          </a:prstGeom>
          <a:noFill/>
          <a:ln>
            <a:noFill/>
            <a:miter lim="800000"/>
          </a:ln>
        </p:spPr>
      </p:pic>
      <p:sp>
        <p:nvSpPr>
          <p:cNvPr id="1536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5365" name="Picture 7"/>
          <p:cNvPicPr>
            <a:picLocks noChangeAspect="1"/>
          </p:cNvPicPr>
          <p:nvPr/>
        </p:nvPicPr>
        <p:blipFill>
          <a:blip r:embed="rId3"/>
          <a:stretch>
            <a:fillRect/>
          </a:stretch>
        </p:blipFill>
        <p:spPr>
          <a:xfrm>
            <a:off x="7512050" y="3189288"/>
            <a:ext cx="823913" cy="1355725"/>
          </a:xfrm>
          <a:prstGeom prst="rect">
            <a:avLst/>
          </a:prstGeom>
          <a:noFill/>
          <a:ln>
            <a:noFill/>
            <a:miter lim="800000"/>
          </a:ln>
        </p:spPr>
      </p:pic>
      <p:sp>
        <p:nvSpPr>
          <p:cNvPr id="15366" name="矩形 8"/>
          <p:cNvSpPr/>
          <p:nvPr/>
        </p:nvSpPr>
        <p:spPr>
          <a:xfrm>
            <a:off x="2251075" y="3282950"/>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fade">
                                      <p:cBhvr>
                                        <p:cTn id="7" dur="500"/>
                                        <p:tgtEl>
                                          <p:spTgt spid="153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362"/>
                                        </p:tgtEl>
                                        <p:attrNameLst>
                                          <p:attrName>style.visibility</p:attrName>
                                        </p:attrNameLst>
                                      </p:cBhvr>
                                      <p:to>
                                        <p:strVal val="visible"/>
                                      </p:to>
                                    </p:set>
                                    <p:animEffect transition="in" filter="fade">
                                      <p:cBhvr>
                                        <p:cTn id="10" dur="500"/>
                                        <p:tgtEl>
                                          <p:spTgt spid="15362"/>
                                        </p:tgtEl>
                                      </p:cBhvr>
                                    </p:animEffect>
                                  </p:childTnLst>
                                </p:cTn>
                              </p:par>
                              <p:par>
                                <p:cTn id="11" presetID="10" presetClass="entr" presetSubtype="0" fill="hold" nodeType="withEffect">
                                  <p:stCondLst>
                                    <p:cond delay="0"/>
                                  </p:stCondLst>
                                  <p:childTnLst>
                                    <p:set>
                                      <p:cBhvr>
                                        <p:cTn id="12" dur="1" fill="hold">
                                          <p:stCondLst>
                                            <p:cond delay="0"/>
                                          </p:stCondLst>
                                        </p:cTn>
                                        <p:tgtEl>
                                          <p:spTgt spid="15365"/>
                                        </p:tgtEl>
                                        <p:attrNameLst>
                                          <p:attrName>style.visibility</p:attrName>
                                        </p:attrNameLst>
                                      </p:cBhvr>
                                      <p:to>
                                        <p:strVal val="visible"/>
                                      </p:to>
                                    </p:set>
                                    <p:animEffect transition="in" filter="fade">
                                      <p:cBhvr>
                                        <p:cTn id="13" dur="500"/>
                                        <p:tgtEl>
                                          <p:spTgt spid="1536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366"/>
                                        </p:tgtEl>
                                        <p:attrNameLst>
                                          <p:attrName>style.visibility</p:attrName>
                                        </p:attrNameLst>
                                      </p:cBhvr>
                                      <p:to>
                                        <p:strVal val="visible"/>
                                      </p:to>
                                    </p:set>
                                    <p:anim calcmode="lin" valueType="num">
                                      <p:cBhvr additive="base">
                                        <p:cTn id="18" dur="500" fill="hold"/>
                                        <p:tgtEl>
                                          <p:spTgt spid="15366"/>
                                        </p:tgtEl>
                                        <p:attrNameLst>
                                          <p:attrName>ppt_x</p:attrName>
                                        </p:attrNameLst>
                                      </p:cBhvr>
                                      <p:tavLst>
                                        <p:tav tm="0">
                                          <p:val>
                                            <p:strVal val="#ppt_x"/>
                                          </p:val>
                                        </p:tav>
                                        <p:tav tm="100000">
                                          <p:val>
                                            <p:strVal val="#ppt_x"/>
                                          </p:val>
                                        </p:tav>
                                      </p:tavLst>
                                    </p:anim>
                                    <p:anim calcmode="lin" valueType="num">
                                      <p:cBhvr additive="base">
                                        <p:cTn id="19" dur="500" fill="hold"/>
                                        <p:tgtEl>
                                          <p:spTgt spid="153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6387" name="标题 1"/>
          <p:cNvSpPr>
            <a:spLocks noGrp="1"/>
          </p:cNvSpPr>
          <p:nvPr>
            <p:ph type="title" idx="4294967295"/>
          </p:nvPr>
        </p:nvSpPr>
        <p:spPr>
          <a:xfrm>
            <a:off x="500063" y="882650"/>
            <a:ext cx="8128000" cy="5248275"/>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【点拔】材料分类：</a:t>
            </a:r>
            <a:r>
              <a:rPr lang="en-US" altLang="zh-CN" sz="2800"/>
              <a:t>①</a:t>
            </a:r>
            <a:r>
              <a:rPr lang="zh-CN" altLang="zh-CN" sz="2800"/>
              <a:t>超导体电阻为零，不发热，可用作高压输电线、电动机等．</a:t>
            </a:r>
            <a:r>
              <a:rPr lang="en-US" altLang="zh-CN" sz="2800"/>
              <a:t>②</a:t>
            </a:r>
            <a:r>
              <a:rPr lang="zh-CN" altLang="zh-CN" sz="2800"/>
              <a:t>半导体如锗、硅，应用二极管、</a:t>
            </a:r>
            <a:r>
              <a:rPr lang="en-US" altLang="zh-CN" sz="2800"/>
              <a:t>LED</a:t>
            </a:r>
            <a:r>
              <a:rPr lang="zh-CN" altLang="zh-CN" sz="2800"/>
              <a:t>灯等，其中对光比较敏感，可制造光敏电阻；对温度敏感的可制成温敏电阻．</a:t>
            </a:r>
            <a:r>
              <a:rPr lang="en-US" altLang="zh-CN" sz="2800"/>
              <a:t>③</a:t>
            </a:r>
            <a:r>
              <a:rPr lang="zh-CN" altLang="zh-CN" sz="2800"/>
              <a:t>导体如大地、人体、石墨、金属等．</a:t>
            </a:r>
            <a:r>
              <a:rPr lang="en-US" altLang="zh-CN" sz="2800"/>
              <a:t>④</a:t>
            </a:r>
            <a:r>
              <a:rPr lang="zh-CN" altLang="zh-CN" sz="2800"/>
              <a:t>绝缘体如塑料、橡胶、玻璃、油．</a:t>
            </a:r>
            <a:br>
              <a:rPr lang="zh-CN" altLang="zh-CN" sz="2800"/>
            </a:br>
            <a:r>
              <a:rPr lang="zh-CN" altLang="zh-CN" sz="2800"/>
              <a:t>电池充电时，电能转化化学能；放电时，化学能转化电能．</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barn(inVertical)">
                                      <p:cBhvr>
                                        <p:cTn id="7" dur="500"/>
                                        <p:tgtEl>
                                          <p:spTgt spid="163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标题 1"/>
          <p:cNvSpPr>
            <a:spLocks noGrp="1"/>
          </p:cNvSpPr>
          <p:nvPr>
            <p:ph type="title" idx="4294967295"/>
          </p:nvPr>
        </p:nvSpPr>
        <p:spPr>
          <a:xfrm>
            <a:off x="508000" y="125730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(2020·</a:t>
            </a:r>
            <a:r>
              <a:rPr lang="zh-CN" altLang="zh-CN" sz="2800"/>
              <a:t>成都</a:t>
            </a:r>
            <a:r>
              <a:rPr lang="en-US" altLang="zh-CN" sz="2800"/>
              <a:t>)</a:t>
            </a:r>
            <a:r>
              <a:rPr lang="zh-CN" altLang="zh-CN" sz="2800"/>
              <a:t>年仅</a:t>
            </a:r>
            <a:r>
              <a:rPr lang="en-US" altLang="zh-CN" sz="2800"/>
              <a:t>24</a:t>
            </a:r>
            <a:r>
              <a:rPr lang="zh-CN" altLang="zh-CN" sz="2800"/>
              <a:t>岁的成都青年曹原，解决了困扰世界物理学家多年的难题，取得了在石墨烯超导领域中的重大突破．超导材料不能用来制作</a:t>
            </a:r>
            <a:r>
              <a:rPr lang="en-US" altLang="zh-CN" sz="2800"/>
              <a:t>(</a:t>
            </a:r>
            <a:r>
              <a:rPr lang="zh-CN" altLang="zh-CN" sz="2800"/>
              <a:t>　　</a:t>
            </a:r>
            <a:r>
              <a:rPr lang="en-US" altLang="zh-CN" sz="2800"/>
              <a:t>)</a:t>
            </a:r>
            <a:br>
              <a:rPr lang="zh-CN" altLang="zh-CN" sz="2800"/>
            </a:br>
            <a:r>
              <a:rPr lang="en-US" altLang="zh-CN" sz="2800"/>
              <a:t>A</a:t>
            </a:r>
            <a:r>
              <a:rPr lang="zh-CN" altLang="zh-CN" sz="2800"/>
              <a:t>．电热丝</a:t>
            </a:r>
            <a:r>
              <a:rPr lang="en-US" altLang="zh-CN" sz="2800"/>
              <a:t>    		B</a:t>
            </a:r>
            <a:r>
              <a:rPr lang="zh-CN" altLang="zh-CN" sz="2800"/>
              <a:t>．电磁铁</a:t>
            </a:r>
            <a:r>
              <a:rPr lang="en-US" altLang="zh-CN" sz="2800"/>
              <a:t>    </a:t>
            </a:r>
            <a:br>
              <a:rPr lang="en-US" altLang="zh-CN" sz="2800"/>
            </a:br>
            <a:r>
              <a:rPr lang="en-US" altLang="zh-CN" sz="2800"/>
              <a:t>C</a:t>
            </a:r>
            <a:r>
              <a:rPr lang="zh-CN" altLang="zh-CN" sz="2800"/>
              <a:t>．电动机线圈</a:t>
            </a:r>
            <a:r>
              <a:rPr lang="en-US" altLang="zh-CN" sz="2800"/>
              <a:t>    		D</a:t>
            </a:r>
            <a:r>
              <a:rPr lang="zh-CN" altLang="zh-CN" sz="2800"/>
              <a:t>．输电导线</a:t>
            </a:r>
            <a:br>
              <a:rPr lang="zh-CN" altLang="zh-CN" sz="2800"/>
            </a:br>
            <a:endParaRPr lang="zh-CN" altLang="en-US" sz="2800"/>
          </a:p>
        </p:txBody>
      </p:sp>
      <p:sp>
        <p:nvSpPr>
          <p:cNvPr id="17411"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7412" name="Picture 8"/>
          <p:cNvPicPr>
            <a:picLocks noChangeAspect="1"/>
          </p:cNvPicPr>
          <p:nvPr/>
        </p:nvPicPr>
        <p:blipFill>
          <a:blip r:embed="rId2"/>
          <a:stretch>
            <a:fillRect/>
          </a:stretch>
        </p:blipFill>
        <p:spPr>
          <a:xfrm>
            <a:off x="508000" y="1501775"/>
            <a:ext cx="1149350" cy="407988"/>
          </a:xfrm>
          <a:prstGeom prst="rect">
            <a:avLst/>
          </a:prstGeom>
          <a:noFill/>
          <a:ln>
            <a:noFill/>
            <a:miter lim="800000"/>
          </a:ln>
        </p:spPr>
      </p:pic>
      <p:sp>
        <p:nvSpPr>
          <p:cNvPr id="17413" name="矩形 7"/>
          <p:cNvSpPr/>
          <p:nvPr/>
        </p:nvSpPr>
        <p:spPr>
          <a:xfrm>
            <a:off x="812800" y="3309938"/>
            <a:ext cx="482600"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fade">
                                      <p:cBhvr>
                                        <p:cTn id="7" dur="500"/>
                                        <p:tgtEl>
                                          <p:spTgt spid="174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410"/>
                                        </p:tgtEl>
                                        <p:attrNameLst>
                                          <p:attrName>style.visibility</p:attrName>
                                        </p:attrNameLst>
                                      </p:cBhvr>
                                      <p:to>
                                        <p:strVal val="visible"/>
                                      </p:to>
                                    </p:set>
                                    <p:animEffect transition="in" filter="fade">
                                      <p:cBhvr>
                                        <p:cTn id="10" dur="500"/>
                                        <p:tgtEl>
                                          <p:spTgt spid="1741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7413"/>
                                        </p:tgtEl>
                                        <p:attrNameLst>
                                          <p:attrName>style.visibility</p:attrName>
                                        </p:attrNameLst>
                                      </p:cBhvr>
                                      <p:to>
                                        <p:strVal val="visible"/>
                                      </p:to>
                                    </p:set>
                                    <p:anim calcmode="lin" valueType="num">
                                      <p:cBhvr additive="base">
                                        <p:cTn id="15" dur="500" fill="hold"/>
                                        <p:tgtEl>
                                          <p:spTgt spid="17413"/>
                                        </p:tgtEl>
                                        <p:attrNameLst>
                                          <p:attrName>ppt_x</p:attrName>
                                        </p:attrNameLst>
                                      </p:cBhvr>
                                      <p:tavLst>
                                        <p:tav tm="0">
                                          <p:val>
                                            <p:strVal val="#ppt_x"/>
                                          </p:val>
                                        </p:tav>
                                        <p:tav tm="100000">
                                          <p:val>
                                            <p:strVal val="#ppt_x"/>
                                          </p:val>
                                        </p:tav>
                                      </p:tavLst>
                                    </p:anim>
                                    <p:anim calcmode="lin" valueType="num">
                                      <p:cBhvr additive="base">
                                        <p:cTn id="16" dur="500" fill="hold"/>
                                        <p:tgtEl>
                                          <p:spTgt spid="174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3"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三　  变阻器的使用　 </a:t>
            </a:r>
            <a:br>
              <a:rPr lang="en-US" altLang="zh-CN" sz="2800"/>
            </a:br>
            <a:r>
              <a:rPr lang="en-US" altLang="zh-CN" sz="2800"/>
              <a:t>          (2020·</a:t>
            </a:r>
            <a:r>
              <a:rPr lang="zh-CN" altLang="zh-CN" sz="2800"/>
              <a:t>邵阳</a:t>
            </a:r>
            <a:r>
              <a:rPr lang="en-US" altLang="zh-CN" sz="2800"/>
              <a:t>)</a:t>
            </a:r>
            <a:r>
              <a:rPr lang="zh-CN" altLang="zh-CN" sz="2800"/>
              <a:t>如下图所示，当滑动变阻器的滑片</a:t>
            </a:r>
            <a:r>
              <a:rPr lang="en-US" altLang="zh-CN" sz="2800" i="1"/>
              <a:t>P</a:t>
            </a:r>
            <a:r>
              <a:rPr lang="zh-CN" altLang="zh-CN" sz="2800"/>
              <a:t>向左移动时，能使电路中的电阻变小的接法是</a:t>
            </a:r>
            <a:r>
              <a:rPr lang="en-US" altLang="zh-CN" sz="2800"/>
              <a:t>(</a:t>
            </a:r>
            <a:r>
              <a:rPr lang="zh-CN" altLang="zh-CN" sz="2800"/>
              <a:t>　　</a:t>
            </a:r>
            <a:r>
              <a:rPr lang="en-US" altLang="zh-CN" sz="2800"/>
              <a:t>)</a:t>
            </a:r>
            <a:br>
              <a:rPr lang="zh-CN" altLang="zh-CN" sz="2800"/>
            </a:br>
            <a:br>
              <a:rPr lang="en-US" altLang="zh-CN" sz="2800"/>
            </a:br>
            <a:br>
              <a:rPr lang="en-US" altLang="zh-CN" sz="2800"/>
            </a:br>
            <a:r>
              <a:rPr lang="en-US" altLang="zh-CN" sz="2800"/>
              <a:t>       A                       B                     C                     D</a:t>
            </a:r>
            <a:endParaRPr lang="zh-CN" altLang="en-US" sz="2800"/>
          </a:p>
        </p:txBody>
      </p:sp>
      <p:sp>
        <p:nvSpPr>
          <p:cNvPr id="18435"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18436" name="Picture 2"/>
          <p:cNvPicPr>
            <a:picLocks noChangeAspect="1"/>
          </p:cNvPicPr>
          <p:nvPr/>
        </p:nvPicPr>
        <p:blipFill>
          <a:blip r:embed="rId2"/>
          <a:stretch>
            <a:fillRect/>
          </a:stretch>
        </p:blipFill>
        <p:spPr>
          <a:xfrm>
            <a:off x="661988" y="1751013"/>
            <a:ext cx="730250" cy="390525"/>
          </a:xfrm>
          <a:prstGeom prst="rect">
            <a:avLst/>
          </a:prstGeom>
          <a:noFill/>
          <a:ln>
            <a:noFill/>
            <a:miter lim="800000"/>
          </a:ln>
        </p:spPr>
      </p:pic>
      <p:pic>
        <p:nvPicPr>
          <p:cNvPr id="18437" name="Picture 10" descr="E:\资料   L\2020\课件\中考总复习\2021中考总复习·物理\547A.TIF"/>
          <p:cNvPicPr>
            <a:picLocks noChangeAspect="1"/>
          </p:cNvPicPr>
          <p:nvPr/>
        </p:nvPicPr>
        <p:blipFill>
          <a:blip r:embed="rId4" r:link="rId3"/>
          <a:stretch>
            <a:fillRect/>
          </a:stretch>
        </p:blipFill>
        <p:spPr>
          <a:xfrm>
            <a:off x="500063" y="3516313"/>
            <a:ext cx="1835150" cy="1109662"/>
          </a:xfrm>
          <a:prstGeom prst="rect">
            <a:avLst/>
          </a:prstGeom>
          <a:noFill/>
          <a:ln>
            <a:noFill/>
            <a:miter lim="800000"/>
          </a:ln>
        </p:spPr>
      </p:pic>
      <p:pic>
        <p:nvPicPr>
          <p:cNvPr id="18438" name="Picture 9" descr="E:\资料   L\2020\课件\中考总复习\2021中考总复习·物理\547B.TIF"/>
          <p:cNvPicPr>
            <a:picLocks noChangeAspect="1"/>
          </p:cNvPicPr>
          <p:nvPr/>
        </p:nvPicPr>
        <p:blipFill>
          <a:blip r:embed="rId6" r:link="rId5"/>
          <a:stretch>
            <a:fillRect/>
          </a:stretch>
        </p:blipFill>
        <p:spPr>
          <a:xfrm>
            <a:off x="2644775" y="3516313"/>
            <a:ext cx="1835150" cy="1109662"/>
          </a:xfrm>
          <a:prstGeom prst="rect">
            <a:avLst/>
          </a:prstGeom>
          <a:noFill/>
          <a:ln>
            <a:noFill/>
            <a:miter lim="800000"/>
          </a:ln>
        </p:spPr>
      </p:pic>
      <p:pic>
        <p:nvPicPr>
          <p:cNvPr id="18439" name="Picture 8" descr="E:\资料   L\2020\课件\中考总复习\2021中考总复习·物理\547C.TIF"/>
          <p:cNvPicPr>
            <a:picLocks noChangeAspect="1"/>
          </p:cNvPicPr>
          <p:nvPr/>
        </p:nvPicPr>
        <p:blipFill>
          <a:blip r:embed="rId8" r:link="rId7"/>
          <a:stretch>
            <a:fillRect/>
          </a:stretch>
        </p:blipFill>
        <p:spPr>
          <a:xfrm>
            <a:off x="4789488" y="3516313"/>
            <a:ext cx="1833562" cy="1109662"/>
          </a:xfrm>
          <a:prstGeom prst="rect">
            <a:avLst/>
          </a:prstGeom>
          <a:noFill/>
          <a:ln>
            <a:noFill/>
            <a:miter lim="800000"/>
          </a:ln>
        </p:spPr>
      </p:pic>
      <p:pic>
        <p:nvPicPr>
          <p:cNvPr id="18440" name="Picture 7" descr="E:\资料   L\2020\课件\中考总复习\2021中考总复习·物理\547D.TIF"/>
          <p:cNvPicPr>
            <a:picLocks noChangeAspect="1"/>
          </p:cNvPicPr>
          <p:nvPr/>
        </p:nvPicPr>
        <p:blipFill>
          <a:blip r:embed="rId10" r:link="rId9"/>
          <a:stretch>
            <a:fillRect/>
          </a:stretch>
        </p:blipFill>
        <p:spPr>
          <a:xfrm>
            <a:off x="6934200" y="3516313"/>
            <a:ext cx="1833563" cy="1089025"/>
          </a:xfrm>
          <a:prstGeom prst="rect">
            <a:avLst/>
          </a:prstGeom>
          <a:noFill/>
          <a:ln>
            <a:noFill/>
            <a:miter lim="800000"/>
          </a:ln>
        </p:spPr>
      </p:pic>
      <p:sp>
        <p:nvSpPr>
          <p:cNvPr id="18441" name="矩形 15"/>
          <p:cNvSpPr/>
          <p:nvPr/>
        </p:nvSpPr>
        <p:spPr>
          <a:xfrm>
            <a:off x="815975" y="2932113"/>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500"/>
                                        <p:tgtEl>
                                          <p:spTgt spid="1843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434"/>
                                        </p:tgtEl>
                                        <p:attrNameLst>
                                          <p:attrName>style.visibility</p:attrName>
                                        </p:attrNameLst>
                                      </p:cBhvr>
                                      <p:to>
                                        <p:strVal val="visible"/>
                                      </p:to>
                                    </p:set>
                                    <p:animEffect transition="in" filter="fade">
                                      <p:cBhvr>
                                        <p:cTn id="10" dur="500"/>
                                        <p:tgtEl>
                                          <p:spTgt spid="18434"/>
                                        </p:tgtEl>
                                      </p:cBhvr>
                                    </p:animEffect>
                                  </p:childTnLst>
                                </p:cTn>
                              </p:par>
                              <p:par>
                                <p:cTn id="11" presetID="10" presetClass="entr" presetSubtype="0" fill="hold" nodeType="withEffect">
                                  <p:stCondLst>
                                    <p:cond delay="0"/>
                                  </p:stCondLst>
                                  <p:childTnLst>
                                    <p:set>
                                      <p:cBhvr>
                                        <p:cTn id="12" dur="1" fill="hold">
                                          <p:stCondLst>
                                            <p:cond delay="0"/>
                                          </p:stCondLst>
                                        </p:cTn>
                                        <p:tgtEl>
                                          <p:spTgt spid="18437"/>
                                        </p:tgtEl>
                                        <p:attrNameLst>
                                          <p:attrName>style.visibility</p:attrName>
                                        </p:attrNameLst>
                                      </p:cBhvr>
                                      <p:to>
                                        <p:strVal val="visible"/>
                                      </p:to>
                                    </p:set>
                                    <p:animEffect transition="in" filter="fade">
                                      <p:cBhvr>
                                        <p:cTn id="13" dur="500"/>
                                        <p:tgtEl>
                                          <p:spTgt spid="18437"/>
                                        </p:tgtEl>
                                      </p:cBhvr>
                                    </p:animEffect>
                                  </p:childTnLst>
                                </p:cTn>
                              </p:par>
                              <p:par>
                                <p:cTn id="14" presetID="10" presetClass="entr" presetSubtype="0" fill="hold" nodeType="withEffect">
                                  <p:stCondLst>
                                    <p:cond delay="0"/>
                                  </p:stCondLst>
                                  <p:childTnLst>
                                    <p:set>
                                      <p:cBhvr>
                                        <p:cTn id="15" dur="1" fill="hold">
                                          <p:stCondLst>
                                            <p:cond delay="0"/>
                                          </p:stCondLst>
                                        </p:cTn>
                                        <p:tgtEl>
                                          <p:spTgt spid="18438"/>
                                        </p:tgtEl>
                                        <p:attrNameLst>
                                          <p:attrName>style.visibility</p:attrName>
                                        </p:attrNameLst>
                                      </p:cBhvr>
                                      <p:to>
                                        <p:strVal val="visible"/>
                                      </p:to>
                                    </p:set>
                                    <p:animEffect transition="in" filter="fade">
                                      <p:cBhvr>
                                        <p:cTn id="16" dur="500"/>
                                        <p:tgtEl>
                                          <p:spTgt spid="18438"/>
                                        </p:tgtEl>
                                      </p:cBhvr>
                                    </p:animEffect>
                                  </p:childTnLst>
                                </p:cTn>
                              </p:par>
                              <p:par>
                                <p:cTn id="17" presetID="10" presetClass="entr" presetSubtype="0" fill="hold" nodeType="withEffect">
                                  <p:stCondLst>
                                    <p:cond delay="0"/>
                                  </p:stCondLst>
                                  <p:childTnLst>
                                    <p:set>
                                      <p:cBhvr>
                                        <p:cTn id="18" dur="1" fill="hold">
                                          <p:stCondLst>
                                            <p:cond delay="0"/>
                                          </p:stCondLst>
                                        </p:cTn>
                                        <p:tgtEl>
                                          <p:spTgt spid="18439"/>
                                        </p:tgtEl>
                                        <p:attrNameLst>
                                          <p:attrName>style.visibility</p:attrName>
                                        </p:attrNameLst>
                                      </p:cBhvr>
                                      <p:to>
                                        <p:strVal val="visible"/>
                                      </p:to>
                                    </p:set>
                                    <p:animEffect transition="in" filter="fade">
                                      <p:cBhvr>
                                        <p:cTn id="19" dur="500"/>
                                        <p:tgtEl>
                                          <p:spTgt spid="18439"/>
                                        </p:tgtEl>
                                      </p:cBhvr>
                                    </p:animEffect>
                                  </p:childTnLst>
                                </p:cTn>
                              </p:par>
                              <p:par>
                                <p:cTn id="20" presetID="10" presetClass="entr" presetSubtype="0" fill="hold" nodeType="withEffect">
                                  <p:stCondLst>
                                    <p:cond delay="0"/>
                                  </p:stCondLst>
                                  <p:childTnLst>
                                    <p:set>
                                      <p:cBhvr>
                                        <p:cTn id="21" dur="1" fill="hold">
                                          <p:stCondLst>
                                            <p:cond delay="0"/>
                                          </p:stCondLst>
                                        </p:cTn>
                                        <p:tgtEl>
                                          <p:spTgt spid="18440"/>
                                        </p:tgtEl>
                                        <p:attrNameLst>
                                          <p:attrName>style.visibility</p:attrName>
                                        </p:attrNameLst>
                                      </p:cBhvr>
                                      <p:to>
                                        <p:strVal val="visible"/>
                                      </p:to>
                                    </p:set>
                                    <p:animEffect transition="in" filter="fade">
                                      <p:cBhvr>
                                        <p:cTn id="22" dur="500"/>
                                        <p:tgtEl>
                                          <p:spTgt spid="1844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441"/>
                                        </p:tgtEl>
                                        <p:attrNameLst>
                                          <p:attrName>style.visibility</p:attrName>
                                        </p:attrNameLst>
                                      </p:cBhvr>
                                      <p:to>
                                        <p:strVal val="visible"/>
                                      </p:to>
                                    </p:set>
                                    <p:anim calcmode="lin" valueType="num">
                                      <p:cBhvr additive="base">
                                        <p:cTn id="27" dur="500" fill="hold"/>
                                        <p:tgtEl>
                                          <p:spTgt spid="18441"/>
                                        </p:tgtEl>
                                        <p:attrNameLst>
                                          <p:attrName>ppt_x</p:attrName>
                                        </p:attrNameLst>
                                      </p:cBhvr>
                                      <p:tavLst>
                                        <p:tav tm="0">
                                          <p:val>
                                            <p:strVal val="#ppt_x"/>
                                          </p:val>
                                        </p:tav>
                                        <p:tav tm="100000">
                                          <p:val>
                                            <p:strVal val="#ppt_x"/>
                                          </p:val>
                                        </p:tav>
                                      </p:tavLst>
                                    </p:anim>
                                    <p:anim calcmode="lin" valueType="num">
                                      <p:cBhvr additive="base">
                                        <p:cTn id="28" dur="500" fill="hold"/>
                                        <p:tgtEl>
                                          <p:spTgt spid="184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41"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19459" name="标题 1"/>
          <p:cNvSpPr>
            <a:spLocks noGrp="1"/>
          </p:cNvSpPr>
          <p:nvPr>
            <p:ph type="title" idx="4294967295"/>
          </p:nvPr>
        </p:nvSpPr>
        <p:spPr>
          <a:xfrm>
            <a:off x="508000" y="1360488"/>
            <a:ext cx="8128000" cy="4064000"/>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 滑动变阻器的原理是靠改变连入电路中的电阻丝的长度来改变电阻的，它的正确接法是</a:t>
            </a:r>
            <a:r>
              <a:rPr lang="en-US" altLang="zh-CN" sz="2800"/>
              <a:t>“</a:t>
            </a:r>
            <a:r>
              <a:rPr lang="zh-CN" altLang="zh-CN" sz="2800"/>
              <a:t>一上一下</a:t>
            </a:r>
            <a:r>
              <a:rPr lang="en-US" altLang="zh-CN" sz="2800"/>
              <a:t>”</a:t>
            </a:r>
            <a:r>
              <a:rPr lang="zh-CN" altLang="zh-CN" sz="2800"/>
              <a:t>．若接左下接线柱，滑片向左移动，电阻变小，；若接右下接线柱，滑片向左移动，电阻变大，电阻的变化以接入的下端接线柱为准，近小远大．</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barn(inVertical)">
                                      <p:cBhvr>
                                        <p:cTn id="7"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标题 2"/>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400"/>
              <a:t>                   </a:t>
            </a:r>
            <a:r>
              <a:rPr lang="zh-CN" altLang="zh-CN" sz="2400"/>
              <a:t>图甲为某可调节亮度台灯，图乙为其用于调光的电位器结构图，</a:t>
            </a:r>
            <a:r>
              <a:rPr lang="en-US" altLang="zh-CN" sz="2400" i="1"/>
              <a:t>a</a:t>
            </a:r>
            <a:r>
              <a:rPr lang="zh-CN" altLang="zh-CN" sz="2400"/>
              <a:t>，</a:t>
            </a:r>
            <a:r>
              <a:rPr lang="en-US" altLang="zh-CN" sz="2400" i="1"/>
              <a:t>b</a:t>
            </a:r>
            <a:r>
              <a:rPr lang="zh-CN" altLang="zh-CN" sz="2400"/>
              <a:t>，</a:t>
            </a:r>
            <a:r>
              <a:rPr lang="en-US" altLang="zh-CN" sz="2400" i="1"/>
              <a:t>c</a:t>
            </a:r>
            <a:r>
              <a:rPr lang="zh-CN" altLang="zh-CN" sz="2400"/>
              <a:t>是它的三个接线柱，</a:t>
            </a:r>
            <a:r>
              <a:rPr lang="en-US" altLang="zh-CN" sz="2400" i="1"/>
              <a:t>a</a:t>
            </a:r>
            <a:r>
              <a:rPr lang="zh-CN" altLang="zh-CN" sz="2400"/>
              <a:t>、</a:t>
            </a:r>
            <a:r>
              <a:rPr lang="en-US" altLang="zh-CN" sz="2400" i="1"/>
              <a:t>c</a:t>
            </a:r>
            <a:r>
              <a:rPr lang="zh-CN" altLang="zh-CN" sz="2400"/>
              <a:t>分别与弧形电阻丝的两端相连，</a:t>
            </a:r>
            <a:r>
              <a:rPr lang="en-US" altLang="zh-CN" sz="2400" i="1"/>
              <a:t>b</a:t>
            </a:r>
            <a:r>
              <a:rPr lang="zh-CN" altLang="zh-CN" sz="2400"/>
              <a:t>与金属滑片相连，转动旋钮，滑片在弧形电阻丝上同向滑动即可调节灯泡亮度，下列分析正确的是</a:t>
            </a:r>
            <a:r>
              <a:rPr lang="en-US" altLang="zh-CN" sz="2400"/>
              <a:t>(</a:t>
            </a:r>
            <a:r>
              <a:rPr lang="zh-CN" altLang="zh-CN" sz="2400"/>
              <a:t>　　</a:t>
            </a:r>
            <a:r>
              <a:rPr lang="en-US" altLang="zh-CN" sz="2400"/>
              <a:t>)</a:t>
            </a:r>
            <a:br>
              <a:rPr lang="zh-CN" altLang="zh-CN" sz="2400"/>
            </a:br>
            <a:r>
              <a:rPr lang="en-US" altLang="zh-CN" sz="2400"/>
              <a:t>A.   </a:t>
            </a:r>
            <a:r>
              <a:rPr lang="zh-CN" altLang="zh-CN" sz="2400"/>
              <a:t>电位器与灯泡并联</a:t>
            </a:r>
            <a:r>
              <a:rPr lang="en-US" altLang="zh-CN" sz="2400"/>
              <a:t>	</a:t>
            </a:r>
            <a:br>
              <a:rPr lang="zh-CN" altLang="zh-CN" sz="2400"/>
            </a:br>
            <a:r>
              <a:rPr lang="en-US" altLang="zh-CN" sz="2400"/>
              <a:t>B</a:t>
            </a:r>
            <a:r>
              <a:rPr lang="zh-CN" altLang="zh-CN" sz="2400"/>
              <a:t>．若只将</a:t>
            </a:r>
            <a:r>
              <a:rPr lang="en-US" altLang="zh-CN" sz="2400" i="1"/>
              <a:t>a</a:t>
            </a:r>
            <a:r>
              <a:rPr lang="zh-CN" altLang="zh-CN" sz="2400"/>
              <a:t>、</a:t>
            </a:r>
            <a:r>
              <a:rPr lang="en-US" altLang="zh-CN" sz="2400" i="1"/>
              <a:t>b</a:t>
            </a:r>
            <a:r>
              <a:rPr lang="zh-CN" altLang="zh-CN" sz="2400"/>
              <a:t>接入电路，顺时针转动旋钮时灯泡亮度不变</a:t>
            </a:r>
            <a:br>
              <a:rPr lang="zh-CN" altLang="zh-CN" sz="2400"/>
            </a:br>
            <a:r>
              <a:rPr lang="en-US" altLang="zh-CN" sz="2400"/>
              <a:t>C</a:t>
            </a:r>
            <a:r>
              <a:rPr lang="zh-CN" altLang="zh-CN" sz="2400"/>
              <a:t>．若只将</a:t>
            </a:r>
            <a:r>
              <a:rPr lang="en-US" altLang="zh-CN" sz="2400" i="1"/>
              <a:t>a</a:t>
            </a:r>
            <a:r>
              <a:rPr lang="zh-CN" altLang="zh-CN" sz="2400"/>
              <a:t>、</a:t>
            </a:r>
            <a:r>
              <a:rPr lang="en-US" altLang="zh-CN" sz="2400" i="1"/>
              <a:t>c</a:t>
            </a:r>
            <a:r>
              <a:rPr lang="zh-CN" altLang="zh-CN" sz="2400"/>
              <a:t>接入电路，顺时针转动旋钮时灯泡变暗</a:t>
            </a:r>
            <a:r>
              <a:rPr lang="en-US" altLang="zh-CN" sz="2400"/>
              <a:t>	</a:t>
            </a:r>
            <a:br>
              <a:rPr lang="zh-CN" altLang="zh-CN" sz="2400"/>
            </a:br>
            <a:r>
              <a:rPr lang="en-US" altLang="zh-CN" sz="2400"/>
              <a:t>D</a:t>
            </a:r>
            <a:r>
              <a:rPr lang="zh-CN" altLang="zh-CN" sz="2400"/>
              <a:t>．若只将</a:t>
            </a:r>
            <a:r>
              <a:rPr lang="en-US" altLang="zh-CN" sz="2400" i="1"/>
              <a:t>b</a:t>
            </a:r>
            <a:r>
              <a:rPr lang="zh-CN" altLang="zh-CN" sz="2400"/>
              <a:t>、</a:t>
            </a:r>
            <a:r>
              <a:rPr lang="en-US" altLang="zh-CN" sz="2400" i="1"/>
              <a:t>c</a:t>
            </a:r>
            <a:r>
              <a:rPr lang="zh-CN" altLang="zh-CN" sz="2400"/>
              <a:t>接入电路，顺时针转动旋钮时灯泡变亮</a:t>
            </a:r>
            <a:br>
              <a:rPr lang="zh-CN" altLang="zh-CN" sz="2400"/>
            </a:br>
            <a:endParaRPr lang="zh-CN" altLang="en-US" sz="2400"/>
          </a:p>
        </p:txBody>
      </p:sp>
      <p:sp>
        <p:nvSpPr>
          <p:cNvPr id="20483"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0484" name="Picture 1"/>
          <p:cNvPicPr>
            <a:picLocks noChangeAspect="1"/>
          </p:cNvPicPr>
          <p:nvPr/>
        </p:nvPicPr>
        <p:blipFill>
          <a:blip r:embed="rId2"/>
          <a:stretch>
            <a:fillRect/>
          </a:stretch>
        </p:blipFill>
        <p:spPr>
          <a:xfrm>
            <a:off x="690563" y="1038225"/>
            <a:ext cx="1301750" cy="433388"/>
          </a:xfrm>
          <a:prstGeom prst="rect">
            <a:avLst/>
          </a:prstGeom>
          <a:noFill/>
          <a:ln>
            <a:noFill/>
            <a:miter lim="800000"/>
          </a:ln>
        </p:spPr>
      </p:pic>
      <p:pic>
        <p:nvPicPr>
          <p:cNvPr id="20485" name="Picture 7"/>
          <p:cNvPicPr>
            <a:picLocks noChangeAspect="1"/>
          </p:cNvPicPr>
          <p:nvPr/>
        </p:nvPicPr>
        <p:blipFill>
          <a:blip r:embed="rId3"/>
          <a:stretch>
            <a:fillRect/>
          </a:stretch>
        </p:blipFill>
        <p:spPr>
          <a:xfrm>
            <a:off x="5768975" y="3135313"/>
            <a:ext cx="2449513" cy="1128712"/>
          </a:xfrm>
          <a:prstGeom prst="rect">
            <a:avLst/>
          </a:prstGeom>
          <a:noFill/>
          <a:ln>
            <a:noFill/>
            <a:miter lim="800000"/>
          </a:ln>
        </p:spPr>
      </p:pic>
      <p:sp>
        <p:nvSpPr>
          <p:cNvPr id="20486" name="矩形 8"/>
          <p:cNvSpPr/>
          <p:nvPr/>
        </p:nvSpPr>
        <p:spPr>
          <a:xfrm>
            <a:off x="1370013" y="3146425"/>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484"/>
                                        </p:tgtEl>
                                        <p:attrNameLst>
                                          <p:attrName>style.visibility</p:attrName>
                                        </p:attrNameLst>
                                      </p:cBhvr>
                                      <p:to>
                                        <p:strVal val="visible"/>
                                      </p:to>
                                    </p:set>
                                    <p:animEffect transition="in" filter="fade">
                                      <p:cBhvr>
                                        <p:cTn id="7" dur="500"/>
                                        <p:tgtEl>
                                          <p:spTgt spid="2048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482"/>
                                        </p:tgtEl>
                                        <p:attrNameLst>
                                          <p:attrName>style.visibility</p:attrName>
                                        </p:attrNameLst>
                                      </p:cBhvr>
                                      <p:to>
                                        <p:strVal val="visible"/>
                                      </p:to>
                                    </p:set>
                                    <p:animEffect transition="in" filter="fade">
                                      <p:cBhvr>
                                        <p:cTn id="10" dur="500"/>
                                        <p:tgtEl>
                                          <p:spTgt spid="20482"/>
                                        </p:tgtEl>
                                      </p:cBhvr>
                                    </p:animEffect>
                                  </p:childTnLst>
                                </p:cTn>
                              </p:par>
                              <p:par>
                                <p:cTn id="11" presetID="10" presetClass="entr" presetSubtype="0" fill="hold" nodeType="withEffect">
                                  <p:stCondLst>
                                    <p:cond delay="0"/>
                                  </p:stCondLst>
                                  <p:childTnLst>
                                    <p:set>
                                      <p:cBhvr>
                                        <p:cTn id="12" dur="1" fill="hold">
                                          <p:stCondLst>
                                            <p:cond delay="0"/>
                                          </p:stCondLst>
                                        </p:cTn>
                                        <p:tgtEl>
                                          <p:spTgt spid="20485"/>
                                        </p:tgtEl>
                                        <p:attrNameLst>
                                          <p:attrName>style.visibility</p:attrName>
                                        </p:attrNameLst>
                                      </p:cBhvr>
                                      <p:to>
                                        <p:strVal val="visible"/>
                                      </p:to>
                                    </p:set>
                                    <p:animEffect transition="in" filter="fade">
                                      <p:cBhvr>
                                        <p:cTn id="13" dur="500"/>
                                        <p:tgtEl>
                                          <p:spTgt spid="2048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0486"/>
                                        </p:tgtEl>
                                        <p:attrNameLst>
                                          <p:attrName>style.visibility</p:attrName>
                                        </p:attrNameLst>
                                      </p:cBhvr>
                                      <p:to>
                                        <p:strVal val="visible"/>
                                      </p:to>
                                    </p:set>
                                    <p:anim calcmode="lin" valueType="num">
                                      <p:cBhvr additive="base">
                                        <p:cTn id="18" dur="500" fill="hold"/>
                                        <p:tgtEl>
                                          <p:spTgt spid="20486"/>
                                        </p:tgtEl>
                                        <p:attrNameLst>
                                          <p:attrName>ppt_x</p:attrName>
                                        </p:attrNameLst>
                                      </p:cBhvr>
                                      <p:tavLst>
                                        <p:tav tm="0">
                                          <p:val>
                                            <p:strVal val="#ppt_x"/>
                                          </p:val>
                                        </p:tav>
                                        <p:tav tm="100000">
                                          <p:val>
                                            <p:strVal val="#ppt_x"/>
                                          </p:val>
                                        </p:tav>
                                      </p:tavLst>
                                    </p:anim>
                                    <p:anim calcmode="lin" valueType="num">
                                      <p:cBhvr additive="base">
                                        <p:cTn id="19" dur="500" fill="hold"/>
                                        <p:tgtEl>
                                          <p:spTgt spid="204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6"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标题 1"/>
          <p:cNvSpPr>
            <a:spLocks noGrp="1"/>
          </p:cNvSpPr>
          <p:nvPr>
            <p:ph type="title" idx="4294967295"/>
          </p:nvPr>
        </p:nvSpPr>
        <p:spPr>
          <a:xfrm>
            <a:off x="438150" y="728663"/>
            <a:ext cx="82677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400"/>
              <a:t>四　  故障的判断与分析　 </a:t>
            </a:r>
            <a:br>
              <a:rPr lang="en-US" altLang="zh-CN" sz="2400"/>
            </a:br>
            <a:r>
              <a:rPr lang="en-US" altLang="zh-CN" sz="2400"/>
              <a:t>            (2020·</a:t>
            </a:r>
            <a:r>
              <a:rPr lang="zh-CN" altLang="zh-CN" sz="2400"/>
              <a:t>青海</a:t>
            </a:r>
            <a:r>
              <a:rPr lang="en-US" altLang="zh-CN" sz="2400"/>
              <a:t>)</a:t>
            </a:r>
            <a:r>
              <a:rPr lang="zh-CN" altLang="zh-CN" sz="2400"/>
              <a:t>如下图所示，是探究串联电路中小灯泡两端的电压与电源两端电压关系的电路图．已知电源电压为</a:t>
            </a:r>
            <a:r>
              <a:rPr lang="en-US" altLang="zh-CN" sz="2400"/>
              <a:t>4.5 V</a:t>
            </a:r>
            <a:r>
              <a:rPr lang="zh-CN" altLang="zh-CN" sz="2400"/>
              <a:t>，</a:t>
            </a:r>
            <a:r>
              <a:rPr lang="en-US" altLang="zh-CN" sz="2400"/>
              <a:t>L</a:t>
            </a:r>
            <a:r>
              <a:rPr lang="en-US" altLang="zh-CN" sz="2400" baseline="-25000"/>
              <a:t>1</a:t>
            </a:r>
            <a:r>
              <a:rPr lang="zh-CN" altLang="zh-CN" sz="2400"/>
              <a:t>、</a:t>
            </a:r>
            <a:r>
              <a:rPr lang="en-US" altLang="zh-CN" sz="2400"/>
              <a:t>L</a:t>
            </a:r>
            <a:r>
              <a:rPr lang="en-US" altLang="zh-CN" sz="2400" baseline="-25000"/>
              <a:t>2</a:t>
            </a:r>
            <a:r>
              <a:rPr lang="zh-CN" altLang="zh-CN" sz="2400"/>
              <a:t>为两个不同规格的小灯泡，当闭合开关</a:t>
            </a:r>
            <a:r>
              <a:rPr lang="en-US" altLang="zh-CN" sz="2400"/>
              <a:t>S</a:t>
            </a:r>
            <a:r>
              <a:rPr lang="zh-CN" altLang="zh-CN" sz="2400"/>
              <a:t>后两灯都不亮．用电压表进行测量时，测得</a:t>
            </a:r>
            <a:r>
              <a:rPr lang="en-US" altLang="zh-CN" sz="2400" i="1"/>
              <a:t>AB</a:t>
            </a:r>
            <a:r>
              <a:rPr lang="zh-CN" altLang="zh-CN" sz="2400"/>
              <a:t>两点之间的电压为零，</a:t>
            </a:r>
            <a:r>
              <a:rPr lang="en-US" altLang="zh-CN" sz="2400" i="1"/>
              <a:t>BC</a:t>
            </a:r>
            <a:r>
              <a:rPr lang="zh-CN" altLang="zh-CN" sz="2400"/>
              <a:t>两点之间的电压为</a:t>
            </a:r>
            <a:r>
              <a:rPr lang="en-US" altLang="zh-CN" sz="2400"/>
              <a:t>4.5 V</a:t>
            </a:r>
            <a:r>
              <a:rPr lang="zh-CN" altLang="zh-CN" sz="2400"/>
              <a:t>．则下列判断中正确的是</a:t>
            </a:r>
            <a:r>
              <a:rPr lang="en-US" altLang="zh-CN" sz="2400"/>
              <a:t>(</a:t>
            </a:r>
            <a:r>
              <a:rPr lang="zh-CN" altLang="zh-CN" sz="2400"/>
              <a:t>　　</a:t>
            </a:r>
            <a:r>
              <a:rPr lang="en-US" altLang="zh-CN" sz="2400"/>
              <a:t>)</a:t>
            </a:r>
            <a:br>
              <a:rPr lang="zh-CN" altLang="zh-CN" sz="2400"/>
            </a:br>
            <a:r>
              <a:rPr lang="en-US" altLang="zh-CN" sz="2400"/>
              <a:t>A.</a:t>
            </a:r>
            <a:r>
              <a:rPr lang="zh-CN" altLang="zh-CN" sz="2400"/>
              <a:t>灯泡</a:t>
            </a:r>
            <a:r>
              <a:rPr lang="en-US" altLang="zh-CN" sz="2400"/>
              <a:t>L</a:t>
            </a:r>
            <a:r>
              <a:rPr lang="en-US" altLang="zh-CN" sz="2400" baseline="-25000"/>
              <a:t>1</a:t>
            </a:r>
            <a:r>
              <a:rPr lang="zh-CN" altLang="zh-CN" sz="2400"/>
              <a:t>的灯丝断了</a:t>
            </a:r>
            <a:r>
              <a:rPr lang="en-US" altLang="zh-CN" sz="2400"/>
              <a:t>	</a:t>
            </a:r>
            <a:br>
              <a:rPr lang="zh-CN" altLang="zh-CN" sz="2400"/>
            </a:br>
            <a:r>
              <a:rPr lang="en-US" altLang="zh-CN" sz="2400"/>
              <a:t>B</a:t>
            </a:r>
            <a:r>
              <a:rPr lang="zh-CN" altLang="zh-CN" sz="2400"/>
              <a:t>．开关接触不良</a:t>
            </a:r>
            <a:r>
              <a:rPr lang="en-US" altLang="zh-CN" sz="2400"/>
              <a:t>	</a:t>
            </a:r>
            <a:br>
              <a:rPr lang="zh-CN" altLang="zh-CN" sz="2400"/>
            </a:br>
            <a:r>
              <a:rPr lang="en-US" altLang="zh-CN" sz="2400"/>
              <a:t>C</a:t>
            </a:r>
            <a:r>
              <a:rPr lang="zh-CN" altLang="zh-CN" sz="2400"/>
              <a:t>．灯泡</a:t>
            </a:r>
            <a:r>
              <a:rPr lang="en-US" altLang="zh-CN" sz="2400"/>
              <a:t>L</a:t>
            </a:r>
            <a:r>
              <a:rPr lang="en-US" altLang="zh-CN" sz="2400" baseline="-25000"/>
              <a:t>2</a:t>
            </a:r>
            <a:r>
              <a:rPr lang="zh-CN" altLang="zh-CN" sz="2400"/>
              <a:t>的灯丝断了</a:t>
            </a:r>
            <a:r>
              <a:rPr lang="en-US" altLang="zh-CN" sz="2400"/>
              <a:t>	</a:t>
            </a:r>
            <a:br>
              <a:rPr lang="zh-CN" altLang="zh-CN" sz="2400"/>
            </a:br>
            <a:r>
              <a:rPr lang="en-US" altLang="zh-CN" sz="2400"/>
              <a:t>D</a:t>
            </a:r>
            <a:r>
              <a:rPr lang="zh-CN" altLang="zh-CN" sz="2400"/>
              <a:t>．灯泡</a:t>
            </a:r>
            <a:r>
              <a:rPr lang="en-US" altLang="zh-CN" sz="2400"/>
              <a:t>L</a:t>
            </a:r>
            <a:r>
              <a:rPr lang="en-US" altLang="zh-CN" sz="2400" baseline="-25000"/>
              <a:t>2</a:t>
            </a:r>
            <a:r>
              <a:rPr lang="zh-CN" altLang="zh-CN" sz="2400"/>
              <a:t>被短路</a:t>
            </a:r>
            <a:br>
              <a:rPr lang="zh-CN" altLang="zh-CN" sz="2400"/>
            </a:br>
            <a:endParaRPr lang="zh-CN" altLang="en-US" sz="2400"/>
          </a:p>
        </p:txBody>
      </p:sp>
      <p:sp>
        <p:nvSpPr>
          <p:cNvPr id="21507" name="矩形 16"/>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1508" name="Picture 1"/>
          <p:cNvPicPr>
            <a:picLocks noChangeAspect="1"/>
          </p:cNvPicPr>
          <p:nvPr/>
        </p:nvPicPr>
        <p:blipFill>
          <a:blip r:embed="rId2"/>
          <a:stretch>
            <a:fillRect/>
          </a:stretch>
        </p:blipFill>
        <p:spPr>
          <a:xfrm>
            <a:off x="601663" y="1504950"/>
            <a:ext cx="712787" cy="381000"/>
          </a:xfrm>
          <a:prstGeom prst="rect">
            <a:avLst/>
          </a:prstGeom>
          <a:noFill/>
          <a:ln>
            <a:noFill/>
            <a:miter lim="800000"/>
          </a:ln>
        </p:spPr>
      </p:pic>
      <p:pic>
        <p:nvPicPr>
          <p:cNvPr id="21509" name="Picture 7"/>
          <p:cNvPicPr>
            <a:picLocks noChangeAspect="1"/>
          </p:cNvPicPr>
          <p:nvPr/>
        </p:nvPicPr>
        <p:blipFill>
          <a:blip r:embed="rId3"/>
          <a:stretch>
            <a:fillRect/>
          </a:stretch>
        </p:blipFill>
        <p:spPr>
          <a:xfrm>
            <a:off x="4810125" y="4308475"/>
            <a:ext cx="2784475" cy="1544638"/>
          </a:xfrm>
          <a:prstGeom prst="rect">
            <a:avLst/>
          </a:prstGeom>
          <a:noFill/>
          <a:ln>
            <a:noFill/>
            <a:miter lim="800000"/>
          </a:ln>
        </p:spPr>
      </p:pic>
      <p:sp>
        <p:nvSpPr>
          <p:cNvPr id="21510" name="矩形 8"/>
          <p:cNvSpPr/>
          <p:nvPr/>
        </p:nvSpPr>
        <p:spPr>
          <a:xfrm>
            <a:off x="7566025" y="3557588"/>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fade">
                                      <p:cBhvr>
                                        <p:cTn id="7" dur="500"/>
                                        <p:tgtEl>
                                          <p:spTgt spid="2150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506"/>
                                        </p:tgtEl>
                                        <p:attrNameLst>
                                          <p:attrName>style.visibility</p:attrName>
                                        </p:attrNameLst>
                                      </p:cBhvr>
                                      <p:to>
                                        <p:strVal val="visible"/>
                                      </p:to>
                                    </p:set>
                                    <p:animEffect transition="in" filter="fade">
                                      <p:cBhvr>
                                        <p:cTn id="10" dur="500"/>
                                        <p:tgtEl>
                                          <p:spTgt spid="21506"/>
                                        </p:tgtEl>
                                      </p:cBhvr>
                                    </p:animEffect>
                                  </p:childTnLst>
                                </p:cTn>
                              </p:par>
                              <p:par>
                                <p:cTn id="11" presetID="10" presetClass="entr" presetSubtype="0" fill="hold" nodeType="withEffect">
                                  <p:stCondLst>
                                    <p:cond delay="0"/>
                                  </p:stCondLst>
                                  <p:childTnLst>
                                    <p:set>
                                      <p:cBhvr>
                                        <p:cTn id="12" dur="1" fill="hold">
                                          <p:stCondLst>
                                            <p:cond delay="0"/>
                                          </p:stCondLst>
                                        </p:cTn>
                                        <p:tgtEl>
                                          <p:spTgt spid="21509"/>
                                        </p:tgtEl>
                                        <p:attrNameLst>
                                          <p:attrName>style.visibility</p:attrName>
                                        </p:attrNameLst>
                                      </p:cBhvr>
                                      <p:to>
                                        <p:strVal val="visible"/>
                                      </p:to>
                                    </p:set>
                                    <p:animEffect transition="in" filter="fade">
                                      <p:cBhvr>
                                        <p:cTn id="13" dur="500"/>
                                        <p:tgtEl>
                                          <p:spTgt spid="2150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510"/>
                                        </p:tgtEl>
                                        <p:attrNameLst>
                                          <p:attrName>style.visibility</p:attrName>
                                        </p:attrNameLst>
                                      </p:cBhvr>
                                      <p:to>
                                        <p:strVal val="visible"/>
                                      </p:to>
                                    </p:set>
                                    <p:anim calcmode="lin" valueType="num">
                                      <p:cBhvr additive="base">
                                        <p:cTn id="18" dur="500" fill="hold"/>
                                        <p:tgtEl>
                                          <p:spTgt spid="21510"/>
                                        </p:tgtEl>
                                        <p:attrNameLst>
                                          <p:attrName>ppt_x</p:attrName>
                                        </p:attrNameLst>
                                      </p:cBhvr>
                                      <p:tavLst>
                                        <p:tav tm="0">
                                          <p:val>
                                            <p:strVal val="#ppt_x"/>
                                          </p:val>
                                        </p:tav>
                                        <p:tav tm="100000">
                                          <p:val>
                                            <p:strVal val="#ppt_x"/>
                                          </p:val>
                                        </p:tav>
                                      </p:tavLst>
                                    </p:anim>
                                    <p:anim calcmode="lin" valueType="num">
                                      <p:cBhvr additive="base">
                                        <p:cTn id="19" dur="500" fill="hold"/>
                                        <p:tgtEl>
                                          <p:spTgt spid="215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10"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2531" name="标题 1"/>
          <p:cNvSpPr>
            <a:spLocks noGrp="1"/>
          </p:cNvSpPr>
          <p:nvPr>
            <p:ph type="title" idx="4294967295"/>
          </p:nvPr>
        </p:nvSpPr>
        <p:spPr>
          <a:xfrm>
            <a:off x="508000" y="1536700"/>
            <a:ext cx="8128000" cy="3421063"/>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【点拔】电压表判断电路故障：将电压表与某一用电器并联，</a:t>
            </a:r>
            <a:r>
              <a:rPr lang="en-US" altLang="zh-CN" sz="2800"/>
              <a:t>①</a:t>
            </a:r>
            <a:r>
              <a:rPr lang="zh-CN" altLang="zh-CN" sz="2800"/>
              <a:t>若电压表显示较大示数</a:t>
            </a:r>
            <a:r>
              <a:rPr lang="en-US" altLang="zh-CN" sz="2800"/>
              <a:t>(</a:t>
            </a:r>
            <a:r>
              <a:rPr lang="zh-CN" altLang="zh-CN" sz="2800"/>
              <a:t>接近电源电压</a:t>
            </a:r>
            <a:r>
              <a:rPr lang="en-US" altLang="zh-CN" sz="2800"/>
              <a:t>)</a:t>
            </a:r>
            <a:r>
              <a:rPr lang="zh-CN" altLang="zh-CN" sz="2800"/>
              <a:t>，故障为并联的用电器短路或串联的用电器短路．②若电压表无示数，故障为并联的用电器短路或串联的用电器断路．</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barn(inVertical)">
                                      <p:cBhvr>
                                        <p:cTn id="7" dur="500"/>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标题 3"/>
          <p:cNvSpPr>
            <a:spLocks noGrp="1"/>
          </p:cNvSpPr>
          <p:nvPr>
            <p:ph type="title" idx="4294967295"/>
          </p:nvPr>
        </p:nvSpPr>
        <p:spPr>
          <a:xfrm>
            <a:off x="508000" y="11239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如下图所示，小华做实验时误将电流表和电压表的位置接反了，开关闭合后，下列现象可能会出现的是</a:t>
            </a:r>
            <a:r>
              <a:rPr lang="en-US" altLang="zh-CN" sz="2800"/>
              <a:t>(</a:t>
            </a:r>
            <a:r>
              <a:rPr lang="zh-CN" altLang="zh-CN" sz="2800"/>
              <a:t>　　</a:t>
            </a:r>
            <a:r>
              <a:rPr lang="en-US" altLang="zh-CN" sz="2800"/>
              <a:t>)</a:t>
            </a:r>
            <a:br>
              <a:rPr lang="zh-CN" altLang="zh-CN" sz="2800"/>
            </a:br>
            <a:r>
              <a:rPr lang="en-US" altLang="zh-CN" sz="2800"/>
              <a:t>A.L</a:t>
            </a:r>
            <a:r>
              <a:rPr lang="en-US" altLang="zh-CN" sz="2800" baseline="-25000"/>
              <a:t>1</a:t>
            </a:r>
            <a:r>
              <a:rPr lang="zh-CN" altLang="zh-CN" sz="2800"/>
              <a:t>灯泡发光，电流表烧坏</a:t>
            </a:r>
            <a:r>
              <a:rPr lang="en-US" altLang="zh-CN" sz="2800"/>
              <a:t>	</a:t>
            </a:r>
            <a:br>
              <a:rPr lang="zh-CN" altLang="zh-CN" sz="2800"/>
            </a:br>
            <a:r>
              <a:rPr lang="en-US" altLang="zh-CN" sz="2800"/>
              <a:t>B</a:t>
            </a:r>
            <a:r>
              <a:rPr lang="zh-CN" altLang="zh-CN" sz="2800"/>
              <a:t>．灯泡</a:t>
            </a:r>
            <a:r>
              <a:rPr lang="en-US" altLang="zh-CN" sz="2800"/>
              <a:t>L</a:t>
            </a:r>
            <a:r>
              <a:rPr lang="en-US" altLang="zh-CN" sz="2800" baseline="-25000"/>
              <a:t>1</a:t>
            </a:r>
            <a:r>
              <a:rPr lang="zh-CN" altLang="zh-CN" sz="2800"/>
              <a:t>、</a:t>
            </a:r>
            <a:r>
              <a:rPr lang="en-US" altLang="zh-CN" sz="2800"/>
              <a:t>L</a:t>
            </a:r>
            <a:r>
              <a:rPr lang="en-US" altLang="zh-CN" sz="2800" baseline="-25000"/>
              <a:t>2</a:t>
            </a:r>
            <a:r>
              <a:rPr lang="zh-CN" altLang="zh-CN" sz="2800"/>
              <a:t>均发光，电流表有较大的示数</a:t>
            </a:r>
            <a:r>
              <a:rPr lang="en-US" altLang="zh-CN" sz="2800"/>
              <a:t>	</a:t>
            </a:r>
            <a:br>
              <a:rPr lang="zh-CN" altLang="zh-CN" sz="2800"/>
            </a:br>
            <a:r>
              <a:rPr lang="en-US" altLang="zh-CN" sz="2800"/>
              <a:t>C</a:t>
            </a:r>
            <a:r>
              <a:rPr lang="zh-CN" altLang="zh-CN" sz="2800"/>
              <a:t>．</a:t>
            </a:r>
            <a:r>
              <a:rPr lang="en-US" altLang="zh-CN" sz="2800"/>
              <a:t>L</a:t>
            </a:r>
            <a:r>
              <a:rPr lang="en-US" altLang="zh-CN" sz="2800" baseline="-25000"/>
              <a:t>2</a:t>
            </a:r>
            <a:r>
              <a:rPr lang="zh-CN" altLang="zh-CN" sz="2800"/>
              <a:t>灯泡发光，电压表烧坏</a:t>
            </a:r>
            <a:r>
              <a:rPr lang="en-US" altLang="zh-CN" sz="2800"/>
              <a:t>	</a:t>
            </a:r>
            <a:br>
              <a:rPr lang="zh-CN" altLang="zh-CN" sz="2800"/>
            </a:br>
            <a:r>
              <a:rPr lang="en-US" altLang="zh-CN" sz="2800"/>
              <a:t>D</a:t>
            </a:r>
            <a:r>
              <a:rPr lang="zh-CN" altLang="zh-CN" sz="2800"/>
              <a:t>．灯泡</a:t>
            </a:r>
            <a:r>
              <a:rPr lang="en-US" altLang="zh-CN" sz="2800"/>
              <a:t>L</a:t>
            </a:r>
            <a:r>
              <a:rPr lang="en-US" altLang="zh-CN" sz="2800" baseline="-25000"/>
              <a:t>1</a:t>
            </a:r>
            <a:r>
              <a:rPr lang="zh-CN" altLang="zh-CN" sz="2800"/>
              <a:t>、</a:t>
            </a:r>
            <a:r>
              <a:rPr lang="en-US" altLang="zh-CN" sz="2800"/>
              <a:t>L</a:t>
            </a:r>
            <a:r>
              <a:rPr lang="en-US" altLang="zh-CN" sz="2800" baseline="-25000"/>
              <a:t>2</a:t>
            </a:r>
            <a:r>
              <a:rPr lang="zh-CN" altLang="zh-CN" sz="2800"/>
              <a:t>均不发光，电压表有较大的示数</a:t>
            </a:r>
            <a:br>
              <a:rPr lang="zh-CN" altLang="zh-CN" sz="2800"/>
            </a:br>
            <a:endParaRPr lang="zh-CN" altLang="en-US" sz="2800"/>
          </a:p>
        </p:txBody>
      </p:sp>
      <p:sp>
        <p:nvSpPr>
          <p:cNvPr id="23555"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3556" name="Picture 5"/>
          <p:cNvPicPr>
            <a:picLocks noChangeAspect="1"/>
          </p:cNvPicPr>
          <p:nvPr/>
        </p:nvPicPr>
        <p:blipFill>
          <a:blip r:embed="rId2"/>
          <a:stretch>
            <a:fillRect/>
          </a:stretch>
        </p:blipFill>
        <p:spPr>
          <a:xfrm>
            <a:off x="508000" y="1314450"/>
            <a:ext cx="1020763" cy="373063"/>
          </a:xfrm>
          <a:prstGeom prst="rect">
            <a:avLst/>
          </a:prstGeom>
          <a:noFill/>
          <a:ln>
            <a:noFill/>
            <a:miter lim="800000"/>
          </a:ln>
        </p:spPr>
      </p:pic>
      <p:pic>
        <p:nvPicPr>
          <p:cNvPr id="23557" name="Picture 8"/>
          <p:cNvPicPr>
            <a:picLocks noChangeAspect="1"/>
          </p:cNvPicPr>
          <p:nvPr/>
        </p:nvPicPr>
        <p:blipFill>
          <a:blip r:embed="rId3"/>
          <a:stretch>
            <a:fillRect/>
          </a:stretch>
        </p:blipFill>
        <p:spPr>
          <a:xfrm>
            <a:off x="6248400" y="2425700"/>
            <a:ext cx="1778000" cy="1370013"/>
          </a:xfrm>
          <a:prstGeom prst="rect">
            <a:avLst/>
          </a:prstGeom>
          <a:noFill/>
          <a:ln>
            <a:noFill/>
            <a:miter lim="800000"/>
          </a:ln>
        </p:spPr>
      </p:pic>
      <p:sp>
        <p:nvSpPr>
          <p:cNvPr id="23558" name="矩形 9"/>
          <p:cNvSpPr/>
          <p:nvPr/>
        </p:nvSpPr>
        <p:spPr>
          <a:xfrm>
            <a:off x="2287588" y="2525713"/>
            <a:ext cx="481012"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3556"/>
                                        </p:tgtEl>
                                        <p:attrNameLst>
                                          <p:attrName>style.visibility</p:attrName>
                                        </p:attrNameLst>
                                      </p:cBhvr>
                                      <p:to>
                                        <p:strVal val="visible"/>
                                      </p:to>
                                    </p:set>
                                    <p:animEffect transition="in" filter="fade">
                                      <p:cBhvr>
                                        <p:cTn id="7" dur="500"/>
                                        <p:tgtEl>
                                          <p:spTgt spid="235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554"/>
                                        </p:tgtEl>
                                        <p:attrNameLst>
                                          <p:attrName>style.visibility</p:attrName>
                                        </p:attrNameLst>
                                      </p:cBhvr>
                                      <p:to>
                                        <p:strVal val="visible"/>
                                      </p:to>
                                    </p:set>
                                    <p:animEffect transition="in" filter="fade">
                                      <p:cBhvr>
                                        <p:cTn id="10" dur="500"/>
                                        <p:tgtEl>
                                          <p:spTgt spid="23554"/>
                                        </p:tgtEl>
                                      </p:cBhvr>
                                    </p:animEffect>
                                  </p:childTnLst>
                                </p:cTn>
                              </p:par>
                              <p:par>
                                <p:cTn id="11" presetID="10" presetClass="entr" presetSubtype="0" fill="hold" nodeType="withEffect">
                                  <p:stCondLst>
                                    <p:cond delay="0"/>
                                  </p:stCondLst>
                                  <p:childTnLst>
                                    <p:set>
                                      <p:cBhvr>
                                        <p:cTn id="12" dur="1" fill="hold">
                                          <p:stCondLst>
                                            <p:cond delay="0"/>
                                          </p:stCondLst>
                                        </p:cTn>
                                        <p:tgtEl>
                                          <p:spTgt spid="23557"/>
                                        </p:tgtEl>
                                        <p:attrNameLst>
                                          <p:attrName>style.visibility</p:attrName>
                                        </p:attrNameLst>
                                      </p:cBhvr>
                                      <p:to>
                                        <p:strVal val="visible"/>
                                      </p:to>
                                    </p:set>
                                    <p:animEffect transition="in" filter="fade">
                                      <p:cBhvr>
                                        <p:cTn id="13" dur="500"/>
                                        <p:tgtEl>
                                          <p:spTgt spid="2355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8"/>
                                        </p:tgtEl>
                                        <p:attrNameLst>
                                          <p:attrName>style.visibility</p:attrName>
                                        </p:attrNameLst>
                                      </p:cBhvr>
                                      <p:to>
                                        <p:strVal val="visible"/>
                                      </p:to>
                                    </p:set>
                                    <p:anim calcmode="lin" valueType="num">
                                      <p:cBhvr additive="base">
                                        <p:cTn id="18" dur="500" fill="hold"/>
                                        <p:tgtEl>
                                          <p:spTgt spid="23558"/>
                                        </p:tgtEl>
                                        <p:attrNameLst>
                                          <p:attrName>ppt_x</p:attrName>
                                        </p:attrNameLst>
                                      </p:cBhvr>
                                      <p:tavLst>
                                        <p:tav tm="0">
                                          <p:val>
                                            <p:strVal val="#ppt_x"/>
                                          </p:val>
                                        </p:tav>
                                        <p:tav tm="100000">
                                          <p:val>
                                            <p:strVal val="#ppt_x"/>
                                          </p:val>
                                        </p:tav>
                                      </p:tavLst>
                                    </p:anim>
                                    <p:anim calcmode="lin" valueType="num">
                                      <p:cBhvr additive="base">
                                        <p:cTn id="19" dur="500" fill="hold"/>
                                        <p:tgtEl>
                                          <p:spTgt spid="23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标题 4"/>
          <p:cNvSpPr>
            <a:spLocks noGrp="1"/>
          </p:cNvSpPr>
          <p:nvPr>
            <p:ph type="title" idx="4294967295"/>
          </p:nvPr>
        </p:nvSpPr>
        <p:spPr>
          <a:xfrm>
            <a:off x="508000" y="14414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一　  实验：探究串联电路电压的特点　 </a:t>
            </a:r>
            <a:br>
              <a:rPr lang="en-US" altLang="zh-CN" sz="2800"/>
            </a:br>
            <a:r>
              <a:rPr lang="en-US" altLang="zh-CN" sz="2800"/>
              <a:t>         (2019·</a:t>
            </a:r>
            <a:r>
              <a:rPr lang="zh-CN" altLang="zh-CN" sz="2800"/>
              <a:t>邵阳</a:t>
            </a:r>
            <a:r>
              <a:rPr lang="en-US" altLang="zh-CN" sz="2800"/>
              <a:t>)</a:t>
            </a:r>
            <a:r>
              <a:rPr lang="zh-CN" altLang="zh-CN" sz="2800"/>
              <a:t>小芳在</a:t>
            </a:r>
            <a:r>
              <a:rPr lang="en-US" altLang="zh-CN" sz="2800"/>
              <a:t>“</a:t>
            </a:r>
            <a:r>
              <a:rPr lang="zh-CN" altLang="zh-CN" sz="2800"/>
              <a:t>探究串联电路电压特点</a:t>
            </a:r>
            <a:r>
              <a:rPr lang="en-US" altLang="zh-CN" sz="2800"/>
              <a:t>”</a:t>
            </a:r>
            <a:r>
              <a:rPr lang="zh-CN" altLang="zh-CN" sz="2800"/>
              <a:t>的实验中，连接好了的实物电路图如图</a:t>
            </a:r>
            <a:r>
              <a:rPr lang="en-US" altLang="zh-CN" sz="2800"/>
              <a:t>1</a:t>
            </a:r>
            <a:r>
              <a:rPr lang="zh-CN" altLang="zh-CN" sz="2800"/>
              <a:t>所示，请你协助完成：</a:t>
            </a:r>
            <a:br>
              <a:rPr lang="zh-CN" altLang="zh-CN" sz="2800"/>
            </a:br>
            <a:endParaRPr lang="zh-CN" altLang="en-US" sz="2800"/>
          </a:p>
        </p:txBody>
      </p:sp>
      <p:sp>
        <p:nvSpPr>
          <p:cNvPr id="24579"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pic>
        <p:nvPicPr>
          <p:cNvPr id="24580" name="Picture 2"/>
          <p:cNvPicPr>
            <a:picLocks noChangeAspect="1"/>
          </p:cNvPicPr>
          <p:nvPr/>
        </p:nvPicPr>
        <p:blipFill>
          <a:blip r:embed="rId2"/>
          <a:stretch>
            <a:fillRect/>
          </a:stretch>
        </p:blipFill>
        <p:spPr>
          <a:xfrm>
            <a:off x="3432175" y="974725"/>
            <a:ext cx="2428875" cy="466725"/>
          </a:xfrm>
          <a:prstGeom prst="rect">
            <a:avLst/>
          </a:prstGeom>
          <a:noFill/>
          <a:ln>
            <a:noFill/>
            <a:miter lim="800000"/>
          </a:ln>
        </p:spPr>
      </p:pic>
      <p:pic>
        <p:nvPicPr>
          <p:cNvPr id="24581" name="Picture 4"/>
          <p:cNvPicPr>
            <a:picLocks noChangeAspect="1"/>
          </p:cNvPicPr>
          <p:nvPr/>
        </p:nvPicPr>
        <p:blipFill>
          <a:blip r:embed="rId3"/>
          <a:stretch>
            <a:fillRect/>
          </a:stretch>
        </p:blipFill>
        <p:spPr>
          <a:xfrm>
            <a:off x="582613" y="2273300"/>
            <a:ext cx="727075" cy="403225"/>
          </a:xfrm>
          <a:prstGeom prst="rect">
            <a:avLst/>
          </a:prstGeom>
          <a:noFill/>
          <a:ln>
            <a:noFill/>
            <a:miter lim="800000"/>
          </a:ln>
        </p:spPr>
      </p:pic>
      <p:pic>
        <p:nvPicPr>
          <p:cNvPr id="24582" name="图片 6"/>
          <p:cNvPicPr>
            <a:picLocks noChangeAspect="1"/>
          </p:cNvPicPr>
          <p:nvPr/>
        </p:nvPicPr>
        <p:blipFill>
          <a:blip r:embed="rId4"/>
          <a:stretch>
            <a:fillRect/>
          </a:stretch>
        </p:blipFill>
        <p:spPr>
          <a:xfrm>
            <a:off x="763588" y="4008438"/>
            <a:ext cx="4606925" cy="2262187"/>
          </a:xfrm>
          <a:prstGeom prst="rect">
            <a:avLst/>
          </a:prstGeom>
          <a:noFill/>
          <a:ln>
            <a:noFill/>
            <a:miter lim="800000"/>
          </a:ln>
        </p:spPr>
      </p:pic>
      <p:pic>
        <p:nvPicPr>
          <p:cNvPr id="24583" name="图片 7"/>
          <p:cNvPicPr>
            <a:picLocks noChangeAspect="1"/>
          </p:cNvPicPr>
          <p:nvPr/>
        </p:nvPicPr>
        <p:blipFill>
          <a:blip r:embed="rId5"/>
          <a:stretch>
            <a:fillRect/>
          </a:stretch>
        </p:blipFill>
        <p:spPr>
          <a:xfrm>
            <a:off x="5837238" y="4291013"/>
            <a:ext cx="2798762" cy="19796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fade">
                                      <p:cBhvr>
                                        <p:cTn id="7" dur="500"/>
                                        <p:tgtEl>
                                          <p:spTgt spid="24580"/>
                                        </p:tgtEl>
                                      </p:cBhvr>
                                    </p:animEffect>
                                  </p:childTnLst>
                                </p:cTn>
                              </p:par>
                              <p:par>
                                <p:cTn id="8" presetID="10" presetClass="entr" presetSubtype="0" fill="hold" nodeType="withEffect">
                                  <p:stCondLst>
                                    <p:cond delay="0"/>
                                  </p:stCondLst>
                                  <p:childTnLst>
                                    <p:set>
                                      <p:cBhvr>
                                        <p:cTn id="9" dur="1" fill="hold">
                                          <p:stCondLst>
                                            <p:cond delay="0"/>
                                          </p:stCondLst>
                                        </p:cTn>
                                        <p:tgtEl>
                                          <p:spTgt spid="24581"/>
                                        </p:tgtEl>
                                        <p:attrNameLst>
                                          <p:attrName>style.visibility</p:attrName>
                                        </p:attrNameLst>
                                      </p:cBhvr>
                                      <p:to>
                                        <p:strVal val="visible"/>
                                      </p:to>
                                    </p:set>
                                    <p:animEffect transition="in" filter="fade">
                                      <p:cBhvr>
                                        <p:cTn id="10" dur="500"/>
                                        <p:tgtEl>
                                          <p:spTgt spid="2458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4578"/>
                                        </p:tgtEl>
                                        <p:attrNameLst>
                                          <p:attrName>style.visibility</p:attrName>
                                        </p:attrNameLst>
                                      </p:cBhvr>
                                      <p:to>
                                        <p:strVal val="visible"/>
                                      </p:to>
                                    </p:set>
                                    <p:animEffect transition="in" filter="fade">
                                      <p:cBhvr>
                                        <p:cTn id="13" dur="500"/>
                                        <p:tgtEl>
                                          <p:spTgt spid="24578"/>
                                        </p:tgtEl>
                                      </p:cBhvr>
                                    </p:animEffect>
                                  </p:childTnLst>
                                </p:cTn>
                              </p:par>
                              <p:par>
                                <p:cTn id="14" presetID="10" presetClass="entr" presetSubtype="0" fill="hold" nodeType="withEffect">
                                  <p:stCondLst>
                                    <p:cond delay="0"/>
                                  </p:stCondLst>
                                  <p:childTnLst>
                                    <p:set>
                                      <p:cBhvr>
                                        <p:cTn id="15" dur="1" fill="hold">
                                          <p:stCondLst>
                                            <p:cond delay="0"/>
                                          </p:stCondLst>
                                        </p:cTn>
                                        <p:tgtEl>
                                          <p:spTgt spid="24582"/>
                                        </p:tgtEl>
                                        <p:attrNameLst>
                                          <p:attrName>style.visibility</p:attrName>
                                        </p:attrNameLst>
                                      </p:cBhvr>
                                      <p:to>
                                        <p:strVal val="visible"/>
                                      </p:to>
                                    </p:set>
                                    <p:animEffect transition="in" filter="fade">
                                      <p:cBhvr>
                                        <p:cTn id="16" dur="500"/>
                                        <p:tgtEl>
                                          <p:spTgt spid="24582"/>
                                        </p:tgtEl>
                                      </p:cBhvr>
                                    </p:animEffect>
                                  </p:childTnLst>
                                </p:cTn>
                              </p:par>
                              <p:par>
                                <p:cTn id="17" presetID="10" presetClass="entr" presetSubtype="0" fill="hold" nodeType="withEffect">
                                  <p:stCondLst>
                                    <p:cond delay="0"/>
                                  </p:stCondLst>
                                  <p:childTnLst>
                                    <p:set>
                                      <p:cBhvr>
                                        <p:cTn id="18" dur="1" fill="hold">
                                          <p:stCondLst>
                                            <p:cond delay="0"/>
                                          </p:stCondLst>
                                        </p:cTn>
                                        <p:tgtEl>
                                          <p:spTgt spid="24583"/>
                                        </p:tgtEl>
                                        <p:attrNameLst>
                                          <p:attrName>style.visibility</p:attrName>
                                        </p:attrNameLst>
                                      </p:cBhvr>
                                      <p:to>
                                        <p:strVal val="visible"/>
                                      </p:to>
                                    </p:set>
                                    <p:animEffect transition="in" filter="fade">
                                      <p:cBhvr>
                                        <p:cTn id="19" dur="500"/>
                                        <p:tgtEl>
                                          <p:spTgt spid="24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5603" name="标题 1"/>
          <p:cNvSpPr>
            <a:spLocks noGrp="1"/>
          </p:cNvSpPr>
          <p:nvPr>
            <p:ph type="title" idx="4294967295"/>
          </p:nvPr>
        </p:nvSpPr>
        <p:spPr>
          <a:xfrm>
            <a:off x="508000" y="135413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）在方框内画出与图</a:t>
            </a:r>
            <a:r>
              <a:rPr lang="en-US" altLang="zh-CN" sz="2800"/>
              <a:t>1</a:t>
            </a:r>
            <a:r>
              <a:rPr lang="zh-CN" altLang="zh-CN" sz="2800"/>
              <a:t>对应的电路图，并在电路图中标上</a:t>
            </a:r>
            <a:r>
              <a:rPr lang="en-US" altLang="zh-CN" sz="2800"/>
              <a:t>L</a:t>
            </a:r>
            <a:r>
              <a:rPr lang="en-US" altLang="zh-CN" sz="2800" baseline="-25000"/>
              <a:t>1</a:t>
            </a:r>
            <a:r>
              <a:rPr lang="zh-CN" altLang="zh-CN" sz="2800"/>
              <a:t>、</a:t>
            </a:r>
            <a:r>
              <a:rPr lang="en-US" altLang="zh-CN" sz="2800"/>
              <a:t>L</a:t>
            </a:r>
            <a:r>
              <a:rPr lang="en-US" altLang="zh-CN" sz="2800" baseline="-25000"/>
              <a:t>2</a:t>
            </a:r>
            <a:r>
              <a:rPr lang="en-US" altLang="zh-CN" sz="2800"/>
              <a:t>.</a:t>
            </a:r>
            <a:br>
              <a:rPr lang="zh-CN" altLang="zh-CN" sz="2800"/>
            </a:br>
            <a:endParaRPr lang="zh-CN" altLang="en-US" sz="2800"/>
          </a:p>
        </p:txBody>
      </p:sp>
      <p:pic>
        <p:nvPicPr>
          <p:cNvPr id="25604" name="图片 3"/>
          <p:cNvPicPr>
            <a:picLocks noChangeAspect="1"/>
          </p:cNvPicPr>
          <p:nvPr/>
        </p:nvPicPr>
        <p:blipFill>
          <a:blip r:embed="rId2"/>
          <a:stretch>
            <a:fillRect/>
          </a:stretch>
        </p:blipFill>
        <p:spPr>
          <a:xfrm>
            <a:off x="596900" y="2959100"/>
            <a:ext cx="4608513" cy="2262188"/>
          </a:xfrm>
          <a:prstGeom prst="rect">
            <a:avLst/>
          </a:prstGeom>
          <a:noFill/>
          <a:ln>
            <a:noFill/>
            <a:miter lim="800000"/>
          </a:ln>
        </p:spPr>
      </p:pic>
      <p:pic>
        <p:nvPicPr>
          <p:cNvPr id="25605" name="图片 4"/>
          <p:cNvPicPr>
            <a:picLocks noChangeAspect="1"/>
          </p:cNvPicPr>
          <p:nvPr/>
        </p:nvPicPr>
        <p:blipFill>
          <a:blip r:embed="rId3"/>
          <a:stretch>
            <a:fillRect/>
          </a:stretch>
        </p:blipFill>
        <p:spPr>
          <a:xfrm>
            <a:off x="5672138" y="3243263"/>
            <a:ext cx="2798762" cy="1978025"/>
          </a:xfrm>
          <a:prstGeom prst="rect">
            <a:avLst/>
          </a:prstGeom>
          <a:noFill/>
          <a:ln>
            <a:noFill/>
            <a:miter lim="800000"/>
          </a:ln>
        </p:spPr>
      </p:pic>
      <p:pic>
        <p:nvPicPr>
          <p:cNvPr id="25606" name="图片 2"/>
          <p:cNvPicPr>
            <a:picLocks noChangeAspect="1"/>
          </p:cNvPicPr>
          <p:nvPr/>
        </p:nvPicPr>
        <p:blipFill>
          <a:blip r:embed="rId4"/>
          <a:stretch>
            <a:fillRect/>
          </a:stretch>
        </p:blipFill>
        <p:spPr>
          <a:xfrm>
            <a:off x="6165850" y="3351213"/>
            <a:ext cx="1889125" cy="173037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fade">
                                      <p:cBhvr>
                                        <p:cTn id="7" dur="500"/>
                                        <p:tgtEl>
                                          <p:spTgt spid="25603"/>
                                        </p:tgtEl>
                                      </p:cBhvr>
                                    </p:animEffect>
                                  </p:childTnLst>
                                </p:cTn>
                              </p:par>
                              <p:par>
                                <p:cTn id="8" presetID="10" presetClass="entr" presetSubtype="0" fill="hold" nodeType="withEffect">
                                  <p:stCondLst>
                                    <p:cond delay="0"/>
                                  </p:stCondLst>
                                  <p:childTnLst>
                                    <p:set>
                                      <p:cBhvr>
                                        <p:cTn id="9" dur="1" fill="hold">
                                          <p:stCondLst>
                                            <p:cond delay="0"/>
                                          </p:stCondLst>
                                        </p:cTn>
                                        <p:tgtEl>
                                          <p:spTgt spid="25604"/>
                                        </p:tgtEl>
                                        <p:attrNameLst>
                                          <p:attrName>style.visibility</p:attrName>
                                        </p:attrNameLst>
                                      </p:cBhvr>
                                      <p:to>
                                        <p:strVal val="visible"/>
                                      </p:to>
                                    </p:set>
                                    <p:animEffect transition="in" filter="fade">
                                      <p:cBhvr>
                                        <p:cTn id="10" dur="500"/>
                                        <p:tgtEl>
                                          <p:spTgt spid="25604"/>
                                        </p:tgtEl>
                                      </p:cBhvr>
                                    </p:animEffect>
                                  </p:childTnLst>
                                </p:cTn>
                              </p:par>
                              <p:par>
                                <p:cTn id="11" presetID="10" presetClass="entr" presetSubtype="0" fill="hold" nodeType="withEffect">
                                  <p:stCondLst>
                                    <p:cond delay="0"/>
                                  </p:stCondLst>
                                  <p:childTnLst>
                                    <p:set>
                                      <p:cBhvr>
                                        <p:cTn id="12" dur="1" fill="hold">
                                          <p:stCondLst>
                                            <p:cond delay="0"/>
                                          </p:stCondLst>
                                        </p:cTn>
                                        <p:tgtEl>
                                          <p:spTgt spid="25605"/>
                                        </p:tgtEl>
                                        <p:attrNameLst>
                                          <p:attrName>style.visibility</p:attrName>
                                        </p:attrNameLst>
                                      </p:cBhvr>
                                      <p:to>
                                        <p:strVal val="visible"/>
                                      </p:to>
                                    </p:set>
                                    <p:animEffect transition="in" filter="fade">
                                      <p:cBhvr>
                                        <p:cTn id="13" dur="500"/>
                                        <p:tgtEl>
                                          <p:spTgt spid="2560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nodeType="clickEffect">
                                  <p:stCondLst>
                                    <p:cond delay="0"/>
                                  </p:stCondLst>
                                  <p:childTnLst>
                                    <p:set>
                                      <p:cBhvr>
                                        <p:cTn id="17" dur="1" fill="hold">
                                          <p:stCondLst>
                                            <p:cond delay="0"/>
                                          </p:stCondLst>
                                        </p:cTn>
                                        <p:tgtEl>
                                          <p:spTgt spid="25606"/>
                                        </p:tgtEl>
                                        <p:attrNameLst>
                                          <p:attrName>style.visibility</p:attrName>
                                        </p:attrNameLst>
                                      </p:cBhvr>
                                      <p:to>
                                        <p:strVal val="visible"/>
                                      </p:to>
                                    </p:set>
                                    <p:animEffect transition="in" filter="barn(inVertical)">
                                      <p:cBhvr>
                                        <p:cTn id="18" dur="500"/>
                                        <p:tgtEl>
                                          <p:spTgt spid="25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6627" name="标题 1"/>
          <p:cNvSpPr>
            <a:spLocks noGrp="1"/>
          </p:cNvSpPr>
          <p:nvPr>
            <p:ph type="title" idx="4294967295"/>
          </p:nvPr>
        </p:nvSpPr>
        <p:spPr>
          <a:xfrm>
            <a:off x="508000" y="14795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）在某次测量时，电压表的示数如图</a:t>
            </a:r>
            <a:r>
              <a:rPr lang="en-US" altLang="zh-CN" sz="2800"/>
              <a:t>2</a:t>
            </a:r>
            <a:r>
              <a:rPr lang="zh-CN" altLang="zh-CN" sz="2800"/>
              <a:t>所示，此时灯</a:t>
            </a:r>
            <a:r>
              <a:rPr lang="en-US" altLang="zh-CN" sz="2800"/>
              <a:t>L</a:t>
            </a:r>
            <a:r>
              <a:rPr lang="en-US" altLang="zh-CN" sz="2800" baseline="-25000"/>
              <a:t>1</a:t>
            </a:r>
            <a:r>
              <a:rPr lang="zh-CN" altLang="zh-CN" sz="2800"/>
              <a:t>两端的电压为</a:t>
            </a:r>
            <a:r>
              <a:rPr lang="zh-CN" altLang="zh-CN" sz="2800" u="sng"/>
              <a:t>　　　　　</a:t>
            </a:r>
            <a:r>
              <a:rPr lang="en-US" altLang="zh-CN" sz="2800"/>
              <a:t>V.</a:t>
            </a:r>
            <a:br>
              <a:rPr lang="zh-CN" altLang="zh-CN" sz="2800"/>
            </a:br>
            <a:r>
              <a:rPr lang="zh-CN" altLang="zh-CN" sz="2800"/>
              <a:t>（</a:t>
            </a:r>
            <a:r>
              <a:rPr lang="en-US" altLang="zh-CN" sz="2800"/>
              <a:t>3</a:t>
            </a:r>
            <a:r>
              <a:rPr lang="zh-CN" altLang="zh-CN" sz="2800"/>
              <a:t>）闭合开关后，小芳发现</a:t>
            </a:r>
            <a:r>
              <a:rPr lang="en-US" altLang="zh-CN" sz="2800"/>
              <a:t>L</a:t>
            </a:r>
            <a:r>
              <a:rPr lang="en-US" altLang="zh-CN" sz="2800" baseline="-25000"/>
              <a:t>1</a:t>
            </a:r>
            <a:r>
              <a:rPr lang="zh-CN" altLang="zh-CN" sz="2800"/>
              <a:t>、</a:t>
            </a:r>
            <a:r>
              <a:rPr lang="en-US" altLang="zh-CN" sz="2800"/>
              <a:t>L</a:t>
            </a:r>
            <a:r>
              <a:rPr lang="en-US" altLang="zh-CN" sz="2800" baseline="-25000"/>
              <a:t>2</a:t>
            </a:r>
            <a:r>
              <a:rPr lang="zh-CN" altLang="zh-CN" sz="2800"/>
              <a:t>均不发光，电压表有示数且大小接近</a:t>
            </a:r>
            <a:r>
              <a:rPr lang="en-US" altLang="zh-CN" sz="2800"/>
              <a:t>3 V</a:t>
            </a:r>
            <a:r>
              <a:rPr lang="zh-CN" altLang="zh-CN" sz="2800"/>
              <a:t>，则电路中出现的故障可能是</a:t>
            </a:r>
            <a:r>
              <a:rPr lang="en-US" altLang="zh-CN" sz="2800"/>
              <a:t>L</a:t>
            </a:r>
            <a:r>
              <a:rPr lang="en-US" altLang="zh-CN" sz="2800" baseline="-25000"/>
              <a:t>1</a:t>
            </a:r>
            <a:r>
              <a:rPr lang="zh-CN" altLang="zh-CN" sz="2800"/>
              <a:t>发生了</a:t>
            </a:r>
            <a:r>
              <a:rPr lang="zh-CN" altLang="zh-CN" sz="2800" u="sng"/>
              <a:t>　　　　　</a:t>
            </a:r>
            <a:r>
              <a:rPr lang="zh-CN" altLang="zh-CN" sz="2800"/>
              <a:t>（选填</a:t>
            </a:r>
            <a:r>
              <a:rPr lang="en-US" altLang="zh-CN" sz="2800"/>
              <a:t>“</a:t>
            </a:r>
            <a:r>
              <a:rPr lang="zh-CN" altLang="zh-CN" sz="2800"/>
              <a:t>短路</a:t>
            </a:r>
            <a:r>
              <a:rPr lang="en-US" altLang="zh-CN" sz="2800"/>
              <a:t>”</a:t>
            </a:r>
            <a:r>
              <a:rPr lang="zh-CN" altLang="zh-CN" sz="2800"/>
              <a:t>或</a:t>
            </a:r>
            <a:r>
              <a:rPr lang="en-US" altLang="zh-CN" sz="2800"/>
              <a:t>“</a:t>
            </a:r>
            <a:r>
              <a:rPr lang="zh-CN" altLang="zh-CN" sz="2800"/>
              <a:t>断路</a:t>
            </a:r>
            <a:r>
              <a:rPr lang="en-US" altLang="zh-CN" sz="2800"/>
              <a:t>”</a:t>
            </a:r>
            <a:r>
              <a:rPr lang="zh-CN" altLang="zh-CN" sz="2800"/>
              <a:t>）</a:t>
            </a:r>
            <a:r>
              <a:rPr lang="en-US" altLang="zh-CN" sz="2800"/>
              <a:t>.</a:t>
            </a:r>
            <a:br>
              <a:rPr lang="zh-CN" altLang="zh-CN" sz="2800"/>
            </a:br>
            <a:endParaRPr lang="zh-CN" altLang="en-US" sz="2800"/>
          </a:p>
        </p:txBody>
      </p:sp>
      <p:sp>
        <p:nvSpPr>
          <p:cNvPr id="26628" name="矩形 3"/>
          <p:cNvSpPr/>
          <p:nvPr/>
        </p:nvSpPr>
        <p:spPr>
          <a:xfrm>
            <a:off x="4344988" y="2195513"/>
            <a:ext cx="633412" cy="522287"/>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1.9</a:t>
            </a:r>
            <a:endParaRPr lang="zh-CN" altLang="en-US" sz="2800"/>
          </a:p>
        </p:txBody>
      </p:sp>
      <p:sp>
        <p:nvSpPr>
          <p:cNvPr id="26629" name="矩形 4"/>
          <p:cNvSpPr/>
          <p:nvPr/>
        </p:nvSpPr>
        <p:spPr>
          <a:xfrm>
            <a:off x="3451225" y="4105275"/>
            <a:ext cx="903288"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断路</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fade">
                                      <p:cBhvr>
                                        <p:cTn id="7" dur="500"/>
                                        <p:tgtEl>
                                          <p:spTgt spid="266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6628"/>
                                        </p:tgtEl>
                                        <p:attrNameLst>
                                          <p:attrName>style.visibility</p:attrName>
                                        </p:attrNameLst>
                                      </p:cBhvr>
                                      <p:to>
                                        <p:strVal val="visible"/>
                                      </p:to>
                                    </p:set>
                                    <p:anim calcmode="lin" valueType="num">
                                      <p:cBhvr additive="base">
                                        <p:cTn id="12" dur="500" fill="hold"/>
                                        <p:tgtEl>
                                          <p:spTgt spid="26628"/>
                                        </p:tgtEl>
                                        <p:attrNameLst>
                                          <p:attrName>ppt_x</p:attrName>
                                        </p:attrNameLst>
                                      </p:cBhvr>
                                      <p:tavLst>
                                        <p:tav tm="0">
                                          <p:val>
                                            <p:strVal val="#ppt_x"/>
                                          </p:val>
                                        </p:tav>
                                        <p:tav tm="100000">
                                          <p:val>
                                            <p:strVal val="#ppt_x"/>
                                          </p:val>
                                        </p:tav>
                                      </p:tavLst>
                                    </p:anim>
                                    <p:anim calcmode="lin" valueType="num">
                                      <p:cBhvr additive="base">
                                        <p:cTn id="13" dur="500" fill="hold"/>
                                        <p:tgtEl>
                                          <p:spTgt spid="2662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6629"/>
                                        </p:tgtEl>
                                        <p:attrNameLst>
                                          <p:attrName>style.visibility</p:attrName>
                                        </p:attrNameLst>
                                      </p:cBhvr>
                                      <p:to>
                                        <p:strVal val="visible"/>
                                      </p:to>
                                    </p:set>
                                    <p:anim calcmode="lin" valueType="num">
                                      <p:cBhvr additive="base">
                                        <p:cTn id="18" dur="500" fill="hold"/>
                                        <p:tgtEl>
                                          <p:spTgt spid="26629"/>
                                        </p:tgtEl>
                                        <p:attrNameLst>
                                          <p:attrName>ppt_x</p:attrName>
                                        </p:attrNameLst>
                                      </p:cBhvr>
                                      <p:tavLst>
                                        <p:tav tm="0">
                                          <p:val>
                                            <p:strVal val="#ppt_x"/>
                                          </p:val>
                                        </p:tav>
                                        <p:tav tm="100000">
                                          <p:val>
                                            <p:strVal val="#ppt_x"/>
                                          </p:val>
                                        </p:tav>
                                      </p:tavLst>
                                    </p:anim>
                                    <p:anim calcmode="lin" valueType="num">
                                      <p:cBhvr additive="base">
                                        <p:cTn id="19"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P spid="26629"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7651" name="标题 1"/>
          <p:cNvSpPr>
            <a:spLocks noGrp="1"/>
          </p:cNvSpPr>
          <p:nvPr>
            <p:ph type="title" idx="4294967295"/>
          </p:nvPr>
        </p:nvSpPr>
        <p:spPr>
          <a:xfrm>
            <a:off x="508000" y="15557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）排除故障后，小芳在测量了灯</a:t>
            </a:r>
            <a:r>
              <a:rPr lang="en-US" altLang="zh-CN" sz="2800"/>
              <a:t>L</a:t>
            </a:r>
            <a:r>
              <a:rPr lang="en-US" altLang="zh-CN" sz="2800" baseline="-25000"/>
              <a:t>1</a:t>
            </a:r>
            <a:r>
              <a:rPr lang="zh-CN" altLang="zh-CN" sz="2800"/>
              <a:t>两端的电压后，断开开关，然后将导线</a:t>
            </a:r>
            <a:r>
              <a:rPr lang="en-US" altLang="zh-CN" sz="2800" i="1"/>
              <a:t>AE</a:t>
            </a:r>
            <a:r>
              <a:rPr lang="zh-CN" altLang="zh-CN" sz="2800"/>
              <a:t>的</a:t>
            </a:r>
            <a:r>
              <a:rPr lang="en-US" altLang="zh-CN" sz="2800" i="1"/>
              <a:t>A</a:t>
            </a:r>
            <a:r>
              <a:rPr lang="zh-CN" altLang="zh-CN" sz="2800"/>
              <a:t>端松开，接到</a:t>
            </a:r>
            <a:r>
              <a:rPr lang="en-US" altLang="zh-CN" sz="2800" i="1"/>
              <a:t>D</a:t>
            </a:r>
            <a:r>
              <a:rPr lang="zh-CN" altLang="zh-CN" sz="2800"/>
              <a:t>接线柱上，测量灯</a:t>
            </a:r>
            <a:r>
              <a:rPr lang="en-US" altLang="zh-CN" sz="2800"/>
              <a:t>L</a:t>
            </a:r>
            <a:r>
              <a:rPr lang="en-US" altLang="zh-CN" sz="2800" baseline="-25000"/>
              <a:t>2</a:t>
            </a:r>
            <a:r>
              <a:rPr lang="zh-CN" altLang="zh-CN" sz="2800"/>
              <a:t>两端的电压，这一做法会造成</a:t>
            </a:r>
            <a:r>
              <a:rPr lang="en-US" altLang="zh-CN" sz="2800"/>
              <a:t>__________________________________________</a:t>
            </a:r>
            <a:r>
              <a:rPr lang="zh-CN" altLang="zh-CN" sz="2800"/>
              <a:t>．</a:t>
            </a:r>
            <a:br>
              <a:rPr lang="zh-CN" altLang="zh-CN" sz="2800"/>
            </a:br>
            <a:endParaRPr lang="zh-CN" altLang="en-US" sz="2800"/>
          </a:p>
        </p:txBody>
      </p:sp>
      <p:sp>
        <p:nvSpPr>
          <p:cNvPr id="27652" name="矩形 2"/>
          <p:cNvSpPr/>
          <p:nvPr/>
        </p:nvSpPr>
        <p:spPr>
          <a:xfrm>
            <a:off x="657225" y="3587750"/>
            <a:ext cx="4133850"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电压表的正负接线柱接反</a:t>
            </a:r>
            <a:endParaRPr lang="zh-CN" altLang="zh-CN" sz="1000">
              <a:latin typeface="等线" pitchFamily="2" charset="-122"/>
              <a:ea typeface="等线"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500"/>
                                        <p:tgtEl>
                                          <p:spTgt spid="2765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7652"/>
                                        </p:tgtEl>
                                        <p:attrNameLst>
                                          <p:attrName>style.visibility</p:attrName>
                                        </p:attrNameLst>
                                      </p:cBhvr>
                                      <p:to>
                                        <p:strVal val="visible"/>
                                      </p:to>
                                    </p:set>
                                    <p:anim calcmode="lin" valueType="num">
                                      <p:cBhvr additive="base">
                                        <p:cTn id="12" dur="500" fill="hold"/>
                                        <p:tgtEl>
                                          <p:spTgt spid="27652"/>
                                        </p:tgtEl>
                                        <p:attrNameLst>
                                          <p:attrName>ppt_x</p:attrName>
                                        </p:attrNameLst>
                                      </p:cBhvr>
                                      <p:tavLst>
                                        <p:tav tm="0">
                                          <p:val>
                                            <p:strVal val="#ppt_x"/>
                                          </p:val>
                                        </p:tav>
                                        <p:tav tm="100000">
                                          <p:val>
                                            <p:strVal val="#ppt_x"/>
                                          </p:val>
                                        </p:tav>
                                      </p:tavLst>
                                    </p:anim>
                                    <p:anim calcmode="lin" valueType="num">
                                      <p:cBhvr additive="base">
                                        <p:cTn id="13" dur="500" fill="hold"/>
                                        <p:tgtEl>
                                          <p:spTgt spid="276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867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en-US" sz="2800"/>
              <a:t>二　  电阻的大小的影响因素的实验　 </a:t>
            </a:r>
            <a:br>
              <a:rPr lang="en-US" altLang="zh-CN" sz="2800"/>
            </a:br>
            <a:r>
              <a:rPr lang="en-US" altLang="zh-CN" sz="2800"/>
              <a:t>        </a:t>
            </a:r>
            <a:r>
              <a:rPr lang="zh-CN" altLang="zh-CN" sz="2800"/>
              <a:t>（</a:t>
            </a:r>
            <a:r>
              <a:rPr lang="en-US" altLang="zh-CN" sz="2800"/>
              <a:t>2020·</a:t>
            </a:r>
            <a:r>
              <a:rPr lang="zh-CN" altLang="zh-CN" sz="2800"/>
              <a:t>凉山州）如下图所示，是探究影响导体电阻大小因素的实验装置图，实验中分别把</a:t>
            </a:r>
            <a:r>
              <a:rPr lang="en-US" altLang="zh-CN" sz="2800" i="1"/>
              <a:t>a</a:t>
            </a:r>
            <a:r>
              <a:rPr lang="zh-CN" altLang="zh-CN" sz="2800"/>
              <a:t>、</a:t>
            </a:r>
            <a:r>
              <a:rPr lang="en-US" altLang="zh-CN" sz="2800" i="1"/>
              <a:t>b</a:t>
            </a:r>
            <a:r>
              <a:rPr lang="zh-CN" altLang="zh-CN" sz="2800"/>
              <a:t>、</a:t>
            </a:r>
            <a:r>
              <a:rPr lang="en-US" altLang="zh-CN" sz="2800" i="1"/>
              <a:t>c</a:t>
            </a:r>
            <a:r>
              <a:rPr lang="zh-CN" altLang="zh-CN" sz="2800"/>
              <a:t>、</a:t>
            </a:r>
            <a:r>
              <a:rPr lang="en-US" altLang="zh-CN" sz="2800" i="1"/>
              <a:t>d</a:t>
            </a:r>
            <a:r>
              <a:rPr lang="zh-CN" altLang="zh-CN" sz="2800"/>
              <a:t>四导线接入电路，其中导线</a:t>
            </a:r>
            <a:r>
              <a:rPr lang="en-US" altLang="zh-CN" sz="2800" i="1"/>
              <a:t>a</a:t>
            </a:r>
            <a:r>
              <a:rPr lang="zh-CN" altLang="zh-CN" sz="2800"/>
              <a:t>、</a:t>
            </a:r>
            <a:r>
              <a:rPr lang="en-US" altLang="zh-CN" sz="2800" i="1"/>
              <a:t>b</a:t>
            </a:r>
            <a:r>
              <a:rPr lang="zh-CN" altLang="zh-CN" sz="2800"/>
              <a:t>、</a:t>
            </a:r>
            <a:r>
              <a:rPr lang="en-US" altLang="zh-CN" sz="2800" i="1"/>
              <a:t>d</a:t>
            </a:r>
            <a:r>
              <a:rPr lang="zh-CN" altLang="zh-CN" sz="2800"/>
              <a:t>长度相同，</a:t>
            </a:r>
            <a:r>
              <a:rPr lang="en-US" altLang="zh-CN" sz="2800" i="1"/>
              <a:t>a</a:t>
            </a:r>
            <a:r>
              <a:rPr lang="zh-CN" altLang="zh-CN" sz="2800"/>
              <a:t>、</a:t>
            </a:r>
            <a:r>
              <a:rPr lang="en-US" altLang="zh-CN" sz="2800" i="1"/>
              <a:t>b</a:t>
            </a:r>
            <a:r>
              <a:rPr lang="zh-CN" altLang="zh-CN" sz="2800"/>
              <a:t>、</a:t>
            </a:r>
            <a:r>
              <a:rPr lang="en-US" altLang="zh-CN" sz="2800" i="1"/>
              <a:t>c</a:t>
            </a:r>
            <a:r>
              <a:rPr lang="zh-CN" altLang="zh-CN" sz="2800"/>
              <a:t>粗细相同，</a:t>
            </a:r>
            <a:r>
              <a:rPr lang="en-US" altLang="zh-CN" sz="2800" i="1"/>
              <a:t>b</a:t>
            </a:r>
            <a:r>
              <a:rPr lang="zh-CN" altLang="zh-CN" sz="2800"/>
              <a:t>、</a:t>
            </a:r>
            <a:r>
              <a:rPr lang="en-US" altLang="zh-CN" sz="2800" i="1"/>
              <a:t>d</a:t>
            </a:r>
            <a:r>
              <a:rPr lang="zh-CN" altLang="zh-CN" sz="2800"/>
              <a:t>粗细不同．</a:t>
            </a:r>
            <a:br>
              <a:rPr lang="zh-CN" altLang="zh-CN" sz="2800"/>
            </a:br>
            <a:r>
              <a:rPr lang="zh-CN" altLang="zh-CN" sz="2800"/>
              <a:t>（</a:t>
            </a:r>
            <a:r>
              <a:rPr lang="en-US" altLang="zh-CN" sz="2800"/>
              <a:t>1</a:t>
            </a:r>
            <a:r>
              <a:rPr lang="zh-CN" altLang="zh-CN" sz="2800"/>
              <a:t>）该实验是通过观察电流表的示数来间接比较导线电阻的大小，这种科学研究</a:t>
            </a:r>
            <a:br>
              <a:rPr lang="en-US" altLang="zh-CN" sz="2800"/>
            </a:br>
            <a:r>
              <a:rPr lang="zh-CN" altLang="zh-CN" sz="2800"/>
              <a:t>问题的方法是</a:t>
            </a:r>
            <a:r>
              <a:rPr lang="zh-CN" altLang="zh-CN" sz="2800" u="sng"/>
              <a:t>　　　　　</a:t>
            </a:r>
            <a:r>
              <a:rPr lang="zh-CN" altLang="zh-CN" sz="2800"/>
              <a:t>法．</a:t>
            </a:r>
            <a:br>
              <a:rPr lang="zh-CN" altLang="zh-CN" sz="2800"/>
            </a:br>
            <a:endParaRPr lang="zh-CN" altLang="en-US" sz="2800"/>
          </a:p>
        </p:txBody>
      </p:sp>
      <p:pic>
        <p:nvPicPr>
          <p:cNvPr id="28676" name="Picture 1"/>
          <p:cNvPicPr>
            <a:picLocks noChangeAspect="1"/>
          </p:cNvPicPr>
          <p:nvPr/>
        </p:nvPicPr>
        <p:blipFill>
          <a:blip r:embed="rId2"/>
          <a:stretch>
            <a:fillRect/>
          </a:stretch>
        </p:blipFill>
        <p:spPr>
          <a:xfrm>
            <a:off x="679450" y="1743075"/>
            <a:ext cx="673100" cy="374650"/>
          </a:xfrm>
          <a:prstGeom prst="rect">
            <a:avLst/>
          </a:prstGeom>
          <a:noFill/>
          <a:ln>
            <a:noFill/>
            <a:miter lim="800000"/>
          </a:ln>
        </p:spPr>
      </p:pic>
      <p:pic>
        <p:nvPicPr>
          <p:cNvPr id="28677" name="Picture 2"/>
          <p:cNvPicPr>
            <a:picLocks noChangeAspect="1"/>
          </p:cNvPicPr>
          <p:nvPr/>
        </p:nvPicPr>
        <p:blipFill>
          <a:blip r:embed="rId3"/>
          <a:stretch>
            <a:fillRect/>
          </a:stretch>
        </p:blipFill>
        <p:spPr>
          <a:xfrm>
            <a:off x="5964238" y="4797425"/>
            <a:ext cx="2663825" cy="1565275"/>
          </a:xfrm>
          <a:prstGeom prst="rect">
            <a:avLst/>
          </a:prstGeom>
          <a:noFill/>
          <a:ln>
            <a:noFill/>
            <a:miter lim="800000"/>
          </a:ln>
        </p:spPr>
      </p:pic>
      <p:sp>
        <p:nvSpPr>
          <p:cNvPr id="28678" name="矩形 2"/>
          <p:cNvSpPr/>
          <p:nvPr/>
        </p:nvSpPr>
        <p:spPr>
          <a:xfrm>
            <a:off x="3275013" y="5451475"/>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转换</a:t>
            </a:r>
            <a:endParaRPr lang="zh-CN" altLang="en-US">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fade">
                                      <p:cBhvr>
                                        <p:cTn id="7" dur="500"/>
                                        <p:tgtEl>
                                          <p:spTgt spid="2867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675"/>
                                        </p:tgtEl>
                                        <p:attrNameLst>
                                          <p:attrName>style.visibility</p:attrName>
                                        </p:attrNameLst>
                                      </p:cBhvr>
                                      <p:to>
                                        <p:strVal val="visible"/>
                                      </p:to>
                                    </p:set>
                                    <p:animEffect transition="in" filter="fade">
                                      <p:cBhvr>
                                        <p:cTn id="10" dur="500"/>
                                        <p:tgtEl>
                                          <p:spTgt spid="28675"/>
                                        </p:tgtEl>
                                      </p:cBhvr>
                                    </p:animEffect>
                                  </p:childTnLst>
                                </p:cTn>
                              </p:par>
                              <p:par>
                                <p:cTn id="11" presetID="10" presetClass="entr" presetSubtype="0" fill="hold" nodeType="withEffect">
                                  <p:stCondLst>
                                    <p:cond delay="0"/>
                                  </p:stCondLst>
                                  <p:childTnLst>
                                    <p:set>
                                      <p:cBhvr>
                                        <p:cTn id="12" dur="1" fill="hold">
                                          <p:stCondLst>
                                            <p:cond delay="0"/>
                                          </p:stCondLst>
                                        </p:cTn>
                                        <p:tgtEl>
                                          <p:spTgt spid="28677"/>
                                        </p:tgtEl>
                                        <p:attrNameLst>
                                          <p:attrName>style.visibility</p:attrName>
                                        </p:attrNameLst>
                                      </p:cBhvr>
                                      <p:to>
                                        <p:strVal val="visible"/>
                                      </p:to>
                                    </p:set>
                                    <p:animEffect transition="in" filter="fade">
                                      <p:cBhvr>
                                        <p:cTn id="13" dur="500"/>
                                        <p:tgtEl>
                                          <p:spTgt spid="2867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8678"/>
                                        </p:tgtEl>
                                        <p:attrNameLst>
                                          <p:attrName>style.visibility</p:attrName>
                                        </p:attrNameLst>
                                      </p:cBhvr>
                                      <p:to>
                                        <p:strVal val="visible"/>
                                      </p:to>
                                    </p:set>
                                    <p:anim calcmode="lin" valueType="num">
                                      <p:cBhvr additive="base">
                                        <p:cTn id="18" dur="500" fill="hold"/>
                                        <p:tgtEl>
                                          <p:spTgt spid="28678"/>
                                        </p:tgtEl>
                                        <p:attrNameLst>
                                          <p:attrName>ppt_x</p:attrName>
                                        </p:attrNameLst>
                                      </p:cBhvr>
                                      <p:tavLst>
                                        <p:tav tm="0">
                                          <p:val>
                                            <p:strVal val="#ppt_x"/>
                                          </p:val>
                                        </p:tav>
                                        <p:tav tm="100000">
                                          <p:val>
                                            <p:strVal val="#ppt_x"/>
                                          </p:val>
                                        </p:tav>
                                      </p:tavLst>
                                    </p:anim>
                                    <p:anim calcmode="lin" valueType="num">
                                      <p:cBhvr additive="base">
                                        <p:cTn id="19" dur="500" fill="hold"/>
                                        <p:tgtEl>
                                          <p:spTgt spid="286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8"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矩形 5"/>
          <p:cNvSpPr/>
          <p:nvPr/>
        </p:nvSpPr>
        <p:spPr>
          <a:xfrm>
            <a:off x="3725863" y="-7938"/>
            <a:ext cx="1871662" cy="47783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29699" name="标题 1"/>
          <p:cNvSpPr>
            <a:spLocks noGrp="1"/>
          </p:cNvSpPr>
          <p:nvPr>
            <p:ph type="title" idx="4294967295"/>
          </p:nvPr>
        </p:nvSpPr>
        <p:spPr>
          <a:xfrm>
            <a:off x="508000" y="9794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）选用</a:t>
            </a:r>
            <a:r>
              <a:rPr lang="zh-CN" altLang="zh-CN" sz="2800" u="sng"/>
              <a:t>　　　　　</a:t>
            </a:r>
            <a:r>
              <a:rPr lang="zh-CN" altLang="zh-CN" sz="2800"/>
              <a:t>两根导线分别接入电路中进行实验，是为了探究电阻大小跟导体的长度有关．</a:t>
            </a:r>
            <a:br>
              <a:rPr lang="zh-CN" altLang="zh-CN" sz="2800"/>
            </a:br>
            <a:r>
              <a:rPr lang="zh-CN" altLang="zh-CN" sz="2800"/>
              <a:t>（</a:t>
            </a:r>
            <a:r>
              <a:rPr lang="en-US" altLang="zh-CN" sz="2800"/>
              <a:t>3</a:t>
            </a:r>
            <a:r>
              <a:rPr lang="zh-CN" altLang="zh-CN" sz="2800"/>
              <a:t>）选用</a:t>
            </a:r>
            <a:r>
              <a:rPr lang="en-US" altLang="zh-CN" sz="2800" i="1"/>
              <a:t>a</a:t>
            </a:r>
            <a:r>
              <a:rPr lang="zh-CN" altLang="zh-CN" sz="2800"/>
              <a:t>、</a:t>
            </a:r>
            <a:r>
              <a:rPr lang="en-US" altLang="zh-CN" sz="2800" i="1"/>
              <a:t>b</a:t>
            </a:r>
            <a:r>
              <a:rPr lang="zh-CN" altLang="zh-CN" sz="2800"/>
              <a:t>两根导线分别接入电路中进行实验，是为了探究电阻大小跟导体的</a:t>
            </a:r>
            <a:r>
              <a:rPr lang="zh-CN" altLang="zh-CN" sz="2800" u="sng"/>
              <a:t>　　　　　</a:t>
            </a:r>
            <a:r>
              <a:rPr lang="zh-CN" altLang="zh-CN" sz="2800"/>
              <a:t>有关．</a:t>
            </a:r>
            <a:br>
              <a:rPr lang="zh-CN" altLang="zh-CN" sz="2800"/>
            </a:br>
            <a:r>
              <a:rPr lang="zh-CN" altLang="zh-CN" sz="2800"/>
              <a:t>（</a:t>
            </a:r>
            <a:r>
              <a:rPr lang="en-US" altLang="zh-CN" sz="2800"/>
              <a:t>4</a:t>
            </a:r>
            <a:r>
              <a:rPr lang="zh-CN" altLang="zh-CN" sz="2800"/>
              <a:t>）选用</a:t>
            </a:r>
            <a:r>
              <a:rPr lang="zh-CN" altLang="zh-CN" sz="2800" u="sng"/>
              <a:t>　　　　　</a:t>
            </a:r>
            <a:r>
              <a:rPr lang="zh-CN" altLang="zh-CN" sz="2800"/>
              <a:t>两根导线分别接入电路中进行实验，是为了探究电阻大小跟导体的横截面积有关．</a:t>
            </a:r>
            <a:endParaRPr lang="zh-CN" altLang="zh-CN" sz="2800"/>
          </a:p>
        </p:txBody>
      </p:sp>
      <p:sp>
        <p:nvSpPr>
          <p:cNvPr id="29700" name="矩形 3"/>
          <p:cNvSpPr/>
          <p:nvPr/>
        </p:nvSpPr>
        <p:spPr>
          <a:xfrm>
            <a:off x="2803525" y="1068388"/>
            <a:ext cx="52228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bc</a:t>
            </a:r>
            <a:endParaRPr lang="zh-CN" altLang="en-US" sz="2800"/>
          </a:p>
        </p:txBody>
      </p:sp>
      <p:sp>
        <p:nvSpPr>
          <p:cNvPr id="29701" name="矩形 4"/>
          <p:cNvSpPr/>
          <p:nvPr/>
        </p:nvSpPr>
        <p:spPr>
          <a:xfrm>
            <a:off x="6405563" y="2978150"/>
            <a:ext cx="901700"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zh-CN" altLang="zh-CN" sz="2800" spc="0">
                <a:solidFill>
                  <a:srgbClr val="FF0000"/>
                </a:solidFill>
                <a:latin typeface="Times New Roman" pitchFamily="18" charset="0"/>
                <a:ea typeface="黑体" pitchFamily="49" charset="-122"/>
              </a:rPr>
              <a:t>材料</a:t>
            </a:r>
            <a:endParaRPr lang="zh-CN" altLang="en-US" sz="2800"/>
          </a:p>
        </p:txBody>
      </p:sp>
      <p:sp>
        <p:nvSpPr>
          <p:cNvPr id="29702" name="矩形 6"/>
          <p:cNvSpPr/>
          <p:nvPr/>
        </p:nvSpPr>
        <p:spPr>
          <a:xfrm>
            <a:off x="2709863" y="4276725"/>
            <a:ext cx="542925" cy="522288"/>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bd</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barn(inVertical)">
                                      <p:cBhvr>
                                        <p:cTn id="7" dur="500"/>
                                        <p:tgtEl>
                                          <p:spTgt spid="296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9700"/>
                                        </p:tgtEl>
                                        <p:attrNameLst>
                                          <p:attrName>style.visibility</p:attrName>
                                        </p:attrNameLst>
                                      </p:cBhvr>
                                      <p:to>
                                        <p:strVal val="visible"/>
                                      </p:to>
                                    </p:set>
                                    <p:anim calcmode="lin" valueType="num">
                                      <p:cBhvr additive="base">
                                        <p:cTn id="12" dur="500" fill="hold"/>
                                        <p:tgtEl>
                                          <p:spTgt spid="29700"/>
                                        </p:tgtEl>
                                        <p:attrNameLst>
                                          <p:attrName>ppt_x</p:attrName>
                                        </p:attrNameLst>
                                      </p:cBhvr>
                                      <p:tavLst>
                                        <p:tav tm="0">
                                          <p:val>
                                            <p:strVal val="#ppt_x"/>
                                          </p:val>
                                        </p:tav>
                                        <p:tav tm="100000">
                                          <p:val>
                                            <p:strVal val="#ppt_x"/>
                                          </p:val>
                                        </p:tav>
                                      </p:tavLst>
                                    </p:anim>
                                    <p:anim calcmode="lin" valueType="num">
                                      <p:cBhvr additive="base">
                                        <p:cTn id="13" dur="500" fill="hold"/>
                                        <p:tgtEl>
                                          <p:spTgt spid="2970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9701"/>
                                        </p:tgtEl>
                                        <p:attrNameLst>
                                          <p:attrName>style.visibility</p:attrName>
                                        </p:attrNameLst>
                                      </p:cBhvr>
                                      <p:to>
                                        <p:strVal val="visible"/>
                                      </p:to>
                                    </p:set>
                                    <p:anim calcmode="lin" valueType="num">
                                      <p:cBhvr additive="base">
                                        <p:cTn id="18" dur="500" fill="hold"/>
                                        <p:tgtEl>
                                          <p:spTgt spid="29701"/>
                                        </p:tgtEl>
                                        <p:attrNameLst>
                                          <p:attrName>ppt_x</p:attrName>
                                        </p:attrNameLst>
                                      </p:cBhvr>
                                      <p:tavLst>
                                        <p:tav tm="0">
                                          <p:val>
                                            <p:strVal val="#ppt_x"/>
                                          </p:val>
                                        </p:tav>
                                        <p:tav tm="100000">
                                          <p:val>
                                            <p:strVal val="#ppt_x"/>
                                          </p:val>
                                        </p:tav>
                                      </p:tavLst>
                                    </p:anim>
                                    <p:anim calcmode="lin" valueType="num">
                                      <p:cBhvr additive="base">
                                        <p:cTn id="19" dur="500" fill="hold"/>
                                        <p:tgtEl>
                                          <p:spTgt spid="2970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9702"/>
                                        </p:tgtEl>
                                        <p:attrNameLst>
                                          <p:attrName>style.visibility</p:attrName>
                                        </p:attrNameLst>
                                      </p:cBhvr>
                                      <p:to>
                                        <p:strVal val="visible"/>
                                      </p:to>
                                    </p:set>
                                    <p:anim calcmode="lin" valueType="num">
                                      <p:cBhvr additive="base">
                                        <p:cTn id="24" dur="500" fill="hold"/>
                                        <p:tgtEl>
                                          <p:spTgt spid="29702"/>
                                        </p:tgtEl>
                                        <p:attrNameLst>
                                          <p:attrName>ppt_x</p:attrName>
                                        </p:attrNameLst>
                                      </p:cBhvr>
                                      <p:tavLst>
                                        <p:tav tm="0">
                                          <p:val>
                                            <p:strVal val="#ppt_x"/>
                                          </p:val>
                                        </p:tav>
                                        <p:tav tm="100000">
                                          <p:val>
                                            <p:strVal val="#ppt_x"/>
                                          </p:val>
                                        </p:tav>
                                      </p:tavLst>
                                    </p:anim>
                                    <p:anim calcmode="lin" valueType="num">
                                      <p:cBhvr additive="base">
                                        <p:cTn id="25" dur="500" fill="hold"/>
                                        <p:tgtEl>
                                          <p:spTgt spid="297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p:bldP spid="29700" grpId="0"/>
      <p:bldP spid="29701" grpId="0"/>
      <p:bldP spid="29702"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30722" name="Picture 2"/>
          <p:cNvPicPr>
            <a:picLocks noChangeAspect="1"/>
          </p:cNvPicPr>
          <p:nvPr/>
        </p:nvPicPr>
        <p:blipFill>
          <a:blip r:embed="rId2"/>
          <a:stretch>
            <a:fillRect/>
          </a:stretch>
        </p:blipFill>
        <p:spPr>
          <a:xfrm>
            <a:off x="3722688" y="1593850"/>
            <a:ext cx="1698625" cy="527050"/>
          </a:xfrm>
          <a:prstGeom prst="rect">
            <a:avLst/>
          </a:prstGeom>
          <a:noFill/>
          <a:ln>
            <a:noFill/>
            <a:miter lim="800000"/>
          </a:ln>
        </p:spPr>
      </p:pic>
      <p:sp>
        <p:nvSpPr>
          <p:cNvPr id="30723" name="矩形 3"/>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重难点突破</a:t>
            </a:r>
            <a:endParaRPr lang="zh-CN" altLang="en-US" sz="2400" b="1">
              <a:latin typeface="黑体" panose="02010609060101010101" pitchFamily="49" charset="-122"/>
              <a:ea typeface="黑体" panose="02010609060101010101" pitchFamily="49" charset="-122"/>
            </a:endParaRPr>
          </a:p>
        </p:txBody>
      </p:sp>
      <p:sp>
        <p:nvSpPr>
          <p:cNvPr id="30724" name="标题 1"/>
          <p:cNvSpPr>
            <a:spLocks noGrp="1"/>
          </p:cNvSpPr>
          <p:nvPr>
            <p:ph type="title" idx="4294967295"/>
          </p:nvPr>
        </p:nvSpPr>
        <p:spPr>
          <a:xfrm>
            <a:off x="508000" y="2362200"/>
            <a:ext cx="8128000" cy="1487488"/>
          </a:xfrm>
          <a:prstGeom prst="rect">
            <a:avLst/>
          </a:prstGeom>
          <a:noFill/>
          <a:ln>
            <a:solidFill>
              <a:schemeClr val="tx1"/>
            </a:solid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．辨别电压表所测电压．</a:t>
            </a:r>
            <a:br>
              <a:rPr lang="zh-CN" altLang="zh-CN" sz="2800"/>
            </a:br>
            <a:r>
              <a:rPr lang="en-US" altLang="zh-CN" sz="2800"/>
              <a:t>2</a:t>
            </a:r>
            <a:r>
              <a:rPr lang="zh-CN" altLang="zh-CN" sz="2800"/>
              <a:t>．利用电压表找断路位置．</a:t>
            </a:r>
            <a:endParaRPr lang="zh-CN" altLang="zh-CN"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500"/>
                                        <p:tgtEl>
                                          <p:spTgt spid="3072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barn(inVertical)">
                                      <p:cBhvr>
                                        <p:cTn id="10"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1747" name="标题 2"/>
          <p:cNvSpPr>
            <a:spLocks noGrp="1"/>
          </p:cNvSpPr>
          <p:nvPr>
            <p:ph type="title" idx="4294967295"/>
          </p:nvPr>
        </p:nvSpPr>
        <p:spPr>
          <a:xfrm>
            <a:off x="582613" y="153987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成都）工作和生活中，手机已成为人们常用的工具．华为智能手机的电池电压最接近（　　）</a:t>
            </a:r>
            <a:br>
              <a:rPr lang="zh-CN" altLang="zh-CN" sz="2800"/>
            </a:br>
            <a:r>
              <a:rPr lang="en-US" altLang="zh-CN" sz="2800"/>
              <a:t>A</a:t>
            </a:r>
            <a:r>
              <a:rPr lang="zh-CN" altLang="zh-CN" sz="2800"/>
              <a:t>．</a:t>
            </a:r>
            <a:r>
              <a:rPr lang="en-US" altLang="zh-CN" sz="2800"/>
              <a:t>4 V    			B</a:t>
            </a:r>
            <a:r>
              <a:rPr lang="zh-CN" altLang="zh-CN" sz="2800"/>
              <a:t>．</a:t>
            </a:r>
            <a:r>
              <a:rPr lang="en-US" altLang="zh-CN" sz="2800"/>
              <a:t>110 V    </a:t>
            </a:r>
            <a:br>
              <a:rPr lang="en-US" altLang="zh-CN" sz="2800"/>
            </a:br>
            <a:r>
              <a:rPr lang="en-US" altLang="zh-CN" sz="2800"/>
              <a:t>C</a:t>
            </a:r>
            <a:r>
              <a:rPr lang="zh-CN" altLang="zh-CN" sz="2800"/>
              <a:t>．</a:t>
            </a:r>
            <a:r>
              <a:rPr lang="en-US" altLang="zh-CN" sz="2800"/>
              <a:t>220 V    			D</a:t>
            </a:r>
            <a:r>
              <a:rPr lang="zh-CN" altLang="zh-CN" sz="2800"/>
              <a:t>．</a:t>
            </a:r>
            <a:r>
              <a:rPr lang="en-US" altLang="zh-CN" sz="2800"/>
              <a:t>380 V</a:t>
            </a:r>
            <a:endParaRPr lang="zh-CN" altLang="zh-CN" sz="2800"/>
          </a:p>
        </p:txBody>
      </p:sp>
      <p:sp>
        <p:nvSpPr>
          <p:cNvPr id="31748" name="矩形 3"/>
          <p:cNvSpPr/>
          <p:nvPr/>
        </p:nvSpPr>
        <p:spPr>
          <a:xfrm>
            <a:off x="1106488" y="2917825"/>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fade">
                                      <p:cBhvr>
                                        <p:cTn id="7" dur="500"/>
                                        <p:tgtEl>
                                          <p:spTgt spid="317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748"/>
                                        </p:tgtEl>
                                        <p:attrNameLst>
                                          <p:attrName>style.visibility</p:attrName>
                                        </p:attrNameLst>
                                      </p:cBhvr>
                                      <p:to>
                                        <p:strVal val="visible"/>
                                      </p:to>
                                    </p:set>
                                    <p:anim calcmode="lin" valueType="num">
                                      <p:cBhvr additive="base">
                                        <p:cTn id="12" dur="500" fill="hold"/>
                                        <p:tgtEl>
                                          <p:spTgt spid="31748"/>
                                        </p:tgtEl>
                                        <p:attrNameLst>
                                          <p:attrName>ppt_x</p:attrName>
                                        </p:attrNameLst>
                                      </p:cBhvr>
                                      <p:tavLst>
                                        <p:tav tm="0">
                                          <p:val>
                                            <p:strVal val="#ppt_x"/>
                                          </p:val>
                                        </p:tav>
                                        <p:tav tm="100000">
                                          <p:val>
                                            <p:strVal val="#ppt_x"/>
                                          </p:val>
                                        </p:tav>
                                      </p:tavLst>
                                    </p:anim>
                                    <p:anim calcmode="lin" valueType="num">
                                      <p:cBhvr additive="base">
                                        <p:cTn id="13" dur="500" fill="hold"/>
                                        <p:tgtEl>
                                          <p:spTgt spid="317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8"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2771" name="标题 1"/>
          <p:cNvSpPr>
            <a:spLocks noGrp="1"/>
          </p:cNvSpPr>
          <p:nvPr>
            <p:ph type="title" idx="4294967295"/>
          </p:nvPr>
        </p:nvSpPr>
        <p:spPr>
          <a:xfrm>
            <a:off x="508000" y="11430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．如下图所示的电路中，电源电压为</a:t>
            </a:r>
            <a:r>
              <a:rPr lang="en-US" altLang="zh-CN" sz="2800"/>
              <a:t>9 V</a:t>
            </a:r>
            <a:r>
              <a:rPr lang="zh-CN" altLang="zh-CN" sz="2800"/>
              <a:t>，闭合开关后，两灯均发光，电压表示数为</a:t>
            </a:r>
            <a:r>
              <a:rPr lang="en-US" altLang="zh-CN" sz="2800"/>
              <a:t>6 V</a:t>
            </a:r>
            <a:r>
              <a:rPr lang="zh-CN" altLang="zh-CN" sz="2800"/>
              <a:t>，此时（　　）</a:t>
            </a:r>
            <a:br>
              <a:rPr lang="zh-CN" altLang="zh-CN" sz="2800"/>
            </a:br>
            <a:r>
              <a:rPr lang="en-US" altLang="zh-CN" sz="2800"/>
              <a:t>A</a:t>
            </a:r>
            <a:r>
              <a:rPr lang="zh-CN" altLang="zh-CN" sz="2800"/>
              <a:t>．灯泡</a:t>
            </a:r>
            <a:r>
              <a:rPr lang="en-US" altLang="zh-CN" sz="2800"/>
              <a:t>L</a:t>
            </a:r>
            <a:r>
              <a:rPr lang="en-US" altLang="zh-CN" sz="2800" baseline="-25000"/>
              <a:t>1</a:t>
            </a:r>
            <a:r>
              <a:rPr lang="zh-CN" altLang="zh-CN" sz="2800"/>
              <a:t>两端电压为</a:t>
            </a:r>
            <a:r>
              <a:rPr lang="en-US" altLang="zh-CN" sz="2800"/>
              <a:t>6 V    </a:t>
            </a:r>
            <a:br>
              <a:rPr lang="en-US" altLang="zh-CN" sz="2800"/>
            </a:br>
            <a:r>
              <a:rPr lang="en-US" altLang="zh-CN" sz="2800"/>
              <a:t>B</a:t>
            </a:r>
            <a:r>
              <a:rPr lang="zh-CN" altLang="zh-CN" sz="2800"/>
              <a:t>．灯泡</a:t>
            </a:r>
            <a:r>
              <a:rPr lang="en-US" altLang="zh-CN" sz="2800"/>
              <a:t>L</a:t>
            </a:r>
            <a:r>
              <a:rPr lang="en-US" altLang="zh-CN" sz="2800" baseline="-25000"/>
              <a:t>2</a:t>
            </a:r>
            <a:r>
              <a:rPr lang="zh-CN" altLang="zh-CN" sz="2800"/>
              <a:t>两端电压为</a:t>
            </a:r>
            <a:r>
              <a:rPr lang="en-US" altLang="zh-CN" sz="2800"/>
              <a:t>6 V	</a:t>
            </a:r>
            <a:br>
              <a:rPr lang="zh-CN" altLang="zh-CN" sz="2800"/>
            </a:br>
            <a:r>
              <a:rPr lang="en-US" altLang="zh-CN" sz="2800"/>
              <a:t>C</a:t>
            </a:r>
            <a:r>
              <a:rPr lang="zh-CN" altLang="zh-CN" sz="2800"/>
              <a:t>．灯泡</a:t>
            </a:r>
            <a:r>
              <a:rPr lang="en-US" altLang="zh-CN" sz="2800"/>
              <a:t>L</a:t>
            </a:r>
            <a:r>
              <a:rPr lang="en-US" altLang="zh-CN" sz="2800" baseline="-25000"/>
              <a:t>1</a:t>
            </a:r>
            <a:r>
              <a:rPr lang="zh-CN" altLang="zh-CN" sz="2800"/>
              <a:t>两端电压为</a:t>
            </a:r>
            <a:r>
              <a:rPr lang="en-US" altLang="zh-CN" sz="2800"/>
              <a:t>9 V    </a:t>
            </a:r>
            <a:br>
              <a:rPr lang="en-US" altLang="zh-CN" sz="2800"/>
            </a:br>
            <a:r>
              <a:rPr lang="en-US" altLang="zh-CN" sz="2800"/>
              <a:t>D</a:t>
            </a:r>
            <a:r>
              <a:rPr lang="zh-CN" altLang="zh-CN" sz="2800"/>
              <a:t>．灯泡</a:t>
            </a:r>
            <a:r>
              <a:rPr lang="en-US" altLang="zh-CN" sz="2800"/>
              <a:t>L</a:t>
            </a:r>
            <a:r>
              <a:rPr lang="en-US" altLang="zh-CN" sz="2800" baseline="-25000"/>
              <a:t>2</a:t>
            </a:r>
            <a:r>
              <a:rPr lang="zh-CN" altLang="zh-CN" sz="2800"/>
              <a:t>两端电压为</a:t>
            </a:r>
            <a:r>
              <a:rPr lang="en-US" altLang="zh-CN" sz="2800"/>
              <a:t>3 V</a:t>
            </a:r>
            <a:br>
              <a:rPr lang="zh-CN" altLang="zh-CN" sz="2800"/>
            </a:br>
            <a:endParaRPr lang="zh-CN" altLang="en-US" sz="2800"/>
          </a:p>
        </p:txBody>
      </p:sp>
      <p:pic>
        <p:nvPicPr>
          <p:cNvPr id="32772" name="图片 2"/>
          <p:cNvPicPr>
            <a:picLocks noChangeAspect="1"/>
          </p:cNvPicPr>
          <p:nvPr/>
        </p:nvPicPr>
        <p:blipFill>
          <a:blip r:embed="rId2"/>
          <a:srcRect r="89369"/>
          <a:stretch>
            <a:fillRect/>
          </a:stretch>
        </p:blipFill>
        <p:spPr>
          <a:xfrm>
            <a:off x="5567363" y="2908300"/>
            <a:ext cx="2333625" cy="2317750"/>
          </a:xfrm>
          <a:prstGeom prst="rect">
            <a:avLst/>
          </a:prstGeom>
          <a:noFill/>
          <a:ln>
            <a:noFill/>
            <a:miter lim="800000"/>
          </a:ln>
        </p:spPr>
      </p:pic>
      <p:sp>
        <p:nvSpPr>
          <p:cNvPr id="32773" name="矩形 7"/>
          <p:cNvSpPr/>
          <p:nvPr/>
        </p:nvSpPr>
        <p:spPr>
          <a:xfrm>
            <a:off x="1106488" y="2514600"/>
            <a:ext cx="458787"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fade">
                                      <p:cBhvr>
                                        <p:cTn id="7" dur="500"/>
                                        <p:tgtEl>
                                          <p:spTgt spid="32771"/>
                                        </p:tgtEl>
                                      </p:cBhvr>
                                    </p:animEffect>
                                  </p:childTnLst>
                                </p:cTn>
                              </p:par>
                              <p:par>
                                <p:cTn id="8" presetID="10" presetClass="entr" presetSubtype="0" fill="hold" nodeType="withEffect">
                                  <p:stCondLst>
                                    <p:cond delay="0"/>
                                  </p:stCondLst>
                                  <p:childTnLst>
                                    <p:set>
                                      <p:cBhvr>
                                        <p:cTn id="9" dur="1" fill="hold">
                                          <p:stCondLst>
                                            <p:cond delay="0"/>
                                          </p:stCondLst>
                                        </p:cTn>
                                        <p:tgtEl>
                                          <p:spTgt spid="32772"/>
                                        </p:tgtEl>
                                        <p:attrNameLst>
                                          <p:attrName>style.visibility</p:attrName>
                                        </p:attrNameLst>
                                      </p:cBhvr>
                                      <p:to>
                                        <p:strVal val="visible"/>
                                      </p:to>
                                    </p:set>
                                    <p:animEffect transition="in" filter="fade">
                                      <p:cBhvr>
                                        <p:cTn id="10" dur="500"/>
                                        <p:tgtEl>
                                          <p:spTgt spid="3277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2773"/>
                                        </p:tgtEl>
                                        <p:attrNameLst>
                                          <p:attrName>style.visibility</p:attrName>
                                        </p:attrNameLst>
                                      </p:cBhvr>
                                      <p:to>
                                        <p:strVal val="visible"/>
                                      </p:to>
                                    </p:set>
                                    <p:anim calcmode="lin" valueType="num">
                                      <p:cBhvr additive="base">
                                        <p:cTn id="15" dur="500" fill="hold"/>
                                        <p:tgtEl>
                                          <p:spTgt spid="32773"/>
                                        </p:tgtEl>
                                        <p:attrNameLst>
                                          <p:attrName>ppt_x</p:attrName>
                                        </p:attrNameLst>
                                      </p:cBhvr>
                                      <p:tavLst>
                                        <p:tav tm="0">
                                          <p:val>
                                            <p:strVal val="#ppt_x"/>
                                          </p:val>
                                        </p:tav>
                                        <p:tav tm="100000">
                                          <p:val>
                                            <p:strVal val="#ppt_x"/>
                                          </p:val>
                                        </p:tav>
                                      </p:tavLst>
                                    </p:anim>
                                    <p:anim calcmode="lin" valueType="num">
                                      <p:cBhvr additive="base">
                                        <p:cTn id="16" dur="500" fill="hold"/>
                                        <p:tgtEl>
                                          <p:spTgt spid="327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3"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3795" name="标题 1"/>
          <p:cNvSpPr>
            <a:spLocks noGrp="1"/>
          </p:cNvSpPr>
          <p:nvPr>
            <p:ph type="title" idx="4294967295"/>
          </p:nvPr>
        </p:nvSpPr>
        <p:spPr>
          <a:xfrm>
            <a:off x="508000" y="8921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3800"/>
              </a:lnSpc>
            </a:pPr>
            <a:r>
              <a:rPr lang="en-US" altLang="zh-CN" sz="2400"/>
              <a:t>3</a:t>
            </a:r>
            <a:r>
              <a:rPr lang="zh-CN" altLang="zh-CN" sz="2400"/>
              <a:t>．（</a:t>
            </a:r>
            <a:r>
              <a:rPr lang="en-US" altLang="zh-CN" sz="2400"/>
              <a:t>2020·</a:t>
            </a:r>
            <a:r>
              <a:rPr lang="zh-CN" altLang="zh-CN" sz="2400"/>
              <a:t>呼和浩特）科学方法在物理问题的研究中，起到了重要的作用．比如，两个定值电阻，一个</a:t>
            </a:r>
            <a:r>
              <a:rPr lang="en-US" altLang="zh-CN" sz="2400"/>
              <a:t>5 Ω</a:t>
            </a:r>
            <a:r>
              <a:rPr lang="zh-CN" altLang="zh-CN" sz="2400"/>
              <a:t>，一个</a:t>
            </a:r>
            <a:r>
              <a:rPr lang="en-US" altLang="zh-CN" sz="2400"/>
              <a:t>10 Ω</a:t>
            </a:r>
            <a:r>
              <a:rPr lang="zh-CN" altLang="zh-CN" sz="2400"/>
              <a:t>，粗细均匀．以下描述正确的是（　　）</a:t>
            </a:r>
            <a:br>
              <a:rPr lang="zh-CN" altLang="zh-CN" sz="2400"/>
            </a:br>
            <a:r>
              <a:rPr lang="en-US" altLang="zh-CN" sz="2400"/>
              <a:t>A</a:t>
            </a:r>
            <a:r>
              <a:rPr lang="zh-CN" altLang="zh-CN" sz="2400"/>
              <a:t>．如果这两个电阻的材料相同，则</a:t>
            </a:r>
            <a:r>
              <a:rPr lang="en-US" altLang="zh-CN" sz="2400"/>
              <a:t>5 Ω</a:t>
            </a:r>
            <a:r>
              <a:rPr lang="zh-CN" altLang="zh-CN" sz="2400"/>
              <a:t>的长度一定大于</a:t>
            </a:r>
            <a:r>
              <a:rPr lang="en-US" altLang="zh-CN" sz="2400"/>
              <a:t>10 Ω</a:t>
            </a:r>
            <a:r>
              <a:rPr lang="zh-CN" altLang="zh-CN" sz="2400"/>
              <a:t>的长度</a:t>
            </a:r>
            <a:r>
              <a:rPr lang="en-US" altLang="zh-CN" sz="2400"/>
              <a:t>	</a:t>
            </a:r>
            <a:br>
              <a:rPr lang="zh-CN" altLang="zh-CN" sz="2400"/>
            </a:br>
            <a:r>
              <a:rPr lang="en-US" altLang="zh-CN" sz="2400"/>
              <a:t>B</a:t>
            </a:r>
            <a:r>
              <a:rPr lang="zh-CN" altLang="zh-CN" sz="2400"/>
              <a:t>．如果这两个电阻的材料不同，则</a:t>
            </a:r>
            <a:r>
              <a:rPr lang="en-US" altLang="zh-CN" sz="2400"/>
              <a:t>5 Ω</a:t>
            </a:r>
            <a:r>
              <a:rPr lang="zh-CN" altLang="zh-CN" sz="2400"/>
              <a:t>的长度一定小于</a:t>
            </a:r>
            <a:r>
              <a:rPr lang="en-US" altLang="zh-CN" sz="2400"/>
              <a:t>10 Ω</a:t>
            </a:r>
            <a:r>
              <a:rPr lang="zh-CN" altLang="zh-CN" sz="2400"/>
              <a:t>的长度</a:t>
            </a:r>
            <a:r>
              <a:rPr lang="en-US" altLang="zh-CN" sz="2400"/>
              <a:t>	</a:t>
            </a:r>
            <a:br>
              <a:rPr lang="zh-CN" altLang="zh-CN" sz="2400"/>
            </a:br>
            <a:r>
              <a:rPr lang="en-US" altLang="zh-CN" sz="2400"/>
              <a:t>C</a:t>
            </a:r>
            <a:r>
              <a:rPr lang="zh-CN" altLang="zh-CN" sz="2400"/>
              <a:t>．如果这两个电阻的材料、横截面积相同，则</a:t>
            </a:r>
            <a:r>
              <a:rPr lang="en-US" altLang="zh-CN" sz="2400"/>
              <a:t>5 Ω</a:t>
            </a:r>
            <a:r>
              <a:rPr lang="zh-CN" altLang="zh-CN" sz="2400"/>
              <a:t>的长度一定小于</a:t>
            </a:r>
            <a:r>
              <a:rPr lang="en-US" altLang="zh-CN" sz="2400"/>
              <a:t>10 Ω</a:t>
            </a:r>
            <a:r>
              <a:rPr lang="zh-CN" altLang="zh-CN" sz="2400"/>
              <a:t>的长度</a:t>
            </a:r>
            <a:r>
              <a:rPr lang="en-US" altLang="zh-CN" sz="2400"/>
              <a:t>	</a:t>
            </a:r>
            <a:br>
              <a:rPr lang="zh-CN" altLang="zh-CN" sz="2400"/>
            </a:br>
            <a:r>
              <a:rPr lang="en-US" altLang="zh-CN" sz="2400"/>
              <a:t>D</a:t>
            </a:r>
            <a:r>
              <a:rPr lang="zh-CN" altLang="zh-CN" sz="2400"/>
              <a:t>．如果这两个电阻的材料、长度相同，则</a:t>
            </a:r>
            <a:r>
              <a:rPr lang="en-US" altLang="zh-CN" sz="2400"/>
              <a:t>5 Ω</a:t>
            </a:r>
            <a:r>
              <a:rPr lang="zh-CN" altLang="zh-CN" sz="2400"/>
              <a:t>的横截面积一定小于</a:t>
            </a:r>
            <a:r>
              <a:rPr lang="en-US" altLang="zh-CN" sz="2400"/>
              <a:t>10 Ω</a:t>
            </a:r>
            <a:r>
              <a:rPr lang="zh-CN" altLang="zh-CN" sz="2400"/>
              <a:t>的横截面积</a:t>
            </a:r>
            <a:br>
              <a:rPr lang="zh-CN" altLang="zh-CN" sz="2400"/>
            </a:br>
            <a:endParaRPr lang="zh-CN" altLang="en-US" sz="2400"/>
          </a:p>
        </p:txBody>
      </p:sp>
      <p:sp>
        <p:nvSpPr>
          <p:cNvPr id="33796" name="矩形 3"/>
          <p:cNvSpPr/>
          <p:nvPr/>
        </p:nvSpPr>
        <p:spPr>
          <a:xfrm>
            <a:off x="5456238" y="1838325"/>
            <a:ext cx="458787" cy="5857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barn(inVertical)">
                                      <p:cBhvr>
                                        <p:cTn id="7" dur="500"/>
                                        <p:tgtEl>
                                          <p:spTgt spid="3379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3796"/>
                                        </p:tgtEl>
                                        <p:attrNameLst>
                                          <p:attrName>style.visibility</p:attrName>
                                        </p:attrNameLst>
                                      </p:cBhvr>
                                      <p:to>
                                        <p:strVal val="visible"/>
                                      </p:to>
                                    </p:set>
                                    <p:anim calcmode="lin" valueType="num">
                                      <p:cBhvr additive="base">
                                        <p:cTn id="12" dur="500" fill="hold"/>
                                        <p:tgtEl>
                                          <p:spTgt spid="33796"/>
                                        </p:tgtEl>
                                        <p:attrNameLst>
                                          <p:attrName>ppt_x</p:attrName>
                                        </p:attrNameLst>
                                      </p:cBhvr>
                                      <p:tavLst>
                                        <p:tav tm="0">
                                          <p:val>
                                            <p:strVal val="#ppt_x"/>
                                          </p:val>
                                        </p:tav>
                                        <p:tav tm="100000">
                                          <p:val>
                                            <p:strVal val="#ppt_x"/>
                                          </p:val>
                                        </p:tav>
                                      </p:tavLst>
                                    </p:anim>
                                    <p:anim calcmode="lin" valueType="num">
                                      <p:cBhvr additive="base">
                                        <p:cTn id="13" dur="500" fill="hold"/>
                                        <p:tgtEl>
                                          <p:spTgt spid="337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p:bldP spid="33796"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4819" name="标题 1"/>
          <p:cNvSpPr>
            <a:spLocks noGrp="1"/>
          </p:cNvSpPr>
          <p:nvPr>
            <p:ph type="title" idx="4294967295"/>
          </p:nvPr>
        </p:nvSpPr>
        <p:spPr>
          <a:xfrm>
            <a:off x="508000" y="14605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．甲、乙、丙三根镍铬合金线，甲、乙粗细相同，甲比乙短，乙、丙长短一样，乙比丙粗，则三根导线按其电阻由大到小排列是（　　）</a:t>
            </a:r>
            <a:br>
              <a:rPr lang="zh-CN" altLang="zh-CN" sz="2800"/>
            </a:br>
            <a:r>
              <a:rPr lang="en-US" altLang="zh-CN" sz="2800"/>
              <a:t>A</a:t>
            </a:r>
            <a:r>
              <a:rPr lang="zh-CN" altLang="zh-CN" sz="2800"/>
              <a:t>．</a:t>
            </a:r>
            <a:r>
              <a:rPr lang="en-US" altLang="zh-CN" sz="2800" i="1"/>
              <a:t>R</a:t>
            </a:r>
            <a:r>
              <a:rPr lang="zh-CN" altLang="zh-CN" sz="2800" baseline="-25000"/>
              <a:t>甲</a:t>
            </a:r>
            <a:r>
              <a:rPr lang="zh-CN" altLang="zh-CN" sz="2800"/>
              <a:t>＞</a:t>
            </a:r>
            <a:r>
              <a:rPr lang="en-US" altLang="zh-CN" sz="2800" i="1"/>
              <a:t>R</a:t>
            </a:r>
            <a:r>
              <a:rPr lang="zh-CN" altLang="zh-CN" sz="2800" baseline="-25000"/>
              <a:t>乙</a:t>
            </a:r>
            <a:r>
              <a:rPr lang="zh-CN" altLang="zh-CN" sz="2800"/>
              <a:t>＞</a:t>
            </a:r>
            <a:r>
              <a:rPr lang="en-US" altLang="zh-CN" sz="2800" i="1"/>
              <a:t>R</a:t>
            </a:r>
            <a:r>
              <a:rPr lang="zh-CN" altLang="zh-CN" sz="2800" baseline="-25000"/>
              <a:t>丙</a:t>
            </a:r>
            <a:r>
              <a:rPr lang="en-US" altLang="zh-CN" sz="2800"/>
              <a:t>    		B</a:t>
            </a:r>
            <a:r>
              <a:rPr lang="zh-CN" altLang="zh-CN" sz="2800"/>
              <a:t>．</a:t>
            </a:r>
            <a:r>
              <a:rPr lang="en-US" altLang="zh-CN" sz="2800" i="1"/>
              <a:t>R</a:t>
            </a:r>
            <a:r>
              <a:rPr lang="zh-CN" altLang="zh-CN" sz="2800" baseline="-25000"/>
              <a:t>甲</a:t>
            </a:r>
            <a:r>
              <a:rPr lang="zh-CN" altLang="zh-CN" sz="2800"/>
              <a:t>＞</a:t>
            </a:r>
            <a:r>
              <a:rPr lang="en-US" altLang="zh-CN" sz="2800" i="1"/>
              <a:t>R</a:t>
            </a:r>
            <a:r>
              <a:rPr lang="zh-CN" altLang="zh-CN" sz="2800" baseline="-25000"/>
              <a:t>丙</a:t>
            </a:r>
            <a:r>
              <a:rPr lang="zh-CN" altLang="zh-CN" sz="2800"/>
              <a:t>＞</a:t>
            </a:r>
            <a:r>
              <a:rPr lang="en-US" altLang="zh-CN" sz="2800" i="1"/>
              <a:t>R</a:t>
            </a:r>
            <a:r>
              <a:rPr lang="zh-CN" altLang="zh-CN" sz="2800" baseline="-25000"/>
              <a:t>乙</a:t>
            </a:r>
            <a:r>
              <a:rPr lang="en-US" altLang="zh-CN" sz="2800"/>
              <a:t>	        </a:t>
            </a:r>
            <a:br>
              <a:rPr lang="en-US" altLang="zh-CN" sz="2800"/>
            </a:br>
            <a:r>
              <a:rPr lang="en-US" altLang="zh-CN" sz="2800"/>
              <a:t>C</a:t>
            </a:r>
            <a:r>
              <a:rPr lang="zh-CN" altLang="zh-CN" sz="2800"/>
              <a:t>．</a:t>
            </a:r>
            <a:r>
              <a:rPr lang="en-US" altLang="zh-CN" sz="2800" i="1"/>
              <a:t>R</a:t>
            </a:r>
            <a:r>
              <a:rPr lang="zh-CN" altLang="zh-CN" sz="2800" baseline="-25000"/>
              <a:t>乙</a:t>
            </a:r>
            <a:r>
              <a:rPr lang="zh-CN" altLang="zh-CN" sz="2800"/>
              <a:t>＞</a:t>
            </a:r>
            <a:r>
              <a:rPr lang="en-US" altLang="zh-CN" sz="2800" i="1"/>
              <a:t>R</a:t>
            </a:r>
            <a:r>
              <a:rPr lang="zh-CN" altLang="zh-CN" sz="2800" baseline="-25000"/>
              <a:t>甲</a:t>
            </a:r>
            <a:r>
              <a:rPr lang="zh-CN" altLang="zh-CN" sz="2800"/>
              <a:t>＞</a:t>
            </a:r>
            <a:r>
              <a:rPr lang="en-US" altLang="zh-CN" sz="2800" i="1"/>
              <a:t>R</a:t>
            </a:r>
            <a:r>
              <a:rPr lang="zh-CN" altLang="zh-CN" sz="2800" baseline="-25000"/>
              <a:t>丙</a:t>
            </a:r>
            <a:r>
              <a:rPr lang="en-US" altLang="zh-CN" sz="2800"/>
              <a:t>         		D</a:t>
            </a:r>
            <a:r>
              <a:rPr lang="zh-CN" altLang="zh-CN" sz="2800"/>
              <a:t>．</a:t>
            </a:r>
            <a:r>
              <a:rPr lang="en-US" altLang="zh-CN" sz="2800" i="1"/>
              <a:t>R</a:t>
            </a:r>
            <a:r>
              <a:rPr lang="zh-CN" altLang="zh-CN" sz="2800" baseline="-25000"/>
              <a:t>丙</a:t>
            </a:r>
            <a:r>
              <a:rPr lang="zh-CN" altLang="zh-CN" sz="2800"/>
              <a:t>＞</a:t>
            </a:r>
            <a:r>
              <a:rPr lang="en-US" altLang="zh-CN" sz="2800" i="1"/>
              <a:t>R</a:t>
            </a:r>
            <a:r>
              <a:rPr lang="zh-CN" altLang="zh-CN" sz="2800" baseline="-25000"/>
              <a:t>乙</a:t>
            </a:r>
            <a:r>
              <a:rPr lang="zh-CN" altLang="zh-CN" sz="2800"/>
              <a:t>＞</a:t>
            </a:r>
            <a:r>
              <a:rPr lang="en-US" altLang="zh-CN" sz="2800" i="1"/>
              <a:t>R</a:t>
            </a:r>
            <a:r>
              <a:rPr lang="zh-CN" altLang="zh-CN" sz="2800" baseline="-25000"/>
              <a:t>甲</a:t>
            </a:r>
            <a:br>
              <a:rPr lang="zh-CN" altLang="zh-CN" sz="2800"/>
            </a:br>
            <a:endParaRPr lang="zh-CN" altLang="en-US" sz="2800"/>
          </a:p>
        </p:txBody>
      </p:sp>
      <p:sp>
        <p:nvSpPr>
          <p:cNvPr id="34820" name="矩形 3"/>
          <p:cNvSpPr/>
          <p:nvPr/>
        </p:nvSpPr>
        <p:spPr>
          <a:xfrm>
            <a:off x="6043613" y="2844800"/>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fade">
                                      <p:cBhvr>
                                        <p:cTn id="7" dur="500"/>
                                        <p:tgtEl>
                                          <p:spTgt spid="348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ppt_x"/>
                                          </p:val>
                                        </p:tav>
                                        <p:tav tm="100000">
                                          <p:val>
                                            <p:strVal val="#ppt_x"/>
                                          </p:val>
                                        </p:tav>
                                      </p:tavLst>
                                    </p:anim>
                                    <p:anim calcmode="lin" valueType="num">
                                      <p:cBhvr additive="base">
                                        <p:cTn id="13" dur="500" fill="hold"/>
                                        <p:tgtEl>
                                          <p:spTgt spid="348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34820"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5843"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．图（</a:t>
            </a:r>
            <a:r>
              <a:rPr lang="en-US" altLang="zh-CN" sz="2800"/>
              <a:t>a</a:t>
            </a:r>
            <a:r>
              <a:rPr lang="zh-CN" altLang="zh-CN" sz="2800"/>
              <a:t>）所示电路，当闭合开关</a:t>
            </a:r>
            <a:r>
              <a:rPr lang="en-US" altLang="zh-CN" sz="2800"/>
              <a:t>S</a:t>
            </a:r>
            <a:r>
              <a:rPr lang="zh-CN" altLang="zh-CN" sz="2800"/>
              <a:t>后，两个电压表指针偏转均为图（</a:t>
            </a:r>
            <a:r>
              <a:rPr lang="en-US" altLang="zh-CN" sz="2800"/>
              <a:t>b</a:t>
            </a:r>
            <a:r>
              <a:rPr lang="zh-CN" altLang="zh-CN" sz="2800"/>
              <a:t>）所示，则电阻</a:t>
            </a:r>
            <a:r>
              <a:rPr lang="en-US" altLang="zh-CN" sz="2800" i="1"/>
              <a:t>R</a:t>
            </a:r>
            <a:r>
              <a:rPr lang="en-US" altLang="zh-CN" sz="2800" baseline="-25000"/>
              <a:t>1</a:t>
            </a:r>
            <a:r>
              <a:rPr lang="zh-CN" altLang="zh-CN" sz="2800"/>
              <a:t>和</a:t>
            </a:r>
            <a:r>
              <a:rPr lang="en-US" altLang="zh-CN" sz="2800" i="1"/>
              <a:t>R</a:t>
            </a:r>
            <a:r>
              <a:rPr lang="en-US" altLang="zh-CN" sz="2800" baseline="-25000"/>
              <a:t>2</a:t>
            </a:r>
            <a:r>
              <a:rPr lang="zh-CN" altLang="zh-CN" sz="2800"/>
              <a:t>两端的电压分别为（　　）</a:t>
            </a:r>
            <a:br>
              <a:rPr lang="zh-CN" altLang="zh-CN" sz="2800"/>
            </a:br>
            <a:r>
              <a:rPr lang="en-US" altLang="zh-CN" sz="2800"/>
              <a:t>A</a:t>
            </a:r>
            <a:r>
              <a:rPr lang="zh-CN" altLang="zh-CN" sz="2800"/>
              <a:t>．</a:t>
            </a:r>
            <a:r>
              <a:rPr lang="en-US" altLang="zh-CN" sz="2800"/>
              <a:t>8 V</a:t>
            </a:r>
            <a:r>
              <a:rPr lang="zh-CN" altLang="zh-CN" sz="2800"/>
              <a:t>　</a:t>
            </a:r>
            <a:r>
              <a:rPr lang="en-US" altLang="zh-CN" sz="2800"/>
              <a:t>2 V    		B</a:t>
            </a:r>
            <a:r>
              <a:rPr lang="zh-CN" altLang="zh-CN" sz="2800"/>
              <a:t>．</a:t>
            </a:r>
            <a:r>
              <a:rPr lang="en-US" altLang="zh-CN" sz="2800"/>
              <a:t>10 V</a:t>
            </a:r>
            <a:r>
              <a:rPr lang="zh-CN" altLang="zh-CN" sz="2800"/>
              <a:t>　</a:t>
            </a:r>
            <a:r>
              <a:rPr lang="en-US" altLang="zh-CN" sz="2800"/>
              <a:t>2 V    </a:t>
            </a:r>
            <a:br>
              <a:rPr lang="en-US" altLang="zh-CN" sz="2800"/>
            </a:br>
            <a:r>
              <a:rPr lang="en-US" altLang="zh-CN" sz="2800"/>
              <a:t>C</a:t>
            </a:r>
            <a:r>
              <a:rPr lang="zh-CN" altLang="zh-CN" sz="2800"/>
              <a:t>．</a:t>
            </a:r>
            <a:r>
              <a:rPr lang="en-US" altLang="zh-CN" sz="2800"/>
              <a:t>2 V</a:t>
            </a:r>
            <a:r>
              <a:rPr lang="zh-CN" altLang="zh-CN" sz="2800"/>
              <a:t>　</a:t>
            </a:r>
            <a:r>
              <a:rPr lang="en-US" altLang="zh-CN" sz="2800"/>
              <a:t>8 V    		D</a:t>
            </a:r>
            <a:r>
              <a:rPr lang="zh-CN" altLang="zh-CN" sz="2800"/>
              <a:t>．</a:t>
            </a:r>
            <a:r>
              <a:rPr lang="en-US" altLang="zh-CN" sz="2800"/>
              <a:t>2 V</a:t>
            </a:r>
            <a:r>
              <a:rPr lang="zh-CN" altLang="zh-CN" sz="2800"/>
              <a:t>　</a:t>
            </a:r>
            <a:r>
              <a:rPr lang="en-US" altLang="zh-CN" sz="2800"/>
              <a:t>10 V</a:t>
            </a:r>
            <a:br>
              <a:rPr lang="zh-CN" altLang="zh-CN" sz="2800"/>
            </a:br>
            <a:endParaRPr lang="zh-CN" altLang="en-US" sz="2800"/>
          </a:p>
        </p:txBody>
      </p:sp>
      <p:pic>
        <p:nvPicPr>
          <p:cNvPr id="35844" name="图片 2"/>
          <p:cNvPicPr>
            <a:picLocks noChangeAspect="1"/>
          </p:cNvPicPr>
          <p:nvPr/>
        </p:nvPicPr>
        <p:blipFill>
          <a:blip r:embed="rId2"/>
          <a:srcRect r="76527"/>
          <a:stretch>
            <a:fillRect/>
          </a:stretch>
        </p:blipFill>
        <p:spPr>
          <a:xfrm>
            <a:off x="2460625" y="4175125"/>
            <a:ext cx="4002088" cy="1800225"/>
          </a:xfrm>
          <a:prstGeom prst="rect">
            <a:avLst/>
          </a:prstGeom>
          <a:noFill/>
          <a:ln>
            <a:noFill/>
            <a:miter lim="800000"/>
          </a:ln>
        </p:spPr>
      </p:pic>
      <p:sp>
        <p:nvSpPr>
          <p:cNvPr id="35845" name="矩形 5"/>
          <p:cNvSpPr/>
          <p:nvPr/>
        </p:nvSpPr>
        <p:spPr>
          <a:xfrm>
            <a:off x="3197225" y="2233613"/>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fade">
                                      <p:cBhvr>
                                        <p:cTn id="7" dur="500"/>
                                        <p:tgtEl>
                                          <p:spTgt spid="35843"/>
                                        </p:tgtEl>
                                      </p:cBhvr>
                                    </p:animEffect>
                                  </p:childTnLst>
                                </p:cTn>
                              </p:par>
                              <p:par>
                                <p:cTn id="8" presetID="10" presetClass="entr" presetSubtype="0" fill="hold" nodeType="withEffect">
                                  <p:stCondLst>
                                    <p:cond delay="0"/>
                                  </p:stCondLst>
                                  <p:childTnLst>
                                    <p:set>
                                      <p:cBhvr>
                                        <p:cTn id="9" dur="1" fill="hold">
                                          <p:stCondLst>
                                            <p:cond delay="0"/>
                                          </p:stCondLst>
                                        </p:cTn>
                                        <p:tgtEl>
                                          <p:spTgt spid="35844"/>
                                        </p:tgtEl>
                                        <p:attrNameLst>
                                          <p:attrName>style.visibility</p:attrName>
                                        </p:attrNameLst>
                                      </p:cBhvr>
                                      <p:to>
                                        <p:strVal val="visible"/>
                                      </p:to>
                                    </p:set>
                                    <p:animEffect transition="in" filter="fade">
                                      <p:cBhvr>
                                        <p:cTn id="10" dur="500"/>
                                        <p:tgtEl>
                                          <p:spTgt spid="3584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5845"/>
                                        </p:tgtEl>
                                        <p:attrNameLst>
                                          <p:attrName>style.visibility</p:attrName>
                                        </p:attrNameLst>
                                      </p:cBhvr>
                                      <p:to>
                                        <p:strVal val="visible"/>
                                      </p:to>
                                    </p:set>
                                    <p:anim calcmode="lin" valueType="num">
                                      <p:cBhvr additive="base">
                                        <p:cTn id="15" dur="500" fill="hold"/>
                                        <p:tgtEl>
                                          <p:spTgt spid="35845"/>
                                        </p:tgtEl>
                                        <p:attrNameLst>
                                          <p:attrName>ppt_x</p:attrName>
                                        </p:attrNameLst>
                                      </p:cBhvr>
                                      <p:tavLst>
                                        <p:tav tm="0">
                                          <p:val>
                                            <p:strVal val="#ppt_x"/>
                                          </p:val>
                                        </p:tav>
                                        <p:tav tm="100000">
                                          <p:val>
                                            <p:strVal val="#ppt_x"/>
                                          </p:val>
                                        </p:tav>
                                      </p:tavLst>
                                    </p:anim>
                                    <p:anim calcmode="lin" valueType="num">
                                      <p:cBhvr additive="base">
                                        <p:cTn id="16" dur="500" fill="hold"/>
                                        <p:tgtEl>
                                          <p:spTgt spid="358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P spid="35845"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6867" name="标题 1"/>
          <p:cNvSpPr>
            <a:spLocks noGrp="1"/>
          </p:cNvSpPr>
          <p:nvPr>
            <p:ph type="title" idx="4294967295"/>
          </p:nvPr>
        </p:nvSpPr>
        <p:spPr>
          <a:xfrm>
            <a:off x="508000" y="15081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6</a:t>
            </a:r>
            <a:r>
              <a:rPr lang="zh-CN" altLang="zh-CN" sz="2800"/>
              <a:t>．如下图所示的电路中，闭合开关，电压表</a:t>
            </a:r>
            <a:r>
              <a:rPr lang="en-US" altLang="zh-CN" sz="2800"/>
              <a:t>V</a:t>
            </a:r>
            <a:r>
              <a:rPr lang="en-US" altLang="zh-CN" sz="2800" baseline="-25000"/>
              <a:t>1</a:t>
            </a:r>
            <a:r>
              <a:rPr lang="zh-CN" altLang="zh-CN" sz="2800"/>
              <a:t>的示数是</a:t>
            </a:r>
            <a:r>
              <a:rPr lang="en-US" altLang="zh-CN" sz="2800"/>
              <a:t>6 V</a:t>
            </a:r>
            <a:r>
              <a:rPr lang="zh-CN" altLang="zh-CN" sz="2800"/>
              <a:t>，电压表</a:t>
            </a:r>
            <a:r>
              <a:rPr lang="en-US" altLang="zh-CN" sz="2800"/>
              <a:t>V</a:t>
            </a:r>
            <a:r>
              <a:rPr lang="en-US" altLang="zh-CN" sz="2800" baseline="-25000"/>
              <a:t>2</a:t>
            </a:r>
            <a:r>
              <a:rPr lang="zh-CN" altLang="zh-CN" sz="2800"/>
              <a:t>的示数为</a:t>
            </a:r>
            <a:r>
              <a:rPr lang="en-US" altLang="zh-CN" sz="2800"/>
              <a:t>8 V</a:t>
            </a:r>
            <a:r>
              <a:rPr lang="zh-CN" altLang="zh-CN" sz="2800"/>
              <a:t>，若</a:t>
            </a:r>
            <a:r>
              <a:rPr lang="en-US" altLang="zh-CN" sz="2800"/>
              <a:t>L</a:t>
            </a:r>
            <a:r>
              <a:rPr lang="en-US" altLang="zh-CN" sz="2800" baseline="-25000"/>
              <a:t>3</a:t>
            </a:r>
            <a:r>
              <a:rPr lang="zh-CN" altLang="zh-CN" sz="2800"/>
              <a:t>两端的电压是</a:t>
            </a:r>
            <a:r>
              <a:rPr lang="en-US" altLang="zh-CN" sz="2800"/>
              <a:t>L</a:t>
            </a:r>
            <a:r>
              <a:rPr lang="en-US" altLang="zh-CN" sz="2800" baseline="-25000"/>
              <a:t>1</a:t>
            </a:r>
            <a:r>
              <a:rPr lang="zh-CN" altLang="zh-CN" sz="2800"/>
              <a:t>两端电压的两倍，则电源的电压是（　　）</a:t>
            </a:r>
            <a:br>
              <a:rPr lang="zh-CN" altLang="zh-CN" sz="2800"/>
            </a:br>
            <a:r>
              <a:rPr lang="en-US" altLang="zh-CN" sz="2800"/>
              <a:t>A</a:t>
            </a:r>
            <a:r>
              <a:rPr lang="zh-CN" altLang="zh-CN" sz="2800"/>
              <a:t>．</a:t>
            </a:r>
            <a:r>
              <a:rPr lang="en-US" altLang="zh-CN" sz="2800"/>
              <a:t>8 V    		B</a:t>
            </a:r>
            <a:r>
              <a:rPr lang="zh-CN" altLang="zh-CN" sz="2800"/>
              <a:t>．</a:t>
            </a:r>
            <a:r>
              <a:rPr lang="en-US" altLang="zh-CN" sz="2800"/>
              <a:t>9 V    </a:t>
            </a:r>
            <a:br>
              <a:rPr lang="en-US" altLang="zh-CN" sz="2800"/>
            </a:br>
            <a:r>
              <a:rPr lang="en-US" altLang="zh-CN" sz="2800"/>
              <a:t>C</a:t>
            </a:r>
            <a:r>
              <a:rPr lang="zh-CN" altLang="zh-CN" sz="2800"/>
              <a:t>．</a:t>
            </a:r>
            <a:r>
              <a:rPr lang="en-US" altLang="zh-CN" sz="2800"/>
              <a:t>10 V    		D</a:t>
            </a:r>
            <a:r>
              <a:rPr lang="zh-CN" altLang="zh-CN" sz="2800"/>
              <a:t>．</a:t>
            </a:r>
            <a:r>
              <a:rPr lang="en-US" altLang="zh-CN" sz="2800"/>
              <a:t>11 V</a:t>
            </a:r>
            <a:endParaRPr lang="zh-CN" altLang="en-US" sz="2800"/>
          </a:p>
        </p:txBody>
      </p:sp>
      <p:pic>
        <p:nvPicPr>
          <p:cNvPr id="36868" name="图片 2"/>
          <p:cNvPicPr>
            <a:picLocks noChangeAspect="1"/>
          </p:cNvPicPr>
          <p:nvPr/>
        </p:nvPicPr>
        <p:blipFill>
          <a:blip r:embed="rId2"/>
          <a:srcRect r="85686"/>
          <a:stretch>
            <a:fillRect/>
          </a:stretch>
        </p:blipFill>
        <p:spPr>
          <a:xfrm>
            <a:off x="5640388" y="3429000"/>
            <a:ext cx="2368550" cy="2095500"/>
          </a:xfrm>
          <a:prstGeom prst="rect">
            <a:avLst/>
          </a:prstGeom>
          <a:noFill/>
          <a:ln>
            <a:noFill/>
            <a:miter lim="800000"/>
          </a:ln>
        </p:spPr>
      </p:pic>
      <p:sp>
        <p:nvSpPr>
          <p:cNvPr id="36869" name="矩形 5"/>
          <p:cNvSpPr/>
          <p:nvPr/>
        </p:nvSpPr>
        <p:spPr>
          <a:xfrm>
            <a:off x="7448550" y="2882900"/>
            <a:ext cx="458788"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C</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par>
                                <p:cTn id="8" presetID="10" presetClass="entr" presetSubtype="0" fill="hold" nodeType="withEffect">
                                  <p:stCondLst>
                                    <p:cond delay="0"/>
                                  </p:stCondLst>
                                  <p:childTnLst>
                                    <p:set>
                                      <p:cBhvr>
                                        <p:cTn id="9" dur="1" fill="hold">
                                          <p:stCondLst>
                                            <p:cond delay="0"/>
                                          </p:stCondLst>
                                        </p:cTn>
                                        <p:tgtEl>
                                          <p:spTgt spid="36868"/>
                                        </p:tgtEl>
                                        <p:attrNameLst>
                                          <p:attrName>style.visibility</p:attrName>
                                        </p:attrNameLst>
                                      </p:cBhvr>
                                      <p:to>
                                        <p:strVal val="visible"/>
                                      </p:to>
                                    </p:set>
                                    <p:animEffect transition="in" filter="fade">
                                      <p:cBhvr>
                                        <p:cTn id="10" dur="500"/>
                                        <p:tgtEl>
                                          <p:spTgt spid="3686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6869"/>
                                        </p:tgtEl>
                                        <p:attrNameLst>
                                          <p:attrName>style.visibility</p:attrName>
                                        </p:attrNameLst>
                                      </p:cBhvr>
                                      <p:to>
                                        <p:strVal val="visible"/>
                                      </p:to>
                                    </p:set>
                                    <p:anim calcmode="lin" valueType="num">
                                      <p:cBhvr additive="base">
                                        <p:cTn id="15" dur="500" fill="hold"/>
                                        <p:tgtEl>
                                          <p:spTgt spid="36869"/>
                                        </p:tgtEl>
                                        <p:attrNameLst>
                                          <p:attrName>ppt_x</p:attrName>
                                        </p:attrNameLst>
                                      </p:cBhvr>
                                      <p:tavLst>
                                        <p:tav tm="0">
                                          <p:val>
                                            <p:strVal val="#ppt_x"/>
                                          </p:val>
                                        </p:tav>
                                        <p:tav tm="100000">
                                          <p:val>
                                            <p:strVal val="#ppt_x"/>
                                          </p:val>
                                        </p:tav>
                                      </p:tavLst>
                                    </p:anim>
                                    <p:anim calcmode="lin" valueType="num">
                                      <p:cBhvr additive="base">
                                        <p:cTn id="16"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9"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7891" name="标题 1"/>
          <p:cNvSpPr>
            <a:spLocks noGrp="1"/>
          </p:cNvSpPr>
          <p:nvPr>
            <p:ph type="title" idx="4294967295"/>
          </p:nvPr>
        </p:nvSpPr>
        <p:spPr>
          <a:xfrm>
            <a:off x="654050" y="1401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7</a:t>
            </a:r>
            <a:r>
              <a:rPr lang="zh-CN" altLang="zh-CN" sz="2800"/>
              <a:t>．在如上图所示电路中，开关闭合后电压表测量的是（　　）</a:t>
            </a:r>
            <a:br>
              <a:rPr lang="zh-CN" altLang="zh-CN" sz="2800"/>
            </a:br>
            <a:r>
              <a:rPr lang="en-US" altLang="zh-CN" sz="2800"/>
              <a:t>A</a:t>
            </a:r>
            <a:r>
              <a:rPr lang="zh-CN" altLang="zh-CN" sz="2800"/>
              <a:t>．电源两端电压</a:t>
            </a:r>
            <a:r>
              <a:rPr lang="en-US" altLang="zh-CN" sz="2800"/>
              <a:t>    	</a:t>
            </a:r>
            <a:br>
              <a:rPr lang="en-US" altLang="zh-CN" sz="2800"/>
            </a:br>
            <a:r>
              <a:rPr lang="en-US" altLang="zh-CN" sz="2800"/>
              <a:t>B</a:t>
            </a:r>
            <a:r>
              <a:rPr lang="zh-CN" altLang="zh-CN" sz="2800"/>
              <a:t>．</a:t>
            </a:r>
            <a:r>
              <a:rPr lang="en-US" altLang="zh-CN" sz="2800"/>
              <a:t>L</a:t>
            </a:r>
            <a:r>
              <a:rPr lang="en-US" altLang="zh-CN" sz="2800" baseline="-25000"/>
              <a:t>3</a:t>
            </a:r>
            <a:r>
              <a:rPr lang="zh-CN" altLang="zh-CN" sz="2800"/>
              <a:t>和电源两端电压</a:t>
            </a:r>
            <a:r>
              <a:rPr lang="en-US" altLang="zh-CN" sz="2800"/>
              <a:t>    </a:t>
            </a:r>
            <a:br>
              <a:rPr lang="en-US" altLang="zh-CN" sz="2800"/>
            </a:br>
            <a:r>
              <a:rPr lang="en-US" altLang="zh-CN" sz="2800"/>
              <a:t>C</a:t>
            </a:r>
            <a:r>
              <a:rPr lang="zh-CN" altLang="zh-CN" sz="2800"/>
              <a:t>．</a:t>
            </a:r>
            <a:r>
              <a:rPr lang="en-US" altLang="zh-CN" sz="2800"/>
              <a:t>L</a:t>
            </a:r>
            <a:r>
              <a:rPr lang="en-US" altLang="zh-CN" sz="2800" baseline="-25000"/>
              <a:t>1</a:t>
            </a:r>
            <a:r>
              <a:rPr lang="zh-CN" altLang="zh-CN" sz="2800"/>
              <a:t>两端的电压</a:t>
            </a:r>
            <a:r>
              <a:rPr lang="en-US" altLang="zh-CN" sz="2800"/>
              <a:t>    	</a:t>
            </a:r>
            <a:br>
              <a:rPr lang="en-US" altLang="zh-CN" sz="2800"/>
            </a:br>
            <a:r>
              <a:rPr lang="en-US" altLang="zh-CN" sz="2800"/>
              <a:t>D</a:t>
            </a:r>
            <a:r>
              <a:rPr lang="zh-CN" altLang="zh-CN" sz="2800"/>
              <a:t>．</a:t>
            </a:r>
            <a:r>
              <a:rPr lang="en-US" altLang="zh-CN" sz="2800"/>
              <a:t>L</a:t>
            </a:r>
            <a:r>
              <a:rPr lang="en-US" altLang="zh-CN" sz="2800" baseline="-25000"/>
              <a:t>1</a:t>
            </a:r>
            <a:r>
              <a:rPr lang="zh-CN" altLang="zh-CN" sz="2800"/>
              <a:t>和</a:t>
            </a:r>
            <a:r>
              <a:rPr lang="en-US" altLang="zh-CN" sz="2800"/>
              <a:t>L</a:t>
            </a:r>
            <a:r>
              <a:rPr lang="en-US" altLang="zh-CN" sz="2800" baseline="-25000"/>
              <a:t>2</a:t>
            </a:r>
            <a:r>
              <a:rPr lang="zh-CN" altLang="zh-CN" sz="2800"/>
              <a:t>两端的电压</a:t>
            </a:r>
            <a:br>
              <a:rPr lang="zh-CN" altLang="zh-CN" sz="2800"/>
            </a:br>
            <a:endParaRPr lang="zh-CN" altLang="en-US" sz="2800"/>
          </a:p>
        </p:txBody>
      </p:sp>
      <p:pic>
        <p:nvPicPr>
          <p:cNvPr id="37892" name="图片 2"/>
          <p:cNvPicPr>
            <a:picLocks noChangeAspect="1"/>
          </p:cNvPicPr>
          <p:nvPr/>
        </p:nvPicPr>
        <p:blipFill>
          <a:blip r:embed="rId2"/>
          <a:srcRect r="83264"/>
          <a:stretch>
            <a:fillRect/>
          </a:stretch>
        </p:blipFill>
        <p:spPr>
          <a:xfrm>
            <a:off x="5413375" y="2371725"/>
            <a:ext cx="2579688" cy="2278063"/>
          </a:xfrm>
          <a:prstGeom prst="rect">
            <a:avLst/>
          </a:prstGeom>
          <a:noFill/>
          <a:ln>
            <a:noFill/>
            <a:miter lim="800000"/>
          </a:ln>
        </p:spPr>
      </p:pic>
      <p:sp>
        <p:nvSpPr>
          <p:cNvPr id="37893" name="矩形 5"/>
          <p:cNvSpPr/>
          <p:nvPr/>
        </p:nvSpPr>
        <p:spPr>
          <a:xfrm>
            <a:off x="1933575" y="2119313"/>
            <a:ext cx="481013"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fade">
                                      <p:cBhvr>
                                        <p:cTn id="7" dur="500"/>
                                        <p:tgtEl>
                                          <p:spTgt spid="37891"/>
                                        </p:tgtEl>
                                      </p:cBhvr>
                                    </p:animEffect>
                                  </p:childTnLst>
                                </p:cTn>
                              </p:par>
                              <p:par>
                                <p:cTn id="8" presetID="10" presetClass="entr" presetSubtype="0" fill="hold" nodeType="withEffect">
                                  <p:stCondLst>
                                    <p:cond delay="0"/>
                                  </p:stCondLst>
                                  <p:childTnLst>
                                    <p:set>
                                      <p:cBhvr>
                                        <p:cTn id="9" dur="1" fill="hold">
                                          <p:stCondLst>
                                            <p:cond delay="0"/>
                                          </p:stCondLst>
                                        </p:cTn>
                                        <p:tgtEl>
                                          <p:spTgt spid="37892"/>
                                        </p:tgtEl>
                                        <p:attrNameLst>
                                          <p:attrName>style.visibility</p:attrName>
                                        </p:attrNameLst>
                                      </p:cBhvr>
                                      <p:to>
                                        <p:strVal val="visible"/>
                                      </p:to>
                                    </p:set>
                                    <p:animEffect transition="in" filter="fade">
                                      <p:cBhvr>
                                        <p:cTn id="10" dur="500"/>
                                        <p:tgtEl>
                                          <p:spTgt spid="37892"/>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7893"/>
                                        </p:tgtEl>
                                        <p:attrNameLst>
                                          <p:attrName>style.visibility</p:attrName>
                                        </p:attrNameLst>
                                      </p:cBhvr>
                                      <p:to>
                                        <p:strVal val="visible"/>
                                      </p:to>
                                    </p:set>
                                    <p:anim calcmode="lin" valueType="num">
                                      <p:cBhvr additive="base">
                                        <p:cTn id="15" dur="500" fill="hold"/>
                                        <p:tgtEl>
                                          <p:spTgt spid="37893"/>
                                        </p:tgtEl>
                                        <p:attrNameLst>
                                          <p:attrName>ppt_x</p:attrName>
                                        </p:attrNameLst>
                                      </p:cBhvr>
                                      <p:tavLst>
                                        <p:tav tm="0">
                                          <p:val>
                                            <p:strVal val="#ppt_x"/>
                                          </p:val>
                                        </p:tav>
                                        <p:tav tm="100000">
                                          <p:val>
                                            <p:strVal val="#ppt_x"/>
                                          </p:val>
                                        </p:tav>
                                      </p:tavLst>
                                    </p:anim>
                                    <p:anim calcmode="lin" valueType="num">
                                      <p:cBhvr additive="base">
                                        <p:cTn id="16" dur="500" fill="hold"/>
                                        <p:tgtEl>
                                          <p:spTgt spid="378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3"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8915"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8</a:t>
            </a:r>
            <a:r>
              <a:rPr lang="zh-CN" altLang="zh-CN" sz="2800"/>
              <a:t>．（</a:t>
            </a:r>
            <a:r>
              <a:rPr lang="en-US" altLang="zh-CN" sz="2800"/>
              <a:t>2020·</a:t>
            </a:r>
            <a:r>
              <a:rPr lang="zh-CN" altLang="zh-CN" sz="2800"/>
              <a:t>贵港）如上图所示，用</a:t>
            </a:r>
            <a:r>
              <a:rPr lang="en-US" altLang="zh-CN" sz="2800" i="1"/>
              <a:t>A</a:t>
            </a:r>
            <a:r>
              <a:rPr lang="zh-CN" altLang="zh-CN" sz="2800"/>
              <a:t>、</a:t>
            </a:r>
            <a:r>
              <a:rPr lang="en-US" altLang="zh-CN" sz="2800" i="1"/>
              <a:t>B</a:t>
            </a:r>
            <a:r>
              <a:rPr lang="zh-CN" altLang="zh-CN" sz="2800"/>
              <a:t>两个金属夹子将一根铅笔芯接入电路中，当</a:t>
            </a:r>
            <a:r>
              <a:rPr lang="en-US" altLang="zh-CN" sz="2800" i="1"/>
              <a:t>B</a:t>
            </a:r>
            <a:r>
              <a:rPr lang="zh-CN" altLang="zh-CN" sz="2800"/>
              <a:t>夹子左右移动时，小灯泡的亮度会发生变化．导致铅笔芯接入电路的电阻发生变化的主要因素是</a:t>
            </a:r>
            <a:r>
              <a:rPr lang="zh-CN" altLang="zh-CN" sz="2800" u="sng"/>
              <a:t>　　　　　</a:t>
            </a:r>
            <a:r>
              <a:rPr lang="zh-CN" altLang="zh-CN" sz="2800"/>
              <a:t>；若将</a:t>
            </a:r>
            <a:r>
              <a:rPr lang="en-US" altLang="zh-CN" sz="2800" i="1"/>
              <a:t>A</a:t>
            </a:r>
            <a:r>
              <a:rPr lang="zh-CN" altLang="zh-CN" sz="2800"/>
              <a:t>、</a:t>
            </a:r>
            <a:r>
              <a:rPr lang="en-US" altLang="zh-CN" sz="2800" i="1"/>
              <a:t>B</a:t>
            </a:r>
            <a:r>
              <a:rPr lang="zh-CN" altLang="zh-CN" sz="2800"/>
              <a:t>两个金属夹子间的铅笔芯换</a:t>
            </a:r>
            <a:br>
              <a:rPr lang="en-US" altLang="zh-CN" sz="2800"/>
            </a:br>
            <a:r>
              <a:rPr lang="zh-CN" altLang="zh-CN" sz="2800"/>
              <a:t>成塑料吸管，小灯泡</a:t>
            </a:r>
            <a:r>
              <a:rPr lang="zh-CN" altLang="zh-CN" sz="2800" u="sng"/>
              <a:t>　　　　　</a:t>
            </a:r>
            <a:r>
              <a:rPr lang="en-US" altLang="zh-CN" sz="2800" u="sng">
                <a:solidFill>
                  <a:schemeClr val="bg1"/>
                </a:solidFill>
              </a:rPr>
              <a:t>.</a:t>
            </a:r>
            <a:br>
              <a:rPr lang="en-US" altLang="zh-CN" sz="2800" u="sng"/>
            </a:br>
            <a:r>
              <a:rPr lang="zh-CN" altLang="zh-CN" sz="2800"/>
              <a:t>（选填</a:t>
            </a:r>
            <a:r>
              <a:rPr lang="en-US" altLang="zh-CN" sz="2800"/>
              <a:t>“</a:t>
            </a:r>
            <a:r>
              <a:rPr lang="zh-CN" altLang="zh-CN" sz="2800"/>
              <a:t>会</a:t>
            </a:r>
            <a:r>
              <a:rPr lang="en-US" altLang="zh-CN" sz="2800"/>
              <a:t>”</a:t>
            </a:r>
            <a:r>
              <a:rPr lang="zh-CN" altLang="zh-CN" sz="2800"/>
              <a:t>或</a:t>
            </a:r>
            <a:r>
              <a:rPr lang="en-US" altLang="zh-CN" sz="2800"/>
              <a:t>“</a:t>
            </a:r>
            <a:r>
              <a:rPr lang="zh-CN" altLang="zh-CN" sz="2800"/>
              <a:t>不会</a:t>
            </a:r>
            <a:r>
              <a:rPr lang="en-US" altLang="zh-CN" sz="2800"/>
              <a:t>”</a:t>
            </a:r>
            <a:r>
              <a:rPr lang="zh-CN" altLang="zh-CN" sz="2800"/>
              <a:t>）发光．</a:t>
            </a:r>
            <a:endParaRPr lang="zh-CN" altLang="en-US" sz="2800"/>
          </a:p>
        </p:txBody>
      </p:sp>
      <p:pic>
        <p:nvPicPr>
          <p:cNvPr id="38916" name="图片 2"/>
          <p:cNvPicPr>
            <a:picLocks noChangeAspect="1"/>
          </p:cNvPicPr>
          <p:nvPr/>
        </p:nvPicPr>
        <p:blipFill>
          <a:blip r:embed="rId2"/>
          <a:srcRect r="87265"/>
          <a:stretch>
            <a:fillRect/>
          </a:stretch>
        </p:blipFill>
        <p:spPr>
          <a:xfrm>
            <a:off x="6124575" y="3482975"/>
            <a:ext cx="2503488" cy="2076450"/>
          </a:xfrm>
          <a:prstGeom prst="rect">
            <a:avLst/>
          </a:prstGeom>
          <a:noFill/>
          <a:ln>
            <a:noFill/>
            <a:miter lim="800000"/>
          </a:ln>
        </p:spPr>
      </p:pic>
      <p:sp>
        <p:nvSpPr>
          <p:cNvPr id="38917" name="矩形 5"/>
          <p:cNvSpPr/>
          <p:nvPr/>
        </p:nvSpPr>
        <p:spPr>
          <a:xfrm>
            <a:off x="6069013" y="2876550"/>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长度</a:t>
            </a:r>
            <a:endParaRPr lang="zh-CN" altLang="en-US" sz="2800">
              <a:ea typeface="黑体" panose="02010609060101010101" pitchFamily="49" charset="-122"/>
            </a:endParaRPr>
          </a:p>
        </p:txBody>
      </p:sp>
      <p:sp>
        <p:nvSpPr>
          <p:cNvPr id="38918" name="矩形 6"/>
          <p:cNvSpPr/>
          <p:nvPr/>
        </p:nvSpPr>
        <p:spPr>
          <a:xfrm>
            <a:off x="4195763" y="4149725"/>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不会</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915"/>
                                        </p:tgtEl>
                                        <p:attrNameLst>
                                          <p:attrName>style.visibility</p:attrName>
                                        </p:attrNameLst>
                                      </p:cBhvr>
                                      <p:to>
                                        <p:strVal val="visible"/>
                                      </p:to>
                                    </p:set>
                                    <p:animEffect transition="in" filter="fade">
                                      <p:cBhvr>
                                        <p:cTn id="7" dur="500"/>
                                        <p:tgtEl>
                                          <p:spTgt spid="38915"/>
                                        </p:tgtEl>
                                      </p:cBhvr>
                                    </p:animEffect>
                                  </p:childTnLst>
                                </p:cTn>
                              </p:par>
                              <p:par>
                                <p:cTn id="8" presetID="10" presetClass="entr" presetSubtype="0" fill="hold" nodeType="withEffect">
                                  <p:stCondLst>
                                    <p:cond delay="0"/>
                                  </p:stCondLst>
                                  <p:childTnLst>
                                    <p:set>
                                      <p:cBhvr>
                                        <p:cTn id="9" dur="1" fill="hold">
                                          <p:stCondLst>
                                            <p:cond delay="0"/>
                                          </p:stCondLst>
                                        </p:cTn>
                                        <p:tgtEl>
                                          <p:spTgt spid="38916"/>
                                        </p:tgtEl>
                                        <p:attrNameLst>
                                          <p:attrName>style.visibility</p:attrName>
                                        </p:attrNameLst>
                                      </p:cBhvr>
                                      <p:to>
                                        <p:strVal val="visible"/>
                                      </p:to>
                                    </p:set>
                                    <p:animEffect transition="in" filter="fade">
                                      <p:cBhvr>
                                        <p:cTn id="10" dur="500"/>
                                        <p:tgtEl>
                                          <p:spTgt spid="3891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8917"/>
                                        </p:tgtEl>
                                        <p:attrNameLst>
                                          <p:attrName>style.visibility</p:attrName>
                                        </p:attrNameLst>
                                      </p:cBhvr>
                                      <p:to>
                                        <p:strVal val="visible"/>
                                      </p:to>
                                    </p:set>
                                    <p:anim calcmode="lin" valueType="num">
                                      <p:cBhvr additive="base">
                                        <p:cTn id="15" dur="500" fill="hold"/>
                                        <p:tgtEl>
                                          <p:spTgt spid="38917"/>
                                        </p:tgtEl>
                                        <p:attrNameLst>
                                          <p:attrName>ppt_x</p:attrName>
                                        </p:attrNameLst>
                                      </p:cBhvr>
                                      <p:tavLst>
                                        <p:tav tm="0">
                                          <p:val>
                                            <p:strVal val="#ppt_x"/>
                                          </p:val>
                                        </p:tav>
                                        <p:tav tm="100000">
                                          <p:val>
                                            <p:strVal val="#ppt_x"/>
                                          </p:val>
                                        </p:tav>
                                      </p:tavLst>
                                    </p:anim>
                                    <p:anim calcmode="lin" valueType="num">
                                      <p:cBhvr additive="base">
                                        <p:cTn id="16" dur="500" fill="hold"/>
                                        <p:tgtEl>
                                          <p:spTgt spid="38917"/>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8918"/>
                                        </p:tgtEl>
                                        <p:attrNameLst>
                                          <p:attrName>style.visibility</p:attrName>
                                        </p:attrNameLst>
                                      </p:cBhvr>
                                      <p:to>
                                        <p:strVal val="visible"/>
                                      </p:to>
                                    </p:set>
                                    <p:anim calcmode="lin" valueType="num">
                                      <p:cBhvr additive="base">
                                        <p:cTn id="21" dur="500" fill="hold"/>
                                        <p:tgtEl>
                                          <p:spTgt spid="38918"/>
                                        </p:tgtEl>
                                        <p:attrNameLst>
                                          <p:attrName>ppt_x</p:attrName>
                                        </p:attrNameLst>
                                      </p:cBhvr>
                                      <p:tavLst>
                                        <p:tav tm="0">
                                          <p:val>
                                            <p:strVal val="#ppt_x"/>
                                          </p:val>
                                        </p:tav>
                                        <p:tav tm="100000">
                                          <p:val>
                                            <p:strVal val="#ppt_x"/>
                                          </p:val>
                                        </p:tav>
                                      </p:tavLst>
                                    </p:anim>
                                    <p:anim calcmode="lin" valueType="num">
                                      <p:cBhvr additive="base">
                                        <p:cTn id="22" dur="500" fill="hold"/>
                                        <p:tgtEl>
                                          <p:spTgt spid="389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7" grpId="0"/>
      <p:bldP spid="38918"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39939" name="标题 1"/>
          <p:cNvSpPr>
            <a:spLocks noGrp="1"/>
          </p:cNvSpPr>
          <p:nvPr>
            <p:ph type="title" idx="4294967295"/>
          </p:nvPr>
        </p:nvSpPr>
        <p:spPr>
          <a:xfrm>
            <a:off x="508000" y="14986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9</a:t>
            </a:r>
            <a:r>
              <a:rPr lang="zh-CN" altLang="zh-CN" sz="2800"/>
              <a:t>．（</a:t>
            </a:r>
            <a:r>
              <a:rPr lang="en-US" altLang="zh-CN" sz="2800"/>
              <a:t>2020·</a:t>
            </a:r>
            <a:r>
              <a:rPr lang="zh-CN" altLang="zh-CN" sz="2800"/>
              <a:t>甘孜州）如下图所示，电源电压是</a:t>
            </a:r>
            <a:r>
              <a:rPr lang="en-US" altLang="zh-CN" sz="2800"/>
              <a:t>3 V</a:t>
            </a:r>
            <a:r>
              <a:rPr lang="zh-CN" altLang="zh-CN" sz="2800"/>
              <a:t>且不变，</a:t>
            </a:r>
            <a:r>
              <a:rPr lang="en-US" altLang="zh-CN" sz="2800"/>
              <a:t>S</a:t>
            </a:r>
            <a:r>
              <a:rPr lang="zh-CN" altLang="zh-CN" sz="2800"/>
              <a:t>闭合后电压表示数为</a:t>
            </a:r>
            <a:r>
              <a:rPr lang="en-US" altLang="zh-CN" sz="2800"/>
              <a:t>1V</a:t>
            </a:r>
            <a:r>
              <a:rPr lang="zh-CN" altLang="zh-CN" sz="2800"/>
              <a:t>，则灯</a:t>
            </a:r>
            <a:r>
              <a:rPr lang="en-US" altLang="zh-CN" sz="2800"/>
              <a:t>L</a:t>
            </a:r>
            <a:r>
              <a:rPr lang="en-US" altLang="zh-CN" sz="2800" baseline="-25000"/>
              <a:t>2</a:t>
            </a:r>
            <a:r>
              <a:rPr lang="zh-CN" altLang="zh-CN" sz="2800"/>
              <a:t>两端的电压为</a:t>
            </a:r>
            <a:r>
              <a:rPr lang="zh-CN" altLang="zh-CN" sz="2800" u="sng"/>
              <a:t>　　　　　</a:t>
            </a:r>
            <a:r>
              <a:rPr lang="en-US" altLang="zh-CN" sz="2800"/>
              <a:t>V</a:t>
            </a:r>
            <a:r>
              <a:rPr lang="zh-CN" altLang="zh-CN" sz="2800"/>
              <a:t>；若断开开关，</a:t>
            </a:r>
            <a:br>
              <a:rPr lang="en-US" altLang="zh-CN" sz="2800"/>
            </a:br>
            <a:r>
              <a:rPr lang="zh-CN" altLang="zh-CN" sz="2800"/>
              <a:t>电压表示数</a:t>
            </a:r>
            <a:r>
              <a:rPr lang="zh-CN" altLang="zh-CN" sz="2800" u="sng"/>
              <a:t>　　　　　</a:t>
            </a:r>
            <a:r>
              <a:rPr lang="zh-CN" altLang="zh-CN" sz="2800"/>
              <a:t>（选填</a:t>
            </a:r>
            <a:r>
              <a:rPr lang="en-US" altLang="zh-CN" sz="2800"/>
              <a:t>“</a:t>
            </a:r>
            <a:r>
              <a:rPr lang="zh-CN" altLang="zh-CN" sz="2800"/>
              <a:t>变</a:t>
            </a:r>
            <a:br>
              <a:rPr lang="en-US" altLang="zh-CN" sz="2800"/>
            </a:br>
            <a:r>
              <a:rPr lang="zh-CN" altLang="zh-CN" sz="2800"/>
              <a:t>大</a:t>
            </a:r>
            <a:r>
              <a:rPr lang="en-US" altLang="zh-CN" sz="2800"/>
              <a:t>”“</a:t>
            </a:r>
            <a:r>
              <a:rPr lang="zh-CN" altLang="zh-CN" sz="2800"/>
              <a:t>变小</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r>
              <a:rPr lang="en-US" altLang="zh-CN" sz="2800"/>
              <a:t>.</a:t>
            </a:r>
            <a:br>
              <a:rPr lang="zh-CN" altLang="zh-CN" sz="2800"/>
            </a:br>
            <a:endParaRPr lang="zh-CN" altLang="en-US" sz="2800"/>
          </a:p>
        </p:txBody>
      </p:sp>
      <p:pic>
        <p:nvPicPr>
          <p:cNvPr id="39940" name="图片 2"/>
          <p:cNvPicPr>
            <a:picLocks noChangeAspect="1"/>
          </p:cNvPicPr>
          <p:nvPr/>
        </p:nvPicPr>
        <p:blipFill>
          <a:blip r:embed="rId2"/>
          <a:srcRect r="88843"/>
          <a:stretch>
            <a:fillRect/>
          </a:stretch>
        </p:blipFill>
        <p:spPr>
          <a:xfrm>
            <a:off x="6100763" y="2800350"/>
            <a:ext cx="2225675" cy="2108200"/>
          </a:xfrm>
          <a:prstGeom prst="rect">
            <a:avLst/>
          </a:prstGeom>
          <a:noFill/>
          <a:ln>
            <a:noFill/>
            <a:miter lim="800000"/>
          </a:ln>
        </p:spPr>
      </p:pic>
      <p:sp>
        <p:nvSpPr>
          <p:cNvPr id="39941" name="矩形 3"/>
          <p:cNvSpPr/>
          <p:nvPr/>
        </p:nvSpPr>
        <p:spPr>
          <a:xfrm>
            <a:off x="2784475" y="3495675"/>
            <a:ext cx="1262063"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变大　</a:t>
            </a:r>
            <a:endParaRPr lang="zh-CN" altLang="en-US" sz="2800">
              <a:ea typeface="黑体" panose="02010609060101010101" pitchFamily="49" charset="-122"/>
            </a:endParaRPr>
          </a:p>
        </p:txBody>
      </p:sp>
      <p:sp>
        <p:nvSpPr>
          <p:cNvPr id="39942" name="矩形 5"/>
          <p:cNvSpPr/>
          <p:nvPr/>
        </p:nvSpPr>
        <p:spPr>
          <a:xfrm>
            <a:off x="1957388" y="2886075"/>
            <a:ext cx="36353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9939"/>
                                        </p:tgtEl>
                                        <p:attrNameLst>
                                          <p:attrName>style.visibility</p:attrName>
                                        </p:attrNameLst>
                                      </p:cBhvr>
                                      <p:to>
                                        <p:strVal val="visible"/>
                                      </p:to>
                                    </p:set>
                                    <p:animEffect transition="in" filter="fade">
                                      <p:cBhvr>
                                        <p:cTn id="7" dur="500"/>
                                        <p:tgtEl>
                                          <p:spTgt spid="39939"/>
                                        </p:tgtEl>
                                      </p:cBhvr>
                                    </p:animEffect>
                                  </p:childTnLst>
                                </p:cTn>
                              </p:par>
                              <p:par>
                                <p:cTn id="8" presetID="10" presetClass="entr" presetSubtype="0" fill="hold" nodeType="withEffect">
                                  <p:stCondLst>
                                    <p:cond delay="0"/>
                                  </p:stCondLst>
                                  <p:childTnLst>
                                    <p:set>
                                      <p:cBhvr>
                                        <p:cTn id="9" dur="1" fill="hold">
                                          <p:stCondLst>
                                            <p:cond delay="0"/>
                                          </p:stCondLst>
                                        </p:cTn>
                                        <p:tgtEl>
                                          <p:spTgt spid="39940"/>
                                        </p:tgtEl>
                                        <p:attrNameLst>
                                          <p:attrName>style.visibility</p:attrName>
                                        </p:attrNameLst>
                                      </p:cBhvr>
                                      <p:to>
                                        <p:strVal val="visible"/>
                                      </p:to>
                                    </p:set>
                                    <p:animEffect transition="in" filter="fade">
                                      <p:cBhvr>
                                        <p:cTn id="10" dur="500"/>
                                        <p:tgtEl>
                                          <p:spTgt spid="3994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9942"/>
                                        </p:tgtEl>
                                        <p:attrNameLst>
                                          <p:attrName>style.visibility</p:attrName>
                                        </p:attrNameLst>
                                      </p:cBhvr>
                                      <p:to>
                                        <p:strVal val="visible"/>
                                      </p:to>
                                    </p:set>
                                    <p:anim calcmode="lin" valueType="num">
                                      <p:cBhvr additive="base">
                                        <p:cTn id="15" dur="500" fill="hold"/>
                                        <p:tgtEl>
                                          <p:spTgt spid="39942"/>
                                        </p:tgtEl>
                                        <p:attrNameLst>
                                          <p:attrName>ppt_x</p:attrName>
                                        </p:attrNameLst>
                                      </p:cBhvr>
                                      <p:tavLst>
                                        <p:tav tm="0">
                                          <p:val>
                                            <p:strVal val="#ppt_x"/>
                                          </p:val>
                                        </p:tav>
                                        <p:tav tm="100000">
                                          <p:val>
                                            <p:strVal val="#ppt_x"/>
                                          </p:val>
                                        </p:tav>
                                      </p:tavLst>
                                    </p:anim>
                                    <p:anim calcmode="lin" valueType="num">
                                      <p:cBhvr additive="base">
                                        <p:cTn id="16" dur="500" fill="hold"/>
                                        <p:tgtEl>
                                          <p:spTgt spid="3994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9941"/>
                                        </p:tgtEl>
                                        <p:attrNameLst>
                                          <p:attrName>style.visibility</p:attrName>
                                        </p:attrNameLst>
                                      </p:cBhvr>
                                      <p:to>
                                        <p:strVal val="visible"/>
                                      </p:to>
                                    </p:set>
                                    <p:anim calcmode="lin" valueType="num">
                                      <p:cBhvr additive="base">
                                        <p:cTn id="21" dur="500" fill="hold"/>
                                        <p:tgtEl>
                                          <p:spTgt spid="39941"/>
                                        </p:tgtEl>
                                        <p:attrNameLst>
                                          <p:attrName>ppt_x</p:attrName>
                                        </p:attrNameLst>
                                      </p:cBhvr>
                                      <p:tavLst>
                                        <p:tav tm="0">
                                          <p:val>
                                            <p:strVal val="#ppt_x"/>
                                          </p:val>
                                        </p:tav>
                                        <p:tav tm="100000">
                                          <p:val>
                                            <p:strVal val="#ppt_x"/>
                                          </p:val>
                                        </p:tav>
                                      </p:tavLst>
                                    </p:anim>
                                    <p:anim calcmode="lin" valueType="num">
                                      <p:cBhvr additive="base">
                                        <p:cTn id="22" dur="500" fill="hold"/>
                                        <p:tgtEl>
                                          <p:spTgt spid="399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p:bldP spid="39941" grpId="0"/>
      <p:bldP spid="39942"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0963" name="标题 1"/>
          <p:cNvSpPr>
            <a:spLocks noGrp="1"/>
          </p:cNvSpPr>
          <p:nvPr>
            <p:ph type="title" idx="4294967295"/>
          </p:nvPr>
        </p:nvSpPr>
        <p:spPr>
          <a:xfrm>
            <a:off x="508000" y="12779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10</a:t>
            </a:r>
            <a:r>
              <a:rPr lang="zh-CN" altLang="zh-CN" sz="2800"/>
              <a:t>．如上图所示，电阻箱的示数为</a:t>
            </a:r>
            <a:r>
              <a:rPr lang="zh-CN" altLang="zh-CN" sz="2800" u="sng"/>
              <a:t>　　　　　</a:t>
            </a:r>
            <a:r>
              <a:rPr lang="en-US" altLang="zh-CN" sz="2800"/>
              <a:t>Ω.</a:t>
            </a:r>
            <a:r>
              <a:rPr lang="zh-CN" altLang="zh-CN" sz="2800"/>
              <a:t>如图</a:t>
            </a:r>
            <a:r>
              <a:rPr lang="en-US" altLang="zh-CN" sz="2800"/>
              <a:t>2</a:t>
            </a:r>
            <a:r>
              <a:rPr lang="zh-CN" altLang="zh-CN" sz="2800"/>
              <a:t>是插入式电阻箱的结构示意图，则</a:t>
            </a:r>
            <a:r>
              <a:rPr lang="en-US" altLang="zh-CN" sz="2800" i="1"/>
              <a:t>A</a:t>
            </a:r>
            <a:r>
              <a:rPr lang="zh-CN" altLang="zh-CN" sz="2800"/>
              <a:t>、</a:t>
            </a:r>
            <a:r>
              <a:rPr lang="en-US" altLang="zh-CN" sz="2800" i="1"/>
              <a:t>B</a:t>
            </a:r>
            <a:r>
              <a:rPr lang="zh-CN" altLang="zh-CN" sz="2800"/>
              <a:t>两个接线柱之间的电阻值是</a:t>
            </a:r>
            <a:r>
              <a:rPr lang="zh-CN" altLang="zh-CN" sz="2800" u="sng"/>
              <a:t>　　　　　</a:t>
            </a:r>
            <a:r>
              <a:rPr lang="zh-CN" altLang="zh-CN" sz="2800"/>
              <a:t>．</a:t>
            </a:r>
            <a:endParaRPr lang="zh-CN" altLang="en-US" sz="2800"/>
          </a:p>
        </p:txBody>
      </p:sp>
      <p:pic>
        <p:nvPicPr>
          <p:cNvPr id="40964" name="图片 2"/>
          <p:cNvPicPr>
            <a:picLocks noChangeAspect="1"/>
          </p:cNvPicPr>
          <p:nvPr/>
        </p:nvPicPr>
        <p:blipFill>
          <a:blip r:embed="rId2"/>
          <a:srcRect r="73475"/>
          <a:stretch>
            <a:fillRect/>
          </a:stretch>
        </p:blipFill>
        <p:spPr>
          <a:xfrm>
            <a:off x="2211388" y="3427413"/>
            <a:ext cx="4143375" cy="2636837"/>
          </a:xfrm>
          <a:prstGeom prst="rect">
            <a:avLst/>
          </a:prstGeom>
          <a:noFill/>
          <a:ln>
            <a:noFill/>
            <a:miter lim="800000"/>
          </a:ln>
        </p:spPr>
      </p:pic>
      <p:sp>
        <p:nvSpPr>
          <p:cNvPr id="40965" name="矩形 5"/>
          <p:cNvSpPr/>
          <p:nvPr/>
        </p:nvSpPr>
        <p:spPr>
          <a:xfrm>
            <a:off x="6354763" y="1366838"/>
            <a:ext cx="13509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2 035</a:t>
            </a:r>
            <a:r>
              <a:rPr lang="zh-CN" altLang="zh-CN" sz="2800">
                <a:solidFill>
                  <a:srgbClr val="FF0000"/>
                </a:solidFill>
                <a:latin typeface="Times New Roman" pitchFamily="18" charset="0"/>
                <a:ea typeface="黑体" pitchFamily="49" charset="-122"/>
              </a:rPr>
              <a:t>　</a:t>
            </a:r>
            <a:endParaRPr lang="zh-CN" altLang="en-US" sz="2800"/>
          </a:p>
        </p:txBody>
      </p:sp>
      <p:sp>
        <p:nvSpPr>
          <p:cNvPr id="40966" name="矩形 6"/>
          <p:cNvSpPr/>
          <p:nvPr/>
        </p:nvSpPr>
        <p:spPr>
          <a:xfrm>
            <a:off x="4283075" y="2655888"/>
            <a:ext cx="7207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7 Ω</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63"/>
                                        </p:tgtEl>
                                        <p:attrNameLst>
                                          <p:attrName>style.visibility</p:attrName>
                                        </p:attrNameLst>
                                      </p:cBhvr>
                                      <p:to>
                                        <p:strVal val="visible"/>
                                      </p:to>
                                    </p:set>
                                    <p:animEffect transition="in" filter="fade">
                                      <p:cBhvr>
                                        <p:cTn id="7" dur="500"/>
                                        <p:tgtEl>
                                          <p:spTgt spid="40963"/>
                                        </p:tgtEl>
                                      </p:cBhvr>
                                    </p:animEffect>
                                  </p:childTnLst>
                                </p:cTn>
                              </p:par>
                              <p:par>
                                <p:cTn id="8" presetID="10" presetClass="entr" presetSubtype="0" fill="hold" nodeType="withEffect">
                                  <p:stCondLst>
                                    <p:cond delay="0"/>
                                  </p:stCondLst>
                                  <p:childTnLst>
                                    <p:set>
                                      <p:cBhvr>
                                        <p:cTn id="9" dur="1" fill="hold">
                                          <p:stCondLst>
                                            <p:cond delay="0"/>
                                          </p:stCondLst>
                                        </p:cTn>
                                        <p:tgtEl>
                                          <p:spTgt spid="40964"/>
                                        </p:tgtEl>
                                        <p:attrNameLst>
                                          <p:attrName>style.visibility</p:attrName>
                                        </p:attrNameLst>
                                      </p:cBhvr>
                                      <p:to>
                                        <p:strVal val="visible"/>
                                      </p:to>
                                    </p:set>
                                    <p:animEffect transition="in" filter="fade">
                                      <p:cBhvr>
                                        <p:cTn id="10" dur="500"/>
                                        <p:tgtEl>
                                          <p:spTgt spid="4096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0965"/>
                                        </p:tgtEl>
                                        <p:attrNameLst>
                                          <p:attrName>style.visibility</p:attrName>
                                        </p:attrNameLst>
                                      </p:cBhvr>
                                      <p:to>
                                        <p:strVal val="visible"/>
                                      </p:to>
                                    </p:set>
                                    <p:anim calcmode="lin" valueType="num">
                                      <p:cBhvr additive="base">
                                        <p:cTn id="15" dur="500" fill="hold"/>
                                        <p:tgtEl>
                                          <p:spTgt spid="40965"/>
                                        </p:tgtEl>
                                        <p:attrNameLst>
                                          <p:attrName>ppt_x</p:attrName>
                                        </p:attrNameLst>
                                      </p:cBhvr>
                                      <p:tavLst>
                                        <p:tav tm="0">
                                          <p:val>
                                            <p:strVal val="#ppt_x"/>
                                          </p:val>
                                        </p:tav>
                                        <p:tav tm="100000">
                                          <p:val>
                                            <p:strVal val="#ppt_x"/>
                                          </p:val>
                                        </p:tav>
                                      </p:tavLst>
                                    </p:anim>
                                    <p:anim calcmode="lin" valueType="num">
                                      <p:cBhvr additive="base">
                                        <p:cTn id="16"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0966"/>
                                        </p:tgtEl>
                                        <p:attrNameLst>
                                          <p:attrName>style.visibility</p:attrName>
                                        </p:attrNameLst>
                                      </p:cBhvr>
                                      <p:to>
                                        <p:strVal val="visible"/>
                                      </p:to>
                                    </p:set>
                                    <p:anim calcmode="lin" valueType="num">
                                      <p:cBhvr additive="base">
                                        <p:cTn id="21" dur="500" fill="hold"/>
                                        <p:tgtEl>
                                          <p:spTgt spid="40966"/>
                                        </p:tgtEl>
                                        <p:attrNameLst>
                                          <p:attrName>ppt_x</p:attrName>
                                        </p:attrNameLst>
                                      </p:cBhvr>
                                      <p:tavLst>
                                        <p:tav tm="0">
                                          <p:val>
                                            <p:strVal val="#ppt_x"/>
                                          </p:val>
                                        </p:tav>
                                        <p:tav tm="100000">
                                          <p:val>
                                            <p:strVal val="#ppt_x"/>
                                          </p:val>
                                        </p:tav>
                                      </p:tavLst>
                                    </p:anim>
                                    <p:anim calcmode="lin" valueType="num">
                                      <p:cBhvr additive="base">
                                        <p:cTn id="22" dur="500" fill="hold"/>
                                        <p:tgtEl>
                                          <p:spTgt spid="409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p:bldP spid="40965" grpId="0"/>
      <p:bldP spid="40966"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1987"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11</a:t>
            </a:r>
            <a:r>
              <a:rPr lang="zh-CN" altLang="zh-CN" sz="2800"/>
              <a:t>．（</a:t>
            </a:r>
            <a:r>
              <a:rPr lang="en-US" altLang="zh-CN" sz="2800"/>
              <a:t>2020·</a:t>
            </a:r>
            <a:r>
              <a:rPr lang="zh-CN" altLang="zh-CN" sz="2800"/>
              <a:t>扬州）在</a:t>
            </a:r>
            <a:r>
              <a:rPr lang="en-US" altLang="zh-CN" sz="2800"/>
              <a:t>“</a:t>
            </a:r>
            <a:r>
              <a:rPr lang="zh-CN" altLang="zh-CN" sz="2800"/>
              <a:t>探究串联电路电压的特点</a:t>
            </a:r>
            <a:r>
              <a:rPr lang="en-US" altLang="zh-CN" sz="2800"/>
              <a:t>”</a:t>
            </a:r>
            <a:r>
              <a:rPr lang="zh-CN" altLang="zh-CN" sz="2800"/>
              <a:t>实验中：</a:t>
            </a:r>
            <a:br>
              <a:rPr lang="zh-CN" altLang="zh-CN" sz="2800"/>
            </a:br>
            <a:r>
              <a:rPr lang="zh-CN" altLang="zh-CN" sz="2800"/>
              <a:t>某实验小组分别测量了串联电路两端的总电压</a:t>
            </a:r>
            <a:r>
              <a:rPr lang="en-US" altLang="zh-CN" sz="2800" i="1"/>
              <a:t>U</a:t>
            </a:r>
            <a:r>
              <a:rPr lang="zh-CN" altLang="zh-CN" sz="2800"/>
              <a:t>和灯泡</a:t>
            </a:r>
            <a:r>
              <a:rPr lang="en-US" altLang="zh-CN" sz="2800"/>
              <a:t>L</a:t>
            </a:r>
            <a:r>
              <a:rPr lang="en-US" altLang="zh-CN" sz="2800" baseline="-25000"/>
              <a:t>1</a:t>
            </a:r>
            <a:r>
              <a:rPr lang="zh-CN" altLang="zh-CN" sz="2800"/>
              <a:t>、</a:t>
            </a:r>
            <a:r>
              <a:rPr lang="en-US" altLang="zh-CN" sz="2800"/>
              <a:t>L</a:t>
            </a:r>
            <a:r>
              <a:rPr lang="en-US" altLang="zh-CN" sz="2800" baseline="-25000"/>
              <a:t>2</a:t>
            </a:r>
            <a:r>
              <a:rPr lang="zh-CN" altLang="zh-CN" sz="2800"/>
              <a:t>两端的电压</a:t>
            </a:r>
            <a:r>
              <a:rPr lang="en-US" altLang="zh-CN" sz="2800" i="1"/>
              <a:t>U</a:t>
            </a:r>
            <a:r>
              <a:rPr lang="en-US" altLang="zh-CN" sz="2800" baseline="-25000"/>
              <a:t>1</a:t>
            </a:r>
            <a:r>
              <a:rPr lang="zh-CN" altLang="zh-CN" sz="2800"/>
              <a:t>、</a:t>
            </a:r>
            <a:r>
              <a:rPr lang="en-US" altLang="zh-CN" sz="2800" i="1"/>
              <a:t>U</a:t>
            </a:r>
            <a:r>
              <a:rPr lang="en-US" altLang="zh-CN" sz="2800" baseline="-25000"/>
              <a:t>2</a:t>
            </a:r>
            <a:r>
              <a:rPr lang="zh-CN" altLang="zh-CN" sz="2800"/>
              <a:t>数据如下表：</a:t>
            </a:r>
            <a:br>
              <a:rPr lang="zh-CN" altLang="zh-CN" sz="2800"/>
            </a:br>
            <a:endParaRPr lang="zh-CN" altLang="en-US" sz="2800"/>
          </a:p>
        </p:txBody>
      </p:sp>
      <p:graphicFrame>
        <p:nvGraphicFramePr>
          <p:cNvPr id="41988" name="表格 2"/>
          <p:cNvGraphicFramePr>
            <a:graphicFrameLocks noGrp="1"/>
          </p:cNvGraphicFramePr>
          <p:nvPr/>
        </p:nvGraphicFramePr>
        <p:xfrm>
          <a:off x="636588" y="3829050"/>
          <a:ext cx="3857625" cy="1465262"/>
        </p:xfrm>
        <a:graphic>
          <a:graphicData uri="http://schemas.openxmlformats.org/drawingml/2006/table">
            <a:tbl>
              <a:tblPr/>
              <a:tblGrid>
                <a:gridCol w="1211262"/>
                <a:gridCol w="1323975"/>
                <a:gridCol w="1322388"/>
              </a:tblGrid>
              <a:tr h="879475">
                <a:tc>
                  <a:txBody>
                    <a:bodyPr lIns="68560" tIns="0" rIns="6856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U/V</a:t>
                      </a:r>
                      <a:endParaRPr lang="zh-CN" altLang="zh-CN" sz="2400">
                        <a:solidFill>
                          <a:srgbClr val="000000"/>
                        </a:solidFill>
                        <a:latin typeface="等线" pitchFamily="2" charset="-122"/>
                        <a:ea typeface="等线" pitchFamily="2" charset="-122"/>
                      </a:endParaRPr>
                    </a:p>
                  </a:txBody>
                  <a:tcPr marL="68560" marR="6856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60" tIns="0" rIns="6856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U</a:t>
                      </a:r>
                      <a:r>
                        <a:rPr lang="en-US" altLang="zh-CN" sz="2400" baseline="-25000">
                          <a:solidFill>
                            <a:srgbClr val="000000"/>
                          </a:solidFill>
                          <a:latin typeface="Times New Roman" pitchFamily="18" charset="0"/>
                          <a:ea typeface="黑体" panose="02010609060101010101" pitchFamily="49" charset="-122"/>
                        </a:rPr>
                        <a:t>1</a:t>
                      </a:r>
                      <a:r>
                        <a:rPr lang="en-US" altLang="zh-CN" sz="2400">
                          <a:solidFill>
                            <a:srgbClr val="000000"/>
                          </a:solidFill>
                          <a:latin typeface="Times New Roman" pitchFamily="18" charset="0"/>
                          <a:ea typeface="黑体" panose="02010609060101010101" pitchFamily="49" charset="-122"/>
                        </a:rPr>
                        <a:t>/V</a:t>
                      </a:r>
                      <a:endParaRPr lang="zh-CN" altLang="zh-CN" sz="2400">
                        <a:solidFill>
                          <a:srgbClr val="000000"/>
                        </a:solidFill>
                        <a:latin typeface="等线" pitchFamily="2" charset="-122"/>
                        <a:ea typeface="等线" pitchFamily="2" charset="-122"/>
                      </a:endParaRPr>
                    </a:p>
                  </a:txBody>
                  <a:tcPr marL="68560" marR="6856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60" tIns="0" rIns="6856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U</a:t>
                      </a:r>
                      <a:r>
                        <a:rPr lang="en-US" altLang="zh-CN" sz="2400" baseline="-25000">
                          <a:solidFill>
                            <a:srgbClr val="000000"/>
                          </a:solidFill>
                          <a:latin typeface="Times New Roman" pitchFamily="18" charset="0"/>
                          <a:ea typeface="黑体" panose="02010609060101010101" pitchFamily="49" charset="-122"/>
                        </a:rPr>
                        <a:t>2</a:t>
                      </a:r>
                      <a:r>
                        <a:rPr lang="en-US" altLang="zh-CN" sz="2400">
                          <a:solidFill>
                            <a:srgbClr val="000000"/>
                          </a:solidFill>
                          <a:latin typeface="Times New Roman" pitchFamily="18" charset="0"/>
                          <a:ea typeface="黑体" panose="02010609060101010101" pitchFamily="49" charset="-122"/>
                        </a:rPr>
                        <a:t>/V</a:t>
                      </a:r>
                      <a:endParaRPr lang="zh-CN" altLang="zh-CN" sz="2400">
                        <a:solidFill>
                          <a:srgbClr val="000000"/>
                        </a:solidFill>
                        <a:latin typeface="等线" pitchFamily="2" charset="-122"/>
                        <a:ea typeface="等线" pitchFamily="2" charset="-122"/>
                      </a:endParaRPr>
                    </a:p>
                  </a:txBody>
                  <a:tcPr marL="68560" marR="6856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585788">
                <a:tc>
                  <a:txBody>
                    <a:bodyPr lIns="68560" tIns="0" rIns="6856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2.6</a:t>
                      </a:r>
                      <a:endParaRPr lang="zh-CN" altLang="zh-CN" sz="2400">
                        <a:solidFill>
                          <a:srgbClr val="000000"/>
                        </a:solidFill>
                        <a:latin typeface="等线" pitchFamily="2" charset="-122"/>
                        <a:ea typeface="等线" pitchFamily="2" charset="-122"/>
                      </a:endParaRPr>
                    </a:p>
                  </a:txBody>
                  <a:tcPr marL="68560" marR="6856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60" tIns="0" rIns="6856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1.3</a:t>
                      </a:r>
                      <a:endParaRPr lang="zh-CN" altLang="zh-CN" sz="2400">
                        <a:solidFill>
                          <a:srgbClr val="000000"/>
                        </a:solidFill>
                        <a:latin typeface="等线" pitchFamily="2" charset="-122"/>
                        <a:ea typeface="等线" pitchFamily="2" charset="-122"/>
                      </a:endParaRPr>
                    </a:p>
                  </a:txBody>
                  <a:tcPr marL="68560" marR="6856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60" tIns="0" rIns="6856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400">
                          <a:solidFill>
                            <a:srgbClr val="000000"/>
                          </a:solidFill>
                          <a:latin typeface="Times New Roman" pitchFamily="18" charset="0"/>
                          <a:ea typeface="黑体" panose="02010609060101010101" pitchFamily="49" charset="-122"/>
                        </a:rPr>
                        <a:t>1.3</a:t>
                      </a:r>
                      <a:endParaRPr lang="zh-CN" altLang="zh-CN" sz="2400">
                        <a:solidFill>
                          <a:srgbClr val="000000"/>
                        </a:solidFill>
                        <a:latin typeface="等线" pitchFamily="2" charset="-122"/>
                        <a:ea typeface="等线" pitchFamily="2" charset="-122"/>
                      </a:endParaRPr>
                    </a:p>
                  </a:txBody>
                  <a:tcPr marL="68560" marR="6856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42002" name="图片 3"/>
          <p:cNvPicPr>
            <a:picLocks noChangeAspect="1"/>
          </p:cNvPicPr>
          <p:nvPr/>
        </p:nvPicPr>
        <p:blipFill>
          <a:blip r:embed="rId2"/>
          <a:srcRect r="89792"/>
          <a:stretch>
            <a:fillRect/>
          </a:stretch>
        </p:blipFill>
        <p:spPr>
          <a:xfrm>
            <a:off x="5861050" y="3443288"/>
            <a:ext cx="1984375" cy="24606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childTnLst>
                                </p:cTn>
                              </p:par>
                              <p:par>
                                <p:cTn id="8" presetID="10" presetClass="entr" presetSubtype="0" fill="hold" nodeType="withEffect">
                                  <p:stCondLst>
                                    <p:cond delay="0"/>
                                  </p:stCondLst>
                                  <p:childTnLst>
                                    <p:set>
                                      <p:cBhvr>
                                        <p:cTn id="9" dur="1" fill="hold">
                                          <p:stCondLst>
                                            <p:cond delay="0"/>
                                          </p:stCondLst>
                                        </p:cTn>
                                        <p:tgtEl>
                                          <p:spTgt spid="41988"/>
                                        </p:tgtEl>
                                        <p:attrNameLst>
                                          <p:attrName>style.visibility</p:attrName>
                                        </p:attrNameLst>
                                      </p:cBhvr>
                                      <p:to>
                                        <p:strVal val="visible"/>
                                      </p:to>
                                    </p:set>
                                    <p:animEffect transition="in" filter="fade">
                                      <p:cBhvr>
                                        <p:cTn id="10" dur="500"/>
                                        <p:tgtEl>
                                          <p:spTgt spid="41988"/>
                                        </p:tgtEl>
                                      </p:cBhvr>
                                    </p:animEffect>
                                  </p:childTnLst>
                                </p:cTn>
                              </p:par>
                              <p:par>
                                <p:cTn id="11" presetID="10" presetClass="entr" presetSubtype="0" fill="hold" nodeType="withEffect">
                                  <p:stCondLst>
                                    <p:cond delay="0"/>
                                  </p:stCondLst>
                                  <p:childTnLst>
                                    <p:set>
                                      <p:cBhvr>
                                        <p:cTn id="12" dur="1" fill="hold">
                                          <p:stCondLst>
                                            <p:cond delay="0"/>
                                          </p:stCondLst>
                                        </p:cTn>
                                        <p:tgtEl>
                                          <p:spTgt spid="42002"/>
                                        </p:tgtEl>
                                        <p:attrNameLst>
                                          <p:attrName>style.visibility</p:attrName>
                                        </p:attrNameLst>
                                      </p:cBhvr>
                                      <p:to>
                                        <p:strVal val="visible"/>
                                      </p:to>
                                    </p:set>
                                    <p:animEffect transition="in" filter="fade">
                                      <p:cBhvr>
                                        <p:cTn id="13" dur="500"/>
                                        <p:tgtEl>
                                          <p:spTgt spid="420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中考特训</a:t>
            </a:r>
            <a:endParaRPr lang="zh-CN" altLang="en-US" sz="2400" b="1">
              <a:latin typeface="黑体" panose="02010609060101010101" pitchFamily="49" charset="-122"/>
              <a:ea typeface="黑体" panose="02010609060101010101" pitchFamily="49" charset="-122"/>
            </a:endParaRPr>
          </a:p>
        </p:txBody>
      </p:sp>
      <p:sp>
        <p:nvSpPr>
          <p:cNvPr id="43011" name="标题 1"/>
          <p:cNvSpPr>
            <a:spLocks noGrp="1"/>
          </p:cNvSpPr>
          <p:nvPr>
            <p:ph type="title" idx="4294967295"/>
          </p:nvPr>
        </p:nvSpPr>
        <p:spPr>
          <a:xfrm>
            <a:off x="508000" y="12001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）该小组由此得出串联电路的总电压与各部分电压的关系是</a:t>
            </a:r>
            <a:r>
              <a:rPr lang="zh-CN" altLang="zh-CN" sz="2800" u="sng"/>
              <a:t>　　　　</a:t>
            </a:r>
            <a:r>
              <a:rPr lang="en-US" altLang="zh-CN" sz="2800" u="sng"/>
              <a:t>       </a:t>
            </a:r>
            <a:r>
              <a:rPr lang="zh-CN" altLang="zh-CN" sz="2800" u="sng"/>
              <a:t>　</a:t>
            </a:r>
            <a:r>
              <a:rPr lang="zh-CN" altLang="zh-CN" sz="2800"/>
              <a:t>（用题中物理量符号表示）</a:t>
            </a:r>
            <a:r>
              <a:rPr lang="en-US" altLang="zh-CN" sz="2800"/>
              <a:t>.</a:t>
            </a:r>
            <a:br>
              <a:rPr lang="zh-CN" altLang="zh-CN" sz="2800"/>
            </a:br>
            <a:r>
              <a:rPr lang="zh-CN" altLang="zh-CN" sz="2800"/>
              <a:t>（</a:t>
            </a:r>
            <a:r>
              <a:rPr lang="en-US" altLang="zh-CN" sz="2800"/>
              <a:t>2</a:t>
            </a:r>
            <a:r>
              <a:rPr lang="zh-CN" altLang="zh-CN" sz="2800"/>
              <a:t>）实验过程中，若</a:t>
            </a:r>
            <a:r>
              <a:rPr lang="en-US" altLang="zh-CN" sz="2800"/>
              <a:t>L</a:t>
            </a:r>
            <a:r>
              <a:rPr lang="en-US" altLang="zh-CN" sz="2800" baseline="-25000"/>
              <a:t>1</a:t>
            </a:r>
            <a:r>
              <a:rPr lang="zh-CN" altLang="zh-CN" sz="2800"/>
              <a:t>灯丝断了，观察到电压表</a:t>
            </a:r>
            <a:r>
              <a:rPr lang="en-US" altLang="zh-CN" sz="2800"/>
              <a:t>V</a:t>
            </a:r>
            <a:r>
              <a:rPr lang="en-US" altLang="zh-CN" sz="2800" baseline="-25000"/>
              <a:t>1</a:t>
            </a:r>
            <a:r>
              <a:rPr lang="zh-CN" altLang="zh-CN" sz="2800"/>
              <a:t>示数为</a:t>
            </a:r>
            <a:r>
              <a:rPr lang="zh-CN" altLang="zh-CN" sz="2800" u="sng"/>
              <a:t>　　　　</a:t>
            </a:r>
            <a:r>
              <a:rPr lang="zh-CN" altLang="zh-CN" sz="2800"/>
              <a:t>，电压表</a:t>
            </a:r>
            <a:r>
              <a:rPr lang="en-US" altLang="zh-CN" sz="2800"/>
              <a:t>V</a:t>
            </a:r>
            <a:r>
              <a:rPr lang="en-US" altLang="zh-CN" sz="2800" baseline="-25000"/>
              <a:t>2</a:t>
            </a:r>
            <a:r>
              <a:rPr lang="zh-CN" altLang="zh-CN" sz="2800"/>
              <a:t>示数为</a:t>
            </a:r>
            <a:r>
              <a:rPr lang="zh-CN" altLang="zh-CN" sz="2800" u="sng"/>
              <a:t>　　　　</a:t>
            </a:r>
            <a:r>
              <a:rPr lang="zh-CN" altLang="zh-CN" sz="2800"/>
              <a:t>．</a:t>
            </a:r>
            <a:br>
              <a:rPr lang="zh-CN" altLang="zh-CN" sz="2800"/>
            </a:br>
            <a:r>
              <a:rPr lang="zh-CN" altLang="zh-CN" sz="2800"/>
              <a:t>（</a:t>
            </a:r>
            <a:r>
              <a:rPr lang="en-US" altLang="zh-CN" sz="2800"/>
              <a:t>3</a:t>
            </a:r>
            <a:r>
              <a:rPr lang="zh-CN" altLang="zh-CN" sz="2800"/>
              <a:t>）该实验还有待改进，请写出其中一点：</a:t>
            </a:r>
            <a:r>
              <a:rPr lang="en-US" altLang="zh-CN" sz="2800"/>
              <a:t>___________________________________________.         </a:t>
            </a:r>
            <a:br>
              <a:rPr lang="zh-CN" altLang="zh-CN" sz="2800"/>
            </a:br>
            <a:endParaRPr lang="zh-CN" altLang="en-US" sz="2800"/>
          </a:p>
        </p:txBody>
      </p:sp>
      <p:sp>
        <p:nvSpPr>
          <p:cNvPr id="43012" name="矩形 2"/>
          <p:cNvSpPr/>
          <p:nvPr/>
        </p:nvSpPr>
        <p:spPr>
          <a:xfrm>
            <a:off x="747713" y="5137150"/>
            <a:ext cx="7029450" cy="522288"/>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just"/>
            <a:r>
              <a:rPr lang="zh-CN" altLang="zh-CN" sz="2800" spc="0">
                <a:solidFill>
                  <a:srgbClr val="FF0000"/>
                </a:solidFill>
                <a:latin typeface="Times New Roman" pitchFamily="18" charset="0"/>
                <a:ea typeface="黑体" pitchFamily="49" charset="-122"/>
              </a:rPr>
              <a:t>换不同规格的小灯泡再进行多次实验</a:t>
            </a:r>
            <a:endParaRPr lang="zh-CN" altLang="zh-CN" sz="2800">
              <a:latin typeface="等线" pitchFamily="2" charset="-122"/>
              <a:ea typeface="等线" pitchFamily="2" charset="-122"/>
            </a:endParaRPr>
          </a:p>
        </p:txBody>
      </p:sp>
      <p:sp>
        <p:nvSpPr>
          <p:cNvPr id="43013" name="矩形 3"/>
          <p:cNvSpPr/>
          <p:nvPr/>
        </p:nvSpPr>
        <p:spPr>
          <a:xfrm>
            <a:off x="2882900" y="1866900"/>
            <a:ext cx="2281238"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i="1" spc="0">
                <a:solidFill>
                  <a:srgbClr val="FF0000"/>
                </a:solidFill>
                <a:latin typeface="Times New Roman" pitchFamily="18" charset="0"/>
                <a:ea typeface="黑体" pitchFamily="49" charset="-122"/>
              </a:rPr>
              <a:t>U</a:t>
            </a:r>
            <a:r>
              <a:rPr lang="en-US" altLang="zh-CN" sz="2800" spc="0" baseline="-25000">
                <a:solidFill>
                  <a:srgbClr val="FF0000"/>
                </a:solidFill>
                <a:latin typeface="Times New Roman" pitchFamily="18" charset="0"/>
                <a:ea typeface="黑体" pitchFamily="49" charset="-122"/>
              </a:rPr>
              <a:t>1</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a:t>
            </a:r>
            <a:r>
              <a:rPr lang="en-US" altLang="zh-CN" sz="2800" spc="0" baseline="-25000">
                <a:solidFill>
                  <a:srgbClr val="FF0000"/>
                </a:solidFill>
                <a:latin typeface="Times New Roman" pitchFamily="18" charset="0"/>
                <a:ea typeface="黑体" pitchFamily="49" charset="-122"/>
              </a:rPr>
              <a:t>2</a:t>
            </a:r>
            <a:r>
              <a:rPr lang="zh-CN" altLang="zh-CN" sz="2800" spc="0">
                <a:solidFill>
                  <a:srgbClr val="FF0000"/>
                </a:solidFill>
                <a:latin typeface="Times New Roman" pitchFamily="18" charset="0"/>
                <a:ea typeface="黑体" pitchFamily="49" charset="-122"/>
              </a:rPr>
              <a:t>＝</a:t>
            </a:r>
            <a:r>
              <a:rPr lang="en-US" altLang="zh-CN" sz="2800" i="1" spc="0">
                <a:solidFill>
                  <a:srgbClr val="FF0000"/>
                </a:solidFill>
                <a:latin typeface="Times New Roman" pitchFamily="18" charset="0"/>
                <a:ea typeface="黑体" pitchFamily="49" charset="-122"/>
              </a:rPr>
              <a:t>U</a:t>
            </a:r>
            <a:r>
              <a:rPr lang="zh-CN" altLang="zh-CN" sz="2800" spc="0">
                <a:solidFill>
                  <a:srgbClr val="FF0000"/>
                </a:solidFill>
                <a:latin typeface="Times New Roman" pitchFamily="18" charset="0"/>
                <a:ea typeface="黑体" pitchFamily="49" charset="-122"/>
              </a:rPr>
              <a:t>　</a:t>
            </a:r>
            <a:endParaRPr lang="zh-CN" altLang="en-US" sz="2800"/>
          </a:p>
        </p:txBody>
      </p:sp>
      <p:sp>
        <p:nvSpPr>
          <p:cNvPr id="43014" name="矩形 5"/>
          <p:cNvSpPr/>
          <p:nvPr/>
        </p:nvSpPr>
        <p:spPr>
          <a:xfrm>
            <a:off x="2239963" y="3878263"/>
            <a:ext cx="976312"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2.6 V</a:t>
            </a:r>
            <a:endParaRPr lang="zh-CN" altLang="en-US" sz="2800"/>
          </a:p>
        </p:txBody>
      </p:sp>
      <p:sp>
        <p:nvSpPr>
          <p:cNvPr id="43015" name="矩形 6"/>
          <p:cNvSpPr/>
          <p:nvPr/>
        </p:nvSpPr>
        <p:spPr>
          <a:xfrm>
            <a:off x="6672263" y="3878263"/>
            <a:ext cx="708025" cy="523875"/>
          </a:xfrm>
          <a:prstGeom prst="rect">
            <a:avLst/>
          </a:prstGeom>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r>
              <a:rPr lang="en-US" altLang="zh-CN" sz="2800" spc="0">
                <a:solidFill>
                  <a:srgbClr val="FF0000"/>
                </a:solidFill>
                <a:latin typeface="Times New Roman" pitchFamily="18" charset="0"/>
                <a:ea typeface="黑体" pitchFamily="49" charset="-122"/>
              </a:rPr>
              <a:t>0 V</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3011"/>
                                        </p:tgtEl>
                                        <p:attrNameLst>
                                          <p:attrName>style.visibility</p:attrName>
                                        </p:attrNameLst>
                                      </p:cBhvr>
                                      <p:to>
                                        <p:strVal val="visible"/>
                                      </p:to>
                                    </p:set>
                                    <p:animEffect transition="in" filter="fade">
                                      <p:cBhvr>
                                        <p:cTn id="7" dur="500"/>
                                        <p:tgtEl>
                                          <p:spTgt spid="430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3"/>
                                        </p:tgtEl>
                                        <p:attrNameLst>
                                          <p:attrName>style.visibility</p:attrName>
                                        </p:attrNameLst>
                                      </p:cBhvr>
                                      <p:to>
                                        <p:strVal val="visible"/>
                                      </p:to>
                                    </p:set>
                                    <p:anim calcmode="lin" valueType="num">
                                      <p:cBhvr additive="base">
                                        <p:cTn id="12" dur="500" fill="hold"/>
                                        <p:tgtEl>
                                          <p:spTgt spid="43013"/>
                                        </p:tgtEl>
                                        <p:attrNameLst>
                                          <p:attrName>ppt_x</p:attrName>
                                        </p:attrNameLst>
                                      </p:cBhvr>
                                      <p:tavLst>
                                        <p:tav tm="0">
                                          <p:val>
                                            <p:strVal val="#ppt_x"/>
                                          </p:val>
                                        </p:tav>
                                        <p:tav tm="100000">
                                          <p:val>
                                            <p:strVal val="#ppt_x"/>
                                          </p:val>
                                        </p:tav>
                                      </p:tavLst>
                                    </p:anim>
                                    <p:anim calcmode="lin" valueType="num">
                                      <p:cBhvr additive="base">
                                        <p:cTn id="13" dur="500" fill="hold"/>
                                        <p:tgtEl>
                                          <p:spTgt spid="4301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3014"/>
                                        </p:tgtEl>
                                        <p:attrNameLst>
                                          <p:attrName>style.visibility</p:attrName>
                                        </p:attrNameLst>
                                      </p:cBhvr>
                                      <p:to>
                                        <p:strVal val="visible"/>
                                      </p:to>
                                    </p:set>
                                    <p:anim calcmode="lin" valueType="num">
                                      <p:cBhvr additive="base">
                                        <p:cTn id="18" dur="500" fill="hold"/>
                                        <p:tgtEl>
                                          <p:spTgt spid="43014"/>
                                        </p:tgtEl>
                                        <p:attrNameLst>
                                          <p:attrName>ppt_x</p:attrName>
                                        </p:attrNameLst>
                                      </p:cBhvr>
                                      <p:tavLst>
                                        <p:tav tm="0">
                                          <p:val>
                                            <p:strVal val="#ppt_x"/>
                                          </p:val>
                                        </p:tav>
                                        <p:tav tm="100000">
                                          <p:val>
                                            <p:strVal val="#ppt_x"/>
                                          </p:val>
                                        </p:tav>
                                      </p:tavLst>
                                    </p:anim>
                                    <p:anim calcmode="lin" valueType="num">
                                      <p:cBhvr additive="base">
                                        <p:cTn id="19" dur="500" fill="hold"/>
                                        <p:tgtEl>
                                          <p:spTgt spid="43014"/>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3015"/>
                                        </p:tgtEl>
                                        <p:attrNameLst>
                                          <p:attrName>style.visibility</p:attrName>
                                        </p:attrNameLst>
                                      </p:cBhvr>
                                      <p:to>
                                        <p:strVal val="visible"/>
                                      </p:to>
                                    </p:set>
                                    <p:anim calcmode="lin" valueType="num">
                                      <p:cBhvr additive="base">
                                        <p:cTn id="24" dur="500" fill="hold"/>
                                        <p:tgtEl>
                                          <p:spTgt spid="43015"/>
                                        </p:tgtEl>
                                        <p:attrNameLst>
                                          <p:attrName>ppt_x</p:attrName>
                                        </p:attrNameLst>
                                      </p:cBhvr>
                                      <p:tavLst>
                                        <p:tav tm="0">
                                          <p:val>
                                            <p:strVal val="#ppt_x"/>
                                          </p:val>
                                        </p:tav>
                                        <p:tav tm="100000">
                                          <p:val>
                                            <p:strVal val="#ppt_x"/>
                                          </p:val>
                                        </p:tav>
                                      </p:tavLst>
                                    </p:anim>
                                    <p:anim calcmode="lin" valueType="num">
                                      <p:cBhvr additive="base">
                                        <p:cTn id="25" dur="500" fill="hold"/>
                                        <p:tgtEl>
                                          <p:spTgt spid="43015"/>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3012"/>
                                        </p:tgtEl>
                                        <p:attrNameLst>
                                          <p:attrName>style.visibility</p:attrName>
                                        </p:attrNameLst>
                                      </p:cBhvr>
                                      <p:to>
                                        <p:strVal val="visible"/>
                                      </p:to>
                                    </p:set>
                                    <p:anim calcmode="lin" valueType="num">
                                      <p:cBhvr additive="base">
                                        <p:cTn id="30" dur="500" fill="hold"/>
                                        <p:tgtEl>
                                          <p:spTgt spid="43012"/>
                                        </p:tgtEl>
                                        <p:attrNameLst>
                                          <p:attrName>ppt_x</p:attrName>
                                        </p:attrNameLst>
                                      </p:cBhvr>
                                      <p:tavLst>
                                        <p:tav tm="0">
                                          <p:val>
                                            <p:strVal val="#ppt_x"/>
                                          </p:val>
                                        </p:tav>
                                        <p:tav tm="100000">
                                          <p:val>
                                            <p:strVal val="#ppt_x"/>
                                          </p:val>
                                        </p:tav>
                                      </p:tavLst>
                                    </p:anim>
                                    <p:anim calcmode="lin" valueType="num">
                                      <p:cBhvr additive="base">
                                        <p:cTn id="31" dur="500" fill="hold"/>
                                        <p:tgtEl>
                                          <p:spTgt spid="430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p:bldP spid="43012" grpId="0"/>
      <p:bldP spid="43013" grpId="0"/>
      <p:bldP spid="43014" grpId="0"/>
      <p:bldP spid="43015"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4035" name="标题 1"/>
          <p:cNvSpPr>
            <a:spLocks noGrp="1"/>
          </p:cNvSpPr>
          <p:nvPr>
            <p:ph type="title" idx="4294967295"/>
          </p:nvPr>
        </p:nvSpPr>
        <p:spPr>
          <a:xfrm>
            <a:off x="582613" y="9985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广东节选）如下图所示，图甲中电压表的分度值为</a:t>
            </a:r>
            <a:r>
              <a:rPr lang="zh-CN" altLang="zh-CN" sz="2800" u="sng"/>
              <a:t>　　　　　</a:t>
            </a:r>
            <a:r>
              <a:rPr lang="en-US" altLang="zh-CN" sz="2800"/>
              <a:t>V</a:t>
            </a:r>
            <a:r>
              <a:rPr lang="zh-CN" altLang="zh-CN" sz="2800"/>
              <a:t>，读数为</a:t>
            </a:r>
            <a:r>
              <a:rPr lang="zh-CN" altLang="zh-CN" sz="2800" u="sng"/>
              <a:t>　　　　　</a:t>
            </a:r>
            <a:r>
              <a:rPr lang="en-US" altLang="zh-CN" sz="2800"/>
              <a:t>V</a:t>
            </a:r>
            <a:r>
              <a:rPr lang="zh-CN" altLang="zh-CN" sz="2800"/>
              <a:t>；若使用前出现如图乙所示的情</a:t>
            </a:r>
            <a:br>
              <a:rPr lang="en-US" altLang="zh-CN" sz="2800"/>
            </a:br>
            <a:r>
              <a:rPr lang="zh-CN" altLang="zh-CN" sz="2800"/>
              <a:t>况，则原因是</a:t>
            </a:r>
            <a:r>
              <a:rPr lang="zh-CN" altLang="zh-CN" sz="2800" u="sng"/>
              <a:t>　　　　</a:t>
            </a:r>
            <a:r>
              <a:rPr lang="en-US" altLang="zh-CN" sz="2800" u="sng"/>
              <a:t>      </a:t>
            </a:r>
            <a:r>
              <a:rPr lang="zh-CN" altLang="zh-CN" sz="2800" u="sng"/>
              <a:t>　　</a:t>
            </a:r>
            <a:r>
              <a:rPr lang="zh-CN" altLang="zh-CN" sz="2800"/>
              <a:t>．</a:t>
            </a:r>
            <a:br>
              <a:rPr lang="zh-CN" altLang="zh-CN" sz="2800"/>
            </a:br>
            <a:br>
              <a:rPr lang="zh-CN" altLang="zh-CN" sz="2800"/>
            </a:br>
            <a:endParaRPr lang="zh-CN" altLang="en-US" sz="2800"/>
          </a:p>
        </p:txBody>
      </p:sp>
      <p:pic>
        <p:nvPicPr>
          <p:cNvPr id="44036" name="图片 2"/>
          <p:cNvPicPr>
            <a:picLocks noChangeAspect="1"/>
          </p:cNvPicPr>
          <p:nvPr/>
        </p:nvPicPr>
        <p:blipFill>
          <a:blip r:embed="rId2"/>
          <a:srcRect r="78212"/>
          <a:stretch>
            <a:fillRect/>
          </a:stretch>
        </p:blipFill>
        <p:spPr>
          <a:xfrm>
            <a:off x="5567363" y="2290763"/>
            <a:ext cx="3128962" cy="1817687"/>
          </a:xfrm>
          <a:prstGeom prst="rect">
            <a:avLst/>
          </a:prstGeom>
          <a:noFill/>
          <a:ln>
            <a:noFill/>
            <a:miter lim="800000"/>
          </a:ln>
        </p:spPr>
      </p:pic>
      <p:sp>
        <p:nvSpPr>
          <p:cNvPr id="44037" name="标题 1"/>
          <p:cNvSpPr/>
          <p:nvPr/>
        </p:nvSpPr>
        <p:spPr>
          <a:xfrm>
            <a:off x="582613" y="3976688"/>
            <a:ext cx="8128000" cy="1301750"/>
          </a:xfrm>
          <a:prstGeom prst="rect">
            <a:avLst/>
          </a:prstGeom>
          <a:noFill/>
          <a:ln>
            <a:noFill/>
            <a:miter lim="800000"/>
          </a:ln>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a:lnSpc>
                <a:spcPct val="150000"/>
              </a:lnSpc>
            </a:pPr>
            <a:r>
              <a:rPr lang="en-US" altLang="zh-CN" sz="2800">
                <a:latin typeface="Times New Roman" pitchFamily="18" charset="0"/>
                <a:ea typeface="黑体" pitchFamily="49" charset="-122"/>
              </a:rPr>
              <a:t>2</a:t>
            </a:r>
            <a:r>
              <a:rPr lang="zh-CN" altLang="zh-CN" sz="2800">
                <a:latin typeface="Times New Roman" pitchFamily="18" charset="0"/>
                <a:ea typeface="黑体" pitchFamily="49" charset="-122"/>
              </a:rPr>
              <a:t>．（</a:t>
            </a:r>
            <a:r>
              <a:rPr lang="en-US" altLang="zh-CN" sz="2800">
                <a:latin typeface="Times New Roman" pitchFamily="18" charset="0"/>
                <a:ea typeface="黑体" pitchFamily="49" charset="-122"/>
              </a:rPr>
              <a:t>2019·</a:t>
            </a:r>
            <a:r>
              <a:rPr lang="zh-CN" altLang="zh-CN" sz="2800">
                <a:latin typeface="Times New Roman" pitchFamily="18" charset="0"/>
                <a:ea typeface="黑体" pitchFamily="49" charset="-122"/>
              </a:rPr>
              <a:t>广东）电压表的示数是</a:t>
            </a:r>
            <a:endParaRPr lang="en-US" altLang="zh-CN" sz="2800">
              <a:latin typeface="Times New Roman" pitchFamily="18" charset="0"/>
              <a:ea typeface="黑体" pitchFamily="49" charset="-122"/>
            </a:endParaRPr>
          </a:p>
          <a:p>
            <a:pPr marL="0" lvl="0" indent="0" eaLnBrk="1">
              <a:lnSpc>
                <a:spcPct val="150000"/>
              </a:lnSpc>
            </a:pPr>
            <a:r>
              <a:rPr lang="zh-CN" altLang="zh-CN" sz="2800" u="sng">
                <a:latin typeface="Times New Roman" pitchFamily="18" charset="0"/>
                <a:ea typeface="黑体" pitchFamily="49" charset="-122"/>
              </a:rPr>
              <a:t>　　　　　</a:t>
            </a:r>
            <a:r>
              <a:rPr lang="en-US" altLang="zh-CN" sz="2800">
                <a:latin typeface="Times New Roman" pitchFamily="18" charset="0"/>
                <a:ea typeface="黑体" pitchFamily="49" charset="-122"/>
              </a:rPr>
              <a:t>V.</a:t>
            </a:r>
            <a:br>
              <a:rPr lang="zh-CN" altLang="zh-CN" sz="2800">
                <a:latin typeface="Times New Roman" pitchFamily="18" charset="0"/>
                <a:ea typeface="黑体" pitchFamily="49" charset="-122"/>
              </a:rPr>
            </a:br>
            <a:endParaRPr lang="zh-CN" altLang="en-US" sz="2800">
              <a:latin typeface="Times New Roman" pitchFamily="18" charset="0"/>
              <a:ea typeface="黑体" panose="02010609060101010101" pitchFamily="49" charset="-122"/>
            </a:endParaRPr>
          </a:p>
        </p:txBody>
      </p:sp>
      <p:pic>
        <p:nvPicPr>
          <p:cNvPr id="44038" name="图片 6"/>
          <p:cNvPicPr>
            <a:picLocks noChangeAspect="1"/>
          </p:cNvPicPr>
          <p:nvPr/>
        </p:nvPicPr>
        <p:blipFill>
          <a:blip r:embed="rId3"/>
          <a:srcRect r="88501"/>
          <a:stretch>
            <a:fillRect/>
          </a:stretch>
        </p:blipFill>
        <p:spPr>
          <a:xfrm>
            <a:off x="6243638" y="4244975"/>
            <a:ext cx="2090737" cy="1919288"/>
          </a:xfrm>
          <a:prstGeom prst="rect">
            <a:avLst/>
          </a:prstGeom>
          <a:noFill/>
          <a:ln>
            <a:noFill/>
            <a:miter lim="800000"/>
          </a:ln>
        </p:spPr>
      </p:pic>
      <p:sp>
        <p:nvSpPr>
          <p:cNvPr id="44039" name="矩形 8"/>
          <p:cNvSpPr/>
          <p:nvPr/>
        </p:nvSpPr>
        <p:spPr>
          <a:xfrm>
            <a:off x="2976563" y="1728788"/>
            <a:ext cx="633412"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0.1</a:t>
            </a:r>
            <a:endParaRPr lang="zh-CN" altLang="en-US" sz="2800"/>
          </a:p>
        </p:txBody>
      </p:sp>
      <p:sp>
        <p:nvSpPr>
          <p:cNvPr id="44040" name="矩形 9"/>
          <p:cNvSpPr/>
          <p:nvPr/>
        </p:nvSpPr>
        <p:spPr>
          <a:xfrm>
            <a:off x="6465888" y="1736725"/>
            <a:ext cx="63341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2.2</a:t>
            </a:r>
            <a:endParaRPr lang="zh-CN" altLang="en-US" sz="2800"/>
          </a:p>
        </p:txBody>
      </p:sp>
      <p:sp>
        <p:nvSpPr>
          <p:cNvPr id="44041" name="矩形 10"/>
          <p:cNvSpPr/>
          <p:nvPr/>
        </p:nvSpPr>
        <p:spPr>
          <a:xfrm>
            <a:off x="2797175" y="2981325"/>
            <a:ext cx="269716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电流表没有调零</a:t>
            </a:r>
            <a:endParaRPr lang="zh-CN" altLang="en-US" sz="2800">
              <a:ea typeface="黑体" panose="02010609060101010101" pitchFamily="49" charset="-122"/>
            </a:endParaRPr>
          </a:p>
        </p:txBody>
      </p:sp>
      <p:sp>
        <p:nvSpPr>
          <p:cNvPr id="44042" name="矩形 11"/>
          <p:cNvSpPr/>
          <p:nvPr/>
        </p:nvSpPr>
        <p:spPr>
          <a:xfrm>
            <a:off x="1139825" y="4681538"/>
            <a:ext cx="633413"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1.5</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4035"/>
                                        </p:tgtEl>
                                        <p:attrNameLst>
                                          <p:attrName>style.visibility</p:attrName>
                                        </p:attrNameLst>
                                      </p:cBhvr>
                                      <p:to>
                                        <p:strVal val="visible"/>
                                      </p:to>
                                    </p:set>
                                    <p:animEffect transition="in" filter="fade">
                                      <p:cBhvr>
                                        <p:cTn id="7" dur="500"/>
                                        <p:tgtEl>
                                          <p:spTgt spid="44035"/>
                                        </p:tgtEl>
                                      </p:cBhvr>
                                    </p:animEffect>
                                  </p:childTnLst>
                                </p:cTn>
                              </p:par>
                              <p:par>
                                <p:cTn id="8" presetID="10" presetClass="entr" presetSubtype="0" fill="hold" nodeType="withEffect">
                                  <p:stCondLst>
                                    <p:cond delay="0"/>
                                  </p:stCondLst>
                                  <p:childTnLst>
                                    <p:set>
                                      <p:cBhvr>
                                        <p:cTn id="9" dur="1" fill="hold">
                                          <p:stCondLst>
                                            <p:cond delay="0"/>
                                          </p:stCondLst>
                                        </p:cTn>
                                        <p:tgtEl>
                                          <p:spTgt spid="44036"/>
                                        </p:tgtEl>
                                        <p:attrNameLst>
                                          <p:attrName>style.visibility</p:attrName>
                                        </p:attrNameLst>
                                      </p:cBhvr>
                                      <p:to>
                                        <p:strVal val="visible"/>
                                      </p:to>
                                    </p:set>
                                    <p:animEffect transition="in" filter="fade">
                                      <p:cBhvr>
                                        <p:cTn id="10" dur="500"/>
                                        <p:tgtEl>
                                          <p:spTgt spid="4403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4039"/>
                                        </p:tgtEl>
                                        <p:attrNameLst>
                                          <p:attrName>style.visibility</p:attrName>
                                        </p:attrNameLst>
                                      </p:cBhvr>
                                      <p:to>
                                        <p:strVal val="visible"/>
                                      </p:to>
                                    </p:set>
                                    <p:anim calcmode="lin" valueType="num">
                                      <p:cBhvr additive="base">
                                        <p:cTn id="15" dur="500" fill="hold"/>
                                        <p:tgtEl>
                                          <p:spTgt spid="44039"/>
                                        </p:tgtEl>
                                        <p:attrNameLst>
                                          <p:attrName>ppt_x</p:attrName>
                                        </p:attrNameLst>
                                      </p:cBhvr>
                                      <p:tavLst>
                                        <p:tav tm="0">
                                          <p:val>
                                            <p:strVal val="#ppt_x"/>
                                          </p:val>
                                        </p:tav>
                                        <p:tav tm="100000">
                                          <p:val>
                                            <p:strVal val="#ppt_x"/>
                                          </p:val>
                                        </p:tav>
                                      </p:tavLst>
                                    </p:anim>
                                    <p:anim calcmode="lin" valueType="num">
                                      <p:cBhvr additive="base">
                                        <p:cTn id="16" dur="500" fill="hold"/>
                                        <p:tgtEl>
                                          <p:spTgt spid="44039"/>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4040"/>
                                        </p:tgtEl>
                                        <p:attrNameLst>
                                          <p:attrName>style.visibility</p:attrName>
                                        </p:attrNameLst>
                                      </p:cBhvr>
                                      <p:to>
                                        <p:strVal val="visible"/>
                                      </p:to>
                                    </p:set>
                                    <p:anim calcmode="lin" valueType="num">
                                      <p:cBhvr additive="base">
                                        <p:cTn id="21" dur="500" fill="hold"/>
                                        <p:tgtEl>
                                          <p:spTgt spid="44040"/>
                                        </p:tgtEl>
                                        <p:attrNameLst>
                                          <p:attrName>ppt_x</p:attrName>
                                        </p:attrNameLst>
                                      </p:cBhvr>
                                      <p:tavLst>
                                        <p:tav tm="0">
                                          <p:val>
                                            <p:strVal val="#ppt_x"/>
                                          </p:val>
                                        </p:tav>
                                        <p:tav tm="100000">
                                          <p:val>
                                            <p:strVal val="#ppt_x"/>
                                          </p:val>
                                        </p:tav>
                                      </p:tavLst>
                                    </p:anim>
                                    <p:anim calcmode="lin" valueType="num">
                                      <p:cBhvr additive="base">
                                        <p:cTn id="22" dur="500" fill="hold"/>
                                        <p:tgtEl>
                                          <p:spTgt spid="4404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4041"/>
                                        </p:tgtEl>
                                        <p:attrNameLst>
                                          <p:attrName>style.visibility</p:attrName>
                                        </p:attrNameLst>
                                      </p:cBhvr>
                                      <p:to>
                                        <p:strVal val="visible"/>
                                      </p:to>
                                    </p:set>
                                    <p:anim calcmode="lin" valueType="num">
                                      <p:cBhvr additive="base">
                                        <p:cTn id="27" dur="500" fill="hold"/>
                                        <p:tgtEl>
                                          <p:spTgt spid="44041"/>
                                        </p:tgtEl>
                                        <p:attrNameLst>
                                          <p:attrName>ppt_x</p:attrName>
                                        </p:attrNameLst>
                                      </p:cBhvr>
                                      <p:tavLst>
                                        <p:tav tm="0">
                                          <p:val>
                                            <p:strVal val="#ppt_x"/>
                                          </p:val>
                                        </p:tav>
                                        <p:tav tm="100000">
                                          <p:val>
                                            <p:strVal val="#ppt_x"/>
                                          </p:val>
                                        </p:tav>
                                      </p:tavLst>
                                    </p:anim>
                                    <p:anim calcmode="lin" valueType="num">
                                      <p:cBhvr additive="base">
                                        <p:cTn id="28" dur="500" fill="hold"/>
                                        <p:tgtEl>
                                          <p:spTgt spid="44041"/>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4037"/>
                                        </p:tgtEl>
                                        <p:attrNameLst>
                                          <p:attrName>style.visibility</p:attrName>
                                        </p:attrNameLst>
                                      </p:cBhvr>
                                      <p:to>
                                        <p:strVal val="visible"/>
                                      </p:to>
                                    </p:set>
                                    <p:animEffect transition="in" filter="fade">
                                      <p:cBhvr>
                                        <p:cTn id="33" dur="500"/>
                                        <p:tgtEl>
                                          <p:spTgt spid="44037"/>
                                        </p:tgtEl>
                                      </p:cBhvr>
                                    </p:animEffect>
                                  </p:childTnLst>
                                </p:cTn>
                              </p:par>
                              <p:par>
                                <p:cTn id="34" presetID="10" presetClass="entr" presetSubtype="0" fill="hold" nodeType="withEffect">
                                  <p:stCondLst>
                                    <p:cond delay="0"/>
                                  </p:stCondLst>
                                  <p:childTnLst>
                                    <p:set>
                                      <p:cBhvr>
                                        <p:cTn id="35" dur="1" fill="hold">
                                          <p:stCondLst>
                                            <p:cond delay="0"/>
                                          </p:stCondLst>
                                        </p:cTn>
                                        <p:tgtEl>
                                          <p:spTgt spid="44038"/>
                                        </p:tgtEl>
                                        <p:attrNameLst>
                                          <p:attrName>style.visibility</p:attrName>
                                        </p:attrNameLst>
                                      </p:cBhvr>
                                      <p:to>
                                        <p:strVal val="visible"/>
                                      </p:to>
                                    </p:set>
                                    <p:animEffect transition="in" filter="fade">
                                      <p:cBhvr>
                                        <p:cTn id="36" dur="500"/>
                                        <p:tgtEl>
                                          <p:spTgt spid="44038"/>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4042"/>
                                        </p:tgtEl>
                                        <p:attrNameLst>
                                          <p:attrName>style.visibility</p:attrName>
                                        </p:attrNameLst>
                                      </p:cBhvr>
                                      <p:to>
                                        <p:strVal val="visible"/>
                                      </p:to>
                                    </p:set>
                                    <p:anim calcmode="lin" valueType="num">
                                      <p:cBhvr additive="base">
                                        <p:cTn id="41" dur="500" fill="hold"/>
                                        <p:tgtEl>
                                          <p:spTgt spid="44042"/>
                                        </p:tgtEl>
                                        <p:attrNameLst>
                                          <p:attrName>ppt_x</p:attrName>
                                        </p:attrNameLst>
                                      </p:cBhvr>
                                      <p:tavLst>
                                        <p:tav tm="0">
                                          <p:val>
                                            <p:strVal val="#ppt_x"/>
                                          </p:val>
                                        </p:tav>
                                        <p:tav tm="100000">
                                          <p:val>
                                            <p:strVal val="#ppt_x"/>
                                          </p:val>
                                        </p:tav>
                                      </p:tavLst>
                                    </p:anim>
                                    <p:anim calcmode="lin" valueType="num">
                                      <p:cBhvr additive="base">
                                        <p:cTn id="42" dur="500" fill="hold"/>
                                        <p:tgtEl>
                                          <p:spTgt spid="440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p:bldP spid="44037" grpId="0"/>
      <p:bldP spid="44039" grpId="0"/>
      <p:bldP spid="44040" grpId="0"/>
      <p:bldP spid="44041" grpId="0"/>
      <p:bldP spid="44042"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5059" name="标题 2"/>
          <p:cNvSpPr>
            <a:spLocks noGrp="1"/>
          </p:cNvSpPr>
          <p:nvPr>
            <p:ph type="title" idx="4294967295"/>
          </p:nvPr>
        </p:nvSpPr>
        <p:spPr>
          <a:xfrm>
            <a:off x="508000" y="157638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2015·</a:t>
            </a:r>
            <a:r>
              <a:rPr lang="zh-CN" altLang="zh-CN" sz="2800"/>
              <a:t>广东）如上图所示，已知电源电压为</a:t>
            </a:r>
            <a:r>
              <a:rPr lang="en-US" altLang="zh-CN" sz="2800"/>
              <a:t>3 V</a:t>
            </a:r>
            <a:r>
              <a:rPr lang="zh-CN" altLang="zh-CN" sz="2800"/>
              <a:t>，当闭合开关后发现电压表的读数为</a:t>
            </a:r>
            <a:r>
              <a:rPr lang="en-US" altLang="zh-CN" sz="2800"/>
              <a:t>3 V</a:t>
            </a:r>
            <a:r>
              <a:rPr lang="zh-CN" altLang="zh-CN" sz="2800"/>
              <a:t>，可能出现的故障是（　　）</a:t>
            </a:r>
            <a:br>
              <a:rPr lang="zh-CN" altLang="zh-CN" sz="2800"/>
            </a:br>
            <a:r>
              <a:rPr lang="en-US" altLang="zh-CN" sz="2800"/>
              <a:t>A</a:t>
            </a:r>
            <a:r>
              <a:rPr lang="zh-CN" altLang="zh-CN" sz="2800"/>
              <a:t>．灯</a:t>
            </a:r>
            <a:r>
              <a:rPr lang="en-US" altLang="zh-CN" sz="2800"/>
              <a:t>L</a:t>
            </a:r>
            <a:r>
              <a:rPr lang="en-US" altLang="zh-CN" sz="2800" baseline="-25000"/>
              <a:t>2</a:t>
            </a:r>
            <a:r>
              <a:rPr lang="zh-CN" altLang="zh-CN" sz="2800"/>
              <a:t>断路</a:t>
            </a:r>
            <a:r>
              <a:rPr lang="en-US" altLang="zh-CN" sz="2800"/>
              <a:t>                B</a:t>
            </a:r>
            <a:r>
              <a:rPr lang="zh-CN" altLang="zh-CN" sz="2800"/>
              <a:t>．灯</a:t>
            </a:r>
            <a:r>
              <a:rPr lang="en-US" altLang="zh-CN" sz="2800"/>
              <a:t>L</a:t>
            </a:r>
            <a:r>
              <a:rPr lang="en-US" altLang="zh-CN" sz="2800" baseline="-25000"/>
              <a:t>1</a:t>
            </a:r>
            <a:r>
              <a:rPr lang="zh-CN" altLang="zh-CN" sz="2800"/>
              <a:t>断路</a:t>
            </a:r>
            <a:r>
              <a:rPr lang="en-US" altLang="zh-CN" sz="2800"/>
              <a:t>             </a:t>
            </a:r>
            <a:br>
              <a:rPr lang="en-US" altLang="zh-CN" sz="2800"/>
            </a:br>
            <a:r>
              <a:rPr lang="en-US" altLang="zh-CN" sz="2800"/>
              <a:t>C</a:t>
            </a:r>
            <a:r>
              <a:rPr lang="zh-CN" altLang="zh-CN" sz="2800"/>
              <a:t>．灯</a:t>
            </a:r>
            <a:r>
              <a:rPr lang="en-US" altLang="zh-CN" sz="2800"/>
              <a:t>L</a:t>
            </a:r>
            <a:r>
              <a:rPr lang="en-US" altLang="zh-CN" sz="2800" baseline="-25000"/>
              <a:t>2</a:t>
            </a:r>
            <a:r>
              <a:rPr lang="zh-CN" altLang="zh-CN" sz="2800"/>
              <a:t>短路</a:t>
            </a:r>
            <a:r>
              <a:rPr lang="en-US" altLang="zh-CN" sz="2800"/>
              <a:t>                D</a:t>
            </a:r>
            <a:r>
              <a:rPr lang="zh-CN" altLang="zh-CN" sz="2800"/>
              <a:t>．开关接触不良</a:t>
            </a:r>
            <a:br>
              <a:rPr lang="zh-CN" altLang="zh-CN" sz="2800"/>
            </a:br>
            <a:endParaRPr lang="zh-CN" altLang="en-US" sz="2800"/>
          </a:p>
        </p:txBody>
      </p:sp>
      <p:pic>
        <p:nvPicPr>
          <p:cNvPr id="45060" name="图片 3"/>
          <p:cNvPicPr>
            <a:picLocks noChangeAspect="1"/>
          </p:cNvPicPr>
          <p:nvPr/>
        </p:nvPicPr>
        <p:blipFill>
          <a:blip r:embed="rId2"/>
          <a:srcRect r="88606"/>
          <a:stretch>
            <a:fillRect/>
          </a:stretch>
        </p:blipFill>
        <p:spPr>
          <a:xfrm>
            <a:off x="6786563" y="2955925"/>
            <a:ext cx="1878012" cy="1741488"/>
          </a:xfrm>
          <a:prstGeom prst="rect">
            <a:avLst/>
          </a:prstGeom>
          <a:noFill/>
          <a:ln>
            <a:noFill/>
            <a:miter lim="800000"/>
          </a:ln>
        </p:spPr>
      </p:pic>
      <p:sp>
        <p:nvSpPr>
          <p:cNvPr id="45061" name="矩形 6"/>
          <p:cNvSpPr/>
          <p:nvPr/>
        </p:nvSpPr>
        <p:spPr>
          <a:xfrm>
            <a:off x="2838450" y="2927350"/>
            <a:ext cx="481013"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A</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fade">
                                      <p:cBhvr>
                                        <p:cTn id="7" dur="500"/>
                                        <p:tgtEl>
                                          <p:spTgt spid="45059"/>
                                        </p:tgtEl>
                                      </p:cBhvr>
                                    </p:animEffect>
                                  </p:childTnLst>
                                </p:cTn>
                              </p:par>
                              <p:par>
                                <p:cTn id="8" presetID="10" presetClass="entr" presetSubtype="0" fill="hold" nodeType="withEffect">
                                  <p:stCondLst>
                                    <p:cond delay="0"/>
                                  </p:stCondLst>
                                  <p:childTnLst>
                                    <p:set>
                                      <p:cBhvr>
                                        <p:cTn id="9" dur="1" fill="hold">
                                          <p:stCondLst>
                                            <p:cond delay="0"/>
                                          </p:stCondLst>
                                        </p:cTn>
                                        <p:tgtEl>
                                          <p:spTgt spid="45060"/>
                                        </p:tgtEl>
                                        <p:attrNameLst>
                                          <p:attrName>style.visibility</p:attrName>
                                        </p:attrNameLst>
                                      </p:cBhvr>
                                      <p:to>
                                        <p:strVal val="visible"/>
                                      </p:to>
                                    </p:set>
                                    <p:animEffect transition="in" filter="fade">
                                      <p:cBhvr>
                                        <p:cTn id="10" dur="500"/>
                                        <p:tgtEl>
                                          <p:spTgt spid="4506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5061"/>
                                        </p:tgtEl>
                                        <p:attrNameLst>
                                          <p:attrName>style.visibility</p:attrName>
                                        </p:attrNameLst>
                                      </p:cBhvr>
                                      <p:to>
                                        <p:strVal val="visible"/>
                                      </p:to>
                                    </p:set>
                                    <p:anim calcmode="lin" valueType="num">
                                      <p:cBhvr additive="base">
                                        <p:cTn id="15" dur="500" fill="hold"/>
                                        <p:tgtEl>
                                          <p:spTgt spid="45061"/>
                                        </p:tgtEl>
                                        <p:attrNameLst>
                                          <p:attrName>ppt_x</p:attrName>
                                        </p:attrNameLst>
                                      </p:cBhvr>
                                      <p:tavLst>
                                        <p:tav tm="0">
                                          <p:val>
                                            <p:strVal val="#ppt_x"/>
                                          </p:val>
                                        </p:tav>
                                        <p:tav tm="100000">
                                          <p:val>
                                            <p:strVal val="#ppt_x"/>
                                          </p:val>
                                        </p:tav>
                                      </p:tavLst>
                                    </p:anim>
                                    <p:anim calcmode="lin" valueType="num">
                                      <p:cBhvr additive="base">
                                        <p:cTn id="16"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P spid="45061"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2"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6083" name="标题 1"/>
          <p:cNvSpPr>
            <a:spLocks noGrp="1"/>
          </p:cNvSpPr>
          <p:nvPr>
            <p:ph type="title" idx="4294967295"/>
          </p:nvPr>
        </p:nvSpPr>
        <p:spPr>
          <a:xfrm>
            <a:off x="508000" y="18256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2013·</a:t>
            </a:r>
            <a:r>
              <a:rPr lang="zh-CN" altLang="zh-CN" sz="2800"/>
              <a:t>广东）在水银、硅、铁、玻璃中，属于半导体材料的是</a:t>
            </a:r>
            <a:r>
              <a:rPr lang="zh-CN" altLang="zh-CN" sz="2800" u="sng"/>
              <a:t>　　　　</a:t>
            </a:r>
            <a:r>
              <a:rPr lang="zh-CN" altLang="zh-CN" sz="2800"/>
              <a:t>．太阳能电池可将太阳能直接转化为</a:t>
            </a:r>
            <a:r>
              <a:rPr lang="zh-CN" altLang="zh-CN" sz="2800" u="sng"/>
              <a:t>　　　　</a:t>
            </a:r>
            <a:r>
              <a:rPr lang="zh-CN" altLang="zh-CN" sz="2800"/>
              <a:t>．在输电导线、发电机线圈、电炉丝中，不可能应用超导材料的是</a:t>
            </a:r>
            <a:r>
              <a:rPr lang="zh-CN" altLang="zh-CN" sz="2800" u="sng"/>
              <a:t>　　　　</a:t>
            </a:r>
            <a:r>
              <a:rPr lang="zh-CN" altLang="zh-CN" sz="2800"/>
              <a:t>．</a:t>
            </a:r>
            <a:endParaRPr lang="zh-CN" altLang="en-US" sz="2800"/>
          </a:p>
        </p:txBody>
      </p:sp>
      <p:sp>
        <p:nvSpPr>
          <p:cNvPr id="46084" name="矩形 2"/>
          <p:cNvSpPr/>
          <p:nvPr/>
        </p:nvSpPr>
        <p:spPr>
          <a:xfrm>
            <a:off x="6375400" y="3827463"/>
            <a:ext cx="126206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电炉丝</a:t>
            </a:r>
            <a:endParaRPr lang="zh-CN" altLang="en-US" sz="2800">
              <a:ea typeface="黑体" panose="02010609060101010101" pitchFamily="49" charset="-122"/>
            </a:endParaRPr>
          </a:p>
        </p:txBody>
      </p:sp>
      <p:sp>
        <p:nvSpPr>
          <p:cNvPr id="46085" name="矩形 3"/>
          <p:cNvSpPr/>
          <p:nvPr/>
        </p:nvSpPr>
        <p:spPr>
          <a:xfrm>
            <a:off x="3454400" y="2547938"/>
            <a:ext cx="5429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硅</a:t>
            </a:r>
            <a:endParaRPr lang="zh-CN" altLang="en-US" sz="2800">
              <a:ea typeface="黑体" panose="02010609060101010101" pitchFamily="49" charset="-122"/>
            </a:endParaRPr>
          </a:p>
        </p:txBody>
      </p:sp>
      <p:sp>
        <p:nvSpPr>
          <p:cNvPr id="46086" name="矩形 5"/>
          <p:cNvSpPr/>
          <p:nvPr/>
        </p:nvSpPr>
        <p:spPr>
          <a:xfrm>
            <a:off x="2589213" y="3186113"/>
            <a:ext cx="903287"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电能</a:t>
            </a:r>
            <a:endParaRPr lang="zh-CN" altLang="en-US" sz="280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animEffect transition="in" filter="fade">
                                      <p:cBhvr>
                                        <p:cTn id="7" dur="500"/>
                                        <p:tgtEl>
                                          <p:spTgt spid="4608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6085"/>
                                        </p:tgtEl>
                                        <p:attrNameLst>
                                          <p:attrName>style.visibility</p:attrName>
                                        </p:attrNameLst>
                                      </p:cBhvr>
                                      <p:to>
                                        <p:strVal val="visible"/>
                                      </p:to>
                                    </p:set>
                                    <p:anim calcmode="lin" valueType="num">
                                      <p:cBhvr additive="base">
                                        <p:cTn id="12" dur="500" fill="hold"/>
                                        <p:tgtEl>
                                          <p:spTgt spid="46085"/>
                                        </p:tgtEl>
                                        <p:attrNameLst>
                                          <p:attrName>ppt_x</p:attrName>
                                        </p:attrNameLst>
                                      </p:cBhvr>
                                      <p:tavLst>
                                        <p:tav tm="0">
                                          <p:val>
                                            <p:strVal val="#ppt_x"/>
                                          </p:val>
                                        </p:tav>
                                        <p:tav tm="100000">
                                          <p:val>
                                            <p:strVal val="#ppt_x"/>
                                          </p:val>
                                        </p:tav>
                                      </p:tavLst>
                                    </p:anim>
                                    <p:anim calcmode="lin" valueType="num">
                                      <p:cBhvr additive="base">
                                        <p:cTn id="13" dur="500" fill="hold"/>
                                        <p:tgtEl>
                                          <p:spTgt spid="4608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6086"/>
                                        </p:tgtEl>
                                        <p:attrNameLst>
                                          <p:attrName>style.visibility</p:attrName>
                                        </p:attrNameLst>
                                      </p:cBhvr>
                                      <p:to>
                                        <p:strVal val="visible"/>
                                      </p:to>
                                    </p:set>
                                    <p:anim calcmode="lin" valueType="num">
                                      <p:cBhvr additive="base">
                                        <p:cTn id="18" dur="500" fill="hold"/>
                                        <p:tgtEl>
                                          <p:spTgt spid="46086"/>
                                        </p:tgtEl>
                                        <p:attrNameLst>
                                          <p:attrName>ppt_x</p:attrName>
                                        </p:attrNameLst>
                                      </p:cBhvr>
                                      <p:tavLst>
                                        <p:tav tm="0">
                                          <p:val>
                                            <p:strVal val="#ppt_x"/>
                                          </p:val>
                                        </p:tav>
                                        <p:tav tm="100000">
                                          <p:val>
                                            <p:strVal val="#ppt_x"/>
                                          </p:val>
                                        </p:tav>
                                      </p:tavLst>
                                    </p:anim>
                                    <p:anim calcmode="lin" valueType="num">
                                      <p:cBhvr additive="base">
                                        <p:cTn id="19"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6084"/>
                                        </p:tgtEl>
                                        <p:attrNameLst>
                                          <p:attrName>style.visibility</p:attrName>
                                        </p:attrNameLst>
                                      </p:cBhvr>
                                      <p:to>
                                        <p:strVal val="visible"/>
                                      </p:to>
                                    </p:set>
                                    <p:anim calcmode="lin" valueType="num">
                                      <p:cBhvr additive="base">
                                        <p:cTn id="24" dur="500" fill="hold"/>
                                        <p:tgtEl>
                                          <p:spTgt spid="46084"/>
                                        </p:tgtEl>
                                        <p:attrNameLst>
                                          <p:attrName>ppt_x</p:attrName>
                                        </p:attrNameLst>
                                      </p:cBhvr>
                                      <p:tavLst>
                                        <p:tav tm="0">
                                          <p:val>
                                            <p:strVal val="#ppt_x"/>
                                          </p:val>
                                        </p:tav>
                                        <p:tav tm="100000">
                                          <p:val>
                                            <p:strVal val="#ppt_x"/>
                                          </p:val>
                                        </p:tav>
                                      </p:tavLst>
                                    </p:anim>
                                    <p:anim calcmode="lin" valueType="num">
                                      <p:cBhvr additive="base">
                                        <p:cTn id="25" dur="500" fill="hold"/>
                                        <p:tgtEl>
                                          <p:spTgt spid="460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P spid="46084" grpId="0"/>
      <p:bldP spid="46085" grpId="0"/>
      <p:bldP spid="46086"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矩形 4"/>
          <p:cNvSpPr/>
          <p:nvPr/>
        </p:nvSpPr>
        <p:spPr>
          <a:xfrm>
            <a:off x="3725863" y="0"/>
            <a:ext cx="1841500" cy="469900"/>
          </a:xfrm>
          <a:prstGeom prst="rect">
            <a:avLst/>
          </a:prstGeom>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a:r>
              <a:rPr lang="zh-CN" altLang="en-US" sz="2400" b="1" spc="0">
                <a:latin typeface="黑体" panose="02010609060101010101" pitchFamily="49" charset="-122"/>
                <a:ea typeface="黑体" panose="02010609060101010101" pitchFamily="49" charset="-122"/>
              </a:rPr>
              <a:t>广东中考</a:t>
            </a:r>
            <a:endParaRPr lang="zh-CN" altLang="en-US" sz="2400" b="1">
              <a:latin typeface="黑体" panose="02010609060101010101" pitchFamily="49" charset="-122"/>
              <a:ea typeface="黑体" panose="02010609060101010101" pitchFamily="49" charset="-122"/>
            </a:endParaRPr>
          </a:p>
        </p:txBody>
      </p:sp>
      <p:sp>
        <p:nvSpPr>
          <p:cNvPr id="47107" name="标题 1"/>
          <p:cNvSpPr>
            <a:spLocks noGrp="1"/>
          </p:cNvSpPr>
          <p:nvPr>
            <p:ph type="title" idx="4294967295"/>
          </p:nvPr>
        </p:nvSpPr>
        <p:spPr>
          <a:xfrm>
            <a:off x="508000" y="641350"/>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5</a:t>
            </a:r>
            <a:r>
              <a:rPr lang="zh-CN" altLang="zh-CN" sz="2800"/>
              <a:t>．（</a:t>
            </a:r>
            <a:r>
              <a:rPr lang="en-US" altLang="zh-CN" sz="2800"/>
              <a:t>2010·</a:t>
            </a:r>
            <a:r>
              <a:rPr lang="zh-CN" altLang="zh-CN" sz="2800"/>
              <a:t>广东）</a:t>
            </a:r>
            <a:r>
              <a:rPr lang="en-US" altLang="zh-CN" sz="2800"/>
              <a:t>2010</a:t>
            </a:r>
            <a:r>
              <a:rPr lang="zh-CN" altLang="zh-CN" sz="2800"/>
              <a:t>年诺贝尔物理学奖颁给了发现石墨烯的两位俄裔科学家．石墨烯由一层碳原子组成，它是目前世界上最薄、最坚硬的纳米材料，它的熔点超过</a:t>
            </a:r>
            <a:r>
              <a:rPr lang="en-US" altLang="zh-CN" sz="2800"/>
              <a:t>2 000 ℃</a:t>
            </a:r>
            <a:r>
              <a:rPr lang="zh-CN" altLang="zh-CN" sz="2800"/>
              <a:t>，它具有优良的导电性和导热性等属性．可以预见，石墨烯未来的应用将相当广阔．根据石墨烯的属性，你认为石墨烯不能用来制成（　　）</a:t>
            </a:r>
            <a:br>
              <a:rPr lang="zh-CN" altLang="zh-CN" sz="2800"/>
            </a:br>
            <a:r>
              <a:rPr lang="en-US" altLang="zh-CN" sz="2800"/>
              <a:t>A</a:t>
            </a:r>
            <a:r>
              <a:rPr lang="zh-CN" altLang="zh-CN" sz="2800"/>
              <a:t>．隧道掘进机的钻头</a:t>
            </a:r>
            <a:r>
              <a:rPr lang="en-US" altLang="zh-CN" sz="2800"/>
              <a:t>          	B</a:t>
            </a:r>
            <a:r>
              <a:rPr lang="zh-CN" altLang="zh-CN" sz="2800"/>
              <a:t>．炒菜锅</a:t>
            </a:r>
            <a:r>
              <a:rPr lang="en-US" altLang="zh-CN" sz="2800"/>
              <a:t>         </a:t>
            </a:r>
            <a:br>
              <a:rPr lang="en-US" altLang="zh-CN" sz="2800"/>
            </a:br>
            <a:r>
              <a:rPr lang="en-US" altLang="zh-CN" sz="2800"/>
              <a:t>C</a:t>
            </a:r>
            <a:r>
              <a:rPr lang="zh-CN" altLang="zh-CN" sz="2800"/>
              <a:t>．高压输电线</a:t>
            </a:r>
            <a:r>
              <a:rPr lang="en-US" altLang="zh-CN" sz="2800"/>
              <a:t>         		D</a:t>
            </a:r>
            <a:r>
              <a:rPr lang="zh-CN" altLang="zh-CN" sz="2800"/>
              <a:t>．家用保险丝</a:t>
            </a:r>
            <a:endParaRPr lang="zh-CN" altLang="en-US" sz="2800"/>
          </a:p>
        </p:txBody>
      </p:sp>
      <p:sp>
        <p:nvSpPr>
          <p:cNvPr id="47108" name="矩形 3"/>
          <p:cNvSpPr/>
          <p:nvPr/>
        </p:nvSpPr>
        <p:spPr>
          <a:xfrm>
            <a:off x="1770063" y="4592638"/>
            <a:ext cx="481012" cy="584200"/>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a:solidFill>
                  <a:srgbClr val="FF0000"/>
                </a:solidFill>
                <a:latin typeface="Times New Roman" pitchFamily="18" charset="0"/>
                <a:ea typeface="黑体" pitchFamily="49" charset="-122"/>
              </a:rPr>
              <a:t>D</a:t>
            </a:r>
            <a:endParaRPr lang="zh-CN" altLang="en-US" sz="2000"/>
          </a:p>
        </p:txBody>
      </p:sp>
      <p:pic>
        <p:nvPicPr>
          <p:cNvPr id="47109" name="New picture"/>
          <p:cNvPicPr/>
          <p:nvPr/>
        </p:nvPicPr>
        <p:blipFill>
          <a:blip r:embed="rId2"/>
          <a:stretch>
            <a:fillRect/>
          </a:stretch>
        </p:blipFill>
        <p:spPr>
          <a:xfrm>
            <a:off x="11239500" y="11912600"/>
            <a:ext cx="3302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barn(inVertical)">
                                      <p:cBhvr>
                                        <p:cTn id="7" dur="500"/>
                                        <p:tgtEl>
                                          <p:spTgt spid="4710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7108"/>
                                        </p:tgtEl>
                                        <p:attrNameLst>
                                          <p:attrName>style.visibility</p:attrName>
                                        </p:attrNameLst>
                                      </p:cBhvr>
                                      <p:to>
                                        <p:strVal val="visible"/>
                                      </p:to>
                                    </p:set>
                                    <p:anim calcmode="lin" valueType="num">
                                      <p:cBhvr additive="base">
                                        <p:cTn id="12" dur="500" fill="hold"/>
                                        <p:tgtEl>
                                          <p:spTgt spid="47108"/>
                                        </p:tgtEl>
                                        <p:attrNameLst>
                                          <p:attrName>ppt_x</p:attrName>
                                        </p:attrNameLst>
                                      </p:cBhvr>
                                      <p:tavLst>
                                        <p:tav tm="0">
                                          <p:val>
                                            <p:strVal val="#ppt_x"/>
                                          </p:val>
                                        </p:tav>
                                        <p:tav tm="100000">
                                          <p:val>
                                            <p:strVal val="#ppt_x"/>
                                          </p:val>
                                        </p:tav>
                                      </p:tavLst>
                                    </p:anim>
                                    <p:anim calcmode="lin" valueType="num">
                                      <p:cBhvr additive="base">
                                        <p:cTn id="13" dur="500" fill="hold"/>
                                        <p:tgtEl>
                                          <p:spTgt spid="471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p:bldP spid="47108"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192</Paragraphs>
  <Slides>45</Slides>
  <Notes>2</Notes>
  <TotalTime>0</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45</vt:i4>
      </vt:variant>
    </vt:vector>
  </HeadingPairs>
  <TitlesOfParts>
    <vt:vector baseType="lpstr" size="55">
      <vt:lpstr>Arial</vt:lpstr>
      <vt:lpstr>宋体</vt:lpstr>
      <vt:lpstr>Times New Roman</vt:lpstr>
      <vt:lpstr>黑体</vt:lpstr>
      <vt:lpstr>Calibri</vt:lpstr>
      <vt:lpstr>Wingdings</vt:lpstr>
      <vt:lpstr>微软雅黑</vt:lpstr>
      <vt:lpstr>等线</vt:lpstr>
      <vt:lpstr>Courier New</vt:lpstr>
      <vt:lpstr>版式</vt:lpstr>
      <vt:lpstr>PowerPoint Presentation</vt:lpstr>
      <vt:lpstr>PowerPoint Presentation</vt:lpstr>
      <vt:lpstr>PowerPoint Presentation</vt:lpstr>
      <vt:lpstr>1．电压的作用：使电路中自由电荷产生定向移动形成电流．2．电压的符号是__________，单位为伏特(V).单位还有千伏(kV)，毫伏(mV)，1 kV＝__________V，1 mV＝__________V.3．常见的电压：家庭电路电压：__________；对人体安全的电压：____________；一节干电池的电压：__________．</vt:lpstr>
      <vt:lpstr>4．注意事项：(1)电压是产生电流的原因．有电压__________有电流，有电流__________有电压．(选填“一定”或“不一定”)(2)电压是对两点而言的，某点的电压没有意义．(3)一段导线的两端电压为0.</vt:lpstr>
      <vt:lpstr>5．电表</vt:lpstr>
      <vt:lpstr>PowerPoint Presentation</vt:lpstr>
      <vt:lpstr>1．串联电路：____________________________________________.2．并联电路：________________________________________________________________________.</vt:lpstr>
      <vt:lpstr>PowerPoint Presentation</vt:lpstr>
      <vt:lpstr>PowerPoint Presentation</vt:lpstr>
      <vt:lpstr>一　  电压、电压表　           在如下图中，要使L1与L2串联，在“〇”处接入电流表或电压表，测量电路中的电流、L1两端的电压．以下做法正确的是(　　)A.a为电流表，b为电流表	B．a为电压表，b为电流表	C．a为电流表，b为电压表	D．a为电压表，b为电压表</vt:lpstr>
      <vt:lpstr>【点拔】电压表与用电器并联，电流表与用电器串联；在电路中，电压表可看作断路．</vt:lpstr>
      <vt:lpstr>                 如下图所示电路中，要使电阻R1、R2并联，甲、乙应该接入的是(　　)A.闭合开关S，甲接电压表，乙接电流表	B．闭合开关S，甲接电流表，乙接电压表	C．断开开关S，甲接电压表，乙接电流表	D．断开开关S，甲、乙都接电流表</vt:lpstr>
      <vt:lpstr>二　  半导体、超导体　            (2020·成都)防控“新冠疫情”，检测体温是重要的措施．如下图所示的红外测温仪，是通过接收身体辐射的红外线来显示被测人的体温．下列说法正确的是(　　)A.测温仪的电子元件都是由导体材料制成	B．测温仪工作时电池将化学能部分转化为电能C．人体辐射的红外线不是电磁波	D．乱扔废弃电池不会对环境产生危害</vt:lpstr>
      <vt:lpstr>【点拔】材料分类：①超导体电阻为零，不发热，可用作高压输电线、电动机等．②半导体如锗、硅，应用二极管、LED灯等，其中对光比较敏感，可制造光敏电阻；对温度敏感的可制成温敏电阻．③导体如大地、人体、石墨、金属等．④绝缘体如塑料、橡胶、玻璃、油．电池充电时，电能转化化学能；放电时，化学能转化电能．</vt:lpstr>
      <vt:lpstr>             (2020·成都)年仅24岁的成都青年曹原，解决了困扰世界物理学家多年的难题，取得了在石墨烯超导领域中的重大突破．超导材料不能用来制作(　　)A．电热丝    		B．电磁铁    C．电动机线圈    		D．输电导线</vt:lpstr>
      <vt:lpstr>三　  变阻器的使用　           (2020·邵阳)如下图所示，当滑动变阻器的滑片P向左移动时，能使电路中的电阻变小的接法是(　　)       A                       B                     C                     D</vt:lpstr>
      <vt:lpstr>【点拔】 滑动变阻器的原理是靠改变连入电路中的电阻丝的长度来改变电阻的，它的正确接法是“一上一下”．若接左下接线柱，滑片向左移动，电阻变小，；若接右下接线柱，滑片向左移动，电阻变大，电阻的变化以接入的下端接线柱为准，近小远大．</vt:lpstr>
      <vt:lpstr>                   图甲为某可调节亮度台灯，图乙为其用于调光的电位器结构图，a，b，c是它的三个接线柱，a、c分别与弧形电阻丝的两端相连，b与金属滑片相连，转动旋钮，滑片在弧形电阻丝上同向滑动即可调节灯泡亮度，下列分析正确的是(　　)A.   电位器与灯泡并联	B．若只将a、b接入电路，顺时针转动旋钮时灯泡亮度不变C．若只将a、c接入电路，顺时针转动旋钮时灯泡变暗	D．若只将b、c接入电路，顺时针转动旋钮时灯泡变亮</vt:lpstr>
      <vt:lpstr>四　  故障的判断与分析　             (2020·青海)如下图所示，是探究串联电路中小灯泡两端的电压与电源两端电压关系的电路图．已知电源电压为4.5 V，L1、L2为两个不同规格的小灯泡，当闭合开关S后两灯都不亮．用电压表进行测量时，测得AB两点之间的电压为零，BC两点之间的电压为4.5 V．则下列判断中正确的是(　　)A.灯泡L1的灯丝断了	B．开关接触不良	C．灯泡L2的灯丝断了	D．灯泡L2被短路</vt:lpstr>
      <vt:lpstr>【点拔】电压表判断电路故障：将电压表与某一用电器并联，①若电压表显示较大示数(接近电源电压)，故障为并联的用电器短路或串联的用电器短路．②若电压表无示数，故障为并联的用电器短路或串联的用电器断路．</vt:lpstr>
      <vt:lpstr>           如下图所示，小华做实验时误将电流表和电压表的位置接反了，开关闭合后，下列现象可能会出现的是(　　)A.L1灯泡发光，电流表烧坏	B．灯泡L1、L2均发光，电流表有较大的示数	C．L2灯泡发光，电压表烧坏	D．灯泡L1、L2均不发光，电压表有较大的示数</vt:lpstr>
      <vt:lpstr>一　  实验：探究串联电路电压的特点　          (2019·邵阳)小芳在“探究串联电路电压特点”的实验中，连接好了的实物电路图如图1所示，请你协助完成：</vt:lpstr>
      <vt:lpstr>（1）在方框内画出与图1对应的电路图，并在电路图中标上L1、L2.</vt:lpstr>
      <vt:lpstr>（2）在某次测量时，电压表的示数如图2所示，此时灯L1两端的电压为　　　　　V.（3）闭合开关后，小芳发现L1、L2均不发光，电压表有示数且大小接近3 V，则电路中出现的故障可能是L1发生了　　　　　（选填“短路”或“断路”）.</vt:lpstr>
      <vt:lpstr>（4）排除故障后，小芳在测量了灯L1两端的电压后，断开开关，然后将导线AE的A端松开，接到D接线柱上，测量灯L2两端的电压，这一做法会造成__________________________________________．</vt:lpstr>
      <vt:lpstr>二　  电阻的大小的影响因素的实验　         （2020·凉山州）如下图所示，是探究影响导体电阻大小因素的实验装置图，实验中分别把a、b、c、d四导线接入电路，其中导线a、b、d长度相同，a、b、c粗细相同，b、d粗细不同．（1）该实验是通过观察电流表的示数来间接比较导线电阻的大小，这种科学研究问题的方法是　　　　　法．</vt:lpstr>
      <vt:lpstr>（2）选用　　　　　两根导线分别接入电路中进行实验，是为了探究电阻大小跟导体的长度有关．（3）选用a、b两根导线分别接入电路中进行实验，是为了探究电阻大小跟导体的　　　　　有关．（4）选用　　　　　两根导线分别接入电路中进行实验，是为了探究电阻大小跟导体的横截面积有关．</vt:lpstr>
      <vt:lpstr>1．辨别电压表所测电压．2．利用电压表找断路位置．</vt:lpstr>
      <vt:lpstr>1．（2020·成都）工作和生活中，手机已成为人们常用的工具．华为智能手机的电池电压最接近（　　）A．4 V    			B．110 V    C．220 V    			D．380 V</vt:lpstr>
      <vt:lpstr>2．如下图所示的电路中，电源电压为9 V，闭合开关后，两灯均发光，电压表示数为6 V，此时（　　）A．灯泡L1两端电压为6 V    B．灯泡L2两端电压为6 V	C．灯泡L1两端电压为9 V    D．灯泡L2两端电压为3 V</vt:lpstr>
      <vt:lpstr>3．（2020·呼和浩特）科学方法在物理问题的研究中，起到了重要的作用．比如，两个定值电阻，一个5 Ω，一个10 Ω，粗细均匀．以下描述正确的是（　　）A．如果这两个电阻的材料相同，则5 Ω的长度一定大于10 Ω的长度	B．如果这两个电阻的材料不同，则5 Ω的长度一定小于10 Ω的长度	C．如果这两个电阻的材料、横截面积相同，则5 Ω的长度一定小于10 Ω的长度	D．如果这两个电阻的材料、长度相同，则5 Ω的横截面积一定小于10 Ω的横截面积</vt:lpstr>
      <vt:lpstr>4．甲、乙、丙三根镍铬合金线，甲、乙粗细相同，甲比乙短，乙、丙长短一样，乙比丙粗，则三根导线按其电阻由大到小排列是（　　）A．R甲＞R乙＞R丙    		B．R甲＞R丙＞R乙	        C．R乙＞R甲＞R丙         		D．R丙＞R乙＞R甲</vt:lpstr>
      <vt:lpstr>5．图（a）所示电路，当闭合开关S后，两个电压表指针偏转均为图（b）所示，则电阻R1和R2两端的电压分别为（　　）A．8 V　2 V    		B．10 V　2 V    C．2 V　8 V    		D．2 V　10 V</vt:lpstr>
      <vt:lpstr>6．如下图所示的电路中，闭合开关，电压表V1的示数是6 V，电压表V2的示数为8 V，若L3两端的电压是L1两端电压的两倍，则电源的电压是（　　）A．8 V    		B．9 V    C．10 V    		D．11 V</vt:lpstr>
      <vt:lpstr>7．在如上图所示电路中，开关闭合后电压表测量的是（　　）A．电源两端电压    	B．L3和电源两端电压    C．L1两端的电压    	D．L1和L2两端的电压</vt:lpstr>
      <vt:lpstr>8．（2020·贵港）如上图所示，用A、B两个金属夹子将一根铅笔芯接入电路中，当B夹子左右移动时，小灯泡的亮度会发生变化．导致铅笔芯接入电路的电阻发生变化的主要因素是　　　　　；若将A、B两个金属夹子间的铅笔芯换成塑料吸管，小灯泡　　　　　.（选填“会”或“不会”）发光．</vt:lpstr>
      <vt:lpstr>9．（2020·甘孜州）如下图所示，电源电压是3 V且不变，S闭合后电压表示数为1V，则灯L2两端的电压为　　　　　V；若断开开关，电压表示数　　　　　（选填“变大”“变小”或“不变”）.</vt:lpstr>
      <vt:lpstr>10．如上图所示，电阻箱的示数为　　　　　Ω.如图2是插入式电阻箱的结构示意图，则A、B两个接线柱之间的电阻值是　　　　　．</vt:lpstr>
      <vt:lpstr>11．（2020·扬州）在“探究串联电路电压的特点”实验中：某实验小组分别测量了串联电路两端的总电压U和灯泡L1、L2两端的电压U1、U2数据如下表：</vt:lpstr>
      <vt:lpstr>（1）该小组由此得出串联电路的总电压与各部分电压的关系是　　　　       　（用题中物理量符号表示）.（2）实验过程中，若L1灯丝断了，观察到电压表V1示数为　　　　，电压表V2示数为　　　　．（3）该实验还有待改进，请写出其中一点：___________________________________________.         </vt:lpstr>
      <vt:lpstr>1．（2020·广东节选）如下图所示，图甲中电压表的分度值为　　　　　V，读数为　　　　　V；若使用前出现如图乙所示的情况，则原因是　　　　      　　．</vt:lpstr>
      <vt:lpstr>3．（2015·广东）如上图所示，已知电源电压为3 V，当闭合开关后发现电压表的读数为3 V，可能出现的故障是（　　）A．灯L2断路                B．灯L1断路             C．灯L2短路                D．开关接触不良</vt:lpstr>
      <vt:lpstr>4．（2013·广东）在水银、硅、铁、玻璃中，属于半导体材料的是　　　　．太阳能电池可将太阳能直接转化为　　　　．在输电导线、发电机线圈、电炉丝中，不可能应用超导材料的是　　　　．</vt:lpstr>
      <vt:lpstr>5．（2010·广东）2010年诺贝尔物理学奖颁给了发现石墨烯的两位俄裔科学家．石墨烯由一层碳原子组成，它是目前世界上最薄、最坚硬的纳米材料，它的熔点超过2 000 ℃，它具有优良的导电性和导热性等属性．可以预见，石墨烯未来的应用将相当广阔．根据石墨烯的属性，你认为石墨烯不能用来制成（　　）A．隧道掘进机的钻头          	B．炒菜锅         C．高压输电线         		D．家用保险丝</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2021-03-04T22:47:54.590</cp:lastPrinted>
  <dcterms:created xsi:type="dcterms:W3CDTF">2021-03-04T22:47:54Z</dcterms:created>
  <dcterms:modified xsi:type="dcterms:W3CDTF">2021-03-04T14:48:07Z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