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</p:sldIdLst>
  <p:sldSz cx="9144000" cy="6858000" type="screen4x3"/>
  <p:notesSz cx="6858000" cy="9144000"/>
  <p:custDataLst>
    <p:tags r:id="rId42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02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tags" Target="tags/tag1.xml" /><Relationship Id="rId43" Type="http://schemas.openxmlformats.org/officeDocument/2006/relationships/presProps" Target="presProps.xml" /><Relationship Id="rId44" Type="http://schemas.openxmlformats.org/officeDocument/2006/relationships/viewProps" Target="viewProps.xml" /><Relationship Id="rId45" Type="http://schemas.openxmlformats.org/officeDocument/2006/relationships/theme" Target="theme/theme1.xml" /><Relationship Id="rId46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198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1987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88D4337-258A-4F25-BBB7-41CE1FFEE48C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1988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1989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B0DD5A0-1ED5-4933-BBAA-1B1A856C2E6E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993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993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4C14AF5-4DCF-4EB6-BCC4-AE3B25E2CC64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3994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994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994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994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7944022-CFBA-4381-9E15-8FCA40227FBA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40963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40964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A3C93A0-1BE6-4489-B87B-D7ADCEB1BC73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CCB78664-0C08-4BF3-92DD-9ACFA33759F5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7030AA68-493C-4273-85F1-EB14EA36E041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3" r:id="rId1"/>
    <p:sldLayoutId id="2147484755" r:id="rId2"/>
    <p:sldLayoutId id="2147484756" r:id="rId3"/>
    <p:sldLayoutId id="2147484757" r:id="rId4"/>
    <p:sldLayoutId id="2147484758" r:id="rId5"/>
    <p:sldLayoutId id="2147484759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60" r:id="rId1"/>
    <p:sldLayoutId id="2147484761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36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file:///E:\&#36164;&#26009;%20%20%20L\2020\&#35838;&#20214;\&#20013;&#32771;&#24635;&#22797;&#20064;\2021&#20013;&#32771;&#24635;&#22797;&#20064;&#183;&#29289;&#29702;\29E.TIF" TargetMode="External" /><Relationship Id="rId11" Type="http://schemas.openxmlformats.org/officeDocument/2006/relationships/image" Target="../media/image5.png" /><Relationship Id="rId12" Type="http://schemas.openxmlformats.org/officeDocument/2006/relationships/image" Target="file:///E:\&#36164;&#26009;%20%20%20L\2020\&#35838;&#20214;\&#20013;&#32771;&#24635;&#22797;&#20064;\2021&#20013;&#32771;&#24635;&#22797;&#20064;&#183;&#29289;&#29702;\29F.TIF" TargetMode="External" /><Relationship Id="rId13" Type="http://schemas.openxmlformats.org/officeDocument/2006/relationships/image" Target="../media/image6.png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29A.TIF" TargetMode="External" /><Relationship Id="rId3" Type="http://schemas.openxmlformats.org/officeDocument/2006/relationships/image" Target="../media/image1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29B.TIF" TargetMode="External" /><Relationship Id="rId5" Type="http://schemas.openxmlformats.org/officeDocument/2006/relationships/image" Target="../media/image2.png" /><Relationship Id="rId6" Type="http://schemas.openxmlformats.org/officeDocument/2006/relationships/image" Target="file:///E:\&#36164;&#26009;%20%20%20L\2020\&#35838;&#20214;\&#20013;&#32771;&#24635;&#22797;&#20064;\2021&#20013;&#32771;&#24635;&#22797;&#20064;&#183;&#29289;&#29702;\29C.TIF" TargetMode="External" /><Relationship Id="rId7" Type="http://schemas.openxmlformats.org/officeDocument/2006/relationships/image" Target="../media/image3.png" /><Relationship Id="rId8" Type="http://schemas.openxmlformats.org/officeDocument/2006/relationships/image" Target="file:///E:\&#36164;&#26009;%20%20%20L\2020\&#35838;&#20214;\&#20013;&#32771;&#24635;&#22797;&#20064;\2021&#20013;&#32771;&#24635;&#22797;&#20064;&#183;&#29289;&#29702;\29D.TIF" TargetMode="External" /><Relationship Id="rId9" Type="http://schemas.openxmlformats.org/officeDocument/2006/relationships/image" Target="../media/image4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30A.TIF" TargetMode="External" /><Relationship Id="rId3" Type="http://schemas.openxmlformats.org/officeDocument/2006/relationships/image" Target="../media/image7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30B.TIF" TargetMode="External" /><Relationship Id="rId5" Type="http://schemas.openxmlformats.org/officeDocument/2006/relationships/image" Target="../media/image8.png" /><Relationship Id="rId6" Type="http://schemas.openxmlformats.org/officeDocument/2006/relationships/image" Target="file:///E:\&#36164;&#26009;%20%20%20L\2020\&#35838;&#20214;\&#20013;&#32771;&#24635;&#22797;&#20064;\2021&#20013;&#32771;&#24635;&#22797;&#20064;&#183;&#29289;&#29702;\30C.TIF" TargetMode="External" /><Relationship Id="rId7" Type="http://schemas.openxmlformats.org/officeDocument/2006/relationships/image" Target="../media/image9.png" /><Relationship Id="rId8" Type="http://schemas.openxmlformats.org/officeDocument/2006/relationships/image" Target="file:///E:\&#36164;&#26009;%20%20%20L\2020\&#35838;&#20214;\&#20013;&#32771;&#24635;&#22797;&#20064;\2021&#20013;&#32771;&#24635;&#22797;&#20064;&#183;&#29289;&#29702;\30D.TIF" TargetMode="External" /><Relationship Id="rId9" Type="http://schemas.openxmlformats.org/officeDocument/2006/relationships/image" Target="../media/image10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31A.TIF" TargetMode="External" /><Relationship Id="rId3" Type="http://schemas.openxmlformats.org/officeDocument/2006/relationships/image" Target="../media/image11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31B.TIF" TargetMode="External" /><Relationship Id="rId5" Type="http://schemas.openxmlformats.org/officeDocument/2006/relationships/image" Target="../media/image12.png" /><Relationship Id="rId6" Type="http://schemas.openxmlformats.org/officeDocument/2006/relationships/image" Target="file:///E:\&#36164;&#26009;%20%20%20L\2020\&#35838;&#20214;\&#20013;&#32771;&#24635;&#22797;&#20064;\2021&#20013;&#32771;&#24635;&#22797;&#20064;&#183;&#29289;&#29702;\31D.TIF" TargetMode="External" /><Relationship Id="rId7" Type="http://schemas.openxmlformats.org/officeDocument/2006/relationships/image" Target="../media/image13.png" /><Relationship Id="rId8" Type="http://schemas.openxmlformats.org/officeDocument/2006/relationships/image" Target="file:///E:\&#36164;&#26009;%20%20%20L\2020\&#35838;&#20214;\&#20013;&#32771;&#24635;&#22797;&#20064;\2021&#20013;&#32771;&#24635;&#22797;&#20064;&#183;&#29289;&#29702;\31C.TIF" TargetMode="External" /><Relationship Id="rId9" Type="http://schemas.openxmlformats.org/officeDocument/2006/relationships/image" Target="../media/image14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Relationship Id="rId3" Type="http://schemas.openxmlformats.org/officeDocument/2006/relationships/image" Target="../media/image18.emf" /><Relationship Id="rId4" Type="http://schemas.openxmlformats.org/officeDocument/2006/relationships/image" Target="../media/image19.emf" /><Relationship Id="rId5" Type="http://schemas.openxmlformats.org/officeDocument/2006/relationships/image" Target="../media/image20.png" /><Relationship Id="rId6" Type="http://schemas.openxmlformats.org/officeDocument/2006/relationships/image" Target="../media/image21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png" /><Relationship Id="rId3" Type="http://schemas.openxmlformats.org/officeDocument/2006/relationships/image" Target="../media/image23.emf" /><Relationship Id="rId4" Type="http://schemas.openxmlformats.org/officeDocument/2006/relationships/image" Target="../media/image24.emf" /><Relationship Id="rId5" Type="http://schemas.openxmlformats.org/officeDocument/2006/relationships/image" Target="../media/image25.png" /><Relationship Id="rId6" Type="http://schemas.openxmlformats.org/officeDocument/2006/relationships/image" Target="../media/image2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Relationship Id="rId3" Type="http://schemas.openxmlformats.org/officeDocument/2006/relationships/image" Target="../media/image30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png" /><Relationship Id="rId3" Type="http://schemas.openxmlformats.org/officeDocument/2006/relationships/image" Target="../media/image34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emf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39A.TIF" TargetMode="External" /><Relationship Id="rId3" Type="http://schemas.openxmlformats.org/officeDocument/2006/relationships/image" Target="../media/image37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39B.TIF" TargetMode="External" /><Relationship Id="rId5" Type="http://schemas.openxmlformats.org/officeDocument/2006/relationships/image" Target="../media/image38.png" /><Relationship Id="rId6" Type="http://schemas.openxmlformats.org/officeDocument/2006/relationships/image" Target="../media/image39.emf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0.emf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1.emf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2.png" /><Relationship Id="rId3" Type="http://schemas.openxmlformats.org/officeDocument/2006/relationships/image" Target="../media/image43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4.png" /><Relationship Id="rId3" Type="http://schemas.openxmlformats.org/officeDocument/2006/relationships/image" Target="../media/image45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6.png" /><Relationship Id="rId3" Type="http://schemas.openxmlformats.org/officeDocument/2006/relationships/image" Target="../media/image47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8.png" /><Relationship Id="rId3" Type="http://schemas.openxmlformats.org/officeDocument/2006/relationships/image" Target="../media/image49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0.png" /><Relationship Id="rId3" Type="http://schemas.openxmlformats.org/officeDocument/2006/relationships/image" Target="../media/image51.png" /><Relationship Id="rId4" Type="http://schemas.openxmlformats.org/officeDocument/2006/relationships/image" Target="../media/image5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917575" y="2401888"/>
            <a:ext cx="7473950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第一板块 声、光、热</a:t>
            </a:r>
            <a:endParaRPr lang="zh-CN" altLang="en-US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60" name="文本框 14"/>
          <p:cNvSpPr txBox="1">
            <a:spLocks noChangeArrowheads="1"/>
          </p:cNvSpPr>
          <p:nvPr/>
        </p:nvSpPr>
        <p:spPr bwMode="auto">
          <a:xfrm>
            <a:off x="1751013" y="3379788"/>
            <a:ext cx="5889625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32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32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课时　透镜及其应用</a:t>
            </a:r>
            <a:endParaRPr lang="zh-CN" altLang="en-US" sz="32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24275" y="3160713"/>
            <a:ext cx="676275" cy="744537"/>
            <a:chOff x="3703637" y="4502150"/>
            <a:chExt cx="676275" cy="744538"/>
          </a:xfrm>
        </p:grpSpPr>
        <p:sp>
          <p:nvSpPr>
            <p:cNvPr id="3092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3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466975" y="1376363"/>
            <a:ext cx="676275" cy="754062"/>
            <a:chOff x="2446338" y="2438400"/>
            <a:chExt cx="676275" cy="754063"/>
          </a:xfrm>
        </p:grpSpPr>
        <p:sp>
          <p:nvSpPr>
            <p:cNvPr id="3090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1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06738" y="142081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077" name="组合 6"/>
          <p:cNvGrpSpPr/>
          <p:nvPr/>
        </p:nvGrpSpPr>
        <p:grpSpPr>
          <a:xfrm>
            <a:off x="4579938" y="4090988"/>
            <a:ext cx="676275" cy="754062"/>
            <a:chOff x="4543425" y="5634038"/>
            <a:chExt cx="676275" cy="754062"/>
          </a:xfrm>
        </p:grpSpPr>
        <p:sp>
          <p:nvSpPr>
            <p:cNvPr id="3088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9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8" name="组合 3"/>
          <p:cNvGrpSpPr/>
          <p:nvPr/>
        </p:nvGrpSpPr>
        <p:grpSpPr>
          <a:xfrm>
            <a:off x="3216275" y="2270125"/>
            <a:ext cx="676275" cy="773113"/>
            <a:chOff x="3195638" y="3535363"/>
            <a:chExt cx="676275" cy="773112"/>
          </a:xfrm>
        </p:grpSpPr>
        <p:sp>
          <p:nvSpPr>
            <p:cNvPr id="3086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7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40"/>
          <p:cNvGrpSpPr/>
          <p:nvPr/>
        </p:nvGrpSpPr>
        <p:grpSpPr>
          <a:xfrm>
            <a:off x="5341938" y="4945063"/>
            <a:ext cx="676275" cy="723900"/>
            <a:chOff x="5306402" y="5631420"/>
            <a:chExt cx="676410" cy="723398"/>
          </a:xfrm>
        </p:grpSpPr>
        <p:sp>
          <p:nvSpPr>
            <p:cNvPr id="3084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5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0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890963" y="2314575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1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05313" y="3171825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2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34000" y="40719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3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5989638" y="5043488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考情分析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099" name="表格 1"/>
          <p:cNvGraphicFramePr>
            <a:graphicFrameLocks noGrp="1"/>
          </p:cNvGraphicFramePr>
          <p:nvPr/>
        </p:nvGraphicFramePr>
        <p:xfrm>
          <a:off x="522288" y="1128712"/>
          <a:ext cx="8118475" cy="4846320"/>
        </p:xfrm>
        <a:graphic>
          <a:graphicData uri="http://schemas.openxmlformats.org/drawingml/2006/table">
            <a:tbl>
              <a:tblPr/>
              <a:tblGrid>
                <a:gridCol w="2921000"/>
                <a:gridCol w="1866900"/>
                <a:gridCol w="1482725"/>
                <a:gridCol w="1847850"/>
              </a:tblGrid>
              <a:tr h="365125">
                <a:tc rowSpan="2"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课程标准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6512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076700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6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2.3.5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认识凸透镜的会聚作用和凹透镜的发散作用．了解凸透镜成像规律在放大镜、照相机、投影仪中的应用．了解人眼成像的原理，了解近视眼和远视眼的成因与娇正办法．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凹透镜对光线作用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（作图题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凸透镜的光路图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（作图题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614363" y="1090613"/>
            <a:ext cx="2090737" cy="558800"/>
          </a:xfrm>
          <a:prstGeom prst="homePlate">
            <a:avLst>
              <a:gd name="adj" fmla="val 50008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一　透镜　 </a:t>
            </a:r>
            <a:endParaRPr lang="zh-CN" altLang="en-US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795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分类：中间厚、边缘薄的透镜叫</a:t>
            </a:r>
            <a:r>
              <a:rPr lang="zh-CN" altLang="zh-CN" sz="2800" u="sng"/>
              <a:t>　　　　　</a:t>
            </a:r>
            <a:r>
              <a:rPr lang="zh-CN" altLang="zh-CN" sz="2800"/>
              <a:t>透镜；中间薄、边缘厚的透镜叫</a:t>
            </a:r>
            <a:r>
              <a:rPr lang="zh-CN" altLang="zh-CN" sz="2800" u="sng"/>
              <a:t>　　　　　</a:t>
            </a:r>
            <a:r>
              <a:rPr lang="zh-CN" altLang="zh-CN" sz="2800"/>
              <a:t>透镜．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基本概念：主光轴和光心：连接透镜两个球面的球心的直线，叫主光轴．在主光轴上有一个特殊的点，光线经过该点时，其传播方向不变，这个点叫透镜的</a:t>
            </a:r>
            <a:r>
              <a:rPr lang="zh-CN" altLang="zh-CN" sz="2800" u="sng"/>
              <a:t>　　　　　</a:t>
            </a:r>
            <a:r>
              <a:rPr lang="zh-CN" altLang="zh-CN" sz="2800"/>
              <a:t>（</a:t>
            </a:r>
            <a:r>
              <a:rPr lang="en-US" altLang="zh-CN" sz="2800" i="1"/>
              <a:t>O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5125" name="矩形 7"/>
          <p:cNvSpPr/>
          <p:nvPr/>
        </p:nvSpPr>
        <p:spPr>
          <a:xfrm>
            <a:off x="6478588" y="1751013"/>
            <a:ext cx="5445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凸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126" name="矩形 8"/>
          <p:cNvSpPr/>
          <p:nvPr/>
        </p:nvSpPr>
        <p:spPr>
          <a:xfrm>
            <a:off x="5764213" y="2392363"/>
            <a:ext cx="5445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凹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127" name="矩形 10"/>
          <p:cNvSpPr/>
          <p:nvPr/>
        </p:nvSpPr>
        <p:spPr>
          <a:xfrm>
            <a:off x="2057400" y="4949825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光心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  <p:bldP spid="5126" grpId="0"/>
      <p:bldP spid="51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4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573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对光线的作用：凸透镜对光有</a:t>
            </a:r>
            <a:r>
              <a:rPr lang="zh-CN" altLang="zh-CN" sz="2800" u="sng"/>
              <a:t>　　　　　</a:t>
            </a:r>
            <a:r>
              <a:rPr lang="zh-CN" altLang="zh-CN" sz="2800"/>
              <a:t>作用，凹透镜对光有</a:t>
            </a:r>
            <a:r>
              <a:rPr lang="zh-CN" altLang="zh-CN" sz="2800" u="sng"/>
              <a:t>　　　　　</a:t>
            </a:r>
            <a:r>
              <a:rPr lang="zh-CN" altLang="zh-CN" sz="2800"/>
              <a:t>作用．</a:t>
            </a:r>
            <a:br>
              <a:rPr lang="zh-CN" altLang="zh-CN" sz="2800"/>
            </a:br>
            <a:r>
              <a:rPr lang="en-US" altLang="zh-CN" sz="2800"/>
              <a:t>4.</a:t>
            </a:r>
            <a:r>
              <a:rPr lang="zh-CN" altLang="zh-CN" sz="2800"/>
              <a:t>粗测凸透镜焦距：使凸透镜正对太阳光，下面放一张白纸，调节凸透镜到白纸的距离，直到白纸上光斑最小、最亮为止，然后用刻度尺量出凸透镜到白纸上光斑中心的距离就是凸透镜的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6148" name="矩形 5"/>
          <p:cNvSpPr/>
          <p:nvPr/>
        </p:nvSpPr>
        <p:spPr>
          <a:xfrm>
            <a:off x="5934075" y="1336675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会聚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6149" name="矩形 6"/>
          <p:cNvSpPr/>
          <p:nvPr/>
        </p:nvSpPr>
        <p:spPr>
          <a:xfrm>
            <a:off x="3143250" y="1979613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发散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6150" name="矩形 7"/>
          <p:cNvSpPr/>
          <p:nvPr/>
        </p:nvSpPr>
        <p:spPr>
          <a:xfrm>
            <a:off x="6753225" y="4530725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焦距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71" name="标题 1"/>
          <p:cNvSpPr>
            <a:spLocks noGrp="1"/>
          </p:cNvSpPr>
          <p:nvPr>
            <p:ph type="title" idx="4294967295"/>
          </p:nvPr>
        </p:nvSpPr>
        <p:spPr>
          <a:xfrm>
            <a:off x="463550" y="7953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三条特殊光线作图：</a:t>
            </a:r>
            <a:endParaRPr lang="zh-CN" altLang="en-US" sz="2800"/>
          </a:p>
        </p:txBody>
      </p:sp>
      <p:graphicFrame>
        <p:nvGraphicFramePr>
          <p:cNvPr id="7172" name="表格 2"/>
          <p:cNvGraphicFramePr>
            <a:graphicFrameLocks noGrp="1"/>
          </p:cNvGraphicFramePr>
          <p:nvPr/>
        </p:nvGraphicFramePr>
        <p:xfrm>
          <a:off x="447675" y="1535112"/>
          <a:ext cx="8143875" cy="4576762"/>
        </p:xfrm>
        <a:graphic>
          <a:graphicData uri="http://schemas.openxmlformats.org/drawingml/2006/table">
            <a:tbl>
              <a:tblPr/>
              <a:tblGrid>
                <a:gridCol w="1114425"/>
                <a:gridCol w="2343150"/>
                <a:gridCol w="2343150"/>
                <a:gridCol w="2343150"/>
              </a:tblGrid>
              <a:tr h="828675"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通过光心的光线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平行主光轴的光线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通过（虚）焦点的光线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881188"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凸透镜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传播方向不改变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通过焦点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平行于主光轴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866900"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凹透镜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传播方向不改变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反向延长线通过同侧虚焦点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平行于主光轴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7194" name="Picture 6" descr="E:\资料   L\2020\课件\中考总复习\2021中考总复习·物理\29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2060575" y="2424113"/>
            <a:ext cx="1379538" cy="10080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95" name="Picture 5" descr="E:\资料   L\2020\课件\中考总复习\2021中考总复习·物理\29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4448175" y="2441575"/>
            <a:ext cx="1398588" cy="1019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96" name="Picture 4" descr="E:\资料   L\2020\课件\中考总复习\2021中考总复习·物理\29C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6813550" y="2422525"/>
            <a:ext cx="1381125" cy="10064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97" name="Picture 3" descr="E:\资料   L\2020\课件\中考总复习\2021中考总复习·物理\29D.TIF"/>
          <p:cNvPicPr>
            <a:picLocks noChangeAspect="1"/>
          </p:cNvPicPr>
          <p:nvPr/>
        </p:nvPicPr>
        <p:blipFill>
          <a:blip r:embed="rId9" r:link="rId8"/>
          <a:stretch>
            <a:fillRect/>
          </a:stretch>
        </p:blipFill>
        <p:spPr>
          <a:xfrm>
            <a:off x="1882775" y="4424363"/>
            <a:ext cx="1804988" cy="9540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98" name="Picture 2" descr="E:\资料   L\2020\课件\中考总复习\2021中考总复习·物理\29E.TIF"/>
          <p:cNvPicPr>
            <a:picLocks noChangeAspect="1"/>
          </p:cNvPicPr>
          <p:nvPr/>
        </p:nvPicPr>
        <p:blipFill>
          <a:blip r:embed="rId11" r:link="rId10"/>
          <a:stretch>
            <a:fillRect/>
          </a:stretch>
        </p:blipFill>
        <p:spPr>
          <a:xfrm>
            <a:off x="4295775" y="4337050"/>
            <a:ext cx="1654175" cy="985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99" name="Picture 1" descr="E:\资料   L\2020\课件\中考总复习\2021中考总复习·物理\29F.TIF"/>
          <p:cNvPicPr>
            <a:picLocks noChangeAspect="1"/>
          </p:cNvPicPr>
          <p:nvPr/>
        </p:nvPicPr>
        <p:blipFill>
          <a:blip r:embed="rId13" r:link="rId12"/>
          <a:stretch>
            <a:fillRect/>
          </a:stretch>
        </p:blipFill>
        <p:spPr>
          <a:xfrm>
            <a:off x="6567488" y="4379913"/>
            <a:ext cx="1785937" cy="10810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5" name="箭头: 五边形 3"/>
          <p:cNvSpPr/>
          <p:nvPr/>
        </p:nvSpPr>
        <p:spPr>
          <a:xfrm>
            <a:off x="298450" y="828675"/>
            <a:ext cx="5487988" cy="558800"/>
          </a:xfrm>
          <a:prstGeom prst="homePlate">
            <a:avLst>
              <a:gd name="adj" fmla="val 5001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二　  凸透镜成像规律及应用　 </a:t>
            </a:r>
            <a:endParaRPr lang="zh-CN" altLang="en-US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8196" name="表格 2"/>
          <p:cNvGraphicFramePr>
            <a:graphicFrameLocks noGrp="1"/>
          </p:cNvGraphicFramePr>
          <p:nvPr/>
        </p:nvGraphicFramePr>
        <p:xfrm>
          <a:off x="298450" y="1571625"/>
          <a:ext cx="8499475" cy="4546600"/>
        </p:xfrm>
        <a:graphic>
          <a:graphicData uri="http://schemas.openxmlformats.org/drawingml/2006/table">
            <a:tbl>
              <a:tblPr/>
              <a:tblGrid>
                <a:gridCol w="1165225"/>
                <a:gridCol w="1666875"/>
                <a:gridCol w="1416050"/>
                <a:gridCol w="1517650"/>
                <a:gridCol w="962025"/>
                <a:gridCol w="1771650"/>
              </a:tblGrid>
              <a:tr h="920750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物距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/u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＞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2f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＝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2f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＜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＜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2f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4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＝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5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＜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323975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光路图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rowSpan="4"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不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成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60375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像距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/v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v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＝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2f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381125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成像性质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等大、倒立的实像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60375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应用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测焦距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8240" name="Picture 4" descr="E:\资料   L\2020\课件\中考总复习\2021中考总复习·物理\30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1589088" y="2928938"/>
            <a:ext cx="1419225" cy="5349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41" name="Picture 3" descr="E:\资料   L\2020\课件\中考总复习\2021中考总复习·物理\30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3186113" y="2946400"/>
            <a:ext cx="1273175" cy="517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42" name="Picture 2" descr="E:\资料   L\2020\课件\中考总复习\2021中考总复习·物理\30C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4656138" y="2894013"/>
            <a:ext cx="1366837" cy="654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43" name="Picture 1" descr="E:\资料   L\2020\课件\中考总复习\2021中考总复习·物理\30D.TIF"/>
          <p:cNvPicPr>
            <a:picLocks noChangeAspect="1"/>
          </p:cNvPicPr>
          <p:nvPr/>
        </p:nvPicPr>
        <p:blipFill>
          <a:blip r:embed="rId9" r:link="rId8"/>
          <a:stretch>
            <a:fillRect/>
          </a:stretch>
        </p:blipFill>
        <p:spPr>
          <a:xfrm>
            <a:off x="7132638" y="2928938"/>
            <a:ext cx="1555750" cy="6524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244" name="矩形 5"/>
          <p:cNvSpPr/>
          <p:nvPr/>
        </p:nvSpPr>
        <p:spPr>
          <a:xfrm>
            <a:off x="1617663" y="3814763"/>
            <a:ext cx="1568450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＜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v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＜</a:t>
            </a:r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400"/>
          </a:p>
        </p:txBody>
      </p:sp>
      <p:sp>
        <p:nvSpPr>
          <p:cNvPr id="8245" name="矩形 6"/>
          <p:cNvSpPr/>
          <p:nvPr/>
        </p:nvSpPr>
        <p:spPr>
          <a:xfrm>
            <a:off x="1546225" y="4510088"/>
            <a:ext cx="1504950" cy="83026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倒立、缩小的实像　</a:t>
            </a:r>
            <a:endParaRPr lang="zh-CN" altLang="en-US" sz="2400"/>
          </a:p>
        </p:txBody>
      </p:sp>
      <p:sp>
        <p:nvSpPr>
          <p:cNvPr id="8246" name="矩形 7"/>
          <p:cNvSpPr/>
          <p:nvPr/>
        </p:nvSpPr>
        <p:spPr>
          <a:xfrm>
            <a:off x="1744663" y="5657850"/>
            <a:ext cx="1108075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照相机</a:t>
            </a:r>
            <a:endParaRPr lang="zh-CN" altLang="en-US" sz="2400"/>
          </a:p>
        </p:txBody>
      </p:sp>
      <p:sp>
        <p:nvSpPr>
          <p:cNvPr id="8247" name="矩形 8"/>
          <p:cNvSpPr/>
          <p:nvPr/>
        </p:nvSpPr>
        <p:spPr>
          <a:xfrm>
            <a:off x="4816475" y="3814763"/>
            <a:ext cx="1174750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v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＞</a:t>
            </a:r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400"/>
          </a:p>
        </p:txBody>
      </p:sp>
      <p:sp>
        <p:nvSpPr>
          <p:cNvPr id="8248" name="矩形 9"/>
          <p:cNvSpPr/>
          <p:nvPr/>
        </p:nvSpPr>
        <p:spPr>
          <a:xfrm>
            <a:off x="4584700" y="4545013"/>
            <a:ext cx="1504950" cy="83026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倒立、放大的实像　</a:t>
            </a:r>
            <a:endParaRPr lang="zh-CN" altLang="en-US" sz="2400"/>
          </a:p>
        </p:txBody>
      </p:sp>
      <p:sp>
        <p:nvSpPr>
          <p:cNvPr id="8249" name="矩形 10"/>
          <p:cNvSpPr/>
          <p:nvPr/>
        </p:nvSpPr>
        <p:spPr>
          <a:xfrm>
            <a:off x="4783138" y="5654675"/>
            <a:ext cx="1108075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投影仪</a:t>
            </a:r>
            <a:endParaRPr lang="zh-CN" altLang="en-US" sz="2400"/>
          </a:p>
        </p:txBody>
      </p:sp>
      <p:sp>
        <p:nvSpPr>
          <p:cNvPr id="8250" name="矩形 11"/>
          <p:cNvSpPr/>
          <p:nvPr/>
        </p:nvSpPr>
        <p:spPr>
          <a:xfrm>
            <a:off x="7248525" y="4510088"/>
            <a:ext cx="1597025" cy="83026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正立、放大的虚像　</a:t>
            </a:r>
            <a:endParaRPr lang="zh-CN" altLang="en-US" sz="2400"/>
          </a:p>
        </p:txBody>
      </p:sp>
      <p:sp>
        <p:nvSpPr>
          <p:cNvPr id="8251" name="矩形 12"/>
          <p:cNvSpPr/>
          <p:nvPr/>
        </p:nvSpPr>
        <p:spPr>
          <a:xfrm>
            <a:off x="7399338" y="5654675"/>
            <a:ext cx="1108075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放大镜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244" grpId="0"/>
      <p:bldP spid="8245" grpId="0"/>
      <p:bldP spid="8246" grpId="0"/>
      <p:bldP spid="8247" grpId="0"/>
      <p:bldP spid="8248" grpId="0"/>
      <p:bldP spid="8249" grpId="0"/>
      <p:bldP spid="8250" grpId="0"/>
      <p:bldP spid="82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19" name="标题 1"/>
          <p:cNvSpPr>
            <a:spLocks noGrp="1"/>
          </p:cNvSpPr>
          <p:nvPr>
            <p:ph type="title" idx="4294967295"/>
          </p:nvPr>
        </p:nvSpPr>
        <p:spPr>
          <a:xfrm>
            <a:off x="530225" y="2355850"/>
            <a:ext cx="8126413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眼睛成像原理：晶状体相当于</a:t>
            </a:r>
            <a:r>
              <a:rPr lang="zh-CN" altLang="zh-CN" sz="2800" u="sng"/>
              <a:t>　　　　　</a:t>
            </a:r>
            <a:r>
              <a:rPr lang="zh-CN" altLang="zh-CN" sz="2800"/>
              <a:t>，视网膜相当于</a:t>
            </a:r>
            <a:r>
              <a:rPr lang="zh-CN" altLang="zh-CN" sz="2800" u="sng"/>
              <a:t>　　　　　</a:t>
            </a:r>
            <a:r>
              <a:rPr lang="zh-CN" altLang="zh-CN" sz="2800"/>
              <a:t>，所成的像是</a:t>
            </a: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的实像．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9220" name="箭头: 五边形 3"/>
          <p:cNvSpPr/>
          <p:nvPr/>
        </p:nvSpPr>
        <p:spPr>
          <a:xfrm>
            <a:off x="549275" y="1636713"/>
            <a:ext cx="3811588" cy="558800"/>
          </a:xfrm>
          <a:prstGeom prst="homePlate">
            <a:avLst>
              <a:gd name="adj" fmla="val 49989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三　  眼睛和眼镜　 </a:t>
            </a:r>
            <a:endParaRPr lang="zh-CN" altLang="en-US" sz="28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1" name="矩形 4"/>
          <p:cNvSpPr/>
          <p:nvPr/>
        </p:nvSpPr>
        <p:spPr>
          <a:xfrm>
            <a:off x="5819775" y="2425700"/>
            <a:ext cx="12620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凸透镜</a:t>
            </a:r>
            <a:endParaRPr lang="zh-CN" altLang="en-US" sz="2800"/>
          </a:p>
        </p:txBody>
      </p:sp>
      <p:sp>
        <p:nvSpPr>
          <p:cNvPr id="9222" name="矩形 5"/>
          <p:cNvSpPr/>
          <p:nvPr/>
        </p:nvSpPr>
        <p:spPr>
          <a:xfrm>
            <a:off x="2552700" y="3090863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光屏</a:t>
            </a:r>
            <a:endParaRPr lang="zh-CN" altLang="en-US" sz="2800"/>
          </a:p>
        </p:txBody>
      </p:sp>
      <p:sp>
        <p:nvSpPr>
          <p:cNvPr id="9223" name="矩形 6"/>
          <p:cNvSpPr/>
          <p:nvPr/>
        </p:nvSpPr>
        <p:spPr>
          <a:xfrm>
            <a:off x="6362700" y="3090863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倒立</a:t>
            </a:r>
            <a:endParaRPr lang="zh-CN" altLang="en-US" sz="2800"/>
          </a:p>
        </p:txBody>
      </p:sp>
      <p:sp>
        <p:nvSpPr>
          <p:cNvPr id="9224" name="矩形 7"/>
          <p:cNvSpPr/>
          <p:nvPr/>
        </p:nvSpPr>
        <p:spPr>
          <a:xfrm>
            <a:off x="1028700" y="3711575"/>
            <a:ext cx="9032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缩小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  <p:bldP spid="92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3" name="标题 1"/>
          <p:cNvSpPr>
            <a:spLocks noGrp="1"/>
          </p:cNvSpPr>
          <p:nvPr>
            <p:ph type="title" idx="4294967295"/>
          </p:nvPr>
        </p:nvSpPr>
        <p:spPr>
          <a:xfrm>
            <a:off x="419100" y="8016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近视眼、远视眼及其矫正</a:t>
            </a:r>
            <a:endParaRPr lang="zh-CN" altLang="en-US" sz="2800"/>
          </a:p>
        </p:txBody>
      </p:sp>
      <p:graphicFrame>
        <p:nvGraphicFramePr>
          <p:cNvPr id="10244" name="表格 2"/>
          <p:cNvGraphicFramePr>
            <a:graphicFrameLocks noGrp="1"/>
          </p:cNvGraphicFramePr>
          <p:nvPr/>
        </p:nvGraphicFramePr>
        <p:xfrm>
          <a:off x="419100" y="1531938"/>
          <a:ext cx="8305800" cy="4522788"/>
        </p:xfrm>
        <a:graphic>
          <a:graphicData uri="http://schemas.openxmlformats.org/drawingml/2006/table">
            <a:tbl>
              <a:tblPr/>
              <a:tblGrid>
                <a:gridCol w="1136650"/>
                <a:gridCol w="1350962"/>
                <a:gridCol w="1771650"/>
                <a:gridCol w="2068512"/>
                <a:gridCol w="1978025"/>
              </a:tblGrid>
              <a:tr h="646112"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特点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成因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成像位置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矫正方法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938338"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近视眼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只能看清近处的物体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晶状体太厚，折光能力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.</a:t>
                      </a:r>
                      <a:endParaRPr lang="zh-CN" altLang="zh-CN" sz="24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成像于视网膜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rowSpan="2"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矫正配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透镜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矫正配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透镜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938338"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远视眼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只能看清远处的物体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晶状体太薄，折光能力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.</a:t>
                      </a:r>
                      <a:endParaRPr lang="zh-CN" altLang="zh-CN" sz="24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成像于视网膜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</a:tr>
            </a:tbl>
          </a:graphicData>
        </a:graphic>
      </p:graphicFrame>
      <p:pic>
        <p:nvPicPr>
          <p:cNvPr id="10269" name="Picture 4" descr="E:\资料   L\2020\课件\中考总复习\2021中考总复习·物理\31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4899025" y="2359025"/>
            <a:ext cx="1627188" cy="8509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70" name="Picture 3" descr="E:\资料   L\2020\课件\中考总复习\2021中考总复习·物理\31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6883400" y="2409825"/>
            <a:ext cx="1646238" cy="8493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71" name="Picture 2" descr="E:\资料   L\2020\课件\中考总复习\2021中考总复习·物理\31D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6865938" y="4273550"/>
            <a:ext cx="1681162" cy="7953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72" name="Picture 1" descr="E:\资料   L\2020\课件\中考总复习\2021中考总复习·物理\31C.TIF"/>
          <p:cNvPicPr>
            <a:picLocks noChangeAspect="1"/>
          </p:cNvPicPr>
          <p:nvPr/>
        </p:nvPicPr>
        <p:blipFill>
          <a:blip r:embed="rId9" r:link="rId8"/>
          <a:stretch>
            <a:fillRect/>
          </a:stretch>
        </p:blipFill>
        <p:spPr>
          <a:xfrm>
            <a:off x="4899025" y="4338638"/>
            <a:ext cx="1681163" cy="7953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73" name="矩形 4"/>
          <p:cNvSpPr/>
          <p:nvPr/>
        </p:nvSpPr>
        <p:spPr>
          <a:xfrm>
            <a:off x="3413125" y="3484563"/>
            <a:ext cx="49212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强</a:t>
            </a:r>
            <a:endParaRPr lang="zh-CN" altLang="en-US" sz="2400"/>
          </a:p>
        </p:txBody>
      </p:sp>
      <p:sp>
        <p:nvSpPr>
          <p:cNvPr id="10274" name="矩形 5"/>
          <p:cNvSpPr/>
          <p:nvPr/>
        </p:nvSpPr>
        <p:spPr>
          <a:xfrm>
            <a:off x="5313363" y="3603625"/>
            <a:ext cx="800100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前方</a:t>
            </a:r>
            <a:endParaRPr lang="zh-CN" altLang="en-US" sz="2400"/>
          </a:p>
        </p:txBody>
      </p:sp>
      <p:sp>
        <p:nvSpPr>
          <p:cNvPr id="10275" name="矩形 6"/>
          <p:cNvSpPr/>
          <p:nvPr/>
        </p:nvSpPr>
        <p:spPr>
          <a:xfrm>
            <a:off x="7213600" y="3679825"/>
            <a:ext cx="492125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凹</a:t>
            </a:r>
            <a:endParaRPr lang="zh-CN" altLang="en-US" sz="2400"/>
          </a:p>
        </p:txBody>
      </p:sp>
      <p:sp>
        <p:nvSpPr>
          <p:cNvPr id="10276" name="矩形 7"/>
          <p:cNvSpPr/>
          <p:nvPr/>
        </p:nvSpPr>
        <p:spPr>
          <a:xfrm>
            <a:off x="3479800" y="5407025"/>
            <a:ext cx="492125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弱</a:t>
            </a:r>
            <a:endParaRPr lang="zh-CN" altLang="en-US" sz="2400"/>
          </a:p>
        </p:txBody>
      </p:sp>
      <p:sp>
        <p:nvSpPr>
          <p:cNvPr id="10277" name="矩形 8"/>
          <p:cNvSpPr/>
          <p:nvPr/>
        </p:nvSpPr>
        <p:spPr>
          <a:xfrm>
            <a:off x="5340350" y="5532438"/>
            <a:ext cx="800100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后方</a:t>
            </a:r>
            <a:endParaRPr lang="zh-CN" altLang="en-US" sz="2400"/>
          </a:p>
        </p:txBody>
      </p:sp>
      <p:sp>
        <p:nvSpPr>
          <p:cNvPr id="10278" name="矩形 9"/>
          <p:cNvSpPr/>
          <p:nvPr/>
        </p:nvSpPr>
        <p:spPr>
          <a:xfrm>
            <a:off x="7186613" y="5494338"/>
            <a:ext cx="492125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凸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73" grpId="0"/>
      <p:bldP spid="10274" grpId="0"/>
      <p:bldP spid="10275" grpId="0"/>
      <p:bldP spid="10276" grpId="0"/>
      <p:bldP spid="10277" grpId="0"/>
      <p:bldP spid="1027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67" name="标题 1"/>
          <p:cNvSpPr>
            <a:spLocks noGrp="1"/>
          </p:cNvSpPr>
          <p:nvPr>
            <p:ph type="title" idx="4294967295"/>
          </p:nvPr>
        </p:nvSpPr>
        <p:spPr>
          <a:xfrm>
            <a:off x="769938" y="22685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显微镜：物镜相当于</a:t>
            </a:r>
            <a:r>
              <a:rPr lang="zh-CN" altLang="zh-CN" sz="2800" u="sng"/>
              <a:t>　　　　　</a:t>
            </a:r>
            <a:r>
              <a:rPr lang="zh-CN" altLang="zh-CN" sz="2800"/>
              <a:t>，目镜相当于</a:t>
            </a:r>
            <a:r>
              <a:rPr lang="zh-CN" altLang="zh-CN" sz="2800" u="sng"/>
              <a:t>　　　　　</a:t>
            </a:r>
            <a:r>
              <a:rPr lang="zh-CN" altLang="zh-CN" sz="2800"/>
              <a:t>，最终成一个倒立放大的虚像．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望远镜：物镜相当于</a:t>
            </a:r>
            <a:r>
              <a:rPr lang="zh-CN" altLang="zh-CN" sz="2800" u="sng"/>
              <a:t>　　　　　</a:t>
            </a:r>
            <a:r>
              <a:rPr lang="zh-CN" altLang="zh-CN" sz="2800"/>
              <a:t>，目镜相当于</a:t>
            </a:r>
            <a:r>
              <a:rPr lang="zh-CN" altLang="zh-CN" sz="2800" u="sng"/>
              <a:t>　　　　　</a:t>
            </a:r>
            <a:r>
              <a:rPr lang="zh-CN" altLang="zh-CN" sz="2800"/>
              <a:t>，最终成一个倒立的虚像．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1268" name="箭头: 五边形 3"/>
          <p:cNvSpPr/>
          <p:nvPr/>
        </p:nvSpPr>
        <p:spPr>
          <a:xfrm>
            <a:off x="769938" y="1539875"/>
            <a:ext cx="4379912" cy="558800"/>
          </a:xfrm>
          <a:prstGeom prst="homePlate">
            <a:avLst>
              <a:gd name="adj" fmla="val 5000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四　  显微镜和望远镜　 </a:t>
            </a:r>
            <a:endParaRPr lang="zh-CN" altLang="en-US" sz="28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69" name="矩形 4"/>
          <p:cNvSpPr/>
          <p:nvPr/>
        </p:nvSpPr>
        <p:spPr>
          <a:xfrm>
            <a:off x="4646613" y="2349500"/>
            <a:ext cx="12620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投影仪</a:t>
            </a:r>
            <a:endParaRPr lang="zh-CN" altLang="en-US" sz="2800"/>
          </a:p>
        </p:txBody>
      </p:sp>
      <p:sp>
        <p:nvSpPr>
          <p:cNvPr id="11270" name="矩形 5"/>
          <p:cNvSpPr/>
          <p:nvPr/>
        </p:nvSpPr>
        <p:spPr>
          <a:xfrm>
            <a:off x="1504950" y="3006725"/>
            <a:ext cx="126206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放大镜</a:t>
            </a:r>
            <a:endParaRPr lang="zh-CN" altLang="en-US" sz="2800"/>
          </a:p>
        </p:txBody>
      </p:sp>
      <p:sp>
        <p:nvSpPr>
          <p:cNvPr id="11271" name="矩形 6"/>
          <p:cNvSpPr/>
          <p:nvPr/>
        </p:nvSpPr>
        <p:spPr>
          <a:xfrm>
            <a:off x="4684713" y="3624263"/>
            <a:ext cx="126206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照相机</a:t>
            </a:r>
            <a:endParaRPr lang="zh-CN" altLang="en-US" sz="2800"/>
          </a:p>
        </p:txBody>
      </p:sp>
      <p:sp>
        <p:nvSpPr>
          <p:cNvPr id="11272" name="矩形 7"/>
          <p:cNvSpPr/>
          <p:nvPr/>
        </p:nvSpPr>
        <p:spPr>
          <a:xfrm>
            <a:off x="1504950" y="4267200"/>
            <a:ext cx="126206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放大镜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  <p:bldP spid="11271" grpId="0"/>
      <p:bldP spid="112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2"/>
          <p:cNvSpPr>
            <a:spLocks noGrp="1"/>
          </p:cNvSpPr>
          <p:nvPr>
            <p:ph type="title" idx="4294967295"/>
          </p:nvPr>
        </p:nvSpPr>
        <p:spPr>
          <a:xfrm>
            <a:off x="663575" y="9398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透镜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永州）关于透镜及其应用，下列说法正确的是（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凸透镜对光有会聚作用，凹透镜对光有发散作用</a:t>
            </a:r>
            <a:r>
              <a:rPr lang="en-US" altLang="zh-CN" sz="2800"/>
              <a:t>B</a:t>
            </a:r>
            <a:r>
              <a:rPr lang="zh-CN" altLang="zh-CN" sz="2800"/>
              <a:t>．凸透镜只能成实像，凹透镜只能成虚像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．近视眼镜的镜片是凸透镜</a:t>
            </a:r>
            <a:r>
              <a:rPr lang="en-US" altLang="zh-CN" sz="2800"/>
              <a:t>	       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．放大镜是凹透镜</a:t>
            </a:r>
            <a:br>
              <a:rPr lang="zh-CN" altLang="zh-CN" sz="2800"/>
            </a:br>
            <a:r>
              <a:rPr lang="zh-CN" altLang="en-US" sz="2800"/>
              <a:t>　 </a:t>
            </a:r>
            <a:endParaRPr lang="zh-CN" altLang="en-US" sz="2800"/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038" y="1774825"/>
            <a:ext cx="792162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293" name="矩形 2"/>
          <p:cNvSpPr/>
          <p:nvPr/>
        </p:nvSpPr>
        <p:spPr>
          <a:xfrm>
            <a:off x="2662238" y="2339975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95438"/>
            <a:ext cx="8128000" cy="34194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【点拔】凸透镜对光有会聚作用，如远视眼镜（老花镜）、照相机、投影仪、放大镜，显微镜的镜头都是凸透镜；凹透镜对光有发散作用，如近视眼镜、防盗门上的</a:t>
            </a:r>
            <a:r>
              <a:rPr lang="en-US" altLang="zh-CN" sz="2800"/>
              <a:t>“</a:t>
            </a:r>
            <a:r>
              <a:rPr lang="zh-CN" altLang="zh-CN" sz="2800"/>
              <a:t>猫眼</a:t>
            </a:r>
            <a:r>
              <a:rPr lang="en-US" altLang="zh-CN" sz="2800"/>
              <a:t>”</a:t>
            </a:r>
            <a:r>
              <a:rPr lang="zh-CN" altLang="zh-CN" sz="2800"/>
              <a:t>属于凹透镜．凸透镜既可以成实像，也可以成虚像；凹透镜只能成虚像．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82613" y="1101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咸宁）关于常见的光学仪器，下列说法正确的是（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．焦距越小的凸透镜，对光的会聚作用越明显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．校园内安装的监控摄像头，相当于一个凹透镜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．想要矫正近视眼，要用适当的凸透镜片做成眼镜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．平行于主光轴的光，通过凹透镜后一定经过焦点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013" y="1241425"/>
            <a:ext cx="1382712" cy="509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41" name="矩形 7"/>
          <p:cNvSpPr/>
          <p:nvPr/>
        </p:nvSpPr>
        <p:spPr>
          <a:xfrm>
            <a:off x="3309938" y="1838325"/>
            <a:ext cx="481012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08000" y="7477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透镜的作图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）（</a:t>
            </a:r>
            <a:r>
              <a:rPr lang="en-US" altLang="zh-CN" sz="2800"/>
              <a:t>2020·</a:t>
            </a:r>
            <a:r>
              <a:rPr lang="zh-CN" altLang="zh-CN" sz="2800"/>
              <a:t>永州）如图</a:t>
            </a:r>
            <a:r>
              <a:rPr lang="en-US" altLang="zh-CN" sz="2800"/>
              <a:t>1</a:t>
            </a:r>
            <a:r>
              <a:rPr lang="zh-CN" altLang="zh-CN" sz="2800"/>
              <a:t>所示，</a:t>
            </a:r>
            <a:r>
              <a:rPr lang="en-US" altLang="zh-CN" sz="2800" i="1"/>
              <a:t>O</a:t>
            </a:r>
            <a:r>
              <a:rPr lang="zh-CN" altLang="zh-CN" sz="2800"/>
              <a:t>为凸透镜的光心，</a:t>
            </a:r>
            <a:r>
              <a:rPr lang="en-US" altLang="zh-CN" sz="2800" i="1"/>
              <a:t>F</a:t>
            </a:r>
            <a:r>
              <a:rPr lang="zh-CN" altLang="zh-CN" sz="2800"/>
              <a:t>为焦点，请将光路补充完整．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）（</a:t>
            </a:r>
            <a:r>
              <a:rPr lang="en-US" altLang="zh-CN" sz="2800"/>
              <a:t>2020·</a:t>
            </a:r>
            <a:r>
              <a:rPr lang="zh-CN" altLang="zh-CN" sz="2800"/>
              <a:t>泰州）如图</a:t>
            </a:r>
            <a:r>
              <a:rPr lang="en-US" altLang="zh-CN" sz="2800"/>
              <a:t>2</a:t>
            </a:r>
            <a:r>
              <a:rPr lang="zh-CN" altLang="zh-CN" sz="2800"/>
              <a:t>所示，完成图中光路．（根据要求完成下列作图）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536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8" y="1562100"/>
            <a:ext cx="790575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5365" name="图片 3"/>
          <p:cNvPicPr>
            <a:picLocks noChangeAspect="1"/>
          </p:cNvPicPr>
          <p:nvPr/>
        </p:nvPicPr>
        <p:blipFill>
          <a:blip r:embed="rId3"/>
          <a:srcRect r="73660"/>
          <a:stretch>
            <a:fillRect/>
          </a:stretch>
        </p:blipFill>
        <p:spPr>
          <a:xfrm>
            <a:off x="1138238" y="4330700"/>
            <a:ext cx="2846387" cy="13700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6" name="图片 5"/>
          <p:cNvPicPr>
            <a:picLocks noChangeAspect="1"/>
          </p:cNvPicPr>
          <p:nvPr/>
        </p:nvPicPr>
        <p:blipFill>
          <a:blip r:embed="rId4"/>
          <a:srcRect r="77194"/>
          <a:stretch>
            <a:fillRect/>
          </a:stretch>
        </p:blipFill>
        <p:spPr>
          <a:xfrm>
            <a:off x="5159375" y="4160838"/>
            <a:ext cx="2463800" cy="17113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9963" y="4229100"/>
            <a:ext cx="2755900" cy="1155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59375" y="4040188"/>
            <a:ext cx="2087563" cy="13700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87" name="标题 1"/>
          <p:cNvSpPr>
            <a:spLocks noGrp="1"/>
          </p:cNvSpPr>
          <p:nvPr>
            <p:ph type="title" idx="4294967295"/>
          </p:nvPr>
        </p:nvSpPr>
        <p:spPr>
          <a:xfrm>
            <a:off x="508000" y="863600"/>
            <a:ext cx="8128000" cy="531653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）凸透镜的特殊光线作图：过光心，方向不变；平行于主光轴的光线，折射后经过焦点；经过焦点的光线，折射后平行于主光轴；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）凹透镜的特殊光线作图：过光心，方向不变；平行于主光轴的光线，折射光线的反向延长线经过虚焦点；指向虚焦点的光线，折射后平行于主光轴；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）物体发出的所有光线，经过透镜后都经过像点（反向延长后相交于像点）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）（</a:t>
            </a:r>
            <a:r>
              <a:rPr lang="en-US" altLang="zh-CN" sz="2800"/>
              <a:t>2020·</a:t>
            </a:r>
            <a:r>
              <a:rPr lang="zh-CN" altLang="zh-CN" sz="2800"/>
              <a:t>福建）如图</a:t>
            </a:r>
            <a:r>
              <a:rPr lang="en-US" altLang="zh-CN" sz="2800"/>
              <a:t>3</a:t>
            </a:r>
            <a:r>
              <a:rPr lang="zh-CN" altLang="zh-CN" sz="2800"/>
              <a:t>，点光源</a:t>
            </a:r>
            <a:r>
              <a:rPr lang="en-US" altLang="zh-CN" sz="2800" i="1"/>
              <a:t>S</a:t>
            </a:r>
            <a:r>
              <a:rPr lang="zh-CN" altLang="zh-CN" sz="2800"/>
              <a:t>位于凸透镜一侧．在图中画出</a:t>
            </a:r>
            <a:r>
              <a:rPr lang="en-US" altLang="zh-CN" sz="2800" i="1"/>
              <a:t>S</a:t>
            </a:r>
            <a:r>
              <a:rPr lang="zh-CN" altLang="zh-CN" sz="2800"/>
              <a:t>发出的两条光线通过凸透镜后的折射光线．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）（</a:t>
            </a:r>
            <a:r>
              <a:rPr lang="en-US" altLang="zh-CN" sz="2800"/>
              <a:t>2020·</a:t>
            </a:r>
            <a:r>
              <a:rPr lang="zh-CN" altLang="zh-CN" sz="2800"/>
              <a:t>岳阳）图</a:t>
            </a:r>
            <a:r>
              <a:rPr lang="en-US" altLang="zh-CN" sz="2800"/>
              <a:t>4</a:t>
            </a:r>
            <a:r>
              <a:rPr lang="zh-CN" altLang="zh-CN" sz="2800"/>
              <a:t>中已给出入射光线和出射光线，请在方框中画出适当的透镜．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38" y="1038225"/>
            <a:ext cx="1339850" cy="495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7413" name="图片 2"/>
          <p:cNvPicPr>
            <a:picLocks noChangeAspect="1"/>
          </p:cNvPicPr>
          <p:nvPr/>
        </p:nvPicPr>
        <p:blipFill>
          <a:blip r:embed="rId3"/>
          <a:srcRect r="77346"/>
          <a:stretch>
            <a:fillRect/>
          </a:stretch>
        </p:blipFill>
        <p:spPr>
          <a:xfrm>
            <a:off x="1255713" y="4516438"/>
            <a:ext cx="2470150" cy="13827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4" name="图片 3"/>
          <p:cNvPicPr>
            <a:picLocks noChangeAspect="1"/>
          </p:cNvPicPr>
          <p:nvPr/>
        </p:nvPicPr>
        <p:blipFill>
          <a:blip r:embed="rId4"/>
          <a:srcRect r="79652"/>
          <a:stretch>
            <a:fillRect/>
          </a:stretch>
        </p:blipFill>
        <p:spPr>
          <a:xfrm>
            <a:off x="5567363" y="4275138"/>
            <a:ext cx="2184400" cy="17002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9350" y="4379913"/>
            <a:ext cx="2363788" cy="11509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6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7363" y="4379913"/>
            <a:ext cx="1863725" cy="11176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5"/>
          <p:cNvSpPr>
            <a:spLocks noGrp="1"/>
          </p:cNvSpPr>
          <p:nvPr>
            <p:ph type="title" idx="4294967295"/>
          </p:nvPr>
        </p:nvSpPr>
        <p:spPr>
          <a:xfrm>
            <a:off x="498475" y="776288"/>
            <a:ext cx="8296275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400"/>
              <a:t>三　  凸透镜成像规律及其应用　 </a:t>
            </a:r>
            <a:br>
              <a:rPr lang="en-US" altLang="zh-CN" sz="2400"/>
            </a:br>
            <a:r>
              <a:rPr lang="en-US" altLang="zh-CN" sz="2400"/>
              <a:t>           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乐山）在</a:t>
            </a:r>
            <a:r>
              <a:rPr lang="en-US" altLang="zh-CN" sz="2400"/>
              <a:t>“</a:t>
            </a:r>
            <a:r>
              <a:rPr lang="zh-CN" altLang="zh-CN" sz="2400"/>
              <a:t>探究凸透镜成像的规律</a:t>
            </a:r>
            <a:r>
              <a:rPr lang="en-US" altLang="zh-CN" sz="2400"/>
              <a:t>”</a:t>
            </a:r>
            <a:r>
              <a:rPr lang="zh-CN" altLang="zh-CN" sz="2400"/>
              <a:t>实验中，下列说法正确的是（　　）</a:t>
            </a:r>
            <a:br>
              <a:rPr lang="zh-CN" altLang="zh-CN" sz="2400"/>
            </a:br>
            <a:br>
              <a:rPr lang="en-US" altLang="zh-CN" sz="2400"/>
            </a:br>
            <a:br>
              <a:rPr lang="en-US" altLang="zh-CN" sz="2400"/>
            </a:br>
            <a:br>
              <a:rPr lang="en-US" altLang="zh-CN" sz="2400"/>
            </a:br>
            <a:r>
              <a:rPr lang="en-US" altLang="zh-CN" sz="2400"/>
              <a:t>A</a:t>
            </a:r>
            <a:r>
              <a:rPr lang="zh-CN" altLang="zh-CN" sz="2400"/>
              <a:t>．将蜡烛移至</a:t>
            </a:r>
            <a:r>
              <a:rPr lang="en-US" altLang="zh-CN" sz="2400" i="1"/>
              <a:t>a</a:t>
            </a:r>
            <a:r>
              <a:rPr lang="zh-CN" altLang="zh-CN" sz="2400"/>
              <a:t>处时，移动光屏，可看见放大、正立的实像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．将蜡烛移至</a:t>
            </a:r>
            <a:r>
              <a:rPr lang="en-US" altLang="zh-CN" sz="2400" i="1"/>
              <a:t>b</a:t>
            </a:r>
            <a:r>
              <a:rPr lang="zh-CN" altLang="zh-CN" sz="2400"/>
              <a:t>处时，移动光屏，可看见缩小、倒立的实像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．将蜡烛移至</a:t>
            </a:r>
            <a:r>
              <a:rPr lang="en-US" altLang="zh-CN" sz="2400" i="1"/>
              <a:t>c</a:t>
            </a:r>
            <a:r>
              <a:rPr lang="zh-CN" altLang="zh-CN" sz="2400"/>
              <a:t>处时，移动光屏，可看见放大、倒立的实像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．将蜡烛移至</a:t>
            </a:r>
            <a:r>
              <a:rPr lang="en-US" altLang="zh-CN" sz="2400" i="1"/>
              <a:t>d</a:t>
            </a:r>
            <a:r>
              <a:rPr lang="zh-CN" altLang="zh-CN" sz="2400"/>
              <a:t>处时，移动光屏，可看见放大、正立的虚像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1843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713" y="1428750"/>
            <a:ext cx="790575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8437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1950" y="2511425"/>
            <a:ext cx="5484813" cy="15541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8" name="矩形 10"/>
          <p:cNvSpPr/>
          <p:nvPr/>
        </p:nvSpPr>
        <p:spPr>
          <a:xfrm>
            <a:off x="3119438" y="1927225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59" name="标题 1"/>
          <p:cNvSpPr>
            <a:spLocks noGrp="1"/>
          </p:cNvSpPr>
          <p:nvPr>
            <p:ph type="title" idx="4294967295"/>
          </p:nvPr>
        </p:nvSpPr>
        <p:spPr>
          <a:xfrm>
            <a:off x="508000" y="873125"/>
            <a:ext cx="8128000" cy="531653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【点拔】凸透镜成像规律：物距大于</a:t>
            </a:r>
            <a:r>
              <a:rPr lang="en-US" altLang="zh-CN" sz="2800"/>
              <a:t>2</a:t>
            </a:r>
            <a:r>
              <a:rPr lang="zh-CN" altLang="zh-CN" sz="2800"/>
              <a:t>倍焦距，成倒立缩小的实像，应用于照相机（摄像头）；</a:t>
            </a:r>
            <a:br>
              <a:rPr lang="zh-CN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物距大于</a:t>
            </a:r>
            <a:r>
              <a:rPr lang="en-US" altLang="zh-CN" sz="2800"/>
              <a:t>1</a:t>
            </a:r>
            <a:r>
              <a:rPr lang="zh-CN" altLang="zh-CN" sz="2800"/>
              <a:t>倍焦距，小于</a:t>
            </a:r>
            <a:r>
              <a:rPr lang="en-US" altLang="zh-CN" sz="2800"/>
              <a:t>2</a:t>
            </a:r>
            <a:r>
              <a:rPr lang="zh-CN" altLang="zh-CN" sz="2800"/>
              <a:t>倍焦距，成倒立放大的实像，应用于投影仪；</a:t>
            </a:r>
            <a:br>
              <a:rPr lang="zh-CN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物距小于</a:t>
            </a:r>
            <a:r>
              <a:rPr lang="en-US" altLang="zh-CN" sz="2800"/>
              <a:t>1</a:t>
            </a:r>
            <a:r>
              <a:rPr lang="zh-CN" altLang="zh-CN" sz="2800"/>
              <a:t>倍焦距，成正立放大的虚像，应用于放大镜</a:t>
            </a:r>
            <a:br>
              <a:rPr lang="zh-CN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实像能用光屏接收，一定是倒立的；虚像不能用光屏接收，是正立的．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 idx="4294967295"/>
          </p:nvPr>
        </p:nvSpPr>
        <p:spPr>
          <a:xfrm>
            <a:off x="500063" y="11525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山西）小亮在重阳节送给奶奶一个台式放大镜（如右图）</a:t>
            </a:r>
            <a:r>
              <a:rPr lang="en-US" altLang="zh-CN" sz="2800"/>
              <a:t>.</a:t>
            </a:r>
            <a:r>
              <a:rPr lang="zh-CN" altLang="zh-CN" sz="2800"/>
              <a:t>放大镜的焦距为</a:t>
            </a:r>
            <a:r>
              <a:rPr lang="en-US" altLang="zh-CN" sz="2800"/>
              <a:t>25 cm.</a:t>
            </a:r>
            <a:r>
              <a:rPr lang="zh-CN" altLang="zh-CN" sz="2800"/>
              <a:t>奶奶正确使用这个放大镜看书时（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书与放大镜之间的距离应等于</a:t>
            </a:r>
            <a:r>
              <a:rPr lang="en-US" altLang="zh-CN" sz="2800"/>
              <a:t>25 cm	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．书与放大镜之间的距离应小于</a:t>
            </a:r>
            <a:r>
              <a:rPr lang="en-US" altLang="zh-CN" sz="2800"/>
              <a:t>25 cm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．看到的是倒立、放大的虚像</a:t>
            </a:r>
            <a:r>
              <a:rPr lang="en-US" altLang="zh-CN" sz="2800"/>
              <a:t>	      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．看到的是正立、放大的实像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048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763" y="1328738"/>
            <a:ext cx="1289050" cy="4746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485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3288" y="2992438"/>
            <a:ext cx="1036637" cy="18494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6" name="矩形 7"/>
          <p:cNvSpPr/>
          <p:nvPr/>
        </p:nvSpPr>
        <p:spPr>
          <a:xfrm>
            <a:off x="5338763" y="2533650"/>
            <a:ext cx="4572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Grp="1"/>
          </p:cNvSpPr>
          <p:nvPr>
            <p:ph type="title" idx="4294967295"/>
          </p:nvPr>
        </p:nvSpPr>
        <p:spPr>
          <a:xfrm>
            <a:off x="539750" y="892175"/>
            <a:ext cx="8126413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四　  眼睛和眼镜　 </a:t>
            </a:r>
            <a:br>
              <a:rPr lang="en-US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甘孜州）关于近视</a:t>
            </a:r>
            <a:br>
              <a:rPr lang="en-US" altLang="zh-CN" sz="2800"/>
            </a:br>
            <a:r>
              <a:rPr lang="zh-CN" altLang="zh-CN" sz="2800"/>
              <a:t>和远视的成因如下图所示，下</a:t>
            </a:r>
            <a:br>
              <a:rPr lang="en-US" altLang="zh-CN" sz="2800"/>
            </a:br>
            <a:r>
              <a:rPr lang="zh-CN" altLang="zh-CN" sz="2800"/>
              <a:t>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．甲为近视眼，可佩戴凹透镜矫正</a:t>
            </a:r>
            <a:r>
              <a:rPr lang="en-US" altLang="zh-CN" sz="2800"/>
              <a:t>	       B</a:t>
            </a:r>
            <a:r>
              <a:rPr lang="zh-CN" altLang="zh-CN" sz="2800"/>
              <a:t>．乙为近视眼，可佩戴凸透镜矫正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．甲为远视眼，可佩戴凸透镜矫正</a:t>
            </a:r>
            <a:r>
              <a:rPr lang="en-US" altLang="zh-CN" sz="2800"/>
              <a:t>	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．乙为远视眼，可佩戴凹透镜矫正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1507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175" y="1728788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8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1509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7838" y="1927225"/>
            <a:ext cx="3208337" cy="1168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10" name="矩形 10"/>
          <p:cNvSpPr/>
          <p:nvPr/>
        </p:nvSpPr>
        <p:spPr>
          <a:xfrm>
            <a:off x="3586163" y="2914650"/>
            <a:ext cx="482600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46225"/>
            <a:ext cx="8128000" cy="347821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【点拔】近视眼：晶状体太厚，折光能力太强，看不清远处的物体，成像在视网膜之前，用凹透镜矫正；</a:t>
            </a:r>
            <a:br>
              <a:rPr lang="zh-CN" altLang="zh-CN" sz="2800"/>
            </a:br>
            <a:r>
              <a:rPr lang="en-US" altLang="zh-CN" sz="2800"/>
              <a:t> </a:t>
            </a:r>
            <a:r>
              <a:rPr lang="zh-CN" altLang="zh-CN" sz="2800"/>
              <a:t>远视眼：晶状体太薄，折光能力太弱，看不清近处的物体，成像在视网膜之后，用凸透镜矫正．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常德）如下图关于透镜的应用，下列说法中正确的是（　　）</a:t>
            </a:r>
            <a:br>
              <a:rPr lang="en-US" altLang="zh-CN" sz="2800"/>
            </a:br>
            <a:br>
              <a:rPr lang="en-US" altLang="zh-CN" sz="2800"/>
            </a:b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．凹透镜可以矫正远视眼</a:t>
            </a:r>
            <a:r>
              <a:rPr lang="en-US" altLang="zh-CN" sz="2800"/>
              <a:t>	 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．凸透镜可以矫正近视眼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．显微镜的目镜成正立放大的虚像</a:t>
            </a:r>
            <a:r>
              <a:rPr lang="en-US" altLang="zh-CN" sz="2800"/>
              <a:t>	              D</a:t>
            </a:r>
            <a:r>
              <a:rPr lang="zh-CN" altLang="zh-CN" sz="2800"/>
              <a:t>．望远镜的目镜成正立放大的实像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355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038" y="1033463"/>
            <a:ext cx="1357312" cy="5000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6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3557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575" y="2165350"/>
            <a:ext cx="6584950" cy="14255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8" name="矩形 8"/>
          <p:cNvSpPr/>
          <p:nvPr/>
        </p:nvSpPr>
        <p:spPr>
          <a:xfrm>
            <a:off x="3938588" y="161925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457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900" y="842963"/>
            <a:ext cx="1697038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79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58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89075"/>
            <a:ext cx="8128000" cy="458311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1.</a:t>
            </a:r>
            <a:r>
              <a:rPr lang="zh-CN" altLang="zh-CN" sz="2400"/>
              <a:t>凸透镜对光线有会聚作用，是指折射光线比入射光线更靠近主光轴，不一定相交于一点；凹透镜对光线的发散作用是指折射光线比入射光线更远离主光轴．</a:t>
            </a:r>
            <a:br>
              <a:rPr lang="zh-CN" altLang="zh-CN" sz="2400"/>
            </a:br>
            <a:r>
              <a:rPr lang="en-US" altLang="zh-CN" sz="2400"/>
              <a:t>2.</a:t>
            </a:r>
            <a:r>
              <a:rPr lang="zh-CN" altLang="zh-CN" sz="2400"/>
              <a:t>透镜应用了光的折射原理，面镜应用了光的反射原理．</a:t>
            </a:r>
            <a:br>
              <a:rPr lang="zh-CN" altLang="zh-CN" sz="2400"/>
            </a:br>
            <a:r>
              <a:rPr lang="en-US" altLang="zh-CN" sz="2400"/>
              <a:t>3.</a:t>
            </a:r>
            <a:r>
              <a:rPr lang="zh-CN" altLang="zh-CN" sz="2400"/>
              <a:t>看不清远处的是近视眼，晶状体太厚，折光能力太强，成像在视网膜之前，用凹透镜矫正；</a:t>
            </a:r>
            <a:br>
              <a:rPr lang="zh-CN" altLang="zh-CN" sz="2400"/>
            </a:br>
            <a:r>
              <a:rPr lang="zh-CN" altLang="zh-CN" sz="2400"/>
              <a:t>看不清近处的是远视眼，晶状体太薄，折光能力太弱，成像在视网膜之后，用凸透镜矫正．</a:t>
            </a:r>
            <a:br>
              <a:rPr lang="zh-CN" altLang="zh-CN" sz="2400"/>
            </a:b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Grp="1"/>
          </p:cNvSpPr>
          <p:nvPr>
            <p:ph type="title" idx="4294967295"/>
          </p:nvPr>
        </p:nvSpPr>
        <p:spPr>
          <a:xfrm>
            <a:off x="633413" y="977900"/>
            <a:ext cx="8212137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娄底）下列关于光的知识应用的说法，正确的是（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．照相机的原理是利用凸透镜能成正立、缩小的虚像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．电视机遥控器是利用超声波实现遥控的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．近视眼镜是利用凹透镜对光的发散作用</a:t>
            </a:r>
            <a:r>
              <a:rPr lang="en-US" altLang="zh-CN" sz="2800"/>
              <a:t>	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．投影仪的原理是利用凸透镜能成正立、放大的实像</a:t>
            </a: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sp>
        <p:nvSpPr>
          <p:cNvPr id="25603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4" name="矩形 5"/>
          <p:cNvSpPr/>
          <p:nvPr/>
        </p:nvSpPr>
        <p:spPr>
          <a:xfrm>
            <a:off x="2262188" y="16970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27" name="标题 3"/>
          <p:cNvSpPr>
            <a:spLocks noGrp="1"/>
          </p:cNvSpPr>
          <p:nvPr>
            <p:ph type="title" idx="4294967295"/>
          </p:nvPr>
        </p:nvSpPr>
        <p:spPr>
          <a:xfrm>
            <a:off x="508000" y="11033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泰州）如下图是学校测温棚里的红外线测温仪，它既能测温，也能摄像，其镜头相当于凸透镜，它正常工作时所成像的性质是（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．正立放大的虚像</a:t>
            </a:r>
            <a:r>
              <a:rPr lang="en-US" altLang="zh-CN" sz="2800"/>
              <a:t>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．倒立缩小的实像</a:t>
            </a:r>
            <a:r>
              <a:rPr lang="en-US" altLang="zh-CN" sz="2800"/>
              <a:t>        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．倒立放大的实像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．正立缩小的实像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6628" name="图片 5"/>
          <p:cNvPicPr>
            <a:picLocks noChangeAspect="1"/>
          </p:cNvPicPr>
          <p:nvPr/>
        </p:nvPicPr>
        <p:blipFill>
          <a:blip r:embed="rId2"/>
          <a:srcRect r="85029"/>
          <a:stretch>
            <a:fillRect/>
          </a:stretch>
        </p:blipFill>
        <p:spPr>
          <a:xfrm>
            <a:off x="6069013" y="3067050"/>
            <a:ext cx="1717675" cy="21796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9" name="矩形 6"/>
          <p:cNvSpPr/>
          <p:nvPr/>
        </p:nvSpPr>
        <p:spPr>
          <a:xfrm>
            <a:off x="6405563" y="24844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651" name="标题 3"/>
          <p:cNvSpPr>
            <a:spLocks noGrp="1"/>
          </p:cNvSpPr>
          <p:nvPr>
            <p:ph type="title" idx="4294967295"/>
          </p:nvPr>
        </p:nvSpPr>
        <p:spPr>
          <a:xfrm>
            <a:off x="508000" y="11430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福建）小明只能看清近处的物体，而看不清远处的物体，来自远处某点的光会聚在他的视网膜前．那么（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．他可能患上近视眼，需用凸透镜矫正</a:t>
            </a:r>
            <a:r>
              <a:rPr lang="en-US" altLang="zh-CN" sz="2800"/>
              <a:t>	            B</a:t>
            </a:r>
            <a:r>
              <a:rPr lang="zh-CN" altLang="zh-CN" sz="2800"/>
              <a:t>．他可能患上近视眼，需用凹透镜矫正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．他可能患上远视眼，需用凸透镜矫正</a:t>
            </a:r>
            <a:r>
              <a:rPr lang="en-US" altLang="zh-CN" sz="2800"/>
              <a:t>	               D</a:t>
            </a:r>
            <a:r>
              <a:rPr lang="zh-CN" altLang="zh-CN" sz="2800"/>
              <a:t>．他可能患上远视眼，需用凹透镜矫正</a:t>
            </a:r>
            <a:endParaRPr lang="zh-CN" altLang="en-US" sz="2800"/>
          </a:p>
        </p:txBody>
      </p:sp>
      <p:sp>
        <p:nvSpPr>
          <p:cNvPr id="27652" name="矩形 5"/>
          <p:cNvSpPr/>
          <p:nvPr/>
        </p:nvSpPr>
        <p:spPr>
          <a:xfrm>
            <a:off x="2852738" y="2532063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8675" name="标题 3"/>
          <p:cNvSpPr>
            <a:spLocks noGrp="1"/>
          </p:cNvSpPr>
          <p:nvPr>
            <p:ph type="title" idx="4294967295"/>
          </p:nvPr>
        </p:nvSpPr>
        <p:spPr>
          <a:xfrm>
            <a:off x="652463" y="8636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枣庄）在探究凸透镜成像规律的实验中，小欢将点燃的蜡烛放在凸透镜前某一位置时，恰好在凸透镜后</a:t>
            </a:r>
            <a:r>
              <a:rPr lang="en-US" altLang="zh-CN" sz="2800"/>
              <a:t>30 cm</a:t>
            </a:r>
            <a:r>
              <a:rPr lang="zh-CN" altLang="zh-CN" sz="2800"/>
              <a:t>处的光屏上出现一个与蜡烛等大倒立的像；若将此蜡烛移至凸透镜前</a:t>
            </a:r>
            <a:r>
              <a:rPr lang="en-US" altLang="zh-CN" sz="2800"/>
              <a:t>12 cm</a:t>
            </a:r>
            <a:r>
              <a:rPr lang="zh-CN" altLang="zh-CN" sz="2800"/>
              <a:t>处时，则（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．光屏上出现倒立放大的实像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．光屏上出现倒立缩小的实像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．无论怎样移动光屏，光屏上均不会出现实像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．将光屏远离凸透镜方向移动一段距离，光屏上才会出现倒立放大的实像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8676" name="矩形 5"/>
          <p:cNvSpPr/>
          <p:nvPr/>
        </p:nvSpPr>
        <p:spPr>
          <a:xfrm>
            <a:off x="1595438" y="3009900"/>
            <a:ext cx="45878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699" name="标题 3"/>
          <p:cNvSpPr>
            <a:spLocks noGrp="1"/>
          </p:cNvSpPr>
          <p:nvPr>
            <p:ph type="title" idx="4294967295"/>
          </p:nvPr>
        </p:nvSpPr>
        <p:spPr>
          <a:xfrm>
            <a:off x="508000" y="8921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宁波）在</a:t>
            </a:r>
            <a:r>
              <a:rPr lang="en-US" altLang="zh-CN" sz="2800"/>
              <a:t>“</a:t>
            </a:r>
            <a:r>
              <a:rPr lang="zh-CN" altLang="zh-CN" sz="2800"/>
              <a:t>探究凸透镜的成像特点</a:t>
            </a:r>
            <a:r>
              <a:rPr lang="en-US" altLang="zh-CN" sz="2800"/>
              <a:t>”</a:t>
            </a:r>
            <a:r>
              <a:rPr lang="zh-CN" altLang="zh-CN" sz="2800"/>
              <a:t>实验中，所用凸透镜的焦距为</a:t>
            </a:r>
            <a:r>
              <a:rPr lang="en-US" altLang="zh-CN" sz="2800"/>
              <a:t>10 cm</a:t>
            </a:r>
            <a:r>
              <a:rPr lang="zh-CN" altLang="zh-CN" sz="2800"/>
              <a:t>，光屏是用表面涂有白漆的铁板制成．小科把</a:t>
            </a:r>
            <a:r>
              <a:rPr lang="en-US" altLang="zh-CN" sz="2800"/>
              <a:t>“F”</a:t>
            </a:r>
            <a:r>
              <a:rPr lang="zh-CN" altLang="zh-CN" sz="2800"/>
              <a:t>发光物置于离凸透镜</a:t>
            </a:r>
            <a:r>
              <a:rPr lang="en-US" altLang="zh-CN" sz="2800"/>
              <a:t>13 cm</a:t>
            </a:r>
            <a:r>
              <a:rPr lang="zh-CN" altLang="zh-CN" sz="2800"/>
              <a:t>处，移动光屏，在光屏上找到清晰的像，如上图所示．小科看到光屏上像的形状和大小分别是（　　）</a:t>
            </a:r>
            <a:br>
              <a:rPr lang="zh-CN" altLang="zh-CN" sz="2800"/>
            </a:br>
            <a:r>
              <a:rPr lang="en-US" altLang="zh-CN" sz="2800"/>
              <a:t>A.   </a:t>
            </a:r>
            <a:r>
              <a:rPr lang="zh-CN" altLang="en-US" sz="2800"/>
              <a:t>、</a:t>
            </a:r>
            <a:r>
              <a:rPr lang="zh-CN" altLang="zh-CN" sz="2800"/>
              <a:t>放大</a:t>
            </a:r>
            <a:r>
              <a:rPr lang="en-US" altLang="zh-CN" sz="2800"/>
              <a:t>    B.   </a:t>
            </a:r>
            <a:r>
              <a:rPr lang="zh-CN" altLang="en-US" sz="2800"/>
              <a:t>、</a:t>
            </a:r>
            <a:r>
              <a:rPr lang="zh-CN" altLang="zh-CN" sz="2800"/>
              <a:t>放大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C.   </a:t>
            </a:r>
            <a:r>
              <a:rPr lang="zh-CN" altLang="en-US" sz="2800"/>
              <a:t>、</a:t>
            </a:r>
            <a:r>
              <a:rPr lang="zh-CN" altLang="zh-CN" sz="2800"/>
              <a:t>缩小</a:t>
            </a:r>
            <a:r>
              <a:rPr lang="en-US" altLang="zh-CN" sz="2800"/>
              <a:t>     D.   </a:t>
            </a:r>
            <a:r>
              <a:rPr lang="zh-CN" altLang="en-US" sz="2800"/>
              <a:t>、</a:t>
            </a:r>
            <a:r>
              <a:rPr lang="zh-CN" altLang="zh-CN" sz="2800"/>
              <a:t>缩小</a:t>
            </a:r>
            <a:endParaRPr lang="zh-CN" altLang="en-US" sz="2800"/>
          </a:p>
        </p:txBody>
      </p:sp>
      <p:pic>
        <p:nvPicPr>
          <p:cNvPr id="29700" name="Picture 13" descr="E:\资料   L\2020\课件\中考总复习\2021中考总复习·物理\39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995363" y="5011738"/>
            <a:ext cx="204787" cy="2555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1" name="Picture 12" descr="E:\资料   L\2020\课件\中考总复习\2021中考总复习·物理\39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3038475" y="5011738"/>
            <a:ext cx="204788" cy="2555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2" name="Picture 11" descr="E:\资料   L\2020\课件\中考总复习\2021中考总复习·物理\39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995363" y="5676900"/>
            <a:ext cx="204787" cy="2555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3" name="Picture 10" descr="E:\资料   L\2020\课件\中考总复习\2021中考总复习·物理\39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3105150" y="5676900"/>
            <a:ext cx="204788" cy="2555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4" name="图片 14"/>
          <p:cNvPicPr>
            <a:picLocks noChangeAspect="1"/>
          </p:cNvPicPr>
          <p:nvPr/>
        </p:nvPicPr>
        <p:blipFill>
          <a:blip r:embed="rId6"/>
          <a:srcRect r="62164"/>
          <a:stretch>
            <a:fillRect/>
          </a:stretch>
        </p:blipFill>
        <p:spPr>
          <a:xfrm>
            <a:off x="4664075" y="4378325"/>
            <a:ext cx="4105275" cy="1717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5" name="矩形 23"/>
          <p:cNvSpPr/>
          <p:nvPr/>
        </p:nvSpPr>
        <p:spPr>
          <a:xfrm>
            <a:off x="1452563" y="4171950"/>
            <a:ext cx="45878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723" name="标题 3"/>
          <p:cNvSpPr>
            <a:spLocks noGrp="1"/>
          </p:cNvSpPr>
          <p:nvPr>
            <p:ph type="title" idx="4294967295"/>
          </p:nvPr>
        </p:nvSpPr>
        <p:spPr>
          <a:xfrm>
            <a:off x="508000" y="11588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恩施州）将矿泉水瓶遗弃野外易引起山火，是因为瓶中的水相当于</a:t>
            </a:r>
            <a:r>
              <a:rPr lang="zh-CN" altLang="zh-CN" sz="2800" u="sng"/>
              <a:t>　　　　　</a:t>
            </a:r>
            <a:r>
              <a:rPr lang="zh-CN" altLang="zh-CN" sz="2800"/>
              <a:t>，可会聚太阳光引燃干草或枯枝．隔着薄膜上的水滴看很近的字，会看到通过水滴形成的</a:t>
            </a:r>
            <a:r>
              <a:rPr lang="zh-CN" altLang="zh-CN" sz="2800" u="sng"/>
              <a:t>　　　　　</a:t>
            </a:r>
            <a:r>
              <a:rPr lang="zh-CN" altLang="zh-CN" sz="2800"/>
              <a:t>的虚像（具体描述像的性质）；如果想让看到的字再变大点，应让水滴</a:t>
            </a:r>
            <a:r>
              <a:rPr lang="zh-CN" altLang="zh-CN" sz="2800" u="sng"/>
              <a:t>　　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靠近字</a:t>
            </a:r>
            <a:r>
              <a:rPr lang="en-US" altLang="zh-CN" sz="2800"/>
              <a:t>”“</a:t>
            </a:r>
            <a:r>
              <a:rPr lang="zh-CN" altLang="zh-CN" sz="2800"/>
              <a:t>远离字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面积增大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30724" name="矩形 2"/>
          <p:cNvSpPr/>
          <p:nvPr/>
        </p:nvSpPr>
        <p:spPr>
          <a:xfrm>
            <a:off x="5143500" y="1878013"/>
            <a:ext cx="1262063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凸透镜</a:t>
            </a:r>
            <a:endParaRPr lang="zh-CN" altLang="en-US" sz="2800"/>
          </a:p>
        </p:txBody>
      </p:sp>
      <p:sp>
        <p:nvSpPr>
          <p:cNvPr id="30725" name="矩形 5"/>
          <p:cNvSpPr/>
          <p:nvPr/>
        </p:nvSpPr>
        <p:spPr>
          <a:xfrm>
            <a:off x="4968875" y="3151188"/>
            <a:ext cx="19812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正立放大　</a:t>
            </a:r>
            <a:endParaRPr lang="zh-CN" altLang="en-US" sz="2800"/>
          </a:p>
        </p:txBody>
      </p:sp>
      <p:sp>
        <p:nvSpPr>
          <p:cNvPr id="30726" name="矩形 6"/>
          <p:cNvSpPr/>
          <p:nvPr/>
        </p:nvSpPr>
        <p:spPr>
          <a:xfrm>
            <a:off x="2543175" y="4406900"/>
            <a:ext cx="126206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远离字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25" grpId="0"/>
      <p:bldP spid="3072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747" name="标题 3"/>
          <p:cNvSpPr>
            <a:spLocks noGrp="1"/>
          </p:cNvSpPr>
          <p:nvPr>
            <p:ph type="title" idx="4294967295"/>
          </p:nvPr>
        </p:nvSpPr>
        <p:spPr>
          <a:xfrm>
            <a:off x="508000" y="13017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龙东）在</a:t>
            </a:r>
            <a:r>
              <a:rPr lang="en-US" altLang="zh-CN" sz="2800"/>
              <a:t>“</a:t>
            </a:r>
            <a:r>
              <a:rPr lang="zh-CN" altLang="zh-CN" sz="2800"/>
              <a:t>探究凸透镜成像规律</a:t>
            </a:r>
            <a:r>
              <a:rPr lang="en-US" altLang="zh-CN" sz="2800"/>
              <a:t>”</a:t>
            </a:r>
            <a:r>
              <a:rPr lang="zh-CN" altLang="zh-CN" sz="2800"/>
              <a:t>的实验中，将凸透镜正对着太阳，在距凸透镜</a:t>
            </a:r>
            <a:r>
              <a:rPr lang="en-US" altLang="zh-CN" sz="2800"/>
              <a:t>15 cm</a:t>
            </a:r>
            <a:r>
              <a:rPr lang="zh-CN" altLang="zh-CN" sz="2800"/>
              <a:t>处得到一个最小、最亮的光斑，则该凸透镜的焦距为</a:t>
            </a:r>
            <a:br>
              <a:rPr lang="en-US" altLang="zh-CN" sz="2800"/>
            </a:br>
            <a:r>
              <a:rPr lang="zh-CN" altLang="zh-CN" sz="2800" u="sng"/>
              <a:t>　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/>
              <a:t>cm</a:t>
            </a:r>
            <a:r>
              <a:rPr lang="zh-CN" altLang="zh-CN" sz="2800"/>
              <a:t>；若将一个物体放在此透镜前</a:t>
            </a:r>
            <a:r>
              <a:rPr lang="en-US" altLang="zh-CN" sz="2800"/>
              <a:t>40 cm</a:t>
            </a:r>
            <a:r>
              <a:rPr lang="zh-CN" altLang="zh-CN" sz="2800"/>
              <a:t>处，可在透镜另一侧光屏上得到一个倒立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放大</a:t>
            </a:r>
            <a:r>
              <a:rPr lang="en-US" altLang="zh-CN" sz="2800"/>
              <a:t>”“</a:t>
            </a:r>
            <a:r>
              <a:rPr lang="zh-CN" altLang="zh-CN" sz="2800"/>
              <a:t>等大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缩小</a:t>
            </a:r>
            <a:r>
              <a:rPr lang="en-US" altLang="zh-CN" sz="2800"/>
              <a:t>”</a:t>
            </a:r>
            <a:r>
              <a:rPr lang="zh-CN" altLang="zh-CN" sz="2800"/>
              <a:t>）的实像．</a:t>
            </a:r>
            <a:endParaRPr lang="zh-CN" altLang="en-US" sz="2800"/>
          </a:p>
        </p:txBody>
      </p:sp>
      <p:sp>
        <p:nvSpPr>
          <p:cNvPr id="31748" name="矩形 2"/>
          <p:cNvSpPr/>
          <p:nvPr/>
        </p:nvSpPr>
        <p:spPr>
          <a:xfrm>
            <a:off x="954088" y="3321050"/>
            <a:ext cx="5445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15</a:t>
            </a:r>
            <a:endParaRPr lang="zh-CN" altLang="en-US" sz="2800"/>
          </a:p>
        </p:txBody>
      </p:sp>
      <p:sp>
        <p:nvSpPr>
          <p:cNvPr id="31749" name="矩形 5"/>
          <p:cNvSpPr/>
          <p:nvPr/>
        </p:nvSpPr>
        <p:spPr>
          <a:xfrm>
            <a:off x="6553200" y="3935413"/>
            <a:ext cx="9032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缩小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2771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天水）小明将一支点燃的蜡烛放在凸透镜（</a:t>
            </a:r>
            <a:r>
              <a:rPr lang="en-US" altLang="zh-CN" sz="2800" i="1"/>
              <a:t>f</a:t>
            </a:r>
            <a:r>
              <a:rPr lang="zh-CN" altLang="zh-CN" sz="2800"/>
              <a:t>＝</a:t>
            </a:r>
            <a:r>
              <a:rPr lang="en-US" altLang="zh-CN" sz="2800"/>
              <a:t>10 cm</a:t>
            </a:r>
            <a:r>
              <a:rPr lang="zh-CN" altLang="zh-CN" sz="2800"/>
              <a:t>）前</a:t>
            </a:r>
            <a:r>
              <a:rPr lang="en-US" altLang="zh-CN" sz="2800"/>
              <a:t>18 cm</a:t>
            </a:r>
            <a:r>
              <a:rPr lang="zh-CN" altLang="zh-CN" sz="2800"/>
              <a:t>处，光屏上得到了烛焰倒立、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的清晰像．然后他在蜡烛和凸透镜之间放置了一个远视眼镜片，由于远视眼镜片对光线有</a:t>
            </a:r>
            <a:r>
              <a:rPr lang="zh-CN" altLang="zh-CN" sz="2800" u="sng"/>
              <a:t>　　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/>
              <a:t>作用，所以光屏上烛焰的清晰像变模糊了（如下图所示）</a:t>
            </a:r>
            <a:r>
              <a:rPr lang="en-US" altLang="zh-CN" sz="2800"/>
              <a:t>.</a:t>
            </a:r>
            <a:r>
              <a:rPr lang="zh-CN" altLang="zh-CN" sz="2800"/>
              <a:t>若想在光屏上</a:t>
            </a:r>
            <a:br>
              <a:rPr lang="en-US" altLang="zh-CN" sz="2800"/>
            </a:br>
            <a:r>
              <a:rPr lang="zh-CN" altLang="zh-CN" sz="2800"/>
              <a:t>重新得到清晰的烛焰像，他可将光</a:t>
            </a:r>
            <a:br>
              <a:rPr lang="en-US" altLang="zh-CN" sz="2800"/>
            </a:br>
            <a:r>
              <a:rPr lang="zh-CN" altLang="zh-CN" sz="2800"/>
              <a:t>屏</a:t>
            </a:r>
            <a:r>
              <a:rPr lang="zh-CN" altLang="zh-CN" sz="2800" u="sng"/>
              <a:t>　　　　　</a:t>
            </a:r>
            <a:r>
              <a:rPr lang="zh-CN" altLang="zh-CN" sz="2800"/>
              <a:t>凸透镜．</a:t>
            </a:r>
            <a:endParaRPr lang="zh-CN" altLang="en-US" sz="2800"/>
          </a:p>
        </p:txBody>
      </p:sp>
      <p:pic>
        <p:nvPicPr>
          <p:cNvPr id="32772" name="图片 1"/>
          <p:cNvPicPr>
            <a:picLocks noChangeAspect="1"/>
          </p:cNvPicPr>
          <p:nvPr/>
        </p:nvPicPr>
        <p:blipFill>
          <a:blip r:embed="rId2"/>
          <a:srcRect r="80104"/>
          <a:stretch>
            <a:fillRect/>
          </a:stretch>
        </p:blipFill>
        <p:spPr>
          <a:xfrm>
            <a:off x="6246813" y="4171950"/>
            <a:ext cx="2266950" cy="1803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3" name="矩形 5"/>
          <p:cNvSpPr/>
          <p:nvPr/>
        </p:nvSpPr>
        <p:spPr>
          <a:xfrm>
            <a:off x="1081088" y="2220913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放大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2774" name="矩形 6"/>
          <p:cNvSpPr/>
          <p:nvPr/>
        </p:nvSpPr>
        <p:spPr>
          <a:xfrm>
            <a:off x="1325563" y="3536950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会聚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2775" name="矩形 7"/>
          <p:cNvSpPr/>
          <p:nvPr/>
        </p:nvSpPr>
        <p:spPr>
          <a:xfrm>
            <a:off x="1444625" y="5422900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靠近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3" grpId="0"/>
      <p:bldP spid="32774" grpId="0"/>
      <p:bldP spid="3277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3795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甘肃）新冠疫情期间，不少学生用手机上网课，长时间盯着屏幕，容易导致视力下降，患上近视眼，上图中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甲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乙</a:t>
            </a:r>
            <a:r>
              <a:rPr lang="en-US" altLang="zh-CN" sz="2800"/>
              <a:t>”</a:t>
            </a:r>
            <a:r>
              <a:rPr lang="zh-CN" altLang="zh-CN" sz="2800"/>
              <a:t>）是近视眼的光路示意图，人眼的成像原理与</a:t>
            </a:r>
            <a:r>
              <a:rPr lang="zh-CN" altLang="zh-CN" sz="2800" u="sng"/>
              <a:t>　　</a:t>
            </a:r>
            <a:r>
              <a:rPr lang="en-US" altLang="zh-CN" sz="2800" u="sng"/>
              <a:t>   </a:t>
            </a:r>
            <a:r>
              <a:rPr lang="zh-CN" altLang="zh-CN" sz="2800" u="sng"/>
              <a:t>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（选填“照相机”“投影仪”或“放大镜”）相同．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3796" name="图片 1"/>
          <p:cNvPicPr>
            <a:picLocks noChangeAspect="1"/>
          </p:cNvPicPr>
          <p:nvPr/>
        </p:nvPicPr>
        <p:blipFill>
          <a:blip r:embed="rId2"/>
          <a:srcRect r="63507"/>
          <a:stretch>
            <a:fillRect/>
          </a:stretch>
        </p:blipFill>
        <p:spPr>
          <a:xfrm>
            <a:off x="2144713" y="4171950"/>
            <a:ext cx="4854575" cy="2105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7" name="矩形 5"/>
          <p:cNvSpPr/>
          <p:nvPr/>
        </p:nvSpPr>
        <p:spPr>
          <a:xfrm>
            <a:off x="3563938" y="2244725"/>
            <a:ext cx="5445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乙</a:t>
            </a:r>
            <a:endParaRPr lang="zh-CN" altLang="en-US" sz="2800"/>
          </a:p>
        </p:txBody>
      </p:sp>
      <p:sp>
        <p:nvSpPr>
          <p:cNvPr id="33798" name="矩形 6"/>
          <p:cNvSpPr/>
          <p:nvPr/>
        </p:nvSpPr>
        <p:spPr>
          <a:xfrm>
            <a:off x="6877050" y="2886075"/>
            <a:ext cx="12620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照相机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7" grpId="0"/>
      <p:bldP spid="3379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4819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娄底）如下图，</a:t>
            </a:r>
            <a:r>
              <a:rPr lang="en-US" altLang="zh-CN" sz="2800" i="1"/>
              <a:t>OA</a:t>
            </a:r>
            <a:r>
              <a:rPr lang="zh-CN" altLang="zh-CN" sz="2800"/>
              <a:t>是光源</a:t>
            </a:r>
            <a:r>
              <a:rPr lang="en-US" altLang="zh-CN" sz="2800" i="1"/>
              <a:t>S</a:t>
            </a:r>
            <a:r>
              <a:rPr lang="zh-CN" altLang="zh-CN" sz="2800"/>
              <a:t>发出的一条经平面镜反射后的反射光线，反射光线</a:t>
            </a:r>
            <a:r>
              <a:rPr lang="en-US" altLang="zh-CN" sz="2800" i="1"/>
              <a:t>OA</a:t>
            </a:r>
            <a:r>
              <a:rPr lang="zh-CN" altLang="zh-CN" sz="2800"/>
              <a:t>经过了凸透镜焦点</a:t>
            </a:r>
            <a:r>
              <a:rPr lang="en-US" altLang="zh-CN" sz="2800" i="1"/>
              <a:t>F</a:t>
            </a:r>
            <a:r>
              <a:rPr lang="en-US" altLang="zh-CN" sz="2800"/>
              <a:t>.</a:t>
            </a:r>
            <a:r>
              <a:rPr lang="zh-CN" altLang="zh-CN" sz="2800"/>
              <a:t>请作出</a:t>
            </a:r>
            <a:r>
              <a:rPr lang="en-US" altLang="zh-CN" sz="2800" i="1"/>
              <a:t>OA</a:t>
            </a:r>
            <a:r>
              <a:rPr lang="zh-CN" altLang="zh-CN" sz="2800"/>
              <a:t>的入射光线和经凸透镜折射后的折射光线．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482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2713" y="3595688"/>
            <a:ext cx="3629025" cy="18383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4821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5225" y="3643313"/>
            <a:ext cx="3619500" cy="17430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43" name="标题 3"/>
          <p:cNvSpPr>
            <a:spLocks noGrp="1"/>
          </p:cNvSpPr>
          <p:nvPr>
            <p:ph type="title" idx="4294967295"/>
          </p:nvPr>
        </p:nvSpPr>
        <p:spPr>
          <a:xfrm>
            <a:off x="508000" y="7016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丹东）如上图，凹透镜与凸透镜的主光轴平行且凸透镜的主光轴与水面重合，凹透镜的虚焦点为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，凸透镜的焦点为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，一条光线经凹透镜（该光线的延长线过凹透镜的虚焦点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）折射后射向凸透镜，后经凸透镜折射后最终射入水中，请画出此过程的光路图</a:t>
            </a:r>
            <a:r>
              <a:rPr lang="en-US" altLang="zh-CN" sz="2800"/>
              <a:t>.  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4289425"/>
            <a:ext cx="2638425" cy="18669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5845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4289425"/>
            <a:ext cx="2782888" cy="1952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6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541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广东）请画出下图中入射光线经凸透镜后的折射光线．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6868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9725" y="2924175"/>
            <a:ext cx="2786063" cy="2152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69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9725" y="2935288"/>
            <a:ext cx="2786063" cy="22272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789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2018·</a:t>
            </a:r>
            <a:r>
              <a:rPr lang="zh-CN" altLang="zh-CN" sz="2800"/>
              <a:t>广东）如上图所示，光线经过平面镜反射后射向凹透镜，请画出射向平面镜的入射光线和经过凹透镜后的折射光线，并在图中标出入射角的度数．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7892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8963" y="3195638"/>
            <a:ext cx="2338387" cy="22336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7893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1363" y="3130550"/>
            <a:ext cx="2387600" cy="23637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1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827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2017·</a:t>
            </a:r>
            <a:r>
              <a:rPr lang="zh-CN" altLang="zh-CN" sz="2800"/>
              <a:t>广东）如上图所示，请你根据近视眼的矫正方法，完成光路图．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8916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000" y="3238500"/>
            <a:ext cx="3781425" cy="1466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8917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3000" y="3163888"/>
            <a:ext cx="3851275" cy="15509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8918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176000" y="121793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139</Paragraphs>
  <Slides>37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baseType="lpstr" size="47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Courier New</vt:lpstr>
      <vt:lpstr>版式</vt:lpstr>
      <vt:lpstr>PowerPoint Presentation</vt:lpstr>
      <vt:lpstr>PowerPoint Presentation</vt:lpstr>
      <vt:lpstr>PowerPoint Presentation</vt:lpstr>
      <vt:lpstr>1.分类：中间厚、边缘薄的透镜叫　　　　　透镜；中间薄、边缘厚的透镜叫　　　　　透镜．2.基本概念：主光轴和光心：连接透镜两个球面的球心的直线，叫主光轴．在主光轴上有一个特殊的点，光线经过该点时，其传播方向不变，这个点叫透镜的　　　　　（O）.</vt:lpstr>
      <vt:lpstr>3.对光线的作用：凸透镜对光有　　　　　作用，凹透镜对光有　　　　　作用．4.粗测凸透镜焦距：使凸透镜正对太阳光，下面放一张白纸，调节凸透镜到白纸的距离，直到白纸上光斑最小、最亮为止，然后用刻度尺量出凸透镜到白纸上光斑中心的距离就是凸透镜的　　　　　．</vt:lpstr>
      <vt:lpstr>5.三条特殊光线作图：</vt:lpstr>
      <vt:lpstr>PowerPoint Presentation</vt:lpstr>
      <vt:lpstr>1.眼睛成像原理：晶状体相当于　　　　　，视网膜相当于　　　　　，所成的像是　　　　　、　　　　　的实像．</vt:lpstr>
      <vt:lpstr>2.近视眼、远视眼及其矫正</vt:lpstr>
      <vt:lpstr>1.显微镜：物镜相当于　　　　　，目镜相当于　　　　　，最终成一个倒立放大的虚像．2.望远镜：物镜相当于　　　　　，目镜相当于　　　　　，最终成一个倒立的虚像．</vt:lpstr>
      <vt:lpstr>一　  透镜         （2019·永州）关于透镜及其应用，下列说法正确的是（　　）A.凸透镜对光有会聚作用，凹透镜对光有发散作用B．凸透镜只能成实像，凹透镜只能成虚像	C．近视眼镜的镜片是凸透镜	                        D．放大镜是凹透镜　 </vt:lpstr>
      <vt:lpstr>【点拔】凸透镜对光有会聚作用，如远视眼镜（老花镜）、照相机、投影仪、放大镜，显微镜的镜头都是凸透镜；凹透镜对光有发散作用，如近视眼镜、防盗门上的“猫眼”属于凹透镜．凸透镜既可以成实像，也可以成虚像；凹透镜只能成虚像．</vt:lpstr>
      <vt:lpstr>               （2020·咸宁）关于常见的光学仪器，下列说法正确的是（　　）A．焦距越小的凸透镜，对光的会聚作用越明显B．校园内安装的监控摄像头，相当于一个凹透镜C．想要矫正近视眼，要用适当的凸透镜片做成眼镜	D．平行于主光轴的光，通过凹透镜后一定经过焦点</vt:lpstr>
      <vt:lpstr>二　  透镜的作图　          （1）（2020·永州）如图1所示，O为凸透镜的光心，F为焦点，请将光路补充完整．（2）（2020·泰州）如图2所示，完成图中光路．（根据要求完成下列作图）.</vt:lpstr>
      <vt:lpstr>【点拔】（1）凸透镜的特殊光线作图：过光心，方向不变；平行于主光轴的光线，折射后经过焦点；经过焦点的光线，折射后平行于主光轴；（2）凹透镜的特殊光线作图：过光心，方向不变；平行于主光轴的光线，折射光线的反向延长线经过虚焦点；指向虚焦点的光线，折射后平行于主光轴；（3）物体发出的所有光线，经过透镜后都经过像点（反向延长后相交于像点）</vt:lpstr>
      <vt:lpstr>              （1）（2020·福建）如图3，点光源S位于凸透镜一侧．在图中画出S发出的两条光线通过凸透镜后的折射光线．（2）（2020·岳阳）图4中已给出入射光线和出射光线，请在方框中画出适当的透镜．</vt:lpstr>
      <vt:lpstr>三　  凸透镜成像规律及其应用　            （2020·乐山）在“探究凸透镜成像的规律”实验中，下列说法正确的是（　　）A．将蜡烛移至a处时，移动光屏，可看见放大、正立的实像B．将蜡烛移至b处时，移动光屏，可看见缩小、倒立的实像C．将蜡烛移至c处时，移动光屏，可看见放大、倒立的实像D．将蜡烛移至d处时，移动光屏，可看见放大、正立的虚像</vt:lpstr>
      <vt:lpstr>【点拔】凸透镜成像规律：物距大于2倍焦距，成倒立缩小的实像，应用于照相机（摄像头）；        物距大于1倍焦距，小于2倍焦距，成倒立放大的实像，应用于投影仪；        物距小于1倍焦距，成正立放大的虚像，应用于放大镜        实像能用光屏接收，一定是倒立的；虚像不能用光屏接收，是正立的．</vt:lpstr>
      <vt:lpstr>              （2020·山西）小亮在重阳节送给奶奶一个台式放大镜（如右图）.放大镜的焦距为25 cm.奶奶正确使用这个放大镜看书时（　　）A.书与放大镜之间的距离应等于25 cm	    B．书与放大镜之间的距离应小于25 cm	C．看到的是倒立、放大的虚像	          D．看到的是正立、放大的实像</vt:lpstr>
      <vt:lpstr>四　  眼睛和眼镜　         （2020·甘孜州）关于近视和远视的成因如下图所示，下列说法正确的是（　　）A．甲为近视眼，可佩戴凹透镜矫正	       B．乙为近视眼，可佩戴凸透镜矫正	C．甲为远视眼，可佩戴凸透镜矫正	     D．乙为远视眼，可佩戴凹透镜矫正</vt:lpstr>
      <vt:lpstr>【点拔】近视眼：晶状体太厚，折光能力太强，看不清远处的物体，成像在视网膜之前，用凹透镜矫正； 远视眼：晶状体太薄，折光能力太弱，看不清近处的物体，成像在视网膜之后，用凸透镜矫正．</vt:lpstr>
      <vt:lpstr>                （2020·常德）如下图关于透镜的应用，下列说法中正确的是（　　）A．凹透镜可以矫正远视眼	                   B．凸透镜可以矫正近视眼	C．显微镜的目镜成正立放大的虚像	              D．望远镜的目镜成正立放大的实像</vt:lpstr>
      <vt:lpstr>1.凸透镜对光线有会聚作用，是指折射光线比入射光线更靠近主光轴，不一定相交于一点；凹透镜对光线的发散作用是指折射光线比入射光线更远离主光轴．2.透镜应用了光的折射原理，面镜应用了光的反射原理．3.看不清远处的是近视眼，晶状体太厚，折光能力太强，成像在视网膜之前，用凹透镜矫正；看不清近处的是远视眼，晶状体太薄，折光能力太弱，成像在视网膜之后，用凸透镜矫正．</vt:lpstr>
      <vt:lpstr>1.（2020·娄底）下列关于光的知识应用的说法，正确的是（　　）A．照相机的原理是利用凸透镜能成正立、缩小的虚像    B．电视机遥控器是利用超声波实现遥控的	C．近视眼镜是利用凹透镜对光的发散作用	    D．投影仪的原理是利用凸透镜能成正立、放大的实像</vt:lpstr>
      <vt:lpstr>2.（2020·泰州）如下图是学校测温棚里的红外线测温仪，它既能测温，也能摄像，其镜头相当于凸透镜，它正常工作时所成像的性质是（　　）A．正立放大的虚像        B．倒立缩小的实像            C．倒立放大的实像	    D．正立缩小的实像</vt:lpstr>
      <vt:lpstr>3.（2020·福建）小明只能看清近处的物体，而看不清远处的物体，来自远处某点的光会聚在他的视网膜前．那么（　　）A．他可能患上近视眼，需用凸透镜矫正	            B．他可能患上近视眼，需用凹透镜矫正	C．他可能患上远视眼，需用凸透镜矫正	               D．他可能患上远视眼，需用凹透镜矫正</vt:lpstr>
      <vt:lpstr>4.（2020·枣庄）在探究凸透镜成像规律的实验中，小欢将点燃的蜡烛放在凸透镜前某一位置时，恰好在凸透镜后30 cm处的光屏上出现一个与蜡烛等大倒立的像；若将此蜡烛移至凸透镜前12 cm处时，则（　　）A．光屏上出现倒立放大的实像	B．光屏上出现倒立缩小的实像	C．无论怎样移动光屏，光屏上均不会出现实像D．将光屏远离凸透镜方向移动一段距离，光屏上才会出现倒立放大的实像</vt:lpstr>
      <vt:lpstr>5.（2020·宁波）在“探究凸透镜的成像特点”实验中，所用凸透镜的焦距为10 cm，光屏是用表面涂有白漆的铁板制成．小科把“F”发光物置于离凸透镜13 cm处，移动光屏，在光屏上找到清晰的像，如上图所示．小科看到光屏上像的形状和大小分别是（　　）A.   、放大    B.   、放大    C.   、缩小     D.   、缩小</vt:lpstr>
      <vt:lpstr>6.（2020·恩施州）将矿泉水瓶遗弃野外易引起山火，是因为瓶中的水相当于　　　　　，可会聚太阳光引燃干草或枯枝．隔着薄膜上的水滴看很近的字，会看到通过水滴形成的　　　　　的虚像（具体描述像的性质）；如果想让看到的字再变大点，应让水滴　　　　　　　（选填“靠近字”“远离字”或“面积增大”）.</vt:lpstr>
      <vt:lpstr>7.（2020·龙东）在“探究凸透镜成像规律”的实验中，将凸透镜正对着太阳，在距凸透镜15 cm处得到一个最小、最亮的光斑，则该凸透镜的焦距为　　  　cm；若将一个物体放在此透镜前40 cm处，可在透镜另一侧光屏上得到一个倒立　　　　（选填“放大”“等大”或“缩小”）的实像．</vt:lpstr>
      <vt:lpstr>8.（2020·天水）小明将一支点燃的蜡烛放在凸透镜（f＝10 cm）前18 cm处，光屏上得到了烛焰倒立、　　　　　的清晰像．然后他在蜡烛和凸透镜之间放置了一个远视眼镜片，由于远视眼镜片对光线有　　　  　.作用，所以光屏上烛焰的清晰像变模糊了（如下图所示）.若想在光屏上重新得到清晰的烛焰像，他可将光屏　　　　　凸透镜．</vt:lpstr>
      <vt:lpstr>9.（2020·甘肃）新冠疫情期间，不少学生用手机上网课，长时间盯着屏幕，容易导致视力下降，患上近视眼，上图中　　　　（选填“甲”或“乙”）是近视眼的光路示意图，人眼的成像原理与　　   　　.　（选填“照相机”“投影仪”或“放大镜”）相同．</vt:lpstr>
      <vt:lpstr>10.（2020·娄底）如下图，OA是光源S发出的一条经平面镜反射后的反射光线，反射光线OA经过了凸透镜焦点F.请作出OA的入射光线和经凸透镜折射后的折射光线．</vt:lpstr>
      <vt:lpstr>11.（2020·丹东）如上图，凹透镜与凸透镜的主光轴平行且凸透镜的主光轴与水面重合，凹透镜的虚焦点为F1，凸透镜的焦点为F2，一条光线经凹透镜（该光线的延长线过凹透镜的虚焦点F1）折射后射向凸透镜，后经凸透镜折射后最终射入水中，请画出此过程的光路图.  </vt:lpstr>
      <vt:lpstr>1.（2020·广东）请画出下图中入射光线经凸透镜后的折射光线．</vt:lpstr>
      <vt:lpstr>2.（2018·广东）如上图所示，光线经过平面镜反射后射向凹透镜，请画出射向平面镜的入射光线和经过凹透镜后的折射光线，并在图中标出入射角的度数．</vt:lpstr>
      <vt:lpstr>3.（2017·广东）如上图所示，请你根据近视眼的矫正方法，完成光路图．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2021-03-04T21:41:12.144</cp:lastPrinted>
  <dcterms:created xsi:type="dcterms:W3CDTF">2021-03-04T21:41:12Z</dcterms:created>
  <dcterms:modified xsi:type="dcterms:W3CDTF">2021-03-04T13:41:19Z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