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Lst>
  <p:sldSz cx="9144000" cy="6858000" type="screen4x3"/>
  <p:notesSz cx="6858000" cy="9144000"/>
  <p:custDataLst>
    <p:tags r:id="rId36"/>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tags" Target="tags/tag1.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heme" Target="theme/theme1.xml" /><Relationship Id="rId4" Type="http://schemas.openxmlformats.org/officeDocument/2006/relationships/handoutMaster" Target="handoutMasters/handoutMaster1.xml" /><Relationship Id="rId40"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35842"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35843"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6DA9F6D2-4817-4B25-81F2-439C542FD8B6}" type="datetime1">
              <a:rPr lang="zh-CN" altLang="en-US" sz="1200">
                <a:latin typeface="Calibri" pitchFamily="34" charset="0"/>
              </a:rPr>
              <a:t>*</a:t>
            </a:fld>
            <a:endParaRPr lang="zh-CN" altLang="en-US" sz="1200">
              <a:latin typeface="Calibri" pitchFamily="34" charset="0"/>
            </a:endParaRPr>
          </a:p>
        </p:txBody>
      </p:sp>
      <p:sp>
        <p:nvSpPr>
          <p:cNvPr id="35844"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35845"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22695E30-7C0F-4585-A7A3-AA146B95E7EF}"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33794"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33795"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73CCE78F-5625-4AB4-A514-721E82A294C2}" type="datetime1">
              <a:rPr lang="zh-CN" altLang="en-US" sz="1200">
                <a:latin typeface="Calibri" pitchFamily="34" charset="0"/>
              </a:rPr>
              <a:t>*</a:t>
            </a:fld>
            <a:endParaRPr lang="zh-CN" altLang="en-US" sz="1200">
              <a:latin typeface="Calibri" pitchFamily="34" charset="0"/>
            </a:endParaRPr>
          </a:p>
        </p:txBody>
      </p:sp>
      <p:sp>
        <p:nvSpPr>
          <p:cNvPr id="33796"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33797"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33798"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33799"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AAF092FA-266A-49F4-B3BA-1C4D2124C3A1}"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4818"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34819"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34820"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7D5DADD5-59BE-41ED-8560-2FDF863C395E}"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69E2699A-0413-4966-9905-C89A8091AF60}"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927EF1AF-C99E-4D24-B85A-2A23DCF20909}"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 Id="rId3" Type="http://schemas.openxmlformats.org/officeDocument/2006/relationships/image" Target="../media/image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 Id="rId3" Type="http://schemas.openxmlformats.org/officeDocument/2006/relationships/image" Target="../media/image4.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image" Target="../media/image6.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emf"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image" Target="../media/image9.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2.emf" /><Relationship Id="rId3" Type="http://schemas.openxmlformats.org/officeDocument/2006/relationships/image" Target="../media/image13.emf"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emf"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5.emf"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 Id="rId3" Type="http://schemas.openxmlformats.org/officeDocument/2006/relationships/image" Target="../media/image18.emf"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emf"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0.png" /><Relationship Id="rId3" Type="http://schemas.openxmlformats.org/officeDocument/2006/relationships/image" Target="../media/image21.emf"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emf" /><Relationship Id="rId3" Type="http://schemas.openxmlformats.org/officeDocument/2006/relationships/image" Target="../media/image2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5"/>
          <p:cNvSpPr txBox="1">
            <a:spLocks noChangeArrowheads="1"/>
          </p:cNvSpPr>
          <p:nvPr/>
        </p:nvSpPr>
        <p:spPr bwMode="auto">
          <a:xfrm>
            <a:off x="1998133" y="2185811"/>
            <a:ext cx="5204178" cy="707886"/>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第三板块 能量</a:t>
            </a:r>
            <a:endParaRPr lang="zh-CN" altLang="en-US" sz="4000" b="1">
              <a:solidFill>
                <a:srgbClr val="1B5337"/>
              </a:solidFill>
              <a:latin typeface="黑体" panose="02010609060101010101" pitchFamily="49" charset="-122"/>
              <a:ea typeface="黑体" panose="02010609060101010101" pitchFamily="49" charset="-122"/>
            </a:endParaRPr>
          </a:p>
        </p:txBody>
      </p:sp>
      <p:sp>
        <p:nvSpPr>
          <p:cNvPr id="2060" name="文本框 14"/>
          <p:cNvSpPr txBox="1">
            <a:spLocks noChangeArrowheads="1"/>
          </p:cNvSpPr>
          <p:nvPr/>
        </p:nvSpPr>
        <p:spPr bwMode="auto">
          <a:xfrm>
            <a:off x="1762654" y="3553883"/>
            <a:ext cx="5889625" cy="52387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anose="02010609060101010101" pitchFamily="49" charset="-122"/>
                <a:ea typeface="黑体" panose="02010609060101010101" pitchFamily="49" charset="-122"/>
              </a:rPr>
              <a:t>15</a:t>
            </a:r>
            <a:r>
              <a:rPr lang="zh-CN" altLang="en-US" sz="2800" b="1" spc="0">
                <a:solidFill>
                  <a:srgbClr val="1B5337"/>
                </a:solidFill>
                <a:latin typeface="黑体" panose="02010609060101010101" pitchFamily="49" charset="-122"/>
                <a:ea typeface="黑体" panose="02010609060101010101" pitchFamily="49" charset="-122"/>
              </a:rPr>
              <a:t>课时　功和功率</a:t>
            </a:r>
            <a:endParaRPr lang="zh-CN" altLang="en-US" sz="28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4" name="文本框 18">
            <a:hlinkClick r:id="" action="ppaction://noaction"/>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1"/>
          <p:cNvGraphicFramePr>
            <a:graphicFrameLocks noGrp="1"/>
          </p:cNvGraphicFramePr>
          <p:nvPr/>
        </p:nvGraphicFramePr>
        <p:xfrm>
          <a:off x="377825" y="1089025"/>
          <a:ext cx="8304212" cy="5049520"/>
        </p:xfrm>
        <a:graphic>
          <a:graphicData uri="http://schemas.openxmlformats.org/drawingml/2006/table">
            <a:tbl>
              <a:tblPr/>
              <a:tblGrid>
                <a:gridCol w="2441575"/>
                <a:gridCol w="2012950"/>
                <a:gridCol w="1905000"/>
                <a:gridCol w="1944688"/>
              </a:tblGrid>
              <a:tr h="365125">
                <a:tc rowSpan="2">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课程标准</a:t>
                      </a:r>
                      <a:endParaRPr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近三年考到的知识点</a:t>
                      </a:r>
                      <a:endParaRPr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365125">
                <a:tc vMerge="1">
                  <a:txBody>
                    <a:bodyPr/>
                    <a:lstStyle/>
                    <a:p/>
                  </a:txBody>
                  <a:tcPr>
                    <a:lnL w="12700">
                      <a:solidFill>
                        <a:srgbClr val="37A76F"/>
                      </a:solidFill>
                      <a:miter lim="800000"/>
                    </a:lnL>
                    <a:lnR w="12700">
                      <a:solidFill>
                        <a:srgbClr val="37A76F"/>
                      </a:solidFill>
                      <a:miter lim="800000"/>
                    </a:lnR>
                    <a:lnB w="12700">
                      <a:miter lim="800000"/>
                    </a:lnB>
                  </a:tcPr>
                </a:tc>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2018</a:t>
                      </a:r>
                      <a:endParaRPr lang="zh-CN" altLang="zh-CN"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2019</a:t>
                      </a:r>
                      <a:endParaRPr lang="zh-CN" altLang="zh-CN"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2020</a:t>
                      </a:r>
                      <a:endParaRPr lang="zh-CN" altLang="zh-CN"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127250">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ts val="3400"/>
                        </a:lnSpc>
                      </a:pPr>
                      <a:r>
                        <a:rPr lang="en-US" altLang="zh-CN" sz="2400">
                          <a:solidFill>
                            <a:srgbClr val="000000"/>
                          </a:solidFill>
                          <a:latin typeface="Times New Roman" panose="02020603050405020304" pitchFamily="18" charset="0"/>
                          <a:ea typeface="黑体" panose="02010609060101010101" pitchFamily="49" charset="-122"/>
                        </a:rPr>
                        <a:t>3.1.3</a:t>
                      </a:r>
                      <a:r>
                        <a:rPr lang="en-US" altLang="zh-CN" sz="2400">
                          <a:solidFill>
                            <a:srgbClr val="000000"/>
                          </a:solidFill>
                          <a:latin typeface="Times New Roman" panose="02020603050405020304" pitchFamily="18" charset="0"/>
                          <a:ea typeface="黑体" panose="02010609060101010101" pitchFamily="49" charset="-122"/>
                        </a:rPr>
                        <a:t>结合实例，认识功的概念．</a:t>
                      </a:r>
                      <a:endParaRPr lang="en-US" altLang="zh-CN" sz="2400">
                        <a:solidFill>
                          <a:srgbClr val="000000"/>
                        </a:solidFill>
                        <a:latin typeface="Times New Roman" panose="02020603050405020304" pitchFamily="18" charset="0"/>
                        <a:ea typeface="黑体" panose="02010609060101010101" pitchFamily="49" charset="-122"/>
                      </a:endParaRPr>
                    </a:p>
                    <a:p>
                      <a:pPr marL="0" lvl="0" indent="0" eaLnBrk="1" hangingPunct="1">
                        <a:lnSpc>
                          <a:spcPts val="3400"/>
                        </a:lnSpc>
                      </a:pPr>
                      <a:r>
                        <a:rPr lang="en-US" altLang="zh-CN" sz="2400">
                          <a:solidFill>
                            <a:srgbClr val="000000"/>
                          </a:solidFill>
                          <a:latin typeface="Times New Roman" panose="02020603050405020304" pitchFamily="18" charset="0"/>
                          <a:ea typeface="黑体" panose="02010609060101010101" pitchFamily="49" charset="-122"/>
                        </a:rPr>
                        <a:t>知道做功的过程就是能量转化或转移的过程．</a:t>
                      </a:r>
                      <a:endParaRPr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anose="02020603050405020304"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127250">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lnSpc>
                          <a:spcPts val="3400"/>
                        </a:lnSpc>
                      </a:pPr>
                      <a:r>
                        <a:rPr lang="en-US" altLang="zh-CN" sz="2400">
                          <a:solidFill>
                            <a:srgbClr val="000000"/>
                          </a:solidFill>
                          <a:latin typeface="Times New Roman" panose="02020603050405020304" pitchFamily="18" charset="0"/>
                          <a:ea typeface="黑体" panose="02010609060101010101" pitchFamily="49" charset="-122"/>
                        </a:rPr>
                        <a:t>3.2.2</a:t>
                      </a:r>
                      <a:r>
                        <a:rPr lang="en-US" altLang="zh-CN" sz="2400">
                          <a:solidFill>
                            <a:srgbClr val="000000"/>
                          </a:solidFill>
                          <a:latin typeface="Times New Roman" panose="02020603050405020304" pitchFamily="18" charset="0"/>
                          <a:ea typeface="黑体" panose="02010609060101010101" pitchFamily="49" charset="-122"/>
                        </a:rPr>
                        <a:t>知道机械功和功率．用生活中的实例说明机械功和功率的含义．</a:t>
                      </a:r>
                      <a:endParaRPr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起重机提升重物的功率</a:t>
                      </a:r>
                      <a:endParaRPr sz="2400">
                        <a:solidFill>
                          <a:srgbClr val="000000"/>
                        </a:solidFill>
                        <a:latin typeface="Times New Roman" panose="02020603050405020304" pitchFamily="18" charset="0"/>
                        <a:ea typeface="黑体" panose="02010609060101010101" pitchFamily="49" charset="-122"/>
                      </a:endParaRPr>
                    </a:p>
                    <a:p>
                      <a:pPr marL="0" lvl="0" indent="0" algn="ctr" eaLnBrk="1" hangingPunct="1"/>
                      <a:r>
                        <a:rPr sz="2400">
                          <a:solidFill>
                            <a:srgbClr val="000000"/>
                          </a:solidFill>
                          <a:latin typeface="Times New Roman" panose="02020603050405020304" pitchFamily="18" charset="0"/>
                          <a:ea typeface="黑体" panose="02010609060101010101" pitchFamily="49" charset="-122"/>
                        </a:rPr>
                        <a:t>（计算题</a:t>
                      </a:r>
                      <a:r>
                        <a:rPr lang="en-US" altLang="zh-CN" sz="2400">
                          <a:solidFill>
                            <a:srgbClr val="000000"/>
                          </a:solidFill>
                          <a:latin typeface="Times New Roman" panose="02020603050405020304" pitchFamily="18" charset="0"/>
                          <a:ea typeface="黑体" panose="02010609060101010101" pitchFamily="49" charset="-122"/>
                        </a:rPr>
                        <a:t>2</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滑轮组拉力的功率</a:t>
                      </a:r>
                      <a:endParaRPr sz="2400">
                        <a:solidFill>
                          <a:srgbClr val="000000"/>
                        </a:solidFill>
                        <a:latin typeface="Times New Roman" panose="02020603050405020304" pitchFamily="18" charset="0"/>
                        <a:ea typeface="黑体" panose="02010609060101010101" pitchFamily="49" charset="-122"/>
                      </a:endParaRPr>
                    </a:p>
                    <a:p>
                      <a:pPr marL="0" lvl="0" indent="0" algn="ctr" eaLnBrk="1" hangingPunct="1"/>
                      <a:r>
                        <a:rPr sz="2400">
                          <a:solidFill>
                            <a:srgbClr val="000000"/>
                          </a:solidFill>
                          <a:latin typeface="Times New Roman" panose="02020603050405020304" pitchFamily="18" charset="0"/>
                          <a:ea typeface="黑体" panose="02010609060101010101" pitchFamily="49" charset="-122"/>
                        </a:rPr>
                        <a:t>（计算题</a:t>
                      </a:r>
                      <a:r>
                        <a:rPr lang="en-US" altLang="zh-CN" sz="2400">
                          <a:solidFill>
                            <a:srgbClr val="000000"/>
                          </a:solidFill>
                          <a:latin typeface="Times New Roman" panose="02020603050405020304" pitchFamily="18" charset="0"/>
                          <a:ea typeface="黑体" panose="02010609060101010101" pitchFamily="49" charset="-122"/>
                        </a:rPr>
                        <a:t>2</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5" tIns="0" rIns="6858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anose="02020603050405020304" pitchFamily="18" charset="0"/>
                          <a:ea typeface="黑体" panose="02010609060101010101" pitchFamily="49" charset="-122"/>
                        </a:rPr>
                        <a:t>功的计算</a:t>
                      </a:r>
                      <a:endParaRPr sz="2400">
                        <a:solidFill>
                          <a:srgbClr val="000000"/>
                        </a:solidFill>
                        <a:latin typeface="Times New Roman" panose="02020603050405020304" pitchFamily="18" charset="0"/>
                        <a:ea typeface="黑体" panose="02010609060101010101" pitchFamily="49" charset="-122"/>
                      </a:endParaRPr>
                    </a:p>
                    <a:p>
                      <a:pPr marL="0" lvl="0" indent="0" algn="ctr" eaLnBrk="1" hangingPunct="1"/>
                      <a:r>
                        <a:rPr sz="2400">
                          <a:solidFill>
                            <a:srgbClr val="000000"/>
                          </a:solidFill>
                          <a:latin typeface="Times New Roman" panose="02020603050405020304" pitchFamily="18" charset="0"/>
                          <a:ea typeface="黑体" panose="02010609060101010101" pitchFamily="49" charset="-122"/>
                        </a:rPr>
                        <a:t>（计算题</a:t>
                      </a:r>
                      <a:r>
                        <a:rPr lang="en-US" altLang="zh-CN" sz="2400">
                          <a:solidFill>
                            <a:srgbClr val="000000"/>
                          </a:solidFill>
                          <a:latin typeface="Times New Roman" panose="02020603050405020304" pitchFamily="18" charset="0"/>
                          <a:ea typeface="黑体" panose="02010609060101010101" pitchFamily="49" charset="-122"/>
                        </a:rPr>
                        <a:t>2</a:t>
                      </a:r>
                      <a:r>
                        <a:rPr lang="en-US" altLang="zh-CN" sz="2400">
                          <a:solidFill>
                            <a:srgbClr val="000000"/>
                          </a:solidFill>
                          <a:latin typeface="Times New Roman" panose="02020603050405020304" pitchFamily="18" charset="0"/>
                          <a:ea typeface="黑体" panose="02010609060101010101" pitchFamily="49" charset="-122"/>
                        </a:rPr>
                        <a:t>分）</a:t>
                      </a:r>
                      <a:endParaRPr sz="2400">
                        <a:solidFill>
                          <a:srgbClr val="000000"/>
                        </a:solidFill>
                        <a:latin typeface="等线" pitchFamily="2" charset="-122"/>
                        <a:ea typeface="等线" pitchFamily="2" charset="-122"/>
                      </a:endParaRPr>
                    </a:p>
                  </a:txBody>
                  <a:tcPr marL="68585" marR="6858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555625" y="1587500"/>
            <a:ext cx="1801813" cy="558800"/>
          </a:xfrm>
          <a:prstGeom prst="homePlate">
            <a:avLst>
              <a:gd name="adj" fmla="val 49994"/>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功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1"/>
          <p:cNvSpPr>
            <a:spLocks noGrp="1"/>
          </p:cNvSpPr>
          <p:nvPr>
            <p:ph type="title" idx="4294967295"/>
          </p:nvPr>
        </p:nvSpPr>
        <p:spPr>
          <a:xfrm>
            <a:off x="555625" y="2222500"/>
            <a:ext cx="825182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定义：力作用在物体上且物体在这个力的方向上移动了一段距离，就说这个力做了功．</a:t>
            </a:r>
            <a:br>
              <a:rPr lang="zh-CN" altLang="zh-CN" sz="2800"/>
            </a:br>
            <a:r>
              <a:rPr lang="en-US" altLang="zh-CN" sz="2800"/>
              <a:t>2.</a:t>
            </a:r>
            <a:r>
              <a:rPr lang="zh-CN" altLang="zh-CN" sz="2800"/>
              <a:t>两个必要因素：一是作用在物体上的</a:t>
            </a:r>
            <a:r>
              <a:rPr lang="zh-CN" altLang="zh-CN" sz="2800" u="sng"/>
              <a:t>　　　　</a:t>
            </a:r>
            <a:r>
              <a:rPr lang="zh-CN" altLang="zh-CN" sz="2800"/>
              <a:t>；二是物体在力的方向上通过的</a:t>
            </a:r>
            <a:r>
              <a:rPr lang="zh-CN" altLang="zh-CN" sz="2800" u="sng"/>
              <a:t>　　　　　</a:t>
            </a:r>
            <a:r>
              <a:rPr lang="zh-CN" altLang="zh-CN" sz="2800"/>
              <a:t>．</a:t>
            </a:r>
            <a:br>
              <a:rPr lang="zh-CN" altLang="zh-CN" sz="2800"/>
            </a:br>
            <a:endParaRPr lang="zh-CN" altLang="zh-CN" sz="2800"/>
          </a:p>
        </p:txBody>
      </p:sp>
      <p:sp>
        <p:nvSpPr>
          <p:cNvPr id="5125" name="矩形 2"/>
          <p:cNvSpPr/>
          <p:nvPr/>
        </p:nvSpPr>
        <p:spPr>
          <a:xfrm>
            <a:off x="5316538" y="4241800"/>
            <a:ext cx="126206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　距离</a:t>
            </a:r>
            <a:endParaRPr lang="zh-CN" altLang="en-US" sz="2800">
              <a:ea typeface="黑体" panose="02010609060101010101" pitchFamily="49" charset="-122"/>
            </a:endParaRPr>
          </a:p>
        </p:txBody>
      </p:sp>
      <p:sp>
        <p:nvSpPr>
          <p:cNvPr id="5126" name="矩形 5"/>
          <p:cNvSpPr/>
          <p:nvPr/>
        </p:nvSpPr>
        <p:spPr>
          <a:xfrm>
            <a:off x="7050088" y="3587750"/>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力</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126"/>
                                        </p:tgtEl>
                                        <p:attrNameLst>
                                          <p:attrName>style.visibility</p:attrName>
                                        </p:attrNameLst>
                                      </p:cBhvr>
                                      <p:to>
                                        <p:strVal val="visible"/>
                                      </p:to>
                                    </p:set>
                                    <p:anim calcmode="lin" valueType="num">
                                      <p:cBhvr additive="base">
                                        <p:cTn id="15" dur="500" fill="hold"/>
                                        <p:tgtEl>
                                          <p:spTgt spid="5126"/>
                                        </p:tgtEl>
                                        <p:attrNameLst>
                                          <p:attrName>ppt_x</p:attrName>
                                        </p:attrNameLst>
                                      </p:cBhvr>
                                      <p:tavLst>
                                        <p:tav tm="0">
                                          <p:val>
                                            <p:strVal val="#ppt_x"/>
                                          </p:val>
                                        </p:tav>
                                        <p:tav tm="100000">
                                          <p:val>
                                            <p:strVal val="#ppt_x"/>
                                          </p:val>
                                        </p:tav>
                                      </p:tavLst>
                                    </p:anim>
                                    <p:anim calcmode="lin" valueType="num">
                                      <p:cBhvr additive="base">
                                        <p:cTn id="16"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125"/>
                                        </p:tgtEl>
                                        <p:attrNameLst>
                                          <p:attrName>style.visibility</p:attrName>
                                        </p:attrNameLst>
                                      </p:cBhvr>
                                      <p:to>
                                        <p:strVal val="visible"/>
                                      </p:to>
                                    </p:set>
                                    <p:anim calcmode="lin" valueType="num">
                                      <p:cBhvr additive="base">
                                        <p:cTn id="21" dur="500" fill="hold"/>
                                        <p:tgtEl>
                                          <p:spTgt spid="5125"/>
                                        </p:tgtEl>
                                        <p:attrNameLst>
                                          <p:attrName>ppt_x</p:attrName>
                                        </p:attrNameLst>
                                      </p:cBhvr>
                                      <p:tavLst>
                                        <p:tav tm="0">
                                          <p:val>
                                            <p:strVal val="#ppt_x"/>
                                          </p:val>
                                        </p:tav>
                                        <p:tav tm="100000">
                                          <p:val>
                                            <p:strVal val="#ppt_x"/>
                                          </p:val>
                                        </p:tav>
                                      </p:tavLst>
                                    </p:anim>
                                    <p:anim calcmode="lin" valueType="num">
                                      <p:cBhvr additive="base">
                                        <p:cTn id="22"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5" grpId="0"/>
      <p:bldP spid="512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6147" name="标题 1"/>
          <p:cNvSpPr>
            <a:spLocks noGrp="1"/>
          </p:cNvSpPr>
          <p:nvPr>
            <p:ph type="title" idx="4294967295"/>
          </p:nvPr>
        </p:nvSpPr>
        <p:spPr>
          <a:xfrm>
            <a:off x="768350" y="1363663"/>
            <a:ext cx="7756525"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不做功的三种情况：</a:t>
            </a:r>
            <a:br>
              <a:rPr lang="zh-CN" altLang="zh-CN" sz="2800"/>
            </a:br>
            <a:r>
              <a:rPr lang="zh-CN" altLang="zh-CN" sz="2800"/>
              <a:t>（</a:t>
            </a:r>
            <a:r>
              <a:rPr lang="en-US" altLang="zh-CN" sz="2800"/>
              <a:t>1</a:t>
            </a:r>
            <a:r>
              <a:rPr lang="zh-CN" altLang="zh-CN" sz="2800"/>
              <a:t>）有力无距离（例如：推而未动、搬而未起．）；</a:t>
            </a:r>
            <a:br>
              <a:rPr lang="zh-CN" altLang="zh-CN" sz="2800"/>
            </a:br>
            <a:r>
              <a:rPr lang="zh-CN" altLang="zh-CN" sz="2800"/>
              <a:t>（</a:t>
            </a:r>
            <a:r>
              <a:rPr lang="en-US" altLang="zh-CN" sz="2800"/>
              <a:t>2</a:t>
            </a:r>
            <a:r>
              <a:rPr lang="zh-CN" altLang="zh-CN" sz="2800"/>
              <a:t>）有距离无力（例如：踢出去的足球．）；</a:t>
            </a:r>
            <a:br>
              <a:rPr lang="zh-CN" altLang="zh-CN" sz="2800"/>
            </a:br>
            <a:r>
              <a:rPr lang="zh-CN" altLang="zh-CN" sz="2800"/>
              <a:t>（</a:t>
            </a:r>
            <a:r>
              <a:rPr lang="en-US" altLang="zh-CN" sz="2800"/>
              <a:t>3</a:t>
            </a:r>
            <a:r>
              <a:rPr lang="zh-CN" altLang="zh-CN" sz="2800"/>
              <a:t>）力和距离垂直（例如：人提水桶水平前进，提水桶的力不做功）</a:t>
            </a:r>
            <a:r>
              <a:rPr lang="en-US" altLang="zh-CN" sz="2800"/>
              <a:t>.</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barn(inVertical)">
                                      <p:cBhvr>
                                        <p:cTn id="7" dur="5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7171" name="标题 1"/>
          <p:cNvSpPr>
            <a:spLocks noGrp="1"/>
          </p:cNvSpPr>
          <p:nvPr>
            <p:ph type="title" idx="4294967295"/>
          </p:nvPr>
        </p:nvSpPr>
        <p:spPr>
          <a:xfrm>
            <a:off x="508000" y="16811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公式：</a:t>
            </a:r>
            <a:r>
              <a:rPr lang="en-US" altLang="zh-CN" sz="2800" i="1"/>
              <a:t>W</a:t>
            </a:r>
            <a:r>
              <a:rPr lang="zh-CN" altLang="zh-CN" sz="2800"/>
              <a:t>＝</a:t>
            </a:r>
            <a:r>
              <a:rPr lang="zh-CN" altLang="zh-CN" sz="2800" u="sng"/>
              <a:t>　　　　　</a:t>
            </a:r>
            <a:r>
              <a:rPr lang="zh-CN" altLang="zh-CN" sz="2800"/>
              <a:t>（重力做功</a:t>
            </a:r>
            <a:r>
              <a:rPr lang="en-US" altLang="zh-CN" sz="2800" i="1"/>
              <a:t>W</a:t>
            </a:r>
            <a:r>
              <a:rPr lang="zh-CN" altLang="zh-CN" sz="2800"/>
              <a:t>＝</a:t>
            </a:r>
            <a:r>
              <a:rPr lang="en-US" altLang="zh-CN" sz="2800" i="1"/>
              <a:t>Gh</a:t>
            </a:r>
            <a:r>
              <a:rPr lang="zh-CN" altLang="zh-CN" sz="2800"/>
              <a:t>，克服摩擦力做功</a:t>
            </a:r>
            <a:r>
              <a:rPr lang="en-US" altLang="zh-CN" sz="2800" i="1"/>
              <a:t>W</a:t>
            </a:r>
            <a:r>
              <a:rPr lang="zh-CN" altLang="zh-CN" sz="2800"/>
              <a:t>＝</a:t>
            </a:r>
            <a:r>
              <a:rPr lang="en-US" altLang="zh-CN" sz="2800" i="1"/>
              <a:t>fs</a:t>
            </a:r>
            <a:r>
              <a:rPr lang="zh-CN" altLang="zh-CN" sz="2800"/>
              <a:t>）</a:t>
            </a:r>
            <a:br>
              <a:rPr lang="zh-CN" altLang="zh-CN" sz="2800"/>
            </a:br>
            <a:r>
              <a:rPr lang="en-US" altLang="zh-CN" sz="2800"/>
              <a:t>5.</a:t>
            </a:r>
            <a:r>
              <a:rPr lang="zh-CN" altLang="zh-CN" sz="2800"/>
              <a:t>单位：</a:t>
            </a:r>
            <a:r>
              <a:rPr lang="zh-CN" altLang="zh-CN" sz="2800" u="sng"/>
              <a:t>　　　　　</a:t>
            </a:r>
            <a:r>
              <a:rPr lang="zh-CN" altLang="zh-CN" sz="2800"/>
              <a:t>；简称</a:t>
            </a:r>
            <a:r>
              <a:rPr lang="zh-CN" altLang="zh-CN" sz="2800" u="sng"/>
              <a:t>　　　　　</a:t>
            </a:r>
            <a:r>
              <a:rPr lang="zh-CN" altLang="zh-CN" sz="2800"/>
              <a:t>；</a:t>
            </a:r>
            <a:br>
              <a:rPr lang="en-US" altLang="zh-CN" sz="2800"/>
            </a:br>
            <a:r>
              <a:rPr lang="zh-CN" altLang="zh-CN" sz="2800"/>
              <a:t>符号</a:t>
            </a:r>
            <a:r>
              <a:rPr lang="zh-CN" altLang="zh-CN" sz="2800" u="sng"/>
              <a:t>　　　　　</a:t>
            </a:r>
            <a:r>
              <a:rPr lang="en-US" altLang="zh-CN" sz="2800"/>
              <a:t>.1 J</a:t>
            </a:r>
            <a:r>
              <a:rPr lang="zh-CN" altLang="zh-CN" sz="2800"/>
              <a:t>＝</a:t>
            </a:r>
            <a:r>
              <a:rPr lang="zh-CN" altLang="zh-CN" sz="2800" u="sng"/>
              <a:t>　　　　　</a:t>
            </a:r>
            <a:r>
              <a:rPr lang="en-US" altLang="zh-CN" sz="2800"/>
              <a:t>N·m.</a:t>
            </a:r>
            <a:br>
              <a:rPr lang="zh-CN" altLang="zh-CN" sz="2800"/>
            </a:br>
            <a:endParaRPr lang="zh-CN" altLang="en-US" sz="2800"/>
          </a:p>
        </p:txBody>
      </p:sp>
      <p:sp>
        <p:nvSpPr>
          <p:cNvPr id="7172" name="矩形 3"/>
          <p:cNvSpPr/>
          <p:nvPr/>
        </p:nvSpPr>
        <p:spPr>
          <a:xfrm>
            <a:off x="3141663" y="1790700"/>
            <a:ext cx="5842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FS</a:t>
            </a:r>
            <a:endParaRPr lang="zh-CN" altLang="en-US" sz="2800"/>
          </a:p>
        </p:txBody>
      </p:sp>
      <p:sp>
        <p:nvSpPr>
          <p:cNvPr id="7173" name="矩形 4"/>
          <p:cNvSpPr/>
          <p:nvPr/>
        </p:nvSpPr>
        <p:spPr>
          <a:xfrm>
            <a:off x="2400300" y="3038475"/>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焦耳</a:t>
            </a:r>
            <a:endParaRPr lang="zh-CN" altLang="en-US" sz="2800"/>
          </a:p>
        </p:txBody>
      </p:sp>
      <p:sp>
        <p:nvSpPr>
          <p:cNvPr id="7174" name="矩形 5"/>
          <p:cNvSpPr/>
          <p:nvPr/>
        </p:nvSpPr>
        <p:spPr>
          <a:xfrm>
            <a:off x="5384800" y="3038475"/>
            <a:ext cx="5429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焦</a:t>
            </a:r>
            <a:endParaRPr lang="zh-CN" altLang="en-US" sz="2800"/>
          </a:p>
        </p:txBody>
      </p:sp>
      <p:sp>
        <p:nvSpPr>
          <p:cNvPr id="7175" name="矩形 6"/>
          <p:cNvSpPr/>
          <p:nvPr/>
        </p:nvSpPr>
        <p:spPr>
          <a:xfrm>
            <a:off x="1911350" y="3709988"/>
            <a:ext cx="323850"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J</a:t>
            </a:r>
            <a:endParaRPr lang="zh-CN" altLang="en-US" sz="2800"/>
          </a:p>
        </p:txBody>
      </p:sp>
      <p:sp>
        <p:nvSpPr>
          <p:cNvPr id="7176" name="矩形 7"/>
          <p:cNvSpPr/>
          <p:nvPr/>
        </p:nvSpPr>
        <p:spPr>
          <a:xfrm>
            <a:off x="4646613" y="3679825"/>
            <a:ext cx="3635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500"/>
                                        <p:tgtEl>
                                          <p:spTgt spid="71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additive="base">
                                        <p:cTn id="12" dur="500" fill="hold"/>
                                        <p:tgtEl>
                                          <p:spTgt spid="7172"/>
                                        </p:tgtEl>
                                        <p:attrNameLst>
                                          <p:attrName>ppt_x</p:attrName>
                                        </p:attrNameLst>
                                      </p:cBhvr>
                                      <p:tavLst>
                                        <p:tav tm="0">
                                          <p:val>
                                            <p:strVal val="#ppt_x"/>
                                          </p:val>
                                        </p:tav>
                                        <p:tav tm="100000">
                                          <p:val>
                                            <p:strVal val="#ppt_x"/>
                                          </p:val>
                                        </p:tav>
                                      </p:tavLst>
                                    </p:anim>
                                    <p:anim calcmode="lin" valueType="num">
                                      <p:cBhvr additive="base">
                                        <p:cTn id="13"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173"/>
                                        </p:tgtEl>
                                        <p:attrNameLst>
                                          <p:attrName>style.visibility</p:attrName>
                                        </p:attrNameLst>
                                      </p:cBhvr>
                                      <p:to>
                                        <p:strVal val="visible"/>
                                      </p:to>
                                    </p:set>
                                    <p:anim calcmode="lin" valueType="num">
                                      <p:cBhvr additive="base">
                                        <p:cTn id="18" dur="500" fill="hold"/>
                                        <p:tgtEl>
                                          <p:spTgt spid="7173"/>
                                        </p:tgtEl>
                                        <p:attrNameLst>
                                          <p:attrName>ppt_x</p:attrName>
                                        </p:attrNameLst>
                                      </p:cBhvr>
                                      <p:tavLst>
                                        <p:tav tm="0">
                                          <p:val>
                                            <p:strVal val="#ppt_x"/>
                                          </p:val>
                                        </p:tav>
                                        <p:tav tm="100000">
                                          <p:val>
                                            <p:strVal val="#ppt_x"/>
                                          </p:val>
                                        </p:tav>
                                      </p:tavLst>
                                    </p:anim>
                                    <p:anim calcmode="lin" valueType="num">
                                      <p:cBhvr additive="base">
                                        <p:cTn id="19" dur="500" fill="hold"/>
                                        <p:tgtEl>
                                          <p:spTgt spid="717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174"/>
                                        </p:tgtEl>
                                        <p:attrNameLst>
                                          <p:attrName>style.visibility</p:attrName>
                                        </p:attrNameLst>
                                      </p:cBhvr>
                                      <p:to>
                                        <p:strVal val="visible"/>
                                      </p:to>
                                    </p:set>
                                    <p:anim calcmode="lin" valueType="num">
                                      <p:cBhvr additive="base">
                                        <p:cTn id="24" dur="500" fill="hold"/>
                                        <p:tgtEl>
                                          <p:spTgt spid="7174"/>
                                        </p:tgtEl>
                                        <p:attrNameLst>
                                          <p:attrName>ppt_x</p:attrName>
                                        </p:attrNameLst>
                                      </p:cBhvr>
                                      <p:tavLst>
                                        <p:tav tm="0">
                                          <p:val>
                                            <p:strVal val="#ppt_x"/>
                                          </p:val>
                                        </p:tav>
                                        <p:tav tm="100000">
                                          <p:val>
                                            <p:strVal val="#ppt_x"/>
                                          </p:val>
                                        </p:tav>
                                      </p:tavLst>
                                    </p:anim>
                                    <p:anim calcmode="lin" valueType="num">
                                      <p:cBhvr additive="base">
                                        <p:cTn id="25"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175"/>
                                        </p:tgtEl>
                                        <p:attrNameLst>
                                          <p:attrName>style.visibility</p:attrName>
                                        </p:attrNameLst>
                                      </p:cBhvr>
                                      <p:to>
                                        <p:strVal val="visible"/>
                                      </p:to>
                                    </p:set>
                                    <p:anim calcmode="lin" valueType="num">
                                      <p:cBhvr additive="base">
                                        <p:cTn id="30" dur="500" fill="hold"/>
                                        <p:tgtEl>
                                          <p:spTgt spid="7175"/>
                                        </p:tgtEl>
                                        <p:attrNameLst>
                                          <p:attrName>ppt_x</p:attrName>
                                        </p:attrNameLst>
                                      </p:cBhvr>
                                      <p:tavLst>
                                        <p:tav tm="0">
                                          <p:val>
                                            <p:strVal val="#ppt_x"/>
                                          </p:val>
                                        </p:tav>
                                        <p:tav tm="100000">
                                          <p:val>
                                            <p:strVal val="#ppt_x"/>
                                          </p:val>
                                        </p:tav>
                                      </p:tavLst>
                                    </p:anim>
                                    <p:anim calcmode="lin" valueType="num">
                                      <p:cBhvr additive="base">
                                        <p:cTn id="31" dur="500" fill="hold"/>
                                        <p:tgtEl>
                                          <p:spTgt spid="7175"/>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176"/>
                                        </p:tgtEl>
                                        <p:attrNameLst>
                                          <p:attrName>style.visibility</p:attrName>
                                        </p:attrNameLst>
                                      </p:cBhvr>
                                      <p:to>
                                        <p:strVal val="visible"/>
                                      </p:to>
                                    </p:set>
                                    <p:anim calcmode="lin" valueType="num">
                                      <p:cBhvr additive="base">
                                        <p:cTn id="36" dur="500" fill="hold"/>
                                        <p:tgtEl>
                                          <p:spTgt spid="7176"/>
                                        </p:tgtEl>
                                        <p:attrNameLst>
                                          <p:attrName>ppt_x</p:attrName>
                                        </p:attrNameLst>
                                      </p:cBhvr>
                                      <p:tavLst>
                                        <p:tav tm="0">
                                          <p:val>
                                            <p:strVal val="#ppt_x"/>
                                          </p:val>
                                        </p:tav>
                                        <p:tav tm="100000">
                                          <p:val>
                                            <p:strVal val="#ppt_x"/>
                                          </p:val>
                                        </p:tav>
                                      </p:tavLst>
                                    </p:anim>
                                    <p:anim calcmode="lin" valueType="num">
                                      <p:cBhvr additive="base">
                                        <p:cTn id="37" dur="500" fill="hold"/>
                                        <p:tgtEl>
                                          <p:spTgt spid="71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P spid="7173" grpId="0"/>
      <p:bldP spid="7174" grpId="0"/>
      <p:bldP spid="7175" grpId="0"/>
      <p:bldP spid="7176"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8195" name="标题 1"/>
          <p:cNvSpPr>
            <a:spLocks noGrp="1"/>
          </p:cNvSpPr>
          <p:nvPr>
            <p:ph type="title" idx="4294967295"/>
          </p:nvPr>
        </p:nvSpPr>
        <p:spPr>
          <a:xfrm>
            <a:off x="530225" y="1471613"/>
            <a:ext cx="8126413"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定义：</a:t>
            </a:r>
            <a:r>
              <a:rPr lang="zh-CN" altLang="zh-CN" sz="2800" u="sng"/>
              <a:t>　　　　　</a:t>
            </a:r>
            <a:r>
              <a:rPr lang="zh-CN" altLang="zh-CN" sz="2800"/>
              <a:t>与做功所用</a:t>
            </a:r>
            <a:r>
              <a:rPr lang="zh-CN" altLang="zh-CN" sz="2800" u="sng"/>
              <a:t>　　　　　</a:t>
            </a:r>
            <a:r>
              <a:rPr lang="zh-CN" altLang="zh-CN" sz="2800"/>
              <a:t>之比．</a:t>
            </a:r>
            <a:br>
              <a:rPr lang="zh-CN" altLang="zh-CN" sz="2800"/>
            </a:br>
            <a:r>
              <a:rPr lang="en-US" altLang="zh-CN" sz="2800"/>
              <a:t>2.</a:t>
            </a:r>
            <a:r>
              <a:rPr lang="zh-CN" altLang="zh-CN" sz="2800"/>
              <a:t>物理意义：表示做功</a:t>
            </a:r>
            <a:r>
              <a:rPr lang="zh-CN" altLang="zh-CN" sz="2800" u="sng"/>
              <a:t>　　　　　</a:t>
            </a:r>
            <a:r>
              <a:rPr lang="zh-CN" altLang="zh-CN" sz="2800"/>
              <a:t>．</a:t>
            </a:r>
            <a:br>
              <a:rPr lang="zh-CN" altLang="zh-CN" sz="2800"/>
            </a:br>
            <a:r>
              <a:rPr lang="en-US" altLang="zh-CN" sz="2800"/>
              <a:t>3.</a:t>
            </a:r>
            <a:r>
              <a:rPr lang="zh-CN" altLang="zh-CN" sz="2800"/>
              <a:t>公式：</a:t>
            </a:r>
            <a:r>
              <a:rPr lang="en-US" altLang="zh-CN" sz="2800" i="1"/>
              <a:t>P</a:t>
            </a:r>
            <a:r>
              <a:rPr lang="zh-CN" altLang="zh-CN" sz="2800"/>
              <a:t>＝</a:t>
            </a:r>
            <a:r>
              <a:rPr lang="zh-CN" altLang="zh-CN" sz="2800" u="sng"/>
              <a:t>　　　　　</a:t>
            </a:r>
            <a:r>
              <a:rPr lang="zh-CN" altLang="zh-CN" sz="2800"/>
              <a:t>，变形式</a:t>
            </a:r>
            <a:r>
              <a:rPr lang="en-US" altLang="zh-CN" sz="2800" i="1"/>
              <a:t>W</a:t>
            </a:r>
            <a:r>
              <a:rPr lang="zh-CN" altLang="zh-CN" sz="2800"/>
              <a:t>＝</a:t>
            </a:r>
            <a:r>
              <a:rPr lang="zh-CN" altLang="zh-CN" sz="2800" u="sng"/>
              <a:t>　　　　　</a:t>
            </a:r>
            <a:r>
              <a:rPr lang="zh-CN" altLang="zh-CN" sz="2800"/>
              <a:t>．</a:t>
            </a:r>
            <a:br>
              <a:rPr lang="zh-CN" altLang="zh-CN" sz="2800"/>
            </a:br>
            <a:r>
              <a:rPr lang="en-US" altLang="zh-CN" sz="2800"/>
              <a:t>4.</a:t>
            </a:r>
            <a:r>
              <a:rPr lang="zh-CN" altLang="zh-CN" sz="2800"/>
              <a:t>单位：</a:t>
            </a:r>
            <a:r>
              <a:rPr lang="zh-CN" altLang="zh-CN" sz="2800" u="sng"/>
              <a:t>　　　　　</a:t>
            </a:r>
            <a:r>
              <a:rPr lang="zh-CN" altLang="zh-CN" sz="2800"/>
              <a:t>；简称</a:t>
            </a:r>
            <a:r>
              <a:rPr lang="zh-CN" altLang="zh-CN" sz="2800" u="sng"/>
              <a:t>　　　　　</a:t>
            </a:r>
            <a:r>
              <a:rPr lang="zh-CN" altLang="zh-CN" sz="2800"/>
              <a:t>；符号</a:t>
            </a:r>
            <a:r>
              <a:rPr lang="zh-CN" altLang="zh-CN" sz="2800" u="sng"/>
              <a:t>　　　　　</a:t>
            </a:r>
            <a:r>
              <a:rPr lang="zh-CN" altLang="zh-CN" sz="2800"/>
              <a:t>．换算：</a:t>
            </a:r>
            <a:r>
              <a:rPr lang="en-US" altLang="zh-CN" sz="2800"/>
              <a:t>1 kW</a:t>
            </a:r>
            <a:r>
              <a:rPr lang="zh-CN" altLang="zh-CN" sz="2800"/>
              <a:t>＝</a:t>
            </a:r>
            <a:r>
              <a:rPr lang="zh-CN" altLang="zh-CN" sz="2800" u="sng"/>
              <a:t>　　　　　</a:t>
            </a:r>
            <a:r>
              <a:rPr lang="en-US" altLang="zh-CN" sz="2800"/>
              <a:t>W.</a:t>
            </a:r>
            <a:br>
              <a:rPr lang="zh-CN" altLang="zh-CN" sz="2800"/>
            </a:br>
            <a:r>
              <a:rPr lang="en-US" altLang="zh-CN" sz="2800"/>
              <a:t>5.</a:t>
            </a:r>
            <a:r>
              <a:rPr lang="zh-CN" altLang="zh-CN" sz="2800"/>
              <a:t>推导式：由</a:t>
            </a:r>
            <a:r>
              <a:rPr lang="en-US" altLang="zh-CN" sz="2800" i="1"/>
              <a:t>W</a:t>
            </a:r>
            <a:r>
              <a:rPr lang="zh-CN" altLang="zh-CN" sz="2800"/>
              <a:t>＝</a:t>
            </a:r>
            <a:r>
              <a:rPr lang="en-US" altLang="zh-CN" sz="2800" i="1"/>
              <a:t>Fs</a:t>
            </a:r>
            <a:r>
              <a:rPr lang="zh-CN" altLang="zh-CN" sz="2800"/>
              <a:t>可得，</a:t>
            </a:r>
            <a:r>
              <a:rPr lang="en-US" altLang="zh-CN" sz="2800" i="1"/>
              <a:t>P</a:t>
            </a:r>
            <a:r>
              <a:rPr lang="zh-CN" altLang="zh-CN" sz="2800"/>
              <a:t>＝</a:t>
            </a:r>
            <a:r>
              <a:rPr lang="en-US" altLang="zh-CN" sz="2800" i="1"/>
              <a:t>W</a:t>
            </a:r>
            <a:r>
              <a:rPr lang="en-US" altLang="zh-CN" sz="2800"/>
              <a:t>/</a:t>
            </a:r>
            <a:r>
              <a:rPr lang="en-US" altLang="zh-CN" sz="2800" i="1"/>
              <a:t>t</a:t>
            </a:r>
            <a:r>
              <a:rPr lang="zh-CN" altLang="zh-CN" sz="2800"/>
              <a:t>＝</a:t>
            </a:r>
            <a:r>
              <a:rPr lang="en-US" altLang="zh-CN" sz="2800" i="1"/>
              <a:t>Fs</a:t>
            </a:r>
            <a:r>
              <a:rPr lang="en-US" altLang="zh-CN" sz="2800"/>
              <a:t>/</a:t>
            </a:r>
            <a:r>
              <a:rPr lang="en-US" altLang="zh-CN" sz="2800" i="1"/>
              <a:t>t</a:t>
            </a:r>
            <a:r>
              <a:rPr lang="zh-CN" altLang="zh-CN" sz="2800"/>
              <a:t>＝</a:t>
            </a:r>
            <a:r>
              <a:rPr lang="zh-CN" altLang="zh-CN" sz="2800" u="sng"/>
              <a:t>　　　</a:t>
            </a:r>
            <a:r>
              <a:rPr lang="zh-CN" altLang="zh-CN" sz="2800"/>
              <a:t>．</a:t>
            </a:r>
            <a:br>
              <a:rPr lang="en-US" altLang="zh-CN" sz="2800"/>
            </a:br>
            <a:r>
              <a:rPr lang="zh-CN" altLang="zh-CN" sz="2800"/>
              <a:t>（速度单位必为</a:t>
            </a:r>
            <a:r>
              <a:rPr lang="en-US" altLang="zh-CN" sz="2800"/>
              <a:t>m/s</a:t>
            </a:r>
            <a:r>
              <a:rPr lang="zh-CN" altLang="zh-CN" sz="2800"/>
              <a:t>）</a:t>
            </a:r>
            <a:endParaRPr lang="zh-CN" altLang="en-US" sz="2800"/>
          </a:p>
        </p:txBody>
      </p:sp>
      <p:sp>
        <p:nvSpPr>
          <p:cNvPr id="8196" name="箭头: 五边形 3"/>
          <p:cNvSpPr/>
          <p:nvPr/>
        </p:nvSpPr>
        <p:spPr>
          <a:xfrm>
            <a:off x="544513" y="912813"/>
            <a:ext cx="1985962" cy="558800"/>
          </a:xfrm>
          <a:prstGeom prst="homePlate">
            <a:avLst>
              <a:gd name="adj" fmla="val 50002"/>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功率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8197" name="矩形 4"/>
          <p:cNvSpPr/>
          <p:nvPr/>
        </p:nvSpPr>
        <p:spPr>
          <a:xfrm>
            <a:off x="2046288" y="1550988"/>
            <a:ext cx="19796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做功多少　</a:t>
            </a:r>
            <a:endParaRPr lang="zh-CN" altLang="en-US" sz="2800"/>
          </a:p>
        </p:txBody>
      </p:sp>
      <p:sp>
        <p:nvSpPr>
          <p:cNvPr id="8198" name="矩形 5"/>
          <p:cNvSpPr/>
          <p:nvPr/>
        </p:nvSpPr>
        <p:spPr>
          <a:xfrm>
            <a:off x="5988050" y="1577975"/>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时间</a:t>
            </a:r>
            <a:endParaRPr lang="zh-CN" altLang="en-US" sz="2800"/>
          </a:p>
        </p:txBody>
      </p:sp>
      <p:sp>
        <p:nvSpPr>
          <p:cNvPr id="8199" name="矩形 6"/>
          <p:cNvSpPr/>
          <p:nvPr/>
        </p:nvSpPr>
        <p:spPr>
          <a:xfrm>
            <a:off x="4465638" y="2201863"/>
            <a:ext cx="903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快慢</a:t>
            </a:r>
            <a:endParaRPr lang="zh-CN" altLang="en-US" sz="2800"/>
          </a:p>
        </p:txBody>
      </p:sp>
      <p:sp>
        <p:nvSpPr>
          <p:cNvPr id="8200" name="矩形 7"/>
          <p:cNvSpPr/>
          <p:nvPr/>
        </p:nvSpPr>
        <p:spPr>
          <a:xfrm>
            <a:off x="3030538" y="2838450"/>
            <a:ext cx="6842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W</a:t>
            </a:r>
            <a:r>
              <a:rPr lang="en-US"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t</a:t>
            </a:r>
            <a:endParaRPr lang="zh-CN" altLang="en-US" sz="2800"/>
          </a:p>
        </p:txBody>
      </p:sp>
      <p:sp>
        <p:nvSpPr>
          <p:cNvPr id="8201" name="矩形 8"/>
          <p:cNvSpPr/>
          <p:nvPr/>
        </p:nvSpPr>
        <p:spPr>
          <a:xfrm>
            <a:off x="7065963" y="2838450"/>
            <a:ext cx="50323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Pt</a:t>
            </a:r>
            <a:endParaRPr lang="zh-CN" altLang="en-US" sz="2800"/>
          </a:p>
        </p:txBody>
      </p:sp>
      <p:sp>
        <p:nvSpPr>
          <p:cNvPr id="8202" name="矩形 9"/>
          <p:cNvSpPr/>
          <p:nvPr/>
        </p:nvSpPr>
        <p:spPr>
          <a:xfrm>
            <a:off x="2382838" y="3457575"/>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瓦特</a:t>
            </a:r>
            <a:endParaRPr lang="zh-CN" altLang="en-US" sz="2800"/>
          </a:p>
        </p:txBody>
      </p:sp>
      <p:sp>
        <p:nvSpPr>
          <p:cNvPr id="8203" name="矩形 10"/>
          <p:cNvSpPr/>
          <p:nvPr/>
        </p:nvSpPr>
        <p:spPr>
          <a:xfrm>
            <a:off x="5445125" y="3457575"/>
            <a:ext cx="5429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瓦</a:t>
            </a:r>
            <a:endParaRPr lang="zh-CN" altLang="en-US" sz="2800"/>
          </a:p>
        </p:txBody>
      </p:sp>
      <p:sp>
        <p:nvSpPr>
          <p:cNvPr id="8204" name="矩形 11"/>
          <p:cNvSpPr/>
          <p:nvPr/>
        </p:nvSpPr>
        <p:spPr>
          <a:xfrm>
            <a:off x="1585913" y="4138613"/>
            <a:ext cx="522287"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W</a:t>
            </a:r>
            <a:endParaRPr lang="zh-CN" altLang="en-US" sz="2800"/>
          </a:p>
        </p:txBody>
      </p:sp>
      <p:sp>
        <p:nvSpPr>
          <p:cNvPr id="8205" name="矩形 12"/>
          <p:cNvSpPr/>
          <p:nvPr/>
        </p:nvSpPr>
        <p:spPr>
          <a:xfrm>
            <a:off x="5775325" y="4138613"/>
            <a:ext cx="663575"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10</a:t>
            </a:r>
            <a:r>
              <a:rPr lang="en-US" altLang="zh-CN" sz="2800" spc="0" baseline="30000">
                <a:solidFill>
                  <a:srgbClr val="FF0000"/>
                </a:solidFill>
                <a:latin typeface="Times New Roman" pitchFamily="18" charset="0"/>
                <a:ea typeface="黑体" pitchFamily="49" charset="-122"/>
              </a:rPr>
              <a:t>3</a:t>
            </a:r>
            <a:endParaRPr lang="zh-CN" altLang="en-US" sz="2800"/>
          </a:p>
        </p:txBody>
      </p:sp>
      <p:sp>
        <p:nvSpPr>
          <p:cNvPr id="8206" name="矩形 13"/>
          <p:cNvSpPr/>
          <p:nvPr/>
        </p:nvSpPr>
        <p:spPr>
          <a:xfrm>
            <a:off x="7318375" y="4768850"/>
            <a:ext cx="6238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FV</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fade">
                                      <p:cBhvr>
                                        <p:cTn id="7" dur="500"/>
                                        <p:tgtEl>
                                          <p:spTgt spid="819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195"/>
                                        </p:tgtEl>
                                        <p:attrNameLst>
                                          <p:attrName>style.visibility</p:attrName>
                                        </p:attrNameLst>
                                      </p:cBhvr>
                                      <p:to>
                                        <p:strVal val="visible"/>
                                      </p:to>
                                    </p:set>
                                    <p:animEffect transition="in" filter="fade">
                                      <p:cBhvr>
                                        <p:cTn id="10" dur="500"/>
                                        <p:tgtEl>
                                          <p:spTgt spid="819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197"/>
                                        </p:tgtEl>
                                        <p:attrNameLst>
                                          <p:attrName>style.visibility</p:attrName>
                                        </p:attrNameLst>
                                      </p:cBhvr>
                                      <p:to>
                                        <p:strVal val="visible"/>
                                      </p:to>
                                    </p:set>
                                    <p:anim calcmode="lin" valueType="num">
                                      <p:cBhvr additive="base">
                                        <p:cTn id="15" dur="500" fill="hold"/>
                                        <p:tgtEl>
                                          <p:spTgt spid="8197"/>
                                        </p:tgtEl>
                                        <p:attrNameLst>
                                          <p:attrName>ppt_x</p:attrName>
                                        </p:attrNameLst>
                                      </p:cBhvr>
                                      <p:tavLst>
                                        <p:tav tm="0">
                                          <p:val>
                                            <p:strVal val="#ppt_x"/>
                                          </p:val>
                                        </p:tav>
                                        <p:tav tm="100000">
                                          <p:val>
                                            <p:strVal val="#ppt_x"/>
                                          </p:val>
                                        </p:tav>
                                      </p:tavLst>
                                    </p:anim>
                                    <p:anim calcmode="lin" valueType="num">
                                      <p:cBhvr additive="base">
                                        <p:cTn id="16" dur="500" fill="hold"/>
                                        <p:tgtEl>
                                          <p:spTgt spid="819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198"/>
                                        </p:tgtEl>
                                        <p:attrNameLst>
                                          <p:attrName>style.visibility</p:attrName>
                                        </p:attrNameLst>
                                      </p:cBhvr>
                                      <p:to>
                                        <p:strVal val="visible"/>
                                      </p:to>
                                    </p:set>
                                    <p:anim calcmode="lin" valueType="num">
                                      <p:cBhvr additive="base">
                                        <p:cTn id="21" dur="500" fill="hold"/>
                                        <p:tgtEl>
                                          <p:spTgt spid="8198"/>
                                        </p:tgtEl>
                                        <p:attrNameLst>
                                          <p:attrName>ppt_x</p:attrName>
                                        </p:attrNameLst>
                                      </p:cBhvr>
                                      <p:tavLst>
                                        <p:tav tm="0">
                                          <p:val>
                                            <p:strVal val="#ppt_x"/>
                                          </p:val>
                                        </p:tav>
                                        <p:tav tm="100000">
                                          <p:val>
                                            <p:strVal val="#ppt_x"/>
                                          </p:val>
                                        </p:tav>
                                      </p:tavLst>
                                    </p:anim>
                                    <p:anim calcmode="lin" valueType="num">
                                      <p:cBhvr additive="base">
                                        <p:cTn id="22" dur="500" fill="hold"/>
                                        <p:tgtEl>
                                          <p:spTgt spid="8198"/>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199"/>
                                        </p:tgtEl>
                                        <p:attrNameLst>
                                          <p:attrName>style.visibility</p:attrName>
                                        </p:attrNameLst>
                                      </p:cBhvr>
                                      <p:to>
                                        <p:strVal val="visible"/>
                                      </p:to>
                                    </p:set>
                                    <p:anim calcmode="lin" valueType="num">
                                      <p:cBhvr additive="base">
                                        <p:cTn id="27" dur="500" fill="hold"/>
                                        <p:tgtEl>
                                          <p:spTgt spid="8199"/>
                                        </p:tgtEl>
                                        <p:attrNameLst>
                                          <p:attrName>ppt_x</p:attrName>
                                        </p:attrNameLst>
                                      </p:cBhvr>
                                      <p:tavLst>
                                        <p:tav tm="0">
                                          <p:val>
                                            <p:strVal val="#ppt_x"/>
                                          </p:val>
                                        </p:tav>
                                        <p:tav tm="100000">
                                          <p:val>
                                            <p:strVal val="#ppt_x"/>
                                          </p:val>
                                        </p:tav>
                                      </p:tavLst>
                                    </p:anim>
                                    <p:anim calcmode="lin" valueType="num">
                                      <p:cBhvr additive="base">
                                        <p:cTn id="28" dur="500" fill="hold"/>
                                        <p:tgtEl>
                                          <p:spTgt spid="8199"/>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200"/>
                                        </p:tgtEl>
                                        <p:attrNameLst>
                                          <p:attrName>style.visibility</p:attrName>
                                        </p:attrNameLst>
                                      </p:cBhvr>
                                      <p:to>
                                        <p:strVal val="visible"/>
                                      </p:to>
                                    </p:set>
                                    <p:anim calcmode="lin" valueType="num">
                                      <p:cBhvr additive="base">
                                        <p:cTn id="33" dur="500" fill="hold"/>
                                        <p:tgtEl>
                                          <p:spTgt spid="8200"/>
                                        </p:tgtEl>
                                        <p:attrNameLst>
                                          <p:attrName>ppt_x</p:attrName>
                                        </p:attrNameLst>
                                      </p:cBhvr>
                                      <p:tavLst>
                                        <p:tav tm="0">
                                          <p:val>
                                            <p:strVal val="#ppt_x"/>
                                          </p:val>
                                        </p:tav>
                                        <p:tav tm="100000">
                                          <p:val>
                                            <p:strVal val="#ppt_x"/>
                                          </p:val>
                                        </p:tav>
                                      </p:tavLst>
                                    </p:anim>
                                    <p:anim calcmode="lin" valueType="num">
                                      <p:cBhvr additive="base">
                                        <p:cTn id="34" dur="500" fill="hold"/>
                                        <p:tgtEl>
                                          <p:spTgt spid="8200"/>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201"/>
                                        </p:tgtEl>
                                        <p:attrNameLst>
                                          <p:attrName>style.visibility</p:attrName>
                                        </p:attrNameLst>
                                      </p:cBhvr>
                                      <p:to>
                                        <p:strVal val="visible"/>
                                      </p:to>
                                    </p:set>
                                    <p:anim calcmode="lin" valueType="num">
                                      <p:cBhvr additive="base">
                                        <p:cTn id="39" dur="500" fill="hold"/>
                                        <p:tgtEl>
                                          <p:spTgt spid="8201"/>
                                        </p:tgtEl>
                                        <p:attrNameLst>
                                          <p:attrName>ppt_x</p:attrName>
                                        </p:attrNameLst>
                                      </p:cBhvr>
                                      <p:tavLst>
                                        <p:tav tm="0">
                                          <p:val>
                                            <p:strVal val="#ppt_x"/>
                                          </p:val>
                                        </p:tav>
                                        <p:tav tm="100000">
                                          <p:val>
                                            <p:strVal val="#ppt_x"/>
                                          </p:val>
                                        </p:tav>
                                      </p:tavLst>
                                    </p:anim>
                                    <p:anim calcmode="lin" valueType="num">
                                      <p:cBhvr additive="base">
                                        <p:cTn id="40" dur="500" fill="hold"/>
                                        <p:tgtEl>
                                          <p:spTgt spid="8201"/>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8202"/>
                                        </p:tgtEl>
                                        <p:attrNameLst>
                                          <p:attrName>style.visibility</p:attrName>
                                        </p:attrNameLst>
                                      </p:cBhvr>
                                      <p:to>
                                        <p:strVal val="visible"/>
                                      </p:to>
                                    </p:set>
                                    <p:anim calcmode="lin" valueType="num">
                                      <p:cBhvr additive="base">
                                        <p:cTn id="45" dur="500" fill="hold"/>
                                        <p:tgtEl>
                                          <p:spTgt spid="8202"/>
                                        </p:tgtEl>
                                        <p:attrNameLst>
                                          <p:attrName>ppt_x</p:attrName>
                                        </p:attrNameLst>
                                      </p:cBhvr>
                                      <p:tavLst>
                                        <p:tav tm="0">
                                          <p:val>
                                            <p:strVal val="#ppt_x"/>
                                          </p:val>
                                        </p:tav>
                                        <p:tav tm="100000">
                                          <p:val>
                                            <p:strVal val="#ppt_x"/>
                                          </p:val>
                                        </p:tav>
                                      </p:tavLst>
                                    </p:anim>
                                    <p:anim calcmode="lin" valueType="num">
                                      <p:cBhvr additive="base">
                                        <p:cTn id="46" dur="500" fill="hold"/>
                                        <p:tgtEl>
                                          <p:spTgt spid="8202"/>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8203"/>
                                        </p:tgtEl>
                                        <p:attrNameLst>
                                          <p:attrName>style.visibility</p:attrName>
                                        </p:attrNameLst>
                                      </p:cBhvr>
                                      <p:to>
                                        <p:strVal val="visible"/>
                                      </p:to>
                                    </p:set>
                                    <p:anim calcmode="lin" valueType="num">
                                      <p:cBhvr additive="base">
                                        <p:cTn id="51" dur="500" fill="hold"/>
                                        <p:tgtEl>
                                          <p:spTgt spid="8203"/>
                                        </p:tgtEl>
                                        <p:attrNameLst>
                                          <p:attrName>ppt_x</p:attrName>
                                        </p:attrNameLst>
                                      </p:cBhvr>
                                      <p:tavLst>
                                        <p:tav tm="0">
                                          <p:val>
                                            <p:strVal val="#ppt_x"/>
                                          </p:val>
                                        </p:tav>
                                        <p:tav tm="100000">
                                          <p:val>
                                            <p:strVal val="#ppt_x"/>
                                          </p:val>
                                        </p:tav>
                                      </p:tavLst>
                                    </p:anim>
                                    <p:anim calcmode="lin" valueType="num">
                                      <p:cBhvr additive="base">
                                        <p:cTn id="52" dur="500" fill="hold"/>
                                        <p:tgtEl>
                                          <p:spTgt spid="8203"/>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8204"/>
                                        </p:tgtEl>
                                        <p:attrNameLst>
                                          <p:attrName>style.visibility</p:attrName>
                                        </p:attrNameLst>
                                      </p:cBhvr>
                                      <p:to>
                                        <p:strVal val="visible"/>
                                      </p:to>
                                    </p:set>
                                    <p:anim calcmode="lin" valueType="num">
                                      <p:cBhvr additive="base">
                                        <p:cTn id="57" dur="500" fill="hold"/>
                                        <p:tgtEl>
                                          <p:spTgt spid="8204"/>
                                        </p:tgtEl>
                                        <p:attrNameLst>
                                          <p:attrName>ppt_x</p:attrName>
                                        </p:attrNameLst>
                                      </p:cBhvr>
                                      <p:tavLst>
                                        <p:tav tm="0">
                                          <p:val>
                                            <p:strVal val="#ppt_x"/>
                                          </p:val>
                                        </p:tav>
                                        <p:tav tm="100000">
                                          <p:val>
                                            <p:strVal val="#ppt_x"/>
                                          </p:val>
                                        </p:tav>
                                      </p:tavLst>
                                    </p:anim>
                                    <p:anim calcmode="lin" valueType="num">
                                      <p:cBhvr additive="base">
                                        <p:cTn id="58" dur="500" fill="hold"/>
                                        <p:tgtEl>
                                          <p:spTgt spid="8204"/>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8205"/>
                                        </p:tgtEl>
                                        <p:attrNameLst>
                                          <p:attrName>style.visibility</p:attrName>
                                        </p:attrNameLst>
                                      </p:cBhvr>
                                      <p:to>
                                        <p:strVal val="visible"/>
                                      </p:to>
                                    </p:set>
                                    <p:anim calcmode="lin" valueType="num">
                                      <p:cBhvr additive="base">
                                        <p:cTn id="63" dur="500" fill="hold"/>
                                        <p:tgtEl>
                                          <p:spTgt spid="8205"/>
                                        </p:tgtEl>
                                        <p:attrNameLst>
                                          <p:attrName>ppt_x</p:attrName>
                                        </p:attrNameLst>
                                      </p:cBhvr>
                                      <p:tavLst>
                                        <p:tav tm="0">
                                          <p:val>
                                            <p:strVal val="#ppt_x"/>
                                          </p:val>
                                        </p:tav>
                                        <p:tav tm="100000">
                                          <p:val>
                                            <p:strVal val="#ppt_x"/>
                                          </p:val>
                                        </p:tav>
                                      </p:tavLst>
                                    </p:anim>
                                    <p:anim calcmode="lin" valueType="num">
                                      <p:cBhvr additive="base">
                                        <p:cTn id="64" dur="500" fill="hold"/>
                                        <p:tgtEl>
                                          <p:spTgt spid="8205"/>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8206"/>
                                        </p:tgtEl>
                                        <p:attrNameLst>
                                          <p:attrName>style.visibility</p:attrName>
                                        </p:attrNameLst>
                                      </p:cBhvr>
                                      <p:to>
                                        <p:strVal val="visible"/>
                                      </p:to>
                                    </p:set>
                                    <p:anim calcmode="lin" valueType="num">
                                      <p:cBhvr additive="base">
                                        <p:cTn id="69" dur="500" fill="hold"/>
                                        <p:tgtEl>
                                          <p:spTgt spid="8206"/>
                                        </p:tgtEl>
                                        <p:attrNameLst>
                                          <p:attrName>ppt_x</p:attrName>
                                        </p:attrNameLst>
                                      </p:cBhvr>
                                      <p:tavLst>
                                        <p:tav tm="0">
                                          <p:val>
                                            <p:strVal val="#ppt_x"/>
                                          </p:val>
                                        </p:tav>
                                        <p:tav tm="100000">
                                          <p:val>
                                            <p:strVal val="#ppt_x"/>
                                          </p:val>
                                        </p:tav>
                                      </p:tavLst>
                                    </p:anim>
                                    <p:anim calcmode="lin" valueType="num">
                                      <p:cBhvr additive="base">
                                        <p:cTn id="70" dur="500" fill="hold"/>
                                        <p:tgtEl>
                                          <p:spTgt spid="82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P spid="8197" grpId="0"/>
      <p:bldP spid="8198" grpId="0"/>
      <p:bldP spid="8199" grpId="0"/>
      <p:bldP spid="8200" grpId="0"/>
      <p:bldP spid="8201" grpId="0"/>
      <p:bldP spid="8202" grpId="0"/>
      <p:bldP spid="8203" grpId="0"/>
      <p:bldP spid="8204" grpId="0"/>
      <p:bldP spid="8205" grpId="0"/>
      <p:bldP spid="820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标题 2"/>
          <p:cNvSpPr>
            <a:spLocks noGrp="1"/>
          </p:cNvSpPr>
          <p:nvPr>
            <p:ph type="title" idx="4294967295"/>
          </p:nvPr>
        </p:nvSpPr>
        <p:spPr>
          <a:xfrm>
            <a:off x="423863" y="766763"/>
            <a:ext cx="8126412"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400"/>
              <a:t>一　  判断物体是否做功　 </a:t>
            </a:r>
            <a:br>
              <a:rPr lang="en-US" altLang="zh-CN" sz="2400"/>
            </a:br>
            <a:r>
              <a:rPr lang="en-US" altLang="zh-CN" sz="2400"/>
              <a:t>            </a:t>
            </a:r>
            <a:r>
              <a:rPr lang="zh-CN" altLang="zh-CN" sz="2400"/>
              <a:t>如下图是世警会比赛的一些项目，对这些项目中涉及的做功情况，下列叙述正确的是（　　）</a:t>
            </a:r>
            <a:br>
              <a:rPr lang="zh-CN" altLang="zh-CN" sz="2400"/>
            </a:br>
            <a:r>
              <a:rPr lang="en-US" altLang="zh-CN" sz="2400"/>
              <a:t>A</a:t>
            </a:r>
            <a:r>
              <a:rPr lang="zh-CN" altLang="zh-CN" sz="2400"/>
              <a:t>．气步枪比赛中，子弹离开枪口以后，枪还在对子弹做功</a:t>
            </a:r>
            <a:br>
              <a:rPr lang="zh-CN" altLang="zh-CN" sz="2400"/>
            </a:br>
            <a:r>
              <a:rPr lang="en-US" altLang="zh-CN" sz="2400"/>
              <a:t>B</a:t>
            </a:r>
            <a:r>
              <a:rPr lang="zh-CN" altLang="zh-CN" sz="2400"/>
              <a:t>．拔河比赛中，两队僵持不动</a:t>
            </a:r>
            <a:br>
              <a:rPr lang="en-US" altLang="zh-CN" sz="2400"/>
            </a:br>
            <a:r>
              <a:rPr lang="zh-CN" altLang="zh-CN" sz="2400"/>
              <a:t>的时候．运动员对绳子做了功</a:t>
            </a:r>
            <a:br>
              <a:rPr lang="zh-CN" altLang="zh-CN" sz="2400"/>
            </a:br>
            <a:r>
              <a:rPr lang="en-US" altLang="zh-CN" sz="2400"/>
              <a:t>C</a:t>
            </a:r>
            <a:r>
              <a:rPr lang="zh-CN" altLang="zh-CN" sz="2400"/>
              <a:t>．排球比赛中，运动员击打排球的过程中，运动员对</a:t>
            </a:r>
            <a:br>
              <a:rPr lang="en-US" altLang="zh-CN" sz="2400"/>
            </a:br>
            <a:r>
              <a:rPr lang="zh-CN" altLang="zh-CN" sz="2400"/>
              <a:t>排球做了功</a:t>
            </a:r>
            <a:br>
              <a:rPr lang="zh-CN" altLang="zh-CN" sz="2400"/>
            </a:br>
            <a:r>
              <a:rPr lang="en-US" altLang="zh-CN" sz="2400"/>
              <a:t>D</a:t>
            </a:r>
            <a:r>
              <a:rPr lang="zh-CN" altLang="zh-CN" sz="2400"/>
              <a:t>．定向越野比赛中，运动员背着包袱在水平地面上做匀速直线运动，运动员对包袱做了功</a:t>
            </a:r>
            <a:br>
              <a:rPr lang="zh-CN" altLang="zh-CN" sz="2400"/>
            </a:br>
            <a:endParaRPr lang="zh-CN" altLang="en-US" sz="2400"/>
          </a:p>
        </p:txBody>
      </p:sp>
      <p:pic>
        <p:nvPicPr>
          <p:cNvPr id="9219" name="Picture 2"/>
          <p:cNvPicPr>
            <a:picLocks noChangeAspect="1"/>
          </p:cNvPicPr>
          <p:nvPr/>
        </p:nvPicPr>
        <p:blipFill>
          <a:blip r:embed="rId2"/>
          <a:stretch>
            <a:fillRect/>
          </a:stretch>
        </p:blipFill>
        <p:spPr>
          <a:xfrm>
            <a:off x="496888" y="1476375"/>
            <a:ext cx="792162" cy="395288"/>
          </a:xfrm>
          <a:prstGeom prst="rect">
            <a:avLst/>
          </a:prstGeom>
          <a:noFill/>
          <a:ln>
            <a:noFill/>
            <a:miter lim="800000"/>
          </a:ln>
        </p:spPr>
      </p:pic>
      <p:sp>
        <p:nvSpPr>
          <p:cNvPr id="9220"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9221" name="Picture 7"/>
          <p:cNvPicPr>
            <a:picLocks noChangeAspect="1"/>
          </p:cNvPicPr>
          <p:nvPr/>
        </p:nvPicPr>
        <p:blipFill>
          <a:blip r:embed="rId3"/>
          <a:stretch>
            <a:fillRect/>
          </a:stretch>
        </p:blipFill>
        <p:spPr>
          <a:xfrm>
            <a:off x="4818063" y="3132138"/>
            <a:ext cx="3976687" cy="920750"/>
          </a:xfrm>
          <a:prstGeom prst="rect">
            <a:avLst/>
          </a:prstGeom>
          <a:noFill/>
          <a:ln>
            <a:noFill/>
            <a:miter lim="800000"/>
          </a:ln>
        </p:spPr>
      </p:pic>
      <p:sp>
        <p:nvSpPr>
          <p:cNvPr id="9222" name="矩形 3"/>
          <p:cNvSpPr/>
          <p:nvPr/>
        </p:nvSpPr>
        <p:spPr>
          <a:xfrm>
            <a:off x="5168900" y="1900238"/>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500"/>
                                        <p:tgtEl>
                                          <p:spTgt spid="921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18"/>
                                        </p:tgtEl>
                                        <p:attrNameLst>
                                          <p:attrName>style.visibility</p:attrName>
                                        </p:attrNameLst>
                                      </p:cBhvr>
                                      <p:to>
                                        <p:strVal val="visible"/>
                                      </p:to>
                                    </p:set>
                                    <p:animEffect transition="in" filter="fade">
                                      <p:cBhvr>
                                        <p:cTn id="10" dur="500"/>
                                        <p:tgtEl>
                                          <p:spTgt spid="9218"/>
                                        </p:tgtEl>
                                      </p:cBhvr>
                                    </p:animEffect>
                                  </p:childTnLst>
                                </p:cTn>
                              </p:par>
                              <p:par>
                                <p:cTn id="11" presetID="10" presetClass="entr" presetSubtype="0" fill="hold" nodeType="withEffect">
                                  <p:stCondLst>
                                    <p:cond delay="0"/>
                                  </p:stCondLst>
                                  <p:childTnLst>
                                    <p:set>
                                      <p:cBhvr>
                                        <p:cTn id="12" dur="1" fill="hold">
                                          <p:stCondLst>
                                            <p:cond delay="0"/>
                                          </p:stCondLst>
                                        </p:cTn>
                                        <p:tgtEl>
                                          <p:spTgt spid="9221"/>
                                        </p:tgtEl>
                                        <p:attrNameLst>
                                          <p:attrName>style.visibility</p:attrName>
                                        </p:attrNameLst>
                                      </p:cBhvr>
                                      <p:to>
                                        <p:strVal val="visible"/>
                                      </p:to>
                                    </p:set>
                                    <p:animEffect transition="in" filter="fade">
                                      <p:cBhvr>
                                        <p:cTn id="13" dur="500"/>
                                        <p:tgtEl>
                                          <p:spTgt spid="922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222"/>
                                        </p:tgtEl>
                                        <p:attrNameLst>
                                          <p:attrName>style.visibility</p:attrName>
                                        </p:attrNameLst>
                                      </p:cBhvr>
                                      <p:to>
                                        <p:strVal val="visible"/>
                                      </p:to>
                                    </p:set>
                                    <p:anim calcmode="lin" valueType="num">
                                      <p:cBhvr additive="base">
                                        <p:cTn id="18" dur="500" fill="hold"/>
                                        <p:tgtEl>
                                          <p:spTgt spid="9222"/>
                                        </p:tgtEl>
                                        <p:attrNameLst>
                                          <p:attrName>ppt_x</p:attrName>
                                        </p:attrNameLst>
                                      </p:cBhvr>
                                      <p:tavLst>
                                        <p:tav tm="0">
                                          <p:val>
                                            <p:strVal val="#ppt_x"/>
                                          </p:val>
                                        </p:tav>
                                        <p:tav tm="100000">
                                          <p:val>
                                            <p:strVal val="#ppt_x"/>
                                          </p:val>
                                        </p:tav>
                                      </p:tavLst>
                                    </p:anim>
                                    <p:anim calcmode="lin" valueType="num">
                                      <p:cBhvr additive="base">
                                        <p:cTn id="19"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22"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0243" name="标题 1"/>
          <p:cNvSpPr>
            <a:spLocks noGrp="1"/>
          </p:cNvSpPr>
          <p:nvPr>
            <p:ph type="title" idx="4294967295"/>
          </p:nvPr>
        </p:nvSpPr>
        <p:spPr>
          <a:xfrm>
            <a:off x="508000" y="1401763"/>
            <a:ext cx="8128000" cy="405447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【点拔】不做功的三种情形：</a:t>
            </a:r>
            <a:br>
              <a:rPr lang="zh-CN" altLang="zh-CN" sz="2800"/>
            </a:br>
            <a:r>
              <a:rPr lang="zh-CN" altLang="zh-CN" sz="2800"/>
              <a:t>（</a:t>
            </a:r>
            <a:r>
              <a:rPr lang="en-US" altLang="zh-CN" sz="2800"/>
              <a:t>1</a:t>
            </a:r>
            <a:r>
              <a:rPr lang="zh-CN" altLang="zh-CN" sz="2800"/>
              <a:t>）物体由于惯性运动，没有力；</a:t>
            </a:r>
            <a:br>
              <a:rPr lang="zh-CN" altLang="zh-CN" sz="2800"/>
            </a:br>
            <a:r>
              <a:rPr lang="zh-CN" altLang="zh-CN" sz="2800"/>
              <a:t>（</a:t>
            </a:r>
            <a:r>
              <a:rPr lang="en-US" altLang="zh-CN" sz="2800"/>
              <a:t>2</a:t>
            </a:r>
            <a:r>
              <a:rPr lang="zh-CN" altLang="zh-CN" sz="2800"/>
              <a:t>）物体静止不做功；</a:t>
            </a:r>
            <a:br>
              <a:rPr lang="zh-CN" altLang="zh-CN" sz="2800"/>
            </a:br>
            <a:r>
              <a:rPr lang="zh-CN" altLang="zh-CN" sz="2800"/>
              <a:t>（</a:t>
            </a:r>
            <a:r>
              <a:rPr lang="en-US" altLang="zh-CN" sz="2800"/>
              <a:t>3</a:t>
            </a:r>
            <a:r>
              <a:rPr lang="zh-CN" altLang="zh-CN" sz="2800"/>
              <a:t>）物体移动的距离与力垂直（力方向上没有距离）</a:t>
            </a:r>
            <a:r>
              <a:rPr lang="en-US" altLang="zh-CN" sz="2800"/>
              <a:t>.</a:t>
            </a:r>
            <a:r>
              <a:rPr lang="zh-CN" altLang="zh-CN" sz="2800"/>
              <a:t>判断力是否做功，先画出力和距离，在根据三种情况分析．</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barn(inVertical)">
                                      <p:cBhvr>
                                        <p:cTn id="7"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600"/>
              </a:lnSpc>
            </a:pPr>
            <a:r>
              <a:rPr lang="en-US" altLang="zh-CN" sz="2800"/>
              <a:t>                </a:t>
            </a:r>
            <a:r>
              <a:rPr lang="zh-CN" altLang="zh-CN" sz="2800"/>
              <a:t>（</a:t>
            </a:r>
            <a:r>
              <a:rPr lang="en-US" altLang="zh-CN" sz="2800"/>
              <a:t>2020·</a:t>
            </a:r>
            <a:r>
              <a:rPr lang="zh-CN" altLang="zh-CN" sz="2800"/>
              <a:t>北京）如下图所示的情境中，人对物体做功的是（　　）</a:t>
            </a:r>
            <a:br>
              <a:rPr lang="en-US" altLang="zh-CN" sz="2800"/>
            </a:br>
            <a:br>
              <a:rPr lang="en-US" altLang="zh-CN" sz="2800"/>
            </a:br>
            <a:br>
              <a:rPr lang="en-US" altLang="zh-CN" sz="2800"/>
            </a:br>
            <a:br>
              <a:rPr lang="zh-CN" altLang="zh-CN" sz="2800"/>
            </a:br>
            <a:r>
              <a:rPr lang="en-US" altLang="zh-CN" sz="2800"/>
              <a:t>A</a:t>
            </a:r>
            <a:r>
              <a:rPr lang="zh-CN" altLang="zh-CN" sz="2800"/>
              <a:t>．人用力搬石头，没有搬动</a:t>
            </a:r>
            <a:r>
              <a:rPr lang="en-US" altLang="zh-CN" sz="2800"/>
              <a:t>                </a:t>
            </a:r>
            <a:br>
              <a:rPr lang="en-US" altLang="zh-CN" sz="2800"/>
            </a:br>
            <a:r>
              <a:rPr lang="en-US" altLang="zh-CN" sz="2800"/>
              <a:t>B</a:t>
            </a:r>
            <a:r>
              <a:rPr lang="zh-CN" altLang="zh-CN" sz="2800"/>
              <a:t>．人将重物从地面提到高处</a:t>
            </a:r>
            <a:br>
              <a:rPr lang="zh-CN" altLang="zh-CN" sz="2800"/>
            </a:br>
            <a:r>
              <a:rPr lang="en-US" altLang="zh-CN" sz="2800"/>
              <a:t>C</a:t>
            </a:r>
            <a:r>
              <a:rPr lang="zh-CN" altLang="zh-CN" sz="2800"/>
              <a:t>．人推一块大石头没推动</a:t>
            </a:r>
            <a:r>
              <a:rPr lang="en-US" altLang="zh-CN" sz="2800"/>
              <a:t>                      </a:t>
            </a:r>
            <a:br>
              <a:rPr lang="en-US" altLang="zh-CN" sz="2800"/>
            </a:br>
            <a:r>
              <a:rPr lang="en-US" altLang="zh-CN" sz="2800"/>
              <a:t>D</a:t>
            </a:r>
            <a:r>
              <a:rPr lang="zh-CN" altLang="zh-CN" sz="2800"/>
              <a:t>．人提箱子沿水平方向做匀速直线运动</a:t>
            </a:r>
            <a:br>
              <a:rPr lang="zh-CN" altLang="zh-CN" sz="2800"/>
            </a:br>
            <a:endParaRPr lang="zh-CN" altLang="en-US" sz="2800"/>
          </a:p>
        </p:txBody>
      </p:sp>
      <p:pic>
        <p:nvPicPr>
          <p:cNvPr id="11267" name="Picture 2"/>
          <p:cNvPicPr>
            <a:picLocks noChangeAspect="1"/>
          </p:cNvPicPr>
          <p:nvPr/>
        </p:nvPicPr>
        <p:blipFill>
          <a:blip r:embed="rId2"/>
          <a:stretch>
            <a:fillRect/>
          </a:stretch>
        </p:blipFill>
        <p:spPr>
          <a:xfrm>
            <a:off x="727075" y="1046163"/>
            <a:ext cx="1323975" cy="487362"/>
          </a:xfrm>
          <a:prstGeom prst="rect">
            <a:avLst/>
          </a:prstGeom>
          <a:noFill/>
          <a:ln>
            <a:noFill/>
            <a:miter lim="800000"/>
          </a:ln>
        </p:spPr>
      </p:pic>
      <p:sp>
        <p:nvSpPr>
          <p:cNvPr id="11268"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1269" name="图片 2"/>
          <p:cNvPicPr>
            <a:picLocks noChangeAspect="1"/>
          </p:cNvPicPr>
          <p:nvPr/>
        </p:nvPicPr>
        <p:blipFill>
          <a:blip r:embed="rId3"/>
          <a:stretch>
            <a:fillRect/>
          </a:stretch>
        </p:blipFill>
        <p:spPr>
          <a:xfrm>
            <a:off x="1389063" y="2098675"/>
            <a:ext cx="6365875" cy="1722438"/>
          </a:xfrm>
          <a:prstGeom prst="rect">
            <a:avLst/>
          </a:prstGeom>
          <a:noFill/>
          <a:ln>
            <a:noFill/>
            <a:miter lim="800000"/>
          </a:ln>
        </p:spPr>
      </p:pic>
      <p:sp>
        <p:nvSpPr>
          <p:cNvPr id="11270" name="矩形 8"/>
          <p:cNvSpPr/>
          <p:nvPr/>
        </p:nvSpPr>
        <p:spPr>
          <a:xfrm>
            <a:off x="3228975" y="1493838"/>
            <a:ext cx="458788"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500"/>
                                        <p:tgtEl>
                                          <p:spTgt spid="1126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266"/>
                                        </p:tgtEl>
                                        <p:attrNameLst>
                                          <p:attrName>style.visibility</p:attrName>
                                        </p:attrNameLst>
                                      </p:cBhvr>
                                      <p:to>
                                        <p:strVal val="visible"/>
                                      </p:to>
                                    </p:set>
                                    <p:animEffect transition="in" filter="fade">
                                      <p:cBhvr>
                                        <p:cTn id="10" dur="500"/>
                                        <p:tgtEl>
                                          <p:spTgt spid="11266"/>
                                        </p:tgtEl>
                                      </p:cBhvr>
                                    </p:animEffect>
                                  </p:childTnLst>
                                </p:cTn>
                              </p:par>
                              <p:par>
                                <p:cTn id="11" presetID="10" presetClass="entr" presetSubtype="0" fill="hold" nodeType="withEffect">
                                  <p:stCondLst>
                                    <p:cond delay="0"/>
                                  </p:stCondLst>
                                  <p:childTnLst>
                                    <p:set>
                                      <p:cBhvr>
                                        <p:cTn id="12" dur="1" fill="hold">
                                          <p:stCondLst>
                                            <p:cond delay="0"/>
                                          </p:stCondLst>
                                        </p:cTn>
                                        <p:tgtEl>
                                          <p:spTgt spid="11269"/>
                                        </p:tgtEl>
                                        <p:attrNameLst>
                                          <p:attrName>style.visibility</p:attrName>
                                        </p:attrNameLst>
                                      </p:cBhvr>
                                      <p:to>
                                        <p:strVal val="visible"/>
                                      </p:to>
                                    </p:set>
                                    <p:animEffect transition="in" filter="fade">
                                      <p:cBhvr>
                                        <p:cTn id="13" dur="500"/>
                                        <p:tgtEl>
                                          <p:spTgt spid="1126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270"/>
                                        </p:tgtEl>
                                        <p:attrNameLst>
                                          <p:attrName>style.visibility</p:attrName>
                                        </p:attrNameLst>
                                      </p:cBhvr>
                                      <p:to>
                                        <p:strVal val="visible"/>
                                      </p:to>
                                    </p:set>
                                    <p:anim calcmode="lin" valueType="num">
                                      <p:cBhvr additive="base">
                                        <p:cTn id="18" dur="500" fill="hold"/>
                                        <p:tgtEl>
                                          <p:spTgt spid="11270"/>
                                        </p:tgtEl>
                                        <p:attrNameLst>
                                          <p:attrName>ppt_x</p:attrName>
                                        </p:attrNameLst>
                                      </p:cBhvr>
                                      <p:tavLst>
                                        <p:tav tm="0">
                                          <p:val>
                                            <p:strVal val="#ppt_x"/>
                                          </p:val>
                                        </p:tav>
                                        <p:tav tm="100000">
                                          <p:val>
                                            <p:strVal val="#ppt_x"/>
                                          </p:val>
                                        </p:tav>
                                      </p:tavLst>
                                    </p:anim>
                                    <p:anim calcmode="lin" valueType="num">
                                      <p:cBhvr additive="base">
                                        <p:cTn id="19" dur="500" fill="hold"/>
                                        <p:tgtEl>
                                          <p:spTgt spid="112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7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标题 1"/>
          <p:cNvSpPr>
            <a:spLocks noGrp="1"/>
          </p:cNvSpPr>
          <p:nvPr>
            <p:ph type="title" idx="4294967295"/>
          </p:nvPr>
        </p:nvSpPr>
        <p:spPr>
          <a:xfrm>
            <a:off x="508000" y="7223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400"/>
              <a:t>二　  功和功率的计算　 </a:t>
            </a:r>
            <a:br>
              <a:rPr lang="en-US" altLang="zh-CN" sz="2400"/>
            </a:br>
            <a:r>
              <a:rPr lang="en-US" altLang="zh-CN" sz="2400"/>
              <a:t>         </a:t>
            </a:r>
            <a:r>
              <a:rPr lang="zh-CN" altLang="zh-CN" sz="2400"/>
              <a:t>（</a:t>
            </a:r>
            <a:r>
              <a:rPr lang="en-US" altLang="zh-CN" sz="2400"/>
              <a:t>2020·</a:t>
            </a:r>
            <a:r>
              <a:rPr lang="zh-CN" altLang="zh-CN" sz="2400"/>
              <a:t>广州）装有水的容器在大小为</a:t>
            </a:r>
            <a:r>
              <a:rPr lang="en-US" altLang="zh-CN" sz="2400"/>
              <a:t>10 N</a:t>
            </a:r>
            <a:r>
              <a:rPr lang="zh-CN" altLang="zh-CN" sz="2400"/>
              <a:t>的拉力</a:t>
            </a:r>
            <a:r>
              <a:rPr lang="en-US" altLang="zh-CN" sz="2400" i="1"/>
              <a:t>F</a:t>
            </a:r>
            <a:r>
              <a:rPr lang="zh-CN" altLang="zh-CN" sz="2400"/>
              <a:t>作用下运动，图甲为容器两段运动的示意图，</a:t>
            </a:r>
            <a:r>
              <a:rPr lang="en-US" altLang="zh-CN" sz="2400" i="1"/>
              <a:t>F</a:t>
            </a:r>
            <a:r>
              <a:rPr lang="zh-CN" altLang="zh-CN" sz="2400"/>
              <a:t>的方向始终沿着容器运动方向，容器在</a:t>
            </a:r>
            <a:r>
              <a:rPr lang="en-US" altLang="zh-CN" sz="2400" i="1"/>
              <a:t>OP</a:t>
            </a:r>
            <a:r>
              <a:rPr lang="zh-CN" altLang="zh-CN" sz="2400"/>
              <a:t>段的速度一时间图象和</a:t>
            </a:r>
            <a:r>
              <a:rPr lang="en-US" altLang="zh-CN" sz="2400"/>
              <a:t>Q</a:t>
            </a:r>
            <a:r>
              <a:rPr lang="en-US" altLang="zh-CN" sz="2400" i="1"/>
              <a:t>R</a:t>
            </a:r>
            <a:r>
              <a:rPr lang="zh-CN" altLang="zh-CN" sz="2400"/>
              <a:t>段的路程一时间图象如图乙所示．</a:t>
            </a:r>
            <a:br>
              <a:rPr lang="zh-CN" altLang="zh-CN" sz="2400"/>
            </a:br>
            <a:br>
              <a:rPr lang="en-US" altLang="zh-CN" sz="2400"/>
            </a:br>
            <a:br>
              <a:rPr lang="en-US" altLang="zh-CN" sz="2400"/>
            </a:br>
            <a:br>
              <a:rPr lang="en-US" altLang="zh-CN" sz="2400"/>
            </a:br>
            <a:r>
              <a:rPr lang="zh-CN" altLang="zh-CN" sz="2400"/>
              <a:t>（</a:t>
            </a:r>
            <a:r>
              <a:rPr lang="en-US" altLang="zh-CN" sz="2400"/>
              <a:t>1</a:t>
            </a:r>
            <a:r>
              <a:rPr lang="zh-CN" altLang="zh-CN" sz="2400"/>
              <a:t>）</a:t>
            </a:r>
            <a:r>
              <a:rPr lang="en-US" altLang="zh-CN" sz="2400" i="1"/>
              <a:t>F</a:t>
            </a:r>
            <a:r>
              <a:rPr lang="zh-CN" altLang="zh-CN" sz="2400"/>
              <a:t>在</a:t>
            </a:r>
            <a:r>
              <a:rPr lang="en-US" altLang="zh-CN" sz="2400" i="1"/>
              <a:t>OP</a:t>
            </a:r>
            <a:r>
              <a:rPr lang="zh-CN" altLang="zh-CN" sz="2400"/>
              <a:t>段做的功为</a:t>
            </a:r>
            <a:r>
              <a:rPr lang="zh-CN" altLang="zh-CN" sz="2400" u="sng"/>
              <a:t>　　　　　</a:t>
            </a:r>
            <a:r>
              <a:rPr lang="en-US" altLang="zh-CN" sz="2400"/>
              <a:t>J</a:t>
            </a:r>
            <a:r>
              <a:rPr lang="zh-CN" altLang="zh-CN" sz="2400"/>
              <a:t>；</a:t>
            </a:r>
            <a:br>
              <a:rPr lang="zh-CN" altLang="zh-CN" sz="2400"/>
            </a:br>
            <a:r>
              <a:rPr lang="zh-CN" altLang="zh-CN" sz="2400"/>
              <a:t>（</a:t>
            </a:r>
            <a:r>
              <a:rPr lang="en-US" altLang="zh-CN" sz="2400"/>
              <a:t>2</a:t>
            </a:r>
            <a:r>
              <a:rPr lang="zh-CN" altLang="zh-CN" sz="2400"/>
              <a:t>）</a:t>
            </a:r>
            <a:r>
              <a:rPr lang="en-US" altLang="zh-CN" sz="2400" i="1"/>
              <a:t>F</a:t>
            </a:r>
            <a:r>
              <a:rPr lang="zh-CN" altLang="zh-CN" sz="2400"/>
              <a:t>在</a:t>
            </a:r>
            <a:r>
              <a:rPr lang="en-US" altLang="zh-CN" sz="2400"/>
              <a:t>Q</a:t>
            </a:r>
            <a:r>
              <a:rPr lang="en-US" altLang="zh-CN" sz="2400" i="1"/>
              <a:t>R</a:t>
            </a:r>
            <a:r>
              <a:rPr lang="zh-CN" altLang="zh-CN" sz="2400"/>
              <a:t>段的功率为</a:t>
            </a:r>
            <a:r>
              <a:rPr lang="zh-CN" altLang="zh-CN" sz="2400" u="sng"/>
              <a:t>　　　　　</a:t>
            </a:r>
            <a:r>
              <a:rPr lang="en-US" altLang="zh-CN" sz="2400"/>
              <a:t>W.</a:t>
            </a:r>
            <a:br>
              <a:rPr lang="zh-CN" altLang="zh-CN" sz="2400"/>
            </a:br>
            <a:endParaRPr lang="zh-CN" altLang="en-US" sz="2400"/>
          </a:p>
        </p:txBody>
      </p:sp>
      <p:pic>
        <p:nvPicPr>
          <p:cNvPr id="12291" name="Picture 3"/>
          <p:cNvPicPr>
            <a:picLocks noChangeAspect="1"/>
          </p:cNvPicPr>
          <p:nvPr/>
        </p:nvPicPr>
        <p:blipFill>
          <a:blip r:embed="rId2"/>
          <a:stretch>
            <a:fillRect/>
          </a:stretch>
        </p:blipFill>
        <p:spPr>
          <a:xfrm>
            <a:off x="600075" y="1373188"/>
            <a:ext cx="811213" cy="404812"/>
          </a:xfrm>
          <a:prstGeom prst="rect">
            <a:avLst/>
          </a:prstGeom>
          <a:noFill/>
          <a:ln>
            <a:noFill/>
            <a:miter lim="800000"/>
          </a:ln>
        </p:spPr>
      </p:pic>
      <p:sp>
        <p:nvSpPr>
          <p:cNvPr id="1229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2293" name="Picture 7"/>
          <p:cNvPicPr>
            <a:picLocks noChangeAspect="1"/>
          </p:cNvPicPr>
          <p:nvPr/>
        </p:nvPicPr>
        <p:blipFill>
          <a:blip r:embed="rId3"/>
          <a:stretch>
            <a:fillRect/>
          </a:stretch>
        </p:blipFill>
        <p:spPr>
          <a:xfrm>
            <a:off x="1068388" y="3516313"/>
            <a:ext cx="6586537" cy="1681162"/>
          </a:xfrm>
          <a:prstGeom prst="rect">
            <a:avLst/>
          </a:prstGeom>
          <a:noFill/>
          <a:ln>
            <a:noFill/>
            <a:miter lim="800000"/>
          </a:ln>
        </p:spPr>
      </p:pic>
      <p:sp>
        <p:nvSpPr>
          <p:cNvPr id="12294" name="矩形 3"/>
          <p:cNvSpPr/>
          <p:nvPr/>
        </p:nvSpPr>
        <p:spPr>
          <a:xfrm>
            <a:off x="3998913" y="5718175"/>
            <a:ext cx="7239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5</a:t>
            </a:r>
            <a:endParaRPr lang="zh-CN" altLang="zh-CN" sz="2800">
              <a:latin typeface="等线" pitchFamily="2" charset="-122"/>
              <a:ea typeface="等线" pitchFamily="2" charset="-122"/>
            </a:endParaRPr>
          </a:p>
        </p:txBody>
      </p:sp>
      <p:sp>
        <p:nvSpPr>
          <p:cNvPr id="12295" name="矩形 6"/>
          <p:cNvSpPr/>
          <p:nvPr/>
        </p:nvSpPr>
        <p:spPr>
          <a:xfrm>
            <a:off x="4300538" y="5127625"/>
            <a:ext cx="54292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40</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fade">
                                      <p:cBhvr>
                                        <p:cTn id="10" dur="500"/>
                                        <p:tgtEl>
                                          <p:spTgt spid="12290"/>
                                        </p:tgtEl>
                                      </p:cBhvr>
                                    </p:animEffect>
                                  </p:childTnLst>
                                </p:cTn>
                              </p:par>
                              <p:par>
                                <p:cTn id="11" presetID="10" presetClass="entr" presetSubtype="0" fill="hold" nodeType="withEffect">
                                  <p:stCondLst>
                                    <p:cond delay="0"/>
                                  </p:stCondLst>
                                  <p:childTnLst>
                                    <p:set>
                                      <p:cBhvr>
                                        <p:cTn id="12" dur="1" fill="hold">
                                          <p:stCondLst>
                                            <p:cond delay="0"/>
                                          </p:stCondLst>
                                        </p:cTn>
                                        <p:tgtEl>
                                          <p:spTgt spid="12293"/>
                                        </p:tgtEl>
                                        <p:attrNameLst>
                                          <p:attrName>style.visibility</p:attrName>
                                        </p:attrNameLst>
                                      </p:cBhvr>
                                      <p:to>
                                        <p:strVal val="visible"/>
                                      </p:to>
                                    </p:set>
                                    <p:animEffect transition="in" filter="fade">
                                      <p:cBhvr>
                                        <p:cTn id="13" dur="500"/>
                                        <p:tgtEl>
                                          <p:spTgt spid="1229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295"/>
                                        </p:tgtEl>
                                        <p:attrNameLst>
                                          <p:attrName>style.visibility</p:attrName>
                                        </p:attrNameLst>
                                      </p:cBhvr>
                                      <p:to>
                                        <p:strVal val="visible"/>
                                      </p:to>
                                    </p:set>
                                    <p:anim calcmode="lin" valueType="num">
                                      <p:cBhvr additive="base">
                                        <p:cTn id="18" dur="500" fill="hold"/>
                                        <p:tgtEl>
                                          <p:spTgt spid="12295"/>
                                        </p:tgtEl>
                                        <p:attrNameLst>
                                          <p:attrName>ppt_x</p:attrName>
                                        </p:attrNameLst>
                                      </p:cBhvr>
                                      <p:tavLst>
                                        <p:tav tm="0">
                                          <p:val>
                                            <p:strVal val="#ppt_x"/>
                                          </p:val>
                                        </p:tav>
                                        <p:tav tm="100000">
                                          <p:val>
                                            <p:strVal val="#ppt_x"/>
                                          </p:val>
                                        </p:tav>
                                      </p:tavLst>
                                    </p:anim>
                                    <p:anim calcmode="lin" valueType="num">
                                      <p:cBhvr additive="base">
                                        <p:cTn id="19"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294"/>
                                        </p:tgtEl>
                                        <p:attrNameLst>
                                          <p:attrName>style.visibility</p:attrName>
                                        </p:attrNameLst>
                                      </p:cBhvr>
                                      <p:to>
                                        <p:strVal val="visible"/>
                                      </p:to>
                                    </p:set>
                                    <p:anim calcmode="lin" valueType="num">
                                      <p:cBhvr additive="base">
                                        <p:cTn id="24" dur="500" fill="hold"/>
                                        <p:tgtEl>
                                          <p:spTgt spid="12294"/>
                                        </p:tgtEl>
                                        <p:attrNameLst>
                                          <p:attrName>ppt_x</p:attrName>
                                        </p:attrNameLst>
                                      </p:cBhvr>
                                      <p:tavLst>
                                        <p:tav tm="0">
                                          <p:val>
                                            <p:strVal val="#ppt_x"/>
                                          </p:val>
                                        </p:tav>
                                        <p:tav tm="100000">
                                          <p:val>
                                            <p:strVal val="#ppt_x"/>
                                          </p:val>
                                        </p:tav>
                                      </p:tavLst>
                                    </p:anim>
                                    <p:anim calcmode="lin" valueType="num">
                                      <p:cBhvr additive="base">
                                        <p:cTn id="25"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4" grpId="0"/>
      <p:bldP spid="1229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3315" name="图片 4"/>
          <p:cNvPicPr>
            <a:picLocks noChangeAspect="1"/>
          </p:cNvPicPr>
          <p:nvPr/>
        </p:nvPicPr>
        <p:blipFill>
          <a:blip r:embed="rId2"/>
          <a:srcRect r="15473"/>
          <a:stretch>
            <a:fillRect/>
          </a:stretch>
        </p:blipFill>
        <p:spPr>
          <a:xfrm>
            <a:off x="708025" y="1308100"/>
            <a:ext cx="7727950" cy="4241800"/>
          </a:xfrm>
          <a:prstGeom prst="rect">
            <a:avLst/>
          </a:prstGeom>
          <a:noFill/>
          <a:ln>
            <a:solidFill>
              <a:schemeClr val="tx1"/>
            </a:solid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inVertical)">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1"/>
          <p:cNvSpPr>
            <a:spLocks noGrp="1"/>
          </p:cNvSpPr>
          <p:nvPr>
            <p:ph type="title" idx="4294967295"/>
          </p:nvPr>
        </p:nvSpPr>
        <p:spPr>
          <a:xfrm>
            <a:off x="423863" y="1063625"/>
            <a:ext cx="81264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跳绳是大家喜爱的体育运动之一，小金的质量为</a:t>
            </a:r>
            <a:r>
              <a:rPr lang="en-US" altLang="zh-CN" sz="2800"/>
              <a:t>50 kg</a:t>
            </a:r>
            <a:r>
              <a:rPr lang="zh-CN" altLang="zh-CN" sz="2800"/>
              <a:t>，每次跳起高度约为</a:t>
            </a:r>
            <a:r>
              <a:rPr lang="en-US" altLang="zh-CN" sz="2800"/>
              <a:t>6 cm</a:t>
            </a:r>
            <a:r>
              <a:rPr lang="zh-CN" altLang="zh-CN" sz="2800"/>
              <a:t>（人整体上升，如下图所示），一分钟跳</a:t>
            </a:r>
            <a:r>
              <a:rPr lang="en-US" altLang="zh-CN" sz="2800"/>
              <a:t>100</a:t>
            </a:r>
            <a:r>
              <a:rPr lang="zh-CN" altLang="zh-CN" sz="2800"/>
              <a:t>次，小金跳起一次克服重力做的功是</a:t>
            </a:r>
            <a:r>
              <a:rPr lang="zh-CN" altLang="zh-CN" sz="2800" u="sng"/>
              <a:t>　　　　　</a:t>
            </a:r>
            <a:r>
              <a:rPr lang="en-US" altLang="zh-CN" sz="2800"/>
              <a:t>J</a:t>
            </a:r>
            <a:r>
              <a:rPr lang="zh-CN" altLang="zh-CN" sz="2800"/>
              <a:t>，一分钟内跳绳的功率为</a:t>
            </a:r>
            <a:r>
              <a:rPr lang="zh-CN" altLang="zh-CN" sz="2800" u="sng"/>
              <a:t>　　　　　</a:t>
            </a:r>
            <a:r>
              <a:rPr lang="en-US" altLang="zh-CN" sz="2800"/>
              <a:t>W</a:t>
            </a:r>
            <a:r>
              <a:rPr lang="zh-CN" altLang="zh-CN" sz="2800"/>
              <a:t>．</a:t>
            </a:r>
            <a:endParaRPr lang="zh-CN" altLang="en-US" sz="2800"/>
          </a:p>
        </p:txBody>
      </p:sp>
      <p:pic>
        <p:nvPicPr>
          <p:cNvPr id="14339" name="Picture 2"/>
          <p:cNvPicPr>
            <a:picLocks noChangeAspect="1"/>
          </p:cNvPicPr>
          <p:nvPr/>
        </p:nvPicPr>
        <p:blipFill>
          <a:blip r:embed="rId2"/>
          <a:stretch>
            <a:fillRect/>
          </a:stretch>
        </p:blipFill>
        <p:spPr>
          <a:xfrm>
            <a:off x="685800" y="1219200"/>
            <a:ext cx="1339850" cy="495300"/>
          </a:xfrm>
          <a:prstGeom prst="rect">
            <a:avLst/>
          </a:prstGeom>
          <a:noFill/>
          <a:ln>
            <a:noFill/>
            <a:miter lim="800000"/>
          </a:ln>
        </p:spPr>
      </p:pic>
      <p:sp>
        <p:nvSpPr>
          <p:cNvPr id="14340"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4341" name="Picture 7"/>
          <p:cNvPicPr>
            <a:picLocks noChangeAspect="1"/>
          </p:cNvPicPr>
          <p:nvPr/>
        </p:nvPicPr>
        <p:blipFill>
          <a:blip r:embed="rId3"/>
          <a:stretch>
            <a:fillRect/>
          </a:stretch>
        </p:blipFill>
        <p:spPr>
          <a:xfrm>
            <a:off x="3133725" y="4424363"/>
            <a:ext cx="3257550" cy="1817687"/>
          </a:xfrm>
          <a:prstGeom prst="rect">
            <a:avLst/>
          </a:prstGeom>
          <a:noFill/>
          <a:ln>
            <a:noFill/>
            <a:miter lim="800000"/>
          </a:ln>
        </p:spPr>
      </p:pic>
      <p:sp>
        <p:nvSpPr>
          <p:cNvPr id="14342" name="矩形 2"/>
          <p:cNvSpPr/>
          <p:nvPr/>
        </p:nvSpPr>
        <p:spPr>
          <a:xfrm>
            <a:off x="2025650" y="3725863"/>
            <a:ext cx="90328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　</a:t>
            </a:r>
            <a:r>
              <a:rPr lang="en-US" altLang="zh-CN" sz="2800">
                <a:solidFill>
                  <a:srgbClr val="FF0000"/>
                </a:solidFill>
                <a:latin typeface="Times New Roman" pitchFamily="18" charset="0"/>
                <a:ea typeface="黑体" pitchFamily="49" charset="-122"/>
              </a:rPr>
              <a:t>50</a:t>
            </a:r>
            <a:endParaRPr lang="zh-CN" altLang="en-US" sz="2800">
              <a:ea typeface="黑体" panose="02010609060101010101" pitchFamily="49" charset="-122"/>
            </a:endParaRPr>
          </a:p>
        </p:txBody>
      </p:sp>
      <p:sp>
        <p:nvSpPr>
          <p:cNvPr id="14343" name="矩形 4"/>
          <p:cNvSpPr/>
          <p:nvPr/>
        </p:nvSpPr>
        <p:spPr>
          <a:xfrm>
            <a:off x="4300538" y="3084513"/>
            <a:ext cx="5429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30</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fade">
                                      <p:cBhvr>
                                        <p:cTn id="7" dur="500"/>
                                        <p:tgtEl>
                                          <p:spTgt spid="143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fade">
                                      <p:cBhvr>
                                        <p:cTn id="10" dur="500"/>
                                        <p:tgtEl>
                                          <p:spTgt spid="14338"/>
                                        </p:tgtEl>
                                      </p:cBhvr>
                                    </p:animEffect>
                                  </p:childTnLst>
                                </p:cTn>
                              </p:par>
                              <p:par>
                                <p:cTn id="11" presetID="10" presetClass="entr" presetSubtype="0" fill="hold" nodeType="withEffect">
                                  <p:stCondLst>
                                    <p:cond delay="0"/>
                                  </p:stCondLst>
                                  <p:childTnLst>
                                    <p:set>
                                      <p:cBhvr>
                                        <p:cTn id="12" dur="1" fill="hold">
                                          <p:stCondLst>
                                            <p:cond delay="0"/>
                                          </p:stCondLst>
                                        </p:cTn>
                                        <p:tgtEl>
                                          <p:spTgt spid="14341"/>
                                        </p:tgtEl>
                                        <p:attrNameLst>
                                          <p:attrName>style.visibility</p:attrName>
                                        </p:attrNameLst>
                                      </p:cBhvr>
                                      <p:to>
                                        <p:strVal val="visible"/>
                                      </p:to>
                                    </p:set>
                                    <p:animEffect transition="in" filter="fade">
                                      <p:cBhvr>
                                        <p:cTn id="13" dur="500"/>
                                        <p:tgtEl>
                                          <p:spTgt spid="1434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343"/>
                                        </p:tgtEl>
                                        <p:attrNameLst>
                                          <p:attrName>style.visibility</p:attrName>
                                        </p:attrNameLst>
                                      </p:cBhvr>
                                      <p:to>
                                        <p:strVal val="visible"/>
                                      </p:to>
                                    </p:set>
                                    <p:anim calcmode="lin" valueType="num">
                                      <p:cBhvr additive="base">
                                        <p:cTn id="18" dur="500" fill="hold"/>
                                        <p:tgtEl>
                                          <p:spTgt spid="14343"/>
                                        </p:tgtEl>
                                        <p:attrNameLst>
                                          <p:attrName>ppt_x</p:attrName>
                                        </p:attrNameLst>
                                      </p:cBhvr>
                                      <p:tavLst>
                                        <p:tav tm="0">
                                          <p:val>
                                            <p:strVal val="#ppt_x"/>
                                          </p:val>
                                        </p:tav>
                                        <p:tav tm="100000">
                                          <p:val>
                                            <p:strVal val="#ppt_x"/>
                                          </p:val>
                                        </p:tav>
                                      </p:tavLst>
                                    </p:anim>
                                    <p:anim calcmode="lin" valueType="num">
                                      <p:cBhvr additive="base">
                                        <p:cTn id="19" dur="500" fill="hold"/>
                                        <p:tgtEl>
                                          <p:spTgt spid="1434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342"/>
                                        </p:tgtEl>
                                        <p:attrNameLst>
                                          <p:attrName>style.visibility</p:attrName>
                                        </p:attrNameLst>
                                      </p:cBhvr>
                                      <p:to>
                                        <p:strVal val="visible"/>
                                      </p:to>
                                    </p:set>
                                    <p:anim calcmode="lin" valueType="num">
                                      <p:cBhvr additive="base">
                                        <p:cTn id="24" dur="500" fill="hold"/>
                                        <p:tgtEl>
                                          <p:spTgt spid="14342"/>
                                        </p:tgtEl>
                                        <p:attrNameLst>
                                          <p:attrName>ppt_x</p:attrName>
                                        </p:attrNameLst>
                                      </p:cBhvr>
                                      <p:tavLst>
                                        <p:tav tm="0">
                                          <p:val>
                                            <p:strVal val="#ppt_x"/>
                                          </p:val>
                                        </p:tav>
                                        <p:tav tm="100000">
                                          <p:val>
                                            <p:strVal val="#ppt_x"/>
                                          </p:val>
                                        </p:tav>
                                      </p:tavLst>
                                    </p:anim>
                                    <p:anim calcmode="lin" valueType="num">
                                      <p:cBhvr additive="base">
                                        <p:cTn id="25"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42" grpId="0"/>
      <p:bldP spid="14343"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5363" name="标题 1"/>
          <p:cNvSpPr>
            <a:spLocks noGrp="1"/>
          </p:cNvSpPr>
          <p:nvPr>
            <p:ph type="title" idx="4294967295"/>
          </p:nvPr>
        </p:nvSpPr>
        <p:spPr>
          <a:xfrm>
            <a:off x="582613" y="181610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一辆汽车在水平路面上匀速行驶，发动机的功率是</a:t>
            </a:r>
            <a:r>
              <a:rPr lang="en-US" altLang="zh-CN" sz="2800"/>
              <a:t>60 kW</a:t>
            </a:r>
            <a:r>
              <a:rPr lang="zh-CN" altLang="zh-CN" sz="2800"/>
              <a:t>，若汽车的速度为</a:t>
            </a:r>
            <a:r>
              <a:rPr lang="en-US" altLang="zh-CN" sz="2800"/>
              <a:t>20 m/s</a:t>
            </a:r>
            <a:r>
              <a:rPr lang="zh-CN" altLang="zh-CN" sz="2800"/>
              <a:t>，汽车的牵引力在</a:t>
            </a:r>
            <a:r>
              <a:rPr lang="en-US" altLang="zh-CN" sz="2800"/>
              <a:t>5 min</a:t>
            </a:r>
            <a:r>
              <a:rPr lang="zh-CN" altLang="zh-CN" sz="2800"/>
              <a:t>内做的功为</a:t>
            </a:r>
            <a:r>
              <a:rPr lang="zh-CN" altLang="zh-CN" sz="2800" u="sng"/>
              <a:t>　　　　　</a:t>
            </a:r>
            <a:r>
              <a:rPr lang="en-US" altLang="zh-CN" sz="2800"/>
              <a:t>J</a:t>
            </a:r>
            <a:r>
              <a:rPr lang="zh-CN" altLang="zh-CN" sz="2800"/>
              <a:t>，这辆汽车受到的牵引力为</a:t>
            </a:r>
            <a:r>
              <a:rPr lang="zh-CN" altLang="zh-CN" sz="2800" u="sng"/>
              <a:t>　　　　　</a:t>
            </a:r>
            <a:r>
              <a:rPr lang="en-US" altLang="zh-CN" sz="2800"/>
              <a:t>N.</a:t>
            </a:r>
            <a:br>
              <a:rPr lang="zh-CN" altLang="zh-CN" sz="2800"/>
            </a:br>
            <a:endParaRPr lang="zh-CN" altLang="en-US" sz="2800"/>
          </a:p>
        </p:txBody>
      </p:sp>
      <p:pic>
        <p:nvPicPr>
          <p:cNvPr id="15364" name="Picture 1"/>
          <p:cNvPicPr>
            <a:picLocks noChangeAspect="1"/>
          </p:cNvPicPr>
          <p:nvPr/>
        </p:nvPicPr>
        <p:blipFill>
          <a:blip r:embed="rId2"/>
          <a:stretch>
            <a:fillRect/>
          </a:stretch>
        </p:blipFill>
        <p:spPr>
          <a:xfrm>
            <a:off x="598488" y="1987550"/>
            <a:ext cx="1403350" cy="466725"/>
          </a:xfrm>
          <a:prstGeom prst="rect">
            <a:avLst/>
          </a:prstGeom>
          <a:noFill/>
          <a:ln>
            <a:noFill/>
            <a:miter lim="800000"/>
          </a:ln>
        </p:spPr>
      </p:pic>
      <p:sp>
        <p:nvSpPr>
          <p:cNvPr id="15365" name="矩形 2"/>
          <p:cNvSpPr/>
          <p:nvPr/>
        </p:nvSpPr>
        <p:spPr>
          <a:xfrm>
            <a:off x="3084513" y="3817938"/>
            <a:ext cx="15621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　</a:t>
            </a:r>
            <a:r>
              <a:rPr lang="en-US" altLang="zh-CN" sz="2800" spc="0">
                <a:solidFill>
                  <a:srgbClr val="FF0000"/>
                </a:solidFill>
                <a:latin typeface="Times New Roman" pitchFamily="18" charset="0"/>
                <a:ea typeface="黑体" pitchFamily="49" charset="-122"/>
              </a:rPr>
              <a:t>3×10</a:t>
            </a:r>
            <a:r>
              <a:rPr lang="en-US" altLang="zh-CN" sz="2800" spc="0" baseline="30000">
                <a:solidFill>
                  <a:srgbClr val="FF0000"/>
                </a:solidFill>
                <a:latin typeface="Times New Roman" pitchFamily="18" charset="0"/>
                <a:ea typeface="黑体" pitchFamily="49" charset="-122"/>
              </a:rPr>
              <a:t>3</a:t>
            </a:r>
            <a:endParaRPr lang="zh-CN" altLang="zh-CN" sz="2800">
              <a:latin typeface="等线" pitchFamily="2" charset="-122"/>
              <a:ea typeface="等线" pitchFamily="2" charset="-122"/>
            </a:endParaRPr>
          </a:p>
        </p:txBody>
      </p:sp>
      <p:sp>
        <p:nvSpPr>
          <p:cNvPr id="15366" name="矩形 3"/>
          <p:cNvSpPr/>
          <p:nvPr/>
        </p:nvSpPr>
        <p:spPr>
          <a:xfrm>
            <a:off x="4851400" y="3187700"/>
            <a:ext cx="1471613"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1.8×10</a:t>
            </a:r>
            <a:r>
              <a:rPr lang="en-US" altLang="zh-CN" sz="2800" spc="0" baseline="30000">
                <a:solidFill>
                  <a:srgbClr val="FF0000"/>
                </a:solidFill>
                <a:latin typeface="Times New Roman" pitchFamily="18" charset="0"/>
                <a:ea typeface="黑体" pitchFamily="49" charset="-122"/>
              </a:rPr>
              <a:t>7</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fade">
                                      <p:cBhvr>
                                        <p:cTn id="7" dur="500"/>
                                        <p:tgtEl>
                                          <p:spTgt spid="1536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63"/>
                                        </p:tgtEl>
                                        <p:attrNameLst>
                                          <p:attrName>style.visibility</p:attrName>
                                        </p:attrNameLst>
                                      </p:cBhvr>
                                      <p:to>
                                        <p:strVal val="visible"/>
                                      </p:to>
                                    </p:set>
                                    <p:animEffect transition="in" filter="fade">
                                      <p:cBhvr>
                                        <p:cTn id="10" dur="500"/>
                                        <p:tgtEl>
                                          <p:spTgt spid="15363"/>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5366"/>
                                        </p:tgtEl>
                                        <p:attrNameLst>
                                          <p:attrName>style.visibility</p:attrName>
                                        </p:attrNameLst>
                                      </p:cBhvr>
                                      <p:to>
                                        <p:strVal val="visible"/>
                                      </p:to>
                                    </p:set>
                                    <p:anim calcmode="lin" valueType="num">
                                      <p:cBhvr additive="base">
                                        <p:cTn id="15" dur="500" fill="hold"/>
                                        <p:tgtEl>
                                          <p:spTgt spid="15366"/>
                                        </p:tgtEl>
                                        <p:attrNameLst>
                                          <p:attrName>ppt_x</p:attrName>
                                        </p:attrNameLst>
                                      </p:cBhvr>
                                      <p:tavLst>
                                        <p:tav tm="0">
                                          <p:val>
                                            <p:strVal val="#ppt_x"/>
                                          </p:val>
                                        </p:tav>
                                        <p:tav tm="100000">
                                          <p:val>
                                            <p:strVal val="#ppt_x"/>
                                          </p:val>
                                        </p:tav>
                                      </p:tavLst>
                                    </p:anim>
                                    <p:anim calcmode="lin" valueType="num">
                                      <p:cBhvr additive="base">
                                        <p:cTn id="16" dur="500" fill="hold"/>
                                        <p:tgtEl>
                                          <p:spTgt spid="1536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5365"/>
                                        </p:tgtEl>
                                        <p:attrNameLst>
                                          <p:attrName>style.visibility</p:attrName>
                                        </p:attrNameLst>
                                      </p:cBhvr>
                                      <p:to>
                                        <p:strVal val="visible"/>
                                      </p:to>
                                    </p:set>
                                    <p:anim calcmode="lin" valueType="num">
                                      <p:cBhvr additive="base">
                                        <p:cTn id="21" dur="500" fill="hold"/>
                                        <p:tgtEl>
                                          <p:spTgt spid="15365"/>
                                        </p:tgtEl>
                                        <p:attrNameLst>
                                          <p:attrName>ppt_x</p:attrName>
                                        </p:attrNameLst>
                                      </p:cBhvr>
                                      <p:tavLst>
                                        <p:tav tm="0">
                                          <p:val>
                                            <p:strVal val="#ppt_x"/>
                                          </p:val>
                                        </p:tav>
                                        <p:tav tm="100000">
                                          <p:val>
                                            <p:strVal val="#ppt_x"/>
                                          </p:val>
                                        </p:tav>
                                      </p:tavLst>
                                    </p:anim>
                                    <p:anim calcmode="lin" valueType="num">
                                      <p:cBhvr additive="base">
                                        <p:cTn id="22" dur="500" fill="hold"/>
                                        <p:tgtEl>
                                          <p:spTgt spid="153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5365" grpId="0"/>
      <p:bldP spid="15366"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6386" name="Picture 2"/>
          <p:cNvPicPr>
            <a:picLocks noChangeAspect="1"/>
          </p:cNvPicPr>
          <p:nvPr/>
        </p:nvPicPr>
        <p:blipFill>
          <a:blip r:embed="rId2"/>
          <a:stretch>
            <a:fillRect/>
          </a:stretch>
        </p:blipFill>
        <p:spPr>
          <a:xfrm>
            <a:off x="3722688" y="765175"/>
            <a:ext cx="1698625" cy="527050"/>
          </a:xfrm>
          <a:prstGeom prst="rect">
            <a:avLst/>
          </a:prstGeom>
          <a:noFill/>
          <a:ln>
            <a:noFill/>
            <a:miter lim="800000"/>
          </a:ln>
        </p:spPr>
      </p:pic>
      <p:sp>
        <p:nvSpPr>
          <p:cNvPr id="16387"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6388" name="标题 1"/>
          <p:cNvSpPr>
            <a:spLocks noGrp="1"/>
          </p:cNvSpPr>
          <p:nvPr>
            <p:ph type="title" idx="4294967295"/>
          </p:nvPr>
        </p:nvSpPr>
        <p:spPr>
          <a:xfrm>
            <a:off x="508000" y="1408113"/>
            <a:ext cx="8128000" cy="4684712"/>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利用公式</a:t>
            </a:r>
            <a:r>
              <a:rPr lang="en-US" altLang="zh-CN" sz="2800" i="1"/>
              <a:t>W</a:t>
            </a:r>
            <a:r>
              <a:rPr lang="zh-CN" altLang="zh-CN" sz="2800"/>
              <a:t>＝</a:t>
            </a:r>
            <a:r>
              <a:rPr lang="en-US" altLang="zh-CN" sz="2800" i="1"/>
              <a:t>Fs</a:t>
            </a:r>
            <a:r>
              <a:rPr lang="zh-CN" altLang="zh-CN" sz="2800"/>
              <a:t>计算功时，</a:t>
            </a:r>
            <a:r>
              <a:rPr lang="en-US" altLang="zh-CN" sz="2800" i="1"/>
              <a:t>F</a:t>
            </a:r>
            <a:r>
              <a:rPr lang="zh-CN" altLang="zh-CN" sz="2800"/>
              <a:t>、</a:t>
            </a:r>
            <a:r>
              <a:rPr lang="en-US" altLang="zh-CN" sz="2800" i="1"/>
              <a:t>s</a:t>
            </a:r>
            <a:r>
              <a:rPr lang="en-US" altLang="zh-CN" sz="2800"/>
              <a:t> </a:t>
            </a:r>
            <a:r>
              <a:rPr lang="zh-CN" altLang="zh-CN" sz="2800"/>
              <a:t>一定要对应，</a:t>
            </a:r>
            <a:r>
              <a:rPr lang="en-US" altLang="zh-CN" sz="2800" i="1"/>
              <a:t>s</a:t>
            </a:r>
            <a:r>
              <a:rPr lang="zh-CN" altLang="zh-CN" sz="2800"/>
              <a:t>必须是在力的方向上、在力的作用下移动的距离．</a:t>
            </a:r>
            <a:br>
              <a:rPr lang="zh-CN" altLang="zh-CN" sz="2800"/>
            </a:br>
            <a:r>
              <a:rPr lang="zh-CN" altLang="zh-CN" sz="2800"/>
              <a:t>力与距离垂直时，力方向上没有距离，不做功．</a:t>
            </a:r>
            <a:br>
              <a:rPr lang="zh-CN" altLang="zh-CN" sz="2800"/>
            </a:br>
            <a:r>
              <a:rPr lang="en-US" altLang="zh-CN" sz="2800"/>
              <a:t>2.</a:t>
            </a:r>
            <a:r>
              <a:rPr lang="zh-CN" altLang="zh-CN" sz="2800"/>
              <a:t>功率大的物体，做功一定快，但是做功不一定多．</a:t>
            </a:r>
            <a:br>
              <a:rPr lang="zh-CN" altLang="zh-CN" sz="2800"/>
            </a:br>
            <a:r>
              <a:rPr lang="en-US" altLang="zh-CN" sz="2800"/>
              <a:t>3.</a:t>
            </a:r>
            <a:r>
              <a:rPr lang="zh-CN" altLang="zh-CN" sz="2800"/>
              <a:t>利用</a:t>
            </a:r>
            <a:r>
              <a:rPr lang="en-US" altLang="zh-CN" sz="2800" i="1"/>
              <a:t>P</a:t>
            </a:r>
            <a:r>
              <a:rPr lang="zh-CN" altLang="zh-CN" sz="2800"/>
              <a:t>＝</a:t>
            </a:r>
            <a:r>
              <a:rPr lang="en-US" altLang="zh-CN" sz="2800" i="1"/>
              <a:t>FV</a:t>
            </a:r>
            <a:r>
              <a:rPr lang="zh-CN" altLang="zh-CN" sz="2800"/>
              <a:t>计算时，单位要统一，</a:t>
            </a:r>
            <a:r>
              <a:rPr lang="en-US" altLang="zh-CN" sz="2800" i="1"/>
              <a:t>P</a:t>
            </a:r>
            <a:r>
              <a:rPr lang="en-US" altLang="zh-CN" sz="2800"/>
              <a:t>——</a:t>
            </a:r>
            <a:r>
              <a:rPr lang="en-US" altLang="zh-CN" sz="2800" i="1"/>
              <a:t>W</a:t>
            </a:r>
            <a:r>
              <a:rPr lang="zh-CN" altLang="zh-CN" sz="2800"/>
              <a:t>，</a:t>
            </a:r>
            <a:br>
              <a:rPr lang="en-US" altLang="zh-CN" sz="2800"/>
            </a:br>
            <a:r>
              <a:rPr lang="en-US" altLang="zh-CN" sz="2800" i="1"/>
              <a:t>F</a:t>
            </a:r>
            <a:r>
              <a:rPr lang="en-US" altLang="zh-CN" sz="2800"/>
              <a:t>——</a:t>
            </a:r>
            <a:r>
              <a:rPr lang="en-US" altLang="zh-CN" sz="2800" i="1"/>
              <a:t>N</a:t>
            </a:r>
            <a:r>
              <a:rPr lang="zh-CN" altLang="zh-CN" sz="2800"/>
              <a:t>，</a:t>
            </a:r>
            <a:r>
              <a:rPr lang="en-US" altLang="zh-CN" sz="2800" i="1"/>
              <a:t>V</a:t>
            </a:r>
            <a:r>
              <a:rPr lang="en-US" altLang="zh-CN" sz="2800"/>
              <a:t>——</a:t>
            </a:r>
            <a:r>
              <a:rPr lang="en-US" altLang="zh-CN" sz="2800" i="1"/>
              <a:t>m</a:t>
            </a:r>
            <a:r>
              <a:rPr lang="en-US" altLang="zh-CN" sz="2800"/>
              <a:t>/</a:t>
            </a:r>
            <a:r>
              <a:rPr lang="en-US" altLang="zh-CN" sz="2800" i="1"/>
              <a:t>s</a:t>
            </a:r>
            <a:r>
              <a:rPr lang="zh-CN" altLang="zh-CN" sz="2800"/>
              <a:t>，</a:t>
            </a:r>
            <a:r>
              <a:rPr lang="en-US" altLang="zh-CN" sz="2800"/>
              <a:t>1 km/h</a:t>
            </a:r>
            <a:r>
              <a:rPr lang="zh-CN" altLang="zh-CN" sz="2800"/>
              <a:t>＝（</a:t>
            </a:r>
            <a:r>
              <a:rPr lang="en-US" altLang="zh-CN" sz="2800"/>
              <a:t>1/3.6</a:t>
            </a:r>
            <a:r>
              <a:rPr lang="zh-CN" altLang="zh-CN" sz="2800"/>
              <a:t>）</a:t>
            </a:r>
            <a:r>
              <a:rPr lang="en-US" altLang="zh-CN" sz="2800"/>
              <a:t>m/s.</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500"/>
                                        <p:tgtEl>
                                          <p:spTgt spid="1638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6388"/>
                                        </p:tgtEl>
                                        <p:attrNameLst>
                                          <p:attrName>style.visibility</p:attrName>
                                        </p:attrNameLst>
                                      </p:cBhvr>
                                      <p:to>
                                        <p:strVal val="visible"/>
                                      </p:to>
                                    </p:set>
                                    <p:animEffect transition="in" filter="barn(inVertical)">
                                      <p:cBhvr>
                                        <p:cTn id="10" dur="5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17411" name="标题 2"/>
          <p:cNvSpPr>
            <a:spLocks noGrp="1"/>
          </p:cNvSpPr>
          <p:nvPr>
            <p:ph type="title" idx="4294967295"/>
          </p:nvPr>
        </p:nvSpPr>
        <p:spPr>
          <a:xfrm>
            <a:off x="774700" y="14224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下列情形中，运动员对物体没有做功的是（　　）</a:t>
            </a:r>
            <a:br>
              <a:rPr lang="zh-CN" altLang="zh-CN" sz="2800"/>
            </a:br>
            <a:r>
              <a:rPr lang="en-US" altLang="zh-CN" sz="2800"/>
              <a:t>A</a:t>
            </a:r>
            <a:r>
              <a:rPr lang="zh-CN" altLang="zh-CN" sz="2800"/>
              <a:t>．举重运动员举着杠铃停在空中</a:t>
            </a:r>
            <a:r>
              <a:rPr lang="en-US" altLang="zh-CN" sz="2800"/>
              <a:t>            </a:t>
            </a:r>
            <a:br>
              <a:rPr lang="en-US" altLang="zh-CN" sz="2800"/>
            </a:br>
            <a:r>
              <a:rPr lang="en-US" altLang="zh-CN" sz="2800"/>
              <a:t>B</a:t>
            </a:r>
            <a:r>
              <a:rPr lang="zh-CN" altLang="zh-CN" sz="2800"/>
              <a:t>．赛艇运动员奋力划桨</a:t>
            </a:r>
            <a:br>
              <a:rPr lang="zh-CN" altLang="zh-CN" sz="2800"/>
            </a:br>
            <a:r>
              <a:rPr lang="en-US" altLang="zh-CN" sz="2800"/>
              <a:t>C</a:t>
            </a:r>
            <a:r>
              <a:rPr lang="zh-CN" altLang="zh-CN" sz="2800"/>
              <a:t>．篮球运动员从地上将篮球捡起</a:t>
            </a:r>
            <a:r>
              <a:rPr lang="en-US" altLang="zh-CN" sz="2800"/>
              <a:t>               </a:t>
            </a:r>
            <a:br>
              <a:rPr lang="en-US" altLang="zh-CN" sz="2800"/>
            </a:br>
            <a:r>
              <a:rPr lang="en-US" altLang="zh-CN" sz="2800"/>
              <a:t>D</a:t>
            </a:r>
            <a:r>
              <a:rPr lang="zh-CN" altLang="zh-CN" sz="2800"/>
              <a:t>．射箭运动员将弓拉开</a:t>
            </a:r>
            <a:endParaRPr lang="zh-CN" altLang="zh-CN" sz="2800"/>
          </a:p>
        </p:txBody>
      </p:sp>
      <p:sp>
        <p:nvSpPr>
          <p:cNvPr id="17412" name="矩形 1"/>
          <p:cNvSpPr/>
          <p:nvPr/>
        </p:nvSpPr>
        <p:spPr>
          <a:xfrm>
            <a:off x="1346200" y="2139950"/>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fade">
                                      <p:cBhvr>
                                        <p:cTn id="7" dur="500"/>
                                        <p:tgtEl>
                                          <p:spTgt spid="174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412"/>
                                        </p:tgtEl>
                                        <p:attrNameLst>
                                          <p:attrName>style.visibility</p:attrName>
                                        </p:attrNameLst>
                                      </p:cBhvr>
                                      <p:to>
                                        <p:strVal val="visible"/>
                                      </p:to>
                                    </p:set>
                                    <p:anim calcmode="lin" valueType="num">
                                      <p:cBhvr additive="base">
                                        <p:cTn id="12" dur="500" fill="hold"/>
                                        <p:tgtEl>
                                          <p:spTgt spid="17412"/>
                                        </p:tgtEl>
                                        <p:attrNameLst>
                                          <p:attrName>ppt_x</p:attrName>
                                        </p:attrNameLst>
                                      </p:cBhvr>
                                      <p:tavLst>
                                        <p:tav tm="0">
                                          <p:val>
                                            <p:strVal val="#ppt_x"/>
                                          </p:val>
                                        </p:tav>
                                        <p:tav tm="100000">
                                          <p:val>
                                            <p:strVal val="#ppt_x"/>
                                          </p:val>
                                        </p:tav>
                                      </p:tavLst>
                                    </p:anim>
                                    <p:anim calcmode="lin" valueType="num">
                                      <p:cBhvr additive="base">
                                        <p:cTn id="13"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18435" name="标题 1"/>
          <p:cNvSpPr>
            <a:spLocks noGrp="1"/>
          </p:cNvSpPr>
          <p:nvPr>
            <p:ph type="title" idx="4294967295"/>
          </p:nvPr>
        </p:nvSpPr>
        <p:spPr>
          <a:xfrm>
            <a:off x="508000" y="18256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邵阳）一物体受到</a:t>
            </a:r>
            <a:r>
              <a:rPr lang="en-US" altLang="zh-CN" sz="2800"/>
              <a:t>5 N</a:t>
            </a:r>
            <a:r>
              <a:rPr lang="zh-CN" altLang="zh-CN" sz="2800"/>
              <a:t>竖直向上的拉力</a:t>
            </a:r>
            <a:r>
              <a:rPr lang="en-US" altLang="zh-CN" sz="2800" i="1"/>
              <a:t>F</a:t>
            </a:r>
            <a:r>
              <a:rPr lang="zh-CN" altLang="zh-CN" sz="2800"/>
              <a:t>作用，沿水平方向以</a:t>
            </a:r>
            <a:r>
              <a:rPr lang="en-US" altLang="zh-CN" sz="2800"/>
              <a:t>0.2 m/s</a:t>
            </a:r>
            <a:r>
              <a:rPr lang="zh-CN" altLang="zh-CN" sz="2800"/>
              <a:t>的速度匀速运动了</a:t>
            </a:r>
            <a:r>
              <a:rPr lang="en-US" altLang="zh-CN" sz="2800"/>
              <a:t>10 s</a:t>
            </a:r>
            <a:r>
              <a:rPr lang="zh-CN" altLang="zh-CN" sz="2800"/>
              <a:t>，拉力</a:t>
            </a:r>
            <a:r>
              <a:rPr lang="en-US" altLang="zh-CN" sz="2800" i="1"/>
              <a:t>F</a:t>
            </a:r>
            <a:r>
              <a:rPr lang="zh-CN" altLang="zh-CN" sz="2800"/>
              <a:t>对物体做的功为（　　）</a:t>
            </a:r>
            <a:br>
              <a:rPr lang="zh-CN" altLang="zh-CN" sz="2800"/>
            </a:br>
            <a:r>
              <a:rPr lang="en-US" altLang="zh-CN" sz="2800"/>
              <a:t>A</a:t>
            </a:r>
            <a:r>
              <a:rPr lang="zh-CN" altLang="zh-CN" sz="2800"/>
              <a:t>．</a:t>
            </a:r>
            <a:r>
              <a:rPr lang="en-US" altLang="zh-CN" sz="2800"/>
              <a:t>0 J           B</a:t>
            </a:r>
            <a:r>
              <a:rPr lang="zh-CN" altLang="zh-CN" sz="2800"/>
              <a:t>．</a:t>
            </a:r>
            <a:r>
              <a:rPr lang="en-US" altLang="zh-CN" sz="2800"/>
              <a:t>1 J          C</a:t>
            </a:r>
            <a:r>
              <a:rPr lang="zh-CN" altLang="zh-CN" sz="2800"/>
              <a:t>．</a:t>
            </a:r>
            <a:r>
              <a:rPr lang="en-US" altLang="zh-CN" sz="2800"/>
              <a:t>10 J            D</a:t>
            </a:r>
            <a:r>
              <a:rPr lang="zh-CN" altLang="zh-CN" sz="2800"/>
              <a:t>．</a:t>
            </a:r>
            <a:r>
              <a:rPr lang="en-US" altLang="zh-CN" sz="2800"/>
              <a:t>50 J</a:t>
            </a:r>
            <a:br>
              <a:rPr lang="zh-CN" altLang="zh-CN" sz="2800"/>
            </a:br>
            <a:endParaRPr lang="zh-CN" altLang="en-US" sz="2800"/>
          </a:p>
        </p:txBody>
      </p:sp>
      <p:sp>
        <p:nvSpPr>
          <p:cNvPr id="18436" name="矩形 8"/>
          <p:cNvSpPr/>
          <p:nvPr/>
        </p:nvSpPr>
        <p:spPr>
          <a:xfrm>
            <a:off x="4475163" y="3176588"/>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fade">
                                      <p:cBhvr>
                                        <p:cTn id="7" dur="500"/>
                                        <p:tgtEl>
                                          <p:spTgt spid="1843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436"/>
                                        </p:tgtEl>
                                        <p:attrNameLst>
                                          <p:attrName>style.visibility</p:attrName>
                                        </p:attrNameLst>
                                      </p:cBhvr>
                                      <p:to>
                                        <p:strVal val="visible"/>
                                      </p:to>
                                    </p:set>
                                    <p:anim calcmode="lin" valueType="num">
                                      <p:cBhvr additive="base">
                                        <p:cTn id="12" dur="500" fill="hold"/>
                                        <p:tgtEl>
                                          <p:spTgt spid="18436"/>
                                        </p:tgtEl>
                                        <p:attrNameLst>
                                          <p:attrName>ppt_x</p:attrName>
                                        </p:attrNameLst>
                                      </p:cBhvr>
                                      <p:tavLst>
                                        <p:tav tm="0">
                                          <p:val>
                                            <p:strVal val="#ppt_x"/>
                                          </p:val>
                                        </p:tav>
                                        <p:tav tm="100000">
                                          <p:val>
                                            <p:strVal val="#ppt_x"/>
                                          </p:val>
                                        </p:tav>
                                      </p:tavLst>
                                    </p:anim>
                                    <p:anim calcmode="lin" valueType="num">
                                      <p:cBhvr additive="base">
                                        <p:cTn id="13"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19459" name="标题 1"/>
          <p:cNvSpPr>
            <a:spLocks noGrp="1"/>
          </p:cNvSpPr>
          <p:nvPr>
            <p:ph type="title" idx="4294967295"/>
          </p:nvPr>
        </p:nvSpPr>
        <p:spPr>
          <a:xfrm>
            <a:off x="508000" y="7858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2019·</a:t>
            </a:r>
            <a:r>
              <a:rPr lang="zh-CN" altLang="zh-CN" sz="2800"/>
              <a:t>海南）用大小相同的力</a:t>
            </a:r>
            <a:r>
              <a:rPr lang="en-US" altLang="zh-CN" sz="2800" i="1"/>
              <a:t>F</a:t>
            </a:r>
            <a:r>
              <a:rPr lang="zh-CN" altLang="zh-CN" sz="2800"/>
              <a:t>，作用在质量不同的物体上，使它们分别在同一水平面上沿力的方向移动相同的距离</a:t>
            </a:r>
            <a:r>
              <a:rPr lang="en-US" altLang="zh-CN" sz="2800" i="1"/>
              <a:t>s</a:t>
            </a:r>
            <a:r>
              <a:rPr lang="zh-CN" altLang="zh-CN" sz="2800"/>
              <a:t>（如下图所示），</a:t>
            </a:r>
            <a:r>
              <a:rPr lang="en-US" altLang="zh-CN" sz="2800" i="1"/>
              <a:t>F</a:t>
            </a:r>
            <a:r>
              <a:rPr lang="zh-CN" altLang="zh-CN" sz="2800"/>
              <a:t>所做的功分别为</a:t>
            </a:r>
            <a:r>
              <a:rPr lang="en-US" altLang="zh-CN" sz="2800" i="1"/>
              <a:t>W</a:t>
            </a:r>
            <a:r>
              <a:rPr lang="en-US" altLang="zh-CN" sz="2800" baseline="-25000"/>
              <a:t>1</a:t>
            </a:r>
            <a:r>
              <a:rPr lang="zh-CN" altLang="zh-CN" sz="2800"/>
              <a:t>和</a:t>
            </a:r>
            <a:r>
              <a:rPr lang="en-US" altLang="zh-CN" sz="2800" i="1"/>
              <a:t>W</a:t>
            </a:r>
            <a:r>
              <a:rPr lang="en-US" altLang="zh-CN" sz="2800" baseline="-25000"/>
              <a:t>2</a:t>
            </a:r>
            <a:r>
              <a:rPr lang="zh-CN" altLang="zh-CN" sz="2800"/>
              <a:t>，则（　　）</a:t>
            </a:r>
            <a:br>
              <a:rPr lang="zh-CN" altLang="zh-CN" sz="2800"/>
            </a:br>
            <a:r>
              <a:rPr lang="en-US" altLang="zh-CN" sz="2800"/>
              <a:t>A</a:t>
            </a:r>
            <a:r>
              <a:rPr lang="zh-CN" altLang="zh-CN" sz="2800"/>
              <a:t>．</a:t>
            </a:r>
            <a:r>
              <a:rPr lang="en-US" altLang="zh-CN" sz="2800" i="1"/>
              <a:t>W</a:t>
            </a:r>
            <a:r>
              <a:rPr lang="en-US" altLang="zh-CN" sz="2800" baseline="-25000"/>
              <a:t>1</a:t>
            </a:r>
            <a:r>
              <a:rPr lang="zh-CN" altLang="zh-CN" sz="2800"/>
              <a:t>＝</a:t>
            </a:r>
            <a:r>
              <a:rPr lang="en-US" altLang="zh-CN" sz="2800"/>
              <a:t>   </a:t>
            </a:r>
            <a:r>
              <a:rPr lang="en-US" altLang="zh-CN" sz="2800" i="1"/>
              <a:t>W</a:t>
            </a:r>
            <a:r>
              <a:rPr lang="en-US" altLang="zh-CN" sz="2800" baseline="-25000"/>
              <a:t>2</a:t>
            </a:r>
            <a:r>
              <a:rPr lang="en-US" altLang="zh-CN" sz="2800"/>
              <a:t>              		B</a:t>
            </a:r>
            <a:r>
              <a:rPr lang="zh-CN" altLang="zh-CN" sz="2800"/>
              <a:t>．</a:t>
            </a:r>
            <a:r>
              <a:rPr lang="en-US" altLang="zh-CN" sz="2800" i="1"/>
              <a:t>W</a:t>
            </a:r>
            <a:r>
              <a:rPr lang="en-US" altLang="zh-CN" sz="2800" baseline="-25000"/>
              <a:t>1</a:t>
            </a:r>
            <a:r>
              <a:rPr lang="zh-CN" altLang="zh-CN" sz="2800"/>
              <a:t>＝</a:t>
            </a:r>
            <a:r>
              <a:rPr lang="en-US" altLang="zh-CN" sz="2800" i="1"/>
              <a:t>W</a:t>
            </a:r>
            <a:r>
              <a:rPr lang="en-US" altLang="zh-CN" sz="2800" baseline="-25000"/>
              <a:t>2</a:t>
            </a:r>
            <a:r>
              <a:rPr lang="en-US" altLang="zh-CN" sz="2800"/>
              <a:t>                               C</a:t>
            </a:r>
            <a:r>
              <a:rPr lang="zh-CN" altLang="zh-CN" sz="2800"/>
              <a:t>．</a:t>
            </a:r>
            <a:r>
              <a:rPr lang="en-US" altLang="zh-CN" sz="2800" i="1"/>
              <a:t>W</a:t>
            </a:r>
            <a:r>
              <a:rPr lang="en-US" altLang="zh-CN" sz="2800" baseline="-25000"/>
              <a:t>1</a:t>
            </a:r>
            <a:r>
              <a:rPr lang="zh-CN" altLang="zh-CN" sz="2800"/>
              <a:t>＝</a:t>
            </a:r>
            <a:r>
              <a:rPr lang="en-US" altLang="zh-CN" sz="2800"/>
              <a:t>2</a:t>
            </a:r>
            <a:r>
              <a:rPr lang="en-US" altLang="zh-CN" sz="2800" i="1"/>
              <a:t>W</a:t>
            </a:r>
            <a:r>
              <a:rPr lang="en-US" altLang="zh-CN" sz="2800" baseline="-25000"/>
              <a:t>2</a:t>
            </a:r>
            <a:r>
              <a:rPr lang="en-US" altLang="zh-CN" sz="2800"/>
              <a:t>               		D</a:t>
            </a:r>
            <a:r>
              <a:rPr lang="zh-CN" altLang="zh-CN" sz="2800"/>
              <a:t>．</a:t>
            </a:r>
            <a:r>
              <a:rPr lang="en-US" altLang="zh-CN" sz="2800" i="1"/>
              <a:t>W</a:t>
            </a:r>
            <a:r>
              <a:rPr lang="en-US" altLang="zh-CN" sz="2800" baseline="-25000"/>
              <a:t>1</a:t>
            </a:r>
            <a:r>
              <a:rPr lang="zh-CN" altLang="zh-CN" sz="2800"/>
              <a:t>＝</a:t>
            </a:r>
            <a:r>
              <a:rPr lang="en-US" altLang="zh-CN" sz="2800"/>
              <a:t>4</a:t>
            </a:r>
            <a:r>
              <a:rPr lang="en-US" altLang="zh-CN" sz="2800" i="1"/>
              <a:t>W</a:t>
            </a:r>
            <a:r>
              <a:rPr lang="en-US" altLang="zh-CN" sz="2800" baseline="-25000"/>
              <a:t>2</a:t>
            </a:r>
            <a:br>
              <a:rPr lang="zh-CN" altLang="zh-CN" sz="2800"/>
            </a:br>
            <a:endParaRPr lang="zh-CN" altLang="en-US" sz="2800"/>
          </a:p>
        </p:txBody>
      </p:sp>
      <p:pic>
        <p:nvPicPr>
          <p:cNvPr id="19460" name="图片 2"/>
          <p:cNvPicPr>
            <a:picLocks noChangeAspect="1"/>
          </p:cNvPicPr>
          <p:nvPr/>
        </p:nvPicPr>
        <p:blipFill>
          <a:blip r:embed="rId2"/>
          <a:srcRect r="96213"/>
          <a:stretch>
            <a:fillRect/>
          </a:stretch>
        </p:blipFill>
        <p:spPr>
          <a:xfrm>
            <a:off x="2000250" y="3263900"/>
            <a:ext cx="346075" cy="965200"/>
          </a:xfrm>
          <a:prstGeom prst="rect">
            <a:avLst/>
          </a:prstGeom>
          <a:noFill/>
          <a:ln>
            <a:noFill/>
            <a:miter lim="800000"/>
          </a:ln>
        </p:spPr>
      </p:pic>
      <p:pic>
        <p:nvPicPr>
          <p:cNvPr id="19461" name="图片 5"/>
          <p:cNvPicPr>
            <a:picLocks noChangeAspect="1"/>
          </p:cNvPicPr>
          <p:nvPr/>
        </p:nvPicPr>
        <p:blipFill>
          <a:blip r:embed="rId3"/>
          <a:srcRect r="69158"/>
          <a:stretch>
            <a:fillRect/>
          </a:stretch>
        </p:blipFill>
        <p:spPr>
          <a:xfrm>
            <a:off x="1925638" y="4725988"/>
            <a:ext cx="5689600" cy="1558925"/>
          </a:xfrm>
          <a:prstGeom prst="rect">
            <a:avLst/>
          </a:prstGeom>
          <a:noFill/>
          <a:ln>
            <a:noFill/>
            <a:miter lim="800000"/>
          </a:ln>
        </p:spPr>
      </p:pic>
      <p:sp>
        <p:nvSpPr>
          <p:cNvPr id="19462" name="矩形 6"/>
          <p:cNvSpPr/>
          <p:nvPr/>
        </p:nvSpPr>
        <p:spPr>
          <a:xfrm>
            <a:off x="3706813" y="2795588"/>
            <a:ext cx="458787"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fade">
                                      <p:cBhvr>
                                        <p:cTn id="7" dur="500"/>
                                        <p:tgtEl>
                                          <p:spTgt spid="19459"/>
                                        </p:tgtEl>
                                      </p:cBhvr>
                                    </p:animEffect>
                                  </p:childTnLst>
                                </p:cTn>
                              </p:par>
                              <p:par>
                                <p:cTn id="8" presetID="10" presetClass="entr" presetSubtype="0" fill="hold" nodeType="withEffect">
                                  <p:stCondLst>
                                    <p:cond delay="0"/>
                                  </p:stCondLst>
                                  <p:childTnLst>
                                    <p:set>
                                      <p:cBhvr>
                                        <p:cTn id="9" dur="1" fill="hold">
                                          <p:stCondLst>
                                            <p:cond delay="0"/>
                                          </p:stCondLst>
                                        </p:cTn>
                                        <p:tgtEl>
                                          <p:spTgt spid="19461"/>
                                        </p:tgtEl>
                                        <p:attrNameLst>
                                          <p:attrName>style.visibility</p:attrName>
                                        </p:attrNameLst>
                                      </p:cBhvr>
                                      <p:to>
                                        <p:strVal val="visible"/>
                                      </p:to>
                                    </p:set>
                                    <p:animEffect transition="in" filter="fade">
                                      <p:cBhvr>
                                        <p:cTn id="10" dur="500"/>
                                        <p:tgtEl>
                                          <p:spTgt spid="19461"/>
                                        </p:tgtEl>
                                      </p:cBhvr>
                                    </p:animEffect>
                                  </p:childTnLst>
                                </p:cTn>
                              </p:par>
                              <p:par>
                                <p:cTn id="11" presetID="10" presetClass="entr" presetSubtype="0" fill="hold" nodeType="withEffect">
                                  <p:stCondLst>
                                    <p:cond delay="0"/>
                                  </p:stCondLst>
                                  <p:childTnLst>
                                    <p:set>
                                      <p:cBhvr>
                                        <p:cTn id="12" dur="1" fill="hold">
                                          <p:stCondLst>
                                            <p:cond delay="0"/>
                                          </p:stCondLst>
                                        </p:cTn>
                                        <p:tgtEl>
                                          <p:spTgt spid="19460"/>
                                        </p:tgtEl>
                                        <p:attrNameLst>
                                          <p:attrName>style.visibility</p:attrName>
                                        </p:attrNameLst>
                                      </p:cBhvr>
                                      <p:to>
                                        <p:strVal val="visible"/>
                                      </p:to>
                                    </p:set>
                                    <p:animEffect transition="in" filter="fade">
                                      <p:cBhvr>
                                        <p:cTn id="13" dur="500"/>
                                        <p:tgtEl>
                                          <p:spTgt spid="19460"/>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9462"/>
                                        </p:tgtEl>
                                        <p:attrNameLst>
                                          <p:attrName>style.visibility</p:attrName>
                                        </p:attrNameLst>
                                      </p:cBhvr>
                                      <p:to>
                                        <p:strVal val="visible"/>
                                      </p:to>
                                    </p:set>
                                    <p:anim calcmode="lin" valueType="num">
                                      <p:cBhvr additive="base">
                                        <p:cTn id="18" dur="500" fill="hold"/>
                                        <p:tgtEl>
                                          <p:spTgt spid="19462"/>
                                        </p:tgtEl>
                                        <p:attrNameLst>
                                          <p:attrName>ppt_x</p:attrName>
                                        </p:attrNameLst>
                                      </p:cBhvr>
                                      <p:tavLst>
                                        <p:tav tm="0">
                                          <p:val>
                                            <p:strVal val="#ppt_x"/>
                                          </p:val>
                                        </p:tav>
                                        <p:tav tm="100000">
                                          <p:val>
                                            <p:strVal val="#ppt_x"/>
                                          </p:val>
                                        </p:tav>
                                      </p:tavLst>
                                    </p:anim>
                                    <p:anim calcmode="lin" valueType="num">
                                      <p:cBhvr additive="base">
                                        <p:cTn id="19" dur="500" fill="hold"/>
                                        <p:tgtEl>
                                          <p:spTgt spid="194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1946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0483"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2020·</a:t>
            </a:r>
            <a:r>
              <a:rPr lang="zh-CN" altLang="zh-CN" sz="2800"/>
              <a:t>安顺）仅用</a:t>
            </a:r>
            <a:r>
              <a:rPr lang="en-US" altLang="zh-CN" sz="2800"/>
              <a:t>8</a:t>
            </a:r>
            <a:r>
              <a:rPr lang="zh-CN" altLang="zh-CN" sz="2800"/>
              <a:t>天就建成的武汉火神山医院，彰显的不仅是中国速度，更是战胜疫情的坚强决心．如上图所示，为了在最短的时间完成地面基础建设，上百台挖掘机同时工作，其目的是增大所有挖掘机总的（　　）</a:t>
            </a:r>
            <a:br>
              <a:rPr lang="zh-CN" altLang="zh-CN" sz="2800"/>
            </a:br>
            <a:r>
              <a:rPr lang="en-US" altLang="zh-CN" sz="2800"/>
              <a:t> A</a:t>
            </a:r>
            <a:r>
              <a:rPr lang="zh-CN" altLang="zh-CN" sz="2800"/>
              <a:t>．机械效率</a:t>
            </a:r>
            <a:r>
              <a:rPr lang="en-US" altLang="zh-CN" sz="2800"/>
              <a:t>          	B</a:t>
            </a:r>
            <a:r>
              <a:rPr lang="zh-CN" altLang="zh-CN" sz="2800"/>
              <a:t>．功率</a:t>
            </a:r>
            <a:r>
              <a:rPr lang="en-US" altLang="zh-CN" sz="2800"/>
              <a:t>                   </a:t>
            </a:r>
            <a:br>
              <a:rPr lang="en-US" altLang="zh-CN" sz="2800"/>
            </a:br>
            <a:r>
              <a:rPr lang="en-US" altLang="zh-CN" sz="2800"/>
              <a:t>C</a:t>
            </a:r>
            <a:r>
              <a:rPr lang="zh-CN" altLang="zh-CN" sz="2800"/>
              <a:t>．功</a:t>
            </a:r>
            <a:r>
              <a:rPr lang="en-US" altLang="zh-CN" sz="2800"/>
              <a:t>                		D</a:t>
            </a:r>
            <a:r>
              <a:rPr lang="zh-CN" altLang="zh-CN" sz="2800"/>
              <a:t>．有用功</a:t>
            </a:r>
            <a:br>
              <a:rPr lang="zh-CN" altLang="zh-CN" sz="2800"/>
            </a:br>
            <a:endParaRPr lang="zh-CN" altLang="en-US" sz="2800"/>
          </a:p>
        </p:txBody>
      </p:sp>
      <p:pic>
        <p:nvPicPr>
          <p:cNvPr id="20484" name="图片 2"/>
          <p:cNvPicPr>
            <a:picLocks noChangeAspect="1"/>
          </p:cNvPicPr>
          <p:nvPr/>
        </p:nvPicPr>
        <p:blipFill>
          <a:blip r:embed="rId2"/>
          <a:srcRect r="86317"/>
          <a:stretch>
            <a:fillRect/>
          </a:stretch>
        </p:blipFill>
        <p:spPr>
          <a:xfrm>
            <a:off x="6140450" y="3619500"/>
            <a:ext cx="2276475" cy="2106613"/>
          </a:xfrm>
          <a:prstGeom prst="rect">
            <a:avLst/>
          </a:prstGeom>
          <a:noFill/>
          <a:ln>
            <a:noFill/>
            <a:miter lim="800000"/>
          </a:ln>
        </p:spPr>
      </p:pic>
      <p:sp>
        <p:nvSpPr>
          <p:cNvPr id="20485" name="矩形 5"/>
          <p:cNvSpPr/>
          <p:nvPr/>
        </p:nvSpPr>
        <p:spPr>
          <a:xfrm>
            <a:off x="3209925" y="3516313"/>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fade">
                                      <p:cBhvr>
                                        <p:cTn id="7" dur="500"/>
                                        <p:tgtEl>
                                          <p:spTgt spid="20483"/>
                                        </p:tgtEl>
                                      </p:cBhvr>
                                    </p:animEffect>
                                  </p:childTnLst>
                                </p:cTn>
                              </p:par>
                              <p:par>
                                <p:cTn id="8" presetID="10" presetClass="entr" presetSubtype="0" fill="hold" nodeType="withEffect">
                                  <p:stCondLst>
                                    <p:cond delay="0"/>
                                  </p:stCondLst>
                                  <p:childTnLst>
                                    <p:set>
                                      <p:cBhvr>
                                        <p:cTn id="9" dur="1" fill="hold">
                                          <p:stCondLst>
                                            <p:cond delay="0"/>
                                          </p:stCondLst>
                                        </p:cTn>
                                        <p:tgtEl>
                                          <p:spTgt spid="20484"/>
                                        </p:tgtEl>
                                        <p:attrNameLst>
                                          <p:attrName>style.visibility</p:attrName>
                                        </p:attrNameLst>
                                      </p:cBhvr>
                                      <p:to>
                                        <p:strVal val="visible"/>
                                      </p:to>
                                    </p:set>
                                    <p:animEffect transition="in" filter="fade">
                                      <p:cBhvr>
                                        <p:cTn id="10" dur="500"/>
                                        <p:tgtEl>
                                          <p:spTgt spid="2048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0485"/>
                                        </p:tgtEl>
                                        <p:attrNameLst>
                                          <p:attrName>style.visibility</p:attrName>
                                        </p:attrNameLst>
                                      </p:cBhvr>
                                      <p:to>
                                        <p:strVal val="visible"/>
                                      </p:to>
                                    </p:set>
                                    <p:anim calcmode="lin" valueType="num">
                                      <p:cBhvr additive="base">
                                        <p:cTn id="15" dur="500" fill="hold"/>
                                        <p:tgtEl>
                                          <p:spTgt spid="20485"/>
                                        </p:tgtEl>
                                        <p:attrNameLst>
                                          <p:attrName>ppt_x</p:attrName>
                                        </p:attrNameLst>
                                      </p:cBhvr>
                                      <p:tavLst>
                                        <p:tav tm="0">
                                          <p:val>
                                            <p:strVal val="#ppt_x"/>
                                          </p:val>
                                        </p:tav>
                                        <p:tav tm="100000">
                                          <p:val>
                                            <p:strVal val="#ppt_x"/>
                                          </p:val>
                                        </p:tav>
                                      </p:tavLst>
                                    </p:anim>
                                    <p:anim calcmode="lin" valueType="num">
                                      <p:cBhvr additive="base">
                                        <p:cTn id="16"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1507" name="标题 1"/>
          <p:cNvSpPr>
            <a:spLocks noGrp="1"/>
          </p:cNvSpPr>
          <p:nvPr>
            <p:ph type="title" idx="4294967295"/>
          </p:nvPr>
        </p:nvSpPr>
        <p:spPr>
          <a:xfrm>
            <a:off x="582613" y="12287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2020·</a:t>
            </a:r>
            <a:r>
              <a:rPr lang="zh-CN" altLang="zh-CN" sz="2800"/>
              <a:t>淮安）小明两次分别用时</a:t>
            </a:r>
            <a:r>
              <a:rPr lang="en-US" altLang="zh-CN" sz="2800"/>
              <a:t>90</a:t>
            </a:r>
            <a:r>
              <a:rPr lang="en-US" altLang="zh-CN" sz="2800" i="1"/>
              <a:t>s</a:t>
            </a:r>
            <a:r>
              <a:rPr lang="zh-CN" altLang="zh-CN" sz="2800"/>
              <a:t>、</a:t>
            </a:r>
            <a:r>
              <a:rPr lang="en-US" altLang="zh-CN" sz="2800"/>
              <a:t>40</a:t>
            </a:r>
            <a:r>
              <a:rPr lang="en-US" altLang="zh-CN" sz="2800" i="1"/>
              <a:t>s</a:t>
            </a:r>
            <a:r>
              <a:rPr lang="zh-CN" altLang="zh-CN" sz="2800"/>
              <a:t>从一楼爬到五楼，小明的体重与前后两次上升的高度均不变，比较两次爬楼过程（　　）</a:t>
            </a:r>
            <a:br>
              <a:rPr lang="zh-CN" altLang="zh-CN" sz="2800"/>
            </a:br>
            <a:r>
              <a:rPr lang="en-US" altLang="zh-CN" sz="2800"/>
              <a:t>A</a:t>
            </a:r>
            <a:r>
              <a:rPr lang="zh-CN" altLang="zh-CN" sz="2800"/>
              <a:t>．用时少的做功多</a:t>
            </a:r>
            <a:r>
              <a:rPr lang="en-US" altLang="zh-CN" sz="2800"/>
              <a:t>              </a:t>
            </a:r>
            <a:br>
              <a:rPr lang="en-US" altLang="zh-CN" sz="2800"/>
            </a:br>
            <a:r>
              <a:rPr lang="en-US" altLang="zh-CN" sz="2800"/>
              <a:t>B</a:t>
            </a:r>
            <a:r>
              <a:rPr lang="zh-CN" altLang="zh-CN" sz="2800"/>
              <a:t>．用时少的做功功率大</a:t>
            </a:r>
            <a:br>
              <a:rPr lang="zh-CN" altLang="zh-CN" sz="2800"/>
            </a:br>
            <a:r>
              <a:rPr lang="en-US" altLang="zh-CN" sz="2800"/>
              <a:t>C</a:t>
            </a:r>
            <a:r>
              <a:rPr lang="zh-CN" altLang="zh-CN" sz="2800"/>
              <a:t>．用时多的做功多</a:t>
            </a:r>
            <a:r>
              <a:rPr lang="en-US" altLang="zh-CN" sz="2800"/>
              <a:t>                 </a:t>
            </a:r>
            <a:br>
              <a:rPr lang="en-US" altLang="zh-CN" sz="2800"/>
            </a:br>
            <a:r>
              <a:rPr lang="en-US" altLang="zh-CN" sz="2800"/>
              <a:t>D</a:t>
            </a:r>
            <a:r>
              <a:rPr lang="zh-CN" altLang="zh-CN" sz="2800"/>
              <a:t>．用时多的做功功率大</a:t>
            </a:r>
            <a:br>
              <a:rPr lang="zh-CN" altLang="zh-CN" sz="2800"/>
            </a:br>
            <a:endParaRPr lang="zh-CN" altLang="en-US" sz="2800"/>
          </a:p>
        </p:txBody>
      </p:sp>
      <p:sp>
        <p:nvSpPr>
          <p:cNvPr id="21508" name="矩形 3"/>
          <p:cNvSpPr/>
          <p:nvPr/>
        </p:nvSpPr>
        <p:spPr>
          <a:xfrm>
            <a:off x="4714875" y="2570163"/>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fade">
                                      <p:cBhvr>
                                        <p:cTn id="7" dur="500"/>
                                        <p:tgtEl>
                                          <p:spTgt spid="2150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1508"/>
                                        </p:tgtEl>
                                        <p:attrNameLst>
                                          <p:attrName>style.visibility</p:attrName>
                                        </p:attrNameLst>
                                      </p:cBhvr>
                                      <p:to>
                                        <p:strVal val="visible"/>
                                      </p:to>
                                    </p:set>
                                    <p:anim calcmode="lin" valueType="num">
                                      <p:cBhvr additive="base">
                                        <p:cTn id="12" dur="500" fill="hold"/>
                                        <p:tgtEl>
                                          <p:spTgt spid="21508"/>
                                        </p:tgtEl>
                                        <p:attrNameLst>
                                          <p:attrName>ppt_x</p:attrName>
                                        </p:attrNameLst>
                                      </p:cBhvr>
                                      <p:tavLst>
                                        <p:tav tm="0">
                                          <p:val>
                                            <p:strVal val="#ppt_x"/>
                                          </p:val>
                                        </p:tav>
                                        <p:tav tm="100000">
                                          <p:val>
                                            <p:strVal val="#ppt_x"/>
                                          </p:val>
                                        </p:tav>
                                      </p:tavLst>
                                    </p:anim>
                                    <p:anim calcmode="lin" valueType="num">
                                      <p:cBhvr additive="base">
                                        <p:cTn id="13" dur="500" fill="hold"/>
                                        <p:tgtEl>
                                          <p:spTgt spid="215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8"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2531" name="标题 1"/>
          <p:cNvSpPr>
            <a:spLocks noGrp="1"/>
          </p:cNvSpPr>
          <p:nvPr>
            <p:ph type="title" idx="4294967295"/>
          </p:nvPr>
        </p:nvSpPr>
        <p:spPr>
          <a:xfrm>
            <a:off x="769938" y="17002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关于功和功率，下列说法中正确的是（　　）</a:t>
            </a:r>
            <a:br>
              <a:rPr lang="zh-CN" altLang="zh-CN" sz="2800"/>
            </a:br>
            <a:r>
              <a:rPr lang="en-US" altLang="zh-CN" sz="2800"/>
              <a:t>A</a:t>
            </a:r>
            <a:r>
              <a:rPr lang="zh-CN" altLang="zh-CN" sz="2800"/>
              <a:t>．功率大的机器，做功可能少</a:t>
            </a:r>
            <a:r>
              <a:rPr lang="en-US" altLang="zh-CN" sz="2800"/>
              <a:t>                  </a:t>
            </a:r>
            <a:br>
              <a:rPr lang="en-US" altLang="zh-CN" sz="2800"/>
            </a:br>
            <a:r>
              <a:rPr lang="en-US" altLang="zh-CN" sz="2800"/>
              <a:t>B</a:t>
            </a:r>
            <a:r>
              <a:rPr lang="zh-CN" altLang="zh-CN" sz="2800"/>
              <a:t>．功率大的机器做功可能慢</a:t>
            </a:r>
            <a:br>
              <a:rPr lang="zh-CN" altLang="zh-CN" sz="2800"/>
            </a:br>
            <a:r>
              <a:rPr lang="en-US" altLang="zh-CN" sz="2800"/>
              <a:t>C</a:t>
            </a:r>
            <a:r>
              <a:rPr lang="zh-CN" altLang="zh-CN" sz="2800"/>
              <a:t>．做功时间越长，机器的功率越小</a:t>
            </a:r>
            <a:r>
              <a:rPr lang="en-US" altLang="zh-CN" sz="2800"/>
              <a:t>                 D</a:t>
            </a:r>
            <a:r>
              <a:rPr lang="zh-CN" altLang="zh-CN" sz="2800"/>
              <a:t>．机器做功少，功率一定小</a:t>
            </a:r>
            <a:br>
              <a:rPr lang="zh-CN" altLang="zh-CN" sz="2800"/>
            </a:br>
            <a:endParaRPr lang="zh-CN" altLang="en-US" sz="2800"/>
          </a:p>
        </p:txBody>
      </p:sp>
      <p:sp>
        <p:nvSpPr>
          <p:cNvPr id="22532" name="矩形 3"/>
          <p:cNvSpPr/>
          <p:nvPr/>
        </p:nvSpPr>
        <p:spPr>
          <a:xfrm>
            <a:off x="7294563" y="1785938"/>
            <a:ext cx="482600"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fade">
                                      <p:cBhvr>
                                        <p:cTn id="7" dur="500"/>
                                        <p:tgtEl>
                                          <p:spTgt spid="225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2532"/>
                                        </p:tgtEl>
                                        <p:attrNameLst>
                                          <p:attrName>style.visibility</p:attrName>
                                        </p:attrNameLst>
                                      </p:cBhvr>
                                      <p:to>
                                        <p:strVal val="visible"/>
                                      </p:to>
                                    </p:set>
                                    <p:anim calcmode="lin" valueType="num">
                                      <p:cBhvr additive="base">
                                        <p:cTn id="12" dur="500" fill="hold"/>
                                        <p:tgtEl>
                                          <p:spTgt spid="22532"/>
                                        </p:tgtEl>
                                        <p:attrNameLst>
                                          <p:attrName>ppt_x</p:attrName>
                                        </p:attrNameLst>
                                      </p:cBhvr>
                                      <p:tavLst>
                                        <p:tav tm="0">
                                          <p:val>
                                            <p:strVal val="#ppt_x"/>
                                          </p:val>
                                        </p:tav>
                                        <p:tav tm="100000">
                                          <p:val>
                                            <p:strVal val="#ppt_x"/>
                                          </p:val>
                                        </p:tav>
                                      </p:tavLst>
                                    </p:anim>
                                    <p:anim calcmode="lin" valueType="num">
                                      <p:cBhvr additive="base">
                                        <p:cTn id="13" dur="500" fill="hold"/>
                                        <p:tgtEl>
                                          <p:spTgt spid="225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2"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355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7.</a:t>
            </a:r>
            <a:r>
              <a:rPr lang="zh-CN" altLang="zh-CN" sz="2800"/>
              <a:t>物体在自由下落过程中运动速度会越来越快．一小球由</a:t>
            </a:r>
            <a:r>
              <a:rPr lang="en-US" altLang="zh-CN" sz="2800"/>
              <a:t>A</a:t>
            </a:r>
            <a:r>
              <a:rPr lang="zh-CN" altLang="zh-CN" sz="2800"/>
              <a:t>点自由下落，经过</a:t>
            </a:r>
            <a:r>
              <a:rPr lang="en-US" altLang="zh-CN" sz="2800"/>
              <a:t>B</a:t>
            </a:r>
            <a:r>
              <a:rPr lang="zh-CN" altLang="zh-CN" sz="2800"/>
              <a:t>、</a:t>
            </a:r>
            <a:r>
              <a:rPr lang="en-US" altLang="zh-CN" sz="2800"/>
              <a:t>C</a:t>
            </a:r>
            <a:r>
              <a:rPr lang="zh-CN" altLang="zh-CN" sz="2800"/>
              <a:t>两个位置，且</a:t>
            </a:r>
            <a:r>
              <a:rPr lang="en-US" altLang="zh-CN" sz="2800"/>
              <a:t>AB</a:t>
            </a:r>
            <a:r>
              <a:rPr lang="zh-CN" altLang="zh-CN" sz="2800"/>
              <a:t>＝</a:t>
            </a:r>
            <a:r>
              <a:rPr lang="en-US" altLang="zh-CN" sz="2800"/>
              <a:t>BC</a:t>
            </a:r>
            <a:r>
              <a:rPr lang="zh-CN" altLang="zh-CN" sz="2800"/>
              <a:t>，如上图所示．小球重力在</a:t>
            </a:r>
            <a:r>
              <a:rPr lang="en-US" altLang="zh-CN" sz="2800"/>
              <a:t>AB</a:t>
            </a:r>
            <a:r>
              <a:rPr lang="zh-CN" altLang="zh-CN" sz="2800"/>
              <a:t>、</a:t>
            </a:r>
            <a:r>
              <a:rPr lang="en-US" altLang="zh-CN" sz="2800"/>
              <a:t>BC</a:t>
            </a:r>
            <a:r>
              <a:rPr lang="zh-CN" altLang="zh-CN" sz="2800"/>
              <a:t>段做功分别为</a:t>
            </a:r>
            <a:r>
              <a:rPr lang="en-US" altLang="zh-CN" sz="2800" i="1"/>
              <a:t>W</a:t>
            </a:r>
            <a:r>
              <a:rPr lang="en-US" altLang="zh-CN" sz="2800" baseline="-25000"/>
              <a:t>AB</a:t>
            </a:r>
            <a:r>
              <a:rPr lang="zh-CN" altLang="zh-CN" sz="2800"/>
              <a:t>、</a:t>
            </a:r>
            <a:r>
              <a:rPr lang="en-US" altLang="zh-CN" sz="2800" i="1"/>
              <a:t>W</a:t>
            </a:r>
            <a:r>
              <a:rPr lang="en-US" altLang="zh-CN" sz="2800" baseline="-25000"/>
              <a:t>BC</a:t>
            </a:r>
            <a:r>
              <a:rPr lang="zh-CN" altLang="zh-CN" sz="2800"/>
              <a:t>，功率分别为</a:t>
            </a:r>
            <a:r>
              <a:rPr lang="en-US" altLang="zh-CN" sz="2800" i="1"/>
              <a:t>P</a:t>
            </a:r>
            <a:r>
              <a:rPr lang="en-US" altLang="zh-CN" sz="2800" baseline="-25000"/>
              <a:t>AB</a:t>
            </a:r>
            <a:r>
              <a:rPr lang="zh-CN" altLang="zh-CN" sz="2800"/>
              <a:t>、</a:t>
            </a:r>
            <a:r>
              <a:rPr lang="en-US" altLang="zh-CN" sz="2800" i="1"/>
              <a:t>P</a:t>
            </a:r>
            <a:r>
              <a:rPr lang="en-US" altLang="zh-CN" sz="2800" baseline="-25000"/>
              <a:t>BC</a:t>
            </a:r>
            <a:r>
              <a:rPr lang="zh-CN" altLang="zh-CN" sz="2800"/>
              <a:t>，则（　　）</a:t>
            </a:r>
            <a:br>
              <a:rPr lang="zh-CN" altLang="zh-CN" sz="2800"/>
            </a:br>
            <a:r>
              <a:rPr lang="en-US" altLang="zh-CN" sz="2800"/>
              <a:t>A</a:t>
            </a:r>
            <a:r>
              <a:rPr lang="zh-CN" altLang="zh-CN" sz="2800"/>
              <a:t>．</a:t>
            </a:r>
            <a:r>
              <a:rPr lang="en-US" altLang="zh-CN" sz="2800" i="1"/>
              <a:t>W</a:t>
            </a:r>
            <a:r>
              <a:rPr lang="en-US" altLang="zh-CN" sz="2800" baseline="-25000"/>
              <a:t>AB</a:t>
            </a:r>
            <a:r>
              <a:rPr lang="zh-CN" altLang="zh-CN" sz="2800"/>
              <a:t>＞</a:t>
            </a:r>
            <a:r>
              <a:rPr lang="en-US" altLang="zh-CN" sz="2800" i="1"/>
              <a:t>W</a:t>
            </a:r>
            <a:r>
              <a:rPr lang="en-US" altLang="zh-CN" sz="2800" baseline="-25000"/>
              <a:t>BC</a:t>
            </a:r>
            <a:r>
              <a:rPr lang="en-US" altLang="zh-CN" sz="2800"/>
              <a:t>               B</a:t>
            </a:r>
            <a:r>
              <a:rPr lang="zh-CN" altLang="zh-CN" sz="2800"/>
              <a:t>．</a:t>
            </a:r>
            <a:r>
              <a:rPr lang="en-US" altLang="zh-CN" sz="2800" i="1"/>
              <a:t>W</a:t>
            </a:r>
            <a:r>
              <a:rPr lang="en-US" altLang="zh-CN" sz="2800" baseline="-25000"/>
              <a:t>AB</a:t>
            </a:r>
            <a:r>
              <a:rPr lang="zh-CN" altLang="zh-CN" sz="2800"/>
              <a:t>＜</a:t>
            </a:r>
            <a:r>
              <a:rPr lang="en-US" altLang="zh-CN" sz="2800" i="1"/>
              <a:t>W</a:t>
            </a:r>
            <a:r>
              <a:rPr lang="en-US" altLang="zh-CN" sz="2800" baseline="-25000"/>
              <a:t>BC</a:t>
            </a:r>
            <a:r>
              <a:rPr lang="en-US" altLang="zh-CN" sz="2800"/>
              <a:t>                           C</a:t>
            </a:r>
            <a:r>
              <a:rPr lang="zh-CN" altLang="zh-CN" sz="2800"/>
              <a:t>．</a:t>
            </a:r>
            <a:r>
              <a:rPr lang="en-US" altLang="zh-CN" sz="2800" i="1"/>
              <a:t>P</a:t>
            </a:r>
            <a:r>
              <a:rPr lang="en-US" altLang="zh-CN" sz="2800" baseline="-25000"/>
              <a:t>AB</a:t>
            </a:r>
            <a:r>
              <a:rPr lang="zh-CN" altLang="zh-CN" sz="2800"/>
              <a:t>＞</a:t>
            </a:r>
            <a:r>
              <a:rPr lang="en-US" altLang="zh-CN" sz="2800" i="1"/>
              <a:t>P</a:t>
            </a:r>
            <a:r>
              <a:rPr lang="en-US" altLang="zh-CN" sz="2800" baseline="-25000"/>
              <a:t>BC</a:t>
            </a:r>
            <a:r>
              <a:rPr lang="en-US" altLang="zh-CN" sz="2800"/>
              <a:t>                 D</a:t>
            </a:r>
            <a:r>
              <a:rPr lang="zh-CN" altLang="zh-CN" sz="2800"/>
              <a:t>．</a:t>
            </a:r>
            <a:r>
              <a:rPr lang="en-US" altLang="zh-CN" sz="2800" i="1"/>
              <a:t>P</a:t>
            </a:r>
            <a:r>
              <a:rPr lang="en-US" altLang="zh-CN" sz="2800" baseline="-25000"/>
              <a:t>AB</a:t>
            </a:r>
            <a:r>
              <a:rPr lang="zh-CN" altLang="zh-CN" sz="2800"/>
              <a:t>＜</a:t>
            </a:r>
            <a:r>
              <a:rPr lang="en-US" altLang="zh-CN" sz="2800" i="1"/>
              <a:t>P</a:t>
            </a:r>
            <a:r>
              <a:rPr lang="en-US" altLang="zh-CN" sz="2800" baseline="-25000"/>
              <a:t>BC</a:t>
            </a:r>
            <a:br>
              <a:rPr lang="zh-CN" altLang="zh-CN" sz="2800"/>
            </a:br>
            <a:endParaRPr lang="zh-CN" altLang="en-US" sz="2800"/>
          </a:p>
        </p:txBody>
      </p:sp>
      <p:pic>
        <p:nvPicPr>
          <p:cNvPr id="23556" name="图片 2"/>
          <p:cNvPicPr>
            <a:picLocks noChangeAspect="1"/>
          </p:cNvPicPr>
          <p:nvPr/>
        </p:nvPicPr>
        <p:blipFill>
          <a:blip r:embed="rId2"/>
          <a:srcRect r="93159"/>
          <a:stretch>
            <a:fillRect/>
          </a:stretch>
        </p:blipFill>
        <p:spPr>
          <a:xfrm>
            <a:off x="6872288" y="3662363"/>
            <a:ext cx="1308100" cy="2020887"/>
          </a:xfrm>
          <a:prstGeom prst="rect">
            <a:avLst/>
          </a:prstGeom>
          <a:noFill/>
          <a:ln>
            <a:noFill/>
            <a:miter lim="800000"/>
          </a:ln>
        </p:spPr>
      </p:pic>
      <p:sp>
        <p:nvSpPr>
          <p:cNvPr id="23557" name="矩形 5"/>
          <p:cNvSpPr/>
          <p:nvPr/>
        </p:nvSpPr>
        <p:spPr>
          <a:xfrm>
            <a:off x="1087438" y="3516313"/>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fade">
                                      <p:cBhvr>
                                        <p:cTn id="7" dur="500"/>
                                        <p:tgtEl>
                                          <p:spTgt spid="23555"/>
                                        </p:tgtEl>
                                      </p:cBhvr>
                                    </p:animEffect>
                                  </p:childTnLst>
                                </p:cTn>
                              </p:par>
                              <p:par>
                                <p:cTn id="8" presetID="10" presetClass="entr" presetSubtype="0" fill="hold" nodeType="withEffect">
                                  <p:stCondLst>
                                    <p:cond delay="0"/>
                                  </p:stCondLst>
                                  <p:childTnLst>
                                    <p:set>
                                      <p:cBhvr>
                                        <p:cTn id="9" dur="1" fill="hold">
                                          <p:stCondLst>
                                            <p:cond delay="0"/>
                                          </p:stCondLst>
                                        </p:cTn>
                                        <p:tgtEl>
                                          <p:spTgt spid="23556"/>
                                        </p:tgtEl>
                                        <p:attrNameLst>
                                          <p:attrName>style.visibility</p:attrName>
                                        </p:attrNameLst>
                                      </p:cBhvr>
                                      <p:to>
                                        <p:strVal val="visible"/>
                                      </p:to>
                                    </p:set>
                                    <p:animEffect transition="in" filter="fade">
                                      <p:cBhvr>
                                        <p:cTn id="10" dur="500"/>
                                        <p:tgtEl>
                                          <p:spTgt spid="2355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3557"/>
                                        </p:tgtEl>
                                        <p:attrNameLst>
                                          <p:attrName>style.visibility</p:attrName>
                                        </p:attrNameLst>
                                      </p:cBhvr>
                                      <p:to>
                                        <p:strVal val="visible"/>
                                      </p:to>
                                    </p:set>
                                    <p:anim calcmode="lin" valueType="num">
                                      <p:cBhvr additive="base">
                                        <p:cTn id="15" dur="500" fill="hold"/>
                                        <p:tgtEl>
                                          <p:spTgt spid="23557"/>
                                        </p:tgtEl>
                                        <p:attrNameLst>
                                          <p:attrName>ppt_x</p:attrName>
                                        </p:attrNameLst>
                                      </p:cBhvr>
                                      <p:tavLst>
                                        <p:tav tm="0">
                                          <p:val>
                                            <p:strVal val="#ppt_x"/>
                                          </p:val>
                                        </p:tav>
                                        <p:tav tm="100000">
                                          <p:val>
                                            <p:strVal val="#ppt_x"/>
                                          </p:val>
                                        </p:tav>
                                      </p:tavLst>
                                    </p:anim>
                                    <p:anim calcmode="lin" valueType="num">
                                      <p:cBhvr additive="base">
                                        <p:cTn id="16" dur="500" fill="hold"/>
                                        <p:tgtEl>
                                          <p:spTgt spid="235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7"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4579" name="标题 1"/>
          <p:cNvSpPr>
            <a:spLocks noGrp="1"/>
          </p:cNvSpPr>
          <p:nvPr>
            <p:ph type="title" idx="4294967295"/>
          </p:nvPr>
        </p:nvSpPr>
        <p:spPr>
          <a:xfrm>
            <a:off x="508000" y="6619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荆门）如下图甲所示，物体在水平拉力</a:t>
            </a:r>
            <a:r>
              <a:rPr lang="en-US" altLang="zh-CN" sz="2800" i="1"/>
              <a:t>F</a:t>
            </a:r>
            <a:r>
              <a:rPr lang="zh-CN" altLang="zh-CN" sz="2800"/>
              <a:t>的作用下由静止沿粗糙水平面向右运动，</a:t>
            </a:r>
            <a:r>
              <a:rPr lang="en-US" altLang="zh-CN" sz="2800"/>
              <a:t>0</a:t>
            </a:r>
            <a:r>
              <a:rPr lang="zh-CN" altLang="zh-CN" sz="2800"/>
              <a:t>～</a:t>
            </a:r>
            <a:r>
              <a:rPr lang="en-US" altLang="zh-CN" sz="2800"/>
              <a:t>6 s</a:t>
            </a:r>
            <a:r>
              <a:rPr lang="zh-CN" altLang="zh-CN" sz="2800"/>
              <a:t>内拉力随时间变化的规律如图乙，速度随时间变化的规律如图丙，则在</a:t>
            </a:r>
            <a:r>
              <a:rPr lang="en-US" altLang="zh-CN" sz="2800"/>
              <a:t>2</a:t>
            </a:r>
            <a:r>
              <a:rPr lang="zh-CN" altLang="zh-CN" sz="2800"/>
              <a:t>～</a:t>
            </a:r>
            <a:r>
              <a:rPr lang="en-US" altLang="zh-CN" sz="2800"/>
              <a:t>4 s</a:t>
            </a:r>
            <a:r>
              <a:rPr lang="zh-CN" altLang="zh-CN" sz="2800"/>
              <a:t>内，物体克服摩擦力所做的功为（　　）</a:t>
            </a:r>
            <a:br>
              <a:rPr lang="zh-CN" altLang="zh-CN" sz="2800"/>
            </a:br>
            <a:r>
              <a:rPr lang="en-US" altLang="zh-CN" sz="2800"/>
              <a:t> </a:t>
            </a:r>
            <a:br>
              <a:rPr lang="en-US" altLang="zh-CN" sz="2800"/>
            </a:br>
            <a:br>
              <a:rPr lang="en-US" altLang="zh-CN" sz="2800"/>
            </a:br>
            <a:br>
              <a:rPr lang="en-US" altLang="zh-CN" sz="2800"/>
            </a:br>
            <a:r>
              <a:rPr lang="en-US" altLang="zh-CN" sz="2800"/>
              <a:t>A</a:t>
            </a:r>
            <a:r>
              <a:rPr lang="zh-CN" altLang="zh-CN" sz="2800"/>
              <a:t>．</a:t>
            </a:r>
            <a:r>
              <a:rPr lang="en-US" altLang="zh-CN" sz="2800"/>
              <a:t>10 J        B</a:t>
            </a:r>
            <a:r>
              <a:rPr lang="zh-CN" altLang="zh-CN" sz="2800"/>
              <a:t>．</a:t>
            </a:r>
            <a:r>
              <a:rPr lang="en-US" altLang="zh-CN" sz="2800"/>
              <a:t>30 J             C</a:t>
            </a:r>
            <a:r>
              <a:rPr lang="zh-CN" altLang="zh-CN" sz="2800"/>
              <a:t>．</a:t>
            </a:r>
            <a:r>
              <a:rPr lang="en-US" altLang="zh-CN" sz="2800"/>
              <a:t>50 J           D</a:t>
            </a:r>
            <a:r>
              <a:rPr lang="zh-CN" altLang="zh-CN" sz="2800"/>
              <a:t>．</a:t>
            </a:r>
            <a:r>
              <a:rPr lang="en-US" altLang="zh-CN" sz="2800"/>
              <a:t>80 J    </a:t>
            </a:r>
            <a:br>
              <a:rPr lang="zh-CN" altLang="zh-CN" sz="2800"/>
            </a:br>
            <a:endParaRPr lang="zh-CN" altLang="en-US" sz="2800"/>
          </a:p>
        </p:txBody>
      </p:sp>
      <p:pic>
        <p:nvPicPr>
          <p:cNvPr id="24580" name="Picture 1"/>
          <p:cNvPicPr>
            <a:picLocks noChangeAspect="1"/>
          </p:cNvPicPr>
          <p:nvPr/>
        </p:nvPicPr>
        <p:blipFill>
          <a:blip r:embed="rId2"/>
          <a:stretch>
            <a:fillRect/>
          </a:stretch>
        </p:blipFill>
        <p:spPr>
          <a:xfrm>
            <a:off x="1638300" y="3908425"/>
            <a:ext cx="5867400" cy="1857375"/>
          </a:xfrm>
          <a:prstGeom prst="rect">
            <a:avLst/>
          </a:prstGeom>
          <a:noFill/>
          <a:ln>
            <a:noFill/>
            <a:miter lim="800000"/>
          </a:ln>
        </p:spPr>
      </p:pic>
      <p:sp>
        <p:nvSpPr>
          <p:cNvPr id="24581" name="矩形 5"/>
          <p:cNvSpPr/>
          <p:nvPr/>
        </p:nvSpPr>
        <p:spPr>
          <a:xfrm>
            <a:off x="2165350" y="3303588"/>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fade">
                                      <p:cBhvr>
                                        <p:cTn id="7" dur="500"/>
                                        <p:tgtEl>
                                          <p:spTgt spid="24579"/>
                                        </p:tgtEl>
                                      </p:cBhvr>
                                    </p:animEffect>
                                  </p:childTnLst>
                                </p:cTn>
                              </p:par>
                              <p:par>
                                <p:cTn id="8" presetID="10" presetClass="entr" presetSubtype="0" fill="hold" nodeType="withEffect">
                                  <p:stCondLst>
                                    <p:cond delay="0"/>
                                  </p:stCondLst>
                                  <p:childTnLst>
                                    <p:set>
                                      <p:cBhvr>
                                        <p:cTn id="9" dur="1" fill="hold">
                                          <p:stCondLst>
                                            <p:cond delay="0"/>
                                          </p:stCondLst>
                                        </p:cTn>
                                        <p:tgtEl>
                                          <p:spTgt spid="24580"/>
                                        </p:tgtEl>
                                        <p:attrNameLst>
                                          <p:attrName>style.visibility</p:attrName>
                                        </p:attrNameLst>
                                      </p:cBhvr>
                                      <p:to>
                                        <p:strVal val="visible"/>
                                      </p:to>
                                    </p:set>
                                    <p:animEffect transition="in" filter="fade">
                                      <p:cBhvr>
                                        <p:cTn id="10" dur="500"/>
                                        <p:tgtEl>
                                          <p:spTgt spid="2458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4581"/>
                                        </p:tgtEl>
                                        <p:attrNameLst>
                                          <p:attrName>style.visibility</p:attrName>
                                        </p:attrNameLst>
                                      </p:cBhvr>
                                      <p:to>
                                        <p:strVal val="visible"/>
                                      </p:to>
                                    </p:set>
                                    <p:anim calcmode="lin" valueType="num">
                                      <p:cBhvr additive="base">
                                        <p:cTn id="15" dur="500" fill="hold"/>
                                        <p:tgtEl>
                                          <p:spTgt spid="24581"/>
                                        </p:tgtEl>
                                        <p:attrNameLst>
                                          <p:attrName>ppt_x</p:attrName>
                                        </p:attrNameLst>
                                      </p:cBhvr>
                                      <p:tavLst>
                                        <p:tav tm="0">
                                          <p:val>
                                            <p:strVal val="#ppt_x"/>
                                          </p:val>
                                        </p:tav>
                                        <p:tav tm="100000">
                                          <p:val>
                                            <p:strVal val="#ppt_x"/>
                                          </p:val>
                                        </p:tav>
                                      </p:tavLst>
                                    </p:anim>
                                    <p:anim calcmode="lin" valueType="num">
                                      <p:cBhvr additive="base">
                                        <p:cTn id="16"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1"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5603" name="标题 1"/>
          <p:cNvSpPr>
            <a:spLocks noGrp="1"/>
          </p:cNvSpPr>
          <p:nvPr>
            <p:ph type="title" idx="4294967295"/>
          </p:nvPr>
        </p:nvSpPr>
        <p:spPr>
          <a:xfrm>
            <a:off x="582613" y="67151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9.</a:t>
            </a:r>
            <a:r>
              <a:rPr lang="zh-CN" altLang="zh-CN" sz="2800"/>
              <a:t>（</a:t>
            </a:r>
            <a:r>
              <a:rPr lang="en-US" altLang="zh-CN" sz="2800"/>
              <a:t>2020·</a:t>
            </a:r>
            <a:r>
              <a:rPr lang="zh-CN" altLang="zh-CN" sz="2800"/>
              <a:t>湘潭）用</a:t>
            </a:r>
            <a:r>
              <a:rPr lang="en-US" altLang="zh-CN" sz="2800"/>
              <a:t>20 N</a:t>
            </a:r>
            <a:r>
              <a:rPr lang="zh-CN" altLang="zh-CN" sz="2800"/>
              <a:t>的水平推力，将重为</a:t>
            </a:r>
            <a:r>
              <a:rPr lang="en-US" altLang="zh-CN" sz="2800"/>
              <a:t>280 N</a:t>
            </a:r>
            <a:r>
              <a:rPr lang="zh-CN" altLang="zh-CN" sz="2800"/>
              <a:t>的购物车沿水平地面向前推动了</a:t>
            </a:r>
            <a:r>
              <a:rPr lang="en-US" altLang="zh-CN" sz="2800"/>
              <a:t>5 m</a:t>
            </a:r>
            <a:r>
              <a:rPr lang="zh-CN" altLang="zh-CN" sz="2800"/>
              <a:t>．在此过程中，购物车的重力做功</a:t>
            </a:r>
            <a:r>
              <a:rPr lang="zh-CN" altLang="zh-CN" sz="2800" u="sng"/>
              <a:t>　　　　　</a:t>
            </a:r>
            <a:r>
              <a:rPr lang="en-US" altLang="zh-CN" sz="2800"/>
              <a:t>J</a:t>
            </a:r>
            <a:r>
              <a:rPr lang="zh-CN" altLang="zh-CN" sz="2800"/>
              <a:t>，水平推力对购物车做功</a:t>
            </a:r>
            <a:r>
              <a:rPr lang="zh-CN" altLang="zh-CN" sz="2800" u="sng"/>
              <a:t>　　　　　</a:t>
            </a:r>
            <a:r>
              <a:rPr lang="en-US" altLang="zh-CN" sz="2800"/>
              <a:t>J.</a:t>
            </a:r>
            <a:endParaRPr lang="zh-CN" altLang="en-US" sz="2800"/>
          </a:p>
        </p:txBody>
      </p:sp>
      <p:sp>
        <p:nvSpPr>
          <p:cNvPr id="25604" name="标题 1"/>
          <p:cNvSpPr/>
          <p:nvPr/>
        </p:nvSpPr>
        <p:spPr>
          <a:xfrm>
            <a:off x="582613" y="3178175"/>
            <a:ext cx="8128000" cy="1301750"/>
          </a:xfrm>
          <a:prstGeom prst="rect">
            <a:avLst/>
          </a:prstGeom>
          <a:noFill/>
          <a:ln>
            <a:no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a:lnSpc>
                <a:spcPct val="150000"/>
              </a:lnSpc>
            </a:pPr>
            <a:r>
              <a:rPr lang="en-US" altLang="zh-CN" sz="2800">
                <a:latin typeface="Times New Roman" pitchFamily="18" charset="0"/>
                <a:ea typeface="黑体" pitchFamily="49" charset="-122"/>
              </a:rPr>
              <a:t>10.</a:t>
            </a: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2020·</a:t>
            </a:r>
            <a:r>
              <a:rPr lang="zh-CN" altLang="zh-CN" sz="2800">
                <a:latin typeface="Times New Roman" pitchFamily="18" charset="0"/>
                <a:ea typeface="黑体" pitchFamily="49" charset="-122"/>
              </a:rPr>
              <a:t>云南）我国自主创新研发成功的全磁悬浮人工心胜为心衰患者带来重获新生的希望，被医学界亲切地称为</a:t>
            </a:r>
            <a:r>
              <a:rPr lang="en-US" altLang="zh-CN" sz="2800">
                <a:latin typeface="Times New Roman" pitchFamily="18" charset="0"/>
                <a:ea typeface="黑体" pitchFamily="49" charset="-122"/>
              </a:rPr>
              <a:t>“</a:t>
            </a:r>
            <a:r>
              <a:rPr lang="zh-CN" altLang="zh-CN" sz="2800">
                <a:latin typeface="Times New Roman" pitchFamily="18" charset="0"/>
                <a:ea typeface="黑体" pitchFamily="49" charset="-122"/>
              </a:rPr>
              <a:t>中国心</a:t>
            </a:r>
            <a:r>
              <a:rPr lang="en-US" altLang="zh-CN" sz="2800">
                <a:latin typeface="Times New Roman" pitchFamily="18" charset="0"/>
                <a:ea typeface="黑体" pitchFamily="49" charset="-122"/>
              </a:rPr>
              <a:t>”</a:t>
            </a:r>
            <a:r>
              <a:rPr lang="zh-CN" altLang="zh-CN" sz="2800">
                <a:latin typeface="Times New Roman" pitchFamily="18" charset="0"/>
                <a:ea typeface="黑体" pitchFamily="49" charset="-122"/>
              </a:rPr>
              <a:t>．若人工心脏推动血液流动的功率为</a:t>
            </a:r>
            <a:r>
              <a:rPr lang="en-US" altLang="zh-CN" sz="2800">
                <a:latin typeface="Times New Roman" pitchFamily="18" charset="0"/>
                <a:ea typeface="黑体" pitchFamily="49" charset="-122"/>
              </a:rPr>
              <a:t>1.6 W</a:t>
            </a:r>
            <a:r>
              <a:rPr lang="zh-CN" altLang="zh-CN" sz="2800">
                <a:latin typeface="Times New Roman" pitchFamily="18" charset="0"/>
                <a:ea typeface="黑体" pitchFamily="49" charset="-122"/>
              </a:rPr>
              <a:t>，则每分钟心脏对血液做功</a:t>
            </a:r>
            <a:endParaRPr lang="en-US" altLang="zh-CN" sz="2800">
              <a:latin typeface="Times New Roman" pitchFamily="18" charset="0"/>
              <a:ea typeface="黑体" pitchFamily="49" charset="-122"/>
            </a:endParaRPr>
          </a:p>
          <a:p>
            <a:pPr marL="0" lvl="0" indent="0" eaLnBrk="1">
              <a:lnSpc>
                <a:spcPct val="150000"/>
              </a:lnSpc>
            </a:pPr>
            <a:r>
              <a:rPr lang="zh-CN" altLang="zh-CN" sz="2800" u="sng">
                <a:latin typeface="Times New Roman" pitchFamily="18" charset="0"/>
                <a:ea typeface="黑体" pitchFamily="49" charset="-122"/>
              </a:rPr>
              <a:t>　　　　　</a:t>
            </a:r>
            <a:r>
              <a:rPr lang="en-US" altLang="zh-CN" sz="2800">
                <a:latin typeface="Times New Roman" pitchFamily="18" charset="0"/>
                <a:ea typeface="黑体" pitchFamily="49" charset="-122"/>
              </a:rPr>
              <a:t>J.</a:t>
            </a:r>
            <a:endParaRPr lang="zh-CN" altLang="zh-CN" sz="2800">
              <a:latin typeface="Times New Roman" panose="02020603050405020304" pitchFamily="18" charset="0"/>
              <a:ea typeface="黑体" panose="02010609060101010101" pitchFamily="49" charset="-122"/>
            </a:endParaRPr>
          </a:p>
        </p:txBody>
      </p:sp>
      <p:sp>
        <p:nvSpPr>
          <p:cNvPr id="25605" name="矩形 5"/>
          <p:cNvSpPr/>
          <p:nvPr/>
        </p:nvSpPr>
        <p:spPr>
          <a:xfrm>
            <a:off x="4951413" y="2052638"/>
            <a:ext cx="363537"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0</a:t>
            </a:r>
            <a:endParaRPr lang="zh-CN" altLang="en-US" sz="2800"/>
          </a:p>
        </p:txBody>
      </p:sp>
      <p:sp>
        <p:nvSpPr>
          <p:cNvPr id="25606" name="矩形 6"/>
          <p:cNvSpPr/>
          <p:nvPr/>
        </p:nvSpPr>
        <p:spPr>
          <a:xfrm>
            <a:off x="2949575" y="2665413"/>
            <a:ext cx="7239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100</a:t>
            </a:r>
            <a:endParaRPr lang="zh-CN" altLang="en-US" sz="2800"/>
          </a:p>
        </p:txBody>
      </p:sp>
      <p:sp>
        <p:nvSpPr>
          <p:cNvPr id="25607" name="矩形 7"/>
          <p:cNvSpPr/>
          <p:nvPr/>
        </p:nvSpPr>
        <p:spPr>
          <a:xfrm>
            <a:off x="1244600" y="5849938"/>
            <a:ext cx="5429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96</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arn(inVertical)">
                                      <p:cBhvr>
                                        <p:cTn id="7" dur="500"/>
                                        <p:tgtEl>
                                          <p:spTgt spid="2560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5605"/>
                                        </p:tgtEl>
                                        <p:attrNameLst>
                                          <p:attrName>style.visibility</p:attrName>
                                        </p:attrNameLst>
                                      </p:cBhvr>
                                      <p:to>
                                        <p:strVal val="visible"/>
                                      </p:to>
                                    </p:set>
                                    <p:anim calcmode="lin" valueType="num">
                                      <p:cBhvr additive="base">
                                        <p:cTn id="12" dur="500" fill="hold"/>
                                        <p:tgtEl>
                                          <p:spTgt spid="25605"/>
                                        </p:tgtEl>
                                        <p:attrNameLst>
                                          <p:attrName>ppt_x</p:attrName>
                                        </p:attrNameLst>
                                      </p:cBhvr>
                                      <p:tavLst>
                                        <p:tav tm="0">
                                          <p:val>
                                            <p:strVal val="#ppt_x"/>
                                          </p:val>
                                        </p:tav>
                                        <p:tav tm="100000">
                                          <p:val>
                                            <p:strVal val="#ppt_x"/>
                                          </p:val>
                                        </p:tav>
                                      </p:tavLst>
                                    </p:anim>
                                    <p:anim calcmode="lin" valueType="num">
                                      <p:cBhvr additive="base">
                                        <p:cTn id="13"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5606"/>
                                        </p:tgtEl>
                                        <p:attrNameLst>
                                          <p:attrName>style.visibility</p:attrName>
                                        </p:attrNameLst>
                                      </p:cBhvr>
                                      <p:to>
                                        <p:strVal val="visible"/>
                                      </p:to>
                                    </p:set>
                                    <p:anim calcmode="lin" valueType="num">
                                      <p:cBhvr additive="base">
                                        <p:cTn id="18" dur="500" fill="hold"/>
                                        <p:tgtEl>
                                          <p:spTgt spid="25606"/>
                                        </p:tgtEl>
                                        <p:attrNameLst>
                                          <p:attrName>ppt_x</p:attrName>
                                        </p:attrNameLst>
                                      </p:cBhvr>
                                      <p:tavLst>
                                        <p:tav tm="0">
                                          <p:val>
                                            <p:strVal val="#ppt_x"/>
                                          </p:val>
                                        </p:tav>
                                        <p:tav tm="100000">
                                          <p:val>
                                            <p:strVal val="#ppt_x"/>
                                          </p:val>
                                        </p:tav>
                                      </p:tavLst>
                                    </p:anim>
                                    <p:anim calcmode="lin" valueType="num">
                                      <p:cBhvr additive="base">
                                        <p:cTn id="19" dur="500" fill="hold"/>
                                        <p:tgtEl>
                                          <p:spTgt spid="2560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604"/>
                                        </p:tgtEl>
                                        <p:attrNameLst>
                                          <p:attrName>style.visibility</p:attrName>
                                        </p:attrNameLst>
                                      </p:cBhvr>
                                      <p:to>
                                        <p:strVal val="visible"/>
                                      </p:to>
                                    </p:set>
                                    <p:animEffect transition="in" filter="fade">
                                      <p:cBhvr>
                                        <p:cTn id="24" dur="500"/>
                                        <p:tgtEl>
                                          <p:spTgt spid="25604"/>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5607"/>
                                        </p:tgtEl>
                                        <p:attrNameLst>
                                          <p:attrName>style.visibility</p:attrName>
                                        </p:attrNameLst>
                                      </p:cBhvr>
                                      <p:to>
                                        <p:strVal val="visible"/>
                                      </p:to>
                                    </p:set>
                                    <p:anim calcmode="lin" valueType="num">
                                      <p:cBhvr additive="base">
                                        <p:cTn id="29" dur="500" fill="hold"/>
                                        <p:tgtEl>
                                          <p:spTgt spid="25607"/>
                                        </p:tgtEl>
                                        <p:attrNameLst>
                                          <p:attrName>ppt_x</p:attrName>
                                        </p:attrNameLst>
                                      </p:cBhvr>
                                      <p:tavLst>
                                        <p:tav tm="0">
                                          <p:val>
                                            <p:strVal val="#ppt_x"/>
                                          </p:val>
                                        </p:tav>
                                        <p:tav tm="100000">
                                          <p:val>
                                            <p:strVal val="#ppt_x"/>
                                          </p:val>
                                        </p:tav>
                                      </p:tavLst>
                                    </p:anim>
                                    <p:anim calcmode="lin" valueType="num">
                                      <p:cBhvr additive="base">
                                        <p:cTn id="30" dur="500" fill="hold"/>
                                        <p:tgtEl>
                                          <p:spTgt spid="256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4" grpId="0"/>
      <p:bldP spid="25605" grpId="0"/>
      <p:bldP spid="25606" grpId="0"/>
      <p:bldP spid="25607"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6627"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11.</a:t>
            </a:r>
            <a:r>
              <a:rPr lang="zh-CN" altLang="zh-CN" sz="2800"/>
              <a:t>（</a:t>
            </a:r>
            <a:r>
              <a:rPr lang="en-US" altLang="zh-CN" sz="2800"/>
              <a:t>2020·</a:t>
            </a:r>
            <a:r>
              <a:rPr lang="zh-CN" altLang="zh-CN" sz="2800"/>
              <a:t>咸宁）如右图所示，质量为</a:t>
            </a:r>
            <a:r>
              <a:rPr lang="en-US" altLang="zh-CN" sz="2800"/>
              <a:t>50 kg</a:t>
            </a:r>
            <a:r>
              <a:rPr lang="zh-CN" altLang="zh-CN" sz="2800"/>
              <a:t>的同学在做仰卧起坐运动．若该同学上半身的质量约为全身质量的</a:t>
            </a:r>
            <a:r>
              <a:rPr lang="en-US" altLang="zh-CN" sz="2800"/>
              <a:t>    </a:t>
            </a:r>
            <a:r>
              <a:rPr lang="zh-CN" altLang="zh-CN" sz="2800"/>
              <a:t>，则她上半身的重力约为</a:t>
            </a:r>
            <a:r>
              <a:rPr lang="zh-CN" altLang="zh-CN" sz="2800" u="sng"/>
              <a:t>　　　　</a:t>
            </a:r>
            <a:r>
              <a:rPr lang="en-US" altLang="zh-CN" sz="2800"/>
              <a:t>N</a:t>
            </a:r>
            <a:r>
              <a:rPr lang="zh-CN" altLang="zh-CN" sz="2800"/>
              <a:t>，她在一段时间内做了</a:t>
            </a:r>
            <a:r>
              <a:rPr lang="en-US" altLang="zh-CN" sz="2800"/>
              <a:t>40</a:t>
            </a:r>
            <a:r>
              <a:rPr lang="zh-CN" altLang="zh-CN" sz="2800"/>
              <a:t>个仰卧起坐，每次上半身重心上升的距离均为</a:t>
            </a:r>
            <a:r>
              <a:rPr lang="en-US" altLang="zh-CN" sz="2800"/>
              <a:t>0.3 m</a:t>
            </a:r>
            <a:r>
              <a:rPr lang="zh-CN" altLang="zh-CN" sz="2800"/>
              <a:t>，则她在这段时间克服重力做的功约为</a:t>
            </a:r>
            <a:r>
              <a:rPr lang="zh-CN" altLang="zh-CN" sz="2800" u="sng"/>
              <a:t>　　　　　</a:t>
            </a:r>
            <a:r>
              <a:rPr lang="en-US" altLang="zh-CN" sz="2800"/>
              <a:t>J.</a:t>
            </a:r>
            <a:br>
              <a:rPr lang="zh-CN" altLang="zh-CN" sz="2800"/>
            </a:br>
            <a:endParaRPr lang="zh-CN" altLang="en-US" sz="2800"/>
          </a:p>
        </p:txBody>
      </p:sp>
      <p:pic>
        <p:nvPicPr>
          <p:cNvPr id="26628" name="Picture 1"/>
          <p:cNvPicPr>
            <a:picLocks noChangeAspect="1"/>
          </p:cNvPicPr>
          <p:nvPr/>
        </p:nvPicPr>
        <p:blipFill>
          <a:blip r:embed="rId2"/>
          <a:stretch>
            <a:fillRect/>
          </a:stretch>
        </p:blipFill>
        <p:spPr>
          <a:xfrm>
            <a:off x="2486025" y="4789488"/>
            <a:ext cx="4627563" cy="1573212"/>
          </a:xfrm>
          <a:prstGeom prst="rect">
            <a:avLst/>
          </a:prstGeom>
          <a:noFill/>
          <a:ln>
            <a:noFill/>
            <a:miter lim="800000"/>
          </a:ln>
        </p:spPr>
      </p:pic>
      <p:pic>
        <p:nvPicPr>
          <p:cNvPr id="26629" name="图片 2"/>
          <p:cNvPicPr>
            <a:picLocks noChangeAspect="1"/>
          </p:cNvPicPr>
          <p:nvPr/>
        </p:nvPicPr>
        <p:blipFill>
          <a:blip r:embed="rId3"/>
          <a:srcRect r="96634"/>
          <a:stretch>
            <a:fillRect/>
          </a:stretch>
        </p:blipFill>
        <p:spPr>
          <a:xfrm>
            <a:off x="2108200" y="2114550"/>
            <a:ext cx="307975" cy="966788"/>
          </a:xfrm>
          <a:prstGeom prst="rect">
            <a:avLst/>
          </a:prstGeom>
          <a:noFill/>
          <a:ln>
            <a:noFill/>
            <a:miter lim="800000"/>
          </a:ln>
        </p:spPr>
      </p:pic>
      <p:sp>
        <p:nvSpPr>
          <p:cNvPr id="26630" name="矩形 3"/>
          <p:cNvSpPr/>
          <p:nvPr/>
        </p:nvSpPr>
        <p:spPr>
          <a:xfrm>
            <a:off x="2525713" y="4183063"/>
            <a:ext cx="14716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800" spc="0">
                <a:solidFill>
                  <a:srgbClr val="FF0000"/>
                </a:solidFill>
                <a:latin typeface="Times New Roman" pitchFamily="18" charset="0"/>
                <a:ea typeface="黑体" pitchFamily="49" charset="-122"/>
              </a:rPr>
              <a:t>3.6×10</a:t>
            </a:r>
            <a:r>
              <a:rPr lang="en-US" altLang="zh-CN" sz="2800" spc="0" baseline="30000">
                <a:solidFill>
                  <a:srgbClr val="FF0000"/>
                </a:solidFill>
                <a:latin typeface="Times New Roman" pitchFamily="18" charset="0"/>
                <a:ea typeface="黑体" pitchFamily="49" charset="-122"/>
              </a:rPr>
              <a:t>3</a:t>
            </a:r>
            <a:endParaRPr lang="zh-CN" altLang="zh-CN" sz="2800">
              <a:latin typeface="等线" pitchFamily="2" charset="-122"/>
              <a:ea typeface="等线" pitchFamily="2" charset="-122"/>
            </a:endParaRPr>
          </a:p>
        </p:txBody>
      </p:sp>
      <p:sp>
        <p:nvSpPr>
          <p:cNvPr id="26631" name="矩形 5"/>
          <p:cNvSpPr/>
          <p:nvPr/>
        </p:nvSpPr>
        <p:spPr>
          <a:xfrm>
            <a:off x="6673850" y="2249488"/>
            <a:ext cx="7239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300</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par>
                                <p:cTn id="8" presetID="10" presetClass="entr" presetSubtype="0" fill="hold" nodeType="withEffect">
                                  <p:stCondLst>
                                    <p:cond delay="0"/>
                                  </p:stCondLst>
                                  <p:childTnLst>
                                    <p:set>
                                      <p:cBhvr>
                                        <p:cTn id="9" dur="1" fill="hold">
                                          <p:stCondLst>
                                            <p:cond delay="0"/>
                                          </p:stCondLst>
                                        </p:cTn>
                                        <p:tgtEl>
                                          <p:spTgt spid="26629"/>
                                        </p:tgtEl>
                                        <p:attrNameLst>
                                          <p:attrName>style.visibility</p:attrName>
                                        </p:attrNameLst>
                                      </p:cBhvr>
                                      <p:to>
                                        <p:strVal val="visible"/>
                                      </p:to>
                                    </p:set>
                                    <p:animEffect transition="in" filter="fade">
                                      <p:cBhvr>
                                        <p:cTn id="10" dur="500"/>
                                        <p:tgtEl>
                                          <p:spTgt spid="26629"/>
                                        </p:tgtEl>
                                      </p:cBhvr>
                                    </p:animEffect>
                                  </p:childTnLst>
                                </p:cTn>
                              </p:par>
                              <p:par>
                                <p:cTn id="11" presetID="10" presetClass="entr" presetSubtype="0" fill="hold" nodeType="withEffect">
                                  <p:stCondLst>
                                    <p:cond delay="0"/>
                                  </p:stCondLst>
                                  <p:childTnLst>
                                    <p:set>
                                      <p:cBhvr>
                                        <p:cTn id="12" dur="1" fill="hold">
                                          <p:stCondLst>
                                            <p:cond delay="0"/>
                                          </p:stCondLst>
                                        </p:cTn>
                                        <p:tgtEl>
                                          <p:spTgt spid="26628"/>
                                        </p:tgtEl>
                                        <p:attrNameLst>
                                          <p:attrName>style.visibility</p:attrName>
                                        </p:attrNameLst>
                                      </p:cBhvr>
                                      <p:to>
                                        <p:strVal val="visible"/>
                                      </p:to>
                                    </p:set>
                                    <p:animEffect transition="in" filter="fade">
                                      <p:cBhvr>
                                        <p:cTn id="13" dur="500"/>
                                        <p:tgtEl>
                                          <p:spTgt spid="2662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6631"/>
                                        </p:tgtEl>
                                        <p:attrNameLst>
                                          <p:attrName>style.visibility</p:attrName>
                                        </p:attrNameLst>
                                      </p:cBhvr>
                                      <p:to>
                                        <p:strVal val="visible"/>
                                      </p:to>
                                    </p:set>
                                    <p:anim calcmode="lin" valueType="num">
                                      <p:cBhvr additive="base">
                                        <p:cTn id="18" dur="500" fill="hold"/>
                                        <p:tgtEl>
                                          <p:spTgt spid="26631"/>
                                        </p:tgtEl>
                                        <p:attrNameLst>
                                          <p:attrName>ppt_x</p:attrName>
                                        </p:attrNameLst>
                                      </p:cBhvr>
                                      <p:tavLst>
                                        <p:tav tm="0">
                                          <p:val>
                                            <p:strVal val="#ppt_x"/>
                                          </p:val>
                                        </p:tav>
                                        <p:tav tm="100000">
                                          <p:val>
                                            <p:strVal val="#ppt_x"/>
                                          </p:val>
                                        </p:tav>
                                      </p:tavLst>
                                    </p:anim>
                                    <p:anim calcmode="lin" valueType="num">
                                      <p:cBhvr additive="base">
                                        <p:cTn id="19" dur="500" fill="hold"/>
                                        <p:tgtEl>
                                          <p:spTgt spid="2663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6630"/>
                                        </p:tgtEl>
                                        <p:attrNameLst>
                                          <p:attrName>style.visibility</p:attrName>
                                        </p:attrNameLst>
                                      </p:cBhvr>
                                      <p:to>
                                        <p:strVal val="visible"/>
                                      </p:to>
                                    </p:set>
                                    <p:anim calcmode="lin" valueType="num">
                                      <p:cBhvr additive="base">
                                        <p:cTn id="24" dur="500" fill="hold"/>
                                        <p:tgtEl>
                                          <p:spTgt spid="26630"/>
                                        </p:tgtEl>
                                        <p:attrNameLst>
                                          <p:attrName>ppt_x</p:attrName>
                                        </p:attrNameLst>
                                      </p:cBhvr>
                                      <p:tavLst>
                                        <p:tav tm="0">
                                          <p:val>
                                            <p:strVal val="#ppt_x"/>
                                          </p:val>
                                        </p:tav>
                                        <p:tav tm="100000">
                                          <p:val>
                                            <p:strVal val="#ppt_x"/>
                                          </p:val>
                                        </p:tav>
                                      </p:tavLst>
                                    </p:anim>
                                    <p:anim calcmode="lin" valueType="num">
                                      <p:cBhvr additive="base">
                                        <p:cTn id="25"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30" grpId="0"/>
      <p:bldP spid="26631"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7651" name="标题 1"/>
          <p:cNvSpPr>
            <a:spLocks noGrp="1"/>
          </p:cNvSpPr>
          <p:nvPr>
            <p:ph type="title" idx="4294967295"/>
          </p:nvPr>
        </p:nvSpPr>
        <p:spPr>
          <a:xfrm>
            <a:off x="508000" y="13541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12.</a:t>
            </a:r>
            <a:r>
              <a:rPr lang="zh-CN" altLang="zh-CN" sz="2800"/>
              <a:t>（</a:t>
            </a:r>
            <a:r>
              <a:rPr lang="en-US" altLang="zh-CN" sz="2800"/>
              <a:t>2020·</a:t>
            </a:r>
            <a:r>
              <a:rPr lang="zh-CN" altLang="zh-CN" sz="2800"/>
              <a:t>恩施州）国产雪龙</a:t>
            </a:r>
            <a:r>
              <a:rPr lang="en-US" altLang="zh-CN" sz="2800"/>
              <a:t>2</a:t>
            </a:r>
            <a:r>
              <a:rPr lang="zh-CN" altLang="zh-CN" sz="2800"/>
              <a:t>号极地科考破冰船配备</a:t>
            </a:r>
            <a:r>
              <a:rPr lang="en-US" altLang="zh-CN" sz="2800"/>
              <a:t>15 000 kW</a:t>
            </a:r>
            <a:r>
              <a:rPr lang="zh-CN" altLang="zh-CN" sz="2800"/>
              <a:t>总动力，能以</a:t>
            </a:r>
            <a:r>
              <a:rPr lang="en-US" altLang="zh-CN" sz="2800"/>
              <a:t>2</a:t>
            </a:r>
            <a:r>
              <a:rPr lang="zh-CN" altLang="zh-CN" sz="2800"/>
              <a:t>～</a:t>
            </a:r>
            <a:r>
              <a:rPr lang="en-US" altLang="zh-CN" sz="2800"/>
              <a:t>3</a:t>
            </a:r>
            <a:r>
              <a:rPr lang="zh-CN" altLang="zh-CN" sz="2800"/>
              <a:t>节的航速在冰厚</a:t>
            </a:r>
            <a:r>
              <a:rPr lang="en-US" altLang="zh-CN" sz="2800"/>
              <a:t>1.5</a:t>
            </a:r>
            <a:r>
              <a:rPr lang="zh-CN" altLang="zh-CN" sz="2800"/>
              <a:t>米的条件下连续破冰航行</a:t>
            </a:r>
            <a:r>
              <a:rPr lang="en-US" altLang="zh-CN" sz="2800"/>
              <a:t>.2019</a:t>
            </a:r>
            <a:r>
              <a:rPr lang="zh-CN" altLang="zh-CN" sz="2800"/>
              <a:t>年</a:t>
            </a:r>
            <a:r>
              <a:rPr lang="en-US" altLang="zh-CN" sz="2800"/>
              <a:t>11</a:t>
            </a:r>
            <a:r>
              <a:rPr lang="zh-CN" altLang="zh-CN" sz="2800"/>
              <a:t>月</a:t>
            </a:r>
            <a:r>
              <a:rPr lang="en-US" altLang="zh-CN" sz="2800"/>
              <a:t>23</a:t>
            </a:r>
            <a:r>
              <a:rPr lang="zh-CN" altLang="zh-CN" sz="2800"/>
              <a:t>日，雪龙</a:t>
            </a:r>
            <a:r>
              <a:rPr lang="en-US" altLang="zh-CN" sz="2800"/>
              <a:t>2</a:t>
            </a:r>
            <a:r>
              <a:rPr lang="zh-CN" altLang="zh-CN" sz="2800"/>
              <a:t>号完成了南极中山站附近的航道破冰任务．若此次破冰所用功率为</a:t>
            </a:r>
            <a:r>
              <a:rPr lang="en-US" altLang="zh-CN" sz="2800"/>
              <a:t>6 000 kW</a:t>
            </a:r>
            <a:r>
              <a:rPr lang="zh-CN" altLang="zh-CN" sz="2800"/>
              <a:t>，向前破冰行驶速度是</a:t>
            </a:r>
            <a:r>
              <a:rPr lang="en-US" altLang="zh-CN" sz="2800"/>
              <a:t>3.6 km/h</a:t>
            </a:r>
            <a:r>
              <a:rPr lang="zh-CN" altLang="zh-CN" sz="2800"/>
              <a:t>，则破冰船产生的向前推力大约是</a:t>
            </a:r>
            <a:r>
              <a:rPr lang="zh-CN" altLang="zh-CN" sz="2800" u="sng"/>
              <a:t>　　　　</a:t>
            </a:r>
            <a:r>
              <a:rPr lang="en-US" altLang="zh-CN" sz="2800"/>
              <a:t>N.</a:t>
            </a:r>
            <a:br>
              <a:rPr lang="zh-CN" altLang="zh-CN" sz="2800"/>
            </a:br>
            <a:endParaRPr lang="zh-CN" altLang="en-US" sz="2800"/>
          </a:p>
        </p:txBody>
      </p:sp>
      <p:sp>
        <p:nvSpPr>
          <p:cNvPr id="27652" name="矩形 2"/>
          <p:cNvSpPr/>
          <p:nvPr/>
        </p:nvSpPr>
        <p:spPr>
          <a:xfrm>
            <a:off x="6781800" y="4640263"/>
            <a:ext cx="1201738"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6×10</a:t>
            </a:r>
            <a:r>
              <a:rPr lang="en-US" altLang="zh-CN" sz="2800" baseline="30000">
                <a:solidFill>
                  <a:srgbClr val="FF0000"/>
                </a:solidFill>
                <a:latin typeface="Times New Roman" pitchFamily="18" charset="0"/>
                <a:ea typeface="黑体" pitchFamily="49" charset="-122"/>
              </a:rPr>
              <a:t>6</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500"/>
                                        <p:tgtEl>
                                          <p:spTgt spid="276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2"/>
                                        </p:tgtEl>
                                        <p:attrNameLst>
                                          <p:attrName>style.visibility</p:attrName>
                                        </p:attrNameLst>
                                      </p:cBhvr>
                                      <p:to>
                                        <p:strVal val="visible"/>
                                      </p:to>
                                    </p:set>
                                    <p:anim calcmode="lin" valueType="num">
                                      <p:cBhvr additive="base">
                                        <p:cTn id="12" dur="500" fill="hold"/>
                                        <p:tgtEl>
                                          <p:spTgt spid="27652"/>
                                        </p:tgtEl>
                                        <p:attrNameLst>
                                          <p:attrName>ppt_x</p:attrName>
                                        </p:attrNameLst>
                                      </p:cBhvr>
                                      <p:tavLst>
                                        <p:tav tm="0">
                                          <p:val>
                                            <p:strVal val="#ppt_x"/>
                                          </p:val>
                                        </p:tav>
                                        <p:tav tm="100000">
                                          <p:val>
                                            <p:strVal val="#ppt_x"/>
                                          </p:val>
                                        </p:tav>
                                      </p:tavLst>
                                    </p:anim>
                                    <p:anim calcmode="lin" valueType="num">
                                      <p:cBhvr additive="base">
                                        <p:cTn id="13"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28675" name="标题 1"/>
          <p:cNvSpPr>
            <a:spLocks noGrp="1"/>
          </p:cNvSpPr>
          <p:nvPr>
            <p:ph type="title" idx="4294967295"/>
          </p:nvPr>
        </p:nvSpPr>
        <p:spPr>
          <a:xfrm>
            <a:off x="508000" y="7000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5000"/>
              </a:lnSpc>
            </a:pPr>
            <a:r>
              <a:rPr lang="en-US" altLang="zh-CN" sz="2800"/>
              <a:t>13.</a:t>
            </a:r>
            <a:r>
              <a:rPr lang="zh-CN" altLang="zh-CN" sz="2800"/>
              <a:t>（</a:t>
            </a:r>
            <a:r>
              <a:rPr lang="en-US" altLang="zh-CN" sz="2800"/>
              <a:t>2020·</a:t>
            </a:r>
            <a:r>
              <a:rPr lang="zh-CN" altLang="zh-CN" sz="2800"/>
              <a:t>赤峰）学完（功率）一节后，老师布置了一项实践性作业：利用生活中的测量工具，设计一种测量自己上楼功率的方案．请补充未完成的步骤（需要测量的物理量用相应的字母表示）：</a:t>
            </a:r>
            <a:br>
              <a:rPr lang="zh-CN" altLang="zh-CN" sz="2800"/>
            </a:br>
            <a:r>
              <a:rPr lang="zh-CN" altLang="zh-CN" sz="2800"/>
              <a:t>（</a:t>
            </a:r>
            <a:r>
              <a:rPr lang="en-US" altLang="zh-CN" sz="2800"/>
              <a:t>1</a:t>
            </a:r>
            <a:r>
              <a:rPr lang="zh-CN" altLang="zh-CN" sz="2800"/>
              <a:t>）</a:t>
            </a:r>
            <a:r>
              <a:rPr lang="en-US" altLang="zh-CN" sz="2800"/>
              <a:t>_____________________________________</a:t>
            </a:r>
            <a:r>
              <a:rPr lang="zh-CN" altLang="zh-CN" sz="2800"/>
              <a:t>；</a:t>
            </a:r>
            <a:br>
              <a:rPr lang="zh-CN" altLang="zh-CN" sz="2800"/>
            </a:br>
            <a:r>
              <a:rPr lang="zh-CN" altLang="zh-CN" sz="2800"/>
              <a:t>（</a:t>
            </a:r>
            <a:r>
              <a:rPr lang="en-US" altLang="zh-CN" sz="2800"/>
              <a:t>2</a:t>
            </a:r>
            <a:r>
              <a:rPr lang="zh-CN" altLang="zh-CN" sz="2800"/>
              <a:t>）用皮尺测出所上楼梯的总高度</a:t>
            </a:r>
            <a:r>
              <a:rPr lang="en-US" altLang="zh-CN" sz="2800" i="1"/>
              <a:t>h</a:t>
            </a:r>
            <a:r>
              <a:rPr lang="zh-CN" altLang="zh-CN" sz="2800"/>
              <a:t>；</a:t>
            </a:r>
            <a:br>
              <a:rPr lang="zh-CN" altLang="zh-CN" sz="2800"/>
            </a:br>
            <a:r>
              <a:rPr lang="zh-CN" altLang="zh-CN" sz="2800"/>
              <a:t>（</a:t>
            </a:r>
            <a:r>
              <a:rPr lang="en-US" altLang="zh-CN" sz="2800"/>
              <a:t>3</a:t>
            </a:r>
            <a:r>
              <a:rPr lang="zh-CN" altLang="zh-CN" sz="2800"/>
              <a:t>）</a:t>
            </a:r>
            <a:r>
              <a:rPr lang="en-US" altLang="zh-CN" sz="2800"/>
              <a:t>_____________________________________</a:t>
            </a:r>
            <a:r>
              <a:rPr lang="zh-CN" altLang="zh-CN" sz="2800"/>
              <a:t>；</a:t>
            </a:r>
            <a:br>
              <a:rPr lang="zh-CN" altLang="zh-CN" sz="2800"/>
            </a:br>
            <a:r>
              <a:rPr lang="zh-CN" altLang="zh-CN" sz="2800"/>
              <a:t>（</a:t>
            </a:r>
            <a:r>
              <a:rPr lang="en-US" altLang="zh-CN" sz="2800"/>
              <a:t>4</a:t>
            </a:r>
            <a:r>
              <a:rPr lang="zh-CN" altLang="zh-CN" sz="2800"/>
              <a:t>）上楼功率的表达式</a:t>
            </a:r>
            <a:r>
              <a:rPr lang="en-US" altLang="zh-CN" sz="2800" i="1"/>
              <a:t>P</a:t>
            </a:r>
            <a:r>
              <a:rPr lang="zh-CN" altLang="zh-CN" sz="2800"/>
              <a:t>＝</a:t>
            </a:r>
            <a:r>
              <a:rPr lang="zh-CN" altLang="zh-CN" sz="2800" u="sng"/>
              <a:t>　　　　　</a:t>
            </a:r>
            <a:r>
              <a:rPr lang="zh-CN" altLang="zh-CN" sz="2800"/>
              <a:t>（</a:t>
            </a:r>
            <a:r>
              <a:rPr lang="en-US" altLang="zh-CN" sz="2800" i="1"/>
              <a:t>g</a:t>
            </a:r>
            <a:r>
              <a:rPr lang="zh-CN" altLang="zh-CN" sz="2800"/>
              <a:t>值用该字母表示即可）</a:t>
            </a:r>
            <a:r>
              <a:rPr lang="en-US" altLang="zh-CN" sz="2800"/>
              <a:t>.</a:t>
            </a:r>
            <a:endParaRPr lang="zh-CN" altLang="zh-CN" sz="2800"/>
          </a:p>
        </p:txBody>
      </p:sp>
      <p:sp>
        <p:nvSpPr>
          <p:cNvPr id="28676" name="矩形 2"/>
          <p:cNvSpPr/>
          <p:nvPr/>
        </p:nvSpPr>
        <p:spPr>
          <a:xfrm>
            <a:off x="1531938" y="3341688"/>
            <a:ext cx="4035425"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用磅秤测出自己的质量</a:t>
            </a:r>
            <a:r>
              <a:rPr lang="en-US" altLang="zh-CN" sz="2800" i="1" spc="0">
                <a:solidFill>
                  <a:srgbClr val="FF0000"/>
                </a:solidFill>
                <a:latin typeface="Times New Roman" pitchFamily="18" charset="0"/>
                <a:ea typeface="黑体" pitchFamily="49" charset="-122"/>
              </a:rPr>
              <a:t>m</a:t>
            </a:r>
            <a:endParaRPr lang="zh-CN" altLang="zh-CN" sz="1000">
              <a:latin typeface="等线" pitchFamily="2" charset="-122"/>
              <a:ea typeface="等线" pitchFamily="2" charset="-122"/>
            </a:endParaRPr>
          </a:p>
        </p:txBody>
      </p:sp>
      <p:sp>
        <p:nvSpPr>
          <p:cNvPr id="28677" name="矩形 3"/>
          <p:cNvSpPr/>
          <p:nvPr/>
        </p:nvSpPr>
        <p:spPr>
          <a:xfrm>
            <a:off x="1531938" y="4594225"/>
            <a:ext cx="459263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用秒表测量上楼梯的总时间</a:t>
            </a:r>
            <a:r>
              <a:rPr lang="en-US" altLang="zh-CN" sz="2800" i="1">
                <a:solidFill>
                  <a:srgbClr val="FF0000"/>
                </a:solidFill>
                <a:latin typeface="Times New Roman" pitchFamily="18" charset="0"/>
                <a:ea typeface="黑体" pitchFamily="49" charset="-122"/>
              </a:rPr>
              <a:t>t</a:t>
            </a:r>
            <a:endParaRPr lang="zh-CN" altLang="en-US">
              <a:ea typeface="黑体" panose="02010609060101010101" pitchFamily="49" charset="-122"/>
            </a:endParaRPr>
          </a:p>
        </p:txBody>
      </p:sp>
      <p:pic>
        <p:nvPicPr>
          <p:cNvPr id="28678" name="图片 5"/>
          <p:cNvPicPr>
            <a:picLocks noChangeAspect="1"/>
          </p:cNvPicPr>
          <p:nvPr/>
        </p:nvPicPr>
        <p:blipFill>
          <a:blip r:embed="rId2"/>
          <a:srcRect r="91264"/>
          <a:stretch>
            <a:fillRect/>
          </a:stretch>
        </p:blipFill>
        <p:spPr>
          <a:xfrm>
            <a:off x="5567363" y="4943475"/>
            <a:ext cx="720725" cy="8715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Vertical)">
                                      <p:cBhvr>
                                        <p:cTn id="7" dur="500"/>
                                        <p:tgtEl>
                                          <p:spTgt spid="2867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76"/>
                                        </p:tgtEl>
                                        <p:attrNameLst>
                                          <p:attrName>style.visibility</p:attrName>
                                        </p:attrNameLst>
                                      </p:cBhvr>
                                      <p:to>
                                        <p:strVal val="visible"/>
                                      </p:to>
                                    </p:set>
                                    <p:anim calcmode="lin" valueType="num">
                                      <p:cBhvr additive="base">
                                        <p:cTn id="12" dur="500" fill="hold"/>
                                        <p:tgtEl>
                                          <p:spTgt spid="28676"/>
                                        </p:tgtEl>
                                        <p:attrNameLst>
                                          <p:attrName>ppt_x</p:attrName>
                                        </p:attrNameLst>
                                      </p:cBhvr>
                                      <p:tavLst>
                                        <p:tav tm="0">
                                          <p:val>
                                            <p:strVal val="#ppt_x"/>
                                          </p:val>
                                        </p:tav>
                                        <p:tav tm="100000">
                                          <p:val>
                                            <p:strVal val="#ppt_x"/>
                                          </p:val>
                                        </p:tav>
                                      </p:tavLst>
                                    </p:anim>
                                    <p:anim calcmode="lin" valueType="num">
                                      <p:cBhvr additive="base">
                                        <p:cTn id="13"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8677"/>
                                        </p:tgtEl>
                                        <p:attrNameLst>
                                          <p:attrName>style.visibility</p:attrName>
                                        </p:attrNameLst>
                                      </p:cBhvr>
                                      <p:to>
                                        <p:strVal val="visible"/>
                                      </p:to>
                                    </p:set>
                                    <p:anim calcmode="lin" valueType="num">
                                      <p:cBhvr additive="base">
                                        <p:cTn id="18" dur="500" fill="hold"/>
                                        <p:tgtEl>
                                          <p:spTgt spid="28677"/>
                                        </p:tgtEl>
                                        <p:attrNameLst>
                                          <p:attrName>ppt_x</p:attrName>
                                        </p:attrNameLst>
                                      </p:cBhvr>
                                      <p:tavLst>
                                        <p:tav tm="0">
                                          <p:val>
                                            <p:strVal val="#ppt_x"/>
                                          </p:val>
                                        </p:tav>
                                        <p:tav tm="100000">
                                          <p:val>
                                            <p:strVal val="#ppt_x"/>
                                          </p:val>
                                        </p:tav>
                                      </p:tavLst>
                                    </p:anim>
                                    <p:anim calcmode="lin" valueType="num">
                                      <p:cBhvr additive="base">
                                        <p:cTn id="19"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nodeType="clickEffect">
                                  <p:stCondLst>
                                    <p:cond delay="0"/>
                                  </p:stCondLst>
                                  <p:childTnLst>
                                    <p:set>
                                      <p:cBhvr>
                                        <p:cTn id="23" dur="1" fill="hold">
                                          <p:stCondLst>
                                            <p:cond delay="0"/>
                                          </p:stCondLst>
                                        </p:cTn>
                                        <p:tgtEl>
                                          <p:spTgt spid="28678"/>
                                        </p:tgtEl>
                                        <p:attrNameLst>
                                          <p:attrName>style.visibility</p:attrName>
                                        </p:attrNameLst>
                                      </p:cBhvr>
                                      <p:to>
                                        <p:strVal val="visible"/>
                                      </p:to>
                                    </p:set>
                                    <p:anim calcmode="lin" valueType="num">
                                      <p:cBhvr additive="base">
                                        <p:cTn id="24" dur="500" fill="hold"/>
                                        <p:tgtEl>
                                          <p:spTgt spid="28678"/>
                                        </p:tgtEl>
                                        <p:attrNameLst>
                                          <p:attrName>ppt_x</p:attrName>
                                        </p:attrNameLst>
                                      </p:cBhvr>
                                      <p:tavLst>
                                        <p:tav tm="0">
                                          <p:val>
                                            <p:strVal val="#ppt_x"/>
                                          </p:val>
                                        </p:tav>
                                        <p:tav tm="100000">
                                          <p:val>
                                            <p:strVal val="#ppt_x"/>
                                          </p:val>
                                        </p:tav>
                                      </p:tavLst>
                                    </p:anim>
                                    <p:anim calcmode="lin" valueType="num">
                                      <p:cBhvr additive="base">
                                        <p:cTn id="25"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p:bldP spid="28677"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29699" name="标题 2"/>
          <p:cNvSpPr>
            <a:spLocks noGrp="1"/>
          </p:cNvSpPr>
          <p:nvPr>
            <p:ph type="title" idx="4294967295"/>
          </p:nvPr>
        </p:nvSpPr>
        <p:spPr>
          <a:xfrm>
            <a:off x="508000" y="8683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2017·</a:t>
            </a:r>
            <a:r>
              <a:rPr lang="zh-CN" altLang="zh-CN" sz="2800"/>
              <a:t>广东）妈妈与小明进行爬山比赛，他们选择的起点、路径和终点都相同，全程设为匀速运动，妈妈的体重是小明的</a:t>
            </a:r>
            <a:r>
              <a:rPr lang="en-US" altLang="zh-CN" sz="2800"/>
              <a:t>2</a:t>
            </a:r>
            <a:r>
              <a:rPr lang="zh-CN" altLang="zh-CN" sz="2800"/>
              <a:t>倍，妈妈所用的时间是小明的</a:t>
            </a:r>
            <a:r>
              <a:rPr lang="en-US" altLang="zh-CN" sz="2800"/>
              <a:t>3</a:t>
            </a:r>
            <a:r>
              <a:rPr lang="zh-CN" altLang="zh-CN" sz="2800"/>
              <a:t>倍，若妈妈克服重力做功为</a:t>
            </a:r>
            <a:r>
              <a:rPr lang="en-US" altLang="zh-CN" sz="2800" i="1"/>
              <a:t>W</a:t>
            </a:r>
            <a:r>
              <a:rPr lang="en-US" altLang="zh-CN" sz="2800" baseline="-25000"/>
              <a:t>1</a:t>
            </a:r>
            <a:r>
              <a:rPr lang="zh-CN" altLang="zh-CN" sz="2800"/>
              <a:t>、功率为</a:t>
            </a:r>
            <a:r>
              <a:rPr lang="en-US" altLang="zh-CN" sz="2800" i="1"/>
              <a:t>P</a:t>
            </a:r>
            <a:r>
              <a:rPr lang="en-US" altLang="zh-CN" sz="2800" baseline="-25000"/>
              <a:t>1</a:t>
            </a:r>
            <a:r>
              <a:rPr lang="zh-CN" altLang="zh-CN" sz="2800"/>
              <a:t>，小明克服自身重力做功为</a:t>
            </a:r>
            <a:r>
              <a:rPr lang="en-US" altLang="zh-CN" sz="2800" i="1"/>
              <a:t>W</a:t>
            </a:r>
            <a:r>
              <a:rPr lang="en-US" altLang="zh-CN" sz="2800" baseline="-25000"/>
              <a:t>2</a:t>
            </a:r>
            <a:r>
              <a:rPr lang="zh-CN" altLang="zh-CN" sz="2800"/>
              <a:t>、功率为</a:t>
            </a:r>
            <a:r>
              <a:rPr lang="en-US" altLang="zh-CN" sz="2800" i="1"/>
              <a:t>P</a:t>
            </a:r>
            <a:r>
              <a:rPr lang="en-US" altLang="zh-CN" sz="2800" baseline="-25000"/>
              <a:t>2</a:t>
            </a:r>
            <a:r>
              <a:rPr lang="zh-CN" altLang="zh-CN" sz="2800"/>
              <a:t>，则下列关系正确的是（　　）</a:t>
            </a:r>
            <a:br>
              <a:rPr lang="zh-CN" altLang="zh-CN" sz="2800"/>
            </a:br>
            <a:r>
              <a:rPr lang="en-US" altLang="zh-CN" sz="2800"/>
              <a:t>A</a:t>
            </a:r>
            <a:r>
              <a:rPr lang="zh-CN" altLang="zh-CN" sz="2800"/>
              <a:t>．</a:t>
            </a:r>
            <a:r>
              <a:rPr lang="en-US" altLang="zh-CN" sz="2800" i="1"/>
              <a:t>W</a:t>
            </a:r>
            <a:r>
              <a:rPr lang="en-US" altLang="zh-CN" sz="2800" baseline="-25000"/>
              <a:t>1</a:t>
            </a:r>
            <a:r>
              <a:rPr lang="en-US" altLang="zh-CN" sz="2800"/>
              <a:t>∶</a:t>
            </a:r>
            <a:r>
              <a:rPr lang="en-US" altLang="zh-CN" sz="2800" i="1"/>
              <a:t>W</a:t>
            </a:r>
            <a:r>
              <a:rPr lang="en-US" altLang="zh-CN" sz="2800" baseline="-25000"/>
              <a:t>2</a:t>
            </a:r>
            <a:r>
              <a:rPr lang="zh-CN" altLang="zh-CN" sz="2800"/>
              <a:t>＝</a:t>
            </a:r>
            <a:r>
              <a:rPr lang="en-US" altLang="zh-CN" sz="2800"/>
              <a:t>1∶1         	B</a:t>
            </a:r>
            <a:r>
              <a:rPr lang="zh-CN" altLang="zh-CN" sz="2800"/>
              <a:t>．</a:t>
            </a:r>
            <a:r>
              <a:rPr lang="en-US" altLang="zh-CN" sz="2800" i="1"/>
              <a:t>W</a:t>
            </a:r>
            <a:r>
              <a:rPr lang="en-US" altLang="zh-CN" sz="2800" baseline="-25000"/>
              <a:t>1</a:t>
            </a:r>
            <a:r>
              <a:rPr lang="en-US" altLang="zh-CN" sz="2800"/>
              <a:t>∶</a:t>
            </a:r>
            <a:r>
              <a:rPr lang="en-US" altLang="zh-CN" sz="2800" i="1"/>
              <a:t>W</a:t>
            </a:r>
            <a:r>
              <a:rPr lang="en-US" altLang="zh-CN" sz="2800" baseline="-25000"/>
              <a:t>2</a:t>
            </a:r>
            <a:r>
              <a:rPr lang="zh-CN" altLang="zh-CN" sz="2800"/>
              <a:t>＝</a:t>
            </a:r>
            <a:r>
              <a:rPr lang="en-US" altLang="zh-CN" sz="2800"/>
              <a:t>2∶3          C</a:t>
            </a:r>
            <a:r>
              <a:rPr lang="zh-CN" altLang="zh-CN" sz="2800"/>
              <a:t>．</a:t>
            </a:r>
            <a:r>
              <a:rPr lang="en-US" altLang="zh-CN" sz="2800" i="1"/>
              <a:t>P</a:t>
            </a:r>
            <a:r>
              <a:rPr lang="en-US" altLang="zh-CN" sz="2800" baseline="-25000"/>
              <a:t>1</a:t>
            </a:r>
            <a:r>
              <a:rPr lang="zh-CN" altLang="zh-CN" sz="2800"/>
              <a:t>∶</a:t>
            </a:r>
            <a:r>
              <a:rPr lang="en-US" altLang="zh-CN" sz="2800" i="1"/>
              <a:t>P</a:t>
            </a:r>
            <a:r>
              <a:rPr lang="en-US" altLang="zh-CN" sz="2800" baseline="-25000"/>
              <a:t>2</a:t>
            </a:r>
            <a:r>
              <a:rPr lang="zh-CN" altLang="zh-CN" sz="2800"/>
              <a:t>＝</a:t>
            </a:r>
            <a:r>
              <a:rPr lang="en-US" altLang="zh-CN" sz="2800"/>
              <a:t>1∶1          		D</a:t>
            </a:r>
            <a:r>
              <a:rPr lang="zh-CN" altLang="zh-CN" sz="2800"/>
              <a:t>．</a:t>
            </a:r>
            <a:r>
              <a:rPr lang="en-US" altLang="zh-CN" sz="2800" i="1"/>
              <a:t>P</a:t>
            </a:r>
            <a:r>
              <a:rPr lang="en-US" altLang="zh-CN" sz="2800" baseline="-25000"/>
              <a:t>1</a:t>
            </a:r>
            <a:r>
              <a:rPr lang="en-US" altLang="zh-CN" sz="2800"/>
              <a:t>∶</a:t>
            </a:r>
            <a:r>
              <a:rPr lang="en-US" altLang="zh-CN" sz="2800" i="1"/>
              <a:t>P</a:t>
            </a:r>
            <a:r>
              <a:rPr lang="en-US" altLang="zh-CN" sz="2800" baseline="-25000"/>
              <a:t>2</a:t>
            </a:r>
            <a:r>
              <a:rPr lang="zh-CN" altLang="zh-CN" sz="2800"/>
              <a:t>＝</a:t>
            </a:r>
            <a:r>
              <a:rPr lang="en-US" altLang="zh-CN" sz="2800"/>
              <a:t>2∶3</a:t>
            </a:r>
            <a:endParaRPr lang="zh-CN" altLang="zh-CN" sz="2800"/>
          </a:p>
        </p:txBody>
      </p:sp>
      <p:sp>
        <p:nvSpPr>
          <p:cNvPr id="29700" name="矩形 5"/>
          <p:cNvSpPr/>
          <p:nvPr/>
        </p:nvSpPr>
        <p:spPr>
          <a:xfrm>
            <a:off x="3570288" y="4151313"/>
            <a:ext cx="481012"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fade">
                                      <p:cBhvr>
                                        <p:cTn id="7" dur="500"/>
                                        <p:tgtEl>
                                          <p:spTgt spid="2969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9700"/>
                                        </p:tgtEl>
                                        <p:attrNameLst>
                                          <p:attrName>style.visibility</p:attrName>
                                        </p:attrNameLst>
                                      </p:cBhvr>
                                      <p:to>
                                        <p:strVal val="visible"/>
                                      </p:to>
                                    </p:set>
                                    <p:anim calcmode="lin" valueType="num">
                                      <p:cBhvr additive="base">
                                        <p:cTn id="12" dur="500" fill="hold"/>
                                        <p:tgtEl>
                                          <p:spTgt spid="29700"/>
                                        </p:tgtEl>
                                        <p:attrNameLst>
                                          <p:attrName>ppt_x</p:attrName>
                                        </p:attrNameLst>
                                      </p:cBhvr>
                                      <p:tavLst>
                                        <p:tav tm="0">
                                          <p:val>
                                            <p:strVal val="#ppt_x"/>
                                          </p:val>
                                        </p:tav>
                                        <p:tav tm="100000">
                                          <p:val>
                                            <p:strVal val="#ppt_x"/>
                                          </p:val>
                                        </p:tav>
                                      </p:tavLst>
                                    </p:anim>
                                    <p:anim calcmode="lin" valueType="num">
                                      <p:cBhvr additive="base">
                                        <p:cTn id="13" dur="500" fill="hold"/>
                                        <p:tgtEl>
                                          <p:spTgt spid="297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P spid="29700"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0723" name="标题 3"/>
          <p:cNvSpPr>
            <a:spLocks noGrp="1"/>
          </p:cNvSpPr>
          <p:nvPr>
            <p:ph type="title" idx="4294967295"/>
          </p:nvPr>
        </p:nvSpPr>
        <p:spPr>
          <a:xfrm>
            <a:off x="508000" y="6810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2018·</a:t>
            </a:r>
            <a:r>
              <a:rPr lang="zh-CN" altLang="zh-CN" sz="2800"/>
              <a:t>广东）如下图是建筑工地上的起重机示意图，起重机的电动机功率为</a:t>
            </a:r>
            <a:r>
              <a:rPr lang="en-US" altLang="zh-CN" sz="2800"/>
              <a:t>3×10</a:t>
            </a:r>
            <a:r>
              <a:rPr lang="en-US" altLang="zh-CN" sz="2800" baseline="30000"/>
              <a:t>3</a:t>
            </a:r>
            <a:r>
              <a:rPr lang="en-US" altLang="zh-CN" sz="2800"/>
              <a:t> W</a:t>
            </a:r>
            <a:r>
              <a:rPr lang="zh-CN" altLang="zh-CN" sz="2800"/>
              <a:t>，当它把质量为</a:t>
            </a:r>
            <a:r>
              <a:rPr lang="en-US" altLang="zh-CN" sz="2800"/>
              <a:t>1 t</a:t>
            </a:r>
            <a:r>
              <a:rPr lang="zh-CN" altLang="zh-CN" sz="2800"/>
              <a:t>的重物匀速提起</a:t>
            </a:r>
            <a:r>
              <a:rPr lang="en-US" altLang="zh-CN" sz="2800"/>
              <a:t>24 m</a:t>
            </a:r>
            <a:r>
              <a:rPr lang="zh-CN" altLang="zh-CN" sz="2800"/>
              <a:t>时，用时</a:t>
            </a:r>
            <a:r>
              <a:rPr lang="en-US" altLang="zh-CN" sz="2800"/>
              <a:t>100 s</a:t>
            </a:r>
            <a:r>
              <a:rPr lang="zh-CN" altLang="zh-CN" sz="2800"/>
              <a:t>．（</a:t>
            </a:r>
            <a:r>
              <a:rPr lang="en-US" altLang="zh-CN" sz="2800" i="1"/>
              <a:t>g</a:t>
            </a:r>
            <a:r>
              <a:rPr lang="zh-CN" altLang="zh-CN" sz="2800"/>
              <a:t>＝</a:t>
            </a:r>
            <a:r>
              <a:rPr lang="en-US" altLang="zh-CN" sz="2800"/>
              <a:t>10 N/kg</a:t>
            </a:r>
            <a:r>
              <a:rPr lang="zh-CN" altLang="zh-CN" sz="2800"/>
              <a:t>）求：在这段时间内起重机</a:t>
            </a:r>
            <a:br>
              <a:rPr lang="en-US" altLang="zh-CN" sz="2800"/>
            </a:br>
            <a:r>
              <a:rPr lang="zh-CN" altLang="zh-CN" sz="2800"/>
              <a:t>提起重物做功的功率是多少？</a:t>
            </a:r>
            <a:br>
              <a:rPr lang="zh-CN" altLang="zh-CN" sz="2800"/>
            </a:br>
            <a:endParaRPr lang="zh-CN" altLang="en-US" sz="2800"/>
          </a:p>
        </p:txBody>
      </p:sp>
      <p:pic>
        <p:nvPicPr>
          <p:cNvPr id="30724" name="Picture 6"/>
          <p:cNvPicPr>
            <a:picLocks noChangeAspect="1"/>
          </p:cNvPicPr>
          <p:nvPr/>
        </p:nvPicPr>
        <p:blipFill>
          <a:blip r:embed="rId2"/>
          <a:stretch>
            <a:fillRect/>
          </a:stretch>
        </p:blipFill>
        <p:spPr>
          <a:xfrm>
            <a:off x="5838825" y="2614613"/>
            <a:ext cx="2605088" cy="1301750"/>
          </a:xfrm>
          <a:prstGeom prst="rect">
            <a:avLst/>
          </a:prstGeom>
          <a:noFill/>
          <a:ln>
            <a:noFill/>
            <a:miter lim="800000"/>
          </a:ln>
        </p:spPr>
      </p:pic>
      <p:pic>
        <p:nvPicPr>
          <p:cNvPr id="30725" name="图片 6"/>
          <p:cNvPicPr>
            <a:picLocks noChangeAspect="1"/>
          </p:cNvPicPr>
          <p:nvPr/>
        </p:nvPicPr>
        <p:blipFill>
          <a:blip r:embed="rId3"/>
          <a:srcRect r="20526"/>
          <a:stretch>
            <a:fillRect/>
          </a:stretch>
        </p:blipFill>
        <p:spPr>
          <a:xfrm>
            <a:off x="587375" y="3916363"/>
            <a:ext cx="7267575" cy="2700337"/>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fade">
                                      <p:cBhvr>
                                        <p:cTn id="7" dur="500"/>
                                        <p:tgtEl>
                                          <p:spTgt spid="30723"/>
                                        </p:tgtEl>
                                      </p:cBhvr>
                                    </p:animEffect>
                                  </p:childTnLst>
                                </p:cTn>
                              </p:par>
                              <p:par>
                                <p:cTn id="8" presetID="10" presetClass="entr" presetSubtype="0"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fade">
                                      <p:cBhvr>
                                        <p:cTn id="10" dur="500"/>
                                        <p:tgtEl>
                                          <p:spTgt spid="3072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6" presetClass="entr" presetSubtype="21" fill="hold" nodeType="clickEffect">
                                  <p:stCondLst>
                                    <p:cond delay="0"/>
                                  </p:stCondLst>
                                  <p:childTnLst>
                                    <p:set>
                                      <p:cBhvr>
                                        <p:cTn id="14" dur="1" fill="hold">
                                          <p:stCondLst>
                                            <p:cond delay="0"/>
                                          </p:stCondLst>
                                        </p:cTn>
                                        <p:tgtEl>
                                          <p:spTgt spid="30725"/>
                                        </p:tgtEl>
                                        <p:attrNameLst>
                                          <p:attrName>style.visibility</p:attrName>
                                        </p:attrNameLst>
                                      </p:cBhvr>
                                      <p:to>
                                        <p:strVal val="visible"/>
                                      </p:to>
                                    </p:set>
                                    <p:animEffect transition="in" filter="barn(inVertical)">
                                      <p:cBhvr>
                                        <p:cTn id="15" dur="500"/>
                                        <p:tgtEl>
                                          <p:spTgt spid="30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1747" name="标题 3"/>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2016·</a:t>
            </a:r>
            <a:r>
              <a:rPr lang="zh-CN" altLang="zh-CN" sz="2800"/>
              <a:t>广东）小明骑车在某段平直的水平路面上由静止开始运动，共用时</a:t>
            </a:r>
            <a:r>
              <a:rPr lang="en-US" altLang="zh-CN" sz="2800"/>
              <a:t>12 s</a:t>
            </a:r>
            <a:r>
              <a:rPr lang="zh-CN" altLang="zh-CN" sz="2800"/>
              <a:t>．图</a:t>
            </a:r>
            <a:r>
              <a:rPr lang="en-US" altLang="zh-CN" sz="2800"/>
              <a:t>1</a:t>
            </a:r>
            <a:r>
              <a:rPr lang="zh-CN" altLang="zh-CN" sz="2800"/>
              <a:t>是速度</a:t>
            </a:r>
            <a:r>
              <a:rPr lang="en-US" altLang="zh-CN" sz="2800" i="1"/>
              <a:t>V</a:t>
            </a:r>
            <a:r>
              <a:rPr lang="zh-CN" altLang="zh-CN" sz="2800"/>
              <a:t>随时间</a:t>
            </a:r>
            <a:r>
              <a:rPr lang="en-US" altLang="zh-CN" sz="2800" i="1"/>
              <a:t>t</a:t>
            </a:r>
            <a:r>
              <a:rPr lang="zh-CN" altLang="zh-CN" sz="2800"/>
              <a:t>变化的关系图像，小明在</a:t>
            </a:r>
            <a:r>
              <a:rPr lang="en-US" altLang="zh-CN" sz="2800" i="1"/>
              <a:t>t</a:t>
            </a:r>
            <a:r>
              <a:rPr lang="zh-CN" altLang="zh-CN" sz="2800"/>
              <a:t>＝</a:t>
            </a:r>
            <a:r>
              <a:rPr lang="en-US" altLang="zh-CN" sz="2800"/>
              <a:t>7 s</a:t>
            </a:r>
            <a:r>
              <a:rPr lang="zh-CN" altLang="zh-CN" sz="2800"/>
              <a:t>时刚好到达这段路程的中点．图</a:t>
            </a:r>
            <a:r>
              <a:rPr lang="en-US" altLang="zh-CN" sz="2800"/>
              <a:t>2</a:t>
            </a:r>
            <a:r>
              <a:rPr lang="zh-CN" altLang="zh-CN" sz="2800"/>
              <a:t>是动力</a:t>
            </a:r>
            <a:r>
              <a:rPr lang="en-US" altLang="zh-CN" sz="2800" i="1"/>
              <a:t>F</a:t>
            </a:r>
            <a:r>
              <a:rPr lang="zh-CN" altLang="zh-CN" sz="2800"/>
              <a:t>随时间</a:t>
            </a:r>
            <a:r>
              <a:rPr lang="en-US" altLang="zh-CN" sz="2800" i="1"/>
              <a:t>t</a:t>
            </a:r>
            <a:r>
              <a:rPr lang="zh-CN" altLang="zh-CN" sz="2800"/>
              <a:t>变化的关系图像．</a:t>
            </a:r>
            <a:r>
              <a:rPr lang="en-US" altLang="zh-CN" sz="2800"/>
              <a:t> </a:t>
            </a:r>
            <a:br>
              <a:rPr lang="en-US" altLang="zh-CN" sz="2800"/>
            </a:br>
            <a:r>
              <a:rPr lang="zh-CN" altLang="zh-CN" sz="2800"/>
              <a:t>求：在</a:t>
            </a:r>
            <a:r>
              <a:rPr lang="en-US" altLang="zh-CN" sz="2800"/>
              <a:t>7</a:t>
            </a:r>
            <a:r>
              <a:rPr lang="zh-CN" altLang="zh-CN" sz="2800"/>
              <a:t>～</a:t>
            </a:r>
            <a:r>
              <a:rPr lang="en-US" altLang="zh-CN" sz="2800"/>
              <a:t>12 s</a:t>
            </a:r>
            <a:r>
              <a:rPr lang="zh-CN" altLang="zh-CN" sz="2800"/>
              <a:t>内，自行车所受的摩擦阻力是多少？自行车克服摩擦阻力做了多少功？此时功率是多少？</a:t>
            </a:r>
            <a:br>
              <a:rPr lang="zh-CN" altLang="zh-CN" sz="2800"/>
            </a:br>
            <a:endParaRPr lang="zh-CN" altLang="en-US" sz="2800"/>
          </a:p>
        </p:txBody>
      </p:sp>
      <p:pic>
        <p:nvPicPr>
          <p:cNvPr id="31748" name="Picture 1"/>
          <p:cNvPicPr>
            <a:picLocks noChangeAspect="1"/>
          </p:cNvPicPr>
          <p:nvPr/>
        </p:nvPicPr>
        <p:blipFill>
          <a:blip r:embed="rId2"/>
          <a:stretch>
            <a:fillRect/>
          </a:stretch>
        </p:blipFill>
        <p:spPr>
          <a:xfrm>
            <a:off x="4351338" y="4797425"/>
            <a:ext cx="3967162" cy="152558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500"/>
                                        <p:tgtEl>
                                          <p:spTgt spid="31747"/>
                                        </p:tgtEl>
                                      </p:cBhvr>
                                    </p:animEffect>
                                  </p:childTnLst>
                                </p:cTn>
                              </p:par>
                              <p:par>
                                <p:cTn id="8" presetID="10" presetClass="entr" presetSubtype="0" fill="hold" nodeType="withEffect">
                                  <p:stCondLst>
                                    <p:cond delay="0"/>
                                  </p:stCondLst>
                                  <p:childTnLst>
                                    <p:set>
                                      <p:cBhvr>
                                        <p:cTn id="9" dur="1" fill="hold">
                                          <p:stCondLst>
                                            <p:cond delay="0"/>
                                          </p:stCondLst>
                                        </p:cTn>
                                        <p:tgtEl>
                                          <p:spTgt spid="31748"/>
                                        </p:tgtEl>
                                        <p:attrNameLst>
                                          <p:attrName>style.visibility</p:attrName>
                                        </p:attrNameLst>
                                      </p:cBhvr>
                                      <p:to>
                                        <p:strVal val="visible"/>
                                      </p:to>
                                    </p:set>
                                    <p:animEffect transition="in" filter="fade">
                                      <p:cBhvr>
                                        <p:cTn id="10" dur="5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32771" name="矩形 1"/>
          <p:cNvSpPr/>
          <p:nvPr/>
        </p:nvSpPr>
        <p:spPr>
          <a:xfrm>
            <a:off x="544513" y="785813"/>
            <a:ext cx="8378825" cy="483393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nSpc>
                <a:spcPct val="150000"/>
              </a:lnSpc>
            </a:pPr>
            <a:r>
              <a:rPr lang="en-US" altLang="zh-CN" sz="2800" spc="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由速度</a:t>
            </a:r>
            <a:r>
              <a:rPr lang="en-US" altLang="zh-CN" sz="2800" spc="0">
                <a:solidFill>
                  <a:srgbClr val="FF0000"/>
                </a:solidFill>
                <a:latin typeface="Times New Roman" pitchFamily="18" charset="0"/>
                <a:ea typeface="黑体" pitchFamily="49" charset="-122"/>
              </a:rPr>
              <a:t>—</a:t>
            </a:r>
            <a:r>
              <a:rPr lang="zh-CN" altLang="zh-CN" sz="2800" spc="0">
                <a:solidFill>
                  <a:srgbClr val="FF0000"/>
                </a:solidFill>
                <a:latin typeface="Times New Roman" pitchFamily="18" charset="0"/>
                <a:ea typeface="黑体" pitchFamily="49" charset="-122"/>
              </a:rPr>
              <a:t>时间图象可知，自行车在</a:t>
            </a:r>
            <a:r>
              <a:rPr lang="en-US" altLang="zh-CN" sz="2800" spc="0">
                <a:solidFill>
                  <a:srgbClr val="FF0000"/>
                </a:solidFill>
                <a:latin typeface="Times New Roman" pitchFamily="18" charset="0"/>
                <a:ea typeface="黑体" pitchFamily="49" charset="-122"/>
              </a:rPr>
              <a:t>7</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12 s</a:t>
            </a:r>
            <a:r>
              <a:rPr lang="zh-CN" altLang="zh-CN" sz="2800" spc="0">
                <a:solidFill>
                  <a:srgbClr val="FF0000"/>
                </a:solidFill>
                <a:latin typeface="Times New Roman" pitchFamily="18" charset="0"/>
                <a:ea typeface="黑体" pitchFamily="49" charset="-122"/>
              </a:rPr>
              <a:t>做匀速直线运动，速度</a:t>
            </a:r>
            <a:r>
              <a:rPr lang="en-US" altLang="zh-CN" sz="2800" i="1" spc="0">
                <a:solidFill>
                  <a:srgbClr val="FF0000"/>
                </a:solidFill>
                <a:latin typeface="Times New Roman" pitchFamily="18" charset="0"/>
                <a:ea typeface="黑体" pitchFamily="49" charset="-122"/>
              </a:rPr>
              <a:t>v</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6 m/s</a:t>
            </a:r>
            <a:r>
              <a:rPr lang="zh-CN" altLang="zh-CN" sz="2800" spc="0">
                <a:solidFill>
                  <a:srgbClr val="FF0000"/>
                </a:solidFill>
                <a:latin typeface="Times New Roman" pitchFamily="18" charset="0"/>
                <a:ea typeface="黑体" pitchFamily="49" charset="-122"/>
              </a:rPr>
              <a:t>，由牵引力</a:t>
            </a:r>
            <a:r>
              <a:rPr lang="en-US" altLang="zh-CN" sz="2800" spc="0">
                <a:solidFill>
                  <a:srgbClr val="FF0000"/>
                </a:solidFill>
                <a:latin typeface="Times New Roman" pitchFamily="18" charset="0"/>
                <a:ea typeface="黑体" pitchFamily="49" charset="-122"/>
              </a:rPr>
              <a:t>—</a:t>
            </a:r>
            <a:r>
              <a:rPr lang="zh-CN" altLang="zh-CN" sz="2800" spc="0">
                <a:solidFill>
                  <a:srgbClr val="FF0000"/>
                </a:solidFill>
                <a:latin typeface="Times New Roman" pitchFamily="18" charset="0"/>
                <a:ea typeface="黑体" pitchFamily="49" charset="-122"/>
              </a:rPr>
              <a:t>时间图象可</a:t>
            </a:r>
            <a:endParaRPr lang="en-US" altLang="zh-CN" sz="2800">
              <a:solidFill>
                <a:srgbClr val="FF0000"/>
              </a:solidFill>
              <a:latin typeface="Times New Roman" pitchFamily="18" charset="0"/>
              <a:ea typeface="黑体" pitchFamily="49" charset="-122"/>
            </a:endParaRPr>
          </a:p>
          <a:p>
            <a:pPr marL="0" marR="0" lvl="0" indent="0">
              <a:lnSpc>
                <a:spcPct val="150000"/>
              </a:lnSpc>
            </a:pPr>
            <a:r>
              <a:rPr lang="zh-CN" altLang="zh-CN" sz="2800" spc="0">
                <a:solidFill>
                  <a:srgbClr val="FF0000"/>
                </a:solidFill>
                <a:latin typeface="Times New Roman" pitchFamily="18" charset="0"/>
                <a:ea typeface="黑体" pitchFamily="49" charset="-122"/>
              </a:rPr>
              <a:t>知，在</a:t>
            </a:r>
            <a:r>
              <a:rPr lang="en-US" altLang="zh-CN" sz="2800" spc="0">
                <a:solidFill>
                  <a:srgbClr val="FF0000"/>
                </a:solidFill>
                <a:latin typeface="Times New Roman" pitchFamily="18" charset="0"/>
                <a:ea typeface="黑体" pitchFamily="49" charset="-122"/>
              </a:rPr>
              <a:t>7</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12 s</a:t>
            </a:r>
            <a:r>
              <a:rPr lang="zh-CN" altLang="zh-CN" sz="2800" spc="0">
                <a:solidFill>
                  <a:srgbClr val="FF0000"/>
                </a:solidFill>
                <a:latin typeface="Times New Roman" pitchFamily="18" charset="0"/>
                <a:ea typeface="黑体" pitchFamily="49" charset="-122"/>
              </a:rPr>
              <a:t>牵引力大小</a:t>
            </a:r>
            <a:r>
              <a:rPr lang="en-US" altLang="zh-CN" sz="2800" i="1" spc="0">
                <a:solidFill>
                  <a:srgbClr val="FF0000"/>
                </a:solidFill>
                <a:latin typeface="Times New Roman" pitchFamily="18" charset="0"/>
                <a:ea typeface="黑体" pitchFamily="49" charset="-122"/>
              </a:rPr>
              <a:t>F</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30 N</a:t>
            </a:r>
            <a:r>
              <a:rPr lang="zh-CN" altLang="zh-CN" sz="28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nSpc>
                <a:spcPct val="150000"/>
              </a:lnSpc>
            </a:pPr>
            <a:r>
              <a:rPr lang="zh-CN" altLang="zh-CN" sz="2800" spc="0">
                <a:solidFill>
                  <a:srgbClr val="FF0000"/>
                </a:solidFill>
                <a:latin typeface="Times New Roman" pitchFamily="18" charset="0"/>
                <a:ea typeface="黑体" pitchFamily="49" charset="-122"/>
              </a:rPr>
              <a:t>所以摩擦力：</a:t>
            </a:r>
            <a:r>
              <a:rPr lang="en-US" altLang="zh-CN" sz="2800" i="1" spc="0">
                <a:solidFill>
                  <a:srgbClr val="FF0000"/>
                </a:solidFill>
                <a:latin typeface="Times New Roman" pitchFamily="18" charset="0"/>
                <a:ea typeface="黑体" pitchFamily="49" charset="-122"/>
              </a:rPr>
              <a:t>f</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F</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30 N</a:t>
            </a:r>
            <a:r>
              <a:rPr lang="zh-CN" altLang="zh-CN" sz="2800" spc="0">
                <a:solidFill>
                  <a:srgbClr val="FF0000"/>
                </a:solidFill>
                <a:latin typeface="Times New Roman" pitchFamily="18" charset="0"/>
                <a:ea typeface="黑体" pitchFamily="49" charset="-122"/>
              </a:rPr>
              <a:t>；</a:t>
            </a:r>
            <a:endParaRPr lang="en-US" altLang="zh-CN" sz="2800">
              <a:solidFill>
                <a:srgbClr val="FF0000"/>
              </a:solidFill>
              <a:latin typeface="Times New Roman" pitchFamily="18" charset="0"/>
              <a:ea typeface="黑体" pitchFamily="49" charset="-122"/>
            </a:endParaRPr>
          </a:p>
          <a:p>
            <a:pPr marL="0" marR="0" lvl="0" indent="0">
              <a:lnSpc>
                <a:spcPct val="150000"/>
              </a:lnSpc>
            </a:pPr>
            <a:r>
              <a:rPr lang="en-US" altLang="zh-CN" sz="2800" spc="0">
                <a:solidFill>
                  <a:srgbClr val="FF0000"/>
                </a:solidFill>
                <a:latin typeface="Times New Roman" pitchFamily="18" charset="0"/>
                <a:ea typeface="黑体" pitchFamily="49" charset="-122"/>
              </a:rPr>
              <a:t>(2)7</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12 s</a:t>
            </a:r>
            <a:r>
              <a:rPr lang="zh-CN" altLang="zh-CN" sz="2800" spc="0">
                <a:solidFill>
                  <a:srgbClr val="FF0000"/>
                </a:solidFill>
                <a:latin typeface="Times New Roman" pitchFamily="18" charset="0"/>
                <a:ea typeface="黑体" pitchFamily="49" charset="-122"/>
              </a:rPr>
              <a:t>内行驶的路程：</a:t>
            </a:r>
            <a:r>
              <a:rPr lang="en-US" altLang="zh-CN" sz="2800" i="1" spc="0">
                <a:solidFill>
                  <a:srgbClr val="FF0000"/>
                </a:solidFill>
                <a:latin typeface="Times New Roman" pitchFamily="18" charset="0"/>
                <a:ea typeface="黑体" pitchFamily="49" charset="-122"/>
              </a:rPr>
              <a:t>s</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vt</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6 m/s×5 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30 m</a:t>
            </a:r>
            <a:r>
              <a:rPr lang="zh-CN" altLang="zh-CN" sz="2800" spc="0">
                <a:solidFill>
                  <a:srgbClr val="FF0000"/>
                </a:solidFill>
                <a:latin typeface="Times New Roman" pitchFamily="18" charset="0"/>
                <a:ea typeface="黑体" pitchFamily="49" charset="-122"/>
              </a:rPr>
              <a:t>，</a:t>
            </a:r>
            <a:endParaRPr lang="zh-CN" altLang="zh-CN" sz="1000">
              <a:latin typeface="等线" pitchFamily="2" charset="-122"/>
              <a:ea typeface="等线" pitchFamily="2" charset="-122"/>
            </a:endParaRPr>
          </a:p>
          <a:p>
            <a:pPr marL="0" marR="0" lvl="0" indent="0">
              <a:lnSpc>
                <a:spcPct val="150000"/>
              </a:lnSpc>
            </a:pPr>
            <a:r>
              <a:rPr lang="zh-CN" altLang="zh-CN" sz="2800" spc="0">
                <a:solidFill>
                  <a:srgbClr val="FF0000"/>
                </a:solidFill>
                <a:latin typeface="Times New Roman" pitchFamily="18" charset="0"/>
                <a:ea typeface="黑体" pitchFamily="49" charset="-122"/>
              </a:rPr>
              <a:t>自行车克服摩擦力做功：</a:t>
            </a:r>
            <a:endParaRPr lang="zh-CN" altLang="zh-CN" sz="1000">
              <a:latin typeface="等线" pitchFamily="2" charset="-122"/>
              <a:ea typeface="等线" pitchFamily="2" charset="-122"/>
            </a:endParaRPr>
          </a:p>
          <a:p>
            <a:pPr marL="0" marR="0" lvl="0" indent="0">
              <a:lnSpc>
                <a:spcPct val="150000"/>
              </a:lnSpc>
            </a:pPr>
            <a:r>
              <a:rPr lang="en-US" altLang="zh-CN" sz="2800" i="1" spc="0">
                <a:solidFill>
                  <a:srgbClr val="FF0000"/>
                </a:solidFill>
                <a:latin typeface="Times New Roman" pitchFamily="18" charset="0"/>
                <a:ea typeface="黑体" pitchFamily="49" charset="-122"/>
              </a:rPr>
              <a:t>W</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fs</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30 N×30 m</a:t>
            </a:r>
            <a:r>
              <a:rPr lang="zh-CN" altLang="zh-CN" sz="2800" spc="0">
                <a:solidFill>
                  <a:srgbClr val="FF0000"/>
                </a:solidFill>
                <a:latin typeface="Times New Roman" pitchFamily="18" charset="0"/>
                <a:ea typeface="黑体" pitchFamily="49" charset="-122"/>
              </a:rPr>
              <a:t>＝</a:t>
            </a:r>
            <a:r>
              <a:rPr lang="en-US" altLang="zh-CN" sz="2800" spc="0">
                <a:solidFill>
                  <a:srgbClr val="FF0000"/>
                </a:solidFill>
                <a:latin typeface="Times New Roman" pitchFamily="18" charset="0"/>
                <a:ea typeface="黑体" pitchFamily="49" charset="-122"/>
              </a:rPr>
              <a:t>900 J</a:t>
            </a:r>
            <a:r>
              <a:rPr lang="zh-CN" altLang="zh-CN" sz="2800" spc="0">
                <a:solidFill>
                  <a:srgbClr val="FF0000"/>
                </a:solidFill>
                <a:latin typeface="Times New Roman" pitchFamily="18" charset="0"/>
                <a:ea typeface="黑体" pitchFamily="49" charset="-122"/>
              </a:rPr>
              <a:t>，</a:t>
            </a:r>
            <a:endParaRPr lang="en-US" altLang="zh-CN" sz="2800">
              <a:solidFill>
                <a:srgbClr val="FF0000"/>
              </a:solidFill>
              <a:latin typeface="Times New Roman" pitchFamily="18" charset="0"/>
              <a:ea typeface="黑体" pitchFamily="49" charset="-122"/>
            </a:endParaRPr>
          </a:p>
          <a:p>
            <a:pPr marL="0" marR="0" lvl="0" indent="0">
              <a:lnSpc>
                <a:spcPct val="150000"/>
              </a:lnSpc>
            </a:pPr>
            <a:endParaRPr lang="zh-CN" altLang="zh-CN" sz="1000">
              <a:latin typeface="等线" pitchFamily="2" charset="-122"/>
              <a:ea typeface="等线" pitchFamily="2" charset="-122"/>
            </a:endParaRPr>
          </a:p>
        </p:txBody>
      </p:sp>
      <p:pic>
        <p:nvPicPr>
          <p:cNvPr id="32772" name="图片 2"/>
          <p:cNvPicPr>
            <a:picLocks noChangeAspect="1"/>
          </p:cNvPicPr>
          <p:nvPr/>
        </p:nvPicPr>
        <p:blipFill>
          <a:blip r:embed="rId2"/>
          <a:srcRect r="30422"/>
          <a:stretch>
            <a:fillRect/>
          </a:stretch>
        </p:blipFill>
        <p:spPr>
          <a:xfrm>
            <a:off x="615950" y="5268913"/>
            <a:ext cx="6362700" cy="965200"/>
          </a:xfrm>
          <a:prstGeom prst="rect">
            <a:avLst/>
          </a:prstGeom>
          <a:noFill/>
          <a:ln>
            <a:noFill/>
            <a:miter lim="800000"/>
          </a:ln>
        </p:spPr>
      </p:pic>
      <p:pic>
        <p:nvPicPr>
          <p:cNvPr id="32773" name="New picture"/>
          <p:cNvPicPr/>
          <p:nvPr/>
        </p:nvPicPr>
        <p:blipFill>
          <a:blip r:embed="rId3"/>
          <a:stretch>
            <a:fillRect/>
          </a:stretch>
        </p:blipFill>
        <p:spPr>
          <a:xfrm>
            <a:off x="10769600" y="12306300"/>
            <a:ext cx="3048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2772"/>
                                        </p:tgtEl>
                                        <p:attrNameLst>
                                          <p:attrName>style.visibility</p:attrName>
                                        </p:attrNameLst>
                                      </p:cBhvr>
                                      <p:to>
                                        <p:strVal val="visible"/>
                                      </p:to>
                                    </p:set>
                                    <p:animEffect transition="in" filter="fade">
                                      <p:cBhvr>
                                        <p:cTn id="7" dur="500"/>
                                        <p:tgtEl>
                                          <p:spTgt spid="3277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771"/>
                                        </p:tgtEl>
                                        <p:attrNameLst>
                                          <p:attrName>style.visibility</p:attrName>
                                        </p:attrNameLst>
                                      </p:cBhvr>
                                      <p:to>
                                        <p:strVal val="visible"/>
                                      </p:to>
                                    </p:set>
                                    <p:animEffect transition="in" filter="fade">
                                      <p:cBhvr>
                                        <p:cTn id="10"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126</Paragraphs>
  <Slides>31</Slides>
  <Notes>1</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31</vt:i4>
      </vt:variant>
    </vt:vector>
  </HeadingPairs>
  <TitlesOfParts>
    <vt:vector baseType="lpstr" size="40">
      <vt:lpstr>Arial</vt:lpstr>
      <vt:lpstr>宋体</vt:lpstr>
      <vt:lpstr>Times New Roman</vt:lpstr>
      <vt:lpstr>黑体</vt:lpstr>
      <vt:lpstr>Calibri</vt:lpstr>
      <vt:lpstr>Wingdings</vt:lpstr>
      <vt:lpstr>微软雅黑</vt:lpstr>
      <vt:lpstr>等线</vt:lpstr>
      <vt:lpstr>版式</vt:lpstr>
      <vt:lpstr>PowerPoint Presentation</vt:lpstr>
      <vt:lpstr>PowerPoint Presentation</vt:lpstr>
      <vt:lpstr>PowerPoint Presentation</vt:lpstr>
      <vt:lpstr>1.定义：力作用在物体上且物体在这个力的方向上移动了一段距离，就说这个力做了功．2.两个必要因素：一是作用在物体上的　　　　；二是物体在力的方向上通过的　　　　　．</vt:lpstr>
      <vt:lpstr>3.不做功的三种情况：（1）有力无距离（例如：推而未动、搬而未起．）；（2）有距离无力（例如：踢出去的足球．）；（3）力和距离垂直（例如：人提水桶水平前进，提水桶的力不做功）.</vt:lpstr>
      <vt:lpstr>4.公式：W＝　　　　　（重力做功W＝Gh，克服摩擦力做功W＝fs）5.单位：　　　　　；简称　　　　　；符号　　　　　.1 J＝　　　　　N·m.</vt:lpstr>
      <vt:lpstr>1.定义：　　　　　与做功所用　　　　　之比．2.物理意义：表示做功　　　　　．3.公式：P＝　　　　　，变形式W＝　　　　　．4.单位：　　　　　；简称　　　　　；符号　　　　　．换算：1 kW＝　　　　　W.5.推导式：由W＝Fs可得，P＝W/t＝Fs/t＝　　　．（速度单位必为m/s）</vt:lpstr>
      <vt:lpstr>一　  判断物体是否做功　             如下图是世警会比赛的一些项目，对这些项目中涉及的做功情况，下列叙述正确的是（　　）A．气步枪比赛中，子弹离开枪口以后，枪还在对子弹做功B．拔河比赛中，两队僵持不动的时候．运动员对绳子做了功C．排球比赛中，运动员击打排球的过程中，运动员对排球做了功D．定向越野比赛中，运动员背着包袱在水平地面上做匀速直线运动，运动员对包袱做了功</vt:lpstr>
      <vt:lpstr>【点拔】不做功的三种情形：（1）物体由于惯性运动，没有力；（2）物体静止不做功；（3）物体移动的距离与力垂直（力方向上没有距离）.判断力是否做功，先画出力和距离，在根据三种情况分析．</vt:lpstr>
      <vt:lpstr>                （2020·北京）如下图所示的情境中，人对物体做功的是（　　）A．人用力搬石头，没有搬动                B．人将重物从地面提到高处C．人推一块大石头没推动                      D．人提箱子沿水平方向做匀速直线运动</vt:lpstr>
      <vt:lpstr>二　  功和功率的计算　          （2020·广州）装有水的容器在大小为10 N的拉力F作用下运动，图甲为容器两段运动的示意图，F的方向始终沿着容器运动方向，容器在OP段的速度一时间图象和QR段的路程一时间图象如图乙所示．（1）F在OP段做的功为　　　　　J；（2）F在QR段的功率为　　　　　W.</vt:lpstr>
      <vt:lpstr>PowerPoint Presentation</vt:lpstr>
      <vt:lpstr>                  跳绳是大家喜爱的体育运动之一，小金的质量为50 kg，每次跳起高度约为6 cm（人整体上升，如下图所示），一分钟跳100次，小金跳起一次克服重力做的功是　　　　　J，一分钟内跳绳的功率为　　　　　W．</vt:lpstr>
      <vt:lpstr>                一辆汽车在水平路面上匀速行驶，发动机的功率是60 kW，若汽车的速度为20 m/s，汽车的牵引力在5 min内做的功为　　　　　J，这辆汽车受到的牵引力为　　　　　N.</vt:lpstr>
      <vt:lpstr>1.利用公式W＝Fs计算功时，F、s 一定要对应，s必须是在力的方向上、在力的作用下移动的距离．力与距离垂直时，力方向上没有距离，不做功．2.功率大的物体，做功一定快，但是做功不一定多．3.利用P＝FV计算时，单位要统一，P——W，F——N，V——m/s，1 km/h＝（1/3.6）m/s.</vt:lpstr>
      <vt:lpstr>1.下列情形中，运动员对物体没有做功的是（　　）A．举重运动员举着杠铃停在空中            B．赛艇运动员奋力划桨C．篮球运动员从地上将篮球捡起               D．射箭运动员将弓拉开</vt:lpstr>
      <vt:lpstr>2.（2020·邵阳）一物体受到5 N竖直向上的拉力F作用，沿水平方向以0.2 m/s的速度匀速运动了10 s，拉力F对物体做的功为（　　）A．0 J           B．1 J          C．10 J            D．50 J</vt:lpstr>
      <vt:lpstr>3.（2019·海南）用大小相同的力F，作用在质量不同的物体上，使它们分别在同一水平面上沿力的方向移动相同的距离s（如下图所示），F所做的功分别为W1和W2，则（　　）A．W1＝   W2              		B．W1＝W2                               C．W1＝2W2               		D．W1＝4W2</vt:lpstr>
      <vt:lpstr>4.（2020·安顺）仅用8天就建成的武汉火神山医院，彰显的不仅是中国速度，更是战胜疫情的坚强决心．如上图所示，为了在最短的时间完成地面基础建设，上百台挖掘机同时工作，其目的是增大所有挖掘机总的（　　） A．机械效率          	B．功率                   C．功                		D．有用功</vt:lpstr>
      <vt:lpstr>5.（2020·淮安）小明两次分别用时90s、40s从一楼爬到五楼，小明的体重与前后两次上升的高度均不变，比较两次爬楼过程（　　）A．用时少的做功多              B．用时少的做功功率大C．用时多的做功多                 D．用时多的做功功率大</vt:lpstr>
      <vt:lpstr>6.关于功和功率，下列说法中正确的是（　　）A．功率大的机器，做功可能少                  B．功率大的机器做功可能慢C．做功时间越长，机器的功率越小                 D．机器做功少，功率一定小</vt:lpstr>
      <vt:lpstr>7.物体在自由下落过程中运动速度会越来越快．一小球由A点自由下落，经过B、C两个位置，且AB＝BC，如上图所示．小球重力在AB、BC段做功分别为WAB、WBC，功率分别为PAB、PBC，则（　　）A．WAB＞WBC               B．WAB＜WBC                           C．PAB＞PBC                 D．PAB＜PBC</vt:lpstr>
      <vt:lpstr>8.（2020·荆门）如下图甲所示，物体在水平拉力F的作用下由静止沿粗糙水平面向右运动，0～6 s内拉力随时间变化的规律如图乙，速度随时间变化的规律如图丙，则在2～4 s内，物体克服摩擦力所做的功为（　　） A．10 J        B．30 J             C．50 J           D．80 J    </vt:lpstr>
      <vt:lpstr>9.（2020·湘潭）用20 N的水平推力，将重为280 N的购物车沿水平地面向前推动了5 m．在此过程中，购物车的重力做功　　　　　J，水平推力对购物车做功　　　　　J.</vt:lpstr>
      <vt:lpstr>11.（2020·咸宁）如右图所示，质量为50 kg的同学在做仰卧起坐运动．若该同学上半身的质量约为全身质量的    ，则她上半身的重力约为　　　　N，她在一段时间内做了40个仰卧起坐，每次上半身重心上升的距离均为0.3 m，则她在这段时间克服重力做的功约为　　　　　J.</vt:lpstr>
      <vt:lpstr>12.（2020·恩施州）国产雪龙2号极地科考破冰船配备15 000 kW总动力，能以2～3节的航速在冰厚1.5米的条件下连续破冰航行.2019年11月23日，雪龙2号完成了南极中山站附近的航道破冰任务．若此次破冰所用功率为6 000 kW，向前破冰行驶速度是3.6 km/h，则破冰船产生的向前推力大约是　　　　N.</vt:lpstr>
      <vt:lpstr>13.（2020·赤峰）学完（功率）一节后，老师布置了一项实践性作业：利用生活中的测量工具，设计一种测量自己上楼功率的方案．请补充未完成的步骤（需要测量的物理量用相应的字母表示）：（1）_____________________________________；（2）用皮尺测出所上楼梯的总高度h；（3）_____________________________________；（4）上楼功率的表达式P＝　　　　　（g值用该字母表示即可）.</vt:lpstr>
      <vt:lpstr>1.（2017·广东）妈妈与小明进行爬山比赛，他们选择的起点、路径和终点都相同，全程设为匀速运动，妈妈的体重是小明的2倍，妈妈所用的时间是小明的3倍，若妈妈克服重力做功为W1、功率为P1，小明克服自身重力做功为W2、功率为P2，则下列关系正确的是（　　）A．W1∶W2＝1∶1         	B．W1∶W2＝2∶3          C．P1∶P2＝1∶1          		D．P1∶P2＝2∶3</vt:lpstr>
      <vt:lpstr>2.（2018·广东）如下图是建筑工地上的起重机示意图，起重机的电动机功率为3×103 W，当它把质量为1 t的重物匀速提起24 m时，用时100 s．（g＝10 N/kg）求：在这段时间内起重机提起重物做功的功率是多少？</vt:lpstr>
      <vt:lpstr>3.（2016·广东）小明骑车在某段平直的水平路面上由静止开始运动，共用时12 s．图1是速度V随时间t变化的关系图像，小明在t＝7 s时刚好到达这段路程的中点．图2是动力F随时间t变化的关系图像． 求：在7～12 s内，自行车所受的摩擦阻力是多少？自行车克服摩擦阻力做了多少功？此时功率是多少？</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2021-03-04T22:34:28.901</cp:lastPrinted>
  <dcterms:created xsi:type="dcterms:W3CDTF">2021-03-04T22:34:28Z</dcterms:created>
  <dcterms:modified xsi:type="dcterms:W3CDTF">2021-03-04T14:34:42Z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