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eg" ContentType="image/jpeg"/>
  <Default Extension="emf" ContentType="image/x-emf"/>
  <Default Extension="png" ContentType="image/png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viewProps.xml" ContentType="application/vnd.openxmlformats-officedocument.presentationml.viewProps+xml"/>
</Types>
</file>

<file path=_rels/.rels>&#65279;<?xml version="1.0" encoding="utf-8" standalone="yes"?><Relationships xmlns="http://schemas.openxmlformats.org/package/2006/relationships"><Relationship Id="rId1" Type="http://schemas.openxmlformats.org/officeDocument/2006/relationships/officeDocument" Target="ppt/presentation.xml" /><Relationship Id="rId2" Type="http://schemas.openxmlformats.org/package/2006/relationships/metadata/core-properties" Target="docProps/core.xml" /><Relationship Id="rId3" Type="http://schemas.openxmlformats.org/officeDocument/2006/relationships/extended-properties" Target="docProps/app.xml" /><Relationship Id="rId4" Type="http://schemas.openxmlformats.org/package/2006/relationships/metadata/thumbnail" Target="docProps/thumbnail.jpeg" /><Relationship Id="rId5" Type="http://schemas.openxmlformats.org/officeDocument/2006/relationships/custom-properties" Target="docProps/custom.xml" /></Relationships>
</file>

<file path=ppt/presentation.xml><?xml version="1.0" encoding="utf-8"?>
<!--Generated by Aspose.Slides for Java 20.11-->
<p:presentation xmlns:r="http://schemas.openxmlformats.org/officeDocument/2006/relationships" xmlns:a="http://schemas.openxmlformats.org/drawingml/2006/main" xmlns:p="http://schemas.openxmlformats.org/presentationml/2006/main">
  <p:sldMasterIdLst>
    <p:sldMasterId id="2147483648" r:id="rId1"/>
    <p:sldMasterId id="2147483660" r:id="rId2"/>
  </p:sldMasterIdLst>
  <p:notesMasterIdLst>
    <p:notesMasterId r:id="rId3"/>
  </p:notesMasterIdLst>
  <p:handoutMasterIdLst>
    <p:handoutMasterId r:id="rId4"/>
  </p:handoutMasterIdLst>
  <p:sldIdLst>
    <p:sldId id="343" r:id="rId5"/>
    <p:sldId id="344" r:id="rId6"/>
    <p:sldId id="345" r:id="rId7"/>
    <p:sldId id="346" r:id="rId8"/>
    <p:sldId id="347" r:id="rId9"/>
    <p:sldId id="348" r:id="rId10"/>
    <p:sldId id="349" r:id="rId11"/>
    <p:sldId id="350" r:id="rId12"/>
    <p:sldId id="351" r:id="rId13"/>
    <p:sldId id="352" r:id="rId14"/>
    <p:sldId id="353" r:id="rId15"/>
    <p:sldId id="354" r:id="rId16"/>
    <p:sldId id="355" r:id="rId17"/>
    <p:sldId id="356" r:id="rId18"/>
    <p:sldId id="357" r:id="rId19"/>
    <p:sldId id="358" r:id="rId20"/>
    <p:sldId id="359" r:id="rId21"/>
    <p:sldId id="360" r:id="rId22"/>
    <p:sldId id="361" r:id="rId23"/>
    <p:sldId id="362" r:id="rId24"/>
    <p:sldId id="363" r:id="rId25"/>
    <p:sldId id="364" r:id="rId26"/>
    <p:sldId id="365" r:id="rId27"/>
    <p:sldId id="366" r:id="rId28"/>
    <p:sldId id="367" r:id="rId29"/>
    <p:sldId id="368" r:id="rId30"/>
    <p:sldId id="369" r:id="rId31"/>
    <p:sldId id="370" r:id="rId32"/>
    <p:sldId id="371" r:id="rId33"/>
    <p:sldId id="372" r:id="rId34"/>
    <p:sldId id="373" r:id="rId35"/>
    <p:sldId id="374" r:id="rId36"/>
    <p:sldId id="375" r:id="rId37"/>
    <p:sldId id="376" r:id="rId38"/>
    <p:sldId id="377" r:id="rId39"/>
    <p:sldId id="378" r:id="rId40"/>
    <p:sldId id="379" r:id="rId41"/>
    <p:sldId id="380" r:id="rId42"/>
    <p:sldId id="381" r:id="rId43"/>
    <p:sldId id="382" r:id="rId44"/>
    <p:sldId id="383" r:id="rId45"/>
    <p:sldId id="384" r:id="rId46"/>
  </p:sldIdLst>
  <p:sldSz cx="9144000" cy="6858000" type="screen4x3"/>
  <p:notesSz cx="6858000" cy="9144000"/>
  <p:custDataLst>
    <p:tags r:id="rId47"/>
  </p:custDataLst>
  <p:defaultTextStyle>
    <a:defPPr>
      <a:defRPr lang="zh-CN"/>
    </a:defPPr>
    <a:lvl1pPr marL="0" indent="0" algn="l" defTabSz="914400" rtl="0" eaLnBrk="0" fontAlgn="base" hangingPunct="0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1800" b="0" i="0" u="none" baseline="0">
        <a:solidFill>
          <a:schemeClr val="tx1"/>
        </a:solidFill>
        <a:effectLst/>
        <a:latin typeface="Arial" pitchFamily="34" charset="0"/>
        <a:ea typeface="宋体" pitchFamily="2" charset="-122"/>
      </a:defRPr>
    </a:lvl1pPr>
    <a:lvl2pPr marL="457200" indent="0" algn="l" defTabSz="914400" rtl="0" eaLnBrk="0" fontAlgn="base" hangingPunct="0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1800" b="0" i="0" u="none" baseline="0">
        <a:solidFill>
          <a:schemeClr val="tx1"/>
        </a:solidFill>
        <a:effectLst/>
        <a:latin typeface="Arial" pitchFamily="34" charset="0"/>
        <a:ea typeface="宋体" pitchFamily="2" charset="-122"/>
      </a:defRPr>
    </a:lvl2pPr>
    <a:lvl3pPr marL="914400" indent="0" algn="l" defTabSz="914400" rtl="0" eaLnBrk="0" fontAlgn="base" hangingPunct="0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1800" b="0" i="0" u="none" baseline="0">
        <a:solidFill>
          <a:schemeClr val="tx1"/>
        </a:solidFill>
        <a:effectLst/>
        <a:latin typeface="Arial" pitchFamily="34" charset="0"/>
        <a:ea typeface="宋体" pitchFamily="2" charset="-122"/>
      </a:defRPr>
    </a:lvl3pPr>
    <a:lvl4pPr marL="1371600" indent="0" algn="l" defTabSz="914400" rtl="0" eaLnBrk="0" fontAlgn="base" hangingPunct="0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1800" b="0" i="0" u="none" baseline="0">
        <a:solidFill>
          <a:schemeClr val="tx1"/>
        </a:solidFill>
        <a:effectLst/>
        <a:latin typeface="Arial" pitchFamily="34" charset="0"/>
        <a:ea typeface="宋体" pitchFamily="2" charset="-122"/>
      </a:defRPr>
    </a:lvl4pPr>
    <a:lvl5pPr marL="1828800" indent="0" algn="l" defTabSz="914400" rtl="0" eaLnBrk="0" fontAlgn="base" hangingPunct="0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1800" b="0" i="0" u="none" baseline="0">
        <a:solidFill>
          <a:schemeClr val="tx1"/>
        </a:solidFill>
        <a:effectLst/>
        <a:latin typeface="Arial" pitchFamily="34" charset="0"/>
        <a:ea typeface="宋体" pitchFamily="2" charset="-122"/>
      </a:defRPr>
    </a:lvl5pPr>
  </p:defaultTextStyle>
</p:presentation>
</file>

<file path=ppt/presProps.xml><?xml version="1.0" encoding="utf-8"?>
<p:presentationPr xmlns:r="http://schemas.openxmlformats.org/officeDocument/2006/relationships" xmlns:a="http://schemas.openxmlformats.org/drawingml/2006/main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0"/>
    </p:ext>
  </p:extLst>
</p:presentationPr>
</file>

<file path=ppt/tableStyles.xml><?xml version="1.0" encoding="utf-8"?>
<a:tblStyleLst xmlns:r="http://schemas.openxmlformats.org/officeDocument/2006/relationships"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647" autoAdjust="0"/>
    <p:restoredTop sz="95401" autoAdjust="0"/>
  </p:normalViewPr>
  <p:slideViewPr>
    <p:cSldViewPr>
      <p:cViewPr varScale="1">
        <p:scale>
          <a:sx n="84" d="100"/>
          <a:sy n="84" d="100"/>
        </p:scale>
        <p:origin x="0" y="0"/>
      </p:cViewPr>
    </p:cSldViewPr>
  </p:slideViewPr>
  <p:notesViewPr>
    <p:cSldViewPr>
      <p:cViewPr varScale="1">
        <p:scale>
          <a:sx n="66" d="100"/>
          <a:sy n="66" d="100"/>
        </p:scale>
        <p:origin x="0" y="0"/>
      </p:cViewPr>
    </p:cSldViewPr>
  </p:notesViewPr>
</p:viewPr>
</file>

<file path=ppt/_rels/presentation.xml.rels>&#65279;<?xml version="1.0" encoding="utf-8" standalone="yes"?><Relationships xmlns="http://schemas.openxmlformats.org/package/2006/relationships"><Relationship Id="rId1" Type="http://schemas.openxmlformats.org/officeDocument/2006/relationships/slideMaster" Target="slideMasters/slideMaster1.xml" /><Relationship Id="rId10" Type="http://schemas.openxmlformats.org/officeDocument/2006/relationships/slide" Target="slides/slide6.xml" /><Relationship Id="rId11" Type="http://schemas.openxmlformats.org/officeDocument/2006/relationships/slide" Target="slides/slide7.xml" /><Relationship Id="rId12" Type="http://schemas.openxmlformats.org/officeDocument/2006/relationships/slide" Target="slides/slide8.xml" /><Relationship Id="rId13" Type="http://schemas.openxmlformats.org/officeDocument/2006/relationships/slide" Target="slides/slide9.xml" /><Relationship Id="rId14" Type="http://schemas.openxmlformats.org/officeDocument/2006/relationships/slide" Target="slides/slide10.xml" /><Relationship Id="rId15" Type="http://schemas.openxmlformats.org/officeDocument/2006/relationships/slide" Target="slides/slide11.xml" /><Relationship Id="rId16" Type="http://schemas.openxmlformats.org/officeDocument/2006/relationships/slide" Target="slides/slide12.xml" /><Relationship Id="rId17" Type="http://schemas.openxmlformats.org/officeDocument/2006/relationships/slide" Target="slides/slide13.xml" /><Relationship Id="rId18" Type="http://schemas.openxmlformats.org/officeDocument/2006/relationships/slide" Target="slides/slide14.xml" /><Relationship Id="rId19" Type="http://schemas.openxmlformats.org/officeDocument/2006/relationships/slide" Target="slides/slide15.xml" /><Relationship Id="rId2" Type="http://schemas.openxmlformats.org/officeDocument/2006/relationships/slideMaster" Target="slideMasters/slideMaster2.xml" /><Relationship Id="rId20" Type="http://schemas.openxmlformats.org/officeDocument/2006/relationships/slide" Target="slides/slide16.xml" /><Relationship Id="rId21" Type="http://schemas.openxmlformats.org/officeDocument/2006/relationships/slide" Target="slides/slide17.xml" /><Relationship Id="rId22" Type="http://schemas.openxmlformats.org/officeDocument/2006/relationships/slide" Target="slides/slide18.xml" /><Relationship Id="rId23" Type="http://schemas.openxmlformats.org/officeDocument/2006/relationships/slide" Target="slides/slide19.xml" /><Relationship Id="rId24" Type="http://schemas.openxmlformats.org/officeDocument/2006/relationships/slide" Target="slides/slide20.xml" /><Relationship Id="rId25" Type="http://schemas.openxmlformats.org/officeDocument/2006/relationships/slide" Target="slides/slide21.xml" /><Relationship Id="rId26" Type="http://schemas.openxmlformats.org/officeDocument/2006/relationships/slide" Target="slides/slide22.xml" /><Relationship Id="rId27" Type="http://schemas.openxmlformats.org/officeDocument/2006/relationships/slide" Target="slides/slide23.xml" /><Relationship Id="rId28" Type="http://schemas.openxmlformats.org/officeDocument/2006/relationships/slide" Target="slides/slide24.xml" /><Relationship Id="rId29" Type="http://schemas.openxmlformats.org/officeDocument/2006/relationships/slide" Target="slides/slide25.xml" /><Relationship Id="rId3" Type="http://schemas.openxmlformats.org/officeDocument/2006/relationships/notesMaster" Target="notesMasters/notesMaster1.xml" /><Relationship Id="rId30" Type="http://schemas.openxmlformats.org/officeDocument/2006/relationships/slide" Target="slides/slide26.xml" /><Relationship Id="rId31" Type="http://schemas.openxmlformats.org/officeDocument/2006/relationships/slide" Target="slides/slide27.xml" /><Relationship Id="rId32" Type="http://schemas.openxmlformats.org/officeDocument/2006/relationships/slide" Target="slides/slide28.xml" /><Relationship Id="rId33" Type="http://schemas.openxmlformats.org/officeDocument/2006/relationships/slide" Target="slides/slide29.xml" /><Relationship Id="rId34" Type="http://schemas.openxmlformats.org/officeDocument/2006/relationships/slide" Target="slides/slide30.xml" /><Relationship Id="rId35" Type="http://schemas.openxmlformats.org/officeDocument/2006/relationships/slide" Target="slides/slide31.xml" /><Relationship Id="rId36" Type="http://schemas.openxmlformats.org/officeDocument/2006/relationships/slide" Target="slides/slide32.xml" /><Relationship Id="rId37" Type="http://schemas.openxmlformats.org/officeDocument/2006/relationships/slide" Target="slides/slide33.xml" /><Relationship Id="rId38" Type="http://schemas.openxmlformats.org/officeDocument/2006/relationships/slide" Target="slides/slide34.xml" /><Relationship Id="rId39" Type="http://schemas.openxmlformats.org/officeDocument/2006/relationships/slide" Target="slides/slide35.xml" /><Relationship Id="rId4" Type="http://schemas.openxmlformats.org/officeDocument/2006/relationships/handoutMaster" Target="handoutMasters/handoutMaster1.xml" /><Relationship Id="rId40" Type="http://schemas.openxmlformats.org/officeDocument/2006/relationships/slide" Target="slides/slide36.xml" /><Relationship Id="rId41" Type="http://schemas.openxmlformats.org/officeDocument/2006/relationships/slide" Target="slides/slide37.xml" /><Relationship Id="rId42" Type="http://schemas.openxmlformats.org/officeDocument/2006/relationships/slide" Target="slides/slide38.xml" /><Relationship Id="rId43" Type="http://schemas.openxmlformats.org/officeDocument/2006/relationships/slide" Target="slides/slide39.xml" /><Relationship Id="rId44" Type="http://schemas.openxmlformats.org/officeDocument/2006/relationships/slide" Target="slides/slide40.xml" /><Relationship Id="rId45" Type="http://schemas.openxmlformats.org/officeDocument/2006/relationships/slide" Target="slides/slide41.xml" /><Relationship Id="rId46" Type="http://schemas.openxmlformats.org/officeDocument/2006/relationships/slide" Target="slides/slide42.xml" /><Relationship Id="rId47" Type="http://schemas.openxmlformats.org/officeDocument/2006/relationships/tags" Target="tags/tag1.xml" /><Relationship Id="rId48" Type="http://schemas.openxmlformats.org/officeDocument/2006/relationships/presProps" Target="presProps.xml" /><Relationship Id="rId49" Type="http://schemas.openxmlformats.org/officeDocument/2006/relationships/viewProps" Target="viewProps.xml" /><Relationship Id="rId5" Type="http://schemas.openxmlformats.org/officeDocument/2006/relationships/slide" Target="slides/slide1.xml" /><Relationship Id="rId50" Type="http://schemas.openxmlformats.org/officeDocument/2006/relationships/theme" Target="theme/theme1.xml" /><Relationship Id="rId51" Type="http://schemas.openxmlformats.org/officeDocument/2006/relationships/tableStyles" Target="tableStyles.xml" /><Relationship Id="rId6" Type="http://schemas.openxmlformats.org/officeDocument/2006/relationships/slide" Target="slides/slide2.xml" /><Relationship Id="rId7" Type="http://schemas.openxmlformats.org/officeDocument/2006/relationships/slide" Target="slides/slide3.xml" /><Relationship Id="rId8" Type="http://schemas.openxmlformats.org/officeDocument/2006/relationships/slide" Target="slides/slide4.xml" /><Relationship Id="rId9" Type="http://schemas.openxmlformats.org/officeDocument/2006/relationships/slide" Target="slides/slide5.xml" /></Relationships>
</file>

<file path=ppt/handoutMasters/_rels/handoutMaster1.xml.rels>&#65279;<?xml version="1.0" encoding="utf-8" standalone="yes"?><Relationships xmlns="http://schemas.openxmlformats.org/package/2006/relationships"><Relationship Id="rId1" Type="http://schemas.openxmlformats.org/officeDocument/2006/relationships/theme" Target="../theme/theme4.xml" 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bg>
      <p:bgPr>
        <a:solidFill>
          <a:schemeClr val="bg1"/>
        </a:solidFill>
      </p:bgPr>
    </p:bg>
    <p:spTree>
      <p:nvGrpSpPr>
        <p:cNvPr id="1" name=""/>
        <p:cNvGrpSpPr/>
        <p:nvPr/>
      </p:nvGrpSpPr>
      <p:grpSpPr/>
      <p:sp>
        <p:nvSpPr>
          <p:cNvPr id="47106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rtlCol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/>
            <a:endParaRPr lang="zh-CN" altLang="en-US" sz="1200">
              <a:latin typeface="Calibri" pitchFamily="34" charset="0"/>
            </a:endParaRPr>
          </a:p>
        </p:txBody>
      </p:sp>
      <p:sp>
        <p:nvSpPr>
          <p:cNvPr id="47107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rtlCol="0"/>
          <a:lstStyle>
            <a:defPPr>
              <a:defRPr lang="zh-CN"/>
            </a:defPPr>
            <a:lvl1pPr marL="0" indent="0" algn="r" defTabSz="914400" rtl="0" eaLnBrk="1" fontAlgn="auto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+mn-lt"/>
                <a:ea typeface="+mn-ea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r" eaLnBrk="1" hangingPunct="1"/>
            <a:fld id="{E8BF1FC2-AE38-42F0-9F72-91A06B51D536}" type="datetime1">
              <a:rPr lang="zh-CN" altLang="en-US" sz="1200">
                <a:latin typeface="Calibri" pitchFamily="34" charset="0"/>
              </a:rPr>
              <a:t>*</a:t>
            </a:fld>
            <a:endParaRPr lang="zh-CN" altLang="en-US" sz="1200">
              <a:latin typeface="Calibri" pitchFamily="34" charset="0"/>
            </a:endParaRPr>
          </a:p>
        </p:txBody>
      </p:sp>
      <p:sp>
        <p:nvSpPr>
          <p:cNvPr id="47108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rtlCol="0" anchor="b" anchorCtr="0"/>
          <a:lstStyle>
            <a:defPPr>
              <a:defRPr lang="zh-CN"/>
            </a:defPPr>
            <a:lvl1pPr marL="0" indent="0" algn="l" defTabSz="914400" rtl="0" eaLnBrk="1" fontAlgn="auto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+mn-lt"/>
                <a:ea typeface="+mn-ea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endParaRPr lang="zh-CN" altLang="en-US" sz="1200">
              <a:latin typeface="Calibri" pitchFamily="34" charset="0"/>
            </a:endParaRPr>
          </a:p>
        </p:txBody>
      </p:sp>
      <p:sp>
        <p:nvSpPr>
          <p:cNvPr id="47109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numCol="1" anchor="b" anchorCtr="0" compatLnSpc="1">
            <a:prstTxWarp prst="textNoShape">
              <a:avLst/>
            </a:prstTxWarp>
          </a:bodyPr>
          <a:lstStyle>
            <a:defPPr>
              <a:defRPr lang="zh-CN"/>
            </a:defPPr>
            <a:lvl1pPr marL="0" indent="0" algn="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r" eaLnBrk="1" hangingPunct="1"/>
            <a:fld id="{F4887327-4A5A-418D-AA8C-BB1145B1C6F1}" type="slidenum">
              <a:rPr lang="zh-CN" altLang="en-US" sz="1200">
                <a:latin typeface="Calibri" pitchFamily="34" charset="0"/>
              </a:rPr>
              <a:t>*</a:t>
            </a:fld>
            <a:endParaRPr lang="zh-CN" altLang="en-US" sz="1200">
              <a:latin typeface="Calibri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&#65279;<?xml version="1.0" encoding="utf-8" standalone="yes"?><Relationships xmlns="http://schemas.openxmlformats.org/package/2006/relationships"><Relationship Id="rId1" Type="http://schemas.openxmlformats.org/officeDocument/2006/relationships/theme" Target="../theme/theme3.xml" /></Relationships>
</file>

<file path=ppt/notesMasters/notesMaster1.xml><?xml version="1.0" encoding="utf-8"?>
<p:notes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bg>
      <p:bgPr>
        <a:solidFill>
          <a:schemeClr val="bg1"/>
        </a:solidFill>
      </p:bgPr>
    </p:bg>
    <p:spTree>
      <p:nvGrpSpPr>
        <p:cNvPr id="1" name=""/>
        <p:cNvGrpSpPr/>
        <p:nvPr/>
      </p:nvGrpSpPr>
      <p:grpSpPr/>
      <p:sp>
        <p:nvSpPr>
          <p:cNvPr id="45058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rtlCol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/>
            <a:endParaRPr lang="zh-CN" altLang="en-US" sz="1200">
              <a:latin typeface="Calibri" pitchFamily="34" charset="0"/>
            </a:endParaRPr>
          </a:p>
        </p:txBody>
      </p:sp>
      <p:sp>
        <p:nvSpPr>
          <p:cNvPr id="45059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rtlCol="0"/>
          <a:lstStyle>
            <a:defPPr>
              <a:defRPr lang="zh-CN"/>
            </a:defPPr>
            <a:lvl1pPr marL="0" indent="0" algn="r" defTabSz="914400" rtl="0" eaLnBrk="1" fontAlgn="auto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+mn-lt"/>
                <a:ea typeface="+mn-ea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r" eaLnBrk="1" hangingPunct="1"/>
            <a:fld id="{D94AD372-3097-46E3-8EE9-BED84968E4BF}" type="datetime1">
              <a:rPr lang="zh-CN" altLang="en-US" sz="1200">
                <a:latin typeface="Calibri" pitchFamily="34" charset="0"/>
              </a:rPr>
              <a:t>*</a:t>
            </a:fld>
            <a:endParaRPr lang="zh-CN" altLang="en-US" sz="1200">
              <a:latin typeface="Calibri" pitchFamily="34" charset="0"/>
            </a:endParaRPr>
          </a:p>
        </p:txBody>
      </p:sp>
      <p:sp>
        <p:nvSpPr>
          <p:cNvPr id="45060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45061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rtlCol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t>单击此处编辑母版文本样式</a:t>
            </a:r>
          </a:p>
          <a:p>
            <a:pPr lvl="1"/>
            <a:r>
              <a:t>第二级</a:t>
            </a:r>
          </a:p>
          <a:p>
            <a:pPr lvl="2"/>
            <a:r>
              <a:t>第三级</a:t>
            </a:r>
          </a:p>
          <a:p>
            <a:pPr lvl="3"/>
            <a:r>
              <a:t>第四级</a:t>
            </a:r>
          </a:p>
          <a:p>
            <a:pPr lvl="4"/>
            <a:r>
              <a:t>第五级</a:t>
            </a:r>
          </a:p>
        </p:txBody>
      </p:sp>
      <p:sp>
        <p:nvSpPr>
          <p:cNvPr id="45062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rtlCol="0" anchor="b" anchorCtr="0"/>
          <a:lstStyle>
            <a:defPPr>
              <a:defRPr lang="zh-CN"/>
            </a:defPPr>
            <a:lvl1pPr marL="0" indent="0" algn="l" defTabSz="914400" rtl="0" eaLnBrk="1" fontAlgn="auto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+mn-lt"/>
                <a:ea typeface="+mn-ea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endParaRPr lang="zh-CN" altLang="en-US" sz="1200">
              <a:latin typeface="Calibri" pitchFamily="34" charset="0"/>
            </a:endParaRPr>
          </a:p>
        </p:txBody>
      </p:sp>
      <p:sp>
        <p:nvSpPr>
          <p:cNvPr id="45063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numCol="1" anchor="b" anchorCtr="0" compatLnSpc="1">
            <a:prstTxWarp prst="textNoShape">
              <a:avLst/>
            </a:prstTxWarp>
          </a:bodyPr>
          <a:lstStyle>
            <a:defPPr>
              <a:defRPr lang="zh-CN"/>
            </a:defPPr>
            <a:lvl1pPr marL="0" indent="0" algn="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r" eaLnBrk="1" hangingPunct="1"/>
            <a:fld id="{7955B726-8F2F-4893-9F36-551A9EECC433}" type="slidenum">
              <a:rPr lang="zh-CN" altLang="en-US" sz="1200">
                <a:latin typeface="Calibri" pitchFamily="34" charset="0"/>
              </a:rPr>
              <a:t>*</a:t>
            </a:fld>
            <a:endParaRPr lang="zh-CN" altLang="en-US" sz="1200">
              <a:latin typeface="Calibri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/>
</p:notesMaster>
</file>

<file path=ppt/notesSlides/_rels/notesSlide1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.xml" /><Relationship Id="rId2" Type="http://schemas.openxmlformats.org/officeDocument/2006/relationships/notesMaster" Target="../notesMasters/notesMaster1.xml" /></Relationships>
</file>

<file path=ppt/notesSlides/notesSlide1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46082" name="幻灯片图像占位符 1"/>
          <p:cNvSpPr>
            <a:spLocks noGrp="1" noRot="1" noChangeAspect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noFill/>
          <a:ln w="12700">
            <a:solidFill>
              <a:srgbClr val="000000"/>
            </a:solidFill>
            <a:miter lim="800000"/>
          </a:ln>
        </p:spPr>
      </p:sp>
      <p:sp>
        <p:nvSpPr>
          <p:cNvPr id="46083" name="备注占位符 2"/>
          <p:cNvSpPr>
            <a:spLocks noGrp="1"/>
          </p:cNvSpPr>
          <p:nvPr>
            <p:ph type="body" idx="3"/>
          </p:nvPr>
        </p:nvSpPr>
        <p:spPr bwMode="auto">
          <a:xfrm>
            <a:off x="685800" y="4343400"/>
            <a:ext cx="5486400" cy="4114800"/>
          </a:xfrm>
          <a:noFill/>
          <a:ln>
            <a:miter lim="800000"/>
          </a:ln>
        </p:spPr>
        <p:txBody>
          <a:bodyPr vert="horz" wrap="square" lIns="91440" tIns="45720" rIns="91440" bIns="45720"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5pPr>
          </a:lstStyle>
          <a:p>
            <a:pPr marL="0" indent="0"/>
          </a:p>
        </p:txBody>
      </p:sp>
      <p:sp>
        <p:nvSpPr>
          <p:cNvPr id="46084" name="灯片编号占位符 3"/>
          <p:cNvSpPr>
            <a:spLocks noGrp="1"/>
          </p:cNvSpPr>
          <p:nvPr>
            <p:ph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b" anchorCtr="0"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r" eaLnBrk="1" hangingPunct="1"/>
            <a:fld id="{6C4320CA-01E3-45EA-8F39-BC804A243C6C}" type="slidenum">
              <a:rPr lang="zh-CN" altLang="en-US" sz="1200">
                <a:latin typeface="Calibri" pitchFamily="34" charset="0"/>
              </a:rPr>
              <a:t>1</a:t>
            </a:fld>
            <a:endParaRPr lang="zh-CN" altLang="en-US" sz="1200">
              <a:latin typeface="Calibri" pitchFamily="34" charset="0"/>
            </a:endParaRPr>
          </a:p>
        </p:txBody>
      </p:sp>
    </p:spTree>
  </p:cSld>
  <p:clrMapOvr>
    <a:masterClrMapping/>
  </p:clrMapOvr>
</p:notes>
</file>

<file path=ppt/slideLayouts/_rels/slideLayout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8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slideLayout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 userDrawn="1">
  <p:cSld name="封面与封底">
    <p:spTree>
      <p:nvGrpSpPr>
        <p:cNvPr id="1" name=""/>
        <p:cNvGrpSpPr/>
        <p:nvPr/>
      </p:nvGrpSpPr>
      <p:grpSpPr>
        <a:xfrm>
          <a:off x="0" y="0"/>
          <a:ext cx="0" cy="0"/>
        </a:xfrm>
      </p:grpSpPr>
    </p:spTree>
  </p:cSld>
  <p:clrMapOvr>
    <a:masterClrMapping/>
  </p:clrMapOvr>
  <p:transition/>
  <p:timing/>
</p:sldLayout>
</file>

<file path=ppt/slideLayouts/slideLayout2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目录页">
    <p:bg>
      <p:bgPr>
        <a:solidFill>
          <a:srgbClr val="D4F1E2"/>
        </a:solidFill>
      </p:bgPr>
    </p:bg>
    <p:spTree>
      <p:nvGrpSpPr>
        <p:cNvPr id="1" name=""/>
        <p:cNvGrpSpPr/>
        <p:nvPr/>
      </p:nvGrpSpPr>
      <p:grpSpPr/>
      <p:sp>
        <p:nvSpPr>
          <p:cNvPr id="1026" name="矩形 1"/>
          <p:cNvSpPr/>
          <p:nvPr/>
        </p:nvSpPr>
        <p:spPr>
          <a:xfrm>
            <a:off x="0" y="0"/>
            <a:ext cx="9144000" cy="514350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 anchorCtr="0"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ctr" eaLnBrk="1" hangingPunct="1"/>
            <a:endParaRPr lang="zh-CN" altLang="en-US" sz="1600">
              <a:solidFill>
                <a:srgbClr val="000000"/>
              </a:solidFill>
              <a:latin typeface="Times New Roman" pitchFamily="18" charset="0"/>
              <a:ea typeface="黑体" pitchFamily="49" charset="-122"/>
            </a:endParaRPr>
          </a:p>
        </p:txBody>
      </p:sp>
      <p:sp>
        <p:nvSpPr>
          <p:cNvPr id="1027" name="矩形 2"/>
          <p:cNvSpPr/>
          <p:nvPr/>
        </p:nvSpPr>
        <p:spPr>
          <a:xfrm>
            <a:off x="0" y="6734175"/>
            <a:ext cx="5410200" cy="4603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 anchorCtr="0"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ctr" eaLnBrk="1" hangingPunct="1"/>
            <a:endParaRPr lang="zh-CN" altLang="en-US">
              <a:solidFill>
                <a:srgbClr val="FFFFFF"/>
              </a:solidFill>
              <a:latin typeface="Times New Roman" pitchFamily="18" charset="0"/>
              <a:ea typeface="黑体" pitchFamily="49" charset="-122"/>
            </a:endParaRPr>
          </a:p>
        </p:txBody>
      </p:sp>
      <p:sp>
        <p:nvSpPr>
          <p:cNvPr id="1028" name="矩形 3"/>
          <p:cNvSpPr/>
          <p:nvPr/>
        </p:nvSpPr>
        <p:spPr>
          <a:xfrm>
            <a:off x="3733800" y="6686550"/>
            <a:ext cx="5410200" cy="46038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 anchorCtr="0"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ctr" eaLnBrk="1" hangingPunct="1"/>
            <a:endParaRPr lang="zh-CN" altLang="en-US">
              <a:solidFill>
                <a:srgbClr val="FFFFFF"/>
              </a:solidFill>
              <a:latin typeface="Times New Roman" pitchFamily="18" charset="0"/>
              <a:ea typeface="黑体" pitchFamily="49" charset="-122"/>
            </a:endParaRPr>
          </a:p>
        </p:txBody>
      </p:sp>
      <p:sp>
        <p:nvSpPr>
          <p:cNvPr id="1029" name="五边形 4"/>
          <p:cNvSpPr/>
          <p:nvPr/>
        </p:nvSpPr>
        <p:spPr>
          <a:xfrm rot="5400000">
            <a:off x="4314031" y="-600868"/>
            <a:ext cx="681037" cy="1841500"/>
          </a:xfrm>
          <a:prstGeom prst="homePlate">
            <a:avLst>
              <a:gd name="adj" fmla="val 31583"/>
            </a:avLst>
          </a:prstGeom>
          <a:solidFill>
            <a:srgbClr val="C2E088"/>
          </a:solidFill>
          <a:ln w="19050">
            <a:noFill/>
            <a:miter lim="800000"/>
          </a:ln>
        </p:spPr>
        <p:txBody>
          <a:bodyPr anchor="ctr" anchorCtr="0"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ctr" eaLnBrk="1" hangingPunct="1"/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11" name="标题 10"/>
          <p:cNvSpPr>
            <a:spLocks noGrp="1"/>
          </p:cNvSpPr>
          <p:nvPr>
            <p:ph type="title"/>
          </p:nvPr>
        </p:nvSpPr>
        <p:spPr>
          <a:xfrm>
            <a:off x="500633" y="882651"/>
            <a:ext cx="8127429" cy="1302448"/>
          </a:xfrm>
          <a:prstGeom prst="rect">
            <a:avLst/>
          </a:prstGeom>
        </p:spPr>
        <p:txBody>
          <a:bodyPr/>
          <a:lstStyle>
            <a:lvl1pPr eaLnBrk="1" hangingPunct="0">
              <a:lnSpc>
                <a:spcPct val="150000"/>
              </a:lnSpc>
              <a:defRPr sz="28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1030" name="日期占位符 2"/>
          <p:cNvSpPr>
            <a:spLocks noGrp="1"/>
          </p:cNvSpPr>
          <p:nvPr>
            <p:ph type="dt" sz="half" idx="10"/>
          </p:nvPr>
        </p:nvSpPr>
        <p:spPr>
          <a:xfrm>
            <a:off x="3905250" y="0"/>
            <a:ext cx="1514475" cy="552450"/>
          </a:xfrm>
          <a:prstGeom prst="rect">
            <a:avLst/>
          </a:prstGeom>
        </p:spPr>
        <p:txBody>
          <a:bodyPr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fld id="{4A121D34-9E0B-4B9A-8E26-318C8C3F82E0}" type="datetime1">
              <a:t>*</a:t>
            </a:fld>
          </a:p>
        </p:txBody>
      </p:sp>
      <p:sp>
        <p:nvSpPr>
          <p:cNvPr id="1031" name="页脚占位符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/>
        </p:txBody>
      </p:sp>
      <p:sp>
        <p:nvSpPr>
          <p:cNvPr id="1032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fld id="{264DAC9C-E8EE-4F24-B021-F591DBBF26B1}" type="slidenum"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3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 userDrawn="1">
  <p:cSld name="分节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</p:spTree>
  </p:cSld>
  <p:clrMapOvr>
    <a:masterClrMapping/>
  </p:clrMapOvr>
  <p:transition/>
  <p:timing/>
</p:sldLayout>
</file>

<file path=ppt/slideLayouts/slideLayout4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 userDrawn="1">
  <p:cSld name="内容页">
    <p:spTree>
      <p:nvGrpSpPr>
        <p:cNvPr id="1" name=""/>
        <p:cNvGrpSpPr/>
        <p:nvPr/>
      </p:nvGrpSpPr>
      <p:grpSpPr>
        <a:xfrm>
          <a:off x="0" y="0"/>
          <a:ext cx="0" cy="0"/>
        </a:xfrm>
      </p:grpSpPr>
    </p:spTree>
  </p:cSld>
  <p:clrMapOvr>
    <a:masterClrMapping/>
  </p:clrMapOvr>
  <p:transition/>
  <p:timing/>
</p:sldLayout>
</file>

<file path=ppt/slideLayouts/slideLayout5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blank" preserve="1">
  <p:cSld name="空白页">
    <p:spTree>
      <p:nvGrpSpPr>
        <p:cNvPr id="1" name=""/>
        <p:cNvGrpSpPr/>
        <p:nvPr/>
      </p:nvGrpSpPr>
      <p:grpSpPr>
        <a:xfrm>
          <a:off x="0" y="0"/>
          <a:ext cx="0" cy="0"/>
        </a:xfrm>
      </p:grpSpPr>
    </p:spTree>
  </p:cSld>
  <p:clrMapOvr>
    <a:masterClrMapping/>
  </p:clrMapOvr>
  <p:transition/>
  <p:timing/>
</p:sldLayout>
</file>

<file path=ppt/slideLayouts/slideLayout6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userDrawn="1">
  <p:cSld name="1_目录页">
    <p:spTree>
      <p:nvGrpSpPr>
        <p:cNvPr id="1" name=""/>
        <p:cNvGrpSpPr/>
        <p:nvPr/>
      </p:nvGrpSpPr>
      <p:grpSpPr>
        <a:xfrm>
          <a:off x="0" y="0"/>
          <a:ext cx="0" cy="0"/>
        </a:xfrm>
      </p:grpSpPr>
    </p:spTree>
  </p:cSld>
  <p:clrMapOvr>
    <a:masterClrMapping/>
  </p:clrMapOvr>
  <p:transition/>
  <p:timing/>
</p:sldLayout>
</file>

<file path=ppt/slideLayouts/slideLayout7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blank" preserve="1">
  <p:cSld name="版权页">
    <p:spTree>
      <p:nvGrpSpPr>
        <p:cNvPr id="1" name=""/>
        <p:cNvGrpSpPr/>
        <p:nvPr/>
      </p:nvGrpSpPr>
      <p:grpSpPr>
        <a:xfrm>
          <a:off x="0" y="0"/>
          <a:ext cx="0" cy="0"/>
        </a:xfrm>
      </p:grpSpPr>
    </p:spTree>
  </p:cSld>
  <p:clrMapOvr>
    <a:masterClrMapping/>
  </p:clrMapOvr>
  <p:transition/>
  <p:timing/>
</p:sldLayout>
</file>

<file path=ppt/slideLayouts/slideLayout8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blank" preserve="1">
  <p:cSld name="信息页">
    <p:spTree>
      <p:nvGrpSpPr>
        <p:cNvPr id="1" name=""/>
        <p:cNvGrpSpPr/>
        <p:nvPr/>
      </p:nvGrpSpPr>
      <p:grpSpPr>
        <a:xfrm>
          <a:off x="0" y="0"/>
          <a:ext cx="0" cy="0"/>
        </a:xfrm>
      </p:grpSpPr>
    </p:spTree>
  </p:cSld>
  <p:clrMapOvr>
    <a:masterClrMapping/>
  </p:clrMapOvr>
  <p:transition/>
  <p:timing/>
</p:sldLayout>
</file>

<file path=ppt/slideMasters/_rels/slideMaster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slideLayout" Target="../slideLayouts/slideLayout2.xml" /><Relationship Id="rId3" Type="http://schemas.openxmlformats.org/officeDocument/2006/relationships/slideLayout" Target="../slideLayouts/slideLayout3.xml" /><Relationship Id="rId4" Type="http://schemas.openxmlformats.org/officeDocument/2006/relationships/slideLayout" Target="../slideLayouts/slideLayout4.xml" /><Relationship Id="rId5" Type="http://schemas.openxmlformats.org/officeDocument/2006/relationships/slideLayout" Target="../slideLayouts/slideLayout5.xml" /><Relationship Id="rId6" Type="http://schemas.openxmlformats.org/officeDocument/2006/relationships/slideLayout" Target="../slideLayouts/slideLayout6.xml" /><Relationship Id="rId7" Type="http://schemas.openxmlformats.org/officeDocument/2006/relationships/theme" Target="../theme/theme1.xml" /></Relationships>
</file>

<file path=ppt/slideMasters/_rels/slideMaster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slideLayout" Target="../slideLayouts/slideLayout8.xml" /><Relationship Id="rId3" Type="http://schemas.openxmlformats.org/officeDocument/2006/relationships/theme" Target="../theme/theme2.xml" /></Relationships>
</file>

<file path=ppt/slideMasters/slideMaster1.xml><?xml version="1.0" encoding="utf-8"?>
<p:sld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solidFill>
          <a:srgbClr val="D4F1E2"/>
        </a:solidFill>
      </p:bgPr>
    </p:bg>
    <p:spTree>
      <p:nvGrpSpPr>
        <p:cNvPr id="1" name=""/>
        <p:cNvGrpSpPr/>
        <p:nvPr/>
      </p:nvGrpSpPr>
      <p:grpSpPr/>
    </p:spTree>
  </p:cSld>
  <p:clrMap bg1="lt1" tx1="dk1" bg2="lt2" tx2="dk2" accent1="accent1" accent2="accent2" accent3="accent3" accent4="accent4" accent5="accent5" accent6="accent6" hlink="hlink" folHlink="folHlink"/>
  <p:sldLayoutIdLst>
    <p:sldLayoutId id="2147484744" r:id="rId1"/>
    <p:sldLayoutId id="2147484746" r:id="rId2"/>
    <p:sldLayoutId id="2147484747" r:id="rId3"/>
    <p:sldLayoutId id="2147484748" r:id="rId4"/>
    <p:sldLayoutId id="2147484749" r:id="rId5"/>
    <p:sldLayoutId id="2147484750" r:id="rId6"/>
  </p:sldLayoutIdLst>
  <p:transition/>
  <p:timing/>
  <p:txStyles>
    <p:titleStyle>
      <a:lvl1pPr marL="0" indent="0" algn="l" defTabSz="914400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4400" b="0" i="0" u="none" kern="1200" baseline="0">
          <a:solidFill>
            <a:schemeClr val="tx1"/>
          </a:solidFill>
          <a:effectLst/>
          <a:latin typeface="Times New Roman" pitchFamily="18" charset="0"/>
          <a:ea typeface="黑体" pitchFamily="49" charset="-122"/>
          <a:cs typeface="+mj-cs"/>
        </a:defRPr>
      </a:lvl1pPr>
    </p:titleStyle>
    <p:bodyStyle>
      <a:lvl1pPr marL="228600" indent="-228600" algn="l" defTabSz="914400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ClrTx/>
        <a:buSzTx/>
        <a:buFont typeface="Arial"/>
        <a:buChar char="•"/>
        <a:defRPr kumimoji="0" sz="2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Tx/>
        <a:buSzTx/>
        <a:buFont typeface="Arial"/>
        <a:buChar char="•"/>
        <a:defRPr kumimoji="0" sz="24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Tx/>
        <a:buSzTx/>
        <a:buFont typeface="Arial"/>
        <a:buChar char="•"/>
        <a:defRPr kumimoji="0" sz="20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Tx/>
        <a:buSzTx/>
        <a:buFont typeface="Arial"/>
        <a:buChar char="•"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Tx/>
        <a:buSzTx/>
        <a:buFont typeface="Arial"/>
        <a:buChar char="•"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4572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9144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3716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18288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solidFill>
          <a:srgbClr val="E2F0D9"/>
        </a:solidFill>
      </p:bgPr>
    </p:bg>
    <p:spTree>
      <p:nvGrpSpPr>
        <p:cNvPr id="1" name=""/>
        <p:cNvGrpSpPr/>
        <p:nvPr/>
      </p:nvGrpSpPr>
      <p:grpSpPr/>
    </p:spTree>
  </p:cSld>
  <p:clrMap bg1="lt1" tx1="dk1" bg2="lt2" tx2="dk2" accent1="accent1" accent2="accent2" accent3="accent3" accent4="accent4" accent5="accent5" accent6="accent6" hlink="hlink" folHlink="folHlink"/>
  <p:sldLayoutIdLst>
    <p:sldLayoutId id="2147484751" r:id="rId1"/>
    <p:sldLayoutId id="2147484752" r:id="rId2"/>
  </p:sldLayoutIdLst>
  <p:transition/>
  <p:timing/>
  <p:txStyles>
    <p:titleStyle>
      <a:lvl1pPr marL="0" indent="0" algn="l" defTabSz="914400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4400" b="0" i="0" u="none" kern="1200" baseline="0">
          <a:solidFill>
            <a:schemeClr val="tx1"/>
          </a:solidFill>
          <a:effectLst/>
          <a:latin typeface="Arial" pitchFamily="34" charset="0"/>
          <a:ea typeface="宋体" pitchFamily="2" charset="-122"/>
          <a:cs typeface="+mj-cs"/>
        </a:defRPr>
      </a:lvl1pPr>
    </p:titleStyle>
    <p:bodyStyle>
      <a:lvl1pPr marL="228600" indent="-228600" algn="l" defTabSz="914400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ClrTx/>
        <a:buSzTx/>
        <a:buFont typeface="Arial"/>
        <a:buChar char="•"/>
        <a:defRPr kumimoji="0" sz="2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Tx/>
        <a:buSzTx/>
        <a:buFont typeface="Arial"/>
        <a:buChar char="•"/>
        <a:defRPr kumimoji="0" sz="24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Tx/>
        <a:buSzTx/>
        <a:buFont typeface="Arial"/>
        <a:buChar char="•"/>
        <a:defRPr kumimoji="0" sz="20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Tx/>
        <a:buSzTx/>
        <a:buFont typeface="Arial"/>
        <a:buChar char="•"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Tx/>
        <a:buSzTx/>
        <a:buFont typeface="Arial"/>
        <a:buChar char="•"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4572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9144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3716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18288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notesSlide" Target="../notesSlides/notesSlide1.xml" /></Relationships>
</file>

<file path=ppt/slides/_rels/slide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 /><Relationship Id="rId2" Type="http://schemas.openxmlformats.org/officeDocument/2006/relationships/slide" Target="slide3.xml" TargetMode="Internal" /><Relationship Id="rId3" Type="http://schemas.openxmlformats.org/officeDocument/2006/relationships/slide" Target="slide4.xml" TargetMode="Internal" /><Relationship Id="rId4" Type="http://schemas.openxmlformats.org/officeDocument/2006/relationships/slide" Target="slide15.xml" TargetMode="Internal" /><Relationship Id="rId5" Type="http://schemas.openxmlformats.org/officeDocument/2006/relationships/slide" Target="slide30.xml" TargetMode="Internal" /><Relationship Id="rId6" Type="http://schemas.openxmlformats.org/officeDocument/2006/relationships/slide" Target="slide36.xml" TargetMode="Internal" /></Relationships>
</file>

<file path=ppt/slides/_rels/slide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.emf" /></Relationships>
</file>

<file path=ppt/slides/_rels/slide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2.png" /></Relationships>
</file>

<file path=ppt/slides/_rels/slide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3.png" /></Relationships>
</file>

<file path=ppt/slides/_rels/slide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4.png" /><Relationship Id="rId3" Type="http://schemas.openxmlformats.org/officeDocument/2006/relationships/image" Target="../media/image5.png" /></Relationships>
</file>

<file path=ppt/slides/_rels/slide1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6.png" /><Relationship Id="rId3" Type="http://schemas.openxmlformats.org/officeDocument/2006/relationships/image" Target="../media/image7.png" /></Relationships>
</file>

<file path=ppt/slides/_rels/slide1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8.emf" /></Relationships>
</file>

<file path=ppt/slides/_rels/slide1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9.png" /><Relationship Id="rId3" Type="http://schemas.openxmlformats.org/officeDocument/2006/relationships/image" Target="../media/image10.png" /></Relationships>
</file>

<file path=ppt/slides/_rels/slide1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1.png" /><Relationship Id="rId3" Type="http://schemas.openxmlformats.org/officeDocument/2006/relationships/image" Target="../media/image12.png" /></Relationships>
</file>

<file path=ppt/slides/_rels/slide1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3.emf" /><Relationship Id="rId3" Type="http://schemas.openxmlformats.org/officeDocument/2006/relationships/image" Target="../media/image14.emf" /><Relationship Id="rId4" Type="http://schemas.openxmlformats.org/officeDocument/2006/relationships/image" Target="../media/image15.emf" /></Relationships>
</file>

<file path=ppt/slides/_rels/slide1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6.png" /><Relationship Id="rId3" Type="http://schemas.openxmlformats.org/officeDocument/2006/relationships/image" Target="../media/image17.png" /></Relationships>
</file>

<file path=ppt/slides/_rels/slide1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8.png" /><Relationship Id="rId3" Type="http://schemas.openxmlformats.org/officeDocument/2006/relationships/image" Target="../media/image19.png" /><Relationship Id="rId4" Type="http://schemas.openxmlformats.org/officeDocument/2006/relationships/image" Target="../media/image20.png" /></Relationships>
</file>

<file path=ppt/slides/_rels/slide1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2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2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21.png" /></Relationships>
</file>

<file path=ppt/slides/_rels/slide2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2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22.png" /></Relationships>
</file>

<file path=ppt/slides/_rels/slide2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2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23.emf" /></Relationships>
</file>

<file path=ppt/slides/_rels/slide2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24.emf" /></Relationships>
</file>

<file path=ppt/slides/_rels/slide2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25.emf" /></Relationships>
</file>

<file path=ppt/slides/_rels/slide2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26.emf" /></Relationships>
</file>

<file path=ppt/slides/_rels/slide2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27.emf" /></Relationships>
</file>

<file path=ppt/slides/_rels/slide3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28.emf" /></Relationships>
</file>

<file path=ppt/slides/_rels/slide3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29.emf" /></Relationships>
</file>

<file path=ppt/slides/_rels/slide3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30.emf" /></Relationships>
</file>

<file path=ppt/slides/_rels/slide3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31.emf" /></Relationships>
</file>

<file path=ppt/slides/_rels/slide3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3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32.png" /></Relationships>
</file>

<file path=ppt/slides/_rels/slide3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33.emf" /></Relationships>
</file>

<file path=ppt/slides/_rels/slide3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3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34.png" /><Relationship Id="rId3" Type="http://schemas.openxmlformats.org/officeDocument/2006/relationships/image" Target="../media/image35.png" /></Relationships>
</file>

<file path=ppt/slides/_rels/slide3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36.png" /></Relationships>
</file>

<file path=ppt/slides/_rels/slide4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37.emf" /></Relationships>
</file>

<file path=ppt/slides/_rels/slide4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38.png" /><Relationship Id="rId3" Type="http://schemas.openxmlformats.org/officeDocument/2006/relationships/image" Target="../media/image39.emf" /></Relationships>
</file>

<file path=ppt/slides/_rels/slide4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40.emf" /><Relationship Id="rId3" Type="http://schemas.openxmlformats.org/officeDocument/2006/relationships/image" Target="../media/image41.emf" /><Relationship Id="rId4" Type="http://schemas.openxmlformats.org/officeDocument/2006/relationships/image" Target="../media/image42.png" /></Relationships>
</file>

<file path=ppt/slides/slide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050" name="文本框 14"/>
          <p:cNvSpPr txBox="1"/>
          <p:nvPr/>
        </p:nvSpPr>
        <p:spPr>
          <a:xfrm>
            <a:off x="0" y="0"/>
            <a:ext cx="2393950" cy="461963"/>
          </a:xfrm>
          <a:prstGeom prst="rect">
            <a:avLst/>
          </a:prstGeom>
          <a:noFill/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eaLnBrk="1" hangingPunct="1"/>
            <a:r>
              <a:rPr lang="zh-CN" altLang="en-US" sz="2400" spc="0">
                <a:solidFill>
                  <a:srgbClr val="7F7F7F"/>
                </a:solidFill>
                <a:latin typeface="黑体" pitchFamily="49" charset="-122"/>
                <a:ea typeface="黑体" pitchFamily="49" charset="-122"/>
              </a:rPr>
              <a:t>中</a:t>
            </a:r>
            <a:r>
              <a:rPr lang="zh-CN" altLang="en-US" sz="2400" spc="0">
                <a:solidFill>
                  <a:srgbClr val="7F7F7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考总复习</a:t>
            </a:r>
            <a:endParaRPr lang="zh-CN" altLang="en-US" sz="2400">
              <a:solidFill>
                <a:srgbClr val="7F7F7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051" name="Oval 12"/>
          <p:cNvSpPr/>
          <p:nvPr/>
        </p:nvSpPr>
        <p:spPr bwMode="gray">
          <a:xfrm>
            <a:off x="1971675" y="5705475"/>
            <a:ext cx="314325" cy="519113"/>
          </a:xfrm>
          <a:prstGeom prst="ellipse">
            <a:avLst/>
          </a:prstGeom>
          <a:gradFill rotWithShape="1">
            <a:gsLst>
              <a:gs pos="0">
                <a:srgbClr val="FFCC00"/>
              </a:gs>
              <a:gs pos="100000">
                <a:srgbClr val="7C6300"/>
              </a:gs>
            </a:gsLst>
            <a:lin ang="2700000" scaled="1"/>
          </a:gradFill>
          <a:ln w="38100">
            <a:noFill/>
            <a:miter lim="800000"/>
          </a:ln>
        </p:spPr>
        <p:txBody>
          <a:bodyPr anchor="ctr" anchorCtr="0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endParaRPr lang="zh-CN" altLang="en-US">
              <a:latin typeface="Calibri" pitchFamily="34" charset="0"/>
              <a:ea typeface="微软雅黑" pitchFamily="34" charset="-122"/>
            </a:endParaRPr>
          </a:p>
        </p:txBody>
      </p:sp>
      <p:sp>
        <p:nvSpPr>
          <p:cNvPr id="2052" name="Oval 10"/>
          <p:cNvSpPr/>
          <p:nvPr/>
        </p:nvSpPr>
        <p:spPr bwMode="gray">
          <a:xfrm>
            <a:off x="428625" y="6559550"/>
            <a:ext cx="298450" cy="298450"/>
          </a:xfrm>
          <a:prstGeom prst="ellipse">
            <a:avLst/>
          </a:prstGeom>
          <a:gradFill rotWithShape="1">
            <a:gsLst>
              <a:gs pos="0">
                <a:srgbClr val="000000"/>
              </a:gs>
              <a:gs pos="100000">
                <a:srgbClr val="FFCC00"/>
              </a:gs>
            </a:gsLst>
            <a:lin ang="2700000" scaled="1"/>
          </a:gradFill>
          <a:ln w="38100"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endParaRPr lang="zh-CN" altLang="en-US">
              <a:latin typeface="Calibri" pitchFamily="34" charset="0"/>
              <a:ea typeface="微软雅黑" pitchFamily="34" charset="-122"/>
            </a:endParaRPr>
          </a:p>
        </p:txBody>
      </p:sp>
      <p:sp>
        <p:nvSpPr>
          <p:cNvPr id="2053" name="Oval 39"/>
          <p:cNvSpPr/>
          <p:nvPr/>
        </p:nvSpPr>
        <p:spPr bwMode="gray">
          <a:xfrm>
            <a:off x="1466850" y="6397625"/>
            <a:ext cx="258763" cy="260350"/>
          </a:xfrm>
          <a:prstGeom prst="ellipse">
            <a:avLst/>
          </a:prstGeom>
          <a:gradFill rotWithShape="1">
            <a:gsLst>
              <a:gs pos="0">
                <a:srgbClr val="8D67E1"/>
              </a:gs>
              <a:gs pos="100000">
                <a:srgbClr val="45326D"/>
              </a:gs>
            </a:gsLst>
            <a:lin ang="2700000" scaled="1"/>
          </a:gradFill>
          <a:ln w="38100">
            <a:noFill/>
            <a:miter lim="800000"/>
          </a:ln>
        </p:spPr>
        <p:txBody>
          <a:bodyPr anchor="ctr" anchorCtr="0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endParaRPr lang="zh-CN" altLang="en-US">
              <a:latin typeface="Calibri" pitchFamily="34" charset="0"/>
              <a:ea typeface="微软雅黑" pitchFamily="34" charset="-122"/>
            </a:endParaRPr>
          </a:p>
        </p:txBody>
      </p:sp>
      <p:sp>
        <p:nvSpPr>
          <p:cNvPr id="2054" name="Oval 30"/>
          <p:cNvSpPr/>
          <p:nvPr/>
        </p:nvSpPr>
        <p:spPr bwMode="gray">
          <a:xfrm>
            <a:off x="2800350" y="6446838"/>
            <a:ext cx="258763" cy="258762"/>
          </a:xfrm>
          <a:prstGeom prst="ellipse">
            <a:avLst/>
          </a:prstGeom>
          <a:gradFill rotWithShape="1">
            <a:gsLst>
              <a:gs pos="0">
                <a:srgbClr val="21B3E1"/>
              </a:gs>
              <a:gs pos="100000">
                <a:srgbClr val="10576D"/>
              </a:gs>
            </a:gsLst>
            <a:lin ang="2700000" scaled="1"/>
          </a:gradFill>
          <a:ln w="38100">
            <a:noFill/>
            <a:miter lim="800000"/>
          </a:ln>
        </p:spPr>
        <p:txBody>
          <a:bodyPr anchor="ctr" anchorCtr="0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endParaRPr lang="zh-CN" altLang="en-US">
              <a:latin typeface="Calibri" pitchFamily="34" charset="0"/>
              <a:ea typeface="微软雅黑" pitchFamily="34" charset="-122"/>
            </a:endParaRPr>
          </a:p>
        </p:txBody>
      </p:sp>
      <p:sp>
        <p:nvSpPr>
          <p:cNvPr id="2055" name="Oval 21"/>
          <p:cNvSpPr/>
          <p:nvPr/>
        </p:nvSpPr>
        <p:spPr bwMode="gray">
          <a:xfrm>
            <a:off x="4229100" y="6338888"/>
            <a:ext cx="428625" cy="519112"/>
          </a:xfrm>
          <a:prstGeom prst="ellipse">
            <a:avLst/>
          </a:prstGeom>
          <a:gradFill rotWithShape="1">
            <a:gsLst>
              <a:gs pos="0">
                <a:srgbClr val="48BE67"/>
              </a:gs>
              <a:gs pos="100000">
                <a:srgbClr val="235C32"/>
              </a:gs>
            </a:gsLst>
            <a:lin ang="2700000" scaled="1"/>
          </a:gradFill>
          <a:ln w="38100">
            <a:noFill/>
            <a:miter lim="800000"/>
          </a:ln>
        </p:spPr>
        <p:txBody>
          <a:bodyPr anchor="ctr" anchorCtr="0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endParaRPr lang="zh-CN" altLang="en-US">
              <a:latin typeface="Calibri" pitchFamily="34" charset="0"/>
              <a:ea typeface="微软雅黑" pitchFamily="34" charset="-122"/>
            </a:endParaRPr>
          </a:p>
        </p:txBody>
      </p:sp>
      <p:sp>
        <p:nvSpPr>
          <p:cNvPr id="2056" name="Oval 39"/>
          <p:cNvSpPr/>
          <p:nvPr/>
        </p:nvSpPr>
        <p:spPr bwMode="gray">
          <a:xfrm>
            <a:off x="0" y="5418138"/>
            <a:ext cx="200025" cy="519112"/>
          </a:xfrm>
          <a:prstGeom prst="ellipse">
            <a:avLst/>
          </a:prstGeom>
          <a:gradFill rotWithShape="1">
            <a:gsLst>
              <a:gs pos="0">
                <a:srgbClr val="8D67E1"/>
              </a:gs>
              <a:gs pos="100000">
                <a:srgbClr val="45326D"/>
              </a:gs>
            </a:gsLst>
            <a:lin ang="2700000" scaled="1"/>
          </a:gradFill>
          <a:ln w="38100">
            <a:noFill/>
            <a:miter lim="800000"/>
          </a:ln>
        </p:spPr>
        <p:txBody>
          <a:bodyPr anchor="ctr" anchorCtr="0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endParaRPr lang="zh-CN" altLang="en-US">
              <a:latin typeface="Calibri" pitchFamily="34" charset="0"/>
              <a:ea typeface="微软雅黑" pitchFamily="34" charset="-122"/>
            </a:endParaRPr>
          </a:p>
        </p:txBody>
      </p:sp>
      <p:sp>
        <p:nvSpPr>
          <p:cNvPr id="2057" name="Oval 30"/>
          <p:cNvSpPr/>
          <p:nvPr/>
        </p:nvSpPr>
        <p:spPr bwMode="gray">
          <a:xfrm>
            <a:off x="638175" y="5815013"/>
            <a:ext cx="371475" cy="519112"/>
          </a:xfrm>
          <a:prstGeom prst="ellipse">
            <a:avLst/>
          </a:prstGeom>
          <a:gradFill rotWithShape="1">
            <a:gsLst>
              <a:gs pos="0">
                <a:srgbClr val="21B3E1"/>
              </a:gs>
              <a:gs pos="100000">
                <a:srgbClr val="10576D"/>
              </a:gs>
            </a:gsLst>
            <a:lin ang="2700000" scaled="1"/>
          </a:gradFill>
          <a:ln w="38100">
            <a:noFill/>
            <a:miter lim="800000"/>
          </a:ln>
        </p:spPr>
        <p:txBody>
          <a:bodyPr anchor="ctr" anchorCtr="0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endParaRPr lang="zh-CN" altLang="en-US">
              <a:latin typeface="Calibri" pitchFamily="34" charset="0"/>
              <a:ea typeface="微软雅黑" pitchFamily="34" charset="-122"/>
            </a:endParaRPr>
          </a:p>
        </p:txBody>
      </p:sp>
      <p:sp>
        <p:nvSpPr>
          <p:cNvPr id="2058" name="Oval 39"/>
          <p:cNvSpPr/>
          <p:nvPr/>
        </p:nvSpPr>
        <p:spPr bwMode="gray">
          <a:xfrm>
            <a:off x="3371850" y="5959475"/>
            <a:ext cx="258763" cy="260350"/>
          </a:xfrm>
          <a:prstGeom prst="ellipse">
            <a:avLst/>
          </a:prstGeom>
          <a:gradFill rotWithShape="1">
            <a:gsLst>
              <a:gs pos="0">
                <a:srgbClr val="8D67E1"/>
              </a:gs>
              <a:gs pos="100000">
                <a:srgbClr val="45326D"/>
              </a:gs>
            </a:gsLst>
            <a:lin ang="2700000" scaled="1"/>
          </a:gradFill>
          <a:ln w="38100">
            <a:noFill/>
            <a:miter lim="800000"/>
          </a:ln>
        </p:spPr>
        <p:txBody>
          <a:bodyPr anchor="ctr" anchorCtr="0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endParaRPr lang="zh-CN" altLang="en-US">
              <a:latin typeface="Calibri" pitchFamily="34" charset="0"/>
              <a:ea typeface="微软雅黑" pitchFamily="34" charset="-122"/>
            </a:endParaRPr>
          </a:p>
        </p:txBody>
      </p:sp>
      <p:sp>
        <p:nvSpPr>
          <p:cNvPr id="2059" name="文本框 14"/>
          <p:cNvSpPr txBox="1">
            <a:spLocks noChangeArrowheads="1"/>
          </p:cNvSpPr>
          <p:nvPr/>
        </p:nvSpPr>
        <p:spPr bwMode="auto">
          <a:xfrm>
            <a:off x="1514299" y="3653720"/>
            <a:ext cx="5889625" cy="523875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marL="0" marR="0" lvl="0" indent="0" algn="ctr" eaLnBrk="1" hangingPunct="1"/>
            <a:r>
              <a:rPr lang="zh-CN" altLang="en-US" sz="2800" b="1" spc="0">
                <a:solidFill>
                  <a:srgbClr val="1B5337"/>
                </a:solidFill>
                <a:latin typeface="黑体" pitchFamily="49" charset="-122"/>
                <a:ea typeface="黑体" pitchFamily="49" charset="-122"/>
              </a:rPr>
              <a:t>第</a:t>
            </a:r>
            <a:r>
              <a:rPr lang="en-US" altLang="zh-CN" sz="2800" b="1" spc="0">
                <a:solidFill>
                  <a:srgbClr val="1B5337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19</a:t>
            </a:r>
            <a:r>
              <a:rPr lang="zh-CN" altLang="en-US" sz="2800" b="1" spc="0">
                <a:solidFill>
                  <a:srgbClr val="1B5337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课时　机械效率</a:t>
            </a:r>
            <a:endParaRPr lang="zh-CN" altLang="en-US" sz="2800" b="1">
              <a:solidFill>
                <a:srgbClr val="1B5337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060" name="文本框 5"/>
          <p:cNvSpPr txBox="1">
            <a:spLocks noChangeArrowheads="1"/>
          </p:cNvSpPr>
          <p:nvPr/>
        </p:nvSpPr>
        <p:spPr bwMode="auto">
          <a:xfrm>
            <a:off x="1998133" y="2185811"/>
            <a:ext cx="5204178" cy="707886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 eaLnBrk="1" hangingPunct="1"/>
            <a:r>
              <a:rPr lang="zh-CN" altLang="en-US" sz="4000" b="1" spc="0">
                <a:solidFill>
                  <a:srgbClr val="1B5337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第三板块 能量</a:t>
            </a:r>
            <a:endParaRPr lang="zh-CN" altLang="en-US" sz="4000" b="1">
              <a:solidFill>
                <a:srgbClr val="1B5337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>
    <p:comb/>
  </p:transition>
  <p:timing/>
</p:sld>
</file>

<file path=ppt/slides/slide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pSp>
        <p:nvGrpSpPr>
          <p:cNvPr id="3074" name="组合 5"/>
          <p:cNvGrpSpPr/>
          <p:nvPr/>
        </p:nvGrpSpPr>
        <p:grpSpPr>
          <a:xfrm>
            <a:off x="3781425" y="3894138"/>
            <a:ext cx="676275" cy="744537"/>
            <a:chOff x="3703637" y="4502150"/>
            <a:chExt cx="676275" cy="744538"/>
          </a:xfrm>
        </p:grpSpPr>
        <p:sp>
          <p:nvSpPr>
            <p:cNvPr id="3093" name="立方体 13"/>
            <p:cNvSpPr/>
            <p:nvPr/>
          </p:nvSpPr>
          <p:spPr>
            <a:xfrm rot="18420000">
              <a:off x="3706812" y="4498975"/>
              <a:ext cx="669926" cy="676275"/>
            </a:xfrm>
            <a:prstGeom prst="cube">
              <a:avLst>
                <a:gd name="adj" fmla="val 25000"/>
              </a:avLst>
            </a:prstGeom>
            <a:solidFill>
              <a:srgbClr val="6E9FEE"/>
            </a:solidFill>
            <a:ln w="12700">
              <a:noFill/>
              <a:miter lim="800000"/>
            </a:ln>
          </p:spPr>
          <p:txBody>
            <a:bodyPr anchor="ctr" anchorCtr="0"/>
            <a:lstStyle>
              <a:defPPr>
                <a:defRPr lang="zh-CN"/>
              </a:defPPr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5pPr>
            </a:lstStyle>
            <a:p>
              <a:pPr marL="0" marR="0" lvl="0" indent="0"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3094" name="Text Box 9"/>
            <p:cNvSpPr/>
            <p:nvPr/>
          </p:nvSpPr>
          <p:spPr bwMode="gray">
            <a:xfrm>
              <a:off x="3870325" y="4600575"/>
              <a:ext cx="377825" cy="646113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spAutoFit/>
            </a:bodyPr>
            <a:lstStyle>
              <a:defPPr>
                <a:defRPr lang="zh-CN"/>
              </a:defPPr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5pPr>
            </a:lstStyle>
            <a:p>
              <a:pPr marL="0" lvl="0" indent="0" algn="ctr"/>
              <a:r>
                <a:rPr lang="en-US" altLang="zh-CN" sz="3600" b="1">
                  <a:solidFill>
                    <a:srgbClr val="FFFFFF"/>
                  </a:solidFill>
                  <a:latin typeface="Calibri" pitchFamily="34" charset="0"/>
                </a:rPr>
                <a:t>3</a:t>
              </a:r>
              <a:endParaRPr lang="en-US" altLang="zh-CN" sz="3600" b="1">
                <a:solidFill>
                  <a:srgbClr val="FFFFFF"/>
                </a:solidFill>
                <a:latin typeface="Calibri" pitchFamily="34" charset="0"/>
              </a:endParaRPr>
            </a:p>
          </p:txBody>
        </p:sp>
      </p:grpSp>
      <p:grpSp>
        <p:nvGrpSpPr>
          <p:cNvPr id="3075" name="组合 1"/>
          <p:cNvGrpSpPr/>
          <p:nvPr/>
        </p:nvGrpSpPr>
        <p:grpSpPr>
          <a:xfrm>
            <a:off x="2524125" y="2109788"/>
            <a:ext cx="676275" cy="754062"/>
            <a:chOff x="2446338" y="2438400"/>
            <a:chExt cx="676275" cy="754063"/>
          </a:xfrm>
        </p:grpSpPr>
        <p:sp>
          <p:nvSpPr>
            <p:cNvPr id="3091" name="立方体 18"/>
            <p:cNvSpPr/>
            <p:nvPr/>
          </p:nvSpPr>
          <p:spPr>
            <a:xfrm rot="18420000">
              <a:off x="2450307" y="2434431"/>
              <a:ext cx="668338" cy="676275"/>
            </a:xfrm>
            <a:prstGeom prst="cube">
              <a:avLst>
                <a:gd name="adj" fmla="val 25000"/>
              </a:avLst>
            </a:prstGeom>
            <a:solidFill>
              <a:srgbClr val="FFC000"/>
            </a:solidFill>
            <a:ln w="12700">
              <a:noFill/>
              <a:miter lim="800000"/>
            </a:ln>
          </p:spPr>
          <p:txBody>
            <a:bodyPr anchor="ctr" anchorCtr="0"/>
            <a:lstStyle>
              <a:defPPr>
                <a:defRPr lang="zh-CN"/>
              </a:defPPr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5pPr>
            </a:lstStyle>
            <a:p>
              <a:pPr marL="0" marR="0" lvl="0" indent="0"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3092" name="Text Box 9"/>
            <p:cNvSpPr/>
            <p:nvPr/>
          </p:nvSpPr>
          <p:spPr bwMode="gray">
            <a:xfrm>
              <a:off x="2600325" y="2546350"/>
              <a:ext cx="379413" cy="646113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spAutoFit/>
            </a:bodyPr>
            <a:lstStyle>
              <a:defPPr>
                <a:defRPr lang="zh-CN"/>
              </a:defPPr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5pPr>
            </a:lstStyle>
            <a:p>
              <a:pPr marL="0" lvl="0" indent="0" algn="ctr"/>
              <a:r>
                <a:rPr lang="en-US" altLang="zh-CN" sz="3600" b="1">
                  <a:solidFill>
                    <a:srgbClr val="FFFFFF"/>
                  </a:solidFill>
                  <a:latin typeface="Calibri" pitchFamily="34" charset="0"/>
                </a:rPr>
                <a:t>1</a:t>
              </a:r>
              <a:endParaRPr lang="en-US" altLang="zh-CN" sz="3600" b="1">
                <a:solidFill>
                  <a:srgbClr val="FFFFFF"/>
                </a:solidFill>
                <a:latin typeface="Calibri" pitchFamily="34" charset="0"/>
              </a:endParaRPr>
            </a:p>
          </p:txBody>
        </p:sp>
      </p:grpSp>
      <p:sp>
        <p:nvSpPr>
          <p:cNvPr id="3076" name="矩形 40"/>
          <p:cNvSpPr>
            <a:spLocks noChangeArrowheads="1"/>
          </p:cNvSpPr>
          <p:nvPr/>
        </p:nvSpPr>
        <p:spPr bwMode="auto">
          <a:xfrm>
            <a:off x="0" y="-33338"/>
            <a:ext cx="4802188" cy="831851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eaLnBrk="1" hangingPunct="1"/>
            <a:r>
              <a:rPr lang="zh-CN" altLang="en-US" sz="4800" spc="0">
                <a:solidFill>
                  <a:srgbClr val="1B5337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中考总复习</a:t>
            </a:r>
            <a:endParaRPr lang="zh-CN" altLang="en-US" sz="4800">
              <a:solidFill>
                <a:srgbClr val="1B5337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077" name="文本框 18">
            <a:hlinkClick r:id="rId2" action="ppaction://hlinksldjump"/>
          </p:cNvPr>
          <p:cNvSpPr txBox="1">
            <a:spLocks noChangeArrowheads="1"/>
          </p:cNvSpPr>
          <p:nvPr/>
        </p:nvSpPr>
        <p:spPr bwMode="auto">
          <a:xfrm>
            <a:off x="3163888" y="2154238"/>
            <a:ext cx="2003425" cy="708025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marL="0" marR="0" lvl="0" indent="0" eaLnBrk="1" hangingPunct="1">
              <a:lnSpc>
                <a:spcPts val="2400"/>
              </a:lnSpc>
            </a:pPr>
            <a:r>
              <a:rPr lang="zh-CN" altLang="en-US" sz="2800" b="1" spc="0">
                <a:solidFill>
                  <a:srgbClr val="404040"/>
                </a:solidFill>
                <a:latin typeface="黑体" pitchFamily="49" charset="-122"/>
                <a:ea typeface="黑体" pitchFamily="49" charset="-122"/>
              </a:rPr>
              <a:t> 考情分析</a:t>
            </a:r>
            <a:endParaRPr lang="en-US" altLang="zh-CN" sz="2800" b="1">
              <a:solidFill>
                <a:srgbClr val="404040"/>
              </a:solidFill>
              <a:latin typeface="黑体" pitchFamily="49" charset="-122"/>
              <a:ea typeface="黑体" pitchFamily="49" charset="-122"/>
            </a:endParaRPr>
          </a:p>
          <a:p>
            <a:pPr marL="0" marR="0" lvl="0" indent="0" eaLnBrk="1" hangingPunct="1">
              <a:lnSpc>
                <a:spcPts val="2400"/>
              </a:lnSpc>
            </a:pPr>
            <a:r>
              <a:rPr lang="en-US" altLang="zh-CN" sz="2800" b="1" spc="0">
                <a:solidFill>
                  <a:srgbClr val="404040"/>
                </a:solidFill>
                <a:latin typeface="黑体" pitchFamily="49" charset="-122"/>
                <a:ea typeface="黑体" pitchFamily="49" charset="-122"/>
              </a:rPr>
              <a:t>……………</a:t>
            </a:r>
            <a:endParaRPr lang="zh-CN" altLang="en-US" sz="2800" b="1">
              <a:solidFill>
                <a:srgbClr val="40404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grpSp>
        <p:nvGrpSpPr>
          <p:cNvPr id="3078" name="组合 6"/>
          <p:cNvGrpSpPr/>
          <p:nvPr/>
        </p:nvGrpSpPr>
        <p:grpSpPr>
          <a:xfrm>
            <a:off x="4637088" y="4824413"/>
            <a:ext cx="676275" cy="754062"/>
            <a:chOff x="4543425" y="5634038"/>
            <a:chExt cx="676275" cy="754062"/>
          </a:xfrm>
        </p:grpSpPr>
        <p:sp>
          <p:nvSpPr>
            <p:cNvPr id="3089" name="立方体 35"/>
            <p:cNvSpPr/>
            <p:nvPr/>
          </p:nvSpPr>
          <p:spPr>
            <a:xfrm rot="18420000">
              <a:off x="4546600" y="5630863"/>
              <a:ext cx="669925" cy="676275"/>
            </a:xfrm>
            <a:prstGeom prst="cube">
              <a:avLst>
                <a:gd name="adj" fmla="val 25000"/>
              </a:avLst>
            </a:prstGeom>
            <a:solidFill>
              <a:srgbClr val="92D050"/>
            </a:solidFill>
            <a:ln w="12700">
              <a:noFill/>
              <a:miter lim="800000"/>
            </a:ln>
          </p:spPr>
          <p:txBody>
            <a:bodyPr anchor="ctr" anchorCtr="0"/>
            <a:lstStyle>
              <a:defPPr>
                <a:defRPr lang="zh-CN"/>
              </a:defPPr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5pPr>
            </a:lstStyle>
            <a:p>
              <a:pPr marL="0" marR="0" lvl="0" indent="0"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3090" name="Text Box 9"/>
            <p:cNvSpPr/>
            <p:nvPr/>
          </p:nvSpPr>
          <p:spPr bwMode="gray">
            <a:xfrm>
              <a:off x="4708525" y="5741988"/>
              <a:ext cx="377825" cy="646112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spAutoFit/>
            </a:bodyPr>
            <a:lstStyle>
              <a:defPPr>
                <a:defRPr lang="zh-CN"/>
              </a:defPPr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5pPr>
            </a:lstStyle>
            <a:p>
              <a:pPr marL="0" lvl="0" indent="0" algn="ctr"/>
              <a:r>
                <a:rPr lang="en-US" altLang="zh-CN" sz="3600" b="1">
                  <a:solidFill>
                    <a:srgbClr val="FFFFFF"/>
                  </a:solidFill>
                  <a:latin typeface="Calibri" pitchFamily="34" charset="0"/>
                </a:rPr>
                <a:t>4</a:t>
              </a:r>
              <a:endParaRPr lang="en-US" altLang="zh-CN" sz="3600" b="1">
                <a:solidFill>
                  <a:srgbClr val="FFFFFF"/>
                </a:solidFill>
                <a:latin typeface="Calibri" pitchFamily="34" charset="0"/>
              </a:endParaRPr>
            </a:p>
          </p:txBody>
        </p:sp>
      </p:grpSp>
      <p:grpSp>
        <p:nvGrpSpPr>
          <p:cNvPr id="3079" name="组合 3"/>
          <p:cNvGrpSpPr/>
          <p:nvPr/>
        </p:nvGrpSpPr>
        <p:grpSpPr>
          <a:xfrm>
            <a:off x="3273425" y="3003550"/>
            <a:ext cx="676275" cy="773113"/>
            <a:chOff x="3195638" y="3535363"/>
            <a:chExt cx="676275" cy="773112"/>
          </a:xfrm>
        </p:grpSpPr>
        <p:sp>
          <p:nvSpPr>
            <p:cNvPr id="3087" name="立方体 11"/>
            <p:cNvSpPr/>
            <p:nvPr/>
          </p:nvSpPr>
          <p:spPr>
            <a:xfrm rot="18420000">
              <a:off x="3199607" y="3531394"/>
              <a:ext cx="668337" cy="676275"/>
            </a:xfrm>
            <a:prstGeom prst="cube">
              <a:avLst>
                <a:gd name="adj" fmla="val 25000"/>
              </a:avLst>
            </a:prstGeom>
            <a:solidFill>
              <a:srgbClr val="AFC5B9"/>
            </a:solidFill>
            <a:ln w="12700">
              <a:noFill/>
              <a:miter lim="800000"/>
            </a:ln>
          </p:spPr>
          <p:txBody>
            <a:bodyPr anchor="ctr" anchorCtr="0"/>
            <a:lstStyle>
              <a:defPPr>
                <a:defRPr lang="zh-CN"/>
              </a:defPPr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5pPr>
            </a:lstStyle>
            <a:p>
              <a:pPr marL="0" marR="0" lvl="0" indent="0"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3088" name="Text Box 9"/>
            <p:cNvSpPr/>
            <p:nvPr/>
          </p:nvSpPr>
          <p:spPr bwMode="gray">
            <a:xfrm>
              <a:off x="3349625" y="3662363"/>
              <a:ext cx="379413" cy="646112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spAutoFit/>
            </a:bodyPr>
            <a:lstStyle>
              <a:defPPr>
                <a:defRPr lang="zh-CN"/>
              </a:defPPr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5pPr>
            </a:lstStyle>
            <a:p>
              <a:pPr marL="0" lvl="0" indent="0" algn="ctr"/>
              <a:r>
                <a:rPr lang="en-US" altLang="zh-CN" sz="3600" b="1">
                  <a:solidFill>
                    <a:srgbClr val="FFFFFF"/>
                  </a:solidFill>
                  <a:latin typeface="Calibri" pitchFamily="34" charset="0"/>
                </a:rPr>
                <a:t>2</a:t>
              </a:r>
              <a:endParaRPr lang="en-US" altLang="zh-CN" sz="3600" b="1">
                <a:solidFill>
                  <a:srgbClr val="FFFFFF"/>
                </a:solidFill>
                <a:latin typeface="Calibri" pitchFamily="34" charset="0"/>
              </a:endParaRPr>
            </a:p>
          </p:txBody>
        </p:sp>
      </p:grpSp>
      <p:grpSp>
        <p:nvGrpSpPr>
          <p:cNvPr id="3080" name="组合 40"/>
          <p:cNvGrpSpPr/>
          <p:nvPr/>
        </p:nvGrpSpPr>
        <p:grpSpPr>
          <a:xfrm>
            <a:off x="5399088" y="5678488"/>
            <a:ext cx="676275" cy="723900"/>
            <a:chOff x="5306402" y="5631420"/>
            <a:chExt cx="676410" cy="723398"/>
          </a:xfrm>
        </p:grpSpPr>
        <p:sp>
          <p:nvSpPr>
            <p:cNvPr id="3085" name="立方体 43"/>
            <p:cNvSpPr/>
            <p:nvPr/>
          </p:nvSpPr>
          <p:spPr>
            <a:xfrm rot="18420000">
              <a:off x="5309877" y="5627945"/>
              <a:ext cx="669460" cy="676410"/>
            </a:xfrm>
            <a:prstGeom prst="cube">
              <a:avLst>
                <a:gd name="adj" fmla="val 25000"/>
              </a:avLst>
            </a:prstGeom>
            <a:solidFill>
              <a:srgbClr val="7030A0"/>
            </a:solidFill>
            <a:ln w="12700">
              <a:noFill/>
              <a:miter lim="800000"/>
            </a:ln>
          </p:spPr>
          <p:txBody>
            <a:bodyPr anchor="ctr" anchorCtr="0"/>
            <a:lstStyle>
              <a:defPPr>
                <a:defRPr lang="zh-CN"/>
              </a:defPPr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5pPr>
            </a:lstStyle>
            <a:p>
              <a:pPr marL="0" marR="0" lvl="0" indent="0"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3086" name="Text Box 9"/>
            <p:cNvSpPr/>
            <p:nvPr/>
          </p:nvSpPr>
          <p:spPr bwMode="gray">
            <a:xfrm>
              <a:off x="5455761" y="5708706"/>
              <a:ext cx="377825" cy="646112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spAutoFit/>
            </a:bodyPr>
            <a:lstStyle>
              <a:defPPr>
                <a:defRPr lang="zh-CN"/>
              </a:defPPr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5pPr>
            </a:lstStyle>
            <a:p>
              <a:pPr marL="0" lvl="0" indent="0" algn="ctr"/>
              <a:r>
                <a:rPr lang="en-US" altLang="zh-CN" sz="3600" b="1">
                  <a:solidFill>
                    <a:srgbClr val="FFFFFF"/>
                  </a:solidFill>
                  <a:latin typeface="Calibri" pitchFamily="34" charset="0"/>
                </a:rPr>
                <a:t>5</a:t>
              </a:r>
              <a:endParaRPr lang="en-US" altLang="zh-CN" sz="3600" b="1">
                <a:solidFill>
                  <a:srgbClr val="FFFFFF"/>
                </a:solidFill>
                <a:latin typeface="Calibri" pitchFamily="34" charset="0"/>
              </a:endParaRPr>
            </a:p>
          </p:txBody>
        </p:sp>
      </p:grpSp>
      <p:sp>
        <p:nvSpPr>
          <p:cNvPr id="3081" name="文本框 18">
            <a:hlinkClick r:id="rId3" action="ppaction://hlinksldjump"/>
          </p:cNvPr>
          <p:cNvSpPr txBox="1">
            <a:spLocks noChangeArrowheads="1"/>
          </p:cNvSpPr>
          <p:nvPr/>
        </p:nvSpPr>
        <p:spPr bwMode="auto">
          <a:xfrm>
            <a:off x="3948113" y="3048000"/>
            <a:ext cx="2003425" cy="708025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marL="0" marR="0" lvl="0" indent="0" eaLnBrk="1" hangingPunct="1">
              <a:lnSpc>
                <a:spcPts val="2400"/>
              </a:lnSpc>
            </a:pPr>
            <a:r>
              <a:rPr lang="zh-CN" altLang="en-US" sz="2800" b="1" spc="0">
                <a:solidFill>
                  <a:srgbClr val="404040"/>
                </a:solidFill>
                <a:latin typeface="黑体" pitchFamily="49" charset="-122"/>
                <a:ea typeface="黑体" pitchFamily="49" charset="-122"/>
              </a:rPr>
              <a:t> 知识梳理</a:t>
            </a:r>
            <a:endParaRPr lang="en-US" altLang="zh-CN" sz="2800" b="1">
              <a:solidFill>
                <a:srgbClr val="404040"/>
              </a:solidFill>
              <a:latin typeface="黑体" pitchFamily="49" charset="-122"/>
              <a:ea typeface="黑体" pitchFamily="49" charset="-122"/>
            </a:endParaRPr>
          </a:p>
          <a:p>
            <a:pPr marL="0" marR="0" lvl="0" indent="0" eaLnBrk="1" hangingPunct="1">
              <a:lnSpc>
                <a:spcPts val="2400"/>
              </a:lnSpc>
            </a:pPr>
            <a:r>
              <a:rPr lang="en-US" altLang="zh-CN" sz="2800" b="1" spc="0">
                <a:solidFill>
                  <a:srgbClr val="404040"/>
                </a:solidFill>
                <a:latin typeface="黑体" pitchFamily="49" charset="-122"/>
                <a:ea typeface="黑体" pitchFamily="49" charset="-122"/>
              </a:rPr>
              <a:t>……………</a:t>
            </a:r>
            <a:endParaRPr lang="zh-CN" altLang="en-US" sz="2800" b="1">
              <a:solidFill>
                <a:srgbClr val="40404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082" name="文本框 18">
            <a:hlinkClick r:id="rId4" action="ppaction://hlinksldjump"/>
          </p:cNvPr>
          <p:cNvSpPr txBox="1">
            <a:spLocks noChangeArrowheads="1"/>
          </p:cNvSpPr>
          <p:nvPr/>
        </p:nvSpPr>
        <p:spPr bwMode="auto">
          <a:xfrm>
            <a:off x="4462463" y="3905250"/>
            <a:ext cx="2370137" cy="708025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marL="0" marR="0" lvl="0" indent="0" eaLnBrk="1" hangingPunct="1">
              <a:lnSpc>
                <a:spcPts val="2400"/>
              </a:lnSpc>
            </a:pPr>
            <a:r>
              <a:rPr lang="zh-CN" altLang="en-US" sz="2800" b="1" spc="0">
                <a:solidFill>
                  <a:srgbClr val="404040"/>
                </a:solidFill>
                <a:latin typeface="黑体" pitchFamily="49" charset="-122"/>
                <a:ea typeface="黑体" pitchFamily="49" charset="-122"/>
              </a:rPr>
              <a:t> 重难点突破</a:t>
            </a:r>
            <a:endParaRPr lang="en-US" altLang="zh-CN" sz="2800" b="1">
              <a:solidFill>
                <a:srgbClr val="404040"/>
              </a:solidFill>
              <a:latin typeface="黑体" pitchFamily="49" charset="-122"/>
              <a:ea typeface="黑体" pitchFamily="49" charset="-122"/>
            </a:endParaRPr>
          </a:p>
          <a:p>
            <a:pPr marL="0" marR="0" lvl="0" indent="0" eaLnBrk="1" hangingPunct="1">
              <a:lnSpc>
                <a:spcPts val="2400"/>
              </a:lnSpc>
            </a:pPr>
            <a:r>
              <a:rPr lang="en-US" altLang="zh-CN" sz="2800" b="1" spc="0">
                <a:solidFill>
                  <a:srgbClr val="404040"/>
                </a:solidFill>
                <a:latin typeface="黑体" pitchFamily="49" charset="-122"/>
                <a:ea typeface="黑体" pitchFamily="49" charset="-122"/>
              </a:rPr>
              <a:t>………………</a:t>
            </a:r>
            <a:endParaRPr lang="zh-CN" altLang="en-US" sz="2800" b="1">
              <a:solidFill>
                <a:srgbClr val="40404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083" name="文本框 18">
            <a:hlinkClick r:id="rId5" action="ppaction://hlinksldjump"/>
          </p:cNvPr>
          <p:cNvSpPr txBox="1">
            <a:spLocks noChangeArrowheads="1"/>
          </p:cNvSpPr>
          <p:nvPr/>
        </p:nvSpPr>
        <p:spPr bwMode="auto">
          <a:xfrm>
            <a:off x="5391150" y="4805363"/>
            <a:ext cx="2003425" cy="708025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marL="0" marR="0" lvl="0" indent="0" eaLnBrk="1" hangingPunct="1">
              <a:lnSpc>
                <a:spcPts val="2400"/>
              </a:lnSpc>
            </a:pPr>
            <a:r>
              <a:rPr lang="zh-CN" altLang="en-US" sz="2800" b="1" spc="0">
                <a:solidFill>
                  <a:srgbClr val="404040"/>
                </a:solidFill>
                <a:latin typeface="黑体" pitchFamily="49" charset="-122"/>
                <a:ea typeface="黑体" pitchFamily="49" charset="-122"/>
              </a:rPr>
              <a:t> 中考特训</a:t>
            </a:r>
            <a:endParaRPr lang="en-US" altLang="zh-CN" sz="2800" b="1">
              <a:solidFill>
                <a:srgbClr val="404040"/>
              </a:solidFill>
              <a:latin typeface="黑体" pitchFamily="49" charset="-122"/>
              <a:ea typeface="黑体" pitchFamily="49" charset="-122"/>
            </a:endParaRPr>
          </a:p>
          <a:p>
            <a:pPr marL="0" marR="0" lvl="0" indent="0" eaLnBrk="1" hangingPunct="1">
              <a:lnSpc>
                <a:spcPts val="2400"/>
              </a:lnSpc>
            </a:pPr>
            <a:r>
              <a:rPr lang="en-US" altLang="zh-CN" sz="2800" b="1" spc="0">
                <a:solidFill>
                  <a:srgbClr val="404040"/>
                </a:solidFill>
                <a:latin typeface="黑体" pitchFamily="49" charset="-122"/>
                <a:ea typeface="黑体" pitchFamily="49" charset="-122"/>
              </a:rPr>
              <a:t>……………</a:t>
            </a:r>
            <a:endParaRPr lang="zh-CN" altLang="en-US" sz="2800" b="1">
              <a:solidFill>
                <a:srgbClr val="40404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084" name="文本框 18">
            <a:hlinkClick r:id="rId6" action="ppaction://hlinksldjump"/>
          </p:cNvPr>
          <p:cNvSpPr txBox="1">
            <a:spLocks noChangeArrowheads="1"/>
          </p:cNvSpPr>
          <p:nvPr/>
        </p:nvSpPr>
        <p:spPr bwMode="auto">
          <a:xfrm>
            <a:off x="6046788" y="5776913"/>
            <a:ext cx="2003425" cy="706437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marL="0" marR="0" lvl="0" indent="0" eaLnBrk="1" hangingPunct="1">
              <a:lnSpc>
                <a:spcPts val="2400"/>
              </a:lnSpc>
            </a:pPr>
            <a:r>
              <a:rPr lang="zh-CN" altLang="en-US" sz="2800" b="1" spc="0">
                <a:solidFill>
                  <a:srgbClr val="404040"/>
                </a:solidFill>
                <a:latin typeface="黑体" pitchFamily="49" charset="-122"/>
                <a:ea typeface="黑体" pitchFamily="49" charset="-122"/>
              </a:rPr>
              <a:t> 广东中考</a:t>
            </a:r>
            <a:endParaRPr lang="en-US" altLang="zh-CN" sz="2800" b="1">
              <a:solidFill>
                <a:srgbClr val="404040"/>
              </a:solidFill>
              <a:latin typeface="黑体" pitchFamily="49" charset="-122"/>
              <a:ea typeface="黑体" pitchFamily="49" charset="-122"/>
            </a:endParaRPr>
          </a:p>
          <a:p>
            <a:pPr marL="0" marR="0" lvl="0" indent="0" eaLnBrk="1" hangingPunct="1">
              <a:lnSpc>
                <a:spcPts val="2400"/>
              </a:lnSpc>
            </a:pPr>
            <a:r>
              <a:rPr lang="en-US" altLang="zh-CN" sz="2800" b="1" spc="0">
                <a:solidFill>
                  <a:srgbClr val="404040"/>
                </a:solidFill>
                <a:latin typeface="黑体" pitchFamily="49" charset="-122"/>
                <a:ea typeface="黑体" pitchFamily="49" charset="-122"/>
              </a:rPr>
              <a:t>……………</a:t>
            </a:r>
            <a:endParaRPr lang="zh-CN" altLang="en-US" sz="2800" b="1">
              <a:solidFill>
                <a:srgbClr val="40404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/>
  <p:timing/>
</p:sld>
</file>

<file path=ppt/slides/slide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4098" name="矩形 3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考情分析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graphicFrame>
        <p:nvGraphicFramePr>
          <p:cNvPr id="4099" name="表格 1"/>
          <p:cNvGraphicFramePr>
            <a:graphicFrameLocks noGrp="1"/>
          </p:cNvGraphicFramePr>
          <p:nvPr/>
        </p:nvGraphicFramePr>
        <p:xfrm>
          <a:off x="520700" y="1409700"/>
          <a:ext cx="8102600" cy="3856038"/>
        </p:xfrm>
        <a:graphic>
          <a:graphicData uri="http://schemas.openxmlformats.org/drawingml/2006/table">
            <a:tbl>
              <a:tblPr/>
              <a:tblGrid>
                <a:gridCol w="2406650"/>
                <a:gridCol w="2406650"/>
                <a:gridCol w="1751012"/>
                <a:gridCol w="1538288"/>
              </a:tblGrid>
              <a:tr h="492125">
                <a:tc rowSpan="2">
                  <a:txBody>
                    <a:bodyPr lIns="68590" tIns="0" rIns="68590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sz="28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课程标准</a:t>
                      </a:r>
                      <a:endParaRPr sz="28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90" marR="68590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 gridSpan="3">
                  <a:txBody>
                    <a:bodyPr lIns="68590" tIns="0" rIns="68590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sz="28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近三年考到的知识点</a:t>
                      </a:r>
                      <a:endParaRPr sz="28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90" marR="68590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 hMerge="1">
                  <a:txBody>
                    <a:bodyPr/>
                    <a:lstStyle/>
                    <a:p/>
                  </a:txBody>
                  <a:tcP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</a:tcPr>
                </a:tc>
                <a:tc hMerge="1">
                  <a:txBody>
                    <a:bodyPr/>
                    <a:lstStyle/>
                    <a:p/>
                  </a:txBody>
                  <a:tcPr>
                    <a:lnR w="12700"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</a:tcPr>
                </a:tc>
              </a:tr>
              <a:tr h="492125">
                <a:tc vMerge="1">
                  <a:txBody>
                    <a:bodyPr/>
                    <a:lstStyle/>
                    <a:p/>
                  </a:txBody>
                  <a:tcPr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B w="12700">
                      <a:miter lim="800000"/>
                    </a:lnB>
                  </a:tcPr>
                </a:tc>
                <a:tc>
                  <a:txBody>
                    <a:bodyPr lIns="68590" tIns="0" rIns="68590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8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2018</a:t>
                      </a:r>
                      <a:endParaRPr lang="zh-CN" altLang="zh-CN" sz="28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90" marR="68590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90" tIns="0" rIns="68590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8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2019</a:t>
                      </a:r>
                      <a:endParaRPr lang="zh-CN" altLang="zh-CN" sz="28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90" marR="68590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90" tIns="0" rIns="68590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8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2020</a:t>
                      </a:r>
                      <a:endParaRPr lang="zh-CN" altLang="zh-CN" sz="28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90" marR="68590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</a:tr>
              <a:tr h="2871788">
                <a:tc>
                  <a:txBody>
                    <a:bodyPr lIns="68590" tIns="0" rIns="68590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>
                        <a:lnSpc>
                          <a:spcPct val="150000"/>
                        </a:lnSpc>
                      </a:pPr>
                      <a:r>
                        <a:rPr lang="en-US" altLang="zh-CN" sz="28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3.2.3</a:t>
                      </a:r>
                      <a:r>
                        <a:rPr lang="en-US" altLang="zh-CN" sz="28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知道机械效率．了解提高机械效率的途径和意义．</a:t>
                      </a:r>
                      <a:endParaRPr sz="28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90" marR="68590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90" tIns="0" rIns="68590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>
                        <a:lnSpc>
                          <a:spcPct val="150000"/>
                        </a:lnSpc>
                      </a:pPr>
                      <a:r>
                        <a:rPr sz="28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起重机的机械效率</a:t>
                      </a:r>
                      <a:endParaRPr sz="2800">
                        <a:solidFill>
                          <a:srgbClr val="000000"/>
                        </a:solidFill>
                        <a:latin typeface="Times New Roman" pitchFamily="18" charset="0"/>
                        <a:ea typeface="黑体" panose="02010609060101010101" pitchFamily="49" charset="-122"/>
                      </a:endParaRPr>
                    </a:p>
                    <a:p>
                      <a:pPr marL="0" lvl="0" indent="0" algn="ctr" eaLnBrk="1" hangingPunct="1">
                        <a:lnSpc>
                          <a:spcPct val="150000"/>
                        </a:lnSpc>
                      </a:pPr>
                      <a:r>
                        <a:rPr sz="28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（计算题</a:t>
                      </a:r>
                      <a:r>
                        <a:rPr lang="en-US" altLang="zh-CN" sz="28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2</a:t>
                      </a:r>
                      <a:r>
                        <a:rPr lang="en-US" altLang="zh-CN" sz="28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分）</a:t>
                      </a:r>
                      <a:endParaRPr sz="28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90" marR="68590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90" tIns="0" rIns="68590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8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——</a:t>
                      </a:r>
                      <a:endParaRPr lang="zh-CN" altLang="zh-CN" sz="28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90" marR="68590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90" tIns="0" rIns="68590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8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——</a:t>
                      </a:r>
                      <a:endParaRPr lang="zh-CN" altLang="zh-CN" sz="28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90" marR="68590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5122" name="箭头: 五边形 3"/>
          <p:cNvSpPr/>
          <p:nvPr/>
        </p:nvSpPr>
        <p:spPr>
          <a:xfrm>
            <a:off x="508000" y="1144588"/>
            <a:ext cx="2805113" cy="558800"/>
          </a:xfrm>
          <a:prstGeom prst="homePlate">
            <a:avLst>
              <a:gd name="adj" fmla="val 49990"/>
            </a:avLst>
          </a:prstGeom>
          <a:solidFill>
            <a:srgbClr val="FF69B4"/>
          </a:solidFill>
          <a:ln w="12700">
            <a:solidFill>
              <a:srgbClr val="6F9526"/>
            </a:solidFill>
            <a:miter lim="800000"/>
          </a:ln>
        </p:spPr>
        <p:txBody>
          <a:bodyPr anchor="ctr" anchorCtr="0"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en-US" sz="2800" spc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一　机械效率　 </a:t>
            </a:r>
            <a:endParaRPr lang="zh-CN" altLang="en-US" sz="280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5123" name="矩形 9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知识梳理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5124" name="标题 2"/>
          <p:cNvSpPr>
            <a:spLocks noGrp="1"/>
          </p:cNvSpPr>
          <p:nvPr>
            <p:ph type="title" idx="4294967295"/>
          </p:nvPr>
        </p:nvSpPr>
        <p:spPr>
          <a:xfrm>
            <a:off x="508000" y="1884363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1.</a:t>
            </a:r>
            <a:r>
              <a:rPr lang="zh-CN" altLang="zh-CN" sz="2800"/>
              <a:t>有用功：为完成某项任务而</a:t>
            </a:r>
            <a:r>
              <a:rPr lang="zh-CN" altLang="zh-CN" sz="2800" u="sng"/>
              <a:t>　　　　　</a:t>
            </a:r>
            <a:r>
              <a:rPr lang="zh-CN" altLang="zh-CN" sz="2800"/>
              <a:t>的功，用</a:t>
            </a:r>
            <a:r>
              <a:rPr lang="en-US" altLang="zh-CN" sz="2800" i="1"/>
              <a:t>W</a:t>
            </a:r>
            <a:r>
              <a:rPr lang="zh-CN" altLang="zh-CN" sz="2800" baseline="-25000"/>
              <a:t>有用</a:t>
            </a:r>
            <a:r>
              <a:rPr lang="zh-CN" altLang="zh-CN" sz="2800"/>
              <a:t>表示．</a:t>
            </a:r>
            <a:br>
              <a:rPr lang="zh-CN" altLang="zh-CN" sz="2800"/>
            </a:br>
            <a:r>
              <a:rPr lang="en-US" altLang="zh-CN" sz="2800"/>
              <a:t>2.</a:t>
            </a:r>
            <a:r>
              <a:rPr lang="zh-CN" altLang="zh-CN" sz="2800"/>
              <a:t>额外功：并非我们需要但又不得不做的功，用</a:t>
            </a:r>
            <a:r>
              <a:rPr lang="en-US" altLang="zh-CN" sz="2800" i="1"/>
              <a:t>W</a:t>
            </a:r>
            <a:r>
              <a:rPr lang="zh-CN" altLang="zh-CN" sz="2800" baseline="-25000"/>
              <a:t>额</a:t>
            </a:r>
            <a:r>
              <a:rPr lang="zh-CN" altLang="zh-CN" sz="2800"/>
              <a:t>表示．</a:t>
            </a:r>
            <a:br>
              <a:rPr lang="zh-CN" altLang="zh-CN" sz="2800"/>
            </a:br>
            <a:r>
              <a:rPr lang="en-US" altLang="zh-CN" sz="2800"/>
              <a:t>3.</a:t>
            </a:r>
            <a:r>
              <a:rPr lang="zh-CN" altLang="zh-CN" sz="2800"/>
              <a:t>总功： 有用功和额外功的</a:t>
            </a:r>
            <a:r>
              <a:rPr lang="zh-CN" altLang="zh-CN" sz="2800" u="sng"/>
              <a:t>　　　　　</a:t>
            </a:r>
            <a:r>
              <a:rPr lang="zh-CN" altLang="zh-CN" sz="2800"/>
              <a:t>或动力所做的功，</a:t>
            </a:r>
            <a:r>
              <a:rPr lang="en-US" altLang="zh-CN" sz="2800" i="1"/>
              <a:t>W</a:t>
            </a:r>
            <a:r>
              <a:rPr lang="zh-CN" altLang="zh-CN" sz="2800" baseline="-25000"/>
              <a:t>总</a:t>
            </a:r>
            <a:r>
              <a:rPr lang="zh-CN" altLang="zh-CN" sz="2800"/>
              <a:t>＝</a:t>
            </a:r>
            <a:r>
              <a:rPr lang="en-US" altLang="zh-CN" sz="2800" i="1"/>
              <a:t>W</a:t>
            </a:r>
            <a:r>
              <a:rPr lang="zh-CN" altLang="zh-CN" sz="2800" baseline="-25000"/>
              <a:t>有用</a:t>
            </a:r>
            <a:r>
              <a:rPr lang="zh-CN" altLang="zh-CN" sz="2800"/>
              <a:t>＋</a:t>
            </a:r>
            <a:r>
              <a:rPr lang="en-US" altLang="zh-CN" sz="2800" i="1"/>
              <a:t>W</a:t>
            </a:r>
            <a:r>
              <a:rPr lang="zh-CN" altLang="zh-CN" sz="2800" baseline="-25000"/>
              <a:t>额．</a:t>
            </a:r>
            <a:br>
              <a:rPr lang="zh-CN" altLang="zh-CN" sz="2800"/>
            </a:br>
            <a:endParaRPr lang="zh-CN" altLang="en-US" sz="2800"/>
          </a:p>
        </p:txBody>
      </p:sp>
      <p:sp>
        <p:nvSpPr>
          <p:cNvPr id="5125" name="矩形 1"/>
          <p:cNvSpPr/>
          <p:nvPr/>
        </p:nvSpPr>
        <p:spPr>
          <a:xfrm>
            <a:off x="5451475" y="4549775"/>
            <a:ext cx="542925" cy="523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和</a:t>
            </a:r>
            <a:endParaRPr lang="zh-CN" altLang="en-US" sz="2800">
              <a:ea typeface="黑体" panose="02010609060101010101" pitchFamily="49" charset="-122"/>
            </a:endParaRPr>
          </a:p>
        </p:txBody>
      </p:sp>
      <p:sp>
        <p:nvSpPr>
          <p:cNvPr id="5126" name="矩形 2"/>
          <p:cNvSpPr/>
          <p:nvPr/>
        </p:nvSpPr>
        <p:spPr>
          <a:xfrm>
            <a:off x="5364163" y="1982788"/>
            <a:ext cx="1262062" cy="523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必须做</a:t>
            </a:r>
            <a:endParaRPr lang="zh-CN" altLang="en-US" sz="2800"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2" grpId="0"/>
      <p:bldP spid="5124" grpId="0"/>
      <p:bldP spid="5125" grpId="0"/>
      <p:bldP spid="512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6146" name="矩形 14"/>
          <p:cNvSpPr/>
          <p:nvPr/>
        </p:nvSpPr>
        <p:spPr>
          <a:xfrm>
            <a:off x="3725863" y="0"/>
            <a:ext cx="1841500" cy="461963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知识梳理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6147" name="标题 4"/>
          <p:cNvSpPr>
            <a:spLocks noGrp="1"/>
          </p:cNvSpPr>
          <p:nvPr>
            <p:ph type="title" idx="4294967295"/>
          </p:nvPr>
        </p:nvSpPr>
        <p:spPr>
          <a:xfrm>
            <a:off x="508000" y="644525"/>
            <a:ext cx="8128000" cy="13033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4.</a:t>
            </a:r>
            <a:r>
              <a:rPr lang="zh-CN" altLang="zh-CN" sz="2800"/>
              <a:t>机械效率： </a:t>
            </a:r>
            <a:br>
              <a:rPr lang="zh-CN" altLang="zh-CN" sz="2800"/>
            </a:br>
            <a:r>
              <a:rPr lang="zh-CN" altLang="zh-CN" sz="2800"/>
              <a:t>（</a:t>
            </a:r>
            <a:r>
              <a:rPr lang="en-US" altLang="zh-CN" sz="2800"/>
              <a:t>1</a:t>
            </a:r>
            <a:r>
              <a:rPr lang="zh-CN" altLang="zh-CN" sz="2800"/>
              <a:t>）定义：</a:t>
            </a:r>
            <a:r>
              <a:rPr lang="zh-CN" altLang="zh-CN" sz="2800" u="sng"/>
              <a:t>　　　　　</a:t>
            </a:r>
            <a:r>
              <a:rPr lang="zh-CN" altLang="zh-CN" sz="2800"/>
              <a:t>跟</a:t>
            </a:r>
            <a:r>
              <a:rPr lang="zh-CN" altLang="zh-CN" sz="2800" u="sng"/>
              <a:t>　　　　　</a:t>
            </a:r>
            <a:r>
              <a:rPr lang="zh-CN" altLang="zh-CN" sz="2800"/>
              <a:t>的比值．</a:t>
            </a:r>
            <a:br>
              <a:rPr lang="zh-CN" altLang="zh-CN" sz="2800"/>
            </a:br>
            <a:r>
              <a:rPr lang="zh-CN" altLang="zh-CN" sz="2800"/>
              <a:t>（</a:t>
            </a:r>
            <a:r>
              <a:rPr lang="en-US" altLang="zh-CN" sz="2800"/>
              <a:t>2</a:t>
            </a:r>
            <a:r>
              <a:rPr lang="zh-CN" altLang="zh-CN" sz="2800"/>
              <a:t>）公式：</a:t>
            </a:r>
            <a:r>
              <a:rPr lang="en-US" altLang="zh-CN" sz="2800" i="1"/>
              <a:t>η</a:t>
            </a:r>
            <a:r>
              <a:rPr lang="zh-CN" altLang="zh-CN" sz="2800"/>
              <a:t>＝</a:t>
            </a:r>
            <a:r>
              <a:rPr lang="zh-CN" altLang="zh-CN" sz="2800" u="sng"/>
              <a:t>　　　　　</a:t>
            </a:r>
            <a:r>
              <a:rPr lang="zh-CN" altLang="zh-CN" sz="2800"/>
              <a:t>．</a:t>
            </a:r>
            <a:br>
              <a:rPr lang="zh-CN" altLang="zh-CN" sz="2800"/>
            </a:br>
            <a:r>
              <a:rPr lang="zh-CN" altLang="zh-CN" sz="2800"/>
              <a:t>（</a:t>
            </a:r>
            <a:r>
              <a:rPr lang="en-US" altLang="zh-CN" sz="2800"/>
              <a:t>3</a:t>
            </a:r>
            <a:r>
              <a:rPr lang="zh-CN" altLang="zh-CN" sz="2800"/>
              <a:t>）有用功总小于总功，所以机械效率总小于</a:t>
            </a:r>
            <a:r>
              <a:rPr lang="zh-CN" altLang="zh-CN" sz="2800" u="sng"/>
              <a:t>　　　　　</a:t>
            </a:r>
            <a:r>
              <a:rPr lang="zh-CN" altLang="zh-CN" sz="2800"/>
              <a:t>．</a:t>
            </a:r>
            <a:br>
              <a:rPr lang="zh-CN" altLang="zh-CN" sz="2800"/>
            </a:br>
            <a:r>
              <a:rPr lang="zh-CN" altLang="zh-CN" sz="2800"/>
              <a:t>（</a:t>
            </a:r>
            <a:r>
              <a:rPr lang="en-US" altLang="zh-CN" sz="2800"/>
              <a:t>4</a:t>
            </a:r>
            <a:r>
              <a:rPr lang="zh-CN" altLang="zh-CN" sz="2800"/>
              <a:t>）提高机械效率的方法：减小机械自重、减小机件间的摩擦，增大物重．</a:t>
            </a:r>
            <a:br>
              <a:rPr lang="zh-CN" altLang="zh-CN" sz="2800"/>
            </a:br>
            <a:r>
              <a:rPr lang="zh-CN" altLang="zh-CN" sz="2800"/>
              <a:t>注意：机械效率与机械是省力还是费力无关，与做功多少无关，与功率大小无关．</a:t>
            </a:r>
            <a:endParaRPr lang="zh-CN" altLang="en-US" sz="2800"/>
          </a:p>
        </p:txBody>
      </p:sp>
      <p:sp>
        <p:nvSpPr>
          <p:cNvPr id="6148" name="矩形 1"/>
          <p:cNvSpPr/>
          <p:nvPr/>
        </p:nvSpPr>
        <p:spPr>
          <a:xfrm>
            <a:off x="5060950" y="1376363"/>
            <a:ext cx="903288" cy="523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总功</a:t>
            </a:r>
            <a:endParaRPr lang="zh-CN" altLang="en-US" sz="2800">
              <a:ea typeface="黑体" panose="02010609060101010101" pitchFamily="49" charset="-122"/>
            </a:endParaRPr>
          </a:p>
        </p:txBody>
      </p:sp>
      <p:sp>
        <p:nvSpPr>
          <p:cNvPr id="6149" name="矩形 2"/>
          <p:cNvSpPr/>
          <p:nvPr/>
        </p:nvSpPr>
        <p:spPr>
          <a:xfrm>
            <a:off x="1516063" y="3308350"/>
            <a:ext cx="363537" cy="5222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1</a:t>
            </a:r>
            <a:endParaRPr lang="zh-CN" altLang="en-US" sz="2800"/>
          </a:p>
        </p:txBody>
      </p:sp>
      <p:sp>
        <p:nvSpPr>
          <p:cNvPr id="6150" name="矩形 3"/>
          <p:cNvSpPr/>
          <p:nvPr/>
        </p:nvSpPr>
        <p:spPr>
          <a:xfrm>
            <a:off x="2757488" y="1376363"/>
            <a:ext cx="1260475" cy="523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有用功</a:t>
            </a:r>
            <a:endParaRPr lang="zh-CN" altLang="en-US" sz="2800">
              <a:ea typeface="黑体" panose="02010609060101010101" pitchFamily="49" charset="-122"/>
            </a:endParaRPr>
          </a:p>
        </p:txBody>
      </p:sp>
      <p:pic>
        <p:nvPicPr>
          <p:cNvPr id="6151" name="图片 4"/>
          <p:cNvPicPr>
            <a:picLocks noChangeAspect="1"/>
          </p:cNvPicPr>
          <p:nvPr/>
        </p:nvPicPr>
        <p:blipFill>
          <a:blip r:embed="rId2"/>
          <a:srcRect r="93475"/>
          <a:stretch>
            <a:fillRect/>
          </a:stretch>
        </p:blipFill>
        <p:spPr>
          <a:xfrm>
            <a:off x="3817938" y="1739900"/>
            <a:ext cx="528637" cy="854075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61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1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7" grpId="0"/>
      <p:bldP spid="6148" grpId="0"/>
      <p:bldP spid="6149" grpId="0"/>
      <p:bldP spid="615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7170" name="矩形 14"/>
          <p:cNvSpPr/>
          <p:nvPr/>
        </p:nvSpPr>
        <p:spPr>
          <a:xfrm>
            <a:off x="3725863" y="0"/>
            <a:ext cx="1841500" cy="461963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知识梳理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7171" name="箭头: 五边形 3"/>
          <p:cNvSpPr/>
          <p:nvPr/>
        </p:nvSpPr>
        <p:spPr>
          <a:xfrm>
            <a:off x="398463" y="719138"/>
            <a:ext cx="4529137" cy="558800"/>
          </a:xfrm>
          <a:prstGeom prst="homePlate">
            <a:avLst>
              <a:gd name="adj" fmla="val 49982"/>
            </a:avLst>
          </a:prstGeom>
          <a:solidFill>
            <a:srgbClr val="FF69B4"/>
          </a:solidFill>
          <a:ln w="12700">
            <a:solidFill>
              <a:srgbClr val="6F9526"/>
            </a:solidFill>
            <a:miter lim="800000"/>
          </a:ln>
        </p:spPr>
        <p:txBody>
          <a:bodyPr anchor="ctr" anchorCtr="0"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en-US" sz="2400" spc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二　常见简单机械的机械效率　 </a:t>
            </a:r>
            <a:endParaRPr lang="zh-CN" altLang="en-US" sz="240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717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3863" y="1354138"/>
            <a:ext cx="8334375" cy="5299075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8194" name="矩形 14"/>
          <p:cNvSpPr/>
          <p:nvPr/>
        </p:nvSpPr>
        <p:spPr>
          <a:xfrm>
            <a:off x="3725863" y="0"/>
            <a:ext cx="1841500" cy="461963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知识梳理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8195" name="标题 2"/>
          <p:cNvSpPr>
            <a:spLocks noGrp="1"/>
          </p:cNvSpPr>
          <p:nvPr>
            <p:ph type="title" idx="4294967295"/>
          </p:nvPr>
        </p:nvSpPr>
        <p:spPr>
          <a:xfrm>
            <a:off x="341313" y="901700"/>
            <a:ext cx="8461375" cy="13033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zh-CN" sz="2800"/>
              <a:t>注意：（</a:t>
            </a:r>
            <a:r>
              <a:rPr lang="en-US" altLang="zh-CN" sz="2800"/>
              <a:t>1</a:t>
            </a:r>
            <a:r>
              <a:rPr lang="zh-CN" altLang="zh-CN" sz="2800"/>
              <a:t>）滑轮组提升重物的机械效率的影响因素：物体重和动滑轮重（不计绳重和摩擦）</a:t>
            </a:r>
            <a:br>
              <a:rPr lang="zh-CN" altLang="zh-CN" sz="2800"/>
            </a:br>
            <a:r>
              <a:rPr lang="en-US" altLang="zh-CN" sz="2800"/>
              <a:t>①</a:t>
            </a:r>
            <a:r>
              <a:rPr lang="zh-CN" altLang="zh-CN" sz="2800"/>
              <a:t>同一滑轮组，提升物体越重，机械效率越</a:t>
            </a:r>
            <a:r>
              <a:rPr lang="zh-CN" altLang="zh-CN" sz="2800" u="sng"/>
              <a:t>　</a:t>
            </a:r>
            <a:r>
              <a:rPr lang="en-US" altLang="zh-CN" sz="2800" u="sng"/>
              <a:t>    </a:t>
            </a:r>
            <a:r>
              <a:rPr lang="zh-CN" altLang="zh-CN" sz="2800" u="sng"/>
              <a:t>　</a:t>
            </a:r>
            <a:r>
              <a:rPr lang="zh-CN" altLang="zh-CN" sz="2800"/>
              <a:t>；</a:t>
            </a:r>
            <a:br>
              <a:rPr lang="zh-CN" altLang="zh-CN" sz="2800"/>
            </a:br>
            <a:r>
              <a:rPr lang="en-US" altLang="zh-CN" sz="2800"/>
              <a:t>②</a:t>
            </a:r>
            <a:r>
              <a:rPr lang="zh-CN" altLang="zh-CN" sz="2800"/>
              <a:t>提升相同物体，动滑轮越多，机械效率越</a:t>
            </a:r>
            <a:r>
              <a:rPr lang="zh-CN" altLang="zh-CN" sz="2800" u="sng"/>
              <a:t>　</a:t>
            </a:r>
            <a:r>
              <a:rPr lang="en-US" altLang="zh-CN" sz="2800" u="sng"/>
              <a:t>    </a:t>
            </a:r>
            <a:r>
              <a:rPr lang="zh-CN" altLang="zh-CN" sz="2800" u="sng"/>
              <a:t>　</a:t>
            </a:r>
            <a:r>
              <a:rPr lang="zh-CN" altLang="zh-CN" sz="2800"/>
              <a:t>．</a:t>
            </a:r>
            <a:br>
              <a:rPr lang="en-US" altLang="zh-CN" sz="2800"/>
            </a:br>
            <a:r>
              <a:rPr lang="zh-CN" altLang="zh-CN" sz="2800"/>
              <a:t>（</a:t>
            </a:r>
            <a:r>
              <a:rPr lang="en-US" altLang="zh-CN" sz="2800"/>
              <a:t>2</a:t>
            </a:r>
            <a:r>
              <a:rPr lang="zh-CN" altLang="zh-CN" sz="2800"/>
              <a:t>）斜面机械效率的影响因素：斜面的倾斜程度和粗糙程度</a:t>
            </a:r>
            <a:br>
              <a:rPr lang="zh-CN" altLang="zh-CN" sz="2800"/>
            </a:br>
            <a:r>
              <a:rPr lang="en-US" altLang="zh-CN" sz="2800"/>
              <a:t>①</a:t>
            </a:r>
            <a:r>
              <a:rPr lang="zh-CN" altLang="zh-CN" sz="2800"/>
              <a:t>粗糙程度一定，倾斜程度越大，机械效率越</a:t>
            </a:r>
            <a:r>
              <a:rPr lang="zh-CN" altLang="zh-CN" sz="2800" u="sng"/>
              <a:t>　</a:t>
            </a:r>
            <a:r>
              <a:rPr lang="en-US" altLang="zh-CN" sz="2800" u="sng"/>
              <a:t>     </a:t>
            </a:r>
            <a:r>
              <a:rPr lang="zh-CN" altLang="zh-CN" sz="2800"/>
              <a:t>；</a:t>
            </a:r>
            <a:br>
              <a:rPr lang="zh-CN" altLang="zh-CN" sz="2800"/>
            </a:br>
            <a:r>
              <a:rPr lang="en-US" altLang="zh-CN" sz="2800"/>
              <a:t>②</a:t>
            </a:r>
            <a:r>
              <a:rPr lang="zh-CN" altLang="zh-CN" sz="2800"/>
              <a:t>倾斜程度一定，粗糙程度越大，机械效率</a:t>
            </a:r>
            <a:r>
              <a:rPr lang="zh-CN" altLang="zh-CN" sz="2800" u="sng"/>
              <a:t>　</a:t>
            </a:r>
            <a:r>
              <a:rPr lang="en-US" altLang="zh-CN" sz="2800" u="sng"/>
              <a:t>     </a:t>
            </a:r>
            <a:r>
              <a:rPr lang="zh-CN" altLang="zh-CN" sz="2800" u="sng"/>
              <a:t>　</a:t>
            </a:r>
            <a:r>
              <a:rPr lang="zh-CN" altLang="zh-CN" sz="2800"/>
              <a:t>．</a:t>
            </a:r>
            <a:endParaRPr lang="zh-CN" altLang="en-US" sz="2800"/>
          </a:p>
        </p:txBody>
      </p:sp>
      <p:sp>
        <p:nvSpPr>
          <p:cNvPr id="8196" name="矩形 2"/>
          <p:cNvSpPr/>
          <p:nvPr/>
        </p:nvSpPr>
        <p:spPr>
          <a:xfrm>
            <a:off x="7454900" y="2205038"/>
            <a:ext cx="542925" cy="523875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高</a:t>
            </a:r>
            <a:endParaRPr lang="zh-CN" altLang="en-US" sz="2800"/>
          </a:p>
        </p:txBody>
      </p:sp>
      <p:sp>
        <p:nvSpPr>
          <p:cNvPr id="8197" name="矩形 3"/>
          <p:cNvSpPr/>
          <p:nvPr/>
        </p:nvSpPr>
        <p:spPr>
          <a:xfrm>
            <a:off x="7454900" y="2905125"/>
            <a:ext cx="542925" cy="523875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低</a:t>
            </a:r>
            <a:endParaRPr lang="zh-CN" altLang="en-US" sz="2800"/>
          </a:p>
        </p:txBody>
      </p:sp>
      <p:sp>
        <p:nvSpPr>
          <p:cNvPr id="8198" name="矩形 4"/>
          <p:cNvSpPr/>
          <p:nvPr/>
        </p:nvSpPr>
        <p:spPr>
          <a:xfrm>
            <a:off x="7726363" y="4819650"/>
            <a:ext cx="544512" cy="523875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高</a:t>
            </a:r>
            <a:endParaRPr lang="zh-CN" altLang="en-US" sz="2800"/>
          </a:p>
        </p:txBody>
      </p:sp>
      <p:sp>
        <p:nvSpPr>
          <p:cNvPr id="8199" name="矩形 5"/>
          <p:cNvSpPr/>
          <p:nvPr/>
        </p:nvSpPr>
        <p:spPr>
          <a:xfrm>
            <a:off x="7454900" y="5432425"/>
            <a:ext cx="542925" cy="523875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低</a:t>
            </a:r>
            <a:endParaRPr lang="zh-CN" altLang="en-US" sz="28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1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1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1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1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81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1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5" grpId="0"/>
      <p:bldP spid="8196" grpId="0"/>
      <p:bldP spid="8197" grpId="0"/>
      <p:bldP spid="8198" grpId="0"/>
      <p:bldP spid="819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9218" name="标题 3"/>
          <p:cNvSpPr>
            <a:spLocks noGrp="1"/>
          </p:cNvSpPr>
          <p:nvPr>
            <p:ph type="title" idx="4294967295"/>
          </p:nvPr>
        </p:nvSpPr>
        <p:spPr>
          <a:xfrm>
            <a:off x="500063" y="882650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en-US" sz="2800"/>
              <a:t>一　  机械效率的基本概念　 </a:t>
            </a:r>
            <a:br>
              <a:rPr lang="en-US" altLang="zh-CN" sz="2800"/>
            </a:br>
            <a:r>
              <a:rPr lang="en-US" altLang="zh-CN" sz="2800"/>
              <a:t>        </a:t>
            </a:r>
            <a:r>
              <a:rPr lang="zh-CN" altLang="zh-CN" sz="2800"/>
              <a:t>（</a:t>
            </a:r>
            <a:r>
              <a:rPr lang="en-US" altLang="zh-CN" sz="2800"/>
              <a:t>2020·</a:t>
            </a:r>
            <a:r>
              <a:rPr lang="zh-CN" altLang="zh-CN" sz="2800"/>
              <a:t>凉山州）关于功率、机械效率，下列说法正确的是（　　）</a:t>
            </a:r>
            <a:br>
              <a:rPr lang="zh-CN" altLang="zh-CN" sz="2800"/>
            </a:br>
            <a:r>
              <a:rPr lang="en-US" altLang="zh-CN" sz="2800"/>
              <a:t>A</a:t>
            </a:r>
            <a:r>
              <a:rPr lang="zh-CN" altLang="zh-CN" sz="2800"/>
              <a:t>．做功越多的机械，其功率就越大</a:t>
            </a:r>
            <a:r>
              <a:rPr lang="en-US" altLang="zh-CN" sz="2800"/>
              <a:t>	</a:t>
            </a:r>
            <a:br>
              <a:rPr lang="zh-CN" altLang="zh-CN" sz="2800"/>
            </a:br>
            <a:r>
              <a:rPr lang="en-US" altLang="zh-CN" sz="2800"/>
              <a:t>B</a:t>
            </a:r>
            <a:r>
              <a:rPr lang="zh-CN" altLang="zh-CN" sz="2800"/>
              <a:t>．越省力的机械，其功率就越小</a:t>
            </a:r>
            <a:r>
              <a:rPr lang="en-US" altLang="zh-CN" sz="2800"/>
              <a:t>	</a:t>
            </a:r>
            <a:br>
              <a:rPr lang="zh-CN" altLang="zh-CN" sz="2800"/>
            </a:br>
            <a:r>
              <a:rPr lang="en-US" altLang="zh-CN" sz="2800"/>
              <a:t>C</a:t>
            </a:r>
            <a:r>
              <a:rPr lang="zh-CN" altLang="zh-CN" sz="2800"/>
              <a:t>．做功越慢的机械，其机械效率就越低</a:t>
            </a:r>
            <a:r>
              <a:rPr lang="en-US" altLang="zh-CN" sz="2800"/>
              <a:t>	</a:t>
            </a:r>
            <a:br>
              <a:rPr lang="zh-CN" altLang="zh-CN" sz="2800"/>
            </a:br>
            <a:r>
              <a:rPr lang="en-US" altLang="zh-CN" sz="2800"/>
              <a:t>D</a:t>
            </a:r>
            <a:r>
              <a:rPr lang="zh-CN" altLang="zh-CN" sz="2800"/>
              <a:t>．有用功与总功的比值越大的机械，其机械效率就越高</a:t>
            </a:r>
            <a:br>
              <a:rPr lang="zh-CN" altLang="zh-CN" sz="2800"/>
            </a:br>
            <a:endParaRPr lang="zh-CN" altLang="en-US" sz="2800"/>
          </a:p>
        </p:txBody>
      </p:sp>
      <p:pic>
        <p:nvPicPr>
          <p:cNvPr id="9219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4363" y="1689100"/>
            <a:ext cx="792162" cy="395288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9220" name="矩形 16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重难点突破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9221" name="矩形 1"/>
          <p:cNvSpPr/>
          <p:nvPr/>
        </p:nvSpPr>
        <p:spPr>
          <a:xfrm>
            <a:off x="2838450" y="2236788"/>
            <a:ext cx="481013" cy="5857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32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D</a:t>
            </a:r>
            <a:endParaRPr lang="zh-CN" altLang="en-US" sz="20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92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92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8" grpId="0"/>
      <p:bldP spid="9221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0242" name="矩形 16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重难点突破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0243" name="标题 2"/>
          <p:cNvSpPr>
            <a:spLocks noGrp="1"/>
          </p:cNvSpPr>
          <p:nvPr>
            <p:ph type="title" idx="4294967295"/>
          </p:nvPr>
        </p:nvSpPr>
        <p:spPr>
          <a:xfrm>
            <a:off x="508000" y="1854200"/>
            <a:ext cx="8128000" cy="2736850"/>
          </a:xfrm>
          <a:prstGeom prst="rect">
            <a:avLst/>
          </a:prstGeom>
          <a:noFill/>
          <a:ln>
            <a:solidFill>
              <a:schemeClr val="tx1"/>
            </a:solidFill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zh-CN" sz="2800"/>
              <a:t>【点拔】功率表示物体做功的快慢；机械效率表示物体做的有用功占总功的比例，两种没有关系．</a:t>
            </a:r>
            <a:br>
              <a:rPr lang="zh-CN" altLang="zh-CN" sz="2800"/>
            </a:br>
            <a:r>
              <a:rPr lang="zh-CN" altLang="zh-CN" sz="2800"/>
              <a:t>机械效率与机械是否省力、做功多少、做功快慢无关，且机械效率总是＜</a:t>
            </a:r>
            <a:r>
              <a:rPr lang="en-US" altLang="zh-CN" sz="2800"/>
              <a:t>1</a:t>
            </a:r>
            <a:br>
              <a:rPr lang="zh-CN" altLang="zh-CN" sz="2800"/>
            </a:br>
            <a:endParaRPr lang="zh-CN" altLang="en-US" sz="28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0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1266" name="标题 2"/>
          <p:cNvSpPr>
            <a:spLocks noGrp="1"/>
          </p:cNvSpPr>
          <p:nvPr>
            <p:ph type="title" idx="4294967295"/>
          </p:nvPr>
        </p:nvSpPr>
        <p:spPr>
          <a:xfrm>
            <a:off x="508000" y="1181100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                 </a:t>
            </a:r>
            <a:r>
              <a:rPr lang="zh-CN" altLang="zh-CN" sz="2800"/>
              <a:t>某建筑工地要将同一个箱子从地面搬上二楼，如果分别采用如右图所示的两种方式搬运，关于</a:t>
            </a:r>
            <a:r>
              <a:rPr lang="en-US" altLang="zh-CN" sz="2800" i="1"/>
              <a:t>F</a:t>
            </a:r>
            <a:r>
              <a:rPr lang="en-US" altLang="zh-CN" sz="2800" baseline="-25000"/>
              <a:t>1</a:t>
            </a:r>
            <a:r>
              <a:rPr lang="zh-CN" altLang="zh-CN" sz="2800"/>
              <a:t>和</a:t>
            </a:r>
            <a:r>
              <a:rPr lang="en-US" altLang="zh-CN" sz="2800" i="1"/>
              <a:t>F</a:t>
            </a:r>
            <a:r>
              <a:rPr lang="en-US" altLang="zh-CN" sz="2800" baseline="-25000"/>
              <a:t>2</a:t>
            </a:r>
            <a:r>
              <a:rPr lang="zh-CN" altLang="zh-CN" sz="2800"/>
              <a:t>做功的情况，以下判断正确的是（　　）</a:t>
            </a:r>
            <a:br>
              <a:rPr lang="zh-CN" altLang="zh-CN" sz="2800"/>
            </a:br>
            <a:r>
              <a:rPr lang="en-US" altLang="zh-CN" sz="2800"/>
              <a:t>A</a:t>
            </a:r>
            <a:r>
              <a:rPr lang="zh-CN" altLang="zh-CN" sz="2800"/>
              <a:t>．两种方式机械效率一定相等</a:t>
            </a:r>
            <a:br>
              <a:rPr lang="zh-CN" altLang="zh-CN" sz="2800"/>
            </a:br>
            <a:r>
              <a:rPr lang="en-US" altLang="zh-CN" sz="2800"/>
              <a:t>B</a:t>
            </a:r>
            <a:r>
              <a:rPr lang="zh-CN" altLang="zh-CN" sz="2800"/>
              <a:t>．两种方式功率一定相等</a:t>
            </a:r>
            <a:br>
              <a:rPr lang="zh-CN" altLang="zh-CN" sz="2800"/>
            </a:br>
            <a:r>
              <a:rPr lang="en-US" altLang="zh-CN" sz="2800"/>
              <a:t>C</a:t>
            </a:r>
            <a:r>
              <a:rPr lang="zh-CN" altLang="zh-CN" sz="2800"/>
              <a:t>．两种方式所做的总功一定相等</a:t>
            </a:r>
            <a:br>
              <a:rPr lang="zh-CN" altLang="zh-CN" sz="2800"/>
            </a:br>
            <a:r>
              <a:rPr lang="en-US" altLang="zh-CN" sz="2800"/>
              <a:t>D</a:t>
            </a:r>
            <a:r>
              <a:rPr lang="zh-CN" altLang="zh-CN" sz="2800"/>
              <a:t>．两种方式所做的有用功一定相等</a:t>
            </a:r>
            <a:br>
              <a:rPr lang="zh-CN" altLang="zh-CN" sz="2800"/>
            </a:br>
            <a:endParaRPr lang="zh-CN" altLang="en-US" sz="2800"/>
          </a:p>
        </p:txBody>
      </p:sp>
      <p:pic>
        <p:nvPicPr>
          <p:cNvPr id="11267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0725" y="1344613"/>
            <a:ext cx="1323975" cy="487362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1268" name="矩形 5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重难点突破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11269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05513" y="3194050"/>
            <a:ext cx="2543175" cy="1795463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1270" name="矩形 6"/>
          <p:cNvSpPr/>
          <p:nvPr/>
        </p:nvSpPr>
        <p:spPr>
          <a:xfrm>
            <a:off x="7439025" y="2546350"/>
            <a:ext cx="481013" cy="584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32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D</a:t>
            </a:r>
            <a:endParaRPr lang="zh-CN" altLang="en-US" sz="20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12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12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2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6" grpId="0"/>
      <p:bldP spid="11270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2290" name="标题 3"/>
          <p:cNvSpPr>
            <a:spLocks noGrp="1"/>
          </p:cNvSpPr>
          <p:nvPr>
            <p:ph type="title" idx="4294967295"/>
          </p:nvPr>
        </p:nvSpPr>
        <p:spPr>
          <a:xfrm>
            <a:off x="500063" y="882650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en-US" sz="2800"/>
              <a:t>二　  滑轮组的机械效率　 </a:t>
            </a:r>
            <a:br>
              <a:rPr lang="en-US" altLang="zh-CN" sz="2800"/>
            </a:br>
            <a:r>
              <a:rPr lang="en-US" altLang="zh-CN" sz="2800"/>
              <a:t>          </a:t>
            </a:r>
            <a:r>
              <a:rPr lang="zh-CN" altLang="zh-CN" sz="2800"/>
              <a:t>（</a:t>
            </a:r>
            <a:r>
              <a:rPr lang="en-US" altLang="zh-CN" sz="2800"/>
              <a:t>2020·</a:t>
            </a:r>
            <a:r>
              <a:rPr lang="zh-CN" altLang="zh-CN" sz="2800"/>
              <a:t>永州）如右图所示，用力</a:t>
            </a:r>
            <a:r>
              <a:rPr lang="en-US" altLang="zh-CN" sz="2800" i="1"/>
              <a:t>F</a:t>
            </a:r>
            <a:r>
              <a:rPr lang="zh-CN" altLang="zh-CN" sz="2800"/>
              <a:t>将重力</a:t>
            </a:r>
            <a:r>
              <a:rPr lang="en-US" altLang="zh-CN" sz="2800" i="1"/>
              <a:t>G</a:t>
            </a:r>
            <a:r>
              <a:rPr lang="zh-CN" altLang="zh-CN" sz="2800"/>
              <a:t>＝</a:t>
            </a:r>
            <a:r>
              <a:rPr lang="en-US" altLang="zh-CN" sz="2800"/>
              <a:t>10 N</a:t>
            </a:r>
            <a:r>
              <a:rPr lang="zh-CN" altLang="zh-CN" sz="2800"/>
              <a:t>的物体匀速向上提升</a:t>
            </a:r>
            <a:r>
              <a:rPr lang="en-US" altLang="zh-CN" sz="2800"/>
              <a:t>2 m</a:t>
            </a:r>
            <a:r>
              <a:rPr lang="zh-CN" altLang="zh-CN" sz="2800"/>
              <a:t>，动滑轮重</a:t>
            </a:r>
            <a:r>
              <a:rPr lang="en-US" altLang="zh-CN" sz="2800"/>
              <a:t>2 N</a:t>
            </a:r>
            <a:r>
              <a:rPr lang="zh-CN" altLang="zh-CN" sz="2800"/>
              <a:t>（不计绳重摩擦），下列正确的是（　　）</a:t>
            </a:r>
            <a:br>
              <a:rPr lang="zh-CN" altLang="zh-CN" sz="2800"/>
            </a:br>
            <a:r>
              <a:rPr lang="en-US" altLang="zh-CN" sz="2800"/>
              <a:t>A</a:t>
            </a:r>
            <a:r>
              <a:rPr lang="zh-CN" altLang="zh-CN" sz="2800"/>
              <a:t>．绳子末端移动的距离为</a:t>
            </a:r>
            <a:r>
              <a:rPr lang="en-US" altLang="zh-CN" sz="2800"/>
              <a:t>1 m	          </a:t>
            </a:r>
            <a:br>
              <a:rPr lang="zh-CN" altLang="zh-CN" sz="2800"/>
            </a:br>
            <a:r>
              <a:rPr lang="en-US" altLang="zh-CN" sz="2800"/>
              <a:t>B</a:t>
            </a:r>
            <a:r>
              <a:rPr lang="zh-CN" altLang="zh-CN" sz="2800"/>
              <a:t>．拉力大小为</a:t>
            </a:r>
            <a:r>
              <a:rPr lang="en-US" altLang="zh-CN" sz="2800"/>
              <a:t>5 N	</a:t>
            </a:r>
            <a:br>
              <a:rPr lang="zh-CN" altLang="zh-CN" sz="2800"/>
            </a:br>
            <a:r>
              <a:rPr lang="en-US" altLang="zh-CN" sz="2800"/>
              <a:t>C</a:t>
            </a:r>
            <a:r>
              <a:rPr lang="zh-CN" altLang="zh-CN" sz="2800"/>
              <a:t>．滑轮组的机械效率为</a:t>
            </a:r>
            <a:r>
              <a:rPr lang="en-US" altLang="zh-CN" sz="2800"/>
              <a:t>100%	             </a:t>
            </a:r>
            <a:br>
              <a:rPr lang="zh-CN" altLang="zh-CN" sz="2800"/>
            </a:br>
            <a:r>
              <a:rPr lang="en-US" altLang="zh-CN" sz="2800"/>
              <a:t>D</a:t>
            </a:r>
            <a:r>
              <a:rPr lang="zh-CN" altLang="zh-CN" sz="2800"/>
              <a:t>．物体克服重力所做的功为</a:t>
            </a:r>
            <a:r>
              <a:rPr lang="en-US" altLang="zh-CN" sz="2800"/>
              <a:t>20 J</a:t>
            </a:r>
            <a:br>
              <a:rPr lang="zh-CN" altLang="zh-CN" sz="2800"/>
            </a:br>
            <a:endParaRPr lang="zh-CN" altLang="en-US" sz="2800"/>
          </a:p>
        </p:txBody>
      </p:sp>
      <p:pic>
        <p:nvPicPr>
          <p:cNvPr id="12291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4850" y="1700213"/>
            <a:ext cx="811213" cy="404812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2292" name="矩形 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重难点突破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12293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48450" y="3073400"/>
            <a:ext cx="1293813" cy="2586038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2294" name="矩形 5"/>
          <p:cNvSpPr/>
          <p:nvPr/>
        </p:nvSpPr>
        <p:spPr>
          <a:xfrm>
            <a:off x="5326063" y="2901950"/>
            <a:ext cx="482600" cy="584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32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D</a:t>
            </a:r>
            <a:endParaRPr lang="zh-CN" altLang="en-US" sz="20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2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22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22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2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0" grpId="0"/>
      <p:bldP spid="1229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3314" name="矩形 16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重难点突破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3315" name="标题 2"/>
          <p:cNvSpPr>
            <a:spLocks noGrp="1"/>
          </p:cNvSpPr>
          <p:nvPr>
            <p:ph type="title" idx="4294967295"/>
          </p:nvPr>
        </p:nvSpPr>
        <p:spPr>
          <a:xfrm>
            <a:off x="508000" y="1460500"/>
            <a:ext cx="8128000" cy="3670300"/>
          </a:xfrm>
          <a:prstGeom prst="rect">
            <a:avLst/>
          </a:prstGeom>
          <a:noFill/>
          <a:ln>
            <a:solidFill>
              <a:schemeClr val="tx1"/>
            </a:solidFill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zh-CN" sz="2800"/>
              <a:t>【点拔】提升物体的过程中，</a:t>
            </a:r>
            <a:r>
              <a:rPr lang="en-US" altLang="zh-CN" sz="2800" i="1"/>
              <a:t>W</a:t>
            </a:r>
            <a:r>
              <a:rPr lang="zh-CN" altLang="zh-CN" sz="2800" baseline="-25000"/>
              <a:t>有用</a:t>
            </a:r>
            <a:r>
              <a:rPr lang="zh-CN" altLang="zh-CN" sz="2800"/>
              <a:t>指克服物体重力做的功，</a:t>
            </a:r>
            <a:r>
              <a:rPr lang="en-US" altLang="zh-CN" sz="2800" i="1"/>
              <a:t>W</a:t>
            </a:r>
            <a:r>
              <a:rPr lang="zh-CN" altLang="zh-CN" sz="2800" baseline="-25000"/>
              <a:t>总</a:t>
            </a:r>
            <a:r>
              <a:rPr lang="zh-CN" altLang="zh-CN" sz="2800"/>
              <a:t>指拉力做的功，机械效率</a:t>
            </a:r>
            <a:r>
              <a:rPr lang="en-US" altLang="zh-CN" sz="2800" i="1"/>
              <a:t>η</a:t>
            </a:r>
            <a:r>
              <a:rPr lang="zh-CN" altLang="zh-CN" sz="2800"/>
              <a:t>＝</a:t>
            </a:r>
            <a:r>
              <a:rPr lang="en-US" altLang="zh-CN" sz="2800"/>
              <a:t>       </a:t>
            </a:r>
            <a:r>
              <a:rPr lang="zh-CN" altLang="zh-CN" sz="2800"/>
              <a:t>＜</a:t>
            </a:r>
            <a:r>
              <a:rPr lang="en-US" altLang="zh-CN" sz="2800"/>
              <a:t>100%</a:t>
            </a:r>
            <a:r>
              <a:rPr lang="zh-CN" altLang="zh-CN" sz="2800"/>
              <a:t>；</a:t>
            </a:r>
            <a:br>
              <a:rPr lang="zh-CN" altLang="zh-CN" sz="2800"/>
            </a:br>
            <a:r>
              <a:rPr lang="zh-CN" altLang="zh-CN" sz="2800"/>
              <a:t>水平匀速拉动物体时，</a:t>
            </a:r>
            <a:r>
              <a:rPr lang="en-US" altLang="zh-CN" sz="2800" i="1"/>
              <a:t>W</a:t>
            </a:r>
            <a:r>
              <a:rPr lang="zh-CN" altLang="zh-CN" sz="2800" baseline="-25000"/>
              <a:t>有用</a:t>
            </a:r>
            <a:r>
              <a:rPr lang="zh-CN" altLang="zh-CN" sz="2800"/>
              <a:t>指克服物体摩擦力做的功，</a:t>
            </a:r>
            <a:r>
              <a:rPr lang="en-US" altLang="zh-CN" sz="2800" i="1"/>
              <a:t>W</a:t>
            </a:r>
            <a:r>
              <a:rPr lang="zh-CN" altLang="zh-CN" sz="2800" baseline="-25000"/>
              <a:t>总</a:t>
            </a:r>
            <a:r>
              <a:rPr lang="zh-CN" altLang="zh-CN" sz="2800"/>
              <a:t>指拉力做的功，机械效率</a:t>
            </a:r>
            <a:r>
              <a:rPr lang="en-US" altLang="zh-CN" sz="2800" i="1"/>
              <a:t>η</a:t>
            </a:r>
            <a:r>
              <a:rPr lang="zh-CN" altLang="zh-CN" sz="2800"/>
              <a:t>＝</a:t>
            </a:r>
            <a:r>
              <a:rPr lang="en-US" altLang="zh-CN" sz="2800"/>
              <a:t>         </a:t>
            </a:r>
            <a:r>
              <a:rPr lang="zh-CN" altLang="zh-CN" sz="2800"/>
              <a:t>＜</a:t>
            </a:r>
            <a:r>
              <a:rPr lang="en-US" altLang="zh-CN" sz="2800"/>
              <a:t>100%.</a:t>
            </a:r>
            <a:br>
              <a:rPr lang="zh-CN" altLang="zh-CN" sz="2800"/>
            </a:br>
            <a:endParaRPr lang="zh-CN" altLang="en-US" sz="2800"/>
          </a:p>
        </p:txBody>
      </p:sp>
      <p:pic>
        <p:nvPicPr>
          <p:cNvPr id="13316" name="图片 1"/>
          <p:cNvPicPr>
            <a:picLocks noChangeAspect="1"/>
          </p:cNvPicPr>
          <p:nvPr/>
        </p:nvPicPr>
        <p:blipFill>
          <a:blip r:embed="rId2"/>
          <a:srcRect r="92738"/>
          <a:stretch>
            <a:fillRect/>
          </a:stretch>
        </p:blipFill>
        <p:spPr>
          <a:xfrm>
            <a:off x="6986588" y="1828800"/>
            <a:ext cx="663575" cy="1350963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13317" name="图片 4"/>
          <p:cNvPicPr>
            <a:picLocks noChangeAspect="1"/>
          </p:cNvPicPr>
          <p:nvPr/>
        </p:nvPicPr>
        <p:blipFill>
          <a:blip r:embed="rId2"/>
          <a:srcRect r="92738"/>
          <a:stretch>
            <a:fillRect/>
          </a:stretch>
        </p:blipFill>
        <p:spPr>
          <a:xfrm>
            <a:off x="6321425" y="3789363"/>
            <a:ext cx="665163" cy="1350962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3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33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33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4338" name="标题 2"/>
          <p:cNvSpPr>
            <a:spLocks noGrp="1"/>
          </p:cNvSpPr>
          <p:nvPr>
            <p:ph type="title" idx="4294967295"/>
          </p:nvPr>
        </p:nvSpPr>
        <p:spPr>
          <a:xfrm>
            <a:off x="498475" y="835025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ts val="4200"/>
              </a:lnSpc>
            </a:pPr>
            <a:r>
              <a:rPr lang="en-US" altLang="zh-CN" sz="2800"/>
              <a:t>               </a:t>
            </a:r>
            <a:r>
              <a:rPr lang="zh-CN" altLang="zh-CN" sz="2800"/>
              <a:t>（</a:t>
            </a:r>
            <a:r>
              <a:rPr lang="en-US" altLang="zh-CN" sz="2800"/>
              <a:t>2020·</a:t>
            </a:r>
            <a:r>
              <a:rPr lang="zh-CN" altLang="zh-CN" sz="2800"/>
              <a:t>滨州）如下图所示，重</a:t>
            </a:r>
            <a:r>
              <a:rPr lang="en-US" altLang="zh-CN" sz="2800"/>
              <a:t>800 N</a:t>
            </a:r>
            <a:r>
              <a:rPr lang="zh-CN" altLang="zh-CN" sz="2800"/>
              <a:t>的物体在</a:t>
            </a:r>
            <a:r>
              <a:rPr lang="en-US" altLang="zh-CN" sz="2800"/>
              <a:t>100 N</a:t>
            </a:r>
            <a:r>
              <a:rPr lang="zh-CN" altLang="zh-CN" sz="2800"/>
              <a:t>水平拉力</a:t>
            </a:r>
            <a:r>
              <a:rPr lang="en-US" altLang="zh-CN" sz="2800" i="1"/>
              <a:t>F</a:t>
            </a:r>
            <a:r>
              <a:rPr lang="zh-CN" altLang="zh-CN" sz="2800"/>
              <a:t>的作用下，以</a:t>
            </a:r>
            <a:r>
              <a:rPr lang="en-US" altLang="zh-CN" sz="2800"/>
              <a:t>0.1 m/s</a:t>
            </a:r>
            <a:r>
              <a:rPr lang="zh-CN" altLang="zh-CN" sz="2800"/>
              <a:t>的速度沿水平地面向左匀速直线运动了</a:t>
            </a:r>
            <a:r>
              <a:rPr lang="en-US" altLang="zh-CN" sz="2800"/>
              <a:t>20 S</a:t>
            </a:r>
            <a:r>
              <a:rPr lang="zh-CN" altLang="zh-CN" sz="2800"/>
              <a:t>，滑轮组的机械效率为</a:t>
            </a:r>
            <a:r>
              <a:rPr lang="en-US" altLang="zh-CN" sz="2800"/>
              <a:t>60%.</a:t>
            </a:r>
            <a:r>
              <a:rPr lang="zh-CN" altLang="zh-CN" sz="2800"/>
              <a:t>在此过程中，下列说法正确的是（　　）</a:t>
            </a:r>
            <a:br>
              <a:rPr lang="zh-CN" altLang="zh-CN" sz="2800"/>
            </a:br>
            <a:r>
              <a:rPr lang="en-US" altLang="zh-CN" sz="2800"/>
              <a:t>A.</a:t>
            </a:r>
            <a:r>
              <a:rPr lang="zh-CN" altLang="zh-CN" sz="2800"/>
              <a:t>拉力</a:t>
            </a:r>
            <a:r>
              <a:rPr lang="en-US" altLang="zh-CN" sz="2800" i="1"/>
              <a:t>F</a:t>
            </a:r>
            <a:r>
              <a:rPr lang="zh-CN" altLang="zh-CN" sz="2800"/>
              <a:t>做的功为</a:t>
            </a:r>
            <a:r>
              <a:rPr lang="en-US" altLang="zh-CN" sz="2800"/>
              <a:t>400 J</a:t>
            </a:r>
            <a:br>
              <a:rPr lang="zh-CN" altLang="zh-CN" sz="2800"/>
            </a:br>
            <a:r>
              <a:rPr lang="en-US" altLang="zh-CN" sz="2800"/>
              <a:t>B</a:t>
            </a:r>
            <a:r>
              <a:rPr lang="zh-CN" altLang="zh-CN" sz="2800"/>
              <a:t>．物体与地面间的滑动摩擦力为</a:t>
            </a:r>
            <a:r>
              <a:rPr lang="en-US" altLang="zh-CN" sz="2800"/>
              <a:t>180 N</a:t>
            </a:r>
            <a:br>
              <a:rPr lang="zh-CN" altLang="zh-CN" sz="2800"/>
            </a:br>
            <a:r>
              <a:rPr lang="en-US" altLang="zh-CN" sz="2800"/>
              <a:t>C</a:t>
            </a:r>
            <a:r>
              <a:rPr lang="zh-CN" altLang="zh-CN" sz="2800"/>
              <a:t>．额外功的功率为</a:t>
            </a:r>
            <a:r>
              <a:rPr lang="en-US" altLang="zh-CN" sz="2800"/>
              <a:t>8 W</a:t>
            </a:r>
            <a:br>
              <a:rPr lang="zh-CN" altLang="zh-CN" sz="2800"/>
            </a:br>
            <a:r>
              <a:rPr lang="en-US" altLang="zh-CN" sz="2800"/>
              <a:t>D</a:t>
            </a:r>
            <a:r>
              <a:rPr lang="zh-CN" altLang="zh-CN" sz="2800"/>
              <a:t>．若物体的重力和运动速度不变，只增大水平地面的粗糙程度，则滑轮组的机械效率会降低</a:t>
            </a:r>
            <a:br>
              <a:rPr lang="zh-CN" altLang="zh-CN" sz="2800"/>
            </a:br>
            <a:endParaRPr lang="zh-CN" altLang="en-US" sz="2800"/>
          </a:p>
        </p:txBody>
      </p:sp>
      <p:pic>
        <p:nvPicPr>
          <p:cNvPr id="14339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5325" y="912813"/>
            <a:ext cx="1339850" cy="4953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4340" name="矩形 5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重难点突破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14341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68838" y="3017838"/>
            <a:ext cx="3444875" cy="1042987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4342" name="矩形 6"/>
          <p:cNvSpPr/>
          <p:nvPr/>
        </p:nvSpPr>
        <p:spPr>
          <a:xfrm>
            <a:off x="1049338" y="2954338"/>
            <a:ext cx="458787" cy="584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32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B</a:t>
            </a:r>
            <a:endParaRPr lang="zh-CN" altLang="en-US" sz="20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3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43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43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43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8" grpId="0"/>
      <p:bldP spid="1434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5362" name="标题 2"/>
          <p:cNvSpPr>
            <a:spLocks noGrp="1"/>
          </p:cNvSpPr>
          <p:nvPr>
            <p:ph type="title" idx="4294967295"/>
          </p:nvPr>
        </p:nvSpPr>
        <p:spPr>
          <a:xfrm>
            <a:off x="500063" y="882650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ts val="4500"/>
              </a:lnSpc>
            </a:pPr>
            <a:r>
              <a:rPr lang="zh-CN" altLang="en-US" sz="2800"/>
              <a:t>三　  斜面的机械效率　 </a:t>
            </a:r>
            <a:br>
              <a:rPr lang="en-US" altLang="zh-CN" sz="2800"/>
            </a:br>
            <a:r>
              <a:rPr lang="en-US" altLang="zh-CN" sz="2800"/>
              <a:t>        </a:t>
            </a:r>
            <a:r>
              <a:rPr lang="zh-CN" altLang="zh-CN" sz="2800"/>
              <a:t>（</a:t>
            </a:r>
            <a:r>
              <a:rPr lang="en-US" altLang="zh-CN" sz="2800"/>
              <a:t>2020·</a:t>
            </a:r>
            <a:r>
              <a:rPr lang="zh-CN" altLang="zh-CN" sz="2800"/>
              <a:t>丹东）如下图，在斜面上将一个重为</a:t>
            </a:r>
            <a:r>
              <a:rPr lang="en-US" altLang="zh-CN" sz="2800"/>
              <a:t>15 N</a:t>
            </a:r>
            <a:r>
              <a:rPr lang="zh-CN" altLang="zh-CN" sz="2800"/>
              <a:t>的物体匀速从斜面底端拉到顶端，沿斜面向上的拉力</a:t>
            </a:r>
            <a:r>
              <a:rPr lang="en-US" altLang="zh-CN" sz="2800" i="1"/>
              <a:t>F</a:t>
            </a:r>
            <a:r>
              <a:rPr lang="zh-CN" altLang="zh-CN" sz="2800"/>
              <a:t>＝</a:t>
            </a:r>
            <a:r>
              <a:rPr lang="en-US" altLang="zh-CN" sz="2800"/>
              <a:t>6 N</a:t>
            </a:r>
            <a:r>
              <a:rPr lang="zh-CN" altLang="zh-CN" sz="2800"/>
              <a:t>，斜面长</a:t>
            </a:r>
            <a:r>
              <a:rPr lang="en-US" altLang="zh-CN" sz="2800" i="1"/>
              <a:t>S</a:t>
            </a:r>
            <a:r>
              <a:rPr lang="zh-CN" altLang="zh-CN" sz="2800"/>
              <a:t>＝</a:t>
            </a:r>
            <a:r>
              <a:rPr lang="en-US" altLang="zh-CN" sz="2800"/>
              <a:t>1.2 m</a:t>
            </a:r>
            <a:r>
              <a:rPr lang="zh-CN" altLang="zh-CN" sz="2800"/>
              <a:t>、斜面高</a:t>
            </a:r>
            <a:r>
              <a:rPr lang="en-US" altLang="zh-CN" sz="2800" i="1"/>
              <a:t>h</a:t>
            </a:r>
            <a:r>
              <a:rPr lang="zh-CN" altLang="zh-CN" sz="2800"/>
              <a:t>＝</a:t>
            </a:r>
            <a:r>
              <a:rPr lang="en-US" altLang="zh-CN" sz="2800"/>
              <a:t>0.3 m</a:t>
            </a:r>
            <a:r>
              <a:rPr lang="zh-CN" altLang="zh-CN" sz="2800"/>
              <a:t>．下列说法正确的是（　　）</a:t>
            </a:r>
            <a:br>
              <a:rPr lang="zh-CN" altLang="zh-CN" sz="2800"/>
            </a:br>
            <a:r>
              <a:rPr lang="en-US" altLang="zh-CN" sz="2800"/>
              <a:t>A.</a:t>
            </a:r>
            <a:r>
              <a:rPr lang="zh-CN" altLang="zh-CN" sz="2800"/>
              <a:t>克服物体重力做功</a:t>
            </a:r>
            <a:r>
              <a:rPr lang="en-US" altLang="zh-CN" sz="2800"/>
              <a:t>7.2 J	                 </a:t>
            </a:r>
            <a:br>
              <a:rPr lang="zh-CN" altLang="zh-CN" sz="2800"/>
            </a:br>
            <a:r>
              <a:rPr lang="en-US" altLang="zh-CN" sz="2800"/>
              <a:t>B</a:t>
            </a:r>
            <a:r>
              <a:rPr lang="zh-CN" altLang="zh-CN" sz="2800"/>
              <a:t>．额外功为</a:t>
            </a:r>
            <a:r>
              <a:rPr lang="en-US" altLang="zh-CN" sz="2800"/>
              <a:t>1.8 J	</a:t>
            </a:r>
            <a:br>
              <a:rPr lang="zh-CN" altLang="zh-CN" sz="2800"/>
            </a:br>
            <a:r>
              <a:rPr lang="en-US" altLang="zh-CN" sz="2800"/>
              <a:t>C</a:t>
            </a:r>
            <a:r>
              <a:rPr lang="zh-CN" altLang="zh-CN" sz="2800"/>
              <a:t>．物体受到的摩擦力为</a:t>
            </a:r>
            <a:r>
              <a:rPr lang="en-US" altLang="zh-CN" sz="2800"/>
              <a:t>2.25 N	                </a:t>
            </a:r>
            <a:br>
              <a:rPr lang="zh-CN" altLang="zh-CN" sz="2800"/>
            </a:br>
            <a:r>
              <a:rPr lang="en-US" altLang="zh-CN" sz="2800"/>
              <a:t>D</a:t>
            </a:r>
            <a:r>
              <a:rPr lang="zh-CN" altLang="zh-CN" sz="2800"/>
              <a:t>．斜面的机械效率为</a:t>
            </a:r>
            <a:r>
              <a:rPr lang="en-US" altLang="zh-CN" sz="2800"/>
              <a:t>37.5%</a:t>
            </a:r>
            <a:endParaRPr lang="zh-CN" altLang="en-US" sz="2800"/>
          </a:p>
        </p:txBody>
      </p:sp>
      <p:sp>
        <p:nvSpPr>
          <p:cNvPr id="15363" name="矩形 16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重难点突破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15364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8975" y="1611313"/>
            <a:ext cx="730250" cy="390525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15365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64175" y="3370263"/>
            <a:ext cx="2979738" cy="1303337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5366" name="矩形 5"/>
          <p:cNvSpPr/>
          <p:nvPr/>
        </p:nvSpPr>
        <p:spPr>
          <a:xfrm>
            <a:off x="4564063" y="3209925"/>
            <a:ext cx="458787" cy="584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32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C</a:t>
            </a:r>
            <a:endParaRPr lang="zh-CN" altLang="en-US" sz="20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3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5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53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53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53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2" grpId="0"/>
      <p:bldP spid="15366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6386" name="矩形 16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重难点突破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6387" name="标题 2"/>
          <p:cNvSpPr>
            <a:spLocks noGrp="1"/>
          </p:cNvSpPr>
          <p:nvPr>
            <p:ph type="title" idx="4294967295"/>
          </p:nvPr>
        </p:nvSpPr>
        <p:spPr>
          <a:xfrm>
            <a:off x="461963" y="1169988"/>
            <a:ext cx="8128000" cy="4478337"/>
          </a:xfrm>
          <a:prstGeom prst="rect">
            <a:avLst/>
          </a:prstGeom>
          <a:noFill/>
          <a:ln>
            <a:solidFill>
              <a:schemeClr val="tx1"/>
            </a:solidFill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200000"/>
              </a:lnSpc>
            </a:pPr>
            <a:r>
              <a:rPr lang="zh-CN" altLang="zh-CN" sz="2800"/>
              <a:t>【点拔】（</a:t>
            </a:r>
            <a:r>
              <a:rPr lang="en-US" altLang="zh-CN" sz="2800"/>
              <a:t>1</a:t>
            </a:r>
            <a:r>
              <a:rPr lang="zh-CN" altLang="zh-CN" sz="2800"/>
              <a:t>）对斜面，</a:t>
            </a:r>
            <a:r>
              <a:rPr lang="en-US" altLang="zh-CN" sz="2800" i="1"/>
              <a:t>W</a:t>
            </a:r>
            <a:r>
              <a:rPr lang="zh-CN" altLang="zh-CN" sz="2800" baseline="-25000"/>
              <a:t>有</a:t>
            </a:r>
            <a:r>
              <a:rPr lang="zh-CN" altLang="zh-CN" sz="2800"/>
              <a:t>＝</a:t>
            </a:r>
            <a:r>
              <a:rPr lang="en-US" altLang="zh-CN" sz="2800" i="1"/>
              <a:t>Gh</a:t>
            </a:r>
            <a:r>
              <a:rPr lang="zh-CN" altLang="zh-CN" sz="2800"/>
              <a:t>，</a:t>
            </a:r>
            <a:r>
              <a:rPr lang="en-US" altLang="zh-CN" sz="2800" i="1"/>
              <a:t>W</a:t>
            </a:r>
            <a:r>
              <a:rPr lang="zh-CN" altLang="zh-CN" sz="2800" baseline="-25000"/>
              <a:t>额</a:t>
            </a:r>
            <a:r>
              <a:rPr lang="zh-CN" altLang="zh-CN" sz="2800"/>
              <a:t>＝</a:t>
            </a:r>
            <a:r>
              <a:rPr lang="en-US" altLang="zh-CN" sz="2800" i="1"/>
              <a:t>fs</a:t>
            </a:r>
            <a:r>
              <a:rPr lang="zh-CN" altLang="zh-CN" sz="2800"/>
              <a:t>，</a:t>
            </a:r>
            <a:r>
              <a:rPr lang="en-US" altLang="zh-CN" sz="2800" i="1"/>
              <a:t>W</a:t>
            </a:r>
            <a:r>
              <a:rPr lang="zh-CN" altLang="zh-CN" sz="2800" baseline="-25000"/>
              <a:t>总</a:t>
            </a:r>
            <a:r>
              <a:rPr lang="zh-CN" altLang="zh-CN" sz="2800"/>
              <a:t>＝</a:t>
            </a:r>
            <a:r>
              <a:rPr lang="en-US" altLang="zh-CN" sz="2800" i="1"/>
              <a:t>Fs</a:t>
            </a:r>
            <a:r>
              <a:rPr lang="en-US" altLang="zh-CN" sz="2800"/>
              <a:t>.</a:t>
            </a:r>
            <a:r>
              <a:rPr lang="en-US" altLang="zh-CN" sz="2800" i="1"/>
              <a:t>η</a:t>
            </a:r>
            <a:r>
              <a:rPr lang="zh-CN" altLang="zh-CN" sz="2800"/>
              <a:t>＝</a:t>
            </a:r>
            <a:r>
              <a:rPr lang="en-US" altLang="zh-CN" sz="2800"/>
              <a:t>        </a:t>
            </a:r>
            <a:r>
              <a:rPr lang="zh-CN" altLang="zh-CN" sz="2800"/>
              <a:t>，</a:t>
            </a:r>
            <a:r>
              <a:rPr lang="en-US" altLang="zh-CN" sz="2800" i="1"/>
              <a:t>f</a:t>
            </a:r>
            <a:r>
              <a:rPr lang="zh-CN" altLang="zh-CN" sz="2800"/>
              <a:t>＝</a:t>
            </a:r>
            <a:r>
              <a:rPr lang="en-US" altLang="zh-CN" sz="2800" i="1"/>
              <a:t>η</a:t>
            </a:r>
            <a:r>
              <a:rPr lang="zh-CN" altLang="zh-CN" sz="2800"/>
              <a:t>＝</a:t>
            </a:r>
            <a:r>
              <a:rPr lang="en-US" altLang="zh-CN" sz="2800"/>
              <a:t>       </a:t>
            </a:r>
            <a:r>
              <a:rPr lang="zh-CN" altLang="zh-CN" sz="2800"/>
              <a:t>＝</a:t>
            </a:r>
            <a:r>
              <a:rPr lang="en-US" altLang="zh-CN" sz="2800"/>
              <a:t>                  </a:t>
            </a:r>
            <a:r>
              <a:rPr lang="zh-CN" altLang="zh-CN" sz="2800"/>
              <a:t>；</a:t>
            </a:r>
            <a:br>
              <a:rPr lang="zh-CN" altLang="zh-CN" sz="2800"/>
            </a:br>
            <a:r>
              <a:rPr lang="zh-CN" altLang="zh-CN" sz="2800"/>
              <a:t>（</a:t>
            </a:r>
            <a:r>
              <a:rPr lang="en-US" altLang="zh-CN" sz="2800"/>
              <a:t>2</a:t>
            </a:r>
            <a:r>
              <a:rPr lang="zh-CN" altLang="zh-CN" sz="2800"/>
              <a:t>）斜面的机械效率与斜面的倾斜程度和粗糙程度有关，斜面越陡，越费力，机械效率越高；斜面越光滑，机械效率越高．</a:t>
            </a:r>
            <a:br>
              <a:rPr lang="zh-CN" altLang="zh-CN" sz="2800"/>
            </a:br>
            <a:endParaRPr lang="zh-CN" altLang="en-US" sz="2800"/>
          </a:p>
        </p:txBody>
      </p:sp>
      <p:pic>
        <p:nvPicPr>
          <p:cNvPr id="16388" name="图片 1"/>
          <p:cNvPicPr>
            <a:picLocks noChangeAspect="1"/>
          </p:cNvPicPr>
          <p:nvPr/>
        </p:nvPicPr>
        <p:blipFill>
          <a:blip r:embed="rId2"/>
          <a:srcRect r="92528"/>
          <a:stretch>
            <a:fillRect/>
          </a:stretch>
        </p:blipFill>
        <p:spPr>
          <a:xfrm>
            <a:off x="1627188" y="1924050"/>
            <a:ext cx="682625" cy="1350963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16389" name="图片 3"/>
          <p:cNvPicPr>
            <a:picLocks noChangeAspect="1"/>
          </p:cNvPicPr>
          <p:nvPr/>
        </p:nvPicPr>
        <p:blipFill>
          <a:blip r:embed="rId3"/>
          <a:srcRect r="92528"/>
          <a:stretch>
            <a:fillRect/>
          </a:stretch>
        </p:blipFill>
        <p:spPr>
          <a:xfrm>
            <a:off x="3609975" y="1924050"/>
            <a:ext cx="682625" cy="1158875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16390" name="图片 4"/>
          <p:cNvPicPr>
            <a:picLocks noChangeAspect="1"/>
          </p:cNvPicPr>
          <p:nvPr/>
        </p:nvPicPr>
        <p:blipFill>
          <a:blip r:embed="rId4"/>
          <a:srcRect r="83159"/>
          <a:stretch>
            <a:fillRect/>
          </a:stretch>
        </p:blipFill>
        <p:spPr>
          <a:xfrm>
            <a:off x="4608513" y="1924050"/>
            <a:ext cx="1539875" cy="1158875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3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63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63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63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7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7410" name="标题 2"/>
          <p:cNvSpPr>
            <a:spLocks noGrp="1"/>
          </p:cNvSpPr>
          <p:nvPr>
            <p:ph type="title" idx="4294967295"/>
          </p:nvPr>
        </p:nvSpPr>
        <p:spPr>
          <a:xfrm>
            <a:off x="500063" y="882650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400"/>
              <a:t>                     </a:t>
            </a:r>
            <a:r>
              <a:rPr lang="zh-CN" altLang="zh-CN" sz="2400"/>
              <a:t>如右图所示，一个斜面长</a:t>
            </a:r>
            <a:r>
              <a:rPr lang="en-US" altLang="zh-CN" sz="2400"/>
              <a:t>5 m</a:t>
            </a:r>
            <a:r>
              <a:rPr lang="zh-CN" altLang="zh-CN" sz="2400"/>
              <a:t>，高</a:t>
            </a:r>
            <a:r>
              <a:rPr lang="en-US" altLang="zh-CN" sz="2400"/>
              <a:t>2 m</a:t>
            </a:r>
            <a:r>
              <a:rPr lang="zh-CN" altLang="zh-CN" sz="2400"/>
              <a:t>，把重为</a:t>
            </a:r>
            <a:br>
              <a:rPr lang="en-US" altLang="zh-CN" sz="2400"/>
            </a:br>
            <a:r>
              <a:rPr lang="en-US" altLang="zh-CN" sz="2400"/>
              <a:t>1 000 N</a:t>
            </a:r>
            <a:r>
              <a:rPr lang="zh-CN" altLang="zh-CN" sz="2400"/>
              <a:t>的物体匀速地推向斜面项端，若斜面是光滑的，则推力为</a:t>
            </a:r>
            <a:r>
              <a:rPr lang="zh-CN" altLang="zh-CN" sz="2400" u="sng"/>
              <a:t>　　　　　</a:t>
            </a:r>
            <a:r>
              <a:rPr lang="en-US" altLang="zh-CN" sz="2400"/>
              <a:t>N</a:t>
            </a:r>
            <a:r>
              <a:rPr lang="zh-CN" altLang="zh-CN" sz="2400"/>
              <a:t>；若斜面不光滑，实际所用推力为</a:t>
            </a:r>
            <a:r>
              <a:rPr lang="en-US" altLang="zh-CN" sz="2400"/>
              <a:t>500 N</a:t>
            </a:r>
            <a:r>
              <a:rPr lang="zh-CN" altLang="zh-CN" sz="2400"/>
              <a:t>，则斜面的机械效率为</a:t>
            </a:r>
            <a:r>
              <a:rPr lang="zh-CN" altLang="zh-CN" sz="2400" u="sng"/>
              <a:t>　　　　　</a:t>
            </a:r>
            <a:r>
              <a:rPr lang="zh-CN" altLang="zh-CN" sz="2400"/>
              <a:t>．若斜面倾斜程度不变，只将斜面长度改为</a:t>
            </a:r>
            <a:r>
              <a:rPr lang="en-US" altLang="zh-CN" sz="2400"/>
              <a:t>15 m</a:t>
            </a:r>
            <a:r>
              <a:rPr lang="zh-CN" altLang="zh-CN" sz="2400"/>
              <a:t>，仍以同样的方式将此木箱匀速拉到斜面项端，此时斜面的机械效率将</a:t>
            </a:r>
            <a:r>
              <a:rPr lang="zh-CN" altLang="zh-CN" sz="2400" u="sng"/>
              <a:t>　　　　　</a:t>
            </a:r>
            <a:r>
              <a:rPr lang="zh-CN" altLang="zh-CN" sz="2400"/>
              <a:t>（选填</a:t>
            </a:r>
            <a:r>
              <a:rPr lang="en-US" altLang="zh-CN" sz="2400"/>
              <a:t>“</a:t>
            </a:r>
            <a:r>
              <a:rPr lang="zh-CN" altLang="zh-CN" sz="2400"/>
              <a:t>增大</a:t>
            </a:r>
            <a:r>
              <a:rPr lang="en-US" altLang="zh-CN" sz="2400"/>
              <a:t>”“</a:t>
            </a:r>
            <a:r>
              <a:rPr lang="zh-CN" altLang="zh-CN" sz="2400"/>
              <a:t>不变</a:t>
            </a:r>
            <a:r>
              <a:rPr lang="en-US" altLang="zh-CN" sz="2400"/>
              <a:t>”</a:t>
            </a:r>
            <a:r>
              <a:rPr lang="zh-CN" altLang="zh-CN" sz="2400"/>
              <a:t>或</a:t>
            </a:r>
            <a:r>
              <a:rPr lang="en-US" altLang="zh-CN" sz="2400"/>
              <a:t>“</a:t>
            </a:r>
            <a:r>
              <a:rPr lang="zh-CN" altLang="zh-CN" sz="2400"/>
              <a:t>减小</a:t>
            </a:r>
            <a:r>
              <a:rPr lang="en-US" altLang="zh-CN" sz="2400"/>
              <a:t>”</a:t>
            </a:r>
            <a:r>
              <a:rPr lang="zh-CN" altLang="zh-CN" sz="2400"/>
              <a:t>），保持高度不变，增加斜道的长度，则该斜道的机械效率将</a:t>
            </a:r>
            <a:r>
              <a:rPr lang="zh-CN" altLang="zh-CN" sz="2400" u="sng"/>
              <a:t>　　　　　</a:t>
            </a:r>
            <a:r>
              <a:rPr lang="en-US" altLang="zh-CN" sz="2400" u="sng">
                <a:solidFill>
                  <a:schemeClr val="bg1"/>
                </a:solidFill>
              </a:rPr>
              <a:t>.</a:t>
            </a:r>
            <a:br>
              <a:rPr lang="en-US" altLang="zh-CN" sz="2400" u="sng"/>
            </a:br>
            <a:r>
              <a:rPr lang="zh-CN" altLang="zh-CN" sz="2400"/>
              <a:t>（选填</a:t>
            </a:r>
            <a:r>
              <a:rPr lang="en-US" altLang="zh-CN" sz="2400"/>
              <a:t>“</a:t>
            </a:r>
            <a:r>
              <a:rPr lang="zh-CN" altLang="zh-CN" sz="2400"/>
              <a:t>不变</a:t>
            </a:r>
            <a:r>
              <a:rPr lang="en-US" altLang="zh-CN" sz="2400"/>
              <a:t>”“</a:t>
            </a:r>
            <a:r>
              <a:rPr lang="zh-CN" altLang="zh-CN" sz="2400"/>
              <a:t>增大</a:t>
            </a:r>
            <a:r>
              <a:rPr lang="en-US" altLang="zh-CN" sz="2400"/>
              <a:t>”</a:t>
            </a:r>
            <a:r>
              <a:rPr lang="zh-CN" altLang="zh-CN" sz="2400"/>
              <a:t>或</a:t>
            </a:r>
            <a:r>
              <a:rPr lang="en-US" altLang="zh-CN" sz="2400"/>
              <a:t>“</a:t>
            </a:r>
            <a:r>
              <a:rPr lang="zh-CN" altLang="zh-CN" sz="2400"/>
              <a:t>减小</a:t>
            </a:r>
            <a:r>
              <a:rPr lang="en-US" altLang="zh-CN" sz="2400"/>
              <a:t>”</a:t>
            </a:r>
            <a:r>
              <a:rPr lang="zh-CN" altLang="zh-CN" sz="2400"/>
              <a:t>）</a:t>
            </a:r>
            <a:br>
              <a:rPr lang="en-US" altLang="zh-CN" sz="2400"/>
            </a:br>
            <a:r>
              <a:rPr lang="zh-CN" altLang="zh-CN" sz="2400"/>
              <a:t>（</a:t>
            </a:r>
            <a:r>
              <a:rPr lang="en-US" altLang="zh-CN" sz="2400" i="1"/>
              <a:t>g</a:t>
            </a:r>
            <a:r>
              <a:rPr lang="zh-CN" altLang="zh-CN" sz="2400"/>
              <a:t>＝</a:t>
            </a:r>
            <a:r>
              <a:rPr lang="en-US" altLang="zh-CN" sz="2400"/>
              <a:t>10 N/kg</a:t>
            </a:r>
            <a:r>
              <a:rPr lang="zh-CN" altLang="zh-CN" sz="2400"/>
              <a:t>）</a:t>
            </a:r>
            <a:r>
              <a:rPr lang="en-US" altLang="zh-CN" sz="2400"/>
              <a:t>.</a:t>
            </a:r>
            <a:br>
              <a:rPr lang="zh-CN" altLang="zh-CN" sz="2400"/>
            </a:br>
            <a:endParaRPr lang="zh-CN" altLang="en-US" sz="2400"/>
          </a:p>
        </p:txBody>
      </p:sp>
      <p:sp>
        <p:nvSpPr>
          <p:cNvPr id="17411" name="矩形 16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重难点突破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1741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4525" y="990600"/>
            <a:ext cx="1403350" cy="466725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17413" name="Picture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73763" y="4865688"/>
            <a:ext cx="2427287" cy="130175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7414" name="矩形 1"/>
          <p:cNvSpPr/>
          <p:nvPr/>
        </p:nvSpPr>
        <p:spPr>
          <a:xfrm>
            <a:off x="4646613" y="4799013"/>
            <a:ext cx="800100" cy="4603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4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减小</a:t>
            </a:r>
            <a:endParaRPr lang="zh-CN" altLang="en-US" sz="2400">
              <a:ea typeface="黑体" panose="02010609060101010101" pitchFamily="49" charset="-122"/>
            </a:endParaRPr>
          </a:p>
        </p:txBody>
      </p:sp>
      <p:sp>
        <p:nvSpPr>
          <p:cNvPr id="17415" name="矩形 2"/>
          <p:cNvSpPr/>
          <p:nvPr/>
        </p:nvSpPr>
        <p:spPr>
          <a:xfrm>
            <a:off x="1909763" y="2076450"/>
            <a:ext cx="646112" cy="461963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24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400</a:t>
            </a:r>
            <a:endParaRPr lang="zh-CN" altLang="en-US" sz="2400"/>
          </a:p>
        </p:txBody>
      </p:sp>
      <p:sp>
        <p:nvSpPr>
          <p:cNvPr id="17416" name="矩形 3"/>
          <p:cNvSpPr/>
          <p:nvPr/>
        </p:nvSpPr>
        <p:spPr>
          <a:xfrm>
            <a:off x="4202113" y="2597150"/>
            <a:ext cx="1055687" cy="461963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24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80%</a:t>
            </a:r>
            <a:r>
              <a:rPr lang="zh-CN" altLang="zh-CN" sz="24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　</a:t>
            </a:r>
            <a:endParaRPr lang="zh-CN" altLang="en-US" sz="2400"/>
          </a:p>
        </p:txBody>
      </p:sp>
      <p:sp>
        <p:nvSpPr>
          <p:cNvPr id="17417" name="矩形 4"/>
          <p:cNvSpPr/>
          <p:nvPr/>
        </p:nvSpPr>
        <p:spPr>
          <a:xfrm>
            <a:off x="6156325" y="3684588"/>
            <a:ext cx="800100" cy="4603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4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不变</a:t>
            </a:r>
            <a:endParaRPr lang="zh-CN" altLang="en-US" sz="2400"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74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74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74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74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74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74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74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74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74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74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74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0" grpId="0"/>
      <p:bldP spid="17414" grpId="0"/>
      <p:bldP spid="17415" grpId="0"/>
      <p:bldP spid="17416" grpId="0"/>
      <p:bldP spid="17417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8434" name="矩形 16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重难点突破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8435" name="标题 2"/>
          <p:cNvSpPr>
            <a:spLocks noGrp="1"/>
          </p:cNvSpPr>
          <p:nvPr>
            <p:ph type="title" idx="4294967295"/>
          </p:nvPr>
        </p:nvSpPr>
        <p:spPr>
          <a:xfrm>
            <a:off x="508000" y="1441450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en-US" sz="2800"/>
              <a:t> 测量滑轮组的机械效率　 </a:t>
            </a:r>
            <a:br>
              <a:rPr lang="en-US" altLang="zh-CN" sz="2800"/>
            </a:br>
            <a:r>
              <a:rPr lang="en-US" altLang="zh-CN" sz="2800"/>
              <a:t>         </a:t>
            </a:r>
            <a:r>
              <a:rPr lang="zh-CN" altLang="zh-CN" sz="2800"/>
              <a:t>某小组在</a:t>
            </a:r>
            <a:r>
              <a:rPr lang="en-US" altLang="zh-CN" sz="2800"/>
              <a:t>“</a:t>
            </a:r>
            <a:r>
              <a:rPr lang="zh-CN" altLang="zh-CN" sz="2800"/>
              <a:t>测滑轮组机械效率的实验</a:t>
            </a:r>
            <a:r>
              <a:rPr lang="en-US" altLang="zh-CN" sz="2800"/>
              <a:t>”</a:t>
            </a:r>
            <a:r>
              <a:rPr lang="zh-CN" altLang="zh-CN" sz="2800"/>
              <a:t>中得到的数据如下表所示，实验装置如下图所示．</a:t>
            </a:r>
            <a:br>
              <a:rPr lang="en-US" altLang="zh-CN" sz="2800"/>
            </a:br>
            <a:br>
              <a:rPr lang="en-US" altLang="zh-CN" sz="2800"/>
            </a:br>
            <a:br>
              <a:rPr lang="en-US" altLang="zh-CN" sz="2800"/>
            </a:br>
            <a:br>
              <a:rPr lang="en-US" altLang="zh-CN" sz="2800"/>
            </a:br>
            <a:r>
              <a:rPr lang="zh-CN" altLang="zh-CN" sz="2800"/>
              <a:t>（</a:t>
            </a:r>
            <a:r>
              <a:rPr lang="en-US" altLang="zh-CN" sz="2800"/>
              <a:t>1</a:t>
            </a:r>
            <a:r>
              <a:rPr lang="zh-CN" altLang="zh-CN" sz="2800"/>
              <a:t>）实验中应沿竖直方向</a:t>
            </a:r>
            <a:r>
              <a:rPr lang="zh-CN" altLang="zh-CN" sz="2800" u="sng"/>
              <a:t>　　　　　　</a:t>
            </a:r>
            <a:r>
              <a:rPr lang="zh-CN" altLang="zh-CN" sz="2800"/>
              <a:t>缓慢拉动弹簧测力计．</a:t>
            </a:r>
            <a:endParaRPr lang="zh-CN" altLang="en-US" sz="2800"/>
          </a:p>
        </p:txBody>
      </p:sp>
      <p:pic>
        <p:nvPicPr>
          <p:cNvPr id="18436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6425" y="2286000"/>
            <a:ext cx="766763" cy="409575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18437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32175" y="974725"/>
            <a:ext cx="2428875" cy="466725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18438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84388" y="3467100"/>
            <a:ext cx="4508500" cy="1779588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8439" name="矩形 1"/>
          <p:cNvSpPr/>
          <p:nvPr/>
        </p:nvSpPr>
        <p:spPr>
          <a:xfrm>
            <a:off x="5256213" y="5359400"/>
            <a:ext cx="903287" cy="523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匀速</a:t>
            </a:r>
            <a:endParaRPr lang="zh-CN" altLang="en-US"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84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84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84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84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84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84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5" grpId="0"/>
      <p:bldP spid="18439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9458" name="矩形 16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重难点突破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9459" name="标题 2"/>
          <p:cNvSpPr>
            <a:spLocks noGrp="1"/>
          </p:cNvSpPr>
          <p:nvPr>
            <p:ph type="title" idx="4294967295"/>
          </p:nvPr>
        </p:nvSpPr>
        <p:spPr>
          <a:xfrm>
            <a:off x="500063" y="882650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zh-CN" sz="2800"/>
              <a:t>（</a:t>
            </a:r>
            <a:r>
              <a:rPr lang="en-US" altLang="zh-CN" sz="2800"/>
              <a:t>2</a:t>
            </a:r>
            <a:r>
              <a:rPr lang="zh-CN" altLang="zh-CN" sz="2800"/>
              <a:t>）请将表中的两个数据填写完整，分析表中数据可知第</a:t>
            </a:r>
            <a:r>
              <a:rPr lang="en-US" altLang="zh-CN" sz="2800"/>
              <a:t>4</a:t>
            </a:r>
            <a:r>
              <a:rPr lang="zh-CN" altLang="zh-CN" sz="2800"/>
              <a:t>次实验是用</a:t>
            </a:r>
            <a:r>
              <a:rPr lang="zh-CN" altLang="zh-CN" sz="2800" u="sng"/>
              <a:t>　　　　　</a:t>
            </a:r>
            <a:r>
              <a:rPr lang="zh-CN" altLang="zh-CN" sz="2800"/>
              <a:t>（选填</a:t>
            </a:r>
            <a:r>
              <a:rPr lang="en-US" altLang="zh-CN" sz="2800"/>
              <a:t>“</a:t>
            </a:r>
            <a:r>
              <a:rPr lang="zh-CN" altLang="zh-CN" sz="2800"/>
              <a:t>丙</a:t>
            </a:r>
            <a:r>
              <a:rPr lang="en-US" altLang="zh-CN" sz="2800"/>
              <a:t>”</a:t>
            </a:r>
            <a:r>
              <a:rPr lang="zh-CN" altLang="zh-CN" sz="2800"/>
              <a:t>或</a:t>
            </a:r>
            <a:r>
              <a:rPr lang="en-US" altLang="zh-CN" sz="2800"/>
              <a:t>“</a:t>
            </a:r>
            <a:r>
              <a:rPr lang="zh-CN" altLang="zh-CN" sz="2800"/>
              <a:t>丁</a:t>
            </a:r>
            <a:r>
              <a:rPr lang="en-US" altLang="zh-CN" sz="2800"/>
              <a:t>”</a:t>
            </a:r>
            <a:r>
              <a:rPr lang="zh-CN" altLang="zh-CN" sz="2800"/>
              <a:t>）图所示装置做的实验．</a:t>
            </a:r>
            <a:endParaRPr lang="zh-CN" altLang="en-US" sz="2800"/>
          </a:p>
        </p:txBody>
      </p:sp>
      <p:graphicFrame>
        <p:nvGraphicFramePr>
          <p:cNvPr id="19460" name="表格 1"/>
          <p:cNvGraphicFramePr>
            <a:graphicFrameLocks noGrp="1"/>
          </p:cNvGraphicFramePr>
          <p:nvPr/>
        </p:nvGraphicFramePr>
        <p:xfrm>
          <a:off x="650875" y="2949575"/>
          <a:ext cx="7751762" cy="3133725"/>
        </p:xfrm>
        <a:graphic>
          <a:graphicData uri="http://schemas.openxmlformats.org/drawingml/2006/table">
            <a:tbl>
              <a:tblPr/>
              <a:tblGrid>
                <a:gridCol w="1276350"/>
                <a:gridCol w="1295400"/>
                <a:gridCol w="1293812"/>
                <a:gridCol w="1295400"/>
                <a:gridCol w="1295400"/>
                <a:gridCol w="1295400"/>
              </a:tblGrid>
              <a:tr h="1343025">
                <a:tc>
                  <a:txBody>
                    <a:bodyPr lIns="68577" tIns="0" rIns="68577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实验次数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77" marR="68577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77" tIns="0" rIns="68577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钩码重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G/N</a:t>
                      </a:r>
                      <a:endParaRPr lang="zh-CN" altLang="zh-CN"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77" marR="68577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77" tIns="0" rIns="68577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钩码上升高度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h/m</a:t>
                      </a:r>
                      <a:endParaRPr lang="zh-CN" altLang="zh-CN"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77" marR="68577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77" tIns="0" rIns="68577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绳端拉力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F/N</a:t>
                      </a:r>
                      <a:endParaRPr lang="zh-CN" altLang="zh-CN"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77" marR="68577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77" tIns="0" rIns="68577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绳端移动距离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s/m</a:t>
                      </a:r>
                      <a:endParaRPr lang="zh-CN" altLang="zh-CN"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77" marR="68577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77" tIns="0" rIns="68577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机械效率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η</a:t>
                      </a:r>
                      <a:endParaRPr lang="zh-CN" altLang="zh-CN"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77" marR="68577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</a:tr>
              <a:tr h="447675">
                <a:tc>
                  <a:txBody>
                    <a:bodyPr lIns="68577" tIns="0" rIns="68577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1</a:t>
                      </a:r>
                      <a:endParaRPr lang="zh-CN" altLang="zh-CN"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77" marR="68577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77" tIns="0" rIns="68577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4</a:t>
                      </a:r>
                      <a:endParaRPr lang="zh-CN" altLang="zh-CN"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77" marR="68577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77" tIns="0" rIns="68577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0.1</a:t>
                      </a:r>
                      <a:endParaRPr lang="zh-CN" altLang="zh-CN"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77" marR="68577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77" tIns="0" rIns="68577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2.7</a:t>
                      </a:r>
                      <a:endParaRPr lang="zh-CN" altLang="zh-CN"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77" marR="68577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77" tIns="0" rIns="68577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0.2</a:t>
                      </a:r>
                      <a:endParaRPr lang="zh-CN" altLang="zh-CN"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77" marR="68577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77" tIns="0" rIns="68577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74%</a:t>
                      </a:r>
                      <a:endParaRPr lang="zh-CN" altLang="zh-CN"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77" marR="68577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</a:tr>
              <a:tr h="447675">
                <a:tc>
                  <a:txBody>
                    <a:bodyPr lIns="68577" tIns="0" rIns="68577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2</a:t>
                      </a:r>
                      <a:endParaRPr lang="zh-CN" altLang="zh-CN"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77" marR="68577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77" tIns="0" rIns="68577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4</a:t>
                      </a:r>
                      <a:endParaRPr lang="zh-CN" altLang="zh-CN"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77" marR="68577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77" tIns="0" rIns="68577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0.1</a:t>
                      </a:r>
                      <a:endParaRPr lang="zh-CN" altLang="zh-CN"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77" marR="68577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77" tIns="0" rIns="68577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1.8</a:t>
                      </a:r>
                      <a:endParaRPr lang="zh-CN" altLang="zh-CN"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77" marR="68577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77" tIns="0" rIns="68577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0.3</a:t>
                      </a:r>
                      <a:endParaRPr lang="zh-CN" altLang="zh-CN"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77" marR="68577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77" tIns="0" rIns="68577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74%</a:t>
                      </a:r>
                      <a:endParaRPr lang="zh-CN" altLang="zh-CN"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77" marR="68577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</a:tr>
              <a:tr h="447675">
                <a:tc>
                  <a:txBody>
                    <a:bodyPr lIns="68577" tIns="0" rIns="68577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3</a:t>
                      </a:r>
                      <a:endParaRPr lang="zh-CN" altLang="zh-CN"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77" marR="68577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77" tIns="0" rIns="68577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8</a:t>
                      </a:r>
                      <a:endParaRPr lang="zh-CN" altLang="zh-CN"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77" marR="68577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77" tIns="0" rIns="68577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0.1</a:t>
                      </a:r>
                      <a:endParaRPr lang="zh-CN" altLang="zh-CN"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77" marR="68577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77" tIns="0" rIns="68577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3.1</a:t>
                      </a:r>
                      <a:endParaRPr lang="zh-CN" altLang="zh-CN"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77" marR="68577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77" tIns="0" rIns="68577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0.3</a:t>
                      </a:r>
                      <a:endParaRPr lang="zh-CN" altLang="zh-CN"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77" marR="68577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77" tIns="0" rIns="68577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86%</a:t>
                      </a:r>
                      <a:endParaRPr lang="zh-CN" altLang="zh-CN"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77" marR="68577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</a:tr>
              <a:tr h="447675">
                <a:tc>
                  <a:txBody>
                    <a:bodyPr lIns="68577" tIns="0" rIns="68577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4</a:t>
                      </a:r>
                      <a:endParaRPr lang="zh-CN" altLang="zh-CN"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77" marR="68577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77" tIns="0" rIns="68577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8</a:t>
                      </a:r>
                      <a:endParaRPr lang="zh-CN" altLang="zh-CN"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77" marR="68577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77" tIns="0" rIns="68577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0.1</a:t>
                      </a:r>
                      <a:endParaRPr lang="zh-CN" altLang="zh-CN"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77" marR="68577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77" tIns="0" rIns="68577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2.5</a:t>
                      </a:r>
                      <a:endParaRPr lang="zh-CN" altLang="zh-CN"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77" marR="68577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77" tIns="0" rIns="68577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①</a:t>
                      </a:r>
                      <a:endParaRPr lang="zh-CN" altLang="zh-CN"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77" marR="68577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77" tIns="0" rIns="68577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②</a:t>
                      </a:r>
                      <a:endParaRPr lang="zh-CN" altLang="zh-CN"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77" marR="68577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</a:tr>
            </a:tbl>
          </a:graphicData>
        </a:graphic>
      </p:graphicFrame>
      <p:sp>
        <p:nvSpPr>
          <p:cNvPr id="19504" name="矩形 2"/>
          <p:cNvSpPr/>
          <p:nvPr/>
        </p:nvSpPr>
        <p:spPr>
          <a:xfrm>
            <a:off x="6208713" y="5621338"/>
            <a:ext cx="569912" cy="461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24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0.4</a:t>
            </a:r>
            <a:endParaRPr lang="zh-CN" altLang="en-US" sz="1600"/>
          </a:p>
        </p:txBody>
      </p:sp>
      <p:sp>
        <p:nvSpPr>
          <p:cNvPr id="19505" name="矩形 3"/>
          <p:cNvSpPr/>
          <p:nvPr/>
        </p:nvSpPr>
        <p:spPr>
          <a:xfrm>
            <a:off x="7521575" y="5621338"/>
            <a:ext cx="747713" cy="461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24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80%</a:t>
            </a:r>
            <a:endParaRPr lang="zh-CN" altLang="en-US" sz="1600"/>
          </a:p>
        </p:txBody>
      </p:sp>
      <p:sp>
        <p:nvSpPr>
          <p:cNvPr id="19506" name="矩形 4"/>
          <p:cNvSpPr/>
          <p:nvPr/>
        </p:nvSpPr>
        <p:spPr>
          <a:xfrm>
            <a:off x="4572000" y="1581150"/>
            <a:ext cx="544513" cy="523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丁</a:t>
            </a:r>
            <a:endParaRPr lang="zh-CN" altLang="en-US"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94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94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95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95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95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95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95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95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59" grpId="0"/>
      <p:bldP spid="19504" grpId="0"/>
      <p:bldP spid="19505" grpId="0"/>
      <p:bldP spid="19506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0482" name="矩形 16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重难点突破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0483" name="标题 2"/>
          <p:cNvSpPr>
            <a:spLocks noGrp="1"/>
          </p:cNvSpPr>
          <p:nvPr>
            <p:ph type="title" idx="4294967295"/>
          </p:nvPr>
        </p:nvSpPr>
        <p:spPr>
          <a:xfrm>
            <a:off x="508000" y="1411288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zh-CN" sz="2800"/>
              <a:t>（</a:t>
            </a:r>
            <a:r>
              <a:rPr lang="en-US" altLang="zh-CN" sz="2800"/>
              <a:t>3</a:t>
            </a:r>
            <a:r>
              <a:rPr lang="zh-CN" altLang="zh-CN" sz="2800"/>
              <a:t>）通过比较</a:t>
            </a:r>
            <a:r>
              <a:rPr lang="zh-CN" altLang="zh-CN" sz="2800" u="sng"/>
              <a:t>　　　　　</a:t>
            </a:r>
            <a:r>
              <a:rPr lang="zh-CN" altLang="zh-CN" sz="2800"/>
              <a:t>两次实验数据可得出结论：使用同一滑轮组提升同一重物时，滑轮组的机械效率与绳子段数无关．（填实验次数的序号）</a:t>
            </a:r>
            <a:br>
              <a:rPr lang="zh-CN" altLang="zh-CN" sz="2800"/>
            </a:br>
            <a:r>
              <a:rPr lang="zh-CN" altLang="zh-CN" sz="2800"/>
              <a:t>（</a:t>
            </a:r>
            <a:r>
              <a:rPr lang="en-US" altLang="zh-CN" sz="2800"/>
              <a:t>4</a:t>
            </a:r>
            <a:r>
              <a:rPr lang="zh-CN" altLang="zh-CN" sz="2800"/>
              <a:t>）通过比较</a:t>
            </a:r>
            <a:r>
              <a:rPr lang="zh-CN" altLang="zh-CN" sz="2800" u="sng"/>
              <a:t>　　　　　</a:t>
            </a:r>
            <a:r>
              <a:rPr lang="zh-CN" altLang="zh-CN" sz="2800"/>
              <a:t>两次实验数据可得出结论：同一滑轮组提升重物时，物重越重，滑轮组机械效率越高．（填实验次数的序号）</a:t>
            </a:r>
            <a:br>
              <a:rPr lang="zh-CN" altLang="zh-CN" sz="2800"/>
            </a:br>
            <a:endParaRPr lang="zh-CN" altLang="en-US" sz="2800"/>
          </a:p>
        </p:txBody>
      </p:sp>
      <p:sp>
        <p:nvSpPr>
          <p:cNvPr id="20484" name="矩形 1"/>
          <p:cNvSpPr/>
          <p:nvPr/>
        </p:nvSpPr>
        <p:spPr>
          <a:xfrm>
            <a:off x="3387725" y="3429000"/>
            <a:ext cx="903288" cy="523875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just"/>
            <a:r>
              <a:rPr lang="en-US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2</a:t>
            </a:r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、</a:t>
            </a:r>
            <a:r>
              <a:rPr lang="en-US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3</a:t>
            </a:r>
            <a:endParaRPr lang="zh-CN" altLang="zh-CN" sz="2800">
              <a:latin typeface="等线" pitchFamily="2" charset="-122"/>
              <a:ea typeface="等线" pitchFamily="2" charset="-122"/>
            </a:endParaRPr>
          </a:p>
        </p:txBody>
      </p:sp>
      <p:sp>
        <p:nvSpPr>
          <p:cNvPr id="20485" name="矩形 2"/>
          <p:cNvSpPr/>
          <p:nvPr/>
        </p:nvSpPr>
        <p:spPr>
          <a:xfrm>
            <a:off x="3275013" y="1501775"/>
            <a:ext cx="901700" cy="523875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/>
            <a:r>
              <a:rPr lang="en-US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1</a:t>
            </a:r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、</a:t>
            </a:r>
            <a:r>
              <a:rPr lang="en-US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2</a:t>
            </a:r>
            <a:endParaRPr lang="zh-CN" altLang="en-US" sz="28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4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04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04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04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04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3" grpId="0"/>
      <p:bldP spid="20484" grpId="0"/>
      <p:bldP spid="20485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1506" name="矩形 16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重难点突破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1507" name="标题 2"/>
          <p:cNvSpPr>
            <a:spLocks noGrp="1"/>
          </p:cNvSpPr>
          <p:nvPr>
            <p:ph type="title" idx="4294967295"/>
          </p:nvPr>
        </p:nvSpPr>
        <p:spPr>
          <a:xfrm>
            <a:off x="476250" y="1162050"/>
            <a:ext cx="81915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zh-CN" sz="2800"/>
              <a:t>（</a:t>
            </a:r>
            <a:r>
              <a:rPr lang="en-US" altLang="zh-CN" sz="2800"/>
              <a:t>5</a:t>
            </a:r>
            <a:r>
              <a:rPr lang="zh-CN" altLang="zh-CN" sz="2800"/>
              <a:t>）通过比较</a:t>
            </a:r>
            <a:r>
              <a:rPr lang="en-US" altLang="zh-CN" sz="2800"/>
              <a:t>3</a:t>
            </a:r>
            <a:r>
              <a:rPr lang="zh-CN" altLang="zh-CN" sz="2800"/>
              <a:t>、</a:t>
            </a:r>
            <a:r>
              <a:rPr lang="en-US" altLang="zh-CN" sz="2800"/>
              <a:t>4</a:t>
            </a:r>
            <a:r>
              <a:rPr lang="zh-CN" altLang="zh-CN" sz="2800"/>
              <a:t>两次实验数据可得出结论：</a:t>
            </a:r>
            <a:r>
              <a:rPr lang="en-US" altLang="zh-CN" sz="2800"/>
              <a:t>_________________________________________________________________________________________.</a:t>
            </a:r>
            <a:br>
              <a:rPr lang="zh-CN" altLang="zh-CN" sz="2800"/>
            </a:br>
            <a:r>
              <a:rPr lang="zh-CN" altLang="zh-CN" sz="2800"/>
              <a:t>（</a:t>
            </a:r>
            <a:r>
              <a:rPr lang="en-US" altLang="zh-CN" sz="2800"/>
              <a:t>6</a:t>
            </a:r>
            <a:r>
              <a:rPr lang="zh-CN" altLang="zh-CN" sz="2800"/>
              <a:t>）该小组同学利用图甲的滑轮组提升相同的物体时，增加物体匀速上升的速度，滑轮组的机械效率</a:t>
            </a:r>
            <a:br>
              <a:rPr lang="en-US" altLang="zh-CN" sz="2800"/>
            </a:br>
            <a:r>
              <a:rPr lang="zh-CN" altLang="zh-CN" sz="2800" u="sng"/>
              <a:t>　　　　</a:t>
            </a:r>
            <a:r>
              <a:rPr lang="zh-CN" altLang="zh-CN" sz="2800"/>
              <a:t>（选填</a:t>
            </a:r>
            <a:r>
              <a:rPr lang="en-US" altLang="zh-CN" sz="2800"/>
              <a:t>“</a:t>
            </a:r>
            <a:r>
              <a:rPr lang="zh-CN" altLang="zh-CN" sz="2800"/>
              <a:t>变大</a:t>
            </a:r>
            <a:r>
              <a:rPr lang="en-US" altLang="zh-CN" sz="2800"/>
              <a:t>”“</a:t>
            </a:r>
            <a:r>
              <a:rPr lang="zh-CN" altLang="zh-CN" sz="2800"/>
              <a:t>变小</a:t>
            </a:r>
            <a:r>
              <a:rPr lang="en-US" altLang="zh-CN" sz="2800"/>
              <a:t>”</a:t>
            </a:r>
            <a:r>
              <a:rPr lang="zh-CN" altLang="zh-CN" sz="2800"/>
              <a:t>或</a:t>
            </a:r>
            <a:r>
              <a:rPr lang="en-US" altLang="zh-CN" sz="2800"/>
              <a:t>“</a:t>
            </a:r>
            <a:r>
              <a:rPr lang="zh-CN" altLang="zh-CN" sz="2800"/>
              <a:t>不变</a:t>
            </a:r>
            <a:r>
              <a:rPr lang="en-US" altLang="zh-CN" sz="2800"/>
              <a:t>”</a:t>
            </a:r>
            <a:r>
              <a:rPr lang="zh-CN" altLang="zh-CN" sz="2800"/>
              <a:t>）</a:t>
            </a:r>
            <a:r>
              <a:rPr lang="en-US" altLang="zh-CN" sz="2800"/>
              <a:t>.</a:t>
            </a:r>
            <a:br>
              <a:rPr lang="zh-CN" altLang="zh-CN" sz="2800"/>
            </a:br>
            <a:r>
              <a:rPr lang="zh-CN" altLang="zh-CN" sz="2800"/>
              <a:t>（</a:t>
            </a:r>
            <a:r>
              <a:rPr lang="en-US" altLang="zh-CN" sz="2800"/>
              <a:t>7</a:t>
            </a:r>
            <a:r>
              <a:rPr lang="zh-CN" altLang="zh-CN" sz="2800"/>
              <a:t>）在第</a:t>
            </a:r>
            <a:r>
              <a:rPr lang="en-US" altLang="zh-CN" sz="2800"/>
              <a:t>3</a:t>
            </a:r>
            <a:r>
              <a:rPr lang="zh-CN" altLang="zh-CN" sz="2800"/>
              <a:t>次实验中，拉力</a:t>
            </a:r>
            <a:r>
              <a:rPr lang="en-US" altLang="zh-CN" sz="2800" i="1"/>
              <a:t>F</a:t>
            </a:r>
            <a:r>
              <a:rPr lang="zh-CN" altLang="zh-CN" sz="2800"/>
              <a:t>做的额外功为</a:t>
            </a:r>
            <a:r>
              <a:rPr lang="zh-CN" altLang="zh-CN" sz="2800" u="sng"/>
              <a:t>　</a:t>
            </a:r>
            <a:r>
              <a:rPr lang="en-US" altLang="zh-CN" sz="2800" u="sng"/>
              <a:t>  </a:t>
            </a:r>
            <a:r>
              <a:rPr lang="zh-CN" altLang="zh-CN" sz="2800" u="sng"/>
              <a:t>　</a:t>
            </a:r>
            <a:r>
              <a:rPr lang="en-US" altLang="zh-CN" sz="2800"/>
              <a:t>J</a:t>
            </a:r>
            <a:r>
              <a:rPr lang="zh-CN" altLang="zh-CN" sz="2800"/>
              <a:t>．</a:t>
            </a:r>
            <a:br>
              <a:rPr lang="zh-CN" altLang="zh-CN" sz="2800"/>
            </a:br>
            <a:endParaRPr lang="zh-CN" altLang="en-US" sz="2800"/>
          </a:p>
        </p:txBody>
      </p:sp>
      <p:sp>
        <p:nvSpPr>
          <p:cNvPr id="21508" name="矩形 1"/>
          <p:cNvSpPr/>
          <p:nvPr/>
        </p:nvSpPr>
        <p:spPr>
          <a:xfrm>
            <a:off x="620713" y="1754188"/>
            <a:ext cx="7916862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>
              <a:lnSpc>
                <a:spcPct val="150000"/>
              </a:lnSpc>
            </a:pPr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不同滑轮组提升相同重物时，动滑轮越轻，滑轮组的机械效率越高</a:t>
            </a:r>
            <a:endParaRPr lang="zh-CN" altLang="en-US" sz="2800">
              <a:ea typeface="黑体" panose="02010609060101010101" pitchFamily="49" charset="-122"/>
            </a:endParaRPr>
          </a:p>
        </p:txBody>
      </p:sp>
      <p:sp>
        <p:nvSpPr>
          <p:cNvPr id="21509" name="矩形 2"/>
          <p:cNvSpPr/>
          <p:nvPr/>
        </p:nvSpPr>
        <p:spPr>
          <a:xfrm>
            <a:off x="847725" y="4427538"/>
            <a:ext cx="903288" cy="523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不变</a:t>
            </a:r>
            <a:endParaRPr lang="zh-CN" altLang="en-US">
              <a:ea typeface="黑体" panose="02010609060101010101" pitchFamily="49" charset="-122"/>
            </a:endParaRPr>
          </a:p>
        </p:txBody>
      </p:sp>
      <p:sp>
        <p:nvSpPr>
          <p:cNvPr id="21510" name="矩形 3"/>
          <p:cNvSpPr/>
          <p:nvPr/>
        </p:nvSpPr>
        <p:spPr>
          <a:xfrm>
            <a:off x="7207250" y="5092700"/>
            <a:ext cx="812800" cy="522288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just"/>
            <a:r>
              <a:rPr lang="en-US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0.13</a:t>
            </a:r>
            <a:endParaRPr lang="zh-CN" altLang="zh-CN" sz="1000">
              <a:latin typeface="等线" pitchFamily="2" charset="-122"/>
              <a:ea typeface="等线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5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15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15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15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15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15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15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7" grpId="0"/>
      <p:bldP spid="21508" grpId="0"/>
      <p:bldP spid="21509" grpId="0"/>
      <p:bldP spid="21510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22530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25863" y="1082675"/>
            <a:ext cx="1698625" cy="52705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22531" name="矩形 3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重难点突破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2532" name="标题 1"/>
          <p:cNvSpPr>
            <a:spLocks noGrp="1"/>
          </p:cNvSpPr>
          <p:nvPr>
            <p:ph type="title" idx="4294967295"/>
          </p:nvPr>
        </p:nvSpPr>
        <p:spPr>
          <a:xfrm>
            <a:off x="511175" y="1725613"/>
            <a:ext cx="8128000" cy="3365500"/>
          </a:xfrm>
          <a:prstGeom prst="rect">
            <a:avLst/>
          </a:prstGeom>
          <a:noFill/>
          <a:ln>
            <a:solidFill>
              <a:schemeClr val="tx1"/>
            </a:solidFill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1.</a:t>
            </a:r>
            <a:r>
              <a:rPr lang="zh-CN" altLang="zh-CN" sz="2800"/>
              <a:t>机械效率与做功多少，功率无关</a:t>
            </a:r>
            <a:br>
              <a:rPr lang="zh-CN" altLang="zh-CN" sz="2800"/>
            </a:br>
            <a:r>
              <a:rPr lang="en-US" altLang="zh-CN" sz="2800"/>
              <a:t>2.</a:t>
            </a:r>
            <a:r>
              <a:rPr lang="zh-CN" altLang="zh-CN" sz="2800"/>
              <a:t>物体沿斜面匀速运动，摩擦力不等于拉力．</a:t>
            </a:r>
            <a:br>
              <a:rPr lang="zh-CN" altLang="zh-CN" sz="2800"/>
            </a:br>
            <a:r>
              <a:rPr lang="en-US" altLang="zh-CN" sz="2800"/>
              <a:t>3.</a:t>
            </a:r>
            <a:r>
              <a:rPr lang="zh-CN" altLang="zh-CN" sz="2800"/>
              <a:t>滑轮组的机械效率与提升的物重有关，物重越大，机械效率越高．与绳子的绕线方式无关，与提升的高度、速度无关．</a:t>
            </a:r>
            <a:endParaRPr lang="zh-CN" altLang="zh-CN" sz="28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25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225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2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3554" name="矩形 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中考特训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3555" name="标题 2"/>
          <p:cNvSpPr>
            <a:spLocks noGrp="1"/>
          </p:cNvSpPr>
          <p:nvPr>
            <p:ph type="title" idx="4294967295"/>
          </p:nvPr>
        </p:nvSpPr>
        <p:spPr>
          <a:xfrm>
            <a:off x="508000" y="1154113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1.</a:t>
            </a:r>
            <a:r>
              <a:rPr lang="zh-CN" altLang="zh-CN" sz="2800"/>
              <a:t>（</a:t>
            </a:r>
            <a:r>
              <a:rPr lang="en-US" altLang="zh-CN" sz="2800"/>
              <a:t>2020·</a:t>
            </a:r>
            <a:r>
              <a:rPr lang="zh-CN" altLang="zh-CN" sz="2800"/>
              <a:t>宜昌）生产生活中常常会用到各种机械设备，下列说法中不正确的是（　　）</a:t>
            </a:r>
            <a:br>
              <a:rPr lang="zh-CN" altLang="zh-CN" sz="2800"/>
            </a:br>
            <a:r>
              <a:rPr lang="en-US" altLang="zh-CN" sz="2800"/>
              <a:t>A.</a:t>
            </a:r>
            <a:r>
              <a:rPr lang="zh-CN" altLang="zh-CN" sz="2800"/>
              <a:t>任何机械设备的效率总小于</a:t>
            </a:r>
            <a:r>
              <a:rPr lang="en-US" altLang="zh-CN" sz="2800"/>
              <a:t>1	    </a:t>
            </a:r>
            <a:br>
              <a:rPr lang="en-US" altLang="zh-CN" sz="2800"/>
            </a:br>
            <a:r>
              <a:rPr lang="en-US" altLang="zh-CN" sz="2800"/>
              <a:t>B</a:t>
            </a:r>
            <a:r>
              <a:rPr lang="zh-CN" altLang="zh-CN" sz="2800"/>
              <a:t>．减小机械内部摩擦可以提高其效率</a:t>
            </a:r>
            <a:r>
              <a:rPr lang="en-US" altLang="zh-CN" sz="2800"/>
              <a:t>	</a:t>
            </a:r>
            <a:br>
              <a:rPr lang="zh-CN" altLang="zh-CN" sz="2800"/>
            </a:br>
            <a:r>
              <a:rPr lang="en-US" altLang="zh-CN" sz="2800"/>
              <a:t>C.</a:t>
            </a:r>
            <a:r>
              <a:rPr lang="zh-CN" altLang="zh-CN" sz="2800"/>
              <a:t>提高机械设备的效率可以节能减排</a:t>
            </a:r>
            <a:r>
              <a:rPr lang="en-US" altLang="zh-CN" sz="2800"/>
              <a:t>	    </a:t>
            </a:r>
            <a:br>
              <a:rPr lang="en-US" altLang="zh-CN" sz="2800"/>
            </a:br>
            <a:r>
              <a:rPr lang="en-US" altLang="zh-CN" sz="2800"/>
              <a:t>D</a:t>
            </a:r>
            <a:r>
              <a:rPr lang="zh-CN" altLang="zh-CN" sz="2800"/>
              <a:t>．使用机械设备做功越快，其效率越高</a:t>
            </a:r>
            <a:endParaRPr lang="zh-CN" altLang="zh-CN" sz="2800"/>
          </a:p>
        </p:txBody>
      </p:sp>
      <p:sp>
        <p:nvSpPr>
          <p:cNvPr id="23556" name="矩形 1"/>
          <p:cNvSpPr/>
          <p:nvPr/>
        </p:nvSpPr>
        <p:spPr>
          <a:xfrm>
            <a:off x="5326063" y="1871663"/>
            <a:ext cx="482600" cy="584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32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D</a:t>
            </a:r>
            <a:endParaRPr lang="zh-CN" altLang="en-US" sz="20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35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35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35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5" grpId="0"/>
      <p:bldP spid="23556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4578" name="矩形 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中考特训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4579" name="标题 2"/>
          <p:cNvSpPr>
            <a:spLocks noGrp="1"/>
          </p:cNvSpPr>
          <p:nvPr>
            <p:ph type="title" idx="4294967295"/>
          </p:nvPr>
        </p:nvSpPr>
        <p:spPr>
          <a:xfrm>
            <a:off x="508000" y="911225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ts val="4500"/>
              </a:lnSpc>
            </a:pPr>
            <a:r>
              <a:rPr lang="en-US" altLang="zh-CN" sz="2800"/>
              <a:t>2.</a:t>
            </a:r>
            <a:r>
              <a:rPr lang="zh-CN" altLang="zh-CN" sz="2800"/>
              <a:t>（</a:t>
            </a:r>
            <a:r>
              <a:rPr lang="en-US" altLang="zh-CN" sz="2800"/>
              <a:t>2020·</a:t>
            </a:r>
            <a:r>
              <a:rPr lang="zh-CN" altLang="zh-CN" sz="2800"/>
              <a:t>宿迁）小华用右图装置测量动滑轮的机械效率，下列说法正确的是（　　）</a:t>
            </a:r>
            <a:br>
              <a:rPr lang="zh-CN" altLang="zh-CN" sz="2800"/>
            </a:br>
            <a:r>
              <a:rPr lang="en-US" altLang="zh-CN" sz="2800"/>
              <a:t>A.</a:t>
            </a:r>
            <a:r>
              <a:rPr lang="zh-CN" altLang="zh-CN" sz="2800"/>
              <a:t>实验中为测量方便，让弹簧测力计在静止时读数</a:t>
            </a:r>
            <a:br>
              <a:rPr lang="zh-CN" altLang="zh-CN" sz="2800"/>
            </a:br>
            <a:r>
              <a:rPr lang="en-US" altLang="zh-CN" sz="2800"/>
              <a:t>B.</a:t>
            </a:r>
            <a:r>
              <a:rPr lang="zh-CN" altLang="zh-CN" sz="2800"/>
              <a:t>弹簧测力计对绳子的拉力与物体的重</a:t>
            </a:r>
            <a:br>
              <a:rPr lang="en-US" altLang="zh-CN" sz="2800"/>
            </a:br>
            <a:r>
              <a:rPr lang="zh-CN" altLang="zh-CN" sz="2800"/>
              <a:t>力是一对平衡力</a:t>
            </a:r>
            <a:r>
              <a:rPr lang="en-US" altLang="zh-CN" sz="2800"/>
              <a:t>	</a:t>
            </a:r>
            <a:br>
              <a:rPr lang="zh-CN" altLang="zh-CN" sz="2800"/>
            </a:br>
            <a:r>
              <a:rPr lang="en-US" altLang="zh-CN" sz="2800"/>
              <a:t>C.</a:t>
            </a:r>
            <a:r>
              <a:rPr lang="zh-CN" altLang="zh-CN" sz="2800"/>
              <a:t>增大物体被提升的高度，可以提高动</a:t>
            </a:r>
            <a:br>
              <a:rPr lang="en-US" altLang="zh-CN" sz="2800"/>
            </a:br>
            <a:r>
              <a:rPr lang="zh-CN" altLang="zh-CN" sz="2800"/>
              <a:t>滑轮的机械效率</a:t>
            </a:r>
            <a:r>
              <a:rPr lang="en-US" altLang="zh-CN" sz="2800"/>
              <a:t>	</a:t>
            </a:r>
            <a:br>
              <a:rPr lang="zh-CN" altLang="zh-CN" sz="2800"/>
            </a:br>
            <a:r>
              <a:rPr lang="en-US" altLang="zh-CN" sz="2800"/>
              <a:t>D.</a:t>
            </a:r>
            <a:r>
              <a:rPr lang="zh-CN" altLang="zh-CN" sz="2800"/>
              <a:t>增大物体重力与动滑轮重力的比值，可</a:t>
            </a:r>
            <a:br>
              <a:rPr lang="en-US" altLang="zh-CN" sz="2800"/>
            </a:br>
            <a:r>
              <a:rPr lang="zh-CN" altLang="zh-CN" sz="2800"/>
              <a:t>以提高动滑轮的机械效率（不计绳重和摩擦）</a:t>
            </a:r>
            <a:br>
              <a:rPr lang="zh-CN" altLang="zh-CN" sz="2800"/>
            </a:br>
            <a:endParaRPr lang="zh-CN" altLang="en-US" sz="2800"/>
          </a:p>
        </p:txBody>
      </p:sp>
      <p:pic>
        <p:nvPicPr>
          <p:cNvPr id="24580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64388" y="2828925"/>
            <a:ext cx="1219200" cy="2582863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24581" name="矩形 5"/>
          <p:cNvSpPr/>
          <p:nvPr/>
        </p:nvSpPr>
        <p:spPr>
          <a:xfrm>
            <a:off x="4999038" y="1514475"/>
            <a:ext cx="481012" cy="5857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32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D</a:t>
            </a:r>
            <a:endParaRPr lang="zh-CN" altLang="en-US" sz="20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45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45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45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45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79" grpId="0"/>
      <p:bldP spid="24581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5602" name="矩形 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中考特训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5603" name="标题 2"/>
          <p:cNvSpPr>
            <a:spLocks noGrp="1"/>
          </p:cNvSpPr>
          <p:nvPr>
            <p:ph type="title" idx="4294967295"/>
          </p:nvPr>
        </p:nvSpPr>
        <p:spPr>
          <a:xfrm>
            <a:off x="508000" y="1527175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3.</a:t>
            </a:r>
            <a:r>
              <a:rPr lang="zh-CN" altLang="zh-CN" sz="2800"/>
              <a:t>（</a:t>
            </a:r>
            <a:r>
              <a:rPr lang="en-US" altLang="zh-CN" sz="2800"/>
              <a:t>2020·</a:t>
            </a:r>
            <a:r>
              <a:rPr lang="zh-CN" altLang="zh-CN" sz="2800"/>
              <a:t>新疆）小红用滑轮组将重力为</a:t>
            </a:r>
            <a:r>
              <a:rPr lang="en-US" altLang="zh-CN" sz="2800"/>
              <a:t>1.5 N</a:t>
            </a:r>
            <a:r>
              <a:rPr lang="zh-CN" altLang="zh-CN" sz="2800"/>
              <a:t>的物体匀速提升</a:t>
            </a:r>
            <a:r>
              <a:rPr lang="en-US" altLang="zh-CN" sz="2800"/>
              <a:t>10 cm</a:t>
            </a:r>
            <a:r>
              <a:rPr lang="zh-CN" altLang="zh-CN" sz="2800"/>
              <a:t>的过程中，绳子拉力为</a:t>
            </a:r>
            <a:r>
              <a:rPr lang="en-US" altLang="zh-CN" sz="2800"/>
              <a:t>1.0 N</a:t>
            </a:r>
            <a:r>
              <a:rPr lang="zh-CN" altLang="zh-CN" sz="2800"/>
              <a:t>，绳子自由端移动的距离为</a:t>
            </a:r>
            <a:r>
              <a:rPr lang="en-US" altLang="zh-CN" sz="2800"/>
              <a:t>30 cm</a:t>
            </a:r>
            <a:r>
              <a:rPr lang="zh-CN" altLang="zh-CN" sz="2800"/>
              <a:t>，则滑轮组的机械效率为（　　）</a:t>
            </a:r>
            <a:br>
              <a:rPr lang="zh-CN" altLang="zh-CN" sz="2800"/>
            </a:br>
            <a:r>
              <a:rPr lang="en-US" altLang="zh-CN" sz="2800"/>
              <a:t>A.50 %	    B</a:t>
            </a:r>
            <a:r>
              <a:rPr lang="zh-CN" altLang="zh-CN" sz="2800"/>
              <a:t>．</a:t>
            </a:r>
            <a:r>
              <a:rPr lang="en-US" altLang="zh-CN" sz="2800"/>
              <a:t>60 %	       C</a:t>
            </a:r>
            <a:r>
              <a:rPr lang="zh-CN" altLang="zh-CN" sz="2800"/>
              <a:t>．</a:t>
            </a:r>
            <a:r>
              <a:rPr lang="en-US" altLang="zh-CN" sz="2800"/>
              <a:t>70 %         D</a:t>
            </a:r>
            <a:r>
              <a:rPr lang="zh-CN" altLang="zh-CN" sz="2800"/>
              <a:t>．</a:t>
            </a:r>
            <a:r>
              <a:rPr lang="en-US" altLang="zh-CN" sz="2800"/>
              <a:t>80 %</a:t>
            </a:r>
            <a:endParaRPr lang="zh-CN" altLang="en-US" sz="2800"/>
          </a:p>
        </p:txBody>
      </p:sp>
      <p:sp>
        <p:nvSpPr>
          <p:cNvPr id="25604" name="矩形 3"/>
          <p:cNvSpPr/>
          <p:nvPr/>
        </p:nvSpPr>
        <p:spPr>
          <a:xfrm>
            <a:off x="1390650" y="3516313"/>
            <a:ext cx="481013" cy="5857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32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A</a:t>
            </a:r>
            <a:endParaRPr lang="zh-CN" altLang="en-US" sz="20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56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56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56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03" grpId="0"/>
      <p:bldP spid="25604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6626" name="矩形 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中考特训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6627" name="标题 2"/>
          <p:cNvSpPr>
            <a:spLocks noGrp="1"/>
          </p:cNvSpPr>
          <p:nvPr>
            <p:ph type="title" idx="4294967295"/>
          </p:nvPr>
        </p:nvSpPr>
        <p:spPr>
          <a:xfrm>
            <a:off x="536575" y="930275"/>
            <a:ext cx="8415338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4.</a:t>
            </a:r>
            <a:r>
              <a:rPr lang="zh-CN" altLang="zh-CN" sz="2800"/>
              <a:t>（</a:t>
            </a:r>
            <a:r>
              <a:rPr lang="en-US" altLang="zh-CN" sz="2800"/>
              <a:t>2020·</a:t>
            </a:r>
            <a:r>
              <a:rPr lang="zh-CN" altLang="zh-CN" sz="2800"/>
              <a:t>深圳）如下图所示，湖面上有一艘小船，站在岸上的人通过滑轮用</a:t>
            </a:r>
            <a:r>
              <a:rPr lang="en-US" altLang="zh-CN" sz="2800"/>
              <a:t>100 N</a:t>
            </a:r>
            <a:r>
              <a:rPr lang="zh-CN" altLang="zh-CN" sz="2800"/>
              <a:t>的力拉绳子的自由端，在</a:t>
            </a:r>
            <a:r>
              <a:rPr lang="en-US" altLang="zh-CN" sz="2800"/>
              <a:t>10 s</a:t>
            </a:r>
            <a:r>
              <a:rPr lang="zh-CN" altLang="zh-CN" sz="2800"/>
              <a:t>内小船向岸边匀速移动了</a:t>
            </a:r>
            <a:r>
              <a:rPr lang="en-US" altLang="zh-CN" sz="2800"/>
              <a:t>5 m</a:t>
            </a:r>
            <a:r>
              <a:rPr lang="zh-CN" altLang="zh-CN" sz="2800"/>
              <a:t>，船在水平方向受到的阻力为</a:t>
            </a:r>
            <a:r>
              <a:rPr lang="en-US" altLang="zh-CN" sz="2800"/>
              <a:t>160 N</a:t>
            </a:r>
            <a:r>
              <a:rPr lang="zh-CN" altLang="zh-CN" sz="2800"/>
              <a:t>．下列说法正确的是（　　）</a:t>
            </a:r>
            <a:br>
              <a:rPr lang="zh-CN" altLang="zh-CN" sz="2800"/>
            </a:br>
            <a:r>
              <a:rPr lang="en-US" altLang="zh-CN" sz="2800"/>
              <a:t>A.</a:t>
            </a:r>
            <a:r>
              <a:rPr lang="zh-CN" altLang="zh-CN" sz="2800"/>
              <a:t>人对船做的有用功为</a:t>
            </a:r>
            <a:r>
              <a:rPr lang="en-US" altLang="zh-CN" sz="2800"/>
              <a:t>500 J    </a:t>
            </a:r>
            <a:br>
              <a:rPr lang="en-US" altLang="zh-CN" sz="2800"/>
            </a:br>
            <a:r>
              <a:rPr lang="en-US" altLang="zh-CN" sz="2800"/>
              <a:t>B</a:t>
            </a:r>
            <a:r>
              <a:rPr lang="zh-CN" altLang="zh-CN" sz="2800"/>
              <a:t>．人做的总功为</a:t>
            </a:r>
            <a:r>
              <a:rPr lang="en-US" altLang="zh-CN" sz="2800"/>
              <a:t>800 J</a:t>
            </a:r>
            <a:br>
              <a:rPr lang="zh-CN" altLang="zh-CN" sz="2800"/>
            </a:br>
            <a:r>
              <a:rPr lang="en-US" altLang="zh-CN" sz="2800"/>
              <a:t>C.</a:t>
            </a:r>
            <a:r>
              <a:rPr lang="zh-CN" altLang="zh-CN" sz="2800"/>
              <a:t>人做的有用功的功率为</a:t>
            </a:r>
            <a:r>
              <a:rPr lang="en-US" altLang="zh-CN" sz="2800"/>
              <a:t>50 W     </a:t>
            </a:r>
            <a:br>
              <a:rPr lang="en-US" altLang="zh-CN" sz="2800"/>
            </a:br>
            <a:r>
              <a:rPr lang="en-US" altLang="zh-CN" sz="2800"/>
              <a:t>D</a:t>
            </a:r>
            <a:r>
              <a:rPr lang="zh-CN" altLang="zh-CN" sz="2800"/>
              <a:t>．滑轮的机械效率为</a:t>
            </a:r>
            <a:r>
              <a:rPr lang="en-US" altLang="zh-CN" sz="2800"/>
              <a:t>80%</a:t>
            </a:r>
            <a:endParaRPr lang="zh-CN" altLang="en-US" sz="2800"/>
          </a:p>
        </p:txBody>
      </p:sp>
      <p:pic>
        <p:nvPicPr>
          <p:cNvPr id="26628" name="图片 1"/>
          <p:cNvPicPr>
            <a:picLocks noChangeAspect="1"/>
          </p:cNvPicPr>
          <p:nvPr/>
        </p:nvPicPr>
        <p:blipFill>
          <a:blip r:embed="rId2"/>
          <a:srcRect r="81370"/>
          <a:stretch>
            <a:fillRect/>
          </a:stretch>
        </p:blipFill>
        <p:spPr>
          <a:xfrm>
            <a:off x="5476875" y="3851275"/>
            <a:ext cx="3105150" cy="1760538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26629" name="矩形 5"/>
          <p:cNvSpPr/>
          <p:nvPr/>
        </p:nvSpPr>
        <p:spPr>
          <a:xfrm>
            <a:off x="7339013" y="2940050"/>
            <a:ext cx="481012" cy="584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32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D</a:t>
            </a:r>
            <a:endParaRPr lang="zh-CN" altLang="en-US" sz="20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6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66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66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66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27" grpId="0"/>
      <p:bldP spid="26629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7650" name="矩形 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中考特训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7651" name="标题 2"/>
          <p:cNvSpPr>
            <a:spLocks noGrp="1"/>
          </p:cNvSpPr>
          <p:nvPr>
            <p:ph type="title" idx="4294967295"/>
          </p:nvPr>
        </p:nvSpPr>
        <p:spPr>
          <a:xfrm>
            <a:off x="461963" y="1228725"/>
            <a:ext cx="8220075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5.</a:t>
            </a:r>
            <a:r>
              <a:rPr lang="zh-CN" altLang="zh-CN" sz="2800"/>
              <a:t>（</a:t>
            </a:r>
            <a:r>
              <a:rPr lang="en-US" altLang="zh-CN" sz="2800"/>
              <a:t>2020·</a:t>
            </a:r>
            <a:r>
              <a:rPr lang="zh-CN" altLang="zh-CN" sz="2800"/>
              <a:t>宁夏）用如上图所示滑轮组，将一质量为</a:t>
            </a:r>
            <a:r>
              <a:rPr lang="en-US" altLang="zh-CN" sz="2800"/>
              <a:t>50 kg</a:t>
            </a:r>
            <a:r>
              <a:rPr lang="zh-CN" altLang="zh-CN" sz="2800"/>
              <a:t>的物体，在</a:t>
            </a:r>
            <a:r>
              <a:rPr lang="en-US" altLang="zh-CN" sz="2800"/>
              <a:t>10 s</a:t>
            </a:r>
            <a:r>
              <a:rPr lang="zh-CN" altLang="zh-CN" sz="2800"/>
              <a:t>内匀速向上提升</a:t>
            </a:r>
            <a:r>
              <a:rPr lang="en-US" altLang="zh-CN" sz="2800"/>
              <a:t>2 m</a:t>
            </a:r>
            <a:r>
              <a:rPr lang="zh-CN" altLang="zh-CN" sz="2800"/>
              <a:t>，已知拉力</a:t>
            </a:r>
            <a:r>
              <a:rPr lang="en-US" altLang="zh-CN" sz="2800"/>
              <a:t>300 N</a:t>
            </a:r>
            <a:r>
              <a:rPr lang="zh-CN" altLang="zh-CN" sz="2800"/>
              <a:t>．在此过程中，下列说法正确的是（　　）</a:t>
            </a:r>
            <a:br>
              <a:rPr lang="zh-CN" altLang="zh-CN" sz="2800"/>
            </a:br>
            <a:r>
              <a:rPr lang="en-US" altLang="zh-CN" sz="2800"/>
              <a:t>A.</a:t>
            </a:r>
            <a:r>
              <a:rPr lang="zh-CN" altLang="zh-CN" sz="2800"/>
              <a:t>绳子自由端移动的距离为</a:t>
            </a:r>
            <a:r>
              <a:rPr lang="en-US" altLang="zh-CN" sz="2800"/>
              <a:t>6 m    </a:t>
            </a:r>
            <a:br>
              <a:rPr lang="en-US" altLang="zh-CN" sz="2800"/>
            </a:br>
            <a:r>
              <a:rPr lang="en-US" altLang="zh-CN" sz="2800"/>
              <a:t>B</a:t>
            </a:r>
            <a:r>
              <a:rPr lang="zh-CN" altLang="zh-CN" sz="2800"/>
              <a:t>．拉力</a:t>
            </a:r>
            <a:r>
              <a:rPr lang="en-US" altLang="zh-CN" sz="2800" i="1"/>
              <a:t>F</a:t>
            </a:r>
            <a:r>
              <a:rPr lang="zh-CN" altLang="zh-CN" sz="2800"/>
              <a:t>的功率为</a:t>
            </a:r>
            <a:r>
              <a:rPr lang="en-US" altLang="zh-CN" sz="2800"/>
              <a:t>60 W</a:t>
            </a:r>
            <a:br>
              <a:rPr lang="zh-CN" altLang="zh-CN" sz="2800"/>
            </a:br>
            <a:r>
              <a:rPr lang="en-US" altLang="zh-CN" sz="2800"/>
              <a:t>C.</a:t>
            </a:r>
            <a:r>
              <a:rPr lang="zh-CN" altLang="zh-CN" sz="2800"/>
              <a:t>人所做的额外功为</a:t>
            </a:r>
            <a:r>
              <a:rPr lang="en-US" altLang="zh-CN" sz="2800"/>
              <a:t>300 J    </a:t>
            </a:r>
            <a:br>
              <a:rPr lang="en-US" altLang="zh-CN" sz="2800"/>
            </a:br>
            <a:r>
              <a:rPr lang="en-US" altLang="zh-CN" sz="2800"/>
              <a:t>D</a:t>
            </a:r>
            <a:r>
              <a:rPr lang="zh-CN" altLang="zh-CN" sz="2800"/>
              <a:t>．该滑轮组的机械效率约为</a:t>
            </a:r>
            <a:r>
              <a:rPr lang="en-US" altLang="zh-CN" sz="2800"/>
              <a:t>83.3%</a:t>
            </a:r>
            <a:br>
              <a:rPr lang="zh-CN" altLang="zh-CN" sz="2800"/>
            </a:br>
            <a:endParaRPr lang="zh-CN" altLang="en-US" sz="2800"/>
          </a:p>
        </p:txBody>
      </p:sp>
      <p:pic>
        <p:nvPicPr>
          <p:cNvPr id="27652" name="图片 1"/>
          <p:cNvPicPr>
            <a:picLocks noChangeAspect="1"/>
          </p:cNvPicPr>
          <p:nvPr/>
        </p:nvPicPr>
        <p:blipFill>
          <a:blip r:embed="rId2"/>
          <a:srcRect r="91264"/>
          <a:stretch>
            <a:fillRect/>
          </a:stretch>
        </p:blipFill>
        <p:spPr>
          <a:xfrm>
            <a:off x="6661150" y="3265488"/>
            <a:ext cx="1511300" cy="2555875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27653" name="矩形 5"/>
          <p:cNvSpPr/>
          <p:nvPr/>
        </p:nvSpPr>
        <p:spPr>
          <a:xfrm>
            <a:off x="7261225" y="2597150"/>
            <a:ext cx="481013" cy="584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32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D</a:t>
            </a:r>
            <a:endParaRPr lang="zh-CN" altLang="en-US" sz="20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76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76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76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76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51" grpId="0"/>
      <p:bldP spid="27653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8674" name="矩形 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中考特训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8675" name="标题 2"/>
          <p:cNvSpPr>
            <a:spLocks noGrp="1"/>
          </p:cNvSpPr>
          <p:nvPr>
            <p:ph type="title" idx="4294967295"/>
          </p:nvPr>
        </p:nvSpPr>
        <p:spPr>
          <a:xfrm>
            <a:off x="538163" y="1133475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6.</a:t>
            </a:r>
            <a:r>
              <a:rPr lang="zh-CN" altLang="zh-CN" sz="2800"/>
              <a:t>（</a:t>
            </a:r>
            <a:r>
              <a:rPr lang="en-US" altLang="zh-CN" sz="2800"/>
              <a:t>2020·</a:t>
            </a:r>
            <a:r>
              <a:rPr lang="zh-CN" altLang="zh-CN" sz="2800"/>
              <a:t>盐城）如上图所示，小明利用动滑轮匀速提升木箱．以下做法可以提高动滑轮机械效率的是（　　）</a:t>
            </a:r>
            <a:br>
              <a:rPr lang="zh-CN" altLang="zh-CN" sz="2800"/>
            </a:br>
            <a:r>
              <a:rPr lang="en-US" altLang="zh-CN" sz="2800"/>
              <a:t>A.</a:t>
            </a:r>
            <a:r>
              <a:rPr lang="zh-CN" altLang="zh-CN" sz="2800"/>
              <a:t>适当增加木箱重力</a:t>
            </a:r>
            <a:r>
              <a:rPr lang="en-US" altLang="zh-CN" sz="2800"/>
              <a:t>	    </a:t>
            </a:r>
            <a:br>
              <a:rPr lang="en-US" altLang="zh-CN" sz="2800"/>
            </a:br>
            <a:r>
              <a:rPr lang="en-US" altLang="zh-CN" sz="2800"/>
              <a:t>B</a:t>
            </a:r>
            <a:r>
              <a:rPr lang="zh-CN" altLang="zh-CN" sz="2800"/>
              <a:t>．增大木箱上升高度</a:t>
            </a:r>
            <a:r>
              <a:rPr lang="en-US" altLang="zh-CN" sz="2800"/>
              <a:t>	</a:t>
            </a:r>
            <a:br>
              <a:rPr lang="zh-CN" altLang="zh-CN" sz="2800"/>
            </a:br>
            <a:r>
              <a:rPr lang="en-US" altLang="zh-CN" sz="2800"/>
              <a:t>C.</a:t>
            </a:r>
            <a:r>
              <a:rPr lang="zh-CN" altLang="zh-CN" sz="2800"/>
              <a:t>增大提升木箱的速度</a:t>
            </a:r>
            <a:r>
              <a:rPr lang="en-US" altLang="zh-CN" sz="2800"/>
              <a:t>	    </a:t>
            </a:r>
            <a:br>
              <a:rPr lang="en-US" altLang="zh-CN" sz="2800"/>
            </a:br>
            <a:r>
              <a:rPr lang="en-US" altLang="zh-CN" sz="2800"/>
              <a:t>D</a:t>
            </a:r>
            <a:r>
              <a:rPr lang="zh-CN" altLang="zh-CN" sz="2800"/>
              <a:t>．换用质量更大的动滑轮</a:t>
            </a:r>
            <a:br>
              <a:rPr lang="zh-CN" altLang="zh-CN" sz="2800"/>
            </a:br>
            <a:endParaRPr lang="zh-CN" altLang="en-US" sz="2800"/>
          </a:p>
        </p:txBody>
      </p:sp>
      <p:pic>
        <p:nvPicPr>
          <p:cNvPr id="28676" name="图片 1"/>
          <p:cNvPicPr>
            <a:picLocks noChangeAspect="1"/>
          </p:cNvPicPr>
          <p:nvPr/>
        </p:nvPicPr>
        <p:blipFill>
          <a:blip r:embed="rId2"/>
          <a:srcRect r="90843"/>
          <a:stretch>
            <a:fillRect/>
          </a:stretch>
        </p:blipFill>
        <p:spPr>
          <a:xfrm>
            <a:off x="6130925" y="2654300"/>
            <a:ext cx="1901825" cy="2630488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28677" name="矩形 5"/>
          <p:cNvSpPr/>
          <p:nvPr/>
        </p:nvSpPr>
        <p:spPr>
          <a:xfrm>
            <a:off x="1092200" y="2493963"/>
            <a:ext cx="481013" cy="584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32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A</a:t>
            </a:r>
            <a:endParaRPr lang="zh-CN" altLang="en-US" sz="20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86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86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86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86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75" grpId="0"/>
      <p:bldP spid="28677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9698" name="矩形 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中考特训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9699" name="标题 2"/>
          <p:cNvSpPr>
            <a:spLocks noGrp="1"/>
          </p:cNvSpPr>
          <p:nvPr>
            <p:ph type="title" idx="4294967295"/>
          </p:nvPr>
        </p:nvSpPr>
        <p:spPr>
          <a:xfrm>
            <a:off x="500063" y="882650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7.</a:t>
            </a:r>
            <a:r>
              <a:rPr lang="zh-CN" altLang="zh-CN" sz="2800"/>
              <a:t>（</a:t>
            </a:r>
            <a:r>
              <a:rPr lang="en-US" altLang="zh-CN" sz="2800"/>
              <a:t>2020·</a:t>
            </a:r>
            <a:r>
              <a:rPr lang="zh-CN" altLang="zh-CN" sz="2800"/>
              <a:t>山西）如下图所示，快递小哥为了把较重的货物装入运输车，用同样的器材设计了甲、乙两种方式提升货物．若把同一货物匀速提升到同一高度，忽略绳重和摩擦．下列分析正确的是（　　）</a:t>
            </a:r>
            <a:br>
              <a:rPr lang="zh-CN" altLang="zh-CN" sz="2800"/>
            </a:br>
            <a:r>
              <a:rPr lang="en-US" altLang="zh-CN" sz="2800"/>
              <a:t>A.</a:t>
            </a:r>
            <a:r>
              <a:rPr lang="zh-CN" altLang="zh-CN" sz="2800"/>
              <a:t>甲方式可以省力</a:t>
            </a:r>
            <a:r>
              <a:rPr lang="en-US" altLang="zh-CN" sz="2800"/>
              <a:t>	                          </a:t>
            </a:r>
            <a:br>
              <a:rPr lang="en-US" altLang="zh-CN" sz="2800"/>
            </a:br>
            <a:r>
              <a:rPr lang="en-US" altLang="zh-CN" sz="2800"/>
              <a:t>B</a:t>
            </a:r>
            <a:r>
              <a:rPr lang="zh-CN" altLang="zh-CN" sz="2800"/>
              <a:t>．乙方式不能改变力的方向</a:t>
            </a:r>
            <a:r>
              <a:rPr lang="en-US" altLang="zh-CN" sz="2800"/>
              <a:t>	</a:t>
            </a:r>
            <a:br>
              <a:rPr lang="zh-CN" altLang="zh-CN" sz="2800"/>
            </a:br>
            <a:r>
              <a:rPr lang="en-US" altLang="zh-CN" sz="2800"/>
              <a:t>C.</a:t>
            </a:r>
            <a:r>
              <a:rPr lang="zh-CN" altLang="zh-CN" sz="2800"/>
              <a:t>甲、乙两种方式做的有用功相等</a:t>
            </a:r>
            <a:r>
              <a:rPr lang="en-US" altLang="zh-CN" sz="2800"/>
              <a:t>	             D</a:t>
            </a:r>
            <a:r>
              <a:rPr lang="zh-CN" altLang="zh-CN" sz="2800"/>
              <a:t>．甲、乙两种方式的机械效率相等</a:t>
            </a:r>
            <a:br>
              <a:rPr lang="zh-CN" altLang="zh-CN" sz="2800"/>
            </a:br>
            <a:endParaRPr lang="zh-CN" altLang="en-US" sz="2800"/>
          </a:p>
        </p:txBody>
      </p:sp>
      <p:pic>
        <p:nvPicPr>
          <p:cNvPr id="29700" name="图片 1"/>
          <p:cNvPicPr>
            <a:picLocks noChangeAspect="1"/>
          </p:cNvPicPr>
          <p:nvPr/>
        </p:nvPicPr>
        <p:blipFill>
          <a:blip r:embed="rId2"/>
          <a:srcRect r="74739"/>
          <a:stretch>
            <a:fillRect/>
          </a:stretch>
        </p:blipFill>
        <p:spPr>
          <a:xfrm>
            <a:off x="5957888" y="3521075"/>
            <a:ext cx="2984500" cy="1497013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29701" name="矩形 5"/>
          <p:cNvSpPr/>
          <p:nvPr/>
        </p:nvSpPr>
        <p:spPr>
          <a:xfrm>
            <a:off x="7450138" y="2901950"/>
            <a:ext cx="458787" cy="584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32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C</a:t>
            </a:r>
            <a:endParaRPr lang="zh-CN" altLang="en-US" sz="20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96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97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97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97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699" grpId="0"/>
      <p:bldP spid="29701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0722" name="矩形 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中考特训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0723" name="标题 2"/>
          <p:cNvSpPr>
            <a:spLocks noGrp="1"/>
          </p:cNvSpPr>
          <p:nvPr>
            <p:ph type="title" idx="4294967295"/>
          </p:nvPr>
        </p:nvSpPr>
        <p:spPr>
          <a:xfrm>
            <a:off x="508000" y="671513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8.</a:t>
            </a:r>
            <a:r>
              <a:rPr lang="zh-CN" altLang="zh-CN" sz="2800"/>
              <a:t>（</a:t>
            </a:r>
            <a:r>
              <a:rPr lang="en-US" altLang="zh-CN" sz="2800"/>
              <a:t>2020·</a:t>
            </a:r>
            <a:r>
              <a:rPr lang="zh-CN" altLang="zh-CN" sz="2800"/>
              <a:t>聊城）如上图所示，用相同的滑轮安装成甲，乙两种装置，分别将</a:t>
            </a:r>
            <a:r>
              <a:rPr lang="en-US" altLang="zh-CN" sz="2800"/>
              <a:t>A</a:t>
            </a:r>
            <a:r>
              <a:rPr lang="zh-CN" altLang="zh-CN" sz="2800"/>
              <a:t>、</a:t>
            </a:r>
            <a:r>
              <a:rPr lang="en-US" altLang="zh-CN" sz="2800"/>
              <a:t>B</a:t>
            </a:r>
            <a:r>
              <a:rPr lang="zh-CN" altLang="zh-CN" sz="2800"/>
              <a:t>两物体匀速向上提升，若所用拉力大小相等，绳端在相同时间内移动了相同的距离．不计绳重和摩擦，下列说法正确的是（　　）</a:t>
            </a:r>
            <a:br>
              <a:rPr lang="zh-CN" altLang="zh-CN" sz="2800"/>
            </a:br>
            <a:r>
              <a:rPr lang="en-US" altLang="zh-CN" sz="2800"/>
              <a:t>A.</a:t>
            </a:r>
            <a:r>
              <a:rPr lang="zh-CN" altLang="zh-CN" sz="2800"/>
              <a:t>两物体上升的速度相同</a:t>
            </a:r>
            <a:r>
              <a:rPr lang="en-US" altLang="zh-CN" sz="2800"/>
              <a:t>	                   </a:t>
            </a:r>
            <a:br>
              <a:rPr lang="en-US" altLang="zh-CN" sz="2800"/>
            </a:br>
            <a:r>
              <a:rPr lang="en-US" altLang="zh-CN" sz="2800"/>
              <a:t>B</a:t>
            </a:r>
            <a:r>
              <a:rPr lang="zh-CN" altLang="zh-CN" sz="2800"/>
              <a:t>．两种装置的机械效率相等</a:t>
            </a:r>
            <a:r>
              <a:rPr lang="en-US" altLang="zh-CN" sz="2800"/>
              <a:t>	</a:t>
            </a:r>
            <a:br>
              <a:rPr lang="zh-CN" altLang="zh-CN" sz="2800"/>
            </a:br>
            <a:r>
              <a:rPr lang="en-US" altLang="zh-CN" sz="2800"/>
              <a:t>C.</a:t>
            </a:r>
            <a:r>
              <a:rPr lang="zh-CN" altLang="zh-CN" sz="2800"/>
              <a:t>两次提升物体所做的有用功相等</a:t>
            </a:r>
            <a:r>
              <a:rPr lang="en-US" altLang="zh-CN" sz="2800"/>
              <a:t>	              </a:t>
            </a:r>
            <a:br>
              <a:rPr lang="en-US" altLang="zh-CN" sz="2800"/>
            </a:br>
            <a:r>
              <a:rPr lang="en-US" altLang="zh-CN" sz="2800"/>
              <a:t>D</a:t>
            </a:r>
            <a:r>
              <a:rPr lang="zh-CN" altLang="zh-CN" sz="2800"/>
              <a:t>．两种装置中拉力做功的功率相等</a:t>
            </a:r>
            <a:br>
              <a:rPr lang="zh-CN" altLang="zh-CN" sz="2800"/>
            </a:br>
            <a:endParaRPr lang="zh-CN" altLang="en-US" sz="2800"/>
          </a:p>
        </p:txBody>
      </p:sp>
      <p:pic>
        <p:nvPicPr>
          <p:cNvPr id="30724" name="图片 1"/>
          <p:cNvPicPr>
            <a:picLocks noChangeAspect="1"/>
          </p:cNvPicPr>
          <p:nvPr/>
        </p:nvPicPr>
        <p:blipFill>
          <a:blip r:embed="rId2"/>
          <a:srcRect r="87369"/>
          <a:stretch>
            <a:fillRect/>
          </a:stretch>
        </p:blipFill>
        <p:spPr>
          <a:xfrm>
            <a:off x="6294438" y="3341688"/>
            <a:ext cx="2043112" cy="2047875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30725" name="矩形 5"/>
          <p:cNvSpPr/>
          <p:nvPr/>
        </p:nvSpPr>
        <p:spPr>
          <a:xfrm>
            <a:off x="1428750" y="3303588"/>
            <a:ext cx="481013" cy="5857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32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D</a:t>
            </a:r>
            <a:endParaRPr lang="zh-CN" altLang="en-US" sz="20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07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07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07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07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23" grpId="0"/>
      <p:bldP spid="30725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1746" name="矩形 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中考特训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1747" name="标题 2"/>
          <p:cNvSpPr>
            <a:spLocks noGrp="1"/>
          </p:cNvSpPr>
          <p:nvPr>
            <p:ph type="title" idx="4294967295"/>
          </p:nvPr>
        </p:nvSpPr>
        <p:spPr>
          <a:xfrm>
            <a:off x="508000" y="930275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400"/>
              <a:t>9.</a:t>
            </a:r>
            <a:r>
              <a:rPr lang="zh-CN" altLang="zh-CN" sz="2400"/>
              <a:t>（</a:t>
            </a:r>
            <a:r>
              <a:rPr lang="en-US" altLang="zh-CN" sz="2400"/>
              <a:t>2020·</a:t>
            </a:r>
            <a:r>
              <a:rPr lang="zh-CN" altLang="zh-CN" sz="2400"/>
              <a:t>广州）如上图所示，小明分别使用甲、乙、丙、丁四种机械匀速提升物体（绳长不变），测得拉力和物体</a:t>
            </a:r>
            <a:r>
              <a:rPr lang="en-US" altLang="zh-CN" sz="2400" i="1"/>
              <a:t>M</a:t>
            </a:r>
            <a:r>
              <a:rPr lang="zh-CN" altLang="zh-CN" sz="2400"/>
              <a:t>、</a:t>
            </a:r>
            <a:r>
              <a:rPr lang="en-US" altLang="zh-CN" sz="2400" i="1"/>
              <a:t>N</a:t>
            </a:r>
            <a:r>
              <a:rPr lang="zh-CN" altLang="zh-CN" sz="2400"/>
              <a:t>所受的重力如表所示，则（　　）</a:t>
            </a:r>
            <a:br>
              <a:rPr lang="zh-CN" altLang="zh-CN" sz="2400"/>
            </a:br>
            <a:r>
              <a:rPr lang="en-US" altLang="zh-CN" sz="2400"/>
              <a:t>A</a:t>
            </a:r>
            <a:r>
              <a:rPr lang="zh-CN" altLang="zh-CN" sz="2400"/>
              <a:t>．甲的机械效率比丙的大</a:t>
            </a:r>
            <a:r>
              <a:rPr lang="en-US" altLang="zh-CN" sz="2400"/>
              <a:t>	                 </a:t>
            </a:r>
            <a:br>
              <a:rPr lang="en-US" altLang="zh-CN" sz="2400"/>
            </a:br>
            <a:r>
              <a:rPr lang="en-US" altLang="zh-CN" sz="2400"/>
              <a:t>B</a:t>
            </a:r>
            <a:r>
              <a:rPr lang="zh-CN" altLang="zh-CN" sz="2400"/>
              <a:t>．乙、丁的机械效率相同</a:t>
            </a:r>
            <a:r>
              <a:rPr lang="en-US" altLang="zh-CN" sz="2400"/>
              <a:t>	</a:t>
            </a:r>
            <a:br>
              <a:rPr lang="zh-CN" altLang="zh-CN" sz="2400"/>
            </a:br>
            <a:r>
              <a:rPr lang="en-US" altLang="zh-CN" sz="2400"/>
              <a:t>C</a:t>
            </a:r>
            <a:r>
              <a:rPr lang="zh-CN" altLang="zh-CN" sz="2400"/>
              <a:t>．使用丙提升物体</a:t>
            </a:r>
            <a:r>
              <a:rPr lang="en-US" altLang="zh-CN" sz="2400" i="1"/>
              <a:t>M</a:t>
            </a:r>
            <a:r>
              <a:rPr lang="zh-CN" altLang="zh-CN" sz="2400"/>
              <a:t>时省力</a:t>
            </a:r>
            <a:r>
              <a:rPr lang="en-US" altLang="zh-CN" sz="2400"/>
              <a:t>                   </a:t>
            </a:r>
            <a:br>
              <a:rPr lang="en-US" altLang="zh-CN" sz="2400"/>
            </a:br>
            <a:r>
              <a:rPr lang="en-US" altLang="zh-CN" sz="2400"/>
              <a:t>D</a:t>
            </a:r>
            <a:r>
              <a:rPr lang="zh-CN" altLang="zh-CN" sz="2400"/>
              <a:t>．实验测得的数据无法算出机械效率</a:t>
            </a:r>
            <a:br>
              <a:rPr lang="zh-CN" altLang="zh-CN" sz="2400"/>
            </a:br>
            <a:endParaRPr lang="zh-CN" altLang="en-US" sz="2400"/>
          </a:p>
        </p:txBody>
      </p:sp>
      <p:graphicFrame>
        <p:nvGraphicFramePr>
          <p:cNvPr id="31748" name="表格 1"/>
          <p:cNvGraphicFramePr>
            <a:graphicFrameLocks noGrp="1"/>
          </p:cNvGraphicFramePr>
          <p:nvPr/>
        </p:nvGraphicFramePr>
        <p:xfrm>
          <a:off x="508000" y="4953000"/>
          <a:ext cx="7750175" cy="1206500"/>
        </p:xfrm>
        <a:graphic>
          <a:graphicData uri="http://schemas.openxmlformats.org/drawingml/2006/table">
            <a:tbl>
              <a:tblPr/>
              <a:tblGrid>
                <a:gridCol w="1403350"/>
                <a:gridCol w="1319212"/>
                <a:gridCol w="1404938"/>
                <a:gridCol w="1150938"/>
                <a:gridCol w="1152525"/>
                <a:gridCol w="1319212"/>
              </a:tblGrid>
              <a:tr h="603250">
                <a:tc>
                  <a:txBody>
                    <a:bodyPr lIns="68577" tIns="0" rIns="68577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F</a:t>
                      </a:r>
                      <a:r>
                        <a:rPr sz="2400" baseline="-250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甲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77" marR="68577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77" tIns="0" rIns="68577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F</a:t>
                      </a:r>
                      <a:r>
                        <a:rPr sz="2400" baseline="-250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乙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77" marR="68577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77" tIns="0" rIns="68577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F</a:t>
                      </a:r>
                      <a:r>
                        <a:rPr sz="2400" baseline="-250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丙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77" marR="68577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77" tIns="0" rIns="68577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F</a:t>
                      </a:r>
                      <a:r>
                        <a:rPr sz="2400" baseline="-250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丁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77" marR="68577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77" tIns="0" rIns="68577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G</a:t>
                      </a:r>
                      <a:r>
                        <a:rPr lang="en-US" altLang="zh-CN" sz="2400" baseline="-250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M</a:t>
                      </a:r>
                      <a:endParaRPr lang="zh-CN" altLang="zh-CN"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77" marR="68577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77" tIns="0" rIns="68577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G</a:t>
                      </a:r>
                      <a:r>
                        <a:rPr lang="en-US" altLang="zh-CN" sz="2400" baseline="-250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N</a:t>
                      </a:r>
                      <a:endParaRPr lang="zh-CN" altLang="zh-CN"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77" marR="68577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</a:tr>
              <a:tr h="603250">
                <a:tc>
                  <a:txBody>
                    <a:bodyPr lIns="68577" tIns="0" rIns="68577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5.5 N</a:t>
                      </a:r>
                      <a:endParaRPr lang="zh-CN" altLang="zh-CN"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77" marR="68577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77" tIns="0" rIns="68577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12 N</a:t>
                      </a:r>
                      <a:endParaRPr lang="zh-CN" altLang="zh-CN"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77" marR="68577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77" tIns="0" rIns="68577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5.5 N</a:t>
                      </a:r>
                      <a:endParaRPr lang="zh-CN" altLang="zh-CN"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77" marR="68577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77" tIns="0" rIns="68577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8 N</a:t>
                      </a:r>
                      <a:endParaRPr lang="zh-CN" altLang="zh-CN"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77" marR="68577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77" tIns="0" rIns="68577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5 N</a:t>
                      </a:r>
                      <a:endParaRPr lang="zh-CN" altLang="zh-CN"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77" marR="68577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77" tIns="0" rIns="68577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10 N</a:t>
                      </a:r>
                      <a:endParaRPr lang="zh-CN" altLang="zh-CN"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77" marR="68577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</a:tr>
            </a:tbl>
          </a:graphicData>
        </a:graphic>
      </p:graphicFrame>
      <p:pic>
        <p:nvPicPr>
          <p:cNvPr id="31771" name="图片 2"/>
          <p:cNvPicPr>
            <a:picLocks noChangeAspect="1"/>
          </p:cNvPicPr>
          <p:nvPr/>
        </p:nvPicPr>
        <p:blipFill>
          <a:blip r:embed="rId2"/>
          <a:srcRect r="73896"/>
          <a:stretch>
            <a:fillRect/>
          </a:stretch>
        </p:blipFill>
        <p:spPr>
          <a:xfrm>
            <a:off x="4994275" y="2632075"/>
            <a:ext cx="3563938" cy="1730375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31772" name="矩形 5"/>
          <p:cNvSpPr/>
          <p:nvPr/>
        </p:nvSpPr>
        <p:spPr>
          <a:xfrm>
            <a:off x="5086350" y="2047875"/>
            <a:ext cx="481013" cy="584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32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A</a:t>
            </a:r>
            <a:endParaRPr lang="zh-CN" altLang="en-US" sz="20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17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17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17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17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17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47" grpId="0"/>
      <p:bldP spid="31772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2770" name="矩形 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中考特训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2771" name="标题 2"/>
          <p:cNvSpPr>
            <a:spLocks noGrp="1"/>
          </p:cNvSpPr>
          <p:nvPr>
            <p:ph type="title" idx="4294967295"/>
          </p:nvPr>
        </p:nvSpPr>
        <p:spPr>
          <a:xfrm>
            <a:off x="582613" y="1565275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10.</a:t>
            </a:r>
            <a:r>
              <a:rPr lang="zh-CN" altLang="zh-CN" sz="2800"/>
              <a:t>（</a:t>
            </a:r>
            <a:r>
              <a:rPr lang="en-US" altLang="zh-CN" sz="2800"/>
              <a:t>2020·</a:t>
            </a:r>
            <a:r>
              <a:rPr lang="zh-CN" altLang="zh-CN" sz="2800"/>
              <a:t>徐州）如下图所示，塔式起重机上的滑轮组既可以</a:t>
            </a:r>
            <a:r>
              <a:rPr lang="zh-CN" altLang="zh-CN" sz="2800" u="sng"/>
              <a:t>　　　　　</a:t>
            </a:r>
            <a:r>
              <a:rPr lang="zh-CN" altLang="zh-CN" sz="2800"/>
              <a:t>，又可以改变施</a:t>
            </a:r>
            <a:br>
              <a:rPr lang="en-US" altLang="zh-CN" sz="2800"/>
            </a:br>
            <a:r>
              <a:rPr lang="zh-CN" altLang="zh-CN" sz="2800"/>
              <a:t>力的</a:t>
            </a:r>
            <a:r>
              <a:rPr lang="zh-CN" altLang="zh-CN" sz="2800" u="sng"/>
              <a:t>　　　　　</a:t>
            </a:r>
            <a:r>
              <a:rPr lang="zh-CN" altLang="zh-CN" sz="2800"/>
              <a:t>，若用它将</a:t>
            </a:r>
            <a:r>
              <a:rPr lang="en-US" altLang="zh-CN" sz="2800"/>
              <a:t>900 N</a:t>
            </a:r>
            <a:r>
              <a:rPr lang="zh-CN" altLang="zh-CN" sz="2800"/>
              <a:t>的物体</a:t>
            </a:r>
            <a:br>
              <a:rPr lang="en-US" altLang="zh-CN" sz="2800"/>
            </a:br>
            <a:r>
              <a:rPr lang="zh-CN" altLang="zh-CN" sz="2800"/>
              <a:t>匀速吊起</a:t>
            </a:r>
            <a:r>
              <a:rPr lang="en-US" altLang="zh-CN" sz="2800"/>
              <a:t>5 m</a:t>
            </a:r>
            <a:r>
              <a:rPr lang="zh-CN" altLang="zh-CN" sz="2800"/>
              <a:t>高，拉力为</a:t>
            </a:r>
            <a:r>
              <a:rPr lang="en-US" altLang="zh-CN" sz="2800"/>
              <a:t>400 N</a:t>
            </a:r>
            <a:r>
              <a:rPr lang="zh-CN" altLang="zh-CN" sz="2800"/>
              <a:t>，则滑轮</a:t>
            </a:r>
            <a:br>
              <a:rPr lang="en-US" altLang="zh-CN" sz="2800"/>
            </a:br>
            <a:r>
              <a:rPr lang="zh-CN" altLang="zh-CN" sz="2800"/>
              <a:t>组的机械效率为</a:t>
            </a:r>
            <a:r>
              <a:rPr lang="zh-CN" altLang="zh-CN" sz="2800" u="sng"/>
              <a:t>　　　　　</a:t>
            </a:r>
            <a:r>
              <a:rPr lang="zh-CN" altLang="zh-CN" sz="2800"/>
              <a:t>．</a:t>
            </a:r>
            <a:br>
              <a:rPr lang="zh-CN" altLang="zh-CN" sz="2800"/>
            </a:br>
            <a:endParaRPr lang="zh-CN" altLang="en-US" sz="2800"/>
          </a:p>
        </p:txBody>
      </p:sp>
      <p:pic>
        <p:nvPicPr>
          <p:cNvPr id="32772" name="图片 2"/>
          <p:cNvPicPr>
            <a:picLocks noChangeAspect="1"/>
          </p:cNvPicPr>
          <p:nvPr/>
        </p:nvPicPr>
        <p:blipFill>
          <a:blip r:embed="rId2"/>
          <a:srcRect r="92001"/>
          <a:stretch>
            <a:fillRect/>
          </a:stretch>
        </p:blipFill>
        <p:spPr>
          <a:xfrm>
            <a:off x="7099300" y="2290763"/>
            <a:ext cx="1524000" cy="2816225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32773" name="矩形 5"/>
          <p:cNvSpPr/>
          <p:nvPr/>
        </p:nvSpPr>
        <p:spPr>
          <a:xfrm>
            <a:off x="2822575" y="2289175"/>
            <a:ext cx="903288" cy="523875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省力</a:t>
            </a:r>
            <a:endParaRPr lang="zh-CN" altLang="en-US" sz="2800"/>
          </a:p>
        </p:txBody>
      </p:sp>
      <p:sp>
        <p:nvSpPr>
          <p:cNvPr id="32774" name="矩形 6"/>
          <p:cNvSpPr/>
          <p:nvPr/>
        </p:nvSpPr>
        <p:spPr>
          <a:xfrm>
            <a:off x="1755775" y="2941638"/>
            <a:ext cx="901700" cy="523875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方向</a:t>
            </a:r>
            <a:endParaRPr lang="zh-CN" altLang="en-US" sz="2800"/>
          </a:p>
        </p:txBody>
      </p:sp>
      <p:sp>
        <p:nvSpPr>
          <p:cNvPr id="32775" name="矩形 7"/>
          <p:cNvSpPr/>
          <p:nvPr/>
        </p:nvSpPr>
        <p:spPr>
          <a:xfrm>
            <a:off x="3638550" y="4213225"/>
            <a:ext cx="842963" cy="523875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/>
            <a:r>
              <a:rPr lang="en-US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75%</a:t>
            </a:r>
            <a:endParaRPr lang="zh-CN" altLang="en-US" sz="28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27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27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27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27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27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27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27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27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71" grpId="0"/>
      <p:bldP spid="32773" grpId="0"/>
      <p:bldP spid="32774" grpId="0"/>
      <p:bldP spid="32775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3794" name="矩形 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中考特训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3795" name="标题 2"/>
          <p:cNvSpPr>
            <a:spLocks noGrp="1"/>
          </p:cNvSpPr>
          <p:nvPr>
            <p:ph type="title" idx="4294967295"/>
          </p:nvPr>
        </p:nvSpPr>
        <p:spPr>
          <a:xfrm>
            <a:off x="508000" y="1517650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11.</a:t>
            </a:r>
            <a:r>
              <a:rPr lang="zh-CN" altLang="zh-CN" sz="2800"/>
              <a:t>（</a:t>
            </a:r>
            <a:r>
              <a:rPr lang="en-US" altLang="zh-CN" sz="2800"/>
              <a:t>2020·</a:t>
            </a:r>
            <a:r>
              <a:rPr lang="zh-CN" altLang="zh-CN" sz="2800"/>
              <a:t>扬州）如上图，</a:t>
            </a:r>
            <a:r>
              <a:rPr lang="en-US" altLang="zh-CN" sz="2800"/>
              <a:t>“</a:t>
            </a:r>
            <a:r>
              <a:rPr lang="zh-CN" altLang="zh-CN" sz="2800"/>
              <a:t>测动滑轮机械效率</a:t>
            </a:r>
            <a:r>
              <a:rPr lang="en-US" altLang="zh-CN" sz="2800"/>
              <a:t>”</a:t>
            </a:r>
            <a:r>
              <a:rPr lang="zh-CN" altLang="zh-CN" sz="2800"/>
              <a:t>时必须沿</a:t>
            </a:r>
            <a:r>
              <a:rPr lang="zh-CN" altLang="zh-CN" sz="2800" u="sng"/>
              <a:t>　　　　　</a:t>
            </a:r>
            <a:r>
              <a:rPr lang="zh-CN" altLang="zh-CN" sz="2800"/>
              <a:t>方向匀速向上拉动</a:t>
            </a:r>
            <a:br>
              <a:rPr lang="en-US" altLang="zh-CN" sz="2800"/>
            </a:br>
            <a:r>
              <a:rPr lang="zh-CN" altLang="zh-CN" sz="2800"/>
              <a:t>弹簧测力计．钩码重为</a:t>
            </a:r>
            <a:r>
              <a:rPr lang="en-US" altLang="zh-CN" sz="2800"/>
              <a:t>1 N</a:t>
            </a:r>
            <a:r>
              <a:rPr lang="zh-CN" altLang="zh-CN" sz="2800"/>
              <a:t>，弹簧测力</a:t>
            </a:r>
            <a:br>
              <a:rPr lang="en-US" altLang="zh-CN" sz="2800"/>
            </a:br>
            <a:r>
              <a:rPr lang="zh-CN" altLang="zh-CN" sz="2800"/>
              <a:t>计的示数为</a:t>
            </a:r>
            <a:r>
              <a:rPr lang="zh-CN" altLang="zh-CN" sz="2800" u="sng"/>
              <a:t>　　　　　</a:t>
            </a:r>
            <a:r>
              <a:rPr lang="en-US" altLang="zh-CN" sz="2800"/>
              <a:t>N</a:t>
            </a:r>
            <a:r>
              <a:rPr lang="zh-CN" altLang="zh-CN" sz="2800"/>
              <a:t>，动滑轮的机</a:t>
            </a:r>
            <a:br>
              <a:rPr lang="en-US" altLang="zh-CN" sz="2800"/>
            </a:br>
            <a:r>
              <a:rPr lang="zh-CN" altLang="zh-CN" sz="2800"/>
              <a:t>械效率是</a:t>
            </a:r>
            <a:r>
              <a:rPr lang="zh-CN" altLang="zh-CN" sz="2800" u="sng"/>
              <a:t>　　　　　</a:t>
            </a:r>
            <a:r>
              <a:rPr lang="zh-CN" altLang="zh-CN" sz="2800"/>
              <a:t>．</a:t>
            </a:r>
            <a:endParaRPr lang="zh-CN" altLang="zh-CN" sz="2800"/>
          </a:p>
        </p:txBody>
      </p:sp>
      <p:pic>
        <p:nvPicPr>
          <p:cNvPr id="33796" name="图片 1"/>
          <p:cNvPicPr>
            <a:picLocks noChangeAspect="1"/>
          </p:cNvPicPr>
          <p:nvPr/>
        </p:nvPicPr>
        <p:blipFill>
          <a:blip r:embed="rId2"/>
          <a:srcRect r="89055"/>
          <a:stretch>
            <a:fillRect/>
          </a:stretch>
        </p:blipFill>
        <p:spPr>
          <a:xfrm>
            <a:off x="6789738" y="2246313"/>
            <a:ext cx="1846262" cy="2492375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33797" name="矩形 3"/>
          <p:cNvSpPr/>
          <p:nvPr/>
        </p:nvSpPr>
        <p:spPr>
          <a:xfrm>
            <a:off x="1765300" y="2216150"/>
            <a:ext cx="1979613" cy="523875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竖直向上　</a:t>
            </a:r>
            <a:endParaRPr lang="zh-CN" altLang="en-US" sz="2800"/>
          </a:p>
        </p:txBody>
      </p:sp>
      <p:sp>
        <p:nvSpPr>
          <p:cNvPr id="33798" name="矩形 5"/>
          <p:cNvSpPr/>
          <p:nvPr/>
        </p:nvSpPr>
        <p:spPr>
          <a:xfrm>
            <a:off x="3014663" y="3517900"/>
            <a:ext cx="633412" cy="522288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/>
            <a:r>
              <a:rPr lang="en-US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0.6</a:t>
            </a:r>
            <a:endParaRPr lang="zh-CN" altLang="en-US" sz="2800"/>
          </a:p>
        </p:txBody>
      </p:sp>
      <p:sp>
        <p:nvSpPr>
          <p:cNvPr id="33799" name="矩形 6"/>
          <p:cNvSpPr/>
          <p:nvPr/>
        </p:nvSpPr>
        <p:spPr>
          <a:xfrm>
            <a:off x="2459038" y="4176713"/>
            <a:ext cx="1112837" cy="522287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/>
            <a:r>
              <a:rPr lang="en-US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83.3%</a:t>
            </a:r>
            <a:endParaRPr lang="zh-CN" altLang="en-US" sz="28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37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37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37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37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37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37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37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37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795" grpId="0"/>
      <p:bldP spid="33797" grpId="0"/>
      <p:bldP spid="33798" grpId="0"/>
      <p:bldP spid="33799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4818" name="矩形 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中考特训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4819" name="标题 2"/>
          <p:cNvSpPr>
            <a:spLocks noGrp="1"/>
          </p:cNvSpPr>
          <p:nvPr>
            <p:ph type="title" idx="4294967295"/>
          </p:nvPr>
        </p:nvSpPr>
        <p:spPr>
          <a:xfrm>
            <a:off x="508000" y="1093788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12.</a:t>
            </a:r>
            <a:r>
              <a:rPr lang="zh-CN" altLang="zh-CN" sz="2800"/>
              <a:t>（</a:t>
            </a:r>
            <a:r>
              <a:rPr lang="en-US" altLang="zh-CN" sz="2800"/>
              <a:t>2020·</a:t>
            </a:r>
            <a:r>
              <a:rPr lang="zh-CN" altLang="zh-CN" sz="2800"/>
              <a:t>岳阳）</a:t>
            </a:r>
            <a:r>
              <a:rPr lang="en-US" altLang="zh-CN" sz="2800"/>
              <a:t>“</a:t>
            </a:r>
            <a:r>
              <a:rPr lang="zh-CN" altLang="zh-CN" sz="2800"/>
              <a:t>测滑轮组的机械效率</a:t>
            </a:r>
            <a:r>
              <a:rPr lang="en-US" altLang="zh-CN" sz="2800"/>
              <a:t>”</a:t>
            </a:r>
            <a:r>
              <a:rPr lang="zh-CN" altLang="zh-CN" sz="2800"/>
              <a:t>的实验数据如下表：</a:t>
            </a:r>
            <a:br>
              <a:rPr lang="zh-CN" altLang="zh-CN" sz="2800"/>
            </a:br>
            <a:endParaRPr lang="zh-CN" altLang="en-US" sz="2800"/>
          </a:p>
        </p:txBody>
      </p:sp>
      <p:graphicFrame>
        <p:nvGraphicFramePr>
          <p:cNvPr id="34820" name="表格 1"/>
          <p:cNvGraphicFramePr>
            <a:graphicFrameLocks noGrp="1"/>
          </p:cNvGraphicFramePr>
          <p:nvPr/>
        </p:nvGraphicFramePr>
        <p:xfrm>
          <a:off x="508000" y="2408238"/>
          <a:ext cx="5573712" cy="3124200"/>
        </p:xfrm>
        <a:graphic>
          <a:graphicData uri="http://schemas.openxmlformats.org/drawingml/2006/table">
            <a:tbl>
              <a:tblPr/>
              <a:tblGrid>
                <a:gridCol w="917575"/>
                <a:gridCol w="914400"/>
                <a:gridCol w="1422400"/>
                <a:gridCol w="896938"/>
                <a:gridCol w="1422400"/>
              </a:tblGrid>
              <a:tr h="1490662">
                <a:tc>
                  <a:txBody>
                    <a:bodyPr lIns="68583" tIns="0" rIns="68583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实验次数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3" marR="68583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83" tIns="0" rIns="68583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物重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G/N</a:t>
                      </a:r>
                      <a:endParaRPr lang="zh-CN" altLang="zh-CN"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3" marR="68583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83" tIns="0" rIns="68583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物体上升高度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h/m</a:t>
                      </a:r>
                      <a:endParaRPr lang="zh-CN" altLang="zh-CN"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3" marR="68583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83" tIns="0" rIns="68583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拉力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F/N</a:t>
                      </a:r>
                      <a:endParaRPr lang="zh-CN" altLang="zh-CN"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3" marR="68583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83" tIns="0" rIns="68583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绳子自由端移动距离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s/m</a:t>
                      </a:r>
                      <a:endParaRPr lang="zh-CN" altLang="zh-CN"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3" marR="68583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</a:tr>
              <a:tr h="544512">
                <a:tc>
                  <a:txBody>
                    <a:bodyPr lIns="68583" tIns="0" rIns="68583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1</a:t>
                      </a:r>
                      <a:endParaRPr lang="zh-CN" altLang="zh-CN"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3" marR="68583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83" tIns="0" rIns="68583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4</a:t>
                      </a:r>
                      <a:endParaRPr lang="zh-CN" altLang="zh-CN"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3" marR="68583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83" tIns="0" rIns="68583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0.1</a:t>
                      </a:r>
                      <a:endParaRPr lang="zh-CN" altLang="zh-CN"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3" marR="68583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83" tIns="0" rIns="68583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2.0</a:t>
                      </a:r>
                      <a:endParaRPr lang="zh-CN" altLang="zh-CN"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3" marR="68583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83" tIns="0" rIns="68583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0.3</a:t>
                      </a:r>
                      <a:endParaRPr lang="zh-CN" altLang="zh-CN"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3" marR="68583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</a:tr>
              <a:tr h="544512">
                <a:tc>
                  <a:txBody>
                    <a:bodyPr lIns="68583" tIns="0" rIns="68583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2</a:t>
                      </a:r>
                      <a:endParaRPr lang="zh-CN" altLang="zh-CN"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3" marR="68583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83" tIns="0" rIns="68583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5</a:t>
                      </a:r>
                      <a:endParaRPr lang="zh-CN" altLang="zh-CN"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3" marR="68583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83" tIns="0" rIns="68583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0.1</a:t>
                      </a:r>
                      <a:endParaRPr lang="zh-CN" altLang="zh-CN"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3" marR="68583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83" tIns="0" rIns="68583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 </a:t>
                      </a:r>
                      <a:endParaRPr lang="zh-CN" altLang="zh-CN"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3" marR="68583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83" tIns="0" rIns="68583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0.3</a:t>
                      </a:r>
                      <a:endParaRPr lang="zh-CN" altLang="zh-CN"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3" marR="68583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</a:tr>
              <a:tr h="544512">
                <a:tc>
                  <a:txBody>
                    <a:bodyPr lIns="68583" tIns="0" rIns="68583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3</a:t>
                      </a:r>
                      <a:endParaRPr lang="zh-CN" altLang="zh-CN"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3" marR="68583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83" tIns="0" rIns="68583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6</a:t>
                      </a:r>
                      <a:endParaRPr lang="zh-CN" altLang="zh-CN"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3" marR="68583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83" tIns="0" rIns="68583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0.1</a:t>
                      </a:r>
                      <a:endParaRPr lang="zh-CN" altLang="zh-CN"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3" marR="68583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83" tIns="0" rIns="68583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2.6</a:t>
                      </a:r>
                      <a:endParaRPr lang="zh-CN" altLang="zh-CN"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3" marR="68583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83" tIns="0" rIns="68583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0.3</a:t>
                      </a:r>
                      <a:endParaRPr lang="zh-CN" altLang="zh-CN"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3" marR="68583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</a:tr>
            </a:tbl>
          </a:graphicData>
        </a:graphic>
      </p:graphicFrame>
      <p:pic>
        <p:nvPicPr>
          <p:cNvPr id="34852" name="图片 2"/>
          <p:cNvPicPr>
            <a:picLocks noChangeAspect="1"/>
          </p:cNvPicPr>
          <p:nvPr/>
        </p:nvPicPr>
        <p:blipFill>
          <a:blip r:embed="rId2"/>
          <a:srcRect r="90001"/>
          <a:stretch>
            <a:fillRect/>
          </a:stretch>
        </p:blipFill>
        <p:spPr>
          <a:xfrm>
            <a:off x="6519863" y="2395538"/>
            <a:ext cx="2116137" cy="3125787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48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48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48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819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5842" name="矩形 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中考特训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5843" name="标题 2"/>
          <p:cNvSpPr>
            <a:spLocks noGrp="1"/>
          </p:cNvSpPr>
          <p:nvPr>
            <p:ph type="title" idx="4294967295"/>
          </p:nvPr>
        </p:nvSpPr>
        <p:spPr>
          <a:xfrm>
            <a:off x="508000" y="882650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ts val="4500"/>
              </a:lnSpc>
            </a:pPr>
            <a:r>
              <a:rPr lang="zh-CN" altLang="zh-CN" sz="2800"/>
              <a:t>（</a:t>
            </a:r>
            <a:r>
              <a:rPr lang="en-US" altLang="zh-CN" sz="2800"/>
              <a:t>1</a:t>
            </a:r>
            <a:r>
              <a:rPr lang="zh-CN" altLang="zh-CN" sz="2800"/>
              <a:t>）实验时，应沿竖直向上的方向</a:t>
            </a:r>
            <a:r>
              <a:rPr lang="zh-CN" altLang="zh-CN" sz="2800" u="sng"/>
              <a:t>　　　　　</a:t>
            </a:r>
            <a:r>
              <a:rPr lang="zh-CN" altLang="zh-CN" sz="2800"/>
              <a:t>拉动弹簧测力计；</a:t>
            </a:r>
            <a:br>
              <a:rPr lang="zh-CN" altLang="zh-CN" sz="2800"/>
            </a:br>
            <a:r>
              <a:rPr lang="zh-CN" altLang="zh-CN" sz="2800"/>
              <a:t>（</a:t>
            </a:r>
            <a:r>
              <a:rPr lang="en-US" altLang="zh-CN" sz="2800"/>
              <a:t>2</a:t>
            </a:r>
            <a:r>
              <a:rPr lang="zh-CN" altLang="zh-CN" sz="2800"/>
              <a:t>）第</a:t>
            </a:r>
            <a:r>
              <a:rPr lang="en-US" altLang="zh-CN" sz="2800"/>
              <a:t>2</a:t>
            </a:r>
            <a:r>
              <a:rPr lang="zh-CN" altLang="zh-CN" sz="2800"/>
              <a:t>次实验中弹簧测力计的示数如上图所示为</a:t>
            </a:r>
            <a:br>
              <a:rPr lang="en-US" altLang="zh-CN" sz="2800"/>
            </a:br>
            <a:r>
              <a:rPr lang="zh-CN" altLang="zh-CN" sz="2800" u="sng"/>
              <a:t>　　　　　</a:t>
            </a:r>
            <a:r>
              <a:rPr lang="en-US" altLang="zh-CN" sz="2800"/>
              <a:t>N</a:t>
            </a:r>
            <a:r>
              <a:rPr lang="zh-CN" altLang="zh-CN" sz="2800"/>
              <a:t>；</a:t>
            </a:r>
            <a:br>
              <a:rPr lang="zh-CN" altLang="zh-CN" sz="2800"/>
            </a:br>
            <a:r>
              <a:rPr lang="zh-CN" altLang="zh-CN" sz="2800"/>
              <a:t>（</a:t>
            </a:r>
            <a:r>
              <a:rPr lang="en-US" altLang="zh-CN" sz="2800"/>
              <a:t>3</a:t>
            </a:r>
            <a:r>
              <a:rPr lang="zh-CN" altLang="zh-CN" sz="2800"/>
              <a:t>）第</a:t>
            </a:r>
            <a:r>
              <a:rPr lang="en-US" altLang="zh-CN" sz="2800"/>
              <a:t>3</a:t>
            </a:r>
            <a:r>
              <a:rPr lang="zh-CN" altLang="zh-CN" sz="2800"/>
              <a:t>次实验滑轮组的机械效率是</a:t>
            </a:r>
            <a:r>
              <a:rPr lang="zh-CN" altLang="zh-CN" sz="2800" u="sng"/>
              <a:t>　　　　　</a:t>
            </a:r>
            <a:r>
              <a:rPr lang="zh-CN" altLang="zh-CN" sz="2800"/>
              <a:t>；（保留一位小数）</a:t>
            </a:r>
            <a:br>
              <a:rPr lang="zh-CN" altLang="zh-CN" sz="2800"/>
            </a:br>
            <a:r>
              <a:rPr lang="zh-CN" altLang="zh-CN" sz="2800"/>
              <a:t>（</a:t>
            </a:r>
            <a:r>
              <a:rPr lang="en-US" altLang="zh-CN" sz="2800"/>
              <a:t>4</a:t>
            </a:r>
            <a:r>
              <a:rPr lang="zh-CN" altLang="zh-CN" sz="2800"/>
              <a:t>）如果用这个滑轮组提升</a:t>
            </a:r>
            <a:r>
              <a:rPr lang="en-US" altLang="zh-CN" sz="2800"/>
              <a:t>7 N</a:t>
            </a:r>
            <a:r>
              <a:rPr lang="zh-CN" altLang="zh-CN" sz="2800"/>
              <a:t>的重物，则它的机械效率可能是</a:t>
            </a:r>
            <a:r>
              <a:rPr lang="zh-CN" altLang="zh-CN" sz="2800" u="sng"/>
              <a:t>　　　　　</a:t>
            </a:r>
            <a:r>
              <a:rPr lang="zh-CN" altLang="zh-CN" sz="2800"/>
              <a:t>（选填序号）</a:t>
            </a:r>
            <a:r>
              <a:rPr lang="en-US" altLang="zh-CN" sz="2800"/>
              <a:t>.</a:t>
            </a:r>
            <a:br>
              <a:rPr lang="zh-CN" altLang="zh-CN" sz="2800"/>
            </a:br>
            <a:r>
              <a:rPr lang="en-US" altLang="zh-CN" sz="2800"/>
              <a:t>A</a:t>
            </a:r>
            <a:r>
              <a:rPr lang="zh-CN" altLang="zh-CN" sz="2800"/>
              <a:t>．</a:t>
            </a:r>
            <a:r>
              <a:rPr lang="en-US" altLang="zh-CN" sz="2800"/>
              <a:t>60%     </a:t>
            </a:r>
            <a:r>
              <a:rPr lang="zh-CN" altLang="zh-CN" sz="2800"/>
              <a:t>　　　</a:t>
            </a:r>
            <a:r>
              <a:rPr lang="en-US" altLang="zh-CN" sz="2800"/>
              <a:t>B</a:t>
            </a:r>
            <a:r>
              <a:rPr lang="zh-CN" altLang="zh-CN" sz="2800"/>
              <a:t>．</a:t>
            </a:r>
            <a:r>
              <a:rPr lang="en-US" altLang="zh-CN" sz="2800"/>
              <a:t>70%            </a:t>
            </a:r>
            <a:r>
              <a:rPr lang="zh-CN" altLang="zh-CN" sz="2800"/>
              <a:t>　</a:t>
            </a:r>
            <a:r>
              <a:rPr lang="en-US" altLang="zh-CN" sz="2800"/>
              <a:t>C</a:t>
            </a:r>
            <a:r>
              <a:rPr lang="zh-CN" altLang="zh-CN" sz="2800"/>
              <a:t>．</a:t>
            </a:r>
            <a:r>
              <a:rPr lang="en-US" altLang="zh-CN" sz="2800"/>
              <a:t>80%</a:t>
            </a:r>
            <a:br>
              <a:rPr lang="zh-CN" altLang="zh-CN" sz="2800"/>
            </a:br>
            <a:endParaRPr lang="zh-CN" altLang="en-US" sz="2800"/>
          </a:p>
        </p:txBody>
      </p:sp>
      <p:sp>
        <p:nvSpPr>
          <p:cNvPr id="35844" name="矩形 2"/>
          <p:cNvSpPr/>
          <p:nvPr/>
        </p:nvSpPr>
        <p:spPr>
          <a:xfrm>
            <a:off x="6618288" y="901700"/>
            <a:ext cx="903287" cy="523875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匀速</a:t>
            </a:r>
            <a:endParaRPr lang="zh-CN" altLang="en-US" sz="2800"/>
          </a:p>
        </p:txBody>
      </p:sp>
      <p:sp>
        <p:nvSpPr>
          <p:cNvPr id="35845" name="矩形 3"/>
          <p:cNvSpPr/>
          <p:nvPr/>
        </p:nvSpPr>
        <p:spPr>
          <a:xfrm>
            <a:off x="1200150" y="2646363"/>
            <a:ext cx="633413" cy="523875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/>
            <a:r>
              <a:rPr lang="en-US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2.4</a:t>
            </a:r>
            <a:endParaRPr lang="zh-CN" altLang="en-US" sz="2800"/>
          </a:p>
        </p:txBody>
      </p:sp>
      <p:sp>
        <p:nvSpPr>
          <p:cNvPr id="35846" name="矩形 5"/>
          <p:cNvSpPr/>
          <p:nvPr/>
        </p:nvSpPr>
        <p:spPr>
          <a:xfrm>
            <a:off x="6727825" y="3219450"/>
            <a:ext cx="1112838" cy="522288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/>
            <a:r>
              <a:rPr lang="en-US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76.9%</a:t>
            </a:r>
            <a:endParaRPr lang="zh-CN" altLang="en-US" sz="2800"/>
          </a:p>
        </p:txBody>
      </p:sp>
      <p:sp>
        <p:nvSpPr>
          <p:cNvPr id="35847" name="矩形 6"/>
          <p:cNvSpPr/>
          <p:nvPr/>
        </p:nvSpPr>
        <p:spPr>
          <a:xfrm>
            <a:off x="3360738" y="4859338"/>
            <a:ext cx="458787" cy="584200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/>
            <a:r>
              <a:rPr lang="en-US" altLang="zh-CN" sz="32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C</a:t>
            </a:r>
            <a:endParaRPr lang="zh-CN" altLang="en-US" sz="32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58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58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58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58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58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58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58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58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58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843" grpId="0"/>
      <p:bldP spid="35844" grpId="0"/>
      <p:bldP spid="35845" grpId="0"/>
      <p:bldP spid="35846" grpId="0"/>
      <p:bldP spid="35847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6866" name="矩形 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中考特训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6867" name="标题 2"/>
          <p:cNvSpPr>
            <a:spLocks noGrp="1"/>
          </p:cNvSpPr>
          <p:nvPr>
            <p:ph type="title" idx="4294967295"/>
          </p:nvPr>
        </p:nvSpPr>
        <p:spPr>
          <a:xfrm>
            <a:off x="500063" y="882650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13.</a:t>
            </a:r>
            <a:r>
              <a:rPr lang="zh-CN" altLang="zh-CN" sz="2800"/>
              <a:t>（</a:t>
            </a:r>
            <a:r>
              <a:rPr lang="en-US" altLang="zh-CN" sz="2800"/>
              <a:t>2020·</a:t>
            </a:r>
            <a:r>
              <a:rPr lang="zh-CN" altLang="zh-CN" sz="2800"/>
              <a:t>龙东）如下图所示，人用滑轮组拉着重</a:t>
            </a:r>
            <a:r>
              <a:rPr lang="en-US" altLang="zh-CN" sz="2800"/>
              <a:t>810 N</a:t>
            </a:r>
            <a:r>
              <a:rPr lang="zh-CN" altLang="zh-CN" sz="2800"/>
              <a:t>的物体使其沿竖直方向以</a:t>
            </a:r>
            <a:r>
              <a:rPr lang="en-US" altLang="zh-CN" sz="2800"/>
              <a:t>0.1 m/s</a:t>
            </a:r>
            <a:r>
              <a:rPr lang="zh-CN" altLang="zh-CN" sz="2800"/>
              <a:t>的速度匀速向上运动了</a:t>
            </a:r>
            <a:r>
              <a:rPr lang="en-US" altLang="zh-CN" sz="2800"/>
              <a:t>5 s</a:t>
            </a:r>
            <a:r>
              <a:rPr lang="zh-CN" altLang="zh-CN" sz="2800"/>
              <a:t>，人对绳子向下的拉力</a:t>
            </a:r>
            <a:br>
              <a:rPr lang="en-US" altLang="zh-CN" sz="2800"/>
            </a:br>
            <a:r>
              <a:rPr lang="zh-CN" altLang="zh-CN" sz="2800"/>
              <a:t>为</a:t>
            </a:r>
            <a:r>
              <a:rPr lang="en-US" altLang="zh-CN" sz="2800"/>
              <a:t>300 N</a:t>
            </a:r>
            <a:r>
              <a:rPr lang="zh-CN" altLang="zh-CN" sz="2800"/>
              <a:t>．求：</a:t>
            </a:r>
            <a:br>
              <a:rPr lang="zh-CN" altLang="zh-CN" sz="2800"/>
            </a:br>
            <a:r>
              <a:rPr lang="zh-CN" altLang="zh-CN" sz="2800"/>
              <a:t>（</a:t>
            </a:r>
            <a:r>
              <a:rPr lang="en-US" altLang="zh-CN" sz="2800"/>
              <a:t>1</a:t>
            </a:r>
            <a:r>
              <a:rPr lang="zh-CN" altLang="zh-CN" sz="2800"/>
              <a:t>）物体上升的高度；</a:t>
            </a:r>
            <a:br>
              <a:rPr lang="zh-CN" altLang="zh-CN" sz="2800"/>
            </a:br>
            <a:endParaRPr lang="zh-CN" altLang="en-US" sz="2800"/>
          </a:p>
        </p:txBody>
      </p:sp>
      <p:pic>
        <p:nvPicPr>
          <p:cNvPr id="36868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83400" y="2395538"/>
            <a:ext cx="1114425" cy="277495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36869" name="矩形 1"/>
          <p:cNvSpPr/>
          <p:nvPr/>
        </p:nvSpPr>
        <p:spPr>
          <a:xfrm>
            <a:off x="722313" y="4216400"/>
            <a:ext cx="5453062" cy="1311275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just">
              <a:lnSpc>
                <a:spcPct val="150000"/>
              </a:lnSpc>
            </a:pPr>
            <a:r>
              <a:rPr lang="en-US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(1)</a:t>
            </a:r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物体上升的高度：</a:t>
            </a:r>
            <a:endParaRPr lang="en-US" altLang="zh-CN" sz="2800">
              <a:solidFill>
                <a:srgbClr val="FF0000"/>
              </a:solidFill>
              <a:latin typeface="Times New Roman" pitchFamily="18" charset="0"/>
              <a:ea typeface="黑体" pitchFamily="49" charset="-122"/>
            </a:endParaRPr>
          </a:p>
          <a:p>
            <a:pPr marL="0" marR="0" lvl="0" indent="0" algn="just">
              <a:lnSpc>
                <a:spcPct val="150000"/>
              </a:lnSpc>
            </a:pPr>
            <a:r>
              <a:rPr lang="en-US" altLang="zh-CN" sz="2800" i="1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h</a:t>
            </a:r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＝</a:t>
            </a:r>
            <a:r>
              <a:rPr lang="en-US" altLang="zh-CN" sz="2800" i="1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v</a:t>
            </a:r>
            <a:r>
              <a:rPr lang="zh-CN" altLang="zh-CN" sz="2800" spc="0" baseline="-250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物</a:t>
            </a:r>
            <a:r>
              <a:rPr lang="en-US" altLang="zh-CN" sz="2800" i="1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t</a:t>
            </a:r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＝</a:t>
            </a:r>
            <a:r>
              <a:rPr lang="en-US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0.1 m/s×5 s</a:t>
            </a:r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＝</a:t>
            </a:r>
            <a:r>
              <a:rPr lang="en-US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0.5 m</a:t>
            </a:r>
            <a:endParaRPr lang="zh-CN" altLang="zh-CN" sz="1000">
              <a:latin typeface="等线" pitchFamily="2" charset="-122"/>
              <a:ea typeface="等线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68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68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68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68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867" grpId="0"/>
      <p:bldP spid="36869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7890" name="矩形 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中考特训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7891" name="标题 2"/>
          <p:cNvSpPr>
            <a:spLocks noGrp="1"/>
          </p:cNvSpPr>
          <p:nvPr>
            <p:ph type="title" idx="4294967295"/>
          </p:nvPr>
        </p:nvSpPr>
        <p:spPr>
          <a:xfrm>
            <a:off x="500063" y="882650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zh-CN" sz="2800"/>
              <a:t>（</a:t>
            </a:r>
            <a:r>
              <a:rPr lang="en-US" altLang="zh-CN" sz="2800"/>
              <a:t>2</a:t>
            </a:r>
            <a:r>
              <a:rPr lang="zh-CN" altLang="zh-CN" sz="2800"/>
              <a:t>）滑轮组的机械效率； </a:t>
            </a:r>
            <a:br>
              <a:rPr lang="zh-CN" altLang="zh-CN" sz="2800"/>
            </a:br>
            <a:r>
              <a:rPr lang="zh-CN" altLang="zh-CN" sz="2800"/>
              <a:t>（</a:t>
            </a:r>
            <a:r>
              <a:rPr lang="en-US" altLang="zh-CN" sz="2800"/>
              <a:t>3</a:t>
            </a:r>
            <a:r>
              <a:rPr lang="zh-CN" altLang="zh-CN" sz="2800"/>
              <a:t>）拉力的功率．</a:t>
            </a:r>
            <a:br>
              <a:rPr lang="zh-CN" altLang="zh-CN" sz="2800"/>
            </a:br>
            <a:endParaRPr lang="zh-CN" altLang="en-US" sz="2800"/>
          </a:p>
        </p:txBody>
      </p:sp>
      <p:pic>
        <p:nvPicPr>
          <p:cNvPr id="37892" name="图片 1"/>
          <p:cNvPicPr>
            <a:picLocks noChangeAspect="1"/>
          </p:cNvPicPr>
          <p:nvPr/>
        </p:nvPicPr>
        <p:blipFill>
          <a:blip r:embed="rId2"/>
          <a:srcRect r="44211"/>
          <a:stretch>
            <a:fillRect/>
          </a:stretch>
        </p:blipFill>
        <p:spPr>
          <a:xfrm>
            <a:off x="808038" y="2320925"/>
            <a:ext cx="5102225" cy="154305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37893" name="矩形 2"/>
          <p:cNvSpPr/>
          <p:nvPr/>
        </p:nvSpPr>
        <p:spPr>
          <a:xfrm>
            <a:off x="736600" y="4000500"/>
            <a:ext cx="7820025" cy="1311275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just">
              <a:lnSpc>
                <a:spcPct val="150000"/>
              </a:lnSpc>
            </a:pPr>
            <a:r>
              <a:rPr lang="en-US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(3)</a:t>
            </a:r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拉力的功率：</a:t>
            </a:r>
            <a:endParaRPr lang="zh-CN" altLang="zh-CN" sz="1000">
              <a:latin typeface="等线" pitchFamily="2" charset="-122"/>
              <a:ea typeface="等线" pitchFamily="2" charset="-122"/>
            </a:endParaRPr>
          </a:p>
          <a:p>
            <a:pPr marL="0" marR="0" lvl="0" indent="0" algn="just">
              <a:lnSpc>
                <a:spcPct val="150000"/>
              </a:lnSpc>
            </a:pPr>
            <a:r>
              <a:rPr lang="en-US" altLang="zh-CN" sz="2800" i="1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P</a:t>
            </a:r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＝</a:t>
            </a:r>
            <a:r>
              <a:rPr lang="en-US" altLang="zh-CN" sz="2800" i="1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Fv</a:t>
            </a:r>
            <a:r>
              <a:rPr lang="zh-CN" altLang="zh-CN" sz="2800" spc="0" baseline="-250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绳</a:t>
            </a:r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＝</a:t>
            </a:r>
            <a:r>
              <a:rPr lang="en-US" altLang="zh-CN" sz="2800" i="1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F</a:t>
            </a:r>
            <a:r>
              <a:rPr lang="en-US" altLang="zh-CN" sz="2800" spc="0" baseline="-250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3</a:t>
            </a:r>
            <a:r>
              <a:rPr lang="en-US" altLang="zh-CN" sz="2800" i="1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v</a:t>
            </a:r>
            <a:r>
              <a:rPr lang="zh-CN" altLang="zh-CN" sz="2800" spc="0" baseline="-250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物</a:t>
            </a:r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＝</a:t>
            </a:r>
            <a:r>
              <a:rPr lang="en-US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300 N×3×0.1 m/s</a:t>
            </a:r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＝</a:t>
            </a:r>
            <a:r>
              <a:rPr lang="en-US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90 W</a:t>
            </a:r>
            <a:endParaRPr lang="zh-CN" altLang="zh-CN" sz="1000">
              <a:latin typeface="等线" pitchFamily="2" charset="-122"/>
              <a:ea typeface="等线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78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78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78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78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78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891" grpId="0"/>
      <p:bldP spid="37893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8914" name="矩形 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广东中考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8915" name="标题 2"/>
          <p:cNvSpPr>
            <a:spLocks noGrp="1"/>
          </p:cNvSpPr>
          <p:nvPr>
            <p:ph type="title" idx="4294967295"/>
          </p:nvPr>
        </p:nvSpPr>
        <p:spPr>
          <a:xfrm>
            <a:off x="508000" y="1562100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1.</a:t>
            </a:r>
            <a:r>
              <a:rPr lang="zh-CN" altLang="zh-CN" sz="2800"/>
              <a:t>（</a:t>
            </a:r>
            <a:r>
              <a:rPr lang="en-US" altLang="zh-CN" sz="2800"/>
              <a:t>2016·</a:t>
            </a:r>
            <a:r>
              <a:rPr lang="zh-CN" altLang="zh-CN" sz="2800"/>
              <a:t>广东）质量为</a:t>
            </a:r>
            <a:r>
              <a:rPr lang="en-US" altLang="zh-CN" sz="2800"/>
              <a:t>0.5 kg</a:t>
            </a:r>
            <a:r>
              <a:rPr lang="zh-CN" altLang="zh-CN" sz="2800"/>
              <a:t>的塑料桶装满水后总质量为</a:t>
            </a:r>
            <a:r>
              <a:rPr lang="en-US" altLang="zh-CN" sz="2800"/>
              <a:t>10 kg</a:t>
            </a:r>
            <a:r>
              <a:rPr lang="zh-CN" altLang="zh-CN" sz="2800"/>
              <a:t>，小明将其从地面匀速搬到高度为</a:t>
            </a:r>
            <a:r>
              <a:rPr lang="en-US" altLang="zh-CN" sz="2800"/>
              <a:t>1 m</a:t>
            </a:r>
            <a:r>
              <a:rPr lang="zh-CN" altLang="zh-CN" sz="2800"/>
              <a:t>的桌面上，在竖直向上搬水的过程中所做的总功是</a:t>
            </a:r>
            <a:br>
              <a:rPr lang="en-US" altLang="zh-CN" sz="2800"/>
            </a:br>
            <a:r>
              <a:rPr lang="zh-CN" altLang="zh-CN" sz="2800" u="sng"/>
              <a:t>　　　　　</a:t>
            </a:r>
            <a:r>
              <a:rPr lang="en-US" altLang="zh-CN" sz="2800"/>
              <a:t>J</a:t>
            </a:r>
            <a:r>
              <a:rPr lang="zh-CN" altLang="zh-CN" sz="2800"/>
              <a:t>，有用功是</a:t>
            </a:r>
            <a:r>
              <a:rPr lang="zh-CN" altLang="zh-CN" sz="2800" u="sng"/>
              <a:t>　　</a:t>
            </a:r>
            <a:r>
              <a:rPr lang="en-US" altLang="zh-CN" sz="2800" u="sng"/>
              <a:t>   </a:t>
            </a:r>
            <a:r>
              <a:rPr lang="zh-CN" altLang="zh-CN" sz="2800" u="sng"/>
              <a:t>　　</a:t>
            </a:r>
            <a:r>
              <a:rPr lang="en-US" altLang="zh-CN" sz="2800"/>
              <a:t>J</a:t>
            </a:r>
            <a:r>
              <a:rPr lang="zh-CN" altLang="zh-CN" sz="2800"/>
              <a:t>，机械效率是</a:t>
            </a:r>
            <a:r>
              <a:rPr lang="zh-CN" altLang="zh-CN" sz="2800" u="sng"/>
              <a:t>　　　　　</a:t>
            </a:r>
            <a:r>
              <a:rPr lang="zh-CN" altLang="zh-CN" sz="2800"/>
              <a:t>．（</a:t>
            </a:r>
            <a:r>
              <a:rPr lang="en-US" altLang="zh-CN" sz="2800" i="1"/>
              <a:t>g</a:t>
            </a:r>
            <a:r>
              <a:rPr lang="zh-CN" altLang="zh-CN" sz="2800"/>
              <a:t>＝</a:t>
            </a:r>
            <a:r>
              <a:rPr lang="en-US" altLang="zh-CN" sz="2800"/>
              <a:t>10 N/kg</a:t>
            </a:r>
            <a:r>
              <a:rPr lang="zh-CN" altLang="zh-CN" sz="2800"/>
              <a:t>）</a:t>
            </a:r>
            <a:endParaRPr lang="zh-CN" altLang="zh-CN" sz="2800"/>
          </a:p>
        </p:txBody>
      </p:sp>
      <p:sp>
        <p:nvSpPr>
          <p:cNvPr id="38916" name="矩形 1"/>
          <p:cNvSpPr/>
          <p:nvPr/>
        </p:nvSpPr>
        <p:spPr>
          <a:xfrm>
            <a:off x="1422400" y="4240213"/>
            <a:ext cx="844550" cy="523875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just"/>
            <a:r>
              <a:rPr lang="en-US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95%</a:t>
            </a:r>
            <a:endParaRPr lang="zh-CN" altLang="zh-CN" sz="2800">
              <a:latin typeface="等线" pitchFamily="2" charset="-122"/>
              <a:ea typeface="等线" pitchFamily="2" charset="-122"/>
            </a:endParaRPr>
          </a:p>
        </p:txBody>
      </p:sp>
      <p:sp>
        <p:nvSpPr>
          <p:cNvPr id="38917" name="矩形 3"/>
          <p:cNvSpPr/>
          <p:nvPr/>
        </p:nvSpPr>
        <p:spPr>
          <a:xfrm>
            <a:off x="1062038" y="3571875"/>
            <a:ext cx="722312" cy="522288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/>
            <a:r>
              <a:rPr lang="en-US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100</a:t>
            </a:r>
            <a:endParaRPr lang="zh-CN" altLang="en-US" sz="2800"/>
          </a:p>
        </p:txBody>
      </p:sp>
      <p:sp>
        <p:nvSpPr>
          <p:cNvPr id="38918" name="矩形 5"/>
          <p:cNvSpPr/>
          <p:nvPr/>
        </p:nvSpPr>
        <p:spPr>
          <a:xfrm>
            <a:off x="4911725" y="3590925"/>
            <a:ext cx="542925" cy="522288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/>
            <a:r>
              <a:rPr lang="en-US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95</a:t>
            </a:r>
            <a:endParaRPr lang="zh-CN" altLang="en-US" sz="28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89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89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89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89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89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89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89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915" grpId="0"/>
      <p:bldP spid="38916" grpId="0"/>
      <p:bldP spid="38917" grpId="0"/>
      <p:bldP spid="38918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9938" name="矩形 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广东中考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9939" name="标题 5"/>
          <p:cNvSpPr>
            <a:spLocks noGrp="1"/>
          </p:cNvSpPr>
          <p:nvPr>
            <p:ph type="title" idx="4294967295"/>
          </p:nvPr>
        </p:nvSpPr>
        <p:spPr>
          <a:xfrm>
            <a:off x="508000" y="930275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2.</a:t>
            </a:r>
            <a:r>
              <a:rPr lang="zh-CN" altLang="zh-CN" sz="2800"/>
              <a:t>（</a:t>
            </a:r>
            <a:r>
              <a:rPr lang="en-US" altLang="zh-CN" sz="2800"/>
              <a:t>2013·</a:t>
            </a:r>
            <a:r>
              <a:rPr lang="zh-CN" altLang="zh-CN" sz="2800"/>
              <a:t>广东）如下图，用滑轮组将物块从位置</a:t>
            </a:r>
            <a:r>
              <a:rPr lang="en-US" altLang="zh-CN" sz="2800"/>
              <a:t>A</a:t>
            </a:r>
            <a:r>
              <a:rPr lang="zh-CN" altLang="zh-CN" sz="2800"/>
              <a:t>匀速拉到位置</a:t>
            </a:r>
            <a:r>
              <a:rPr lang="en-US" altLang="zh-CN" sz="2800"/>
              <a:t>B</a:t>
            </a:r>
            <a:r>
              <a:rPr lang="zh-CN" altLang="zh-CN" sz="2800"/>
              <a:t>，请在图中画出最省力的绕线方法；物块移动的距离为</a:t>
            </a:r>
            <a:r>
              <a:rPr lang="zh-CN" altLang="zh-CN" sz="2800" u="sng"/>
              <a:t>　　　　　</a:t>
            </a:r>
            <a:r>
              <a:rPr lang="en-US" altLang="zh-CN" sz="2800"/>
              <a:t>cm</a:t>
            </a:r>
            <a:r>
              <a:rPr lang="zh-CN" altLang="zh-CN" sz="2800"/>
              <a:t>；若此时绳自由端所用拉力为</a:t>
            </a:r>
            <a:r>
              <a:rPr lang="en-US" altLang="zh-CN" sz="2800"/>
              <a:t>10 N</a:t>
            </a:r>
            <a:r>
              <a:rPr lang="zh-CN" altLang="zh-CN" sz="2800"/>
              <a:t>，物块受到的摩擦力为</a:t>
            </a:r>
            <a:r>
              <a:rPr lang="en-US" altLang="zh-CN" sz="2800"/>
              <a:t>18 N</a:t>
            </a:r>
            <a:r>
              <a:rPr lang="zh-CN" altLang="zh-CN" sz="2800"/>
              <a:t>，滑轮组的机械效率为</a:t>
            </a:r>
            <a:r>
              <a:rPr lang="zh-CN" altLang="zh-CN" sz="2800" u="sng"/>
              <a:t>　　　　　</a:t>
            </a:r>
            <a:r>
              <a:rPr lang="zh-CN" altLang="zh-CN" sz="2800"/>
              <a:t>．</a:t>
            </a:r>
            <a:endParaRPr lang="zh-CN" altLang="en-US" sz="2800"/>
          </a:p>
        </p:txBody>
      </p:sp>
      <p:pic>
        <p:nvPicPr>
          <p:cNvPr id="39940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00175" y="4625975"/>
            <a:ext cx="5846763" cy="1208088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39941" name="矩形 2"/>
          <p:cNvSpPr/>
          <p:nvPr/>
        </p:nvSpPr>
        <p:spPr>
          <a:xfrm>
            <a:off x="4646613" y="2325688"/>
            <a:ext cx="812800" cy="523875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/>
            <a:r>
              <a:rPr lang="en-US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3.10</a:t>
            </a:r>
            <a:endParaRPr lang="zh-CN" altLang="en-US" sz="2800"/>
          </a:p>
        </p:txBody>
      </p:sp>
      <p:sp>
        <p:nvSpPr>
          <p:cNvPr id="39942" name="矩形 3"/>
          <p:cNvSpPr/>
          <p:nvPr/>
        </p:nvSpPr>
        <p:spPr>
          <a:xfrm>
            <a:off x="4332288" y="3582988"/>
            <a:ext cx="844550" cy="522287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/>
            <a:r>
              <a:rPr lang="en-US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60%</a:t>
            </a:r>
            <a:endParaRPr lang="zh-CN" altLang="en-US" sz="2800"/>
          </a:p>
        </p:txBody>
      </p:sp>
      <p:pic>
        <p:nvPicPr>
          <p:cNvPr id="39943" name="图片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00175" y="4625975"/>
            <a:ext cx="6429375" cy="1457325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99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99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399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99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99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99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99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939" grpId="0"/>
      <p:bldP spid="39941" grpId="0"/>
      <p:bldP spid="39942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40962" name="矩形 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广东中考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40963" name="标题 5"/>
          <p:cNvSpPr>
            <a:spLocks noGrp="1"/>
          </p:cNvSpPr>
          <p:nvPr>
            <p:ph type="title" idx="4294967295"/>
          </p:nvPr>
        </p:nvSpPr>
        <p:spPr>
          <a:xfrm>
            <a:off x="500063" y="882650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3.</a:t>
            </a:r>
            <a:r>
              <a:rPr lang="zh-CN" altLang="zh-CN" sz="2800"/>
              <a:t>（</a:t>
            </a:r>
            <a:r>
              <a:rPr lang="en-US" altLang="zh-CN" sz="2800"/>
              <a:t>2018·</a:t>
            </a:r>
            <a:r>
              <a:rPr lang="zh-CN" altLang="zh-CN" sz="2800"/>
              <a:t>广东）如下图是建筑工地上的起重机示意图，起重机的电动机功率为</a:t>
            </a:r>
            <a:r>
              <a:rPr lang="en-US" altLang="zh-CN" sz="2800"/>
              <a:t>3×10</a:t>
            </a:r>
            <a:r>
              <a:rPr lang="en-US" altLang="zh-CN" sz="2800" baseline="30000"/>
              <a:t>3</a:t>
            </a:r>
            <a:r>
              <a:rPr lang="en-US" altLang="zh-CN" sz="2800"/>
              <a:t> W</a:t>
            </a:r>
            <a:r>
              <a:rPr lang="zh-CN" altLang="zh-CN" sz="2800"/>
              <a:t>，当它把质量为</a:t>
            </a:r>
            <a:r>
              <a:rPr lang="en-US" altLang="zh-CN" sz="2800"/>
              <a:t>1 t</a:t>
            </a:r>
            <a:r>
              <a:rPr lang="zh-CN" altLang="zh-CN" sz="2800"/>
              <a:t>的重物匀速提起</a:t>
            </a:r>
            <a:r>
              <a:rPr lang="en-US" altLang="zh-CN" sz="2800"/>
              <a:t>24 m</a:t>
            </a:r>
            <a:r>
              <a:rPr lang="zh-CN" altLang="zh-CN" sz="2800"/>
              <a:t>时，用时</a:t>
            </a:r>
            <a:r>
              <a:rPr lang="en-US" altLang="zh-CN" sz="2800"/>
              <a:t>100 s</a:t>
            </a:r>
            <a:r>
              <a:rPr lang="zh-CN" altLang="zh-CN" sz="2800"/>
              <a:t>．（</a:t>
            </a:r>
            <a:r>
              <a:rPr lang="en-US" altLang="zh-CN" sz="2800" i="1"/>
              <a:t>g</a:t>
            </a:r>
            <a:r>
              <a:rPr lang="zh-CN" altLang="zh-CN" sz="2800"/>
              <a:t>＝</a:t>
            </a:r>
            <a:r>
              <a:rPr lang="en-US" altLang="zh-CN" sz="2800"/>
              <a:t>10 N/kg</a:t>
            </a:r>
            <a:r>
              <a:rPr lang="zh-CN" altLang="zh-CN" sz="2800"/>
              <a:t>）求：</a:t>
            </a:r>
            <a:br>
              <a:rPr lang="zh-CN" altLang="zh-CN" sz="2800"/>
            </a:br>
            <a:r>
              <a:rPr lang="zh-CN" altLang="zh-CN" sz="2800"/>
              <a:t>在这段时间内起重机提起重物做功的功率是多少？机械效率是多少？</a:t>
            </a:r>
            <a:br>
              <a:rPr lang="zh-CN" altLang="zh-CN" sz="2800"/>
            </a:br>
            <a:endParaRPr lang="zh-CN" altLang="en-US" sz="2800"/>
          </a:p>
        </p:txBody>
      </p:sp>
      <p:pic>
        <p:nvPicPr>
          <p:cNvPr id="40964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75238" y="4216400"/>
            <a:ext cx="3211512" cy="1758950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09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09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63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41986" name="矩形 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广东中考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41987" name="图片 1"/>
          <p:cNvPicPr>
            <a:picLocks noChangeAspect="1"/>
          </p:cNvPicPr>
          <p:nvPr/>
        </p:nvPicPr>
        <p:blipFill>
          <a:blip r:embed="rId2"/>
          <a:srcRect r="30582"/>
          <a:stretch>
            <a:fillRect/>
          </a:stretch>
        </p:blipFill>
        <p:spPr>
          <a:xfrm>
            <a:off x="1319213" y="725488"/>
            <a:ext cx="5534025" cy="5715000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19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43010" name="矩形 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广东中考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43011" name="标题 5"/>
          <p:cNvSpPr>
            <a:spLocks noGrp="1"/>
          </p:cNvSpPr>
          <p:nvPr>
            <p:ph type="title" idx="4294967295"/>
          </p:nvPr>
        </p:nvSpPr>
        <p:spPr>
          <a:xfrm>
            <a:off x="484188" y="960438"/>
            <a:ext cx="832485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4.</a:t>
            </a:r>
            <a:r>
              <a:rPr lang="zh-CN" altLang="zh-CN" sz="2800"/>
              <a:t>（</a:t>
            </a:r>
            <a:r>
              <a:rPr lang="en-US" altLang="zh-CN" sz="2800"/>
              <a:t>2012·</a:t>
            </a:r>
            <a:r>
              <a:rPr lang="zh-CN" altLang="zh-CN" sz="2800"/>
              <a:t>广东）如下图所示，小王站在高</a:t>
            </a:r>
            <a:r>
              <a:rPr lang="en-US" altLang="zh-CN" sz="2800"/>
              <a:t>3 m</a:t>
            </a:r>
            <a:r>
              <a:rPr lang="zh-CN" altLang="zh-CN" sz="2800"/>
              <a:t>、长</a:t>
            </a:r>
            <a:r>
              <a:rPr lang="en-US" altLang="zh-CN" sz="2800"/>
              <a:t>6 m</a:t>
            </a:r>
            <a:r>
              <a:rPr lang="zh-CN" altLang="zh-CN" sz="2800"/>
              <a:t>的斜面上，将重</a:t>
            </a:r>
            <a:r>
              <a:rPr lang="en-US" altLang="zh-CN" sz="2800"/>
              <a:t>200 N</a:t>
            </a:r>
            <a:r>
              <a:rPr lang="zh-CN" altLang="zh-CN" sz="2800"/>
              <a:t>的木箱</a:t>
            </a:r>
            <a:r>
              <a:rPr lang="en-US" altLang="zh-CN" sz="2800"/>
              <a:t>A</a:t>
            </a:r>
            <a:r>
              <a:rPr lang="zh-CN" altLang="zh-CN" sz="2800"/>
              <a:t>沿斜面匀速从底端拉上顶端，拉力大小恒为</a:t>
            </a:r>
            <a:r>
              <a:rPr lang="en-US" altLang="zh-CN" sz="2800"/>
              <a:t>120 N</a:t>
            </a:r>
            <a:r>
              <a:rPr lang="zh-CN" altLang="zh-CN" sz="2800"/>
              <a:t>，所花时间是</a:t>
            </a:r>
            <a:r>
              <a:rPr lang="en-US" altLang="zh-CN" sz="2800"/>
              <a:t>10 s</a:t>
            </a:r>
            <a:r>
              <a:rPr lang="zh-CN" altLang="zh-CN" sz="2800"/>
              <a:t>．</a:t>
            </a:r>
            <a:br>
              <a:rPr lang="en-US" altLang="zh-CN" sz="2800"/>
            </a:br>
            <a:r>
              <a:rPr lang="zh-CN" altLang="zh-CN" sz="2800"/>
              <a:t>求：</a:t>
            </a:r>
            <a:br>
              <a:rPr lang="zh-CN" altLang="zh-CN" sz="2800"/>
            </a:br>
            <a:r>
              <a:rPr lang="zh-CN" altLang="zh-CN" sz="2800"/>
              <a:t>（</a:t>
            </a:r>
            <a:r>
              <a:rPr lang="en-US" altLang="zh-CN" sz="2800"/>
              <a:t>1</a:t>
            </a:r>
            <a:r>
              <a:rPr lang="zh-CN" altLang="zh-CN" sz="2800"/>
              <a:t>）木箱</a:t>
            </a:r>
            <a:r>
              <a:rPr lang="en-US" altLang="zh-CN" sz="2800"/>
              <a:t>A</a:t>
            </a:r>
            <a:r>
              <a:rPr lang="zh-CN" altLang="zh-CN" sz="2800"/>
              <a:t>沿斜面方向的运动速度；</a:t>
            </a:r>
            <a:br>
              <a:rPr lang="zh-CN" altLang="zh-CN" sz="2800"/>
            </a:br>
            <a:endParaRPr lang="zh-CN" altLang="en-US" sz="2800"/>
          </a:p>
        </p:txBody>
      </p:sp>
      <p:pic>
        <p:nvPicPr>
          <p:cNvPr id="43012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16700" y="3041650"/>
            <a:ext cx="2125663" cy="1622425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43013" name="图片 1"/>
          <p:cNvPicPr>
            <a:picLocks noChangeAspect="1"/>
          </p:cNvPicPr>
          <p:nvPr/>
        </p:nvPicPr>
        <p:blipFill>
          <a:blip r:embed="rId3"/>
          <a:srcRect r="43508"/>
          <a:stretch>
            <a:fillRect/>
          </a:stretch>
        </p:blipFill>
        <p:spPr>
          <a:xfrm>
            <a:off x="774700" y="4354513"/>
            <a:ext cx="5165725" cy="1543050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30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30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30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30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011" grpId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44034" name="矩形 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广东中考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44035" name="标题 5"/>
          <p:cNvSpPr>
            <a:spLocks noGrp="1"/>
          </p:cNvSpPr>
          <p:nvPr>
            <p:ph type="title" idx="4294967295"/>
          </p:nvPr>
        </p:nvSpPr>
        <p:spPr>
          <a:xfrm>
            <a:off x="396875" y="882650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zh-CN" sz="2800"/>
              <a:t>（</a:t>
            </a:r>
            <a:r>
              <a:rPr lang="en-US" altLang="zh-CN" sz="2800"/>
              <a:t>2</a:t>
            </a:r>
            <a:r>
              <a:rPr lang="zh-CN" altLang="zh-CN" sz="2800"/>
              <a:t>）小王对木箱</a:t>
            </a:r>
            <a:r>
              <a:rPr lang="en-US" altLang="zh-CN" sz="2800"/>
              <a:t>A</a:t>
            </a:r>
            <a:r>
              <a:rPr lang="zh-CN" altLang="zh-CN" sz="2800"/>
              <a:t>做功的功率；</a:t>
            </a:r>
            <a:br>
              <a:rPr lang="zh-CN" altLang="zh-CN" sz="2800"/>
            </a:br>
            <a:r>
              <a:rPr lang="zh-CN" altLang="zh-CN" sz="2800"/>
              <a:t>（</a:t>
            </a:r>
            <a:r>
              <a:rPr lang="en-US" altLang="zh-CN" sz="2800"/>
              <a:t>3</a:t>
            </a:r>
            <a:r>
              <a:rPr lang="zh-CN" altLang="zh-CN" sz="2800"/>
              <a:t>）斜面的机械效率．（保留三位有效数字）</a:t>
            </a:r>
            <a:br>
              <a:rPr lang="zh-CN" altLang="zh-CN" sz="2800"/>
            </a:br>
            <a:endParaRPr lang="zh-CN" altLang="en-US" sz="2800"/>
          </a:p>
        </p:txBody>
      </p:sp>
      <p:pic>
        <p:nvPicPr>
          <p:cNvPr id="44036" name="图片 1"/>
          <p:cNvPicPr>
            <a:picLocks noChangeAspect="1"/>
          </p:cNvPicPr>
          <p:nvPr/>
        </p:nvPicPr>
        <p:blipFill>
          <a:blip r:embed="rId2"/>
          <a:srcRect r="13158"/>
          <a:stretch>
            <a:fillRect/>
          </a:stretch>
        </p:blipFill>
        <p:spPr>
          <a:xfrm>
            <a:off x="687388" y="2387600"/>
            <a:ext cx="7940675" cy="1543050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44037" name="图片 2"/>
          <p:cNvPicPr>
            <a:picLocks noChangeAspect="1"/>
          </p:cNvPicPr>
          <p:nvPr/>
        </p:nvPicPr>
        <p:blipFill>
          <a:blip r:embed="rId3"/>
          <a:srcRect r="17475"/>
          <a:stretch>
            <a:fillRect/>
          </a:stretch>
        </p:blipFill>
        <p:spPr>
          <a:xfrm>
            <a:off x="687388" y="4016375"/>
            <a:ext cx="7545387" cy="1543050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44038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12674600" y="11379200"/>
            <a:ext cx="355600" cy="266700"/>
          </a:xfrm>
          <a:prstGeom prst="cube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40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40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40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40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40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035" grpId="0"/>
    </p:bldLst>
  </p:timing>
</p:sld>
</file>

<file path=ppt/tags/tag1.xml><?xml version="1.0" encoding="utf-8"?>
<p:tagLst xmlns:p="http://schemas.openxmlformats.org/presentationml/2006/main">
  <p:tag name="AS_OS" val="Unix 3.10 unknown"/>
  <p:tag name="AS_RELEASE_DATE" val="2020.11.30"/>
  <p:tag name="AS_TITLE" val="Aspose.Slides for Java"/>
  <p:tag name="AS_VERSION" val="20.11"/>
</p:tagLst>
</file>

<file path=ppt/theme/theme1.xml><?xml version="1.0" encoding="utf-8"?>
<a:theme xmlns:r="http://schemas.openxmlformats.org/officeDocument/2006/relationships" xmlns:a="http://schemas.openxmlformats.org/drawingml/2006/main" name="版式">
  <a:themeElements>
    <a:clrScheme name="黄绿色">
      <a:dk1>
        <a:sysClr val="windowText" lastClr="000000"/>
      </a:dk1>
      <a:lt1>
        <a:sysClr val="window" lastClr="CCE8C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EE7B08"/>
      </a:hlink>
      <a:folHlink>
        <a:srgbClr val="977B2D"/>
      </a:folHlink>
    </a:clrScheme>
    <a:fontScheme name="自定义 2">
      <a:majorFont>
        <a:latin typeface="Times New Roman"/>
        <a:ea typeface="黑体"/>
        <a:cs typeface="Arial"/>
      </a:majorFont>
      <a:minorFont>
        <a:latin typeface="Times New Roman"/>
        <a:ea typeface="黑体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Lst>
    <a:ext uri="{05A4C25C-085E-4340-85A3-A5531E510DB2}">
      <thm15:themeFamily xmlns:thm15="http://schemas.microsoft.com/office/thememl/2012/main" xmlns="" name="模版" id="{410808CE-EF7F-4D38-931F-B8DD4F0EE399}" vid="{E28F0A38-01FB-4156-90D8-19868590B595}"/>
    </a:ext>
  </a:extLst>
</a:theme>
</file>

<file path=ppt/theme/theme2.xml><?xml version="1.0" encoding="utf-8"?>
<a:theme xmlns:r="http://schemas.openxmlformats.org/officeDocument/2006/relationships" xmlns:a="http://schemas.openxmlformats.org/drawingml/2006/main" name="版权信息">
  <a:themeElements>
    <a:clrScheme name="Office">
      <a:dk1>
        <a:sysClr val="windowText" lastClr="000000"/>
      </a:dk1>
      <a:lt1>
        <a:sysClr val="window" lastClr="CCE8C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Lst>
    <a:ext uri="{05A4C25C-085E-4340-85A3-A5531E510DB2}">
      <thm15:themeFamily xmlns:thm15="http://schemas.microsoft.com/office/thememl/2012/main" xmlns="" name="模版" id="{410808CE-EF7F-4D38-931F-B8DD4F0EE399}" vid="{946EB1CC-30E4-4E07-9E5E-700DB6834A7C}"/>
    </a:ext>
  </a:extLst>
</a:theme>
</file>

<file path=ppt/theme/theme3.xml><?xml version="1.0" encoding="utf-8"?>
<a:theme xmlns:r="http://schemas.openxmlformats.org/officeDocument/2006/relationships" xmlns:a="http://schemas.openxmlformats.org/drawingml/2006/main" name="Office 主题">
  <a:themeElements>
    <a:clrScheme name="Office">
      <a:dk1>
        <a:sysClr val="windowText" lastClr="000000"/>
      </a:dk1>
      <a:lt1>
        <a:sysClr val="window" lastClr="CCE8C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</a:theme>
</file>

<file path=ppt/theme/theme4.xml><?xml version="1.0" encoding="utf-8"?>
<a:theme xmlns:r="http://schemas.openxmlformats.org/officeDocument/2006/relationships" xmlns:a="http://schemas.openxmlformats.org/drawingml/2006/main" name="Office 主题">
  <a:themeElements>
    <a:clrScheme name="Office">
      <a:dk1>
        <a:sysClr val="windowText" lastClr="000000"/>
      </a:dk1>
      <a:lt1>
        <a:sysClr val="window" lastClr="CCE8C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</a:theme>
</file>

<file path=docProps/app.xml><?xml version="1.0" encoding="utf-8"?>
<Properties xmlns:vt="http://schemas.openxmlformats.org/officeDocument/2006/docPropsVTypes" xmlns="http://schemas.openxmlformats.org/officeDocument/2006/extended-properties">
  <Company>学科网</Company>
  <PresentationFormat>On-screen Show (4:3)</PresentationFormat>
  <Paragraphs>153</Paragraphs>
  <Slides>42</Slides>
  <Notes>1</Notes>
  <TotalTime>0</TotalTime>
  <HiddenSlides>0</HiddenSlides>
  <MMClips>0</MMClips>
  <ScaleCrop>0</ScaleCrop>
  <HeadingPairs>
    <vt:vector baseType="variant" size="6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42</vt:i4>
      </vt:variant>
    </vt:vector>
  </HeadingPairs>
  <TitlesOfParts>
    <vt:vector baseType="lpstr" size="51">
      <vt:lpstr>Arial</vt:lpstr>
      <vt:lpstr>宋体</vt:lpstr>
      <vt:lpstr>Times New Roman</vt:lpstr>
      <vt:lpstr>黑体</vt:lpstr>
      <vt:lpstr>Calibri</vt:lpstr>
      <vt:lpstr>Wingdings</vt:lpstr>
      <vt:lpstr>微软雅黑</vt:lpstr>
      <vt:lpstr>等线</vt:lpstr>
      <vt:lpstr>版式</vt:lpstr>
      <vt:lpstr>PowerPoint Presentation</vt:lpstr>
      <vt:lpstr>PowerPoint Presentation</vt:lpstr>
      <vt:lpstr>PowerPoint Presentation</vt:lpstr>
      <vt:lpstr>1.有用功：为完成某项任务而　　　　　的功，用W有用表示．2.额外功：并非我们需要但又不得不做的功，用W额表示．3.总功： 有用功和额外功的　　　　　或动力所做的功，W总＝W有用＋W额．</vt:lpstr>
      <vt:lpstr>4.机械效率： （1）定义：　　　　　跟　　　　　的比值．（2）公式：η＝　　　　　．（3）有用功总小于总功，所以机械效率总小于　　　　　．（4）提高机械效率的方法：减小机械自重、减小机件间的摩擦，增大物重．注意：机械效率与机械是省力还是费力无关，与做功多少无关，与功率大小无关．</vt:lpstr>
      <vt:lpstr>PowerPoint Presentation</vt:lpstr>
      <vt:lpstr>注意：（1）滑轮组提升重物的机械效率的影响因素：物体重和动滑轮重（不计绳重和摩擦）①同一滑轮组，提升物体越重，机械效率越　    　；②提升相同物体，动滑轮越多，机械效率越　    　．（2）斜面机械效率的影响因素：斜面的倾斜程度和粗糙程度①粗糙程度一定，倾斜程度越大，机械效率越　     ；②倾斜程度一定，粗糙程度越大，机械效率　     　．</vt:lpstr>
      <vt:lpstr>一　  机械效率的基本概念　         （2020·凉山州）关于功率、机械效率，下列说法正确的是（　　）A．做功越多的机械，其功率就越大	B．越省力的机械，其功率就越小	C．做功越慢的机械，其机械效率就越低	D．有用功与总功的比值越大的机械，其机械效率就越高</vt:lpstr>
      <vt:lpstr>【点拔】功率表示物体做功的快慢；机械效率表示物体做的有用功占总功的比例，两种没有关系．机械效率与机械是否省力、做功多少、做功快慢无关，且机械效率总是＜1</vt:lpstr>
      <vt:lpstr>                 某建筑工地要将同一个箱子从地面搬上二楼，如果分别采用如右图所示的两种方式搬运，关于F1和F2做功的情况，以下判断正确的是（　　）A．两种方式机械效率一定相等B．两种方式功率一定相等C．两种方式所做的总功一定相等D．两种方式所做的有用功一定相等</vt:lpstr>
      <vt:lpstr>二　  滑轮组的机械效率　           （2020·永州）如右图所示，用力F将重力G＝10 N的物体匀速向上提升2 m，动滑轮重2 N（不计绳重摩擦），下列正确的是（　　）A．绳子末端移动的距离为1 m	          B．拉力大小为5 N	C．滑轮组的机械效率为100%	             D．物体克服重力所做的功为20 J</vt:lpstr>
      <vt:lpstr>【点拔】提升物体的过程中，W有用指克服物体重力做的功，W总指拉力做的功，机械效率η＝       ＜100%；水平匀速拉动物体时，W有用指克服物体摩擦力做的功，W总指拉力做的功，机械效率η＝         ＜100%.</vt:lpstr>
      <vt:lpstr>               （2020·滨州）如下图所示，重800 N的物体在100 N水平拉力F的作用下，以0.1 m/s的速度沿水平地面向左匀速直线运动了20 S，滑轮组的机械效率为60%.在此过程中，下列说法正确的是（　　）A.拉力F做的功为400 JB．物体与地面间的滑动摩擦力为180 NC．额外功的功率为8 WD．若物体的重力和运动速度不变，只增大水平地面的粗糙程度，则滑轮组的机械效率会降低</vt:lpstr>
      <vt:lpstr>三　  斜面的机械效率　         （2020·丹东）如下图，在斜面上将一个重为15 N的物体匀速从斜面底端拉到顶端，沿斜面向上的拉力F＝6 N，斜面长S＝1.2 m、斜面高h＝0.3 m．下列说法正确的是（　　）A.克服物体重力做功7.2 J	                 B．额外功为1.8 J	C．物体受到的摩擦力为2.25 N	                D．斜面的机械效率为37.5%</vt:lpstr>
      <vt:lpstr>【点拔】（1）对斜面，W有＝Gh，W额＝fs，W总＝Fs.η＝        ，f＝η＝       ＝                  ；（2）斜面的机械效率与斜面的倾斜程度和粗糙程度有关，斜面越陡，越费力，机械效率越高；斜面越光滑，机械效率越高．</vt:lpstr>
      <vt:lpstr>                     如右图所示，一个斜面长5 m，高2 m，把重为1 000 N的物体匀速地推向斜面项端，若斜面是光滑的，则推力为　　　　　N；若斜面不光滑，实际所用推力为500 N，则斜面的机械效率为　　　　　．若斜面倾斜程度不变，只将斜面长度改为15 m，仍以同样的方式将此木箱匀速拉到斜面项端，此时斜面的机械效率将　　　　　（选填“增大”“不变”或“减小”），保持高度不变，增加斜道的长度，则该斜道的机械效率将　　　　　.（选填“不变”“增大”或“减小”）（g＝10 N/kg）.</vt:lpstr>
      <vt:lpstr> 测量滑轮组的机械效率　          某小组在“测滑轮组机械效率的实验”中得到的数据如下表所示，实验装置如下图所示．（1）实验中应沿竖直方向　　　　　　缓慢拉动弹簧测力计．</vt:lpstr>
      <vt:lpstr>（2）请将表中的两个数据填写完整，分析表中数据可知第4次实验是用　　　　　（选填“丙”或“丁”）图所示装置做的实验．</vt:lpstr>
      <vt:lpstr>（3）通过比较　　　　　两次实验数据可得出结论：使用同一滑轮组提升同一重物时，滑轮组的机械效率与绳子段数无关．（填实验次数的序号）（4）通过比较　　　　　两次实验数据可得出结论：同一滑轮组提升重物时，物重越重，滑轮组机械效率越高．（填实验次数的序号）</vt:lpstr>
      <vt:lpstr>（5）通过比较3、4两次实验数据可得出结论：_________________________________________________________________________________________.（6）该小组同学利用图甲的滑轮组提升相同的物体时，增加物体匀速上升的速度，滑轮组的机械效率　　　　（选填“变大”“变小”或“不变”）.（7）在第3次实验中，拉力F做的额外功为　  　J．</vt:lpstr>
      <vt:lpstr>1.机械效率与做功多少，功率无关2.物体沿斜面匀速运动，摩擦力不等于拉力．3.滑轮组的机械效率与提升的物重有关，物重越大，机械效率越高．与绳子的绕线方式无关，与提升的高度、速度无关．</vt:lpstr>
      <vt:lpstr>1.（2020·宜昌）生产生活中常常会用到各种机械设备，下列说法中不正确的是（　　）A.任何机械设备的效率总小于1	    B．减小机械内部摩擦可以提高其效率	C.提高机械设备的效率可以节能减排	    D．使用机械设备做功越快，其效率越高</vt:lpstr>
      <vt:lpstr>2.（2020·宿迁）小华用右图装置测量动滑轮的机械效率，下列说法正确的是（　　）A.实验中为测量方便，让弹簧测力计在静止时读数B.弹簧测力计对绳子的拉力与物体的重力是一对平衡力	C.增大物体被提升的高度，可以提高动滑轮的机械效率	D.增大物体重力与动滑轮重力的比值，可以提高动滑轮的机械效率（不计绳重和摩擦）</vt:lpstr>
      <vt:lpstr>3.（2020·新疆）小红用滑轮组将重力为1.5 N的物体匀速提升10 cm的过程中，绳子拉力为1.0 N，绳子自由端移动的距离为30 cm，则滑轮组的机械效率为（　　）A.50 %	    B．60 %	       C．70 %         D．80 %</vt:lpstr>
      <vt:lpstr>4.（2020·深圳）如下图所示，湖面上有一艘小船，站在岸上的人通过滑轮用100 N的力拉绳子的自由端，在10 s内小船向岸边匀速移动了5 m，船在水平方向受到的阻力为160 N．下列说法正确的是（　　）A.人对船做的有用功为500 J    B．人做的总功为800 JC.人做的有用功的功率为50 W     D．滑轮的机械效率为80%</vt:lpstr>
      <vt:lpstr>5.（2020·宁夏）用如上图所示滑轮组，将一质量为50 kg的物体，在10 s内匀速向上提升2 m，已知拉力300 N．在此过程中，下列说法正确的是（　　）A.绳子自由端移动的距离为6 m    B．拉力F的功率为60 WC.人所做的额外功为300 J    D．该滑轮组的机械效率约为83.3%</vt:lpstr>
      <vt:lpstr>6.（2020·盐城）如上图所示，小明利用动滑轮匀速提升木箱．以下做法可以提高动滑轮机械效率的是（　　）A.适当增加木箱重力	    B．增大木箱上升高度	C.增大提升木箱的速度	    D．换用质量更大的动滑轮</vt:lpstr>
      <vt:lpstr>7.（2020·山西）如下图所示，快递小哥为了把较重的货物装入运输车，用同样的器材设计了甲、乙两种方式提升货物．若把同一货物匀速提升到同一高度，忽略绳重和摩擦．下列分析正确的是（　　）A.甲方式可以省力	                          B．乙方式不能改变力的方向	C.甲、乙两种方式做的有用功相等	             D．甲、乙两种方式的机械效率相等</vt:lpstr>
      <vt:lpstr>8.（2020·聊城）如上图所示，用相同的滑轮安装成甲，乙两种装置，分别将A、B两物体匀速向上提升，若所用拉力大小相等，绳端在相同时间内移动了相同的距离．不计绳重和摩擦，下列说法正确的是（　　）A.两物体上升的速度相同	                   B．两种装置的机械效率相等	C.两次提升物体所做的有用功相等	              D．两种装置中拉力做功的功率相等</vt:lpstr>
      <vt:lpstr>9.（2020·广州）如上图所示，小明分别使用甲、乙、丙、丁四种机械匀速提升物体（绳长不变），测得拉力和物体M、N所受的重力如表所示，则（　　）A．甲的机械效率比丙的大	                 B．乙、丁的机械效率相同	C．使用丙提升物体M时省力                   D．实验测得的数据无法算出机械效率</vt:lpstr>
      <vt:lpstr>10.（2020·徐州）如下图所示，塔式起重机上的滑轮组既可以　　　　　，又可以改变施力的　　　　　，若用它将900 N的物体匀速吊起5 m高，拉力为400 N，则滑轮组的机械效率为　　　　　．</vt:lpstr>
      <vt:lpstr>11.（2020·扬州）如上图，“测动滑轮机械效率”时必须沿　　　　　方向匀速向上拉动弹簧测力计．钩码重为1 N，弹簧测力计的示数为　　　　　N，动滑轮的机械效率是　　　　　．</vt:lpstr>
      <vt:lpstr>12.（2020·岳阳）“测滑轮组的机械效率”的实验数据如下表：</vt:lpstr>
      <vt:lpstr>（1）实验时，应沿竖直向上的方向　　　　　拉动弹簧测力计；（2）第2次实验中弹簧测力计的示数如上图所示为　　　　　N；（3）第3次实验滑轮组的机械效率是　　　　　；（保留一位小数）（4）如果用这个滑轮组提升7 N的重物，则它的机械效率可能是　　　　　（选填序号）.A．60%     　　　B．70%            　C．80%</vt:lpstr>
      <vt:lpstr>13.（2020·龙东）如下图所示，人用滑轮组拉着重810 N的物体使其沿竖直方向以0.1 m/s的速度匀速向上运动了5 s，人对绳子向下的拉力为300 N．求：（1）物体上升的高度；</vt:lpstr>
      <vt:lpstr>（2）滑轮组的机械效率； （3）拉力的功率．</vt:lpstr>
      <vt:lpstr>1.（2016·广东）质量为0.5 kg的塑料桶装满水后总质量为10 kg，小明将其从地面匀速搬到高度为1 m的桌面上，在竖直向上搬水的过程中所做的总功是　　　　　J，有用功是　　   　　J，机械效率是　　　　　．（g＝10 N/kg）</vt:lpstr>
      <vt:lpstr>2.（2013·广东）如下图，用滑轮组将物块从位置A匀速拉到位置B，请在图中画出最省力的绕线方法；物块移动的距离为　　　　　cm；若此时绳自由端所用拉力为10 N，物块受到的摩擦力为18 N，滑轮组的机械效率为　　　　　．</vt:lpstr>
      <vt:lpstr>3.（2018·广东）如下图是建筑工地上的起重机示意图，起重机的电动机功率为3×103 W，当它把质量为1 t的重物匀速提起24 m时，用时100 s．（g＝10 N/kg）求：在这段时间内起重机提起重物做功的功率是多少？机械效率是多少？</vt:lpstr>
      <vt:lpstr>PowerPoint Presentation</vt:lpstr>
      <vt:lpstr>4.（2012·广东）如下图所示，小王站在高3 m、长6 m的斜面上，将重200 N的木箱A沿斜面匀速从底端拉上顶端，拉力大小恒为120 N，所花时间是10 s．求：（1）木箱A沿斜面方向的运动速度；</vt:lpstr>
      <vt:lpstr>（2）小王对木箱A做功的功率；（3）斜面的机械效率．（保留三位有效数字）</vt:lpstr>
    </vt:vector>
  </TitlesOfParts>
  <LinksUpToDate>0</LinksUpToDate>
  <SharedDoc>0</SharedDoc>
  <HyperlinksChanged>0</HyperlinksChanged>
  <Application>Aspose.Slides for Java</Application>
  <AppVersion>20.1100</AppVersion>
</Properties>
</file>

<file path=docProps/core.xml><?xml version="1.0" encoding="utf-8"?>
<cp:coreProperties xmlns:dc="http://purl.org/dc/elements/1.1/" xmlns:dcterms="http://purl.org/dc/terms/" xmlns:dcmitype="http://purl.org/dc/dcmitype/" xmlns:xsi="http://www.w3.org/2001/XMLSchema-instance" xmlns:cp="http://schemas.openxmlformats.org/package/2006/metadata/core-properties">
  <dc:creator>rbm.xkw.com</dc:creator>
  <cp:revision>1</cp:revision>
  <cp:lastPrinted>2021-03-04T22:47:34.288</cp:lastPrinted>
  <dcterms:created xsi:type="dcterms:W3CDTF">2021-03-04T22:47:34Z</dcterms:created>
  <dcterms:modified xsi:type="dcterms:W3CDTF">2021-03-04T14:47:52Z</dcterms:modified>
</cp:coreProperties>
</file>

<file path=docProps/custom.xml><?xml version="1.0" encoding="utf-8"?>
<Properties xmlns:vt="http://schemas.openxmlformats.org/officeDocument/2006/docPropsVTypes" xmlns="http://schemas.openxmlformats.org/officeDocument/2006/custom-properties">
  <property fmtid="{D5CDD505-2E9C-101B-9397-08002B2CF9AE}" pid="2" name="album">
    <vt:lpwstr>rbm.xkw.com</vt:lpwstr>
  </property>
  <property fmtid="{D5CDD505-2E9C-101B-9397-08002B2CF9AE}" pid="3" name="author">
    <vt:lpwstr>rbm.xkw.com</vt:lpwstr>
  </property>
  <property fmtid="{D5CDD505-2E9C-101B-9397-08002B2CF9AE}" pid="4" name="company">
    <vt:lpwstr>学科网</vt:lpwstr>
  </property>
  <property fmtid="{D5CDD505-2E9C-101B-9397-08002B2CF9AE}" pid="5" name="copyright">
    <vt:lpwstr>学科网版权所有</vt:lpwstr>
  </property>
</Properties>
</file>