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</p:sldIdLst>
  <p:sldSz cx="9144000" cy="6858000" type="screen4x3"/>
  <p:notesSz cx="6858000" cy="9144000"/>
  <p:custDataLst>
    <p:tags r:id="rId45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tags" Target="tags/tag1.xml" /><Relationship Id="rId46" Type="http://schemas.openxmlformats.org/officeDocument/2006/relationships/presProps" Target="presProps.xml" /><Relationship Id="rId47" Type="http://schemas.openxmlformats.org/officeDocument/2006/relationships/viewProps" Target="viewProps.xml" /><Relationship Id="rId48" Type="http://schemas.openxmlformats.org/officeDocument/2006/relationships/theme" Target="theme/theme1.xml" /><Relationship Id="rId49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505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505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147C67D-C1C1-403D-B350-BF983A1CF7BC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506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506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E36324B-3627-496F-88E5-B2DA42AE8AB1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301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301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B6893BC-AA45-4098-8381-253937E2A322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301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301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301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301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3D7A13D-C954-49CC-872C-F7769D6B9EE8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403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6411631-827A-4AFD-8BE8-DD09EC7A54B2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6CEC6DBB-2B37-41AB-9E51-ED6D691FB9ED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EF416B28-ADA2-43B2-86CF-4F88A9EBD6B9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Relationship Id="rId4" Type="http://schemas.openxmlformats.org/officeDocument/2006/relationships/image" Target="../media/image17.em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em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em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emf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emf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emf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694922" y="3526897"/>
            <a:ext cx="5889625" cy="9540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大气压强、流体压强和流速的关系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895350" y="2114550"/>
            <a:ext cx="74739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36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第二板块 物质、运动、相互作用</a:t>
            </a:r>
            <a:endParaRPr lang="zh-CN" altLang="en-US" sz="36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600075" y="1117600"/>
          <a:ext cx="7943850" cy="4694555"/>
        </p:xfrm>
        <a:graphic>
          <a:graphicData uri="http://schemas.openxmlformats.org/drawingml/2006/table">
            <a:tbl>
              <a:tblPr/>
              <a:tblGrid>
                <a:gridCol w="2641600"/>
                <a:gridCol w="1933575"/>
                <a:gridCol w="1382712"/>
                <a:gridCol w="1985962"/>
              </a:tblGrid>
              <a:tr h="427038">
                <a:tc rowSpan="2"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27038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768725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2.2.8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知道大气压强及其与人类生活的关系．了解流体的压强与流速的关系及其在生活中的应用．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流体压强和流速的关系</a:t>
                      </a:r>
                      <a:endParaRPr sz="28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（综合能力题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流体压强和流速的关系</a:t>
                      </a:r>
                      <a:endParaRPr sz="28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54038" y="879475"/>
            <a:ext cx="2409825" cy="558800"/>
          </a:xfrm>
          <a:prstGeom prst="homePlate">
            <a:avLst>
              <a:gd name="adj" fmla="val 4999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大气压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1"/>
          <p:cNvSpPr>
            <a:spLocks noGrp="1"/>
          </p:cNvSpPr>
          <p:nvPr>
            <p:ph type="title" idx="4294967295"/>
          </p:nvPr>
        </p:nvSpPr>
        <p:spPr>
          <a:xfrm>
            <a:off x="446088" y="1490663"/>
            <a:ext cx="82518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产生原因：因为空气受到</a:t>
            </a:r>
            <a:r>
              <a:rPr lang="zh-CN" altLang="zh-CN" sz="2800" u="sng"/>
              <a:t>　　　　　</a:t>
            </a:r>
            <a:r>
              <a:rPr lang="zh-CN" altLang="zh-CN" sz="2800"/>
              <a:t>并且具有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大气压的存在实验：历史上著名的实</a:t>
            </a:r>
            <a:br>
              <a:rPr lang="en-US" altLang="zh-CN" sz="2800"/>
            </a:br>
            <a:r>
              <a:rPr lang="zh-CN" altLang="zh-CN" sz="2800"/>
              <a:t>验</a:t>
            </a:r>
            <a:r>
              <a:rPr lang="en-US" altLang="zh-CN" sz="2800"/>
              <a:t>——</a:t>
            </a:r>
            <a:r>
              <a:rPr lang="zh-CN" altLang="zh-CN" sz="2800" u="sng"/>
              <a:t>　　　　　　　　</a:t>
            </a:r>
            <a:r>
              <a:rPr lang="zh-CN" altLang="zh-CN" sz="2800"/>
              <a:t>实验．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大气压的测定实验：</a:t>
            </a:r>
            <a:r>
              <a:rPr lang="zh-CN" altLang="zh-CN" sz="2800" u="sng"/>
              <a:t>　　　　　</a:t>
            </a:r>
            <a:r>
              <a:rPr lang="zh-CN" altLang="zh-CN" sz="2800"/>
              <a:t>实验．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/>
              <a:t>1</a:t>
            </a:r>
            <a:r>
              <a:rPr lang="zh-CN" altLang="zh-CN" sz="2800"/>
              <a:t>个标准大气压</a:t>
            </a:r>
            <a:r>
              <a:rPr lang="en-US" altLang="zh-CN" sz="2800" i="1"/>
              <a:t>P</a:t>
            </a:r>
            <a:r>
              <a:rPr lang="en-US" altLang="zh-CN" sz="2800" baseline="-25000"/>
              <a:t>0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mmHg</a:t>
            </a:r>
            <a:r>
              <a:rPr lang="zh-CN" altLang="zh-CN" sz="2800"/>
              <a:t>＝</a:t>
            </a:r>
            <a:r>
              <a:rPr lang="en-US" altLang="zh-CN" sz="2800"/>
              <a:t>1.013×10</a:t>
            </a:r>
            <a:r>
              <a:rPr lang="en-US" altLang="zh-CN" sz="2800" baseline="30000"/>
              <a:t>5</a:t>
            </a:r>
            <a:r>
              <a:rPr lang="en-US" altLang="zh-CN" sz="2800"/>
              <a:t> Pa.</a:t>
            </a:r>
            <a:endParaRPr lang="zh-CN" altLang="zh-CN" sz="2800"/>
          </a:p>
        </p:txBody>
      </p:sp>
      <p:pic>
        <p:nvPicPr>
          <p:cNvPr id="5125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6638" y="2435225"/>
            <a:ext cx="709612" cy="21415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6" name="矩形 4"/>
          <p:cNvSpPr/>
          <p:nvPr/>
        </p:nvSpPr>
        <p:spPr>
          <a:xfrm>
            <a:off x="5116513" y="1562100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重力</a:t>
            </a:r>
            <a:endParaRPr lang="zh-CN" altLang="en-US" sz="2800"/>
          </a:p>
        </p:txBody>
      </p:sp>
      <p:sp>
        <p:nvSpPr>
          <p:cNvPr id="5127" name="矩形 5"/>
          <p:cNvSpPr/>
          <p:nvPr/>
        </p:nvSpPr>
        <p:spPr>
          <a:xfrm>
            <a:off x="1163638" y="2193925"/>
            <a:ext cx="126206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流动性</a:t>
            </a:r>
            <a:endParaRPr lang="zh-CN" altLang="en-US" sz="2800"/>
          </a:p>
        </p:txBody>
      </p:sp>
      <p:sp>
        <p:nvSpPr>
          <p:cNvPr id="5128" name="矩形 6"/>
          <p:cNvSpPr/>
          <p:nvPr/>
        </p:nvSpPr>
        <p:spPr>
          <a:xfrm>
            <a:off x="1973263" y="3482975"/>
            <a:ext cx="19812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马德堡半球</a:t>
            </a:r>
            <a:endParaRPr lang="zh-CN" altLang="en-US" sz="2800"/>
          </a:p>
        </p:txBody>
      </p:sp>
      <p:sp>
        <p:nvSpPr>
          <p:cNvPr id="5129" name="矩形 7"/>
          <p:cNvSpPr/>
          <p:nvPr/>
        </p:nvSpPr>
        <p:spPr>
          <a:xfrm>
            <a:off x="4095750" y="4113213"/>
            <a:ext cx="162083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托里拆利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5130" name="矩形 8"/>
          <p:cNvSpPr/>
          <p:nvPr/>
        </p:nvSpPr>
        <p:spPr>
          <a:xfrm>
            <a:off x="4906963" y="4772025"/>
            <a:ext cx="7223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760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6" grpId="0"/>
      <p:bldP spid="5127" grpId="0"/>
      <p:bldP spid="5128" grpId="0"/>
      <p:bldP spid="5129" grpId="0"/>
      <p:bldP spid="51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00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）实验前玻璃管里水银灌满的目的是：使玻璃管倒置后，水银上方为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）若未灌满，使玻璃管倒置后，水银上方为空气，则测量结果偏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）将玻璃管稍上提或下压，管内外的高度差</a:t>
            </a:r>
            <a:br>
              <a:rPr lang="en-US" altLang="zh-CN" sz="2800"/>
            </a:br>
            <a:r>
              <a:rPr lang="zh-CN" altLang="zh-CN" sz="2800" u="sng"/>
              <a:t>　　 　　</a:t>
            </a:r>
            <a:r>
              <a:rPr lang="zh-CN" altLang="zh-CN" sz="2800"/>
              <a:t>，将玻璃管倾斜，高度</a:t>
            </a:r>
            <a:r>
              <a:rPr lang="zh-CN" altLang="zh-CN" sz="2800" u="sng"/>
              <a:t>　　 　　</a:t>
            </a:r>
            <a:r>
              <a:rPr lang="zh-CN" altLang="zh-CN" sz="2800"/>
              <a:t>，长度</a:t>
            </a:r>
            <a:r>
              <a:rPr lang="zh-CN" altLang="zh-CN" sz="2800" u="sng"/>
              <a:t>　　 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8" name="矩形 2"/>
          <p:cNvSpPr/>
          <p:nvPr/>
        </p:nvSpPr>
        <p:spPr>
          <a:xfrm>
            <a:off x="4572000" y="192722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真空</a:t>
            </a:r>
            <a:endParaRPr lang="zh-CN" altLang="en-US" sz="2800"/>
          </a:p>
        </p:txBody>
      </p:sp>
      <p:sp>
        <p:nvSpPr>
          <p:cNvPr id="6149" name="矩形 3"/>
          <p:cNvSpPr/>
          <p:nvPr/>
        </p:nvSpPr>
        <p:spPr>
          <a:xfrm>
            <a:off x="4021138" y="3167063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  <p:sp>
        <p:nvSpPr>
          <p:cNvPr id="6150" name="矩形 4"/>
          <p:cNvSpPr/>
          <p:nvPr/>
        </p:nvSpPr>
        <p:spPr>
          <a:xfrm>
            <a:off x="812800" y="4471988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/>
          </a:p>
        </p:txBody>
      </p:sp>
      <p:sp>
        <p:nvSpPr>
          <p:cNvPr id="6151" name="矩形 5"/>
          <p:cNvSpPr/>
          <p:nvPr/>
        </p:nvSpPr>
        <p:spPr>
          <a:xfrm>
            <a:off x="5961063" y="4471988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/>
          </a:p>
        </p:txBody>
      </p:sp>
      <p:sp>
        <p:nvSpPr>
          <p:cNvPr id="6152" name="矩形 6"/>
          <p:cNvSpPr/>
          <p:nvPr/>
        </p:nvSpPr>
        <p:spPr>
          <a:xfrm>
            <a:off x="1263650" y="510540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变长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6151" grpId="0"/>
      <p:bldP spid="61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8921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5.</a:t>
            </a:r>
            <a:r>
              <a:rPr lang="zh-CN" altLang="zh-CN" sz="2800"/>
              <a:t>大气压与高度的关系：大气压随高度增加而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，且大气压的值与地点、天气、季节的变化有关．</a:t>
            </a:r>
            <a:br>
              <a:rPr lang="zh-CN" altLang="zh-CN" sz="2800"/>
            </a:br>
            <a:r>
              <a:rPr lang="zh-CN" altLang="zh-CN" sz="2800"/>
              <a:t>大气压与沸点的关系：液体的沸点随气压的减小而</a:t>
            </a:r>
            <a:r>
              <a:rPr lang="zh-CN" altLang="zh-CN" sz="2800" u="sng"/>
              <a:t>　　　　　</a:t>
            </a:r>
            <a:r>
              <a:rPr lang="zh-CN" altLang="zh-CN" sz="2800"/>
              <a:t>，随气压的增大而</a:t>
            </a:r>
            <a:r>
              <a:rPr lang="zh-CN" altLang="zh-CN" sz="2800" u="sng"/>
              <a:t>　　　　　</a:t>
            </a:r>
            <a:r>
              <a:rPr lang="zh-CN" altLang="zh-CN" sz="2800"/>
              <a:t>，应用于高压锅．</a:t>
            </a:r>
            <a:br>
              <a:rPr lang="zh-CN" altLang="zh-CN" sz="2800"/>
            </a:br>
            <a:r>
              <a:rPr lang="zh-CN" altLang="zh-CN" sz="2800"/>
              <a:t>大气压与体积的关系：温度一定时，气压随体积的减小而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6.</a:t>
            </a:r>
            <a:r>
              <a:rPr lang="zh-CN" altLang="zh-CN" sz="2800"/>
              <a:t>应用：抽水机，用塑料吸管从瓶中吸饮料；给钢笔打墨水；使用带吸盘的挂衣钩等．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7172" name="矩形 1"/>
          <p:cNvSpPr/>
          <p:nvPr/>
        </p:nvSpPr>
        <p:spPr>
          <a:xfrm>
            <a:off x="2051050" y="4608513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增大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7173" name="矩形 2"/>
          <p:cNvSpPr/>
          <p:nvPr/>
        </p:nvSpPr>
        <p:spPr>
          <a:xfrm>
            <a:off x="1035050" y="1438275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减小</a:t>
            </a:r>
            <a:endParaRPr lang="zh-CN" altLang="en-US" sz="2800"/>
          </a:p>
        </p:txBody>
      </p:sp>
      <p:sp>
        <p:nvSpPr>
          <p:cNvPr id="7174" name="矩形 3"/>
          <p:cNvSpPr/>
          <p:nvPr/>
        </p:nvSpPr>
        <p:spPr>
          <a:xfrm>
            <a:off x="1362075" y="3028950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减小</a:t>
            </a:r>
            <a:endParaRPr lang="zh-CN" altLang="en-US" sz="2800"/>
          </a:p>
        </p:txBody>
      </p:sp>
      <p:sp>
        <p:nvSpPr>
          <p:cNvPr id="7175" name="矩形 4"/>
          <p:cNvSpPr/>
          <p:nvPr/>
        </p:nvSpPr>
        <p:spPr>
          <a:xfrm>
            <a:off x="6069013" y="302895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增大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536575" y="18161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流体：物理学中把具有流动性的</a:t>
            </a:r>
            <a:r>
              <a:rPr lang="zh-CN" altLang="zh-CN" sz="2800" u="sng"/>
              <a:t>　　　　　</a:t>
            </a:r>
            <a:r>
              <a:rPr lang="zh-CN" altLang="zh-CN" sz="2800"/>
              <a:t>和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统称为流体．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关系：在流体中，流速越大的位置压强越</a:t>
            </a:r>
            <a:br>
              <a:rPr lang="en-US" altLang="zh-CN" sz="2800"/>
            </a:br>
            <a:r>
              <a:rPr lang="zh-CN" altLang="zh-CN" sz="2800" u="sng"/>
              <a:t>　　</a:t>
            </a:r>
            <a:r>
              <a:rPr lang="en-US" altLang="zh-CN" sz="2800" u="sng"/>
              <a:t>  </a:t>
            </a:r>
            <a:r>
              <a:rPr lang="zh-CN" altLang="zh-CN" sz="2800" u="sng"/>
              <a:t>　　</a:t>
            </a:r>
            <a:r>
              <a:rPr lang="zh-CN" altLang="zh-CN" sz="2800"/>
              <a:t>；流速越小的位置，压强越</a:t>
            </a:r>
            <a:r>
              <a:rPr lang="zh-CN" altLang="zh-CN" sz="2800" u="sng"/>
              <a:t>　</a:t>
            </a:r>
            <a:r>
              <a:rPr lang="en-US" altLang="zh-CN" sz="2800" u="sng"/>
              <a:t>  </a:t>
            </a:r>
            <a:r>
              <a:rPr lang="zh-CN" altLang="zh-CN" sz="2800" u="sng"/>
              <a:t>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应用：飞机的机翼，火车安全线，船只不能并列航行等．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箭头: 五边形 3"/>
          <p:cNvSpPr/>
          <p:nvPr/>
        </p:nvSpPr>
        <p:spPr>
          <a:xfrm>
            <a:off x="582613" y="1100138"/>
            <a:ext cx="4797425" cy="558800"/>
          </a:xfrm>
          <a:prstGeom prst="homePlate">
            <a:avLst>
              <a:gd name="adj" fmla="val 50001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流体压强与流速的关系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7" name="矩形 2"/>
          <p:cNvSpPr/>
          <p:nvPr/>
        </p:nvSpPr>
        <p:spPr>
          <a:xfrm>
            <a:off x="6348413" y="1887538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液体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8198" name="矩形 4"/>
          <p:cNvSpPr/>
          <p:nvPr/>
        </p:nvSpPr>
        <p:spPr>
          <a:xfrm>
            <a:off x="1025525" y="251618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气体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8199" name="矩形 5"/>
          <p:cNvSpPr/>
          <p:nvPr/>
        </p:nvSpPr>
        <p:spPr>
          <a:xfrm>
            <a:off x="1204913" y="3819525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8200" name="矩形 6"/>
          <p:cNvSpPr/>
          <p:nvPr/>
        </p:nvSpPr>
        <p:spPr>
          <a:xfrm>
            <a:off x="7099300" y="3819525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  <p:bldP spid="8199" grpId="0"/>
      <p:bldP spid="820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2"/>
          <p:cNvSpPr>
            <a:spLocks noGrp="1"/>
          </p:cNvSpPr>
          <p:nvPr>
            <p:ph type="title" idx="4294967295"/>
          </p:nvPr>
        </p:nvSpPr>
        <p:spPr>
          <a:xfrm>
            <a:off x="488950" y="1268413"/>
            <a:ext cx="83153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飞机升力产生的原因：机翼上下表面存在压强差．</a:t>
            </a:r>
            <a:br>
              <a:rPr lang="zh-CN" altLang="zh-CN" sz="2800"/>
            </a:br>
            <a:r>
              <a:rPr lang="zh-CN" altLang="zh-CN" sz="2800"/>
              <a:t>如右图所示，飞机飞行时机翼上方的空气流速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下方的空气流速，于是机翼上方受到的空气压强</a:t>
            </a:r>
            <a:r>
              <a:rPr lang="zh-CN" altLang="zh-CN" sz="2800" u="sng"/>
              <a:t>　　　　　</a:t>
            </a:r>
            <a:r>
              <a:rPr lang="zh-CN" altLang="zh-CN" sz="2800"/>
              <a:t>下方受到的空气压强，这个压强差就使机翼获得了升力．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7125" y="4759325"/>
            <a:ext cx="4175125" cy="8778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1" name="矩形 2"/>
          <p:cNvSpPr/>
          <p:nvPr/>
        </p:nvSpPr>
        <p:spPr>
          <a:xfrm>
            <a:off x="1014413" y="2673350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大于</a:t>
            </a:r>
            <a:endParaRPr lang="zh-CN" altLang="en-US" sz="2800"/>
          </a:p>
        </p:txBody>
      </p:sp>
      <p:sp>
        <p:nvSpPr>
          <p:cNvPr id="9222" name="矩形 3"/>
          <p:cNvSpPr/>
          <p:nvPr/>
        </p:nvSpPr>
        <p:spPr>
          <a:xfrm>
            <a:off x="2397125" y="327025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小于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1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433388" y="10175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大气压的存在及应用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常州）下列情景中，没有利用大气压强的是（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．杯中水不流出</a:t>
            </a:r>
            <a:r>
              <a:rPr lang="en-US" altLang="zh-CN" sz="2800"/>
              <a:t>    		B</a:t>
            </a:r>
            <a:r>
              <a:rPr lang="zh-CN" altLang="zh-CN" sz="2800"/>
              <a:t>．用吸管吸饮料</a:t>
            </a:r>
            <a:r>
              <a:rPr lang="en-US" altLang="zh-CN" sz="2800"/>
              <a:t>   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．用吸盘吊起玻璃板</a:t>
            </a:r>
            <a:r>
              <a:rPr lang="en-US" altLang="zh-CN" sz="2800"/>
              <a:t>	      	D</a:t>
            </a:r>
            <a:r>
              <a:rPr lang="zh-CN" altLang="zh-CN" sz="2800"/>
              <a:t>．堤坝上窄下宽</a:t>
            </a:r>
            <a:endParaRPr lang="zh-CN" altLang="en-US" sz="2800"/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13" y="1809750"/>
            <a:ext cx="792162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45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513" y="3111500"/>
            <a:ext cx="8126412" cy="1006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6" name="矩形 1"/>
          <p:cNvSpPr/>
          <p:nvPr/>
        </p:nvSpPr>
        <p:spPr>
          <a:xfrm>
            <a:off x="1693863" y="2376488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30338"/>
            <a:ext cx="8128000" cy="39973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）与大气压相关的实验：覆杯实验，马德堡半球实验，瓶吞蛋实验，双试管实验等；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）大气压的应用：抽水机，注射器吸药水（钢笔吸墨水），吸管喝饮料，吸盘等．</a:t>
            </a:r>
            <a:br>
              <a:rPr lang="zh-CN" altLang="zh-CN" sz="2800"/>
            </a:br>
            <a:r>
              <a:rPr lang="zh-CN" altLang="zh-CN" sz="2800"/>
              <a:t>注意：注射器注射药水不属于大气压的应用；高压锅用的不是大气压．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82613" y="10747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舟山）下列生活中的现象均与气压有关，其中一个利用的原理与另外三个不同的是（　　）</a:t>
            </a:r>
            <a:br>
              <a:rPr lang="en-US" altLang="zh-CN" sz="2800"/>
            </a:br>
            <a:br>
              <a:rPr lang="en-US" altLang="zh-CN" sz="2800"/>
            </a:b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．吸饮料</a:t>
            </a:r>
            <a:r>
              <a:rPr lang="en-US" altLang="zh-CN" sz="2800"/>
              <a:t>        		B</a:t>
            </a:r>
            <a:r>
              <a:rPr lang="zh-CN" altLang="zh-CN" sz="2800"/>
              <a:t>．拔火罐</a:t>
            </a:r>
            <a:r>
              <a:rPr lang="en-US" altLang="zh-CN" sz="2800"/>
              <a:t>              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．高压锅煮饭</a:t>
            </a:r>
            <a:r>
              <a:rPr lang="en-US" altLang="zh-CN" sz="2800"/>
              <a:t>             	D</a:t>
            </a:r>
            <a:r>
              <a:rPr lang="zh-CN" altLang="zh-CN" sz="2800"/>
              <a:t>．吸盘紧贴在墙面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100" y="1238250"/>
            <a:ext cx="1323975" cy="487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293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13" y="3033713"/>
            <a:ext cx="7950200" cy="1174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4" name="矩形 6"/>
          <p:cNvSpPr/>
          <p:nvPr/>
        </p:nvSpPr>
        <p:spPr>
          <a:xfrm>
            <a:off x="1106488" y="2411413"/>
            <a:ext cx="457200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7477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400"/>
              </a:lnSpc>
            </a:pPr>
            <a:r>
              <a:rPr lang="zh-CN" altLang="en-US" sz="2400"/>
              <a:t>二　  托里拆利实验　 </a:t>
            </a:r>
            <a:br>
              <a:rPr lang="en-US" altLang="zh-CN" sz="2400"/>
            </a:br>
            <a:r>
              <a:rPr lang="en-US" altLang="zh-CN" sz="2400"/>
              <a:t>           </a:t>
            </a:r>
            <a:r>
              <a:rPr lang="zh-CN" altLang="zh-CN" sz="2400"/>
              <a:t>实验课上，老师用如右图所示的装置测量大气压的值．在长约</a:t>
            </a:r>
            <a:r>
              <a:rPr lang="en-US" altLang="zh-CN" sz="2400"/>
              <a:t>1</a:t>
            </a:r>
            <a:r>
              <a:rPr lang="zh-CN" altLang="zh-CN" sz="2400"/>
              <a:t>米、一端封闭的玻璃管里灌满水银，用手指将管口堵住，然后倒插在水银槽中，放开手指，管内水银面下降到一定高度时就不再下降．这个实验叫做托里拆利实验，对于此实验以下说法中正确的是（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．管中水银面静止时，玻璃管内水银面上方</a:t>
            </a:r>
            <a:br>
              <a:rPr lang="en-US" altLang="zh-CN" sz="2400"/>
            </a:br>
            <a:r>
              <a:rPr lang="zh-CN" altLang="zh-CN" sz="2400"/>
              <a:t>气压等于管外大气压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．玻璃管口始终不离开水银面，如果将玻璃</a:t>
            </a:r>
            <a:br>
              <a:rPr lang="en-US" altLang="zh-CN" sz="2400"/>
            </a:br>
            <a:r>
              <a:rPr lang="zh-CN" altLang="zh-CN" sz="2400"/>
              <a:t>管竖直向上提一点，管内外水银高度差会变大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．将玻璃管稍微倾斜，管内外水银面高度差不变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．如果在管顶开一个小孔，水银柱将会在大气压的作用下向上喷出来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75" y="1249363"/>
            <a:ext cx="735013" cy="368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31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550" y="3067050"/>
            <a:ext cx="1949450" cy="1584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8" name="矩形 5"/>
          <p:cNvSpPr/>
          <p:nvPr/>
        </p:nvSpPr>
        <p:spPr>
          <a:xfrm>
            <a:off x="5245100" y="28448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标题 1"/>
          <p:cNvSpPr>
            <a:spLocks noGrp="1"/>
          </p:cNvSpPr>
          <p:nvPr>
            <p:ph type="title" idx="4294967295"/>
          </p:nvPr>
        </p:nvSpPr>
        <p:spPr>
          <a:xfrm>
            <a:off x="508000" y="930275"/>
            <a:ext cx="8128000" cy="52387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【点拔】托里拆利实验第一个测出大气压的数值，</a:t>
            </a:r>
            <a:r>
              <a:rPr lang="en-US" altLang="zh-CN" sz="2800"/>
              <a:t>1</a:t>
            </a:r>
            <a:r>
              <a:rPr lang="zh-CN" altLang="zh-CN" sz="2800"/>
              <a:t>个标准大气压可以支持</a:t>
            </a:r>
            <a:r>
              <a:rPr lang="en-US" altLang="zh-CN" sz="2800"/>
              <a:t>760 mm</a:t>
            </a:r>
            <a:r>
              <a:rPr lang="zh-CN" altLang="zh-CN" sz="2800"/>
              <a:t>高的水银柱．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）水银柱的高度与试管粗细、试管深浅，试管是否竖直无关；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）若管内有气体，则</a:t>
            </a:r>
            <a:r>
              <a:rPr lang="en-US" altLang="zh-CN" sz="2800" i="1"/>
              <a:t>P</a:t>
            </a:r>
            <a:r>
              <a:rPr lang="zh-CN" altLang="zh-CN" sz="2800" baseline="-25000"/>
              <a:t>内</a:t>
            </a:r>
            <a:r>
              <a:rPr lang="zh-CN" altLang="zh-CN" sz="2800"/>
              <a:t>＋</a:t>
            </a:r>
            <a:r>
              <a:rPr lang="en-US" altLang="zh-CN" sz="2800" i="1"/>
              <a:t>P</a:t>
            </a:r>
            <a:r>
              <a:rPr lang="zh-CN" altLang="zh-CN" sz="2800" baseline="-25000"/>
              <a:t>水银</a:t>
            </a:r>
            <a:r>
              <a:rPr lang="zh-CN" altLang="zh-CN" sz="2800"/>
              <a:t>＝</a:t>
            </a:r>
            <a:r>
              <a:rPr lang="en-US" altLang="zh-CN" sz="2800" i="1"/>
              <a:t>P</a:t>
            </a:r>
            <a:r>
              <a:rPr lang="zh-CN" altLang="zh-CN" sz="2800" baseline="-25000"/>
              <a:t>外</a:t>
            </a:r>
            <a:r>
              <a:rPr lang="zh-CN" altLang="zh-CN" sz="2800"/>
              <a:t>，水银柱高度变低；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）若管顶开口，试管和水银槽构成连通器，管内水银会下降到与管外水银高度相平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2"/>
          <p:cNvSpPr>
            <a:spLocks noGrp="1"/>
          </p:cNvSpPr>
          <p:nvPr>
            <p:ph type="title" idx="4294967295"/>
          </p:nvPr>
        </p:nvSpPr>
        <p:spPr>
          <a:xfrm>
            <a:off x="508000" y="8445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                </a:t>
            </a:r>
            <a:r>
              <a:rPr lang="zh-CN" altLang="zh-CN" sz="2800"/>
              <a:t>如右图所示装置，一端开口的玻璃管长约</a:t>
            </a:r>
            <a:r>
              <a:rPr lang="en-US" altLang="zh-CN" sz="2800"/>
              <a:t>1 m</a:t>
            </a:r>
            <a:r>
              <a:rPr lang="zh-CN" altLang="zh-CN" sz="2800"/>
              <a:t>，灌满汞液，倒插在汞液槽中，下列说法正确的是（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．此装置是一个连通器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．第一次利用此装置测出大气压强大小的科学家是托里拆利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．利用此装置不管在哪里测出大气压</a:t>
            </a:r>
            <a:br>
              <a:rPr lang="en-US" altLang="zh-CN" sz="2800"/>
            </a:br>
            <a:r>
              <a:rPr lang="zh-CN" altLang="zh-CN" sz="2800"/>
              <a:t>强值一定为</a:t>
            </a:r>
            <a:r>
              <a:rPr lang="en-US" altLang="zh-CN" sz="2800"/>
              <a:t>760 mm</a:t>
            </a:r>
            <a:r>
              <a:rPr lang="zh-CN" altLang="zh-CN" sz="2800"/>
              <a:t>汞柱高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．将此装置从山脚移到山顶，管内外</a:t>
            </a:r>
            <a:br>
              <a:rPr lang="en-US" altLang="zh-CN" sz="2800"/>
            </a:br>
            <a:r>
              <a:rPr lang="zh-CN" altLang="zh-CN" sz="2800"/>
              <a:t>汞液面高度差变大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13" y="968375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0538" y="3702050"/>
            <a:ext cx="1447800" cy="2311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6"/>
          <p:cNvSpPr/>
          <p:nvPr/>
        </p:nvSpPr>
        <p:spPr>
          <a:xfrm>
            <a:off x="1808163" y="1905000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400"/>
              <a:t>三　  流体压强和流速的关系　 </a:t>
            </a:r>
            <a:br>
              <a:rPr lang="en-US" altLang="zh-CN" sz="2400"/>
            </a:br>
            <a:r>
              <a:rPr lang="en-US" altLang="zh-CN" sz="2400"/>
              <a:t>           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东营）近期交警部门加大对电动车安装遮阳伞的检查拆除力度，遮阳伞虽能遮挡用光，但存在安全隐患，当电动车快速行驶时，如下图所示，</a:t>
            </a:r>
            <a:br>
              <a:rPr lang="en-US" altLang="zh-CN" sz="2400"/>
            </a:br>
            <a:r>
              <a:rPr lang="zh-CN" altLang="zh-CN" sz="2400"/>
              <a:t>下列说法正确的是（　　）</a:t>
            </a:r>
            <a:br>
              <a:rPr lang="zh-CN" altLang="zh-CN" sz="2400"/>
            </a:br>
            <a:r>
              <a:rPr lang="en-US" altLang="zh-CN" sz="2400"/>
              <a:t>A.</a:t>
            </a:r>
            <a:r>
              <a:rPr lang="zh-CN" altLang="zh-CN" sz="2400"/>
              <a:t>遮阳伞上边空气流速小，压强小，伞面被向下压</a:t>
            </a:r>
            <a:r>
              <a:rPr lang="en-US" altLang="zh-CN" sz="2400"/>
              <a:t>    </a:t>
            </a:r>
            <a:br>
              <a:rPr lang="en-US" altLang="zh-CN" sz="2400"/>
            </a:br>
            <a:r>
              <a:rPr lang="en-US" altLang="zh-CN" sz="2400"/>
              <a:t>B</a:t>
            </a:r>
            <a:r>
              <a:rPr lang="zh-CN" altLang="zh-CN" sz="2400"/>
              <a:t>．遮阳伞下边空气流速大，压强小，伞面被向上吸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．遮阳伞上边空气流速大，压强大，伞面被向下压</a:t>
            </a:r>
            <a:r>
              <a:rPr lang="en-US" altLang="zh-CN" sz="2400"/>
              <a:t>	    D</a:t>
            </a:r>
            <a:r>
              <a:rPr lang="zh-CN" altLang="zh-CN" sz="2400"/>
              <a:t>．遮阳伞下边空气流速小，压强大，伞面被向上吸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16387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1581150"/>
            <a:ext cx="790575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389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8050" y="2568575"/>
            <a:ext cx="2620963" cy="1119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矩形 5"/>
          <p:cNvSpPr/>
          <p:nvPr/>
        </p:nvSpPr>
        <p:spPr>
          <a:xfrm>
            <a:off x="3406775" y="3101975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43063"/>
            <a:ext cx="8128000" cy="3381375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流体流速大的位置压强小，①物体表面上凸下平，则上方的气体流速大，压强小；②对于连接一体的管子，细的地方，流速大．利用流速大压强小的原理工作的例子：飞机的升力；列车安全线；喷雾器等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鄂州）如右图，三节直径不同的塑料管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、</a:t>
            </a:r>
            <a:r>
              <a:rPr lang="en-US" altLang="zh-CN" sz="2800"/>
              <a:t>C</a:t>
            </a:r>
            <a:r>
              <a:rPr lang="zh-CN" altLang="zh-CN" sz="2800"/>
              <a:t>连接在一起，然后与抽气机相通．当抽气机抽气时，在同一时间内，通过三个管子的气体总量是相同的，所以细管内气体的流速一定比粗管内气体的流速</a:t>
            </a:r>
            <a:r>
              <a:rPr lang="zh-CN" altLang="zh-CN" sz="2800" u="sng"/>
              <a:t>　　　　　</a:t>
            </a:r>
            <a:r>
              <a:rPr lang="zh-CN" altLang="zh-CN" sz="2800"/>
              <a:t>．将三个气体压强传感器分别放入管内，将传感器与计算机相连，从计算机上就可以读出</a:t>
            </a:r>
            <a:r>
              <a:rPr lang="zh-CN" altLang="zh-CN" sz="2800" u="sng"/>
              <a:t>　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br>
              <a:rPr lang="en-US" altLang="zh-CN" sz="2800" u="sng"/>
            </a:br>
            <a:r>
              <a:rPr lang="zh-CN" altLang="zh-CN" sz="2800"/>
              <a:t>（选填</a:t>
            </a:r>
            <a:r>
              <a:rPr lang="en-US" altLang="zh-CN" sz="2800"/>
              <a:t>“A”“B”</a:t>
            </a:r>
            <a:r>
              <a:rPr lang="zh-CN" altLang="zh-CN" sz="2800"/>
              <a:t>或</a:t>
            </a:r>
            <a:r>
              <a:rPr lang="en-US" altLang="zh-CN" sz="2800"/>
              <a:t>“C”</a:t>
            </a:r>
            <a:r>
              <a:rPr lang="zh-CN" altLang="zh-CN" sz="2800"/>
              <a:t>）管气体</a:t>
            </a:r>
            <a:br>
              <a:rPr lang="en-US" altLang="zh-CN" sz="2800"/>
            </a:br>
            <a:r>
              <a:rPr lang="zh-CN" altLang="zh-CN" sz="2800"/>
              <a:t>的压强值最大．</a:t>
            </a:r>
            <a:endParaRPr lang="zh-CN" altLang="en-US" sz="2800"/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50" y="974725"/>
            <a:ext cx="1289050" cy="474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7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9075" y="4391025"/>
            <a:ext cx="3360738" cy="1584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5"/>
          <p:cNvSpPr/>
          <p:nvPr/>
        </p:nvSpPr>
        <p:spPr>
          <a:xfrm>
            <a:off x="3725863" y="431165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  <p:sp>
        <p:nvSpPr>
          <p:cNvPr id="18439" name="矩形 1"/>
          <p:cNvSpPr/>
          <p:nvPr/>
        </p:nvSpPr>
        <p:spPr>
          <a:xfrm>
            <a:off x="3694113" y="3167063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  <p:bldP spid="184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85888"/>
            <a:ext cx="8128000" cy="1308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 测量大气压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小明用</a:t>
            </a:r>
            <a:r>
              <a:rPr lang="en-US" altLang="zh-CN" sz="2800"/>
              <a:t>2 mL</a:t>
            </a:r>
            <a:r>
              <a:rPr lang="zh-CN" altLang="zh-CN" sz="2800"/>
              <a:t>的注射器、量程为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10 N</a:t>
            </a:r>
            <a:r>
              <a:rPr lang="zh-CN" altLang="zh-CN" sz="2800"/>
              <a:t>的弹簧测力计和刻度尺粗略测量大气压的值，本实验的原理是二力平衡和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步骤一：把注射器的活塞推至注射器筒的底端，然后用橡皮帽封住注射器的小孔．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59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00" y="2235200"/>
            <a:ext cx="781050" cy="390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1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63" y="1044575"/>
            <a:ext cx="2428875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2" name="图片 1"/>
          <p:cNvPicPr>
            <a:picLocks noChangeAspect="1"/>
          </p:cNvPicPr>
          <p:nvPr/>
        </p:nvPicPr>
        <p:blipFill>
          <a:blip r:embed="rId4"/>
          <a:srcRect r="95581"/>
          <a:stretch>
            <a:fillRect/>
          </a:stretch>
        </p:blipFill>
        <p:spPr>
          <a:xfrm>
            <a:off x="4386263" y="3116263"/>
            <a:ext cx="371475" cy="8874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176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步骤二：如下图所示安装好器材，水平向右缓慢拉动注射器筒，当注射器中的活塞</a:t>
            </a:r>
            <a:r>
              <a:rPr lang="zh-CN" altLang="zh-CN" sz="2800" u="sng"/>
              <a:t>　　　　　</a:t>
            </a:r>
            <a:r>
              <a:rPr lang="zh-CN" altLang="zh-CN" sz="2800"/>
              <a:t>时，记下弹簧测力计的示数为</a:t>
            </a:r>
            <a:r>
              <a:rPr lang="en-US" altLang="zh-CN" sz="2800"/>
              <a:t>5.2 N.</a:t>
            </a:r>
            <a:br>
              <a:rPr lang="en-US" altLang="zh-CN" sz="2800"/>
            </a:br>
            <a:r>
              <a:rPr lang="zh-CN" altLang="zh-CN" sz="2800"/>
              <a:t>步骤三：用刻度尺测出注射器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           </a:t>
            </a:r>
            <a:r>
              <a:rPr lang="zh-CN" altLang="zh-CN" sz="2800" u="sng"/>
              <a:t>　</a:t>
            </a:r>
            <a:r>
              <a:rPr lang="zh-CN" altLang="zh-CN" sz="2800"/>
              <a:t>长度为</a:t>
            </a:r>
            <a:r>
              <a:rPr lang="en-US" altLang="zh-CN" sz="2800"/>
              <a:t>4.00 cm</a:t>
            </a:r>
            <a:br>
              <a:rPr lang="zh-CN" altLang="zh-CN" sz="2800"/>
            </a:br>
            <a:r>
              <a:rPr lang="zh-CN" altLang="zh-CN" sz="2800"/>
              <a:t>步骤四：算出大气压强值为</a:t>
            </a:r>
            <a:r>
              <a:rPr lang="zh-CN" altLang="zh-CN" sz="2800" u="sng"/>
              <a:t>　　　　　</a:t>
            </a:r>
            <a:r>
              <a:rPr lang="en-US" altLang="zh-CN" sz="2800"/>
              <a:t>Pa.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4" name="矩形 1"/>
          <p:cNvSpPr/>
          <p:nvPr/>
        </p:nvSpPr>
        <p:spPr>
          <a:xfrm>
            <a:off x="4926013" y="4732338"/>
            <a:ext cx="16510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1.04×10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0485" name="矩形 2"/>
          <p:cNvSpPr/>
          <p:nvPr/>
        </p:nvSpPr>
        <p:spPr>
          <a:xfrm>
            <a:off x="5664200" y="2138363"/>
            <a:ext cx="1979613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刚被拉动　</a:t>
            </a:r>
            <a:endParaRPr lang="zh-CN" altLang="en-US" sz="2800"/>
          </a:p>
        </p:txBody>
      </p:sp>
      <p:sp>
        <p:nvSpPr>
          <p:cNvPr id="20486" name="矩形 3"/>
          <p:cNvSpPr/>
          <p:nvPr/>
        </p:nvSpPr>
        <p:spPr>
          <a:xfrm>
            <a:off x="5567363" y="3403600"/>
            <a:ext cx="26987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有刻度部分的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同组的小华分析了影响实验结果的可能因素后，对实验进行了如下改进：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）将步骤一改为：先将注射器内抽满水，再竖直向上推动活塞至注射器筒的底端，然后用橡皮帽封住注射器的小孔，这样便于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" y="2184400"/>
            <a:ext cx="4676775" cy="13700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9" name="矩形 1"/>
          <p:cNvSpPr/>
          <p:nvPr/>
        </p:nvSpPr>
        <p:spPr>
          <a:xfrm>
            <a:off x="679450" y="5451475"/>
            <a:ext cx="34163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排空注射器内的空气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906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）取下橡皮帽，重复步骤二的操作，读得弹簧测力计的示数为</a:t>
            </a:r>
            <a:r>
              <a:rPr lang="en-US" altLang="zh-CN" sz="2800"/>
              <a:t>0.3 N</a:t>
            </a:r>
            <a:r>
              <a:rPr lang="zh-CN" altLang="zh-CN" sz="2800"/>
              <a:t>由此可知，此时活塞所受到的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摩擦力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大气压力</a:t>
            </a:r>
            <a:r>
              <a:rPr lang="en-US" altLang="zh-CN" sz="2800"/>
              <a:t>”</a:t>
            </a:r>
            <a:r>
              <a:rPr lang="zh-CN" altLang="zh-CN" sz="2800"/>
              <a:t>）为</a:t>
            </a:r>
            <a:r>
              <a:rPr lang="en-US" altLang="zh-CN" sz="2800"/>
              <a:t>0.3 N.</a:t>
            </a:r>
            <a:br>
              <a:rPr lang="zh-CN" altLang="zh-CN" sz="2800"/>
            </a:br>
            <a:r>
              <a:rPr lang="zh-CN" altLang="zh-CN" sz="2800"/>
              <a:t>小华根据改进后测得的数据，重新计算大气压的值为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 </a:t>
            </a:r>
            <a:r>
              <a:rPr lang="zh-CN" altLang="zh-CN" sz="2800" u="sng"/>
              <a:t>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2532" name="矩形 1"/>
          <p:cNvSpPr/>
          <p:nvPr/>
        </p:nvSpPr>
        <p:spPr>
          <a:xfrm>
            <a:off x="833438" y="4338638"/>
            <a:ext cx="22796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9.8×10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Pa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2533" name="矩形 2"/>
          <p:cNvSpPr/>
          <p:nvPr/>
        </p:nvSpPr>
        <p:spPr>
          <a:xfrm>
            <a:off x="931863" y="3048000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摩擦力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355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688" y="785813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5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28750"/>
            <a:ext cx="8128000" cy="40100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在托里拆利实验中，水银柱的高度与管子的粗细、倾斜程度等因素无关．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注射器吸药水利用了大气压，用注射器注射药水不是利用大气压．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流体经过横截面积不同的容器时，横截面积越小，流体的流速越大，压强越小．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2"/>
          <p:cNvSpPr>
            <a:spLocks noGrp="1"/>
          </p:cNvSpPr>
          <p:nvPr>
            <p:ph type="title" idx="4294967295"/>
          </p:nvPr>
        </p:nvSpPr>
        <p:spPr>
          <a:xfrm>
            <a:off x="582613" y="12763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连云港）下列关于压力和压强的说法正确的是（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．重力大的物体产生的压力也大</a:t>
            </a:r>
            <a:r>
              <a:rPr lang="en-US" altLang="zh-CN" sz="2800"/>
              <a:t>	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．大气对处于其中的物体都有压强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．流体的流速越大，流体的压强越大</a:t>
            </a:r>
            <a:r>
              <a:rPr lang="en-US" altLang="zh-CN" sz="2800"/>
              <a:t>	        D</a:t>
            </a:r>
            <a:r>
              <a:rPr lang="zh-CN" altLang="zh-CN" sz="2800"/>
              <a:t>．相同深度的液体对容器底部产生的压强相同</a:t>
            </a:r>
            <a:endParaRPr lang="zh-CN" altLang="zh-CN" sz="2800"/>
          </a:p>
        </p:txBody>
      </p:sp>
      <p:sp>
        <p:nvSpPr>
          <p:cNvPr id="24580" name="矩形 3"/>
          <p:cNvSpPr/>
          <p:nvPr/>
        </p:nvSpPr>
        <p:spPr>
          <a:xfrm>
            <a:off x="1868488" y="19939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541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湘潭）用空易拉罐来体验大气压强的存在，下列操作能达到目的的是（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．用手捏易拉罐，易拉罐变瘪</a:t>
            </a:r>
            <a:r>
              <a:rPr lang="en-US" altLang="zh-CN" sz="2800"/>
              <a:t>	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．用重物压易拉罐，易拉罐变瘪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．让易拉罐从高处下落撞击地面，易拉罐变瘪</a:t>
            </a:r>
            <a:r>
              <a:rPr lang="en-US" altLang="zh-CN" sz="2800"/>
              <a:t>D</a:t>
            </a:r>
            <a:r>
              <a:rPr lang="zh-CN" altLang="zh-CN" sz="2800"/>
              <a:t>．用注射器抽取密封易拉罐中空气，易拉罐变瘪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5604" name="矩形 3"/>
          <p:cNvSpPr/>
          <p:nvPr/>
        </p:nvSpPr>
        <p:spPr>
          <a:xfrm>
            <a:off x="5737225" y="2071688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2"/>
          <p:cNvSpPr>
            <a:spLocks noGrp="1"/>
          </p:cNvSpPr>
          <p:nvPr>
            <p:ph type="title" idx="4294967295"/>
          </p:nvPr>
        </p:nvSpPr>
        <p:spPr>
          <a:xfrm>
            <a:off x="508000" y="20288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东莞）历史上有力的证明大气压强存在的实验是（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．帕斯卡裂桶实验</a:t>
            </a:r>
            <a:r>
              <a:rPr lang="en-US" altLang="zh-CN" sz="2800"/>
              <a:t>	 B</a:t>
            </a:r>
            <a:r>
              <a:rPr lang="zh-CN" altLang="zh-CN" sz="2800"/>
              <a:t>．马德堡半球实验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．托里拆利实验</a:t>
            </a:r>
            <a:r>
              <a:rPr lang="en-US" altLang="zh-CN" sz="2800"/>
              <a:t>	           D</a:t>
            </a:r>
            <a:r>
              <a:rPr lang="zh-CN" altLang="zh-CN" sz="2800"/>
              <a:t>．伽利略的比萨斜塔实验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6628" name="矩形 3"/>
          <p:cNvSpPr/>
          <p:nvPr/>
        </p:nvSpPr>
        <p:spPr>
          <a:xfrm>
            <a:off x="2147888" y="274478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2"/>
          <p:cNvSpPr>
            <a:spLocks noGrp="1"/>
          </p:cNvSpPr>
          <p:nvPr>
            <p:ph type="title" idx="4294967295"/>
          </p:nvPr>
        </p:nvSpPr>
        <p:spPr>
          <a:xfrm>
            <a:off x="508000" y="7096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南充）关于气体压强，下列说法错误的是（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．做托里拆利实验时，若将玻璃管由竖直变倾斜，管中水银柱的长度不变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．能用吸管将杯中饮料吸进嘴里，是利用了大气压强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．一标准大气压可托起约</a:t>
            </a:r>
            <a:r>
              <a:rPr lang="en-US" altLang="zh-CN" sz="2800"/>
              <a:t>10.3 m</a:t>
            </a:r>
            <a:r>
              <a:rPr lang="zh-CN" altLang="zh-CN" sz="2800"/>
              <a:t>高的水柱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．高空飞行的大型客机，机翼上方空气流速大、压强小</a:t>
            </a:r>
            <a:endParaRPr lang="zh-CN" altLang="en-US" sz="2800"/>
          </a:p>
        </p:txBody>
      </p:sp>
      <p:sp>
        <p:nvSpPr>
          <p:cNvPr id="27652" name="矩形 3"/>
          <p:cNvSpPr/>
          <p:nvPr/>
        </p:nvSpPr>
        <p:spPr>
          <a:xfrm>
            <a:off x="1060450" y="1417638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2"/>
          <p:cNvSpPr>
            <a:spLocks noGrp="1"/>
          </p:cNvSpPr>
          <p:nvPr>
            <p:ph type="title" idx="4294967295"/>
          </p:nvPr>
        </p:nvSpPr>
        <p:spPr>
          <a:xfrm>
            <a:off x="508000" y="9112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成都）如下图所示的现象中，没有利用大气压的是（　　）</a:t>
            </a:r>
            <a:br>
              <a:rPr lang="en-US" altLang="zh-CN" sz="2800"/>
            </a:br>
            <a:br>
              <a:rPr lang="en-US" altLang="zh-CN" sz="2800"/>
            </a:b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“</a:t>
            </a:r>
            <a:r>
              <a:rPr lang="zh-CN" altLang="zh-CN" sz="2800"/>
              <a:t>吸盘</a:t>
            </a:r>
            <a:r>
              <a:rPr lang="en-US" altLang="zh-CN" sz="2800"/>
              <a:t>”</a:t>
            </a:r>
            <a:r>
              <a:rPr lang="zh-CN" altLang="zh-CN" sz="2800"/>
              <a:t>挂钩贴在竖直墙面上</a:t>
            </a:r>
            <a:r>
              <a:rPr lang="en-US" altLang="zh-CN" sz="2800"/>
              <a:t>	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．用注射器将药液注入肌肉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．用吸管将饮料</a:t>
            </a:r>
            <a:r>
              <a:rPr lang="en-US" altLang="zh-CN" sz="2800"/>
              <a:t>“</a:t>
            </a:r>
            <a:r>
              <a:rPr lang="zh-CN" altLang="zh-CN" sz="2800"/>
              <a:t>吸</a:t>
            </a:r>
            <a:r>
              <a:rPr lang="en-US" altLang="zh-CN" sz="2800"/>
              <a:t>“</a:t>
            </a:r>
            <a:r>
              <a:rPr lang="zh-CN" altLang="zh-CN" sz="2800"/>
              <a:t>入口中</a:t>
            </a:r>
            <a:r>
              <a:rPr lang="en-US" altLang="zh-CN" sz="2800"/>
              <a:t>	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．用硬纸片“托住”杯中的水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867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38" y="2203450"/>
            <a:ext cx="8018462" cy="1392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7" name="矩形 5"/>
          <p:cNvSpPr/>
          <p:nvPr/>
        </p:nvSpPr>
        <p:spPr>
          <a:xfrm>
            <a:off x="2474913" y="162718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仙桃）以下选项中，没有利用</a:t>
            </a:r>
            <a:r>
              <a:rPr lang="en-US" altLang="zh-CN" sz="2800"/>
              <a:t>“</a:t>
            </a:r>
            <a:r>
              <a:rPr lang="zh-CN" altLang="zh-CN" sz="2800"/>
              <a:t>流体压强与流速的关系</a:t>
            </a:r>
            <a:r>
              <a:rPr lang="en-US" altLang="zh-CN" sz="2800"/>
              <a:t>”</a:t>
            </a:r>
            <a:r>
              <a:rPr lang="zh-CN" altLang="zh-CN" sz="2800"/>
              <a:t>的是（　　）</a:t>
            </a:r>
            <a:br>
              <a:rPr lang="en-US" altLang="zh-CN" sz="2800"/>
            </a:br>
            <a:br>
              <a:rPr lang="en-US" altLang="zh-CN" sz="2800"/>
            </a:b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．赛车尾部安装气流偏导器</a:t>
            </a:r>
            <a:r>
              <a:rPr lang="en-US" altLang="zh-CN" sz="2800"/>
              <a:t>	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．气垫船船体脱离水面行驶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．飞机的机翼设计成流线型</a:t>
            </a:r>
            <a:r>
              <a:rPr lang="en-US" altLang="zh-CN" sz="2800"/>
              <a:t>	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．高铁站站台上划定安全线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970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88" y="2184400"/>
            <a:ext cx="8480425" cy="1377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矩形 5"/>
          <p:cNvSpPr/>
          <p:nvPr/>
        </p:nvSpPr>
        <p:spPr>
          <a:xfrm>
            <a:off x="4105275" y="16002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2"/>
          <p:cNvSpPr>
            <a:spLocks noGrp="1"/>
          </p:cNvSpPr>
          <p:nvPr>
            <p:ph type="title" idx="4294967295"/>
          </p:nvPr>
        </p:nvSpPr>
        <p:spPr>
          <a:xfrm>
            <a:off x="582613" y="14017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宜昌）下列实例中，没有用到</a:t>
            </a:r>
            <a:r>
              <a:rPr lang="en-US" altLang="zh-CN" sz="2800"/>
              <a:t>“</a:t>
            </a:r>
            <a:r>
              <a:rPr lang="zh-CN" altLang="zh-CN" sz="2800"/>
              <a:t>流体流速快的位置压强小</a:t>
            </a:r>
            <a:r>
              <a:rPr lang="en-US" altLang="zh-CN" sz="2800"/>
              <a:t>”</a:t>
            </a:r>
            <a:r>
              <a:rPr lang="zh-CN" altLang="zh-CN" sz="2800"/>
              <a:t>这个原理的是（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．用吸管吸起杯中饮料</a:t>
            </a:r>
            <a:r>
              <a:rPr lang="en-US" altLang="zh-CN" sz="2800"/>
              <a:t>	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．列车站台边缘设置</a:t>
            </a:r>
            <a:r>
              <a:rPr lang="en-US" altLang="zh-CN" sz="2800"/>
              <a:t>“</a:t>
            </a:r>
            <a:r>
              <a:rPr lang="zh-CN" altLang="zh-CN" sz="2800"/>
              <a:t>安全线</a:t>
            </a:r>
            <a:r>
              <a:rPr lang="en-US" altLang="zh-CN" sz="2800"/>
              <a:t>”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．两艘轮船不得并排疾驶</a:t>
            </a:r>
            <a:r>
              <a:rPr lang="en-US" altLang="zh-CN" sz="2800"/>
              <a:t>	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．窗外沿墙面吹风，窗帘飘向窗外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0724" name="矩形 3"/>
          <p:cNvSpPr/>
          <p:nvPr/>
        </p:nvSpPr>
        <p:spPr>
          <a:xfrm>
            <a:off x="5929313" y="2119313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63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自贡）如下图所示，一辆轿车在平直公路上高速行驶时，其上、下表面相比较（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．轿车上表面空气流速小压强大</a:t>
            </a:r>
            <a:r>
              <a:rPr lang="en-US" altLang="zh-CN" sz="2800"/>
              <a:t>	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．轿车上表面空气流速大压强小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．轿车下表面空气流速小压强小</a:t>
            </a:r>
            <a:r>
              <a:rPr lang="en-US" altLang="zh-CN" sz="2800"/>
              <a:t>	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．轿车下表面空气流速大压强大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1748" name="图片 1"/>
          <p:cNvPicPr>
            <a:picLocks noChangeAspect="1"/>
          </p:cNvPicPr>
          <p:nvPr/>
        </p:nvPicPr>
        <p:blipFill>
          <a:blip r:embed="rId2"/>
          <a:srcRect r="78001"/>
          <a:stretch>
            <a:fillRect/>
          </a:stretch>
        </p:blipFill>
        <p:spPr>
          <a:xfrm>
            <a:off x="5984875" y="3308350"/>
            <a:ext cx="2651125" cy="1019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9" name="矩形 5"/>
          <p:cNvSpPr/>
          <p:nvPr/>
        </p:nvSpPr>
        <p:spPr>
          <a:xfrm>
            <a:off x="6767513" y="210978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509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齐齐哈尔）小华同学用吸管</a:t>
            </a:r>
            <a:r>
              <a:rPr lang="en-US" altLang="zh-CN" sz="2800"/>
              <a:t>“</a:t>
            </a:r>
            <a:r>
              <a:rPr lang="zh-CN" altLang="zh-CN" sz="2800"/>
              <a:t>吸</a:t>
            </a:r>
            <a:r>
              <a:rPr lang="en-US" altLang="zh-CN" sz="2800"/>
              <a:t>”</a:t>
            </a:r>
            <a:r>
              <a:rPr lang="zh-CN" altLang="zh-CN" sz="2800"/>
              <a:t>饮料时，饮料是在</a:t>
            </a:r>
            <a:r>
              <a:rPr lang="zh-CN" altLang="zh-CN" sz="2800" u="sng"/>
              <a:t>　　　　　</a:t>
            </a:r>
            <a:r>
              <a:rPr lang="zh-CN" altLang="zh-CN" sz="2800"/>
              <a:t>的作用下被</a:t>
            </a:r>
            <a:r>
              <a:rPr lang="en-US" altLang="zh-CN" sz="2800"/>
              <a:t>“</a:t>
            </a:r>
            <a:r>
              <a:rPr lang="zh-CN" altLang="zh-CN" sz="2800"/>
              <a:t>吸</a:t>
            </a:r>
            <a:r>
              <a:rPr lang="en-US" altLang="zh-CN" sz="2800"/>
              <a:t>”</a:t>
            </a:r>
            <a:r>
              <a:rPr lang="zh-CN" altLang="zh-CN" sz="2800"/>
              <a:t>入口中的．高原地区需用高压锅才能将食物煮熟，是因为高原地区大气压低，水的沸点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低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2772" name="矩形 1"/>
          <p:cNvSpPr/>
          <p:nvPr/>
        </p:nvSpPr>
        <p:spPr>
          <a:xfrm>
            <a:off x="4373563" y="3429000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低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2773" name="矩形 2"/>
          <p:cNvSpPr/>
          <p:nvPr/>
        </p:nvSpPr>
        <p:spPr>
          <a:xfrm>
            <a:off x="2284413" y="2162175"/>
            <a:ext cx="12620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大气压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陕西）如上图所示为某同学设计的冷热水混合淋浴器．图中水平连接部分管径较细，冷水流经此处时，流速大、压强</a:t>
            </a:r>
            <a:r>
              <a:rPr lang="zh-CN" altLang="zh-CN" sz="2800" u="sng"/>
              <a:t>　　　　　</a:t>
            </a:r>
            <a:r>
              <a:rPr lang="zh-CN" altLang="zh-CN" sz="2800"/>
              <a:t>，瓶中的热水在</a:t>
            </a:r>
            <a:r>
              <a:rPr lang="zh-CN" altLang="zh-CN" sz="2800" u="sng"/>
              <a:t>　　　　　</a:t>
            </a:r>
            <a:r>
              <a:rPr lang="zh-CN" altLang="zh-CN" sz="2800"/>
              <a:t>的作用下上升，与冷水混合得到温水．</a:t>
            </a:r>
            <a:endParaRPr lang="zh-CN" altLang="en-US" sz="2800"/>
          </a:p>
        </p:txBody>
      </p:sp>
      <p:pic>
        <p:nvPicPr>
          <p:cNvPr id="33796" name="图片 1"/>
          <p:cNvPicPr>
            <a:picLocks noChangeAspect="1"/>
          </p:cNvPicPr>
          <p:nvPr/>
        </p:nvPicPr>
        <p:blipFill>
          <a:blip r:embed="rId2"/>
          <a:srcRect r="81581"/>
          <a:stretch>
            <a:fillRect/>
          </a:stretch>
        </p:blipFill>
        <p:spPr>
          <a:xfrm>
            <a:off x="2816225" y="3698875"/>
            <a:ext cx="3511550" cy="2414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2"/>
          <p:cNvSpPr/>
          <p:nvPr/>
        </p:nvSpPr>
        <p:spPr>
          <a:xfrm>
            <a:off x="1506538" y="2887663"/>
            <a:ext cx="12604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大气压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3798" name="矩形 3"/>
          <p:cNvSpPr/>
          <p:nvPr/>
        </p:nvSpPr>
        <p:spPr>
          <a:xfrm>
            <a:off x="5422900" y="225107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  <p:bldP spid="337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2"/>
          <p:cNvSpPr>
            <a:spLocks noGrp="1"/>
          </p:cNvSpPr>
          <p:nvPr>
            <p:ph type="title" idx="4294967295"/>
          </p:nvPr>
        </p:nvSpPr>
        <p:spPr>
          <a:xfrm>
            <a:off x="452438" y="1103313"/>
            <a:ext cx="82391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江西）如下图所示，是河水中的漩涡．漩涡边沿水的流速相对中心处的流速较</a:t>
            </a:r>
            <a:r>
              <a:rPr lang="zh-CN" altLang="zh-CN" sz="2800" u="sng"/>
              <a:t>　　　　　</a:t>
            </a:r>
            <a:r>
              <a:rPr lang="zh-CN" altLang="zh-CN" sz="2800"/>
              <a:t>，压强较</a:t>
            </a:r>
            <a:r>
              <a:rPr lang="zh-CN" altLang="zh-CN" sz="2800" u="sng"/>
              <a:t>　　　　　</a:t>
            </a:r>
            <a:r>
              <a:rPr lang="zh-CN" altLang="zh-CN" sz="2800"/>
              <a:t>，从而形成压力差，导致周边物体易被</a:t>
            </a:r>
            <a:r>
              <a:rPr lang="en-US" altLang="zh-CN" sz="2800"/>
              <a:t>“</a:t>
            </a:r>
            <a:r>
              <a:rPr lang="zh-CN" altLang="zh-CN" sz="2800"/>
              <a:t>吸入</a:t>
            </a:r>
            <a:r>
              <a:rPr lang="en-US" altLang="zh-CN" sz="2800"/>
              <a:t>”</a:t>
            </a:r>
            <a:r>
              <a:rPr lang="zh-CN" altLang="zh-CN" sz="2800"/>
              <a:t>漩涡．（温馨提示：严禁学生私自下河游泳）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4820" name="图片 1"/>
          <p:cNvPicPr>
            <a:picLocks noChangeAspect="1"/>
          </p:cNvPicPr>
          <p:nvPr/>
        </p:nvPicPr>
        <p:blipFill>
          <a:blip r:embed="rId2"/>
          <a:srcRect r="85238"/>
          <a:stretch>
            <a:fillRect/>
          </a:stretch>
        </p:blipFill>
        <p:spPr>
          <a:xfrm>
            <a:off x="3300413" y="3844925"/>
            <a:ext cx="2447925" cy="2100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1" name="矩形 2"/>
          <p:cNvSpPr/>
          <p:nvPr/>
        </p:nvSpPr>
        <p:spPr>
          <a:xfrm>
            <a:off x="2143125" y="2465388"/>
            <a:ext cx="544513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4822" name="矩形 3"/>
          <p:cNvSpPr/>
          <p:nvPr/>
        </p:nvSpPr>
        <p:spPr>
          <a:xfrm>
            <a:off x="6865938" y="1804988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1" grpId="0"/>
      <p:bldP spid="348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2486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乐山）如上图所示，用弹簧测力计挂上飞机机翼模型，再用电风扇对着机翼模型吹风．因为在流体中，流速越大的位置，压强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越大</a:t>
            </a:r>
            <a:r>
              <a:rPr lang="en-US" altLang="zh-CN" sz="2800"/>
              <a:t>”“</a:t>
            </a:r>
            <a:r>
              <a:rPr lang="zh-CN" altLang="zh-CN" sz="2800"/>
              <a:t>越小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），所以增大风速，弹簧测力计示数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增大</a:t>
            </a:r>
            <a:r>
              <a:rPr lang="en-US" altLang="zh-CN" sz="2800"/>
              <a:t>”“</a:t>
            </a:r>
            <a:r>
              <a:rPr lang="zh-CN" altLang="zh-CN" sz="2800"/>
              <a:t>减</a:t>
            </a:r>
            <a:br>
              <a:rPr lang="en-US" altLang="zh-CN" sz="2800"/>
            </a:br>
            <a:r>
              <a:rPr lang="zh-CN" altLang="zh-CN" sz="2800"/>
              <a:t>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图片 1"/>
          <p:cNvPicPr>
            <a:picLocks noChangeAspect="1"/>
          </p:cNvPicPr>
          <p:nvPr/>
        </p:nvPicPr>
        <p:blipFill>
          <a:blip r:embed="rId2"/>
          <a:srcRect r="87686"/>
          <a:stretch>
            <a:fillRect/>
          </a:stretch>
        </p:blipFill>
        <p:spPr>
          <a:xfrm>
            <a:off x="6632575" y="3609975"/>
            <a:ext cx="1971675" cy="2365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5" name="矩形 2"/>
          <p:cNvSpPr/>
          <p:nvPr/>
        </p:nvSpPr>
        <p:spPr>
          <a:xfrm>
            <a:off x="2589213" y="3503613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减小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5846" name="矩形 3"/>
          <p:cNvSpPr/>
          <p:nvPr/>
        </p:nvSpPr>
        <p:spPr>
          <a:xfrm>
            <a:off x="6462713" y="2259013"/>
            <a:ext cx="126206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越小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/>
      <p:bldP spid="3584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08000" y="781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广东）如下图所示，不能用流体压强与流速的关系来解释的是（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．图甲所示向两张纸中向吹气，纸张向中间靠拢</a:t>
            </a:r>
            <a:r>
              <a:rPr lang="en-US" altLang="zh-CN" sz="2800"/>
              <a:t>    B</a:t>
            </a:r>
            <a:r>
              <a:rPr lang="zh-CN" altLang="zh-CN" sz="2800"/>
              <a:t>．图乙所示用吸管吸饮料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．图丙所示向</a:t>
            </a:r>
            <a:r>
              <a:rPr lang="en-US" altLang="zh-CN" sz="2800"/>
              <a:t>B</a:t>
            </a:r>
            <a:r>
              <a:rPr lang="zh-CN" altLang="zh-CN" sz="2800"/>
              <a:t>管吹气，</a:t>
            </a:r>
            <a:r>
              <a:rPr lang="en-US" altLang="zh-CN" sz="2800"/>
              <a:t>A</a:t>
            </a:r>
            <a:r>
              <a:rPr lang="zh-CN" altLang="zh-CN" sz="2800"/>
              <a:t>管中的水面上升</a:t>
            </a:r>
            <a:r>
              <a:rPr lang="en-US" altLang="zh-CN" sz="2800"/>
              <a:t>    D</a:t>
            </a:r>
            <a:r>
              <a:rPr lang="zh-CN" altLang="zh-CN" sz="2800"/>
              <a:t>．图丁所示飞机产生升力的原因</a:t>
            </a:r>
            <a:endParaRPr lang="zh-CN" altLang="zh-CN" sz="2800"/>
          </a:p>
        </p:txBody>
      </p:sp>
      <p:pic>
        <p:nvPicPr>
          <p:cNvPr id="36868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625" y="2054225"/>
            <a:ext cx="5384800" cy="1428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9" name="矩形 1"/>
          <p:cNvSpPr/>
          <p:nvPr/>
        </p:nvSpPr>
        <p:spPr>
          <a:xfrm>
            <a:off x="4343400" y="1498600"/>
            <a:ext cx="4572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1"/>
          <p:cNvSpPr>
            <a:spLocks noGrp="1"/>
          </p:cNvSpPr>
          <p:nvPr>
            <p:ph type="title" idx="4294967295"/>
          </p:nvPr>
        </p:nvSpPr>
        <p:spPr>
          <a:xfrm>
            <a:off x="500063" y="1171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广东）如下图所示，当列车进站时，乘客必须站在站台黄色线外的位置候车才安全的原因是</a:t>
            </a:r>
            <a:r>
              <a:rPr lang="en-US" altLang="zh-CN" sz="2800"/>
              <a:t>______________________________________________________________________________________.</a:t>
            </a:r>
            <a:endParaRPr lang="zh-CN" altLang="en-US" sz="2800"/>
          </a:p>
        </p:txBody>
      </p:sp>
      <p:pic>
        <p:nvPicPr>
          <p:cNvPr id="37892" name="图片 1"/>
          <p:cNvPicPr>
            <a:picLocks noChangeAspect="1"/>
          </p:cNvPicPr>
          <p:nvPr/>
        </p:nvPicPr>
        <p:blipFill>
          <a:blip r:embed="rId2"/>
          <a:srcRect r="78843"/>
          <a:stretch>
            <a:fillRect/>
          </a:stretch>
        </p:blipFill>
        <p:spPr>
          <a:xfrm>
            <a:off x="2813050" y="3806825"/>
            <a:ext cx="3667125" cy="21955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2"/>
          <p:cNvSpPr/>
          <p:nvPr/>
        </p:nvSpPr>
        <p:spPr>
          <a:xfrm>
            <a:off x="701675" y="2387600"/>
            <a:ext cx="77247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由于流速大压强小，黄色线以内的人会被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向列车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2014·</a:t>
            </a:r>
            <a:r>
              <a:rPr lang="zh-CN" altLang="zh-CN" sz="2800"/>
              <a:t>广东）如右图所示，双手轻轻捏住一张薄纸，将它放在下嘴唇底下，然后沿着纸片的表面用力吹气，纸片被</a:t>
            </a:r>
            <a:r>
              <a:rPr lang="en-US" altLang="zh-CN" sz="2800"/>
              <a:t>“</a:t>
            </a:r>
            <a:r>
              <a:rPr lang="zh-CN" altLang="zh-CN" sz="2800"/>
              <a:t>吹</a:t>
            </a:r>
            <a:r>
              <a:rPr lang="en-US" altLang="zh-CN" sz="2800"/>
              <a:t>”</a:t>
            </a:r>
            <a:r>
              <a:rPr lang="zh-CN" altLang="zh-CN" sz="2800"/>
              <a:t>了起来，这是因为纸片上表面气体流速比下表面的要</a:t>
            </a:r>
            <a:r>
              <a:rPr lang="zh-CN" altLang="zh-CN" sz="2800" u="sng"/>
              <a:t>　　　　　</a:t>
            </a:r>
            <a:r>
              <a:rPr lang="zh-CN" altLang="zh-CN" sz="2800"/>
              <a:t>，纸片上表面气体压强比下表面的要</a:t>
            </a:r>
            <a:r>
              <a:rPr lang="zh-CN" altLang="zh-CN" sz="2800" u="sng"/>
              <a:t>　　　　　</a:t>
            </a:r>
            <a:r>
              <a:rPr lang="zh-CN" altLang="zh-CN" sz="2800"/>
              <a:t>（前两个空选填</a:t>
            </a:r>
            <a:r>
              <a:rPr lang="en-US" altLang="zh-CN" sz="2800"/>
              <a:t>“</a:t>
            </a:r>
            <a:r>
              <a:rPr lang="zh-CN" altLang="zh-CN" sz="2800"/>
              <a:t>大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小</a:t>
            </a:r>
            <a:r>
              <a:rPr lang="en-US" altLang="zh-CN" sz="2800"/>
              <a:t>”</a:t>
            </a:r>
            <a:r>
              <a:rPr lang="zh-CN" altLang="zh-CN" sz="2800"/>
              <a:t>），纸片所受向上的压</a:t>
            </a:r>
            <a:br>
              <a:rPr lang="en-US" altLang="zh-CN" sz="2800"/>
            </a:br>
            <a:r>
              <a:rPr lang="zh-CN" altLang="zh-CN" sz="2800"/>
              <a:t>力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大于</a:t>
            </a:r>
            <a:r>
              <a:rPr lang="en-US" altLang="zh-CN" sz="2800"/>
              <a:t>”“</a:t>
            </a:r>
            <a:r>
              <a:rPr lang="zh-CN" altLang="zh-CN" sz="2800"/>
              <a:t>小于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br>
              <a:rPr lang="en-US" altLang="zh-CN" sz="2800"/>
            </a:br>
            <a:r>
              <a:rPr lang="en-US" altLang="zh-CN" sz="2800"/>
              <a:t>“</a:t>
            </a:r>
            <a:r>
              <a:rPr lang="zh-CN" altLang="zh-CN" sz="2800"/>
              <a:t>等于</a:t>
            </a:r>
            <a:r>
              <a:rPr lang="en-US" altLang="zh-CN" sz="2800"/>
              <a:t>”</a:t>
            </a:r>
            <a:r>
              <a:rPr lang="zh-CN" altLang="zh-CN" sz="2800"/>
              <a:t>）向下的压力．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8916" name="图片 2"/>
          <p:cNvPicPr>
            <a:picLocks noChangeAspect="1"/>
          </p:cNvPicPr>
          <p:nvPr/>
        </p:nvPicPr>
        <p:blipFill>
          <a:blip r:embed="rId2"/>
          <a:srcRect r="87160"/>
          <a:stretch>
            <a:fillRect/>
          </a:stretch>
        </p:blipFill>
        <p:spPr>
          <a:xfrm>
            <a:off x="6069013" y="4191000"/>
            <a:ext cx="2430462" cy="1998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3"/>
          <p:cNvSpPr/>
          <p:nvPr/>
        </p:nvSpPr>
        <p:spPr>
          <a:xfrm>
            <a:off x="500063" y="4791075"/>
            <a:ext cx="16208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大于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8918" name="矩形 5"/>
          <p:cNvSpPr/>
          <p:nvPr/>
        </p:nvSpPr>
        <p:spPr>
          <a:xfrm>
            <a:off x="4656138" y="2867025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800"/>
          </a:p>
        </p:txBody>
      </p:sp>
      <p:sp>
        <p:nvSpPr>
          <p:cNvPr id="38919" name="矩形 6"/>
          <p:cNvSpPr/>
          <p:nvPr/>
        </p:nvSpPr>
        <p:spPr>
          <a:xfrm>
            <a:off x="4384675" y="3511550"/>
            <a:ext cx="5429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  <p:bldP spid="38918" grpId="0"/>
      <p:bldP spid="3891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461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2017·</a:t>
            </a:r>
            <a:r>
              <a:rPr lang="zh-CN" altLang="zh-CN" sz="2800"/>
              <a:t>广东）如图</a:t>
            </a:r>
            <a:r>
              <a:rPr lang="en-US" altLang="zh-CN" sz="2800"/>
              <a:t>1</a:t>
            </a:r>
            <a:r>
              <a:rPr lang="zh-CN" altLang="zh-CN" sz="2800"/>
              <a:t>所示是演示</a:t>
            </a:r>
            <a:r>
              <a:rPr lang="en-US" altLang="zh-CN" sz="2800"/>
              <a:t>“</a:t>
            </a:r>
            <a:r>
              <a:rPr lang="zh-CN" altLang="zh-CN" sz="2800"/>
              <a:t>流体压强和流速的关系</a:t>
            </a:r>
            <a:r>
              <a:rPr lang="en-US" altLang="zh-CN" sz="2800"/>
              <a:t>”</a:t>
            </a:r>
            <a:r>
              <a:rPr lang="zh-CN" altLang="zh-CN" sz="2800"/>
              <a:t>实验装置，</a:t>
            </a:r>
            <a:r>
              <a:rPr lang="en-US" altLang="zh-CN" sz="2800"/>
              <a:t>U</a:t>
            </a:r>
            <a:r>
              <a:rPr lang="zh-CN" altLang="zh-CN" sz="2800"/>
              <a:t>型管中装有水，直径相同的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en-US" altLang="zh-CN" sz="2800"/>
              <a:t> </a:t>
            </a:r>
            <a:r>
              <a:rPr lang="zh-CN" altLang="zh-CN" sz="2800"/>
              <a:t>两管中的水静止时液面相平．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994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175" y="3287713"/>
            <a:ext cx="6969125" cy="24304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081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）如果在右端</a:t>
            </a:r>
            <a:r>
              <a:rPr lang="en-US" altLang="zh-CN" sz="2800" i="1"/>
              <a:t>c</a:t>
            </a:r>
            <a:r>
              <a:rPr lang="zh-CN" altLang="zh-CN" sz="2800"/>
              <a:t>处往装置里急吹气，导致</a:t>
            </a:r>
            <a:r>
              <a:rPr lang="en-US" altLang="zh-CN" sz="2800" i="1"/>
              <a:t>b</a:t>
            </a:r>
            <a:r>
              <a:rPr lang="zh-CN" altLang="zh-CN" sz="2800"/>
              <a:t>管上方气流速度</a:t>
            </a:r>
            <a:r>
              <a:rPr lang="zh-CN" altLang="zh-CN" sz="2800" u="sng"/>
              <a:t>　　　　　</a:t>
            </a:r>
            <a:r>
              <a:rPr lang="en-US" altLang="zh-CN" sz="2800" i="1"/>
              <a:t>a</a:t>
            </a:r>
            <a:r>
              <a:rPr lang="zh-CN" altLang="zh-CN" sz="2800"/>
              <a:t>管上方的气流速度，</a:t>
            </a:r>
            <a:r>
              <a:rPr lang="en-US" altLang="zh-CN" sz="2800" i="1"/>
              <a:t>b</a:t>
            </a:r>
            <a:r>
              <a:rPr lang="zh-CN" altLang="zh-CN" sz="2800"/>
              <a:t>管与</a:t>
            </a:r>
            <a:r>
              <a:rPr lang="en-US" altLang="zh-CN" sz="2800" i="1"/>
              <a:t>a</a:t>
            </a:r>
            <a:r>
              <a:rPr lang="zh-CN" altLang="zh-CN" sz="2800"/>
              <a:t>管的水面上方形成气压差，</a:t>
            </a:r>
            <a:r>
              <a:rPr lang="en-US" altLang="zh-CN" sz="2800"/>
              <a:t>U</a:t>
            </a:r>
            <a:r>
              <a:rPr lang="zh-CN" altLang="zh-CN" sz="2800"/>
              <a:t>型管中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）管水面升高，如果升高端的液面比原来升高了</a:t>
            </a:r>
            <a:r>
              <a:rPr lang="en-US" altLang="zh-CN" sz="2800"/>
              <a:t>2 cm</a:t>
            </a:r>
            <a:r>
              <a:rPr lang="zh-CN" altLang="zh-CN" sz="2800"/>
              <a:t>，则此时</a:t>
            </a:r>
            <a:r>
              <a:rPr lang="en-US" altLang="zh-CN" sz="2800"/>
              <a:t>U</a:t>
            </a:r>
            <a:r>
              <a:rPr lang="zh-CN" altLang="zh-CN" sz="2800"/>
              <a:t>型管底部</a:t>
            </a:r>
            <a:r>
              <a:rPr lang="en-US" altLang="zh-CN" sz="2800" i="1"/>
              <a:t>d</a:t>
            </a:r>
            <a:r>
              <a:rPr lang="zh-CN" altLang="zh-CN" sz="2800"/>
              <a:t>处左右两侧液体压强差为</a:t>
            </a:r>
            <a:r>
              <a:rPr lang="zh-CN" altLang="zh-CN" sz="2800" u="sng"/>
              <a:t>　　　　　</a:t>
            </a:r>
            <a:r>
              <a:rPr lang="en-US" altLang="zh-CN" sz="2800"/>
              <a:t>Pa.</a:t>
            </a:r>
            <a:r>
              <a:rPr lang="zh-CN" altLang="zh-CN" sz="2800"/>
              <a:t>（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0964" name="矩形 1"/>
          <p:cNvSpPr/>
          <p:nvPr/>
        </p:nvSpPr>
        <p:spPr>
          <a:xfrm>
            <a:off x="2498725" y="4787900"/>
            <a:ext cx="7223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400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0965" name="矩形 2"/>
          <p:cNvSpPr/>
          <p:nvPr/>
        </p:nvSpPr>
        <p:spPr>
          <a:xfrm>
            <a:off x="2860675" y="2246313"/>
            <a:ext cx="90170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小于</a:t>
            </a:r>
            <a:endParaRPr lang="zh-CN" altLang="en-US" sz="2800"/>
          </a:p>
        </p:txBody>
      </p:sp>
      <p:sp>
        <p:nvSpPr>
          <p:cNvPr id="40966" name="矩形 3"/>
          <p:cNvSpPr/>
          <p:nvPr/>
        </p:nvSpPr>
        <p:spPr>
          <a:xfrm>
            <a:off x="6837363" y="2867025"/>
            <a:ext cx="36353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  <p:bldP spid="4096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1"/>
          <p:cNvSpPr>
            <a:spLocks noGrp="1"/>
          </p:cNvSpPr>
          <p:nvPr>
            <p:ph type="title" idx="4294967295"/>
          </p:nvPr>
        </p:nvSpPr>
        <p:spPr>
          <a:xfrm>
            <a:off x="508000" y="6413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）图</a:t>
            </a:r>
            <a:r>
              <a:rPr lang="en-US" altLang="zh-CN" sz="2800"/>
              <a:t>2</a:t>
            </a:r>
            <a:r>
              <a:rPr lang="zh-CN" altLang="zh-CN" sz="2800"/>
              <a:t>是某种喷雾器的工作原理示意图，当喷雾器未工作时，细管</a:t>
            </a:r>
            <a:r>
              <a:rPr lang="en-US" altLang="zh-CN" sz="2800"/>
              <a:t>A</a:t>
            </a:r>
            <a:r>
              <a:rPr lang="zh-CN" altLang="zh-CN" sz="2800"/>
              <a:t>内外气压相等，细管</a:t>
            </a:r>
            <a:r>
              <a:rPr lang="en-US" altLang="zh-CN" sz="2800"/>
              <a:t>A</a:t>
            </a:r>
            <a:r>
              <a:rPr lang="zh-CN" altLang="zh-CN" sz="2800"/>
              <a:t>内外液面</a:t>
            </a:r>
            <a:r>
              <a:rPr lang="zh-CN" altLang="zh-CN" sz="2800" u="sng"/>
              <a:t>　　　　　</a:t>
            </a:r>
            <a:r>
              <a:rPr lang="zh-CN" altLang="zh-CN" sz="2800"/>
              <a:t>，当喷雾器工作时，空气从细管</a:t>
            </a:r>
            <a:r>
              <a:rPr lang="en-US" altLang="zh-CN" sz="2800"/>
              <a:t>B</a:t>
            </a:r>
            <a:r>
              <a:rPr lang="zh-CN" altLang="zh-CN" sz="2800"/>
              <a:t>的右端快速喷出，导致细管</a:t>
            </a:r>
            <a:r>
              <a:rPr lang="en-US" altLang="zh-CN" sz="2800"/>
              <a:t>A</a:t>
            </a:r>
            <a:r>
              <a:rPr lang="zh-CN" altLang="zh-CN" sz="2800"/>
              <a:t>上方空气的流速突然增大，细管</a:t>
            </a:r>
            <a:r>
              <a:rPr lang="en-US" altLang="zh-CN" sz="2800"/>
              <a:t>A</a:t>
            </a:r>
            <a:r>
              <a:rPr lang="zh-CN" altLang="zh-CN" sz="2800"/>
              <a:t>内液面上方气压</a:t>
            </a:r>
            <a:r>
              <a:rPr lang="zh-CN" altLang="zh-CN" sz="2800" u="sng"/>
              <a:t>　　　　　</a:t>
            </a:r>
            <a:r>
              <a:rPr lang="zh-CN" altLang="zh-CN" sz="2800"/>
              <a:t>细管</a:t>
            </a:r>
            <a:r>
              <a:rPr lang="en-US" altLang="zh-CN" sz="2800"/>
              <a:t>A</a:t>
            </a:r>
            <a:r>
              <a:rPr lang="zh-CN" altLang="zh-CN" sz="2800"/>
              <a:t>外液面上方的气压，液体就沿细管</a:t>
            </a:r>
            <a:r>
              <a:rPr lang="en-US" altLang="zh-CN" sz="2800"/>
              <a:t>A</a:t>
            </a:r>
            <a:r>
              <a:rPr lang="zh-CN" altLang="zh-CN" sz="2800"/>
              <a:t>的管口流出，同时受到气流的冲击，形成雾状向右喷出，如果此时喷雾器停止工作，细管</a:t>
            </a:r>
            <a:r>
              <a:rPr lang="en-US" altLang="zh-CN" sz="2800"/>
              <a:t>A</a:t>
            </a:r>
            <a:r>
              <a:rPr lang="zh-CN" altLang="zh-CN" sz="2800"/>
              <a:t>中的液体将</a:t>
            </a:r>
            <a:br>
              <a:rPr lang="en-US" altLang="zh-CN" sz="2800"/>
            </a:br>
            <a:r>
              <a:rPr lang="zh-CN" altLang="zh-CN" sz="2800" u="sng"/>
              <a:t>　　　　　　　　　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41988" name="矩形 1"/>
          <p:cNvSpPr/>
          <p:nvPr/>
        </p:nvSpPr>
        <p:spPr>
          <a:xfrm>
            <a:off x="954088" y="5832475"/>
            <a:ext cx="39957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下降到与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管外液面相平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41989" name="矩形 2"/>
          <p:cNvSpPr/>
          <p:nvPr/>
        </p:nvSpPr>
        <p:spPr>
          <a:xfrm>
            <a:off x="1284288" y="19907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相平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1990" name="矩形 3"/>
          <p:cNvSpPr/>
          <p:nvPr/>
        </p:nvSpPr>
        <p:spPr>
          <a:xfrm>
            <a:off x="5116513" y="3275013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小于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pic>
        <p:nvPicPr>
          <p:cNvPr id="41991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490200" y="11823700"/>
            <a:ext cx="3556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0"/>
      <p:bldP spid="41989" grpId="0"/>
      <p:bldP spid="4199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156</Paragraphs>
  <Slides>40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baseType="lpstr" size="49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1.产生原因：因为空气受到　　　　　并且具有　　　　　．2.大气压的存在实验：历史上著名的实验——　　　　　　　　实验．3.大气压的测定实验：　　　　　实验．（1）1个标准大气压P0＝　　　　　mmHg＝1.013×105 Pa.</vt:lpstr>
      <vt:lpstr>（2）实验前玻璃管里水银灌满的目的是：使玻璃管倒置后，水银上方为　　　　　．（3）若未灌满，使玻璃管倒置后，水银上方为空气，则测量结果偏　　　　　．（4）将玻璃管稍上提或下压，管内外的高度差　　 　　，将玻璃管倾斜，高度　　 　　，长度　　 　　．</vt:lpstr>
      <vt:lpstr>5.大气压与高度的关系：大气压随高度增加而　　　　　，且大气压的值与地点、天气、季节的变化有关．大气压与沸点的关系：液体的沸点随气压的减小而　　　　　，随气压的增大而　　　　　，应用于高压锅．大气压与体积的关系：温度一定时，气压随体积的减小而　　　　　．6.应用：抽水机，用塑料吸管从瓶中吸饮料；给钢笔打墨水；使用带吸盘的挂衣钩等．</vt:lpstr>
      <vt:lpstr>1.流体：物理学中把具有流动性的　　　　　和　　　　　统称为流体．2.关系：在流体中，流速越大的位置压强越　　  　　；流速越小的位置，压强越　  　　　．3.应用：飞机的机翼，火车安全线，船只不能并列航行等．</vt:lpstr>
      <vt:lpstr>4.飞机升力产生的原因：机翼上下表面存在压强差．如右图所示，飞机飞行时机翼上方的空气流速　　　　　下方的空气流速，于是机翼上方受到的空气压强　　　　　下方受到的空气压强，这个压强差就使机翼获得了升力．</vt:lpstr>
      <vt:lpstr>一　  大气压的存在及应用        （2020·常州）下列情景中，没有利用大气压强的是（　　）A．杯中水不流出    		B．用吸管吸饮料         C．用吸盘吊起玻璃板	      	D．堤坝上窄下宽</vt:lpstr>
      <vt:lpstr>【点拔】（1）与大气压相关的实验：覆杯实验，马德堡半球实验，瓶吞蛋实验，双试管实验等；（2）大气压的应用：抽水机，注射器吸药水（钢笔吸墨水），吸管喝饮料，吸盘等．注意：注射器注射药水不属于大气压的应用；高压锅用的不是大气压．</vt:lpstr>
      <vt:lpstr>              （2020·舟山）下列生活中的现象均与气压有关，其中一个利用的原理与另外三个不同的是（　　）A．吸饮料        		B．拔火罐                    C．高压锅煮饭             	D．吸盘紧贴在墙面</vt:lpstr>
      <vt:lpstr>二　  托里拆利实验　            实验课上，老师用如右图所示的装置测量大气压的值．在长约1米、一端封闭的玻璃管里灌满水银，用手指将管口堵住，然后倒插在水银槽中，放开手指，管内水银面下降到一定高度时就不再下降．这个实验叫做托里拆利实验，对于此实验以下说法中正确的是（　　）A．管中水银面静止时，玻璃管内水银面上方气压等于管外大气压B．玻璃管口始终不离开水银面，如果将玻璃管竖直向上提一点，管内外水银高度差会变大C．将玻璃管稍微倾斜，管内外水银面高度差不变D．如果在管顶开一个小孔，水银柱将会在大气压的作用下向上喷出来</vt:lpstr>
      <vt:lpstr>【点拔】托里拆利实验第一个测出大气压的数值，1个标准大气压可以支持760 mm高的水银柱．（1）水银柱的高度与试管粗细、试管深浅，试管是否竖直无关；（2）若管内有气体，则P内＋P水银＝P外，水银柱高度变低；（3）若管顶开口，试管和水银槽构成连通器，管内水银会下降到与管外水银高度相平</vt:lpstr>
      <vt:lpstr>                如右图所示装置，一端开口的玻璃管长约1 m，灌满汞液，倒插在汞液槽中，下列说法正确的是（　　）A．此装置是一个连通器B．第一次利用此装置测出大气压强大小的科学家是托里拆利C．利用此装置不管在哪里测出大气压强值一定为760 mm汞柱高D．将此装置从山脚移到山顶，管内外汞液面高度差变大</vt:lpstr>
      <vt:lpstr>三　  流体压强和流速的关系　            （2020·东营）近期交警部门加大对电动车安装遮阳伞的检查拆除力度，遮阳伞虽能遮挡用光，但存在安全隐患，当电动车快速行驶时，如下图所示，下列说法正确的是（　　）A.遮阳伞上边空气流速小，压强小，伞面被向下压    B．遮阳伞下边空气流速大，压强小，伞面被向上吸	C．遮阳伞上边空气流速大，压强大，伞面被向下压	    D．遮阳伞下边空气流速小，压强大，伞面被向上吸</vt:lpstr>
      <vt:lpstr>【点拔】流体流速大的位置压强小，①物体表面上凸下平，则上方的气体流速大，压强小；②对于连接一体的管子，细的地方，流速大．利用流速大压强小的原理工作的例子：飞机的升力；列车安全线；喷雾器等．</vt:lpstr>
      <vt:lpstr>             （2020·鄂州）如右图，三节直径不同的塑料管A、B、C连接在一起，然后与抽气机相通．当抽气机抽气时，在同一时间内，通过三个管子的气体总量是相同的，所以细管内气体的流速一定比粗管内气体的流速　　　　　．将三个气体压强传感器分别放入管内，将传感器与计算机相连，从计算机上就可以读出　　　　　.（选填“A”“B”或“C”）管气体的压强值最大．</vt:lpstr>
      <vt:lpstr> 测量大气压　           小明用2 mL的注射器、量程为0～10 N的弹簧测力计和刻度尺粗略测量大气压的值，本实验的原理是二力平衡和p＝　　　　　．步骤一：把注射器的活塞推至注射器筒的底端，然后用橡皮帽封住注射器的小孔．</vt:lpstr>
      <vt:lpstr>步骤二：如下图所示安装好器材，水平向右缓慢拉动注射器筒，当注射器中的活塞　　　　　时，记下弹簧测力计的示数为5.2 N.步骤三：用刻度尺测出注射器　　　                 　长度为4.00 cm步骤四：算出大气压强值为　　　　　Pa.</vt:lpstr>
      <vt:lpstr>同组的小华分析了影响实验结果的可能因素后，对实验进行了如下改进：（1）将步骤一改为：先将注射器内抽满水，再竖直向上推动活塞至注射器筒的底端，然后用橡皮帽封住注射器的小孔，这样便于__________________________________________．</vt:lpstr>
      <vt:lpstr>（2）取下橡皮帽，重复步骤二的操作，读得弹簧测力计的示数为0.3 N由此可知，此时活塞所受到的　　　　　（选填“摩擦力”或“大气压力”）为0.3 N.小华根据改进后测得的数据，重新计算大气压的值为　　　       　　．</vt:lpstr>
      <vt:lpstr>1.在托里拆利实验中，水银柱的高度与管子的粗细、倾斜程度等因素无关．2.注射器吸药水利用了大气压，用注射器注射药水不是利用大气压．3.流体经过横截面积不同的容器时，横截面积越小，流体的流速越大，压强越小．</vt:lpstr>
      <vt:lpstr>1.（2020·连云港）下列关于压力和压强的说法正确的是（　　）A．重力大的物体产生的压力也大	         B．大气对处于其中的物体都有压强	C．流体的流速越大，流体的压强越大	        D．相同深度的液体对容器底部产生的压强相同</vt:lpstr>
      <vt:lpstr>2.（2020·湘潭）用空易拉罐来体验大气压强的存在，下列操作能达到目的的是（　　）A．用手捏易拉罐，易拉罐变瘪	      B．用重物压易拉罐，易拉罐变瘪	C．让易拉罐从高处下落撞击地面，易拉罐变瘪D．用注射器抽取密封易拉罐中空气，易拉罐变瘪</vt:lpstr>
      <vt:lpstr>3.（2020·东莞）历史上有力的证明大气压强存在的实验是（　　）A．帕斯卡裂桶实验	 B．马德堡半球实验	C．托里拆利实验	           D．伽利略的比萨斜塔实验</vt:lpstr>
      <vt:lpstr>4.（2020·南充）关于气体压强，下列说法错误的是（　　）A．做托里拆利实验时，若将玻璃管由竖直变倾斜，管中水银柱的长度不变B．能用吸管将杯中饮料吸进嘴里，是利用了大气压强C．一标准大气压可托起约10.3 m高的水柱D．高空飞行的大型客机，机翼上方空气流速大、压强小</vt:lpstr>
      <vt:lpstr>5.（2020·成都）如下图所示的现象中，没有利用大气压的是（　　）A．“吸盘”挂钩贴在竖直墙面上	        B．用注射器将药液注入肌肉	C．用吸管将饮料“吸“入口中	           D．用硬纸片“托住”杯中的水</vt:lpstr>
      <vt:lpstr>6.（2020·仙桃）以下选项中，没有利用“流体压强与流速的关系”的是（　　）A．赛车尾部安装气流偏导器	         B．气垫船船体脱离水面行驶	C．飞机的机翼设计成流线型	            D．高铁站站台上划定安全线</vt:lpstr>
      <vt:lpstr>7.（2020·宜昌）下列实例中，没有用到“流体流速快的位置压强小”这个原理的是（　　）A．用吸管吸起杯中饮料	             B．列车站台边缘设置“安全线”	C．两艘轮船不得并排疾驶	            D．窗外沿墙面吹风，窗帘飘向窗外</vt:lpstr>
      <vt:lpstr>8.（2020·自贡）如下图所示，一辆轿车在平直公路上高速行驶时，其上、下表面相比较（　　）A．轿车上表面空气流速小压强大	         B．轿车上表面空气流速大压强小	C．轿车下表面空气流速小压强小	            D．轿车下表面空气流速大压强大</vt:lpstr>
      <vt:lpstr>9.（2020·齐齐哈尔）小华同学用吸管“吸”饮料时，饮料是在　　　　　的作用下被“吸”入口中的．高原地区需用高压锅才能将食物煮熟，是因为高原地区大气压低，水的沸点　　　　　（选填“低”或“高”）.</vt:lpstr>
      <vt:lpstr>10.（2020·陕西）如上图所示为某同学设计的冷热水混合淋浴器．图中水平连接部分管径较细，冷水流经此处时，流速大、压强　　　　　，瓶中的热水在　　　　　的作用下上升，与冷水混合得到温水．</vt:lpstr>
      <vt:lpstr>11.（2020·江西）如下图所示，是河水中的漩涡．漩涡边沿水的流速相对中心处的流速较　　　　　，压强较　　　　　，从而形成压力差，导致周边物体易被“吸入”漩涡．（温馨提示：严禁学生私自下河游泳）</vt:lpstr>
      <vt:lpstr>12.（2020·乐山）如上图所示，用弹簧测力计挂上飞机机翼模型，再用电风扇对着机翼模型吹风．因为在流体中，流速越大的位置，压强　　　　　（选填“越大”“越小”或“不变”），所以增大风速，弹簧测力计示数　　　　　（选填“增大”“减小”或“不变”）.</vt:lpstr>
      <vt:lpstr>1.（2020·广东）如下图所示，不能用流体压强与流速的关系来解释的是（　　）A．图甲所示向两张纸中向吹气，纸张向中间靠拢    B．图乙所示用吸管吸饮料C．图丙所示向B管吹气，A管中的水面上升    D．图丁所示飞机产生升力的原因</vt:lpstr>
      <vt:lpstr>2.（2020·广东）如下图所示，当列车进站时，乘客必须站在站台黄色线外的位置候车才安全的原因是______________________________________________________________________________________.</vt:lpstr>
      <vt:lpstr>3.（2014·广东）如右图所示，双手轻轻捏住一张薄纸，将它放在下嘴唇底下，然后沿着纸片的表面用力吹气，纸片被“吹”了起来，这是因为纸片上表面气体流速比下表面的要　　　　　，纸片上表面气体压强比下表面的要　　　　　（前两个空选填“大”或“小”），纸片所受向上的压力　　　　（选填“大于”“小于”或“等于”）向下的压力．</vt:lpstr>
      <vt:lpstr>4.（2017·广东）如图1所示是演示“流体压强和流速的关系”实验装置，U型管中装有水，直径相同的a、b 两管中的水静止时液面相平．</vt:lpstr>
      <vt:lpstr>（1）如果在右端c处往装置里急吹气，导致b管上方气流速度　　　　　a管上方的气流速度，b管与a管的水面上方形成气压差，U型管中　　　　（选填“a”或“b”）管水面升高，如果升高端的液面比原来升高了2 cm，则此时U型管底部d处左右两侧液体压强差为　　　　　Pa.（g＝10 N/kg）</vt:lpstr>
      <vt:lpstr>（2）图2是某种喷雾器的工作原理示意图，当喷雾器未工作时，细管A内外气压相等，细管A内外液面　　　　　，当喷雾器工作时，空气从细管B的右端快速喷出，导致细管A上方空气的流速突然增大，细管A内液面上方气压　　　　　细管A外液面上方的气压，液体就沿细管A的管口流出，同时受到气流的冲击，形成雾状向右喷出，如果此时喷雾器停止工作，细管A中的液体将　　　　　　　　　　　　　　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2021-03-04T22:36:02.664</cp:lastPrinted>
  <dcterms:created xsi:type="dcterms:W3CDTF">2021-03-04T22:36:02Z</dcterms:created>
  <dcterms:modified xsi:type="dcterms:W3CDTF">2021-03-04T14:36:08Z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