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31" r:id="rId11"/>
    <p:sldId id="673" r:id="rId12"/>
    <p:sldId id="633" r:id="rId13"/>
    <p:sldId id="675" r:id="rId14"/>
    <p:sldId id="676" r:id="rId15"/>
    <p:sldId id="677" r:id="rId16"/>
    <p:sldId id="678" r:id="rId17"/>
    <p:sldId id="679" r:id="rId18"/>
    <p:sldId id="674" r:id="rId19"/>
    <p:sldId id="635" r:id="rId20"/>
    <p:sldId id="680" r:id="rId21"/>
    <p:sldId id="681" r:id="rId22"/>
    <p:sldId id="682" r:id="rId23"/>
    <p:sldId id="683" r:id="rId24"/>
    <p:sldId id="684" r:id="rId25"/>
    <p:sldId id="685" r:id="rId26"/>
    <p:sldId id="686" r:id="rId27"/>
    <p:sldId id="687" r:id="rId28"/>
    <p:sldId id="690" r:id="rId29"/>
    <p:sldId id="691" r:id="rId30"/>
    <p:sldId id="688" r:id="rId31"/>
    <p:sldId id="692" r:id="rId32"/>
    <p:sldId id="593" r:id="rId33"/>
    <p:sldId id="518" r:id="rId34"/>
    <p:sldId id="597" r:id="rId35"/>
    <p:sldId id="689" r:id="rId36"/>
    <p:sldId id="600" r:id="rId37"/>
    <p:sldId id="693" r:id="rId38"/>
    <p:sldId id="694" r:id="rId39"/>
    <p:sldId id="695" r:id="rId40"/>
  </p:sldIdLst>
  <p:sldSz cx="9144000" cy="5143500"/>
  <p:notesSz cx="6858000" cy="9144000"/>
  <p:custDataLst>
    <p:tags r:id="rId41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slide" Target="slides/slide22.xml" /><Relationship Id="rId29" Type="http://schemas.openxmlformats.org/officeDocument/2006/relationships/slide" Target="slides/slide23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4.xml" /><Relationship Id="rId31" Type="http://schemas.openxmlformats.org/officeDocument/2006/relationships/slide" Target="slides/slide25.xml" /><Relationship Id="rId32" Type="http://schemas.openxmlformats.org/officeDocument/2006/relationships/slide" Target="slides/slide26.xml" /><Relationship Id="rId33" Type="http://schemas.openxmlformats.org/officeDocument/2006/relationships/slide" Target="slides/slide27.xml" /><Relationship Id="rId34" Type="http://schemas.openxmlformats.org/officeDocument/2006/relationships/slide" Target="slides/slide28.xml" /><Relationship Id="rId35" Type="http://schemas.openxmlformats.org/officeDocument/2006/relationships/slide" Target="slides/slide29.xml" /><Relationship Id="rId36" Type="http://schemas.openxmlformats.org/officeDocument/2006/relationships/slide" Target="slides/slide30.xml" /><Relationship Id="rId37" Type="http://schemas.openxmlformats.org/officeDocument/2006/relationships/slide" Target="slides/slide31.xml" /><Relationship Id="rId38" Type="http://schemas.openxmlformats.org/officeDocument/2006/relationships/slide" Target="slides/slide32.xml" /><Relationship Id="rId39" Type="http://schemas.openxmlformats.org/officeDocument/2006/relationships/slide" Target="slides/slide33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34.xml" /><Relationship Id="rId41" Type="http://schemas.openxmlformats.org/officeDocument/2006/relationships/tags" Target="tags/tag1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9E370A6-5E17-409A-B98E-34C9EC5CDAE0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6CFF057-E0CC-4792-B3FB-8BFA9E3DF3E8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12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B1F219B-E7AE-42E6-92E8-BD9DE6B07906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265997A-A312-49B6-9978-02C7B3F0421B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7D1634C9-A8F4-41B1-A99D-8CBAC6A6D8FE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74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B11B2A0-B273-42F9-8671-AC68AE671714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3F21DAE-4420-42B3-B121-A53CA8AC8964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37CA9E28-1992-4D2C-81D6-539C01A6BE1C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35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33C4163-8D60-4017-AE25-DB56D2516C51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560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552D9D9A-1366-4CEF-B47B-27E275277A82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765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765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57A791CA-4853-4584-A46D-2BFFB6B5693A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969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969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A9702371-4AB9-460D-9059-74911E95BA27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174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174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5B21AAB-171B-4EFB-BC81-1DF579861E19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379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379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8C5D9D2-55F4-469B-8579-B09A9CCD8930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584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584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30A25564-1A3D-4828-8F09-AF3283971196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789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789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5D174E6-172A-47DD-8DD5-5BE4653C6CB8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993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993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8C18857-F55B-4426-AF2B-0EF4A8C93690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198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198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3C78AE2A-C90C-4D09-A17C-7FE0DEC2D3B0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403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403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5DD1A0F-0977-411B-9C23-87FC07D13983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608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608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65DFCA8-ED13-4EBE-BDB4-6179CD8CC355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813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813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13C3930-88E0-4A89-920E-57020A52B3D2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017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017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A6496AD-CFBF-48CE-B686-79691DBF8CE3}" type="slidenum">
              <a:rPr lang="zh-CN" altLang="en-US" sz="1200">
                <a:latin typeface="Calibri" pitchFamily="34" charset="0"/>
                <a:ea typeface="宋体" pitchFamily="2" charset="-122"/>
              </a:rPr>
              <a:t>23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222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222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C275DCA2-4176-4C8A-8566-FDAA2EEB44DE}" type="slidenum">
              <a:rPr lang="zh-CN" altLang="en-US" sz="1200">
                <a:latin typeface="Calibri" pitchFamily="34" charset="0"/>
                <a:ea typeface="宋体" pitchFamily="2" charset="-122"/>
              </a:rPr>
              <a:t>24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427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427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D497077-AA58-48B5-8649-A29583D164BE}" type="slidenum">
              <a:rPr lang="zh-CN" altLang="en-US" sz="1200">
                <a:latin typeface="Calibri" pitchFamily="34" charset="0"/>
                <a:ea typeface="宋体" pitchFamily="2" charset="-122"/>
              </a:rPr>
              <a:t>25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632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632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A9D5726-A383-4990-970A-075DDB367CEC}" type="slidenum">
              <a:rPr lang="zh-CN" altLang="en-US" sz="1200">
                <a:latin typeface="Calibri" pitchFamily="34" charset="0"/>
                <a:ea typeface="宋体" pitchFamily="2" charset="-122"/>
              </a:rPr>
              <a:t>26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27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slide" Target="slide4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7.xml" TargetMode="Internal" /><Relationship Id="rId7" Type="http://schemas.openxmlformats.org/officeDocument/2006/relationships/slide" Target="slide13.xml" TargetMode="Internal" /><Relationship Id="rId8" Type="http://schemas.openxmlformats.org/officeDocument/2006/relationships/slide" Target="slide14.xml" TargetMode="Internal" /><Relationship Id="rId9" Type="http://schemas.openxmlformats.org/officeDocument/2006/relationships/slide" Target="slide16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Relationship Id="rId4" Type="http://schemas.openxmlformats.org/officeDocument/2006/relationships/image" Target="../media/image7.png" /><Relationship Id="rId5" Type="http://schemas.openxmlformats.org/officeDocument/2006/relationships/slide" Target="slide3.xml" TargetMode="Interna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9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image" Target="../media/image14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15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4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16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9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7.emf" /><Relationship Id="rId5" Type="http://schemas.openxmlformats.org/officeDocument/2006/relationships/vmlDrawing" Target="../drawings/vmlDrawing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0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18.emf" /><Relationship Id="rId5" Type="http://schemas.openxmlformats.org/officeDocument/2006/relationships/vmlDrawing" Target="../drawings/vmlDrawing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1.xml" /><Relationship Id="rId3" Type="http://schemas.openxmlformats.org/officeDocument/2006/relationships/oleObject" Target="../embeddings/oleObject3.doc" TargetMode="Internal" /><Relationship Id="rId4" Type="http://schemas.openxmlformats.org/officeDocument/2006/relationships/image" Target="../media/image19.emf" /><Relationship Id="rId5" Type="http://schemas.openxmlformats.org/officeDocument/2006/relationships/vmlDrawing" Target="../drawings/vmlDrawing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2.xml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20.emf" /><Relationship Id="rId5" Type="http://schemas.openxmlformats.org/officeDocument/2006/relationships/vmlDrawing" Target="../drawings/vmlDrawing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3.xml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21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2.jpeg" /><Relationship Id="rId3" Type="http://schemas.openxmlformats.org/officeDocument/2006/relationships/slide" Target="slide28.xml" TargetMode="Internal" /><Relationship Id="rId4" Type="http://schemas.openxmlformats.org/officeDocument/2006/relationships/slide" Target="slide29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27.xml" TargetMode="Internal" /><Relationship Id="rId4" Type="http://schemas.openxmlformats.org/officeDocument/2006/relationships/image" Target="../media/image23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4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25.emf" /><Relationship Id="rId4" Type="http://schemas.openxmlformats.org/officeDocument/2006/relationships/vmlDrawing" Target="../drawings/vmlDrawing6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26.emf" /><Relationship Id="rId4" Type="http://schemas.openxmlformats.org/officeDocument/2006/relationships/vmlDrawing" Target="../drawings/vmlDrawing7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27.emf" /><Relationship Id="rId4" Type="http://schemas.openxmlformats.org/officeDocument/2006/relationships/image" Target="../media/image7.png" /><Relationship Id="rId5" Type="http://schemas.openxmlformats.org/officeDocument/2006/relationships/slide" Target="slide27.xml" TargetMode="Internal" /><Relationship Id="rId6" Type="http://schemas.openxmlformats.org/officeDocument/2006/relationships/image" Target="../media/image28.png" /><Relationship Id="rId7" Type="http://schemas.openxmlformats.org/officeDocument/2006/relationships/vmlDrawing" Target="../drawings/vmlDrawing8.v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坐标曲线题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279400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2" action="ppaction://hlinksldjump"/>
          </p:cNvPr>
          <p:cNvSpPr/>
          <p:nvPr/>
        </p:nvSpPr>
        <p:spPr>
          <a:xfrm>
            <a:off x="1835150" y="1576388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en-US" altLang="zh-CN" sz="2400" b="1" i="1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s</a:t>
            </a:r>
            <a:r>
              <a:rPr lang="en-US" altLang="zh-CN" sz="2400" b="1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-</a:t>
            </a:r>
            <a:r>
              <a:rPr lang="en-US" altLang="zh-CN" sz="2400" b="1" i="1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­t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图像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3" action="ppaction://hlinksldjump"/>
          </p:cNvPr>
          <p:cNvSpPr/>
          <p:nvPr/>
        </p:nvSpPr>
        <p:spPr>
          <a:xfrm>
            <a:off x="1835150" y="2085975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en-US" altLang="zh-CN" sz="2400" b="1" i="1">
                <a:solidFill>
                  <a:schemeClr val="bg1"/>
                </a:solidFill>
                <a:latin typeface="Times New Roman" pitchFamily="18" charset="0"/>
              </a:rPr>
              <a:t>m-</a:t>
            </a:r>
            <a:r>
              <a:rPr lang="en-US" altLang="zh-CN" sz="2400" b="1">
                <a:solidFill>
                  <a:schemeClr val="bg1"/>
                </a:solidFill>
                <a:latin typeface="Times New Roman" pitchFamily="18" charset="0"/>
              </a:rPr>
              <a:t>­</a:t>
            </a:r>
            <a:r>
              <a:rPr lang="en-US" altLang="zh-CN" sz="2400" b="1" i="1">
                <a:solidFill>
                  <a:schemeClr val="bg1"/>
                </a:solidFill>
                <a:latin typeface="Times New Roman" pitchFamily="18" charset="0"/>
              </a:rPr>
              <a:t>V</a:t>
            </a:r>
            <a:r>
              <a:rPr lang="zh-CN" altLang="zh-CN" sz="2400" b="1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图像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36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835150" y="2597150"/>
            <a:ext cx="5788025" cy="4619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力学图像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7" name="矩形 2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835150" y="3127375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热学图像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8" name="矩形 2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846263" y="3665538"/>
            <a:ext cx="5788025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·5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电学图像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9" name="矩形 3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847850" y="4189413"/>
            <a:ext cx="5788025" cy="4619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·6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力电综合图像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  <p:bldP spid="9236" grpId="2"/>
      <p:bldP spid="9237" grpId="3"/>
      <p:bldP spid="9238" grpId="4"/>
      <p:bldP spid="9239" grpId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 txBox="1">
            <a:spLocks noChangeArrowheads="1"/>
          </p:cNvSpPr>
          <p:nvPr/>
        </p:nvSpPr>
        <p:spPr bwMode="auto">
          <a:xfrm>
            <a:off x="323850" y="1003300"/>
            <a:ext cx="83851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】某物体在水平面内做直线运动，其距出发点的距离和时间的关系图像如图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，据图可知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r>
              <a:rPr lang="en-US" altLang="zh-CN" sz="2400" b="1">
                <a:latin typeface="Times New Roman"/>
              </a:rPr>
              <a:t> 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．物体在</a:t>
            </a:r>
            <a:r>
              <a:rPr lang="en-US" altLang="zh-CN" sz="2400" b="1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2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内做变速运动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．物体在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4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内做匀速运动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．物体在前</a:t>
            </a:r>
            <a:r>
              <a:rPr lang="en-US" altLang="zh-CN" sz="2400" b="1">
                <a:latin typeface="Times New Roman"/>
              </a:rPr>
              <a:t>2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内和后</a:t>
            </a:r>
            <a:r>
              <a:rPr lang="en-US" altLang="zh-CN" sz="2400" b="1">
                <a:latin typeface="Times New Roman"/>
              </a:rPr>
              <a:t>2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内的速度大小相等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．物体在前</a:t>
            </a:r>
            <a:r>
              <a:rPr lang="en-US" altLang="zh-CN" sz="2400" b="1">
                <a:latin typeface="Times New Roman"/>
              </a:rPr>
              <a:t>2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内和后</a:t>
            </a:r>
            <a:r>
              <a:rPr lang="en-US" altLang="zh-CN" sz="2400" b="1">
                <a:latin typeface="Times New Roman"/>
              </a:rPr>
              <a:t>2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内的运动方向相同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242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</a:t>
            </a:r>
            <a:r>
              <a:rPr lang="en-US" altLang="zh-CN" sz="2400" b="1" i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s-­t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图像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243" name="矩形 3"/>
          <p:cNvSpPr/>
          <p:nvPr/>
        </p:nvSpPr>
        <p:spPr>
          <a:xfrm>
            <a:off x="5964238" y="1749425"/>
            <a:ext cx="4079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0244" name="Picture 5" descr="图+390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688" y="1833562"/>
            <a:ext cx="2197100" cy="16748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 Box 22"/>
          <p:cNvSpPr txBox="1">
            <a:spLocks noChangeArrowheads="1"/>
          </p:cNvSpPr>
          <p:nvPr/>
        </p:nvSpPr>
        <p:spPr bwMode="auto">
          <a:xfrm>
            <a:off x="506413" y="1149350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】不同材料组成的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三个实心物体，它们的体积与质量的关系如图，下列说法正确的是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29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en-US" altLang="zh-CN" sz="2400" b="1" i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m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-­</a:t>
            </a:r>
            <a:r>
              <a:rPr lang="en-US" altLang="zh-CN" sz="2400" b="1" i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V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图像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2291" name="Picture 5" descr="图+391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112" y="2406650"/>
            <a:ext cx="3055938" cy="20367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 txBox="1">
            <a:spLocks noChangeArrowheads="1"/>
          </p:cNvSpPr>
          <p:nvPr/>
        </p:nvSpPr>
        <p:spPr bwMode="auto">
          <a:xfrm>
            <a:off x="506413" y="909638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．三者的密度关系</a:t>
            </a:r>
            <a:r>
              <a:rPr lang="en-US" altLang="zh-CN" sz="2400" b="1" i="1">
                <a:latin typeface="Times New Roman"/>
              </a:rPr>
              <a:t>ρ</a:t>
            </a:r>
            <a:r>
              <a:rPr lang="en-US" altLang="zh-CN" sz="2400" b="1" i="1" baseline="-25000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i="1">
                <a:latin typeface="Times New Roman"/>
              </a:rPr>
              <a:t>ρ</a:t>
            </a:r>
            <a:r>
              <a:rPr lang="en-US" altLang="zh-CN" sz="2400" b="1" i="1" baseline="-25000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i="1">
                <a:latin typeface="Times New Roman"/>
              </a:rPr>
              <a:t>ρ</a:t>
            </a:r>
            <a:r>
              <a:rPr lang="en-US" altLang="zh-CN" sz="2400" b="1" i="1" baseline="-25000">
                <a:latin typeface="Times New Roman"/>
              </a:rPr>
              <a:t>c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的密度是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的两倍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．若将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的质量减半，它的密度变为</a:t>
            </a:r>
            <a:r>
              <a:rPr lang="en-US" altLang="zh-CN" sz="2400" b="1">
                <a:latin typeface="Times New Roman"/>
              </a:rPr>
              <a:t>0.5×10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en-US" altLang="zh-CN" sz="2400" b="1">
                <a:latin typeface="Times New Roman"/>
              </a:rPr>
              <a:t> kg/m</a:t>
            </a:r>
            <a:r>
              <a:rPr lang="en-US" altLang="zh-CN" sz="2400" b="1" baseline="30000">
                <a:latin typeface="Times New Roman"/>
              </a:rPr>
              <a:t>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．若将</a:t>
            </a:r>
            <a:r>
              <a:rPr lang="en-US" altLang="zh-CN" sz="2400" b="1" i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的体积增大到</a:t>
            </a:r>
            <a:r>
              <a:rPr lang="en-US" altLang="zh-CN" sz="2400" b="1">
                <a:latin typeface="Times New Roman"/>
              </a:rPr>
              <a:t>4×10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en-US" altLang="zh-CN" sz="2400" b="1">
                <a:latin typeface="Times New Roman"/>
              </a:rPr>
              <a:t> m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，它的密度不变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38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矩形 4"/>
          <p:cNvSpPr/>
          <p:nvPr/>
        </p:nvSpPr>
        <p:spPr>
          <a:xfrm>
            <a:off x="971550" y="2651125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Text Box 22"/>
          <p:cNvSpPr txBox="1">
            <a:spLocks noChangeArrowheads="1"/>
          </p:cNvSpPr>
          <p:nvPr/>
        </p:nvSpPr>
        <p:spPr bwMode="auto">
          <a:xfrm>
            <a:off x="441325" y="1058863"/>
            <a:ext cx="8234363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】如图甲所示，物体在水平拉力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的作用下由静止沿粗糙水平面向右运动，</a:t>
            </a:r>
            <a:r>
              <a:rPr lang="en-US" altLang="zh-CN" sz="2400" b="1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6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内拉力随时间变化的规律如图乙，速度随时间变化的规律如图丙，则在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4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内，物体克服摩擦力所做的功为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638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力学图像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22"/>
          <p:cNvSpPr txBox="1">
            <a:spLocks noChangeArrowheads="1"/>
          </p:cNvSpPr>
          <p:nvPr/>
        </p:nvSpPr>
        <p:spPr bwMode="auto">
          <a:xfrm>
            <a:off x="506413" y="3579813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>
                <a:latin typeface="Times New Roman"/>
              </a:rPr>
              <a:t>10 J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　</a:t>
            </a: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>
                <a:latin typeface="Times New Roman"/>
              </a:rPr>
              <a:t>30 J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　</a:t>
            </a: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>
                <a:latin typeface="Times New Roman"/>
              </a:rPr>
              <a:t>50 J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　</a:t>
            </a: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>
                <a:latin typeface="Times New Roman"/>
              </a:rPr>
              <a:t>80 J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8434" name="Picture 2" descr="图+39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60612" y="509588"/>
            <a:ext cx="4406900" cy="3076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5" name="矩形 6"/>
          <p:cNvSpPr/>
          <p:nvPr/>
        </p:nvSpPr>
        <p:spPr>
          <a:xfrm>
            <a:off x="2987675" y="3589338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】用如图甲所示的滑轮组缓慢提升不同物体，每次物体被提升的高度均为</a:t>
            </a:r>
            <a:r>
              <a:rPr lang="en-US" altLang="zh-CN" sz="2400" b="1">
                <a:latin typeface="Times New Roman"/>
              </a:rPr>
              <a:t>0.5 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，滑轮组的机械效率与物体受到重力的关系如图乙所示。不计摩擦，下列分析正确的是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482" name="Picture 2" descr="图+393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92500" y="2571750"/>
            <a:ext cx="2981325" cy="21256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．动滑轮的重力为</a:t>
            </a:r>
            <a:r>
              <a:rPr lang="en-US" altLang="zh-CN" sz="2400" b="1">
                <a:latin typeface="Times New Roman"/>
              </a:rPr>
              <a:t>5 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．该滑轮组的机械效率可以达到</a:t>
            </a:r>
            <a:r>
              <a:rPr lang="en-US" altLang="zh-CN" sz="2400" b="1">
                <a:latin typeface="Times New Roman"/>
              </a:rPr>
              <a:t>100%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．滑轮组的机械效率越高，拉力做功越少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．每次提升重物时，滑轮组做的额外功为</a:t>
            </a:r>
            <a:r>
              <a:rPr lang="en-US" altLang="zh-CN" sz="2400" b="1">
                <a:latin typeface="Times New Roman"/>
              </a:rPr>
              <a:t>5 J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2530" name="矩形 6"/>
          <p:cNvSpPr/>
          <p:nvPr/>
        </p:nvSpPr>
        <p:spPr>
          <a:xfrm>
            <a:off x="971550" y="2427288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】如图甲所示，水平放置的方形容器里有一个重为</a:t>
            </a:r>
            <a:r>
              <a:rPr lang="en-US" altLang="zh-CN" sz="2400" b="1">
                <a:latin typeface="Times New Roman"/>
              </a:rPr>
              <a:t>8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、棱长为</a:t>
            </a:r>
            <a:r>
              <a:rPr lang="en-US" altLang="zh-CN" sz="2400" b="1">
                <a:latin typeface="Times New Roman"/>
              </a:rPr>
              <a:t>10 cm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的正方体物块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与容器底部不密合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4578" name="Picture 2" descr="图+394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01900" y="2168525"/>
            <a:ext cx="4140200" cy="2303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以</a:t>
            </a:r>
            <a:r>
              <a:rPr lang="en-US" altLang="zh-CN" sz="2400" b="1" i="1">
                <a:latin typeface="Times New Roman"/>
              </a:rPr>
              <a:t>Q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 5 mL/s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的恒定水流向容器内注水，容器中水的深度</a:t>
            </a:r>
            <a:r>
              <a:rPr lang="en-US" altLang="zh-CN" sz="2400" b="1" i="1">
                <a:latin typeface="Times New Roman"/>
              </a:rPr>
              <a:t>h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随时间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的变化关系如图乙所示</a:t>
            </a: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，当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140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时，物块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在水中处于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沉底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悬浮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漂浮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状态；当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140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时，水对容器底部的压力大小是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；图乙中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的数值是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r>
              <a:rPr lang="en-US" altLang="zh-CN" sz="2400" b="1">
                <a:latin typeface="Times New Roman"/>
              </a:rPr>
              <a:t>40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140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时段，浮力对物体做的功是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6626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7" name="矩形 7"/>
          <p:cNvSpPr/>
          <p:nvPr/>
        </p:nvSpPr>
        <p:spPr>
          <a:xfrm>
            <a:off x="5221288" y="18938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漂浮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28" name="矩形 4"/>
          <p:cNvSpPr/>
          <p:nvPr/>
        </p:nvSpPr>
        <p:spPr>
          <a:xfrm>
            <a:off x="1958975" y="29987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15 N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29" name="矩形 6"/>
          <p:cNvSpPr/>
          <p:nvPr/>
        </p:nvSpPr>
        <p:spPr>
          <a:xfrm>
            <a:off x="5867400" y="2998788"/>
            <a:ext cx="3397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8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0" name="矩形 8"/>
          <p:cNvSpPr/>
          <p:nvPr/>
        </p:nvSpPr>
        <p:spPr>
          <a:xfrm>
            <a:off x="4932362" y="3508375"/>
            <a:ext cx="9540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0.32 J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1"/>
      <p:bldP spid="26629" grpId="2"/>
      <p:bldP spid="26630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Text Box 22"/>
          <p:cNvSpPr txBox="1">
            <a:spLocks noChangeArrowheads="1"/>
          </p:cNvSpPr>
          <p:nvPr/>
        </p:nvSpPr>
        <p:spPr bwMode="auto">
          <a:xfrm>
            <a:off x="506413" y="1127125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】如图所示是海波温度随时间变化的图像，已知海波的熔化温度是</a:t>
            </a:r>
            <a:r>
              <a:rPr lang="en-US" altLang="zh-CN" sz="2400" b="1">
                <a:latin typeface="Times New Roman"/>
              </a:rPr>
              <a:t>48 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．海波在</a:t>
            </a:r>
            <a:r>
              <a:rPr lang="en-US" altLang="zh-CN" sz="2400" b="1" i="1">
                <a:latin typeface="Times New Roman"/>
              </a:rPr>
              <a:t>AB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段处于固态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．海波在</a:t>
            </a:r>
            <a:r>
              <a:rPr lang="en-US" altLang="zh-CN" sz="2400" b="1" i="1">
                <a:latin typeface="Times New Roman"/>
              </a:rPr>
              <a:t>BC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段既不吸热也不放热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．海波在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段内能逐渐变小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．海波在</a:t>
            </a:r>
            <a:r>
              <a:rPr lang="en-US" altLang="zh-CN" sz="2400" b="1" i="1">
                <a:latin typeface="Times New Roman"/>
              </a:rPr>
              <a:t>CD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段吸收热量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8674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热学图像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8675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6" name="矩形 4"/>
          <p:cNvSpPr/>
          <p:nvPr/>
        </p:nvSpPr>
        <p:spPr>
          <a:xfrm>
            <a:off x="4813300" y="1817688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8677" name="Picture 6" descr="图+395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84862" y="2355850"/>
            <a:ext cx="2586038" cy="16081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7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】如图甲所示的电路中电源电压恒定，小灯泡</a:t>
            </a:r>
            <a:r>
              <a:rPr lang="en-US" altLang="zh-CN" sz="2400" b="1">
                <a:latin typeface="Times New Roman"/>
              </a:rPr>
              <a:t>L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的灯丝电阻不变，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是定值电阻。闭合开关</a:t>
            </a:r>
            <a:r>
              <a:rPr lang="en-US" altLang="zh-CN" sz="2400" b="1">
                <a:latin typeface="Times New Roman"/>
              </a:rPr>
              <a:t>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，将滑动变阻器的滑片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由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端移到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端，两电压表示数随电流表示数变化的关系如图乙所示。下列分析中正确的是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5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电学图像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Text Box 22"/>
          <p:cNvSpPr txBox="1">
            <a:spLocks noChangeArrowheads="1"/>
          </p:cNvSpPr>
          <p:nvPr/>
        </p:nvSpPr>
        <p:spPr bwMode="auto">
          <a:xfrm>
            <a:off x="506413" y="1487488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．电源电压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 10.8 V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．定值电阻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 8 Ω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．灯泡的最大功率为</a:t>
            </a:r>
            <a:r>
              <a:rPr lang="en-US" altLang="zh-CN" sz="2400" b="1">
                <a:latin typeface="Times New Roman"/>
              </a:rPr>
              <a:t>2.52 W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．滑动变阻器的最大阻值为</a:t>
            </a:r>
            <a:r>
              <a:rPr lang="en-US" altLang="zh-CN" sz="2400" b="1">
                <a:latin typeface="Times New Roman"/>
              </a:rPr>
              <a:t>20 Ω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2770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1" name="Picture 6" descr="图+396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05288" y="957262"/>
            <a:ext cx="4470400" cy="2046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6"/>
          <p:cNvSpPr/>
          <p:nvPr/>
        </p:nvSpPr>
        <p:spPr>
          <a:xfrm>
            <a:off x="468312" y="3227388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8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】物理兴趣小组为了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测量液体的密度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，设计了如图甲所示的实验装置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481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6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力电综合图像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4819" name="Picture 2" descr="图+397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9175" y="1985962"/>
            <a:ext cx="4997450" cy="26019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Text Box 22"/>
          <p:cNvSpPr txBox="1">
            <a:spLocks noChangeArrowheads="1"/>
          </p:cNvSpPr>
          <p:nvPr/>
        </p:nvSpPr>
        <p:spPr bwMode="auto">
          <a:xfrm>
            <a:off x="506413" y="842963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特制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容器底部是一个压敏电阻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厚度不计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，通过导线与电路相连，电源电压恒为</a:t>
            </a:r>
            <a:r>
              <a:rPr lang="en-US" altLang="zh-CN" sz="2400" b="1">
                <a:latin typeface="Times New Roman"/>
              </a:rPr>
              <a:t>12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，定值电阻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20 Ω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，电流表的量程为</a:t>
            </a:r>
            <a:r>
              <a:rPr lang="en-US" altLang="zh-CN" sz="2400" b="1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>
                <a:latin typeface="Times New Roman"/>
              </a:rPr>
              <a:t>0.6 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，压敏电阻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上表面涂有绝缘漆，其阻值随所受液体压强的大小变化关系如图乙所示，工作时容器底部始终保持水平。</a:t>
            </a:r>
            <a:r>
              <a:rPr lang="en-US" altLang="zh-CN" sz="2400" b="1">
                <a:latin typeface="Times New Roman"/>
              </a:rPr>
              <a:t>(ρ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1.0× 10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en-US" altLang="zh-CN" sz="2400" b="1">
                <a:latin typeface="Times New Roman"/>
              </a:rPr>
              <a:t> kg/m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Text Box 22"/>
          <p:cNvSpPr txBox="1">
            <a:spLocks noChangeArrowheads="1"/>
          </p:cNvSpPr>
          <p:nvPr/>
        </p:nvSpPr>
        <p:spPr bwMode="auto">
          <a:xfrm>
            <a:off x="506413" y="842963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 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闭合开关，电流表示数为</a:t>
            </a:r>
            <a:r>
              <a:rPr lang="en-US" altLang="zh-CN" sz="2400" b="1">
                <a:latin typeface="Times New Roman"/>
              </a:rPr>
              <a:t>0.08 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，缓慢向容器内注水，电流表示数将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变大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变小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不变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，注入深度为</a:t>
            </a:r>
            <a:r>
              <a:rPr lang="en-US" altLang="zh-CN" sz="2400" b="1">
                <a:latin typeface="Times New Roman"/>
              </a:rPr>
              <a:t>50 cm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的水时，水对压敏电阻的压强是</a:t>
            </a:r>
            <a:r>
              <a:rPr lang="en-US" altLang="zh-CN" sz="2400" b="1">
                <a:latin typeface="Times New Roman"/>
              </a:rPr>
              <a:t>________Pa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，电流表示数为</a:t>
            </a:r>
            <a:r>
              <a:rPr lang="en-US" altLang="zh-CN" sz="2400" b="1">
                <a:latin typeface="Times New Roman"/>
              </a:rPr>
              <a:t>________A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8914" name="矩形 5"/>
          <p:cNvSpPr/>
          <p:nvPr/>
        </p:nvSpPr>
        <p:spPr>
          <a:xfrm>
            <a:off x="3276600" y="14874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变大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8915" name="矩形 3"/>
          <p:cNvSpPr/>
          <p:nvPr/>
        </p:nvSpPr>
        <p:spPr>
          <a:xfrm>
            <a:off x="1187450" y="2571750"/>
            <a:ext cx="11350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5×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8916" name="矩形 4"/>
          <p:cNvSpPr/>
          <p:nvPr/>
        </p:nvSpPr>
        <p:spPr>
          <a:xfrm>
            <a:off x="5154612" y="2571750"/>
            <a:ext cx="5699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0.3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1"/>
      <p:bldP spid="38916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Text Box 22"/>
          <p:cNvSpPr txBox="1">
            <a:spLocks noChangeArrowheads="1"/>
          </p:cNvSpPr>
          <p:nvPr/>
        </p:nvSpPr>
        <p:spPr bwMode="auto">
          <a:xfrm>
            <a:off x="506413" y="842963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断开开关，将水倒出，擦干容器，置于水平操作台上，注入深度为</a:t>
            </a:r>
            <a:r>
              <a:rPr lang="en-US" altLang="zh-CN" sz="2400" b="1">
                <a:latin typeface="Times New Roman"/>
              </a:rPr>
              <a:t>50 cm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的待测液体，闭合开关，电流表示数为</a:t>
            </a:r>
            <a:r>
              <a:rPr lang="en-US" altLang="zh-CN" sz="2400" b="1">
                <a:latin typeface="Times New Roman"/>
              </a:rPr>
              <a:t>0.24 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，则待测液体的密度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水的密度，该液体的密度是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en-US" altLang="zh-CN" sz="2400" b="1">
                <a:latin typeface="Times New Roman"/>
              </a:rPr>
              <a:t>___</a:t>
            </a:r>
            <a:r>
              <a:rPr lang="en-US" altLang="zh-CN" sz="2400" b="1">
                <a:latin typeface="Times New Roman"/>
              </a:rPr>
              <a:t>___</a:t>
            </a:r>
            <a:r>
              <a:rPr lang="en-US" altLang="zh-CN" sz="2400" b="1">
                <a:latin typeface="Times New Roman"/>
              </a:rPr>
              <a:t>kg/m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若注入待测液体时俯视读数，该液体密度的测量值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真实值。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0962" name="矩形 5"/>
          <p:cNvSpPr/>
          <p:nvPr/>
        </p:nvSpPr>
        <p:spPr>
          <a:xfrm>
            <a:off x="5376862" y="20462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小于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0963" name="矩形 4"/>
          <p:cNvSpPr/>
          <p:nvPr/>
        </p:nvSpPr>
        <p:spPr>
          <a:xfrm>
            <a:off x="2917825" y="2578100"/>
            <a:ext cx="1366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0.7×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0964" name="矩形 6"/>
          <p:cNvSpPr>
            <a:spLocks noChangeArrowheads="1"/>
          </p:cNvSpPr>
          <p:nvPr/>
        </p:nvSpPr>
        <p:spPr bwMode="auto">
          <a:xfrm>
            <a:off x="1258888" y="3521075"/>
            <a:ext cx="80486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小于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1"/>
      <p:bldP spid="40964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Text Box 22"/>
          <p:cNvSpPr txBox="1">
            <a:spLocks noChangeArrowheads="1"/>
          </p:cNvSpPr>
          <p:nvPr/>
        </p:nvSpPr>
        <p:spPr bwMode="auto">
          <a:xfrm>
            <a:off x="506413" y="84296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9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】图甲是海上打捞平台装置示意图，使用电动机和滑轮组将实心物体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从海底竖直向上始终以</a:t>
            </a:r>
            <a:r>
              <a:rPr lang="en-US" altLang="zh-CN" sz="2400" b="1">
                <a:latin typeface="Times New Roman"/>
              </a:rPr>
              <a:t>0.05 m/s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的速度匀速吊起，图乙是物体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所受拉力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随时间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变化的图像。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不计摩擦、水的阻力及绳重，忽略动滑轮受到的浮力，</a:t>
            </a:r>
            <a:r>
              <a:rPr lang="en-US" altLang="zh-CN" sz="2400" b="1" i="1">
                <a:latin typeface="Times New Roman"/>
              </a:rPr>
              <a:t>ρ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1.0×10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en-US" altLang="zh-CN" sz="2400" b="1">
                <a:latin typeface="Times New Roman"/>
              </a:rPr>
              <a:t> kg/m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Text Box 22"/>
          <p:cNvSpPr txBox="1">
            <a:spLocks noChangeArrowheads="1"/>
          </p:cNvSpPr>
          <p:nvPr/>
        </p:nvSpPr>
        <p:spPr bwMode="auto">
          <a:xfrm>
            <a:off x="506413" y="3074988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的体积是多少？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5058" name="Picture 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0388" y="477838"/>
            <a:ext cx="5483225" cy="25288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5" name="对象 1"/>
          <p:cNvGraphicFramePr>
            <a:graphicFrameLocks noChangeAspect="1"/>
          </p:cNvGraphicFramePr>
          <p:nvPr/>
        </p:nvGraphicFramePr>
        <p:xfrm>
          <a:off x="876300" y="627062"/>
          <a:ext cx="7797800" cy="430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6300" y="627062"/>
                        <a:ext cx="7797800" cy="4305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4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浸没在水中时滑轮组的机械效率为</a:t>
            </a:r>
            <a:r>
              <a:rPr lang="en-US" altLang="zh-CN" sz="2400" b="1">
                <a:latin typeface="Times New Roman"/>
              </a:rPr>
              <a:t>80%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，当物体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完全离开水面后，滑轮组的机械效率是多少？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9154" name="对象 1"/>
          <p:cNvGraphicFramePr>
            <a:graphicFrameLocks noChangeAspect="1"/>
          </p:cNvGraphicFramePr>
          <p:nvPr/>
        </p:nvGraphicFramePr>
        <p:xfrm>
          <a:off x="901700" y="1851025"/>
          <a:ext cx="7416800" cy="368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1700" y="1851025"/>
                        <a:ext cx="7416800" cy="3683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1" name="对象 1"/>
          <p:cNvGraphicFramePr>
            <a:graphicFrameLocks noChangeAspect="1"/>
          </p:cNvGraphicFramePr>
          <p:nvPr/>
        </p:nvGraphicFramePr>
        <p:xfrm>
          <a:off x="965200" y="1282700"/>
          <a:ext cx="7429500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65200" y="1282700"/>
                        <a:ext cx="7429500" cy="2743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5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49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当物体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完全离开水面后，电动机两端电压为</a:t>
            </a:r>
            <a:r>
              <a:rPr lang="en-US" altLang="zh-CN" sz="2400" b="1">
                <a:latin typeface="Times New Roman"/>
              </a:rPr>
              <a:t>380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，通过的电流为</a:t>
            </a:r>
            <a:r>
              <a:rPr lang="en-US" altLang="zh-CN" sz="2400" b="1">
                <a:latin typeface="Times New Roman"/>
              </a:rPr>
              <a:t>5 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，电动机线圈的电阻为多少？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不计电动机内部摩擦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3250" name="对象 1"/>
          <p:cNvGraphicFramePr>
            <a:graphicFrameLocks noChangeAspect="1"/>
          </p:cNvGraphicFramePr>
          <p:nvPr/>
        </p:nvGraphicFramePr>
        <p:xfrm>
          <a:off x="1103312" y="2463800"/>
          <a:ext cx="74295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03312" y="2463800"/>
                        <a:ext cx="7429500" cy="2438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7" name="对象 1"/>
          <p:cNvGraphicFramePr>
            <a:graphicFrameLocks noChangeAspect="1"/>
          </p:cNvGraphicFramePr>
          <p:nvPr/>
        </p:nvGraphicFramePr>
        <p:xfrm>
          <a:off x="684212" y="771525"/>
          <a:ext cx="7772400" cy="433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4212" y="771525"/>
                        <a:ext cx="7772400" cy="4330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298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55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7345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57346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7347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7348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7349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7350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7351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7352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7353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7354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7355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7356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7357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7358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7359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57360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57361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7362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57363" name="组合 1"/>
          <p:cNvGrpSpPr/>
          <p:nvPr/>
        </p:nvGrpSpPr>
        <p:grpSpPr>
          <a:xfrm>
            <a:off x="2843212" y="1924050"/>
            <a:ext cx="542925" cy="547688"/>
            <a:chOff x="1153731" y="1592014"/>
            <a:chExt cx="543166" cy="547688"/>
          </a:xfrm>
        </p:grpSpPr>
        <p:pic>
          <p:nvPicPr>
            <p:cNvPr id="57364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7365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57366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 1.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【</a:t>
            </a:r>
            <a:r>
              <a:rPr lang="en-US" altLang="zh-CN" sz="2400" b="1">
                <a:latin typeface="Times New Roman"/>
              </a:rPr>
              <a:t>2018·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分】灯泡</a:t>
            </a:r>
            <a:r>
              <a:rPr lang="en-US" altLang="zh-CN" sz="2400" b="1">
                <a:latin typeface="Times New Roman"/>
              </a:rPr>
              <a:t>L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与定值电阻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组成的电路如图甲，</a:t>
            </a:r>
            <a:r>
              <a:rPr lang="en-US" altLang="zh-CN" sz="2400" b="1">
                <a:latin typeface="Times New Roman"/>
              </a:rPr>
              <a:t>L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r>
              <a:rPr lang="en-US" altLang="zh-CN" sz="2400" b="1" i="1">
                <a:latin typeface="Times New Roman"/>
              </a:rPr>
              <a:t>I</a:t>
            </a:r>
            <a:r>
              <a:rPr lang="en-US" altLang="zh-CN" sz="2400" b="1">
                <a:latin typeface="Times New Roman"/>
              </a:rPr>
              <a:t>­-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图线分别为图乙中的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。闭合开关</a:t>
            </a:r>
            <a:r>
              <a:rPr lang="en-US" altLang="zh-CN" sz="2400" b="1">
                <a:latin typeface="Times New Roman"/>
              </a:rPr>
              <a:t>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>
                <a:latin typeface="Times New Roman"/>
              </a:rPr>
              <a:t>L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正常发光。电路的总功率为</a:t>
            </a:r>
            <a:r>
              <a:rPr lang="en-US" altLang="zh-CN" sz="2400" b="1">
                <a:latin typeface="Times New Roman"/>
              </a:rPr>
              <a:t>4.8 W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，此时灯泡</a:t>
            </a:r>
            <a:r>
              <a:rPr lang="en-US" altLang="zh-CN" sz="2400" b="1">
                <a:latin typeface="Times New Roman"/>
              </a:rPr>
              <a:t>L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．电压为</a:t>
            </a:r>
            <a:r>
              <a:rPr lang="en-US" altLang="zh-CN" sz="2400" b="1">
                <a:latin typeface="Times New Roman"/>
              </a:rPr>
              <a:t>7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　　　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．电流为</a:t>
            </a:r>
            <a:r>
              <a:rPr lang="en-US" altLang="zh-CN" sz="2400" b="1">
                <a:latin typeface="Times New Roman"/>
              </a:rPr>
              <a:t>0.3 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C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．电阻为</a:t>
            </a:r>
            <a:r>
              <a:rPr lang="en-US" altLang="zh-CN" sz="2400" b="1">
                <a:latin typeface="Times New Roman"/>
              </a:rPr>
              <a:t>20 Ω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7210" marR="0" lvl="0" indent="1905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．功率为</a:t>
            </a:r>
            <a:r>
              <a:rPr lang="en-US" altLang="zh-CN" sz="2400" b="1">
                <a:latin typeface="Times New Roman"/>
              </a:rPr>
              <a:t>3 W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8370" name="矩形 3"/>
          <p:cNvSpPr>
            <a:spLocks noChangeArrowheads="1"/>
          </p:cNvSpPr>
          <p:nvPr/>
        </p:nvSpPr>
        <p:spPr bwMode="auto">
          <a:xfrm>
            <a:off x="7980363" y="1779588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8371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8372" name="Picture 5" descr="图+39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7625" y="2511425"/>
            <a:ext cx="3594100" cy="19319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3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388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2019·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泉州质检</a:t>
            </a:r>
            <a:r>
              <a:rPr lang="en-US" altLang="zh-CN" sz="2400" b="1">
                <a:latin typeface="Times New Roman"/>
              </a:rPr>
              <a:t>·8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分】图甲为某品牌四旋翼无人机，每个旋翼均由一个标有</a:t>
            </a:r>
            <a:r>
              <a:rPr lang="en-US" altLang="zh-CN" sz="2400" b="1">
                <a:latin typeface="Times New Roman"/>
              </a:rPr>
              <a:t>“12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　</a:t>
            </a:r>
            <a:r>
              <a:rPr lang="en-US" altLang="zh-CN" sz="2400" b="1">
                <a:latin typeface="Times New Roman"/>
              </a:rPr>
              <a:t>8 W”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的电动机带动，电动机线圈的电阻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>
                <a:latin typeface="Times New Roman"/>
              </a:rPr>
              <a:t>1Ω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。该无人机携带一微型红外线摄像机，可自主进行火情监测。图乙是摄像机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模拟自启系统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的简化电路结构示意图，当自启电路中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间的电压等于或大于</a:t>
            </a:r>
            <a:r>
              <a:rPr lang="en-US" altLang="zh-CN" sz="2400" b="1">
                <a:latin typeface="Times New Roman"/>
              </a:rPr>
              <a:t>9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时，控制电路才能启动摄像机进入工作状态；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矩形 3"/>
          <p:cNvSpPr>
            <a:spLocks noChangeArrowheads="1"/>
          </p:cNvSpPr>
          <p:nvPr/>
        </p:nvSpPr>
        <p:spPr bwMode="auto">
          <a:xfrm>
            <a:off x="468313" y="627063"/>
            <a:ext cx="82391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已知自启电路的电源电压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>
                <a:latin typeface="Times New Roman"/>
              </a:rPr>
              <a:t>12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是电阻箱，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i="1" baseline="-25000">
                <a:latin typeface="Times New Roman"/>
              </a:rPr>
              <a:t>p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是红外探测器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可视为可变电阻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，图丙为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en-US" altLang="zh-CN" sz="2400" b="1" i="1" baseline="-25000">
                <a:latin typeface="Times New Roman"/>
              </a:rPr>
              <a:t>p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的阻值随红外线强度变化的关系图像</a:t>
            </a: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 i="1">
                <a:latin typeface="Times New Roman"/>
              </a:rPr>
              <a:t>E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为红外线强度，</a:t>
            </a:r>
            <a:r>
              <a:rPr lang="en-US" altLang="zh-CN" sz="2400" b="1">
                <a:latin typeface="Times New Roman"/>
              </a:rPr>
              <a:t>cd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表示其单位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0418" name="Picture 2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3048"/>
          <a:stretch>
            <a:fillRect/>
          </a:stretch>
        </p:blipFill>
        <p:spPr>
          <a:xfrm>
            <a:off x="755650" y="2424112"/>
            <a:ext cx="5218112" cy="21637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0419" name="Picture 2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848" t="45797" r="24038"/>
          <a:stretch>
            <a:fillRect/>
          </a:stretch>
        </p:blipFill>
        <p:spPr>
          <a:xfrm>
            <a:off x="6035675" y="2355850"/>
            <a:ext cx="2424112" cy="2270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1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求无人机正常工作</a:t>
            </a:r>
            <a:r>
              <a:rPr lang="en-US" altLang="zh-CN" sz="2400" b="1">
                <a:latin typeface="Times New Roman"/>
              </a:rPr>
              <a:t>20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，每台电动机线圈产生的热量；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61442" name="对象 1"/>
          <p:cNvGraphicFramePr>
            <a:graphicFrameLocks noChangeAspect="1"/>
          </p:cNvGraphicFramePr>
          <p:nvPr/>
        </p:nvGraphicFramePr>
        <p:xfrm>
          <a:off x="735012" y="1708150"/>
          <a:ext cx="7797800" cy="302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35012" y="1708150"/>
                        <a:ext cx="7797800" cy="3022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矩形 5"/>
          <p:cNvSpPr>
            <a:spLocks noChangeArrowheads="1"/>
          </p:cNvSpPr>
          <p:nvPr/>
        </p:nvSpPr>
        <p:spPr bwMode="auto">
          <a:xfrm>
            <a:off x="611188" y="555625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若红外线强度为</a:t>
            </a:r>
            <a:r>
              <a:rPr lang="en-US" altLang="zh-CN" sz="2400" b="1">
                <a:latin typeface="Times New Roman"/>
              </a:rPr>
              <a:t>2 cd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时，摄像机启动工作，求电阻箱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的最小阻值；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62466" name="对象 1"/>
          <p:cNvGraphicFramePr>
            <a:graphicFrameLocks noChangeAspect="1"/>
          </p:cNvGraphicFramePr>
          <p:nvPr/>
        </p:nvGraphicFramePr>
        <p:xfrm>
          <a:off x="977900" y="1714500"/>
          <a:ext cx="7810500" cy="407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77900" y="1714500"/>
                        <a:ext cx="7810500" cy="407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89" name="矩形 5"/>
          <p:cNvSpPr>
            <a:spLocks noChangeArrowheads="1"/>
          </p:cNvSpPr>
          <p:nvPr/>
        </p:nvSpPr>
        <p:spPr bwMode="auto">
          <a:xfrm>
            <a:off x="611188" y="627063"/>
            <a:ext cx="80232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当红外线强度为</a:t>
            </a:r>
            <a:r>
              <a:rPr lang="en-US" altLang="zh-CN" sz="2400" b="1">
                <a:latin typeface="Times New Roman"/>
              </a:rPr>
              <a:t>6 cd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时，调节电阻箱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的阻值，若使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消耗的功率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en-US" altLang="zh-CN" sz="2400" b="1" i="1" baseline="-25000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最大，则控制电路能否正常启动？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3" name="对象 1"/>
          <p:cNvGraphicFramePr>
            <a:graphicFrameLocks noChangeAspect="1"/>
          </p:cNvGraphicFramePr>
          <p:nvPr/>
        </p:nvGraphicFramePr>
        <p:xfrm>
          <a:off x="673100" y="723900"/>
          <a:ext cx="80137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3100" y="723900"/>
                        <a:ext cx="8013700" cy="4419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514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4515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2687300" y="117348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64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90</Paragraphs>
  <Slides>34</Slides>
  <Notes>23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baseType="lpstr" size="35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2020-12-01T18:10:55.689</cp:lastPrinted>
  <dcterms:created xsi:type="dcterms:W3CDTF">2020-12-01T18:10:55Z</dcterms:created>
  <dcterms:modified xsi:type="dcterms:W3CDTF">2020-12-01T10:10:56Z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