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3.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4.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6.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7.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529" r:id="rId2"/>
    <p:sldId id="305" r:id="rId3"/>
    <p:sldId id="447" r:id="rId4"/>
    <p:sldId id="258" r:id="rId5"/>
    <p:sldId id="384" r:id="rId6"/>
    <p:sldId id="503" r:id="rId7"/>
    <p:sldId id="504" r:id="rId8"/>
    <p:sldId id="510" r:id="rId9"/>
    <p:sldId id="405" r:id="rId10"/>
    <p:sldId id="505" r:id="rId11"/>
    <p:sldId id="507" r:id="rId12"/>
    <p:sldId id="506" r:id="rId13"/>
    <p:sldId id="512" r:id="rId14"/>
    <p:sldId id="515" r:id="rId15"/>
    <p:sldId id="513" r:id="rId16"/>
    <p:sldId id="525" r:id="rId17"/>
    <p:sldId id="511" r:id="rId18"/>
    <p:sldId id="518" r:id="rId19"/>
    <p:sldId id="523" r:id="rId20"/>
    <p:sldId id="521" r:id="rId21"/>
    <p:sldId id="406" r:id="rId22"/>
    <p:sldId id="487" r:id="rId23"/>
    <p:sldId id="533" r:id="rId24"/>
    <p:sldId id="484" r:id="rId25"/>
    <p:sldId id="485" r:id="rId26"/>
    <p:sldId id="486" r:id="rId27"/>
    <p:sldId id="383" r:id="rId28"/>
    <p:sldId id="534" r:id="rId29"/>
  </p:sldIdLst>
  <p:sldSz cx="12192000" cy="685800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Arial"/>
        <a:ea typeface="宋体" charset="-122"/>
        <a:cs typeface="+mn-cs"/>
      </a:defRPr>
    </a:lvl1pPr>
    <a:lvl2pPr marL="457200" algn="l" rtl="0" fontAlgn="base">
      <a:spcBef>
        <a:spcPct val="0"/>
      </a:spcBef>
      <a:spcAft>
        <a:spcPct val="0"/>
      </a:spcAft>
      <a:defRPr kern="1200">
        <a:solidFill>
          <a:schemeClr val="tx1"/>
        </a:solidFill>
        <a:latin typeface="Arial"/>
        <a:ea typeface="宋体" charset="-122"/>
        <a:cs typeface="+mn-cs"/>
      </a:defRPr>
    </a:lvl2pPr>
    <a:lvl3pPr marL="914400" algn="l" rtl="0" fontAlgn="base">
      <a:spcBef>
        <a:spcPct val="0"/>
      </a:spcBef>
      <a:spcAft>
        <a:spcPct val="0"/>
      </a:spcAft>
      <a:defRPr kern="1200">
        <a:solidFill>
          <a:schemeClr val="tx1"/>
        </a:solidFill>
        <a:latin typeface="Arial"/>
        <a:ea typeface="宋体" charset="-122"/>
        <a:cs typeface="+mn-cs"/>
      </a:defRPr>
    </a:lvl3pPr>
    <a:lvl4pPr marL="1371600" algn="l" rtl="0" fontAlgn="base">
      <a:spcBef>
        <a:spcPct val="0"/>
      </a:spcBef>
      <a:spcAft>
        <a:spcPct val="0"/>
      </a:spcAft>
      <a:defRPr kern="1200">
        <a:solidFill>
          <a:schemeClr val="tx1"/>
        </a:solidFill>
        <a:latin typeface="Arial"/>
        <a:ea typeface="宋体" charset="-122"/>
        <a:cs typeface="+mn-cs"/>
      </a:defRPr>
    </a:lvl4pPr>
    <a:lvl5pPr marL="1828800" algn="l" rtl="0" fontAlgn="base">
      <a:spcBef>
        <a:spcPct val="0"/>
      </a:spcBef>
      <a:spcAft>
        <a:spcPct val="0"/>
      </a:spcAft>
      <a:defRPr kern="1200">
        <a:solidFill>
          <a:schemeClr val="tx1"/>
        </a:solidFill>
        <a:latin typeface="Arial"/>
        <a:ea typeface="宋体" charset="-122"/>
        <a:cs typeface="+mn-cs"/>
      </a:defRPr>
    </a:lvl5pPr>
    <a:lvl6pPr marL="2286000" algn="l" defTabSz="914400" rtl="0" eaLnBrk="1" latinLnBrk="0" hangingPunct="1">
      <a:defRPr kern="1200">
        <a:solidFill>
          <a:schemeClr val="tx1"/>
        </a:solidFill>
        <a:latin typeface="Arial"/>
        <a:ea typeface="宋体" charset="-122"/>
        <a:cs typeface="+mn-cs"/>
      </a:defRPr>
    </a:lvl6pPr>
    <a:lvl7pPr marL="2743200" algn="l" defTabSz="914400" rtl="0" eaLnBrk="1" latinLnBrk="0" hangingPunct="1">
      <a:defRPr kern="1200">
        <a:solidFill>
          <a:schemeClr val="tx1"/>
        </a:solidFill>
        <a:latin typeface="Arial"/>
        <a:ea typeface="宋体" charset="-122"/>
        <a:cs typeface="+mn-cs"/>
      </a:defRPr>
    </a:lvl7pPr>
    <a:lvl8pPr marL="3200400" algn="l" defTabSz="914400" rtl="0" eaLnBrk="1" latinLnBrk="0" hangingPunct="1">
      <a:defRPr kern="1200">
        <a:solidFill>
          <a:schemeClr val="tx1"/>
        </a:solidFill>
        <a:latin typeface="Arial"/>
        <a:ea typeface="宋体" charset="-122"/>
        <a:cs typeface="+mn-cs"/>
      </a:defRPr>
    </a:lvl8pPr>
    <a:lvl9pPr marL="3657600" algn="l" defTabSz="914400" rtl="0" eaLnBrk="1" latinLnBrk="0" hangingPunct="1">
      <a:defRPr kern="1200">
        <a:solidFill>
          <a:schemeClr val="tx1"/>
        </a:solidFill>
        <a:latin typeface="Arial"/>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3437" autoAdjust="0"/>
  </p:normalViewPr>
  <p:slideViewPr>
    <p:cSldViewPr snapToGrid="0">
      <p:cViewPr varScale="1">
        <p:scale>
          <a:sx n="89" d="100"/>
          <a:sy n="89" d="100"/>
        </p:scale>
        <p:origin x="-618" y="-108"/>
      </p:cViewPr>
      <p:guideLst>
        <p:guide orient="horz" pos="2175"/>
        <p:guide pos="3789"/>
      </p:guideLst>
    </p:cSldViewPr>
  </p:slideViewPr>
  <p:notesTextViewPr>
    <p:cViewPr>
      <p:scale>
        <a:sx n="1" d="1"/>
        <a:sy n="1" d="1"/>
      </p:scale>
      <p:origin x="0" y="0"/>
    </p:cViewPr>
  </p:notesTextViewPr>
  <p:sorterViewPr>
    <p:cViewPr>
      <p:scale>
        <a:sx n="100" d="100"/>
        <a:sy n="100" d="100"/>
      </p:scale>
      <p:origin x="0" y="-2196"/>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heme" Target="../theme/theme2.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smtClean="0">
                <a:latin typeface="+mn-lt"/>
                <a:ea typeface="+mn-ea"/>
              </a:defRPr>
            </a:lvl1pPr>
          </a:lstStyle>
          <a:p>
            <a:pPr>
              <a:defRPr/>
            </a:pPr>
            <a:fld id="{30460BE9-C48C-4A02-A7FA-56191A803657}" type="datetimeFigureOut">
              <a:rPr lang="zh-CN" altLang="en-US"/>
              <a:pPr>
                <a:defRPr/>
              </a:pPr>
              <a:t>2020/10/26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smtClean="0">
                <a:latin typeface="+mn-lt"/>
                <a:ea typeface="+mn-ea"/>
              </a:defRPr>
            </a:lvl1pPr>
          </a:lstStyle>
          <a:p>
            <a:pPr>
              <a:defRPr/>
            </a:pPr>
            <a:fld id="{0636F026-FF09-491A-A4E6-A54BFF47904D}" type="slidenum">
              <a:rPr lang="zh-CN" altLang="en-US"/>
              <a:pPr>
                <a:defRPr/>
              </a:pPr>
              <a:t>‹#›</a:t>
            </a:fld>
            <a:endParaRPr lang="zh-CN" altLang="en-US"/>
          </a:p>
        </p:txBody>
      </p:sp>
    </p:spTree>
    <p:extLst>
      <p:ext uri="{BB962C8B-B14F-4D97-AF65-F5344CB8AC3E}">
        <p14:creationId xmlns:p14="http://schemas.microsoft.com/office/powerpoint/2010/main" val="393632679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11266"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267"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6FA1EE60-8307-4DBF-ACDB-165C7A1A705A}" type="slidenum">
              <a:rPr lang="zh-CN" altLang="en-US"/>
              <a:pPr fontAlgn="base">
                <a:spcBef>
                  <a:spcPct val="0"/>
                </a:spcBef>
                <a:spcAft>
                  <a:spcPct val="0"/>
                </a:spcAft>
              </a:pPr>
              <a:t>3</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19458"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459"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45ED7FF0-668B-496B-A478-54832825DEEE}" type="slidenum">
              <a:rPr lang="zh-CN" altLang="en-US"/>
              <a:pPr fontAlgn="base">
                <a:spcBef>
                  <a:spcPct val="0"/>
                </a:spcBef>
                <a:spcAft>
                  <a:spcPct val="0"/>
                </a:spcAft>
              </a:pPr>
              <a:t>10</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2770"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365E1823-444C-4A0C-BC9E-DAFC97DB3B52}" type="slidenum">
              <a:rPr lang="zh-CN" altLang="en-US">
                <a:solidFill>
                  <a:srgbClr val="000000"/>
                </a:solidFill>
              </a:rPr>
              <a:pPr fontAlgn="base">
                <a:spcBef>
                  <a:spcPct val="0"/>
                </a:spcBef>
                <a:spcAft>
                  <a:spcPct val="0"/>
                </a:spcAft>
              </a:pPr>
              <a:t>22</a:t>
            </a:fld>
            <a:endParaRPr lang="en-US" altLang="zh-CN">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5842"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3"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8CAE2F14-2DD9-4E41-8B78-0E2E8A74C2C1}" type="slidenum">
              <a:rPr lang="zh-CN" altLang="en-US">
                <a:solidFill>
                  <a:srgbClr val="000000"/>
                </a:solidFill>
              </a:rPr>
              <a:pPr fontAlgn="base">
                <a:spcBef>
                  <a:spcPct val="0"/>
                </a:spcBef>
                <a:spcAft>
                  <a:spcPct val="0"/>
                </a:spcAft>
              </a:pPr>
              <a:t>24</a:t>
            </a:fld>
            <a:endParaRPr lang="en-US" altLang="zh-CN">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7890"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1"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DDD12892-2179-4118-BAAF-51EC70664A61}" type="slidenum">
              <a:rPr lang="zh-CN" altLang="en-US">
                <a:solidFill>
                  <a:srgbClr val="000000"/>
                </a:solidFill>
              </a:rPr>
              <a:pPr fontAlgn="base">
                <a:spcBef>
                  <a:spcPct val="0"/>
                </a:spcBef>
                <a:spcAft>
                  <a:spcPct val="0"/>
                </a:spcAft>
              </a:pPr>
              <a:t>25</a:t>
            </a:fld>
            <a:endParaRPr lang="en-US" altLang="zh-CN">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9938"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39"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2F6AC8BA-F417-4371-9B66-A4BF6108DF2C}" type="slidenum">
              <a:rPr lang="zh-CN" altLang="en-US">
                <a:solidFill>
                  <a:srgbClr val="000000"/>
                </a:solidFill>
              </a:rPr>
              <a:pPr fontAlgn="base">
                <a:spcBef>
                  <a:spcPct val="0"/>
                </a:spcBef>
                <a:spcAft>
                  <a:spcPct val="0"/>
                </a:spcAft>
              </a:pPr>
              <a:t>26</a:t>
            </a:fld>
            <a:endParaRPr lang="en-US" altLang="zh-CN">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41986"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1987"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A1DEDCA0-94F3-455C-B697-26AFE3DD551F}" type="slidenum">
              <a:rPr lang="zh-CN" altLang="en-US">
                <a:solidFill>
                  <a:srgbClr val="000000"/>
                </a:solidFill>
              </a:rPr>
              <a:pPr fontAlgn="base">
                <a:spcBef>
                  <a:spcPct val="0"/>
                </a:spcBef>
                <a:spcAft>
                  <a:spcPct val="0"/>
                </a:spcAft>
              </a:pPr>
              <a:t>27</a:t>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38200" y="6356350"/>
            <a:ext cx="2743200" cy="365125"/>
          </a:xfrm>
        </p:spPr>
        <p:txBody>
          <a:bodyPr/>
          <a:lstStyle>
            <a:lvl1pPr>
              <a:defRPr/>
            </a:lvl1pPr>
          </a:lstStyle>
          <a:p>
            <a:pPr>
              <a:defRPr/>
            </a:pPr>
            <a:fld id="{14AC832F-2071-4B19-A4EE-A3AC915C51F0}" type="datetimeFigureOut">
              <a:rPr lang="zh-CN" altLang="en-US"/>
              <a:pPr>
                <a:defRPr/>
              </a:pPr>
              <a:t>2020/10/26</a:t>
            </a:fld>
            <a:endParaRPr lang="zh-CN" altLang="en-US"/>
          </a:p>
        </p:txBody>
      </p:sp>
      <p:sp>
        <p:nvSpPr>
          <p:cNvPr id="3" name="页脚占位符 2"/>
          <p:cNvSpPr>
            <a:spLocks noGrp="1"/>
          </p:cNvSpPr>
          <p:nvPr>
            <p:ph type="ftr" sz="quarter" idx="11"/>
            <p:custDataLst>
              <p:tags r:id="rId2"/>
            </p:custDataLst>
          </p:nvPr>
        </p:nvSpPr>
        <p:spPr>
          <a:xfrm>
            <a:off x="4038600" y="6356350"/>
            <a:ext cx="4114800" cy="365125"/>
          </a:xfrm>
        </p:spPr>
        <p:txBody>
          <a:bodyPr/>
          <a:lstStyle>
            <a:lvl1pPr>
              <a:defRPr/>
            </a:lvl1pPr>
          </a:lstStyle>
          <a:p>
            <a:pPr>
              <a:defRPr/>
            </a:pPr>
            <a:endParaRPr lang="zh-CN" altLang="en-US"/>
          </a:p>
        </p:txBody>
      </p:sp>
      <p:sp>
        <p:nvSpPr>
          <p:cNvPr id="4" name="灯片编号占位符 3"/>
          <p:cNvSpPr>
            <a:spLocks noGrp="1"/>
          </p:cNvSpPr>
          <p:nvPr>
            <p:ph type="sldNum" sz="quarter" idx="12"/>
            <p:custDataLst>
              <p:tags r:id="rId3"/>
            </p:custDataLst>
          </p:nvPr>
        </p:nvSpPr>
        <p:spPr>
          <a:xfrm>
            <a:off x="8610600" y="6356350"/>
            <a:ext cx="2743200" cy="365125"/>
          </a:xfrm>
        </p:spPr>
        <p:txBody>
          <a:bodyPr/>
          <a:lstStyle>
            <a:lvl1pPr>
              <a:defRPr/>
            </a:lvl1pPr>
          </a:lstStyle>
          <a:p>
            <a:pPr>
              <a:defRPr/>
            </a:pPr>
            <a:fld id="{CD36B73E-F7CA-4434-81A8-0EFA4AB356BE}"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tags" Target="../tags/tag6.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3"/>
            </p:custDataLst>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4"/>
            </p:custDataLst>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F5D44CC2-1042-4BBE-AF96-EC1A27D39D29}" type="datetimeFigureOut">
              <a:rPr lang="zh-CN" altLang="en-US"/>
              <a:pPr>
                <a:defRPr/>
              </a:pPr>
              <a:t>2020/10/26</a:t>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6308E37D-6E21-4E94-89EF-79135C9A1D5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5.xml"/><Relationship Id="rId7" Type="http://schemas.openxmlformats.org/officeDocument/2006/relationships/tags" Target="../tags/tag69.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5" Type="http://schemas.openxmlformats.org/officeDocument/2006/relationships/tags" Target="../tags/tag67.xml"/><Relationship Id="rId10" Type="http://schemas.openxmlformats.org/officeDocument/2006/relationships/image" Target="../media/image4.png"/><Relationship Id="rId4" Type="http://schemas.openxmlformats.org/officeDocument/2006/relationships/tags" Target="../tags/tag66.xml"/><Relationship Id="rId9"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slideLayout" Target="../slideLayouts/slideLayout1.xml"/><Relationship Id="rId4" Type="http://schemas.openxmlformats.org/officeDocument/2006/relationships/tags" Target="../tags/tag76.xml"/></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9.xml"/><Relationship Id="rId7"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5.xml"/><Relationship Id="rId7"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s/_rels/slide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7.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slideLayout" Target="../slideLayouts/slideLayout1.xml"/><Relationship Id="rId5" Type="http://schemas.openxmlformats.org/officeDocument/2006/relationships/tags" Target="../tags/tag93.xml"/><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s>
</file>

<file path=ppt/slides/_rels/slide15.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media/image8.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slideLayout" Target="../slideLayouts/slideLayout1.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s>
</file>

<file path=ppt/slides/_rels/slide16.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tags" Target="../tags/tag124.xml"/><Relationship Id="rId18" Type="http://schemas.openxmlformats.org/officeDocument/2006/relationships/tags" Target="../tags/tag129.xml"/><Relationship Id="rId26" Type="http://schemas.openxmlformats.org/officeDocument/2006/relationships/tags" Target="../tags/tag137.xml"/><Relationship Id="rId3" Type="http://schemas.openxmlformats.org/officeDocument/2006/relationships/tags" Target="../tags/tag114.xml"/><Relationship Id="rId21" Type="http://schemas.openxmlformats.org/officeDocument/2006/relationships/tags" Target="../tags/tag132.xml"/><Relationship Id="rId7" Type="http://schemas.openxmlformats.org/officeDocument/2006/relationships/tags" Target="../tags/tag118.xml"/><Relationship Id="rId12" Type="http://schemas.openxmlformats.org/officeDocument/2006/relationships/tags" Target="../tags/tag123.xml"/><Relationship Id="rId17" Type="http://schemas.openxmlformats.org/officeDocument/2006/relationships/tags" Target="../tags/tag128.xml"/><Relationship Id="rId25" Type="http://schemas.openxmlformats.org/officeDocument/2006/relationships/tags" Target="../tags/tag136.xml"/><Relationship Id="rId2" Type="http://schemas.openxmlformats.org/officeDocument/2006/relationships/tags" Target="../tags/tag113.xml"/><Relationship Id="rId16" Type="http://schemas.openxmlformats.org/officeDocument/2006/relationships/tags" Target="../tags/tag127.xml"/><Relationship Id="rId20" Type="http://schemas.openxmlformats.org/officeDocument/2006/relationships/tags" Target="../tags/tag131.xml"/><Relationship Id="rId29" Type="http://schemas.openxmlformats.org/officeDocument/2006/relationships/image" Target="../media/image10.png"/><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tags" Target="../tags/tag122.xml"/><Relationship Id="rId24" Type="http://schemas.openxmlformats.org/officeDocument/2006/relationships/tags" Target="../tags/tag135.xml"/><Relationship Id="rId5" Type="http://schemas.openxmlformats.org/officeDocument/2006/relationships/tags" Target="../tags/tag116.xml"/><Relationship Id="rId15" Type="http://schemas.openxmlformats.org/officeDocument/2006/relationships/tags" Target="../tags/tag126.xml"/><Relationship Id="rId23" Type="http://schemas.openxmlformats.org/officeDocument/2006/relationships/tags" Target="../tags/tag134.xml"/><Relationship Id="rId28" Type="http://schemas.openxmlformats.org/officeDocument/2006/relationships/image" Target="../media/image9.jpeg"/><Relationship Id="rId10" Type="http://schemas.openxmlformats.org/officeDocument/2006/relationships/tags" Target="../tags/tag121.xml"/><Relationship Id="rId19" Type="http://schemas.openxmlformats.org/officeDocument/2006/relationships/tags" Target="../tags/tag130.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tags" Target="../tags/tag125.xml"/><Relationship Id="rId22" Type="http://schemas.openxmlformats.org/officeDocument/2006/relationships/tags" Target="../tags/tag133.xml"/><Relationship Id="rId27" Type="http://schemas.openxmlformats.org/officeDocument/2006/relationships/slideLayout" Target="../slideLayouts/slideLayout1.xml"/><Relationship Id="rId30"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Layout" Target="../slideLayouts/slideLayout1.xml"/><Relationship Id="rId4" Type="http://schemas.openxmlformats.org/officeDocument/2006/relationships/tags" Target="../tags/tag141.xml"/></Relationships>
</file>

<file path=ppt/slides/_rels/slide19.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1.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s>
</file>

<file path=ppt/slides/_rels/slide2.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Layout" Target="../slideLayouts/slideLayout1.xml"/><Relationship Id="rId4" Type="http://schemas.openxmlformats.org/officeDocument/2006/relationships/tags" Target="../tags/tag2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tags" Target="../tags/tag168.xml"/><Relationship Id="rId13" Type="http://schemas.openxmlformats.org/officeDocument/2006/relationships/tags" Target="../tags/tag173.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tags" Target="../tags/tag172.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tags" Target="../tags/tag171.xml"/><Relationship Id="rId5" Type="http://schemas.openxmlformats.org/officeDocument/2006/relationships/tags" Target="../tags/tag165.xml"/><Relationship Id="rId15" Type="http://schemas.openxmlformats.org/officeDocument/2006/relationships/slideLayout" Target="../slideLayouts/slideLayout1.xml"/><Relationship Id="rId10" Type="http://schemas.openxmlformats.org/officeDocument/2006/relationships/tags" Target="../tags/tag170.xml"/><Relationship Id="rId4" Type="http://schemas.openxmlformats.org/officeDocument/2006/relationships/tags" Target="../tags/tag164.xml"/><Relationship Id="rId9" Type="http://schemas.openxmlformats.org/officeDocument/2006/relationships/tags" Target="../tags/tag169.xml"/><Relationship Id="rId14" Type="http://schemas.openxmlformats.org/officeDocument/2006/relationships/tags" Target="../tags/tag174.xml"/></Relationships>
</file>

<file path=ppt/slides/_rels/slide22.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tags" Target="../tags/tag187.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tags" Target="../tags/tag186.xml"/><Relationship Id="rId2" Type="http://schemas.openxmlformats.org/officeDocument/2006/relationships/tags" Target="../tags/tag176.xml"/><Relationship Id="rId16" Type="http://schemas.openxmlformats.org/officeDocument/2006/relationships/notesSlide" Target="../notesSlides/notesSlide3.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5" Type="http://schemas.openxmlformats.org/officeDocument/2006/relationships/slideLayout" Target="../slideLayouts/slideLayout1.xml"/><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tags" Target="../tags/tag188.xml"/></Relationships>
</file>

<file path=ppt/slides/_rels/slide23.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slideLayout" Target="../slideLayouts/slideLayout1.xml"/><Relationship Id="rId4" Type="http://schemas.openxmlformats.org/officeDocument/2006/relationships/tags" Target="../tags/tag195.xml"/></Relationships>
</file>

<file path=ppt/slides/_rels/slide24.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199.xml"/></Relationships>
</file>

<file path=ppt/slides/_rels/slide25.xml.rels><?xml version="1.0" encoding="UTF-8" standalone="yes"?>
<Relationships xmlns="http://schemas.openxmlformats.org/package/2006/relationships"><Relationship Id="rId3" Type="http://schemas.openxmlformats.org/officeDocument/2006/relationships/tags" Target="../tags/tag205.xml"/><Relationship Id="rId7" Type="http://schemas.openxmlformats.org/officeDocument/2006/relationships/notesSlide" Target="../notesSlides/notesSlide5.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Layout" Target="../slideLayouts/slideLayout1.xml"/><Relationship Id="rId5" Type="http://schemas.openxmlformats.org/officeDocument/2006/relationships/tags" Target="../tags/tag207.xml"/><Relationship Id="rId4" Type="http://schemas.openxmlformats.org/officeDocument/2006/relationships/tags" Target="../tags/tag206.xml"/></Relationships>
</file>

<file path=ppt/slides/_rels/slide26.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214.xml"/></Relationships>
</file>

<file path=ppt/slides/_rels/slide27.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221.xml"/></Relationships>
</file>

<file path=ppt/slides/_rels/slide2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27.xml"/><Relationship Id="rId7" Type="http://schemas.openxmlformats.org/officeDocument/2006/relationships/slideLayout" Target="../slideLayouts/slideLayout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24.xml"/><Relationship Id="rId7"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3.xml"/><Relationship Id="rId7"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2.png"/><Relationship Id="rId5" Type="http://schemas.openxmlformats.org/officeDocument/2006/relationships/tags" Target="../tags/tag41.xml"/><Relationship Id="rId10" Type="http://schemas.openxmlformats.org/officeDocument/2006/relationships/slideLayout" Target="../slideLayouts/slideLayout1.xml"/><Relationship Id="rId4" Type="http://schemas.openxmlformats.org/officeDocument/2006/relationships/tags" Target="../tags/tag40.xml"/><Relationship Id="rId9" Type="http://schemas.openxmlformats.org/officeDocument/2006/relationships/tags" Target="../tags/tag45.xml"/></Relationships>
</file>

<file path=ppt/slides/_rels/slide6.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slideLayout" Target="../slideLayouts/slideLayout1.xml"/><Relationship Id="rId4" Type="http://schemas.openxmlformats.org/officeDocument/2006/relationships/tags" Target="../tags/tag49.xml"/></Relationships>
</file>

<file path=ppt/slides/_rels/slide7.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image" Target="../media/image3.png"/><Relationship Id="rId2" Type="http://schemas.openxmlformats.org/officeDocument/2006/relationships/tags" Target="../tags/tag50.xml"/><Relationship Id="rId1" Type="http://schemas.openxmlformats.org/officeDocument/2006/relationships/video" Target="NULL" TargetMode="External"/><Relationship Id="rId6" Type="http://schemas.openxmlformats.org/officeDocument/2006/relationships/slideLayout" Target="../slideLayouts/slideLayout1.xml"/><Relationship Id="rId5" Type="http://schemas.openxmlformats.org/officeDocument/2006/relationships/tags" Target="../tags/tag53.xml"/><Relationship Id="rId4" Type="http://schemas.openxmlformats.org/officeDocument/2006/relationships/tags" Target="../tags/tag52.xml"/></Relationships>
</file>

<file path=ppt/slides/_rels/slide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Layout" Target="../slideLayouts/slideLayout1.xml"/><Relationship Id="rId4" Type="http://schemas.openxmlformats.org/officeDocument/2006/relationships/tags" Target="../tags/tag57.xml"/></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9.xml"/><Relationship Id="rId7"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video" Target="NULL" TargetMode="Externa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359025" y="2395538"/>
            <a:ext cx="7345363" cy="457200"/>
          </a:xfrm>
          <a:prstGeom prst="rect">
            <a:avLst/>
          </a:prstGeom>
        </p:spPr>
        <p:txBody>
          <a:bodyPr>
            <a:spAutoFit/>
          </a:bodyPr>
          <a:lstStyle/>
          <a:p>
            <a:pPr algn="ctr" fontAlgn="auto">
              <a:spcBef>
                <a:spcPct val="0"/>
              </a:spcBef>
              <a:spcAft>
                <a:spcPct val="0"/>
              </a:spcAft>
              <a:defRPr/>
            </a:pPr>
            <a:r>
              <a:rPr lang="zh-CN" altLang="en-US" sz="2400" b="1">
                <a:latin typeface="+mn-ea"/>
                <a:ea typeface="+mn-ea"/>
              </a:rPr>
              <a:t>第六章 第</a:t>
            </a:r>
            <a:r>
              <a:rPr lang="en-US" altLang="zh-CN" sz="2400" b="1">
                <a:latin typeface="+mn-ea"/>
                <a:ea typeface="+mn-ea"/>
              </a:rPr>
              <a:t>1</a:t>
            </a:r>
            <a:r>
              <a:rPr lang="zh-CN" altLang="en-US" sz="2400" b="1">
                <a:latin typeface="+mn-ea"/>
                <a:ea typeface="+mn-ea"/>
              </a:rPr>
              <a:t>节 课时</a:t>
            </a:r>
            <a:r>
              <a:rPr lang="en-US" altLang="zh-CN" sz="2400" b="1">
                <a:latin typeface="+mn-ea"/>
                <a:ea typeface="+mn-ea"/>
              </a:rPr>
              <a:t>2</a:t>
            </a:r>
          </a:p>
        </p:txBody>
      </p:sp>
      <p:sp>
        <p:nvSpPr>
          <p:cNvPr id="8" name="圆角矩形 7"/>
          <p:cNvSpPr/>
          <p:nvPr>
            <p:custDataLst>
              <p:tags r:id="rId2"/>
            </p:custDataLst>
          </p:nvPr>
        </p:nvSpPr>
        <p:spPr>
          <a:xfrm>
            <a:off x="1954213" y="3594100"/>
            <a:ext cx="7821612" cy="963613"/>
          </a:xfrm>
          <a:prstGeom prst="roundRect">
            <a:avLst>
              <a:gd name="adj" fmla="val 50000"/>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6000" b="1" dirty="0" smtClean="0">
                <a:solidFill>
                  <a:srgbClr val="FF0000"/>
                </a:solidFill>
                <a:latin typeface="+mn-ea"/>
              </a:rPr>
              <a:t>质 量</a:t>
            </a:r>
            <a:endParaRPr lang="zh-CN" altLang="en-US" sz="6000" b="1" dirty="0">
              <a:solidFill>
                <a:srgbClr val="FF0000"/>
              </a:solidFill>
              <a:latin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5"/>
          <p:cNvSpPr>
            <a:spLocks noChangeArrowheads="1"/>
          </p:cNvSpPr>
          <p:nvPr>
            <p:custDataLst>
              <p:tags r:id="rId1"/>
            </p:custDataLst>
          </p:nvPr>
        </p:nvSpPr>
        <p:spPr bwMode="auto">
          <a:xfrm>
            <a:off x="444500" y="1312863"/>
            <a:ext cx="10888663" cy="1293812"/>
          </a:xfrm>
          <a:prstGeom prst="rect">
            <a:avLst/>
          </a:prstGeom>
          <a:noFill/>
          <a:ln w="9525">
            <a:noFill/>
            <a:miter lim="800000"/>
          </a:ln>
        </p:spPr>
        <p:txBody>
          <a:bodyPr>
            <a:spAutoFit/>
          </a:bodyPr>
          <a:lstStyle/>
          <a:p>
            <a:pPr algn="just">
              <a:lnSpc>
                <a:spcPct val="150000"/>
              </a:lnSpc>
            </a:pPr>
            <a:r>
              <a:rPr lang="zh-CN" altLang="en-US" sz="2600">
                <a:solidFill>
                  <a:srgbClr val="FF0000"/>
                </a:solidFill>
                <a:latin typeface="微软雅黑" pitchFamily="34" charset="-122"/>
                <a:ea typeface="微软雅黑" pitchFamily="34" charset="-122"/>
              </a:rPr>
              <a:t>（</a:t>
            </a:r>
            <a:r>
              <a:rPr lang="en-US" altLang="zh-CN" sz="2600">
                <a:solidFill>
                  <a:srgbClr val="FF0000"/>
                </a:solidFill>
                <a:latin typeface="Times New Roman" panose="02020603050405020304" pitchFamily="18" charset="0"/>
                <a:ea typeface="微软雅黑" pitchFamily="34" charset="-122"/>
                <a:cs typeface="Times New Roman" pitchFamily="18" charset="0"/>
              </a:rPr>
              <a:t>6</a:t>
            </a:r>
            <a:r>
              <a:rPr lang="zh-CN" altLang="en-US" sz="2600">
                <a:solidFill>
                  <a:srgbClr val="FF0000"/>
                </a:solidFill>
                <a:latin typeface="微软雅黑" pitchFamily="34" charset="-122"/>
                <a:ea typeface="微软雅黑" pitchFamily="34" charset="-122"/>
              </a:rPr>
              <a:t>）读：</a:t>
            </a:r>
            <a:r>
              <a:rPr lang="zh-CN" altLang="en-US" sz="2600">
                <a:solidFill>
                  <a:srgbClr val="000000"/>
                </a:solidFill>
                <a:latin typeface="微软雅黑" pitchFamily="34" charset="-122"/>
                <a:ea typeface="微软雅黑" pitchFamily="34" charset="-122"/>
              </a:rPr>
              <a:t>右盘中砝码的总质量加上游码示数（游码左侧边缘在标尺上所对的刻度值）就等于左盘中被测物体的质量。</a:t>
            </a:r>
            <a:endParaRPr lang="zh-CN" altLang="en-US" sz="2600">
              <a:solidFill>
                <a:srgbClr val="000000"/>
              </a:solidFill>
              <a:latin typeface="微软雅黑" pitchFamily="34" charset="-122"/>
              <a:ea typeface="微软雅黑" pitchFamily="34" charset="-122"/>
              <a:sym typeface="+mn-ea"/>
            </a:endParaRPr>
          </a:p>
        </p:txBody>
      </p:sp>
      <p:sp>
        <p:nvSpPr>
          <p:cNvPr id="10" name="圆角矩形 9"/>
          <p:cNvSpPr/>
          <p:nvPr>
            <p:custDataLst>
              <p:tags r:id="rId2"/>
            </p:custDataLst>
          </p:nvPr>
        </p:nvSpPr>
        <p:spPr>
          <a:xfrm>
            <a:off x="4962525" y="2992438"/>
            <a:ext cx="5889625" cy="1431925"/>
          </a:xfrm>
          <a:prstGeom prst="roundRect">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rPr>
              <a:t>如图所示，游码的示数</a:t>
            </a:r>
            <a:r>
              <a:rPr lang="en-US" altLang="zh-CN" sz="2600">
                <a:solidFill>
                  <a:prstClr val="black"/>
                </a:solidFill>
                <a:latin typeface="Times New Roman" panose="02020603050405020304" pitchFamily="18" charset="0"/>
                <a:cs typeface="Times New Roman" pitchFamily="18" charset="0"/>
              </a:rPr>
              <a:t>1.2g</a:t>
            </a:r>
            <a:r>
              <a:rPr lang="zh-CN" altLang="en-US" sz="2600">
                <a:solidFill>
                  <a:prstClr val="black"/>
                </a:solidFill>
              </a:rPr>
              <a:t>，被测物体的质量为</a:t>
            </a:r>
            <a:r>
              <a:rPr lang="en-US" altLang="zh-CN" sz="2600">
                <a:solidFill>
                  <a:prstClr val="black"/>
                </a:solidFill>
                <a:latin typeface="Times New Roman" panose="02020603050405020304" pitchFamily="18" charset="0"/>
                <a:cs typeface="Times New Roman" pitchFamily="18" charset="0"/>
              </a:rPr>
              <a:t>50g</a:t>
            </a:r>
            <a:r>
              <a:rPr lang="en-US" altLang="zh-CN" sz="2600">
                <a:solidFill>
                  <a:prstClr val="black"/>
                </a:solidFill>
              </a:rPr>
              <a:t>+</a:t>
            </a:r>
            <a:r>
              <a:rPr lang="en-US" altLang="zh-CN" sz="2600">
                <a:solidFill>
                  <a:prstClr val="black"/>
                </a:solidFill>
                <a:latin typeface="Times New Roman" panose="02020603050405020304" pitchFamily="18" charset="0"/>
                <a:cs typeface="Times New Roman" pitchFamily="18" charset="0"/>
              </a:rPr>
              <a:t>20g</a:t>
            </a:r>
            <a:r>
              <a:rPr lang="en-US" altLang="zh-CN" sz="2600">
                <a:solidFill>
                  <a:prstClr val="black"/>
                </a:solidFill>
              </a:rPr>
              <a:t>+</a:t>
            </a:r>
            <a:r>
              <a:rPr lang="en-US" altLang="zh-CN" sz="2600">
                <a:solidFill>
                  <a:prstClr val="black"/>
                </a:solidFill>
                <a:latin typeface="Times New Roman" panose="02020603050405020304" pitchFamily="18" charset="0"/>
                <a:cs typeface="Times New Roman" pitchFamily="18" charset="0"/>
              </a:rPr>
              <a:t>10g</a:t>
            </a:r>
            <a:r>
              <a:rPr lang="en-US" altLang="zh-CN" sz="2600">
                <a:solidFill>
                  <a:prstClr val="black"/>
                </a:solidFill>
              </a:rPr>
              <a:t>+</a:t>
            </a:r>
            <a:r>
              <a:rPr lang="en-US" altLang="zh-CN" sz="2600">
                <a:solidFill>
                  <a:prstClr val="black"/>
                </a:solidFill>
                <a:latin typeface="Times New Roman" panose="02020603050405020304" pitchFamily="18" charset="0"/>
                <a:cs typeface="Times New Roman" pitchFamily="18" charset="0"/>
              </a:rPr>
              <a:t>1.2g</a:t>
            </a:r>
            <a:r>
              <a:rPr lang="en-US" altLang="zh-CN" sz="2600">
                <a:solidFill>
                  <a:prstClr val="black"/>
                </a:solidFill>
              </a:rPr>
              <a:t>=</a:t>
            </a:r>
            <a:r>
              <a:rPr lang="en-US" altLang="zh-CN" sz="2600">
                <a:solidFill>
                  <a:prstClr val="black"/>
                </a:solidFill>
                <a:latin typeface="Times New Roman" panose="02020603050405020304" pitchFamily="18" charset="0"/>
                <a:cs typeface="Times New Roman" pitchFamily="18" charset="0"/>
              </a:rPr>
              <a:t>81.2g</a:t>
            </a:r>
            <a:endParaRPr lang="zh-CN" altLang="en-US" sz="2600">
              <a:solidFill>
                <a:prstClr val="black"/>
              </a:solidFill>
              <a:latin typeface="Times New Roman" panose="02020603050405020304" pitchFamily="18" charset="0"/>
              <a:cs typeface="Times New Roman" panose="02020603050405020304" pitchFamily="18" charset="0"/>
              <a:sym typeface="+mn-ea"/>
            </a:endParaRPr>
          </a:p>
        </p:txBody>
      </p:sp>
      <p:sp>
        <p:nvSpPr>
          <p:cNvPr id="18435" name="矩形 7"/>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2" name="圆角矩形 11"/>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8437" name="矩形 8"/>
          <p:cNvSpPr>
            <a:spLocks noChangeArrowheads="1"/>
          </p:cNvSpPr>
          <p:nvPr>
            <p:custDataLst>
              <p:tags r:id="rId5"/>
            </p:custDataLst>
          </p:nvPr>
        </p:nvSpPr>
        <p:spPr bwMode="auto">
          <a:xfrm>
            <a:off x="652463" y="531813"/>
            <a:ext cx="3938587"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托盘天平的使用步骤</a:t>
            </a:r>
            <a:endParaRPr lang="en-US" altLang="zh-CN" sz="2800" b="1">
              <a:solidFill>
                <a:srgbClr val="000000"/>
              </a:solidFill>
              <a:latin typeface="微软雅黑" pitchFamily="34" charset="-122"/>
              <a:ea typeface="微软雅黑" pitchFamily="34" charset="-122"/>
              <a:sym typeface="+mn-ea"/>
            </a:endParaRPr>
          </a:p>
        </p:txBody>
      </p:sp>
      <p:sp>
        <p:nvSpPr>
          <p:cNvPr id="13" name="矩形 12"/>
          <p:cNvSpPr>
            <a:spLocks noChangeArrowheads="1"/>
          </p:cNvSpPr>
          <p:nvPr>
            <p:custDataLst>
              <p:tags r:id="rId6"/>
            </p:custDataLst>
          </p:nvPr>
        </p:nvSpPr>
        <p:spPr bwMode="auto">
          <a:xfrm>
            <a:off x="444500" y="4810125"/>
            <a:ext cx="10533063" cy="1220788"/>
          </a:xfrm>
          <a:prstGeom prst="rect">
            <a:avLst/>
          </a:prstGeom>
          <a:noFill/>
          <a:ln w="9525">
            <a:noFill/>
            <a:miter lim="800000"/>
          </a:ln>
        </p:spPr>
        <p:txBody>
          <a:bodyPr>
            <a:spAutoFit/>
          </a:bodyPr>
          <a:lstStyle/>
          <a:p>
            <a:pPr>
              <a:lnSpc>
                <a:spcPct val="150000"/>
              </a:lnSpc>
            </a:pPr>
            <a:r>
              <a:rPr lang="zh-CN" altLang="en-US" sz="2600">
                <a:solidFill>
                  <a:srgbClr val="FF0000"/>
                </a:solidFill>
                <a:latin typeface="Times New Roman" panose="02020603050405020304" pitchFamily="18" charset="0"/>
                <a:ea typeface="微软雅黑" pitchFamily="34" charset="-122"/>
                <a:cs typeface="Times New Roman" pitchFamily="18" charset="0"/>
              </a:rPr>
              <a:t>（</a:t>
            </a:r>
            <a:r>
              <a:rPr lang="en-US" altLang="zh-CN" sz="2600">
                <a:solidFill>
                  <a:srgbClr val="FF0000"/>
                </a:solidFill>
                <a:latin typeface="Times New Roman" panose="02020603050405020304" pitchFamily="18" charset="0"/>
                <a:ea typeface="微软雅黑" pitchFamily="34" charset="-122"/>
                <a:cs typeface="Times New Roman" pitchFamily="18" charset="0"/>
              </a:rPr>
              <a:t>7</a:t>
            </a:r>
            <a:r>
              <a:rPr lang="zh-CN" altLang="en-US" sz="2600">
                <a:solidFill>
                  <a:srgbClr val="FF0000"/>
                </a:solidFill>
                <a:latin typeface="Times New Roman" panose="02020603050405020304" pitchFamily="18" charset="0"/>
                <a:ea typeface="微软雅黑" pitchFamily="34" charset="-122"/>
                <a:cs typeface="Times New Roman" pitchFamily="18" charset="0"/>
              </a:rPr>
              <a:t>）收：</a:t>
            </a:r>
            <a:r>
              <a:rPr lang="zh-CN" altLang="en-US" sz="2600">
                <a:solidFill>
                  <a:srgbClr val="000000"/>
                </a:solidFill>
                <a:latin typeface="Times New Roman" panose="02020603050405020304" pitchFamily="18" charset="0"/>
                <a:ea typeface="微软雅黑" pitchFamily="34" charset="-122"/>
                <a:cs typeface="Times New Roman" pitchFamily="18" charset="0"/>
              </a:rPr>
              <a:t>测量完毕，先将被测物体取下，然后用镊子把砝码放回砝码盒内，把游码拨回标尺左端的零刻度线处。</a:t>
            </a:r>
            <a:endParaRPr lang="zh-CN" altLang="en-US" sz="2600">
              <a:solidFill>
                <a:srgbClr val="000000"/>
              </a:solidFill>
              <a:latin typeface="Times New Roman" panose="02020603050405020304" pitchFamily="18" charset="0"/>
              <a:ea typeface="微软雅黑" pitchFamily="34" charset="-122"/>
              <a:cs typeface="Times New Roman" panose="02020603050405020304" pitchFamily="18" charset="0"/>
              <a:sym typeface="+mn-ea"/>
            </a:endParaRPr>
          </a:p>
        </p:txBody>
      </p:sp>
      <p:pic>
        <p:nvPicPr>
          <p:cNvPr id="18439" name="图片 13"/>
          <p:cNvPicPr>
            <a:picLocks noChangeAspect="1"/>
          </p:cNvPicPr>
          <p:nvPr>
            <p:custDataLst>
              <p:tags r:id="rId7"/>
            </p:custDataLst>
          </p:nvPr>
        </p:nvPicPr>
        <p:blipFill>
          <a:blip r:embed="rId10"/>
          <a:stretch>
            <a:fillRect/>
          </a:stretch>
        </p:blipFill>
        <p:spPr bwMode="auto">
          <a:xfrm>
            <a:off x="1439863" y="2647950"/>
            <a:ext cx="3076575" cy="206692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6"/>
          <p:cNvSpPr>
            <a:spLocks noChangeArrowheads="1"/>
          </p:cNvSpPr>
          <p:nvPr>
            <p:custDataLst>
              <p:tags r:id="rId1"/>
            </p:custDataLst>
          </p:nvPr>
        </p:nvSpPr>
        <p:spPr bwMode="auto">
          <a:xfrm>
            <a:off x="4192588" y="660400"/>
            <a:ext cx="3524250" cy="661988"/>
          </a:xfrm>
          <a:prstGeom prst="rect">
            <a:avLst/>
          </a:prstGeom>
          <a:noFill/>
          <a:ln w="9525">
            <a:noFill/>
            <a:miter lim="800000"/>
          </a:ln>
        </p:spPr>
        <p:txBody>
          <a:bodyPr>
            <a:spAutoFit/>
          </a:bodyPr>
          <a:lstStyle/>
          <a:p>
            <a:pPr algn="ctr">
              <a:lnSpc>
                <a:spcPct val="150000"/>
              </a:lnSpc>
            </a:pPr>
            <a:r>
              <a:rPr lang="zh-CN" altLang="en-US" sz="2800" b="1">
                <a:solidFill>
                  <a:srgbClr val="000000"/>
                </a:solidFill>
                <a:latin typeface="微软雅黑" pitchFamily="34" charset="-122"/>
                <a:ea typeface="微软雅黑" pitchFamily="34" charset="-122"/>
              </a:rPr>
              <a:t>天平使用的注意事项</a:t>
            </a:r>
            <a:endParaRPr lang="en-US" altLang="zh-CN" sz="2800" b="1">
              <a:solidFill>
                <a:srgbClr val="000000"/>
              </a:solidFill>
              <a:latin typeface="微软雅黑" pitchFamily="34" charset="-122"/>
              <a:ea typeface="微软雅黑" pitchFamily="34" charset="-122"/>
            </a:endParaRPr>
          </a:p>
        </p:txBody>
      </p:sp>
      <p:sp>
        <p:nvSpPr>
          <p:cNvPr id="8" name="矩形 7"/>
          <p:cNvSpPr>
            <a:spLocks noChangeArrowheads="1"/>
          </p:cNvSpPr>
          <p:nvPr>
            <p:custDataLst>
              <p:tags r:id="rId2"/>
            </p:custDataLst>
          </p:nvPr>
        </p:nvSpPr>
        <p:spPr bwMode="auto">
          <a:xfrm>
            <a:off x="320675" y="1484313"/>
            <a:ext cx="11269663" cy="4294187"/>
          </a:xfrm>
          <a:prstGeom prst="rect">
            <a:avLst/>
          </a:prstGeom>
          <a:noFill/>
          <a:ln w="9525">
            <a:noFill/>
            <a:miter lim="800000"/>
          </a:ln>
        </p:spPr>
        <p:txBody>
          <a:bodyPr>
            <a:spAutoFit/>
          </a:bodyPr>
          <a:lstStyle/>
          <a:p>
            <a:pPr>
              <a:lnSpc>
                <a:spcPct val="150000"/>
              </a:lnSpc>
            </a:pPr>
            <a:r>
              <a:rPr lang="zh-CN" altLang="en-US" sz="2600">
                <a:solidFill>
                  <a:srgbClr val="000000"/>
                </a:solidFill>
                <a:latin typeface="Times New Roman" panose="02020603050405020304" pitchFamily="18" charset="0"/>
                <a:ea typeface="微软雅黑" pitchFamily="34" charset="-122"/>
                <a:cs typeface="Times New Roman" pitchFamily="18" charset="0"/>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1</a:t>
            </a:r>
            <a:r>
              <a:rPr lang="zh-CN" altLang="en-US" sz="2600">
                <a:solidFill>
                  <a:srgbClr val="000000"/>
                </a:solidFill>
                <a:latin typeface="Times New Roman" panose="02020603050405020304" pitchFamily="18" charset="0"/>
                <a:ea typeface="微软雅黑" pitchFamily="34" charset="-122"/>
                <a:cs typeface="Times New Roman" pitchFamily="18" charset="0"/>
              </a:rPr>
              <a:t>）用天平测量物体的质量时，不能超过天平的最大测量值；</a:t>
            </a:r>
            <a:endParaRPr lang="en-US" altLang="zh-CN" sz="2600">
              <a:solidFill>
                <a:srgbClr val="000000"/>
              </a:solidFill>
              <a:latin typeface="Times New Roman" panose="02020603050405020304" pitchFamily="18" charset="0"/>
              <a:ea typeface="微软雅黑" pitchFamily="34" charset="-122"/>
              <a:cs typeface="Times New Roman" panose="02020603050405020304" pitchFamily="18" charset="0"/>
            </a:endParaRPr>
          </a:p>
          <a:p>
            <a:pPr>
              <a:lnSpc>
                <a:spcPct val="150000"/>
              </a:lnSpc>
            </a:pPr>
            <a:r>
              <a:rPr lang="zh-CN" altLang="en-US" sz="2600">
                <a:solidFill>
                  <a:srgbClr val="000000"/>
                </a:solidFill>
                <a:latin typeface="Times New Roman" panose="02020603050405020304" pitchFamily="18" charset="0"/>
                <a:ea typeface="微软雅黑" pitchFamily="34" charset="-122"/>
                <a:cs typeface="Times New Roman" pitchFamily="18" charset="0"/>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2</a:t>
            </a:r>
            <a:r>
              <a:rPr lang="zh-CN" altLang="en-US" sz="2600">
                <a:solidFill>
                  <a:srgbClr val="000000"/>
                </a:solidFill>
                <a:latin typeface="Times New Roman" panose="02020603050405020304" pitchFamily="18" charset="0"/>
                <a:ea typeface="微软雅黑" pitchFamily="34" charset="-122"/>
                <a:cs typeface="Times New Roman" pitchFamily="18" charset="0"/>
              </a:rPr>
              <a:t>）在测量过程中，不可调节平衡螺母；</a:t>
            </a:r>
            <a:endParaRPr lang="en-US" altLang="zh-CN" sz="2600">
              <a:solidFill>
                <a:srgbClr val="000000"/>
              </a:solidFill>
              <a:latin typeface="Times New Roman" panose="02020603050405020304" pitchFamily="18" charset="0"/>
              <a:ea typeface="微软雅黑" pitchFamily="34" charset="-122"/>
              <a:cs typeface="Times New Roman" pitchFamily="18" charset="0"/>
            </a:endParaRPr>
          </a:p>
          <a:p>
            <a:pPr>
              <a:lnSpc>
                <a:spcPct val="150000"/>
              </a:lnSpc>
            </a:pPr>
            <a:r>
              <a:rPr lang="zh-CN" altLang="en-US" sz="2600">
                <a:solidFill>
                  <a:srgbClr val="000000"/>
                </a:solidFill>
                <a:latin typeface="Times New Roman" panose="02020603050405020304" pitchFamily="18" charset="0"/>
                <a:ea typeface="微软雅黑" pitchFamily="34" charset="-122"/>
                <a:cs typeface="Times New Roman" pitchFamily="18" charset="0"/>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3</a:t>
            </a:r>
            <a:r>
              <a:rPr lang="zh-CN" altLang="en-US" sz="2600">
                <a:solidFill>
                  <a:srgbClr val="000000"/>
                </a:solidFill>
                <a:latin typeface="Times New Roman" panose="02020603050405020304" pitchFamily="18" charset="0"/>
                <a:ea typeface="微软雅黑" pitchFamily="34" charset="-122"/>
                <a:cs typeface="Times New Roman" pitchFamily="18" charset="0"/>
              </a:rPr>
              <a:t>）取砝码和拨动游码时，必须用镊子，不能用手直接碰触；</a:t>
            </a:r>
            <a:endParaRPr lang="en-US" altLang="zh-CN" sz="2600">
              <a:solidFill>
                <a:srgbClr val="000000"/>
              </a:solidFill>
              <a:latin typeface="Times New Roman" panose="02020603050405020304" pitchFamily="18" charset="0"/>
              <a:ea typeface="微软雅黑" pitchFamily="34" charset="-122"/>
              <a:cs typeface="Times New Roman" pitchFamily="18" charset="0"/>
            </a:endParaRPr>
          </a:p>
          <a:p>
            <a:pPr>
              <a:lnSpc>
                <a:spcPct val="150000"/>
              </a:lnSpc>
            </a:pPr>
            <a:r>
              <a:rPr lang="zh-CN" altLang="en-US" sz="2600">
                <a:solidFill>
                  <a:srgbClr val="000000"/>
                </a:solidFill>
                <a:latin typeface="Times New Roman" panose="02020603050405020304" pitchFamily="18" charset="0"/>
                <a:ea typeface="微软雅黑" pitchFamily="34" charset="-122"/>
                <a:cs typeface="Times New Roman" pitchFamily="18" charset="0"/>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4</a:t>
            </a:r>
            <a:r>
              <a:rPr lang="zh-CN" altLang="en-US" sz="2600">
                <a:solidFill>
                  <a:srgbClr val="000000"/>
                </a:solidFill>
                <a:latin typeface="Times New Roman" panose="02020603050405020304" pitchFamily="18" charset="0"/>
                <a:ea typeface="微软雅黑" pitchFamily="34" charset="-122"/>
                <a:cs typeface="Times New Roman" pitchFamily="18" charset="0"/>
              </a:rPr>
              <a:t>）保持天平干燥、清洁，潮湿的物体和化学药品不能直接放到天平的托盘中，应使用烧杯或者白纸间接称量；</a:t>
            </a:r>
            <a:endParaRPr lang="en-US" altLang="zh-CN" sz="2600">
              <a:solidFill>
                <a:srgbClr val="000000"/>
              </a:solidFill>
              <a:latin typeface="Times New Roman" panose="02020603050405020304" pitchFamily="18" charset="0"/>
              <a:ea typeface="微软雅黑" pitchFamily="34" charset="-122"/>
              <a:cs typeface="Times New Roman" pitchFamily="18" charset="0"/>
            </a:endParaRPr>
          </a:p>
          <a:p>
            <a:pPr>
              <a:lnSpc>
                <a:spcPct val="150000"/>
              </a:lnSpc>
            </a:pPr>
            <a:r>
              <a:rPr lang="zh-CN" altLang="en-US" sz="2600">
                <a:solidFill>
                  <a:srgbClr val="000000"/>
                </a:solidFill>
                <a:latin typeface="Times New Roman" panose="02020603050405020304" pitchFamily="18" charset="0"/>
                <a:ea typeface="微软雅黑" pitchFamily="34" charset="-122"/>
                <a:cs typeface="Times New Roman" pitchFamily="18" charset="0"/>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5</a:t>
            </a:r>
            <a:r>
              <a:rPr lang="zh-CN" altLang="en-US" sz="2600">
                <a:solidFill>
                  <a:srgbClr val="000000"/>
                </a:solidFill>
                <a:latin typeface="Times New Roman" panose="02020603050405020304" pitchFamily="18" charset="0"/>
                <a:ea typeface="微软雅黑" pitchFamily="34" charset="-122"/>
                <a:cs typeface="Times New Roman" pitchFamily="18" charset="0"/>
              </a:rPr>
              <a:t>）对于左、右两端各有一个平衡螺母的托盘天平来说，两边的平衡螺母的调节方向是一致的。</a:t>
            </a:r>
          </a:p>
        </p:txBody>
      </p:sp>
      <p:sp>
        <p:nvSpPr>
          <p:cNvPr id="20483"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9" name="圆角矩形 8"/>
          <p:cNvSpPr/>
          <p:nvPr>
            <p:custDataLst>
              <p:tags r:id="rId4"/>
            </p:custDataLst>
          </p:nvPr>
        </p:nvSpPr>
        <p:spPr>
          <a:xfrm>
            <a:off x="0" y="14288"/>
            <a:ext cx="1649413" cy="417512"/>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特别提醒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down)">
                                      <p:cBhvr>
                                        <p:cTn id="22" dur="500"/>
                                        <p:tgtEl>
                                          <p:spTgt spid="8">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down)">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custDataLst>
              <p:tags r:id="rId1"/>
            </p:custDataLst>
          </p:nvPr>
        </p:nvSpPr>
        <p:spPr bwMode="auto">
          <a:xfrm>
            <a:off x="444500" y="1212850"/>
            <a:ext cx="10956925" cy="1292225"/>
          </a:xfrm>
          <a:prstGeom prst="rect">
            <a:avLst/>
          </a:prstGeom>
          <a:noFill/>
          <a:ln w="9525">
            <a:noFill/>
            <a:miter lim="800000"/>
          </a:ln>
        </p:spPr>
        <p:txBody>
          <a:bodyPr>
            <a:spAutoFit/>
          </a:bodyPr>
          <a:lstStyle/>
          <a:p>
            <a:pPr>
              <a:lnSpc>
                <a:spcPct val="150000"/>
              </a:lnSpc>
            </a:pPr>
            <a:r>
              <a:rPr lang="en-US" altLang="zh-CN" sz="2600">
                <a:latin typeface="微软雅黑" pitchFamily="34" charset="-122"/>
                <a:ea typeface="微软雅黑" pitchFamily="34" charset="-122"/>
              </a:rPr>
              <a:t>(</a:t>
            </a:r>
            <a:r>
              <a:rPr lang="en-US" altLang="zh-CN" sz="2600">
                <a:latin typeface="Times New Roman" panose="02020603050405020304" pitchFamily="18" charset="0"/>
                <a:ea typeface="微软雅黑" pitchFamily="34" charset="-122"/>
                <a:cs typeface="Times New Roman" pitchFamily="18" charset="0"/>
              </a:rPr>
              <a:t>1</a:t>
            </a:r>
            <a:r>
              <a:rPr lang="en-US" altLang="zh-CN" sz="2600">
                <a:latin typeface="微软雅黑" pitchFamily="34" charset="-122"/>
                <a:ea typeface="微软雅黑" pitchFamily="34" charset="-122"/>
              </a:rPr>
              <a:t>)</a:t>
            </a:r>
            <a:r>
              <a:rPr lang="zh-CN" altLang="en-US" sz="2600">
                <a:latin typeface="微软雅黑" pitchFamily="34" charset="-122"/>
                <a:ea typeface="微软雅黑" pitchFamily="34" charset="-122"/>
              </a:rPr>
              <a:t>游码未归零：使用游码未归零就调平的天平测量物体质量时，</a:t>
            </a:r>
            <a:r>
              <a:rPr lang="zh-CN" altLang="en-US" sz="2600">
                <a:solidFill>
                  <a:srgbClr val="FF0000"/>
                </a:solidFill>
                <a:latin typeface="微软雅黑" pitchFamily="34" charset="-122"/>
                <a:ea typeface="微软雅黑" pitchFamily="34" charset="-122"/>
              </a:rPr>
              <a:t>相当于在右盘中已放上一个与游码初始示数值相同的小砝码。</a:t>
            </a:r>
            <a:endParaRPr lang="en-US" altLang="zh-CN" sz="2600">
              <a:latin typeface="微软雅黑" pitchFamily="34" charset="-122"/>
              <a:ea typeface="微软雅黑" pitchFamily="34" charset="-122"/>
            </a:endParaRPr>
          </a:p>
        </p:txBody>
      </p:sp>
      <p:sp>
        <p:nvSpPr>
          <p:cNvPr id="19" name="圆角矩形 18"/>
          <p:cNvSpPr/>
          <p:nvPr>
            <p:custDataLst>
              <p:tags r:id="rId2"/>
            </p:custDataLst>
          </p:nvPr>
        </p:nvSpPr>
        <p:spPr>
          <a:xfrm>
            <a:off x="5773738" y="2919413"/>
            <a:ext cx="5216525" cy="2170112"/>
          </a:xfrm>
          <a:prstGeom prst="roundRect">
            <a:avLst/>
          </a:prstGeom>
          <a:solidFill>
            <a:schemeClr val="accent1">
              <a:lumMod val="20000"/>
              <a:lumOff val="80000"/>
            </a:schemeClr>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rPr>
              <a:t>物体的</a:t>
            </a:r>
            <a:r>
              <a:rPr lang="zh-CN" altLang="en-US" sz="2600">
                <a:solidFill>
                  <a:srgbClr val="FF0000"/>
                </a:solidFill>
              </a:rPr>
              <a:t>实际质量等于砝码质量和最后游码示数之和减去初始游码示数。</a:t>
            </a:r>
          </a:p>
        </p:txBody>
      </p:sp>
      <p:sp>
        <p:nvSpPr>
          <p:cNvPr id="21507" name="矩形 6"/>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1509" name="矩形 1"/>
          <p:cNvSpPr>
            <a:spLocks noChangeArrowheads="1"/>
          </p:cNvSpPr>
          <p:nvPr>
            <p:custDataLst>
              <p:tags r:id="rId5"/>
            </p:custDataLst>
          </p:nvPr>
        </p:nvSpPr>
        <p:spPr bwMode="auto">
          <a:xfrm>
            <a:off x="444500" y="585788"/>
            <a:ext cx="2852738" cy="620712"/>
          </a:xfrm>
          <a:prstGeom prst="rect">
            <a:avLst/>
          </a:prstGeom>
          <a:noFill/>
          <a:ln w="9525">
            <a:noFill/>
            <a:miter lim="800000"/>
          </a:ln>
        </p:spPr>
        <p:txBody>
          <a:bodyPr wrap="none">
            <a:spAutoFit/>
          </a:bodyPr>
          <a:lstStyle/>
          <a:p>
            <a:pPr>
              <a:lnSpc>
                <a:spcPct val="150000"/>
              </a:lnSpc>
            </a:pPr>
            <a:r>
              <a:rPr lang="en-US" altLang="zh-CN" sz="2600" b="1">
                <a:latin typeface="Times New Roman" panose="02020603050405020304" pitchFamily="18" charset="0"/>
                <a:ea typeface="微软雅黑" pitchFamily="34" charset="-122"/>
                <a:cs typeface="Times New Roman" pitchFamily="18" charset="0"/>
              </a:rPr>
              <a:t>3. </a:t>
            </a:r>
            <a:r>
              <a:rPr lang="zh-CN" altLang="en-US" sz="2600" b="1">
                <a:latin typeface="微软雅黑" pitchFamily="34" charset="-122"/>
                <a:ea typeface="微软雅黑" pitchFamily="34" charset="-122"/>
              </a:rPr>
              <a:t>天平的错误使用</a:t>
            </a:r>
            <a:endParaRPr lang="en-US" altLang="zh-CN" sz="2600" b="1">
              <a:latin typeface="微软雅黑" pitchFamily="34" charset="-122"/>
              <a:ea typeface="微软雅黑" pitchFamily="34" charset="-122"/>
            </a:endParaRPr>
          </a:p>
        </p:txBody>
      </p:sp>
      <p:pic>
        <p:nvPicPr>
          <p:cNvPr id="15" name="图片 14"/>
          <p:cNvPicPr>
            <a:picLocks noChangeAspect="1"/>
          </p:cNvPicPr>
          <p:nvPr>
            <p:custDataLst>
              <p:tags r:id="rId6"/>
            </p:custDataLst>
          </p:nvPr>
        </p:nvPicPr>
        <p:blipFill>
          <a:blip r:embed="rId8"/>
          <a:stretch>
            <a:fillRect/>
          </a:stretch>
        </p:blipFill>
        <p:spPr>
          <a:xfrm>
            <a:off x="1356738" y="2888588"/>
            <a:ext cx="3485425" cy="2269415"/>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444500" y="1230313"/>
            <a:ext cx="10701338" cy="1222375"/>
          </a:xfrm>
          <a:prstGeom prst="rect">
            <a:avLst/>
          </a:prstGeom>
          <a:noFill/>
          <a:ln w="9525">
            <a:noFill/>
            <a:miter lim="800000"/>
          </a:ln>
        </p:spPr>
        <p:txBody>
          <a:bodyPr>
            <a:spAutoFit/>
          </a:bodyPr>
          <a:lstStyle/>
          <a:p>
            <a:pPr>
              <a:lnSpc>
                <a:spcPct val="150000"/>
              </a:lnSpc>
            </a:pPr>
            <a:r>
              <a:rPr lang="en-US" altLang="zh-CN" sz="2600">
                <a:solidFill>
                  <a:srgbClr val="000000"/>
                </a:solidFill>
                <a:latin typeface="微软雅黑" pitchFamily="34" charset="-122"/>
                <a:ea typeface="微软雅黑" pitchFamily="34" charset="-122"/>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2</a:t>
            </a:r>
            <a:r>
              <a:rPr lang="en-US" altLang="zh-CN" sz="2600">
                <a:solidFill>
                  <a:srgbClr val="000000"/>
                </a:solidFill>
                <a:latin typeface="微软雅黑" pitchFamily="34" charset="-122"/>
                <a:ea typeface="微软雅黑" pitchFamily="34" charset="-122"/>
              </a:rPr>
              <a:t>) </a:t>
            </a:r>
            <a:r>
              <a:rPr lang="zh-CN" altLang="en-US" sz="2600">
                <a:solidFill>
                  <a:srgbClr val="000000"/>
                </a:solidFill>
                <a:latin typeface="微软雅黑" pitchFamily="34" charset="-122"/>
                <a:ea typeface="微软雅黑" pitchFamily="34" charset="-122"/>
              </a:rPr>
              <a:t>物、码放反：正确使用天平时，应该按照“左物右码”进行测量，此时物体的质量等于砝码的质量加上游码的读数。</a:t>
            </a:r>
          </a:p>
        </p:txBody>
      </p:sp>
      <p:sp>
        <p:nvSpPr>
          <p:cNvPr id="9" name="圆角矩形 8"/>
          <p:cNvSpPr/>
          <p:nvPr>
            <p:custDataLst>
              <p:tags r:id="rId2"/>
            </p:custDataLst>
          </p:nvPr>
        </p:nvSpPr>
        <p:spPr>
          <a:xfrm>
            <a:off x="5795963" y="2771775"/>
            <a:ext cx="5086350" cy="3021013"/>
          </a:xfrm>
          <a:prstGeom prst="roundRect">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rPr>
              <a:t>若错误地按照“左码右物”放置，则砝码的质量等于物体的质量加上游码的示数，则物体质量等于砝码质量减去游码的示数，即</a:t>
            </a:r>
            <a:r>
              <a:rPr lang="en-US" altLang="zh-CN" sz="2600" i="1">
                <a:solidFill>
                  <a:prstClr val="black"/>
                </a:solidFill>
                <a:latin typeface="Times New Roman" panose="02020603050405020304" pitchFamily="18" charset="0"/>
                <a:cs typeface="Times New Roman" pitchFamily="18" charset="0"/>
              </a:rPr>
              <a:t>m</a:t>
            </a:r>
            <a:r>
              <a:rPr lang="zh-CN" altLang="en-US" sz="2600" baseline="-25000">
                <a:solidFill>
                  <a:prstClr val="black"/>
                </a:solidFill>
              </a:rPr>
              <a:t>物</a:t>
            </a:r>
            <a:r>
              <a:rPr lang="en-US" altLang="zh-CN" sz="2600">
                <a:solidFill>
                  <a:prstClr val="black"/>
                </a:solidFill>
              </a:rPr>
              <a:t>=</a:t>
            </a:r>
            <a:r>
              <a:rPr lang="en-US" altLang="zh-CN" sz="2600" i="1">
                <a:solidFill>
                  <a:prstClr val="black"/>
                </a:solidFill>
                <a:latin typeface="Times New Roman" panose="02020603050405020304" pitchFamily="18" charset="0"/>
                <a:cs typeface="Times New Roman" pitchFamily="18" charset="0"/>
              </a:rPr>
              <a:t>m</a:t>
            </a:r>
            <a:r>
              <a:rPr lang="zh-CN" altLang="en-US" sz="2600" baseline="-25000">
                <a:solidFill>
                  <a:prstClr val="black"/>
                </a:solidFill>
              </a:rPr>
              <a:t>码</a:t>
            </a:r>
            <a:r>
              <a:rPr lang="en-US" altLang="zh-CN" sz="2600">
                <a:solidFill>
                  <a:prstClr val="black"/>
                </a:solidFill>
              </a:rPr>
              <a:t>-</a:t>
            </a:r>
            <a:r>
              <a:rPr lang="en-US" altLang="zh-CN" sz="2600" i="1">
                <a:solidFill>
                  <a:prstClr val="black"/>
                </a:solidFill>
                <a:latin typeface="Times New Roman" panose="02020603050405020304" pitchFamily="18" charset="0"/>
                <a:cs typeface="Times New Roman" pitchFamily="18" charset="0"/>
              </a:rPr>
              <a:t>m</a:t>
            </a:r>
            <a:r>
              <a:rPr lang="zh-CN" altLang="en-US" sz="2600" baseline="-25000">
                <a:solidFill>
                  <a:prstClr val="black"/>
                </a:solidFill>
              </a:rPr>
              <a:t>游</a:t>
            </a:r>
            <a:r>
              <a:rPr lang="zh-CN" altLang="en-US" sz="2600">
                <a:solidFill>
                  <a:prstClr val="black"/>
                </a:solidFill>
              </a:rPr>
              <a:t>。</a:t>
            </a:r>
          </a:p>
        </p:txBody>
      </p:sp>
      <p:sp>
        <p:nvSpPr>
          <p:cNvPr id="22531" name="矩形 9"/>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1" name="圆角矩形 10"/>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2533" name="矩形 12"/>
          <p:cNvSpPr>
            <a:spLocks noChangeArrowheads="1"/>
          </p:cNvSpPr>
          <p:nvPr>
            <p:custDataLst>
              <p:tags r:id="rId5"/>
            </p:custDataLst>
          </p:nvPr>
        </p:nvSpPr>
        <p:spPr bwMode="auto">
          <a:xfrm>
            <a:off x="444500" y="585788"/>
            <a:ext cx="2852738" cy="620712"/>
          </a:xfrm>
          <a:prstGeom prst="rect">
            <a:avLst/>
          </a:prstGeom>
          <a:noFill/>
          <a:ln w="9525">
            <a:noFill/>
            <a:miter lim="800000"/>
          </a:ln>
        </p:spPr>
        <p:txBody>
          <a:bodyPr wrap="none">
            <a:spAutoFit/>
          </a:bodyPr>
          <a:lstStyle/>
          <a:p>
            <a:pPr>
              <a:lnSpc>
                <a:spcPct val="150000"/>
              </a:lnSpc>
            </a:pPr>
            <a:r>
              <a:rPr lang="en-US" altLang="zh-CN" sz="2600" b="1">
                <a:latin typeface="Times New Roman" panose="02020603050405020304" pitchFamily="18" charset="0"/>
                <a:ea typeface="微软雅黑" pitchFamily="34" charset="-122"/>
                <a:cs typeface="Times New Roman" pitchFamily="18" charset="0"/>
              </a:rPr>
              <a:t>3. </a:t>
            </a:r>
            <a:r>
              <a:rPr lang="zh-CN" altLang="en-US" sz="2600" b="1">
                <a:latin typeface="微软雅黑" pitchFamily="34" charset="-122"/>
                <a:ea typeface="微软雅黑" pitchFamily="34" charset="-122"/>
              </a:rPr>
              <a:t>天平的错误使用</a:t>
            </a:r>
            <a:endParaRPr lang="en-US" altLang="zh-CN" sz="2600" b="1">
              <a:latin typeface="微软雅黑" pitchFamily="34" charset="-122"/>
              <a:ea typeface="微软雅黑" pitchFamily="34" charset="-122"/>
            </a:endParaRPr>
          </a:p>
        </p:txBody>
      </p:sp>
      <p:pic>
        <p:nvPicPr>
          <p:cNvPr id="12" name="图片 11"/>
          <p:cNvPicPr>
            <a:picLocks noChangeAspect="1"/>
          </p:cNvPicPr>
          <p:nvPr>
            <p:custDataLst>
              <p:tags r:id="rId6"/>
            </p:custDataLst>
          </p:nvPr>
        </p:nvPicPr>
        <p:blipFill>
          <a:blip r:embed="rId8"/>
          <a:stretch>
            <a:fillRect/>
          </a:stretch>
        </p:blipFill>
        <p:spPr bwMode="auto">
          <a:xfrm>
            <a:off x="1439863" y="2771775"/>
            <a:ext cx="3565525" cy="233362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46075" y="617538"/>
            <a:ext cx="11298238" cy="2862262"/>
          </a:xfrm>
          <a:prstGeom prst="rect">
            <a:avLst/>
          </a:prstGeom>
          <a:noFill/>
        </p:spPr>
        <p:txBody>
          <a:bodyPr>
            <a:spAutoFit/>
          </a:bodyPr>
          <a:lstStyle/>
          <a:p>
            <a:pPr algn="just" fontAlgn="auto">
              <a:lnSpc>
                <a:spcPct val="150000"/>
              </a:lnSpc>
              <a:spcBef>
                <a:spcPct val="0"/>
              </a:spcBef>
              <a:spcAft>
                <a:spcPct val="0"/>
              </a:spcAft>
              <a:defRPr/>
            </a:pPr>
            <a:r>
              <a:rPr lang="en-US" altLang="zh-CN" sz="2400">
                <a:solidFill>
                  <a:prstClr val="black"/>
                </a:solidFill>
                <a:latin typeface="+mn-lt"/>
                <a:ea typeface="+mn-ea"/>
                <a:cs typeface="微软雅黑" panose="020B0503020204020204" charset="-122"/>
                <a:sym typeface="+mn-ea"/>
              </a:rPr>
              <a:t>(</a:t>
            </a:r>
            <a:r>
              <a:rPr lang="zh-CN" altLang="en-US" sz="2400" kern="0">
                <a:solidFill>
                  <a:srgbClr val="C00000"/>
                </a:solidFill>
                <a:latin typeface="楷体" pitchFamily="49" charset="-122"/>
                <a:ea typeface="楷体" pitchFamily="49" charset="-122"/>
                <a:cs typeface="楷体" panose="02010609060101010101" pitchFamily="49" charset="-122"/>
                <a:sym typeface="Helvetica"/>
              </a:rPr>
              <a:t>枣庄中考</a:t>
            </a:r>
            <a:r>
              <a:rPr lang="en-US" altLang="zh-CN" sz="2400">
                <a:solidFill>
                  <a:prstClr val="black"/>
                </a:solidFill>
                <a:latin typeface="+mn-lt"/>
                <a:ea typeface="+mn-ea"/>
                <a:cs typeface="微软雅黑" panose="020B0503020204020204" charset="-122"/>
                <a:sym typeface="+mn-ea"/>
              </a:rPr>
              <a:t>)</a:t>
            </a:r>
            <a:r>
              <a:rPr lang="zh-CN" altLang="en-US" sz="2400">
                <a:solidFill>
                  <a:prstClr val="black"/>
                </a:solidFill>
                <a:latin typeface="+mn-lt"/>
                <a:ea typeface="+mn-ea"/>
                <a:cs typeface="微软雅黑" panose="020B0503020204020204" charset="-122"/>
                <a:sym typeface="+mn-ea"/>
              </a:rPr>
              <a:t>在物理实验操作考试中，小红抽到的试题是“测量石块的质量”。她将天平放在水平桌面上，移动游码至标尺左端的</a:t>
            </a:r>
            <a:r>
              <a:rPr lang="en-US" altLang="zh-CN" sz="2400" baseline="-25000">
                <a:solidFill>
                  <a:prstClr val="black"/>
                </a:solidFill>
                <a:latin typeface="+mn-lt"/>
                <a:ea typeface="+mn-ea"/>
                <a:cs typeface="微软雅黑" panose="020B0503020204020204" charset="-122"/>
                <a:sym typeface="+mn-ea"/>
              </a:rPr>
              <a:t>________________</a:t>
            </a:r>
            <a:r>
              <a:rPr lang="zh-CN" altLang="en-US" sz="2400">
                <a:solidFill>
                  <a:prstClr val="black"/>
                </a:solidFill>
                <a:latin typeface="+mn-lt"/>
                <a:ea typeface="+mn-ea"/>
                <a:cs typeface="微软雅黑" panose="020B0503020204020204" charset="-122"/>
                <a:sym typeface="+mn-ea"/>
              </a:rPr>
              <a:t>处，若此时指针偏向分度盘中央刻度线的左侧，她应将平衡螺母向</a:t>
            </a:r>
            <a:r>
              <a:rPr lang="en-US" altLang="zh-CN" sz="2400" baseline="-25000">
                <a:solidFill>
                  <a:prstClr val="black"/>
                </a:solidFill>
                <a:latin typeface="+mn-lt"/>
                <a:ea typeface="+mn-ea"/>
                <a:cs typeface="微软雅黑" panose="020B0503020204020204" charset="-122"/>
                <a:sym typeface="+mn-ea"/>
              </a:rPr>
              <a:t>________</a:t>
            </a:r>
            <a:r>
              <a:rPr lang="zh-CN" altLang="en-US" sz="2400">
                <a:solidFill>
                  <a:prstClr val="black"/>
                </a:solidFill>
                <a:latin typeface="+mn-lt"/>
                <a:ea typeface="+mn-ea"/>
                <a:cs typeface="微软雅黑" panose="020B0503020204020204" charset="-122"/>
                <a:sym typeface="+mn-ea"/>
              </a:rPr>
              <a:t>调节，直到天平平衡。测量时，小红将石块放在天平左盘，右盘加减砝码，并移动游码的位置，天平平衡时砝码使用情况和游码位置如图所示，则石块的质量为</a:t>
            </a:r>
            <a:r>
              <a:rPr lang="en-US" altLang="zh-CN" sz="2400" baseline="-25000">
                <a:solidFill>
                  <a:prstClr val="black"/>
                </a:solidFill>
                <a:latin typeface="+mn-lt"/>
                <a:ea typeface="+mn-ea"/>
                <a:cs typeface="微软雅黑" panose="020B0503020204020204" charset="-122"/>
                <a:sym typeface="+mn-ea"/>
              </a:rPr>
              <a:t>___________</a:t>
            </a:r>
            <a:r>
              <a:rPr lang="en-US" altLang="zh-CN" sz="2400">
                <a:solidFill>
                  <a:prstClr val="black"/>
                </a:solidFill>
                <a:latin typeface="Times New Roman" panose="02020603050405020304" pitchFamily="18" charset="0"/>
                <a:ea typeface="+mn-ea"/>
                <a:cs typeface="Times New Roman" pitchFamily="18" charset="0"/>
                <a:sym typeface="+mn-ea"/>
              </a:rPr>
              <a:t>g</a:t>
            </a:r>
            <a:r>
              <a:rPr lang="zh-CN" altLang="en-US" sz="2400">
                <a:solidFill>
                  <a:prstClr val="black"/>
                </a:solidFill>
                <a:latin typeface="+mn-lt"/>
                <a:ea typeface="+mn-ea"/>
                <a:cs typeface="微软雅黑" panose="020B0503020204020204" charset="-122"/>
                <a:sym typeface="+mn-ea"/>
              </a:rPr>
              <a:t>。</a:t>
            </a:r>
            <a:endParaRPr lang="zh-CN" altLang="en-US" sz="2400">
              <a:solidFill>
                <a:prstClr val="black"/>
              </a:solidFill>
              <a:latin typeface="+mn-lt"/>
              <a:ea typeface="+mn-ea"/>
              <a:cs typeface="微软雅黑" panose="020B0503020204020204" charset="-122"/>
            </a:endParaRPr>
          </a:p>
        </p:txBody>
      </p:sp>
      <p:sp>
        <p:nvSpPr>
          <p:cNvPr id="9" name="椭圆 8"/>
          <p:cNvSpPr/>
          <p:nvPr>
            <p:custDataLst>
              <p:tags r:id="rId2"/>
            </p:custDataLst>
          </p:nvPr>
        </p:nvSpPr>
        <p:spPr>
          <a:xfrm>
            <a:off x="8540750" y="4392613"/>
            <a:ext cx="552450" cy="3968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1" name="椭圆 10"/>
          <p:cNvSpPr/>
          <p:nvPr>
            <p:custDataLst>
              <p:tags r:id="rId3"/>
            </p:custDataLst>
          </p:nvPr>
        </p:nvSpPr>
        <p:spPr>
          <a:xfrm>
            <a:off x="9439275" y="4548188"/>
            <a:ext cx="695325" cy="4667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23556" name="图片 1"/>
          <p:cNvPicPr>
            <a:picLocks noChangeAspect="1"/>
          </p:cNvPicPr>
          <p:nvPr>
            <p:custDataLst>
              <p:tags r:id="rId4"/>
            </p:custDataLst>
          </p:nvPr>
        </p:nvPicPr>
        <p:blipFill>
          <a:blip r:embed="rId12">
            <a:clrChange>
              <a:clrFrom>
                <a:srgbClr val="FFFDEA"/>
              </a:clrFrom>
              <a:clrTo>
                <a:srgbClr val="FFFDEA">
                  <a:alpha val="0"/>
                </a:srgbClr>
              </a:clrTo>
            </a:clrChange>
          </a:blip>
          <a:stretch>
            <a:fillRect/>
          </a:stretch>
        </p:blipFill>
        <p:spPr bwMode="auto">
          <a:xfrm>
            <a:off x="9236075" y="3106738"/>
            <a:ext cx="2408238" cy="1554162"/>
          </a:xfrm>
          <a:prstGeom prst="rect">
            <a:avLst/>
          </a:prstGeom>
          <a:noFill/>
          <a:ln w="9525">
            <a:noFill/>
            <a:miter lim="800000"/>
          </a:ln>
        </p:spPr>
      </p:pic>
      <p:sp>
        <p:nvSpPr>
          <p:cNvPr id="23557" name="矩形 7"/>
          <p:cNvSpPr>
            <a:spLocks noChangeArrowheads="1"/>
          </p:cNvSpPr>
          <p:nvPr>
            <p:custDataLst>
              <p:tags r:id="rId5"/>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12" name="圆角矩形 11"/>
          <p:cNvSpPr/>
          <p:nvPr>
            <p:custDataLst>
              <p:tags r:id="rId6"/>
            </p:custDataLst>
          </p:nvPr>
        </p:nvSpPr>
        <p:spPr>
          <a:xfrm>
            <a:off x="0" y="25400"/>
            <a:ext cx="1844675" cy="40322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1</a:t>
            </a:r>
            <a:endParaRPr lang="zh-CN" altLang="en-US" sz="2600" b="1">
              <a:solidFill>
                <a:prstClr val="white"/>
              </a:solidFill>
              <a:sym typeface="+mn-ea"/>
            </a:endParaRPr>
          </a:p>
        </p:txBody>
      </p:sp>
      <p:sp>
        <p:nvSpPr>
          <p:cNvPr id="4" name="矩形 3"/>
          <p:cNvSpPr>
            <a:spLocks noChangeArrowheads="1"/>
          </p:cNvSpPr>
          <p:nvPr>
            <p:custDataLst>
              <p:tags r:id="rId7"/>
            </p:custDataLst>
          </p:nvPr>
        </p:nvSpPr>
        <p:spPr bwMode="auto">
          <a:xfrm>
            <a:off x="6715125" y="1289050"/>
            <a:ext cx="1508125" cy="461963"/>
          </a:xfrm>
          <a:prstGeom prst="rect">
            <a:avLst/>
          </a:prstGeom>
          <a:noFill/>
          <a:ln w="9525">
            <a:noFill/>
            <a:miter lim="800000"/>
          </a:ln>
        </p:spPr>
        <p:txBody>
          <a:bodyPr wrap="none">
            <a:spAutoFit/>
          </a:bodyPr>
          <a:lstStyle/>
          <a:p>
            <a:r>
              <a:rPr lang="zh-CN" altLang="en-US" sz="2400">
                <a:solidFill>
                  <a:srgbClr val="FF0000"/>
                </a:solidFill>
                <a:latin typeface="微软雅黑" pitchFamily="34" charset="-122"/>
                <a:ea typeface="微软雅黑" pitchFamily="34" charset="-122"/>
                <a:sym typeface="+mn-ea"/>
              </a:rPr>
              <a:t>零刻度线 </a:t>
            </a:r>
            <a:endParaRPr lang="zh-CN" altLang="en-US" sz="2400">
              <a:latin typeface="微软雅黑" pitchFamily="34" charset="-122"/>
              <a:ea typeface="微软雅黑" pitchFamily="34" charset="-122"/>
            </a:endParaRPr>
          </a:p>
        </p:txBody>
      </p:sp>
      <p:sp>
        <p:nvSpPr>
          <p:cNvPr id="5" name="矩形 4"/>
          <p:cNvSpPr>
            <a:spLocks noChangeArrowheads="1"/>
          </p:cNvSpPr>
          <p:nvPr>
            <p:custDataLst>
              <p:tags r:id="rId8"/>
            </p:custDataLst>
          </p:nvPr>
        </p:nvSpPr>
        <p:spPr bwMode="auto">
          <a:xfrm>
            <a:off x="6064250" y="1854200"/>
            <a:ext cx="492125" cy="460375"/>
          </a:xfrm>
          <a:prstGeom prst="rect">
            <a:avLst/>
          </a:prstGeom>
          <a:noFill/>
          <a:ln w="9525">
            <a:noFill/>
            <a:miter lim="800000"/>
          </a:ln>
        </p:spPr>
        <p:txBody>
          <a:bodyPr wrap="none">
            <a:spAutoFit/>
          </a:bodyPr>
          <a:lstStyle/>
          <a:p>
            <a:r>
              <a:rPr lang="zh-CN" altLang="en-US" sz="2400">
                <a:solidFill>
                  <a:srgbClr val="FF0000"/>
                </a:solidFill>
                <a:latin typeface="微软雅黑" pitchFamily="34" charset="-122"/>
                <a:ea typeface="微软雅黑" pitchFamily="34" charset="-122"/>
                <a:sym typeface="+mn-ea"/>
              </a:rPr>
              <a:t>右</a:t>
            </a:r>
            <a:endParaRPr lang="zh-CN" altLang="en-US" sz="2400">
              <a:latin typeface="微软雅黑" pitchFamily="34" charset="-122"/>
              <a:ea typeface="微软雅黑" pitchFamily="34" charset="-122"/>
            </a:endParaRPr>
          </a:p>
        </p:txBody>
      </p:sp>
      <p:sp>
        <p:nvSpPr>
          <p:cNvPr id="6" name="矩形 5"/>
          <p:cNvSpPr>
            <a:spLocks noChangeArrowheads="1"/>
          </p:cNvSpPr>
          <p:nvPr>
            <p:custDataLst>
              <p:tags r:id="rId9"/>
            </p:custDataLst>
          </p:nvPr>
        </p:nvSpPr>
        <p:spPr bwMode="auto">
          <a:xfrm>
            <a:off x="6084888" y="2851150"/>
            <a:ext cx="723900" cy="646113"/>
          </a:xfrm>
          <a:prstGeom prst="rect">
            <a:avLst/>
          </a:prstGeom>
          <a:noFill/>
          <a:ln w="9525">
            <a:noFill/>
            <a:miter lim="800000"/>
          </a:ln>
        </p:spPr>
        <p:txBody>
          <a:bodyPr wrap="none">
            <a:spAutoFit/>
          </a:bodyPr>
          <a:lstStyle/>
          <a:p>
            <a:pPr algn="just">
              <a:lnSpc>
                <a:spcPct val="150000"/>
              </a:lnSpc>
            </a:pP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74.4</a:t>
            </a:r>
            <a:endParaRPr lang="zh-CN" altLang="en-US" sz="2400">
              <a:solidFill>
                <a:srgbClr val="FF0000"/>
              </a:solidFill>
              <a:latin typeface="Times New Roman" panose="02020603050405020304" pitchFamily="18" charset="0"/>
              <a:ea typeface="微软雅黑" pitchFamily="34" charset="-122"/>
              <a:cs typeface="Times New Roman" panose="02020603050405020304" pitchFamily="18" charset="0"/>
            </a:endParaRPr>
          </a:p>
        </p:txBody>
      </p:sp>
      <p:sp>
        <p:nvSpPr>
          <p:cNvPr id="13" name="圆角矩形 12"/>
          <p:cNvSpPr/>
          <p:nvPr>
            <p:custDataLst>
              <p:tags r:id="rId10"/>
            </p:custDataLst>
          </p:nvPr>
        </p:nvSpPr>
        <p:spPr>
          <a:xfrm>
            <a:off x="346075" y="3529013"/>
            <a:ext cx="8747125" cy="2827337"/>
          </a:xfrm>
          <a:prstGeom prst="roundRect">
            <a:avLst/>
          </a:prstGeom>
          <a:solidFill>
            <a:schemeClr val="accent1">
              <a:lumMod val="20000"/>
              <a:lumOff val="80000"/>
            </a:schemeClr>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400">
                <a:solidFill>
                  <a:srgbClr val="FF0000"/>
                </a:solidFill>
                <a:cs typeface="微软雅黑" panose="020B0503020204020204" charset="-122"/>
                <a:sym typeface="+mn-ea"/>
              </a:rPr>
              <a:t>解析：</a:t>
            </a:r>
            <a:r>
              <a:rPr lang="zh-CN" altLang="en-US" sz="2400">
                <a:solidFill>
                  <a:prstClr val="black"/>
                </a:solidFill>
                <a:cs typeface="微软雅黑" panose="020B0503020204020204" charset="-122"/>
                <a:sym typeface="+mn-ea"/>
              </a:rPr>
              <a:t>用天平测量质量时，应将天平放在水平桌面上，再将游码置于标尺左端的零刻度线处，然后调节天平。若发现指针偏向中央刻度线的左侧，则应向右移动平衡螺母直至天平平衡。由题图知，标尺的分度值为</a:t>
            </a:r>
            <a:r>
              <a:rPr lang="en-US" altLang="zh-CN" sz="2400">
                <a:solidFill>
                  <a:prstClr val="black"/>
                </a:solidFill>
                <a:latin typeface="Times New Roman" panose="02020603050405020304" pitchFamily="18" charset="0"/>
                <a:cs typeface="Times New Roman" pitchFamily="18" charset="0"/>
                <a:sym typeface="+mn-ea"/>
              </a:rPr>
              <a:t>0.2g</a:t>
            </a:r>
            <a:r>
              <a:rPr lang="zh-CN" altLang="en-US" sz="2400">
                <a:solidFill>
                  <a:prstClr val="black"/>
                </a:solidFill>
                <a:cs typeface="微软雅黑" panose="020B0503020204020204" charset="-122"/>
                <a:sym typeface="+mn-ea"/>
              </a:rPr>
              <a:t>，游码读数为</a:t>
            </a:r>
            <a:r>
              <a:rPr lang="en-US" altLang="zh-CN" sz="2400">
                <a:solidFill>
                  <a:prstClr val="black"/>
                </a:solidFill>
                <a:latin typeface="Times New Roman" panose="02020603050405020304" pitchFamily="18" charset="0"/>
                <a:cs typeface="Times New Roman" pitchFamily="18" charset="0"/>
                <a:sym typeface="+mn-ea"/>
              </a:rPr>
              <a:t>4.4g</a:t>
            </a:r>
            <a:r>
              <a:rPr lang="zh-CN" altLang="en-US" sz="2400">
                <a:solidFill>
                  <a:prstClr val="black"/>
                </a:solidFill>
                <a:cs typeface="微软雅黑" panose="020B0503020204020204" charset="-122"/>
                <a:sym typeface="+mn-ea"/>
              </a:rPr>
              <a:t>，石块的质量</a:t>
            </a:r>
            <a:r>
              <a:rPr lang="en-US" altLang="zh-CN" sz="2400" i="1">
                <a:solidFill>
                  <a:prstClr val="black"/>
                </a:solidFill>
                <a:latin typeface="Times New Roman" panose="02020603050405020304" pitchFamily="18" charset="0"/>
                <a:cs typeface="Times New Roman" pitchFamily="18" charset="0"/>
                <a:sym typeface="+mn-ea"/>
              </a:rPr>
              <a:t>m</a:t>
            </a:r>
            <a:r>
              <a:rPr lang="en-US" altLang="zh-CN" sz="2400">
                <a:solidFill>
                  <a:prstClr val="black"/>
                </a:solidFill>
                <a:cs typeface="微软雅黑" panose="020B0503020204020204" charset="-122"/>
                <a:sym typeface="+mn-ea"/>
              </a:rPr>
              <a:t>=</a:t>
            </a:r>
            <a:r>
              <a:rPr lang="en-US" altLang="zh-CN" sz="2400">
                <a:solidFill>
                  <a:prstClr val="black"/>
                </a:solidFill>
                <a:latin typeface="Times New Roman" panose="02020603050405020304" pitchFamily="18" charset="0"/>
                <a:cs typeface="Times New Roman" pitchFamily="18" charset="0"/>
                <a:sym typeface="+mn-ea"/>
              </a:rPr>
              <a:t>50g</a:t>
            </a:r>
            <a:r>
              <a:rPr lang="en-US" altLang="zh-CN" sz="2400">
                <a:solidFill>
                  <a:prstClr val="black"/>
                </a:solidFill>
                <a:cs typeface="微软雅黑" panose="020B0503020204020204" charset="-122"/>
                <a:sym typeface="+mn-ea"/>
              </a:rPr>
              <a:t>+</a:t>
            </a:r>
            <a:r>
              <a:rPr lang="en-US" altLang="zh-CN" sz="2400">
                <a:solidFill>
                  <a:prstClr val="black"/>
                </a:solidFill>
                <a:latin typeface="Times New Roman" panose="02020603050405020304" pitchFamily="18" charset="0"/>
                <a:cs typeface="Times New Roman" pitchFamily="18" charset="0"/>
                <a:sym typeface="+mn-ea"/>
              </a:rPr>
              <a:t>20g</a:t>
            </a:r>
            <a:r>
              <a:rPr lang="en-US" altLang="zh-CN" sz="2400">
                <a:solidFill>
                  <a:prstClr val="black"/>
                </a:solidFill>
                <a:cs typeface="微软雅黑" panose="020B0503020204020204" charset="-122"/>
                <a:sym typeface="+mn-ea"/>
              </a:rPr>
              <a:t>+</a:t>
            </a:r>
            <a:r>
              <a:rPr lang="en-US" altLang="zh-CN" sz="2400">
                <a:solidFill>
                  <a:prstClr val="black"/>
                </a:solidFill>
                <a:latin typeface="Times New Roman" panose="02020603050405020304" pitchFamily="18" charset="0"/>
                <a:cs typeface="Times New Roman" pitchFamily="18" charset="0"/>
                <a:sym typeface="+mn-ea"/>
              </a:rPr>
              <a:t>4.4g</a:t>
            </a:r>
            <a:r>
              <a:rPr lang="en-US" altLang="zh-CN" sz="2400">
                <a:solidFill>
                  <a:prstClr val="black"/>
                </a:solidFill>
                <a:cs typeface="微软雅黑" panose="020B0503020204020204" charset="-122"/>
                <a:sym typeface="+mn-ea"/>
              </a:rPr>
              <a:t>=</a:t>
            </a:r>
            <a:r>
              <a:rPr lang="en-US" altLang="zh-CN" sz="2400">
                <a:solidFill>
                  <a:prstClr val="black"/>
                </a:solidFill>
                <a:latin typeface="Times New Roman" panose="02020603050405020304" pitchFamily="18" charset="0"/>
                <a:cs typeface="Times New Roman" pitchFamily="18" charset="0"/>
                <a:sym typeface="+mn-ea"/>
              </a:rPr>
              <a:t>74.4g</a:t>
            </a:r>
            <a:r>
              <a:rPr lang="zh-CN" altLang="en-US" sz="2400">
                <a:solidFill>
                  <a:prstClr val="black"/>
                </a:solidFill>
                <a:cs typeface="Times New Roman" pitchFamily="18" charset="0"/>
                <a:sym typeface="+mn-ea"/>
              </a:rPr>
              <a:t>。</a:t>
            </a:r>
            <a:endParaRPr lang="en-US" altLang="zh-CN" sz="2400">
              <a:solidFill>
                <a:prstClr val="black"/>
              </a:solidFill>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5"/>
          <p:cNvSpPr>
            <a:spLocks noChangeArrowheads="1"/>
          </p:cNvSpPr>
          <p:nvPr>
            <p:custDataLst>
              <p:tags r:id="rId1"/>
            </p:custDataLst>
          </p:nvPr>
        </p:nvSpPr>
        <p:spPr bwMode="auto">
          <a:xfrm>
            <a:off x="388938" y="1196975"/>
            <a:ext cx="6881812" cy="738188"/>
          </a:xfrm>
          <a:prstGeom prst="rect">
            <a:avLst/>
          </a:prstGeom>
          <a:noFill/>
          <a:ln w="9525">
            <a:noFill/>
            <a:miter lim="800000"/>
          </a:ln>
        </p:spPr>
        <p:txBody>
          <a:bodyPr>
            <a:spAutoFit/>
          </a:bodyPr>
          <a:lstStyle/>
          <a:p>
            <a:pPr>
              <a:lnSpc>
                <a:spcPct val="150000"/>
              </a:lnSpc>
              <a:buFont typeface="Arial"/>
              <a:buNone/>
            </a:pPr>
            <a:r>
              <a:rPr lang="zh-CN" altLang="en-US" sz="2800" b="1">
                <a:solidFill>
                  <a:srgbClr val="000000"/>
                </a:solidFill>
                <a:latin typeface="微软雅黑" pitchFamily="34" charset="-122"/>
                <a:ea typeface="微软雅黑" pitchFamily="34" charset="-122"/>
              </a:rPr>
              <a:t>实验一：用天平测量出固体</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橡皮</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的质量</a:t>
            </a:r>
            <a:endParaRPr lang="en-US" altLang="zh-CN" sz="2800" b="1">
              <a:solidFill>
                <a:srgbClr val="000000"/>
              </a:solidFill>
              <a:latin typeface="微软雅黑" pitchFamily="34" charset="-122"/>
              <a:ea typeface="微软雅黑" pitchFamily="34" charset="-122"/>
            </a:endParaRPr>
          </a:p>
        </p:txBody>
      </p:sp>
      <p:grpSp>
        <p:nvGrpSpPr>
          <p:cNvPr id="24578" name="组合 6"/>
          <p:cNvGrpSpPr/>
          <p:nvPr>
            <p:custDataLst>
              <p:tags r:id="rId2"/>
            </p:custDataLst>
          </p:nvPr>
        </p:nvGrpSpPr>
        <p:grpSpPr>
          <a:xfrm>
            <a:off x="360363" y="506413"/>
            <a:ext cx="6910387" cy="703262"/>
            <a:chOff x="256491" y="589271"/>
            <a:chExt cx="6909264" cy="703206"/>
          </a:xfrm>
        </p:grpSpPr>
        <p:sp>
          <p:nvSpPr>
            <p:cNvPr id="24585" name="文本框 7"/>
            <p:cNvSpPr txBox="1">
              <a:spLocks noChangeArrowheads="1"/>
            </p:cNvSpPr>
            <p:nvPr>
              <p:custDataLst>
                <p:tags r:id="rId9"/>
              </p:custDataLst>
            </p:nvPr>
          </p:nvSpPr>
          <p:spPr bwMode="auto">
            <a:xfrm>
              <a:off x="256491" y="589271"/>
              <a:ext cx="6909264" cy="703206"/>
            </a:xfrm>
            <a:prstGeom prst="rect">
              <a:avLst/>
            </a:prstGeom>
            <a:noFill/>
            <a:ln w="9525">
              <a:noFill/>
              <a:miter lim="800000"/>
            </a:ln>
          </p:spPr>
          <p:txBody>
            <a:bodyPr wrap="none">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用天平测量固体和液体的质量</a:t>
              </a:r>
            </a:p>
          </p:txBody>
        </p:sp>
        <p:sp>
          <p:nvSpPr>
            <p:cNvPr id="9" name="椭圆 8"/>
            <p:cNvSpPr/>
            <p:nvPr>
              <p:custDataLst>
                <p:tags r:id="rId10"/>
              </p:custDataLst>
            </p:nvPr>
          </p:nvSpPr>
          <p:spPr>
            <a:xfrm>
              <a:off x="1534220" y="774993"/>
              <a:ext cx="444428" cy="46192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2</a:t>
              </a:r>
              <a:endParaRPr lang="zh-CN" altLang="en-US" sz="2600" b="1">
                <a:solidFill>
                  <a:prstClr val="white"/>
                </a:solidFill>
              </a:endParaRPr>
            </a:p>
          </p:txBody>
        </p:sp>
      </p:grpSp>
      <p:sp>
        <p:nvSpPr>
          <p:cNvPr id="82" name="椭圆 81"/>
          <p:cNvSpPr/>
          <p:nvPr>
            <p:custDataLst>
              <p:tags r:id="rId3"/>
            </p:custDataLst>
          </p:nvPr>
        </p:nvSpPr>
        <p:spPr>
          <a:xfrm>
            <a:off x="2627313" y="2576513"/>
            <a:ext cx="358775" cy="2349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580" name="矩形 10"/>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2" name="圆角矩形 11"/>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4582" name="矩形 1"/>
          <p:cNvSpPr>
            <a:spLocks noChangeArrowheads="1"/>
          </p:cNvSpPr>
          <p:nvPr>
            <p:custDataLst>
              <p:tags r:id="rId6"/>
            </p:custDataLst>
          </p:nvPr>
        </p:nvSpPr>
        <p:spPr bwMode="auto">
          <a:xfrm>
            <a:off x="360363" y="1879600"/>
            <a:ext cx="11218862" cy="3416300"/>
          </a:xfrm>
          <a:prstGeom prst="rect">
            <a:avLst/>
          </a:prstGeom>
          <a:noFill/>
          <a:ln w="9525">
            <a:noFill/>
            <a:miter lim="800000"/>
          </a:ln>
        </p:spPr>
        <p:txBody>
          <a:bodyPr>
            <a:spAutoFit/>
          </a:bodyPr>
          <a:lstStyle/>
          <a:p>
            <a:pPr algn="just" defTabSz="815975">
              <a:lnSpc>
                <a:spcPct val="150000"/>
              </a:lnSpc>
            </a:pPr>
            <a:r>
              <a:rPr lang="zh-CN" altLang="en-US" sz="2400">
                <a:solidFill>
                  <a:srgbClr val="FF0000"/>
                </a:solidFill>
                <a:latin typeface="Times New Roman" panose="02020603050405020304" pitchFamily="18" charset="0"/>
                <a:ea typeface="微软雅黑" pitchFamily="34" charset="-122"/>
                <a:cs typeface="Times New Roman" pitchFamily="18" charset="0"/>
              </a:rPr>
              <a:t>实验步骤：</a:t>
            </a:r>
            <a:endParaRPr lang="en-US" altLang="zh-CN" sz="2400">
              <a:solidFill>
                <a:srgbClr val="FF0000"/>
              </a:solidFill>
              <a:latin typeface="Times New Roman" panose="02020603050405020304" pitchFamily="18" charset="0"/>
              <a:ea typeface="微软雅黑" pitchFamily="34" charset="-122"/>
              <a:cs typeface="Times New Roman" panose="02020603050405020304" pitchFamily="18" charset="0"/>
            </a:endParaRPr>
          </a:p>
          <a:p>
            <a:pPr algn="just" defTabSz="815975">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1</a:t>
            </a:r>
            <a:r>
              <a:rPr lang="zh-CN" altLang="en-US" sz="2400">
                <a:solidFill>
                  <a:srgbClr val="000000"/>
                </a:solidFill>
                <a:latin typeface="Times New Roman" panose="02020603050405020304" pitchFamily="18" charset="0"/>
                <a:ea typeface="微软雅黑" pitchFamily="34" charset="-122"/>
                <a:cs typeface="Times New Roman" pitchFamily="18" charset="0"/>
              </a:rPr>
              <a:t>）按天平使用步骤中“放平、拨零、调平衡”的要求将天平调平衡；</a:t>
            </a:r>
            <a:endParaRPr lang="en-US" altLang="zh-CN" sz="2400">
              <a:solidFill>
                <a:srgbClr val="000000"/>
              </a:solidFill>
              <a:latin typeface="Times New Roman" panose="02020603050405020304" pitchFamily="18" charset="0"/>
              <a:ea typeface="微软雅黑" pitchFamily="34" charset="-122"/>
              <a:cs typeface="Times New Roman" panose="02020603050405020304" pitchFamily="18" charset="0"/>
            </a:endParaRPr>
          </a:p>
          <a:p>
            <a:pPr algn="just" defTabSz="815975">
              <a:lnSpc>
                <a:spcPct val="150000"/>
              </a:lnSpc>
            </a:pPr>
            <a:r>
              <a:rPr lang="zh-CN" altLang="en-US"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2</a:t>
            </a:r>
            <a:r>
              <a:rPr lang="zh-CN" altLang="en-US" sz="2400">
                <a:solidFill>
                  <a:srgbClr val="000000"/>
                </a:solidFill>
                <a:latin typeface="微软雅黑" pitchFamily="34" charset="-122"/>
                <a:ea typeface="微软雅黑" pitchFamily="34" charset="-122"/>
              </a:rPr>
              <a:t>）称量前估计一下橡皮的质量，将橡皮放入天平的左盘中，用镊子按“先大后小”的顺序往右盘中加减砝码，最后移动游码，直至横梁恢复平衡。</a:t>
            </a:r>
            <a:endParaRPr lang="en-US" altLang="zh-CN" sz="2400">
              <a:solidFill>
                <a:srgbClr val="000000"/>
              </a:solidFill>
              <a:latin typeface="微软雅黑" pitchFamily="34" charset="-122"/>
              <a:ea typeface="微软雅黑" pitchFamily="34" charset="-122"/>
            </a:endParaRPr>
          </a:p>
          <a:p>
            <a:pPr algn="just" defTabSz="815975">
              <a:lnSpc>
                <a:spcPct val="150000"/>
              </a:lnSpc>
            </a:pPr>
            <a:r>
              <a:rPr lang="zh-CN" altLang="en-US"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3</a:t>
            </a:r>
            <a:r>
              <a:rPr lang="zh-CN" altLang="en-US" sz="2400">
                <a:solidFill>
                  <a:srgbClr val="000000"/>
                </a:solidFill>
                <a:latin typeface="微软雅黑" pitchFamily="34" charset="-122"/>
                <a:ea typeface="微软雅黑" pitchFamily="34" charset="-122"/>
              </a:rPr>
              <a:t>）记录数据，天平平衡后所测物体的质量：</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zh-CN" altLang="en-US" sz="2400" baseline="-25000">
                <a:solidFill>
                  <a:srgbClr val="000000"/>
                </a:solidFill>
                <a:latin typeface="微软雅黑" pitchFamily="34" charset="-122"/>
                <a:ea typeface="微软雅黑" pitchFamily="34" charset="-122"/>
              </a:rPr>
              <a:t>被测物</a:t>
            </a:r>
            <a:r>
              <a:rPr lang="en-US" altLang="zh-CN" sz="2400">
                <a:solidFill>
                  <a:srgbClr val="000000"/>
                </a:solidFill>
                <a:latin typeface="微软雅黑" pitchFamily="34" charset="-122"/>
                <a:ea typeface="微软雅黑" pitchFamily="34" charset="-122"/>
              </a:rPr>
              <a:t>= </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zh-CN" altLang="en-US" sz="2400" baseline="-25000">
                <a:solidFill>
                  <a:srgbClr val="000000"/>
                </a:solidFill>
                <a:latin typeface="微软雅黑" pitchFamily="34" charset="-122"/>
                <a:ea typeface="微软雅黑" pitchFamily="34" charset="-122"/>
              </a:rPr>
              <a:t>砝</a:t>
            </a:r>
            <a:r>
              <a:rPr lang="en-US" altLang="zh-CN" sz="2400">
                <a:solidFill>
                  <a:srgbClr val="000000"/>
                </a:solidFill>
                <a:latin typeface="微软雅黑" pitchFamily="34" charset="-122"/>
                <a:ea typeface="微软雅黑" pitchFamily="34" charset="-122"/>
              </a:rPr>
              <a:t>+ </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zh-CN" altLang="en-US" sz="2400" baseline="-25000">
                <a:solidFill>
                  <a:srgbClr val="000000"/>
                </a:solidFill>
                <a:latin typeface="微软雅黑" pitchFamily="34" charset="-122"/>
                <a:ea typeface="微软雅黑" pitchFamily="34" charset="-122"/>
              </a:rPr>
              <a:t>游码示数</a:t>
            </a:r>
          </a:p>
          <a:p>
            <a:pPr algn="just" defTabSz="815975">
              <a:lnSpc>
                <a:spcPct val="150000"/>
              </a:lnSpc>
            </a:pPr>
            <a:r>
              <a:rPr lang="zh-CN" altLang="en-US"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4</a:t>
            </a:r>
            <a:r>
              <a:rPr lang="zh-CN" altLang="en-US" sz="2400">
                <a:solidFill>
                  <a:srgbClr val="000000"/>
                </a:solidFill>
                <a:latin typeface="微软雅黑" pitchFamily="34" charset="-122"/>
                <a:ea typeface="微软雅黑" pitchFamily="34" charset="-122"/>
              </a:rPr>
              <a:t>）整理好实验器材。</a:t>
            </a:r>
            <a:endParaRPr lang="en-US" altLang="zh-CN" sz="2400">
              <a:solidFill>
                <a:srgbClr val="000000"/>
              </a:solidFill>
              <a:latin typeface="微软雅黑" pitchFamily="34" charset="-122"/>
              <a:ea typeface="微软雅黑" pitchFamily="34" charset="-122"/>
            </a:endParaRPr>
          </a:p>
        </p:txBody>
      </p:sp>
      <p:sp>
        <p:nvSpPr>
          <p:cNvPr id="15" name="矩形 14"/>
          <p:cNvSpPr/>
          <p:nvPr>
            <p:custDataLst>
              <p:tags r:id="rId7"/>
            </p:custDataLst>
          </p:nvPr>
        </p:nvSpPr>
        <p:spPr>
          <a:xfrm>
            <a:off x="477838" y="5283200"/>
            <a:ext cx="10533062" cy="1135063"/>
          </a:xfrm>
          <a:prstGeom prst="rect">
            <a:avLst/>
          </a:prstGeom>
          <a:solidFill>
            <a:schemeClr val="accent2">
              <a:lumMod val="40000"/>
              <a:lumOff val="60000"/>
            </a:schemeClr>
          </a:solidFill>
        </p:spPr>
        <p:txBody>
          <a:bodyPr>
            <a:spAutoFit/>
          </a:bodyPr>
          <a:lstStyle/>
          <a:p>
            <a:pPr algn="just" defTabSz="815975">
              <a:lnSpc>
                <a:spcPct val="150000"/>
              </a:lnSpc>
              <a:defRPr/>
            </a:pPr>
            <a:r>
              <a:rPr lang="zh-CN" altLang="en-US" sz="2400">
                <a:solidFill>
                  <a:srgbClr val="FF0000"/>
                </a:solidFill>
                <a:latin typeface="微软雅黑" pitchFamily="34" charset="-122"/>
                <a:ea typeface="微软雅黑" pitchFamily="34" charset="-122"/>
              </a:rPr>
              <a:t>注意：</a:t>
            </a:r>
            <a:r>
              <a:rPr lang="zh-CN" altLang="en-US" sz="2400">
                <a:solidFill>
                  <a:prstClr val="black"/>
                </a:solidFill>
                <a:latin typeface="微软雅黑" pitchFamily="34" charset="-122"/>
                <a:ea typeface="微软雅黑" pitchFamily="34" charset="-122"/>
              </a:rPr>
              <a:t>对于粉末状的固体质量的测量，一般在测量前，在天平的左、右两盘中各放一张相同的白纸，再调节天平平衡，然后进行测量。</a:t>
            </a:r>
          </a:p>
        </p:txBody>
      </p:sp>
      <p:pic>
        <p:nvPicPr>
          <p:cNvPr id="24584" name="图片 22"/>
          <p:cNvPicPr>
            <a:picLocks noChangeAspect="1"/>
          </p:cNvPicPr>
          <p:nvPr>
            <p:custDataLst>
              <p:tags r:id="rId8"/>
            </p:custDataLst>
          </p:nvPr>
        </p:nvPicPr>
        <p:blipFill>
          <a:blip r:embed="rId12"/>
          <a:stretch>
            <a:fillRect/>
          </a:stretch>
        </p:blipFill>
        <p:spPr bwMode="auto">
          <a:xfrm>
            <a:off x="8134350" y="747713"/>
            <a:ext cx="3576638" cy="1703387"/>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down)">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331788" y="692150"/>
            <a:ext cx="11236325" cy="4292600"/>
          </a:xfrm>
          <a:prstGeom prst="rect">
            <a:avLst/>
          </a:prstGeom>
        </p:spPr>
        <p:txBody>
          <a:bodyPr>
            <a:spAutoFit/>
          </a:bodyPr>
          <a:lstStyle/>
          <a:p>
            <a:pPr algn="just" fontAlgn="auto">
              <a:lnSpc>
                <a:spcPct val="150000"/>
              </a:lnSpc>
              <a:spcBef>
                <a:spcPct val="0"/>
              </a:spcBef>
              <a:spcAft>
                <a:spcPct val="0"/>
              </a:spcAft>
              <a:defRPr/>
            </a:pPr>
            <a:r>
              <a:rPr lang="en-US" altLang="zh-CN" sz="2600">
                <a:latin typeface="Times New Roman" panose="02020603050405020304" pitchFamily="18" charset="0"/>
                <a:ea typeface="+mn-ea"/>
                <a:cs typeface="Times New Roman" pitchFamily="18" charset="0"/>
              </a:rPr>
              <a:t>1. </a:t>
            </a:r>
            <a:r>
              <a:rPr lang="zh-CN" altLang="en-US" sz="2600">
                <a:latin typeface="+mn-ea"/>
                <a:ea typeface="+mn-ea"/>
              </a:rPr>
              <a:t>在左盘放上准备称量的物体后，向右盘中尝试着加砝码时，应该先加质量大的还是先加质量小的？为什么？</a:t>
            </a:r>
            <a:endParaRPr lang="en-US" altLang="zh-CN" sz="2600">
              <a:latin typeface="+mn-ea"/>
              <a:ea typeface="+mn-ea"/>
            </a:endParaRPr>
          </a:p>
          <a:p>
            <a:pPr algn="just" fontAlgn="auto">
              <a:lnSpc>
                <a:spcPct val="150000"/>
              </a:lnSpc>
              <a:spcBef>
                <a:spcPct val="0"/>
              </a:spcBef>
              <a:spcAft>
                <a:spcPct val="0"/>
              </a:spcAft>
              <a:defRPr/>
            </a:pPr>
            <a:r>
              <a:rPr lang="zh-CN" altLang="en-US" sz="2600">
                <a:solidFill>
                  <a:srgbClr val="FF0000"/>
                </a:solidFill>
                <a:latin typeface="+mn-ea"/>
                <a:ea typeface="+mn-ea"/>
              </a:rPr>
              <a:t>要先加质量大的砝码，然后加质量小的砝码。</a:t>
            </a:r>
            <a:r>
              <a:rPr lang="en-US" altLang="zh-CN" sz="2600">
                <a:solidFill>
                  <a:srgbClr val="FF0000"/>
                </a:solidFill>
                <a:latin typeface="+mn-ea"/>
                <a:ea typeface="+mn-ea"/>
              </a:rPr>
              <a:t>“</a:t>
            </a:r>
            <a:r>
              <a:rPr lang="zh-CN" altLang="en-US" sz="2600">
                <a:solidFill>
                  <a:srgbClr val="FF0000"/>
                </a:solidFill>
                <a:latin typeface="+mn-ea"/>
                <a:ea typeface="+mn-ea"/>
              </a:rPr>
              <a:t>先大后小”的方法可以减少更换砝码的次数。</a:t>
            </a:r>
            <a:endParaRPr lang="en-US" altLang="zh-CN" sz="2600">
              <a:solidFill>
                <a:srgbClr val="FF0000"/>
              </a:solidFill>
              <a:latin typeface="+mn-ea"/>
              <a:ea typeface="+mn-ea"/>
            </a:endParaRPr>
          </a:p>
          <a:p>
            <a:pPr algn="just" fontAlgn="auto">
              <a:lnSpc>
                <a:spcPct val="150000"/>
              </a:lnSpc>
              <a:spcBef>
                <a:spcPct val="0"/>
              </a:spcBef>
              <a:spcAft>
                <a:spcPct val="0"/>
              </a:spcAft>
              <a:defRPr/>
            </a:pPr>
            <a:r>
              <a:rPr lang="en-US" altLang="zh-CN" sz="2600">
                <a:latin typeface="Times New Roman" panose="02020603050405020304" pitchFamily="18" charset="0"/>
                <a:ea typeface="+mn-ea"/>
                <a:cs typeface="Times New Roman" pitchFamily="18" charset="0"/>
              </a:rPr>
              <a:t>2. </a:t>
            </a:r>
            <a:r>
              <a:rPr lang="zh-CN" altLang="en-US" sz="2600">
                <a:latin typeface="+mn-ea"/>
                <a:ea typeface="+mn-ea"/>
              </a:rPr>
              <a:t>如果要称粉末状物体，应该怎样做？</a:t>
            </a:r>
            <a:endParaRPr lang="en-US" altLang="zh-CN" sz="2600">
              <a:latin typeface="+mn-ea"/>
              <a:ea typeface="+mn-ea"/>
            </a:endParaRPr>
          </a:p>
          <a:p>
            <a:pPr algn="just" fontAlgn="auto">
              <a:lnSpc>
                <a:spcPct val="150000"/>
              </a:lnSpc>
              <a:spcBef>
                <a:spcPct val="0"/>
              </a:spcBef>
              <a:spcAft>
                <a:spcPct val="0"/>
              </a:spcAft>
              <a:defRPr/>
            </a:pPr>
            <a:r>
              <a:rPr lang="zh-CN" altLang="en-US" sz="2600">
                <a:solidFill>
                  <a:srgbClr val="FF0000"/>
                </a:solidFill>
                <a:latin typeface="+mn-ea"/>
                <a:ea typeface="+mn-ea"/>
              </a:rPr>
              <a:t>一般在测量前，在天平的左、右两盘中各放一张相同的白纸，再调节天平平衡，然后将粉末状物体放在左盘的纸上称量。</a:t>
            </a:r>
          </a:p>
        </p:txBody>
      </p:sp>
      <p:sp>
        <p:nvSpPr>
          <p:cNvPr id="25602" name="矩形 3"/>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5" name="圆角矩形 4"/>
          <p:cNvSpPr/>
          <p:nvPr>
            <p:custDataLst>
              <p:tags r:id="rId3"/>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45100" descr="tp2"/>
          <p:cNvPicPr>
            <a:picLocks noChangeAspect="1" noChangeArrowheads="1"/>
          </p:cNvPicPr>
          <p:nvPr>
            <p:custDataLst>
              <p:tags r:id="rId1"/>
            </p:custDataLst>
          </p:nvPr>
        </p:nvPicPr>
        <p:blipFill>
          <a:blip r:embed="rId28">
            <a:clrChange>
              <a:clrFrom>
                <a:srgbClr val="FFFFFF"/>
              </a:clrFrom>
              <a:clrTo>
                <a:srgbClr val="FFFFFF">
                  <a:alpha val="0"/>
                </a:srgbClr>
              </a:clrTo>
            </a:clrChange>
          </a:blip>
          <a:stretch>
            <a:fillRect/>
          </a:stretch>
        </p:blipFill>
        <p:spPr bwMode="auto">
          <a:xfrm>
            <a:off x="8747125" y="1655763"/>
            <a:ext cx="2816225" cy="2332037"/>
          </a:xfrm>
          <a:prstGeom prst="rect">
            <a:avLst/>
          </a:prstGeom>
          <a:noFill/>
          <a:ln w="9525">
            <a:noFill/>
            <a:miter lim="800000"/>
          </a:ln>
        </p:spPr>
      </p:pic>
      <p:sp>
        <p:nvSpPr>
          <p:cNvPr id="26626" name="矩形 5"/>
          <p:cNvSpPr>
            <a:spLocks noChangeArrowheads="1"/>
          </p:cNvSpPr>
          <p:nvPr>
            <p:custDataLst>
              <p:tags r:id="rId2"/>
            </p:custDataLst>
          </p:nvPr>
        </p:nvSpPr>
        <p:spPr bwMode="auto">
          <a:xfrm>
            <a:off x="528638" y="487363"/>
            <a:ext cx="5362575" cy="739775"/>
          </a:xfrm>
          <a:prstGeom prst="rect">
            <a:avLst/>
          </a:prstGeom>
          <a:noFill/>
          <a:ln w="9525">
            <a:noFill/>
            <a:miter lim="800000"/>
          </a:ln>
        </p:spPr>
        <p:txBody>
          <a:bodyPr>
            <a:spAutoFit/>
          </a:bodyPr>
          <a:lstStyle/>
          <a:p>
            <a:pPr>
              <a:lnSpc>
                <a:spcPct val="150000"/>
              </a:lnSpc>
              <a:buFont typeface="Arial"/>
              <a:buNone/>
            </a:pPr>
            <a:r>
              <a:rPr lang="zh-CN" altLang="en-US" sz="2800" b="1">
                <a:solidFill>
                  <a:srgbClr val="000000"/>
                </a:solidFill>
                <a:latin typeface="微软雅黑" pitchFamily="34" charset="-122"/>
                <a:ea typeface="微软雅黑" pitchFamily="34" charset="-122"/>
              </a:rPr>
              <a:t>实验二：用天平测量液体的质量</a:t>
            </a:r>
          </a:p>
        </p:txBody>
      </p:sp>
      <p:sp>
        <p:nvSpPr>
          <p:cNvPr id="26627" name="矩形 6"/>
          <p:cNvSpPr>
            <a:spLocks noChangeArrowheads="1"/>
          </p:cNvSpPr>
          <p:nvPr>
            <p:custDataLst>
              <p:tags r:id="rId3"/>
            </p:custDataLst>
          </p:nvPr>
        </p:nvSpPr>
        <p:spPr bwMode="auto">
          <a:xfrm>
            <a:off x="420688" y="1158875"/>
            <a:ext cx="9474200" cy="646113"/>
          </a:xfrm>
          <a:prstGeom prst="rect">
            <a:avLst/>
          </a:prstGeom>
          <a:noFill/>
          <a:ln w="9525">
            <a:noFill/>
            <a:miter lim="800000"/>
          </a:ln>
        </p:spPr>
        <p:txBody>
          <a:bodyPr>
            <a:spAutoFit/>
          </a:bodyPr>
          <a:lstStyle/>
          <a:p>
            <a:pPr defTabSz="815975">
              <a:lnSpc>
                <a:spcPct val="150000"/>
              </a:lnSpc>
            </a:pPr>
            <a:r>
              <a:rPr lang="en-US" altLang="zh-CN" sz="2400">
                <a:solidFill>
                  <a:srgbClr val="000000"/>
                </a:solidFill>
                <a:latin typeface="Times New Roman" panose="02020603050405020304" pitchFamily="18" charset="0"/>
                <a:ea typeface="微软雅黑" pitchFamily="34" charset="-122"/>
                <a:cs typeface="Times New Roman" pitchFamily="18" charset="0"/>
              </a:rPr>
              <a:t>1. </a:t>
            </a:r>
            <a:r>
              <a:rPr lang="zh-CN" altLang="en-US" sz="2400">
                <a:solidFill>
                  <a:srgbClr val="000000"/>
                </a:solidFill>
                <a:latin typeface="微软雅黑" pitchFamily="34" charset="-122"/>
                <a:ea typeface="微软雅黑" pitchFamily="34" charset="-122"/>
              </a:rPr>
              <a:t>测量“给定液体”的质量</a:t>
            </a:r>
          </a:p>
        </p:txBody>
      </p:sp>
      <p:sp>
        <p:nvSpPr>
          <p:cNvPr id="2" name="矩形 1"/>
          <p:cNvSpPr>
            <a:spLocks noChangeArrowheads="1"/>
          </p:cNvSpPr>
          <p:nvPr>
            <p:custDataLst>
              <p:tags r:id="rId4"/>
            </p:custDataLst>
          </p:nvPr>
        </p:nvSpPr>
        <p:spPr bwMode="auto">
          <a:xfrm>
            <a:off x="444500" y="1763713"/>
            <a:ext cx="7531100" cy="4513262"/>
          </a:xfrm>
          <a:prstGeom prst="rect">
            <a:avLst/>
          </a:prstGeom>
          <a:noFill/>
          <a:ln w="9525">
            <a:noFill/>
            <a:miter lim="800000"/>
          </a:ln>
        </p:spPr>
        <p:txBody>
          <a:bodyPr>
            <a:spAutoFit/>
          </a:bodyPr>
          <a:lstStyle/>
          <a:p>
            <a:pPr algn="just" defTabSz="815975">
              <a:lnSpc>
                <a:spcPts val="4300"/>
              </a:lnSpc>
            </a:pPr>
            <a:r>
              <a:rPr lang="zh-CN" altLang="en-US" sz="2400">
                <a:solidFill>
                  <a:srgbClr val="FF0000"/>
                </a:solidFill>
                <a:latin typeface="微软雅黑" pitchFamily="34" charset="-122"/>
                <a:ea typeface="微软雅黑" pitchFamily="34" charset="-122"/>
              </a:rPr>
              <a:t>实验步骤：</a:t>
            </a:r>
            <a:r>
              <a:rPr lang="zh-CN" altLang="en-US" sz="2400">
                <a:solidFill>
                  <a:srgbClr val="000000"/>
                </a:solidFill>
                <a:latin typeface="微软雅黑" pitchFamily="34" charset="-122"/>
                <a:ea typeface="微软雅黑" pitchFamily="34" charset="-122"/>
              </a:rPr>
              <a:t>①将天平放在水平桌面上，把游码拨到标尺左端的零刻度线处，调节天平平衡；</a:t>
            </a:r>
            <a:endParaRPr lang="en-US" altLang="zh-CN" sz="2400">
              <a:solidFill>
                <a:srgbClr val="000000"/>
              </a:solidFill>
              <a:latin typeface="微软雅黑" pitchFamily="34" charset="-122"/>
              <a:ea typeface="微软雅黑" pitchFamily="34" charset="-122"/>
            </a:endParaRPr>
          </a:p>
          <a:p>
            <a:pPr algn="just" defTabSz="815975">
              <a:lnSpc>
                <a:spcPts val="4300"/>
              </a:lnSpc>
            </a:pPr>
            <a:r>
              <a:rPr lang="zh-CN" altLang="en-US" sz="2400">
                <a:solidFill>
                  <a:srgbClr val="000000"/>
                </a:solidFill>
                <a:latin typeface="微软雅黑" pitchFamily="34" charset="-122"/>
                <a:ea typeface="微软雅黑" pitchFamily="34" charset="-122"/>
              </a:rPr>
              <a:t>②如图甲所示，用天平测出空杯子的质量</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rPr>
              <a:t>1</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20g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10g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5g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2g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37g</a:t>
            </a:r>
            <a:r>
              <a:rPr lang="zh-CN" altLang="en-US" sz="2400">
                <a:solidFill>
                  <a:srgbClr val="000000"/>
                </a:solidFill>
                <a:latin typeface="微软雅黑" pitchFamily="34" charset="-122"/>
                <a:ea typeface="微软雅黑" pitchFamily="34" charset="-122"/>
              </a:rPr>
              <a:t>；</a:t>
            </a:r>
            <a:endParaRPr lang="en-US" altLang="zh-CN" sz="2400">
              <a:solidFill>
                <a:srgbClr val="000000"/>
              </a:solidFill>
              <a:latin typeface="微软雅黑" pitchFamily="34" charset="-122"/>
              <a:ea typeface="微软雅黑" pitchFamily="34" charset="-122"/>
            </a:endParaRPr>
          </a:p>
          <a:p>
            <a:pPr algn="just" defTabSz="815975">
              <a:lnSpc>
                <a:spcPct val="150000"/>
              </a:lnSpc>
            </a:pPr>
            <a:r>
              <a:rPr lang="zh-CN" altLang="en-US" sz="2400">
                <a:solidFill>
                  <a:srgbClr val="000000"/>
                </a:solidFill>
                <a:latin typeface="微软雅黑" pitchFamily="34" charset="-122"/>
                <a:ea typeface="微软雅黑" pitchFamily="34" charset="-122"/>
              </a:rPr>
              <a:t>③如图乙所示，向杯子中倒入待测液体后，用天平测出杯子和液体的总质量：</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rPr>
              <a:t>2</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50g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20g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10g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1.2g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81.2g</a:t>
            </a:r>
            <a:r>
              <a:rPr lang="zh-CN" altLang="en-US" sz="2400">
                <a:solidFill>
                  <a:srgbClr val="000000"/>
                </a:solidFill>
                <a:latin typeface="微软雅黑" pitchFamily="34" charset="-122"/>
                <a:ea typeface="微软雅黑" pitchFamily="34" charset="-122"/>
              </a:rPr>
              <a:t>；</a:t>
            </a:r>
            <a:endParaRPr lang="en-US" altLang="zh-CN" sz="2400">
              <a:solidFill>
                <a:srgbClr val="000000"/>
              </a:solidFill>
              <a:latin typeface="微软雅黑" pitchFamily="34" charset="-122"/>
              <a:ea typeface="微软雅黑" pitchFamily="34" charset="-122"/>
            </a:endParaRPr>
          </a:p>
          <a:p>
            <a:pPr algn="just" defTabSz="815975">
              <a:lnSpc>
                <a:spcPct val="150000"/>
              </a:lnSpc>
            </a:pPr>
            <a:r>
              <a:rPr lang="zh-CN" altLang="en-US" sz="2400">
                <a:solidFill>
                  <a:srgbClr val="000000"/>
                </a:solidFill>
                <a:latin typeface="微软雅黑" pitchFamily="34" charset="-122"/>
                <a:ea typeface="微软雅黑" pitchFamily="34" charset="-122"/>
              </a:rPr>
              <a:t>④待测液体的质量：</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en-US" altLang="zh-CN" sz="2400">
                <a:solidFill>
                  <a:srgbClr val="000000"/>
                </a:solidFill>
                <a:latin typeface="微软雅黑" pitchFamily="34" charset="-122"/>
                <a:ea typeface="微软雅黑" pitchFamily="34" charset="-122"/>
              </a:rPr>
              <a:t>= </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rPr>
              <a:t>2</a:t>
            </a:r>
            <a:r>
              <a:rPr lang="en-US" altLang="zh-CN" sz="2400">
                <a:solidFill>
                  <a:srgbClr val="000000"/>
                </a:solidFill>
                <a:latin typeface="微软雅黑" pitchFamily="34" charset="-122"/>
                <a:ea typeface="微软雅黑" pitchFamily="34" charset="-122"/>
              </a:rPr>
              <a:t>-</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rPr>
              <a:t>1</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81.2g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37g</a:t>
            </a:r>
            <a:r>
              <a:rPr lang="en-US" altLang="zh-CN" sz="2400">
                <a:solidFill>
                  <a:srgbClr val="000000"/>
                </a:solidFill>
                <a:latin typeface="微软雅黑" pitchFamily="34" charset="-122"/>
                <a:ea typeface="微软雅黑" pitchFamily="34" charset="-122"/>
              </a:rPr>
              <a:t>=</a:t>
            </a:r>
            <a:r>
              <a:rPr lang="en-US" altLang="zh-CN" sz="2400">
                <a:solidFill>
                  <a:srgbClr val="000000"/>
                </a:solidFill>
                <a:latin typeface="Times New Roman" panose="02020603050405020304" pitchFamily="18" charset="0"/>
                <a:ea typeface="微软雅黑" pitchFamily="34" charset="-122"/>
                <a:cs typeface="Times New Roman" pitchFamily="18" charset="0"/>
              </a:rPr>
              <a:t>44.2g</a:t>
            </a:r>
            <a:r>
              <a:rPr lang="zh-CN" altLang="en-US" sz="2400">
                <a:solidFill>
                  <a:srgbClr val="000000"/>
                </a:solidFill>
                <a:latin typeface="微软雅黑" pitchFamily="34" charset="-122"/>
                <a:ea typeface="微软雅黑" pitchFamily="34" charset="-122"/>
              </a:rPr>
              <a:t>；</a:t>
            </a:r>
            <a:endParaRPr lang="en-US" altLang="zh-CN" sz="2400">
              <a:solidFill>
                <a:srgbClr val="000000"/>
              </a:solidFill>
              <a:latin typeface="微软雅黑" pitchFamily="34" charset="-122"/>
              <a:ea typeface="微软雅黑" pitchFamily="34" charset="-122"/>
            </a:endParaRPr>
          </a:p>
          <a:p>
            <a:pPr algn="just" defTabSz="815975">
              <a:lnSpc>
                <a:spcPct val="150000"/>
              </a:lnSpc>
            </a:pPr>
            <a:r>
              <a:rPr lang="zh-CN" altLang="en-US" sz="2400">
                <a:solidFill>
                  <a:srgbClr val="000000"/>
                </a:solidFill>
                <a:latin typeface="微软雅黑" pitchFamily="34" charset="-122"/>
                <a:ea typeface="微软雅黑" pitchFamily="34" charset="-122"/>
              </a:rPr>
              <a:t>⑤测量完毕，整理好实验器材。</a:t>
            </a:r>
            <a:endParaRPr lang="en-US" altLang="zh-CN" sz="2400">
              <a:solidFill>
                <a:srgbClr val="000000"/>
              </a:solidFill>
              <a:latin typeface="微软雅黑" pitchFamily="34" charset="-122"/>
              <a:ea typeface="微软雅黑" pitchFamily="34" charset="-122"/>
            </a:endParaRPr>
          </a:p>
        </p:txBody>
      </p:sp>
      <p:grpSp>
        <p:nvGrpSpPr>
          <p:cNvPr id="12" name="组合 45092"/>
          <p:cNvGrpSpPr/>
          <p:nvPr>
            <p:custDataLst>
              <p:tags r:id="rId5"/>
            </p:custDataLst>
          </p:nvPr>
        </p:nvGrpSpPr>
        <p:grpSpPr>
          <a:xfrm>
            <a:off x="9145588" y="2012950"/>
            <a:ext cx="465137" cy="563563"/>
            <a:chOff x="2940" y="924"/>
            <a:chExt cx="360" cy="456"/>
          </a:xfrm>
        </p:grpSpPr>
        <p:sp>
          <p:nvSpPr>
            <p:cNvPr id="26649" name="椭圆 45091"/>
            <p:cNvSpPr>
              <a:spLocks noChangeArrowheads="1"/>
            </p:cNvSpPr>
            <p:nvPr>
              <p:custDataLst>
                <p:tags r:id="rId25"/>
              </p:custDataLst>
            </p:nvPr>
          </p:nvSpPr>
          <p:spPr bwMode="auto">
            <a:xfrm>
              <a:off x="2940" y="1284"/>
              <a:ext cx="360" cy="96"/>
            </a:xfrm>
            <a:prstGeom prst="ellipse">
              <a:avLst/>
            </a:prstGeom>
            <a:solidFill>
              <a:srgbClr val="6699FF">
                <a:alpha val="56862"/>
              </a:srgbClr>
            </a:solidFill>
            <a:ln w="9525">
              <a:solidFill>
                <a:schemeClr val="tx1"/>
              </a:solidFill>
              <a:round/>
            </a:ln>
          </p:spPr>
          <p:txBody>
            <a:bodyPr/>
            <a:lstStyle/>
            <a:p>
              <a:endParaRPr lang="zh-CN" altLang="en-US">
                <a:latin typeface="微软雅黑" pitchFamily="34" charset="-122"/>
                <a:ea typeface="微软雅黑" pitchFamily="34" charset="-122"/>
              </a:endParaRPr>
            </a:p>
          </p:txBody>
        </p:sp>
        <p:sp>
          <p:nvSpPr>
            <p:cNvPr id="26650" name="圆柱形 45090"/>
            <p:cNvSpPr>
              <a:spLocks noChangeArrowheads="1"/>
            </p:cNvSpPr>
            <p:nvPr>
              <p:custDataLst>
                <p:tags r:id="rId26"/>
              </p:custDataLst>
            </p:nvPr>
          </p:nvSpPr>
          <p:spPr bwMode="auto">
            <a:xfrm>
              <a:off x="2951" y="924"/>
              <a:ext cx="348" cy="456"/>
            </a:xfrm>
            <a:prstGeom prst="can">
              <a:avLst>
                <a:gd name="adj" fmla="val 31030"/>
              </a:avLst>
            </a:prstGeom>
            <a:solidFill>
              <a:srgbClr val="6699FF">
                <a:alpha val="14902"/>
              </a:srgbClr>
            </a:solidFill>
            <a:ln w="9525">
              <a:solidFill>
                <a:srgbClr val="0066CC"/>
              </a:solidFill>
              <a:round/>
            </a:ln>
          </p:spPr>
          <p:txBody>
            <a:bodyPr/>
            <a:lstStyle/>
            <a:p>
              <a:endParaRPr lang="zh-CN" altLang="en-US">
                <a:latin typeface="微软雅黑" pitchFamily="34" charset="-122"/>
                <a:ea typeface="微软雅黑" pitchFamily="34" charset="-122"/>
              </a:endParaRPr>
            </a:p>
          </p:txBody>
        </p:sp>
      </p:grpSp>
      <p:sp>
        <p:nvSpPr>
          <p:cNvPr id="17" name="矩形 16"/>
          <p:cNvSpPr>
            <a:spLocks noChangeArrowheads="1"/>
          </p:cNvSpPr>
          <p:nvPr>
            <p:custDataLst>
              <p:tags r:id="rId6"/>
            </p:custDataLst>
          </p:nvPr>
        </p:nvSpPr>
        <p:spPr bwMode="auto">
          <a:xfrm>
            <a:off x="10769600" y="1871663"/>
            <a:ext cx="569913" cy="400050"/>
          </a:xfrm>
          <a:prstGeom prst="rect">
            <a:avLst/>
          </a:prstGeom>
          <a:noFill/>
          <a:ln w="9525">
            <a:noFill/>
            <a:miter lim="800000"/>
          </a:ln>
        </p:spPr>
        <p:txBody>
          <a:bodyPr wrap="none">
            <a:spAutoFit/>
          </a:bodyPr>
          <a:lstStyle/>
          <a:p>
            <a:r>
              <a:rPr lang="en-US" altLang="zh-CN" sz="2000">
                <a:solidFill>
                  <a:srgbClr val="000000"/>
                </a:solidFill>
                <a:latin typeface="Times New Roman" panose="02020603050405020304" pitchFamily="18" charset="0"/>
                <a:ea typeface="微软雅黑" pitchFamily="34" charset="-122"/>
                <a:cs typeface="Times New Roman" pitchFamily="18" charset="0"/>
              </a:rPr>
              <a:t>20g</a:t>
            </a:r>
            <a:endParaRPr lang="zh-CN" altLang="en-US" sz="2000">
              <a:latin typeface="Times New Roman" panose="02020603050405020304" pitchFamily="18" charset="0"/>
              <a:ea typeface="微软雅黑" pitchFamily="34" charset="-122"/>
              <a:cs typeface="Times New Roman" panose="02020603050405020304" pitchFamily="18" charset="0"/>
            </a:endParaRPr>
          </a:p>
        </p:txBody>
      </p:sp>
      <p:sp>
        <p:nvSpPr>
          <p:cNvPr id="18" name="矩形 17"/>
          <p:cNvSpPr>
            <a:spLocks noChangeArrowheads="1"/>
          </p:cNvSpPr>
          <p:nvPr>
            <p:custDataLst>
              <p:tags r:id="rId7"/>
            </p:custDataLst>
          </p:nvPr>
        </p:nvSpPr>
        <p:spPr bwMode="auto">
          <a:xfrm>
            <a:off x="10253663" y="1936750"/>
            <a:ext cx="568325" cy="400050"/>
          </a:xfrm>
          <a:prstGeom prst="rect">
            <a:avLst/>
          </a:prstGeom>
          <a:noFill/>
          <a:ln w="9525">
            <a:noFill/>
            <a:miter lim="800000"/>
          </a:ln>
        </p:spPr>
        <p:txBody>
          <a:bodyPr wrap="none">
            <a:spAutoFit/>
          </a:bodyPr>
          <a:lstStyle/>
          <a:p>
            <a:r>
              <a:rPr lang="en-US" altLang="zh-CN" sz="2000">
                <a:solidFill>
                  <a:srgbClr val="000000"/>
                </a:solidFill>
                <a:latin typeface="Times New Roman" panose="02020603050405020304" pitchFamily="18" charset="0"/>
                <a:ea typeface="微软雅黑" pitchFamily="34" charset="-122"/>
                <a:cs typeface="Times New Roman" pitchFamily="18" charset="0"/>
              </a:rPr>
              <a:t>10g</a:t>
            </a:r>
            <a:endParaRPr lang="zh-CN" altLang="en-US" sz="2000">
              <a:latin typeface="Times New Roman" panose="02020603050405020304" pitchFamily="18" charset="0"/>
              <a:ea typeface="微软雅黑" pitchFamily="34" charset="-122"/>
              <a:cs typeface="Times New Roman" pitchFamily="18" charset="0"/>
            </a:endParaRPr>
          </a:p>
        </p:txBody>
      </p:sp>
      <p:sp>
        <p:nvSpPr>
          <p:cNvPr id="19" name="矩形 18"/>
          <p:cNvSpPr>
            <a:spLocks noChangeArrowheads="1"/>
          </p:cNvSpPr>
          <p:nvPr>
            <p:custDataLst>
              <p:tags r:id="rId8"/>
            </p:custDataLst>
          </p:nvPr>
        </p:nvSpPr>
        <p:spPr bwMode="auto">
          <a:xfrm>
            <a:off x="11356975" y="1930400"/>
            <a:ext cx="441325" cy="400050"/>
          </a:xfrm>
          <a:prstGeom prst="rect">
            <a:avLst/>
          </a:prstGeom>
          <a:noFill/>
          <a:ln w="9525">
            <a:noFill/>
            <a:miter lim="800000"/>
          </a:ln>
        </p:spPr>
        <p:txBody>
          <a:bodyPr wrap="none">
            <a:spAutoFit/>
          </a:bodyPr>
          <a:lstStyle/>
          <a:p>
            <a:r>
              <a:rPr lang="en-US" altLang="zh-CN" sz="2000">
                <a:solidFill>
                  <a:srgbClr val="000000"/>
                </a:solidFill>
                <a:latin typeface="Times New Roman" panose="02020603050405020304" pitchFamily="18" charset="0"/>
                <a:ea typeface="微软雅黑" pitchFamily="34" charset="-122"/>
                <a:cs typeface="Times New Roman" pitchFamily="18" charset="0"/>
              </a:rPr>
              <a:t>5g</a:t>
            </a:r>
            <a:endParaRPr lang="zh-CN" altLang="en-US" sz="2000">
              <a:latin typeface="Times New Roman" panose="02020603050405020304" pitchFamily="18" charset="0"/>
              <a:ea typeface="微软雅黑" pitchFamily="34" charset="-122"/>
              <a:cs typeface="Times New Roman" pitchFamily="18" charset="0"/>
            </a:endParaRPr>
          </a:p>
        </p:txBody>
      </p:sp>
      <p:sp>
        <p:nvSpPr>
          <p:cNvPr id="20" name="矩形 19"/>
          <p:cNvSpPr>
            <a:spLocks noChangeArrowheads="1"/>
          </p:cNvSpPr>
          <p:nvPr>
            <p:custDataLst>
              <p:tags r:id="rId9"/>
            </p:custDataLst>
          </p:nvPr>
        </p:nvSpPr>
        <p:spPr bwMode="auto">
          <a:xfrm>
            <a:off x="10055225" y="3690938"/>
            <a:ext cx="466725" cy="430212"/>
          </a:xfrm>
          <a:prstGeom prst="rect">
            <a:avLst/>
          </a:prstGeom>
          <a:noFill/>
          <a:ln w="9525">
            <a:noFill/>
            <a:miter lim="800000"/>
          </a:ln>
        </p:spPr>
        <p:txBody>
          <a:bodyPr wrap="none">
            <a:spAutoFit/>
          </a:bodyPr>
          <a:lstStyle/>
          <a:p>
            <a:r>
              <a:rPr lang="zh-CN" altLang="en-US" sz="2200">
                <a:solidFill>
                  <a:srgbClr val="000000"/>
                </a:solidFill>
                <a:latin typeface="微软雅黑" pitchFamily="34" charset="-122"/>
                <a:ea typeface="微软雅黑" pitchFamily="34" charset="-122"/>
              </a:rPr>
              <a:t>甲</a:t>
            </a:r>
            <a:endParaRPr lang="zh-CN" altLang="en-US" sz="2200">
              <a:latin typeface="微软雅黑" pitchFamily="34" charset="-122"/>
              <a:ea typeface="微软雅黑" pitchFamily="34" charset="-122"/>
            </a:endParaRPr>
          </a:p>
        </p:txBody>
      </p:sp>
      <p:sp>
        <p:nvSpPr>
          <p:cNvPr id="26634" name="矩形 14"/>
          <p:cNvSpPr>
            <a:spLocks noChangeArrowheads="1"/>
          </p:cNvSpPr>
          <p:nvPr>
            <p:custDataLst>
              <p:tags r:id="rId10"/>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6" name="圆角矩形 15"/>
          <p:cNvSpPr/>
          <p:nvPr>
            <p:custDataLst>
              <p:tags r:id="rId11"/>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grpSp>
        <p:nvGrpSpPr>
          <p:cNvPr id="21" name="组合 20"/>
          <p:cNvGrpSpPr/>
          <p:nvPr>
            <p:custDataLst>
              <p:tags r:id="rId12"/>
            </p:custDataLst>
          </p:nvPr>
        </p:nvGrpSpPr>
        <p:grpSpPr>
          <a:xfrm>
            <a:off x="7964488" y="4173538"/>
            <a:ext cx="2965450" cy="2122487"/>
            <a:chOff x="6677637" y="1045327"/>
            <a:chExt cx="4773335" cy="4013233"/>
          </a:xfrm>
        </p:grpSpPr>
        <p:grpSp>
          <p:nvGrpSpPr>
            <p:cNvPr id="26641" name="组合 21"/>
            <p:cNvGrpSpPr/>
            <p:nvPr>
              <p:custDataLst>
                <p:tags r:id="rId17"/>
              </p:custDataLst>
            </p:nvPr>
          </p:nvGrpSpPr>
          <p:grpSpPr>
            <a:xfrm>
              <a:off x="6677637" y="1045327"/>
              <a:ext cx="4773335" cy="4013233"/>
              <a:chOff x="3394" y="2412"/>
              <a:chExt cx="2137" cy="1548"/>
            </a:xfrm>
          </p:grpSpPr>
          <p:pic>
            <p:nvPicPr>
              <p:cNvPr id="26644" name="图片 45100" descr="tp2"/>
              <p:cNvPicPr>
                <a:picLocks noChangeAspect="1" noChangeArrowheads="1"/>
              </p:cNvPicPr>
              <p:nvPr>
                <p:custDataLst>
                  <p:tags r:id="rId20"/>
                </p:custDataLst>
              </p:nvPr>
            </p:nvPicPr>
            <p:blipFill>
              <a:blip r:embed="rId28">
                <a:clrChange>
                  <a:clrFrom>
                    <a:srgbClr val="FFFFFF"/>
                  </a:clrFrom>
                  <a:clrTo>
                    <a:srgbClr val="FFFFFF">
                      <a:alpha val="0"/>
                    </a:srgbClr>
                  </a:clrTo>
                </a:clrChange>
              </a:blip>
              <a:stretch>
                <a:fillRect/>
              </a:stretch>
            </p:blipFill>
            <p:spPr bwMode="auto">
              <a:xfrm>
                <a:off x="3394" y="2412"/>
                <a:ext cx="2137" cy="1548"/>
              </a:xfrm>
              <a:prstGeom prst="rect">
                <a:avLst/>
              </a:prstGeom>
              <a:noFill/>
              <a:ln w="9525">
                <a:noFill/>
                <a:miter lim="800000"/>
              </a:ln>
            </p:spPr>
          </p:pic>
          <p:grpSp>
            <p:nvGrpSpPr>
              <p:cNvPr id="26645" name="组合 45098"/>
              <p:cNvGrpSpPr/>
              <p:nvPr>
                <p:custDataLst>
                  <p:tags r:id="rId21"/>
                </p:custDataLst>
              </p:nvPr>
            </p:nvGrpSpPr>
            <p:grpSpPr>
              <a:xfrm>
                <a:off x="3720" y="2639"/>
                <a:ext cx="336" cy="421"/>
                <a:chOff x="3372" y="2135"/>
                <a:chExt cx="336" cy="421"/>
              </a:xfrm>
            </p:grpSpPr>
            <p:sp>
              <p:nvSpPr>
                <p:cNvPr id="28" name="椭圆 45094"/>
                <p:cNvSpPr>
                  <a:spLocks noChangeArrowheads="1"/>
                </p:cNvSpPr>
                <p:nvPr>
                  <p:custDataLst>
                    <p:tags r:id="rId22"/>
                  </p:custDataLst>
                </p:nvPr>
              </p:nvSpPr>
              <p:spPr bwMode="auto">
                <a:xfrm>
                  <a:off x="3385" y="2453"/>
                  <a:ext cx="324" cy="91"/>
                </a:xfrm>
                <a:prstGeom prst="ellipse">
                  <a:avLst/>
                </a:prstGeom>
                <a:solidFill>
                  <a:srgbClr val="6699FF">
                    <a:alpha val="57001"/>
                  </a:srgbClr>
                </a:solidFill>
                <a:ln w="9525">
                  <a:solidFill>
                    <a:sysClr val="windowText" lastClr="000000"/>
                  </a:solidFill>
                  <a:round/>
                </a:ln>
              </p:spPr>
              <p:txBody>
                <a:bodyPr/>
                <a:lstStyle/>
                <a:p>
                  <a:pPr defTabSz="815975">
                    <a:buFont typeface="Arial" panose="020B0604020202020204" pitchFamily="34" charset="0"/>
                    <a:buNone/>
                    <a:defRPr/>
                  </a:pPr>
                  <a:endParaRPr lang="zh-CN" altLang="en-US" sz="1600" kern="0">
                    <a:solidFill>
                      <a:prstClr val="black"/>
                    </a:solidFill>
                    <a:latin typeface="Calibri" panose="020F0502020204030204" pitchFamily="34" charset="0"/>
                    <a:ea typeface="宋体" pitchFamily="2" charset="-122"/>
                  </a:endParaRPr>
                </a:p>
              </p:txBody>
            </p:sp>
            <p:sp>
              <p:nvSpPr>
                <p:cNvPr id="29" name="圆柱形 45095"/>
                <p:cNvSpPr>
                  <a:spLocks noChangeArrowheads="1"/>
                </p:cNvSpPr>
                <p:nvPr>
                  <p:custDataLst>
                    <p:tags r:id="rId23"/>
                  </p:custDataLst>
                </p:nvPr>
              </p:nvSpPr>
              <p:spPr bwMode="auto">
                <a:xfrm>
                  <a:off x="3375" y="2319"/>
                  <a:ext cx="333" cy="226"/>
                </a:xfrm>
                <a:prstGeom prst="can">
                  <a:avLst>
                    <a:gd name="adj" fmla="val 32574"/>
                  </a:avLst>
                </a:prstGeom>
                <a:solidFill>
                  <a:srgbClr val="00FFFF">
                    <a:alpha val="24001"/>
                  </a:srgbClr>
                </a:solidFill>
                <a:ln w="9525">
                  <a:solidFill>
                    <a:srgbClr val="0066CC"/>
                  </a:solidFill>
                  <a:round/>
                </a:ln>
              </p:spPr>
              <p:txBody>
                <a:bodyPr/>
                <a:lstStyle/>
                <a:p>
                  <a:pPr defTabSz="815975">
                    <a:buFont typeface="Arial" panose="020B0604020202020204" pitchFamily="34" charset="0"/>
                    <a:buNone/>
                    <a:defRPr/>
                  </a:pPr>
                  <a:endParaRPr lang="zh-CN" altLang="en-US" sz="1600" kern="0">
                    <a:solidFill>
                      <a:prstClr val="black"/>
                    </a:solidFill>
                    <a:latin typeface="Calibri" panose="020F0502020204030204" pitchFamily="34" charset="0"/>
                    <a:ea typeface="宋体" panose="02010600030101010101" pitchFamily="2" charset="-122"/>
                  </a:endParaRPr>
                </a:p>
              </p:txBody>
            </p:sp>
            <p:sp>
              <p:nvSpPr>
                <p:cNvPr id="30" name="圆柱形 45096"/>
                <p:cNvSpPr>
                  <a:spLocks noChangeArrowheads="1"/>
                </p:cNvSpPr>
                <p:nvPr>
                  <p:custDataLst>
                    <p:tags r:id="rId24"/>
                  </p:custDataLst>
                </p:nvPr>
              </p:nvSpPr>
              <p:spPr bwMode="auto">
                <a:xfrm>
                  <a:off x="3372" y="2135"/>
                  <a:ext cx="333" cy="421"/>
                </a:xfrm>
                <a:prstGeom prst="can">
                  <a:avLst>
                    <a:gd name="adj" fmla="val 31483"/>
                  </a:avLst>
                </a:prstGeom>
                <a:solidFill>
                  <a:srgbClr val="6699FF">
                    <a:alpha val="24001"/>
                  </a:srgbClr>
                </a:solidFill>
                <a:ln w="9525">
                  <a:solidFill>
                    <a:srgbClr val="0066CC"/>
                  </a:solidFill>
                  <a:round/>
                </a:ln>
              </p:spPr>
              <p:txBody>
                <a:bodyPr/>
                <a:lstStyle/>
                <a:p>
                  <a:pPr defTabSz="815975">
                    <a:buFont typeface="Arial" panose="020B0604020202020204" pitchFamily="34" charset="0"/>
                    <a:buNone/>
                    <a:defRPr/>
                  </a:pPr>
                  <a:endParaRPr lang="zh-CN" altLang="en-US" sz="1600" kern="0">
                    <a:solidFill>
                      <a:prstClr val="black"/>
                    </a:solidFill>
                    <a:latin typeface="Calibri" panose="020F0502020204030204" pitchFamily="34" charset="0"/>
                    <a:ea typeface="宋体" panose="02010600030101010101" pitchFamily="2" charset="-122"/>
                  </a:endParaRPr>
                </a:p>
              </p:txBody>
            </p:sp>
          </p:grpSp>
        </p:grpSp>
        <p:pic>
          <p:nvPicPr>
            <p:cNvPr id="26642" name="图片 23"/>
            <p:cNvPicPr>
              <a:picLocks noChangeAspect="1"/>
            </p:cNvPicPr>
            <p:nvPr>
              <p:custDataLst>
                <p:tags r:id="rId18"/>
              </p:custDataLst>
            </p:nvPr>
          </p:nvPicPr>
          <p:blipFill>
            <a:blip r:embed="rId29">
              <a:clrChange>
                <a:clrFrom>
                  <a:srgbClr val="FFFFFF"/>
                </a:clrFrom>
                <a:clrTo>
                  <a:srgbClr val="FFFFFF">
                    <a:alpha val="0"/>
                  </a:srgbClr>
                </a:clrTo>
              </a:clrChange>
            </a:blip>
            <a:stretch>
              <a:fillRect/>
            </a:stretch>
          </p:blipFill>
          <p:spPr bwMode="auto">
            <a:xfrm>
              <a:off x="8858733" y="3224424"/>
              <a:ext cx="123825" cy="209550"/>
            </a:xfrm>
            <a:prstGeom prst="rect">
              <a:avLst/>
            </a:prstGeom>
            <a:noFill/>
            <a:ln w="9525">
              <a:noFill/>
              <a:miter lim="800000"/>
            </a:ln>
          </p:spPr>
        </p:pic>
        <p:pic>
          <p:nvPicPr>
            <p:cNvPr id="26643" name="图片 24"/>
            <p:cNvPicPr>
              <a:picLocks noChangeAspect="1"/>
            </p:cNvPicPr>
            <p:nvPr>
              <p:custDataLst>
                <p:tags r:id="rId19"/>
              </p:custDataLst>
            </p:nvPr>
          </p:nvPicPr>
          <p:blipFill>
            <a:blip r:embed="rId30">
              <a:clrChange>
                <a:clrFrom>
                  <a:srgbClr val="FFFFFF"/>
                </a:clrFrom>
                <a:clrTo>
                  <a:srgbClr val="FFFFFF">
                    <a:alpha val="0"/>
                  </a:srgbClr>
                </a:clrTo>
              </a:clrChange>
            </a:blip>
            <a:stretch>
              <a:fillRect/>
            </a:stretch>
          </p:blipFill>
          <p:spPr bwMode="auto">
            <a:xfrm>
              <a:off x="9162045" y="3224424"/>
              <a:ext cx="142875" cy="228600"/>
            </a:xfrm>
            <a:prstGeom prst="rect">
              <a:avLst/>
            </a:prstGeom>
            <a:noFill/>
            <a:ln w="9525">
              <a:noFill/>
              <a:miter lim="800000"/>
            </a:ln>
          </p:spPr>
        </p:pic>
      </p:grpSp>
      <p:sp>
        <p:nvSpPr>
          <p:cNvPr id="31" name="矩形 30"/>
          <p:cNvSpPr>
            <a:spLocks noChangeArrowheads="1"/>
          </p:cNvSpPr>
          <p:nvPr>
            <p:custDataLst>
              <p:tags r:id="rId13"/>
            </p:custDataLst>
          </p:nvPr>
        </p:nvSpPr>
        <p:spPr bwMode="auto">
          <a:xfrm>
            <a:off x="10025063" y="4367213"/>
            <a:ext cx="619125" cy="369887"/>
          </a:xfrm>
          <a:prstGeom prst="rect">
            <a:avLst/>
          </a:prstGeom>
          <a:noFill/>
          <a:ln w="9525">
            <a:noFill/>
            <a:miter lim="800000"/>
          </a:ln>
        </p:spPr>
        <p:txBody>
          <a:bodyPr>
            <a:spAutoFit/>
          </a:bodyPr>
          <a:lstStyle/>
          <a:p>
            <a:r>
              <a:rPr lang="en-US" altLang="zh-CN">
                <a:solidFill>
                  <a:srgbClr val="000000"/>
                </a:solidFill>
                <a:latin typeface="Times New Roman" panose="02020603050405020304" pitchFamily="18" charset="0"/>
                <a:ea typeface="微软雅黑" pitchFamily="34" charset="-122"/>
                <a:cs typeface="Times New Roman" pitchFamily="18" charset="0"/>
              </a:rPr>
              <a:t>50g</a:t>
            </a:r>
            <a:endParaRPr lang="zh-CN" altLang="en-US">
              <a:latin typeface="Times New Roman" panose="02020603050405020304" pitchFamily="18" charset="0"/>
              <a:ea typeface="微软雅黑" pitchFamily="34" charset="-122"/>
              <a:cs typeface="Times New Roman" panose="02020603050405020304" pitchFamily="18" charset="0"/>
            </a:endParaRPr>
          </a:p>
        </p:txBody>
      </p:sp>
      <p:sp>
        <p:nvSpPr>
          <p:cNvPr id="32" name="矩形 31"/>
          <p:cNvSpPr>
            <a:spLocks noChangeArrowheads="1"/>
          </p:cNvSpPr>
          <p:nvPr>
            <p:custDataLst>
              <p:tags r:id="rId14"/>
            </p:custDataLst>
          </p:nvPr>
        </p:nvSpPr>
        <p:spPr bwMode="auto">
          <a:xfrm>
            <a:off x="9571038" y="4443413"/>
            <a:ext cx="584200" cy="368300"/>
          </a:xfrm>
          <a:prstGeom prst="rect">
            <a:avLst/>
          </a:prstGeom>
          <a:noFill/>
          <a:ln w="9525">
            <a:noFill/>
            <a:miter lim="800000"/>
          </a:ln>
        </p:spPr>
        <p:txBody>
          <a:bodyPr>
            <a:spAutoFit/>
          </a:bodyPr>
          <a:lstStyle/>
          <a:p>
            <a:r>
              <a:rPr lang="en-US" altLang="zh-CN">
                <a:solidFill>
                  <a:srgbClr val="000000"/>
                </a:solidFill>
                <a:latin typeface="Times New Roman" panose="02020603050405020304" pitchFamily="18" charset="0"/>
                <a:ea typeface="微软雅黑" pitchFamily="34" charset="-122"/>
                <a:cs typeface="Times New Roman" pitchFamily="18" charset="0"/>
              </a:rPr>
              <a:t>20g</a:t>
            </a:r>
            <a:endParaRPr lang="zh-CN" altLang="en-US">
              <a:latin typeface="Times New Roman" panose="02020603050405020304" pitchFamily="18" charset="0"/>
              <a:ea typeface="微软雅黑" pitchFamily="34" charset="-122"/>
              <a:cs typeface="Times New Roman" pitchFamily="18" charset="0"/>
            </a:endParaRPr>
          </a:p>
        </p:txBody>
      </p:sp>
      <p:sp>
        <p:nvSpPr>
          <p:cNvPr id="33" name="矩形 32"/>
          <p:cNvSpPr>
            <a:spLocks noChangeArrowheads="1"/>
          </p:cNvSpPr>
          <p:nvPr>
            <p:custDataLst>
              <p:tags r:id="rId15"/>
            </p:custDataLst>
          </p:nvPr>
        </p:nvSpPr>
        <p:spPr bwMode="auto">
          <a:xfrm>
            <a:off x="10569575" y="4443413"/>
            <a:ext cx="549275" cy="368300"/>
          </a:xfrm>
          <a:prstGeom prst="rect">
            <a:avLst/>
          </a:prstGeom>
          <a:noFill/>
          <a:ln w="9525">
            <a:noFill/>
            <a:miter lim="800000"/>
          </a:ln>
        </p:spPr>
        <p:txBody>
          <a:bodyPr>
            <a:spAutoFit/>
          </a:bodyPr>
          <a:lstStyle/>
          <a:p>
            <a:r>
              <a:rPr lang="en-US" altLang="zh-CN">
                <a:solidFill>
                  <a:srgbClr val="000000"/>
                </a:solidFill>
                <a:latin typeface="Times New Roman" panose="02020603050405020304" pitchFamily="18" charset="0"/>
                <a:ea typeface="微软雅黑" pitchFamily="34" charset="-122"/>
                <a:cs typeface="Times New Roman" pitchFamily="18" charset="0"/>
              </a:rPr>
              <a:t>10g</a:t>
            </a:r>
            <a:endParaRPr lang="zh-CN" altLang="en-US">
              <a:latin typeface="Times New Roman" panose="02020603050405020304" pitchFamily="18" charset="0"/>
              <a:ea typeface="微软雅黑" pitchFamily="34" charset="-122"/>
              <a:cs typeface="Times New Roman" pitchFamily="18" charset="0"/>
            </a:endParaRPr>
          </a:p>
        </p:txBody>
      </p:sp>
      <p:sp>
        <p:nvSpPr>
          <p:cNvPr id="34" name="矩形 33"/>
          <p:cNvSpPr>
            <a:spLocks noChangeArrowheads="1"/>
          </p:cNvSpPr>
          <p:nvPr>
            <p:custDataLst>
              <p:tags r:id="rId16"/>
            </p:custDataLst>
          </p:nvPr>
        </p:nvSpPr>
        <p:spPr bwMode="auto">
          <a:xfrm>
            <a:off x="9342438" y="6038850"/>
            <a:ext cx="434975" cy="430213"/>
          </a:xfrm>
          <a:prstGeom prst="rect">
            <a:avLst/>
          </a:prstGeom>
          <a:noFill/>
          <a:ln w="9525">
            <a:noFill/>
            <a:miter lim="800000"/>
          </a:ln>
        </p:spPr>
        <p:txBody>
          <a:bodyPr>
            <a:spAutoFit/>
          </a:bodyPr>
          <a:lstStyle/>
          <a:p>
            <a:r>
              <a:rPr lang="zh-CN" altLang="en-US" sz="2200">
                <a:solidFill>
                  <a:srgbClr val="000000"/>
                </a:solidFill>
                <a:latin typeface="微软雅黑" pitchFamily="34" charset="-122"/>
                <a:ea typeface="微软雅黑" pitchFamily="34" charset="-122"/>
              </a:rPr>
              <a:t>乙</a:t>
            </a:r>
            <a:endParaRPr lang="zh-CN" altLang="en-US" sz="220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2">
                                            <p:txEl>
                                              <p:pRg st="2" end="2"/>
                                            </p:txEl>
                                          </p:spTgt>
                                        </p:tgtEl>
                                        <p:attrNameLst>
                                          <p:attrName>style.visibility</p:attrName>
                                        </p:attrNameLst>
                                      </p:cBhvr>
                                      <p:to>
                                        <p:strVal val="visible"/>
                                      </p:to>
                                    </p:set>
                                    <p:animEffect transition="in" filter="wipe(down)">
                                      <p:cBhvr>
                                        <p:cTn id="36" dur="500"/>
                                        <p:tgtEl>
                                          <p:spTgt spid="2">
                                            <p:txEl>
                                              <p:pRg st="2" end="2"/>
                                            </p:txEl>
                                          </p:spTgt>
                                        </p:tgtEl>
                                      </p:cBhvr>
                                    </p:animEffect>
                                  </p:childTnLst>
                                </p:cTn>
                              </p:par>
                            </p:childTnLst>
                          </p:cTn>
                        </p:par>
                        <p:par>
                          <p:cTn id="37" fill="hold" nodeType="afterGroup">
                            <p:stCondLst>
                              <p:cond delay="500"/>
                            </p:stCondLst>
                            <p:childTnLst>
                              <p:par>
                                <p:cTn id="38" presetID="2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down)">
                                      <p:cBhvr>
                                        <p:cTn id="40" dur="500"/>
                                        <p:tgtEl>
                                          <p:spTgt spid="2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down)">
                                      <p:cBhvr>
                                        <p:cTn id="49" dur="500"/>
                                        <p:tgtEl>
                                          <p:spTgt spid="3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4" fill="hold" nodeType="clickEffect">
                                  <p:stCondLst>
                                    <p:cond delay="0"/>
                                  </p:stCondLst>
                                  <p:childTnLst>
                                    <p:set>
                                      <p:cBhvr>
                                        <p:cTn id="56" dur="1" fill="hold">
                                          <p:stCondLst>
                                            <p:cond delay="0"/>
                                          </p:stCondLst>
                                        </p:cTn>
                                        <p:tgtEl>
                                          <p:spTgt spid="2">
                                            <p:txEl>
                                              <p:pRg st="3" end="3"/>
                                            </p:txEl>
                                          </p:spTgt>
                                        </p:tgtEl>
                                        <p:attrNameLst>
                                          <p:attrName>style.visibility</p:attrName>
                                        </p:attrNameLst>
                                      </p:cBhvr>
                                      <p:to>
                                        <p:strVal val="visible"/>
                                      </p:to>
                                    </p:set>
                                    <p:animEffect transition="in" filter="wipe(down)">
                                      <p:cBhvr>
                                        <p:cTn id="57" dur="500"/>
                                        <p:tgtEl>
                                          <p:spTgt spid="2">
                                            <p:txEl>
                                              <p:pRg st="3" end="3"/>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4" fill="hold" nodeType="clickEffect">
                                  <p:stCondLst>
                                    <p:cond delay="0"/>
                                  </p:stCondLst>
                                  <p:childTnLst>
                                    <p:set>
                                      <p:cBhvr>
                                        <p:cTn id="61" dur="1" fill="hold">
                                          <p:stCondLst>
                                            <p:cond delay="0"/>
                                          </p:stCondLst>
                                        </p:cTn>
                                        <p:tgtEl>
                                          <p:spTgt spid="2">
                                            <p:txEl>
                                              <p:pRg st="4" end="4"/>
                                            </p:txEl>
                                          </p:spTgt>
                                        </p:tgtEl>
                                        <p:attrNameLst>
                                          <p:attrName>style.visibility</p:attrName>
                                        </p:attrNameLst>
                                      </p:cBhvr>
                                      <p:to>
                                        <p:strVal val="visible"/>
                                      </p:to>
                                    </p:set>
                                    <p:animEffect transition="in" filter="wipe(down)">
                                      <p:cBhvr>
                                        <p:cTn id="6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custDataLst>
              <p:tags r:id="rId1"/>
            </p:custDataLst>
          </p:nvPr>
        </p:nvSpPr>
        <p:spPr bwMode="auto">
          <a:xfrm>
            <a:off x="444500" y="1343025"/>
            <a:ext cx="11079163" cy="2862263"/>
          </a:xfrm>
          <a:prstGeom prst="rect">
            <a:avLst/>
          </a:prstGeom>
          <a:noFill/>
          <a:ln w="9525">
            <a:noFill/>
            <a:miter lim="800000"/>
          </a:ln>
        </p:spPr>
        <p:txBody>
          <a:bodyPr>
            <a:spAutoFit/>
          </a:bodyPr>
          <a:lstStyle/>
          <a:p>
            <a:pPr>
              <a:lnSpc>
                <a:spcPct val="150000"/>
              </a:lnSpc>
            </a:pPr>
            <a:r>
              <a:rPr lang="zh-CN" altLang="en-US" sz="2400">
                <a:solidFill>
                  <a:srgbClr val="FF0000"/>
                </a:solidFill>
                <a:latin typeface="微软雅黑" pitchFamily="34" charset="-122"/>
                <a:ea typeface="微软雅黑" pitchFamily="34" charset="-122"/>
              </a:rPr>
              <a:t>实验步骤：</a:t>
            </a:r>
            <a:endParaRPr lang="en-US" altLang="zh-CN" sz="2400">
              <a:solidFill>
                <a:srgbClr val="FF0000"/>
              </a:solidFill>
              <a:latin typeface="微软雅黑" pitchFamily="34" charset="-122"/>
              <a:ea typeface="微软雅黑" pitchFamily="34" charset="-122"/>
            </a:endParaRPr>
          </a:p>
          <a:p>
            <a:pPr>
              <a:lnSpc>
                <a:spcPct val="150000"/>
              </a:lnSpc>
            </a:pPr>
            <a:r>
              <a:rPr lang="zh-CN" altLang="en-US" sz="2400">
                <a:solidFill>
                  <a:srgbClr val="000000"/>
                </a:solidFill>
                <a:latin typeface="微软雅黑" pitchFamily="34" charset="-122"/>
                <a:ea typeface="微软雅黑" pitchFamily="34" charset="-122"/>
              </a:rPr>
              <a:t>①将天平放在水平桌面上，把游码拨到标尺左端的零刻度线处，调节天平平衡。</a:t>
            </a:r>
            <a:endParaRPr lang="en-US" altLang="zh-CN" sz="2400">
              <a:solidFill>
                <a:srgbClr val="000000"/>
              </a:solidFill>
              <a:latin typeface="微软雅黑" pitchFamily="34" charset="-122"/>
              <a:ea typeface="微软雅黑" pitchFamily="34" charset="-122"/>
            </a:endParaRPr>
          </a:p>
          <a:p>
            <a:pPr>
              <a:lnSpc>
                <a:spcPct val="150000"/>
              </a:lnSpc>
            </a:pPr>
            <a:r>
              <a:rPr lang="zh-CN" altLang="en-US" sz="2400">
                <a:solidFill>
                  <a:srgbClr val="000000"/>
                </a:solidFill>
                <a:latin typeface="微软雅黑" pitchFamily="34" charset="-122"/>
                <a:ea typeface="微软雅黑" pitchFamily="34" charset="-122"/>
              </a:rPr>
              <a:t>②将空烧杯放在左盘里，在右盘中加减砝码，并移动游码位置，使天平平衡。</a:t>
            </a:r>
            <a:endParaRPr lang="en-US" altLang="zh-CN" sz="2400">
              <a:solidFill>
                <a:srgbClr val="000000"/>
              </a:solidFill>
              <a:latin typeface="微软雅黑" pitchFamily="34" charset="-122"/>
              <a:ea typeface="微软雅黑" pitchFamily="34" charset="-122"/>
            </a:endParaRPr>
          </a:p>
          <a:p>
            <a:pPr>
              <a:lnSpc>
                <a:spcPct val="150000"/>
              </a:lnSpc>
            </a:pPr>
            <a:r>
              <a:rPr lang="zh-CN" altLang="en-US" sz="2400">
                <a:solidFill>
                  <a:srgbClr val="000000"/>
                </a:solidFill>
                <a:latin typeface="微软雅黑" pitchFamily="34" charset="-122"/>
                <a:ea typeface="微软雅黑" pitchFamily="34" charset="-122"/>
              </a:rPr>
              <a:t>③向右盘中再放入</a:t>
            </a:r>
            <a:r>
              <a:rPr lang="en-US" altLang="zh-CN" sz="2400">
                <a:solidFill>
                  <a:srgbClr val="000000"/>
                </a:solidFill>
                <a:latin typeface="Times New Roman" panose="02020603050405020304" pitchFamily="18" charset="0"/>
                <a:ea typeface="微软雅黑" pitchFamily="34" charset="-122"/>
                <a:cs typeface="Times New Roman" pitchFamily="18" charset="0"/>
              </a:rPr>
              <a:t>10g</a:t>
            </a:r>
            <a:r>
              <a:rPr lang="zh-CN" altLang="en-US" sz="2400">
                <a:solidFill>
                  <a:srgbClr val="000000"/>
                </a:solidFill>
                <a:latin typeface="微软雅黑" pitchFamily="34" charset="-122"/>
                <a:ea typeface="微软雅黑" pitchFamily="34" charset="-122"/>
              </a:rPr>
              <a:t>的砝码，然后缓慢向烧杯内注水，在天平接近平衡时停止。</a:t>
            </a:r>
            <a:endParaRPr lang="en-US" altLang="zh-CN" sz="2400">
              <a:solidFill>
                <a:srgbClr val="000000"/>
              </a:solidFill>
              <a:latin typeface="微软雅黑" pitchFamily="34" charset="-122"/>
              <a:ea typeface="微软雅黑" pitchFamily="34" charset="-122"/>
            </a:endParaRPr>
          </a:p>
          <a:p>
            <a:pPr>
              <a:lnSpc>
                <a:spcPct val="150000"/>
              </a:lnSpc>
            </a:pPr>
            <a:r>
              <a:rPr lang="zh-CN" altLang="en-US" sz="2400">
                <a:solidFill>
                  <a:srgbClr val="000000"/>
                </a:solidFill>
                <a:latin typeface="微软雅黑" pitchFamily="34" charset="-122"/>
                <a:ea typeface="微软雅黑" pitchFamily="34" charset="-122"/>
              </a:rPr>
              <a:t>④用胶头滴管慢慢向烧杯内滴入水，直至天平平衡，这时烧杯中的水的质量为</a:t>
            </a:r>
            <a:r>
              <a:rPr lang="en-US" altLang="zh-CN" sz="2400">
                <a:solidFill>
                  <a:srgbClr val="000000"/>
                </a:solidFill>
                <a:latin typeface="Times New Roman" panose="02020603050405020304" pitchFamily="18" charset="0"/>
                <a:ea typeface="微软雅黑" pitchFamily="34" charset="-122"/>
                <a:cs typeface="Times New Roman" pitchFamily="18" charset="0"/>
              </a:rPr>
              <a:t>10g</a:t>
            </a:r>
            <a:r>
              <a:rPr lang="zh-CN" altLang="en-US" sz="2400">
                <a:solidFill>
                  <a:srgbClr val="000000"/>
                </a:solidFill>
                <a:latin typeface="微软雅黑" pitchFamily="34" charset="-122"/>
                <a:ea typeface="微软雅黑" pitchFamily="34" charset="-122"/>
              </a:rPr>
              <a:t>。</a:t>
            </a:r>
            <a:endParaRPr lang="en-US" altLang="zh-CN" sz="2400">
              <a:solidFill>
                <a:srgbClr val="000000"/>
              </a:solidFill>
              <a:latin typeface="微软雅黑" pitchFamily="34" charset="-122"/>
              <a:ea typeface="微软雅黑" pitchFamily="34" charset="-122"/>
            </a:endParaRPr>
          </a:p>
        </p:txBody>
      </p:sp>
      <p:sp>
        <p:nvSpPr>
          <p:cNvPr id="27650" name="矩形 5"/>
          <p:cNvSpPr>
            <a:spLocks noChangeArrowheads="1"/>
          </p:cNvSpPr>
          <p:nvPr>
            <p:custDataLst>
              <p:tags r:id="rId2"/>
            </p:custDataLst>
          </p:nvPr>
        </p:nvSpPr>
        <p:spPr bwMode="auto">
          <a:xfrm>
            <a:off x="444500" y="649288"/>
            <a:ext cx="7950200" cy="693737"/>
          </a:xfrm>
          <a:prstGeom prst="rect">
            <a:avLst/>
          </a:prstGeom>
          <a:noFill/>
          <a:ln w="9525">
            <a:noFill/>
            <a:miter lim="800000"/>
          </a:ln>
        </p:spPr>
        <p:txBody>
          <a:bodyPr>
            <a:spAutoFit/>
          </a:bodyPr>
          <a:lstStyle/>
          <a:p>
            <a:pPr>
              <a:lnSpc>
                <a:spcPct val="150000"/>
              </a:lnSpc>
            </a:pPr>
            <a:r>
              <a:rPr lang="en-US" altLang="zh-CN" sz="2600" b="1">
                <a:solidFill>
                  <a:srgbClr val="000000"/>
                </a:solidFill>
                <a:latin typeface="Times New Roman" panose="02020603050405020304" pitchFamily="18" charset="0"/>
                <a:ea typeface="微软雅黑" pitchFamily="34" charset="-122"/>
                <a:cs typeface="Times New Roman" pitchFamily="18" charset="0"/>
                <a:sym typeface="+mn-ea"/>
              </a:rPr>
              <a:t>2</a:t>
            </a:r>
            <a:r>
              <a:rPr lang="en-US" altLang="zh-CN" sz="2600" b="1">
                <a:solidFill>
                  <a:srgbClr val="000000"/>
                </a:solidFill>
                <a:latin typeface="微软雅黑" pitchFamily="34" charset="-122"/>
                <a:ea typeface="微软雅黑" pitchFamily="34" charset="-122"/>
                <a:sym typeface="+mn-ea"/>
              </a:rPr>
              <a:t>. </a:t>
            </a:r>
            <a:r>
              <a:rPr lang="zh-CN" altLang="en-US" sz="2600" b="1">
                <a:solidFill>
                  <a:srgbClr val="000000"/>
                </a:solidFill>
                <a:latin typeface="微软雅黑" pitchFamily="34" charset="-122"/>
                <a:ea typeface="微软雅黑" pitchFamily="34" charset="-122"/>
                <a:sym typeface="+mn-ea"/>
              </a:rPr>
              <a:t>测量“给定质量”的液体</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用天平称量出</a:t>
            </a:r>
            <a:r>
              <a:rPr lang="en-US" altLang="zh-CN" sz="2600">
                <a:solidFill>
                  <a:srgbClr val="000000"/>
                </a:solidFill>
                <a:latin typeface="Times New Roman" panose="02020603050405020304" pitchFamily="18" charset="0"/>
                <a:ea typeface="微软雅黑" pitchFamily="34" charset="-122"/>
                <a:cs typeface="Times New Roman" pitchFamily="18" charset="0"/>
              </a:rPr>
              <a:t>10g</a:t>
            </a:r>
            <a:r>
              <a:rPr lang="zh-CN" altLang="en-US" sz="2600">
                <a:solidFill>
                  <a:srgbClr val="000000"/>
                </a:solidFill>
                <a:latin typeface="微软雅黑" pitchFamily="34" charset="-122"/>
                <a:ea typeface="微软雅黑" pitchFamily="34" charset="-122"/>
              </a:rPr>
              <a:t>水</a:t>
            </a:r>
            <a:endParaRPr lang="en-US" altLang="zh-CN" sz="2600">
              <a:solidFill>
                <a:srgbClr val="000000"/>
              </a:solidFill>
              <a:latin typeface="微软雅黑" pitchFamily="34" charset="-122"/>
              <a:ea typeface="微软雅黑" pitchFamily="34" charset="-122"/>
            </a:endParaRPr>
          </a:p>
        </p:txBody>
      </p:sp>
      <p:sp>
        <p:nvSpPr>
          <p:cNvPr id="27651" name="矩形 9"/>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1" name="圆角矩形 10"/>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3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3" name="文本框 2"/>
          <p:cNvSpPr txBox="1">
            <a:spLocks noChangeArrowheads="1"/>
          </p:cNvSpPr>
          <p:nvPr>
            <p:custDataLst>
              <p:tags r:id="rId2"/>
            </p:custDataLst>
          </p:nvPr>
        </p:nvSpPr>
        <p:spPr bwMode="auto">
          <a:xfrm>
            <a:off x="444500" y="969963"/>
            <a:ext cx="10748963" cy="2336800"/>
          </a:xfrm>
          <a:prstGeom prst="rect">
            <a:avLst/>
          </a:prstGeom>
          <a:noFill/>
          <a:ln w="9525">
            <a:noFill/>
            <a:miter lim="800000"/>
          </a:ln>
        </p:spPr>
        <p:txBody>
          <a:bodyPr>
            <a:spAutoFit/>
          </a:bodyPr>
          <a:lstStyle/>
          <a:p>
            <a:pPr algn="just">
              <a:lnSpc>
                <a:spcPts val="3500"/>
              </a:lnSpc>
            </a:pPr>
            <a:r>
              <a:rPr lang="en-US" altLang="zh-CN" sz="2400">
                <a:solidFill>
                  <a:srgbClr val="FF0000"/>
                </a:solidFill>
                <a:latin typeface="Times New Roman" panose="02020603050405020304" pitchFamily="18" charset="0"/>
                <a:ea typeface="微软雅黑" pitchFamily="34" charset="-122"/>
                <a:cs typeface="Times New Roman" pitchFamily="18" charset="0"/>
              </a:rPr>
              <a:t>1. </a:t>
            </a:r>
            <a:r>
              <a:rPr lang="zh-CN" altLang="en-US" sz="2400">
                <a:solidFill>
                  <a:srgbClr val="FF0000"/>
                </a:solidFill>
                <a:latin typeface="微软雅黑" pitchFamily="34" charset="-122"/>
                <a:ea typeface="微软雅黑" pitchFamily="34" charset="-122"/>
              </a:rPr>
              <a:t>累积法</a:t>
            </a:r>
            <a:r>
              <a:rPr lang="en-US" altLang="zh-CN" sz="2400">
                <a:solidFill>
                  <a:srgbClr val="FF0000"/>
                </a:solidFill>
                <a:latin typeface="微软雅黑" pitchFamily="34" charset="-122"/>
                <a:ea typeface="微软雅黑" pitchFamily="34" charset="-122"/>
              </a:rPr>
              <a:t>(</a:t>
            </a:r>
            <a:r>
              <a:rPr lang="zh-CN" altLang="en-US" sz="2400">
                <a:solidFill>
                  <a:srgbClr val="FF0000"/>
                </a:solidFill>
                <a:latin typeface="微软雅黑" pitchFamily="34" charset="-122"/>
                <a:ea typeface="微软雅黑" pitchFamily="34" charset="-122"/>
              </a:rPr>
              <a:t>测多算少法</a:t>
            </a:r>
            <a:r>
              <a:rPr lang="en-US" altLang="zh-CN" sz="2400">
                <a:solidFill>
                  <a:srgbClr val="FF0000"/>
                </a:solidFill>
                <a:latin typeface="微软雅黑" pitchFamily="34" charset="-122"/>
                <a:ea typeface="微软雅黑" pitchFamily="34" charset="-122"/>
              </a:rPr>
              <a:t>)</a:t>
            </a:r>
          </a:p>
          <a:p>
            <a:pPr algn="just">
              <a:lnSpc>
                <a:spcPts val="3500"/>
              </a:lnSpc>
            </a:pPr>
            <a:r>
              <a:rPr lang="zh-CN" altLang="en-US" sz="2400">
                <a:solidFill>
                  <a:srgbClr val="000000"/>
                </a:solidFill>
                <a:latin typeface="微软雅黑" pitchFamily="34" charset="-122"/>
                <a:ea typeface="微软雅黑" pitchFamily="34" charset="-122"/>
              </a:rPr>
              <a:t>测微小物体的质量：当被测物体的质量很小时，如一枚大头针、一粒米、一个图钉等，我们无法利用天平直接测量单个物体的质量。</a:t>
            </a:r>
            <a:endParaRPr lang="en-US" altLang="zh-CN" sz="2400">
              <a:solidFill>
                <a:srgbClr val="000000"/>
              </a:solidFill>
              <a:latin typeface="微软雅黑" pitchFamily="34" charset="-122"/>
              <a:ea typeface="微软雅黑" pitchFamily="34" charset="-122"/>
            </a:endParaRPr>
          </a:p>
          <a:p>
            <a:pPr algn="just">
              <a:lnSpc>
                <a:spcPts val="3500"/>
              </a:lnSpc>
            </a:pPr>
            <a:r>
              <a:rPr lang="zh-CN" altLang="en-US" sz="2400">
                <a:solidFill>
                  <a:srgbClr val="000000"/>
                </a:solidFill>
                <a:latin typeface="微软雅黑" pitchFamily="34" charset="-122"/>
                <a:ea typeface="微软雅黑" pitchFamily="34" charset="-122"/>
              </a:rPr>
              <a:t>如测一枚大头针的质量。可以先测出多枚大头针的总质量</a:t>
            </a:r>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zh-CN" altLang="en-US" sz="2000" baseline="-25000">
                <a:solidFill>
                  <a:srgbClr val="000000"/>
                </a:solidFill>
                <a:latin typeface="微软雅黑" pitchFamily="34" charset="-122"/>
                <a:ea typeface="微软雅黑" pitchFamily="34" charset="-122"/>
              </a:rPr>
              <a:t>总</a:t>
            </a:r>
            <a:r>
              <a:rPr lang="zh-CN" altLang="en-US" sz="2400">
                <a:solidFill>
                  <a:srgbClr val="000000"/>
                </a:solidFill>
                <a:latin typeface="微软雅黑" pitchFamily="34" charset="-122"/>
                <a:ea typeface="微软雅黑" pitchFamily="34" charset="-122"/>
              </a:rPr>
              <a:t>，再用总质量除以大头针的枚数</a:t>
            </a:r>
            <a:r>
              <a:rPr lang="en-US" altLang="zh-CN" sz="2400" i="1">
                <a:solidFill>
                  <a:srgbClr val="000000"/>
                </a:solidFill>
                <a:latin typeface="Times New Roman" panose="02020603050405020304" pitchFamily="18" charset="0"/>
                <a:ea typeface="微软雅黑" pitchFamily="34" charset="-122"/>
                <a:cs typeface="Times New Roman" pitchFamily="18" charset="0"/>
              </a:rPr>
              <a:t>n</a:t>
            </a:r>
            <a:r>
              <a:rPr lang="zh-CN" altLang="en-US" sz="2400">
                <a:solidFill>
                  <a:srgbClr val="000000"/>
                </a:solidFill>
                <a:latin typeface="微软雅黑" pitchFamily="34" charset="-122"/>
                <a:ea typeface="微软雅黑" pitchFamily="34" charset="-122"/>
              </a:rPr>
              <a:t>，即可得一枚大头针的质量为      。</a:t>
            </a:r>
          </a:p>
        </p:txBody>
      </p:sp>
      <p:sp>
        <p:nvSpPr>
          <p:cNvPr id="28675" name="矩形 1"/>
          <p:cNvSpPr>
            <a:spLocks noChangeArrowheads="1"/>
          </p:cNvSpPr>
          <p:nvPr>
            <p:custDataLst>
              <p:tags r:id="rId3"/>
            </p:custDataLst>
          </p:nvPr>
        </p:nvSpPr>
        <p:spPr bwMode="auto">
          <a:xfrm>
            <a:off x="3994150" y="352425"/>
            <a:ext cx="4133850" cy="661988"/>
          </a:xfrm>
          <a:prstGeom prst="rect">
            <a:avLst/>
          </a:prstGeom>
          <a:noFill/>
          <a:ln w="9525">
            <a:noFill/>
            <a:miter lim="800000"/>
          </a:ln>
        </p:spPr>
        <p:txBody>
          <a:bodyPr wrap="none">
            <a:spAutoFit/>
          </a:bodyPr>
          <a:lstStyle/>
          <a:p>
            <a:pPr algn="just">
              <a:lnSpc>
                <a:spcPct val="150000"/>
              </a:lnSpc>
            </a:pPr>
            <a:r>
              <a:rPr lang="zh-CN" altLang="en-US" sz="2800" b="1">
                <a:solidFill>
                  <a:srgbClr val="000000"/>
                </a:solidFill>
                <a:latin typeface="微软雅黑" pitchFamily="34" charset="-122"/>
                <a:ea typeface="微软雅黑" pitchFamily="34" charset="-122"/>
                <a:sym typeface="+mn-ea"/>
              </a:rPr>
              <a:t>物体质量的特殊测量方法</a:t>
            </a:r>
            <a:endParaRPr lang="en-US" altLang="zh-CN" sz="2800" b="1">
              <a:solidFill>
                <a:srgbClr val="000000"/>
              </a:solidFill>
              <a:latin typeface="微软雅黑" pitchFamily="34" charset="-122"/>
              <a:ea typeface="微软雅黑" pitchFamily="34" charset="-122"/>
              <a:sym typeface="+mn-ea"/>
            </a:endParaRPr>
          </a:p>
        </p:txBody>
      </p:sp>
      <p:sp>
        <p:nvSpPr>
          <p:cNvPr id="8" name="圆角矩形 7"/>
          <p:cNvSpPr/>
          <p:nvPr>
            <p:custDataLst>
              <p:tags r:id="rId4"/>
            </p:custDataLst>
          </p:nvPr>
        </p:nvSpPr>
        <p:spPr>
          <a:xfrm>
            <a:off x="0" y="11113"/>
            <a:ext cx="1663700" cy="450850"/>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知识拓展</a:t>
            </a:r>
          </a:p>
        </p:txBody>
      </p:sp>
      <p:sp>
        <p:nvSpPr>
          <p:cNvPr id="9" name="文本框 8"/>
          <p:cNvSpPr txBox="1">
            <a:spLocks noChangeArrowheads="1"/>
          </p:cNvSpPr>
          <p:nvPr>
            <p:custDataLst>
              <p:tags r:id="rId5"/>
            </p:custDataLst>
          </p:nvPr>
        </p:nvSpPr>
        <p:spPr bwMode="auto">
          <a:xfrm>
            <a:off x="444500" y="3311525"/>
            <a:ext cx="10748963" cy="3235325"/>
          </a:xfrm>
          <a:prstGeom prst="rect">
            <a:avLst/>
          </a:prstGeom>
          <a:noFill/>
          <a:ln w="9525">
            <a:noFill/>
            <a:miter lim="800000"/>
          </a:ln>
        </p:spPr>
        <p:txBody>
          <a:bodyPr>
            <a:spAutoFit/>
          </a:bodyPr>
          <a:lstStyle/>
          <a:p>
            <a:pPr algn="just">
              <a:lnSpc>
                <a:spcPts val="3500"/>
              </a:lnSpc>
            </a:pP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2. </a:t>
            </a:r>
            <a:r>
              <a:rPr lang="zh-CN" altLang="en-US" sz="2400">
                <a:solidFill>
                  <a:srgbClr val="FF0000"/>
                </a:solidFill>
                <a:latin typeface="微软雅黑" pitchFamily="34" charset="-122"/>
                <a:ea typeface="微软雅黑" pitchFamily="34" charset="-122"/>
                <a:sym typeface="+mn-ea"/>
              </a:rPr>
              <a:t>取样法</a:t>
            </a:r>
            <a:r>
              <a:rPr lang="en-US" altLang="zh-CN" sz="2400">
                <a:solidFill>
                  <a:srgbClr val="FF0000"/>
                </a:solidFill>
                <a:latin typeface="微软雅黑" pitchFamily="34" charset="-122"/>
                <a:ea typeface="微软雅黑" pitchFamily="34" charset="-122"/>
                <a:sym typeface="+mn-ea"/>
              </a:rPr>
              <a:t>(</a:t>
            </a:r>
            <a:r>
              <a:rPr lang="zh-CN" altLang="en-US" sz="2400">
                <a:solidFill>
                  <a:srgbClr val="FF0000"/>
                </a:solidFill>
                <a:latin typeface="微软雅黑" pitchFamily="34" charset="-122"/>
                <a:ea typeface="微软雅黑" pitchFamily="34" charset="-122"/>
                <a:sym typeface="+mn-ea"/>
              </a:rPr>
              <a:t>测少算多法</a:t>
            </a:r>
            <a:r>
              <a:rPr lang="en-US" altLang="zh-CN" sz="2400">
                <a:solidFill>
                  <a:srgbClr val="FF0000"/>
                </a:solidFill>
                <a:latin typeface="微软雅黑" pitchFamily="34" charset="-122"/>
                <a:ea typeface="微软雅黑" pitchFamily="34" charset="-122"/>
                <a:sym typeface="+mn-ea"/>
              </a:rPr>
              <a:t>)</a:t>
            </a:r>
          </a:p>
          <a:p>
            <a:pPr algn="just">
              <a:lnSpc>
                <a:spcPts val="3500"/>
              </a:lnSpc>
            </a:pPr>
            <a:r>
              <a:rPr lang="zh-CN" altLang="en-US" sz="2400">
                <a:solidFill>
                  <a:srgbClr val="000000"/>
                </a:solidFill>
                <a:latin typeface="微软雅黑" pitchFamily="34" charset="-122"/>
                <a:ea typeface="微软雅黑" pitchFamily="34" charset="-122"/>
                <a:sym typeface="+mn-ea"/>
              </a:rPr>
              <a:t>测较大物体的质量：测量较大物体的质量时，如果物体的材质相同，可以采用取样法。</a:t>
            </a:r>
            <a:endParaRPr lang="en-US" altLang="zh-CN" sz="2400">
              <a:solidFill>
                <a:srgbClr val="000000"/>
              </a:solidFill>
              <a:latin typeface="微软雅黑" pitchFamily="34" charset="-122"/>
              <a:ea typeface="微软雅黑" pitchFamily="34" charset="-122"/>
              <a:sym typeface="+mn-ea"/>
            </a:endParaRPr>
          </a:p>
          <a:p>
            <a:pPr algn="just">
              <a:lnSpc>
                <a:spcPts val="3500"/>
              </a:lnSpc>
            </a:pPr>
            <a:r>
              <a:rPr lang="zh-CN" altLang="en-US" sz="2400">
                <a:solidFill>
                  <a:srgbClr val="000000"/>
                </a:solidFill>
                <a:latin typeface="微软雅黑" pitchFamily="34" charset="-122"/>
                <a:ea typeface="微软雅黑" pitchFamily="34" charset="-122"/>
                <a:sym typeface="+mn-ea"/>
              </a:rPr>
              <a:t>如测已知总长度为</a:t>
            </a:r>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L</a:t>
            </a:r>
            <a:r>
              <a:rPr lang="zh-CN" altLang="en-US" sz="2000" baseline="-25000">
                <a:solidFill>
                  <a:srgbClr val="000000"/>
                </a:solidFill>
                <a:latin typeface="微软雅黑" pitchFamily="34" charset="-122"/>
                <a:ea typeface="微软雅黑" pitchFamily="34" charset="-122"/>
                <a:sym typeface="+mn-ea"/>
              </a:rPr>
              <a:t>总</a:t>
            </a:r>
            <a:r>
              <a:rPr lang="zh-CN" altLang="en-US" sz="2400">
                <a:solidFill>
                  <a:srgbClr val="000000"/>
                </a:solidFill>
                <a:latin typeface="微软雅黑" pitchFamily="34" charset="-122"/>
                <a:ea typeface="微软雅黑" pitchFamily="34" charset="-122"/>
                <a:sym typeface="+mn-ea"/>
              </a:rPr>
              <a:t>的铜线的质量</a:t>
            </a:r>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000" baseline="-25000">
                <a:solidFill>
                  <a:srgbClr val="000000"/>
                </a:solidFill>
                <a:latin typeface="微软雅黑" pitchFamily="34" charset="-122"/>
                <a:ea typeface="微软雅黑" pitchFamily="34" charset="-122"/>
                <a:sym typeface="+mn-ea"/>
              </a:rPr>
              <a:t>总</a:t>
            </a:r>
            <a:r>
              <a:rPr lang="zh-CN" altLang="en-US" sz="2400">
                <a:solidFill>
                  <a:srgbClr val="000000"/>
                </a:solidFill>
                <a:latin typeface="微软雅黑" pitchFamily="34" charset="-122"/>
                <a:ea typeface="微软雅黑" pitchFamily="34" charset="-122"/>
                <a:sym typeface="+mn-ea"/>
              </a:rPr>
              <a:t>时，若铜线的质量太大而无法直接用天平测量，可以先测量出其中一小段铜线的质量</a:t>
            </a:r>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400">
                <a:solidFill>
                  <a:srgbClr val="000000"/>
                </a:solidFill>
                <a:latin typeface="微软雅黑" pitchFamily="34" charset="-122"/>
                <a:ea typeface="微软雅黑" pitchFamily="34" charset="-122"/>
                <a:sym typeface="+mn-ea"/>
              </a:rPr>
              <a:t>，再测出这一小段铜线的长度</a:t>
            </a:r>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L</a:t>
            </a:r>
            <a:r>
              <a:rPr lang="zh-CN" altLang="en-US" sz="2400">
                <a:solidFill>
                  <a:srgbClr val="000000"/>
                </a:solidFill>
                <a:latin typeface="微软雅黑" pitchFamily="34" charset="-122"/>
                <a:ea typeface="微软雅黑" pitchFamily="34" charset="-122"/>
                <a:sym typeface="+mn-ea"/>
              </a:rPr>
              <a:t>，根据这一段铜线的长度和铜线的总长度之间的比例关系计算铜线的总质量，即</a:t>
            </a:r>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000" baseline="-25000">
                <a:solidFill>
                  <a:srgbClr val="000000"/>
                </a:solidFill>
                <a:latin typeface="微软雅黑" pitchFamily="34" charset="-122"/>
                <a:ea typeface="微软雅黑" pitchFamily="34" charset="-122"/>
                <a:sym typeface="+mn-ea"/>
              </a:rPr>
              <a:t>总</a:t>
            </a:r>
            <a:r>
              <a:rPr lang="en-US" altLang="zh-CN" sz="2400">
                <a:solidFill>
                  <a:srgbClr val="000000"/>
                </a:solidFill>
                <a:latin typeface="微软雅黑" pitchFamily="34" charset="-122"/>
                <a:ea typeface="微软雅黑" pitchFamily="34" charset="-122"/>
                <a:sym typeface="+mn-ea"/>
              </a:rPr>
              <a:t>=         </a:t>
            </a:r>
            <a:r>
              <a:rPr lang="zh-CN" altLang="en-US" sz="2400">
                <a:solidFill>
                  <a:srgbClr val="000000"/>
                </a:solidFill>
                <a:latin typeface="微软雅黑" pitchFamily="34" charset="-122"/>
                <a:ea typeface="微软雅黑" pitchFamily="34" charset="-122"/>
                <a:sym typeface="+mn-ea"/>
              </a:rPr>
              <a:t>。</a:t>
            </a:r>
            <a:endParaRPr lang="en-US" altLang="zh-CN" sz="2400">
              <a:solidFill>
                <a:srgbClr val="000000"/>
              </a:solidFill>
              <a:latin typeface="微软雅黑" pitchFamily="34" charset="-122"/>
              <a:ea typeface="微软雅黑" pitchFamily="34" charset="-122"/>
              <a:sym typeface="+mn-ea"/>
            </a:endParaRPr>
          </a:p>
        </p:txBody>
      </p:sp>
      <p:sp>
        <p:nvSpPr>
          <p:cNvPr id="4" name="矩形 3"/>
          <p:cNvSpPr>
            <a:spLocks noChangeArrowheads="1"/>
          </p:cNvSpPr>
          <p:nvPr>
            <p:custDataLst>
              <p:tags r:id="rId6"/>
            </p:custDataLst>
          </p:nvPr>
        </p:nvSpPr>
        <p:spPr bwMode="auto">
          <a:xfrm>
            <a:off x="6496050" y="2616200"/>
            <a:ext cx="579438" cy="461963"/>
          </a:xfrm>
          <a:prstGeom prst="rect">
            <a:avLst/>
          </a:prstGeom>
          <a:noFill/>
          <a:ln w="9525">
            <a:noFill/>
            <a:miter lim="800000"/>
          </a:ln>
        </p:spPr>
        <p:txBody>
          <a:bodyPr wrap="none">
            <a:spAutoFit/>
          </a:bodyPr>
          <a:lstStyle/>
          <a:p>
            <a:r>
              <a:rPr lang="en-US" altLang="zh-CN" sz="2400" i="1">
                <a:solidFill>
                  <a:srgbClr val="000000"/>
                </a:solidFill>
                <a:latin typeface="Times New Roman" panose="02020603050405020304" pitchFamily="18" charset="0"/>
                <a:ea typeface="微软雅黑" pitchFamily="34" charset="-122"/>
                <a:cs typeface="Times New Roman" pitchFamily="18" charset="0"/>
              </a:rPr>
              <a:t>m</a:t>
            </a:r>
            <a:r>
              <a:rPr lang="zh-CN" altLang="en-US" sz="2000" baseline="-25000">
                <a:solidFill>
                  <a:srgbClr val="000000"/>
                </a:solidFill>
                <a:latin typeface="微软雅黑" pitchFamily="34" charset="-122"/>
                <a:ea typeface="微软雅黑" pitchFamily="34" charset="-122"/>
              </a:rPr>
              <a:t>总</a:t>
            </a:r>
            <a:endParaRPr lang="zh-CN" altLang="en-US" sz="2400">
              <a:latin typeface="微软雅黑" pitchFamily="34" charset="-122"/>
              <a:ea typeface="微软雅黑" pitchFamily="34" charset="-122"/>
            </a:endParaRPr>
          </a:p>
        </p:txBody>
      </p:sp>
      <p:cxnSp>
        <p:nvCxnSpPr>
          <p:cNvPr id="6" name="直接连接符 5"/>
          <p:cNvCxnSpPr/>
          <p:nvPr>
            <p:custDataLst>
              <p:tags r:id="rId7"/>
            </p:custDataLst>
          </p:nvPr>
        </p:nvCxnSpPr>
        <p:spPr>
          <a:xfrm>
            <a:off x="6553200" y="3055938"/>
            <a:ext cx="32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a:spLocks noChangeArrowheads="1"/>
          </p:cNvSpPr>
          <p:nvPr>
            <p:custDataLst>
              <p:tags r:id="rId8"/>
            </p:custDataLst>
          </p:nvPr>
        </p:nvSpPr>
        <p:spPr bwMode="auto">
          <a:xfrm>
            <a:off x="6553200" y="2947988"/>
            <a:ext cx="338138" cy="461962"/>
          </a:xfrm>
          <a:prstGeom prst="rect">
            <a:avLst/>
          </a:prstGeom>
          <a:noFill/>
          <a:ln w="9525">
            <a:noFill/>
            <a:miter lim="800000"/>
          </a:ln>
        </p:spPr>
        <p:txBody>
          <a:bodyPr wrap="none">
            <a:spAutoFit/>
          </a:bodyPr>
          <a:lstStyle/>
          <a:p>
            <a:r>
              <a:rPr lang="en-US" altLang="zh-CN" sz="2400" i="1">
                <a:solidFill>
                  <a:srgbClr val="000000"/>
                </a:solidFill>
                <a:latin typeface="Times New Roman" panose="02020603050405020304" pitchFamily="18" charset="0"/>
                <a:ea typeface="微软雅黑" pitchFamily="34" charset="-122"/>
                <a:cs typeface="Times New Roman" pitchFamily="18" charset="0"/>
              </a:rPr>
              <a:t>n</a:t>
            </a:r>
            <a:endParaRPr lang="zh-CN" altLang="en-US" sz="2400">
              <a:latin typeface="微软雅黑" pitchFamily="34" charset="-122"/>
              <a:ea typeface="微软雅黑" pitchFamily="34" charset="-122"/>
            </a:endParaRPr>
          </a:p>
        </p:txBody>
      </p:sp>
      <p:sp>
        <p:nvSpPr>
          <p:cNvPr id="13" name="矩形 12"/>
          <p:cNvSpPr>
            <a:spLocks noChangeArrowheads="1"/>
          </p:cNvSpPr>
          <p:nvPr>
            <p:custDataLst>
              <p:tags r:id="rId9"/>
            </p:custDataLst>
          </p:nvPr>
        </p:nvSpPr>
        <p:spPr bwMode="auto">
          <a:xfrm>
            <a:off x="1185863" y="5862638"/>
            <a:ext cx="527050" cy="460375"/>
          </a:xfrm>
          <a:prstGeom prst="rect">
            <a:avLst/>
          </a:prstGeom>
          <a:noFill/>
          <a:ln w="9525">
            <a:noFill/>
            <a:miter lim="800000"/>
          </a:ln>
        </p:spPr>
        <p:txBody>
          <a:bodyPr wrap="none">
            <a:spAutoFit/>
          </a:bodyPr>
          <a:lstStyle/>
          <a:p>
            <a:r>
              <a:rPr lang="en-US" altLang="zh-CN" sz="2400" i="1">
                <a:solidFill>
                  <a:srgbClr val="000000"/>
                </a:solidFill>
                <a:latin typeface="Times New Roman" panose="02020603050405020304" pitchFamily="18" charset="0"/>
                <a:ea typeface="微软雅黑" pitchFamily="34" charset="-122"/>
                <a:cs typeface="Times New Roman" pitchFamily="18" charset="0"/>
              </a:rPr>
              <a:t>L</a:t>
            </a:r>
            <a:r>
              <a:rPr lang="zh-CN" altLang="en-US" sz="2000" baseline="-25000">
                <a:solidFill>
                  <a:srgbClr val="000000"/>
                </a:solidFill>
                <a:latin typeface="微软雅黑" pitchFamily="34" charset="-122"/>
                <a:ea typeface="微软雅黑" pitchFamily="34" charset="-122"/>
              </a:rPr>
              <a:t>总</a:t>
            </a:r>
            <a:endParaRPr lang="zh-CN" altLang="en-US" sz="2400">
              <a:latin typeface="微软雅黑" pitchFamily="34" charset="-122"/>
              <a:ea typeface="微软雅黑" pitchFamily="34" charset="-122"/>
            </a:endParaRPr>
          </a:p>
        </p:txBody>
      </p:sp>
      <p:cxnSp>
        <p:nvCxnSpPr>
          <p:cNvPr id="14" name="直接连接符 13"/>
          <p:cNvCxnSpPr/>
          <p:nvPr>
            <p:custDataLst>
              <p:tags r:id="rId10"/>
            </p:custDataLst>
          </p:nvPr>
        </p:nvCxnSpPr>
        <p:spPr>
          <a:xfrm>
            <a:off x="1243013" y="6302375"/>
            <a:ext cx="32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custDataLst>
              <p:tags r:id="rId11"/>
            </p:custDataLst>
          </p:nvPr>
        </p:nvSpPr>
        <p:spPr bwMode="auto">
          <a:xfrm>
            <a:off x="1209675" y="6227763"/>
            <a:ext cx="357188" cy="461962"/>
          </a:xfrm>
          <a:prstGeom prst="rect">
            <a:avLst/>
          </a:prstGeom>
          <a:noFill/>
          <a:ln w="9525">
            <a:noFill/>
            <a:miter lim="800000"/>
          </a:ln>
        </p:spPr>
        <p:txBody>
          <a:bodyPr wrap="none">
            <a:spAutoFit/>
          </a:bodyPr>
          <a:lstStyle/>
          <a:p>
            <a:r>
              <a:rPr lang="en-US" altLang="zh-CN" sz="2400" i="1">
                <a:solidFill>
                  <a:srgbClr val="000000"/>
                </a:solidFill>
                <a:latin typeface="Times New Roman" panose="02020603050405020304" pitchFamily="18" charset="0"/>
                <a:ea typeface="微软雅黑" pitchFamily="34" charset="-122"/>
                <a:cs typeface="Times New Roman" pitchFamily="18" charset="0"/>
              </a:rPr>
              <a:t>L</a:t>
            </a:r>
            <a:endParaRPr lang="zh-CN" altLang="en-US" sz="2400">
              <a:latin typeface="微软雅黑" pitchFamily="34" charset="-122"/>
              <a:ea typeface="微软雅黑" pitchFamily="34" charset="-122"/>
            </a:endParaRPr>
          </a:p>
        </p:txBody>
      </p:sp>
      <p:sp>
        <p:nvSpPr>
          <p:cNvPr id="12" name="矩形 11"/>
          <p:cNvSpPr>
            <a:spLocks noChangeArrowheads="1"/>
          </p:cNvSpPr>
          <p:nvPr>
            <p:custDataLst>
              <p:tags r:id="rId12"/>
            </p:custDataLst>
          </p:nvPr>
        </p:nvSpPr>
        <p:spPr bwMode="auto">
          <a:xfrm>
            <a:off x="1562100" y="6084888"/>
            <a:ext cx="407988" cy="461962"/>
          </a:xfrm>
          <a:prstGeom prst="rect">
            <a:avLst/>
          </a:prstGeom>
          <a:noFill/>
          <a:ln w="9525">
            <a:noFill/>
            <a:miter lim="800000"/>
          </a:ln>
        </p:spPr>
        <p:txBody>
          <a:bodyPr wrap="none">
            <a:spAutoFit/>
          </a:bodyPr>
          <a:lstStyle/>
          <a:p>
            <a:r>
              <a:rPr lang="en-US" altLang="zh-CN" sz="2400" i="1">
                <a:solidFill>
                  <a:srgbClr val="000000"/>
                </a:solidFill>
                <a:latin typeface="Times New Roman" panose="02020603050405020304" pitchFamily="18" charset="0"/>
                <a:ea typeface="微软雅黑" pitchFamily="34" charset="-122"/>
                <a:cs typeface="Times New Roman" pitchFamily="18" charset="0"/>
                <a:sym typeface="+mn-ea"/>
              </a:rPr>
              <a:t>m</a:t>
            </a:r>
            <a:endParaRPr lang="zh-CN" altLang="en-US" sz="240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wipe(down)">
                                      <p:cBhvr>
                                        <p:cTn id="24" dur="500"/>
                                        <p:tgtEl>
                                          <p:spTgt spid="9">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Effect transition="in" filter="wipe(down)">
                                      <p:cBhvr>
                                        <p:cTn id="29" dur="500"/>
                                        <p:tgtEl>
                                          <p:spTgt spid="9">
                                            <p:txEl>
                                              <p:pRg st="1" end="1"/>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9">
                                            <p:txEl>
                                              <p:pRg st="2" end="2"/>
                                            </p:txEl>
                                          </p:spTgt>
                                        </p:tgtEl>
                                        <p:attrNameLst>
                                          <p:attrName>style.visibility</p:attrName>
                                        </p:attrNameLst>
                                      </p:cBhvr>
                                      <p:to>
                                        <p:strVal val="visible"/>
                                      </p:to>
                                    </p:set>
                                    <p:animEffect transition="in" filter="wipe(down)">
                                      <p:cBhvr>
                                        <p:cTn id="34" dur="500"/>
                                        <p:tgtEl>
                                          <p:spTgt spid="9">
                                            <p:txEl>
                                              <p:pRg st="2" end="2"/>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P spid="1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1"/>
          <p:cNvSpPr>
            <a:spLocks noChangeArrowheads="1"/>
          </p:cNvSpPr>
          <p:nvPr>
            <p:custDataLst>
              <p:tags r:id="rId1"/>
            </p:custDataLst>
          </p:nvPr>
        </p:nvSpPr>
        <p:spPr bwMode="auto">
          <a:xfrm>
            <a:off x="571500" y="763588"/>
            <a:ext cx="10617200" cy="2492375"/>
          </a:xfrm>
          <a:prstGeom prst="rect">
            <a:avLst/>
          </a:prstGeom>
          <a:noFill/>
          <a:ln w="9525">
            <a:noFill/>
            <a:miter lim="800000"/>
          </a:ln>
        </p:spPr>
        <p:txBody>
          <a:bodyPr>
            <a:spAutoFit/>
          </a:bodyPr>
          <a:lstStyle/>
          <a:p>
            <a:pPr algn="just">
              <a:lnSpc>
                <a:spcPct val="150000"/>
              </a:lnSpc>
            </a:pPr>
            <a:r>
              <a:rPr lang="en-US" altLang="zh-CN" sz="2600" b="1">
                <a:latin typeface="楷体" pitchFamily="49" charset="-122"/>
                <a:ea typeface="楷体" pitchFamily="49" charset="-122"/>
              </a:rPr>
              <a:t>1.</a:t>
            </a:r>
            <a:r>
              <a:rPr lang="zh-CN" altLang="zh-CN" sz="2600" b="1">
                <a:latin typeface="楷体" pitchFamily="49" charset="-122"/>
                <a:ea typeface="楷体" pitchFamily="49" charset="-122"/>
              </a:rPr>
              <a:t>通过实际操作</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掌握天平的使用方法</a:t>
            </a:r>
            <a:r>
              <a:rPr lang="en-US" altLang="zh-CN" sz="2600" b="1">
                <a:latin typeface="楷体" pitchFamily="49" charset="-122"/>
                <a:ea typeface="楷体" pitchFamily="49" charset="-122"/>
              </a:rPr>
              <a:t>;</a:t>
            </a:r>
            <a:endParaRPr lang="zh-CN" altLang="zh-CN" sz="2600" b="1">
              <a:latin typeface="楷体" pitchFamily="49" charset="-122"/>
              <a:ea typeface="楷体" pitchFamily="49" charset="-122"/>
            </a:endParaRPr>
          </a:p>
          <a:p>
            <a:pPr algn="just">
              <a:lnSpc>
                <a:spcPct val="150000"/>
              </a:lnSpc>
            </a:pPr>
            <a:r>
              <a:rPr lang="en-US" altLang="zh-CN" sz="2600" b="1">
                <a:latin typeface="楷体" pitchFamily="49" charset="-122"/>
                <a:ea typeface="楷体" pitchFamily="49" charset="-122"/>
              </a:rPr>
              <a:t>2.</a:t>
            </a:r>
            <a:r>
              <a:rPr lang="zh-CN" altLang="zh-CN" sz="2600" b="1">
                <a:latin typeface="楷体" pitchFamily="49" charset="-122"/>
                <a:ea typeface="楷体" pitchFamily="49" charset="-122"/>
              </a:rPr>
              <a:t>通过用天平测量固体和液体的质量，掌握</a:t>
            </a:r>
            <a:r>
              <a:rPr lang="zh-CN" altLang="en-US" sz="2600" b="1">
                <a:latin typeface="楷体" pitchFamily="49" charset="-122"/>
                <a:ea typeface="楷体" pitchFamily="49" charset="-122"/>
              </a:rPr>
              <a:t>实验</a:t>
            </a:r>
            <a:r>
              <a:rPr lang="zh-CN" altLang="zh-CN" sz="2600" b="1">
                <a:latin typeface="楷体" pitchFamily="49" charset="-122"/>
                <a:ea typeface="楷体" pitchFamily="49" charset="-122"/>
              </a:rPr>
              <a:t>操作步骤，学会用天平测量固体和液体的质量</a:t>
            </a:r>
            <a:r>
              <a:rPr lang="en-US" altLang="zh-CN" sz="2600" b="1">
                <a:latin typeface="楷体" pitchFamily="49" charset="-122"/>
                <a:ea typeface="楷体" pitchFamily="49" charset="-122"/>
              </a:rPr>
              <a:t>;</a:t>
            </a:r>
            <a:endParaRPr lang="zh-CN" altLang="zh-CN" sz="2600" b="1">
              <a:latin typeface="楷体" pitchFamily="49" charset="-122"/>
              <a:ea typeface="楷体" pitchFamily="49" charset="-122"/>
            </a:endParaRPr>
          </a:p>
          <a:p>
            <a:pPr algn="just">
              <a:lnSpc>
                <a:spcPct val="150000"/>
              </a:lnSpc>
            </a:pPr>
            <a:r>
              <a:rPr lang="en-US" altLang="zh-CN" sz="2600" b="1">
                <a:latin typeface="楷体" pitchFamily="49" charset="-122"/>
                <a:ea typeface="楷体" pitchFamily="49" charset="-122"/>
              </a:rPr>
              <a:t>3.</a:t>
            </a:r>
            <a:r>
              <a:rPr lang="zh-CN" altLang="zh-CN" sz="2600" b="1">
                <a:latin typeface="楷体" pitchFamily="49" charset="-122"/>
                <a:ea typeface="楷体" pitchFamily="49" charset="-122"/>
              </a:rPr>
              <a:t>通过学习质量的特殊测量方法</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掌握累积法</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取样法这两种方法。</a:t>
            </a:r>
          </a:p>
        </p:txBody>
      </p:sp>
      <p:sp>
        <p:nvSpPr>
          <p:cNvPr id="12" name="圆角矩形 11"/>
          <p:cNvSpPr/>
          <p:nvPr>
            <p:custDataLst>
              <p:tags r:id="rId2"/>
            </p:custDataLst>
          </p:nvPr>
        </p:nvSpPr>
        <p:spPr>
          <a:xfrm>
            <a:off x="698500" y="3509963"/>
            <a:ext cx="6262688" cy="1328737"/>
          </a:xfrm>
          <a:prstGeom prst="roundRect">
            <a:avLst>
              <a:gd name="adj" fmla="val 9099"/>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重点</a:t>
            </a:r>
            <a:r>
              <a:rPr lang="en-US" altLang="zh-CN" sz="2600">
                <a:solidFill>
                  <a:schemeClr val="tx1"/>
                </a:solidFill>
                <a:sym typeface="+mn-ea"/>
              </a:rPr>
              <a:t>】</a:t>
            </a:r>
            <a:r>
              <a:rPr lang="zh-CN" altLang="en-US" sz="2600">
                <a:solidFill>
                  <a:schemeClr val="tx1"/>
                </a:solidFill>
                <a:sym typeface="+mn-ea"/>
              </a:rPr>
              <a:t>质量的概念及其单位；</a:t>
            </a:r>
          </a:p>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难点</a:t>
            </a:r>
            <a:r>
              <a:rPr lang="en-US" altLang="zh-CN" sz="2600">
                <a:solidFill>
                  <a:schemeClr val="tx1"/>
                </a:solidFill>
                <a:sym typeface="+mn-ea"/>
              </a:rPr>
              <a:t>】</a:t>
            </a:r>
            <a:r>
              <a:rPr lang="zh-CN" altLang="en-US" sz="2600">
                <a:solidFill>
                  <a:schemeClr val="tx1"/>
                </a:solidFill>
                <a:latin typeface="Times New Roman" panose="02020603050405020304" pitchFamily="18" charset="0"/>
                <a:sym typeface="+mn-ea"/>
              </a:rPr>
              <a:t>质量是物体的一种属性。</a:t>
            </a:r>
          </a:p>
        </p:txBody>
      </p:sp>
      <p:sp>
        <p:nvSpPr>
          <p:cNvPr id="9219"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学习目标</a:t>
            </a:r>
          </a:p>
        </p:txBody>
      </p:sp>
      <p:sp>
        <p:nvSpPr>
          <p:cNvPr id="7" name="圆角矩形 6"/>
          <p:cNvSpPr/>
          <p:nvPr>
            <p:custDataLst>
              <p:tags r:id="rId4"/>
            </p:custDataLst>
          </p:nvPr>
        </p:nvSpPr>
        <p:spPr>
          <a:xfrm>
            <a:off x="17463" y="14288"/>
            <a:ext cx="1549400" cy="42703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学习目标</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2"/>
          <p:cNvSpPr txBox="1">
            <a:spLocks noChangeArrowheads="1"/>
          </p:cNvSpPr>
          <p:nvPr>
            <p:custDataLst>
              <p:tags r:id="rId1"/>
            </p:custDataLst>
          </p:nvPr>
        </p:nvSpPr>
        <p:spPr bwMode="auto">
          <a:xfrm>
            <a:off x="531813" y="592138"/>
            <a:ext cx="10783887" cy="4524375"/>
          </a:xfrm>
          <a:prstGeom prst="rect">
            <a:avLst/>
          </a:prstGeom>
          <a:noFill/>
          <a:ln w="9525">
            <a:noFill/>
            <a:miter lim="800000"/>
          </a:ln>
        </p:spPr>
        <p:txBody>
          <a:bodyPr>
            <a:spAutoFit/>
          </a:bodyPr>
          <a:lstStyle/>
          <a:p>
            <a:pPr>
              <a:lnSpc>
                <a:spcPct val="150000"/>
              </a:lnSpc>
            </a:pPr>
            <a:r>
              <a:rPr lang="zh-CN" altLang="en-US" sz="2400">
                <a:solidFill>
                  <a:srgbClr val="000000"/>
                </a:solidFill>
                <a:latin typeface="微软雅黑" pitchFamily="34" charset="-122"/>
                <a:ea typeface="微软雅黑" pitchFamily="34" charset="-122"/>
                <a:sym typeface="+mn-ea"/>
              </a:rPr>
              <a:t>小晶同学利用天平测量一枚订书钉的质量：</a:t>
            </a:r>
            <a:endParaRPr lang="en-US" altLang="zh-CN" sz="2400">
              <a:solidFill>
                <a:srgbClr val="000000"/>
              </a:solidFill>
              <a:latin typeface="微软雅黑" pitchFamily="34" charset="-122"/>
              <a:ea typeface="微软雅黑" pitchFamily="34" charset="-122"/>
              <a:sym typeface="+mn-ea"/>
            </a:endParaRPr>
          </a:p>
          <a:p>
            <a:pPr>
              <a:lnSpc>
                <a:spcPct val="150000"/>
              </a:lnSpc>
            </a:pPr>
            <a:r>
              <a:rPr lang="zh-CN" altLang="en-US"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400">
                <a:solidFill>
                  <a:srgbClr val="000000"/>
                </a:solidFill>
                <a:latin typeface="微软雅黑" pitchFamily="34" charset="-122"/>
                <a:ea typeface="微软雅黑" pitchFamily="34" charset="-122"/>
                <a:sym typeface="+mn-ea"/>
              </a:rPr>
              <a:t>）她把天平放在水平台面上，把游码移到标尺左端的零刻度线处，发现指针指在分度盘中央刻度线的右侧，要使横梁平衡，她应将平衡螺母向</a:t>
            </a:r>
            <a:r>
              <a:rPr lang="en-US" altLang="zh-CN" sz="2400" baseline="-25000">
                <a:solidFill>
                  <a:srgbClr val="000000"/>
                </a:solidFill>
                <a:latin typeface="微软雅黑" pitchFamily="34" charset="-122"/>
                <a:ea typeface="微软雅黑" pitchFamily="34" charset="-122"/>
                <a:sym typeface="+mn-ea"/>
              </a:rPr>
              <a:t>__________</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选填“左”或“右”</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调；调节横梁平衡后，她把</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200</a:t>
            </a:r>
            <a:r>
              <a:rPr lang="zh-CN" altLang="en-US" sz="2400">
                <a:solidFill>
                  <a:srgbClr val="000000"/>
                </a:solidFill>
                <a:latin typeface="微软雅黑" pitchFamily="34" charset="-122"/>
                <a:ea typeface="微软雅黑" pitchFamily="34" charset="-122"/>
                <a:sym typeface="+mn-ea"/>
              </a:rPr>
              <a:t>枚订书钉放在左盘，调节天平，横梁重新平衡时，右盘中的砝码和游码所对的刻度如图所示，则</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200</a:t>
            </a:r>
            <a:r>
              <a:rPr lang="zh-CN" altLang="en-US" sz="2400">
                <a:solidFill>
                  <a:srgbClr val="000000"/>
                </a:solidFill>
                <a:latin typeface="微软雅黑" pitchFamily="34" charset="-122"/>
                <a:ea typeface="微软雅黑" pitchFamily="34" charset="-122"/>
                <a:sym typeface="+mn-ea"/>
              </a:rPr>
              <a:t>枚订书钉的质量是</a:t>
            </a:r>
            <a:r>
              <a:rPr lang="en-US" altLang="zh-CN" sz="2400" baseline="-25000">
                <a:solidFill>
                  <a:srgbClr val="000000"/>
                </a:solidFill>
                <a:latin typeface="微软雅黑" pitchFamily="34" charset="-122"/>
                <a:ea typeface="微软雅黑" pitchFamily="34" charset="-122"/>
                <a:sym typeface="+mn-ea"/>
              </a:rPr>
              <a:t>_______</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g</a:t>
            </a:r>
            <a:r>
              <a:rPr lang="zh-CN" altLang="en-US" sz="2400">
                <a:solidFill>
                  <a:srgbClr val="000000"/>
                </a:solidFill>
                <a:latin typeface="微软雅黑" pitchFamily="34" charset="-122"/>
                <a:ea typeface="微软雅黑" pitchFamily="34" charset="-122"/>
                <a:cs typeface="Times New Roman" pitchFamily="18" charset="0"/>
                <a:sym typeface="+mn-ea"/>
              </a:rPr>
              <a:t>，</a:t>
            </a:r>
            <a:r>
              <a:rPr lang="zh-CN" altLang="en-US" sz="2400">
                <a:solidFill>
                  <a:srgbClr val="000000"/>
                </a:solidFill>
                <a:latin typeface="微软雅黑" pitchFamily="34" charset="-122"/>
                <a:ea typeface="微软雅黑" pitchFamily="34" charset="-122"/>
                <a:sym typeface="+mn-ea"/>
              </a:rPr>
              <a:t>通过计算可得到一枚订书钉的质量。</a:t>
            </a:r>
            <a:endParaRPr lang="en-US" altLang="zh-CN" sz="2400">
              <a:solidFill>
                <a:srgbClr val="000000"/>
              </a:solidFill>
              <a:latin typeface="微软雅黑" pitchFamily="34" charset="-122"/>
              <a:ea typeface="微软雅黑" pitchFamily="34" charset="-122"/>
              <a:sym typeface="+mn-ea"/>
            </a:endParaRPr>
          </a:p>
          <a:p>
            <a:pPr>
              <a:lnSpc>
                <a:spcPct val="150000"/>
              </a:lnSpc>
            </a:pPr>
            <a:r>
              <a:rPr lang="zh-CN" altLang="en-US"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400">
                <a:solidFill>
                  <a:srgbClr val="000000"/>
                </a:solidFill>
                <a:latin typeface="微软雅黑" pitchFamily="34" charset="-122"/>
                <a:ea typeface="微软雅黑" pitchFamily="34" charset="-122"/>
                <a:sym typeface="+mn-ea"/>
              </a:rPr>
              <a:t>）她没有用天平直接测量一枚订书钉的质量，是因为</a:t>
            </a:r>
            <a:r>
              <a:rPr lang="en-US" altLang="zh-CN" sz="2400" baseline="-25000">
                <a:solidFill>
                  <a:srgbClr val="000000"/>
                </a:solidFill>
                <a:latin typeface="微软雅黑" pitchFamily="34" charset="-122"/>
                <a:ea typeface="微软雅黑" pitchFamily="34" charset="-122"/>
                <a:sym typeface="+mn-ea"/>
              </a:rPr>
              <a:t>______________________________________________________________________________________</a:t>
            </a:r>
            <a:r>
              <a:rPr lang="zh-CN" altLang="en-US" sz="2400">
                <a:solidFill>
                  <a:srgbClr val="000000"/>
                </a:solidFill>
                <a:latin typeface="微软雅黑" pitchFamily="34" charset="-122"/>
                <a:ea typeface="微软雅黑" pitchFamily="34" charset="-122"/>
                <a:sym typeface="+mn-ea"/>
              </a:rPr>
              <a:t>。</a:t>
            </a:r>
            <a:endParaRPr lang="zh-CN" altLang="en-US" sz="2400">
              <a:solidFill>
                <a:srgbClr val="000000"/>
              </a:solidFill>
              <a:latin typeface="微软雅黑" pitchFamily="34" charset="-122"/>
              <a:ea typeface="微软雅黑" pitchFamily="34" charset="-122"/>
            </a:endParaRPr>
          </a:p>
        </p:txBody>
      </p:sp>
      <p:pic>
        <p:nvPicPr>
          <p:cNvPr id="29698" name="图片 9"/>
          <p:cNvPicPr>
            <a:picLocks noChangeAspect="1"/>
          </p:cNvPicPr>
          <p:nvPr>
            <p:custDataLst>
              <p:tags r:id="rId2"/>
            </p:custDataLst>
          </p:nvPr>
        </p:nvPicPr>
        <p:blipFill>
          <a:blip r:embed="rId9">
            <a:clrChange>
              <a:clrFrom>
                <a:srgbClr val="FFFDEA"/>
              </a:clrFrom>
              <a:clrTo>
                <a:srgbClr val="FFFDEA">
                  <a:alpha val="0"/>
                </a:srgbClr>
              </a:clrTo>
            </a:clrChange>
          </a:blip>
          <a:stretch>
            <a:fillRect/>
          </a:stretch>
        </p:blipFill>
        <p:spPr bwMode="auto">
          <a:xfrm>
            <a:off x="4473575" y="5116513"/>
            <a:ext cx="3209925" cy="1314450"/>
          </a:xfrm>
          <a:prstGeom prst="rect">
            <a:avLst/>
          </a:prstGeom>
          <a:noFill/>
          <a:ln w="9525">
            <a:noFill/>
            <a:miter lim="800000"/>
          </a:ln>
        </p:spPr>
      </p:pic>
      <p:sp>
        <p:nvSpPr>
          <p:cNvPr id="29699" name="矩形 7"/>
          <p:cNvSpPr>
            <a:spLocks noChangeArrowheads="1"/>
          </p:cNvSpPr>
          <p:nvPr>
            <p:custDataLst>
              <p:tags r:id="rId3"/>
            </p:custDataLst>
          </p:nvPr>
        </p:nvSpPr>
        <p:spPr bwMode="auto">
          <a:xfrm>
            <a:off x="444500" y="14288"/>
            <a:ext cx="1401763" cy="460375"/>
          </a:xfrm>
          <a:prstGeom prst="rect">
            <a:avLst/>
          </a:prstGeom>
          <a:noFill/>
          <a:ln w="9525">
            <a:noFill/>
            <a:miter lim="800000"/>
          </a:ln>
        </p:spPr>
        <p:txBody>
          <a:bodyPr wrap="none">
            <a:spAutoFit/>
          </a:bodyPr>
          <a:lstStyle/>
          <a:p>
            <a:r>
              <a:rPr lang="zh-CN" altLang="en-US" sz="2400" b="1">
                <a:solidFill>
                  <a:srgbClr val="FFFFFF"/>
                </a:solidFill>
                <a:latin typeface="微软雅黑" pitchFamily="34" charset="-122"/>
                <a:ea typeface="微软雅黑" pitchFamily="34" charset="-122"/>
              </a:rPr>
              <a:t>新知探究</a:t>
            </a:r>
          </a:p>
        </p:txBody>
      </p:sp>
      <p:sp>
        <p:nvSpPr>
          <p:cNvPr id="11" name="圆角矩形 10"/>
          <p:cNvSpPr/>
          <p:nvPr>
            <p:custDataLst>
              <p:tags r:id="rId4"/>
            </p:custDataLst>
          </p:nvPr>
        </p:nvSpPr>
        <p:spPr>
          <a:xfrm>
            <a:off x="0" y="14288"/>
            <a:ext cx="1844675" cy="40322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400" b="1">
                <a:solidFill>
                  <a:prstClr val="white"/>
                </a:solidFill>
                <a:sym typeface="+mn-ea"/>
              </a:rPr>
              <a:t>典型例题</a:t>
            </a:r>
            <a:r>
              <a:rPr lang="en-US" sz="2400" b="1">
                <a:solidFill>
                  <a:prstClr val="white"/>
                </a:solidFill>
                <a:sym typeface="+mn-ea"/>
              </a:rPr>
              <a:t>2</a:t>
            </a:r>
          </a:p>
        </p:txBody>
      </p:sp>
      <p:sp>
        <p:nvSpPr>
          <p:cNvPr id="2" name="矩形 1"/>
          <p:cNvSpPr>
            <a:spLocks noChangeArrowheads="1"/>
          </p:cNvSpPr>
          <p:nvPr>
            <p:custDataLst>
              <p:tags r:id="rId5"/>
            </p:custDataLst>
          </p:nvPr>
        </p:nvSpPr>
        <p:spPr bwMode="auto">
          <a:xfrm>
            <a:off x="9699625" y="1822450"/>
            <a:ext cx="492125" cy="461963"/>
          </a:xfrm>
          <a:prstGeom prst="rect">
            <a:avLst/>
          </a:prstGeom>
          <a:noFill/>
          <a:ln w="9525">
            <a:noFill/>
            <a:miter lim="800000"/>
          </a:ln>
        </p:spPr>
        <p:txBody>
          <a:bodyPr wrap="none">
            <a:spAutoFit/>
          </a:bodyPr>
          <a:lstStyle/>
          <a:p>
            <a:r>
              <a:rPr lang="zh-CN" altLang="en-US" sz="2400">
                <a:solidFill>
                  <a:srgbClr val="FF0000"/>
                </a:solidFill>
                <a:latin typeface="微软雅黑" pitchFamily="34" charset="-122"/>
                <a:ea typeface="微软雅黑" pitchFamily="34" charset="-122"/>
                <a:sym typeface="+mn-ea"/>
              </a:rPr>
              <a:t>左</a:t>
            </a:r>
            <a:endParaRPr lang="zh-CN" altLang="en-US" sz="2400">
              <a:latin typeface="微软雅黑" pitchFamily="34" charset="-122"/>
              <a:ea typeface="微软雅黑" pitchFamily="34" charset="-122"/>
            </a:endParaRPr>
          </a:p>
        </p:txBody>
      </p:sp>
      <p:sp>
        <p:nvSpPr>
          <p:cNvPr id="4" name="矩形 3"/>
          <p:cNvSpPr>
            <a:spLocks noChangeArrowheads="1"/>
          </p:cNvSpPr>
          <p:nvPr>
            <p:custDataLst>
              <p:tags r:id="rId6"/>
            </p:custDataLst>
          </p:nvPr>
        </p:nvSpPr>
        <p:spPr bwMode="auto">
          <a:xfrm>
            <a:off x="1573213" y="3486150"/>
            <a:ext cx="569912" cy="461963"/>
          </a:xfrm>
          <a:prstGeom prst="rect">
            <a:avLst/>
          </a:prstGeom>
          <a:noFill/>
          <a:ln w="9525">
            <a:noFill/>
            <a:miter lim="800000"/>
          </a:ln>
        </p:spPr>
        <p:txBody>
          <a:bodyPr wrap="none">
            <a:spAutoFit/>
          </a:bodyPr>
          <a:lstStyle/>
          <a:p>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9.4</a:t>
            </a:r>
            <a:endParaRPr lang="zh-CN" altLang="en-US" sz="2400">
              <a:latin typeface="微软雅黑" pitchFamily="34" charset="-122"/>
              <a:ea typeface="微软雅黑" pitchFamily="34" charset="-122"/>
            </a:endParaRPr>
          </a:p>
        </p:txBody>
      </p:sp>
      <p:sp>
        <p:nvSpPr>
          <p:cNvPr id="5" name="矩形 4"/>
          <p:cNvSpPr>
            <a:spLocks noChangeArrowheads="1"/>
          </p:cNvSpPr>
          <p:nvPr>
            <p:custDataLst>
              <p:tags r:id="rId7"/>
            </p:custDataLst>
          </p:nvPr>
        </p:nvSpPr>
        <p:spPr bwMode="auto">
          <a:xfrm>
            <a:off x="1471613" y="4440238"/>
            <a:ext cx="6340475" cy="581025"/>
          </a:xfrm>
          <a:prstGeom prst="rect">
            <a:avLst/>
          </a:prstGeom>
          <a:noFill/>
          <a:ln w="9525">
            <a:noFill/>
            <a:miter lim="800000"/>
          </a:ln>
        </p:spPr>
        <p:txBody>
          <a:bodyPr wrap="none">
            <a:spAutoFit/>
          </a:bodyPr>
          <a:lstStyle/>
          <a:p>
            <a:pPr algn="just">
              <a:lnSpc>
                <a:spcPct val="150000"/>
              </a:lnSpc>
            </a:pPr>
            <a:r>
              <a:rPr lang="zh-CN" altLang="en-US" sz="2400">
                <a:solidFill>
                  <a:srgbClr val="FF0000"/>
                </a:solidFill>
                <a:latin typeface="微软雅黑" pitchFamily="34" charset="-122"/>
                <a:ea typeface="微软雅黑" pitchFamily="34" charset="-122"/>
                <a:sym typeface="+mn-ea"/>
              </a:rPr>
              <a:t>一枚订书钉的质量太小，托盘天平测量不出来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左大括号 9"/>
          <p:cNvSpPr/>
          <p:nvPr>
            <p:custDataLst>
              <p:tags r:id="rId1"/>
            </p:custDataLst>
          </p:nvPr>
        </p:nvSpPr>
        <p:spPr>
          <a:xfrm>
            <a:off x="1738313" y="1662113"/>
            <a:ext cx="520700" cy="2965450"/>
          </a:xfrm>
          <a:prstGeom prst="leftBrace">
            <a:avLst>
              <a:gd name="adj1" fmla="val 0"/>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11" name="圆角矩形 10"/>
          <p:cNvSpPr/>
          <p:nvPr>
            <p:custDataLst>
              <p:tags r:id="rId2"/>
            </p:custDataLst>
          </p:nvPr>
        </p:nvSpPr>
        <p:spPr>
          <a:xfrm>
            <a:off x="2274888" y="1401763"/>
            <a:ext cx="1927225" cy="5207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天平的使用</a:t>
            </a:r>
          </a:p>
        </p:txBody>
      </p:sp>
      <p:sp>
        <p:nvSpPr>
          <p:cNvPr id="12" name="圆角矩形 11"/>
          <p:cNvSpPr/>
          <p:nvPr>
            <p:custDataLst>
              <p:tags r:id="rId3"/>
            </p:custDataLst>
          </p:nvPr>
        </p:nvSpPr>
        <p:spPr>
          <a:xfrm>
            <a:off x="2259013" y="4103688"/>
            <a:ext cx="2655887" cy="10477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用天平测量固体和液体的质量</a:t>
            </a:r>
          </a:p>
        </p:txBody>
      </p:sp>
      <p:sp>
        <p:nvSpPr>
          <p:cNvPr id="15" name="圆角矩形 14"/>
          <p:cNvSpPr/>
          <p:nvPr>
            <p:custDataLst>
              <p:tags r:id="rId4"/>
            </p:custDataLst>
          </p:nvPr>
        </p:nvSpPr>
        <p:spPr>
          <a:xfrm>
            <a:off x="4740275" y="563563"/>
            <a:ext cx="6154738" cy="239553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一放平，二调零。</a:t>
            </a:r>
            <a:endParaRPr lang="en-US" altLang="zh-CN" sz="2600">
              <a:solidFill>
                <a:prstClr val="black"/>
              </a:solidFill>
              <a:cs typeface="微软雅黑" panose="020B0503020204020204" charset="-122"/>
              <a:sym typeface="+mn-ea"/>
            </a:endParaRPr>
          </a:p>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三调螺母梁平衡，天平调好不要动。左物右码两盘盛，码、游之和是读数。</a:t>
            </a:r>
            <a:endParaRPr lang="en-US" altLang="zh-CN" sz="2600">
              <a:solidFill>
                <a:prstClr val="black"/>
              </a:solidFill>
              <a:cs typeface="微软雅黑" panose="020B0503020204020204" charset="-122"/>
              <a:sym typeface="+mn-ea"/>
            </a:endParaRPr>
          </a:p>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如若物、码位置反，码、游读数要相减。</a:t>
            </a:r>
            <a:endParaRPr lang="en-US" altLang="zh-CN" sz="2600">
              <a:solidFill>
                <a:prstClr val="black"/>
              </a:solidFill>
              <a:cs typeface="微软雅黑" panose="020B0503020204020204" charset="-122"/>
              <a:sym typeface="+mn-ea"/>
            </a:endParaRPr>
          </a:p>
        </p:txBody>
      </p:sp>
      <p:cxnSp>
        <p:nvCxnSpPr>
          <p:cNvPr id="17" name="直接连接符 16"/>
          <p:cNvCxnSpPr/>
          <p:nvPr>
            <p:custDataLst>
              <p:tags r:id="rId5"/>
            </p:custDataLst>
          </p:nvPr>
        </p:nvCxnSpPr>
        <p:spPr>
          <a:xfrm>
            <a:off x="4213225" y="1682750"/>
            <a:ext cx="5207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左大括号 17"/>
          <p:cNvSpPr/>
          <p:nvPr>
            <p:custDataLst>
              <p:tags r:id="rId6"/>
            </p:custDataLst>
          </p:nvPr>
        </p:nvSpPr>
        <p:spPr>
          <a:xfrm>
            <a:off x="4949825" y="3816350"/>
            <a:ext cx="387350" cy="1620838"/>
          </a:xfrm>
          <a:prstGeom prst="leftBrace">
            <a:avLst>
              <a:gd name="adj1" fmla="val 0"/>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19" name="圆角矩形 18"/>
          <p:cNvSpPr/>
          <p:nvPr>
            <p:custDataLst>
              <p:tags r:id="rId7"/>
            </p:custDataLst>
          </p:nvPr>
        </p:nvSpPr>
        <p:spPr>
          <a:xfrm>
            <a:off x="5303838" y="3203575"/>
            <a:ext cx="2301875" cy="11080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用天平测量固体的质量</a:t>
            </a:r>
          </a:p>
        </p:txBody>
      </p:sp>
      <p:sp>
        <p:nvSpPr>
          <p:cNvPr id="20" name="圆角矩形 19"/>
          <p:cNvSpPr/>
          <p:nvPr>
            <p:custDataLst>
              <p:tags r:id="rId8"/>
            </p:custDataLst>
          </p:nvPr>
        </p:nvSpPr>
        <p:spPr>
          <a:xfrm>
            <a:off x="5334000" y="4899025"/>
            <a:ext cx="2616200" cy="107473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用天平测量液体的质量</a:t>
            </a:r>
          </a:p>
        </p:txBody>
      </p:sp>
      <p:sp>
        <p:nvSpPr>
          <p:cNvPr id="21" name="左大括号 20"/>
          <p:cNvSpPr/>
          <p:nvPr>
            <p:custDataLst>
              <p:tags r:id="rId9"/>
            </p:custDataLst>
          </p:nvPr>
        </p:nvSpPr>
        <p:spPr>
          <a:xfrm>
            <a:off x="7991475" y="4752975"/>
            <a:ext cx="519113" cy="1347788"/>
          </a:xfrm>
          <a:prstGeom prst="leftBrace">
            <a:avLst>
              <a:gd name="adj1" fmla="val 0"/>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26" name="圆角矩形 25"/>
          <p:cNvSpPr/>
          <p:nvPr>
            <p:custDataLst>
              <p:tags r:id="rId10"/>
            </p:custDataLst>
          </p:nvPr>
        </p:nvSpPr>
        <p:spPr>
          <a:xfrm>
            <a:off x="8510588" y="4487863"/>
            <a:ext cx="1600200" cy="5000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rPr>
              <a:t>给定液体</a:t>
            </a:r>
            <a:endParaRPr lang="zh-CN" altLang="en-US" sz="2600">
              <a:solidFill>
                <a:prstClr val="black"/>
              </a:solidFill>
              <a:cs typeface="微软雅黑" panose="020B0503020204020204" charset="-122"/>
              <a:sym typeface="+mn-ea"/>
            </a:endParaRPr>
          </a:p>
        </p:txBody>
      </p:sp>
      <p:sp>
        <p:nvSpPr>
          <p:cNvPr id="27" name="圆角矩形 26"/>
          <p:cNvSpPr/>
          <p:nvPr>
            <p:custDataLst>
              <p:tags r:id="rId11"/>
            </p:custDataLst>
          </p:nvPr>
        </p:nvSpPr>
        <p:spPr>
          <a:xfrm>
            <a:off x="8521700" y="5845175"/>
            <a:ext cx="1595438" cy="4873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0"/>
              </a:spcBef>
              <a:spcAft>
                <a:spcPct val="0"/>
              </a:spcAft>
              <a:defRPr/>
            </a:pPr>
            <a:r>
              <a:rPr lang="zh-CN" altLang="en-US" sz="2600">
                <a:solidFill>
                  <a:prstClr val="black"/>
                </a:solidFill>
                <a:cs typeface="微软雅黑" panose="020B0503020204020204" charset="-122"/>
                <a:sym typeface="+mn-ea"/>
              </a:rPr>
              <a:t>给定质量</a:t>
            </a:r>
            <a:endParaRPr lang="zh-CN" altLang="en-US" sz="2600">
              <a:solidFill>
                <a:prstClr val="black"/>
              </a:solidFill>
            </a:endParaRPr>
          </a:p>
        </p:txBody>
      </p:sp>
      <p:sp>
        <p:nvSpPr>
          <p:cNvPr id="30732" name="矩形 15"/>
          <p:cNvSpPr>
            <a:spLocks noChangeArrowheads="1"/>
          </p:cNvSpPr>
          <p:nvPr>
            <p:custDataLst>
              <p:tags r:id="rId1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课堂总结</a:t>
            </a:r>
          </a:p>
        </p:txBody>
      </p:sp>
      <p:sp>
        <p:nvSpPr>
          <p:cNvPr id="22" name="圆角矩形 21"/>
          <p:cNvSpPr/>
          <p:nvPr>
            <p:custDataLst>
              <p:tags r:id="rId13"/>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课堂总结</a:t>
            </a:r>
          </a:p>
        </p:txBody>
      </p:sp>
      <p:sp>
        <p:nvSpPr>
          <p:cNvPr id="23" name="圆角矩形 22"/>
          <p:cNvSpPr/>
          <p:nvPr>
            <p:custDataLst>
              <p:tags r:id="rId14"/>
            </p:custDataLst>
          </p:nvPr>
        </p:nvSpPr>
        <p:spPr>
          <a:xfrm>
            <a:off x="784225" y="2825750"/>
            <a:ext cx="954088" cy="64452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质量</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1"/>
          <p:cNvSpPr>
            <a:spLocks noChangeArrowheads="1"/>
          </p:cNvSpPr>
          <p:nvPr>
            <p:custDataLst>
              <p:tags r:id="rId1"/>
            </p:custDataLst>
          </p:nvPr>
        </p:nvSpPr>
        <p:spPr bwMode="auto">
          <a:xfrm>
            <a:off x="592138" y="885825"/>
            <a:ext cx="10742612" cy="3092450"/>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1. </a:t>
            </a:r>
            <a:r>
              <a:rPr lang="zh-CN" altLang="en-US" sz="2600">
                <a:solidFill>
                  <a:srgbClr val="000000"/>
                </a:solidFill>
                <a:latin typeface="微软雅黑" pitchFamily="34" charset="-122"/>
                <a:ea typeface="微软雅黑" pitchFamily="34" charset="-122"/>
              </a:rPr>
              <a:t>使用天平时，应将天平放在</a:t>
            </a:r>
            <a:r>
              <a:rPr lang="en-US" altLang="zh-CN" sz="2600">
                <a:solidFill>
                  <a:srgbClr val="000000"/>
                </a:solidFill>
                <a:latin typeface="微软雅黑" pitchFamily="34" charset="-122"/>
                <a:ea typeface="微软雅黑" pitchFamily="34" charset="-122"/>
              </a:rPr>
              <a:t>_________</a:t>
            </a:r>
            <a:r>
              <a:rPr lang="zh-CN" altLang="en-US" sz="2600">
                <a:solidFill>
                  <a:srgbClr val="000000"/>
                </a:solidFill>
                <a:latin typeface="微软雅黑" pitchFamily="34" charset="-122"/>
                <a:ea typeface="微软雅黑" pitchFamily="34" charset="-122"/>
              </a:rPr>
              <a:t>上，把游码移动到标尺左端的</a:t>
            </a:r>
            <a:r>
              <a:rPr lang="en-US" altLang="zh-CN" sz="2600">
                <a:solidFill>
                  <a:srgbClr val="000000"/>
                </a:solidFill>
                <a:latin typeface="微软雅黑" pitchFamily="34" charset="-122"/>
                <a:ea typeface="微软雅黑" pitchFamily="34" charset="-122"/>
              </a:rPr>
              <a:t>_________</a:t>
            </a:r>
            <a:r>
              <a:rPr lang="zh-CN" altLang="en-US" sz="2600">
                <a:solidFill>
                  <a:srgbClr val="000000"/>
                </a:solidFill>
                <a:latin typeface="微软雅黑" pitchFamily="34" charset="-122"/>
                <a:ea typeface="微软雅黑" pitchFamily="34" charset="-122"/>
              </a:rPr>
              <a:t>线处，通过调节</a:t>
            </a:r>
            <a:r>
              <a:rPr lang="en-US" altLang="zh-CN" sz="2600">
                <a:solidFill>
                  <a:srgbClr val="000000"/>
                </a:solidFill>
                <a:latin typeface="微软雅黑" pitchFamily="34" charset="-122"/>
                <a:ea typeface="微软雅黑" pitchFamily="34" charset="-122"/>
              </a:rPr>
              <a:t>___________</a:t>
            </a:r>
            <a:r>
              <a:rPr lang="zh-CN" altLang="en-US" sz="2600">
                <a:solidFill>
                  <a:srgbClr val="000000"/>
                </a:solidFill>
                <a:latin typeface="微软雅黑" pitchFamily="34" charset="-122"/>
                <a:ea typeface="微软雅黑" pitchFamily="34" charset="-122"/>
              </a:rPr>
              <a:t>使横梁在</a:t>
            </a:r>
            <a:r>
              <a:rPr lang="en-US" altLang="zh-CN" sz="2600">
                <a:solidFill>
                  <a:srgbClr val="000000"/>
                </a:solidFill>
                <a:latin typeface="微软雅黑" pitchFamily="34" charset="-122"/>
                <a:ea typeface="微软雅黑" pitchFamily="34" charset="-122"/>
              </a:rPr>
              <a:t>_______</a:t>
            </a:r>
            <a:r>
              <a:rPr lang="zh-CN" altLang="en-US" sz="2600">
                <a:solidFill>
                  <a:srgbClr val="000000"/>
                </a:solidFill>
                <a:latin typeface="微软雅黑" pitchFamily="34" charset="-122"/>
                <a:ea typeface="微软雅黑" pitchFamily="34" charset="-122"/>
              </a:rPr>
              <a:t>位置平衡；在称量时，把物体放在</a:t>
            </a:r>
            <a:r>
              <a:rPr lang="en-US" altLang="zh-CN" sz="2600">
                <a:solidFill>
                  <a:srgbClr val="000000"/>
                </a:solidFill>
                <a:latin typeface="微软雅黑" pitchFamily="34" charset="-122"/>
                <a:ea typeface="微软雅黑" pitchFamily="34" charset="-122"/>
              </a:rPr>
              <a:t>______</a:t>
            </a:r>
            <a:r>
              <a:rPr lang="zh-CN" altLang="en-US" sz="2600">
                <a:solidFill>
                  <a:srgbClr val="000000"/>
                </a:solidFill>
                <a:latin typeface="微软雅黑" pitchFamily="34" charset="-122"/>
                <a:ea typeface="微软雅黑" pitchFamily="34" charset="-122"/>
              </a:rPr>
              <a:t>盘，砝码放在</a:t>
            </a:r>
            <a:r>
              <a:rPr lang="en-US" altLang="zh-CN" sz="2600">
                <a:solidFill>
                  <a:srgbClr val="000000"/>
                </a:solidFill>
                <a:latin typeface="微软雅黑" pitchFamily="34" charset="-122"/>
                <a:ea typeface="微软雅黑" pitchFamily="34" charset="-122"/>
              </a:rPr>
              <a:t>_____</a:t>
            </a:r>
            <a:r>
              <a:rPr lang="zh-CN" altLang="en-US" sz="2600">
                <a:solidFill>
                  <a:srgbClr val="000000"/>
                </a:solidFill>
                <a:latin typeface="微软雅黑" pitchFamily="34" charset="-122"/>
                <a:ea typeface="微软雅黑" pitchFamily="34" charset="-122"/>
              </a:rPr>
              <a:t>盘，通过增减</a:t>
            </a:r>
            <a:r>
              <a:rPr lang="en-US" altLang="zh-CN" sz="2600">
                <a:solidFill>
                  <a:srgbClr val="000000"/>
                </a:solidFill>
                <a:latin typeface="微软雅黑" pitchFamily="34" charset="-122"/>
                <a:ea typeface="微软雅黑" pitchFamily="34" charset="-122"/>
              </a:rPr>
              <a:t>_______</a:t>
            </a:r>
            <a:r>
              <a:rPr lang="zh-CN" altLang="en-US" sz="2600">
                <a:solidFill>
                  <a:srgbClr val="000000"/>
                </a:solidFill>
                <a:latin typeface="微软雅黑" pitchFamily="34" charset="-122"/>
                <a:ea typeface="微软雅黑" pitchFamily="34" charset="-122"/>
              </a:rPr>
              <a:t>或移动</a:t>
            </a:r>
            <a:r>
              <a:rPr lang="en-US" altLang="zh-CN" sz="2600">
                <a:solidFill>
                  <a:srgbClr val="000000"/>
                </a:solidFill>
                <a:latin typeface="微软雅黑" pitchFamily="34" charset="-122"/>
                <a:ea typeface="微软雅黑" pitchFamily="34" charset="-122"/>
              </a:rPr>
              <a:t>_______</a:t>
            </a:r>
            <a:r>
              <a:rPr lang="zh-CN" altLang="en-US" sz="2600">
                <a:solidFill>
                  <a:srgbClr val="000000"/>
                </a:solidFill>
                <a:latin typeface="微软雅黑" pitchFamily="34" charset="-122"/>
                <a:ea typeface="微软雅黑" pitchFamily="34" charset="-122"/>
              </a:rPr>
              <a:t>的方法使天平恢复平衡</a:t>
            </a:r>
            <a:r>
              <a:rPr lang="en-US" altLang="zh-CN" sz="2600">
                <a:solidFill>
                  <a:srgbClr val="000000"/>
                </a:solidFill>
                <a:latin typeface="微软雅黑" pitchFamily="34" charset="-122"/>
                <a:ea typeface="微软雅黑" pitchFamily="34" charset="-122"/>
              </a:rPr>
              <a:t>; </a:t>
            </a:r>
            <a:r>
              <a:rPr lang="zh-CN" altLang="en-US" sz="2600">
                <a:solidFill>
                  <a:srgbClr val="000000"/>
                </a:solidFill>
                <a:latin typeface="微软雅黑" pitchFamily="34" charset="-122"/>
                <a:ea typeface="微软雅黑" pitchFamily="34" charset="-122"/>
              </a:rPr>
              <a:t>被测物体的质量等于</a:t>
            </a:r>
            <a:r>
              <a:rPr lang="en-US" altLang="zh-CN" sz="2600">
                <a:solidFill>
                  <a:srgbClr val="000000"/>
                </a:solidFill>
                <a:latin typeface="微软雅黑" pitchFamily="34" charset="-122"/>
                <a:ea typeface="微软雅黑" pitchFamily="34" charset="-122"/>
              </a:rPr>
              <a:t>_____</a:t>
            </a:r>
            <a:r>
              <a:rPr lang="zh-CN" altLang="en-US" sz="2600">
                <a:solidFill>
                  <a:srgbClr val="000000"/>
                </a:solidFill>
                <a:latin typeface="微软雅黑" pitchFamily="34" charset="-122"/>
                <a:ea typeface="微软雅黑" pitchFamily="34" charset="-122"/>
              </a:rPr>
              <a:t>盘中</a:t>
            </a:r>
            <a:r>
              <a:rPr lang="en-US" altLang="zh-CN" sz="2600">
                <a:solidFill>
                  <a:srgbClr val="000000"/>
                </a:solidFill>
                <a:latin typeface="微软雅黑" pitchFamily="34" charset="-122"/>
                <a:ea typeface="微软雅黑" pitchFamily="34" charset="-122"/>
              </a:rPr>
              <a:t>_______</a:t>
            </a:r>
            <a:r>
              <a:rPr lang="zh-CN" altLang="en-US" sz="2600">
                <a:solidFill>
                  <a:srgbClr val="000000"/>
                </a:solidFill>
                <a:latin typeface="微软雅黑" pitchFamily="34" charset="-122"/>
                <a:ea typeface="微软雅黑" pitchFamily="34" charset="-122"/>
              </a:rPr>
              <a:t>的质量加上</a:t>
            </a:r>
            <a:r>
              <a:rPr lang="en-US" altLang="zh-CN" sz="2600">
                <a:solidFill>
                  <a:srgbClr val="000000"/>
                </a:solidFill>
                <a:latin typeface="微软雅黑" pitchFamily="34" charset="-122"/>
                <a:ea typeface="微软雅黑" pitchFamily="34" charset="-122"/>
              </a:rPr>
              <a:t>_______</a:t>
            </a:r>
            <a:r>
              <a:rPr lang="zh-CN" altLang="en-US" sz="2600">
                <a:solidFill>
                  <a:srgbClr val="000000"/>
                </a:solidFill>
                <a:latin typeface="微软雅黑" pitchFamily="34" charset="-122"/>
                <a:ea typeface="微软雅黑" pitchFamily="34" charset="-122"/>
              </a:rPr>
              <a:t>在标尺上指示的质量值</a:t>
            </a:r>
            <a:r>
              <a:rPr lang="zh-CN" altLang="en-US" sz="2600">
                <a:latin typeface="微软雅黑" pitchFamily="34" charset="-122"/>
                <a:ea typeface="微软雅黑" pitchFamily="34" charset="-122"/>
              </a:rPr>
              <a:t>。</a:t>
            </a:r>
            <a:endParaRPr lang="zh-CN" altLang="en-US" sz="2600">
              <a:solidFill>
                <a:srgbClr val="FF0000"/>
              </a:solidFill>
              <a:latin typeface="微软雅黑" pitchFamily="34" charset="-122"/>
              <a:ea typeface="微软雅黑" pitchFamily="34" charset="-122"/>
            </a:endParaRPr>
          </a:p>
        </p:txBody>
      </p:sp>
      <p:sp>
        <p:nvSpPr>
          <p:cNvPr id="5" name="矩形 4"/>
          <p:cNvSpPr>
            <a:spLocks noChangeArrowheads="1"/>
          </p:cNvSpPr>
          <p:nvPr>
            <p:custDataLst>
              <p:tags r:id="rId2"/>
            </p:custDataLst>
          </p:nvPr>
        </p:nvSpPr>
        <p:spPr bwMode="auto">
          <a:xfrm>
            <a:off x="5421313" y="996950"/>
            <a:ext cx="1185862"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水平台</a:t>
            </a:r>
            <a:endParaRPr lang="zh-CN" altLang="en-US" sz="2600">
              <a:latin typeface="微软雅黑" pitchFamily="34" charset="-122"/>
              <a:ea typeface="微软雅黑" pitchFamily="34" charset="-122"/>
            </a:endParaRPr>
          </a:p>
        </p:txBody>
      </p:sp>
      <p:sp>
        <p:nvSpPr>
          <p:cNvPr id="6" name="矩形 5"/>
          <p:cNvSpPr>
            <a:spLocks noChangeArrowheads="1"/>
          </p:cNvSpPr>
          <p:nvPr>
            <p:custDataLst>
              <p:tags r:id="rId3"/>
            </p:custDataLst>
          </p:nvPr>
        </p:nvSpPr>
        <p:spPr bwMode="auto">
          <a:xfrm>
            <a:off x="815975" y="1565275"/>
            <a:ext cx="1184275" cy="493713"/>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零刻度</a:t>
            </a:r>
            <a:endParaRPr lang="zh-CN" altLang="en-US" sz="2600">
              <a:latin typeface="微软雅黑" pitchFamily="34" charset="-122"/>
              <a:ea typeface="微软雅黑" pitchFamily="34" charset="-122"/>
            </a:endParaRPr>
          </a:p>
        </p:txBody>
      </p:sp>
      <p:sp>
        <p:nvSpPr>
          <p:cNvPr id="8" name="矩形 7"/>
          <p:cNvSpPr>
            <a:spLocks noChangeArrowheads="1"/>
          </p:cNvSpPr>
          <p:nvPr>
            <p:custDataLst>
              <p:tags r:id="rId4"/>
            </p:custDataLst>
          </p:nvPr>
        </p:nvSpPr>
        <p:spPr bwMode="auto">
          <a:xfrm>
            <a:off x="4548188" y="1589088"/>
            <a:ext cx="151765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平衡螺母</a:t>
            </a:r>
            <a:endParaRPr lang="zh-CN" altLang="en-US" sz="2600">
              <a:latin typeface="微软雅黑" pitchFamily="34" charset="-122"/>
              <a:ea typeface="微软雅黑" pitchFamily="34" charset="-122"/>
            </a:endParaRPr>
          </a:p>
        </p:txBody>
      </p:sp>
      <p:sp>
        <p:nvSpPr>
          <p:cNvPr id="9" name="矩形 8"/>
          <p:cNvSpPr>
            <a:spLocks noChangeArrowheads="1"/>
          </p:cNvSpPr>
          <p:nvPr>
            <p:custDataLst>
              <p:tags r:id="rId5"/>
            </p:custDataLst>
          </p:nvPr>
        </p:nvSpPr>
        <p:spPr bwMode="auto">
          <a:xfrm>
            <a:off x="7561263" y="1603375"/>
            <a:ext cx="85090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水平</a:t>
            </a:r>
            <a:endParaRPr lang="zh-CN" altLang="en-US" sz="2600">
              <a:latin typeface="微软雅黑" pitchFamily="34" charset="-122"/>
              <a:ea typeface="微软雅黑" pitchFamily="34" charset="-122"/>
            </a:endParaRPr>
          </a:p>
        </p:txBody>
      </p:sp>
      <p:sp>
        <p:nvSpPr>
          <p:cNvPr id="10" name="矩形 9"/>
          <p:cNvSpPr>
            <a:spLocks noChangeArrowheads="1"/>
          </p:cNvSpPr>
          <p:nvPr>
            <p:custDataLst>
              <p:tags r:id="rId6"/>
            </p:custDataLst>
          </p:nvPr>
        </p:nvSpPr>
        <p:spPr bwMode="auto">
          <a:xfrm>
            <a:off x="3392488" y="2185988"/>
            <a:ext cx="519112"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左</a:t>
            </a:r>
            <a:endParaRPr lang="zh-CN" altLang="en-US" sz="2600">
              <a:latin typeface="微软雅黑" pitchFamily="34" charset="-122"/>
              <a:ea typeface="微软雅黑" pitchFamily="34" charset="-122"/>
            </a:endParaRPr>
          </a:p>
        </p:txBody>
      </p:sp>
      <p:sp>
        <p:nvSpPr>
          <p:cNvPr id="11" name="矩形 10"/>
          <p:cNvSpPr>
            <a:spLocks noChangeArrowheads="1"/>
          </p:cNvSpPr>
          <p:nvPr>
            <p:custDataLst>
              <p:tags r:id="rId7"/>
            </p:custDataLst>
          </p:nvPr>
        </p:nvSpPr>
        <p:spPr bwMode="auto">
          <a:xfrm>
            <a:off x="6348413" y="2163763"/>
            <a:ext cx="517525" cy="493712"/>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右</a:t>
            </a:r>
            <a:endParaRPr lang="zh-CN" altLang="en-US" sz="2600">
              <a:latin typeface="微软雅黑" pitchFamily="34" charset="-122"/>
              <a:ea typeface="微软雅黑" pitchFamily="34" charset="-122"/>
            </a:endParaRPr>
          </a:p>
        </p:txBody>
      </p:sp>
      <p:sp>
        <p:nvSpPr>
          <p:cNvPr id="12" name="矩形 11"/>
          <p:cNvSpPr>
            <a:spLocks noChangeArrowheads="1"/>
          </p:cNvSpPr>
          <p:nvPr>
            <p:custDataLst>
              <p:tags r:id="rId8"/>
            </p:custDataLst>
          </p:nvPr>
        </p:nvSpPr>
        <p:spPr bwMode="auto">
          <a:xfrm>
            <a:off x="9220200" y="2163763"/>
            <a:ext cx="852488" cy="493712"/>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砝码</a:t>
            </a:r>
            <a:endParaRPr lang="zh-CN" altLang="en-US" sz="2600">
              <a:latin typeface="微软雅黑" pitchFamily="34" charset="-122"/>
              <a:ea typeface="微软雅黑" pitchFamily="34" charset="-122"/>
            </a:endParaRPr>
          </a:p>
        </p:txBody>
      </p:sp>
      <p:sp>
        <p:nvSpPr>
          <p:cNvPr id="15" name="矩形 14"/>
          <p:cNvSpPr>
            <a:spLocks noChangeArrowheads="1"/>
          </p:cNvSpPr>
          <p:nvPr>
            <p:custDataLst>
              <p:tags r:id="rId9"/>
            </p:custDataLst>
          </p:nvPr>
        </p:nvSpPr>
        <p:spPr bwMode="auto">
          <a:xfrm>
            <a:off x="2143125" y="3238500"/>
            <a:ext cx="852488" cy="693738"/>
          </a:xfrm>
          <a:prstGeom prst="rect">
            <a:avLst/>
          </a:prstGeom>
          <a:noFill/>
          <a:ln w="9525">
            <a:noFill/>
            <a:miter lim="800000"/>
          </a:ln>
        </p:spPr>
        <p:txBody>
          <a:bodyPr wrap="none">
            <a:spAutoFit/>
          </a:bodyPr>
          <a:lstStyle/>
          <a:p>
            <a:pPr>
              <a:lnSpc>
                <a:spcPct val="150000"/>
              </a:lnSpc>
            </a:pPr>
            <a:r>
              <a:rPr lang="zh-CN" altLang="en-US" sz="2600">
                <a:solidFill>
                  <a:srgbClr val="FF0000"/>
                </a:solidFill>
                <a:latin typeface="微软雅黑" pitchFamily="34" charset="-122"/>
                <a:ea typeface="微软雅黑" pitchFamily="34" charset="-122"/>
              </a:rPr>
              <a:t>游码</a:t>
            </a:r>
          </a:p>
        </p:txBody>
      </p:sp>
      <p:sp>
        <p:nvSpPr>
          <p:cNvPr id="16" name="矩形 15"/>
          <p:cNvSpPr>
            <a:spLocks noChangeArrowheads="1"/>
          </p:cNvSpPr>
          <p:nvPr>
            <p:custDataLst>
              <p:tags r:id="rId10"/>
            </p:custDataLst>
          </p:nvPr>
        </p:nvSpPr>
        <p:spPr bwMode="auto">
          <a:xfrm>
            <a:off x="9985375" y="2768600"/>
            <a:ext cx="852488"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砝码</a:t>
            </a:r>
            <a:endParaRPr lang="zh-CN" altLang="en-US" sz="2600">
              <a:latin typeface="微软雅黑" pitchFamily="34" charset="-122"/>
              <a:ea typeface="微软雅黑" pitchFamily="34" charset="-122"/>
            </a:endParaRPr>
          </a:p>
        </p:txBody>
      </p:sp>
      <p:sp>
        <p:nvSpPr>
          <p:cNvPr id="17" name="矩形 16"/>
          <p:cNvSpPr>
            <a:spLocks noChangeArrowheads="1"/>
          </p:cNvSpPr>
          <p:nvPr>
            <p:custDataLst>
              <p:tags r:id="rId11"/>
            </p:custDataLst>
          </p:nvPr>
        </p:nvSpPr>
        <p:spPr bwMode="auto">
          <a:xfrm>
            <a:off x="8555038" y="2768600"/>
            <a:ext cx="517525"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rPr>
              <a:t>右</a:t>
            </a:r>
            <a:endParaRPr lang="zh-CN" altLang="en-US" sz="2600">
              <a:latin typeface="微软雅黑" pitchFamily="34" charset="-122"/>
              <a:ea typeface="微软雅黑" pitchFamily="34" charset="-122"/>
            </a:endParaRPr>
          </a:p>
        </p:txBody>
      </p:sp>
      <p:sp>
        <p:nvSpPr>
          <p:cNvPr id="18" name="矩形 17"/>
          <p:cNvSpPr>
            <a:spLocks noChangeArrowheads="1"/>
          </p:cNvSpPr>
          <p:nvPr>
            <p:custDataLst>
              <p:tags r:id="rId12"/>
            </p:custDataLst>
          </p:nvPr>
        </p:nvSpPr>
        <p:spPr bwMode="auto">
          <a:xfrm>
            <a:off x="812800" y="2638425"/>
            <a:ext cx="850900" cy="693738"/>
          </a:xfrm>
          <a:prstGeom prst="rect">
            <a:avLst/>
          </a:prstGeom>
          <a:noFill/>
          <a:ln w="9525">
            <a:noFill/>
            <a:miter lim="800000"/>
          </a:ln>
        </p:spPr>
        <p:txBody>
          <a:bodyPr wrap="none">
            <a:spAutoFit/>
          </a:bodyPr>
          <a:lstStyle/>
          <a:p>
            <a:pPr>
              <a:lnSpc>
                <a:spcPct val="150000"/>
              </a:lnSpc>
            </a:pPr>
            <a:r>
              <a:rPr lang="zh-CN" altLang="en-US" sz="2600">
                <a:solidFill>
                  <a:srgbClr val="FF0000"/>
                </a:solidFill>
                <a:latin typeface="微软雅黑" pitchFamily="34" charset="-122"/>
                <a:ea typeface="微软雅黑" pitchFamily="34" charset="-122"/>
              </a:rPr>
              <a:t>游码</a:t>
            </a:r>
          </a:p>
        </p:txBody>
      </p:sp>
      <p:sp>
        <p:nvSpPr>
          <p:cNvPr id="31757" name="矩形 18"/>
          <p:cNvSpPr>
            <a:spLocks noChangeArrowheads="1"/>
          </p:cNvSpPr>
          <p:nvPr>
            <p:custDataLst>
              <p:tags r:id="rId1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20" name="圆角矩形 19"/>
          <p:cNvSpPr/>
          <p:nvPr>
            <p:custDataLst>
              <p:tags r:id="rId1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2"/>
          <p:cNvSpPr txBox="1">
            <a:spLocks noChangeArrowheads="1"/>
          </p:cNvSpPr>
          <p:nvPr>
            <p:custDataLst>
              <p:tags r:id="rId1"/>
            </p:custDataLst>
          </p:nvPr>
        </p:nvSpPr>
        <p:spPr bwMode="auto">
          <a:xfrm>
            <a:off x="782638" y="836613"/>
            <a:ext cx="10514012" cy="3094037"/>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微软雅黑" pitchFamily="34" charset="-122"/>
                <a:ea typeface="微软雅黑" pitchFamily="34" charset="-122"/>
                <a:sym typeface="+mn-ea"/>
              </a:rPr>
              <a:t>关于天平的使用，下列说法中正确的是（         ）</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称量物体质量的过程中，若天平横梁不平衡，可调节平衡螺母</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用托盘天平能直接测出一粒米的质量</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使用托盘天平称量时，左盘放砝码，右盘放物体</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用托盘天平称量物体的质量时，若砝码磨损，则测量值将偏大</a:t>
            </a:r>
            <a:endParaRPr lang="zh-CN" altLang="en-US" sz="2600">
              <a:solidFill>
                <a:srgbClr val="000000"/>
              </a:solidFill>
              <a:latin typeface="微软雅黑" pitchFamily="34" charset="-122"/>
              <a:ea typeface="微软雅黑" pitchFamily="34" charset="-122"/>
            </a:endParaRPr>
          </a:p>
        </p:txBody>
      </p:sp>
      <p:sp>
        <p:nvSpPr>
          <p:cNvPr id="2" name="矩形 1"/>
          <p:cNvSpPr>
            <a:spLocks noChangeArrowheads="1"/>
          </p:cNvSpPr>
          <p:nvPr>
            <p:custDataLst>
              <p:tags r:id="rId2"/>
            </p:custDataLst>
          </p:nvPr>
        </p:nvSpPr>
        <p:spPr bwMode="auto">
          <a:xfrm>
            <a:off x="7313613" y="971550"/>
            <a:ext cx="425450"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D</a:t>
            </a:r>
            <a:endParaRPr lang="zh-CN" altLang="en-US" sz="2600">
              <a:solidFill>
                <a:srgbClr val="FF0000"/>
              </a:solidFill>
              <a:latin typeface="Times New Roman" panose="02020603050405020304" pitchFamily="18" charset="0"/>
              <a:ea typeface="微软雅黑" pitchFamily="34" charset="-122"/>
              <a:cs typeface="Times New Roman" panose="02020603050405020304" pitchFamily="18" charset="0"/>
            </a:endParaRPr>
          </a:p>
        </p:txBody>
      </p:sp>
      <p:sp>
        <p:nvSpPr>
          <p:cNvPr id="33795" name="矩形 6"/>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6" name="圆角矩形 5"/>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4"/>
          <p:cNvSpPr>
            <a:spLocks noChangeArrowheads="1"/>
          </p:cNvSpPr>
          <p:nvPr>
            <p:custDataLst>
              <p:tags r:id="rId1"/>
            </p:custDataLst>
          </p:nvPr>
        </p:nvSpPr>
        <p:spPr bwMode="auto">
          <a:xfrm>
            <a:off x="782638" y="823913"/>
            <a:ext cx="10587037" cy="3694112"/>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3. </a:t>
            </a:r>
            <a:r>
              <a:rPr lang="zh-CN" altLang="en-US" sz="2600">
                <a:solidFill>
                  <a:srgbClr val="000000"/>
                </a:solidFill>
                <a:latin typeface="微软雅黑" pitchFamily="34" charset="-122"/>
                <a:ea typeface="微软雅黑" pitchFamily="34" charset="-122"/>
              </a:rPr>
              <a:t>用托盘天平测量物体的质量，测量过程中，向右移动游码的作用相当于（        ）</a:t>
            </a:r>
          </a:p>
          <a:p>
            <a:pPr>
              <a:lnSpc>
                <a:spcPct val="150000"/>
              </a:lnSpc>
            </a:pPr>
            <a:r>
              <a:rPr lang="en-US" altLang="zh-CN" sz="2600">
                <a:solidFill>
                  <a:srgbClr val="000000"/>
                </a:solidFill>
                <a:latin typeface="微软雅黑" pitchFamily="34" charset="-122"/>
                <a:ea typeface="微软雅黑" pitchFamily="34" charset="-122"/>
              </a:rPr>
              <a:t> </a:t>
            </a:r>
            <a:r>
              <a:rPr lang="en-US" altLang="zh-CN" sz="2600">
                <a:solidFill>
                  <a:srgbClr val="000000"/>
                </a:solidFill>
                <a:latin typeface="Times New Roman" panose="02020603050405020304" pitchFamily="18" charset="0"/>
                <a:ea typeface="微软雅黑" pitchFamily="34" charset="-122"/>
                <a:cs typeface="Times New Roman" pitchFamily="18" charset="0"/>
              </a:rPr>
              <a:t>A. </a:t>
            </a:r>
            <a:r>
              <a:rPr lang="zh-CN" altLang="en-US" sz="2600">
                <a:solidFill>
                  <a:srgbClr val="000000"/>
                </a:solidFill>
                <a:latin typeface="微软雅黑" pitchFamily="34" charset="-122"/>
                <a:ea typeface="微软雅黑" pitchFamily="34" charset="-122"/>
              </a:rPr>
              <a:t>往右盘增加砝码         </a:t>
            </a:r>
            <a:endParaRPr lang="en-US" altLang="zh-CN" sz="2600">
              <a:solidFill>
                <a:srgbClr val="000000"/>
              </a:solidFill>
              <a:latin typeface="微软雅黑" pitchFamily="34" charset="-122"/>
              <a:ea typeface="微软雅黑" pitchFamily="34" charset="-122"/>
            </a:endParaRPr>
          </a:p>
          <a:p>
            <a:pPr>
              <a:lnSpc>
                <a:spcPct val="150000"/>
              </a:lnSpc>
            </a:pPr>
            <a:r>
              <a:rPr lang="en-US" altLang="zh-CN" sz="2600">
                <a:solidFill>
                  <a:srgbClr val="000000"/>
                </a:solidFill>
                <a:latin typeface="微软雅黑" pitchFamily="34" charset="-122"/>
                <a:ea typeface="微软雅黑" pitchFamily="34" charset="-122"/>
              </a:rPr>
              <a:t> </a:t>
            </a:r>
            <a:r>
              <a:rPr lang="en-US" altLang="zh-CN" sz="2600">
                <a:solidFill>
                  <a:srgbClr val="000000"/>
                </a:solidFill>
                <a:latin typeface="Times New Roman" panose="02020603050405020304" pitchFamily="18" charset="0"/>
                <a:ea typeface="微软雅黑" pitchFamily="34" charset="-122"/>
                <a:cs typeface="Times New Roman" pitchFamily="18" charset="0"/>
              </a:rPr>
              <a:t>B. </a:t>
            </a:r>
            <a:r>
              <a:rPr lang="zh-CN" altLang="en-US" sz="2600">
                <a:solidFill>
                  <a:srgbClr val="000000"/>
                </a:solidFill>
                <a:latin typeface="微软雅黑" pitchFamily="34" charset="-122"/>
                <a:ea typeface="微软雅黑" pitchFamily="34" charset="-122"/>
              </a:rPr>
              <a:t>从右盘减少砝码</a:t>
            </a:r>
          </a:p>
          <a:p>
            <a:pPr>
              <a:lnSpc>
                <a:spcPct val="150000"/>
              </a:lnSpc>
            </a:pPr>
            <a:r>
              <a:rPr lang="en-US" altLang="zh-CN" sz="2600">
                <a:solidFill>
                  <a:srgbClr val="000000"/>
                </a:solidFill>
                <a:latin typeface="微软雅黑" pitchFamily="34" charset="-122"/>
                <a:ea typeface="微软雅黑" pitchFamily="34" charset="-122"/>
              </a:rPr>
              <a:t> </a:t>
            </a:r>
            <a:r>
              <a:rPr lang="en-US" altLang="zh-CN" sz="2600">
                <a:solidFill>
                  <a:srgbClr val="000000"/>
                </a:solidFill>
                <a:latin typeface="Times New Roman" panose="02020603050405020304" pitchFamily="18" charset="0"/>
                <a:ea typeface="微软雅黑" pitchFamily="34" charset="-122"/>
                <a:cs typeface="Times New Roman" pitchFamily="18" charset="0"/>
              </a:rPr>
              <a:t>C. </a:t>
            </a:r>
            <a:r>
              <a:rPr lang="zh-CN" altLang="en-US" sz="2600">
                <a:solidFill>
                  <a:srgbClr val="000000"/>
                </a:solidFill>
                <a:latin typeface="微软雅黑" pitchFamily="34" charset="-122"/>
                <a:ea typeface="微软雅黑" pitchFamily="34" charset="-122"/>
              </a:rPr>
              <a:t>向左调节平衡螺母       </a:t>
            </a:r>
            <a:endParaRPr lang="en-US" altLang="zh-CN" sz="2600">
              <a:solidFill>
                <a:srgbClr val="000000"/>
              </a:solidFill>
              <a:latin typeface="微软雅黑" pitchFamily="34" charset="-122"/>
              <a:ea typeface="微软雅黑" pitchFamily="34" charset="-122"/>
            </a:endParaRPr>
          </a:p>
          <a:p>
            <a:pPr>
              <a:lnSpc>
                <a:spcPct val="150000"/>
              </a:lnSpc>
            </a:pPr>
            <a:r>
              <a:rPr lang="en-US" altLang="zh-CN" sz="2600">
                <a:solidFill>
                  <a:srgbClr val="000000"/>
                </a:solidFill>
                <a:latin typeface="微软雅黑" pitchFamily="34" charset="-122"/>
                <a:ea typeface="微软雅黑" pitchFamily="34" charset="-122"/>
              </a:rPr>
              <a:t> </a:t>
            </a:r>
            <a:r>
              <a:rPr lang="en-US" altLang="zh-CN" sz="2600">
                <a:solidFill>
                  <a:srgbClr val="000000"/>
                </a:solidFill>
                <a:latin typeface="Times New Roman" panose="02020603050405020304" pitchFamily="18" charset="0"/>
                <a:ea typeface="微软雅黑" pitchFamily="34" charset="-122"/>
                <a:cs typeface="Times New Roman" pitchFamily="18" charset="0"/>
              </a:rPr>
              <a:t>D. </a:t>
            </a:r>
            <a:r>
              <a:rPr lang="zh-CN" altLang="en-US" sz="2600">
                <a:solidFill>
                  <a:srgbClr val="000000"/>
                </a:solidFill>
                <a:latin typeface="微软雅黑" pitchFamily="34" charset="-122"/>
                <a:ea typeface="微软雅黑" pitchFamily="34" charset="-122"/>
              </a:rPr>
              <a:t>向右调节平衡螺母</a:t>
            </a:r>
          </a:p>
        </p:txBody>
      </p:sp>
      <p:sp>
        <p:nvSpPr>
          <p:cNvPr id="6" name="矩形 5"/>
          <p:cNvSpPr>
            <a:spLocks noChangeArrowheads="1"/>
          </p:cNvSpPr>
          <p:nvPr>
            <p:custDataLst>
              <p:tags r:id="rId2"/>
            </p:custDataLst>
          </p:nvPr>
        </p:nvSpPr>
        <p:spPr bwMode="auto">
          <a:xfrm>
            <a:off x="1738313" y="1550988"/>
            <a:ext cx="425450" cy="493712"/>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A</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34819" name="矩形 6"/>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10"/>
          <p:cNvSpPr>
            <a:spLocks noChangeArrowheads="1"/>
          </p:cNvSpPr>
          <p:nvPr>
            <p:custDataLst>
              <p:tags r:id="rId1"/>
            </p:custDataLst>
          </p:nvPr>
        </p:nvSpPr>
        <p:spPr bwMode="auto">
          <a:xfrm>
            <a:off x="665163" y="1003300"/>
            <a:ext cx="10877550" cy="1893888"/>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4. </a:t>
            </a:r>
            <a:r>
              <a:rPr lang="zh-CN" altLang="en-US" sz="2600">
                <a:solidFill>
                  <a:srgbClr val="000000"/>
                </a:solidFill>
                <a:latin typeface="微软雅黑" pitchFamily="34" charset="-122"/>
                <a:ea typeface="微软雅黑" pitchFamily="34" charset="-122"/>
              </a:rPr>
              <a:t>某同学使用托盘天平测物体的质量时，不小心把物体和砝码的位置搞错了，天平平衡时，盘中砝码的总质量为</a:t>
            </a:r>
            <a:r>
              <a:rPr lang="en-US" altLang="zh-CN" sz="2600">
                <a:solidFill>
                  <a:srgbClr val="000000"/>
                </a:solidFill>
                <a:latin typeface="Times New Roman" panose="02020603050405020304" pitchFamily="18" charset="0"/>
                <a:ea typeface="微软雅黑" pitchFamily="34" charset="-122"/>
                <a:cs typeface="Times New Roman" pitchFamily="18" charset="0"/>
              </a:rPr>
              <a:t>32g</a:t>
            </a:r>
            <a:r>
              <a:rPr lang="zh-CN" altLang="en-US" sz="2600">
                <a:solidFill>
                  <a:srgbClr val="000000"/>
                </a:solidFill>
                <a:latin typeface="微软雅黑" pitchFamily="34" charset="-122"/>
                <a:ea typeface="微软雅黑" pitchFamily="34" charset="-122"/>
                <a:cs typeface="Times New Roman" pitchFamily="18" charset="0"/>
              </a:rPr>
              <a:t>，</a:t>
            </a:r>
            <a:r>
              <a:rPr lang="zh-CN" altLang="en-US" sz="2600">
                <a:solidFill>
                  <a:srgbClr val="000000"/>
                </a:solidFill>
                <a:latin typeface="微软雅黑" pitchFamily="34" charset="-122"/>
                <a:ea typeface="微软雅黑" pitchFamily="34" charset="-122"/>
              </a:rPr>
              <a:t>游码所对刻度值为</a:t>
            </a:r>
            <a:r>
              <a:rPr lang="en-US" altLang="zh-CN" sz="2600">
                <a:solidFill>
                  <a:srgbClr val="000000"/>
                </a:solidFill>
                <a:latin typeface="Times New Roman" panose="02020603050405020304" pitchFamily="18" charset="0"/>
                <a:ea typeface="微软雅黑" pitchFamily="34" charset="-122"/>
                <a:cs typeface="Times New Roman" pitchFamily="18" charset="0"/>
              </a:rPr>
              <a:t>1.2g</a:t>
            </a:r>
            <a:r>
              <a:rPr lang="zh-CN" altLang="en-US" sz="2600">
                <a:solidFill>
                  <a:srgbClr val="000000"/>
                </a:solidFill>
                <a:latin typeface="微软雅黑" pitchFamily="34" charset="-122"/>
                <a:ea typeface="微软雅黑" pitchFamily="34" charset="-122"/>
              </a:rPr>
              <a:t>，则该物体的实际质量是</a:t>
            </a:r>
            <a:r>
              <a:rPr lang="en-US" altLang="zh-CN" sz="2600">
                <a:solidFill>
                  <a:srgbClr val="000000"/>
                </a:solidFill>
                <a:latin typeface="微软雅黑" pitchFamily="34" charset="-122"/>
                <a:ea typeface="微软雅黑" pitchFamily="34" charset="-122"/>
              </a:rPr>
              <a:t>(         )</a:t>
            </a:r>
          </a:p>
        </p:txBody>
      </p:sp>
      <p:sp>
        <p:nvSpPr>
          <p:cNvPr id="13" name="矩形 12"/>
          <p:cNvSpPr>
            <a:spLocks noChangeArrowheads="1"/>
          </p:cNvSpPr>
          <p:nvPr>
            <p:custDataLst>
              <p:tags r:id="rId2"/>
            </p:custDataLst>
          </p:nvPr>
        </p:nvSpPr>
        <p:spPr bwMode="auto">
          <a:xfrm>
            <a:off x="3768725" y="2317750"/>
            <a:ext cx="407988" cy="493713"/>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C</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36867"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7" name="圆角矩形 6"/>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
        <p:nvSpPr>
          <p:cNvPr id="36869" name="文本框 1"/>
          <p:cNvSpPr txBox="1">
            <a:spLocks noChangeArrowheads="1"/>
          </p:cNvSpPr>
          <p:nvPr>
            <p:custDataLst>
              <p:tags r:id="rId5"/>
            </p:custDataLst>
          </p:nvPr>
        </p:nvSpPr>
        <p:spPr bwMode="auto">
          <a:xfrm>
            <a:off x="665163" y="3032125"/>
            <a:ext cx="9921875" cy="693738"/>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A.32g                   B.33.2g                    C.30.8g                  D.</a:t>
            </a:r>
            <a:r>
              <a:rPr lang="zh-CN" altLang="en-US" sz="2600">
                <a:solidFill>
                  <a:srgbClr val="000000"/>
                </a:solidFill>
                <a:latin typeface="微软雅黑" pitchFamily="34" charset="-122"/>
                <a:ea typeface="微软雅黑" pitchFamily="34" charset="-122"/>
              </a:rPr>
              <a:t>无法确定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a:spLocks noChangeArrowheads="1"/>
          </p:cNvSpPr>
          <p:nvPr>
            <p:custDataLst>
              <p:tags r:id="rId1"/>
            </p:custDataLst>
          </p:nvPr>
        </p:nvSpPr>
        <p:spPr bwMode="auto">
          <a:xfrm>
            <a:off x="706438" y="747713"/>
            <a:ext cx="10629900" cy="4292600"/>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5. </a:t>
            </a:r>
            <a:r>
              <a:rPr lang="zh-CN" altLang="zh-CN" sz="2600">
                <a:solidFill>
                  <a:srgbClr val="000000"/>
                </a:solidFill>
                <a:latin typeface="微软雅黑" pitchFamily="34" charset="-122"/>
                <a:ea typeface="微软雅黑" pitchFamily="34" charset="-122"/>
              </a:rPr>
              <a:t>在“用托盘天平测物体质量”时</a:t>
            </a:r>
            <a:r>
              <a:rPr lang="zh-CN" altLang="en-US" sz="2600">
                <a:solidFill>
                  <a:srgbClr val="000000"/>
                </a:solidFill>
                <a:latin typeface="微软雅黑" pitchFamily="34" charset="-122"/>
                <a:ea typeface="微软雅黑" pitchFamily="34" charset="-122"/>
              </a:rPr>
              <a:t>，</a:t>
            </a:r>
            <a:r>
              <a:rPr lang="zh-CN" altLang="zh-CN" sz="2600">
                <a:solidFill>
                  <a:srgbClr val="000000"/>
                </a:solidFill>
                <a:latin typeface="微软雅黑" pitchFamily="34" charset="-122"/>
                <a:ea typeface="微软雅黑" pitchFamily="34" charset="-122"/>
              </a:rPr>
              <a:t>小明用已调节好的天平在测物体质量过程中</a:t>
            </a:r>
            <a:r>
              <a:rPr lang="zh-CN" altLang="en-US" sz="2600">
                <a:solidFill>
                  <a:srgbClr val="000000"/>
                </a:solidFill>
                <a:latin typeface="微软雅黑" pitchFamily="34" charset="-122"/>
                <a:ea typeface="微软雅黑" pitchFamily="34" charset="-122"/>
              </a:rPr>
              <a:t>，</a:t>
            </a:r>
            <a:r>
              <a:rPr lang="zh-CN" altLang="zh-CN" sz="2600">
                <a:solidFill>
                  <a:srgbClr val="000000"/>
                </a:solidFill>
                <a:latin typeface="微软雅黑" pitchFamily="34" charset="-122"/>
                <a:ea typeface="微软雅黑" pitchFamily="34" charset="-122"/>
              </a:rPr>
              <a:t>增、减砝码</a:t>
            </a:r>
            <a:r>
              <a:rPr lang="zh-CN" altLang="en-US" sz="2600">
                <a:solidFill>
                  <a:srgbClr val="000000"/>
                </a:solidFill>
                <a:latin typeface="微软雅黑" pitchFamily="34" charset="-122"/>
                <a:ea typeface="微软雅黑" pitchFamily="34" charset="-122"/>
              </a:rPr>
              <a:t>后，</a:t>
            </a:r>
            <a:r>
              <a:rPr lang="zh-CN" altLang="zh-CN" sz="2600">
                <a:solidFill>
                  <a:srgbClr val="000000"/>
                </a:solidFill>
                <a:latin typeface="微软雅黑" pitchFamily="34" charset="-122"/>
                <a:ea typeface="微软雅黑" pitchFamily="34" charset="-122"/>
              </a:rPr>
              <a:t>发现指针指在分度盘的中央刻度线左边一点</a:t>
            </a:r>
            <a:r>
              <a:rPr lang="zh-CN" altLang="en-US" sz="2600">
                <a:solidFill>
                  <a:srgbClr val="000000"/>
                </a:solidFill>
                <a:latin typeface="微软雅黑" pitchFamily="34" charset="-122"/>
                <a:ea typeface="微软雅黑" pitchFamily="34" charset="-122"/>
              </a:rPr>
              <a:t>，</a:t>
            </a:r>
            <a:r>
              <a:rPr lang="zh-CN" altLang="zh-CN" sz="2600">
                <a:solidFill>
                  <a:srgbClr val="000000"/>
                </a:solidFill>
                <a:latin typeface="微软雅黑" pitchFamily="34" charset="-122"/>
                <a:ea typeface="微软雅黑" pitchFamily="34" charset="-122"/>
              </a:rPr>
              <a:t>这时他应该 ( </a:t>
            </a:r>
            <a:r>
              <a:rPr lang="en-US" altLang="zh-CN" sz="2600">
                <a:solidFill>
                  <a:srgbClr val="000000"/>
                </a:solidFill>
                <a:latin typeface="微软雅黑" pitchFamily="34" charset="-122"/>
                <a:ea typeface="微软雅黑" pitchFamily="34" charset="-122"/>
              </a:rPr>
              <a:t>    </a:t>
            </a:r>
            <a:r>
              <a:rPr lang="zh-CN" altLang="zh-CN" sz="2600">
                <a:solidFill>
                  <a:srgbClr val="000000"/>
                </a:solidFill>
                <a:latin typeface="微软雅黑" pitchFamily="34" charset="-122"/>
                <a:ea typeface="微软雅黑" pitchFamily="34" charset="-122"/>
              </a:rPr>
              <a:t> </a:t>
            </a:r>
            <a:r>
              <a:rPr lang="en-US" altLang="zh-CN" sz="2600">
                <a:solidFill>
                  <a:srgbClr val="000000"/>
                </a:solidFill>
                <a:latin typeface="微软雅黑" pitchFamily="34" charset="-122"/>
                <a:ea typeface="微软雅黑" pitchFamily="34" charset="-122"/>
              </a:rPr>
              <a:t>   </a:t>
            </a:r>
            <a:r>
              <a:rPr lang="zh-CN" altLang="zh-CN" sz="2600">
                <a:solidFill>
                  <a:srgbClr val="000000"/>
                </a:solidFill>
                <a:latin typeface="微软雅黑" pitchFamily="34" charset="-122"/>
                <a:ea typeface="微软雅黑" pitchFamily="34" charset="-122"/>
              </a:rPr>
              <a:t>)</a:t>
            </a:r>
            <a:br>
              <a:rPr lang="zh-CN" altLang="zh-CN" sz="2600">
                <a:solidFill>
                  <a:srgbClr val="000000"/>
                </a:solidFill>
                <a:latin typeface="微软雅黑" pitchFamily="34" charset="-122"/>
                <a:ea typeface="微软雅黑" pitchFamily="34" charset="-122"/>
              </a:rPr>
            </a:br>
            <a:r>
              <a:rPr lang="zh-CN" altLang="zh-CN" sz="2600">
                <a:solidFill>
                  <a:srgbClr val="000000"/>
                </a:solidFill>
                <a:latin typeface="Times New Roman" panose="02020603050405020304" pitchFamily="18" charset="0"/>
                <a:ea typeface="微软雅黑" pitchFamily="34" charset="-122"/>
                <a:cs typeface="Times New Roman" pitchFamily="18" charset="0"/>
              </a:rPr>
              <a:t>A.</a:t>
            </a:r>
            <a:r>
              <a:rPr lang="en-US" altLang="zh-CN" sz="2600">
                <a:solidFill>
                  <a:srgbClr val="000000"/>
                </a:solidFill>
                <a:latin typeface="Times New Roman" panose="02020603050405020304" pitchFamily="18" charset="0"/>
                <a:ea typeface="微软雅黑" pitchFamily="34" charset="-122"/>
                <a:cs typeface="Times New Roman" pitchFamily="18" charset="0"/>
              </a:rPr>
              <a:t> </a:t>
            </a:r>
            <a:r>
              <a:rPr lang="zh-CN" altLang="zh-CN" sz="2600">
                <a:solidFill>
                  <a:srgbClr val="000000"/>
                </a:solidFill>
                <a:latin typeface="微软雅黑" pitchFamily="34" charset="-122"/>
                <a:ea typeface="微软雅黑" pitchFamily="34" charset="-122"/>
              </a:rPr>
              <a:t>将游码向右移动直至横梁重新水平平衡</a:t>
            </a:r>
            <a:br>
              <a:rPr lang="zh-CN" altLang="zh-CN" sz="2600">
                <a:solidFill>
                  <a:srgbClr val="000000"/>
                </a:solidFill>
                <a:latin typeface="微软雅黑" pitchFamily="34" charset="-122"/>
                <a:ea typeface="微软雅黑" pitchFamily="34" charset="-122"/>
              </a:rPr>
            </a:br>
            <a:r>
              <a:rPr lang="zh-CN" altLang="zh-CN" sz="2600">
                <a:solidFill>
                  <a:srgbClr val="000000"/>
                </a:solidFill>
                <a:latin typeface="Times New Roman" panose="02020603050405020304" pitchFamily="18" charset="0"/>
                <a:ea typeface="微软雅黑" pitchFamily="34" charset="-122"/>
                <a:cs typeface="Times New Roman" pitchFamily="18" charset="0"/>
              </a:rPr>
              <a:t>B.</a:t>
            </a:r>
            <a:r>
              <a:rPr lang="en-US" altLang="zh-CN" sz="2600">
                <a:solidFill>
                  <a:srgbClr val="000000"/>
                </a:solidFill>
                <a:latin typeface="Times New Roman" panose="02020603050405020304" pitchFamily="18" charset="0"/>
                <a:ea typeface="微软雅黑" pitchFamily="34" charset="-122"/>
                <a:cs typeface="Times New Roman" pitchFamily="18" charset="0"/>
              </a:rPr>
              <a:t> </a:t>
            </a:r>
            <a:r>
              <a:rPr lang="zh-CN" altLang="zh-CN" sz="2600">
                <a:solidFill>
                  <a:srgbClr val="000000"/>
                </a:solidFill>
                <a:latin typeface="微软雅黑" pitchFamily="34" charset="-122"/>
                <a:ea typeface="微软雅黑" pitchFamily="34" charset="-122"/>
              </a:rPr>
              <a:t>将右端平衡螺母向左旋进一些</a:t>
            </a:r>
            <a:br>
              <a:rPr lang="zh-CN" altLang="zh-CN" sz="2600">
                <a:solidFill>
                  <a:srgbClr val="000000"/>
                </a:solidFill>
                <a:latin typeface="微软雅黑" pitchFamily="34" charset="-122"/>
                <a:ea typeface="微软雅黑" pitchFamily="34" charset="-122"/>
              </a:rPr>
            </a:br>
            <a:r>
              <a:rPr lang="zh-CN" altLang="zh-CN" sz="2600">
                <a:solidFill>
                  <a:srgbClr val="000000"/>
                </a:solidFill>
                <a:latin typeface="Times New Roman" panose="02020603050405020304" pitchFamily="18" charset="0"/>
                <a:ea typeface="微软雅黑" pitchFamily="34" charset="-122"/>
                <a:cs typeface="Times New Roman" pitchFamily="18" charset="0"/>
              </a:rPr>
              <a:t>C.</a:t>
            </a:r>
            <a:r>
              <a:rPr lang="en-US" altLang="zh-CN" sz="2600">
                <a:solidFill>
                  <a:srgbClr val="000000"/>
                </a:solidFill>
                <a:latin typeface="Times New Roman" panose="02020603050405020304" pitchFamily="18" charset="0"/>
                <a:ea typeface="微软雅黑" pitchFamily="34" charset="-122"/>
                <a:cs typeface="Times New Roman" pitchFamily="18" charset="0"/>
              </a:rPr>
              <a:t> </a:t>
            </a:r>
            <a:r>
              <a:rPr lang="zh-CN" altLang="zh-CN" sz="2600">
                <a:solidFill>
                  <a:srgbClr val="000000"/>
                </a:solidFill>
                <a:latin typeface="微软雅黑" pitchFamily="34" charset="-122"/>
                <a:ea typeface="微软雅黑" pitchFamily="34" charset="-122"/>
              </a:rPr>
              <a:t>把天平右盘的砝码减少一些</a:t>
            </a:r>
            <a:br>
              <a:rPr lang="zh-CN" altLang="zh-CN" sz="2600">
                <a:solidFill>
                  <a:srgbClr val="000000"/>
                </a:solidFill>
                <a:latin typeface="微软雅黑" pitchFamily="34" charset="-122"/>
                <a:ea typeface="微软雅黑" pitchFamily="34" charset="-122"/>
              </a:rPr>
            </a:br>
            <a:r>
              <a:rPr lang="zh-CN" altLang="zh-CN" sz="2600">
                <a:solidFill>
                  <a:srgbClr val="000000"/>
                </a:solidFill>
                <a:latin typeface="Times New Roman" panose="02020603050405020304" pitchFamily="18" charset="0"/>
                <a:ea typeface="微软雅黑" pitchFamily="34" charset="-122"/>
                <a:cs typeface="Times New Roman" pitchFamily="18" charset="0"/>
              </a:rPr>
              <a:t>D.</a:t>
            </a:r>
            <a:r>
              <a:rPr lang="en-US" altLang="zh-CN" sz="2600">
                <a:solidFill>
                  <a:srgbClr val="000000"/>
                </a:solidFill>
                <a:latin typeface="Times New Roman" panose="02020603050405020304" pitchFamily="18" charset="0"/>
                <a:ea typeface="微软雅黑" pitchFamily="34" charset="-122"/>
                <a:cs typeface="Times New Roman" pitchFamily="18" charset="0"/>
              </a:rPr>
              <a:t> </a:t>
            </a:r>
            <a:r>
              <a:rPr lang="zh-CN" altLang="zh-CN" sz="2600">
                <a:solidFill>
                  <a:srgbClr val="000000"/>
                </a:solidFill>
                <a:latin typeface="微软雅黑" pitchFamily="34" charset="-122"/>
                <a:ea typeface="微软雅黑" pitchFamily="34" charset="-122"/>
              </a:rPr>
              <a:t>将右端平衡螺母向右旋出一些</a:t>
            </a:r>
            <a:r>
              <a:rPr lang="en-US" altLang="zh-CN" sz="2600">
                <a:solidFill>
                  <a:srgbClr val="000000"/>
                </a:solidFill>
                <a:latin typeface="微软雅黑" pitchFamily="34" charset="-122"/>
                <a:ea typeface="微软雅黑" pitchFamily="34" charset="-122"/>
              </a:rPr>
              <a:t> </a:t>
            </a:r>
          </a:p>
        </p:txBody>
      </p:sp>
      <p:sp>
        <p:nvSpPr>
          <p:cNvPr id="5" name="矩形 4"/>
          <p:cNvSpPr>
            <a:spLocks noChangeArrowheads="1"/>
          </p:cNvSpPr>
          <p:nvPr>
            <p:custDataLst>
              <p:tags r:id="rId2"/>
            </p:custDataLst>
          </p:nvPr>
        </p:nvSpPr>
        <p:spPr bwMode="auto">
          <a:xfrm>
            <a:off x="2628900" y="1933575"/>
            <a:ext cx="693738" cy="620713"/>
          </a:xfrm>
          <a:prstGeom prst="rect">
            <a:avLst/>
          </a:prstGeom>
          <a:noFill/>
          <a:ln w="9525">
            <a:noFill/>
            <a:miter lim="800000"/>
          </a:ln>
        </p:spPr>
        <p:txBody>
          <a:bodyPr wrap="none">
            <a:spAutoFit/>
          </a:bodyPr>
          <a:lstStyle/>
          <a:p>
            <a:pPr indent="266700">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rPr>
              <a:t>A</a:t>
            </a:r>
          </a:p>
        </p:txBody>
      </p:sp>
      <p:sp>
        <p:nvSpPr>
          <p:cNvPr id="38915"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7" name="圆角矩形 6"/>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6"/>
          <p:cNvSpPr txBox="1">
            <a:spLocks noChangeArrowheads="1"/>
          </p:cNvSpPr>
          <p:nvPr>
            <p:custDataLst>
              <p:tags r:id="rId1"/>
            </p:custDataLst>
          </p:nvPr>
        </p:nvSpPr>
        <p:spPr bwMode="auto">
          <a:xfrm>
            <a:off x="533400" y="741363"/>
            <a:ext cx="10691813" cy="4894262"/>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6. </a:t>
            </a:r>
            <a:r>
              <a:rPr lang="zh-CN" altLang="en-US" sz="2600">
                <a:solidFill>
                  <a:srgbClr val="000000"/>
                </a:solidFill>
                <a:latin typeface="微软雅黑" pitchFamily="34" charset="-122"/>
                <a:ea typeface="微软雅黑" pitchFamily="34" charset="-122"/>
                <a:sym typeface="+mn-ea"/>
              </a:rPr>
              <a:t>为了测量某容器中盐水的质量，小明同学的实验步骤如下，正确的顺序为</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写字母序号</a:t>
            </a:r>
            <a:r>
              <a:rPr lang="en-US" altLang="zh-CN" sz="2600">
                <a:solidFill>
                  <a:srgbClr val="000000"/>
                </a:solidFill>
                <a:latin typeface="微软雅黑" pitchFamily="34" charset="-122"/>
                <a:ea typeface="微软雅黑" pitchFamily="34" charset="-122"/>
                <a:sym typeface="+mn-ea"/>
              </a:rPr>
              <a:t>) </a:t>
            </a:r>
            <a:r>
              <a:rPr lang="en-US" altLang="zh-CN" sz="2600" baseline="-25000">
                <a:solidFill>
                  <a:srgbClr val="000000"/>
                </a:solidFill>
                <a:latin typeface="微软雅黑" pitchFamily="34" charset="-122"/>
                <a:ea typeface="微软雅黑" pitchFamily="34" charset="-122"/>
                <a:sym typeface="+mn-ea"/>
              </a:rPr>
              <a:t>———————</a:t>
            </a: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用天平测出玻璃杯和盐水的总质量；</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用天平测出空玻璃杯的质量；</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调节天平横梁平衡；</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把天平放在水平桌面上；</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E. </a:t>
            </a:r>
            <a:r>
              <a:rPr lang="zh-CN" altLang="en-US" sz="2600">
                <a:solidFill>
                  <a:srgbClr val="000000"/>
                </a:solidFill>
                <a:latin typeface="微软雅黑" pitchFamily="34" charset="-122"/>
                <a:ea typeface="微软雅黑" pitchFamily="34" charset="-122"/>
                <a:sym typeface="+mn-ea"/>
              </a:rPr>
              <a:t>算出盐水的质量；</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F. </a:t>
            </a:r>
            <a:r>
              <a:rPr lang="zh-CN" altLang="en-US" sz="2600">
                <a:solidFill>
                  <a:srgbClr val="000000"/>
                </a:solidFill>
                <a:latin typeface="微软雅黑" pitchFamily="34" charset="-122"/>
                <a:ea typeface="微软雅黑" pitchFamily="34" charset="-122"/>
                <a:sym typeface="+mn-ea"/>
              </a:rPr>
              <a:t>把容器中的盐水倒入空玻璃杯中。</a:t>
            </a:r>
            <a:endParaRPr lang="zh-CN" altLang="en-US" sz="2600">
              <a:solidFill>
                <a:srgbClr val="000000"/>
              </a:solidFill>
              <a:latin typeface="微软雅黑" pitchFamily="34" charset="-122"/>
              <a:ea typeface="微软雅黑" pitchFamily="34" charset="-122"/>
            </a:endParaRPr>
          </a:p>
        </p:txBody>
      </p:sp>
      <p:sp>
        <p:nvSpPr>
          <p:cNvPr id="2" name="矩形 1"/>
          <p:cNvSpPr>
            <a:spLocks noChangeArrowheads="1"/>
          </p:cNvSpPr>
          <p:nvPr>
            <p:custDataLst>
              <p:tags r:id="rId2"/>
            </p:custDataLst>
          </p:nvPr>
        </p:nvSpPr>
        <p:spPr bwMode="auto">
          <a:xfrm>
            <a:off x="3370263" y="1406525"/>
            <a:ext cx="1476375"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DCBFAE</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40963"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本框 2"/>
          <p:cNvSpPr txBox="1">
            <a:spLocks noChangeArrowheads="1"/>
          </p:cNvSpPr>
          <p:nvPr>
            <p:custDataLst>
              <p:tags r:id="rId1"/>
            </p:custDataLst>
          </p:nvPr>
        </p:nvSpPr>
        <p:spPr bwMode="auto">
          <a:xfrm>
            <a:off x="534988" y="687388"/>
            <a:ext cx="10691812" cy="1892300"/>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7. </a:t>
            </a:r>
            <a:r>
              <a:rPr lang="zh-CN" altLang="en-US" sz="2600">
                <a:solidFill>
                  <a:srgbClr val="000000"/>
                </a:solidFill>
                <a:latin typeface="微软雅黑" pitchFamily="34" charset="-122"/>
                <a:ea typeface="微软雅黑" pitchFamily="34" charset="-122"/>
                <a:sym typeface="+mn-ea"/>
              </a:rPr>
              <a:t>某同学用天平测量一块金属的质量时，使用了</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个砝码，其中</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个</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100g</a:t>
            </a: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个</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50g</a:t>
            </a: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个</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20g</a:t>
            </a:r>
            <a:r>
              <a:rPr lang="zh-CN" altLang="en-US" sz="2600">
                <a:solidFill>
                  <a:srgbClr val="000000"/>
                </a:solidFill>
                <a:latin typeface="微软雅黑" pitchFamily="34" charset="-122"/>
                <a:ea typeface="微软雅黑" pitchFamily="34" charset="-122"/>
                <a:sym typeface="+mn-ea"/>
              </a:rPr>
              <a:t>，游码在标尺上的位置如图所示，这块金属的质量是多少？</a:t>
            </a:r>
            <a:endParaRPr lang="en-US" altLang="zh-CN" sz="2600">
              <a:solidFill>
                <a:srgbClr val="000000"/>
              </a:solidFill>
              <a:latin typeface="微软雅黑" pitchFamily="34" charset="-122"/>
              <a:ea typeface="微软雅黑" pitchFamily="34" charset="-122"/>
              <a:sym typeface="+mn-ea"/>
            </a:endParaRPr>
          </a:p>
        </p:txBody>
      </p:sp>
      <p:pic>
        <p:nvPicPr>
          <p:cNvPr id="2" name="图片 1"/>
          <p:cNvPicPr>
            <a:picLocks noChangeAspect="1"/>
          </p:cNvPicPr>
          <p:nvPr>
            <p:custDataLst>
              <p:tags r:id="rId2"/>
            </p:custDataLst>
          </p:nvPr>
        </p:nvPicPr>
        <p:blipFill>
          <a:blip r:embed="rId8"/>
          <a:stretch>
            <a:fillRect/>
          </a:stretch>
        </p:blipFill>
        <p:spPr bwMode="auto">
          <a:xfrm>
            <a:off x="3994150" y="2251075"/>
            <a:ext cx="5146675" cy="1147763"/>
          </a:xfrm>
          <a:prstGeom prst="rect">
            <a:avLst/>
          </a:prstGeom>
          <a:noFill/>
          <a:ln w="9525">
            <a:noFill/>
            <a:miter lim="800000"/>
          </a:ln>
        </p:spPr>
      </p:pic>
      <p:sp>
        <p:nvSpPr>
          <p:cNvPr id="5" name="矩形 4"/>
          <p:cNvSpPr>
            <a:spLocks noChangeArrowheads="1"/>
          </p:cNvSpPr>
          <p:nvPr>
            <p:custDataLst>
              <p:tags r:id="rId3"/>
            </p:custDataLst>
          </p:nvPr>
        </p:nvSpPr>
        <p:spPr bwMode="auto">
          <a:xfrm>
            <a:off x="1146175" y="3859213"/>
            <a:ext cx="8867775" cy="893762"/>
          </a:xfrm>
          <a:prstGeom prst="rect">
            <a:avLst/>
          </a:prstGeom>
          <a:noFill/>
          <a:ln w="9525">
            <a:noFill/>
            <a:miter lim="800000"/>
          </a:ln>
        </p:spPr>
        <p:txBody>
          <a:bodyPr>
            <a:spAutoFit/>
          </a:bodyPr>
          <a:lstStyle/>
          <a:p>
            <a:r>
              <a:rPr lang="zh-CN" altLang="en-US" sz="2600">
                <a:solidFill>
                  <a:srgbClr val="FF0000"/>
                </a:solidFill>
                <a:latin typeface="微软雅黑" pitchFamily="34" charset="-122"/>
                <a:ea typeface="微软雅黑" pitchFamily="34" charset="-122"/>
                <a:sym typeface="+mn-ea"/>
              </a:rPr>
              <a:t>解：</a:t>
            </a:r>
            <a:r>
              <a:rPr lang="zh-CN" altLang="en-US" sz="2600">
                <a:latin typeface="微软雅黑" pitchFamily="34" charset="-122"/>
                <a:ea typeface="微软雅黑" pitchFamily="34" charset="-122"/>
                <a:sym typeface="+mn-ea"/>
              </a:rPr>
              <a:t>这块金属的质量是</a:t>
            </a:r>
            <a:r>
              <a:rPr lang="en-US" altLang="zh-CN" sz="2600" i="1">
                <a:latin typeface="Times New Roman" panose="02020603050405020304" pitchFamily="18" charset="0"/>
                <a:ea typeface="微软雅黑" pitchFamily="34" charset="-122"/>
                <a:cs typeface="Times New Roman" pitchFamily="18" charset="0"/>
                <a:sym typeface="+mn-ea"/>
              </a:rPr>
              <a:t>m</a:t>
            </a:r>
            <a:r>
              <a:rPr lang="en-US" altLang="zh-CN" sz="2600">
                <a:latin typeface="微软雅黑" pitchFamily="34" charset="-122"/>
                <a:ea typeface="微软雅黑" pitchFamily="34" charset="-122"/>
                <a:sym typeface="+mn-ea"/>
              </a:rPr>
              <a:t>=</a:t>
            </a:r>
            <a:r>
              <a:rPr lang="en-US" altLang="zh-CN" sz="2600">
                <a:latin typeface="Times New Roman" panose="02020603050405020304" pitchFamily="18" charset="0"/>
                <a:ea typeface="微软雅黑" pitchFamily="34" charset="-122"/>
                <a:cs typeface="Times New Roman" pitchFamily="18" charset="0"/>
                <a:sym typeface="+mn-ea"/>
              </a:rPr>
              <a:t>100g</a:t>
            </a:r>
            <a:r>
              <a:rPr lang="en-US" altLang="zh-CN" sz="2600">
                <a:latin typeface="微软雅黑" pitchFamily="34" charset="-122"/>
                <a:ea typeface="微软雅黑" pitchFamily="34" charset="-122"/>
                <a:sym typeface="+mn-ea"/>
              </a:rPr>
              <a:t>+</a:t>
            </a:r>
            <a:r>
              <a:rPr lang="en-US" altLang="zh-CN" sz="2600">
                <a:latin typeface="Times New Roman" panose="02020603050405020304" pitchFamily="18" charset="0"/>
                <a:ea typeface="微软雅黑" pitchFamily="34" charset="-122"/>
                <a:cs typeface="Times New Roman" pitchFamily="18" charset="0"/>
                <a:sym typeface="+mn-ea"/>
              </a:rPr>
              <a:t>50g</a:t>
            </a:r>
            <a:r>
              <a:rPr lang="en-US" altLang="zh-CN" sz="2600">
                <a:latin typeface="微软雅黑" pitchFamily="34" charset="-122"/>
                <a:ea typeface="微软雅黑" pitchFamily="34" charset="-122"/>
                <a:sym typeface="+mn-ea"/>
              </a:rPr>
              <a:t>+</a:t>
            </a:r>
            <a:r>
              <a:rPr lang="en-US" altLang="zh-CN" sz="2600">
                <a:latin typeface="Times New Roman" panose="02020603050405020304" pitchFamily="18" charset="0"/>
                <a:ea typeface="微软雅黑" pitchFamily="34" charset="-122"/>
                <a:cs typeface="Times New Roman" pitchFamily="18" charset="0"/>
                <a:sym typeface="+mn-ea"/>
              </a:rPr>
              <a:t>20g</a:t>
            </a:r>
            <a:r>
              <a:rPr lang="en-US" altLang="zh-CN" sz="2600">
                <a:latin typeface="微软雅黑" pitchFamily="34" charset="-122"/>
                <a:ea typeface="微软雅黑" pitchFamily="34" charset="-122"/>
                <a:sym typeface="+mn-ea"/>
              </a:rPr>
              <a:t>+</a:t>
            </a:r>
            <a:r>
              <a:rPr lang="en-US" altLang="zh-CN" sz="2600">
                <a:latin typeface="Times New Roman" panose="02020603050405020304" pitchFamily="18" charset="0"/>
                <a:ea typeface="微软雅黑" pitchFamily="34" charset="-122"/>
                <a:cs typeface="Times New Roman" pitchFamily="18" charset="0"/>
                <a:sym typeface="+mn-ea"/>
              </a:rPr>
              <a:t>1.6g</a:t>
            </a:r>
            <a:r>
              <a:rPr lang="en-US" altLang="zh-CN" sz="2600">
                <a:latin typeface="微软雅黑" pitchFamily="34" charset="-122"/>
                <a:ea typeface="微软雅黑" pitchFamily="34" charset="-122"/>
                <a:sym typeface="+mn-ea"/>
              </a:rPr>
              <a:t>=</a:t>
            </a:r>
            <a:r>
              <a:rPr lang="en-US" altLang="zh-CN" sz="2600">
                <a:latin typeface="Times New Roman" panose="02020603050405020304" pitchFamily="18" charset="0"/>
                <a:ea typeface="微软雅黑" pitchFamily="34" charset="-122"/>
                <a:cs typeface="Times New Roman" pitchFamily="18" charset="0"/>
                <a:sym typeface="+mn-ea"/>
              </a:rPr>
              <a:t>171.6g</a:t>
            </a:r>
            <a:endParaRPr lang="zh-CN" altLang="en-US" sz="2600">
              <a:latin typeface="Times New Roman" panose="02020603050405020304" pitchFamily="18" charset="0"/>
              <a:ea typeface="微软雅黑" pitchFamily="34" charset="-122"/>
              <a:cs typeface="Times New Roman" panose="02020603050405020304" pitchFamily="18" charset="0"/>
            </a:endParaRPr>
          </a:p>
          <a:p>
            <a:endParaRPr lang="zh-CN" altLang="en-US" sz="2600">
              <a:latin typeface="微软雅黑" pitchFamily="34" charset="-122"/>
              <a:ea typeface="微软雅黑" pitchFamily="34" charset="-122"/>
            </a:endParaRPr>
          </a:p>
        </p:txBody>
      </p:sp>
      <p:sp>
        <p:nvSpPr>
          <p:cNvPr id="43012" name="矩形 7"/>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7" name="圆角矩形 6"/>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pic>
        <p:nvPicPr>
          <p:cNvPr id="43013" name="New picture" hidden="1"/>
          <p:cNvPicPr/>
          <p:nvPr>
            <p:custDataLst>
              <p:tags r:id="rId6"/>
            </p:custDataLst>
          </p:nvPr>
        </p:nvPicPr>
        <p:blipFill>
          <a:blip r:embed="rId9"/>
          <a:stretch>
            <a:fillRect/>
          </a:stretch>
        </p:blipFill>
        <p:spPr>
          <a:xfrm>
            <a:off x="12623800" y="10845800"/>
            <a:ext cx="457200" cy="4191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custDataLst>
              <p:tags r:id="rId1"/>
            </p:custDataLst>
          </p:nvPr>
        </p:nvSpPr>
        <p:spPr bwMode="auto">
          <a:xfrm>
            <a:off x="444500" y="971550"/>
            <a:ext cx="10763250" cy="4292600"/>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a:solidFill>
                  <a:srgbClr val="000000"/>
                </a:solidFill>
                <a:latin typeface="微软雅黑" pitchFamily="34" charset="-122"/>
                <a:ea typeface="微软雅黑" pitchFamily="34" charset="-122"/>
                <a:sym typeface="+mn-ea"/>
              </a:rPr>
              <a:t>什么是质量？质量的单位有哪些？</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zh-CN" altLang="en-US" sz="2600">
                <a:solidFill>
                  <a:srgbClr val="FF0000"/>
                </a:solidFill>
                <a:latin typeface="微软雅黑" pitchFamily="34" charset="-122"/>
                <a:ea typeface="微软雅黑" pitchFamily="34" charset="-122"/>
                <a:sym typeface="+mn-ea"/>
              </a:rPr>
              <a:t>物体所含物质的多少叫做质量，通常用字母</a:t>
            </a:r>
            <a:r>
              <a:rPr lang="en-US" altLang="zh-CN" sz="2600" i="1">
                <a:solidFill>
                  <a:srgbClr val="FF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FF0000"/>
                </a:solidFill>
                <a:latin typeface="微软雅黑" pitchFamily="34" charset="-122"/>
                <a:ea typeface="微软雅黑" pitchFamily="34" charset="-122"/>
                <a:sym typeface="+mn-ea"/>
              </a:rPr>
              <a:t>表示。</a:t>
            </a:r>
            <a:endParaRPr lang="en-US" altLang="zh-CN" sz="2600">
              <a:solidFill>
                <a:srgbClr val="FF0000"/>
              </a:solidFill>
              <a:latin typeface="微软雅黑" pitchFamily="34" charset="-122"/>
              <a:ea typeface="微软雅黑" pitchFamily="34" charset="-122"/>
              <a:sym typeface="+mn-ea"/>
            </a:endParaRPr>
          </a:p>
          <a:p>
            <a:pPr algn="just">
              <a:lnSpc>
                <a:spcPct val="150000"/>
              </a:lnSpc>
            </a:pPr>
            <a:r>
              <a:rPr lang="zh-CN" altLang="en-US" sz="2600">
                <a:solidFill>
                  <a:srgbClr val="FF0000"/>
                </a:solidFill>
                <a:latin typeface="微软雅黑" pitchFamily="34" charset="-122"/>
                <a:ea typeface="微软雅黑" pitchFamily="34" charset="-122"/>
                <a:sym typeface="+mn-ea"/>
              </a:rPr>
              <a:t>基本单位：</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kg</a:t>
            </a:r>
            <a:r>
              <a:rPr lang="zh-CN" altLang="en-US" sz="2600">
                <a:solidFill>
                  <a:srgbClr val="FF0000"/>
                </a:solidFill>
                <a:latin typeface="微软雅黑" pitchFamily="34" charset="-122"/>
                <a:ea typeface="微软雅黑" pitchFamily="34" charset="-122"/>
                <a:sym typeface="+mn-ea"/>
              </a:rPr>
              <a:t>；常用单位：</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g</a:t>
            </a: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mg</a:t>
            </a: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t</a:t>
            </a:r>
            <a:endParaRPr lang="zh-CN" altLang="en-US" sz="2600">
              <a:solidFill>
                <a:srgbClr val="FF0000"/>
              </a:solidFill>
              <a:latin typeface="Times New Roman" panose="02020603050405020304" pitchFamily="18" charset="0"/>
              <a:ea typeface="微软雅黑" pitchFamily="34" charset="-122"/>
              <a:cs typeface="Times New Roman" panose="02020603050405020304" pitchFamily="18" charset="0"/>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600">
                <a:solidFill>
                  <a:srgbClr val="000000"/>
                </a:solidFill>
                <a:latin typeface="微软雅黑" pitchFamily="34" charset="-122"/>
                <a:ea typeface="微软雅黑" pitchFamily="34" charset="-122"/>
                <a:sym typeface="+mn-ea"/>
              </a:rPr>
              <a:t>质量是物体本身的一种</a:t>
            </a:r>
            <a:r>
              <a:rPr lang="en-US" altLang="zh-CN" sz="2600" baseline="-25000">
                <a:solidFill>
                  <a:srgbClr val="000000"/>
                </a:solidFill>
                <a:latin typeface="微软雅黑" pitchFamily="34" charset="-122"/>
                <a:ea typeface="微软雅黑" pitchFamily="34" charset="-122"/>
                <a:sym typeface="+mn-ea"/>
              </a:rPr>
              <a:t>_________</a:t>
            </a:r>
            <a:r>
              <a:rPr lang="zh-CN" altLang="en-US" sz="2600">
                <a:solidFill>
                  <a:srgbClr val="000000"/>
                </a:solidFill>
                <a:latin typeface="微软雅黑" pitchFamily="34" charset="-122"/>
                <a:ea typeface="微软雅黑" pitchFamily="34" charset="-122"/>
                <a:sym typeface="+mn-ea"/>
              </a:rPr>
              <a:t>，它不随物体的</a:t>
            </a:r>
            <a:r>
              <a:rPr lang="en-US" altLang="zh-CN" sz="2600" baseline="-25000">
                <a:solidFill>
                  <a:srgbClr val="000000"/>
                </a:solidFill>
                <a:latin typeface="微软雅黑" pitchFamily="34" charset="-122"/>
                <a:ea typeface="微软雅黑" pitchFamily="34" charset="-122"/>
                <a:sym typeface="+mn-ea"/>
              </a:rPr>
              <a:t>_________ </a:t>
            </a:r>
            <a:r>
              <a:rPr lang="zh-CN" altLang="en-US" sz="2600">
                <a:solidFill>
                  <a:srgbClr val="000000"/>
                </a:solidFill>
                <a:latin typeface="微软雅黑" pitchFamily="34" charset="-122"/>
                <a:ea typeface="微软雅黑" pitchFamily="34" charset="-122"/>
                <a:sym typeface="+mn-ea"/>
              </a:rPr>
              <a:t>、</a:t>
            </a:r>
            <a:r>
              <a:rPr lang="en-US" altLang="zh-CN" sz="2600" baseline="-25000">
                <a:solidFill>
                  <a:srgbClr val="000000"/>
                </a:solidFill>
                <a:latin typeface="微软雅黑" pitchFamily="34" charset="-122"/>
                <a:ea typeface="微软雅黑" pitchFamily="34" charset="-122"/>
                <a:sym typeface="+mn-ea"/>
              </a:rPr>
              <a:t>_________</a:t>
            </a:r>
            <a:r>
              <a:rPr lang="zh-CN" altLang="en-US" sz="2600">
                <a:solidFill>
                  <a:srgbClr val="000000"/>
                </a:solidFill>
                <a:latin typeface="微软雅黑" pitchFamily="34" charset="-122"/>
                <a:ea typeface="微软雅黑" pitchFamily="34" charset="-122"/>
                <a:sym typeface="+mn-ea"/>
              </a:rPr>
              <a:t>和所处空间位置的变化而变化。</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 </a:t>
            </a:r>
            <a:r>
              <a:rPr lang="zh-CN" altLang="en-US" sz="2600">
                <a:solidFill>
                  <a:srgbClr val="000000"/>
                </a:solidFill>
                <a:latin typeface="微软雅黑" pitchFamily="34" charset="-122"/>
                <a:ea typeface="微软雅黑" pitchFamily="34" charset="-122"/>
                <a:sym typeface="+mn-ea"/>
              </a:rPr>
              <a:t>在学校的和工厂的实验室里，测量质量的常用工具是什么？</a:t>
            </a:r>
          </a:p>
          <a:p>
            <a:pPr algn="just">
              <a:lnSpc>
                <a:spcPct val="150000"/>
              </a:lnSpc>
            </a:pPr>
            <a:r>
              <a:rPr lang="zh-CN" altLang="en-US" sz="2600">
                <a:solidFill>
                  <a:srgbClr val="FF0000"/>
                </a:solidFill>
                <a:latin typeface="微软雅黑" pitchFamily="34" charset="-122"/>
                <a:ea typeface="微软雅黑" pitchFamily="34" charset="-122"/>
              </a:rPr>
              <a:t>实验室里常用的测量工具是</a:t>
            </a:r>
            <a:r>
              <a:rPr lang="zh-CN" altLang="en-US" sz="2600">
                <a:solidFill>
                  <a:srgbClr val="FF0000"/>
                </a:solidFill>
                <a:latin typeface="微软雅黑" pitchFamily="34" charset="-122"/>
                <a:ea typeface="微软雅黑" pitchFamily="34" charset="-122"/>
                <a:sym typeface="+mn-ea"/>
              </a:rPr>
              <a:t>天平，</a:t>
            </a:r>
            <a:r>
              <a:rPr lang="zh-CN" altLang="en-US" sz="2600">
                <a:solidFill>
                  <a:srgbClr val="FF0000"/>
                </a:solidFill>
                <a:latin typeface="微软雅黑" pitchFamily="34" charset="-122"/>
                <a:ea typeface="微软雅黑" pitchFamily="34" charset="-122"/>
              </a:rPr>
              <a:t>左盘放待测物体，右盘放砝码。</a:t>
            </a:r>
          </a:p>
        </p:txBody>
      </p:sp>
      <p:sp>
        <p:nvSpPr>
          <p:cNvPr id="2" name="矩形 1"/>
          <p:cNvSpPr>
            <a:spLocks noChangeArrowheads="1"/>
          </p:cNvSpPr>
          <p:nvPr>
            <p:custDataLst>
              <p:tags r:id="rId2"/>
            </p:custDataLst>
          </p:nvPr>
        </p:nvSpPr>
        <p:spPr bwMode="auto">
          <a:xfrm>
            <a:off x="4325938" y="2890838"/>
            <a:ext cx="85090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sym typeface="+mn-ea"/>
              </a:rPr>
              <a:t>属性</a:t>
            </a:r>
            <a:endParaRPr lang="zh-CN" altLang="en-US" sz="2600">
              <a:solidFill>
                <a:srgbClr val="FF0000"/>
              </a:solidFill>
              <a:latin typeface="微软雅黑" pitchFamily="34" charset="-122"/>
              <a:ea typeface="微软雅黑" pitchFamily="34" charset="-122"/>
            </a:endParaRPr>
          </a:p>
        </p:txBody>
      </p:sp>
      <p:sp>
        <p:nvSpPr>
          <p:cNvPr id="13" name="矩形 12"/>
          <p:cNvSpPr>
            <a:spLocks noChangeArrowheads="1"/>
          </p:cNvSpPr>
          <p:nvPr>
            <p:custDataLst>
              <p:tags r:id="rId3"/>
            </p:custDataLst>
          </p:nvPr>
        </p:nvSpPr>
        <p:spPr bwMode="auto">
          <a:xfrm>
            <a:off x="7580313" y="2886075"/>
            <a:ext cx="85090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sym typeface="+mn-ea"/>
              </a:rPr>
              <a:t>形状</a:t>
            </a:r>
            <a:endParaRPr lang="zh-CN" altLang="en-US" sz="2600">
              <a:solidFill>
                <a:srgbClr val="FF0000"/>
              </a:solidFill>
              <a:latin typeface="微软雅黑" pitchFamily="34" charset="-122"/>
              <a:ea typeface="微软雅黑" pitchFamily="34" charset="-122"/>
            </a:endParaRPr>
          </a:p>
        </p:txBody>
      </p:sp>
      <p:sp>
        <p:nvSpPr>
          <p:cNvPr id="15" name="矩形 14"/>
          <p:cNvSpPr>
            <a:spLocks noChangeArrowheads="1"/>
          </p:cNvSpPr>
          <p:nvPr>
            <p:custDataLst>
              <p:tags r:id="rId4"/>
            </p:custDataLst>
          </p:nvPr>
        </p:nvSpPr>
        <p:spPr bwMode="auto">
          <a:xfrm>
            <a:off x="8872538" y="2871788"/>
            <a:ext cx="852487"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sym typeface="+mn-ea"/>
              </a:rPr>
              <a:t>物态</a:t>
            </a:r>
            <a:endParaRPr lang="zh-CN" altLang="en-US" sz="2600">
              <a:solidFill>
                <a:srgbClr val="FF0000"/>
              </a:solidFill>
              <a:latin typeface="微软雅黑" pitchFamily="34" charset="-122"/>
              <a:ea typeface="微软雅黑" pitchFamily="34" charset="-122"/>
            </a:endParaRPr>
          </a:p>
        </p:txBody>
      </p:sp>
      <p:sp>
        <p:nvSpPr>
          <p:cNvPr id="10245" name="矩形 7"/>
          <p:cNvSpPr>
            <a:spLocks noChangeArrowheads="1"/>
          </p:cNvSpPr>
          <p:nvPr>
            <p:custDataLst>
              <p:tags r:id="rId5"/>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学习目标</a:t>
            </a:r>
          </a:p>
        </p:txBody>
      </p:sp>
      <p:sp>
        <p:nvSpPr>
          <p:cNvPr id="9" name="圆角矩形 8"/>
          <p:cNvSpPr/>
          <p:nvPr>
            <p:custDataLst>
              <p:tags r:id="rId6"/>
            </p:custDataLst>
          </p:nvPr>
        </p:nvSpPr>
        <p:spPr>
          <a:xfrm>
            <a:off x="7938" y="14288"/>
            <a:ext cx="1550987" cy="42703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知识回顾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wipe(down)">
                                      <p:cBhvr>
                                        <p:cTn id="37" dur="500"/>
                                        <p:tgtEl>
                                          <p:spTgt spid="4">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wipe(down)">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12"/>
          <p:cNvSpPr>
            <a:spLocks noChangeArrowheads="1"/>
          </p:cNvSpPr>
          <p:nvPr>
            <p:custDataLst>
              <p:tags r:id="rId1"/>
            </p:custDataLst>
          </p:nvPr>
        </p:nvSpPr>
        <p:spPr bwMode="auto">
          <a:xfrm>
            <a:off x="704850" y="703263"/>
            <a:ext cx="10347325" cy="1220787"/>
          </a:xfrm>
          <a:prstGeom prst="rect">
            <a:avLst/>
          </a:prstGeom>
          <a:noFill/>
          <a:ln w="9525">
            <a:noFill/>
            <a:miter lim="800000"/>
          </a:ln>
        </p:spPr>
        <p:txBody>
          <a:bodyPr>
            <a:spAutoFit/>
          </a:bodyPr>
          <a:lstStyle/>
          <a:p>
            <a:pPr>
              <a:lnSpc>
                <a:spcPct val="150000"/>
              </a:lnSpc>
            </a:pPr>
            <a:r>
              <a:rPr lang="zh-CN" altLang="en-US" sz="2600">
                <a:latin typeface="Times New Roman" panose="02020603050405020304" pitchFamily="18" charset="0"/>
                <a:ea typeface="微软雅黑" pitchFamily="34" charset="-122"/>
              </a:rPr>
              <a:t>由上一节我们知道测量质量的工具很多，但实验室中通常用的测量工具是天平。</a:t>
            </a:r>
          </a:p>
        </p:txBody>
      </p:sp>
      <p:sp>
        <p:nvSpPr>
          <p:cNvPr id="2" name="圆角矩形 1"/>
          <p:cNvSpPr/>
          <p:nvPr>
            <p:custDataLst>
              <p:tags r:id="rId2"/>
            </p:custDataLst>
          </p:nvPr>
        </p:nvSpPr>
        <p:spPr>
          <a:xfrm>
            <a:off x="5878513" y="2462213"/>
            <a:ext cx="4840287" cy="2028825"/>
          </a:xfrm>
          <a:prstGeom prst="roundRect">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latin typeface="Times New Roman" panose="02020603050405020304" pitchFamily="18" charset="0"/>
              </a:rPr>
              <a:t>今天我们就来学习天平的使用以及怎样用托盘天平测量固体和液体的质量。</a:t>
            </a:r>
            <a:endParaRPr lang="zh-CN" altLang="en-US" sz="2600"/>
          </a:p>
        </p:txBody>
      </p:sp>
      <p:sp>
        <p:nvSpPr>
          <p:cNvPr id="12291" name="矩形 7"/>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课堂导入</a:t>
            </a:r>
          </a:p>
        </p:txBody>
      </p:sp>
      <p:sp>
        <p:nvSpPr>
          <p:cNvPr id="12292" name="矩形 9"/>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课堂导入</a:t>
            </a:r>
          </a:p>
        </p:txBody>
      </p:sp>
      <p:sp>
        <p:nvSpPr>
          <p:cNvPr id="14" name="圆角矩形 13"/>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新课引入</a:t>
            </a:r>
          </a:p>
        </p:txBody>
      </p:sp>
      <p:pic>
        <p:nvPicPr>
          <p:cNvPr id="12294" name="图片 5"/>
          <p:cNvPicPr>
            <a:picLocks noChangeAspect="1"/>
          </p:cNvPicPr>
          <p:nvPr>
            <p:custDataLst>
              <p:tags r:id="rId6"/>
            </p:custDataLst>
          </p:nvPr>
        </p:nvPicPr>
        <p:blipFill>
          <a:blip r:embed="rId8">
            <a:clrChange>
              <a:clrFrom>
                <a:srgbClr val="FFFFFF"/>
              </a:clrFrom>
              <a:clrTo>
                <a:srgbClr val="FFFFFF">
                  <a:alpha val="0"/>
                </a:srgbClr>
              </a:clrTo>
            </a:clrChange>
          </a:blip>
          <a:stretch>
            <a:fillRect/>
          </a:stretch>
        </p:blipFill>
        <p:spPr bwMode="auto">
          <a:xfrm>
            <a:off x="1847850" y="2105025"/>
            <a:ext cx="3705225" cy="2455863"/>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custDataLst>
              <p:tags r:id="rId1"/>
            </p:custDataLst>
          </p:nvPr>
        </p:nvSpPr>
        <p:spPr>
          <a:xfrm>
            <a:off x="790575" y="2517775"/>
            <a:ext cx="4525963" cy="1954213"/>
          </a:xfrm>
          <a:prstGeom prst="round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sym typeface="+mn-ea"/>
              </a:rPr>
              <a:t>实验室中常用的测量质量的工具是托盘天平，托盘天平的构造如图所示。</a:t>
            </a:r>
            <a:endParaRPr lang="zh-CN" altLang="en-US" sz="2600"/>
          </a:p>
        </p:txBody>
      </p:sp>
      <p:grpSp>
        <p:nvGrpSpPr>
          <p:cNvPr id="13314" name="组合 4"/>
          <p:cNvGrpSpPr/>
          <p:nvPr>
            <p:custDataLst>
              <p:tags r:id="rId2"/>
            </p:custDataLst>
          </p:nvPr>
        </p:nvGrpSpPr>
        <p:grpSpPr>
          <a:xfrm>
            <a:off x="350838" y="527050"/>
            <a:ext cx="4054475" cy="784225"/>
            <a:chOff x="256491" y="589271"/>
            <a:chExt cx="4054462" cy="784830"/>
          </a:xfrm>
        </p:grpSpPr>
        <p:sp>
          <p:nvSpPr>
            <p:cNvPr id="13320" name="文本框 6"/>
            <p:cNvSpPr txBox="1">
              <a:spLocks noChangeArrowheads="1"/>
            </p:cNvSpPr>
            <p:nvPr>
              <p:custDataLst>
                <p:tags r:id="rId8"/>
              </p:custDataLst>
            </p:nvPr>
          </p:nvSpPr>
          <p:spPr bwMode="auto">
            <a:xfrm>
              <a:off x="256491" y="589271"/>
              <a:ext cx="4054462" cy="784830"/>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天平的使用</a:t>
              </a:r>
            </a:p>
          </p:txBody>
        </p:sp>
        <p:sp>
          <p:nvSpPr>
            <p:cNvPr id="8" name="椭圆 7"/>
            <p:cNvSpPr/>
            <p:nvPr>
              <p:custDataLst>
                <p:tags r:id="rId9"/>
              </p:custDataLst>
            </p:nvPr>
          </p:nvSpPr>
          <p:spPr>
            <a:xfrm>
              <a:off x="1615387" y="783095"/>
              <a:ext cx="444499" cy="46231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1</a:t>
              </a:r>
              <a:endParaRPr lang="zh-CN" altLang="en-US" sz="2600" b="1">
                <a:solidFill>
                  <a:prstClr val="white"/>
                </a:solidFill>
              </a:endParaRPr>
            </a:p>
          </p:txBody>
        </p:sp>
      </p:grpSp>
      <p:sp>
        <p:nvSpPr>
          <p:cNvPr id="13315" name="矩形 2"/>
          <p:cNvSpPr>
            <a:spLocks noChangeArrowheads="1"/>
          </p:cNvSpPr>
          <p:nvPr>
            <p:custDataLst>
              <p:tags r:id="rId3"/>
            </p:custDataLst>
          </p:nvPr>
        </p:nvSpPr>
        <p:spPr bwMode="auto">
          <a:xfrm>
            <a:off x="703263" y="1311275"/>
            <a:ext cx="2455862"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800" b="1">
                <a:solidFill>
                  <a:srgbClr val="000000"/>
                </a:solidFill>
                <a:latin typeface="微软雅黑" pitchFamily="34" charset="-122"/>
                <a:ea typeface="微软雅黑" pitchFamily="34" charset="-122"/>
                <a:sym typeface="+mn-ea"/>
              </a:rPr>
              <a:t>天平的结构</a:t>
            </a:r>
            <a:endParaRPr lang="en-US" altLang="zh-CN" sz="2800" b="1">
              <a:solidFill>
                <a:srgbClr val="000000"/>
              </a:solidFill>
              <a:latin typeface="微软雅黑" pitchFamily="34" charset="-122"/>
              <a:ea typeface="微软雅黑" pitchFamily="34" charset="-122"/>
              <a:sym typeface="+mn-ea"/>
            </a:endParaRPr>
          </a:p>
        </p:txBody>
      </p:sp>
      <p:pic>
        <p:nvPicPr>
          <p:cNvPr id="13316" name="图片 1"/>
          <p:cNvPicPr>
            <a:picLocks noChangeAspect="1"/>
          </p:cNvPicPr>
          <p:nvPr>
            <p:custDataLst>
              <p:tags r:id="rId4"/>
            </p:custDataLst>
          </p:nvPr>
        </p:nvPicPr>
        <p:blipFill>
          <a:blip r:embed="rId11">
            <a:clrChange>
              <a:clrFrom>
                <a:srgbClr val="FFFDEB"/>
              </a:clrFrom>
              <a:clrTo>
                <a:srgbClr val="FFFDEB">
                  <a:alpha val="0"/>
                </a:srgbClr>
              </a:clrTo>
            </a:clrChange>
          </a:blip>
          <a:srcRect r="35307"/>
          <a:stretch>
            <a:fillRect/>
          </a:stretch>
        </p:blipFill>
        <p:spPr bwMode="auto">
          <a:xfrm>
            <a:off x="7004050" y="1039813"/>
            <a:ext cx="4010025" cy="2511425"/>
          </a:xfrm>
          <a:prstGeom prst="rect">
            <a:avLst/>
          </a:prstGeom>
          <a:noFill/>
          <a:ln w="9525">
            <a:noFill/>
            <a:miter lim="800000"/>
          </a:ln>
        </p:spPr>
      </p:pic>
      <p:pic>
        <p:nvPicPr>
          <p:cNvPr id="13317" name="图片 33"/>
          <p:cNvPicPr>
            <a:picLocks noChangeAspect="1"/>
          </p:cNvPicPr>
          <p:nvPr>
            <p:custDataLst>
              <p:tags r:id="rId5"/>
            </p:custDataLst>
          </p:nvPr>
        </p:nvPicPr>
        <p:blipFill>
          <a:blip r:embed="rId11">
            <a:clrChange>
              <a:clrFrom>
                <a:srgbClr val="FFFDEB"/>
              </a:clrFrom>
              <a:clrTo>
                <a:srgbClr val="FFFDEB">
                  <a:alpha val="0"/>
                </a:srgbClr>
              </a:clrTo>
            </a:clrChange>
          </a:blip>
          <a:srcRect l="66315" t="35533"/>
          <a:stretch>
            <a:fillRect/>
          </a:stretch>
        </p:blipFill>
        <p:spPr bwMode="auto">
          <a:xfrm>
            <a:off x="7691438" y="3749675"/>
            <a:ext cx="1820862" cy="1598613"/>
          </a:xfrm>
          <a:prstGeom prst="rect">
            <a:avLst/>
          </a:prstGeom>
          <a:noFill/>
          <a:ln w="9525">
            <a:noFill/>
            <a:miter lim="800000"/>
          </a:ln>
        </p:spPr>
      </p:pic>
      <p:sp>
        <p:nvSpPr>
          <p:cNvPr id="13318" name="矩形 10"/>
          <p:cNvSpPr>
            <a:spLocks noChangeArrowheads="1"/>
          </p:cNvSpPr>
          <p:nvPr>
            <p:custDataLst>
              <p:tags r:id="rId6"/>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2" name="圆角矩形 11"/>
          <p:cNvSpPr/>
          <p:nvPr>
            <p:custDataLst>
              <p:tags r:id="rId7"/>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custDataLst>
              <p:tags r:id="rId1"/>
            </p:custDataLst>
          </p:nvPr>
        </p:nvSpPr>
        <p:spPr bwMode="auto">
          <a:xfrm>
            <a:off x="652463" y="1362075"/>
            <a:ext cx="10488612" cy="3692525"/>
          </a:xfrm>
          <a:prstGeom prst="rect">
            <a:avLst/>
          </a:prstGeom>
          <a:noFill/>
          <a:ln w="9525">
            <a:noFill/>
            <a:miter lim="800000"/>
          </a:ln>
        </p:spPr>
        <p:txBody>
          <a:bodyPr>
            <a:spAutoFit/>
          </a:bodyPr>
          <a:lstStyle/>
          <a:p>
            <a:pPr>
              <a:lnSpc>
                <a:spcPct val="150000"/>
              </a:lnSpc>
            </a:pP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FF0000"/>
                </a:solidFill>
                <a:latin typeface="微软雅黑" pitchFamily="34" charset="-122"/>
                <a:ea typeface="微软雅黑" pitchFamily="34" charset="-122"/>
                <a:sym typeface="+mn-ea"/>
              </a:rPr>
              <a:t>）放：</a:t>
            </a:r>
            <a:r>
              <a:rPr lang="zh-CN" altLang="en-US" sz="2600">
                <a:solidFill>
                  <a:srgbClr val="000000"/>
                </a:solidFill>
                <a:latin typeface="微软雅黑" pitchFamily="34" charset="-122"/>
                <a:ea typeface="微软雅黑" pitchFamily="34" charset="-122"/>
                <a:sym typeface="+mn-ea"/>
              </a:rPr>
              <a:t>把天平放在水平台面上，对于需要调节底座水平的天平，应先调节底座下面的螺钉，使底座水平。</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FF0000"/>
                </a:solidFill>
                <a:latin typeface="微软雅黑" pitchFamily="34" charset="-122"/>
                <a:ea typeface="微软雅黑" pitchFamily="34" charset="-122"/>
                <a:sym typeface="+mn-ea"/>
              </a:rPr>
              <a:t>）拨：</a:t>
            </a:r>
            <a:r>
              <a:rPr lang="zh-CN" altLang="en-US" sz="2600">
                <a:solidFill>
                  <a:srgbClr val="000000"/>
                </a:solidFill>
                <a:latin typeface="微软雅黑" pitchFamily="34" charset="-122"/>
                <a:ea typeface="微软雅黑" pitchFamily="34" charset="-122"/>
                <a:sym typeface="+mn-ea"/>
              </a:rPr>
              <a:t>把游码拨到标尺左端的零刻度线处。</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FF0000"/>
                </a:solidFill>
                <a:latin typeface="微软雅黑" pitchFamily="34" charset="-122"/>
                <a:ea typeface="微软雅黑" pitchFamily="34" charset="-122"/>
                <a:sym typeface="+mn-ea"/>
              </a:rPr>
              <a:t>）调：</a:t>
            </a:r>
            <a:r>
              <a:rPr lang="zh-CN" altLang="en-US" sz="2600">
                <a:solidFill>
                  <a:srgbClr val="000000"/>
                </a:solidFill>
                <a:latin typeface="微软雅黑" pitchFamily="34" charset="-122"/>
                <a:ea typeface="微软雅黑" pitchFamily="34" charset="-122"/>
                <a:sym typeface="+mn-ea"/>
              </a:rPr>
              <a:t>调节横梁两端的平衡螺母，使指针指在分度盘中央的刻度线处</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或使指针在中央刻度线左右两侧摆动的幅度相等</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，这一步的目的是把天平横梁调平衡。</a:t>
            </a:r>
          </a:p>
        </p:txBody>
      </p:sp>
      <p:sp>
        <p:nvSpPr>
          <p:cNvPr id="14338" name="矩形 6"/>
          <p:cNvSpPr>
            <a:spLocks noChangeArrowheads="1"/>
          </p:cNvSpPr>
          <p:nvPr>
            <p:custDataLst>
              <p:tags r:id="rId2"/>
            </p:custDataLst>
          </p:nvPr>
        </p:nvSpPr>
        <p:spPr bwMode="auto">
          <a:xfrm>
            <a:off x="652463" y="531813"/>
            <a:ext cx="3938587"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托盘天平的使用步骤</a:t>
            </a:r>
            <a:endParaRPr lang="en-US" altLang="zh-CN" sz="2800" b="1">
              <a:solidFill>
                <a:srgbClr val="000000"/>
              </a:solidFill>
              <a:latin typeface="微软雅黑" pitchFamily="34" charset="-122"/>
              <a:ea typeface="微软雅黑" pitchFamily="34" charset="-122"/>
              <a:sym typeface="+mn-ea"/>
            </a:endParaRPr>
          </a:p>
        </p:txBody>
      </p:sp>
      <p:sp>
        <p:nvSpPr>
          <p:cNvPr id="14339"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a:hlinkClick r:id="" action="ppaction://media"/>
          </p:cNvPr>
          <p:cNvPicPr>
            <a:picLocks noRot="1" noChangeAspect="1"/>
          </p:cNvPicPr>
          <p:nvPr>
            <a:videoFile r:link="rId1"/>
            <p:custDataLst>
              <p:tags r:id="rId2"/>
            </p:custDataLst>
            <p:extLst/>
          </p:nvPr>
        </p:nvPicPr>
        <p:blipFill>
          <a:blip r:embed="rId7"/>
          <a:stretch>
            <a:fillRect/>
          </a:stretch>
        </p:blipFill>
        <p:spPr bwMode="auto">
          <a:xfrm>
            <a:off x="539750" y="1092200"/>
            <a:ext cx="5905500" cy="4316413"/>
          </a:xfrm>
          <a:prstGeom prst="rect">
            <a:avLst/>
          </a:prstGeom>
          <a:noFill/>
          <a:ln w="9525">
            <a:noFill/>
            <a:miter lim="800000"/>
          </a:ln>
        </p:spPr>
      </p:pic>
      <p:sp>
        <p:nvSpPr>
          <p:cNvPr id="10" name="圆角矩形 9"/>
          <p:cNvSpPr/>
          <p:nvPr>
            <p:custDataLst>
              <p:tags r:id="rId3"/>
            </p:custDataLst>
          </p:nvPr>
        </p:nvSpPr>
        <p:spPr>
          <a:xfrm>
            <a:off x="6723063" y="1601788"/>
            <a:ext cx="4624387" cy="3063875"/>
          </a:xfrm>
          <a:prstGeom prst="roundRect">
            <a:avLst/>
          </a:prstGeom>
          <a:solidFill>
            <a:schemeClr val="accent1">
              <a:lumMod val="20000"/>
              <a:lumOff val="80000"/>
            </a:schemeClr>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sym typeface="+mn-ea"/>
              </a:rPr>
              <a:t>具体操作方法：如果指针向左偏，应将平衡螺母向右调；如果指针向右偏，应将平衡螺母向左调，可简记为”</a:t>
            </a:r>
            <a:r>
              <a:rPr lang="zh-CN" altLang="en-US" sz="2600">
                <a:solidFill>
                  <a:srgbClr val="FF0000"/>
                </a:solidFill>
                <a:sym typeface="+mn-ea"/>
              </a:rPr>
              <a:t>左偏右调，右偏左调</a:t>
            </a:r>
            <a:r>
              <a:rPr lang="zh-CN" altLang="en-US" sz="2600">
                <a:solidFill>
                  <a:prstClr val="black"/>
                </a:solidFill>
                <a:sym typeface="+mn-ea"/>
              </a:rPr>
              <a:t>“。</a:t>
            </a:r>
            <a:endParaRPr lang="en-US" altLang="zh-CN" sz="2600">
              <a:solidFill>
                <a:prstClr val="black"/>
              </a:solidFill>
              <a:sym typeface="+mn-ea"/>
            </a:endParaRPr>
          </a:p>
        </p:txBody>
      </p:sp>
      <p:sp>
        <p:nvSpPr>
          <p:cNvPr id="15363" name="矩形 5"/>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7" name="圆角矩形 6"/>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20000">
                <p:cTn id="12" fill="hold" display="0">
                  <p:stCondLst>
                    <p:cond delay="indefinite"/>
                  </p:stCondLst>
                  <p:endCondLst>
                    <p:cond evt="onNext" delay="0">
                      <p:tgtEl>
                        <p:sldTgt/>
                      </p:tgtEl>
                    </p:cond>
                    <p:cond evt="onPrev" delay="0">
                      <p:tgtEl>
                        <p:sldTgt/>
                      </p:tgtEl>
                    </p:cond>
                  </p:endCondLst>
                </p:cTn>
                <p:tgtEl>
                  <p:spTgt spid="3"/>
                </p:tgtEl>
              </p:cMediaNode>
            </p:video>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652463" y="1362075"/>
            <a:ext cx="10526712" cy="3092450"/>
          </a:xfrm>
          <a:prstGeom prst="rect">
            <a:avLst/>
          </a:prstGeom>
          <a:noFill/>
          <a:ln w="9525">
            <a:noFill/>
            <a:miter lim="800000"/>
          </a:ln>
        </p:spPr>
        <p:txBody>
          <a:bodyPr>
            <a:spAutoFit/>
          </a:bodyPr>
          <a:lstStyle/>
          <a:p>
            <a:pPr algn="just">
              <a:lnSpc>
                <a:spcPct val="150000"/>
              </a:lnSpc>
            </a:pPr>
            <a:r>
              <a:rPr lang="zh-CN" altLang="en-US" sz="2600">
                <a:solidFill>
                  <a:srgbClr val="FF0000"/>
                </a:solidFill>
                <a:latin typeface="微软雅黑" pitchFamily="34" charset="-122"/>
                <a:ea typeface="微软雅黑" pitchFamily="34" charset="-122"/>
              </a:rPr>
              <a:t>（</a:t>
            </a:r>
            <a:r>
              <a:rPr lang="en-US" altLang="zh-CN" sz="2600">
                <a:solidFill>
                  <a:srgbClr val="FF0000"/>
                </a:solidFill>
                <a:latin typeface="Times New Roman" panose="02020603050405020304" pitchFamily="18" charset="0"/>
                <a:ea typeface="微软雅黑" pitchFamily="34" charset="-122"/>
                <a:cs typeface="Times New Roman" pitchFamily="18" charset="0"/>
              </a:rPr>
              <a:t>4</a:t>
            </a:r>
            <a:r>
              <a:rPr lang="zh-CN" altLang="en-US" sz="2600">
                <a:solidFill>
                  <a:srgbClr val="FF0000"/>
                </a:solidFill>
                <a:latin typeface="微软雅黑" pitchFamily="34" charset="-122"/>
                <a:ea typeface="微软雅黑" pitchFamily="34" charset="-122"/>
              </a:rPr>
              <a:t>）看：</a:t>
            </a:r>
            <a:r>
              <a:rPr lang="zh-CN" altLang="en-US" sz="2600">
                <a:solidFill>
                  <a:srgbClr val="000000"/>
                </a:solidFill>
                <a:latin typeface="微软雅黑" pitchFamily="34" charset="-122"/>
                <a:ea typeface="微软雅黑" pitchFamily="34" charset="-122"/>
              </a:rPr>
              <a:t>观察天平的称量</a:t>
            </a:r>
            <a:r>
              <a:rPr lang="en-US" altLang="zh-CN" sz="2600">
                <a:solidFill>
                  <a:srgbClr val="000000"/>
                </a:solidFill>
                <a:latin typeface="微软雅黑" pitchFamily="34" charset="-122"/>
                <a:ea typeface="微软雅黑" pitchFamily="34" charset="-122"/>
              </a:rPr>
              <a:t>(</a:t>
            </a:r>
            <a:r>
              <a:rPr lang="zh-CN" altLang="en-US" sz="2600">
                <a:solidFill>
                  <a:srgbClr val="000000"/>
                </a:solidFill>
                <a:latin typeface="微软雅黑" pitchFamily="34" charset="-122"/>
                <a:ea typeface="微软雅黑" pitchFamily="34" charset="-122"/>
              </a:rPr>
              <a:t>称量是天平能称的最大质量</a:t>
            </a:r>
            <a:r>
              <a:rPr lang="en-US" altLang="zh-CN" sz="2600">
                <a:solidFill>
                  <a:srgbClr val="000000"/>
                </a:solidFill>
                <a:latin typeface="微软雅黑" pitchFamily="34" charset="-122"/>
                <a:ea typeface="微软雅黑" pitchFamily="34" charset="-122"/>
              </a:rPr>
              <a:t>)</a:t>
            </a:r>
            <a:r>
              <a:rPr lang="zh-CN" altLang="en-US" sz="2600">
                <a:solidFill>
                  <a:srgbClr val="000000"/>
                </a:solidFill>
                <a:latin typeface="微软雅黑" pitchFamily="34" charset="-122"/>
                <a:ea typeface="微软雅黑" pitchFamily="34" charset="-122"/>
              </a:rPr>
              <a:t>和标尺的分度值。</a:t>
            </a:r>
            <a:endParaRPr lang="en-US" altLang="zh-CN" sz="2600">
              <a:solidFill>
                <a:srgbClr val="000000"/>
              </a:solidFill>
              <a:latin typeface="微软雅黑" pitchFamily="34" charset="-122"/>
              <a:ea typeface="微软雅黑" pitchFamily="34" charset="-122"/>
            </a:endParaRPr>
          </a:p>
          <a:p>
            <a:pPr algn="just">
              <a:lnSpc>
                <a:spcPct val="150000"/>
              </a:lnSpc>
            </a:pPr>
            <a:r>
              <a:rPr lang="zh-CN" altLang="en-US" sz="2600">
                <a:solidFill>
                  <a:srgbClr val="000000"/>
                </a:solidFill>
                <a:latin typeface="微软雅黑" pitchFamily="34" charset="-122"/>
                <a:ea typeface="微软雅黑" pitchFamily="34" charset="-122"/>
              </a:rPr>
              <a:t>被测物体的质量不能超过天平的称量，否则不但测不出物体的质量，还有可能损坏天平。</a:t>
            </a:r>
            <a:endParaRPr lang="en-US" altLang="zh-CN" sz="2600">
              <a:solidFill>
                <a:srgbClr val="000000"/>
              </a:solidFill>
              <a:latin typeface="微软雅黑" pitchFamily="34" charset="-122"/>
              <a:ea typeface="微软雅黑" pitchFamily="34" charset="-122"/>
            </a:endParaRPr>
          </a:p>
          <a:p>
            <a:pPr algn="just">
              <a:lnSpc>
                <a:spcPct val="150000"/>
              </a:lnSpc>
            </a:pPr>
            <a:r>
              <a:rPr lang="zh-CN" altLang="en-US" sz="2600">
                <a:solidFill>
                  <a:srgbClr val="000000"/>
                </a:solidFill>
                <a:latin typeface="微软雅黑" pitchFamily="34" charset="-122"/>
                <a:ea typeface="微软雅黑" pitchFamily="34" charset="-122"/>
              </a:rPr>
              <a:t>游码在标尺上每向右移动一个小格，就相当于在右盘中增加一个小砝码， 所以在使用前需观察标尺上每小格所代表的质量。</a:t>
            </a:r>
            <a:endParaRPr lang="en-US" altLang="zh-CN" sz="2600">
              <a:solidFill>
                <a:srgbClr val="000000"/>
              </a:solidFill>
              <a:latin typeface="微软雅黑" pitchFamily="34" charset="-122"/>
              <a:ea typeface="微软雅黑" pitchFamily="34" charset="-122"/>
            </a:endParaRPr>
          </a:p>
        </p:txBody>
      </p:sp>
      <p:sp>
        <p:nvSpPr>
          <p:cNvPr id="16386" name="矩形 5"/>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3"/>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6388" name="矩形 8"/>
          <p:cNvSpPr>
            <a:spLocks noChangeArrowheads="1"/>
          </p:cNvSpPr>
          <p:nvPr>
            <p:custDataLst>
              <p:tags r:id="rId4"/>
            </p:custDataLst>
          </p:nvPr>
        </p:nvSpPr>
        <p:spPr bwMode="auto">
          <a:xfrm>
            <a:off x="652463" y="531813"/>
            <a:ext cx="3938587"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托盘天平的使用步骤</a:t>
            </a:r>
            <a:endParaRPr lang="en-US" altLang="zh-CN" sz="2800" b="1">
              <a:solidFill>
                <a:srgbClr val="000000"/>
              </a:solidFill>
              <a:latin typeface="微软雅黑" pitchFamily="34" charset="-122"/>
              <a:ea typeface="微软雅黑"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a:hlinkClick r:id="" action="ppaction://media"/>
          </p:cNvPr>
          <p:cNvPicPr>
            <a:picLocks noRot="1" noChangeAspect="1"/>
          </p:cNvPicPr>
          <p:nvPr>
            <a:videoFile r:link="rId1"/>
            <p:custDataLst>
              <p:tags r:id="rId2"/>
            </p:custDataLst>
            <p:extLst/>
          </p:nvPr>
        </p:nvPicPr>
        <p:blipFill>
          <a:blip r:embed="rId8"/>
          <a:stretch>
            <a:fillRect/>
          </a:stretch>
        </p:blipFill>
        <p:spPr bwMode="auto">
          <a:xfrm>
            <a:off x="581025" y="1423988"/>
            <a:ext cx="5962650" cy="4598987"/>
          </a:xfrm>
          <a:prstGeom prst="rect">
            <a:avLst/>
          </a:prstGeom>
          <a:noFill/>
          <a:ln w="9525">
            <a:noFill/>
            <a:miter lim="800000"/>
          </a:ln>
        </p:spPr>
      </p:pic>
      <p:sp>
        <p:nvSpPr>
          <p:cNvPr id="4" name="矩形 3"/>
          <p:cNvSpPr>
            <a:spLocks noChangeArrowheads="1"/>
          </p:cNvSpPr>
          <p:nvPr>
            <p:custDataLst>
              <p:tags r:id="rId3"/>
            </p:custDataLst>
          </p:nvPr>
        </p:nvSpPr>
        <p:spPr bwMode="auto">
          <a:xfrm>
            <a:off x="6819900" y="1423988"/>
            <a:ext cx="4830763" cy="4294187"/>
          </a:xfrm>
          <a:prstGeom prst="rect">
            <a:avLst/>
          </a:prstGeom>
          <a:noFill/>
          <a:ln w="9525">
            <a:noFill/>
            <a:miter lim="800000"/>
          </a:ln>
        </p:spPr>
        <p:txBody>
          <a:bodyPr>
            <a:spAutoFit/>
          </a:bodyPr>
          <a:lstStyle/>
          <a:p>
            <a:pPr algn="just">
              <a:lnSpc>
                <a:spcPct val="150000"/>
              </a:lnSpc>
            </a:pPr>
            <a:r>
              <a:rPr lang="zh-CN" altLang="en-US" sz="2600">
                <a:solidFill>
                  <a:srgbClr val="FF0000"/>
                </a:solidFill>
                <a:latin typeface="微软雅黑" pitchFamily="34" charset="-122"/>
                <a:ea typeface="微软雅黑" pitchFamily="34" charset="-122"/>
              </a:rPr>
              <a:t>（</a:t>
            </a:r>
            <a:r>
              <a:rPr lang="en-US" altLang="zh-CN" sz="2600">
                <a:solidFill>
                  <a:srgbClr val="FF0000"/>
                </a:solidFill>
                <a:latin typeface="Times New Roman" panose="02020603050405020304" pitchFamily="18" charset="0"/>
                <a:ea typeface="微软雅黑" pitchFamily="34" charset="-122"/>
                <a:cs typeface="Times New Roman" pitchFamily="18" charset="0"/>
              </a:rPr>
              <a:t>5</a:t>
            </a:r>
            <a:r>
              <a:rPr lang="zh-CN" altLang="en-US" sz="2600">
                <a:solidFill>
                  <a:srgbClr val="FF0000"/>
                </a:solidFill>
                <a:latin typeface="微软雅黑" pitchFamily="34" charset="-122"/>
                <a:ea typeface="微软雅黑" pitchFamily="34" charset="-122"/>
              </a:rPr>
              <a:t>）测：</a:t>
            </a:r>
            <a:r>
              <a:rPr lang="zh-CN" altLang="en-US" sz="2600">
                <a:solidFill>
                  <a:srgbClr val="000000"/>
                </a:solidFill>
                <a:latin typeface="微软雅黑" pitchFamily="34" charset="-122"/>
                <a:ea typeface="微软雅黑" pitchFamily="34" charset="-122"/>
              </a:rPr>
              <a:t>测量前，先估测；测量时，物体放在左盘中，用镊子按“先大后小”的顺序依次向右盘试加砝码，若添加或取下最小砝码后，天平仍不平衡，则需要用镊子调节游码，直至天平的横梁恢复平衡。</a:t>
            </a:r>
            <a:endParaRPr lang="en-US" altLang="zh-CN" sz="2600">
              <a:solidFill>
                <a:srgbClr val="000000"/>
              </a:solidFill>
              <a:latin typeface="微软雅黑" pitchFamily="34" charset="-122"/>
              <a:ea typeface="微软雅黑" pitchFamily="34" charset="-122"/>
            </a:endParaRPr>
          </a:p>
        </p:txBody>
      </p:sp>
      <p:sp>
        <p:nvSpPr>
          <p:cNvPr id="17411" name="矩形 6"/>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7413" name="矩形 8"/>
          <p:cNvSpPr>
            <a:spLocks noChangeArrowheads="1"/>
          </p:cNvSpPr>
          <p:nvPr>
            <p:custDataLst>
              <p:tags r:id="rId6"/>
            </p:custDataLst>
          </p:nvPr>
        </p:nvSpPr>
        <p:spPr bwMode="auto">
          <a:xfrm>
            <a:off x="652463" y="531813"/>
            <a:ext cx="3938587"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托盘天平的使用步骤</a:t>
            </a:r>
            <a:endParaRPr lang="en-US" altLang="zh-CN" sz="2800" b="1">
              <a:solidFill>
                <a:srgbClr val="000000"/>
              </a:solidFill>
              <a:latin typeface="微软雅黑" pitchFamily="34" charset="-122"/>
              <a:ea typeface="微软雅黑"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2"/>
                </p:tgtEl>
              </p:cMediaNode>
            </p:video>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216"/>
</p:tagLst>
</file>

<file path=ppt/tags/tag100.xml><?xml version="1.0" encoding="utf-8"?>
<p:tagLst xmlns:a="http://schemas.openxmlformats.org/drawingml/2006/main" xmlns:r="http://schemas.openxmlformats.org/officeDocument/2006/relationships" xmlns:p="http://schemas.openxmlformats.org/presentationml/2006/main">
  <p:tag name="AS_UNIQUEID" val="56"/>
</p:tagLst>
</file>

<file path=ppt/tags/tag101.xml><?xml version="1.0" encoding="utf-8"?>
<p:tagLst xmlns:a="http://schemas.openxmlformats.org/drawingml/2006/main" xmlns:r="http://schemas.openxmlformats.org/officeDocument/2006/relationships" xmlns:p="http://schemas.openxmlformats.org/presentationml/2006/main">
  <p:tag name="AS_UNIQUEID" val="59"/>
</p:tagLst>
</file>

<file path=ppt/tags/tag102.xml><?xml version="1.0" encoding="utf-8"?>
<p:tagLst xmlns:a="http://schemas.openxmlformats.org/drawingml/2006/main" xmlns:r="http://schemas.openxmlformats.org/officeDocument/2006/relationships" xmlns:p="http://schemas.openxmlformats.org/presentationml/2006/main">
  <p:tag name="AS_UNIQUEID" val="60"/>
</p:tagLst>
</file>

<file path=ppt/tags/tag103.xml><?xml version="1.0" encoding="utf-8"?>
<p:tagLst xmlns:a="http://schemas.openxmlformats.org/drawingml/2006/main" xmlns:r="http://schemas.openxmlformats.org/officeDocument/2006/relationships" xmlns:p="http://schemas.openxmlformats.org/presentationml/2006/main">
  <p:tag name="AS_UNIQUEID" val="61"/>
</p:tagLst>
</file>

<file path=ppt/tags/tag104.xml><?xml version="1.0" encoding="utf-8"?>
<p:tagLst xmlns:a="http://schemas.openxmlformats.org/drawingml/2006/main" xmlns:r="http://schemas.openxmlformats.org/officeDocument/2006/relationships" xmlns:p="http://schemas.openxmlformats.org/presentationml/2006/main">
  <p:tag name="AS_UNIQUEID" val="62"/>
</p:tagLst>
</file>

<file path=ppt/tags/tag105.xml><?xml version="1.0" encoding="utf-8"?>
<p:tagLst xmlns:a="http://schemas.openxmlformats.org/drawingml/2006/main" xmlns:r="http://schemas.openxmlformats.org/officeDocument/2006/relationships" xmlns:p="http://schemas.openxmlformats.org/presentationml/2006/main">
  <p:tag name="AS_UNIQUEID" val="63"/>
</p:tagLst>
</file>

<file path=ppt/tags/tag106.xml><?xml version="1.0" encoding="utf-8"?>
<p:tagLst xmlns:a="http://schemas.openxmlformats.org/drawingml/2006/main" xmlns:r="http://schemas.openxmlformats.org/officeDocument/2006/relationships" xmlns:p="http://schemas.openxmlformats.org/presentationml/2006/main">
  <p:tag name="AS_UNIQUEID" val="64"/>
</p:tagLst>
</file>

<file path=ppt/tags/tag107.xml><?xml version="1.0" encoding="utf-8"?>
<p:tagLst xmlns:a="http://schemas.openxmlformats.org/drawingml/2006/main" xmlns:r="http://schemas.openxmlformats.org/officeDocument/2006/relationships" xmlns:p="http://schemas.openxmlformats.org/presentationml/2006/main">
  <p:tag name="AS_UNIQUEID" val="57"/>
</p:tagLst>
</file>

<file path=ppt/tags/tag108.xml><?xml version="1.0" encoding="utf-8"?>
<p:tagLst xmlns:a="http://schemas.openxmlformats.org/drawingml/2006/main" xmlns:r="http://schemas.openxmlformats.org/officeDocument/2006/relationships" xmlns:p="http://schemas.openxmlformats.org/presentationml/2006/main">
  <p:tag name="AS_UNIQUEID" val="58"/>
</p:tagLst>
</file>

<file path=ppt/tags/tag109.xml><?xml version="1.0" encoding="utf-8"?>
<p:tagLst xmlns:a="http://schemas.openxmlformats.org/drawingml/2006/main" xmlns:r="http://schemas.openxmlformats.org/officeDocument/2006/relationships" xmlns:p="http://schemas.openxmlformats.org/presentationml/2006/main">
  <p:tag name="AS_UNIQUEID" val="66"/>
</p:tagLst>
</file>

<file path=ppt/tags/tag11.xml><?xml version="1.0" encoding="utf-8"?>
<p:tagLst xmlns:a="http://schemas.openxmlformats.org/drawingml/2006/main" xmlns:r="http://schemas.openxmlformats.org/officeDocument/2006/relationships" xmlns:p="http://schemas.openxmlformats.org/presentationml/2006/main">
  <p:tag name="AS_UNIQUEID" val="217"/>
</p:tagLst>
</file>

<file path=ppt/tags/tag110.xml><?xml version="1.0" encoding="utf-8"?>
<p:tagLst xmlns:a="http://schemas.openxmlformats.org/drawingml/2006/main" xmlns:r="http://schemas.openxmlformats.org/officeDocument/2006/relationships" xmlns:p="http://schemas.openxmlformats.org/presentationml/2006/main">
  <p:tag name="AS_UNIQUEID" val="67"/>
</p:tagLst>
</file>

<file path=ppt/tags/tag111.xml><?xml version="1.0" encoding="utf-8"?>
<p:tagLst xmlns:a="http://schemas.openxmlformats.org/drawingml/2006/main" xmlns:r="http://schemas.openxmlformats.org/officeDocument/2006/relationships" xmlns:p="http://schemas.openxmlformats.org/presentationml/2006/main">
  <p:tag name="AS_UNIQUEID" val="68"/>
</p:tagLst>
</file>

<file path=ppt/tags/tag112.xml><?xml version="1.0" encoding="utf-8"?>
<p:tagLst xmlns:a="http://schemas.openxmlformats.org/drawingml/2006/main" xmlns:r="http://schemas.openxmlformats.org/officeDocument/2006/relationships" xmlns:p="http://schemas.openxmlformats.org/presentationml/2006/main">
  <p:tag name="AS_UNIQUEID" val="70"/>
</p:tagLst>
</file>

<file path=ppt/tags/tag113.xml><?xml version="1.0" encoding="utf-8"?>
<p:tagLst xmlns:a="http://schemas.openxmlformats.org/drawingml/2006/main" xmlns:r="http://schemas.openxmlformats.org/officeDocument/2006/relationships" xmlns:p="http://schemas.openxmlformats.org/presentationml/2006/main">
  <p:tag name="AS_UNIQUEID" val="71"/>
</p:tagLst>
</file>

<file path=ppt/tags/tag114.xml><?xml version="1.0" encoding="utf-8"?>
<p:tagLst xmlns:a="http://schemas.openxmlformats.org/drawingml/2006/main" xmlns:r="http://schemas.openxmlformats.org/officeDocument/2006/relationships" xmlns:p="http://schemas.openxmlformats.org/presentationml/2006/main">
  <p:tag name="AS_UNIQUEID" val="72"/>
</p:tagLst>
</file>

<file path=ppt/tags/tag115.xml><?xml version="1.0" encoding="utf-8"?>
<p:tagLst xmlns:a="http://schemas.openxmlformats.org/drawingml/2006/main" xmlns:r="http://schemas.openxmlformats.org/officeDocument/2006/relationships" xmlns:p="http://schemas.openxmlformats.org/presentationml/2006/main">
  <p:tag name="AS_UNIQUEID" val="73"/>
</p:tagLst>
</file>

<file path=ppt/tags/tag116.xml><?xml version="1.0" encoding="utf-8"?>
<p:tagLst xmlns:a="http://schemas.openxmlformats.org/drawingml/2006/main" xmlns:r="http://schemas.openxmlformats.org/officeDocument/2006/relationships" xmlns:p="http://schemas.openxmlformats.org/presentationml/2006/main">
  <p:tag name="AS_UNIQUEID" val="74"/>
</p:tagLst>
</file>

<file path=ppt/tags/tag117.xml><?xml version="1.0" encoding="utf-8"?>
<p:tagLst xmlns:a="http://schemas.openxmlformats.org/drawingml/2006/main" xmlns:r="http://schemas.openxmlformats.org/officeDocument/2006/relationships" xmlns:p="http://schemas.openxmlformats.org/presentationml/2006/main">
  <p:tag name="AS_UNIQUEID" val="77"/>
</p:tagLst>
</file>

<file path=ppt/tags/tag118.xml><?xml version="1.0" encoding="utf-8"?>
<p:tagLst xmlns:a="http://schemas.openxmlformats.org/drawingml/2006/main" xmlns:r="http://schemas.openxmlformats.org/officeDocument/2006/relationships" xmlns:p="http://schemas.openxmlformats.org/presentationml/2006/main">
  <p:tag name="AS_UNIQUEID" val="78"/>
</p:tagLst>
</file>

<file path=ppt/tags/tag119.xml><?xml version="1.0" encoding="utf-8"?>
<p:tagLst xmlns:a="http://schemas.openxmlformats.org/drawingml/2006/main" xmlns:r="http://schemas.openxmlformats.org/officeDocument/2006/relationships" xmlns:p="http://schemas.openxmlformats.org/presentationml/2006/main">
  <p:tag name="AS_UNIQUEID" val="79"/>
</p:tagLst>
</file>

<file path=ppt/tags/tag12.xml><?xml version="1.0" encoding="utf-8"?>
<p:tagLst xmlns:a="http://schemas.openxmlformats.org/drawingml/2006/main" xmlns:r="http://schemas.openxmlformats.org/officeDocument/2006/relationships" xmlns:p="http://schemas.openxmlformats.org/presentationml/2006/main">
  <p:tag name="AS_UNIQUEID" val="218"/>
</p:tagLst>
</file>

<file path=ppt/tags/tag120.xml><?xml version="1.0" encoding="utf-8"?>
<p:tagLst xmlns:a="http://schemas.openxmlformats.org/drawingml/2006/main" xmlns:r="http://schemas.openxmlformats.org/officeDocument/2006/relationships" xmlns:p="http://schemas.openxmlformats.org/presentationml/2006/main">
  <p:tag name="AS_UNIQUEID" val="80"/>
</p:tagLst>
</file>

<file path=ppt/tags/tag121.xml><?xml version="1.0" encoding="utf-8"?>
<p:tagLst xmlns:a="http://schemas.openxmlformats.org/drawingml/2006/main" xmlns:r="http://schemas.openxmlformats.org/officeDocument/2006/relationships" xmlns:p="http://schemas.openxmlformats.org/presentationml/2006/main">
  <p:tag name="AS_UNIQUEID" val="81"/>
</p:tagLst>
</file>

<file path=ppt/tags/tag122.xml><?xml version="1.0" encoding="utf-8"?>
<p:tagLst xmlns:a="http://schemas.openxmlformats.org/drawingml/2006/main" xmlns:r="http://schemas.openxmlformats.org/officeDocument/2006/relationships" xmlns:p="http://schemas.openxmlformats.org/presentationml/2006/main">
  <p:tag name="AS_UNIQUEID" val="82"/>
</p:tagLst>
</file>

<file path=ppt/tags/tag123.xml><?xml version="1.0" encoding="utf-8"?>
<p:tagLst xmlns:a="http://schemas.openxmlformats.org/drawingml/2006/main" xmlns:r="http://schemas.openxmlformats.org/officeDocument/2006/relationships" xmlns:p="http://schemas.openxmlformats.org/presentationml/2006/main">
  <p:tag name="AS_UNIQUEID" val="83"/>
</p:tagLst>
</file>

<file path=ppt/tags/tag124.xml><?xml version="1.0" encoding="utf-8"?>
<p:tagLst xmlns:a="http://schemas.openxmlformats.org/drawingml/2006/main" xmlns:r="http://schemas.openxmlformats.org/officeDocument/2006/relationships" xmlns:p="http://schemas.openxmlformats.org/presentationml/2006/main">
  <p:tag name="AS_UNIQUEID" val="92"/>
</p:tagLst>
</file>

<file path=ppt/tags/tag125.xml><?xml version="1.0" encoding="utf-8"?>
<p:tagLst xmlns:a="http://schemas.openxmlformats.org/drawingml/2006/main" xmlns:r="http://schemas.openxmlformats.org/officeDocument/2006/relationships" xmlns:p="http://schemas.openxmlformats.org/presentationml/2006/main">
  <p:tag name="AS_UNIQUEID" val="93"/>
</p:tagLst>
</file>

<file path=ppt/tags/tag126.xml><?xml version="1.0" encoding="utf-8"?>
<p:tagLst xmlns:a="http://schemas.openxmlformats.org/drawingml/2006/main" xmlns:r="http://schemas.openxmlformats.org/officeDocument/2006/relationships" xmlns:p="http://schemas.openxmlformats.org/presentationml/2006/main">
  <p:tag name="AS_UNIQUEID" val="94"/>
</p:tagLst>
</file>

<file path=ppt/tags/tag127.xml><?xml version="1.0" encoding="utf-8"?>
<p:tagLst xmlns:a="http://schemas.openxmlformats.org/drawingml/2006/main" xmlns:r="http://schemas.openxmlformats.org/officeDocument/2006/relationships" xmlns:p="http://schemas.openxmlformats.org/presentationml/2006/main">
  <p:tag name="AS_UNIQUEID" val="95"/>
</p:tagLst>
</file>

<file path=ppt/tags/tag128.xml><?xml version="1.0" encoding="utf-8"?>
<p:tagLst xmlns:a="http://schemas.openxmlformats.org/drawingml/2006/main" xmlns:r="http://schemas.openxmlformats.org/officeDocument/2006/relationships" xmlns:p="http://schemas.openxmlformats.org/presentationml/2006/main">
  <p:tag name="AS_UNIQUEID" val="84"/>
</p:tagLst>
</file>

<file path=ppt/tags/tag129.xml><?xml version="1.0" encoding="utf-8"?>
<p:tagLst xmlns:a="http://schemas.openxmlformats.org/drawingml/2006/main" xmlns:r="http://schemas.openxmlformats.org/officeDocument/2006/relationships" xmlns:p="http://schemas.openxmlformats.org/presentationml/2006/main">
  <p:tag name="AS_UNIQUEID" val="90"/>
</p:tagLst>
</file>

<file path=ppt/tags/tag13.xml><?xml version="1.0" encoding="utf-8"?>
<p:tagLst xmlns:a="http://schemas.openxmlformats.org/drawingml/2006/main" xmlns:r="http://schemas.openxmlformats.org/officeDocument/2006/relationships" xmlns:p="http://schemas.openxmlformats.org/presentationml/2006/main">
  <p:tag name="AS_UNIQUEID" val="219"/>
</p:tagLst>
</file>

<file path=ppt/tags/tag130.xml><?xml version="1.0" encoding="utf-8"?>
<p:tagLst xmlns:a="http://schemas.openxmlformats.org/drawingml/2006/main" xmlns:r="http://schemas.openxmlformats.org/officeDocument/2006/relationships" xmlns:p="http://schemas.openxmlformats.org/presentationml/2006/main">
  <p:tag name="AS_UNIQUEID" val="91"/>
</p:tagLst>
</file>

<file path=ppt/tags/tag131.xml><?xml version="1.0" encoding="utf-8"?>
<p:tagLst xmlns:a="http://schemas.openxmlformats.org/drawingml/2006/main" xmlns:r="http://schemas.openxmlformats.org/officeDocument/2006/relationships" xmlns:p="http://schemas.openxmlformats.org/presentationml/2006/main">
  <p:tag name="AS_UNIQUEID" val="85"/>
</p:tagLst>
</file>

<file path=ppt/tags/tag132.xml><?xml version="1.0" encoding="utf-8"?>
<p:tagLst xmlns:a="http://schemas.openxmlformats.org/drawingml/2006/main" xmlns:r="http://schemas.openxmlformats.org/officeDocument/2006/relationships" xmlns:p="http://schemas.openxmlformats.org/presentationml/2006/main">
  <p:tag name="AS_UNIQUEID" val="86"/>
</p:tagLst>
</file>

<file path=ppt/tags/tag133.xml><?xml version="1.0" encoding="utf-8"?>
<p:tagLst xmlns:a="http://schemas.openxmlformats.org/drawingml/2006/main" xmlns:r="http://schemas.openxmlformats.org/officeDocument/2006/relationships" xmlns:p="http://schemas.openxmlformats.org/presentationml/2006/main">
  <p:tag name="AS_UNIQUEID" val="87"/>
</p:tagLst>
</file>

<file path=ppt/tags/tag134.xml><?xml version="1.0" encoding="utf-8"?>
<p:tagLst xmlns:a="http://schemas.openxmlformats.org/drawingml/2006/main" xmlns:r="http://schemas.openxmlformats.org/officeDocument/2006/relationships" xmlns:p="http://schemas.openxmlformats.org/presentationml/2006/main">
  <p:tag name="AS_UNIQUEID" val="88"/>
</p:tagLst>
</file>

<file path=ppt/tags/tag135.xml><?xml version="1.0" encoding="utf-8"?>
<p:tagLst xmlns:a="http://schemas.openxmlformats.org/drawingml/2006/main" xmlns:r="http://schemas.openxmlformats.org/officeDocument/2006/relationships" xmlns:p="http://schemas.openxmlformats.org/presentationml/2006/main">
  <p:tag name="AS_UNIQUEID" val="89"/>
</p:tagLst>
</file>

<file path=ppt/tags/tag136.xml><?xml version="1.0" encoding="utf-8"?>
<p:tagLst xmlns:a="http://schemas.openxmlformats.org/drawingml/2006/main" xmlns:r="http://schemas.openxmlformats.org/officeDocument/2006/relationships" xmlns:p="http://schemas.openxmlformats.org/presentationml/2006/main">
  <p:tag name="AS_UNIQUEID" val="75"/>
</p:tagLst>
</file>

<file path=ppt/tags/tag137.xml><?xml version="1.0" encoding="utf-8"?>
<p:tagLst xmlns:a="http://schemas.openxmlformats.org/drawingml/2006/main" xmlns:r="http://schemas.openxmlformats.org/officeDocument/2006/relationships" xmlns:p="http://schemas.openxmlformats.org/presentationml/2006/main">
  <p:tag name="AS_UNIQUEID" val="76"/>
</p:tagLst>
</file>

<file path=ppt/tags/tag138.xml><?xml version="1.0" encoding="utf-8"?>
<p:tagLst xmlns:a="http://schemas.openxmlformats.org/drawingml/2006/main" xmlns:r="http://schemas.openxmlformats.org/officeDocument/2006/relationships" xmlns:p="http://schemas.openxmlformats.org/presentationml/2006/main">
  <p:tag name="AS_UNIQUEID" val="97"/>
</p:tagLst>
</file>

<file path=ppt/tags/tag139.xml><?xml version="1.0" encoding="utf-8"?>
<p:tagLst xmlns:a="http://schemas.openxmlformats.org/drawingml/2006/main" xmlns:r="http://schemas.openxmlformats.org/officeDocument/2006/relationships" xmlns:p="http://schemas.openxmlformats.org/presentationml/2006/main">
  <p:tag name="AS_UNIQUEID" val="98"/>
</p:tagLst>
</file>

<file path=ppt/tags/tag14.xml><?xml version="1.0" encoding="utf-8"?>
<p:tagLst xmlns:a="http://schemas.openxmlformats.org/drawingml/2006/main" xmlns:r="http://schemas.openxmlformats.org/officeDocument/2006/relationships" xmlns:p="http://schemas.openxmlformats.org/presentationml/2006/main">
  <p:tag name="AS_UNIQUEID" val="220"/>
</p:tagLst>
</file>

<file path=ppt/tags/tag140.xml><?xml version="1.0" encoding="utf-8"?>
<p:tagLst xmlns:a="http://schemas.openxmlformats.org/drawingml/2006/main" xmlns:r="http://schemas.openxmlformats.org/officeDocument/2006/relationships" xmlns:p="http://schemas.openxmlformats.org/presentationml/2006/main">
  <p:tag name="AS_UNIQUEID" val="99"/>
</p:tagLst>
</file>

<file path=ppt/tags/tag141.xml><?xml version="1.0" encoding="utf-8"?>
<p:tagLst xmlns:a="http://schemas.openxmlformats.org/drawingml/2006/main" xmlns:r="http://schemas.openxmlformats.org/officeDocument/2006/relationships" xmlns:p="http://schemas.openxmlformats.org/presentationml/2006/main">
  <p:tag name="AS_UNIQUEID" val="100"/>
</p:tagLst>
</file>

<file path=ppt/tags/tag142.xml><?xml version="1.0" encoding="utf-8"?>
<p:tagLst xmlns:a="http://schemas.openxmlformats.org/drawingml/2006/main" xmlns:r="http://schemas.openxmlformats.org/officeDocument/2006/relationships" xmlns:p="http://schemas.openxmlformats.org/presentationml/2006/main">
  <p:tag name="AS_UNIQUEID" val="102"/>
</p:tagLst>
</file>

<file path=ppt/tags/tag143.xml><?xml version="1.0" encoding="utf-8"?>
<p:tagLst xmlns:a="http://schemas.openxmlformats.org/drawingml/2006/main" xmlns:r="http://schemas.openxmlformats.org/officeDocument/2006/relationships" xmlns:p="http://schemas.openxmlformats.org/presentationml/2006/main">
  <p:tag name="AS_UNIQUEID" val="103"/>
</p:tagLst>
</file>

<file path=ppt/tags/tag144.xml><?xml version="1.0" encoding="utf-8"?>
<p:tagLst xmlns:a="http://schemas.openxmlformats.org/drawingml/2006/main" xmlns:r="http://schemas.openxmlformats.org/officeDocument/2006/relationships" xmlns:p="http://schemas.openxmlformats.org/presentationml/2006/main">
  <p:tag name="AS_UNIQUEID" val="104"/>
</p:tagLst>
</file>

<file path=ppt/tags/tag145.xml><?xml version="1.0" encoding="utf-8"?>
<p:tagLst xmlns:a="http://schemas.openxmlformats.org/drawingml/2006/main" xmlns:r="http://schemas.openxmlformats.org/officeDocument/2006/relationships" xmlns:p="http://schemas.openxmlformats.org/presentationml/2006/main">
  <p:tag name="AS_UNIQUEID" val="105"/>
</p:tagLst>
</file>

<file path=ppt/tags/tag146.xml><?xml version="1.0" encoding="utf-8"?>
<p:tagLst xmlns:a="http://schemas.openxmlformats.org/drawingml/2006/main" xmlns:r="http://schemas.openxmlformats.org/officeDocument/2006/relationships" xmlns:p="http://schemas.openxmlformats.org/presentationml/2006/main">
  <p:tag name="AS_UNIQUEID" val="106"/>
</p:tagLst>
</file>

<file path=ppt/tags/tag147.xml><?xml version="1.0" encoding="utf-8"?>
<p:tagLst xmlns:a="http://schemas.openxmlformats.org/drawingml/2006/main" xmlns:r="http://schemas.openxmlformats.org/officeDocument/2006/relationships" xmlns:p="http://schemas.openxmlformats.org/presentationml/2006/main">
  <p:tag name="AS_UNIQUEID" val="107"/>
</p:tagLst>
</file>

<file path=ppt/tags/tag148.xml><?xml version="1.0" encoding="utf-8"?>
<p:tagLst xmlns:a="http://schemas.openxmlformats.org/drawingml/2006/main" xmlns:r="http://schemas.openxmlformats.org/officeDocument/2006/relationships" xmlns:p="http://schemas.openxmlformats.org/presentationml/2006/main">
  <p:tag name="AS_UNIQUEID" val="108"/>
</p:tagLst>
</file>

<file path=ppt/tags/tag149.xml><?xml version="1.0" encoding="utf-8"?>
<p:tagLst xmlns:a="http://schemas.openxmlformats.org/drawingml/2006/main" xmlns:r="http://schemas.openxmlformats.org/officeDocument/2006/relationships" xmlns:p="http://schemas.openxmlformats.org/presentationml/2006/main">
  <p:tag name="AS_UNIQUEID" val="109"/>
</p:tagLst>
</file>

<file path=ppt/tags/tag15.xml><?xml version="1.0" encoding="utf-8"?>
<p:tagLst xmlns:a="http://schemas.openxmlformats.org/drawingml/2006/main" xmlns:r="http://schemas.openxmlformats.org/officeDocument/2006/relationships" xmlns:p="http://schemas.openxmlformats.org/presentationml/2006/main">
  <p:tag name="AS_UNIQUEID" val="221"/>
</p:tagLst>
</file>

<file path=ppt/tags/tag150.xml><?xml version="1.0" encoding="utf-8"?>
<p:tagLst xmlns:a="http://schemas.openxmlformats.org/drawingml/2006/main" xmlns:r="http://schemas.openxmlformats.org/officeDocument/2006/relationships" xmlns:p="http://schemas.openxmlformats.org/presentationml/2006/main">
  <p:tag name="AS_UNIQUEID" val="110"/>
</p:tagLst>
</file>

<file path=ppt/tags/tag151.xml><?xml version="1.0" encoding="utf-8"?>
<p:tagLst xmlns:a="http://schemas.openxmlformats.org/drawingml/2006/main" xmlns:r="http://schemas.openxmlformats.org/officeDocument/2006/relationships" xmlns:p="http://schemas.openxmlformats.org/presentationml/2006/main">
  <p:tag name="AS_UNIQUEID" val="111"/>
</p:tagLst>
</file>

<file path=ppt/tags/tag152.xml><?xml version="1.0" encoding="utf-8"?>
<p:tagLst xmlns:a="http://schemas.openxmlformats.org/drawingml/2006/main" xmlns:r="http://schemas.openxmlformats.org/officeDocument/2006/relationships" xmlns:p="http://schemas.openxmlformats.org/presentationml/2006/main">
  <p:tag name="AS_UNIQUEID" val="112"/>
</p:tagLst>
</file>

<file path=ppt/tags/tag153.xml><?xml version="1.0" encoding="utf-8"?>
<p:tagLst xmlns:a="http://schemas.openxmlformats.org/drawingml/2006/main" xmlns:r="http://schemas.openxmlformats.org/officeDocument/2006/relationships" xmlns:p="http://schemas.openxmlformats.org/presentationml/2006/main">
  <p:tag name="AS_UNIQUEID" val="113"/>
</p:tagLst>
</file>

<file path=ppt/tags/tag154.xml><?xml version="1.0" encoding="utf-8"?>
<p:tagLst xmlns:a="http://schemas.openxmlformats.org/drawingml/2006/main" xmlns:r="http://schemas.openxmlformats.org/officeDocument/2006/relationships" xmlns:p="http://schemas.openxmlformats.org/presentationml/2006/main">
  <p:tag name="AS_UNIQUEID" val="115"/>
</p:tagLst>
</file>

<file path=ppt/tags/tag155.xml><?xml version="1.0" encoding="utf-8"?>
<p:tagLst xmlns:a="http://schemas.openxmlformats.org/drawingml/2006/main" xmlns:r="http://schemas.openxmlformats.org/officeDocument/2006/relationships" xmlns:p="http://schemas.openxmlformats.org/presentationml/2006/main">
  <p:tag name="AS_UNIQUEID" val="116"/>
</p:tagLst>
</file>

<file path=ppt/tags/tag156.xml><?xml version="1.0" encoding="utf-8"?>
<p:tagLst xmlns:a="http://schemas.openxmlformats.org/drawingml/2006/main" xmlns:r="http://schemas.openxmlformats.org/officeDocument/2006/relationships" xmlns:p="http://schemas.openxmlformats.org/presentationml/2006/main">
  <p:tag name="AS_UNIQUEID" val="117"/>
</p:tagLst>
</file>

<file path=ppt/tags/tag157.xml><?xml version="1.0" encoding="utf-8"?>
<p:tagLst xmlns:a="http://schemas.openxmlformats.org/drawingml/2006/main" xmlns:r="http://schemas.openxmlformats.org/officeDocument/2006/relationships" xmlns:p="http://schemas.openxmlformats.org/presentationml/2006/main">
  <p:tag name="AS_UNIQUEID" val="118"/>
</p:tagLst>
</file>

<file path=ppt/tags/tag158.xml><?xml version="1.0" encoding="utf-8"?>
<p:tagLst xmlns:a="http://schemas.openxmlformats.org/drawingml/2006/main" xmlns:r="http://schemas.openxmlformats.org/officeDocument/2006/relationships" xmlns:p="http://schemas.openxmlformats.org/presentationml/2006/main">
  <p:tag name="AS_UNIQUEID" val="119"/>
</p:tagLst>
</file>

<file path=ppt/tags/tag159.xml><?xml version="1.0" encoding="utf-8"?>
<p:tagLst xmlns:a="http://schemas.openxmlformats.org/drawingml/2006/main" xmlns:r="http://schemas.openxmlformats.org/officeDocument/2006/relationships" xmlns:p="http://schemas.openxmlformats.org/presentationml/2006/main">
  <p:tag name="AS_UNIQUEID" val="120"/>
</p:tagLst>
</file>

<file path=ppt/tags/tag16.xml><?xml version="1.0" encoding="utf-8"?>
<p:tagLst xmlns:a="http://schemas.openxmlformats.org/drawingml/2006/main" xmlns:r="http://schemas.openxmlformats.org/officeDocument/2006/relationships" xmlns:p="http://schemas.openxmlformats.org/presentationml/2006/main">
  <p:tag name="AS_UNIQUEID" val="223"/>
</p:tagLst>
</file>

<file path=ppt/tags/tag160.xml><?xml version="1.0" encoding="utf-8"?>
<p:tagLst xmlns:a="http://schemas.openxmlformats.org/drawingml/2006/main" xmlns:r="http://schemas.openxmlformats.org/officeDocument/2006/relationships" xmlns:p="http://schemas.openxmlformats.org/presentationml/2006/main">
  <p:tag name="AS_UNIQUEID" val="121"/>
</p:tagLst>
</file>

<file path=ppt/tags/tag161.xml><?xml version="1.0" encoding="utf-8"?>
<p:tagLst xmlns:a="http://schemas.openxmlformats.org/drawingml/2006/main" xmlns:r="http://schemas.openxmlformats.org/officeDocument/2006/relationships" xmlns:p="http://schemas.openxmlformats.org/presentationml/2006/main">
  <p:tag name="AS_UNIQUEID" val="123"/>
</p:tagLst>
</file>

<file path=ppt/tags/tag162.xml><?xml version="1.0" encoding="utf-8"?>
<p:tagLst xmlns:a="http://schemas.openxmlformats.org/drawingml/2006/main" xmlns:r="http://schemas.openxmlformats.org/officeDocument/2006/relationships" xmlns:p="http://schemas.openxmlformats.org/presentationml/2006/main">
  <p:tag name="AS_UNIQUEID" val="124"/>
</p:tagLst>
</file>

<file path=ppt/tags/tag163.xml><?xml version="1.0" encoding="utf-8"?>
<p:tagLst xmlns:a="http://schemas.openxmlformats.org/drawingml/2006/main" xmlns:r="http://schemas.openxmlformats.org/officeDocument/2006/relationships" xmlns:p="http://schemas.openxmlformats.org/presentationml/2006/main">
  <p:tag name="AS_UNIQUEID" val="125"/>
</p:tagLst>
</file>

<file path=ppt/tags/tag164.xml><?xml version="1.0" encoding="utf-8"?>
<p:tagLst xmlns:a="http://schemas.openxmlformats.org/drawingml/2006/main" xmlns:r="http://schemas.openxmlformats.org/officeDocument/2006/relationships" xmlns:p="http://schemas.openxmlformats.org/presentationml/2006/main">
  <p:tag name="AS_UNIQUEID" val="126"/>
</p:tagLst>
</file>

<file path=ppt/tags/tag165.xml><?xml version="1.0" encoding="utf-8"?>
<p:tagLst xmlns:a="http://schemas.openxmlformats.org/drawingml/2006/main" xmlns:r="http://schemas.openxmlformats.org/officeDocument/2006/relationships" xmlns:p="http://schemas.openxmlformats.org/presentationml/2006/main">
  <p:tag name="AS_UNIQUEID" val="127"/>
</p:tagLst>
</file>

<file path=ppt/tags/tag166.xml><?xml version="1.0" encoding="utf-8"?>
<p:tagLst xmlns:a="http://schemas.openxmlformats.org/drawingml/2006/main" xmlns:r="http://schemas.openxmlformats.org/officeDocument/2006/relationships" xmlns:p="http://schemas.openxmlformats.org/presentationml/2006/main">
  <p:tag name="AS_UNIQUEID" val="128"/>
</p:tagLst>
</file>

<file path=ppt/tags/tag167.xml><?xml version="1.0" encoding="utf-8"?>
<p:tagLst xmlns:a="http://schemas.openxmlformats.org/drawingml/2006/main" xmlns:r="http://schemas.openxmlformats.org/officeDocument/2006/relationships" xmlns:p="http://schemas.openxmlformats.org/presentationml/2006/main">
  <p:tag name="AS_UNIQUEID" val="129"/>
</p:tagLst>
</file>

<file path=ppt/tags/tag168.xml><?xml version="1.0" encoding="utf-8"?>
<p:tagLst xmlns:a="http://schemas.openxmlformats.org/drawingml/2006/main" xmlns:r="http://schemas.openxmlformats.org/officeDocument/2006/relationships" xmlns:p="http://schemas.openxmlformats.org/presentationml/2006/main">
  <p:tag name="AS_UNIQUEID" val="130"/>
</p:tagLst>
</file>

<file path=ppt/tags/tag169.xml><?xml version="1.0" encoding="utf-8"?>
<p:tagLst xmlns:a="http://schemas.openxmlformats.org/drawingml/2006/main" xmlns:r="http://schemas.openxmlformats.org/officeDocument/2006/relationships" xmlns:p="http://schemas.openxmlformats.org/presentationml/2006/main">
  <p:tag name="AS_UNIQUEID" val="131"/>
</p:tagLst>
</file>

<file path=ppt/tags/tag17.xml><?xml version="1.0" encoding="utf-8"?>
<p:tagLst xmlns:a="http://schemas.openxmlformats.org/drawingml/2006/main" xmlns:r="http://schemas.openxmlformats.org/officeDocument/2006/relationships" xmlns:p="http://schemas.openxmlformats.org/presentationml/2006/main">
  <p:tag name="AS_UNIQUEID" val="224"/>
</p:tagLst>
</file>

<file path=ppt/tags/tag170.xml><?xml version="1.0" encoding="utf-8"?>
<p:tagLst xmlns:a="http://schemas.openxmlformats.org/drawingml/2006/main" xmlns:r="http://schemas.openxmlformats.org/officeDocument/2006/relationships" xmlns:p="http://schemas.openxmlformats.org/presentationml/2006/main">
  <p:tag name="AS_UNIQUEID" val="132"/>
</p:tagLst>
</file>

<file path=ppt/tags/tag171.xml><?xml version="1.0" encoding="utf-8"?>
<p:tagLst xmlns:a="http://schemas.openxmlformats.org/drawingml/2006/main" xmlns:r="http://schemas.openxmlformats.org/officeDocument/2006/relationships" xmlns:p="http://schemas.openxmlformats.org/presentationml/2006/main">
  <p:tag name="AS_UNIQUEID" val="133"/>
</p:tagLst>
</file>

<file path=ppt/tags/tag172.xml><?xml version="1.0" encoding="utf-8"?>
<p:tagLst xmlns:a="http://schemas.openxmlformats.org/drawingml/2006/main" xmlns:r="http://schemas.openxmlformats.org/officeDocument/2006/relationships" xmlns:p="http://schemas.openxmlformats.org/presentationml/2006/main">
  <p:tag name="AS_UNIQUEID" val="134"/>
</p:tagLst>
</file>

<file path=ppt/tags/tag173.xml><?xml version="1.0" encoding="utf-8"?>
<p:tagLst xmlns:a="http://schemas.openxmlformats.org/drawingml/2006/main" xmlns:r="http://schemas.openxmlformats.org/officeDocument/2006/relationships" xmlns:p="http://schemas.openxmlformats.org/presentationml/2006/main">
  <p:tag name="AS_UNIQUEID" val="135"/>
</p:tagLst>
</file>

<file path=ppt/tags/tag174.xml><?xml version="1.0" encoding="utf-8"?>
<p:tagLst xmlns:a="http://schemas.openxmlformats.org/drawingml/2006/main" xmlns:r="http://schemas.openxmlformats.org/officeDocument/2006/relationships" xmlns:p="http://schemas.openxmlformats.org/presentationml/2006/main">
  <p:tag name="AS_UNIQUEID" val="136"/>
</p:tagLst>
</file>

<file path=ppt/tags/tag175.xml><?xml version="1.0" encoding="utf-8"?>
<p:tagLst xmlns:a="http://schemas.openxmlformats.org/drawingml/2006/main" xmlns:r="http://schemas.openxmlformats.org/officeDocument/2006/relationships" xmlns:p="http://schemas.openxmlformats.org/presentationml/2006/main">
  <p:tag name="AS_UNIQUEID" val="142"/>
</p:tagLst>
</file>

<file path=ppt/tags/tag176.xml><?xml version="1.0" encoding="utf-8"?>
<p:tagLst xmlns:a="http://schemas.openxmlformats.org/drawingml/2006/main" xmlns:r="http://schemas.openxmlformats.org/officeDocument/2006/relationships" xmlns:p="http://schemas.openxmlformats.org/presentationml/2006/main">
  <p:tag name="AS_UNIQUEID" val="143"/>
</p:tagLst>
</file>

<file path=ppt/tags/tag177.xml><?xml version="1.0" encoding="utf-8"?>
<p:tagLst xmlns:a="http://schemas.openxmlformats.org/drawingml/2006/main" xmlns:r="http://schemas.openxmlformats.org/officeDocument/2006/relationships" xmlns:p="http://schemas.openxmlformats.org/presentationml/2006/main">
  <p:tag name="AS_UNIQUEID" val="144"/>
</p:tagLst>
</file>

<file path=ppt/tags/tag178.xml><?xml version="1.0" encoding="utf-8"?>
<p:tagLst xmlns:a="http://schemas.openxmlformats.org/drawingml/2006/main" xmlns:r="http://schemas.openxmlformats.org/officeDocument/2006/relationships" xmlns:p="http://schemas.openxmlformats.org/presentationml/2006/main">
  <p:tag name="AS_UNIQUEID" val="145"/>
</p:tagLst>
</file>

<file path=ppt/tags/tag179.xml><?xml version="1.0" encoding="utf-8"?>
<p:tagLst xmlns:a="http://schemas.openxmlformats.org/drawingml/2006/main" xmlns:r="http://schemas.openxmlformats.org/officeDocument/2006/relationships" xmlns:p="http://schemas.openxmlformats.org/presentationml/2006/main">
  <p:tag name="AS_UNIQUEID" val="146"/>
</p:tagLst>
</file>

<file path=ppt/tags/tag18.xml><?xml version="1.0" encoding="utf-8"?>
<p:tagLst xmlns:a="http://schemas.openxmlformats.org/drawingml/2006/main" xmlns:r="http://schemas.openxmlformats.org/officeDocument/2006/relationships" xmlns:p="http://schemas.openxmlformats.org/presentationml/2006/main">
  <p:tag name="AS_UNIQUEID" val="226"/>
</p:tagLst>
</file>

<file path=ppt/tags/tag180.xml><?xml version="1.0" encoding="utf-8"?>
<p:tagLst xmlns:a="http://schemas.openxmlformats.org/drawingml/2006/main" xmlns:r="http://schemas.openxmlformats.org/officeDocument/2006/relationships" xmlns:p="http://schemas.openxmlformats.org/presentationml/2006/main">
  <p:tag name="AS_UNIQUEID" val="147"/>
</p:tagLst>
</file>

<file path=ppt/tags/tag181.xml><?xml version="1.0" encoding="utf-8"?>
<p:tagLst xmlns:a="http://schemas.openxmlformats.org/drawingml/2006/main" xmlns:r="http://schemas.openxmlformats.org/officeDocument/2006/relationships" xmlns:p="http://schemas.openxmlformats.org/presentationml/2006/main">
  <p:tag name="AS_UNIQUEID" val="148"/>
</p:tagLst>
</file>

<file path=ppt/tags/tag182.xml><?xml version="1.0" encoding="utf-8"?>
<p:tagLst xmlns:a="http://schemas.openxmlformats.org/drawingml/2006/main" xmlns:r="http://schemas.openxmlformats.org/officeDocument/2006/relationships" xmlns:p="http://schemas.openxmlformats.org/presentationml/2006/main">
  <p:tag name="AS_UNIQUEID" val="149"/>
</p:tagLst>
</file>

<file path=ppt/tags/tag183.xml><?xml version="1.0" encoding="utf-8"?>
<p:tagLst xmlns:a="http://schemas.openxmlformats.org/drawingml/2006/main" xmlns:r="http://schemas.openxmlformats.org/officeDocument/2006/relationships" xmlns:p="http://schemas.openxmlformats.org/presentationml/2006/main">
  <p:tag name="AS_UNIQUEID" val="150"/>
</p:tagLst>
</file>

<file path=ppt/tags/tag184.xml><?xml version="1.0" encoding="utf-8"?>
<p:tagLst xmlns:a="http://schemas.openxmlformats.org/drawingml/2006/main" xmlns:r="http://schemas.openxmlformats.org/officeDocument/2006/relationships" xmlns:p="http://schemas.openxmlformats.org/presentationml/2006/main">
  <p:tag name="AS_UNIQUEID" val="151"/>
</p:tagLst>
</file>

<file path=ppt/tags/tag185.xml><?xml version="1.0" encoding="utf-8"?>
<p:tagLst xmlns:a="http://schemas.openxmlformats.org/drawingml/2006/main" xmlns:r="http://schemas.openxmlformats.org/officeDocument/2006/relationships" xmlns:p="http://schemas.openxmlformats.org/presentationml/2006/main">
  <p:tag name="AS_UNIQUEID" val="152"/>
</p:tagLst>
</file>

<file path=ppt/tags/tag186.xml><?xml version="1.0" encoding="utf-8"?>
<p:tagLst xmlns:a="http://schemas.openxmlformats.org/drawingml/2006/main" xmlns:r="http://schemas.openxmlformats.org/officeDocument/2006/relationships" xmlns:p="http://schemas.openxmlformats.org/presentationml/2006/main">
  <p:tag name="AS_UNIQUEID" val="153"/>
</p:tagLst>
</file>

<file path=ppt/tags/tag187.xml><?xml version="1.0" encoding="utf-8"?>
<p:tagLst xmlns:a="http://schemas.openxmlformats.org/drawingml/2006/main" xmlns:r="http://schemas.openxmlformats.org/officeDocument/2006/relationships" xmlns:p="http://schemas.openxmlformats.org/presentationml/2006/main">
  <p:tag name="AS_UNIQUEID" val="154"/>
</p:tagLst>
</file>

<file path=ppt/tags/tag188.xml><?xml version="1.0" encoding="utf-8"?>
<p:tagLst xmlns:a="http://schemas.openxmlformats.org/drawingml/2006/main" xmlns:r="http://schemas.openxmlformats.org/officeDocument/2006/relationships" xmlns:p="http://schemas.openxmlformats.org/presentationml/2006/main">
  <p:tag name="AS_UNIQUEID" val="155"/>
</p:tagLst>
</file>

<file path=ppt/tags/tag189.xml><?xml version="1.0" encoding="utf-8"?>
<p:tagLst xmlns:a="http://schemas.openxmlformats.org/drawingml/2006/main" xmlns:r="http://schemas.openxmlformats.org/officeDocument/2006/relationships" xmlns:p="http://schemas.openxmlformats.org/presentationml/2006/main">
  <p:tag name="AS_UNIQUEID" val="138"/>
</p:tagLst>
</file>

<file path=ppt/tags/tag19.xml><?xml version="1.0" encoding="utf-8"?>
<p:tagLst xmlns:a="http://schemas.openxmlformats.org/drawingml/2006/main" xmlns:r="http://schemas.openxmlformats.org/officeDocument/2006/relationships" xmlns:p="http://schemas.openxmlformats.org/presentationml/2006/main">
  <p:tag name="AS_UNIQUEID" val="227"/>
</p:tagLst>
</file>

<file path=ppt/tags/tag190.xml><?xml version="1.0" encoding="utf-8"?>
<p:tagLst xmlns:a="http://schemas.openxmlformats.org/drawingml/2006/main" xmlns:r="http://schemas.openxmlformats.org/officeDocument/2006/relationships" xmlns:p="http://schemas.openxmlformats.org/presentationml/2006/main">
  <p:tag name="AS_UNIQUEID" val="139"/>
</p:tagLst>
</file>

<file path=ppt/tags/tag191.xml><?xml version="1.0" encoding="utf-8"?>
<p:tagLst xmlns:a="http://schemas.openxmlformats.org/drawingml/2006/main" xmlns:r="http://schemas.openxmlformats.org/officeDocument/2006/relationships" xmlns:p="http://schemas.openxmlformats.org/presentationml/2006/main">
  <p:tag name="AS_UNIQUEID" val="140"/>
</p:tagLst>
</file>

<file path=ppt/tags/tag192.xml><?xml version="1.0" encoding="utf-8"?>
<p:tagLst xmlns:a="http://schemas.openxmlformats.org/drawingml/2006/main" xmlns:r="http://schemas.openxmlformats.org/officeDocument/2006/relationships" xmlns:p="http://schemas.openxmlformats.org/presentationml/2006/main">
  <p:tag name="AS_UNIQUEID" val="157"/>
</p:tagLst>
</file>

<file path=ppt/tags/tag193.xml><?xml version="1.0" encoding="utf-8"?>
<p:tagLst xmlns:a="http://schemas.openxmlformats.org/drawingml/2006/main" xmlns:r="http://schemas.openxmlformats.org/officeDocument/2006/relationships" xmlns:p="http://schemas.openxmlformats.org/presentationml/2006/main">
  <p:tag name="AS_UNIQUEID" val="158"/>
</p:tagLst>
</file>

<file path=ppt/tags/tag194.xml><?xml version="1.0" encoding="utf-8"?>
<p:tagLst xmlns:a="http://schemas.openxmlformats.org/drawingml/2006/main" xmlns:r="http://schemas.openxmlformats.org/officeDocument/2006/relationships" xmlns:p="http://schemas.openxmlformats.org/presentationml/2006/main">
  <p:tag name="AS_UNIQUEID" val="159"/>
</p:tagLst>
</file>

<file path=ppt/tags/tag195.xml><?xml version="1.0" encoding="utf-8"?>
<p:tagLst xmlns:a="http://schemas.openxmlformats.org/drawingml/2006/main" xmlns:r="http://schemas.openxmlformats.org/officeDocument/2006/relationships" xmlns:p="http://schemas.openxmlformats.org/presentationml/2006/main">
  <p:tag name="AS_UNIQUEID" val="160"/>
</p:tagLst>
</file>

<file path=ppt/tags/tag196.xml><?xml version="1.0" encoding="utf-8"?>
<p:tagLst xmlns:a="http://schemas.openxmlformats.org/drawingml/2006/main" xmlns:r="http://schemas.openxmlformats.org/officeDocument/2006/relationships" xmlns:p="http://schemas.openxmlformats.org/presentationml/2006/main">
  <p:tag name="AS_UNIQUEID" val="166"/>
</p:tagLst>
</file>

<file path=ppt/tags/tag197.xml><?xml version="1.0" encoding="utf-8"?>
<p:tagLst xmlns:a="http://schemas.openxmlformats.org/drawingml/2006/main" xmlns:r="http://schemas.openxmlformats.org/officeDocument/2006/relationships" xmlns:p="http://schemas.openxmlformats.org/presentationml/2006/main">
  <p:tag name="AS_UNIQUEID" val="167"/>
</p:tagLst>
</file>

<file path=ppt/tags/tag198.xml><?xml version="1.0" encoding="utf-8"?>
<p:tagLst xmlns:a="http://schemas.openxmlformats.org/drawingml/2006/main" xmlns:r="http://schemas.openxmlformats.org/officeDocument/2006/relationships" xmlns:p="http://schemas.openxmlformats.org/presentationml/2006/main">
  <p:tag name="AS_UNIQUEID" val="168"/>
</p:tagLst>
</file>

<file path=ppt/tags/tag199.xml><?xml version="1.0" encoding="utf-8"?>
<p:tagLst xmlns:a="http://schemas.openxmlformats.org/drawingml/2006/main" xmlns:r="http://schemas.openxmlformats.org/officeDocument/2006/relationships" xmlns:p="http://schemas.openxmlformats.org/presentationml/2006/main">
  <p:tag name="AS_UNIQUEID" val="169"/>
</p:tagLst>
</file>

<file path=ppt/tags/tag2.xml><?xml version="1.0" encoding="utf-8"?>
<p:tagLst xmlns:a="http://schemas.openxmlformats.org/drawingml/2006/main" xmlns:r="http://schemas.openxmlformats.org/officeDocument/2006/relationships" xmlns:p="http://schemas.openxmlformats.org/presentationml/2006/main">
  <p:tag name="AS_UNIQUEID" val="210"/>
</p:tagLst>
</file>

<file path=ppt/tags/tag20.xml><?xml version="1.0" encoding="utf-8"?>
<p:tagLst xmlns:a="http://schemas.openxmlformats.org/drawingml/2006/main" xmlns:r="http://schemas.openxmlformats.org/officeDocument/2006/relationships" xmlns:p="http://schemas.openxmlformats.org/presentationml/2006/main">
  <p:tag name="AS_UNIQUEID" val="228"/>
</p:tagLst>
</file>

<file path=ppt/tags/tag200.xml><?xml version="1.0" encoding="utf-8"?>
<p:tagLst xmlns:a="http://schemas.openxmlformats.org/drawingml/2006/main" xmlns:r="http://schemas.openxmlformats.org/officeDocument/2006/relationships" xmlns:p="http://schemas.openxmlformats.org/presentationml/2006/main">
  <p:tag name="AS_UNIQUEID" val="162"/>
</p:tagLst>
</file>

<file path=ppt/tags/tag201.xml><?xml version="1.0" encoding="utf-8"?>
<p:tagLst xmlns:a="http://schemas.openxmlformats.org/drawingml/2006/main" xmlns:r="http://schemas.openxmlformats.org/officeDocument/2006/relationships" xmlns:p="http://schemas.openxmlformats.org/presentationml/2006/main">
  <p:tag name="AS_UNIQUEID" val="163"/>
</p:tagLst>
</file>

<file path=ppt/tags/tag202.xml><?xml version="1.0" encoding="utf-8"?>
<p:tagLst xmlns:a="http://schemas.openxmlformats.org/drawingml/2006/main" xmlns:r="http://schemas.openxmlformats.org/officeDocument/2006/relationships" xmlns:p="http://schemas.openxmlformats.org/presentationml/2006/main">
  <p:tag name="AS_UNIQUEID" val="164"/>
</p:tagLst>
</file>

<file path=ppt/tags/tag203.xml><?xml version="1.0" encoding="utf-8"?>
<p:tagLst xmlns:a="http://schemas.openxmlformats.org/drawingml/2006/main" xmlns:r="http://schemas.openxmlformats.org/officeDocument/2006/relationships" xmlns:p="http://schemas.openxmlformats.org/presentationml/2006/main">
  <p:tag name="AS_UNIQUEID" val="175"/>
</p:tagLst>
</file>

<file path=ppt/tags/tag204.xml><?xml version="1.0" encoding="utf-8"?>
<p:tagLst xmlns:a="http://schemas.openxmlformats.org/drawingml/2006/main" xmlns:r="http://schemas.openxmlformats.org/officeDocument/2006/relationships" xmlns:p="http://schemas.openxmlformats.org/presentationml/2006/main">
  <p:tag name="AS_UNIQUEID" val="176"/>
</p:tagLst>
</file>

<file path=ppt/tags/tag205.xml><?xml version="1.0" encoding="utf-8"?>
<p:tagLst xmlns:a="http://schemas.openxmlformats.org/drawingml/2006/main" xmlns:r="http://schemas.openxmlformats.org/officeDocument/2006/relationships" xmlns:p="http://schemas.openxmlformats.org/presentationml/2006/main">
  <p:tag name="AS_UNIQUEID" val="177"/>
</p:tagLst>
</file>

<file path=ppt/tags/tag206.xml><?xml version="1.0" encoding="utf-8"?>
<p:tagLst xmlns:a="http://schemas.openxmlformats.org/drawingml/2006/main" xmlns:r="http://schemas.openxmlformats.org/officeDocument/2006/relationships" xmlns:p="http://schemas.openxmlformats.org/presentationml/2006/main">
  <p:tag name="AS_UNIQUEID" val="178"/>
</p:tagLst>
</file>

<file path=ppt/tags/tag207.xml><?xml version="1.0" encoding="utf-8"?>
<p:tagLst xmlns:a="http://schemas.openxmlformats.org/drawingml/2006/main" xmlns:r="http://schemas.openxmlformats.org/officeDocument/2006/relationships" xmlns:p="http://schemas.openxmlformats.org/presentationml/2006/main">
  <p:tag name="AS_UNIQUEID" val="179"/>
</p:tagLst>
</file>

<file path=ppt/tags/tag208.xml><?xml version="1.0" encoding="utf-8"?>
<p:tagLst xmlns:a="http://schemas.openxmlformats.org/drawingml/2006/main" xmlns:r="http://schemas.openxmlformats.org/officeDocument/2006/relationships" xmlns:p="http://schemas.openxmlformats.org/presentationml/2006/main">
  <p:tag name="AS_UNIQUEID" val="171"/>
</p:tagLst>
</file>

<file path=ppt/tags/tag209.xml><?xml version="1.0" encoding="utf-8"?>
<p:tagLst xmlns:a="http://schemas.openxmlformats.org/drawingml/2006/main" xmlns:r="http://schemas.openxmlformats.org/officeDocument/2006/relationships" xmlns:p="http://schemas.openxmlformats.org/presentationml/2006/main">
  <p:tag name="AS_UNIQUEID" val="172"/>
</p:tagLst>
</file>

<file path=ppt/tags/tag21.xml><?xml version="1.0" encoding="utf-8"?>
<p:tagLst xmlns:a="http://schemas.openxmlformats.org/drawingml/2006/main" xmlns:r="http://schemas.openxmlformats.org/officeDocument/2006/relationships" xmlns:p="http://schemas.openxmlformats.org/presentationml/2006/main">
  <p:tag name="AS_UNIQUEID" val="229"/>
</p:tagLst>
</file>

<file path=ppt/tags/tag210.xml><?xml version="1.0" encoding="utf-8"?>
<p:tagLst xmlns:a="http://schemas.openxmlformats.org/drawingml/2006/main" xmlns:r="http://schemas.openxmlformats.org/officeDocument/2006/relationships" xmlns:p="http://schemas.openxmlformats.org/presentationml/2006/main">
  <p:tag name="AS_UNIQUEID" val="173"/>
</p:tagLst>
</file>

<file path=ppt/tags/tag211.xml><?xml version="1.0" encoding="utf-8"?>
<p:tagLst xmlns:a="http://schemas.openxmlformats.org/drawingml/2006/main" xmlns:r="http://schemas.openxmlformats.org/officeDocument/2006/relationships" xmlns:p="http://schemas.openxmlformats.org/presentationml/2006/main">
  <p:tag name="AS_UNIQUEID" val="185"/>
</p:tagLst>
</file>

<file path=ppt/tags/tag212.xml><?xml version="1.0" encoding="utf-8"?>
<p:tagLst xmlns:a="http://schemas.openxmlformats.org/drawingml/2006/main" xmlns:r="http://schemas.openxmlformats.org/officeDocument/2006/relationships" xmlns:p="http://schemas.openxmlformats.org/presentationml/2006/main">
  <p:tag name="AS_UNIQUEID" val="186"/>
</p:tagLst>
</file>

<file path=ppt/tags/tag213.xml><?xml version="1.0" encoding="utf-8"?>
<p:tagLst xmlns:a="http://schemas.openxmlformats.org/drawingml/2006/main" xmlns:r="http://schemas.openxmlformats.org/officeDocument/2006/relationships" xmlns:p="http://schemas.openxmlformats.org/presentationml/2006/main">
  <p:tag name="AS_UNIQUEID" val="187"/>
</p:tagLst>
</file>

<file path=ppt/tags/tag214.xml><?xml version="1.0" encoding="utf-8"?>
<p:tagLst xmlns:a="http://schemas.openxmlformats.org/drawingml/2006/main" xmlns:r="http://schemas.openxmlformats.org/officeDocument/2006/relationships" xmlns:p="http://schemas.openxmlformats.org/presentationml/2006/main">
  <p:tag name="AS_UNIQUEID" val="188"/>
</p:tagLst>
</file>

<file path=ppt/tags/tag215.xml><?xml version="1.0" encoding="utf-8"?>
<p:tagLst xmlns:a="http://schemas.openxmlformats.org/drawingml/2006/main" xmlns:r="http://schemas.openxmlformats.org/officeDocument/2006/relationships" xmlns:p="http://schemas.openxmlformats.org/presentationml/2006/main">
  <p:tag name="AS_UNIQUEID" val="181"/>
</p:tagLst>
</file>

<file path=ppt/tags/tag216.xml><?xml version="1.0" encoding="utf-8"?>
<p:tagLst xmlns:a="http://schemas.openxmlformats.org/drawingml/2006/main" xmlns:r="http://schemas.openxmlformats.org/officeDocument/2006/relationships" xmlns:p="http://schemas.openxmlformats.org/presentationml/2006/main">
  <p:tag name="AS_UNIQUEID" val="182"/>
</p:tagLst>
</file>

<file path=ppt/tags/tag217.xml><?xml version="1.0" encoding="utf-8"?>
<p:tagLst xmlns:a="http://schemas.openxmlformats.org/drawingml/2006/main" xmlns:r="http://schemas.openxmlformats.org/officeDocument/2006/relationships" xmlns:p="http://schemas.openxmlformats.org/presentationml/2006/main">
  <p:tag name="AS_UNIQUEID" val="183"/>
</p:tagLst>
</file>

<file path=ppt/tags/tag218.xml><?xml version="1.0" encoding="utf-8"?>
<p:tagLst xmlns:a="http://schemas.openxmlformats.org/drawingml/2006/main" xmlns:r="http://schemas.openxmlformats.org/officeDocument/2006/relationships" xmlns:p="http://schemas.openxmlformats.org/presentationml/2006/main">
  <p:tag name="AS_UNIQUEID" val="194"/>
</p:tagLst>
</file>

<file path=ppt/tags/tag219.xml><?xml version="1.0" encoding="utf-8"?>
<p:tagLst xmlns:a="http://schemas.openxmlformats.org/drawingml/2006/main" xmlns:r="http://schemas.openxmlformats.org/officeDocument/2006/relationships" xmlns:p="http://schemas.openxmlformats.org/presentationml/2006/main">
  <p:tag name="AS_UNIQUEID" val="195"/>
</p:tagLst>
</file>

<file path=ppt/tags/tag22.xml><?xml version="1.0" encoding="utf-8"?>
<p:tagLst xmlns:a="http://schemas.openxmlformats.org/drawingml/2006/main" xmlns:r="http://schemas.openxmlformats.org/officeDocument/2006/relationships" xmlns:p="http://schemas.openxmlformats.org/presentationml/2006/main">
  <p:tag name="AS_UNIQUEID" val="235"/>
</p:tagLst>
</file>

<file path=ppt/tags/tag220.xml><?xml version="1.0" encoding="utf-8"?>
<p:tagLst xmlns:a="http://schemas.openxmlformats.org/drawingml/2006/main" xmlns:r="http://schemas.openxmlformats.org/officeDocument/2006/relationships" xmlns:p="http://schemas.openxmlformats.org/presentationml/2006/main">
  <p:tag name="AS_UNIQUEID" val="196"/>
</p:tagLst>
</file>

<file path=ppt/tags/tag221.xml><?xml version="1.0" encoding="utf-8"?>
<p:tagLst xmlns:a="http://schemas.openxmlformats.org/drawingml/2006/main" xmlns:r="http://schemas.openxmlformats.org/officeDocument/2006/relationships" xmlns:p="http://schemas.openxmlformats.org/presentationml/2006/main">
  <p:tag name="AS_UNIQUEID" val="197"/>
</p:tagLst>
</file>

<file path=ppt/tags/tag222.xml><?xml version="1.0" encoding="utf-8"?>
<p:tagLst xmlns:a="http://schemas.openxmlformats.org/drawingml/2006/main" xmlns:r="http://schemas.openxmlformats.org/officeDocument/2006/relationships" xmlns:p="http://schemas.openxmlformats.org/presentationml/2006/main">
  <p:tag name="AS_UNIQUEID" val="190"/>
</p:tagLst>
</file>

<file path=ppt/tags/tag223.xml><?xml version="1.0" encoding="utf-8"?>
<p:tagLst xmlns:a="http://schemas.openxmlformats.org/drawingml/2006/main" xmlns:r="http://schemas.openxmlformats.org/officeDocument/2006/relationships" xmlns:p="http://schemas.openxmlformats.org/presentationml/2006/main">
  <p:tag name="AS_UNIQUEID" val="191"/>
</p:tagLst>
</file>

<file path=ppt/tags/tag224.xml><?xml version="1.0" encoding="utf-8"?>
<p:tagLst xmlns:a="http://schemas.openxmlformats.org/drawingml/2006/main" xmlns:r="http://schemas.openxmlformats.org/officeDocument/2006/relationships" xmlns:p="http://schemas.openxmlformats.org/presentationml/2006/main">
  <p:tag name="AS_UNIQUEID" val="192"/>
</p:tagLst>
</file>

<file path=ppt/tags/tag225.xml><?xml version="1.0" encoding="utf-8"?>
<p:tagLst xmlns:a="http://schemas.openxmlformats.org/drawingml/2006/main" xmlns:r="http://schemas.openxmlformats.org/officeDocument/2006/relationships" xmlns:p="http://schemas.openxmlformats.org/presentationml/2006/main">
  <p:tag name="AS_UNIQUEID" val="199"/>
</p:tagLst>
</file>

<file path=ppt/tags/tag226.xml><?xml version="1.0" encoding="utf-8"?>
<p:tagLst xmlns:a="http://schemas.openxmlformats.org/drawingml/2006/main" xmlns:r="http://schemas.openxmlformats.org/officeDocument/2006/relationships" xmlns:p="http://schemas.openxmlformats.org/presentationml/2006/main">
  <p:tag name="AS_UNIQUEID" val="200"/>
</p:tagLst>
</file>

<file path=ppt/tags/tag227.xml><?xml version="1.0" encoding="utf-8"?>
<p:tagLst xmlns:a="http://schemas.openxmlformats.org/drawingml/2006/main" xmlns:r="http://schemas.openxmlformats.org/officeDocument/2006/relationships" xmlns:p="http://schemas.openxmlformats.org/presentationml/2006/main">
  <p:tag name="AS_UNIQUEID" val="201"/>
</p:tagLst>
</file>

<file path=ppt/tags/tag228.xml><?xml version="1.0" encoding="utf-8"?>
<p:tagLst xmlns:a="http://schemas.openxmlformats.org/drawingml/2006/main" xmlns:r="http://schemas.openxmlformats.org/officeDocument/2006/relationships" xmlns:p="http://schemas.openxmlformats.org/presentationml/2006/main">
  <p:tag name="AS_UNIQUEID" val="202"/>
</p:tagLst>
</file>

<file path=ppt/tags/tag229.xml><?xml version="1.0" encoding="utf-8"?>
<p:tagLst xmlns:a="http://schemas.openxmlformats.org/drawingml/2006/main" xmlns:r="http://schemas.openxmlformats.org/officeDocument/2006/relationships" xmlns:p="http://schemas.openxmlformats.org/presentationml/2006/main">
  <p:tag name="AS_UNIQUEID" val="203"/>
</p:tagLst>
</file>

<file path=ppt/tags/tag23.xml><?xml version="1.0" encoding="utf-8"?>
<p:tagLst xmlns:a="http://schemas.openxmlformats.org/drawingml/2006/main" xmlns:r="http://schemas.openxmlformats.org/officeDocument/2006/relationships" xmlns:p="http://schemas.openxmlformats.org/presentationml/2006/main">
  <p:tag name="AS_UNIQUEID" val="236"/>
</p:tagLst>
</file>

<file path=ppt/tags/tag230.xml><?xml version="1.0" encoding="utf-8"?>
<p:tagLst xmlns:a="http://schemas.openxmlformats.org/drawingml/2006/main" xmlns:r="http://schemas.openxmlformats.org/officeDocument/2006/relationships" xmlns:p="http://schemas.openxmlformats.org/presentationml/2006/main">
  <p:tag name="AS_UNIQUEID" val="204"/>
</p:tagLst>
</file>

<file path=ppt/tags/tag24.xml><?xml version="1.0" encoding="utf-8"?>
<p:tagLst xmlns:a="http://schemas.openxmlformats.org/drawingml/2006/main" xmlns:r="http://schemas.openxmlformats.org/officeDocument/2006/relationships" xmlns:p="http://schemas.openxmlformats.org/presentationml/2006/main">
  <p:tag name="AS_UNIQUEID" val="237"/>
</p:tagLst>
</file>

<file path=ppt/tags/tag25.xml><?xml version="1.0" encoding="utf-8"?>
<p:tagLst xmlns:a="http://schemas.openxmlformats.org/drawingml/2006/main" xmlns:r="http://schemas.openxmlformats.org/officeDocument/2006/relationships" xmlns:p="http://schemas.openxmlformats.org/presentationml/2006/main">
  <p:tag name="AS_UNIQUEID" val="238"/>
</p:tagLst>
</file>

<file path=ppt/tags/tag26.xml><?xml version="1.0" encoding="utf-8"?>
<p:tagLst xmlns:a="http://schemas.openxmlformats.org/drawingml/2006/main" xmlns:r="http://schemas.openxmlformats.org/officeDocument/2006/relationships" xmlns:p="http://schemas.openxmlformats.org/presentationml/2006/main">
  <p:tag name="AS_UNIQUEID" val="239"/>
</p:tagLst>
</file>

<file path=ppt/tags/tag27.xml><?xml version="1.0" encoding="utf-8"?>
<p:tagLst xmlns:a="http://schemas.openxmlformats.org/drawingml/2006/main" xmlns:r="http://schemas.openxmlformats.org/officeDocument/2006/relationships" xmlns:p="http://schemas.openxmlformats.org/presentationml/2006/main">
  <p:tag name="AS_UNIQUEID" val="240"/>
</p:tagLst>
</file>

<file path=ppt/tags/tag28.xml><?xml version="1.0" encoding="utf-8"?>
<p:tagLst xmlns:a="http://schemas.openxmlformats.org/drawingml/2006/main" xmlns:r="http://schemas.openxmlformats.org/officeDocument/2006/relationships" xmlns:p="http://schemas.openxmlformats.org/presentationml/2006/main">
  <p:tag name="AS_UNIQUEID" val="231"/>
</p:tagLst>
</file>

<file path=ppt/tags/tag29.xml><?xml version="1.0" encoding="utf-8"?>
<p:tagLst xmlns:a="http://schemas.openxmlformats.org/drawingml/2006/main" xmlns:r="http://schemas.openxmlformats.org/officeDocument/2006/relationships" xmlns:p="http://schemas.openxmlformats.org/presentationml/2006/main">
  <p:tag name="AS_UNIQUEID" val="232"/>
</p:tagLst>
</file>

<file path=ppt/tags/tag3.xml><?xml version="1.0" encoding="utf-8"?>
<p:tagLst xmlns:a="http://schemas.openxmlformats.org/drawingml/2006/main" xmlns:r="http://schemas.openxmlformats.org/officeDocument/2006/relationships" xmlns:p="http://schemas.openxmlformats.org/presentationml/2006/main">
  <p:tag name="AS_UNIQUEID" val="211"/>
</p:tagLst>
</file>

<file path=ppt/tags/tag30.xml><?xml version="1.0" encoding="utf-8"?>
<p:tagLst xmlns:a="http://schemas.openxmlformats.org/drawingml/2006/main" xmlns:r="http://schemas.openxmlformats.org/officeDocument/2006/relationships" xmlns:p="http://schemas.openxmlformats.org/presentationml/2006/main">
  <p:tag name="AS_UNIQUEID" val="233"/>
</p:tagLst>
</file>

<file path=ppt/tags/tag31.xml><?xml version="1.0" encoding="utf-8"?>
<p:tagLst xmlns:a="http://schemas.openxmlformats.org/drawingml/2006/main" xmlns:r="http://schemas.openxmlformats.org/officeDocument/2006/relationships" xmlns:p="http://schemas.openxmlformats.org/presentationml/2006/main">
  <p:tag name="AS_UNIQUEID" val="242"/>
</p:tagLst>
</file>

<file path=ppt/tags/tag32.xml><?xml version="1.0" encoding="utf-8"?>
<p:tagLst xmlns:a="http://schemas.openxmlformats.org/drawingml/2006/main" xmlns:r="http://schemas.openxmlformats.org/officeDocument/2006/relationships" xmlns:p="http://schemas.openxmlformats.org/presentationml/2006/main">
  <p:tag name="AS_UNIQUEID" val="243"/>
</p:tagLst>
</file>

<file path=ppt/tags/tag33.xml><?xml version="1.0" encoding="utf-8"?>
<p:tagLst xmlns:a="http://schemas.openxmlformats.org/drawingml/2006/main" xmlns:r="http://schemas.openxmlformats.org/officeDocument/2006/relationships" xmlns:p="http://schemas.openxmlformats.org/presentationml/2006/main">
  <p:tag name="AS_UNIQUEID" val="244"/>
</p:tagLst>
</file>

<file path=ppt/tags/tag34.xml><?xml version="1.0" encoding="utf-8"?>
<p:tagLst xmlns:a="http://schemas.openxmlformats.org/drawingml/2006/main" xmlns:r="http://schemas.openxmlformats.org/officeDocument/2006/relationships" xmlns:p="http://schemas.openxmlformats.org/presentationml/2006/main">
  <p:tag name="AS_UNIQUEID" val="245"/>
</p:tagLst>
</file>

<file path=ppt/tags/tag35.xml><?xml version="1.0" encoding="utf-8"?>
<p:tagLst xmlns:a="http://schemas.openxmlformats.org/drawingml/2006/main" xmlns:r="http://schemas.openxmlformats.org/officeDocument/2006/relationships" xmlns:p="http://schemas.openxmlformats.org/presentationml/2006/main">
  <p:tag name="AS_UNIQUEID" val="246"/>
</p:tagLst>
</file>

<file path=ppt/tags/tag36.xml><?xml version="1.0" encoding="utf-8"?>
<p:tagLst xmlns:a="http://schemas.openxmlformats.org/drawingml/2006/main" xmlns:r="http://schemas.openxmlformats.org/officeDocument/2006/relationships" xmlns:p="http://schemas.openxmlformats.org/presentationml/2006/main">
  <p:tag name="AS_UNIQUEID" val="247"/>
</p:tagLst>
</file>

<file path=ppt/tags/tag37.xml><?xml version="1.0" encoding="utf-8"?>
<p:tagLst xmlns:a="http://schemas.openxmlformats.org/drawingml/2006/main" xmlns:r="http://schemas.openxmlformats.org/officeDocument/2006/relationships" xmlns:p="http://schemas.openxmlformats.org/presentationml/2006/main">
  <p:tag name="AS_UNIQUEID" val="249"/>
</p:tagLst>
</file>

<file path=ppt/tags/tag38.xml><?xml version="1.0" encoding="utf-8"?>
<p:tagLst xmlns:a="http://schemas.openxmlformats.org/drawingml/2006/main" xmlns:r="http://schemas.openxmlformats.org/officeDocument/2006/relationships" xmlns:p="http://schemas.openxmlformats.org/presentationml/2006/main">
  <p:tag name="AS_UNIQUEID" val="250"/>
</p:tagLst>
</file>

<file path=ppt/tags/tag39.xml><?xml version="1.0" encoding="utf-8"?>
<p:tagLst xmlns:a="http://schemas.openxmlformats.org/drawingml/2006/main" xmlns:r="http://schemas.openxmlformats.org/officeDocument/2006/relationships" xmlns:p="http://schemas.openxmlformats.org/presentationml/2006/main">
  <p:tag name="AS_UNIQUEID" val="253"/>
</p:tagLst>
</file>

<file path=ppt/tags/tag4.xml><?xml version="1.0" encoding="utf-8"?>
<p:tagLst xmlns:a="http://schemas.openxmlformats.org/drawingml/2006/main" xmlns:r="http://schemas.openxmlformats.org/officeDocument/2006/relationships" xmlns:p="http://schemas.openxmlformats.org/presentationml/2006/main">
  <p:tag name="AS_UNIQUEID" val="212"/>
</p:tagLst>
</file>

<file path=ppt/tags/tag40.xml><?xml version="1.0" encoding="utf-8"?>
<p:tagLst xmlns:a="http://schemas.openxmlformats.org/drawingml/2006/main" xmlns:r="http://schemas.openxmlformats.org/officeDocument/2006/relationships" xmlns:p="http://schemas.openxmlformats.org/presentationml/2006/main">
  <p:tag name="AS_UNIQUEID" val="254"/>
</p:tagLst>
</file>

<file path=ppt/tags/tag41.xml><?xml version="1.0" encoding="utf-8"?>
<p:tagLst xmlns:a="http://schemas.openxmlformats.org/drawingml/2006/main" xmlns:r="http://schemas.openxmlformats.org/officeDocument/2006/relationships" xmlns:p="http://schemas.openxmlformats.org/presentationml/2006/main">
  <p:tag name="AS_UNIQUEID" val="255"/>
</p:tagLst>
</file>

<file path=ppt/tags/tag42.xml><?xml version="1.0" encoding="utf-8"?>
<p:tagLst xmlns:a="http://schemas.openxmlformats.org/drawingml/2006/main" xmlns:r="http://schemas.openxmlformats.org/officeDocument/2006/relationships" xmlns:p="http://schemas.openxmlformats.org/presentationml/2006/main">
  <p:tag name="AS_UNIQUEID" val="256"/>
</p:tagLst>
</file>

<file path=ppt/tags/tag43.xml><?xml version="1.0" encoding="utf-8"?>
<p:tagLst xmlns:a="http://schemas.openxmlformats.org/drawingml/2006/main" xmlns:r="http://schemas.openxmlformats.org/officeDocument/2006/relationships" xmlns:p="http://schemas.openxmlformats.org/presentationml/2006/main">
  <p:tag name="AS_UNIQUEID" val="257"/>
</p:tagLst>
</file>

<file path=ppt/tags/tag44.xml><?xml version="1.0" encoding="utf-8"?>
<p:tagLst xmlns:a="http://schemas.openxmlformats.org/drawingml/2006/main" xmlns:r="http://schemas.openxmlformats.org/officeDocument/2006/relationships" xmlns:p="http://schemas.openxmlformats.org/presentationml/2006/main">
  <p:tag name="AS_UNIQUEID" val="251"/>
</p:tagLst>
</file>

<file path=ppt/tags/tag45.xml><?xml version="1.0" encoding="utf-8"?>
<p:tagLst xmlns:a="http://schemas.openxmlformats.org/drawingml/2006/main" xmlns:r="http://schemas.openxmlformats.org/officeDocument/2006/relationships" xmlns:p="http://schemas.openxmlformats.org/presentationml/2006/main">
  <p:tag name="AS_UNIQUEID" val="252"/>
</p:tagLst>
</file>

<file path=ppt/tags/tag46.xml><?xml version="1.0" encoding="utf-8"?>
<p:tagLst xmlns:a="http://schemas.openxmlformats.org/drawingml/2006/main" xmlns:r="http://schemas.openxmlformats.org/officeDocument/2006/relationships" xmlns:p="http://schemas.openxmlformats.org/presentationml/2006/main">
  <p:tag name="AS_UNIQUEID" val="259"/>
</p:tagLst>
</file>

<file path=ppt/tags/tag47.xml><?xml version="1.0" encoding="utf-8"?>
<p:tagLst xmlns:a="http://schemas.openxmlformats.org/drawingml/2006/main" xmlns:r="http://schemas.openxmlformats.org/officeDocument/2006/relationships" xmlns:p="http://schemas.openxmlformats.org/presentationml/2006/main">
  <p:tag name="AS_UNIQUEID" val="260"/>
</p:tagLst>
</file>

<file path=ppt/tags/tag48.xml><?xml version="1.0" encoding="utf-8"?>
<p:tagLst xmlns:a="http://schemas.openxmlformats.org/drawingml/2006/main" xmlns:r="http://schemas.openxmlformats.org/officeDocument/2006/relationships" xmlns:p="http://schemas.openxmlformats.org/presentationml/2006/main">
  <p:tag name="AS_UNIQUEID" val="261"/>
</p:tagLst>
</file>

<file path=ppt/tags/tag49.xml><?xml version="1.0" encoding="utf-8"?>
<p:tagLst xmlns:a="http://schemas.openxmlformats.org/drawingml/2006/main" xmlns:r="http://schemas.openxmlformats.org/officeDocument/2006/relationships" xmlns:p="http://schemas.openxmlformats.org/presentationml/2006/main">
  <p:tag name="AS_UNIQUEID" val="262"/>
</p:tagLst>
</file>

<file path=ppt/tags/tag5.xml><?xml version="1.0" encoding="utf-8"?>
<p:tagLst xmlns:a="http://schemas.openxmlformats.org/drawingml/2006/main" xmlns:r="http://schemas.openxmlformats.org/officeDocument/2006/relationships" xmlns:p="http://schemas.openxmlformats.org/presentationml/2006/main">
  <p:tag name="AS_UNIQUEID" val="213"/>
</p:tagLst>
</file>

<file path=ppt/tags/tag50.xml><?xml version="1.0" encoding="utf-8"?>
<p:tagLst xmlns:a="http://schemas.openxmlformats.org/drawingml/2006/main" xmlns:r="http://schemas.openxmlformats.org/officeDocument/2006/relationships" xmlns:p="http://schemas.openxmlformats.org/presentationml/2006/main">
  <p:tag name="AS_UNIQUEID" val="0"/>
</p:tagLst>
</file>

<file path=ppt/tags/tag51.xml><?xml version="1.0" encoding="utf-8"?>
<p:tagLst xmlns:a="http://schemas.openxmlformats.org/drawingml/2006/main" xmlns:r="http://schemas.openxmlformats.org/officeDocument/2006/relationships" xmlns:p="http://schemas.openxmlformats.org/presentationml/2006/main">
  <p:tag name="AS_UNIQUEID" val="264"/>
</p:tagLst>
</file>

<file path=ppt/tags/tag52.xml><?xml version="1.0" encoding="utf-8"?>
<p:tagLst xmlns:a="http://schemas.openxmlformats.org/drawingml/2006/main" xmlns:r="http://schemas.openxmlformats.org/officeDocument/2006/relationships" xmlns:p="http://schemas.openxmlformats.org/presentationml/2006/main">
  <p:tag name="AS_UNIQUEID" val="265"/>
</p:tagLst>
</file>

<file path=ppt/tags/tag53.xml><?xml version="1.0" encoding="utf-8"?>
<p:tagLst xmlns:a="http://schemas.openxmlformats.org/drawingml/2006/main" xmlns:r="http://schemas.openxmlformats.org/officeDocument/2006/relationships" xmlns:p="http://schemas.openxmlformats.org/presentationml/2006/main">
  <p:tag name="AS_UNIQUEID" val="266"/>
</p:tagLst>
</file>

<file path=ppt/tags/tag54.xml><?xml version="1.0" encoding="utf-8"?>
<p:tagLst xmlns:a="http://schemas.openxmlformats.org/drawingml/2006/main" xmlns:r="http://schemas.openxmlformats.org/officeDocument/2006/relationships" xmlns:p="http://schemas.openxmlformats.org/presentationml/2006/main">
  <p:tag name="AS_UNIQUEID" val="2"/>
</p:tagLst>
</file>

<file path=ppt/tags/tag55.xml><?xml version="1.0" encoding="utf-8"?>
<p:tagLst xmlns:a="http://schemas.openxmlformats.org/drawingml/2006/main" xmlns:r="http://schemas.openxmlformats.org/officeDocument/2006/relationships" xmlns:p="http://schemas.openxmlformats.org/presentationml/2006/main">
  <p:tag name="AS_UNIQUEID" val="3"/>
</p:tagLst>
</file>

<file path=ppt/tags/tag56.xml><?xml version="1.0" encoding="utf-8"?>
<p:tagLst xmlns:a="http://schemas.openxmlformats.org/drawingml/2006/main" xmlns:r="http://schemas.openxmlformats.org/officeDocument/2006/relationships" xmlns:p="http://schemas.openxmlformats.org/presentationml/2006/main">
  <p:tag name="AS_UNIQUEID" val="4"/>
</p:tagLst>
</file>

<file path=ppt/tags/tag57.xml><?xml version="1.0" encoding="utf-8"?>
<p:tagLst xmlns:a="http://schemas.openxmlformats.org/drawingml/2006/main" xmlns:r="http://schemas.openxmlformats.org/officeDocument/2006/relationships" xmlns:p="http://schemas.openxmlformats.org/presentationml/2006/main">
  <p:tag name="AS_UNIQUEID" val="5"/>
</p:tagLst>
</file>

<file path=ppt/tags/tag58.xml><?xml version="1.0" encoding="utf-8"?>
<p:tagLst xmlns:a="http://schemas.openxmlformats.org/drawingml/2006/main" xmlns:r="http://schemas.openxmlformats.org/officeDocument/2006/relationships" xmlns:p="http://schemas.openxmlformats.org/presentationml/2006/main">
  <p:tag name="AS_UNIQUEID" val="7"/>
</p:tagLst>
</file>

<file path=ppt/tags/tag59.xml><?xml version="1.0" encoding="utf-8"?>
<p:tagLst xmlns:a="http://schemas.openxmlformats.org/drawingml/2006/main" xmlns:r="http://schemas.openxmlformats.org/officeDocument/2006/relationships" xmlns:p="http://schemas.openxmlformats.org/presentationml/2006/main">
  <p:tag name="AS_UNIQUEID" val="8"/>
</p:tagLst>
</file>

<file path=ppt/tags/tag6.xml><?xml version="1.0" encoding="utf-8"?>
<p:tagLst xmlns:a="http://schemas.openxmlformats.org/drawingml/2006/main" xmlns:r="http://schemas.openxmlformats.org/officeDocument/2006/relationships" xmlns:p="http://schemas.openxmlformats.org/presentationml/2006/main">
  <p:tag name="AS_UNIQUEID" val="214"/>
</p:tagLst>
</file>

<file path=ppt/tags/tag60.xml><?xml version="1.0" encoding="utf-8"?>
<p:tagLst xmlns:a="http://schemas.openxmlformats.org/drawingml/2006/main" xmlns:r="http://schemas.openxmlformats.org/officeDocument/2006/relationships" xmlns:p="http://schemas.openxmlformats.org/presentationml/2006/main">
  <p:tag name="AS_UNIQUEID" val="9"/>
</p:tagLst>
</file>

<file path=ppt/tags/tag61.xml><?xml version="1.0" encoding="utf-8"?>
<p:tagLst xmlns:a="http://schemas.openxmlformats.org/drawingml/2006/main" xmlns:r="http://schemas.openxmlformats.org/officeDocument/2006/relationships" xmlns:p="http://schemas.openxmlformats.org/presentationml/2006/main">
  <p:tag name="AS_UNIQUEID" val="10"/>
</p:tagLst>
</file>

<file path=ppt/tags/tag62.xml><?xml version="1.0" encoding="utf-8"?>
<p:tagLst xmlns:a="http://schemas.openxmlformats.org/drawingml/2006/main" xmlns:r="http://schemas.openxmlformats.org/officeDocument/2006/relationships" xmlns:p="http://schemas.openxmlformats.org/presentationml/2006/main">
  <p:tag name="AS_UNIQUEID" val="11"/>
</p:tagLst>
</file>

<file path=ppt/tags/tag63.xml><?xml version="1.0" encoding="utf-8"?>
<p:tagLst xmlns:a="http://schemas.openxmlformats.org/drawingml/2006/main" xmlns:r="http://schemas.openxmlformats.org/officeDocument/2006/relationships" xmlns:p="http://schemas.openxmlformats.org/presentationml/2006/main">
  <p:tag name="AS_UNIQUEID" val="17"/>
</p:tagLst>
</file>

<file path=ppt/tags/tag64.xml><?xml version="1.0" encoding="utf-8"?>
<p:tagLst xmlns:a="http://schemas.openxmlformats.org/drawingml/2006/main" xmlns:r="http://schemas.openxmlformats.org/officeDocument/2006/relationships" xmlns:p="http://schemas.openxmlformats.org/presentationml/2006/main">
  <p:tag name="AS_UNIQUEID" val="18"/>
</p:tagLst>
</file>

<file path=ppt/tags/tag65.xml><?xml version="1.0" encoding="utf-8"?>
<p:tagLst xmlns:a="http://schemas.openxmlformats.org/drawingml/2006/main" xmlns:r="http://schemas.openxmlformats.org/officeDocument/2006/relationships" xmlns:p="http://schemas.openxmlformats.org/presentationml/2006/main">
  <p:tag name="AS_UNIQUEID" val="19"/>
</p:tagLst>
</file>

<file path=ppt/tags/tag66.xml><?xml version="1.0" encoding="utf-8"?>
<p:tagLst xmlns:a="http://schemas.openxmlformats.org/drawingml/2006/main" xmlns:r="http://schemas.openxmlformats.org/officeDocument/2006/relationships" xmlns:p="http://schemas.openxmlformats.org/presentationml/2006/main">
  <p:tag name="AS_UNIQUEID" val="20"/>
</p:tagLst>
</file>

<file path=ppt/tags/tag67.xml><?xml version="1.0" encoding="utf-8"?>
<p:tagLst xmlns:a="http://schemas.openxmlformats.org/drawingml/2006/main" xmlns:r="http://schemas.openxmlformats.org/officeDocument/2006/relationships" xmlns:p="http://schemas.openxmlformats.org/presentationml/2006/main">
  <p:tag name="AS_UNIQUEID" val="21"/>
</p:tagLst>
</file>

<file path=ppt/tags/tag68.xml><?xml version="1.0" encoding="utf-8"?>
<p:tagLst xmlns:a="http://schemas.openxmlformats.org/drawingml/2006/main" xmlns:r="http://schemas.openxmlformats.org/officeDocument/2006/relationships" xmlns:p="http://schemas.openxmlformats.org/presentationml/2006/main">
  <p:tag name="AS_UNIQUEID" val="22"/>
</p:tagLst>
</file>

<file path=ppt/tags/tag69.xml><?xml version="1.0" encoding="utf-8"?>
<p:tagLst xmlns:a="http://schemas.openxmlformats.org/drawingml/2006/main" xmlns:r="http://schemas.openxmlformats.org/officeDocument/2006/relationships" xmlns:p="http://schemas.openxmlformats.org/presentationml/2006/main">
  <p:tag name="AS_UNIQUEID" val="23"/>
</p:tagLst>
</file>

<file path=ppt/tags/tag7.xml><?xml version="1.0" encoding="utf-8"?>
<p:tagLst xmlns:a="http://schemas.openxmlformats.org/drawingml/2006/main" xmlns:r="http://schemas.openxmlformats.org/officeDocument/2006/relationships" xmlns:p="http://schemas.openxmlformats.org/presentationml/2006/main">
  <p:tag name="AS_UNIQUEID" val="206"/>
</p:tagLst>
</file>

<file path=ppt/tags/tag70.xml><?xml version="1.0" encoding="utf-8"?>
<p:tagLst xmlns:a="http://schemas.openxmlformats.org/drawingml/2006/main" xmlns:r="http://schemas.openxmlformats.org/officeDocument/2006/relationships" xmlns:p="http://schemas.openxmlformats.org/presentationml/2006/main">
  <p:tag name="AS_UNIQUEID" val="13"/>
</p:tagLst>
</file>

<file path=ppt/tags/tag71.xml><?xml version="1.0" encoding="utf-8"?>
<p:tagLst xmlns:a="http://schemas.openxmlformats.org/drawingml/2006/main" xmlns:r="http://schemas.openxmlformats.org/officeDocument/2006/relationships" xmlns:p="http://schemas.openxmlformats.org/presentationml/2006/main">
  <p:tag name="AS_UNIQUEID" val="14"/>
</p:tagLst>
</file>

<file path=ppt/tags/tag72.xml><?xml version="1.0" encoding="utf-8"?>
<p:tagLst xmlns:a="http://schemas.openxmlformats.org/drawingml/2006/main" xmlns:r="http://schemas.openxmlformats.org/officeDocument/2006/relationships" xmlns:p="http://schemas.openxmlformats.org/presentationml/2006/main">
  <p:tag name="AS_UNIQUEID" val="15"/>
</p:tagLst>
</file>

<file path=ppt/tags/tag73.xml><?xml version="1.0" encoding="utf-8"?>
<p:tagLst xmlns:a="http://schemas.openxmlformats.org/drawingml/2006/main" xmlns:r="http://schemas.openxmlformats.org/officeDocument/2006/relationships" xmlns:p="http://schemas.openxmlformats.org/presentationml/2006/main">
  <p:tag name="AS_UNIQUEID" val="25"/>
</p:tagLst>
</file>

<file path=ppt/tags/tag74.xml><?xml version="1.0" encoding="utf-8"?>
<p:tagLst xmlns:a="http://schemas.openxmlformats.org/drawingml/2006/main" xmlns:r="http://schemas.openxmlformats.org/officeDocument/2006/relationships" xmlns:p="http://schemas.openxmlformats.org/presentationml/2006/main">
  <p:tag name="AS_UNIQUEID" val="26"/>
</p:tagLst>
</file>

<file path=ppt/tags/tag75.xml><?xml version="1.0" encoding="utf-8"?>
<p:tagLst xmlns:a="http://schemas.openxmlformats.org/drawingml/2006/main" xmlns:r="http://schemas.openxmlformats.org/officeDocument/2006/relationships" xmlns:p="http://schemas.openxmlformats.org/presentationml/2006/main">
  <p:tag name="AS_UNIQUEID" val="27"/>
</p:tagLst>
</file>

<file path=ppt/tags/tag76.xml><?xml version="1.0" encoding="utf-8"?>
<p:tagLst xmlns:a="http://schemas.openxmlformats.org/drawingml/2006/main" xmlns:r="http://schemas.openxmlformats.org/officeDocument/2006/relationships" xmlns:p="http://schemas.openxmlformats.org/presentationml/2006/main">
  <p:tag name="AS_UNIQUEID" val="28"/>
</p:tagLst>
</file>

<file path=ppt/tags/tag77.xml><?xml version="1.0" encoding="utf-8"?>
<p:tagLst xmlns:a="http://schemas.openxmlformats.org/drawingml/2006/main" xmlns:r="http://schemas.openxmlformats.org/officeDocument/2006/relationships" xmlns:p="http://schemas.openxmlformats.org/presentationml/2006/main">
  <p:tag name="AS_UNIQUEID" val="30"/>
</p:tagLst>
</file>

<file path=ppt/tags/tag78.xml><?xml version="1.0" encoding="utf-8"?>
<p:tagLst xmlns:a="http://schemas.openxmlformats.org/drawingml/2006/main" xmlns:r="http://schemas.openxmlformats.org/officeDocument/2006/relationships" xmlns:p="http://schemas.openxmlformats.org/presentationml/2006/main">
  <p:tag name="AS_UNIQUEID" val="31"/>
</p:tagLst>
</file>

<file path=ppt/tags/tag79.xml><?xml version="1.0" encoding="utf-8"?>
<p:tagLst xmlns:a="http://schemas.openxmlformats.org/drawingml/2006/main" xmlns:r="http://schemas.openxmlformats.org/officeDocument/2006/relationships" xmlns:p="http://schemas.openxmlformats.org/presentationml/2006/main">
  <p:tag name="AS_UNIQUEID" val="32"/>
</p:tagLst>
</file>

<file path=ppt/tags/tag8.xml><?xml version="1.0" encoding="utf-8"?>
<p:tagLst xmlns:a="http://schemas.openxmlformats.org/drawingml/2006/main" xmlns:r="http://schemas.openxmlformats.org/officeDocument/2006/relationships" xmlns:p="http://schemas.openxmlformats.org/presentationml/2006/main">
  <p:tag name="AS_UNIQUEID" val="207"/>
</p:tagLst>
</file>

<file path=ppt/tags/tag80.xml><?xml version="1.0" encoding="utf-8"?>
<p:tagLst xmlns:a="http://schemas.openxmlformats.org/drawingml/2006/main" xmlns:r="http://schemas.openxmlformats.org/officeDocument/2006/relationships" xmlns:p="http://schemas.openxmlformats.org/presentationml/2006/main">
  <p:tag name="AS_UNIQUEID" val="33"/>
</p:tagLst>
</file>

<file path=ppt/tags/tag81.xml><?xml version="1.0" encoding="utf-8"?>
<p:tagLst xmlns:a="http://schemas.openxmlformats.org/drawingml/2006/main" xmlns:r="http://schemas.openxmlformats.org/officeDocument/2006/relationships" xmlns:p="http://schemas.openxmlformats.org/presentationml/2006/main">
  <p:tag name="AS_UNIQUEID" val="34"/>
</p:tagLst>
</file>

<file path=ppt/tags/tag82.xml><?xml version="1.0" encoding="utf-8"?>
<p:tagLst xmlns:a="http://schemas.openxmlformats.org/drawingml/2006/main" xmlns:r="http://schemas.openxmlformats.org/officeDocument/2006/relationships" xmlns:p="http://schemas.openxmlformats.org/presentationml/2006/main">
  <p:tag name="AS_UNIQUEID" val="35"/>
</p:tagLst>
</file>

<file path=ppt/tags/tag83.xml><?xml version="1.0" encoding="utf-8"?>
<p:tagLst xmlns:a="http://schemas.openxmlformats.org/drawingml/2006/main" xmlns:r="http://schemas.openxmlformats.org/officeDocument/2006/relationships" xmlns:p="http://schemas.openxmlformats.org/presentationml/2006/main">
  <p:tag name="AS_UNIQUEID" val="37"/>
</p:tagLst>
</file>

<file path=ppt/tags/tag84.xml><?xml version="1.0" encoding="utf-8"?>
<p:tagLst xmlns:a="http://schemas.openxmlformats.org/drawingml/2006/main" xmlns:r="http://schemas.openxmlformats.org/officeDocument/2006/relationships" xmlns:p="http://schemas.openxmlformats.org/presentationml/2006/main">
  <p:tag name="AS_UNIQUEID" val="38"/>
</p:tagLst>
</file>

<file path=ppt/tags/tag85.xml><?xml version="1.0" encoding="utf-8"?>
<p:tagLst xmlns:a="http://schemas.openxmlformats.org/drawingml/2006/main" xmlns:r="http://schemas.openxmlformats.org/officeDocument/2006/relationships" xmlns:p="http://schemas.openxmlformats.org/presentationml/2006/main">
  <p:tag name="AS_UNIQUEID" val="39"/>
</p:tagLst>
</file>

<file path=ppt/tags/tag86.xml><?xml version="1.0" encoding="utf-8"?>
<p:tagLst xmlns:a="http://schemas.openxmlformats.org/drawingml/2006/main" xmlns:r="http://schemas.openxmlformats.org/officeDocument/2006/relationships" xmlns:p="http://schemas.openxmlformats.org/presentationml/2006/main">
  <p:tag name="AS_UNIQUEID" val="40"/>
</p:tagLst>
</file>

<file path=ppt/tags/tag87.xml><?xml version="1.0" encoding="utf-8"?>
<p:tagLst xmlns:a="http://schemas.openxmlformats.org/drawingml/2006/main" xmlns:r="http://schemas.openxmlformats.org/officeDocument/2006/relationships" xmlns:p="http://schemas.openxmlformats.org/presentationml/2006/main">
  <p:tag name="AS_UNIQUEID" val="41"/>
</p:tagLst>
</file>

<file path=ppt/tags/tag88.xml><?xml version="1.0" encoding="utf-8"?>
<p:tagLst xmlns:a="http://schemas.openxmlformats.org/drawingml/2006/main" xmlns:r="http://schemas.openxmlformats.org/officeDocument/2006/relationships" xmlns:p="http://schemas.openxmlformats.org/presentationml/2006/main">
  <p:tag name="AS_UNIQUEID" val="42"/>
</p:tagLst>
</file>

<file path=ppt/tags/tag89.xml><?xml version="1.0" encoding="utf-8"?>
<p:tagLst xmlns:a="http://schemas.openxmlformats.org/drawingml/2006/main" xmlns:r="http://schemas.openxmlformats.org/officeDocument/2006/relationships" xmlns:p="http://schemas.openxmlformats.org/presentationml/2006/main">
  <p:tag name="AS_UNIQUEID" val="44"/>
</p:tagLst>
</file>

<file path=ppt/tags/tag9.xml><?xml version="1.0" encoding="utf-8"?>
<p:tagLst xmlns:a="http://schemas.openxmlformats.org/drawingml/2006/main" xmlns:r="http://schemas.openxmlformats.org/officeDocument/2006/relationships" xmlns:p="http://schemas.openxmlformats.org/presentationml/2006/main">
  <p:tag name="AS_UNIQUEID" val="208"/>
</p:tagLst>
</file>

<file path=ppt/tags/tag90.xml><?xml version="1.0" encoding="utf-8"?>
<p:tagLst xmlns:a="http://schemas.openxmlformats.org/drawingml/2006/main" xmlns:r="http://schemas.openxmlformats.org/officeDocument/2006/relationships" xmlns:p="http://schemas.openxmlformats.org/presentationml/2006/main">
  <p:tag name="AS_UNIQUEID" val="45"/>
</p:tagLst>
</file>

<file path=ppt/tags/tag91.xml><?xml version="1.0" encoding="utf-8"?>
<p:tagLst xmlns:a="http://schemas.openxmlformats.org/drawingml/2006/main" xmlns:r="http://schemas.openxmlformats.org/officeDocument/2006/relationships" xmlns:p="http://schemas.openxmlformats.org/presentationml/2006/main">
  <p:tag name="AS_UNIQUEID" val="46"/>
</p:tagLst>
</file>

<file path=ppt/tags/tag92.xml><?xml version="1.0" encoding="utf-8"?>
<p:tagLst xmlns:a="http://schemas.openxmlformats.org/drawingml/2006/main" xmlns:r="http://schemas.openxmlformats.org/officeDocument/2006/relationships" xmlns:p="http://schemas.openxmlformats.org/presentationml/2006/main">
  <p:tag name="AS_UNIQUEID" val="47"/>
</p:tagLst>
</file>

<file path=ppt/tags/tag93.xml><?xml version="1.0" encoding="utf-8"?>
<p:tagLst xmlns:a="http://schemas.openxmlformats.org/drawingml/2006/main" xmlns:r="http://schemas.openxmlformats.org/officeDocument/2006/relationships" xmlns:p="http://schemas.openxmlformats.org/presentationml/2006/main">
  <p:tag name="AS_UNIQUEID" val="48"/>
</p:tagLst>
</file>

<file path=ppt/tags/tag94.xml><?xml version="1.0" encoding="utf-8"?>
<p:tagLst xmlns:a="http://schemas.openxmlformats.org/drawingml/2006/main" xmlns:r="http://schemas.openxmlformats.org/officeDocument/2006/relationships" xmlns:p="http://schemas.openxmlformats.org/presentationml/2006/main">
  <p:tag name="AS_UNIQUEID" val="49"/>
</p:tagLst>
</file>

<file path=ppt/tags/tag95.xml><?xml version="1.0" encoding="utf-8"?>
<p:tagLst xmlns:a="http://schemas.openxmlformats.org/drawingml/2006/main" xmlns:r="http://schemas.openxmlformats.org/officeDocument/2006/relationships" xmlns:p="http://schemas.openxmlformats.org/presentationml/2006/main">
  <p:tag name="AS_UNIQUEID" val="50"/>
</p:tagLst>
</file>

<file path=ppt/tags/tag96.xml><?xml version="1.0" encoding="utf-8"?>
<p:tagLst xmlns:a="http://schemas.openxmlformats.org/drawingml/2006/main" xmlns:r="http://schemas.openxmlformats.org/officeDocument/2006/relationships" xmlns:p="http://schemas.openxmlformats.org/presentationml/2006/main">
  <p:tag name="AS_UNIQUEID" val="51"/>
</p:tagLst>
</file>

<file path=ppt/tags/tag97.xml><?xml version="1.0" encoding="utf-8"?>
<p:tagLst xmlns:a="http://schemas.openxmlformats.org/drawingml/2006/main" xmlns:r="http://schemas.openxmlformats.org/officeDocument/2006/relationships" xmlns:p="http://schemas.openxmlformats.org/presentationml/2006/main">
  <p:tag name="AS_UNIQUEID" val="52"/>
</p:tagLst>
</file>

<file path=ppt/tags/tag98.xml><?xml version="1.0" encoding="utf-8"?>
<p:tagLst xmlns:a="http://schemas.openxmlformats.org/drawingml/2006/main" xmlns:r="http://schemas.openxmlformats.org/officeDocument/2006/relationships" xmlns:p="http://schemas.openxmlformats.org/presentationml/2006/main">
  <p:tag name="AS_UNIQUEID" val="53"/>
</p:tagLst>
</file>

<file path=ppt/tags/tag99.xml><?xml version="1.0" encoding="utf-8"?>
<p:tagLst xmlns:a="http://schemas.openxmlformats.org/drawingml/2006/main" xmlns:r="http://schemas.openxmlformats.org/officeDocument/2006/relationships" xmlns:p="http://schemas.openxmlformats.org/presentationml/2006/main">
  <p:tag name="AS_UNIQUEID" val="5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3846</TotalTime>
  <Words>2744</Words>
  <Application>Microsoft Office PowerPoint</Application>
  <PresentationFormat>自定义</PresentationFormat>
  <Paragraphs>217</Paragraphs>
  <Slides>28</Slides>
  <Notes>7</Notes>
  <HiddenSlides>0</HiddenSlides>
  <MMClips>2</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lenovo</cp:lastModifiedBy>
  <cp:revision>1</cp:revision>
  <dcterms:created xsi:type="dcterms:W3CDTF">2019-05-20T10:58:00Z</dcterms:created>
  <dcterms:modified xsi:type="dcterms:W3CDTF">2020-10-26T02:39:28Z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