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  <p:sldId id="383" r:id="rId45"/>
    <p:sldId id="384" r:id="rId46"/>
    <p:sldId id="385" r:id="rId47"/>
    <p:sldId id="386" r:id="rId48"/>
    <p:sldId id="387" r:id="rId49"/>
    <p:sldId id="388" r:id="rId50"/>
    <p:sldId id="389" r:id="rId51"/>
    <p:sldId id="390" r:id="rId52"/>
    <p:sldId id="391" r:id="rId53"/>
    <p:sldId id="392" r:id="rId54"/>
    <p:sldId id="393" r:id="rId55"/>
    <p:sldId id="394" r:id="rId56"/>
    <p:sldId id="395" r:id="rId57"/>
    <p:sldId id="396" r:id="rId58"/>
    <p:sldId id="397" r:id="rId59"/>
  </p:sldIdLst>
  <p:sldSz cx="9144000" cy="6858000" type="screen4x3"/>
  <p:notesSz cx="6858000" cy="9144000"/>
  <p:custDataLst>
    <p:tags r:id="rId60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slide" Target="slides/slide42.xml" /><Relationship Id="rId47" Type="http://schemas.openxmlformats.org/officeDocument/2006/relationships/slide" Target="slides/slide43.xml" /><Relationship Id="rId48" Type="http://schemas.openxmlformats.org/officeDocument/2006/relationships/slide" Target="slides/slide44.xml" /><Relationship Id="rId49" Type="http://schemas.openxmlformats.org/officeDocument/2006/relationships/slide" Target="slides/slide45.xml" /><Relationship Id="rId5" Type="http://schemas.openxmlformats.org/officeDocument/2006/relationships/slide" Target="slides/slide1.xml" /><Relationship Id="rId50" Type="http://schemas.openxmlformats.org/officeDocument/2006/relationships/slide" Target="slides/slide46.xml" /><Relationship Id="rId51" Type="http://schemas.openxmlformats.org/officeDocument/2006/relationships/slide" Target="slides/slide47.xml" /><Relationship Id="rId52" Type="http://schemas.openxmlformats.org/officeDocument/2006/relationships/slide" Target="slides/slide48.xml" /><Relationship Id="rId53" Type="http://schemas.openxmlformats.org/officeDocument/2006/relationships/slide" Target="slides/slide49.xml" /><Relationship Id="rId54" Type="http://schemas.openxmlformats.org/officeDocument/2006/relationships/slide" Target="slides/slide50.xml" /><Relationship Id="rId55" Type="http://schemas.openxmlformats.org/officeDocument/2006/relationships/slide" Target="slides/slide51.xml" /><Relationship Id="rId56" Type="http://schemas.openxmlformats.org/officeDocument/2006/relationships/slide" Target="slides/slide52.xml" /><Relationship Id="rId57" Type="http://schemas.openxmlformats.org/officeDocument/2006/relationships/slide" Target="slides/slide53.xml" /><Relationship Id="rId58" Type="http://schemas.openxmlformats.org/officeDocument/2006/relationships/slide" Target="slides/slide54.xml" /><Relationship Id="rId59" Type="http://schemas.openxmlformats.org/officeDocument/2006/relationships/slide" Target="slides/slide55.xml" /><Relationship Id="rId6" Type="http://schemas.openxmlformats.org/officeDocument/2006/relationships/slide" Target="slides/slide2.xml" /><Relationship Id="rId60" Type="http://schemas.openxmlformats.org/officeDocument/2006/relationships/tags" Target="tags/tag1.xml" /><Relationship Id="rId61" Type="http://schemas.openxmlformats.org/officeDocument/2006/relationships/presProps" Target="presProps.xml" /><Relationship Id="rId62" Type="http://schemas.openxmlformats.org/officeDocument/2006/relationships/viewProps" Target="viewProps.xml" /><Relationship Id="rId63" Type="http://schemas.openxmlformats.org/officeDocument/2006/relationships/theme" Target="theme/theme1.xml" /><Relationship Id="rId64" Type="http://schemas.openxmlformats.org/officeDocument/2006/relationships/tableStyles" Target="tableStyles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041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0419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D3BC708E-E44C-474E-A544-20A88C988550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60420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0421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DACA47FF-9920-4929-BBB6-0D899DD947F3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837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837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18B4BD39-0FC4-4EB1-B6E8-CF61E9B3EAC6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5837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837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837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837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164AABF5-567A-40B5-A8A5-5EF0BFE6BDCD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939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5939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648C0BBF-617D-4CBF-8E97-2C12CB13BD29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C16A83BB-8A63-4C54-9549-FE6CA5A573A7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C5F8FB1F-8879-4177-B724-1659E0DBBCF1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36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6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em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emf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emf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emf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emf" /><Relationship Id="rId3" Type="http://schemas.openxmlformats.org/officeDocument/2006/relationships/image" Target="../media/image18.emf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emf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emf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emf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png" /><Relationship Id="rId3" Type="http://schemas.openxmlformats.org/officeDocument/2006/relationships/image" Target="../media/image31.pn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pn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emf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emf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png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png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694921" y="3863975"/>
            <a:ext cx="5889625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13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浮力、阿基米德原理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895350" y="2114550"/>
            <a:ext cx="747395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36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第二板块 物质、运动、相互作用</a:t>
            </a:r>
            <a:endParaRPr lang="zh-CN" altLang="en-US" sz="36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1"/>
          <p:cNvGraphicFramePr>
            <a:graphicFrameLocks noGrp="1"/>
          </p:cNvGraphicFramePr>
          <p:nvPr/>
        </p:nvGraphicFramePr>
        <p:xfrm>
          <a:off x="487362" y="1450975"/>
          <a:ext cx="8059738" cy="3957638"/>
        </p:xfrm>
        <a:graphic>
          <a:graphicData uri="http://schemas.openxmlformats.org/drawingml/2006/table">
            <a:tbl>
              <a:tblPr/>
              <a:tblGrid>
                <a:gridCol w="2393950"/>
                <a:gridCol w="2395538"/>
                <a:gridCol w="2393950"/>
                <a:gridCol w="876300"/>
              </a:tblGrid>
              <a:tr h="423862">
                <a:tc row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课程标准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423862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109912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2.2.9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通过实验，认识浮力．探究浮力大小与哪些因素有关．知道阿基米德原理．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排水体积的计算</a:t>
                      </a:r>
                      <a:endParaRPr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浮力的变化图像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（实验题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浮力的综合计算</a:t>
                      </a:r>
                      <a:endParaRPr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可燃冰的浮力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（综合能力题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554038" y="687388"/>
            <a:ext cx="2101850" cy="558800"/>
          </a:xfrm>
          <a:prstGeom prst="homePlate">
            <a:avLst>
              <a:gd name="adj" fmla="val 49995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浮力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4" name="标题 1"/>
          <p:cNvSpPr>
            <a:spLocks noGrp="1"/>
          </p:cNvSpPr>
          <p:nvPr>
            <p:ph type="title" idx="4294967295"/>
          </p:nvPr>
        </p:nvSpPr>
        <p:spPr>
          <a:xfrm>
            <a:off x="446088" y="1298575"/>
            <a:ext cx="82518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定义：浸入液体（气体）的物体都受到液体（气体）对它</a:t>
            </a:r>
            <a:r>
              <a:rPr lang="zh-CN" altLang="zh-CN" sz="2800" u="sng"/>
              <a:t>　　　　　</a:t>
            </a:r>
            <a:r>
              <a:rPr lang="zh-CN" altLang="zh-CN" sz="2800"/>
              <a:t>的力．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产生原因：液（气）体对物体上下表面产生的压力</a:t>
            </a:r>
            <a:r>
              <a:rPr lang="zh-CN" altLang="zh-CN" sz="2800" u="sng"/>
              <a:t>　　　　　</a:t>
            </a:r>
            <a:r>
              <a:rPr lang="zh-CN" altLang="zh-CN" sz="2800"/>
              <a:t>，即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en-US" altLang="zh-CN" sz="2800" i="1"/>
              <a:t>F</a:t>
            </a:r>
            <a:r>
              <a:rPr lang="zh-CN" altLang="zh-CN" sz="2800" baseline="-25000"/>
              <a:t>下表面</a:t>
            </a:r>
            <a:r>
              <a:rPr lang="zh-CN" altLang="zh-CN" sz="2800"/>
              <a:t>－</a:t>
            </a:r>
            <a:r>
              <a:rPr lang="en-US" altLang="zh-CN" sz="2800" i="1"/>
              <a:t>F</a:t>
            </a:r>
            <a:r>
              <a:rPr lang="zh-CN" altLang="zh-CN" sz="2800" baseline="-25000"/>
              <a:t>上表面．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）深埋泥底的桥墩和木桩</a:t>
            </a:r>
            <a:r>
              <a:rPr lang="en-US" altLang="zh-CN" sz="2800" i="1"/>
              <a:t>F</a:t>
            </a:r>
            <a:r>
              <a:rPr lang="zh-CN" altLang="zh-CN" sz="2800" baseline="-25000"/>
              <a:t>下表面</a:t>
            </a:r>
            <a:r>
              <a:rPr lang="zh-CN" altLang="zh-CN" sz="2800"/>
              <a:t>＝</a:t>
            </a:r>
            <a:r>
              <a:rPr lang="en-US" altLang="zh-CN" sz="2800"/>
              <a:t>0</a:t>
            </a:r>
            <a:r>
              <a:rPr lang="zh-CN" altLang="zh-CN" sz="2800"/>
              <a:t>，则桥墩和木桩受到浮力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）漂浮物体</a:t>
            </a:r>
            <a:r>
              <a:rPr lang="en-US" altLang="zh-CN" sz="2800" i="1"/>
              <a:t>F</a:t>
            </a:r>
            <a:r>
              <a:rPr lang="zh-CN" altLang="zh-CN" sz="2800" baseline="-25000"/>
              <a:t>上表面</a:t>
            </a:r>
            <a:r>
              <a:rPr lang="zh-CN" altLang="zh-CN" sz="2800"/>
              <a:t>＝</a:t>
            </a:r>
            <a:r>
              <a:rPr lang="en-US" altLang="zh-CN" sz="2800"/>
              <a:t>0</a:t>
            </a:r>
            <a:r>
              <a:rPr lang="zh-CN" altLang="zh-CN" sz="2800"/>
              <a:t>，则物体受到浮力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zh-CN" sz="2800"/>
          </a:p>
        </p:txBody>
      </p:sp>
      <p:sp>
        <p:nvSpPr>
          <p:cNvPr id="5125" name="矩形 2"/>
          <p:cNvSpPr/>
          <p:nvPr/>
        </p:nvSpPr>
        <p:spPr>
          <a:xfrm>
            <a:off x="1185863" y="5780088"/>
            <a:ext cx="11207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下表面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126" name="矩形 10"/>
          <p:cNvSpPr/>
          <p:nvPr/>
        </p:nvSpPr>
        <p:spPr>
          <a:xfrm>
            <a:off x="2103438" y="2025650"/>
            <a:ext cx="19796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竖直向上　</a:t>
            </a:r>
            <a:endParaRPr lang="zh-CN" altLang="en-US" sz="2800"/>
          </a:p>
        </p:txBody>
      </p:sp>
      <p:sp>
        <p:nvSpPr>
          <p:cNvPr id="5127" name="矩形 11"/>
          <p:cNvSpPr/>
          <p:nvPr/>
        </p:nvSpPr>
        <p:spPr>
          <a:xfrm>
            <a:off x="1352550" y="3295650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差</a:t>
            </a:r>
            <a:endParaRPr lang="zh-CN" altLang="en-US" sz="2800"/>
          </a:p>
        </p:txBody>
      </p:sp>
      <p:sp>
        <p:nvSpPr>
          <p:cNvPr id="5128" name="矩形 12"/>
          <p:cNvSpPr/>
          <p:nvPr/>
        </p:nvSpPr>
        <p:spPr>
          <a:xfrm>
            <a:off x="3725863" y="4575175"/>
            <a:ext cx="363537" cy="52228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  <p:bldP spid="5126" grpId="0"/>
      <p:bldP spid="5127" grpId="0"/>
      <p:bldP spid="51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称量法：如下图所示，先用弹簧测力计测出物体在空气中的重力</a:t>
            </a:r>
            <a:r>
              <a:rPr lang="en-US" altLang="zh-CN" sz="2800" i="1"/>
              <a:t>G</a:t>
            </a:r>
            <a:r>
              <a:rPr lang="zh-CN" altLang="zh-CN" sz="2800"/>
              <a:t>，再将物体挂在弹簧测力计下浸入水中，拉力为</a:t>
            </a:r>
            <a:r>
              <a:rPr lang="en-US" altLang="zh-CN" sz="2800" i="1"/>
              <a:t>F</a:t>
            </a:r>
            <a:r>
              <a:rPr lang="zh-CN" altLang="zh-CN" sz="2800"/>
              <a:t>，则浮力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6148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9300" y="3038475"/>
            <a:ext cx="2068513" cy="2505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9" name="矩形 7"/>
          <p:cNvSpPr/>
          <p:nvPr/>
        </p:nvSpPr>
        <p:spPr>
          <a:xfrm>
            <a:off x="5946775" y="2252663"/>
            <a:ext cx="10239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780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影响浮力大小的因素：物体在液体中受到的浮力大小，与它浸在液体中的</a:t>
            </a:r>
            <a:r>
              <a:rPr lang="zh-CN" altLang="zh-CN" sz="2800" u="sng"/>
              <a:t>　　　　　</a:t>
            </a:r>
            <a:r>
              <a:rPr lang="zh-CN" altLang="zh-CN" sz="2800"/>
              <a:t>和液体的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有关．与物体的重量、形状、密度，浸没的深度无关．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7172" name="矩形 3"/>
          <p:cNvSpPr/>
          <p:nvPr/>
        </p:nvSpPr>
        <p:spPr>
          <a:xfrm>
            <a:off x="4929188" y="2489200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体积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7173" name="矩形 4"/>
          <p:cNvSpPr/>
          <p:nvPr/>
        </p:nvSpPr>
        <p:spPr>
          <a:xfrm>
            <a:off x="1030288" y="3138488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密度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986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内容：浸入液体里的物体受到向上的浮力，浮力的大小等于它</a:t>
            </a:r>
            <a:r>
              <a:rPr lang="en-US" altLang="zh-CN" sz="2800"/>
              <a:t>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公式：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单位：浮力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 u="sng"/>
              <a:t>　　　　</a:t>
            </a:r>
            <a:r>
              <a:rPr lang="zh-CN" altLang="zh-CN" sz="2800"/>
              <a:t>；物体排开的液体受到的重力</a:t>
            </a:r>
            <a:r>
              <a:rPr lang="en-US" altLang="zh-CN" sz="2800" i="1"/>
              <a:t>G</a:t>
            </a:r>
            <a:r>
              <a:rPr lang="zh-CN" altLang="zh-CN" sz="2800" baseline="-25000"/>
              <a:t>排</a:t>
            </a:r>
            <a:r>
              <a:rPr lang="zh-CN" altLang="zh-CN" sz="2800" u="sng"/>
              <a:t>　　　</a:t>
            </a:r>
            <a:r>
              <a:rPr lang="zh-CN" altLang="zh-CN" sz="2800"/>
              <a:t>；物体排开的液体的质量 </a:t>
            </a:r>
            <a:r>
              <a:rPr lang="en-US" altLang="zh-CN" sz="2800" i="1"/>
              <a:t>m</a:t>
            </a:r>
            <a:r>
              <a:rPr lang="zh-CN" altLang="zh-CN" sz="2800" baseline="-25000"/>
              <a:t>排</a:t>
            </a:r>
            <a:r>
              <a:rPr lang="zh-CN" altLang="zh-CN" sz="2800" u="sng"/>
              <a:t>　　　</a:t>
            </a:r>
            <a:r>
              <a:rPr lang="zh-CN" altLang="zh-CN" sz="2800"/>
              <a:t>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6" name="箭头: 五边形 3"/>
          <p:cNvSpPr/>
          <p:nvPr/>
        </p:nvSpPr>
        <p:spPr>
          <a:xfrm>
            <a:off x="554038" y="1216025"/>
            <a:ext cx="3171825" cy="558800"/>
          </a:xfrm>
          <a:prstGeom prst="homePlate">
            <a:avLst>
              <a:gd name="adj" fmla="val 50008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 阿基米德原理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7" name="矩形 2"/>
          <p:cNvSpPr/>
          <p:nvPr/>
        </p:nvSpPr>
        <p:spPr>
          <a:xfrm>
            <a:off x="3055938" y="2555875"/>
            <a:ext cx="34163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排开液体所受的重力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8198" name="矩形 5"/>
          <p:cNvSpPr/>
          <p:nvPr/>
        </p:nvSpPr>
        <p:spPr>
          <a:xfrm>
            <a:off x="3043238" y="3100388"/>
            <a:ext cx="6826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排</a:t>
            </a:r>
            <a:endParaRPr lang="zh-CN" altLang="en-US" sz="2800"/>
          </a:p>
        </p:txBody>
      </p:sp>
      <p:sp>
        <p:nvSpPr>
          <p:cNvPr id="8199" name="矩形 6"/>
          <p:cNvSpPr/>
          <p:nvPr/>
        </p:nvSpPr>
        <p:spPr>
          <a:xfrm>
            <a:off x="4764088" y="3081338"/>
            <a:ext cx="8636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m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排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</a:t>
            </a:r>
            <a:endParaRPr lang="zh-CN" altLang="en-US" sz="2800"/>
          </a:p>
        </p:txBody>
      </p:sp>
      <p:sp>
        <p:nvSpPr>
          <p:cNvPr id="8200" name="矩形 7"/>
          <p:cNvSpPr/>
          <p:nvPr/>
        </p:nvSpPr>
        <p:spPr>
          <a:xfrm>
            <a:off x="6334125" y="3090863"/>
            <a:ext cx="159385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ρ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液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gV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排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8201" name="矩形 8"/>
          <p:cNvSpPr/>
          <p:nvPr/>
        </p:nvSpPr>
        <p:spPr>
          <a:xfrm>
            <a:off x="3281363" y="3838575"/>
            <a:ext cx="4445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N</a:t>
            </a:r>
            <a:endParaRPr lang="zh-CN" altLang="en-US" sz="2800"/>
          </a:p>
        </p:txBody>
      </p:sp>
      <p:sp>
        <p:nvSpPr>
          <p:cNvPr id="8202" name="矩形 9"/>
          <p:cNvSpPr/>
          <p:nvPr/>
        </p:nvSpPr>
        <p:spPr>
          <a:xfrm>
            <a:off x="1779588" y="4468813"/>
            <a:ext cx="4445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N</a:t>
            </a:r>
            <a:endParaRPr lang="zh-CN" altLang="en-US" sz="2800"/>
          </a:p>
        </p:txBody>
      </p:sp>
      <p:sp>
        <p:nvSpPr>
          <p:cNvPr id="8203" name="矩形 10"/>
          <p:cNvSpPr/>
          <p:nvPr/>
        </p:nvSpPr>
        <p:spPr>
          <a:xfrm>
            <a:off x="7364413" y="4410075"/>
            <a:ext cx="5445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kg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198" grpId="0"/>
      <p:bldP spid="8199" grpId="0"/>
      <p:bldP spid="8200" grpId="0"/>
      <p:bldP spid="8201" grpId="0"/>
      <p:bldP spid="8202" grpId="0"/>
      <p:bldP spid="820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标题 1"/>
          <p:cNvSpPr>
            <a:spLocks noGrp="1"/>
          </p:cNvSpPr>
          <p:nvPr>
            <p:ph type="title" idx="4294967295"/>
          </p:nvPr>
        </p:nvSpPr>
        <p:spPr>
          <a:xfrm>
            <a:off x="582613" y="14605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 液体密度</a:t>
            </a:r>
            <a:r>
              <a:rPr lang="en-US" altLang="zh-CN" sz="2800" i="1"/>
              <a:t>ρ</a:t>
            </a:r>
            <a:r>
              <a:rPr lang="zh-CN" altLang="zh-CN" sz="2800" baseline="-25000"/>
              <a:t>液</a:t>
            </a:r>
            <a:r>
              <a:rPr lang="zh-CN" altLang="zh-CN" sz="2800" u="sng"/>
              <a:t>　　　　　</a:t>
            </a:r>
            <a:r>
              <a:rPr lang="zh-CN" altLang="zh-CN" sz="2800"/>
              <a:t>；物体排开液体的体积</a:t>
            </a:r>
            <a:br>
              <a:rPr lang="en-US" altLang="zh-CN" sz="2800"/>
            </a:br>
            <a:r>
              <a:rPr lang="en-US" altLang="zh-CN" sz="2800" i="1"/>
              <a:t>V</a:t>
            </a:r>
            <a:r>
              <a:rPr lang="zh-CN" altLang="zh-CN" sz="2800" baseline="-25000"/>
              <a:t>排</a:t>
            </a:r>
            <a:r>
              <a:rPr lang="zh-CN" altLang="zh-CN" sz="2800" u="sng"/>
              <a:t>　　　　　</a:t>
            </a:r>
            <a:r>
              <a:rPr lang="zh-CN" altLang="zh-CN" sz="2800"/>
              <a:t>，</a:t>
            </a:r>
            <a:r>
              <a:rPr lang="en-US" altLang="zh-CN" sz="2800"/>
              <a:t>1 cm</a:t>
            </a:r>
            <a:r>
              <a:rPr lang="en-US" altLang="zh-CN" sz="2800" baseline="30000"/>
              <a:t>3</a:t>
            </a:r>
            <a:r>
              <a:rPr lang="zh-CN" altLang="zh-CN" sz="2800"/>
              <a:t>＝</a:t>
            </a:r>
            <a:r>
              <a:rPr lang="en-US" altLang="zh-CN" sz="2800"/>
              <a:t>10</a:t>
            </a:r>
            <a:r>
              <a:rPr lang="zh-CN" altLang="zh-CN" sz="2800" baseline="30000"/>
              <a:t>－</a:t>
            </a:r>
            <a:r>
              <a:rPr lang="en-US" altLang="zh-CN" sz="2800" baseline="30000"/>
              <a:t>6</a:t>
            </a:r>
            <a:r>
              <a:rPr lang="en-US" altLang="zh-CN" sz="2800"/>
              <a:t> 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说明：（</a:t>
            </a:r>
            <a:r>
              <a:rPr lang="en-US" altLang="zh-CN" sz="2800"/>
              <a:t>1</a:t>
            </a:r>
            <a:r>
              <a:rPr lang="zh-CN" altLang="zh-CN" sz="2800"/>
              <a:t>）物体一部分浸入液体中时</a:t>
            </a:r>
            <a:r>
              <a:rPr lang="en-US" altLang="zh-CN" sz="2800" i="1"/>
              <a:t>V</a:t>
            </a:r>
            <a:r>
              <a:rPr lang="zh-CN" altLang="zh-CN" sz="2800" baseline="-25000"/>
              <a:t>排</a:t>
            </a:r>
            <a:r>
              <a:rPr lang="zh-CN" altLang="zh-CN" sz="2800"/>
              <a:t>＜</a:t>
            </a:r>
            <a:r>
              <a:rPr lang="en-US" altLang="zh-CN" sz="2800" i="1"/>
              <a:t>V</a:t>
            </a:r>
            <a:r>
              <a:rPr lang="zh-CN" altLang="zh-CN" sz="2800" baseline="-25000"/>
              <a:t>物</a:t>
            </a:r>
            <a:r>
              <a:rPr lang="zh-CN" altLang="zh-CN" sz="2800"/>
              <a:t>；物体全部浸没在液体中时</a:t>
            </a:r>
            <a:r>
              <a:rPr lang="en-US" altLang="zh-CN" sz="2800" i="1"/>
              <a:t>V</a:t>
            </a:r>
            <a:r>
              <a:rPr lang="zh-CN" altLang="zh-CN" sz="2800" baseline="-25000"/>
              <a:t>排</a:t>
            </a:r>
            <a:r>
              <a:rPr lang="zh-CN" altLang="zh-CN" sz="2800"/>
              <a:t>＝</a:t>
            </a:r>
            <a:r>
              <a:rPr lang="en-US" altLang="zh-CN" sz="2800" i="1"/>
              <a:t>V</a:t>
            </a:r>
            <a:r>
              <a:rPr lang="zh-CN" altLang="zh-CN" sz="2800" baseline="-25000"/>
              <a:t>物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）浮力只与</a:t>
            </a:r>
            <a:r>
              <a:rPr lang="zh-CN" altLang="zh-CN" sz="2800" u="sng"/>
              <a:t>　　　　　　</a:t>
            </a:r>
            <a:r>
              <a:rPr lang="zh-CN" altLang="zh-CN" sz="2800"/>
              <a:t>和</a:t>
            </a:r>
            <a:r>
              <a:rPr lang="en-US" altLang="zh-CN" sz="2800"/>
              <a:t>____________________________</a:t>
            </a:r>
            <a:r>
              <a:rPr lang="zh-CN" altLang="zh-CN" sz="2800"/>
              <a:t>有关．</a:t>
            </a:r>
            <a:endParaRPr lang="zh-CN" altLang="en-US" sz="2800"/>
          </a:p>
        </p:txBody>
      </p:sp>
      <p:sp>
        <p:nvSpPr>
          <p:cNvPr id="9220" name="矩形 3"/>
          <p:cNvSpPr/>
          <p:nvPr/>
        </p:nvSpPr>
        <p:spPr>
          <a:xfrm>
            <a:off x="1255713" y="4727575"/>
            <a:ext cx="4572000" cy="52228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物体排开液体的体积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9221" name="矩形 2"/>
          <p:cNvSpPr/>
          <p:nvPr/>
        </p:nvSpPr>
        <p:spPr>
          <a:xfrm>
            <a:off x="2947988" y="1497013"/>
            <a:ext cx="14017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kg/m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9222" name="矩形 4"/>
          <p:cNvSpPr/>
          <p:nvPr/>
        </p:nvSpPr>
        <p:spPr>
          <a:xfrm>
            <a:off x="1612900" y="2181225"/>
            <a:ext cx="5842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m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  <p:sp>
        <p:nvSpPr>
          <p:cNvPr id="9223" name="矩形 5"/>
          <p:cNvSpPr/>
          <p:nvPr/>
        </p:nvSpPr>
        <p:spPr>
          <a:xfrm>
            <a:off x="3205163" y="4095750"/>
            <a:ext cx="19796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液体密度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标题 1"/>
          <p:cNvSpPr>
            <a:spLocks noGrp="1"/>
          </p:cNvSpPr>
          <p:nvPr>
            <p:ph type="title" idx="4294967295"/>
          </p:nvPr>
        </p:nvSpPr>
        <p:spPr>
          <a:xfrm>
            <a:off x="582613" y="1411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20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适用条件：液体（或气体）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4.</a:t>
            </a:r>
            <a:r>
              <a:rPr lang="zh-CN" altLang="zh-CN" sz="2800"/>
              <a:t>变形式：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）求物体排开液体的体积</a:t>
            </a:r>
            <a:r>
              <a:rPr lang="en-US" altLang="zh-CN" sz="2800" i="1"/>
              <a:t>V</a:t>
            </a:r>
            <a:r>
              <a:rPr lang="zh-CN" altLang="zh-CN" sz="2800" baseline="-25000"/>
              <a:t>排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）求液体密度</a:t>
            </a:r>
            <a:r>
              <a:rPr lang="en-US" altLang="zh-CN" sz="2800" i="1"/>
              <a:t>ρ</a:t>
            </a:r>
            <a:r>
              <a:rPr lang="zh-CN" altLang="zh-CN" sz="2800" baseline="-25000"/>
              <a:t>液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0244" name="矩形 2"/>
          <p:cNvSpPr/>
          <p:nvPr/>
        </p:nvSpPr>
        <p:spPr>
          <a:xfrm>
            <a:off x="4295775" y="4132263"/>
            <a:ext cx="138112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浮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/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V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排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0245" name="矩形 3"/>
          <p:cNvSpPr/>
          <p:nvPr/>
        </p:nvSpPr>
        <p:spPr>
          <a:xfrm>
            <a:off x="6226175" y="3295650"/>
            <a:ext cx="169386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浮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/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ρ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液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2"/>
          <p:cNvSpPr>
            <a:spLocks noGrp="1"/>
          </p:cNvSpPr>
          <p:nvPr>
            <p:ph type="title" idx="4294967295"/>
          </p:nvPr>
        </p:nvSpPr>
        <p:spPr>
          <a:xfrm>
            <a:off x="508000" y="6715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400"/>
              <a:t>一　  浮力的影响因素　 </a:t>
            </a:r>
            <a:br>
              <a:rPr lang="en-US" altLang="zh-CN" sz="2400"/>
            </a:br>
            <a:r>
              <a:rPr lang="en-US" altLang="zh-CN" sz="2400"/>
              <a:t>         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青岛）探究浮力的大小跟哪些因素有关的实验情形如图所示，其中所用金属块</a:t>
            </a:r>
            <a:r>
              <a:rPr lang="en-US" altLang="zh-CN" sz="2400" i="1"/>
              <a:t>a</a:t>
            </a:r>
            <a:r>
              <a:rPr lang="zh-CN" altLang="zh-CN" sz="2400"/>
              <a:t>和塑料块</a:t>
            </a:r>
            <a:r>
              <a:rPr lang="en-US" altLang="zh-CN" sz="2400" i="1"/>
              <a:t>b</a:t>
            </a:r>
            <a:r>
              <a:rPr lang="zh-CN" altLang="zh-CN" sz="2400"/>
              <a:t>的密度不同，但重力均为</a:t>
            </a:r>
            <a:r>
              <a:rPr lang="en-US" altLang="zh-CN" sz="2400"/>
              <a:t>1.6 N</a:t>
            </a:r>
            <a:r>
              <a:rPr lang="zh-CN" altLang="zh-CN" sz="2400"/>
              <a:t>．下列分析正确的是（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．金属块</a:t>
            </a:r>
            <a:r>
              <a:rPr lang="en-US" altLang="zh-CN" sz="2400" i="1"/>
              <a:t>a</a:t>
            </a:r>
            <a:r>
              <a:rPr lang="zh-CN" altLang="zh-CN" sz="2400"/>
              <a:t>浸没在水中时，受到浮力的大小为</a:t>
            </a:r>
            <a:r>
              <a:rPr lang="en-US" altLang="zh-CN" sz="2400"/>
              <a:t>0.3 N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．利用甲、乙，可以探究浮力的大小与物体体积的关系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．利用乙、丙，可以探究浮</a:t>
            </a:r>
            <a:br>
              <a:rPr lang="en-US" altLang="zh-CN" sz="2400"/>
            </a:br>
            <a:r>
              <a:rPr lang="zh-CN" altLang="zh-CN" sz="2400"/>
              <a:t>力的大小与物体密度的关系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．利用丙、丁，可以探究浮</a:t>
            </a:r>
            <a:br>
              <a:rPr lang="en-US" altLang="zh-CN" sz="2400"/>
            </a:br>
            <a:r>
              <a:rPr lang="zh-CN" altLang="zh-CN" sz="2400"/>
              <a:t>力的大小与液体密度的关系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75" y="1322388"/>
            <a:ext cx="792163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269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9938" y="4267200"/>
            <a:ext cx="4130675" cy="17002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70" name="矩形 3"/>
          <p:cNvSpPr/>
          <p:nvPr/>
        </p:nvSpPr>
        <p:spPr>
          <a:xfrm>
            <a:off x="5649913" y="2346325"/>
            <a:ext cx="481012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90700"/>
            <a:ext cx="8128000" cy="27559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【点拔】浮力大小的影响因素：</a:t>
            </a:r>
            <a:r>
              <a:rPr lang="en-US" altLang="zh-CN" sz="2800"/>
              <a:t>①</a:t>
            </a:r>
            <a:r>
              <a:rPr lang="zh-CN" altLang="zh-CN" sz="2800"/>
              <a:t>液体密度；</a:t>
            </a:r>
            <a:r>
              <a:rPr lang="en-US" altLang="zh-CN" sz="2800"/>
              <a:t>②</a:t>
            </a:r>
            <a:r>
              <a:rPr lang="zh-CN" altLang="zh-CN" sz="2800"/>
              <a:t>排开液体的体积．</a:t>
            </a:r>
            <a:br>
              <a:rPr lang="zh-CN" altLang="zh-CN" sz="2800"/>
            </a:br>
            <a:r>
              <a:rPr lang="zh-CN" altLang="zh-CN" sz="2800"/>
              <a:t>实验探究时采用的是控制变量法，哪个因素不同，就研究哪个因素．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十堰）为了检验</a:t>
            </a:r>
            <a:r>
              <a:rPr lang="en-US" altLang="zh-CN" sz="2800"/>
              <a:t>“</a:t>
            </a:r>
            <a:r>
              <a:rPr lang="zh-CN" altLang="zh-CN" sz="2800"/>
              <a:t>浸没在液体中的固体所受浮力与固体形状有关</a:t>
            </a:r>
            <a:r>
              <a:rPr lang="en-US" altLang="zh-CN" sz="2800"/>
              <a:t>”</a:t>
            </a:r>
            <a:r>
              <a:rPr lang="zh-CN" altLang="zh-CN" sz="2800"/>
              <a:t>的猜想是否正确，小明选用了弹簧测力计、细线、装有适量水的大烧杯和</a:t>
            </a:r>
            <a:r>
              <a:rPr lang="en-US" altLang="zh-CN" sz="2800"/>
              <a:t>50 g</a:t>
            </a:r>
            <a:r>
              <a:rPr lang="zh-CN" altLang="zh-CN" sz="2800"/>
              <a:t>橡皮泥块．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）将橡皮泥块捏成长方体，用细线系住挂在弹簧测力计上，并浸没于水中．弹簧测力计示数为</a:t>
            </a:r>
            <a:r>
              <a:rPr lang="en-US" altLang="zh-CN" sz="2800"/>
              <a:t>0.3 N</a:t>
            </a:r>
            <a:r>
              <a:rPr lang="zh-CN" altLang="zh-CN" sz="2800"/>
              <a:t>，这时橡皮泥块受到水的浮力为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725" y="1046163"/>
            <a:ext cx="1323975" cy="487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7" name="矩形 2"/>
          <p:cNvSpPr/>
          <p:nvPr/>
        </p:nvSpPr>
        <p:spPr>
          <a:xfrm>
            <a:off x="6391275" y="4794250"/>
            <a:ext cx="6350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582613" y="13827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）取出橡皮泥块捏成圆柱体，再浸没于水中的不同深度，弹簧测力计示数均为</a:t>
            </a:r>
            <a:r>
              <a:rPr lang="en-US" altLang="zh-CN" sz="2800"/>
              <a:t>0.3 N</a:t>
            </a:r>
            <a:r>
              <a:rPr lang="zh-CN" altLang="zh-CN" sz="2800"/>
              <a:t>，说明：浮力的大小与物体浸没的深度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有关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无关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）小明的实验证明，上述猜想是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错误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正确</a:t>
            </a:r>
            <a:r>
              <a:rPr lang="en-US" altLang="zh-CN" sz="2800"/>
              <a:t>”</a:t>
            </a:r>
            <a:r>
              <a:rPr lang="zh-CN" altLang="zh-CN" sz="2800"/>
              <a:t>）的．</a:t>
            </a:r>
            <a:endParaRPr lang="zh-CN" altLang="en-US" sz="2800"/>
          </a:p>
        </p:txBody>
      </p:sp>
      <p:sp>
        <p:nvSpPr>
          <p:cNvPr id="14339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40" name="矩形 2"/>
          <p:cNvSpPr/>
          <p:nvPr/>
        </p:nvSpPr>
        <p:spPr>
          <a:xfrm>
            <a:off x="6105525" y="4030663"/>
            <a:ext cx="126206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错误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4341" name="矩形 3"/>
          <p:cNvSpPr/>
          <p:nvPr/>
        </p:nvSpPr>
        <p:spPr>
          <a:xfrm>
            <a:off x="5018088" y="274955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无关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0" grpId="0"/>
      <p:bldP spid="143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08000" y="9699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浮力大小的计算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黔南州）如右图，重为</a:t>
            </a:r>
            <a:r>
              <a:rPr lang="en-US" altLang="zh-CN" sz="2800"/>
              <a:t>5 N</a:t>
            </a:r>
            <a:r>
              <a:rPr lang="zh-CN" altLang="zh-CN" sz="2800"/>
              <a:t>，体积为</a:t>
            </a:r>
            <a:r>
              <a:rPr lang="en-US" altLang="zh-CN" sz="2800"/>
              <a:t>0.2×10</a:t>
            </a:r>
            <a:r>
              <a:rPr lang="zh-CN" altLang="zh-CN" sz="2800" baseline="30000"/>
              <a:t>－</a:t>
            </a:r>
            <a:r>
              <a:rPr lang="en-US" altLang="zh-CN" sz="2800" baseline="30000"/>
              <a:t>3</a:t>
            </a:r>
            <a:r>
              <a:rPr lang="en-US" altLang="zh-CN" sz="2800"/>
              <a:t> m</a:t>
            </a:r>
            <a:r>
              <a:rPr lang="en-US" altLang="zh-CN" sz="2800" baseline="30000"/>
              <a:t>3</a:t>
            </a:r>
            <a:r>
              <a:rPr lang="zh-CN" altLang="zh-CN" sz="2800"/>
              <a:t>的物体用细线系在弹簧测力计的挂钩上，将它浸没在水中，物体受到的浮力</a:t>
            </a:r>
            <a:br>
              <a:rPr lang="en-US" altLang="zh-CN" sz="2800"/>
            </a:br>
            <a:r>
              <a:rPr lang="zh-CN" altLang="zh-CN" sz="2800"/>
              <a:t>是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 静止时弹簧测力计的</a:t>
            </a:r>
            <a:br>
              <a:rPr lang="en-US" altLang="zh-CN" sz="2800"/>
            </a:br>
            <a:r>
              <a:rPr lang="zh-CN" altLang="zh-CN" sz="2800"/>
              <a:t>示数是</a:t>
            </a:r>
            <a:r>
              <a:rPr lang="zh-CN" altLang="zh-CN" sz="2800" u="sng"/>
              <a:t>　　　　　</a:t>
            </a:r>
            <a:r>
              <a:rPr lang="en-US" altLang="zh-CN" sz="2800"/>
              <a:t>N </a:t>
            </a:r>
            <a:r>
              <a:rPr lang="zh-CN" altLang="zh-CN" sz="2800"/>
              <a:t>（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pic>
        <p:nvPicPr>
          <p:cNvPr id="1536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300" y="1798638"/>
            <a:ext cx="811213" cy="4048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2613" y="3036888"/>
            <a:ext cx="1063625" cy="2765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6" name="矩形 3"/>
          <p:cNvSpPr/>
          <p:nvPr/>
        </p:nvSpPr>
        <p:spPr>
          <a:xfrm>
            <a:off x="1928813" y="4267200"/>
            <a:ext cx="7239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15367" name="矩形 6"/>
          <p:cNvSpPr/>
          <p:nvPr/>
        </p:nvSpPr>
        <p:spPr>
          <a:xfrm>
            <a:off x="1670050" y="3663950"/>
            <a:ext cx="3651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6" grpId="0"/>
      <p:bldP spid="153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43063"/>
            <a:ext cx="8128000" cy="34290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【点拔】计算浮力的方法：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）称重法：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en-US" altLang="zh-CN" sz="2800" i="1"/>
              <a:t>G</a:t>
            </a:r>
            <a:r>
              <a:rPr lang="zh-CN" altLang="zh-CN" sz="2800" baseline="-25000"/>
              <a:t>物</a:t>
            </a:r>
            <a:r>
              <a:rPr lang="zh-CN" altLang="zh-CN" sz="2800"/>
              <a:t>－</a:t>
            </a:r>
            <a:r>
              <a:rPr lang="en-US" altLang="zh-CN" sz="2800" i="1"/>
              <a:t>F</a:t>
            </a:r>
            <a:r>
              <a:rPr lang="zh-CN" altLang="zh-CN" sz="2800" baseline="-25000"/>
              <a:t>拉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）平衡法：物体漂浮或悬浮时，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en-US" altLang="zh-CN" sz="2800" i="1"/>
              <a:t>G</a:t>
            </a:r>
            <a:r>
              <a:rPr lang="zh-CN" altLang="zh-CN" sz="2800" baseline="-25000"/>
              <a:t>物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）公式法：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en-US" altLang="zh-CN" sz="2800" i="1"/>
              <a:t>G</a:t>
            </a:r>
            <a:r>
              <a:rPr lang="zh-CN" altLang="zh-CN" sz="2800" baseline="-25000"/>
              <a:t>排</a:t>
            </a:r>
            <a:r>
              <a:rPr lang="zh-CN" altLang="zh-CN" sz="2800"/>
              <a:t>＝</a:t>
            </a:r>
            <a:r>
              <a:rPr lang="en-US" altLang="zh-CN" sz="2800" i="1"/>
              <a:t>m</a:t>
            </a:r>
            <a:r>
              <a:rPr lang="zh-CN" altLang="zh-CN" sz="2800" baseline="-25000"/>
              <a:t>排</a:t>
            </a:r>
            <a:r>
              <a:rPr lang="en-US" altLang="zh-CN" sz="2800" i="1" baseline="-25000"/>
              <a:t>g</a:t>
            </a:r>
            <a:r>
              <a:rPr lang="zh-CN" altLang="zh-CN" sz="2800"/>
              <a:t>＝</a:t>
            </a:r>
            <a:r>
              <a:rPr lang="en-US" altLang="zh-CN" sz="2800" i="1"/>
              <a:t>ρ</a:t>
            </a:r>
            <a:r>
              <a:rPr lang="zh-CN" altLang="zh-CN" sz="2800" baseline="-25000"/>
              <a:t>液</a:t>
            </a:r>
            <a:r>
              <a:rPr lang="en-US" altLang="zh-CN" sz="2800" i="1"/>
              <a:t>gV</a:t>
            </a:r>
            <a:r>
              <a:rPr lang="zh-CN" altLang="zh-CN" sz="2800" baseline="-25000"/>
              <a:t>排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）定义法：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en-US" altLang="zh-CN" sz="2800" i="1"/>
              <a:t>F</a:t>
            </a:r>
            <a:r>
              <a:rPr lang="zh-CN" altLang="zh-CN" sz="2800" baseline="-25000"/>
              <a:t>下表面</a:t>
            </a:r>
            <a:r>
              <a:rPr lang="zh-CN" altLang="zh-CN" sz="2800"/>
              <a:t>－</a:t>
            </a:r>
            <a:r>
              <a:rPr lang="en-US" altLang="zh-CN" sz="2800" i="1"/>
              <a:t>F</a:t>
            </a:r>
            <a:r>
              <a:rPr lang="zh-CN" altLang="zh-CN" sz="2800" baseline="-25000"/>
              <a:t>上表面．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甘孜州）如图甲所示，小聪课余时间用弹簧测力计做浮力实验．他用弹簧测力计挂着实心圆柱体，圆柱体浸没在水中且不与容器壁接触，然后将其缓慢拉出水面，弹簧测力计示数随圆柱体上升距离的变化情况如图乙，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，则圆柱体的重力为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</a:t>
            </a:r>
            <a:br>
              <a:rPr lang="en-US" altLang="zh-CN" sz="2800"/>
            </a:br>
            <a:r>
              <a:rPr lang="zh-CN" altLang="zh-CN" sz="2800"/>
              <a:t>圆柱体受到的最大浮力是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endParaRPr lang="zh-CN" altLang="en-US" sz="2800"/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" y="958850"/>
            <a:ext cx="1339850" cy="495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7413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4638" y="4300538"/>
            <a:ext cx="3449637" cy="18684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4" name="矩形 2"/>
          <p:cNvSpPr/>
          <p:nvPr/>
        </p:nvSpPr>
        <p:spPr>
          <a:xfrm>
            <a:off x="1146175" y="5451475"/>
            <a:ext cx="6334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0.4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7415" name="矩形 9"/>
          <p:cNvSpPr/>
          <p:nvPr/>
        </p:nvSpPr>
        <p:spPr>
          <a:xfrm>
            <a:off x="3600450" y="4159250"/>
            <a:ext cx="9921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2.0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4" grpId="0"/>
      <p:bldP spid="174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508000" y="5556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利用浮力求密度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常州）创新小组自制简易</a:t>
            </a:r>
            <a:r>
              <a:rPr lang="en-US" altLang="zh-CN" sz="2800"/>
              <a:t>“</a:t>
            </a:r>
            <a:r>
              <a:rPr lang="zh-CN" altLang="zh-CN" sz="2800"/>
              <a:t>浸没式液体密度计</a:t>
            </a:r>
            <a:r>
              <a:rPr lang="en-US" altLang="zh-CN" sz="2800"/>
              <a:t>”</a:t>
            </a:r>
            <a:r>
              <a:rPr lang="zh-CN" altLang="zh-CN" sz="2800"/>
              <a:t>，过程为：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将一实心小球悬挂在弹簧测力计</a:t>
            </a:r>
            <a:br>
              <a:rPr lang="en-US" altLang="zh-CN" sz="2800"/>
            </a:br>
            <a:r>
              <a:rPr lang="zh-CN" altLang="zh-CN" sz="2800"/>
              <a:t>下方，示数如图甲所示；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将小球浸没在水中，弹簧测力计</a:t>
            </a:r>
            <a:br>
              <a:rPr lang="en-US" altLang="zh-CN" sz="2800"/>
            </a:br>
            <a:r>
              <a:rPr lang="zh-CN" altLang="zh-CN" sz="2800"/>
              <a:t>示数如图乙所示；</a:t>
            </a:r>
            <a:br>
              <a:rPr lang="zh-CN" altLang="zh-CN" sz="2800"/>
            </a:br>
            <a:r>
              <a:rPr lang="en-US" altLang="zh-CN" sz="2800"/>
              <a:t>③</a:t>
            </a:r>
            <a:r>
              <a:rPr lang="zh-CN" altLang="zh-CN" sz="2800"/>
              <a:t>将小球浸没在某未知液体中，弹簧测力计示数如图丙所示；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843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263" y="1389063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5375" y="2741613"/>
            <a:ext cx="2262188" cy="21193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9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已知</a:t>
            </a:r>
            <a:r>
              <a:rPr lang="en-US" altLang="zh-CN" sz="2800" i="1"/>
              <a:t>ρ</a:t>
            </a:r>
            <a:r>
              <a:rPr lang="zh-CN" altLang="zh-CN" sz="2800" baseline="-25000"/>
              <a:t>水</a:t>
            </a:r>
            <a:r>
              <a:rPr lang="zh-CN" altLang="zh-CN" sz="2800"/>
              <a:t>＝</a:t>
            </a:r>
            <a:r>
              <a:rPr lang="en-US" altLang="zh-CN" sz="2800"/>
              <a:t>1×10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zh-CN" altLang="zh-CN" sz="2800"/>
              <a:t>，取</a:t>
            </a:r>
            <a:r>
              <a:rPr lang="en-US" altLang="zh-CN" sz="2800"/>
              <a:t>10 N/kg</a:t>
            </a:r>
            <a:r>
              <a:rPr lang="zh-CN" altLang="zh-CN" sz="2800"/>
              <a:t>，问：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）该小球的密度有多大？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9460" name="图片 2"/>
          <p:cNvPicPr>
            <a:picLocks noChangeAspect="1"/>
          </p:cNvPicPr>
          <p:nvPr/>
        </p:nvPicPr>
        <p:blipFill>
          <a:blip r:embed="rId2"/>
          <a:srcRect r="22316"/>
          <a:stretch>
            <a:fillRect/>
          </a:stretch>
        </p:blipFill>
        <p:spPr>
          <a:xfrm>
            <a:off x="847725" y="2106613"/>
            <a:ext cx="7102475" cy="40497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标题 1"/>
          <p:cNvSpPr>
            <a:spLocks noGrp="1"/>
          </p:cNvSpPr>
          <p:nvPr>
            <p:ph type="title" idx="4294967295"/>
          </p:nvPr>
        </p:nvSpPr>
        <p:spPr>
          <a:xfrm>
            <a:off x="779463" y="16621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）未知液体的密度有多大？</a:t>
            </a:r>
            <a:endParaRPr lang="zh-CN" altLang="en-US" sz="2800"/>
          </a:p>
        </p:txBody>
      </p:sp>
      <p:pic>
        <p:nvPicPr>
          <p:cNvPr id="20484" name="图片 2"/>
          <p:cNvPicPr>
            <a:picLocks noChangeAspect="1"/>
          </p:cNvPicPr>
          <p:nvPr/>
        </p:nvPicPr>
        <p:blipFill>
          <a:blip r:embed="rId2"/>
          <a:srcRect r="35158"/>
          <a:stretch>
            <a:fillRect/>
          </a:stretch>
        </p:blipFill>
        <p:spPr>
          <a:xfrm>
            <a:off x="1135063" y="2570163"/>
            <a:ext cx="5929312" cy="21224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1507" name="图片 2"/>
          <p:cNvPicPr>
            <a:picLocks noChangeAspect="1"/>
          </p:cNvPicPr>
          <p:nvPr/>
        </p:nvPicPr>
        <p:blipFill>
          <a:blip r:embed="rId2"/>
          <a:srcRect r="13579"/>
          <a:stretch>
            <a:fillRect/>
          </a:stretch>
        </p:blipFill>
        <p:spPr>
          <a:xfrm>
            <a:off x="620713" y="1500188"/>
            <a:ext cx="7902575" cy="3857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2531" name="图片 2"/>
          <p:cNvPicPr>
            <a:picLocks noChangeAspect="1"/>
          </p:cNvPicPr>
          <p:nvPr/>
        </p:nvPicPr>
        <p:blipFill>
          <a:blip r:embed="rId2"/>
          <a:srcRect r="26528"/>
          <a:stretch>
            <a:fillRect/>
          </a:stretch>
        </p:blipFill>
        <p:spPr>
          <a:xfrm>
            <a:off x="1068388" y="631825"/>
            <a:ext cx="6718300" cy="5978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</a:t>
            </a:r>
            <a:r>
              <a:rPr lang="zh-CN" altLang="zh-CN" sz="2800"/>
              <a:t>小桂将一边长为</a:t>
            </a:r>
            <a:r>
              <a:rPr lang="en-US" altLang="zh-CN" sz="2800"/>
              <a:t>10 cm</a:t>
            </a:r>
            <a:r>
              <a:rPr lang="zh-CN" altLang="zh-CN" sz="2800"/>
              <a:t>的正方体木块放入装水的容器中，测得木块静止时浸入水中的深度为</a:t>
            </a:r>
            <a:r>
              <a:rPr lang="en-US" altLang="zh-CN" sz="2800"/>
              <a:t>8 cm</a:t>
            </a:r>
            <a:r>
              <a:rPr lang="zh-CN" altLang="zh-CN" sz="2800"/>
              <a:t>，如图所示．已知水的密度为</a:t>
            </a:r>
            <a:r>
              <a:rPr lang="en-US" altLang="zh-CN" sz="2800"/>
              <a:t>1×10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zh-CN" altLang="zh-CN" sz="2800"/>
              <a:t>，求：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）木块在水中受到的浮力是多大？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）此木块的质量是多少？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）木块的密度多大？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355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775" y="984250"/>
            <a:ext cx="1289050" cy="4746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3557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2238" y="3074988"/>
            <a:ext cx="1719262" cy="17176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）木块在水中受到的浮力是多大？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4580" name="矩形 2"/>
          <p:cNvSpPr/>
          <p:nvPr/>
        </p:nvSpPr>
        <p:spPr>
          <a:xfrm>
            <a:off x="812800" y="1533525"/>
            <a:ext cx="6637338" cy="454342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(1)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木块排开的水的体积：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V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排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hS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 cm×(10 cm)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800 cm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8×10</a:t>
            </a:r>
            <a:r>
              <a:rPr lang="zh-CN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m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木块的浮力：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浮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ρ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gV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排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kg/m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×10 N/kg×8×10</a:t>
            </a:r>
            <a:r>
              <a:rPr lang="zh-CN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m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 N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）此木块的质量是多少？</a:t>
            </a: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）木块的密度多大？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5604" name="图片 2"/>
          <p:cNvPicPr>
            <a:picLocks noChangeAspect="1"/>
          </p:cNvPicPr>
          <p:nvPr/>
        </p:nvPicPr>
        <p:blipFill>
          <a:blip r:embed="rId2"/>
          <a:srcRect r="31789"/>
          <a:stretch>
            <a:fillRect/>
          </a:stretch>
        </p:blipFill>
        <p:spPr>
          <a:xfrm>
            <a:off x="808038" y="2184400"/>
            <a:ext cx="6237287" cy="2124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5" name="图片 3"/>
          <p:cNvPicPr>
            <a:picLocks noChangeAspect="1"/>
          </p:cNvPicPr>
          <p:nvPr/>
        </p:nvPicPr>
        <p:blipFill>
          <a:blip r:embed="rId3"/>
          <a:srcRect r="30001"/>
          <a:stretch>
            <a:fillRect/>
          </a:stretch>
        </p:blipFill>
        <p:spPr>
          <a:xfrm>
            <a:off x="808038" y="4424363"/>
            <a:ext cx="6400800" cy="96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标题 3"/>
          <p:cNvSpPr>
            <a:spLocks noGrp="1"/>
          </p:cNvSpPr>
          <p:nvPr>
            <p:ph type="title" idx="4294967295"/>
          </p:nvPr>
        </p:nvSpPr>
        <p:spPr>
          <a:xfrm>
            <a:off x="508000" y="14351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探究浮力大小的影响因素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在探究</a:t>
            </a:r>
            <a:r>
              <a:rPr lang="en-US" altLang="zh-CN" sz="2800"/>
              <a:t>“</a:t>
            </a:r>
            <a:r>
              <a:rPr lang="zh-CN" altLang="zh-CN" sz="2800"/>
              <a:t>浮力的大小与什么因素有关</a:t>
            </a:r>
            <a:r>
              <a:rPr lang="en-US" altLang="zh-CN" sz="2800"/>
              <a:t>”</a:t>
            </a:r>
            <a:r>
              <a:rPr lang="zh-CN" altLang="zh-CN" sz="2800"/>
              <a:t>的实验中，小明进行实验时提出如下猜想：</a:t>
            </a:r>
            <a:br>
              <a:rPr lang="zh-CN" altLang="zh-CN" sz="2800"/>
            </a:br>
            <a:r>
              <a:rPr lang="zh-CN" altLang="zh-CN" sz="2800"/>
              <a:t>猜想</a:t>
            </a:r>
            <a:r>
              <a:rPr lang="en-US" altLang="zh-CN" sz="2800"/>
              <a:t>1</a:t>
            </a:r>
            <a:r>
              <a:rPr lang="zh-CN" altLang="zh-CN" sz="2800"/>
              <a:t>：浮力的大小可能与液体的密度有关；</a:t>
            </a:r>
            <a:br>
              <a:rPr lang="zh-CN" altLang="zh-CN" sz="2800"/>
            </a:br>
            <a:r>
              <a:rPr lang="zh-CN" altLang="zh-CN" sz="2800"/>
              <a:t>猜想</a:t>
            </a:r>
            <a:r>
              <a:rPr lang="en-US" altLang="zh-CN" sz="2800"/>
              <a:t>2</a:t>
            </a:r>
            <a:r>
              <a:rPr lang="zh-CN" altLang="zh-CN" sz="2800"/>
              <a:t>：浮力的大小可能与排开液体的体积有关；</a:t>
            </a:r>
            <a:br>
              <a:rPr lang="zh-CN" altLang="zh-CN" sz="2800"/>
            </a:br>
            <a:r>
              <a:rPr lang="zh-CN" altLang="zh-CN" sz="2800"/>
              <a:t>猜想</a:t>
            </a:r>
            <a:r>
              <a:rPr lang="en-US" altLang="zh-CN" sz="2800"/>
              <a:t>3</a:t>
            </a:r>
            <a:r>
              <a:rPr lang="zh-CN" altLang="zh-CN" sz="2800"/>
              <a:t>：浮力的大小可能与物体浸没的深度有关；</a:t>
            </a:r>
            <a:br>
              <a:rPr lang="zh-CN" altLang="zh-CN" sz="2800"/>
            </a:br>
            <a:r>
              <a:rPr lang="zh-CN" altLang="zh-CN" sz="2800"/>
              <a:t>猜想</a:t>
            </a:r>
            <a:r>
              <a:rPr lang="en-US" altLang="zh-CN" sz="2800"/>
              <a:t>4</a:t>
            </a:r>
            <a:r>
              <a:rPr lang="zh-CN" altLang="zh-CN" sz="2800"/>
              <a:t>：浮力的大小可能与物体重力有关．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6627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875" y="2303463"/>
            <a:ext cx="781050" cy="390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8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629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63" y="968375"/>
            <a:ext cx="2428875" cy="466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1"/>
          <p:cNvSpPr>
            <a:spLocks noGrp="1"/>
          </p:cNvSpPr>
          <p:nvPr>
            <p:ph type="title" idx="4294967295"/>
          </p:nvPr>
        </p:nvSpPr>
        <p:spPr>
          <a:xfrm>
            <a:off x="582613" y="1162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为了验证上述猜想，小明做了如下图所示的实验：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）由图</a:t>
            </a:r>
            <a:r>
              <a:rPr lang="en-US" altLang="zh-CN" sz="2800"/>
              <a:t>①④⑦</a:t>
            </a:r>
            <a:r>
              <a:rPr lang="zh-CN" altLang="zh-CN" sz="2800"/>
              <a:t>可验证猜想</a:t>
            </a:r>
            <a:r>
              <a:rPr lang="zh-CN" altLang="zh-CN" sz="2800" u="sng"/>
              <a:t>　　　　　</a:t>
            </a:r>
            <a:r>
              <a:rPr lang="zh-CN" altLang="zh-CN" sz="2800"/>
              <a:t>是正确的，图</a:t>
            </a:r>
            <a:r>
              <a:rPr lang="en-US" altLang="zh-CN" sz="2800"/>
              <a:t>⑦</a:t>
            </a:r>
            <a:r>
              <a:rPr lang="zh-CN" altLang="zh-CN" sz="2800"/>
              <a:t>中铜块受到的浮力为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，方向为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2765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288" y="1941513"/>
            <a:ext cx="7232650" cy="1870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3" name="矩形 2"/>
          <p:cNvSpPr/>
          <p:nvPr/>
        </p:nvSpPr>
        <p:spPr>
          <a:xfrm>
            <a:off x="1169988" y="5064125"/>
            <a:ext cx="16208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竖直向上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7654" name="矩形 3"/>
          <p:cNvSpPr/>
          <p:nvPr/>
        </p:nvSpPr>
        <p:spPr>
          <a:xfrm>
            <a:off x="5780088" y="3805238"/>
            <a:ext cx="3635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/>
          </a:p>
        </p:txBody>
      </p:sp>
      <p:sp>
        <p:nvSpPr>
          <p:cNvPr id="27655" name="矩形 4"/>
          <p:cNvSpPr/>
          <p:nvPr/>
        </p:nvSpPr>
        <p:spPr>
          <a:xfrm>
            <a:off x="5826125" y="4425950"/>
            <a:ext cx="6334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1.2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3" grpId="0"/>
      <p:bldP spid="27654" grpId="0"/>
      <p:bldP spid="2765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）为了验证猜想</a:t>
            </a:r>
            <a:r>
              <a:rPr lang="en-US" altLang="zh-CN" sz="2800"/>
              <a:t>2</a:t>
            </a:r>
            <a:r>
              <a:rPr lang="zh-CN" altLang="zh-CN" sz="2800"/>
              <a:t>是否正确，可选用图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进行操作，由图示过程可知弹簧测力计的示数随着排开水体积的增大逐渐</a:t>
            </a:r>
            <a:r>
              <a:rPr lang="zh-CN" altLang="zh-CN" sz="2800" u="sng"/>
              <a:t>　　　　　</a:t>
            </a:r>
            <a:r>
              <a:rPr lang="zh-CN" altLang="zh-CN" sz="2800"/>
              <a:t>，说明铜块受到的浮力逐渐</a:t>
            </a:r>
            <a:r>
              <a:rPr lang="zh-CN" altLang="zh-CN" sz="2800" u="sng"/>
              <a:t>　　　　　</a:t>
            </a:r>
            <a:r>
              <a:rPr lang="zh-CN" altLang="zh-CN" sz="2800"/>
              <a:t>．（后两空均选填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）铜块的位置从</a:t>
            </a:r>
            <a:r>
              <a:rPr lang="en-US" altLang="zh-CN" sz="2800"/>
              <a:t>④→⑤</a:t>
            </a:r>
            <a:r>
              <a:rPr lang="zh-CN" altLang="zh-CN" sz="2800"/>
              <a:t>的过程中，弹簧测力计的示数不变，说明铜块受到的浮力</a:t>
            </a:r>
            <a:r>
              <a:rPr lang="zh-CN" altLang="zh-CN" sz="2800" u="sng"/>
              <a:t>　　　　　</a:t>
            </a:r>
            <a:r>
              <a:rPr lang="zh-CN" altLang="zh-CN" sz="2800"/>
              <a:t>，可以验证猜想</a:t>
            </a:r>
            <a:r>
              <a:rPr lang="zh-CN" altLang="zh-CN" sz="2800" u="sng"/>
              <a:t>　　　　　</a:t>
            </a:r>
            <a:r>
              <a:rPr lang="zh-CN" altLang="zh-CN" sz="2800"/>
              <a:t>是错误的．</a:t>
            </a:r>
            <a:endParaRPr lang="zh-CN" altLang="en-US" sz="2800"/>
          </a:p>
        </p:txBody>
      </p:sp>
      <p:sp>
        <p:nvSpPr>
          <p:cNvPr id="28676" name="矩形 3"/>
          <p:cNvSpPr/>
          <p:nvPr/>
        </p:nvSpPr>
        <p:spPr>
          <a:xfrm>
            <a:off x="7042150" y="923925"/>
            <a:ext cx="126206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①③④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7" name="矩形 4"/>
          <p:cNvSpPr/>
          <p:nvPr/>
        </p:nvSpPr>
        <p:spPr>
          <a:xfrm>
            <a:off x="4564063" y="2243138"/>
            <a:ext cx="9032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变小</a:t>
            </a:r>
            <a:endParaRPr lang="zh-CN" altLang="en-US" sz="2800"/>
          </a:p>
        </p:txBody>
      </p:sp>
      <p:sp>
        <p:nvSpPr>
          <p:cNvPr id="28678" name="矩形 5"/>
          <p:cNvSpPr/>
          <p:nvPr/>
        </p:nvSpPr>
        <p:spPr>
          <a:xfrm>
            <a:off x="2822575" y="2857500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变大</a:t>
            </a:r>
            <a:endParaRPr lang="zh-CN" altLang="en-US" sz="2800"/>
          </a:p>
        </p:txBody>
      </p:sp>
      <p:sp>
        <p:nvSpPr>
          <p:cNvPr id="28679" name="矩形 6"/>
          <p:cNvSpPr/>
          <p:nvPr/>
        </p:nvSpPr>
        <p:spPr>
          <a:xfrm>
            <a:off x="6296025" y="4792663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8680" name="矩形 7"/>
          <p:cNvSpPr/>
          <p:nvPr/>
        </p:nvSpPr>
        <p:spPr>
          <a:xfrm>
            <a:off x="3092450" y="5451475"/>
            <a:ext cx="3635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  <p:bldP spid="28678" grpId="0"/>
      <p:bldP spid="28679" grpId="0"/>
      <p:bldP spid="2868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033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）为了验证猜想</a:t>
            </a:r>
            <a:r>
              <a:rPr lang="en-US" altLang="zh-CN" sz="2800"/>
              <a:t>4</a:t>
            </a:r>
            <a:r>
              <a:rPr lang="zh-CN" altLang="zh-CN" sz="2800"/>
              <a:t>，实验中铜块和铝块的体积应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相同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不相同</a:t>
            </a:r>
            <a:r>
              <a:rPr lang="en-US" altLang="zh-CN" sz="2800"/>
              <a:t>”</a:t>
            </a:r>
            <a:r>
              <a:rPr lang="zh-CN" altLang="zh-CN" sz="2800"/>
              <a:t>），比较图</a:t>
            </a:r>
            <a:r>
              <a:rPr lang="en-US" altLang="zh-CN" sz="2800"/>
              <a:t>①②④⑥</a:t>
            </a:r>
            <a:r>
              <a:rPr lang="zh-CN" altLang="zh-CN" sz="2800"/>
              <a:t>可知物体所受浮力跟物体重力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有关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无关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）该实验探究主要运用的科学探究方法是</a:t>
            </a:r>
            <a:br>
              <a:rPr lang="en-US" altLang="zh-CN" sz="2800"/>
            </a:br>
            <a:r>
              <a:rPr lang="zh-CN" altLang="zh-CN" sz="2800" u="sng"/>
              <a:t>　　　　　　　</a:t>
            </a:r>
            <a:r>
              <a:rPr lang="zh-CN" altLang="zh-CN" sz="2800"/>
              <a:t>，实验中选用不同液体进行了多次实验，其目的是</a:t>
            </a:r>
            <a:r>
              <a:rPr lang="zh-CN" altLang="zh-CN" sz="2800" u="sng"/>
              <a:t>　　　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sp>
        <p:nvSpPr>
          <p:cNvPr id="29700" name="矩形 2"/>
          <p:cNvSpPr/>
          <p:nvPr/>
        </p:nvSpPr>
        <p:spPr>
          <a:xfrm>
            <a:off x="3281363" y="5000625"/>
            <a:ext cx="2560637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寻找普遍规律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9701" name="矩形 3"/>
          <p:cNvSpPr/>
          <p:nvPr/>
        </p:nvSpPr>
        <p:spPr>
          <a:xfrm>
            <a:off x="955675" y="1808163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相同</a:t>
            </a:r>
            <a:endParaRPr lang="zh-CN" altLang="en-US" sz="2800"/>
          </a:p>
        </p:txBody>
      </p:sp>
      <p:sp>
        <p:nvSpPr>
          <p:cNvPr id="29702" name="矩形 4"/>
          <p:cNvSpPr/>
          <p:nvPr/>
        </p:nvSpPr>
        <p:spPr>
          <a:xfrm>
            <a:off x="6589713" y="2454275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无关</a:t>
            </a:r>
            <a:endParaRPr lang="zh-CN" altLang="en-US" sz="2800"/>
          </a:p>
        </p:txBody>
      </p:sp>
      <p:sp>
        <p:nvSpPr>
          <p:cNvPr id="29703" name="矩形 5"/>
          <p:cNvSpPr/>
          <p:nvPr/>
        </p:nvSpPr>
        <p:spPr>
          <a:xfrm>
            <a:off x="798513" y="4375150"/>
            <a:ext cx="19796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控制变量法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  <p:bldP spid="29702" grpId="0"/>
      <p:bldP spid="2970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1"/>
          <p:cNvSpPr>
            <a:spLocks noGrp="1"/>
          </p:cNvSpPr>
          <p:nvPr>
            <p:ph type="title" idx="4294967295"/>
          </p:nvPr>
        </p:nvSpPr>
        <p:spPr>
          <a:xfrm>
            <a:off x="423863" y="1422400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6</a:t>
            </a:r>
            <a:r>
              <a:rPr lang="zh-CN" altLang="zh-CN" sz="2800"/>
              <a:t>）下列能正确反映水面刚好接触铜块下表面开始到图</a:t>
            </a:r>
            <a:r>
              <a:rPr lang="en-US" altLang="zh-CN" sz="2800"/>
              <a:t>⑤</a:t>
            </a:r>
            <a:r>
              <a:rPr lang="zh-CN" altLang="zh-CN" sz="2800"/>
              <a:t>位置时，弹簧测力计的示数</a:t>
            </a:r>
            <a:r>
              <a:rPr lang="en-US" altLang="zh-CN" sz="2800" i="1"/>
              <a:t>F</a:t>
            </a:r>
            <a:r>
              <a:rPr lang="zh-CN" altLang="zh-CN" sz="2800"/>
              <a:t>与铜块下表面到水面距离</a:t>
            </a:r>
            <a:r>
              <a:rPr lang="en-US" altLang="zh-CN" sz="2800" i="1"/>
              <a:t>h</a:t>
            </a:r>
            <a:r>
              <a:rPr lang="zh-CN" altLang="zh-CN" sz="2800"/>
              <a:t>关系的图像是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 A                       B                       C                       D</a:t>
            </a:r>
            <a:endParaRPr lang="zh-CN" altLang="en-US" sz="2800"/>
          </a:p>
        </p:txBody>
      </p:sp>
      <p:pic>
        <p:nvPicPr>
          <p:cNvPr id="3072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825" y="3429000"/>
            <a:ext cx="8045450" cy="1304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5" name="矩形 3"/>
          <p:cNvSpPr/>
          <p:nvPr/>
        </p:nvSpPr>
        <p:spPr>
          <a:xfrm>
            <a:off x="5659438" y="2762250"/>
            <a:ext cx="423862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842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 （</a:t>
            </a:r>
            <a:r>
              <a:rPr lang="en-US" altLang="zh-CN" sz="2800"/>
              <a:t>7</a:t>
            </a:r>
            <a:r>
              <a:rPr lang="zh-CN" altLang="zh-CN" sz="2800"/>
              <a:t>）通过图中提供的实验数据，小明计算出铜块的体积为</a:t>
            </a:r>
            <a:r>
              <a:rPr lang="zh-CN" altLang="zh-CN" sz="2800" u="sng"/>
              <a:t>　　　　　</a:t>
            </a:r>
            <a:r>
              <a:rPr lang="en-US" altLang="zh-CN" sz="2800"/>
              <a:t>m</a:t>
            </a:r>
            <a:r>
              <a:rPr lang="en-US" altLang="zh-CN" sz="2800" baseline="30000"/>
              <a:t>3</a:t>
            </a:r>
            <a:r>
              <a:rPr lang="zh-CN" altLang="zh-CN" sz="2800"/>
              <a:t>，铜块的密度为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en-US" altLang="zh-CN" sz="2800"/>
              <a:t>kg/m</a:t>
            </a:r>
            <a:r>
              <a:rPr lang="en-US" altLang="zh-CN" sz="2800" baseline="30000"/>
              <a:t>3</a:t>
            </a:r>
            <a:r>
              <a:rPr lang="zh-CN" altLang="zh-CN" sz="2800"/>
              <a:t>，盐水的密度为</a:t>
            </a:r>
            <a:r>
              <a:rPr lang="zh-CN" altLang="zh-CN" sz="2800" u="sng"/>
              <a:t>　　　　　</a:t>
            </a:r>
            <a:r>
              <a:rPr lang="en-US" altLang="zh-CN" sz="2800"/>
              <a:t>kg/m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r>
              <a:rPr lang="zh-CN" altLang="zh-CN" sz="2800"/>
              <a:t>（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8</a:t>
            </a:r>
            <a:r>
              <a:rPr lang="zh-CN" altLang="zh-CN" sz="2800"/>
              <a:t>）铜块浸没后与放入之前相比，容器底面所受水的压强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），容器对水平地面的压力增加了</a:t>
            </a: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endParaRPr lang="zh-CN" altLang="en-US" sz="2800"/>
          </a:p>
        </p:txBody>
      </p:sp>
      <p:sp>
        <p:nvSpPr>
          <p:cNvPr id="31748" name="矩形 3"/>
          <p:cNvSpPr/>
          <p:nvPr/>
        </p:nvSpPr>
        <p:spPr>
          <a:xfrm>
            <a:off x="2447925" y="1808163"/>
            <a:ext cx="90170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r>
              <a:rPr lang="zh-CN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endParaRPr lang="zh-CN" altLang="en-US" sz="2800"/>
          </a:p>
        </p:txBody>
      </p:sp>
      <p:sp>
        <p:nvSpPr>
          <p:cNvPr id="31749" name="矩形 4"/>
          <p:cNvSpPr/>
          <p:nvPr/>
        </p:nvSpPr>
        <p:spPr>
          <a:xfrm>
            <a:off x="6804025" y="1808163"/>
            <a:ext cx="120332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  <p:sp>
        <p:nvSpPr>
          <p:cNvPr id="31750" name="矩形 5"/>
          <p:cNvSpPr/>
          <p:nvPr/>
        </p:nvSpPr>
        <p:spPr>
          <a:xfrm>
            <a:off x="4095750" y="2468563"/>
            <a:ext cx="14716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1.2×10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  <p:sp>
        <p:nvSpPr>
          <p:cNvPr id="31751" name="矩形 6"/>
          <p:cNvSpPr/>
          <p:nvPr/>
        </p:nvSpPr>
        <p:spPr>
          <a:xfrm>
            <a:off x="2447925" y="4352925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变大</a:t>
            </a:r>
            <a:endParaRPr lang="zh-CN" altLang="en-US" sz="2800"/>
          </a:p>
        </p:txBody>
      </p:sp>
      <p:sp>
        <p:nvSpPr>
          <p:cNvPr id="31752" name="矩形 7"/>
          <p:cNvSpPr/>
          <p:nvPr/>
        </p:nvSpPr>
        <p:spPr>
          <a:xfrm>
            <a:off x="5567363" y="5011738"/>
            <a:ext cx="36353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49" grpId="0"/>
      <p:bldP spid="31750" grpId="0"/>
      <p:bldP spid="31751" grpId="0"/>
      <p:bldP spid="3175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52550"/>
            <a:ext cx="8128000" cy="411321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）物体浸没前，浸入的深度增加，排开液体的体积越大，浮力越大；物体浸没后，排开液体的体积不变，浮力不变，故浸没后，浮力与深度无关；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）浸入液体中的物体，在未碰到容器底前，液体对容器底增加的压力大小等于物体受到的浮力．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探究浮力大小与排开液体所受重力的关系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小华同学做</a:t>
            </a:r>
            <a:r>
              <a:rPr lang="en-US" altLang="zh-CN" sz="2800"/>
              <a:t>“</a:t>
            </a:r>
            <a:r>
              <a:rPr lang="zh-CN" altLang="zh-CN" sz="2800"/>
              <a:t>探究浮力的大小跟排开液体所受重力的关系</a:t>
            </a:r>
            <a:r>
              <a:rPr lang="en-US" altLang="zh-CN" sz="2800"/>
              <a:t>”</a:t>
            </a:r>
            <a:r>
              <a:rPr lang="zh-CN" altLang="zh-CN" sz="2800"/>
              <a:t>：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）实验操作步骤如图所示，其中</a:t>
            </a:r>
            <a:r>
              <a:rPr lang="zh-CN" altLang="zh-CN" sz="2800" u="sng"/>
              <a:t>　　　　　</a:t>
            </a:r>
            <a:r>
              <a:rPr lang="zh-CN" altLang="zh-CN" sz="2800"/>
              <a:t>图装置有误，应如何改正？</a:t>
            </a:r>
            <a:r>
              <a:rPr lang="zh-CN" altLang="zh-CN" sz="2800" u="sng"/>
              <a:t>　　　　　　</a:t>
            </a:r>
            <a:r>
              <a:rPr lang="en-US" altLang="zh-CN" sz="2800" u="sng"/>
              <a:t>   </a:t>
            </a:r>
            <a:r>
              <a:rPr lang="zh-CN" altLang="zh-CN" sz="2800" u="sng"/>
              <a:t>　　</a:t>
            </a:r>
            <a:r>
              <a:rPr lang="en-US" altLang="zh-CN" sz="2800" u="sng"/>
              <a:t> </a:t>
            </a:r>
            <a:r>
              <a:rPr lang="zh-CN" altLang="zh-CN" sz="2800" u="sng"/>
              <a:t>　</a:t>
            </a:r>
            <a:r>
              <a:rPr lang="zh-CN" altLang="zh-CN" sz="2800"/>
              <a:t>．</a:t>
            </a:r>
            <a:br>
              <a:rPr lang="en-US" altLang="zh-CN" sz="2800"/>
            </a:br>
            <a:r>
              <a:rPr lang="zh-CN" altLang="zh-CN" sz="2800"/>
              <a:t>改正后最合理的实验步骤顺序是</a:t>
            </a:r>
            <a:r>
              <a:rPr lang="zh-CN" altLang="zh-CN" sz="2800" u="sng"/>
              <a:t>　　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33796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413" y="2184400"/>
            <a:ext cx="4208462" cy="19256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7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938" y="1724025"/>
            <a:ext cx="766762" cy="384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8" name="矩形 3"/>
          <p:cNvSpPr/>
          <p:nvPr/>
        </p:nvSpPr>
        <p:spPr>
          <a:xfrm>
            <a:off x="6783388" y="4157663"/>
            <a:ext cx="5429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甲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33799" name="矩形 4"/>
          <p:cNvSpPr/>
          <p:nvPr/>
        </p:nvSpPr>
        <p:spPr>
          <a:xfrm>
            <a:off x="5054600" y="4786313"/>
            <a:ext cx="23383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加水到溢水口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33800" name="矩形 5"/>
          <p:cNvSpPr/>
          <p:nvPr/>
        </p:nvSpPr>
        <p:spPr>
          <a:xfrm>
            <a:off x="5972175" y="5441950"/>
            <a:ext cx="16208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丁甲乙丙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8" grpId="0"/>
      <p:bldP spid="33799" grpId="0"/>
      <p:bldP spid="3380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827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）物块所受浮力可由</a:t>
            </a:r>
            <a:r>
              <a:rPr lang="zh-CN" altLang="zh-CN" sz="2800" u="sng"/>
              <a:t>　　　　　</a:t>
            </a:r>
            <a:r>
              <a:rPr lang="zh-CN" altLang="zh-CN" sz="2800"/>
              <a:t>两个步骤测出，为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；排开水的重力可由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两个步骤测出，为</a:t>
            </a: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）分析实验数据，可初步得出结论</a:t>
            </a:r>
            <a:r>
              <a:rPr lang="en-US" altLang="zh-CN" sz="2800"/>
              <a:t>________________________________________________________________________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4820" name="矩形 3"/>
          <p:cNvSpPr/>
          <p:nvPr/>
        </p:nvSpPr>
        <p:spPr>
          <a:xfrm>
            <a:off x="4700588" y="1457325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甲乙</a:t>
            </a:r>
            <a:endParaRPr lang="zh-CN" altLang="en-US" sz="2800"/>
          </a:p>
        </p:txBody>
      </p:sp>
      <p:sp>
        <p:nvSpPr>
          <p:cNvPr id="34821" name="矩形 4"/>
          <p:cNvSpPr/>
          <p:nvPr/>
        </p:nvSpPr>
        <p:spPr>
          <a:xfrm>
            <a:off x="2357438" y="2100263"/>
            <a:ext cx="36353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/>
          </a:p>
        </p:txBody>
      </p:sp>
      <p:sp>
        <p:nvSpPr>
          <p:cNvPr id="34822" name="矩形 5"/>
          <p:cNvSpPr/>
          <p:nvPr/>
        </p:nvSpPr>
        <p:spPr>
          <a:xfrm>
            <a:off x="7248525" y="2097088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丙丁</a:t>
            </a:r>
            <a:endParaRPr lang="zh-CN" altLang="en-US" sz="2800"/>
          </a:p>
        </p:txBody>
      </p:sp>
      <p:sp>
        <p:nvSpPr>
          <p:cNvPr id="34823" name="矩形 6"/>
          <p:cNvSpPr/>
          <p:nvPr/>
        </p:nvSpPr>
        <p:spPr>
          <a:xfrm>
            <a:off x="4048125" y="2760663"/>
            <a:ext cx="3651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/>
          </a:p>
        </p:txBody>
      </p:sp>
      <p:sp>
        <p:nvSpPr>
          <p:cNvPr id="34824" name="矩形 7"/>
          <p:cNvSpPr/>
          <p:nvPr/>
        </p:nvSpPr>
        <p:spPr>
          <a:xfrm>
            <a:off x="641350" y="3886200"/>
            <a:ext cx="7542213" cy="13001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浸在液体中物体所受的浮力等于物体排开液体的重力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  <p:bldP spid="34821" grpId="0"/>
      <p:bldP spid="34822" grpId="0"/>
      <p:bldP spid="34823" grpId="0"/>
      <p:bldP spid="3482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1"/>
          <p:cNvSpPr>
            <a:spLocks noGrp="1"/>
          </p:cNvSpPr>
          <p:nvPr>
            <p:ph type="title" idx="4294967295"/>
          </p:nvPr>
        </p:nvSpPr>
        <p:spPr>
          <a:xfrm>
            <a:off x="615950" y="19002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）同组的小丽认为实验还没有结束，理由是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，</a:t>
            </a:r>
            <a:br>
              <a:rPr lang="zh-CN" altLang="zh-CN" sz="2800"/>
            </a:br>
            <a:r>
              <a:rPr lang="zh-CN" altLang="zh-CN" sz="2800"/>
              <a:t>接下来的实验操作应该是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5844" name="矩形 2"/>
          <p:cNvSpPr/>
          <p:nvPr/>
        </p:nvSpPr>
        <p:spPr>
          <a:xfrm>
            <a:off x="735013" y="3919538"/>
            <a:ext cx="7081837" cy="522287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换不同的液体或不同物体进行多次实验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5845" name="矩形 3"/>
          <p:cNvSpPr/>
          <p:nvPr/>
        </p:nvSpPr>
        <p:spPr>
          <a:xfrm>
            <a:off x="773113" y="2609850"/>
            <a:ext cx="48529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一次实验，可能具有偶然性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  <p:bldP spid="3584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84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）若物体的体积为</a:t>
            </a:r>
            <a:r>
              <a:rPr lang="en-US" altLang="zh-CN" sz="2800"/>
              <a:t>10</a:t>
            </a:r>
            <a:r>
              <a:rPr lang="zh-CN" altLang="zh-CN" sz="2800" baseline="30000"/>
              <a:t>－</a:t>
            </a:r>
            <a:r>
              <a:rPr lang="en-US" altLang="zh-CN" sz="2800" baseline="30000"/>
              <a:t>4</a:t>
            </a:r>
            <a:r>
              <a:rPr lang="en-US" altLang="zh-CN" sz="2800"/>
              <a:t> m</a:t>
            </a:r>
            <a:r>
              <a:rPr lang="en-US" altLang="zh-CN" sz="2800" baseline="30000"/>
              <a:t>3</a:t>
            </a:r>
            <a:r>
              <a:rPr lang="zh-CN" altLang="zh-CN" sz="2800"/>
              <a:t>，则当物体浸没在水中时受到的浮力为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 u="sng">
                <a:solidFill>
                  <a:schemeClr val="bg1"/>
                </a:solidFill>
              </a:rPr>
              <a:t>．</a:t>
            </a:r>
            <a:r>
              <a:rPr lang="zh-CN" altLang="zh-CN" sz="2800"/>
              <a:t>（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6</a:t>
            </a:r>
            <a:r>
              <a:rPr lang="zh-CN" altLang="zh-CN" sz="2800"/>
              <a:t>）若物体在浓盐水中漂浮，则排开浓盐水的质量</a:t>
            </a:r>
            <a:r>
              <a:rPr lang="zh-CN" altLang="zh-CN" sz="2800" u="sng"/>
              <a:t>　　　　　</a:t>
            </a:r>
            <a:r>
              <a:rPr lang="zh-CN" altLang="zh-CN" sz="2800"/>
              <a:t>排开水的质量．</a:t>
            </a:r>
            <a:endParaRPr lang="zh-CN" altLang="en-US" sz="2800"/>
          </a:p>
        </p:txBody>
      </p:sp>
      <p:sp>
        <p:nvSpPr>
          <p:cNvPr id="36868" name="标题 1"/>
          <p:cNvSpPr/>
          <p:nvPr/>
        </p:nvSpPr>
        <p:spPr>
          <a:xfrm>
            <a:off x="628650" y="4270375"/>
            <a:ext cx="8128000" cy="8509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【点拔】漂浮时，</a:t>
            </a:r>
            <a:r>
              <a:rPr lang="en-US" altLang="zh-CN" sz="2800" i="1">
                <a:latin typeface="Times New Roman" pitchFamily="18" charset="0"/>
                <a:ea typeface="黑体" pitchFamily="49" charset="-122"/>
              </a:rPr>
              <a:t>F</a:t>
            </a:r>
            <a:r>
              <a:rPr lang="zh-CN" altLang="zh-CN" sz="2800" baseline="-25000">
                <a:latin typeface="Times New Roman" pitchFamily="18" charset="0"/>
                <a:ea typeface="黑体" pitchFamily="49" charset="-122"/>
              </a:rPr>
              <a:t>浮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latin typeface="Times New Roman" pitchFamily="18" charset="0"/>
                <a:ea typeface="黑体" pitchFamily="49" charset="-122"/>
              </a:rPr>
              <a:t>G</a:t>
            </a:r>
            <a:r>
              <a:rPr lang="zh-CN" altLang="zh-CN" sz="2800" baseline="-25000">
                <a:latin typeface="Times New Roman" pitchFamily="18" charset="0"/>
                <a:ea typeface="黑体" pitchFamily="49" charset="-122"/>
              </a:rPr>
              <a:t>物</a:t>
            </a:r>
            <a:endParaRPr lang="zh-CN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6869" name="矩形 4"/>
          <p:cNvSpPr/>
          <p:nvPr/>
        </p:nvSpPr>
        <p:spPr>
          <a:xfrm>
            <a:off x="4116388" y="2024063"/>
            <a:ext cx="36353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/>
          </a:p>
        </p:txBody>
      </p:sp>
      <p:sp>
        <p:nvSpPr>
          <p:cNvPr id="36870" name="矩形 5"/>
          <p:cNvSpPr/>
          <p:nvPr/>
        </p:nvSpPr>
        <p:spPr>
          <a:xfrm>
            <a:off x="1397000" y="3254375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大于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8" grpId="0"/>
      <p:bldP spid="36869" grpId="0"/>
      <p:bldP spid="3687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789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688" y="1333500"/>
            <a:ext cx="1698625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1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976438"/>
            <a:ext cx="8128000" cy="2652712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物体的下表面有液体，产生向上的压力时才受到浮力．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物体受到的浮力跟物体浸没在液体中的深度无关．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2"/>
          <p:cNvSpPr>
            <a:spLocks noGrp="1"/>
          </p:cNvSpPr>
          <p:nvPr>
            <p:ph type="title" idx="4294967295"/>
          </p:nvPr>
        </p:nvSpPr>
        <p:spPr>
          <a:xfrm>
            <a:off x="611188" y="16144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如下图情景中没有受到浮力的物体是（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A</a:t>
            </a:r>
            <a:r>
              <a:rPr lang="zh-CN" altLang="zh-CN" sz="2800"/>
              <a:t>．航行的</a:t>
            </a:r>
            <a:r>
              <a:rPr lang="en-US" altLang="zh-CN" sz="2800"/>
              <a:t>“</a:t>
            </a:r>
            <a:r>
              <a:rPr lang="zh-CN" altLang="zh-CN" sz="2800"/>
              <a:t>辽宁号</a:t>
            </a:r>
            <a:r>
              <a:rPr lang="en-US" altLang="zh-CN" sz="2800"/>
              <a:t>”    		B</a:t>
            </a:r>
            <a:r>
              <a:rPr lang="zh-CN" altLang="zh-CN" sz="2800"/>
              <a:t>．下潜的</a:t>
            </a:r>
            <a:r>
              <a:rPr lang="en-US" altLang="zh-CN" sz="2800"/>
              <a:t>“</a:t>
            </a:r>
            <a:r>
              <a:rPr lang="zh-CN" altLang="zh-CN" sz="2800"/>
              <a:t>蛟龙号</a:t>
            </a:r>
            <a:r>
              <a:rPr lang="en-US" altLang="zh-CN" sz="2800"/>
              <a:t>”  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．遨游的</a:t>
            </a:r>
            <a:r>
              <a:rPr lang="en-US" altLang="zh-CN" sz="2800"/>
              <a:t>“</a:t>
            </a:r>
            <a:r>
              <a:rPr lang="zh-CN" altLang="zh-CN" sz="2800"/>
              <a:t>天宫二号</a:t>
            </a:r>
            <a:r>
              <a:rPr lang="en-US" altLang="zh-CN" sz="2800"/>
              <a:t>”      	D</a:t>
            </a:r>
            <a:r>
              <a:rPr lang="zh-CN" altLang="zh-CN" sz="2800"/>
              <a:t>．升空的热气球</a:t>
            </a:r>
            <a:endParaRPr lang="zh-CN" altLang="zh-CN" sz="2800"/>
          </a:p>
        </p:txBody>
      </p:sp>
      <p:pic>
        <p:nvPicPr>
          <p:cNvPr id="3891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963" y="2401888"/>
            <a:ext cx="8128000" cy="10271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7" name="矩形 5"/>
          <p:cNvSpPr/>
          <p:nvPr/>
        </p:nvSpPr>
        <p:spPr>
          <a:xfrm>
            <a:off x="7142163" y="1685925"/>
            <a:ext cx="458787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1"/>
          <p:cNvSpPr>
            <a:spLocks noGrp="1"/>
          </p:cNvSpPr>
          <p:nvPr>
            <p:ph type="title" idx="4294967295"/>
          </p:nvPr>
        </p:nvSpPr>
        <p:spPr>
          <a:xfrm>
            <a:off x="582613" y="14319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关于桥墩在河水中所受浮力的情况，下列说法中正确的是（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．水中的桥墩不受水的浮力</a:t>
            </a:r>
            <a:r>
              <a:rPr lang="en-US" altLang="zh-CN" sz="2800"/>
              <a:t>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．河水涨时，桥墩所受浮力减小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．河水涨时，桥墩所受浮力增大</a:t>
            </a:r>
            <a:r>
              <a:rPr lang="en-US" altLang="zh-CN" sz="2800"/>
              <a:t>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．河水涨时，桥墩所受浮力大小不变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9940" name="矩形 5"/>
          <p:cNvSpPr/>
          <p:nvPr/>
        </p:nvSpPr>
        <p:spPr>
          <a:xfrm>
            <a:off x="2560638" y="2149475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986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四个体积、形状相同的小球而材质不同的小球，把他们放入水中静止后的情况如下图所示，则它们在水中所受浮力相等的是（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．甲和乙</a:t>
            </a:r>
            <a:r>
              <a:rPr lang="en-US" altLang="zh-CN" sz="2800"/>
              <a:t>         	 B</a:t>
            </a:r>
            <a:r>
              <a:rPr lang="zh-CN" altLang="zh-CN" sz="2800"/>
              <a:t>．乙和丙</a:t>
            </a:r>
            <a:r>
              <a:rPr lang="en-US" altLang="zh-CN" sz="2800"/>
              <a:t>            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．丙和丁</a:t>
            </a:r>
            <a:r>
              <a:rPr lang="en-US" altLang="zh-CN" sz="2800"/>
              <a:t>            	D</a:t>
            </a:r>
            <a:r>
              <a:rPr lang="zh-CN" altLang="zh-CN" sz="2800"/>
              <a:t>．乙和丁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0964" name="图片 3"/>
          <p:cNvPicPr>
            <a:picLocks noChangeAspect="1"/>
          </p:cNvPicPr>
          <p:nvPr/>
        </p:nvPicPr>
        <p:blipFill>
          <a:blip r:embed="rId2"/>
          <a:srcRect r="87791"/>
          <a:stretch>
            <a:fillRect/>
          </a:stretch>
        </p:blipFill>
        <p:spPr>
          <a:xfrm>
            <a:off x="5995988" y="2946400"/>
            <a:ext cx="2551112" cy="17668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5" name="矩形 5"/>
          <p:cNvSpPr/>
          <p:nvPr/>
        </p:nvSpPr>
        <p:spPr>
          <a:xfrm>
            <a:off x="4986338" y="284480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715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金华）如上图为金鱼吐出的某个气泡在温度恒定的水中上升过程的示意图．该过程中气泡密度和受到浮力的变化情况，叙述正确的是（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．密度和浮力都不变</a:t>
            </a:r>
            <a:r>
              <a:rPr lang="en-US" altLang="zh-CN" sz="2800"/>
              <a:t>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．密度和浮力都变大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．密度变小，浮力不变</a:t>
            </a:r>
            <a:r>
              <a:rPr lang="en-US" altLang="zh-CN" sz="2800"/>
              <a:t>  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．密度变小，浮力变大</a:t>
            </a:r>
            <a:endParaRPr lang="zh-CN" altLang="en-US" sz="2800"/>
          </a:p>
        </p:txBody>
      </p:sp>
      <p:pic>
        <p:nvPicPr>
          <p:cNvPr id="41988" name="图片 2"/>
          <p:cNvPicPr>
            <a:picLocks noChangeAspect="1"/>
          </p:cNvPicPr>
          <p:nvPr/>
        </p:nvPicPr>
        <p:blipFill>
          <a:blip r:embed="rId2"/>
          <a:srcRect r="89160"/>
          <a:stretch>
            <a:fillRect/>
          </a:stretch>
        </p:blipFill>
        <p:spPr>
          <a:xfrm>
            <a:off x="5775325" y="3175000"/>
            <a:ext cx="2182813" cy="21256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9" name="矩形 5"/>
          <p:cNvSpPr/>
          <p:nvPr/>
        </p:nvSpPr>
        <p:spPr>
          <a:xfrm>
            <a:off x="7475538" y="2532063"/>
            <a:ext cx="482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标题 1"/>
          <p:cNvSpPr>
            <a:spLocks noGrp="1"/>
          </p:cNvSpPr>
          <p:nvPr>
            <p:ph type="title" idx="4294967295"/>
          </p:nvPr>
        </p:nvSpPr>
        <p:spPr>
          <a:xfrm>
            <a:off x="508000" y="9890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3600"/>
              </a:lnSpc>
            </a:pPr>
            <a:r>
              <a:rPr lang="en-US" altLang="zh-CN" sz="2400"/>
              <a:t>5.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雅安）预计</a:t>
            </a:r>
            <a:r>
              <a:rPr lang="en-US" altLang="zh-CN" sz="2400"/>
              <a:t>2020</a:t>
            </a:r>
            <a:r>
              <a:rPr lang="zh-CN" altLang="zh-CN" sz="2400"/>
              <a:t>年通车的雨城区</a:t>
            </a:r>
            <a:r>
              <a:rPr lang="en-US" altLang="zh-CN" sz="2400"/>
              <a:t>“</a:t>
            </a:r>
            <a:r>
              <a:rPr lang="zh-CN" altLang="zh-CN" sz="2400"/>
              <a:t>大兴二桥</a:t>
            </a:r>
            <a:r>
              <a:rPr lang="en-US" altLang="zh-CN" sz="2400"/>
              <a:t>”</a:t>
            </a:r>
            <a:r>
              <a:rPr lang="zh-CN" altLang="zh-CN" sz="2400"/>
              <a:t>在施工时，要向江中沉放大量的施工构件．如上图甲所示，假设一正方体构件从江面被匀速吊入江水中，在沉入过程中，其下表面到水面的距离</a:t>
            </a:r>
            <a:r>
              <a:rPr lang="en-US" altLang="zh-CN" sz="2400" i="1"/>
              <a:t>h</a:t>
            </a:r>
            <a:r>
              <a:rPr lang="zh-CN" altLang="zh-CN" sz="2400"/>
              <a:t>逐渐增大，构件所受浮力</a:t>
            </a:r>
            <a:r>
              <a:rPr lang="en-US" altLang="zh-CN" sz="2400" i="1"/>
              <a:t>F</a:t>
            </a:r>
            <a:r>
              <a:rPr lang="en-US" altLang="zh-CN" sz="2400" baseline="-25000"/>
              <a:t>1</a:t>
            </a:r>
            <a:r>
              <a:rPr lang="zh-CN" altLang="zh-CN" sz="2400"/>
              <a:t>、钢绳拉力</a:t>
            </a:r>
            <a:r>
              <a:rPr lang="en-US" altLang="zh-CN" sz="2400" i="1"/>
              <a:t>F</a:t>
            </a:r>
            <a:r>
              <a:rPr lang="en-US" altLang="zh-CN" sz="2400" baseline="-25000"/>
              <a:t>2</a:t>
            </a:r>
            <a:r>
              <a:rPr lang="zh-CN" altLang="zh-CN" sz="2400"/>
              <a:t>随</a:t>
            </a:r>
            <a:r>
              <a:rPr lang="en-US" altLang="zh-CN" sz="2400" i="1"/>
              <a:t>h</a:t>
            </a:r>
            <a:r>
              <a:rPr lang="zh-CN" altLang="zh-CN" sz="2400"/>
              <a:t>的变化如图乙所示（</a:t>
            </a:r>
            <a:r>
              <a:rPr lang="en-US" altLang="zh-CN" sz="2400" i="1"/>
              <a:t>g</a:t>
            </a:r>
            <a:r>
              <a:rPr lang="zh-CN" altLang="zh-CN" sz="2400"/>
              <a:t>取</a:t>
            </a:r>
            <a:r>
              <a:rPr lang="en-US" altLang="zh-CN" sz="2400"/>
              <a:t>10 N/kg</a:t>
            </a:r>
            <a:r>
              <a:rPr lang="zh-CN" altLang="zh-CN" sz="2400"/>
              <a:t>）</a:t>
            </a:r>
            <a:r>
              <a:rPr lang="en-US" altLang="zh-CN" sz="2400"/>
              <a:t>.</a:t>
            </a:r>
            <a:br>
              <a:rPr lang="en-US" altLang="zh-CN" sz="2400"/>
            </a:br>
            <a:r>
              <a:rPr lang="zh-CN" altLang="zh-CN" sz="2400"/>
              <a:t>下列判断正确的是（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．构件的边长为</a:t>
            </a:r>
            <a:r>
              <a:rPr lang="en-US" altLang="zh-CN" sz="2400"/>
              <a:t>4 m                     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．构件的密度为</a:t>
            </a:r>
            <a:r>
              <a:rPr lang="en-US" altLang="zh-CN" sz="2400"/>
              <a:t>3×10</a:t>
            </a:r>
            <a:r>
              <a:rPr lang="en-US" altLang="zh-CN" sz="2400" baseline="30000"/>
              <a:t>3</a:t>
            </a:r>
            <a:r>
              <a:rPr lang="en-US" altLang="zh-CN" sz="2400"/>
              <a:t> kg/m</a:t>
            </a:r>
            <a:r>
              <a:rPr lang="en-US" altLang="zh-CN" sz="2400" baseline="30000"/>
              <a:t>3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．浮力</a:t>
            </a:r>
            <a:r>
              <a:rPr lang="en-US" altLang="zh-CN" sz="2400" i="1"/>
              <a:t>F</a:t>
            </a:r>
            <a:r>
              <a:rPr lang="en-US" altLang="zh-CN" sz="2400" baseline="-25000"/>
              <a:t>1</a:t>
            </a:r>
            <a:r>
              <a:rPr lang="zh-CN" altLang="zh-CN" sz="2400"/>
              <a:t>随</a:t>
            </a:r>
            <a:r>
              <a:rPr lang="en-US" altLang="zh-CN" sz="2400" i="1"/>
              <a:t>h</a:t>
            </a:r>
            <a:r>
              <a:rPr lang="zh-CN" altLang="zh-CN" sz="2400"/>
              <a:t>变化的图线是图乙中的</a:t>
            </a:r>
            <a:r>
              <a:rPr lang="en-US" altLang="zh-CN" sz="2400"/>
              <a:t>①</a:t>
            </a:r>
            <a:r>
              <a:rPr lang="zh-CN" altLang="zh-CN" sz="2400"/>
              <a:t>图线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．当构件的下表面距江面</a:t>
            </a:r>
            <a:r>
              <a:rPr lang="en-US" altLang="zh-CN" sz="2400"/>
              <a:t>4 m</a:t>
            </a:r>
            <a:r>
              <a:rPr lang="zh-CN" altLang="zh-CN" sz="2400"/>
              <a:t>深时，构件上表面受到江水的压强为</a:t>
            </a:r>
            <a:r>
              <a:rPr lang="en-US" altLang="zh-CN" sz="2400"/>
              <a:t>4×10</a:t>
            </a:r>
            <a:r>
              <a:rPr lang="en-US" altLang="zh-CN" sz="2400" baseline="30000"/>
              <a:t>4</a:t>
            </a:r>
            <a:r>
              <a:rPr lang="en-US" altLang="zh-CN" sz="2400"/>
              <a:t> Pa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43012" name="图片 2"/>
          <p:cNvPicPr>
            <a:picLocks noChangeAspect="1"/>
          </p:cNvPicPr>
          <p:nvPr/>
        </p:nvPicPr>
        <p:blipFill>
          <a:blip r:embed="rId2"/>
          <a:srcRect r="79580"/>
          <a:stretch>
            <a:fillRect/>
          </a:stretch>
        </p:blipFill>
        <p:spPr>
          <a:xfrm>
            <a:off x="6022975" y="2887663"/>
            <a:ext cx="2822575" cy="17510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3013" name="矩形 5"/>
          <p:cNvSpPr/>
          <p:nvPr/>
        </p:nvSpPr>
        <p:spPr>
          <a:xfrm>
            <a:off x="3406775" y="3236913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5" name="标题 1"/>
          <p:cNvSpPr>
            <a:spLocks noGrp="1"/>
          </p:cNvSpPr>
          <p:nvPr>
            <p:ph type="title" idx="4294967295"/>
          </p:nvPr>
        </p:nvSpPr>
        <p:spPr>
          <a:xfrm>
            <a:off x="508000" y="8159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3400"/>
              </a:lnSpc>
            </a:pPr>
            <a:r>
              <a:rPr lang="en-US" altLang="zh-CN" sz="2400"/>
              <a:t>6.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广州）图甲中圆柱形容器装有适量的水，当水温从</a:t>
            </a:r>
            <a:r>
              <a:rPr lang="en-US" altLang="zh-CN" sz="2400"/>
              <a:t>0 ℃</a:t>
            </a:r>
            <a:r>
              <a:rPr lang="zh-CN" altLang="zh-CN" sz="2400"/>
              <a:t>升到</a:t>
            </a:r>
            <a:r>
              <a:rPr lang="en-US" altLang="zh-CN" sz="2400"/>
              <a:t>15 ℃</a:t>
            </a:r>
            <a:r>
              <a:rPr lang="zh-CN" altLang="zh-CN" sz="2400"/>
              <a:t>时，水的密度</a:t>
            </a:r>
            <a:r>
              <a:rPr lang="en-US" altLang="zh-CN" sz="2400" i="1"/>
              <a:t>ρ</a:t>
            </a:r>
            <a:r>
              <a:rPr lang="zh-CN" altLang="zh-CN" sz="2400"/>
              <a:t>和水温</a:t>
            </a:r>
            <a:r>
              <a:rPr lang="en-US" altLang="zh-CN" sz="2400" i="1"/>
              <a:t>t</a:t>
            </a:r>
            <a:r>
              <a:rPr lang="zh-CN" altLang="zh-CN" sz="2400"/>
              <a:t>关系如图乙所示，此过程水的质量不变，不考虑圆柱形容器的热胀冷缩，如图丙，把测力计下悬挂的实心金属块</a:t>
            </a:r>
            <a:r>
              <a:rPr lang="en-US" altLang="zh-CN" sz="2400" i="1"/>
              <a:t>M</a:t>
            </a:r>
            <a:r>
              <a:rPr lang="zh-CN" altLang="zh-CN" sz="2400"/>
              <a:t>（体积不变）浸没在水中，</a:t>
            </a:r>
            <a:r>
              <a:rPr lang="en-US" altLang="zh-CN" sz="2400" i="1"/>
              <a:t>M</a:t>
            </a:r>
            <a:r>
              <a:rPr lang="zh-CN" altLang="zh-CN" sz="2400"/>
              <a:t>处于静止状态，下列选项中能正确反映测力计示数</a:t>
            </a:r>
            <a:r>
              <a:rPr lang="en-US" altLang="zh-CN" sz="2400" i="1"/>
              <a:t>F</a:t>
            </a:r>
            <a:r>
              <a:rPr lang="zh-CN" altLang="zh-CN" sz="2400"/>
              <a:t>和水温</a:t>
            </a:r>
            <a:r>
              <a:rPr lang="en-US" altLang="zh-CN" sz="2400" i="1"/>
              <a:t>t</a:t>
            </a:r>
            <a:r>
              <a:rPr lang="zh-CN" altLang="zh-CN" sz="2400"/>
              <a:t>关系的是（　　）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4403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2825" y="3457575"/>
            <a:ext cx="4630738" cy="14573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4037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450" y="5000625"/>
            <a:ext cx="8229600" cy="1341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8" name="矩形 5"/>
          <p:cNvSpPr/>
          <p:nvPr/>
        </p:nvSpPr>
        <p:spPr>
          <a:xfrm>
            <a:off x="3186113" y="2921000"/>
            <a:ext cx="458787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5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842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淮安）将一盛满水的烧杯置于水平桌面上，缓慢放入一质量为</a:t>
            </a:r>
            <a:r>
              <a:rPr lang="en-US" altLang="zh-CN" sz="2800"/>
              <a:t>200 g</a:t>
            </a:r>
            <a:r>
              <a:rPr lang="zh-CN" altLang="zh-CN" sz="2800"/>
              <a:t>的木块，木块最终在杯中处于漂浮状态，此时木块所受浮力大小是</a:t>
            </a:r>
            <a:br>
              <a:rPr lang="en-US" altLang="zh-CN" sz="2800"/>
            </a:br>
            <a:r>
              <a:rPr lang="zh-CN" altLang="zh-CN" sz="2800" u="sng"/>
              <a:t>　　　　</a:t>
            </a:r>
            <a:r>
              <a:rPr lang="en-US" altLang="zh-CN" sz="2800"/>
              <a:t>N</a:t>
            </a:r>
            <a:r>
              <a:rPr lang="zh-CN" altLang="zh-CN" sz="2800"/>
              <a:t>，从杯中排出水的体积是</a:t>
            </a:r>
            <a:r>
              <a:rPr lang="zh-CN" altLang="zh-CN" sz="2800" u="sng"/>
              <a:t>　　　　</a:t>
            </a:r>
            <a:r>
              <a:rPr lang="en-US" altLang="zh-CN" sz="2800"/>
              <a:t>cm</a:t>
            </a:r>
            <a:r>
              <a:rPr lang="en-US" altLang="zh-CN" sz="2800" baseline="30000"/>
              <a:t>3</a:t>
            </a:r>
            <a:r>
              <a:rPr lang="zh-CN" altLang="zh-CN" sz="2800"/>
              <a:t>，上述过程中水对杯底的压强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r>
              <a:rPr lang="zh-CN" altLang="zh-CN" sz="2800"/>
              <a:t>（水的密度</a:t>
            </a:r>
            <a:r>
              <a:rPr lang="en-US" altLang="zh-CN" sz="2800" i="1"/>
              <a:t>ρ</a:t>
            </a:r>
            <a:r>
              <a:rPr lang="zh-CN" altLang="zh-CN" sz="2800"/>
              <a:t>＝</a:t>
            </a:r>
            <a:r>
              <a:rPr lang="en-US" altLang="zh-CN" sz="2800"/>
              <a:t>1.0×10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endParaRPr lang="zh-CN" altLang="en-US" sz="2800"/>
          </a:p>
        </p:txBody>
      </p:sp>
      <p:sp>
        <p:nvSpPr>
          <p:cNvPr id="45060" name="矩形 3"/>
          <p:cNvSpPr/>
          <p:nvPr/>
        </p:nvSpPr>
        <p:spPr>
          <a:xfrm>
            <a:off x="1073150" y="3101975"/>
            <a:ext cx="36353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en-US" sz="2800"/>
          </a:p>
        </p:txBody>
      </p:sp>
      <p:sp>
        <p:nvSpPr>
          <p:cNvPr id="45061" name="矩形 5"/>
          <p:cNvSpPr/>
          <p:nvPr/>
        </p:nvSpPr>
        <p:spPr>
          <a:xfrm>
            <a:off x="6567488" y="3101975"/>
            <a:ext cx="7239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200</a:t>
            </a:r>
            <a:endParaRPr lang="zh-CN" altLang="en-US" sz="2800"/>
          </a:p>
        </p:txBody>
      </p:sp>
      <p:sp>
        <p:nvSpPr>
          <p:cNvPr id="45062" name="矩形 6"/>
          <p:cNvSpPr/>
          <p:nvPr/>
        </p:nvSpPr>
        <p:spPr>
          <a:xfrm>
            <a:off x="5260975" y="3722688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  <p:bldP spid="45061" grpId="0"/>
      <p:bldP spid="4506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83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青海）如下图所示，是某实验小组</a:t>
            </a:r>
            <a:r>
              <a:rPr lang="en-US" altLang="zh-CN" sz="2800"/>
              <a:t>“</a:t>
            </a:r>
            <a:r>
              <a:rPr lang="zh-CN" altLang="zh-CN" sz="2800"/>
              <a:t>探究浮力大小跟哪些因素有关</a:t>
            </a:r>
            <a:r>
              <a:rPr lang="en-US" altLang="zh-CN" sz="2800"/>
              <a:t>”</a:t>
            </a:r>
            <a:r>
              <a:rPr lang="zh-CN" altLang="zh-CN" sz="2800"/>
              <a:t>的实验过程中弹簧测力计挂着同一金属块的示数．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608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163" y="2873375"/>
            <a:ext cx="5734050" cy="31019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0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）金属块浸没在盐水中时，受到的浮力是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）分析图乙、丙可知，浮力的大小跟</a:t>
            </a:r>
            <a:br>
              <a:rPr lang="en-US" altLang="zh-CN" sz="2800"/>
            </a:br>
            <a:r>
              <a:rPr lang="zh-CN" altLang="zh-CN" sz="2800" u="sng"/>
              <a:t>　　　　　　　　　　　</a:t>
            </a:r>
            <a:r>
              <a:rPr lang="zh-CN" altLang="zh-CN" sz="2800"/>
              <a:t>有关．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）分析</a:t>
            </a:r>
            <a:r>
              <a:rPr lang="zh-CN" altLang="zh-CN" sz="2800" u="sng"/>
              <a:t>　　　　　</a:t>
            </a:r>
            <a:r>
              <a:rPr lang="zh-CN" altLang="zh-CN" sz="2800"/>
              <a:t>两图可知，浸在液体中的物体所受的浮力大小跟液体的密度有关．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）由实验可知，该金属块的密度是</a:t>
            </a:r>
            <a:r>
              <a:rPr lang="zh-CN" altLang="zh-CN" sz="2800" u="sng"/>
              <a:t>　　　</a:t>
            </a:r>
            <a:r>
              <a:rPr lang="en-US" altLang="zh-CN" sz="2800" u="sng"/>
              <a:t> 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en-US" altLang="zh-CN" sz="2800"/>
              <a:t>kg/m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47108" name="矩形 3"/>
          <p:cNvSpPr/>
          <p:nvPr/>
        </p:nvSpPr>
        <p:spPr>
          <a:xfrm>
            <a:off x="1150938" y="1604963"/>
            <a:ext cx="63341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2.4</a:t>
            </a:r>
            <a:endParaRPr lang="zh-CN" altLang="en-US" sz="2800"/>
          </a:p>
        </p:txBody>
      </p:sp>
      <p:sp>
        <p:nvSpPr>
          <p:cNvPr id="47109" name="矩形 5"/>
          <p:cNvSpPr/>
          <p:nvPr/>
        </p:nvSpPr>
        <p:spPr>
          <a:xfrm>
            <a:off x="871538" y="2862263"/>
            <a:ext cx="37750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物体排开液体的体积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7110" name="矩形 6"/>
          <p:cNvSpPr/>
          <p:nvPr/>
        </p:nvSpPr>
        <p:spPr>
          <a:xfrm>
            <a:off x="2667000" y="3513138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丙丁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7111" name="矩形 7"/>
          <p:cNvSpPr/>
          <p:nvPr/>
        </p:nvSpPr>
        <p:spPr>
          <a:xfrm>
            <a:off x="6613525" y="4789488"/>
            <a:ext cx="15621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2.4×10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  <p:bldP spid="47109" grpId="0"/>
      <p:bldP spid="47110" grpId="0"/>
      <p:bldP spid="4711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131" name="标题 2"/>
          <p:cNvSpPr>
            <a:spLocks noGrp="1"/>
          </p:cNvSpPr>
          <p:nvPr>
            <p:ph type="title" idx="4294967295"/>
          </p:nvPr>
        </p:nvSpPr>
        <p:spPr>
          <a:xfrm>
            <a:off x="508000" y="781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广东）如下图</a:t>
            </a:r>
            <a:r>
              <a:rPr lang="en-US" altLang="zh-CN" sz="2800"/>
              <a:t>1</a:t>
            </a:r>
            <a:r>
              <a:rPr lang="zh-CN" altLang="zh-CN" sz="2800"/>
              <a:t>所示，弹簧测力计通过细线拉着正方体物块缓慢浸入某未知液体中，物块受到的拉力</a:t>
            </a:r>
            <a:r>
              <a:rPr lang="en-US" altLang="zh-CN" sz="2800" i="1"/>
              <a:t>F</a:t>
            </a:r>
            <a:r>
              <a:rPr lang="zh-CN" altLang="zh-CN" sz="2800"/>
              <a:t>与其下表面浸入液体中的深度</a:t>
            </a:r>
            <a:r>
              <a:rPr lang="en-US" altLang="zh-CN" sz="2800" i="1"/>
              <a:t>h</a:t>
            </a:r>
            <a:r>
              <a:rPr lang="zh-CN" altLang="zh-CN" sz="2800"/>
              <a:t>之间的关系如图</a:t>
            </a:r>
            <a:r>
              <a:rPr lang="en-US" altLang="zh-CN" sz="2800"/>
              <a:t>2</a:t>
            </a:r>
            <a:r>
              <a:rPr lang="zh-CN" altLang="zh-CN" sz="2800"/>
              <a:t>所示．则物块受到的重力为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，物块刚好浸没在液体中时其下表面</a:t>
            </a:r>
            <a:br>
              <a:rPr lang="en-US" altLang="zh-CN" sz="2800"/>
            </a:br>
            <a:r>
              <a:rPr lang="zh-CN" altLang="zh-CN" sz="2800"/>
              <a:t>浸入的深度为</a:t>
            </a:r>
            <a:r>
              <a:rPr lang="zh-CN" altLang="zh-CN" sz="2800" u="sng"/>
              <a:t>　　　　　</a:t>
            </a:r>
            <a:r>
              <a:rPr lang="en-US" altLang="zh-CN" sz="2800"/>
              <a:t>cm</a:t>
            </a:r>
            <a:r>
              <a:rPr lang="zh-CN" altLang="zh-CN" sz="2800"/>
              <a:t>，未知</a:t>
            </a:r>
            <a:br>
              <a:rPr lang="en-US" altLang="zh-CN" sz="2800"/>
            </a:br>
            <a:r>
              <a:rPr lang="zh-CN" altLang="zh-CN" sz="2800"/>
              <a:t>液体的密度为</a:t>
            </a:r>
            <a:r>
              <a:rPr lang="zh-CN" altLang="zh-CN" sz="2800" u="sng"/>
              <a:t>　　　　　</a:t>
            </a:r>
            <a:r>
              <a:rPr lang="en-US" altLang="zh-CN" sz="2800"/>
              <a:t>kg/m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endParaRPr lang="zh-CN" altLang="zh-CN" sz="2800"/>
          </a:p>
        </p:txBody>
      </p:sp>
      <p:pic>
        <p:nvPicPr>
          <p:cNvPr id="48132" name="图片 3"/>
          <p:cNvPicPr>
            <a:picLocks noChangeAspect="1"/>
          </p:cNvPicPr>
          <p:nvPr/>
        </p:nvPicPr>
        <p:blipFill>
          <a:blip r:embed="rId2"/>
          <a:srcRect r="78001"/>
          <a:stretch>
            <a:fillRect/>
          </a:stretch>
        </p:blipFill>
        <p:spPr>
          <a:xfrm>
            <a:off x="6072188" y="3562350"/>
            <a:ext cx="2563812" cy="22129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3" name="矩形 5"/>
          <p:cNvSpPr/>
          <p:nvPr/>
        </p:nvSpPr>
        <p:spPr>
          <a:xfrm>
            <a:off x="2847975" y="4725988"/>
            <a:ext cx="14716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0.9×10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8134" name="矩形 6"/>
          <p:cNvSpPr/>
          <p:nvPr/>
        </p:nvSpPr>
        <p:spPr>
          <a:xfrm>
            <a:off x="6704013" y="2805113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15</a:t>
            </a:r>
            <a:endParaRPr lang="zh-CN" altLang="en-US" sz="2800"/>
          </a:p>
        </p:txBody>
      </p:sp>
      <p:sp>
        <p:nvSpPr>
          <p:cNvPr id="48135" name="矩形 7"/>
          <p:cNvSpPr/>
          <p:nvPr/>
        </p:nvSpPr>
        <p:spPr>
          <a:xfrm>
            <a:off x="3311525" y="4070350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3" grpId="0"/>
      <p:bldP spid="48134" grpId="0"/>
      <p:bldP spid="4813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5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2015·</a:t>
            </a:r>
            <a:r>
              <a:rPr lang="zh-CN" altLang="zh-CN" sz="2800"/>
              <a:t>广东）如上图所示，台秤上放置一个装有适量水的烧杯，已知烧杯和水的总质量为</a:t>
            </a:r>
            <a:r>
              <a:rPr lang="en-US" altLang="zh-CN" sz="2800"/>
              <a:t>600   g</a:t>
            </a:r>
            <a:r>
              <a:rPr lang="zh-CN" altLang="zh-CN" sz="2800"/>
              <a:t>，杯的底面积为</a:t>
            </a:r>
            <a:r>
              <a:rPr lang="en-US" altLang="zh-CN" sz="2800"/>
              <a:t>100 cm</a:t>
            </a:r>
            <a:r>
              <a:rPr lang="en-US" altLang="zh-CN" sz="2800" baseline="30000"/>
              <a:t>2</a:t>
            </a:r>
            <a:r>
              <a:rPr lang="zh-CN" altLang="zh-CN" sz="2800"/>
              <a:t>，将一个质量为</a:t>
            </a:r>
            <a:r>
              <a:rPr lang="en-US" altLang="zh-CN" sz="2800"/>
              <a:t>600 g</a:t>
            </a:r>
            <a:r>
              <a:rPr lang="zh-CN" altLang="zh-CN" sz="2800"/>
              <a:t>、体积为</a:t>
            </a:r>
            <a:r>
              <a:rPr lang="en-US" altLang="zh-CN" sz="2800"/>
              <a:t>300 cm</a:t>
            </a:r>
            <a:r>
              <a:rPr lang="en-US" altLang="zh-CN" sz="2800" baseline="30000"/>
              <a:t>3</a:t>
            </a:r>
            <a:r>
              <a:rPr lang="zh-CN" altLang="zh-CN" sz="2800"/>
              <a:t>的长方体实心物体</a:t>
            </a:r>
            <a:r>
              <a:rPr lang="en-US" altLang="zh-CN" sz="2800"/>
              <a:t>A</a:t>
            </a:r>
            <a:r>
              <a:rPr lang="zh-CN" altLang="zh-CN" sz="2800"/>
              <a:t>用细线吊着，然后将其一半浸入烧杯的水中（烧杯的</a:t>
            </a:r>
            <a:br>
              <a:rPr lang="en-US" altLang="zh-CN" sz="2800"/>
            </a:br>
            <a:r>
              <a:rPr lang="zh-CN" altLang="zh-CN" sz="2800"/>
              <a:t>厚度忽略不计，杯内水没有溢出，</a:t>
            </a:r>
            <a:br>
              <a:rPr lang="en-US" altLang="zh-CN" sz="2800"/>
            </a:b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r>
              <a:rPr lang="zh-CN" altLang="zh-CN" sz="2800"/>
              <a:t>则：</a:t>
            </a:r>
            <a:r>
              <a:rPr lang="en-US" altLang="zh-CN" sz="2800"/>
              <a:t>     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9156" name="图片 6"/>
          <p:cNvPicPr>
            <a:picLocks noChangeAspect="1"/>
          </p:cNvPicPr>
          <p:nvPr/>
        </p:nvPicPr>
        <p:blipFill>
          <a:blip r:embed="rId2"/>
          <a:srcRect r="82948"/>
          <a:stretch>
            <a:fillRect/>
          </a:stretch>
        </p:blipFill>
        <p:spPr>
          <a:xfrm>
            <a:off x="5986463" y="3589338"/>
            <a:ext cx="2411412" cy="23860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179" name="标题 3"/>
          <p:cNvSpPr>
            <a:spLocks noGrp="1"/>
          </p:cNvSpPr>
          <p:nvPr>
            <p:ph type="title" idx="4294967295"/>
          </p:nvPr>
        </p:nvSpPr>
        <p:spPr>
          <a:xfrm>
            <a:off x="508000" y="1411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</a:t>
            </a: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）物体</a:t>
            </a:r>
            <a:r>
              <a:rPr lang="en-US" altLang="zh-CN" sz="2800"/>
              <a:t>A</a:t>
            </a:r>
            <a:r>
              <a:rPr lang="zh-CN" altLang="zh-CN" sz="2800"/>
              <a:t>的密度是</a:t>
            </a:r>
            <a:r>
              <a:rPr lang="zh-CN" altLang="zh-CN" sz="2800" u="sng"/>
              <a:t>　　　　　</a:t>
            </a:r>
            <a:r>
              <a:rPr lang="en-US" altLang="zh-CN" sz="2800"/>
              <a:t>g/cm</a:t>
            </a:r>
            <a:r>
              <a:rPr lang="en-US" altLang="zh-CN" sz="2800" baseline="30000"/>
              <a:t>3</a:t>
            </a:r>
            <a:r>
              <a:rPr lang="zh-CN" altLang="zh-CN" sz="2800"/>
              <a:t>，当物体</a:t>
            </a:r>
            <a:r>
              <a:rPr lang="en-US" altLang="zh-CN" sz="2800"/>
              <a:t>A</a:t>
            </a:r>
            <a:r>
              <a:rPr lang="zh-CN" altLang="zh-CN" sz="2800"/>
              <a:t>的一半浸入水中后，如图，水对烧杯底部的压强增大了</a:t>
            </a:r>
            <a:r>
              <a:rPr lang="zh-CN" altLang="zh-CN" sz="2800" u="sng"/>
              <a:t>　　　　　</a:t>
            </a:r>
            <a:r>
              <a:rPr lang="en-US" altLang="zh-CN" sz="2800"/>
              <a:t>Pa.    </a:t>
            </a:r>
            <a:br>
              <a:rPr lang="zh-CN" altLang="zh-CN" sz="2800"/>
            </a:br>
            <a:r>
              <a:rPr lang="en-US" altLang="zh-CN" sz="2800"/>
              <a:t>  </a:t>
            </a: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）物体</a:t>
            </a:r>
            <a:r>
              <a:rPr lang="en-US" altLang="zh-CN" sz="2800"/>
              <a:t>A</a:t>
            </a:r>
            <a:r>
              <a:rPr lang="zh-CN" altLang="zh-CN" sz="2800"/>
              <a:t>所受的浮力为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，细线对物体</a:t>
            </a:r>
            <a:r>
              <a:rPr lang="en-US" altLang="zh-CN" sz="2800"/>
              <a:t>A</a:t>
            </a:r>
            <a:r>
              <a:rPr lang="zh-CN" altLang="zh-CN" sz="2800"/>
              <a:t>的拉力为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，台秤的示数为</a:t>
            </a:r>
            <a:br>
              <a:rPr lang="en-US" altLang="zh-CN" sz="2800"/>
            </a:br>
            <a:r>
              <a:rPr lang="zh-CN" altLang="zh-CN" sz="2800" u="sng"/>
              <a:t>　　　　</a:t>
            </a:r>
            <a:r>
              <a:rPr lang="en-US" altLang="zh-CN" sz="2800"/>
              <a:t>N</a:t>
            </a:r>
            <a:r>
              <a:rPr lang="zh-CN" altLang="zh-CN" sz="2800"/>
              <a:t>，此时烧杯对台秤的压强为</a:t>
            </a:r>
            <a:r>
              <a:rPr lang="zh-CN" altLang="zh-CN" sz="2800" u="sng"/>
              <a:t>　　　　</a:t>
            </a:r>
            <a:r>
              <a:rPr lang="en-US" altLang="zh-CN" sz="2800"/>
              <a:t>Pa.</a:t>
            </a:r>
            <a:endParaRPr lang="zh-CN" altLang="en-US" sz="2800"/>
          </a:p>
        </p:txBody>
      </p:sp>
      <p:sp>
        <p:nvSpPr>
          <p:cNvPr id="50180" name="矩形 2"/>
          <p:cNvSpPr/>
          <p:nvPr/>
        </p:nvSpPr>
        <p:spPr>
          <a:xfrm>
            <a:off x="4645025" y="1511300"/>
            <a:ext cx="36353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en-US" sz="2800"/>
          </a:p>
        </p:txBody>
      </p:sp>
      <p:sp>
        <p:nvSpPr>
          <p:cNvPr id="50181" name="矩形 5"/>
          <p:cNvSpPr/>
          <p:nvPr/>
        </p:nvSpPr>
        <p:spPr>
          <a:xfrm>
            <a:off x="1800225" y="2773363"/>
            <a:ext cx="7223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150</a:t>
            </a:r>
            <a:endParaRPr lang="zh-CN" altLang="en-US" sz="2800"/>
          </a:p>
        </p:txBody>
      </p:sp>
      <p:sp>
        <p:nvSpPr>
          <p:cNvPr id="50182" name="矩形 6"/>
          <p:cNvSpPr/>
          <p:nvPr/>
        </p:nvSpPr>
        <p:spPr>
          <a:xfrm>
            <a:off x="5368925" y="3414713"/>
            <a:ext cx="6334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1.5</a:t>
            </a:r>
            <a:endParaRPr lang="zh-CN" altLang="en-US" sz="2800"/>
          </a:p>
        </p:txBody>
      </p:sp>
      <p:sp>
        <p:nvSpPr>
          <p:cNvPr id="50183" name="矩形 7"/>
          <p:cNvSpPr/>
          <p:nvPr/>
        </p:nvSpPr>
        <p:spPr>
          <a:xfrm>
            <a:off x="3500438" y="4048125"/>
            <a:ext cx="6334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4.5</a:t>
            </a:r>
            <a:endParaRPr lang="zh-CN" altLang="en-US" sz="2800"/>
          </a:p>
        </p:txBody>
      </p:sp>
      <p:sp>
        <p:nvSpPr>
          <p:cNvPr id="50184" name="矩形 8"/>
          <p:cNvSpPr/>
          <p:nvPr/>
        </p:nvSpPr>
        <p:spPr>
          <a:xfrm>
            <a:off x="973138" y="4700588"/>
            <a:ext cx="6334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7.5</a:t>
            </a:r>
            <a:endParaRPr lang="zh-CN" altLang="en-US" sz="2800"/>
          </a:p>
        </p:txBody>
      </p:sp>
      <p:sp>
        <p:nvSpPr>
          <p:cNvPr id="50185" name="矩形 9"/>
          <p:cNvSpPr/>
          <p:nvPr/>
        </p:nvSpPr>
        <p:spPr>
          <a:xfrm>
            <a:off x="6921500" y="4700588"/>
            <a:ext cx="7239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750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0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0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0" grpId="0"/>
      <p:bldP spid="50181" grpId="0"/>
      <p:bldP spid="50182" grpId="0"/>
      <p:bldP spid="50183" grpId="0"/>
      <p:bldP spid="50184" grpId="0"/>
      <p:bldP spid="5018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3" name="标题 3"/>
          <p:cNvSpPr>
            <a:spLocks noGrp="1"/>
          </p:cNvSpPr>
          <p:nvPr>
            <p:ph type="title" idx="4294967295"/>
          </p:nvPr>
        </p:nvSpPr>
        <p:spPr>
          <a:xfrm>
            <a:off x="508000" y="12779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2016·</a:t>
            </a:r>
            <a:r>
              <a:rPr lang="zh-CN" altLang="zh-CN" sz="2800"/>
              <a:t>广东）如图</a:t>
            </a:r>
            <a:r>
              <a:rPr lang="en-US" altLang="zh-CN" sz="2800"/>
              <a:t>1</a:t>
            </a:r>
            <a:r>
              <a:rPr lang="zh-CN" altLang="zh-CN" sz="2800"/>
              <a:t>所示，图</a:t>
            </a:r>
            <a:r>
              <a:rPr lang="en-US" altLang="zh-CN" sz="2800"/>
              <a:t>A</a:t>
            </a:r>
            <a:r>
              <a:rPr lang="zh-CN" altLang="zh-CN" sz="2800"/>
              <a:t>、</a:t>
            </a:r>
            <a:r>
              <a:rPr lang="en-US" altLang="zh-CN" sz="2800"/>
              <a:t>B</a:t>
            </a:r>
            <a:r>
              <a:rPr lang="zh-CN" altLang="zh-CN" sz="2800"/>
              <a:t>、</a:t>
            </a:r>
            <a:r>
              <a:rPr lang="en-US" altLang="zh-CN" sz="2800"/>
              <a:t>C</a:t>
            </a:r>
            <a:r>
              <a:rPr lang="zh-CN" altLang="zh-CN" sz="2800"/>
              <a:t>、</a:t>
            </a:r>
            <a:r>
              <a:rPr lang="en-US" altLang="zh-CN" sz="2800"/>
              <a:t>D</a:t>
            </a:r>
            <a:r>
              <a:rPr lang="zh-CN" altLang="zh-CN" sz="2800"/>
              <a:t>、</a:t>
            </a:r>
            <a:r>
              <a:rPr lang="en-US" altLang="zh-CN" sz="2800"/>
              <a:t>E</a:t>
            </a:r>
            <a:r>
              <a:rPr lang="zh-CN" altLang="zh-CN" sz="2800"/>
              <a:t>是</a:t>
            </a:r>
            <a:r>
              <a:rPr lang="en-US" altLang="zh-CN" sz="2800"/>
              <a:t>“</a:t>
            </a:r>
            <a:r>
              <a:rPr lang="zh-CN" altLang="zh-CN" sz="2800"/>
              <a:t>探究浮力大小跟排开液体所受重力的关系</a:t>
            </a:r>
            <a:r>
              <a:rPr lang="en-US" altLang="zh-CN" sz="2800"/>
              <a:t>”</a:t>
            </a:r>
            <a:r>
              <a:rPr lang="zh-CN" altLang="zh-CN" sz="2800"/>
              <a:t>实验的五个步骤．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120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863" y="3333750"/>
            <a:ext cx="7802562" cy="20748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27" name="标题 3"/>
          <p:cNvSpPr>
            <a:spLocks noGrp="1"/>
          </p:cNvSpPr>
          <p:nvPr>
            <p:ph type="title" idx="4294967295"/>
          </p:nvPr>
        </p:nvSpPr>
        <p:spPr>
          <a:xfrm>
            <a:off x="508000" y="17097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zh-CN" altLang="zh-CN" sz="2800" u="sng"/>
              <a:t>　　　　　</a:t>
            </a:r>
            <a:r>
              <a:rPr lang="zh-CN" altLang="zh-CN" sz="2800"/>
              <a:t>两步骤可计算出圆柱体物块浸没在水中时受到的浮力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r>
              <a:rPr lang="zh-CN" altLang="zh-CN" sz="2800" u="sng"/>
              <a:t>　　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两步骤可得出物块排开水所受的重力</a:t>
            </a:r>
            <a:r>
              <a:rPr lang="en-US" altLang="zh-CN" sz="2800" i="1"/>
              <a:t>G</a:t>
            </a:r>
            <a:r>
              <a:rPr lang="zh-CN" altLang="zh-CN" sz="2800" baseline="-25000"/>
              <a:t>排．</a:t>
            </a:r>
            <a:r>
              <a:rPr lang="zh-CN" altLang="zh-CN" sz="2800"/>
              <a:t>比较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与</a:t>
            </a:r>
            <a:r>
              <a:rPr lang="en-US" altLang="zh-CN" sz="2800" i="1"/>
              <a:t>G</a:t>
            </a:r>
            <a:r>
              <a:rPr lang="zh-CN" altLang="zh-CN" sz="2800" baseline="-25000"/>
              <a:t>排</a:t>
            </a:r>
            <a:r>
              <a:rPr lang="zh-CN" altLang="zh-CN" sz="2800"/>
              <a:t>，可以得到浮力的大小跟物块排开水所受重力的关系．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2228" name="矩形 2"/>
          <p:cNvSpPr/>
          <p:nvPr/>
        </p:nvSpPr>
        <p:spPr>
          <a:xfrm>
            <a:off x="1803400" y="1819275"/>
            <a:ext cx="10429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、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800"/>
          </a:p>
        </p:txBody>
      </p:sp>
      <p:sp>
        <p:nvSpPr>
          <p:cNvPr id="52229" name="矩形 5"/>
          <p:cNvSpPr/>
          <p:nvPr/>
        </p:nvSpPr>
        <p:spPr>
          <a:xfrm>
            <a:off x="5141913" y="2439988"/>
            <a:ext cx="6334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1.2</a:t>
            </a:r>
            <a:endParaRPr lang="zh-CN" altLang="en-US" sz="2800"/>
          </a:p>
        </p:txBody>
      </p:sp>
      <p:sp>
        <p:nvSpPr>
          <p:cNvPr id="52230" name="矩形 6"/>
          <p:cNvSpPr/>
          <p:nvPr/>
        </p:nvSpPr>
        <p:spPr>
          <a:xfrm>
            <a:off x="7083425" y="2439988"/>
            <a:ext cx="10223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、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E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52228" grpId="0"/>
      <p:bldP spid="52229" grpId="0"/>
      <p:bldP spid="5223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3251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）如图</a:t>
            </a:r>
            <a:r>
              <a:rPr lang="en-US" altLang="zh-CN" sz="2800"/>
              <a:t>2</a:t>
            </a:r>
            <a:r>
              <a:rPr lang="zh-CN" altLang="zh-CN" sz="2800"/>
              <a:t>所示是圆柱体物块从水面缓慢浸入水中时，根据实验数据描绘出弹簧测力计示数</a:t>
            </a:r>
            <a:r>
              <a:rPr lang="en-US" altLang="zh-CN" sz="2800" i="1"/>
              <a:t>F</a:t>
            </a:r>
            <a:r>
              <a:rPr lang="zh-CN" altLang="zh-CN" sz="2800"/>
              <a:t>随物块浸入深度</a:t>
            </a:r>
            <a:r>
              <a:rPr lang="en-US" altLang="zh-CN" sz="2800" i="1"/>
              <a:t>h</a:t>
            </a:r>
            <a:r>
              <a:rPr lang="zh-CN" altLang="zh-CN" sz="2800"/>
              <a:t>变化的关系图像．</a:t>
            </a:r>
            <a:br>
              <a:rPr lang="zh-CN" altLang="zh-CN" sz="2800"/>
            </a:br>
            <a:r>
              <a:rPr lang="zh-CN" altLang="zh-CN" sz="2800"/>
              <a:t>分析图像可得：当物块没有浸没之前，</a:t>
            </a:r>
            <a:r>
              <a:rPr lang="en-US" altLang="zh-CN" sz="2800" i="1"/>
              <a:t>h</a:t>
            </a:r>
            <a:r>
              <a:rPr lang="zh-CN" altLang="zh-CN" sz="2800"/>
              <a:t>增大时，弹簧测力计示数 </a:t>
            </a:r>
            <a:r>
              <a:rPr lang="zh-CN" altLang="zh-CN" sz="2800" u="sng"/>
              <a:t>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r>
              <a:rPr lang="zh-CN" altLang="zh-CN" sz="2800"/>
              <a:t>当</a:t>
            </a:r>
            <a:r>
              <a:rPr lang="en-US" altLang="zh-CN" sz="2800" i="1"/>
              <a:t>h</a:t>
            </a:r>
            <a:r>
              <a:rPr lang="zh-CN" altLang="zh-CN" sz="2800"/>
              <a:t>＝</a:t>
            </a:r>
            <a:r>
              <a:rPr lang="en-US" altLang="zh-CN" sz="2800"/>
              <a:t>4 cm</a:t>
            </a:r>
            <a:r>
              <a:rPr lang="zh-CN" altLang="zh-CN" sz="2800"/>
              <a:t>时，物块所受的浮力为</a:t>
            </a:r>
            <a:r>
              <a:rPr lang="zh-CN" altLang="zh-CN" sz="2800" u="sng"/>
              <a:t>　　</a:t>
            </a:r>
            <a:r>
              <a:rPr lang="en-US" altLang="zh-CN" sz="2800" u="sng"/>
              <a:t> </a:t>
            </a:r>
            <a:r>
              <a:rPr lang="zh-CN" altLang="zh-CN" sz="2800" u="sng"/>
              <a:t>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en-US" altLang="zh-CN" sz="2800"/>
              <a:t>N</a:t>
            </a:r>
            <a:r>
              <a:rPr lang="zh-CN" altLang="zh-CN" sz="2800"/>
              <a:t>，浸没后，</a:t>
            </a:r>
            <a:r>
              <a:rPr lang="en-US" altLang="zh-CN" sz="2800" i="1"/>
              <a:t>h</a:t>
            </a:r>
            <a:r>
              <a:rPr lang="zh-CN" altLang="zh-CN" sz="2800"/>
              <a:t>继续增大时，弹簧测力计示数为</a:t>
            </a:r>
            <a:br>
              <a:rPr lang="en-US" altLang="zh-CN" sz="2800"/>
            </a:br>
            <a:r>
              <a:rPr lang="zh-CN" altLang="zh-CN" sz="2800" u="sng"/>
              <a:t>　　　　</a:t>
            </a:r>
            <a:r>
              <a:rPr lang="en-US" altLang="zh-CN" sz="2800"/>
              <a:t>N</a:t>
            </a:r>
            <a:r>
              <a:rPr lang="zh-CN" altLang="zh-CN" sz="2800"/>
              <a:t>，该圆柱体物块的高度是</a:t>
            </a:r>
            <a:r>
              <a:rPr lang="zh-CN" altLang="zh-CN" sz="2800" u="sng"/>
              <a:t>　　　　</a:t>
            </a:r>
            <a:r>
              <a:rPr lang="en-US" altLang="zh-CN" sz="2800"/>
              <a:t>cm.</a:t>
            </a:r>
            <a:endParaRPr lang="zh-CN" altLang="en-US" sz="2800"/>
          </a:p>
        </p:txBody>
      </p:sp>
      <p:sp>
        <p:nvSpPr>
          <p:cNvPr id="53252" name="矩形 1"/>
          <p:cNvSpPr/>
          <p:nvPr/>
        </p:nvSpPr>
        <p:spPr>
          <a:xfrm>
            <a:off x="6327775" y="5478463"/>
            <a:ext cx="7223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3253" name="矩形 2"/>
          <p:cNvSpPr/>
          <p:nvPr/>
        </p:nvSpPr>
        <p:spPr>
          <a:xfrm>
            <a:off x="3362325" y="3533775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变小</a:t>
            </a:r>
            <a:endParaRPr lang="zh-CN" altLang="en-US" sz="2800"/>
          </a:p>
        </p:txBody>
      </p:sp>
      <p:sp>
        <p:nvSpPr>
          <p:cNvPr id="53254" name="矩形 5"/>
          <p:cNvSpPr/>
          <p:nvPr/>
        </p:nvSpPr>
        <p:spPr>
          <a:xfrm>
            <a:off x="7137400" y="4171950"/>
            <a:ext cx="6334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0.8</a:t>
            </a:r>
            <a:endParaRPr lang="zh-CN" altLang="en-US" sz="2800"/>
          </a:p>
        </p:txBody>
      </p:sp>
      <p:sp>
        <p:nvSpPr>
          <p:cNvPr id="53255" name="矩形 6"/>
          <p:cNvSpPr/>
          <p:nvPr/>
        </p:nvSpPr>
        <p:spPr>
          <a:xfrm>
            <a:off x="1160463" y="5451475"/>
            <a:ext cx="36353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53252" grpId="0"/>
      <p:bldP spid="53253" grpId="0"/>
      <p:bldP spid="53254" grpId="0"/>
      <p:bldP spid="5325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4275" name="标题 3"/>
          <p:cNvSpPr>
            <a:spLocks noGrp="1"/>
          </p:cNvSpPr>
          <p:nvPr>
            <p:ph type="title" idx="4294967295"/>
          </p:nvPr>
        </p:nvSpPr>
        <p:spPr>
          <a:xfrm>
            <a:off x="508000" y="7191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2014·</a:t>
            </a:r>
            <a:r>
              <a:rPr lang="zh-CN" altLang="zh-CN" sz="2800"/>
              <a:t>广东）建设中的港珠澳大桥由桥梁和海底隧道组成，隧道由一节一节用钢筋混凝土做成的空心沉管连接而成，如下图所示，建造隧道时，先将沉管两端密封，如同一个巨大的长方体空心箱子，然后让其漂浮在海面上，再用船将密封沉管拖到预定海面上，向其内部灌水使之沉入海底。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427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6850" y="4641850"/>
            <a:ext cx="6416675" cy="17970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299" name="标题 3"/>
          <p:cNvSpPr>
            <a:spLocks noGrp="1"/>
          </p:cNvSpPr>
          <p:nvPr>
            <p:ph type="title" idx="4294967295"/>
          </p:nvPr>
        </p:nvSpPr>
        <p:spPr>
          <a:xfrm>
            <a:off x="508000" y="14986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设某一节密封长方形沉管的长、宽、高分别是</a:t>
            </a:r>
            <a:br>
              <a:rPr lang="en-US" altLang="zh-CN" sz="2800"/>
            </a:br>
            <a:r>
              <a:rPr lang="en-US" altLang="zh-CN" sz="2800"/>
              <a:t>180 m</a:t>
            </a:r>
            <a:r>
              <a:rPr lang="zh-CN" altLang="zh-CN" sz="2800"/>
              <a:t>，</a:t>
            </a:r>
            <a:r>
              <a:rPr lang="en-US" altLang="zh-CN" sz="2800"/>
              <a:t>35 m</a:t>
            </a:r>
            <a:r>
              <a:rPr lang="zh-CN" altLang="zh-CN" sz="2800"/>
              <a:t>，</a:t>
            </a:r>
            <a:r>
              <a:rPr lang="en-US" altLang="zh-CN" sz="2800"/>
              <a:t>10 m</a:t>
            </a:r>
            <a:r>
              <a:rPr lang="zh-CN" altLang="zh-CN" sz="2800"/>
              <a:t>，总质量为</a:t>
            </a:r>
            <a:r>
              <a:rPr lang="en-US" altLang="zh-CN" sz="2800"/>
              <a:t>6×10</a:t>
            </a:r>
            <a:r>
              <a:rPr lang="en-US" altLang="zh-CN" sz="2800" baseline="30000"/>
              <a:t>7</a:t>
            </a:r>
            <a:r>
              <a:rPr lang="en-US" altLang="zh-CN" sz="2800"/>
              <a:t> kg</a:t>
            </a:r>
            <a:r>
              <a:rPr lang="zh-CN" altLang="zh-CN" sz="2800"/>
              <a:t>（海水密度取</a:t>
            </a:r>
            <a:r>
              <a:rPr lang="en-US" altLang="zh-CN" sz="2800"/>
              <a:t>1.0×10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zh-CN" altLang="zh-CN" sz="2800"/>
              <a:t>，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）漂浮在海面上的密封沉管，在灌水前受到的浮力</a:t>
            </a:r>
            <a:r>
              <a:rPr lang="en-US" altLang="zh-CN" sz="2800" i="1"/>
              <a:t>F</a:t>
            </a:r>
            <a:r>
              <a:rPr lang="zh-CN" altLang="zh-CN" sz="2800" baseline="-25000"/>
              <a:t>浮</a:t>
            </a:r>
            <a:r>
              <a:rPr lang="zh-CN" altLang="zh-CN" sz="2800"/>
              <a:t>＝</a:t>
            </a:r>
            <a:r>
              <a:rPr lang="zh-CN" altLang="zh-CN" sz="2800" u="sng"/>
              <a:t>　　　　　　　</a:t>
            </a:r>
            <a:r>
              <a:rPr lang="en-US" altLang="zh-CN" sz="2800"/>
              <a:t>N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5300" name="矩形 1"/>
          <p:cNvSpPr/>
          <p:nvPr/>
        </p:nvSpPr>
        <p:spPr>
          <a:xfrm>
            <a:off x="2767013" y="4140200"/>
            <a:ext cx="12033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00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6323" name="标题 3"/>
          <p:cNvSpPr>
            <a:spLocks noGrp="1"/>
          </p:cNvSpPr>
          <p:nvPr>
            <p:ph type="title" idx="4294967295"/>
          </p:nvPr>
        </p:nvSpPr>
        <p:spPr>
          <a:xfrm>
            <a:off x="508000" y="14605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）在对密封沉管灌水使其下沉过程中，其下表面受到海水的压强大小将</a:t>
            </a:r>
            <a:r>
              <a:rPr lang="zh-CN" altLang="zh-CN" sz="2800" u="sng"/>
              <a:t>　　　　　</a:t>
            </a:r>
            <a:r>
              <a:rPr lang="zh-CN" altLang="zh-CN" sz="2800"/>
              <a:t>，当密封沉管上表面刚好水平浸没在海水中时，注入的海水至少为</a:t>
            </a:r>
            <a:r>
              <a:rPr lang="zh-CN" altLang="zh-CN" sz="2800" u="sng"/>
              <a:t>　　　　　　　</a:t>
            </a:r>
            <a:r>
              <a:rPr lang="en-US" altLang="zh-CN" sz="2800"/>
              <a:t>kg</a:t>
            </a:r>
            <a:r>
              <a:rPr lang="zh-CN" altLang="zh-CN" sz="2800"/>
              <a:t>，此时其下表面受到海水的压力等于</a:t>
            </a:r>
            <a:r>
              <a:rPr lang="zh-CN" altLang="zh-CN" sz="2800" u="sng"/>
              <a:t>　　　　　　　</a:t>
            </a:r>
            <a:r>
              <a:rPr lang="en-US" altLang="zh-CN" sz="2800"/>
              <a:t>N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6324" name="矩形 1"/>
          <p:cNvSpPr/>
          <p:nvPr/>
        </p:nvSpPr>
        <p:spPr>
          <a:xfrm>
            <a:off x="2181225" y="4114800"/>
            <a:ext cx="147161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6.3×10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6325" name="矩形 5"/>
          <p:cNvSpPr/>
          <p:nvPr/>
        </p:nvSpPr>
        <p:spPr>
          <a:xfrm>
            <a:off x="4938713" y="218440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变大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6326" name="矩形 6"/>
          <p:cNvSpPr/>
          <p:nvPr/>
        </p:nvSpPr>
        <p:spPr>
          <a:xfrm>
            <a:off x="1500188" y="3490913"/>
            <a:ext cx="15621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  <p:bldP spid="56324" grpId="0"/>
      <p:bldP spid="56325" grpId="0"/>
      <p:bldP spid="5632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347" name="标题 3"/>
          <p:cNvSpPr>
            <a:spLocks noGrp="1"/>
          </p:cNvSpPr>
          <p:nvPr>
            <p:ph type="title" idx="4294967295"/>
          </p:nvPr>
        </p:nvSpPr>
        <p:spPr>
          <a:xfrm>
            <a:off x="508000" y="13731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）当密封沉管灌水下沉到海底后，将其下半部分埋入海底的泥沙中，再将灌入其中的海水全部抽出，此时空心密封沉管不会再上浮，请用浮力的知识来解释其原因。</a:t>
            </a:r>
            <a:br>
              <a:rPr lang="zh-CN" altLang="zh-CN" sz="2800"/>
            </a:br>
            <a:r>
              <a:rPr lang="zh-CN" altLang="zh-CN" sz="2800"/>
              <a:t>答：</a:t>
            </a:r>
            <a:r>
              <a:rPr lang="en-US" altLang="zh-CN" sz="2800"/>
              <a:t>_______________________________________</a:t>
            </a:r>
            <a:br>
              <a:rPr lang="en-US" altLang="zh-CN" sz="2800"/>
            </a:br>
            <a:r>
              <a:rPr lang="en-US" altLang="zh-CN" sz="2800"/>
              <a:t>        _________________________________.</a:t>
            </a:r>
            <a:endParaRPr lang="zh-CN" altLang="zh-CN" sz="2800"/>
          </a:p>
        </p:txBody>
      </p:sp>
      <p:sp>
        <p:nvSpPr>
          <p:cNvPr id="57348" name="矩形 1"/>
          <p:cNvSpPr/>
          <p:nvPr/>
        </p:nvSpPr>
        <p:spPr>
          <a:xfrm>
            <a:off x="1223963" y="3890963"/>
            <a:ext cx="6883400" cy="1312862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下表面不受海水的压力，根据浮力的产生原因，沉管不再受海水的浮力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pic>
        <p:nvPicPr>
          <p:cNvPr id="57349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950700" y="112395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  <p:bldP spid="57348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224</Paragraphs>
  <Slides>55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baseType="lpstr" size="64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1.定义：浸入液体（气体）的物体都受到液体（气体）对它　　　　　的力．2.产生原因：液（气）体对物体上下表面产生的压力　　　　　，即F浮＝F下表面－F上表面．（1）深埋泥底的桥墩和木桩F下表面＝0，则桥墩和木桩受到浮力F浮＝　　　　　；（2）漂浮物体F上表面＝0，则物体受到浮力F浮＝　　　　　．</vt:lpstr>
      <vt:lpstr>3.称量法：如下图所示，先用弹簧测力计测出物体在空气中的重力G，再将物体挂在弹簧测力计下浸入水中，拉力为F，则浮力F浮＝　　　　　．</vt:lpstr>
      <vt:lpstr>4.影响浮力大小的因素：物体在液体中受到的浮力大小，与它浸在液体中的　　　　　和液体的　　　　　有关．与物体的重量、形状、密度，浸没的深度无关．</vt:lpstr>
      <vt:lpstr>1.内容：浸入液体里的物体受到向上的浮力，浮力的大小等于它____________________________．2.公式：F浮＝　　　　＝　　　　＝　　　　．单位：浮力F浮　　　　；物体排开的液体受到的重力G排　　　；物体排开的液体的质量 m排　　　；</vt:lpstr>
      <vt:lpstr> 液体密度ρ液　　　　　；物体排开液体的体积V排　　　　　，1 cm3＝10－6 m3.说明：（1）物体一部分浸入液体中时V排＜V物；物体全部浸没在液体中时V排＝V物；（2）浮力只与　　　　　　和____________________________有关．</vt:lpstr>
      <vt:lpstr>3.适用条件：液体（或气体）.4.变形式：（1）求物体排开液体的体积V排＝　　　　　；（2）求液体密度ρ液＝　　　　　．</vt:lpstr>
      <vt:lpstr>一　  浮力的影响因素　          （2020·青岛）探究浮力的大小跟哪些因素有关的实验情形如图所示，其中所用金属块a和塑料块b的密度不同，但重力均为1.6 N．下列分析正确的是（　　）A．金属块a浸没在水中时，受到浮力的大小为0.3 NB．利用甲、乙，可以探究浮力的大小与物体体积的关系C．利用乙、丙，可以探究浮力的大小与物体密度的关系D．利用丙、丁，可以探究浮力的大小与液体密度的关系</vt:lpstr>
      <vt:lpstr>【点拔】浮力大小的影响因素：①液体密度；②排开液体的体积．实验探究时采用的是控制变量法，哪个因素不同，就研究哪个因素．</vt:lpstr>
      <vt:lpstr>               （2020·十堰）为了检验“浸没在液体中的固体所受浮力与固体形状有关”的猜想是否正确，小明选用了弹簧测力计、细线、装有适量水的大烧杯和50 g橡皮泥块．（1）将橡皮泥块捏成长方体，用细线系住挂在弹簧测力计上，并浸没于水中．弹簧测力计示数为0.3 N，这时橡皮泥块受到水的浮力为　　　　　N（g取10 N/kg）.</vt:lpstr>
      <vt:lpstr>（2）取出橡皮泥块捏成圆柱体，再浸没于水中的不同深度，弹簧测力计示数均为0.3 N，说明：浮力的大小与物体浸没的深度　　　　　（选填“有关”或“无关”）.（3）小明的实验证明，上述猜想是　　　　（选填“错误”或“正确”）的．</vt:lpstr>
      <vt:lpstr>二　  浮力大小的计算　          （2020·黔南州）如右图，重为5 N，体积为0.2×10－3 m3的物体用细线系在弹簧测力计的挂钩上，将它浸没在水中，物体受到的浮力是　　　　　N， 静止时弹簧测力计的示数是　　　　　N （g＝10 N/kg）.</vt:lpstr>
      <vt:lpstr>【点拔】计算浮力的方法：（1）称重法：F浮＝G物－F拉；（2）平衡法：物体漂浮或悬浮时，F浮＝G物；（3）公式法：F浮＝G排＝m排g＝ρ液gV排；（4）定义法：F浮＝F下表面－F上表面．</vt:lpstr>
      <vt:lpstr>                （2020·甘孜州）如图甲所示，小聪课余时间用弹簧测力计做浮力实验．他用弹簧测力计挂着实心圆柱体，圆柱体浸没在水中且不与容器壁接触，然后将其缓慢拉出水面，弹簧测力计示数随圆柱体上升距离的变化情况如图乙，g取10 N/kg，则圆柱体的重力为　　　　　N，圆柱体受到的最大浮力是　　　　　N.</vt:lpstr>
      <vt:lpstr>三　  利用浮力求密度　           （2020·常州）创新小组自制简易“浸没式液体密度计”，过程为：①将一实心小球悬挂在弹簧测力计下方，示数如图甲所示；②将小球浸没在水中，弹簧测力计示数如图乙所示；③将小球浸没在某未知液体中，弹簧测力计示数如图丙所示；</vt:lpstr>
      <vt:lpstr>已知ρ水＝1×103 kg/m3，取10 N/kg，问：（1）该小球的密度有多大？</vt:lpstr>
      <vt:lpstr>（2）未知液体的密度有多大？</vt:lpstr>
      <vt:lpstr>PowerPoint Presentation</vt:lpstr>
      <vt:lpstr>PowerPoint Presentation</vt:lpstr>
      <vt:lpstr>                小桂将一边长为10 cm的正方体木块放入装水的容器中，测得木块静止时浸入水中的深度为8 cm，如图所示．已知水的密度为1×103 kg/m3，求：（1）木块在水中受到的浮力是多大？（2）此木块的质量是多少？（3）木块的密度多大？</vt:lpstr>
      <vt:lpstr>（1）木块在水中受到的浮力是多大？</vt:lpstr>
      <vt:lpstr>（2）此木块的质量是多少？（3）木块的密度多大？</vt:lpstr>
      <vt:lpstr>一　  探究浮力大小的影响因素　           在探究“浮力的大小与什么因素有关”的实验中，小明进行实验时提出如下猜想：猜想1：浮力的大小可能与液体的密度有关；猜想2：浮力的大小可能与排开液体的体积有关；猜想3：浮力的大小可能与物体浸没的深度有关；猜想4：浮力的大小可能与物体重力有关．</vt:lpstr>
      <vt:lpstr>为了验证上述猜想，小明做了如下图所示的实验：（1）由图①④⑦可验证猜想　　　　　是正确的，图⑦中铜块受到的浮力为　　　　　N，方向为　　　　　．</vt:lpstr>
      <vt:lpstr>（2）为了验证猜想2是否正确，可选用图　　　　.　进行操作，由图示过程可知弹簧测力计的示数随着排开水体积的增大逐渐　　　　　，说明铜块受到的浮力逐渐　　　　　．（后两空均选填“变大”“变小”或“不变”）（3）铜块的位置从④→⑤的过程中，弹簧测力计的示数不变，说明铜块受到的浮力　　　　　，可以验证猜想　　　　　是错误的．</vt:lpstr>
      <vt:lpstr>（4）为了验证猜想4，实验中铜块和铝块的体积应　　　　　（选填“相同”或“不相同”），比较图①②④⑥可知物体所受浮力跟物体重力　　　　（选填“有关”或“无关”）.（5）该实验探究主要运用的科学探究方法是　　　　　　　，实验中选用不同液体进行了多次实验，其目的是　　　　　　　　．</vt:lpstr>
      <vt:lpstr>（6）下列能正确反映水面刚好接触铜块下表面开始到图⑤位置时，弹簧测力计的示数F与铜块下表面到水面距离h关系的图像是　　　　　．     A                       B                       C                       D</vt:lpstr>
      <vt:lpstr> （7）通过图中提供的实验数据，小明计算出铜块的体积为　　　　　m3，铜块的密度为　　　　.　kg/m3，盐水的密度为　　　　　kg/m3.（g取10 N/kg）（8）铜块浸没后与放入之前相比，容器底面所受水的压强　　　　　（选填“变大”或“变小”），容器对水平地面的压力增加了　　　　　N.</vt:lpstr>
      <vt:lpstr>【点拔】（1）物体浸没前，浸入的深度增加，排开液体的体积越大，浮力越大；物体浸没后，排开液体的体积不变，浮力不变，故浸没后，浮力与深度无关；（2）浸入液体中的物体，在未碰到容器底前，液体对容器底增加的压力大小等于物体受到的浮力．</vt:lpstr>
      <vt:lpstr>二　  探究浮力大小与排开液体所受重力的关系　          小华同学做“探究浮力的大小跟排开液体所受重力的关系”：（1）实验操作步骤如图所示，其中　　　　　图装置有误，应如何改正？　　　　　　   　　 　．改正后最合理的实验步骤顺序是　　　　　　　．</vt:lpstr>
      <vt:lpstr>（2）物块所受浮力可由　　　　　两个步骤测出，为　　　　　N；排开水的重力可由　　　　.　两个步骤测出，为　　　　　N.（3）分析实验数据，可初步得出结论________________________________________________________________________．</vt:lpstr>
      <vt:lpstr>（4）同组的小丽认为实验还没有结束，理由是__________________________________________，接下来的实验操作应该是__________________________________________．</vt:lpstr>
      <vt:lpstr>（5）若物体的体积为10－4 m3，则当物体浸没在水中时受到的浮力为　　　　　N．（g取10 N/kg）（6）若物体在浓盐水中漂浮，则排开浓盐水的质量　　　　　排开水的质量．</vt:lpstr>
      <vt:lpstr>1.物体的下表面有液体，产生向上的压力时才受到浮力．2.物体受到的浮力跟物体浸没在液体中的深度无关．</vt:lpstr>
      <vt:lpstr>1.如下图情景中没有受到浮力的物体是（　　）A．航行的“辽宁号”    		B．下潜的“蛟龙号”      C．遨游的“天宫二号”      	D．升空的热气球</vt:lpstr>
      <vt:lpstr>2.关于桥墩在河水中所受浮力的情况，下列说法中正确的是（　　）A．水中的桥墩不受水的浮力             B．河水涨时，桥墩所受浮力减小C．河水涨时，桥墩所受浮力增大            D．河水涨时，桥墩所受浮力大小不变</vt:lpstr>
      <vt:lpstr>3.四个体积、形状相同的小球而材质不同的小球，把他们放入水中静止后的情况如下图所示，则它们在水中所受浮力相等的是（　　）A．甲和乙         	 B．乙和丙                C．丙和丁            	D．乙和丁</vt:lpstr>
      <vt:lpstr>4.（2020·金华）如上图为金鱼吐出的某个气泡在温度恒定的水中上升过程的示意图．该过程中气泡密度和受到浮力的变化情况，叙述正确的是（　　）A．密度和浮力都不变                  B．密度和浮力都变大C．密度变小，浮力不变                   D．密度变小，浮力变大</vt:lpstr>
      <vt:lpstr>5.（2020·雅安）预计2020年通车的雨城区“大兴二桥”在施工时，要向江中沉放大量的施工构件．如上图甲所示，假设一正方体构件从江面被匀速吊入江水中，在沉入过程中，其下表面到水面的距离h逐渐增大，构件所受浮力F1、钢绳拉力F2随h的变化如图乙所示（g取10 N/kg）.下列判断正确的是（　　）A．构件的边长为4 m                     B．构件的密度为3×103 kg/m3C．浮力F1随h变化的图线是图乙中的①图线D．当构件的下表面距江面4 m深时，构件上表面受到江水的压强为4×104 Pa</vt:lpstr>
      <vt:lpstr>6.（2020·广州）图甲中圆柱形容器装有适量的水，当水温从0 ℃升到15 ℃时，水的密度ρ和水温t关系如图乙所示，此过程水的质量不变，不考虑圆柱形容器的热胀冷缩，如图丙，把测力计下悬挂的实心金属块M（体积不变）浸没在水中，M处于静止状态，下列选项中能正确反映测力计示数F和水温t关系的是（　　）</vt:lpstr>
      <vt:lpstr>7.（2020·淮安）将一盛满水的烧杯置于水平桌面上，缓慢放入一质量为200 g的木块，木块最终在杯中处于漂浮状态，此时木块所受浮力大小是　　　　N，从杯中排出水的体积是　　　　cm3，上述过程中水对杯底的压强　　　　　（选填“变大”“变小”或“不变”）.（水的密度ρ＝1.0×103 kg/m3.g取10 N/kg）</vt:lpstr>
      <vt:lpstr>8.（2020·青海）如下图所示，是某实验小组“探究浮力大小跟哪些因素有关”的实验过程中弹簧测力计挂着同一金属块的示数．</vt:lpstr>
      <vt:lpstr>（1）金属块浸没在盐水中时，受到的浮力是　　　　　N.（2）分析图乙、丙可知，浮力的大小跟　　　　　　　　　　　有关．（3）分析　　　　　两图可知，浸在液体中的物体所受的浮力大小跟液体的密度有关．（4）由实验可知，该金属块的密度是　　　   　.　kg/m3.</vt:lpstr>
      <vt:lpstr>1.（2019·广东）如下图1所示，弹簧测力计通过细线拉着正方体物块缓慢浸入某未知液体中，物块受到的拉力F与其下表面浸入液体中的深度h之间的关系如图2所示．则物块受到的重力为　　　　　N，物块刚好浸没在液体中时其下表面浸入的深度为　　　　　cm，未知液体的密度为　　　　　kg/m3.（g取10 N/kg）</vt:lpstr>
      <vt:lpstr>2.（2015·广东）如上图所示，台秤上放置一个装有适量水的烧杯，已知烧杯和水的总质量为600   g，杯的底面积为100 cm2，将一个质量为600 g、体积为300 cm3的长方体实心物体A用细线吊着，然后将其一半浸入烧杯的水中（烧杯的厚度忽略不计，杯内水没有溢出，g＝10 N/kg）.则：     </vt:lpstr>
      <vt:lpstr> （1）物体A的密度是　　　　　g/cm3，当物体A的一半浸入水中后，如图，水对烧杯底部的压强增大了　　　　　Pa.      （2）物体A所受的浮力为　　　　　N，细线对物体A的拉力为　　　　　N，台秤的示数为　　　　N，此时烧杯对台秤的压强为　　　　Pa.</vt:lpstr>
      <vt:lpstr>3.（2016·广东）如图1所示，图A、B、C、D、E是“探究浮力大小跟排开液体所受重力的关系”实验的五个步骤．</vt:lpstr>
      <vt:lpstr>（1）　　　　　两步骤可计算出圆柱体物块浸没在水中时受到的浮力F浮＝　　　　　N.　　　  　.　两步骤可得出物块排开水所受的重力G排．比较F浮与G排，可以得到浮力的大小跟物块排开水所受重力的关系．</vt:lpstr>
      <vt:lpstr>（2）如图2所示是圆柱体物块从水面缓慢浸入水中时，根据实验数据描绘出弹簧测力计示数F随物块浸入深度h变化的关系图像．分析图像可得：当物块没有浸没之前，h增大时，弹簧测力计示数 　　　（选填“变大”“变小”或“不变”）.当h＝4 cm时，物块所受的浮力为　　 　　.　N，浸没后，h继续增大时，弹簧测力计示数为　　　　N，该圆柱体物块的高度是　　　　cm.</vt:lpstr>
      <vt:lpstr>4.（2014·广东）建设中的港珠澳大桥由桥梁和海底隧道组成，隧道由一节一节用钢筋混凝土做成的空心沉管连接而成，如下图所示，建造隧道时，先将沉管两端密封，如同一个巨大的长方体空心箱子，然后让其漂浮在海面上，再用船将密封沉管拖到预定海面上，向其内部灌水使之沉入海底。</vt:lpstr>
      <vt:lpstr>设某一节密封长方形沉管的长、宽、高分别是180 m，35 m，10 m，总质量为6×107 kg（海水密度取1.0×103 kg/m3，g取10 N/kg）（1）漂浮在海面上的密封沉管，在灌水前受到的浮力F浮＝　　　　　　　N</vt:lpstr>
      <vt:lpstr>（2）在对密封沉管灌水使其下沉过程中，其下表面受到海水的压强大小将　　　　　，当密封沉管上表面刚好水平浸没在海水中时，注入的海水至少为　　　　　　　kg，此时其下表面受到海水的压力等于　　　　　　　N</vt:lpstr>
      <vt:lpstr>（3）当密封沉管灌水下沉到海底后，将其下半部分埋入海底的泥沙中，再将灌入其中的海水全部抽出，此时空心密封沉管不会再上浮，请用浮力的知识来解释其原因。答：_______________________________________        _________________________________.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2021-03-04T22:34:17.920</cp:lastPrinted>
  <dcterms:created xsi:type="dcterms:W3CDTF">2021-03-04T22:34:17Z</dcterms:created>
  <dcterms:modified xsi:type="dcterms:W3CDTF">2021-03-04T14:34:38Z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