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5150" r:id="rId1"/>
    <p:sldMasterId id="2147485151" r:id="rId2"/>
    <p:sldMasterId id="2147485152" r:id="rId3"/>
    <p:sldMasterId id="2147485153" r:id="rId4"/>
    <p:sldMasterId id="2147485163" r:id="rId5"/>
  </p:sldMasterIdLst>
  <p:notesMasterIdLst>
    <p:notesMasterId r:id="rId6"/>
  </p:notesMasterIdLst>
  <p:sldIdLst>
    <p:sldId id="397" r:id="rId7"/>
    <p:sldId id="575" r:id="rId8"/>
    <p:sldId id="576" r:id="rId9"/>
    <p:sldId id="577" r:id="rId10"/>
    <p:sldId id="670" r:id="rId11"/>
    <p:sldId id="675" r:id="rId12"/>
    <p:sldId id="631" r:id="rId13"/>
    <p:sldId id="673" r:id="rId14"/>
    <p:sldId id="676" r:id="rId15"/>
    <p:sldId id="633" r:id="rId16"/>
    <p:sldId id="677" r:id="rId17"/>
    <p:sldId id="678" r:id="rId18"/>
    <p:sldId id="593" r:id="rId19"/>
    <p:sldId id="518" r:id="rId20"/>
    <p:sldId id="679" r:id="rId21"/>
    <p:sldId id="680" r:id="rId22"/>
    <p:sldId id="597" r:id="rId23"/>
    <p:sldId id="681" r:id="rId24"/>
    <p:sldId id="682" r:id="rId25"/>
  </p:sldIdLst>
  <p:sldSz cx="9144000" cy="5143500"/>
  <p:notesSz cx="6858000" cy="9144000"/>
  <p:custDataLst>
    <p:tags r:id="rId26"/>
  </p:custDataLst>
  <p:defaultTextStyle>
    <a:defPPr algn="l" eaLnBrk="1" hangingPunct="1">
      <a:defRPr lang="zh-CN">
        <a:latin typeface="Calibri" pitchFamily="34" charset="0"/>
        <a:ea typeface="宋体" pitchFamily="2" charset="-122"/>
      </a:defRPr>
    </a:defPPr>
    <a:lvl1pPr marL="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36" autoAdjust="0"/>
    <p:restoredTop sz="92903" autoAdjust="0"/>
  </p:normalViewPr>
  <p:slideViewPr>
    <p:cSldViewPr>
      <p:cViewPr varScale="1">
        <p:scale>
          <a:sx n="60" d="100"/>
          <a:sy n="60"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2.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slide" Target="slides/slide16.xml" /><Relationship Id="rId23" Type="http://schemas.openxmlformats.org/officeDocument/2006/relationships/slide" Target="slides/slide17.xml" /><Relationship Id="rId24" Type="http://schemas.openxmlformats.org/officeDocument/2006/relationships/slide" Target="slides/slide18.xml" /><Relationship Id="rId25" Type="http://schemas.openxmlformats.org/officeDocument/2006/relationships/slide" Target="slides/slide19.xml" /><Relationship Id="rId26" Type="http://schemas.openxmlformats.org/officeDocument/2006/relationships/tags" Target="tags/tag1.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slideMaster" Target="slideMasters/slideMaster3.xml" /><Relationship Id="rId30"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notesMaster" Target="notesMasters/notesMaster1.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6.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6146" name="页眉占位符 1"/>
          <p:cNvSpPr>
            <a:spLocks noGrp="1"/>
          </p:cNvSpPr>
          <p:nvPr>
            <p:ph type="hdr" sz="quarter"/>
          </p:nvPr>
        </p:nvSpPr>
        <p:spPr>
          <a:xfrm>
            <a:off x="0" y="0"/>
            <a:ext cx="2971800" cy="457200"/>
          </a:xfrm>
          <a:prstGeom prst="rect">
            <a:avLst/>
          </a:prstGeom>
        </p:spPr>
        <p:txBody>
          <a:bodyPr vert="horz" lIns="91440" tIns="45720" rIns="91440" bIns="45720" rtlCol="0" anchor="t"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p>
        </p:txBody>
      </p:sp>
      <p:sp>
        <p:nvSpPr>
          <p:cNvPr id="6147" name="日期占位符 2"/>
          <p:cNvSpPr>
            <a:spLocks noGrp="1"/>
          </p:cNvSpPr>
          <p:nvPr>
            <p:ph type="dt" idx="1"/>
          </p:nvPr>
        </p:nvSpPr>
        <p:spPr>
          <a:xfrm>
            <a:off x="3884613" y="0"/>
            <a:ext cx="2971800" cy="457200"/>
          </a:xfrm>
          <a:prstGeom prst="rect">
            <a:avLst/>
          </a:prstGeom>
        </p:spPr>
        <p:txBody>
          <a:bodyPr vert="horz" lIns="91440" tIns="45720" rIns="91440" bIns="45720" rtlCol="0" anchor="t"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BEC11D5-2D7F-4804-B5C8-B1B4F209D3B9}" type="datetime1">
              <a:rPr lang="zh-CN" altLang="en-US" sz="1200"/>
              <a:t>*</a:t>
            </a:fld>
            <a:endParaRPr lang="zh-CN" altLang="en-US" sz="1200"/>
          </a:p>
        </p:txBody>
      </p:sp>
      <p:sp>
        <p:nvSpPr>
          <p:cNvPr id="6148"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6149"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chor="t" anchorCtr="0"/>
          <a:lstStyle>
            <a:lvl1pPr marL="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marL="0" lvl="0" indent="0" defTabSz="914400"/>
            <a:r>
              <a:t>单击此处编辑母版文本样式</a:t>
            </a:r>
          </a:p>
          <a:p>
            <a:pPr marL="457200" lvl="1" indent="0" defTabSz="914400"/>
            <a:r>
              <a:t>第二级</a:t>
            </a:r>
          </a:p>
          <a:p>
            <a:pPr marL="914400" lvl="2" indent="0" defTabSz="914400"/>
            <a:r>
              <a:t>第三级</a:t>
            </a:r>
          </a:p>
          <a:p>
            <a:pPr marL="1371600" lvl="3" indent="0" defTabSz="914400"/>
            <a:r>
              <a:t>第四级</a:t>
            </a:r>
          </a:p>
          <a:p>
            <a:pPr marL="1828800" lvl="4" indent="0" defTabSz="914400"/>
            <a:r>
              <a:t>第五级</a:t>
            </a:r>
          </a:p>
        </p:txBody>
      </p:sp>
      <p:sp>
        <p:nvSpPr>
          <p:cNvPr id="6150"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p>
        </p:txBody>
      </p:sp>
      <p:sp>
        <p:nvSpPr>
          <p:cNvPr id="6151"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7B9ED6C4-7723-451F-8A6F-950BB51118A6}" type="slidenum">
              <a:rPr lang="zh-CN" altLang="en-US" sz="1200"/>
              <a:t>*</a:t>
            </a:fld>
            <a:endParaRPr lang="zh-CN" altLang="en-US" sz="1200"/>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1265"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11266"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1267"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2D5E299A-2177-4602-9FB4-F09254530BCE}" type="slidenum">
              <a:rPr lang="zh-CN" altLang="en-US" sz="1200">
                <a:latin typeface="Calibri" pitchFamily="34" charset="0"/>
                <a:ea typeface="宋体" pitchFamily="2" charset="-122"/>
              </a:rPr>
              <a:t>4</a:t>
            </a:fld>
            <a:endParaRPr lang="zh-CN" altLang="en-US" sz="1200">
              <a:latin typeface="Calibri" pitchFamily="34" charset="0"/>
              <a:ea typeface="宋体"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3313"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13314"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3315"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03B36207-8090-47FA-B15C-B460E8C586D8}" type="slidenum">
              <a:rPr lang="zh-CN" altLang="en-US" sz="1200">
                <a:latin typeface="Calibri" pitchFamily="34" charset="0"/>
                <a:ea typeface="宋体" pitchFamily="2" charset="-122"/>
              </a:rPr>
              <a:t>5</a:t>
            </a:fld>
            <a:endParaRPr lang="zh-CN" altLang="en-US" sz="1200">
              <a:latin typeface="Calibri" pitchFamily="34" charset="0"/>
              <a:ea typeface="宋体"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5361"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15362"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5363"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CE3CCA1B-0C8F-4A89-A2F1-93F6E87DC861}" type="slidenum">
              <a:rPr lang="zh-CN" altLang="en-US" sz="1200">
                <a:latin typeface="Calibri" pitchFamily="34" charset="0"/>
                <a:ea typeface="宋体" pitchFamily="2" charset="-122"/>
              </a:rPr>
              <a:t>6</a:t>
            </a:fld>
            <a:endParaRPr lang="zh-CN" altLang="en-US" sz="1200">
              <a:latin typeface="Calibri" pitchFamily="34" charset="0"/>
              <a:ea typeface="宋体"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7409"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17410"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7411"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2320962D-80ED-4608-85EE-9125EE7DC382}" type="slidenum">
              <a:rPr lang="zh-CN" altLang="en-US" sz="1200">
                <a:latin typeface="Calibri" pitchFamily="34" charset="0"/>
                <a:ea typeface="宋体" pitchFamily="2" charset="-122"/>
              </a:rPr>
              <a:t>7</a:t>
            </a:fld>
            <a:endParaRPr lang="zh-CN" altLang="en-US" sz="1200">
              <a:latin typeface="Calibri" pitchFamily="34" charset="0"/>
              <a:ea typeface="宋体"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9457"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19458"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9459"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AC88F842-F654-430F-8E28-BFF6C6AB559A}" type="slidenum">
              <a:rPr lang="zh-CN" altLang="en-US" sz="1200">
                <a:latin typeface="Calibri" pitchFamily="34" charset="0"/>
                <a:ea typeface="宋体" pitchFamily="2" charset="-122"/>
              </a:rPr>
              <a:t>8</a:t>
            </a:fld>
            <a:endParaRPr lang="zh-CN" altLang="en-US" sz="1200">
              <a:latin typeface="Calibri" pitchFamily="34" charset="0"/>
              <a:ea typeface="宋体"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1505"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21506"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1507"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D9956006-2026-4125-B5A5-C6D8ABE982DA}" type="slidenum">
              <a:rPr lang="zh-CN" altLang="en-US" sz="1200">
                <a:latin typeface="Calibri" pitchFamily="34" charset="0"/>
                <a:ea typeface="宋体" pitchFamily="2" charset="-122"/>
              </a:rPr>
              <a:t>9</a:t>
            </a:fld>
            <a:endParaRPr lang="zh-CN" altLang="en-US" sz="1200">
              <a:latin typeface="Calibri" pitchFamily="34" charset="0"/>
              <a:ea typeface="宋体"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3553"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23554"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3555"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9A49A4B0-F06E-4724-A06B-03D70912CEAC}" type="slidenum">
              <a:rPr lang="zh-CN" altLang="en-US" sz="1200">
                <a:latin typeface="Calibri" pitchFamily="34" charset="0"/>
                <a:ea typeface="宋体" pitchFamily="2" charset="-122"/>
              </a:rPr>
              <a:t>10</a:t>
            </a:fld>
            <a:endParaRPr lang="zh-CN" altLang="en-US" sz="1200">
              <a:latin typeface="Calibri" pitchFamily="34" charset="0"/>
              <a:ea typeface="宋体" pitchFamily="2"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5601"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25602"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5603"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128D124F-EC97-4BBD-8DB0-4B7A85DF90CA}" type="slidenum">
              <a:rPr lang="zh-CN" altLang="en-US" sz="1200">
                <a:latin typeface="Calibri" pitchFamily="34" charset="0"/>
                <a:ea typeface="宋体" pitchFamily="2" charset="-122"/>
              </a:rPr>
              <a:t>11</a:t>
            </a:fld>
            <a:endParaRPr lang="zh-CN" altLang="en-US" sz="1200">
              <a:latin typeface="Calibri" pitchFamily="34" charset="0"/>
              <a:ea typeface="宋体"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7649"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27650"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7651"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0B983677-28AB-49C6-861C-59571A6A390E}" type="slidenum">
              <a:rPr lang="zh-CN" altLang="en-US" sz="1200">
                <a:latin typeface="Calibri" pitchFamily="34" charset="0"/>
                <a:ea typeface="宋体" pitchFamily="2" charset="-122"/>
              </a:rPr>
              <a:t>12</a:t>
            </a:fld>
            <a:endParaRPr lang="zh-CN" altLang="en-US" sz="1200">
              <a:latin typeface="Calibri" pitchFamily="34" charset="0"/>
              <a:ea typeface="宋体" pitchFamily="2" charset="-122"/>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节标题">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heme" Target="../theme/theme2.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heme" Target="../theme/theme3.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heme" Target="../theme/theme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heme" Target="../theme/theme5.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68"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fontAlgn="base">
        <a:spcBef>
          <a:spcPct val="0"/>
        </a:spcBef>
        <a:spcAft>
          <a:spcPct val="0"/>
        </a:spcAft>
        <a:defRPr sz="4400">
          <a:solidFill>
            <a:schemeClr val="tx1"/>
          </a:solidFill>
          <a:latin typeface="Calibri" pitchFamily="34" charset="0"/>
          <a:ea typeface="宋体" pitchFamily="2" charset="-122"/>
        </a:defRPr>
      </a:lvl6pPr>
      <a:lvl7pPr marL="914400" algn="ctr" rtl="0" fontAlgn="base">
        <a:spcBef>
          <a:spcPct val="0"/>
        </a:spcBef>
        <a:spcAft>
          <a:spcPct val="0"/>
        </a:spcAft>
        <a:defRPr sz="4400">
          <a:solidFill>
            <a:schemeClr val="tx1"/>
          </a:solidFill>
          <a:latin typeface="Calibri" pitchFamily="34" charset="0"/>
          <a:ea typeface="宋体" pitchFamily="2" charset="-122"/>
        </a:defRPr>
      </a:lvl7pPr>
      <a:lvl8pPr marL="1371600" algn="ctr" rtl="0" fontAlgn="base">
        <a:spcBef>
          <a:spcPct val="0"/>
        </a:spcBef>
        <a:spcAft>
          <a:spcPct val="0"/>
        </a:spcAft>
        <a:defRPr sz="4400">
          <a:solidFill>
            <a:schemeClr val="tx1"/>
          </a:solidFill>
          <a:latin typeface="Calibri" pitchFamily="34" charset="0"/>
          <a:ea typeface="宋体" pitchFamily="2" charset="-122"/>
        </a:defRPr>
      </a:lvl8pPr>
      <a:lvl9pPr marL="1828800" algn="ctr" rtl="0" fontAlgn="base">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kern="1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kern="120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kern="120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kern="120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64"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Calibri" pitchFamily="34" charset="0"/>
          <a:ea typeface="宋体" pitchFamily="2" charset="-122"/>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5pPr>
    </p:bodyStyle>
    <p:otherStyle>
      <a:lvl1pPr marL="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5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65"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Calibri" pitchFamily="34" charset="0"/>
          <a:ea typeface="宋体" pitchFamily="2" charset="-122"/>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5pPr>
    </p:bodyStyle>
    <p:otherStyle>
      <a:lvl1pPr marL="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5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66"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Calibri" pitchFamily="34" charset="0"/>
          <a:ea typeface="宋体" pitchFamily="2" charset="-122"/>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5pPr>
    </p:bodyStyle>
    <p:otherStyle>
      <a:lvl1pPr marL="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5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67"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Calibri" pitchFamily="34" charset="0"/>
          <a:ea typeface="宋体" pitchFamily="2" charset="-122"/>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5pPr>
    </p:bodyStyle>
    <p:otherStyle>
      <a:lvl1pPr marL="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5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 Id="rId3" Type="http://schemas.openxmlformats.org/officeDocument/2006/relationships/image" Target="../media/image2.png" /><Relationship Id="rId4" Type="http://schemas.openxmlformats.org/officeDocument/2006/relationships/image" Target="../media/image3.png" /><Relationship Id="rId5" Type="http://schemas.openxmlformats.org/officeDocument/2006/relationships/image" Target="../media/image4.png" /><Relationship Id="rId6" Type="http://schemas.openxmlformats.org/officeDocument/2006/relationships/image" Target="../media/image5.png" /><Relationship Id="rId7" Type="http://schemas.openxmlformats.org/officeDocument/2006/relationships/image" Target="../media/image6.png" /><Relationship Id="rId8" Type="http://schemas.openxmlformats.org/officeDocument/2006/relationships/slide" Target="slide13.xml" TargetMode="Internal" /><Relationship Id="rId9" Type="http://schemas.openxmlformats.org/officeDocument/2006/relationships/slide" Target="slide3.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slide" Target="slide4.xml" TargetMode="Internal" /><Relationship Id="rId3" Type="http://schemas.openxmlformats.org/officeDocument/2006/relationships/slide" Target="slide7.xml" TargetMode="Internal" /><Relationship Id="rId4" Type="http://schemas.openxmlformats.org/officeDocument/2006/relationships/image" Target="../media/image7.png" /><Relationship Id="rId5" Type="http://schemas.openxmlformats.org/officeDocument/2006/relationships/slide" Target="slide2.xml" TargetMode="Internal" /><Relationship Id="rId6" Type="http://schemas.openxmlformats.org/officeDocument/2006/relationships/slide" Target="slide10.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 Id="rId3" Type="http://schemas.openxmlformats.org/officeDocument/2006/relationships/image" Target="../media/image8.png" /><Relationship Id="rId4" Type="http://schemas.openxmlformats.org/officeDocument/2006/relationships/image" Target="../media/image9.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3.xml" /><Relationship Id="rId3" Type="http://schemas.openxmlformats.org/officeDocument/2006/relationships/image" Target="../media/image7.png" /><Relationship Id="rId4" Type="http://schemas.openxmlformats.org/officeDocument/2006/relationships/slide" Target="slide3.xml" TargetMode="Interna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4.xml" /><Relationship Id="rId3" Type="http://schemas.openxmlformats.org/officeDocument/2006/relationships/image" Target="../media/image10.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5.xml" /><Relationship Id="rId3" Type="http://schemas.openxmlformats.org/officeDocument/2006/relationships/image" Target="../media/image11.png" /><Relationship Id="rId4" Type="http://schemas.openxmlformats.org/officeDocument/2006/relationships/image" Target="../media/image1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6.xml" /><Relationship Id="rId3" Type="http://schemas.openxmlformats.org/officeDocument/2006/relationships/image" Target="../media/image7.png" /><Relationship Id="rId4" Type="http://schemas.openxmlformats.org/officeDocument/2006/relationships/slide" Target="slide3.xml" TargetMode="Interna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7.xml" /><Relationship Id="rId3" Type="http://schemas.openxmlformats.org/officeDocument/2006/relationships/image" Target="../media/image13.png" /><Relationship Id="rId4" Type="http://schemas.openxmlformats.org/officeDocument/2006/relationships/image" Target="../media/image14.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8.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9.xml" /><Relationship Id="rId3" Type="http://schemas.openxmlformats.org/officeDocument/2006/relationships/image" Target="../media/image7.png" /><Relationship Id="rId4" Type="http://schemas.openxmlformats.org/officeDocument/2006/relationships/slide" Target="slide3.xml" TargetMode="In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5.jpeg" /><Relationship Id="rId3" Type="http://schemas.openxmlformats.org/officeDocument/2006/relationships/slide" Target="slide14.xml" TargetMode="Internal" /><Relationship Id="rId4" Type="http://schemas.openxmlformats.org/officeDocument/2006/relationships/slide" Target="slide17.xml" TargetMode="Internal" /><Relationship Id="rId5" Type="http://schemas.openxmlformats.org/officeDocument/2006/relationships/image" Target="../media/image7.png" /><Relationship Id="rId6" Type="http://schemas.openxmlformats.org/officeDocument/2006/relationships/slide" Target="slide2.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6.png" /><Relationship Id="rId3" Type="http://schemas.openxmlformats.org/officeDocument/2006/relationships/image" Target="../media/image17.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7.png" /><Relationship Id="rId3" Type="http://schemas.openxmlformats.org/officeDocument/2006/relationships/slide" Target="slide13.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8.png" /><Relationship Id="rId3" Type="http://schemas.openxmlformats.org/officeDocument/2006/relationships/image" Target="../media/image19.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7.png" /><Relationship Id="rId3" Type="http://schemas.openxmlformats.org/officeDocument/2006/relationships/slide" Target="slide13.xml" TargetMode="Internal" /><Relationship Id="rId4" Type="http://schemas.openxmlformats.org/officeDocument/2006/relationships/image" Target="../media/image20.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7169" name="文本框 6"/>
          <p:cNvSpPr/>
          <p:nvPr/>
        </p:nvSpPr>
        <p:spPr>
          <a:xfrm>
            <a:off x="1474788" y="1690688"/>
            <a:ext cx="6157912" cy="73818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lnSpc>
                <a:spcPct val="150000"/>
              </a:lnSpc>
              <a:buFont typeface="Arial" pitchFamily="34" charset="0"/>
            </a:pPr>
            <a:r>
              <a:rPr lang="zh-CN" altLang="en-US" sz="3200" b="1">
                <a:latin typeface="Times New Roman" pitchFamily="18" charset="0"/>
                <a:ea typeface="黑体" pitchFamily="49" charset="-122"/>
                <a:sym typeface="Times New Roman" pitchFamily="18" charset="0"/>
              </a:rPr>
              <a:t>第</a:t>
            </a:r>
            <a:r>
              <a:rPr lang="en-US" altLang="zh-CN" sz="3200" b="1">
                <a:latin typeface="Times New Roman" pitchFamily="18" charset="0"/>
                <a:ea typeface="黑体" pitchFamily="49" charset="-122"/>
                <a:sym typeface="Times New Roman" pitchFamily="18" charset="0"/>
              </a:rPr>
              <a:t>44</a:t>
            </a:r>
            <a:r>
              <a:rPr lang="zh-CN" altLang="en-US" sz="3200" b="1">
                <a:latin typeface="Times New Roman" pitchFamily="18" charset="0"/>
                <a:ea typeface="黑体" pitchFamily="49" charset="-122"/>
                <a:sym typeface="Times New Roman" pitchFamily="18" charset="0"/>
              </a:rPr>
              <a:t>课时　热学实验</a:t>
            </a:r>
            <a:endParaRPr lang="zh-CN" altLang="en-US" sz="3200" b="1">
              <a:latin typeface="Times New Roman" pitchFamily="18" charset="0"/>
              <a:ea typeface="黑体" pitchFamily="49" charset="-122"/>
              <a:sym typeface="Times New Roman" pitchFamily="18" charset="0"/>
            </a:endParaRPr>
          </a:p>
        </p:txBody>
      </p:sp>
      <p:sp>
        <p:nvSpPr>
          <p:cNvPr id="7170" name="Text Box 22"/>
          <p:cNvSpPr txBox="1">
            <a:spLocks noChangeArrowheads="1"/>
          </p:cNvSpPr>
          <p:nvPr/>
        </p:nvSpPr>
        <p:spPr bwMode="auto">
          <a:xfrm>
            <a:off x="6227763" y="411163"/>
            <a:ext cx="2449513"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40385" marR="0" lvl="0" indent="-540385" algn="ctr" eaLnBrk="0" hangingPunct="0">
              <a:lnSpc>
                <a:spcPct val="150000"/>
              </a:lnSpc>
              <a:spcAft>
                <a:spcPct val="0"/>
              </a:spcAft>
            </a:pPr>
            <a:r>
              <a:rPr lang="zh-CN" altLang="en-US" sz="3000" b="1">
                <a:solidFill>
                  <a:srgbClr val="7030A0"/>
                </a:solidFill>
                <a:latin typeface="宋体" pitchFamily="2" charset="-122"/>
                <a:ea typeface="宋体" pitchFamily="2" charset="-122"/>
              </a:rPr>
              <a:t>专题突破篇</a:t>
            </a:r>
            <a:endParaRPr lang="zh-CN" altLang="zh-CN" sz="3000" b="1">
              <a:solidFill>
                <a:srgbClr val="7030A0"/>
              </a:solidFill>
              <a:latin typeface="宋体" pitchFamily="2" charset="-122"/>
              <a:ea typeface="宋体" pitchFamily="2"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pSp>
        <p:nvGrpSpPr>
          <p:cNvPr id="8193" name="组合 56"/>
          <p:cNvGrpSpPr/>
          <p:nvPr/>
        </p:nvGrpSpPr>
        <p:grpSpPr>
          <a:xfrm>
            <a:off x="3568700" y="-561975"/>
            <a:ext cx="1755775" cy="1755775"/>
            <a:chOff x="2894659" y="1465288"/>
            <a:chExt cx="1727827" cy="1727827"/>
          </a:xfrm>
        </p:grpSpPr>
        <p:grpSp>
          <p:nvGrpSpPr>
            <p:cNvPr id="8194" name="组合 57"/>
            <p:cNvGrpSpPr/>
            <p:nvPr/>
          </p:nvGrpSpPr>
          <p:grpSpPr>
            <a:xfrm>
              <a:off x="2804310" y="1456286"/>
              <a:ext cx="1856504" cy="1856409"/>
              <a:chOff x="1827622" y="1343919"/>
              <a:chExt cx="2304000" cy="2304000"/>
            </a:xfrm>
          </p:grpSpPr>
        </p:grpSp>
        <p:sp>
          <p:nvSpPr>
            <p:cNvPr id="8195" name="流程图: 联系 32"/>
            <p:cNvSpPr/>
            <p:nvPr/>
          </p:nvSpPr>
          <p:spPr>
            <a:xfrm>
              <a:off x="2894659" y="1465288"/>
              <a:ext cx="1727827" cy="1727827"/>
            </a:xfrm>
            <a:prstGeom prst="flowChartConnector">
              <a:avLst/>
            </a:prstGeom>
            <a:noFill/>
            <a:ln w="3175">
              <a:solidFill>
                <a:srgbClr val="00B7CA"/>
              </a:solidFill>
              <a:bevel/>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800" b="1">
                <a:solidFill>
                  <a:srgbClr val="FFFFFF"/>
                </a:solidFill>
              </a:endParaRPr>
            </a:p>
          </p:txBody>
        </p:sp>
      </p:grpSp>
      <p:pic>
        <p:nvPicPr>
          <p:cNvPr id="8196" name="组合 61"/>
          <p:cNvPicPr/>
          <p:nvPr/>
        </p:nvPicPr>
        <p:blipFill>
          <a:blip r:embed="rId2"/>
          <a:stretch>
            <a:fillRect/>
          </a:stretch>
        </p:blipFill>
        <p:spPr>
          <a:xfrm>
            <a:off x="3248025" y="666750"/>
            <a:ext cx="658812" cy="660400"/>
          </a:xfrm>
          <a:prstGeom prst="rect">
            <a:avLst/>
          </a:prstGeom>
          <a:noFill/>
          <a:ln>
            <a:miter lim="800000"/>
          </a:ln>
        </p:spPr>
      </p:pic>
      <p:pic>
        <p:nvPicPr>
          <p:cNvPr id="8197" name="组合 64"/>
          <p:cNvPicPr/>
          <p:nvPr/>
        </p:nvPicPr>
        <p:blipFill>
          <a:blip r:embed="rId3"/>
          <a:stretch>
            <a:fillRect/>
          </a:stretch>
        </p:blipFill>
        <p:spPr>
          <a:xfrm>
            <a:off x="4849812" y="325438"/>
            <a:ext cx="658812" cy="658812"/>
          </a:xfrm>
          <a:prstGeom prst="rect">
            <a:avLst/>
          </a:prstGeom>
          <a:noFill/>
          <a:ln>
            <a:miter lim="800000"/>
          </a:ln>
        </p:spPr>
      </p:pic>
      <p:pic>
        <p:nvPicPr>
          <p:cNvPr id="8198" name="组合 67"/>
          <p:cNvPicPr/>
          <p:nvPr/>
        </p:nvPicPr>
        <p:blipFill>
          <a:blip r:embed="rId4"/>
          <a:stretch>
            <a:fillRect/>
          </a:stretch>
        </p:blipFill>
        <p:spPr>
          <a:xfrm>
            <a:off x="3883025" y="736600"/>
            <a:ext cx="612775" cy="612775"/>
          </a:xfrm>
          <a:prstGeom prst="rect">
            <a:avLst/>
          </a:prstGeom>
          <a:noFill/>
          <a:ln>
            <a:miter lim="800000"/>
          </a:ln>
        </p:spPr>
      </p:pic>
      <p:pic>
        <p:nvPicPr>
          <p:cNvPr id="8199" name="组合 70"/>
          <p:cNvPicPr/>
          <p:nvPr/>
        </p:nvPicPr>
        <p:blipFill>
          <a:blip r:embed="rId5"/>
          <a:stretch>
            <a:fillRect/>
          </a:stretch>
        </p:blipFill>
        <p:spPr>
          <a:xfrm>
            <a:off x="4386262" y="762000"/>
            <a:ext cx="769938" cy="769938"/>
          </a:xfrm>
          <a:prstGeom prst="rect">
            <a:avLst/>
          </a:prstGeom>
          <a:noFill/>
          <a:ln>
            <a:miter lim="800000"/>
          </a:ln>
        </p:spPr>
      </p:pic>
      <p:pic>
        <p:nvPicPr>
          <p:cNvPr id="8200" name="组合 73"/>
          <p:cNvPicPr/>
          <p:nvPr/>
        </p:nvPicPr>
        <p:blipFill>
          <a:blip r:embed="rId6"/>
          <a:stretch>
            <a:fillRect/>
          </a:stretch>
        </p:blipFill>
        <p:spPr>
          <a:xfrm>
            <a:off x="3162300" y="185738"/>
            <a:ext cx="585788" cy="569912"/>
          </a:xfrm>
          <a:prstGeom prst="rect">
            <a:avLst/>
          </a:prstGeom>
          <a:noFill/>
          <a:ln>
            <a:miter lim="800000"/>
          </a:ln>
        </p:spPr>
      </p:pic>
      <p:pic>
        <p:nvPicPr>
          <p:cNvPr id="8201" name="组合 76"/>
          <p:cNvPicPr/>
          <p:nvPr/>
        </p:nvPicPr>
        <p:blipFill>
          <a:blip r:embed="rId7"/>
          <a:stretch>
            <a:fillRect/>
          </a:stretch>
        </p:blipFill>
        <p:spPr>
          <a:xfrm>
            <a:off x="3559175" y="1103312"/>
            <a:ext cx="601662" cy="601662"/>
          </a:xfrm>
          <a:prstGeom prst="rect">
            <a:avLst/>
          </a:prstGeom>
          <a:noFill/>
          <a:ln>
            <a:miter lim="800000"/>
          </a:ln>
        </p:spPr>
      </p:pic>
      <p:sp>
        <p:nvSpPr>
          <p:cNvPr id="8202" name="文本框 131"/>
          <p:cNvSpPr/>
          <p:nvPr/>
        </p:nvSpPr>
        <p:spPr>
          <a:xfrm>
            <a:off x="3757612" y="101600"/>
            <a:ext cx="1414462" cy="76993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en-US" sz="4400" b="1">
                <a:solidFill>
                  <a:srgbClr val="C00000"/>
                </a:solidFill>
                <a:latin typeface="华文隶书" pitchFamily="2" charset="-122"/>
                <a:ea typeface="华文隶书" pitchFamily="2" charset="-122"/>
              </a:rPr>
              <a:t>目录</a:t>
            </a:r>
            <a:endParaRPr lang="zh-CN" altLang="en-US" sz="4400" b="1">
              <a:solidFill>
                <a:srgbClr val="C00000"/>
              </a:solidFill>
              <a:latin typeface="华文隶书" pitchFamily="2" charset="-122"/>
              <a:ea typeface="华文隶书" pitchFamily="2" charset="-122"/>
            </a:endParaRPr>
          </a:p>
        </p:txBody>
      </p:sp>
      <p:grpSp>
        <p:nvGrpSpPr>
          <p:cNvPr id="8203" name="组合 159"/>
          <p:cNvGrpSpPr/>
          <p:nvPr/>
        </p:nvGrpSpPr>
        <p:grpSpPr>
          <a:xfrm>
            <a:off x="2425700" y="2332038"/>
            <a:ext cx="4449762" cy="2085975"/>
            <a:chOff x="2000534" y="2474331"/>
            <a:chExt cx="5723839" cy="2584754"/>
          </a:xfrm>
        </p:grpSpPr>
        <p:grpSp>
          <p:nvGrpSpPr>
            <p:cNvPr id="8204" name="组合 31"/>
            <p:cNvGrpSpPr/>
            <p:nvPr/>
          </p:nvGrpSpPr>
          <p:grpSpPr>
            <a:xfrm>
              <a:off x="1684793" y="2368687"/>
              <a:ext cx="2695413" cy="2568248"/>
              <a:chOff x="3295850" y="1895995"/>
              <a:chExt cx="3725149" cy="4660916"/>
            </a:xfrm>
          </p:grpSpPr>
        </p:grpSp>
        <p:sp>
          <p:nvSpPr>
            <p:cNvPr id="8205" name="圆角矩形 161"/>
            <p:cNvSpPr/>
            <p:nvPr/>
          </p:nvSpPr>
          <p:spPr>
            <a:xfrm>
              <a:off x="3546074" y="2949325"/>
              <a:ext cx="3894951" cy="751080"/>
            </a:xfrm>
            <a:prstGeom prst="roundRect">
              <a:avLst>
                <a:gd name="adj" fmla="val 9976"/>
              </a:avLst>
            </a:prstGeom>
            <a:solidFill>
              <a:srgbClr val="01ACBE"/>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8206" name="组合 33"/>
            <p:cNvGrpSpPr/>
            <p:nvPr/>
          </p:nvGrpSpPr>
          <p:grpSpPr>
            <a:xfrm>
              <a:off x="3616363" y="3263182"/>
              <a:ext cx="118508" cy="118509"/>
              <a:chOff x="4486616" y="3001075"/>
              <a:chExt cx="274695" cy="274699"/>
            </a:xfrm>
          </p:grpSpPr>
          <p:sp>
            <p:nvSpPr>
              <p:cNvPr id="8207" name="椭圆 178"/>
              <p:cNvSpPr/>
              <p:nvPr/>
            </p:nvSpPr>
            <p:spPr>
              <a:xfrm rot="16200000">
                <a:off x="4485761" y="3000479"/>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08" name="椭圆 179"/>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8209" name="组合 34"/>
            <p:cNvGrpSpPr/>
            <p:nvPr/>
          </p:nvGrpSpPr>
          <p:grpSpPr>
            <a:xfrm>
              <a:off x="3316858" y="3263182"/>
              <a:ext cx="118508" cy="118509"/>
              <a:chOff x="4486616" y="3001075"/>
              <a:chExt cx="274695" cy="274699"/>
            </a:xfrm>
          </p:grpSpPr>
          <p:sp>
            <p:nvSpPr>
              <p:cNvPr id="8210" name="椭圆 176"/>
              <p:cNvSpPr/>
              <p:nvPr/>
            </p:nvSpPr>
            <p:spPr>
              <a:xfrm rot="16200000">
                <a:off x="4488931" y="3000479"/>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11" name="椭圆 177"/>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8212" name="组合 35"/>
            <p:cNvGrpSpPr/>
            <p:nvPr/>
          </p:nvGrpSpPr>
          <p:grpSpPr>
            <a:xfrm>
              <a:off x="3346774" y="3147881"/>
              <a:ext cx="361523" cy="227756"/>
              <a:chOff x="4312849" y="3104300"/>
              <a:chExt cx="384317" cy="61430"/>
            </a:xfrm>
          </p:grpSpPr>
        </p:grpSp>
        <p:grpSp>
          <p:nvGrpSpPr>
            <p:cNvPr id="8213" name="组合 36"/>
            <p:cNvGrpSpPr/>
            <p:nvPr/>
          </p:nvGrpSpPr>
          <p:grpSpPr>
            <a:xfrm>
              <a:off x="3731804" y="3056740"/>
              <a:ext cx="674163" cy="552077"/>
              <a:chOff x="4777361" y="2784157"/>
              <a:chExt cx="898883" cy="736101"/>
            </a:xfrm>
          </p:grpSpPr>
          <p:sp>
            <p:nvSpPr>
              <p:cNvPr id="8214" name="椭圆 172"/>
              <p:cNvSpPr/>
              <p:nvPr/>
            </p:nvSpPr>
            <p:spPr>
              <a:xfrm>
                <a:off x="4881330" y="2783955"/>
                <a:ext cx="735134" cy="737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15" name="文本框 41"/>
              <p:cNvSpPr/>
              <p:nvPr/>
            </p:nvSpPr>
            <p:spPr>
              <a:xfrm>
                <a:off x="4777361" y="2821067"/>
                <a:ext cx="898883" cy="690947"/>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1ACBE"/>
                    </a:solidFill>
                    <a:latin typeface="Impact" pitchFamily="34" charset="0"/>
                  </a:rPr>
                  <a:t>02</a:t>
                </a:r>
                <a:endParaRPr lang="zh-CN" altLang="en-US" sz="2100" b="1">
                  <a:solidFill>
                    <a:srgbClr val="01ACBE"/>
                  </a:solidFill>
                  <a:latin typeface="Impact" pitchFamily="34" charset="0"/>
                  <a:ea typeface="宋体" pitchFamily="2" charset="-122"/>
                </a:endParaRPr>
              </a:p>
            </p:txBody>
          </p:sp>
        </p:grpSp>
        <p:grpSp>
          <p:nvGrpSpPr>
            <p:cNvPr id="8216" name="组合 166"/>
            <p:cNvGrpSpPr/>
            <p:nvPr/>
          </p:nvGrpSpPr>
          <p:grpSpPr>
            <a:xfrm>
              <a:off x="2434145" y="3056739"/>
              <a:ext cx="623455" cy="497016"/>
              <a:chOff x="9404083" y="1238855"/>
              <a:chExt cx="801342" cy="665020"/>
            </a:xfrm>
          </p:grpSpPr>
        </p:grpSp>
        <p:sp>
          <p:nvSpPr>
            <p:cNvPr id="8217" name="文本框 47">
              <a:hlinkClick r:id="rId8" action="ppaction://hlinksldjump"/>
            </p:cNvPr>
            <p:cNvSpPr/>
            <p:nvPr/>
          </p:nvSpPr>
          <p:spPr>
            <a:xfrm>
              <a:off x="4051919" y="3037104"/>
              <a:ext cx="3672454" cy="572054"/>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400" b="1">
                  <a:solidFill>
                    <a:schemeClr val="bg1"/>
                  </a:solidFill>
                  <a:latin typeface="Times New Roman" pitchFamily="18" charset="0"/>
                  <a:ea typeface="黑体" pitchFamily="49" charset="-122"/>
                </a:rPr>
                <a:t>福建</a:t>
              </a:r>
              <a:r>
                <a:rPr lang="en-US" altLang="zh-CN" sz="2400" b="1">
                  <a:solidFill>
                    <a:schemeClr val="bg1"/>
                  </a:solidFill>
                  <a:latin typeface="Times New Roman" pitchFamily="18" charset="0"/>
                  <a:ea typeface="黑体" pitchFamily="49" charset="-122"/>
                </a:rPr>
                <a:t>4</a:t>
              </a:r>
              <a:r>
                <a:rPr lang="zh-CN" altLang="en-US" sz="2400" b="1">
                  <a:solidFill>
                    <a:schemeClr val="bg1"/>
                  </a:solidFill>
                  <a:latin typeface="Times New Roman" pitchFamily="18" charset="0"/>
                  <a:ea typeface="黑体" pitchFamily="49" charset="-122"/>
                </a:rPr>
                <a:t>年中考聚焦</a:t>
              </a:r>
              <a:endParaRPr lang="zh-CN" altLang="en-US" sz="2400" b="1">
                <a:solidFill>
                  <a:schemeClr val="bg1"/>
                </a:solidFill>
                <a:latin typeface="Times New Roman" pitchFamily="18" charset="0"/>
                <a:ea typeface="黑体" pitchFamily="49" charset="-122"/>
              </a:endParaRPr>
            </a:p>
          </p:txBody>
        </p:sp>
      </p:grpSp>
      <p:grpSp>
        <p:nvGrpSpPr>
          <p:cNvPr id="8218" name="组合 184"/>
          <p:cNvGrpSpPr/>
          <p:nvPr/>
        </p:nvGrpSpPr>
        <p:grpSpPr>
          <a:xfrm>
            <a:off x="2433638" y="1203325"/>
            <a:ext cx="4192588" cy="1992312"/>
            <a:chOff x="1851755" y="1505713"/>
            <a:chExt cx="5440491" cy="2584754"/>
          </a:xfrm>
        </p:grpSpPr>
        <p:grpSp>
          <p:nvGrpSpPr>
            <p:cNvPr id="8219" name="组合 81"/>
            <p:cNvGrpSpPr/>
            <p:nvPr/>
          </p:nvGrpSpPr>
          <p:grpSpPr>
            <a:xfrm>
              <a:off x="1533189" y="1385529"/>
              <a:ext cx="2664226" cy="2591900"/>
              <a:chOff x="3295850" y="1895995"/>
              <a:chExt cx="3725149" cy="4660916"/>
            </a:xfrm>
          </p:grpSpPr>
        </p:grpSp>
        <p:grpSp>
          <p:nvGrpSpPr>
            <p:cNvPr id="8220" name="组合 82"/>
            <p:cNvGrpSpPr/>
            <p:nvPr/>
          </p:nvGrpSpPr>
          <p:grpSpPr>
            <a:xfrm>
              <a:off x="2302897" y="1980707"/>
              <a:ext cx="4989349" cy="751080"/>
              <a:chOff x="2302897" y="1980707"/>
              <a:chExt cx="4989349" cy="751080"/>
            </a:xfrm>
          </p:grpSpPr>
          <p:sp>
            <p:nvSpPr>
              <p:cNvPr id="8221" name="圆角矩形 187"/>
              <p:cNvSpPr/>
              <p:nvPr/>
            </p:nvSpPr>
            <p:spPr>
              <a:xfrm>
                <a:off x="3397295" y="1980707"/>
                <a:ext cx="3894951" cy="751080"/>
              </a:xfrm>
              <a:prstGeom prst="roundRect">
                <a:avLst>
                  <a:gd name="adj" fmla="val 9976"/>
                </a:avLst>
              </a:prstGeom>
              <a:solidFill>
                <a:srgbClr val="00B0F0"/>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8222" name="组合 84"/>
              <p:cNvGrpSpPr/>
              <p:nvPr/>
            </p:nvGrpSpPr>
            <p:grpSpPr>
              <a:xfrm>
                <a:off x="3467584" y="2294564"/>
                <a:ext cx="118508" cy="118509"/>
                <a:chOff x="4486616" y="3001075"/>
                <a:chExt cx="274695" cy="274699"/>
              </a:xfrm>
            </p:grpSpPr>
            <p:sp>
              <p:nvSpPr>
                <p:cNvPr id="8223" name="椭圆 200"/>
                <p:cNvSpPr/>
                <p:nvPr/>
              </p:nvSpPr>
              <p:spPr>
                <a:xfrm rot="16200000">
                  <a:off x="4484837" y="3000957"/>
                  <a:ext cx="276891" cy="276951"/>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24" name="椭圆 201"/>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8225" name="组合 85"/>
              <p:cNvGrpSpPr/>
              <p:nvPr/>
            </p:nvGrpSpPr>
            <p:grpSpPr>
              <a:xfrm>
                <a:off x="3168079" y="2294564"/>
                <a:ext cx="118508" cy="118509"/>
                <a:chOff x="4486616" y="3001075"/>
                <a:chExt cx="274695" cy="274699"/>
              </a:xfrm>
            </p:grpSpPr>
            <p:sp>
              <p:nvSpPr>
                <p:cNvPr id="8226" name="椭圆 198"/>
                <p:cNvSpPr/>
                <p:nvPr/>
              </p:nvSpPr>
              <p:spPr>
                <a:xfrm rot="16200000">
                  <a:off x="4479537" y="3008119"/>
                  <a:ext cx="276891" cy="262627"/>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27" name="椭圆 199"/>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8228" name="组合 86"/>
              <p:cNvGrpSpPr/>
              <p:nvPr/>
            </p:nvGrpSpPr>
            <p:grpSpPr>
              <a:xfrm>
                <a:off x="3197698" y="2171864"/>
                <a:ext cx="362117" cy="236685"/>
                <a:chOff x="4312849" y="3104300"/>
                <a:chExt cx="384317" cy="61430"/>
              </a:xfrm>
            </p:grpSpPr>
          </p:grpSp>
          <p:grpSp>
            <p:nvGrpSpPr>
              <p:cNvPr id="8229" name="组合 87"/>
              <p:cNvGrpSpPr/>
              <p:nvPr/>
            </p:nvGrpSpPr>
            <p:grpSpPr>
              <a:xfrm>
                <a:off x="3635164" y="2097014"/>
                <a:ext cx="630643" cy="550614"/>
                <a:chOff x="4846885" y="2796017"/>
                <a:chExt cx="840857" cy="734151"/>
              </a:xfrm>
            </p:grpSpPr>
            <p:sp>
              <p:nvSpPr>
                <p:cNvPr id="8230" name="椭圆 194"/>
                <p:cNvSpPr/>
                <p:nvPr/>
              </p:nvSpPr>
              <p:spPr>
                <a:xfrm>
                  <a:off x="4902568" y="2795742"/>
                  <a:ext cx="722377" cy="7551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31" name="文本框 18"/>
                <p:cNvSpPr/>
                <p:nvPr/>
              </p:nvSpPr>
              <p:spPr>
                <a:xfrm>
                  <a:off x="4846885" y="2811166"/>
                  <a:ext cx="840857" cy="71900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0B0F0"/>
                      </a:solidFill>
                      <a:latin typeface="Impact" pitchFamily="34" charset="0"/>
                    </a:rPr>
                    <a:t>01</a:t>
                  </a:r>
                  <a:endParaRPr lang="zh-CN" altLang="en-US" sz="2100" b="1">
                    <a:solidFill>
                      <a:srgbClr val="00B0F0"/>
                    </a:solidFill>
                    <a:latin typeface="Impact" pitchFamily="34" charset="0"/>
                    <a:ea typeface="宋体" pitchFamily="2" charset="-122"/>
                  </a:endParaRPr>
                </a:p>
              </p:txBody>
            </p:sp>
          </p:grpSp>
          <p:sp>
            <p:nvSpPr>
              <p:cNvPr id="8232" name="文本框 24">
                <a:hlinkClick r:id="rId9" action="ppaction://hlinksldjump"/>
              </p:cNvPr>
              <p:cNvSpPr/>
              <p:nvPr/>
            </p:nvSpPr>
            <p:spPr>
              <a:xfrm>
                <a:off x="4035549" y="2014039"/>
                <a:ext cx="2629911" cy="65908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700" b="1">
                    <a:solidFill>
                      <a:schemeClr val="bg1"/>
                    </a:solidFill>
                    <a:latin typeface="黑体" pitchFamily="49" charset="-122"/>
                    <a:ea typeface="黑体" pitchFamily="49" charset="-122"/>
                  </a:rPr>
                  <a:t>试题凝聚</a:t>
                </a:r>
                <a:endParaRPr lang="zh-CN" altLang="en-US" sz="2700" b="1">
                  <a:solidFill>
                    <a:schemeClr val="bg1"/>
                  </a:solidFill>
                  <a:latin typeface="黑体" pitchFamily="49" charset="-122"/>
                  <a:ea typeface="黑体" pitchFamily="49" charset="-122"/>
                </a:endParaRPr>
              </a:p>
            </p:txBody>
          </p:sp>
          <p:sp>
            <p:nvSpPr>
              <p:cNvPr id="8233" name="KSO_Shape"/>
              <p:cNvSpPr/>
              <p:nvPr/>
            </p:nvSpPr>
            <p:spPr>
              <a:xfrm>
                <a:off x="2302897" y="2098867"/>
                <a:ext cx="558264" cy="533428"/>
              </a:xfrm>
              <a:custGeom>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lt1"/>
                    </a:solidFill>
                    <a:latin typeface="+mn-lt"/>
                    <a:ea typeface="+mn-ea"/>
                    <a:cs typeface="+mn-cs"/>
                  </a:defRPr>
                </a:lvl6pPr>
                <a:lvl7pPr marL="2743200" algn="l" defTabSz="914400" rtl="0" eaLnBrk="1" latinLnBrk="0" hangingPunct="1">
                  <a:defRPr lang="zh-CN" altLang="en-US" kern="1200">
                    <a:solidFill>
                      <a:schemeClr val="lt1"/>
                    </a:solidFill>
                    <a:latin typeface="+mn-lt"/>
                    <a:ea typeface="+mn-ea"/>
                    <a:cs typeface="+mn-cs"/>
                  </a:defRPr>
                </a:lvl7pPr>
                <a:lvl8pPr marL="3200400" algn="l" defTabSz="914400" rtl="0" eaLnBrk="1" latinLnBrk="0" hangingPunct="1">
                  <a:defRPr lang="zh-CN" altLang="en-US" kern="1200">
                    <a:solidFill>
                      <a:schemeClr val="lt1"/>
                    </a:solidFill>
                    <a:latin typeface="+mn-lt"/>
                    <a:ea typeface="+mn-ea"/>
                    <a:cs typeface="+mn-cs"/>
                  </a:defRPr>
                </a:lvl8pPr>
                <a:lvl9pPr marL="3657600" algn="l" defTabSz="914400" rtl="0" eaLnBrk="1" latinLnBrk="0" hangingPunct="1">
                  <a:defRPr lang="zh-CN" altLang="en-US" kern="1200">
                    <a:solidFill>
                      <a:schemeClr val="lt1"/>
                    </a:solidFill>
                    <a:latin typeface="+mn-lt"/>
                    <a:ea typeface="+mn-ea"/>
                    <a:cs typeface="+mn-cs"/>
                  </a:defRPr>
                </a:lvl9pPr>
              </a:lstStyle>
              <a:p>
                <a:pPr marL="0" marR="0" lvl="0" indent="0" algn="ctr" fontAlgn="base">
                  <a:spcBef>
                    <a:spcPct val="0"/>
                  </a:spcBef>
                  <a:spcAft>
                    <a:spcPct val="0"/>
                  </a:spcAft>
                </a:pPr>
                <a:endParaRPr lang="zh-CN" altLang="en-US" sz="1800">
                  <a:solidFill>
                    <a:srgbClr val="FFFFFF"/>
                  </a:solidFill>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additive="base">
                                        <p:cTn id="6" dur="1" fill="hold">
                                          <p:stCondLst>
                                            <p:cond delay="0"/>
                                          </p:stCondLst>
                                        </p:cTn>
                                        <p:tgtEl>
                                          <p:spTgt spid="8218"/>
                                        </p:tgtEl>
                                        <p:attrNameLst>
                                          <p:attrName>style.visibility</p:attrName>
                                        </p:attrNameLst>
                                      </p:cBhvr>
                                      <p:to>
                                        <p:strVal val="visible"/>
                                      </p:to>
                                    </p:set>
                                    <p:animEffect transition="in" filter="fade">
                                      <p:cBhvr additive="base">
                                        <p:cTn id="7" dur="1000" fill="hold"/>
                                        <p:tgtEl>
                                          <p:spTgt spid="8218"/>
                                        </p:tgtEl>
                                      </p:cBhvr>
                                    </p:animEffect>
                                    <p:anim calcmode="lin" valueType="num">
                                      <p:cBhvr additive="base">
                                        <p:cTn id="8" dur="1000" fill="hold"/>
                                        <p:tgtEl>
                                          <p:spTgt spid="8218"/>
                                        </p:tgtEl>
                                        <p:attrNameLst>
                                          <p:attrName>ppt_x</p:attrName>
                                        </p:attrNameLst>
                                      </p:cBhvr>
                                      <p:tavLst>
                                        <p:tav tm="0">
                                          <p:val>
                                            <p:strVal val="#ppt_x"/>
                                          </p:val>
                                        </p:tav>
                                        <p:tav tm="100000">
                                          <p:val>
                                            <p:strVal val="#ppt_x"/>
                                          </p:val>
                                        </p:tav>
                                      </p:tavLst>
                                    </p:anim>
                                    <p:anim calcmode="lin" valueType="num">
                                      <p:cBhvr additive="base">
                                        <p:cTn id="9" dur="1000" fill="hold"/>
                                        <p:tgtEl>
                                          <p:spTgt spid="821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42" presetClass="entr" presetSubtype="0" fill="hold" nodeType="clickEffect">
                                  <p:stCondLst>
                                    <p:cond delay="0"/>
                                  </p:stCondLst>
                                  <p:childTnLst>
                                    <p:set>
                                      <p:cBhvr additive="base">
                                        <p:cTn id="14" dur="1" fill="hold">
                                          <p:stCondLst>
                                            <p:cond delay="0"/>
                                          </p:stCondLst>
                                        </p:cTn>
                                        <p:tgtEl>
                                          <p:spTgt spid="8203"/>
                                        </p:tgtEl>
                                        <p:attrNameLst>
                                          <p:attrName>style.visibility</p:attrName>
                                        </p:attrNameLst>
                                      </p:cBhvr>
                                      <p:to>
                                        <p:strVal val="visible"/>
                                      </p:to>
                                    </p:set>
                                    <p:animEffect transition="in" filter="fade">
                                      <p:cBhvr additive="base">
                                        <p:cTn id="15" dur="1000" fill="hold"/>
                                        <p:tgtEl>
                                          <p:spTgt spid="8203"/>
                                        </p:tgtEl>
                                      </p:cBhvr>
                                    </p:animEffect>
                                    <p:anim calcmode="lin" valueType="num">
                                      <p:cBhvr additive="base">
                                        <p:cTn id="16" dur="1000" fill="hold"/>
                                        <p:tgtEl>
                                          <p:spTgt spid="8203"/>
                                        </p:tgtEl>
                                        <p:attrNameLst>
                                          <p:attrName>ppt_x</p:attrName>
                                        </p:attrNameLst>
                                      </p:cBhvr>
                                      <p:tavLst>
                                        <p:tav tm="0">
                                          <p:val>
                                            <p:strVal val="#ppt_x"/>
                                          </p:val>
                                        </p:tav>
                                        <p:tav tm="100000">
                                          <p:val>
                                            <p:strVal val="#ppt_x"/>
                                          </p:val>
                                        </p:tav>
                                      </p:tavLst>
                                    </p:anim>
                                    <p:anim calcmode="lin" valueType="num">
                                      <p:cBhvr additive="base">
                                        <p:cTn id="17" dur="1000" fill="hold"/>
                                        <p:tgtEl>
                                          <p:spTgt spid="82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pSp>
        <p:nvGrpSpPr>
          <p:cNvPr id="9217" name="组合 5"/>
          <p:cNvGrpSpPr/>
          <p:nvPr/>
        </p:nvGrpSpPr>
        <p:grpSpPr>
          <a:xfrm>
            <a:off x="2425700" y="279400"/>
            <a:ext cx="4192588" cy="1992312"/>
            <a:chOff x="1851755" y="1505713"/>
            <a:chExt cx="5440491" cy="2584754"/>
          </a:xfrm>
        </p:grpSpPr>
        <p:grpSp>
          <p:nvGrpSpPr>
            <p:cNvPr id="9218" name="组合 81"/>
            <p:cNvGrpSpPr/>
            <p:nvPr/>
          </p:nvGrpSpPr>
          <p:grpSpPr>
            <a:xfrm>
              <a:off x="1533189" y="1385529"/>
              <a:ext cx="2664226" cy="2591900"/>
              <a:chOff x="3295850" y="1895995"/>
              <a:chExt cx="3725149" cy="4660916"/>
            </a:xfrm>
          </p:grpSpPr>
        </p:grpSp>
        <p:grpSp>
          <p:nvGrpSpPr>
            <p:cNvPr id="9219" name="组合 82"/>
            <p:cNvGrpSpPr/>
            <p:nvPr/>
          </p:nvGrpSpPr>
          <p:grpSpPr>
            <a:xfrm>
              <a:off x="2302897" y="1980707"/>
              <a:ext cx="4989349" cy="751080"/>
              <a:chOff x="2302897" y="1980707"/>
              <a:chExt cx="4989349" cy="751080"/>
            </a:xfrm>
          </p:grpSpPr>
          <p:sp>
            <p:nvSpPr>
              <p:cNvPr id="9220" name="圆角矩形 8"/>
              <p:cNvSpPr/>
              <p:nvPr/>
            </p:nvSpPr>
            <p:spPr>
              <a:xfrm>
                <a:off x="3397295" y="1980707"/>
                <a:ext cx="3894951" cy="751080"/>
              </a:xfrm>
              <a:prstGeom prst="roundRect">
                <a:avLst>
                  <a:gd name="adj" fmla="val 9976"/>
                </a:avLst>
              </a:prstGeom>
              <a:solidFill>
                <a:srgbClr val="00B0F0"/>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9221" name="组合 84"/>
              <p:cNvGrpSpPr/>
              <p:nvPr/>
            </p:nvGrpSpPr>
            <p:grpSpPr>
              <a:xfrm>
                <a:off x="3467584" y="2294564"/>
                <a:ext cx="118508" cy="118509"/>
                <a:chOff x="4486616" y="3001075"/>
                <a:chExt cx="274695" cy="274699"/>
              </a:xfrm>
            </p:grpSpPr>
            <p:sp>
              <p:nvSpPr>
                <p:cNvPr id="9222" name="椭圆 21"/>
                <p:cNvSpPr/>
                <p:nvPr/>
              </p:nvSpPr>
              <p:spPr>
                <a:xfrm rot="16200000">
                  <a:off x="4484837" y="3000957"/>
                  <a:ext cx="276891" cy="276951"/>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9223" name="椭圆 22"/>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9224" name="组合 85"/>
              <p:cNvGrpSpPr/>
              <p:nvPr/>
            </p:nvGrpSpPr>
            <p:grpSpPr>
              <a:xfrm>
                <a:off x="3168079" y="2294564"/>
                <a:ext cx="118508" cy="118509"/>
                <a:chOff x="4486616" y="3001075"/>
                <a:chExt cx="274695" cy="274699"/>
              </a:xfrm>
            </p:grpSpPr>
            <p:sp>
              <p:nvSpPr>
                <p:cNvPr id="9225" name="椭圆 19"/>
                <p:cNvSpPr/>
                <p:nvPr/>
              </p:nvSpPr>
              <p:spPr>
                <a:xfrm rot="16200000">
                  <a:off x="4479537" y="3008121"/>
                  <a:ext cx="276891" cy="26262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9226" name="椭圆 20"/>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9227" name="组合 86"/>
              <p:cNvGrpSpPr/>
              <p:nvPr/>
            </p:nvGrpSpPr>
            <p:grpSpPr>
              <a:xfrm>
                <a:off x="3197698" y="2171864"/>
                <a:ext cx="362117" cy="236685"/>
                <a:chOff x="4312849" y="3104300"/>
                <a:chExt cx="384317" cy="61430"/>
              </a:xfrm>
            </p:grpSpPr>
          </p:grpSp>
          <p:grpSp>
            <p:nvGrpSpPr>
              <p:cNvPr id="9228" name="组合 87"/>
              <p:cNvGrpSpPr/>
              <p:nvPr/>
            </p:nvGrpSpPr>
            <p:grpSpPr>
              <a:xfrm>
                <a:off x="3635164" y="2097014"/>
                <a:ext cx="630643" cy="550614"/>
                <a:chOff x="4846885" y="2796017"/>
                <a:chExt cx="840857" cy="734151"/>
              </a:xfrm>
            </p:grpSpPr>
            <p:sp>
              <p:nvSpPr>
                <p:cNvPr id="9229" name="椭圆 15"/>
                <p:cNvSpPr/>
                <p:nvPr/>
              </p:nvSpPr>
              <p:spPr>
                <a:xfrm>
                  <a:off x="4902566" y="2795742"/>
                  <a:ext cx="722379" cy="7551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9230" name="文本框 18"/>
                <p:cNvSpPr/>
                <p:nvPr/>
              </p:nvSpPr>
              <p:spPr>
                <a:xfrm>
                  <a:off x="4846885" y="2811166"/>
                  <a:ext cx="840857" cy="71900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0B0F0"/>
                      </a:solidFill>
                      <a:latin typeface="Impact" pitchFamily="34" charset="0"/>
                    </a:rPr>
                    <a:t>01</a:t>
                  </a:r>
                  <a:endParaRPr lang="zh-CN" altLang="en-US" sz="2100" b="1">
                    <a:solidFill>
                      <a:srgbClr val="00B0F0"/>
                    </a:solidFill>
                    <a:latin typeface="Impact" pitchFamily="34" charset="0"/>
                    <a:ea typeface="宋体" pitchFamily="2" charset="-122"/>
                  </a:endParaRPr>
                </a:p>
              </p:txBody>
            </p:sp>
          </p:grpSp>
          <p:sp>
            <p:nvSpPr>
              <p:cNvPr id="9231" name="文本框 24"/>
              <p:cNvSpPr/>
              <p:nvPr/>
            </p:nvSpPr>
            <p:spPr>
              <a:xfrm>
                <a:off x="4035549" y="2014039"/>
                <a:ext cx="2629911" cy="65908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700" b="1">
                    <a:solidFill>
                      <a:schemeClr val="bg1"/>
                    </a:solidFill>
                    <a:latin typeface="黑体" pitchFamily="49" charset="-122"/>
                    <a:ea typeface="黑体" pitchFamily="49" charset="-122"/>
                  </a:rPr>
                  <a:t>试题凝聚</a:t>
                </a:r>
                <a:endParaRPr lang="zh-CN" altLang="en-US" sz="2700" b="1">
                  <a:solidFill>
                    <a:schemeClr val="bg1"/>
                  </a:solidFill>
                  <a:latin typeface="黑体" pitchFamily="49" charset="-122"/>
                  <a:ea typeface="黑体" pitchFamily="49" charset="-122"/>
                </a:endParaRPr>
              </a:p>
            </p:txBody>
          </p:sp>
          <p:sp>
            <p:nvSpPr>
              <p:cNvPr id="9232" name="KSO_Shape"/>
              <p:cNvSpPr/>
              <p:nvPr/>
            </p:nvSpPr>
            <p:spPr>
              <a:xfrm>
                <a:off x="2302898" y="2098867"/>
                <a:ext cx="558262" cy="533428"/>
              </a:xfrm>
              <a:custGeom>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lt1"/>
                    </a:solidFill>
                    <a:latin typeface="+mn-lt"/>
                    <a:ea typeface="+mn-ea"/>
                    <a:cs typeface="+mn-cs"/>
                  </a:defRPr>
                </a:lvl6pPr>
                <a:lvl7pPr marL="2743200" algn="l" defTabSz="914400" rtl="0" eaLnBrk="1" latinLnBrk="0" hangingPunct="1">
                  <a:defRPr lang="zh-CN" altLang="en-US" kern="1200">
                    <a:solidFill>
                      <a:schemeClr val="lt1"/>
                    </a:solidFill>
                    <a:latin typeface="+mn-lt"/>
                    <a:ea typeface="+mn-ea"/>
                    <a:cs typeface="+mn-cs"/>
                  </a:defRPr>
                </a:lvl7pPr>
                <a:lvl8pPr marL="3200400" algn="l" defTabSz="914400" rtl="0" eaLnBrk="1" latinLnBrk="0" hangingPunct="1">
                  <a:defRPr lang="zh-CN" altLang="en-US" kern="1200">
                    <a:solidFill>
                      <a:schemeClr val="lt1"/>
                    </a:solidFill>
                    <a:latin typeface="+mn-lt"/>
                    <a:ea typeface="+mn-ea"/>
                    <a:cs typeface="+mn-cs"/>
                  </a:defRPr>
                </a:lvl8pPr>
                <a:lvl9pPr marL="3657600" algn="l" defTabSz="914400" rtl="0" eaLnBrk="1" latinLnBrk="0" hangingPunct="1">
                  <a:defRPr lang="zh-CN" altLang="en-US" kern="1200">
                    <a:solidFill>
                      <a:schemeClr val="lt1"/>
                    </a:solidFill>
                    <a:latin typeface="+mn-lt"/>
                    <a:ea typeface="+mn-ea"/>
                    <a:cs typeface="+mn-cs"/>
                  </a:defRPr>
                </a:lvl9pPr>
              </a:lstStyle>
              <a:p>
                <a:pPr marL="0" marR="0" lvl="0" indent="0" algn="ctr" fontAlgn="base">
                  <a:spcBef>
                    <a:spcPct val="0"/>
                  </a:spcBef>
                  <a:spcAft>
                    <a:spcPct val="0"/>
                  </a:spcAft>
                </a:pPr>
                <a:endParaRPr lang="zh-CN" altLang="en-US" sz="1800">
                  <a:solidFill>
                    <a:srgbClr val="FFFFFF"/>
                  </a:solidFill>
                </a:endParaRPr>
              </a:p>
            </p:txBody>
          </p:sp>
        </p:grpSp>
      </p:grpSp>
      <p:sp>
        <p:nvSpPr>
          <p:cNvPr id="9233" name="矩形 1">
            <a:hlinkClick r:id="rId2" action="ppaction://hlinksldjump"/>
          </p:cNvPr>
          <p:cNvSpPr/>
          <p:nvPr/>
        </p:nvSpPr>
        <p:spPr>
          <a:xfrm>
            <a:off x="1835150" y="1604962"/>
            <a:ext cx="5788025" cy="460375"/>
          </a:xfrm>
          <a:prstGeom prst="rect">
            <a:avLst/>
          </a:prstGeom>
          <a:solidFill>
            <a:srgbClr val="E56666"/>
          </a:solid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chemeClr val="bg1"/>
                </a:solidFill>
                <a:latin typeface="隶书" pitchFamily="49" charset="-122"/>
                <a:ea typeface="隶书" pitchFamily="49" charset="-122"/>
              </a:rPr>
              <a:t>·1 </a:t>
            </a:r>
            <a:r>
              <a:rPr lang="zh-CN" altLang="en-US" sz="2400" b="1">
                <a:solidFill>
                  <a:schemeClr val="bg1"/>
                </a:solidFill>
                <a:latin typeface="隶书" pitchFamily="49" charset="-122"/>
                <a:ea typeface="隶书" pitchFamily="49" charset="-122"/>
              </a:rPr>
              <a:t>探究固体熔化时温度的变化规律</a:t>
            </a:r>
            <a:endParaRPr lang="zh-CN" altLang="en-US" sz="2400" b="1">
              <a:solidFill>
                <a:schemeClr val="bg1"/>
              </a:solidFill>
              <a:latin typeface="隶书" pitchFamily="49" charset="-122"/>
              <a:ea typeface="隶书" pitchFamily="49" charset="-122"/>
            </a:endParaRPr>
          </a:p>
        </p:txBody>
      </p:sp>
      <p:sp>
        <p:nvSpPr>
          <p:cNvPr id="9234" name="矩形 2">
            <a:hlinkClick r:id="rId3" action="ppaction://hlinksldjump"/>
          </p:cNvPr>
          <p:cNvSpPr/>
          <p:nvPr/>
        </p:nvSpPr>
        <p:spPr>
          <a:xfrm>
            <a:off x="1835150" y="2117725"/>
            <a:ext cx="5788025" cy="461962"/>
          </a:xfrm>
          <a:prstGeom prst="rect">
            <a:avLst/>
          </a:prstGeom>
          <a:solidFill>
            <a:srgbClr val="00B7CA"/>
          </a:solid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chemeClr val="bg1"/>
                </a:solidFill>
                <a:latin typeface="隶书" pitchFamily="49" charset="-122"/>
                <a:ea typeface="隶书" pitchFamily="49" charset="-122"/>
              </a:rPr>
              <a:t>·2 </a:t>
            </a:r>
            <a:r>
              <a:rPr lang="zh-CN" altLang="en-US" sz="2400" b="1">
                <a:solidFill>
                  <a:schemeClr val="bg1"/>
                </a:solidFill>
                <a:latin typeface="隶书" pitchFamily="49" charset="-122"/>
                <a:ea typeface="隶书" pitchFamily="49" charset="-122"/>
              </a:rPr>
              <a:t>探究水沸腾时温度变化的特点</a:t>
            </a:r>
            <a:endParaRPr lang="zh-CN" altLang="en-US" sz="2400" b="1">
              <a:solidFill>
                <a:schemeClr val="bg1"/>
              </a:solidFill>
              <a:latin typeface="隶书" pitchFamily="49" charset="-122"/>
              <a:ea typeface="隶书" pitchFamily="49" charset="-122"/>
            </a:endParaRPr>
          </a:p>
        </p:txBody>
      </p:sp>
      <p:pic>
        <p:nvPicPr>
          <p:cNvPr id="9235" name="Picture 7" descr="C:\Users\Administrator\Desktop\习题课件\返回框.png">
            <a:hlinkClick r:id="rId5" action="ppaction://hlinksldjump"/>
          </p:cNvPr>
          <p:cNvPicPr/>
          <p:nvPr/>
        </p:nvPicPr>
        <p:blipFill>
          <a:blip r:embed="rId4"/>
          <a:stretch>
            <a:fillRect/>
          </a:stretch>
        </p:blipFill>
        <p:spPr>
          <a:xfrm>
            <a:off x="8101012" y="4130675"/>
            <a:ext cx="669925" cy="669925"/>
          </a:xfrm>
          <a:prstGeom prst="rect">
            <a:avLst/>
          </a:prstGeom>
          <a:noFill/>
          <a:ln>
            <a:noFill/>
            <a:miter lim="800000"/>
          </a:ln>
        </p:spPr>
      </p:pic>
      <p:sp>
        <p:nvSpPr>
          <p:cNvPr id="9236" name="矩形 27">
            <a:hlinkClick r:id="rId6" action="ppaction://hlinksldjump"/>
          </p:cNvPr>
          <p:cNvSpPr>
            <a:spLocks noChangeArrowheads="1"/>
          </p:cNvSpPr>
          <p:nvPr/>
        </p:nvSpPr>
        <p:spPr bwMode="auto">
          <a:xfrm>
            <a:off x="1835150" y="2628900"/>
            <a:ext cx="5788025" cy="461963"/>
          </a:xfrm>
          <a:prstGeom prst="rect">
            <a:avLst/>
          </a:prstGeom>
          <a:solidFill>
            <a:schemeClr val="accent6">
              <a:lumMod val="75000"/>
            </a:schemeClr>
          </a:solid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r>
              <a:rPr lang="en-US" altLang="zh-CN" sz="2400" b="1">
                <a:solidFill>
                  <a:schemeClr val="bg1"/>
                </a:solidFill>
                <a:latin typeface="隶书" pitchFamily="49" charset="-122"/>
                <a:ea typeface="隶书" pitchFamily="49" charset="-122"/>
              </a:rPr>
              <a:t>·</a:t>
            </a:r>
            <a:r>
              <a:rPr lang="en-US" altLang="zh-CN" sz="2400" b="1">
                <a:solidFill>
                  <a:schemeClr val="bg1"/>
                </a:solidFill>
                <a:latin typeface="隶书" pitchFamily="49" charset="-122"/>
                <a:ea typeface="隶书" pitchFamily="49" charset="-122"/>
              </a:rPr>
              <a:t>3 </a:t>
            </a:r>
            <a:r>
              <a:rPr lang="zh-CN" altLang="en-US" sz="2400" b="1">
                <a:solidFill>
                  <a:schemeClr val="bg1"/>
                </a:solidFill>
                <a:latin typeface="隶书" pitchFamily="49" charset="-122"/>
                <a:ea typeface="隶书" pitchFamily="49" charset="-122"/>
              </a:rPr>
              <a:t>探究</a:t>
            </a:r>
            <a:r>
              <a:rPr lang="zh-CN" altLang="en-US" sz="2400" b="1">
                <a:solidFill>
                  <a:schemeClr val="bg1"/>
                </a:solidFill>
                <a:latin typeface="隶书" pitchFamily="49" charset="-122"/>
                <a:ea typeface="隶书" pitchFamily="49" charset="-122"/>
              </a:rPr>
              <a:t>不同物质的吸热能力</a:t>
            </a:r>
            <a:endParaRPr lang="zh-CN" altLang="en-US" sz="2400" b="1">
              <a:solidFill>
                <a:schemeClr val="bg1"/>
              </a:solidFill>
              <a:latin typeface="隶书" pitchFamily="49" charset="-122"/>
              <a:ea typeface="隶书"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9233"/>
                                        </p:tgtEl>
                                        <p:attrNameLst>
                                          <p:attrName>style.visibility</p:attrName>
                                        </p:attrNameLst>
                                      </p:cBhvr>
                                      <p:to>
                                        <p:strVal val="visible"/>
                                      </p:to>
                                    </p:set>
                                    <p:anim calcmode="lin" valueType="num">
                                      <p:cBhvr additive="base">
                                        <p:cTn id="7" dur="500" fill="hold"/>
                                        <p:tgtEl>
                                          <p:spTgt spid="9233"/>
                                        </p:tgtEl>
                                        <p:attrNameLst>
                                          <p:attrName>ppt_x</p:attrName>
                                        </p:attrNameLst>
                                      </p:cBhvr>
                                      <p:tavLst>
                                        <p:tav tm="0">
                                          <p:val>
                                            <p:strVal val="#ppt_x"/>
                                          </p:val>
                                        </p:tav>
                                        <p:tav tm="100000">
                                          <p:val>
                                            <p:strVal val="#ppt_x"/>
                                          </p:val>
                                        </p:tav>
                                      </p:tavLst>
                                    </p:anim>
                                    <p:anim calcmode="lin" valueType="num">
                                      <p:cBhvr additive="base">
                                        <p:cTn id="8" dur="500" fill="hold"/>
                                        <p:tgtEl>
                                          <p:spTgt spid="923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additive="base">
                                        <p:cTn id="13" dur="1" fill="hold">
                                          <p:stCondLst>
                                            <p:cond delay="0"/>
                                          </p:stCondLst>
                                        </p:cTn>
                                        <p:tgtEl>
                                          <p:spTgt spid="9234"/>
                                        </p:tgtEl>
                                        <p:attrNameLst>
                                          <p:attrName>style.visibility</p:attrName>
                                        </p:attrNameLst>
                                      </p:cBhvr>
                                      <p:to>
                                        <p:strVal val="visible"/>
                                      </p:to>
                                    </p:set>
                                    <p:anim calcmode="lin" valueType="num">
                                      <p:cBhvr additive="base">
                                        <p:cTn id="14" dur="500" fill="hold"/>
                                        <p:tgtEl>
                                          <p:spTgt spid="9234"/>
                                        </p:tgtEl>
                                        <p:attrNameLst>
                                          <p:attrName>ppt_x</p:attrName>
                                        </p:attrNameLst>
                                      </p:cBhvr>
                                      <p:tavLst>
                                        <p:tav tm="0">
                                          <p:val>
                                            <p:strVal val="#ppt_x"/>
                                          </p:val>
                                        </p:tav>
                                        <p:tav tm="100000">
                                          <p:val>
                                            <p:strVal val="#ppt_x"/>
                                          </p:val>
                                        </p:tav>
                                      </p:tavLst>
                                    </p:anim>
                                    <p:anim calcmode="lin" valueType="num">
                                      <p:cBhvr additive="base">
                                        <p:cTn id="15" dur="500" fill="hold"/>
                                        <p:tgtEl>
                                          <p:spTgt spid="9234"/>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additive="base">
                                        <p:cTn id="20" dur="1" fill="hold">
                                          <p:stCondLst>
                                            <p:cond delay="0"/>
                                          </p:stCondLst>
                                        </p:cTn>
                                        <p:tgtEl>
                                          <p:spTgt spid="9236"/>
                                        </p:tgtEl>
                                        <p:attrNameLst>
                                          <p:attrName>style.visibility</p:attrName>
                                        </p:attrNameLst>
                                      </p:cBhvr>
                                      <p:to>
                                        <p:strVal val="visible"/>
                                      </p:to>
                                    </p:set>
                                    <p:anim calcmode="lin" valueType="num">
                                      <p:cBhvr additive="base">
                                        <p:cTn id="21" dur="500" fill="hold"/>
                                        <p:tgtEl>
                                          <p:spTgt spid="9236"/>
                                        </p:tgtEl>
                                        <p:attrNameLst>
                                          <p:attrName>ppt_x</p:attrName>
                                        </p:attrNameLst>
                                      </p:cBhvr>
                                      <p:tavLst>
                                        <p:tav tm="0">
                                          <p:val>
                                            <p:strVal val="#ppt_x"/>
                                          </p:val>
                                        </p:tav>
                                        <p:tav tm="100000">
                                          <p:val>
                                            <p:strVal val="#ppt_x"/>
                                          </p:val>
                                        </p:tav>
                                      </p:tavLst>
                                    </p:anim>
                                    <p:anim calcmode="lin" valueType="num">
                                      <p:cBhvr additive="base">
                                        <p:cTn id="22" dur="500" fill="hold"/>
                                        <p:tgtEl>
                                          <p:spTgt spid="92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33" grpId="0"/>
      <p:bldP spid="9234" grpId="1"/>
      <p:bldP spid="9236" grpId="2"/>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0241" name="Text Box 22"/>
          <p:cNvSpPr txBox="1">
            <a:spLocks noChangeArrowheads="1"/>
          </p:cNvSpPr>
          <p:nvPr/>
        </p:nvSpPr>
        <p:spPr bwMode="auto">
          <a:xfrm>
            <a:off x="506413" y="1003300"/>
            <a:ext cx="8115300"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zh-CN" altLang="zh-CN" sz="2400" b="1">
                <a:latin typeface="Times New Roman"/>
                <a:ea typeface="宋体" pitchFamily="2" charset="-122"/>
              </a:rPr>
              <a:t>【典例</a:t>
            </a:r>
            <a:r>
              <a:rPr lang="en-US" altLang="zh-CN" sz="2400" b="1">
                <a:latin typeface="Times New Roman"/>
              </a:rPr>
              <a:t>1</a:t>
            </a:r>
            <a:r>
              <a:rPr lang="zh-CN" altLang="zh-CN" sz="2400" b="1">
                <a:latin typeface="Times New Roman"/>
                <a:ea typeface="宋体" pitchFamily="2" charset="-122"/>
              </a:rPr>
              <a:t>】【</a:t>
            </a:r>
            <a:r>
              <a:rPr lang="en-US" altLang="zh-CN" sz="2400" b="1">
                <a:latin typeface="Times New Roman"/>
              </a:rPr>
              <a:t>2020·</a:t>
            </a:r>
            <a:r>
              <a:rPr lang="zh-CN" altLang="zh-CN" sz="2400" b="1">
                <a:latin typeface="Times New Roman"/>
                <a:ea typeface="宋体" pitchFamily="2" charset="-122"/>
              </a:rPr>
              <a:t>苏州改编】小明分别采用图</a:t>
            </a:r>
            <a:r>
              <a:rPr lang="en-US" altLang="zh-CN" sz="2400" b="1">
                <a:latin typeface="Times New Roman"/>
              </a:rPr>
              <a:t>1</a:t>
            </a:r>
            <a:r>
              <a:rPr lang="zh-CN" altLang="zh-CN" sz="2400" b="1">
                <a:latin typeface="Times New Roman"/>
                <a:ea typeface="宋体" pitchFamily="2" charset="-122"/>
              </a:rPr>
              <a:t>甲、乙所示的实验装置探究石蜡、冰的熔化特点。</a:t>
            </a:r>
            <a:endParaRPr lang="zh-CN" altLang="zh-CN" sz="1000">
              <a:latin typeface="宋体" pitchFamily="2" charset="-122"/>
              <a:ea typeface="宋体" pitchFamily="2" charset="-122"/>
            </a:endParaRPr>
          </a:p>
        </p:txBody>
      </p:sp>
      <p:sp>
        <p:nvSpPr>
          <p:cNvPr id="10242" name="矩形 15"/>
          <p:cNvSpPr>
            <a:spLocks noChangeArrowheads="1"/>
          </p:cNvSpPr>
          <p:nvPr/>
        </p:nvSpPr>
        <p:spPr bwMode="auto">
          <a:xfrm>
            <a:off x="539750" y="522288"/>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r>
              <a:rPr lang="zh-CN" altLang="en-US" sz="2400" b="1">
                <a:solidFill>
                  <a:srgbClr val="E46C0A"/>
                </a:solidFill>
                <a:latin typeface="Times New Roman" pitchFamily="18" charset="0"/>
                <a:ea typeface="宋体" pitchFamily="2" charset="-122"/>
              </a:rPr>
              <a:t>类型</a:t>
            </a:r>
            <a:r>
              <a:rPr lang="en-US" altLang="zh-CN" sz="2400" b="1">
                <a:solidFill>
                  <a:srgbClr val="E46C0A"/>
                </a:solidFill>
                <a:latin typeface="Times New Roman" pitchFamily="18" charset="0"/>
                <a:ea typeface="宋体" pitchFamily="2" charset="-122"/>
              </a:rPr>
              <a:t>1    </a:t>
            </a:r>
            <a:r>
              <a:rPr lang="zh-CN" altLang="en-US" sz="2400" b="1">
                <a:solidFill>
                  <a:srgbClr val="E46C0A"/>
                </a:solidFill>
                <a:latin typeface="Times New Roman" pitchFamily="18" charset="0"/>
                <a:ea typeface="宋体" pitchFamily="2" charset="-122"/>
              </a:rPr>
              <a:t>探究</a:t>
            </a:r>
            <a:r>
              <a:rPr lang="zh-CN" altLang="en-US" sz="2400" b="1">
                <a:solidFill>
                  <a:srgbClr val="E46C0A"/>
                </a:solidFill>
                <a:latin typeface="Times New Roman" pitchFamily="18" charset="0"/>
                <a:ea typeface="宋体" pitchFamily="2" charset="-122"/>
              </a:rPr>
              <a:t>固体熔化时温度的变化规律</a:t>
            </a:r>
            <a:endParaRPr lang="zh-CN" altLang="en-US" sz="2400" b="1">
              <a:solidFill>
                <a:srgbClr val="E46C0A"/>
              </a:solidFill>
              <a:latin typeface="Times New Roman" pitchFamily="18" charset="0"/>
              <a:ea typeface="宋体" pitchFamily="2" charset="-122"/>
            </a:endParaRPr>
          </a:p>
        </p:txBody>
      </p:sp>
      <p:pic>
        <p:nvPicPr>
          <p:cNvPr id="10243" name="Picture 5" descr="图+436"/>
          <p:cNvPicPr/>
          <p:nvPr/>
        </p:nvPicPr>
        <p:blipFill>
          <a:blip r:embed="rId3">
            <a:clrChange>
              <a:clrFrom>
                <a:srgbClr val="FFFFFF"/>
              </a:clrFrom>
              <a:clrTo>
                <a:srgbClr val="FFFFFF">
                  <a:alpha val="0"/>
                </a:srgbClr>
              </a:clrTo>
            </a:clrChange>
          </a:blip>
          <a:srcRect b="42362"/>
          <a:stretch>
            <a:fillRect/>
          </a:stretch>
        </p:blipFill>
        <p:spPr>
          <a:xfrm>
            <a:off x="860425" y="2268538"/>
            <a:ext cx="3567112" cy="2562225"/>
          </a:xfrm>
          <a:prstGeom prst="rect">
            <a:avLst/>
          </a:prstGeom>
          <a:noFill/>
          <a:ln>
            <a:noFill/>
            <a:miter lim="800000"/>
          </a:ln>
        </p:spPr>
      </p:pic>
      <p:pic>
        <p:nvPicPr>
          <p:cNvPr id="10244" name="Picture 5" descr="图+436"/>
          <p:cNvPicPr/>
          <p:nvPr/>
        </p:nvPicPr>
        <p:blipFill>
          <a:blip r:embed="rId4">
            <a:clrChange>
              <a:clrFrom>
                <a:srgbClr val="FFFFFF"/>
              </a:clrFrom>
              <a:clrTo>
                <a:srgbClr val="FFFFFF">
                  <a:alpha val="0"/>
                </a:srgbClr>
              </a:clrTo>
            </a:clrChange>
          </a:blip>
          <a:srcRect t="57348"/>
          <a:stretch>
            <a:fillRect/>
          </a:stretch>
        </p:blipFill>
        <p:spPr>
          <a:xfrm>
            <a:off x="4895850" y="2427288"/>
            <a:ext cx="3924300" cy="2087562"/>
          </a:xfrm>
          <a:prstGeom prst="rect">
            <a:avLst/>
          </a:prstGeom>
          <a:noFill/>
          <a:ln>
            <a:noFill/>
            <a:miter lim="800000"/>
          </a:ln>
        </p:spPr>
      </p:pic>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2289" name="Text Box 22"/>
          <p:cNvSpPr txBox="1">
            <a:spLocks noChangeArrowheads="1"/>
          </p:cNvSpPr>
          <p:nvPr/>
        </p:nvSpPr>
        <p:spPr bwMode="auto">
          <a:xfrm>
            <a:off x="506413" y="436563"/>
            <a:ext cx="8115300"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(1)</a:t>
            </a:r>
            <a:r>
              <a:rPr lang="zh-CN" altLang="zh-CN" sz="2400" b="1">
                <a:latin typeface="Times New Roman"/>
                <a:ea typeface="宋体" pitchFamily="2" charset="-122"/>
              </a:rPr>
              <a:t>组装甲装置时，</a:t>
            </a:r>
            <a:r>
              <a:rPr lang="en-US" altLang="zh-CN" sz="2400" b="1" i="1">
                <a:latin typeface="Times New Roman"/>
              </a:rPr>
              <a:t>A</a:t>
            </a:r>
            <a:r>
              <a:rPr lang="zh-CN" altLang="zh-CN" sz="2400" b="1">
                <a:latin typeface="Times New Roman"/>
                <a:ea typeface="宋体" pitchFamily="2" charset="-122"/>
              </a:rPr>
              <a:t>、</a:t>
            </a:r>
            <a:r>
              <a:rPr lang="en-US" altLang="zh-CN" sz="2400" b="1" i="1">
                <a:latin typeface="Times New Roman"/>
              </a:rPr>
              <a:t>B</a:t>
            </a:r>
            <a:r>
              <a:rPr lang="zh-CN" altLang="zh-CN" sz="2400" b="1">
                <a:latin typeface="Times New Roman"/>
                <a:ea typeface="宋体" pitchFamily="2" charset="-122"/>
              </a:rPr>
              <a:t>两部件中应先固定</a:t>
            </a:r>
            <a:r>
              <a:rPr lang="en-US" altLang="zh-CN" sz="2400" b="1">
                <a:latin typeface="Times New Roman"/>
              </a:rPr>
              <a:t>________</a:t>
            </a:r>
            <a:r>
              <a:rPr lang="zh-CN" altLang="zh-CN" sz="2400" b="1">
                <a:latin typeface="Times New Roman"/>
                <a:ea typeface="宋体" pitchFamily="2" charset="-122"/>
              </a:rPr>
              <a:t>部件；探究时采用</a:t>
            </a:r>
            <a:r>
              <a:rPr lang="en-US" altLang="zh-CN" sz="2400" b="1">
                <a:latin typeface="Times New Roman"/>
              </a:rPr>
              <a:t>“</a:t>
            </a:r>
            <a:r>
              <a:rPr lang="zh-CN" altLang="zh-CN" sz="2400" b="1">
                <a:latin typeface="Times New Roman"/>
                <a:ea typeface="宋体" pitchFamily="2" charset="-122"/>
              </a:rPr>
              <a:t>水浴法</a:t>
            </a:r>
            <a:r>
              <a:rPr lang="en-US" altLang="zh-CN" sz="2400" b="1">
                <a:latin typeface="Times New Roman"/>
              </a:rPr>
              <a:t>”</a:t>
            </a:r>
            <a:r>
              <a:rPr lang="zh-CN" altLang="zh-CN" sz="2400" b="1">
                <a:latin typeface="Times New Roman"/>
                <a:ea typeface="宋体" pitchFamily="2" charset="-122"/>
              </a:rPr>
              <a:t>而不直接用酒精灯加热，除了能减缓升温速度，还能使试管</a:t>
            </a:r>
            <a:r>
              <a:rPr lang="en-US" altLang="zh-CN" sz="2400" b="1">
                <a:latin typeface="Times New Roman"/>
              </a:rPr>
              <a:t>____________</a:t>
            </a:r>
            <a:r>
              <a:rPr lang="zh-CN" altLang="zh-CN" sz="2400" b="1">
                <a:latin typeface="Times New Roman"/>
                <a:ea typeface="宋体" pitchFamily="2" charset="-122"/>
              </a:rPr>
              <a:t>；</a:t>
            </a: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(2)</a:t>
            </a:r>
            <a:r>
              <a:rPr lang="zh-CN" altLang="zh-CN" sz="2400" b="1">
                <a:latin typeface="Times New Roman"/>
                <a:ea typeface="宋体" pitchFamily="2" charset="-122"/>
              </a:rPr>
              <a:t>图乙中温度计的示数为</a:t>
            </a:r>
            <a:r>
              <a:rPr lang="en-US" altLang="zh-CN" sz="2400" b="1">
                <a:latin typeface="Times New Roman"/>
              </a:rPr>
              <a:t>________</a:t>
            </a:r>
            <a:r>
              <a:rPr lang="zh-CN" altLang="zh-CN" sz="2400" b="1">
                <a:latin typeface="宋体" pitchFamily="2" charset="-122"/>
                <a:ea typeface="宋体" pitchFamily="2" charset="-122"/>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(3)</a:t>
            </a:r>
            <a:r>
              <a:rPr lang="zh-CN" altLang="zh-CN" sz="2400" b="1">
                <a:latin typeface="Times New Roman"/>
                <a:ea typeface="宋体" pitchFamily="2" charset="-122"/>
              </a:rPr>
              <a:t>根据实验数据作出两者温度随时间变化的图像</a:t>
            </a:r>
            <a:r>
              <a:rPr lang="en-US" altLang="zh-CN" sz="2400" b="1">
                <a:latin typeface="Times New Roman"/>
              </a:rPr>
              <a:t>(</a:t>
            </a:r>
            <a:r>
              <a:rPr lang="zh-CN" altLang="zh-CN" sz="2400" b="1">
                <a:latin typeface="Times New Roman"/>
                <a:ea typeface="宋体" pitchFamily="2" charset="-122"/>
              </a:rPr>
              <a:t>如图丙</a:t>
            </a:r>
            <a:r>
              <a:rPr lang="en-US" altLang="zh-CN" sz="2400" b="1">
                <a:latin typeface="Times New Roman"/>
              </a:rPr>
              <a:t>)</a:t>
            </a:r>
            <a:r>
              <a:rPr lang="zh-CN" altLang="zh-CN" sz="2400" b="1">
                <a:latin typeface="Times New Roman"/>
                <a:ea typeface="宋体" pitchFamily="2" charset="-122"/>
              </a:rPr>
              <a:t>，其中石蜡的图像是图</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宋体" pitchFamily="2" charset="-122"/>
                <a:ea typeface="宋体" pitchFamily="2" charset="-122"/>
              </a:rPr>
              <a:t>①</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宋体" pitchFamily="2" charset="-122"/>
                <a:ea typeface="宋体" pitchFamily="2" charset="-122"/>
              </a:rPr>
              <a:t>②</a:t>
            </a:r>
            <a:r>
              <a:rPr lang="en-US" altLang="zh-CN" sz="2400" b="1">
                <a:latin typeface="Times New Roman"/>
              </a:rPr>
              <a:t>”)</a:t>
            </a:r>
            <a:r>
              <a:rPr lang="zh-CN" altLang="zh-CN" sz="2400" b="1">
                <a:latin typeface="Times New Roman"/>
                <a:ea typeface="宋体" pitchFamily="2" charset="-122"/>
              </a:rPr>
              <a:t>；图</a:t>
            </a:r>
            <a:r>
              <a:rPr lang="zh-CN" altLang="zh-CN" sz="2400" b="1">
                <a:latin typeface="宋体" pitchFamily="2" charset="-122"/>
                <a:ea typeface="宋体" pitchFamily="2" charset="-122"/>
              </a:rPr>
              <a:t>①</a:t>
            </a:r>
            <a:r>
              <a:rPr lang="zh-CN" altLang="zh-CN" sz="2400" b="1">
                <a:latin typeface="Times New Roman"/>
                <a:ea typeface="宋体" pitchFamily="2" charset="-122"/>
              </a:rPr>
              <a:t>中</a:t>
            </a:r>
            <a:r>
              <a:rPr lang="en-US" altLang="zh-CN" sz="2400" b="1" i="1">
                <a:latin typeface="Times New Roman"/>
              </a:rPr>
              <a:t>bc</a:t>
            </a:r>
            <a:r>
              <a:rPr lang="zh-CN" altLang="zh-CN" sz="2400" b="1">
                <a:latin typeface="Times New Roman"/>
                <a:ea typeface="宋体" pitchFamily="2" charset="-122"/>
              </a:rPr>
              <a:t>段对应的时间内，试管里物质的内能</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变大</a:t>
            </a:r>
            <a:r>
              <a:rPr lang="en-US" altLang="zh-CN" sz="2400" b="1">
                <a:latin typeface="Times New Roman"/>
              </a:rPr>
              <a:t>”“</a:t>
            </a:r>
            <a:r>
              <a:rPr lang="zh-CN" altLang="zh-CN" sz="2400" b="1">
                <a:latin typeface="Times New Roman"/>
                <a:ea typeface="宋体" pitchFamily="2" charset="-122"/>
              </a:rPr>
              <a:t>变小</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不变</a:t>
            </a:r>
            <a:r>
              <a:rPr lang="en-US" altLang="zh-CN" sz="2400" b="1">
                <a:latin typeface="Times New Roman"/>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12290" name="矩形 13"/>
          <p:cNvSpPr/>
          <p:nvPr/>
        </p:nvSpPr>
        <p:spPr>
          <a:xfrm>
            <a:off x="6875462" y="517525"/>
            <a:ext cx="39052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i="1">
                <a:solidFill>
                  <a:srgbClr val="C00000"/>
                </a:solidFill>
                <a:latin typeface="Times New Roman" pitchFamily="18" charset="0"/>
              </a:rPr>
              <a:t>B</a:t>
            </a:r>
            <a:endParaRPr lang="zh-CN" altLang="en-US">
              <a:latin typeface="Calibri" pitchFamily="34" charset="0"/>
              <a:ea typeface="宋体" pitchFamily="2" charset="-122"/>
            </a:endParaRPr>
          </a:p>
        </p:txBody>
      </p:sp>
      <p:sp>
        <p:nvSpPr>
          <p:cNvPr id="12291" name="矩形 4"/>
          <p:cNvSpPr>
            <a:spLocks noChangeArrowheads="1"/>
          </p:cNvSpPr>
          <p:nvPr/>
        </p:nvSpPr>
        <p:spPr bwMode="auto">
          <a:xfrm>
            <a:off x="4675188" y="1530350"/>
            <a:ext cx="14224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受热均匀</a:t>
            </a:r>
            <a:endParaRPr lang="zh-CN" altLang="zh-CN" sz="1000">
              <a:latin typeface="宋体" pitchFamily="2" charset="-122"/>
              <a:ea typeface="宋体" pitchFamily="2" charset="-122"/>
            </a:endParaRPr>
          </a:p>
        </p:txBody>
      </p:sp>
      <p:sp>
        <p:nvSpPr>
          <p:cNvPr id="12292" name="矩形 5"/>
          <p:cNvSpPr>
            <a:spLocks noChangeArrowheads="1"/>
          </p:cNvSpPr>
          <p:nvPr/>
        </p:nvSpPr>
        <p:spPr bwMode="auto">
          <a:xfrm>
            <a:off x="4356100" y="2066925"/>
            <a:ext cx="6477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a:t>
            </a:r>
            <a:r>
              <a:rPr lang="en-US" altLang="zh-CN" sz="2400" b="1">
                <a:solidFill>
                  <a:srgbClr val="C00000"/>
                </a:solidFill>
                <a:latin typeface="Times New Roman"/>
              </a:rPr>
              <a:t>3</a:t>
            </a:r>
            <a:endParaRPr lang="zh-CN" altLang="zh-CN" sz="1000">
              <a:latin typeface="宋体" pitchFamily="2" charset="-122"/>
              <a:ea typeface="宋体" pitchFamily="2" charset="-122"/>
            </a:endParaRPr>
          </a:p>
        </p:txBody>
      </p:sp>
      <p:sp>
        <p:nvSpPr>
          <p:cNvPr id="12293" name="矩形 7"/>
          <p:cNvSpPr>
            <a:spLocks noChangeArrowheads="1"/>
          </p:cNvSpPr>
          <p:nvPr/>
        </p:nvSpPr>
        <p:spPr bwMode="auto">
          <a:xfrm>
            <a:off x="4324350" y="3076575"/>
            <a:ext cx="4953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Calibri"/>
                <a:ea typeface="宋体" pitchFamily="2" charset="-122"/>
              </a:rPr>
              <a:t>②</a:t>
            </a:r>
            <a:endParaRPr lang="zh-CN" altLang="zh-CN" sz="1000">
              <a:latin typeface="宋体" pitchFamily="2" charset="-122"/>
              <a:ea typeface="宋体" pitchFamily="2" charset="-122"/>
            </a:endParaRPr>
          </a:p>
        </p:txBody>
      </p:sp>
      <p:sp>
        <p:nvSpPr>
          <p:cNvPr id="12294" name="矩形 8"/>
          <p:cNvSpPr>
            <a:spLocks noChangeArrowheads="1"/>
          </p:cNvSpPr>
          <p:nvPr/>
        </p:nvSpPr>
        <p:spPr bwMode="auto">
          <a:xfrm>
            <a:off x="6648450" y="3689350"/>
            <a:ext cx="8032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变大</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2290"/>
                                        </p:tgtEl>
                                        <p:attrNameLst>
                                          <p:attrName>style.visibility</p:attrName>
                                        </p:attrNameLst>
                                      </p:cBhvr>
                                      <p:to>
                                        <p:strVal val="visible"/>
                                      </p:to>
                                    </p:set>
                                    <p:animEffect transition="in" filter="wipe(left)">
                                      <p:cBhvr additive="base">
                                        <p:cTn id="7" dur="500" fill="hold"/>
                                        <p:tgtEl>
                                          <p:spTgt spid="1229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12291"/>
                                        </p:tgtEl>
                                        <p:attrNameLst>
                                          <p:attrName>style.visibility</p:attrName>
                                        </p:attrNameLst>
                                      </p:cBhvr>
                                      <p:to>
                                        <p:strVal val="visible"/>
                                      </p:to>
                                    </p:set>
                                    <p:animEffect transition="in" filter="wipe(left)">
                                      <p:cBhvr additive="base">
                                        <p:cTn id="13" dur="500" fill="hold"/>
                                        <p:tgtEl>
                                          <p:spTgt spid="1229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12292"/>
                                        </p:tgtEl>
                                        <p:attrNameLst>
                                          <p:attrName>style.visibility</p:attrName>
                                        </p:attrNameLst>
                                      </p:cBhvr>
                                      <p:to>
                                        <p:strVal val="visible"/>
                                      </p:to>
                                    </p:set>
                                    <p:animEffect transition="in" filter="wipe(left)">
                                      <p:cBhvr additive="base">
                                        <p:cTn id="19" dur="500" fill="hold"/>
                                        <p:tgtEl>
                                          <p:spTgt spid="1229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grpId="3" nodeType="clickEffect">
                                  <p:stCondLst>
                                    <p:cond delay="0"/>
                                  </p:stCondLst>
                                  <p:childTnLst>
                                    <p:set>
                                      <p:cBhvr additive="base">
                                        <p:cTn id="24" dur="1" fill="hold">
                                          <p:stCondLst>
                                            <p:cond delay="0"/>
                                          </p:stCondLst>
                                        </p:cTn>
                                        <p:tgtEl>
                                          <p:spTgt spid="12293"/>
                                        </p:tgtEl>
                                        <p:attrNameLst>
                                          <p:attrName>style.visibility</p:attrName>
                                        </p:attrNameLst>
                                      </p:cBhvr>
                                      <p:to>
                                        <p:strVal val="visible"/>
                                      </p:to>
                                    </p:set>
                                    <p:animEffect transition="in" filter="wipe(left)">
                                      <p:cBhvr additive="base">
                                        <p:cTn id="25" dur="500" fill="hold"/>
                                        <p:tgtEl>
                                          <p:spTgt spid="12293"/>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8" fill="hold" grpId="4" nodeType="clickEffect">
                                  <p:stCondLst>
                                    <p:cond delay="0"/>
                                  </p:stCondLst>
                                  <p:childTnLst>
                                    <p:set>
                                      <p:cBhvr additive="base">
                                        <p:cTn id="30" dur="1" fill="hold">
                                          <p:stCondLst>
                                            <p:cond delay="0"/>
                                          </p:stCondLst>
                                        </p:cTn>
                                        <p:tgtEl>
                                          <p:spTgt spid="12294"/>
                                        </p:tgtEl>
                                        <p:attrNameLst>
                                          <p:attrName>style.visibility</p:attrName>
                                        </p:attrNameLst>
                                      </p:cBhvr>
                                      <p:to>
                                        <p:strVal val="visible"/>
                                      </p:to>
                                    </p:set>
                                    <p:animEffect transition="in" filter="wipe(left)">
                                      <p:cBhvr additive="base">
                                        <p:cTn id="31" dur="500" fill="hold"/>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1"/>
      <p:bldP spid="12292" grpId="2"/>
      <p:bldP spid="12293" grpId="3"/>
      <p:bldP spid="12294" grpId="4"/>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4337" name="Text Box 22"/>
          <p:cNvSpPr txBox="1">
            <a:spLocks noChangeArrowheads="1"/>
          </p:cNvSpPr>
          <p:nvPr/>
        </p:nvSpPr>
        <p:spPr bwMode="auto">
          <a:xfrm>
            <a:off x="506413" y="671513"/>
            <a:ext cx="8115300"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a:t>
            </a:r>
            <a:r>
              <a:rPr lang="en-US" altLang="zh-CN" sz="2400" b="1">
                <a:latin typeface="Times New Roman"/>
              </a:rPr>
              <a:t>4)</a:t>
            </a:r>
            <a:r>
              <a:rPr lang="zh-CN" altLang="zh-CN" sz="2400" b="1">
                <a:latin typeface="Times New Roman"/>
                <a:ea typeface="宋体" pitchFamily="2" charset="-122"/>
              </a:rPr>
              <a:t>如图丙</a:t>
            </a:r>
            <a:r>
              <a:rPr lang="zh-CN" altLang="zh-CN" sz="2400" b="1">
                <a:latin typeface="宋体" pitchFamily="2" charset="-122"/>
                <a:ea typeface="宋体" pitchFamily="2" charset="-122"/>
              </a:rPr>
              <a:t>①</a:t>
            </a:r>
            <a:r>
              <a:rPr lang="zh-CN" altLang="zh-CN" sz="2400" b="1">
                <a:latin typeface="Times New Roman"/>
                <a:ea typeface="宋体" pitchFamily="2" charset="-122"/>
              </a:rPr>
              <a:t>所示的图像，在相同的加热条件下，</a:t>
            </a:r>
            <a:r>
              <a:rPr lang="en-US" altLang="zh-CN" sz="2400" b="1" i="1">
                <a:latin typeface="Times New Roman"/>
              </a:rPr>
              <a:t>ab</a:t>
            </a:r>
            <a:r>
              <a:rPr lang="zh-CN" altLang="zh-CN" sz="2400" b="1">
                <a:latin typeface="Times New Roman"/>
                <a:ea typeface="宋体" pitchFamily="2" charset="-122"/>
              </a:rPr>
              <a:t>段与</a:t>
            </a:r>
            <a:r>
              <a:rPr lang="en-US" altLang="zh-CN" sz="2400" b="1" i="1">
                <a:latin typeface="Times New Roman"/>
              </a:rPr>
              <a:t>cd</a:t>
            </a:r>
            <a:r>
              <a:rPr lang="zh-CN" altLang="zh-CN" sz="2400" b="1">
                <a:latin typeface="Times New Roman"/>
                <a:ea typeface="宋体" pitchFamily="2" charset="-122"/>
              </a:rPr>
              <a:t>段图线的倾斜程度不同，这是因为</a:t>
            </a:r>
            <a:r>
              <a:rPr lang="en-US" altLang="zh-CN" sz="2400" b="1">
                <a:latin typeface="Times New Roman"/>
              </a:rPr>
              <a:t>___________________________________</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14338" name="矩形 13"/>
          <p:cNvSpPr/>
          <p:nvPr/>
        </p:nvSpPr>
        <p:spPr>
          <a:xfrm>
            <a:off x="1187450" y="1819275"/>
            <a:ext cx="4805362"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该物质在</a:t>
            </a:r>
            <a:r>
              <a:rPr lang="en-US" altLang="zh-CN" sz="2400" b="1" i="1">
                <a:solidFill>
                  <a:srgbClr val="C00000"/>
                </a:solidFill>
                <a:latin typeface="Times New Roman" pitchFamily="18" charset="0"/>
              </a:rPr>
              <a:t>ab</a:t>
            </a:r>
            <a:r>
              <a:rPr lang="zh-CN" altLang="zh-CN" sz="2400" b="1">
                <a:solidFill>
                  <a:srgbClr val="C00000"/>
                </a:solidFill>
                <a:latin typeface="Times New Roman" pitchFamily="18" charset="0"/>
                <a:ea typeface="宋体" pitchFamily="2" charset="-122"/>
              </a:rPr>
              <a:t>段和</a:t>
            </a:r>
            <a:r>
              <a:rPr lang="en-US" altLang="zh-CN" sz="2400" b="1" i="1">
                <a:solidFill>
                  <a:srgbClr val="C00000"/>
                </a:solidFill>
                <a:latin typeface="Times New Roman" pitchFamily="18" charset="0"/>
              </a:rPr>
              <a:t>cd</a:t>
            </a:r>
            <a:r>
              <a:rPr lang="zh-CN" altLang="zh-CN" sz="2400" b="1">
                <a:solidFill>
                  <a:srgbClr val="C00000"/>
                </a:solidFill>
                <a:latin typeface="Times New Roman" pitchFamily="18" charset="0"/>
                <a:ea typeface="宋体" pitchFamily="2" charset="-122"/>
              </a:rPr>
              <a:t>段的比热容不同</a:t>
            </a:r>
            <a:endParaRPr lang="zh-CN" altLang="en-US">
              <a:latin typeface="Calibri" pitchFamily="34" charset="0"/>
              <a:ea typeface="宋体" pitchFamily="2" charset="-122"/>
            </a:endParaRPr>
          </a:p>
        </p:txBody>
      </p:sp>
      <p:pic>
        <p:nvPicPr>
          <p:cNvPr id="14339" name="Picture 7" descr="C:\Users\Administrator\Desktop\习题课件\返回框.png">
            <a:hlinkClick r:id="rId4" action="ppaction://hlinksldjump"/>
          </p:cNvPr>
          <p:cNvPicPr/>
          <p:nvPr/>
        </p:nvPicPr>
        <p:blipFill>
          <a:blip r:embed="rId3"/>
          <a:stretch>
            <a:fillRect/>
          </a:stretch>
        </p:blipFill>
        <p:spPr>
          <a:xfrm>
            <a:off x="8101012" y="4097338"/>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4338"/>
                                        </p:tgtEl>
                                        <p:attrNameLst>
                                          <p:attrName>style.visibility</p:attrName>
                                        </p:attrNameLst>
                                      </p:cBhvr>
                                      <p:to>
                                        <p:strVal val="visible"/>
                                      </p:to>
                                    </p:set>
                                    <p:animEffect transition="in" filter="wipe(left)">
                                      <p:cBhvr additive="base">
                                        <p:cTn id="7" dur="500" fill="hold"/>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6385" name="Text Box 22"/>
          <p:cNvSpPr txBox="1">
            <a:spLocks noChangeArrowheads="1"/>
          </p:cNvSpPr>
          <p:nvPr/>
        </p:nvSpPr>
        <p:spPr bwMode="auto">
          <a:xfrm>
            <a:off x="506413" y="1058863"/>
            <a:ext cx="8115300"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zh-CN" altLang="zh-CN" sz="2400" b="1">
                <a:latin typeface="Times New Roman"/>
                <a:ea typeface="宋体" pitchFamily="2" charset="-122"/>
              </a:rPr>
              <a:t>【典例</a:t>
            </a:r>
            <a:r>
              <a:rPr lang="en-US" altLang="zh-CN" sz="2400" b="1">
                <a:latin typeface="Times New Roman"/>
              </a:rPr>
              <a:t>2</a:t>
            </a:r>
            <a:r>
              <a:rPr lang="zh-CN" altLang="zh-CN" sz="2400" b="1">
                <a:latin typeface="Times New Roman"/>
                <a:ea typeface="宋体" pitchFamily="2" charset="-122"/>
              </a:rPr>
              <a:t>】如图</a:t>
            </a:r>
            <a:r>
              <a:rPr lang="en-US" altLang="zh-CN" sz="2400" b="1">
                <a:latin typeface="Times New Roman"/>
              </a:rPr>
              <a:t>2</a:t>
            </a:r>
            <a:r>
              <a:rPr lang="zh-CN" altLang="zh-CN" sz="2400" b="1">
                <a:latin typeface="Times New Roman"/>
                <a:ea typeface="宋体" pitchFamily="2" charset="-122"/>
              </a:rPr>
              <a:t>，在</a:t>
            </a:r>
            <a:r>
              <a:rPr lang="en-US" altLang="zh-CN" sz="2400" b="1">
                <a:latin typeface="Times New Roman"/>
              </a:rPr>
              <a:t>“</a:t>
            </a:r>
            <a:r>
              <a:rPr lang="zh-CN" altLang="zh-CN" sz="2400" b="1">
                <a:latin typeface="Times New Roman"/>
                <a:ea typeface="宋体" pitchFamily="2" charset="-122"/>
              </a:rPr>
              <a:t>观察水的沸腾</a:t>
            </a:r>
            <a:r>
              <a:rPr lang="en-US" altLang="zh-CN" sz="2400" b="1">
                <a:latin typeface="Times New Roman"/>
              </a:rPr>
              <a:t>”</a:t>
            </a:r>
            <a:r>
              <a:rPr lang="zh-CN" altLang="zh-CN" sz="2400" b="1">
                <a:latin typeface="Times New Roman"/>
                <a:ea typeface="宋体" pitchFamily="2" charset="-122"/>
              </a:rPr>
              <a:t>实验中，当温度上升到</a:t>
            </a:r>
            <a:r>
              <a:rPr lang="en-US" altLang="zh-CN" sz="2400" b="1">
                <a:latin typeface="Times New Roman"/>
              </a:rPr>
              <a:t>88 </a:t>
            </a:r>
            <a:r>
              <a:rPr lang="zh-CN" altLang="zh-CN" sz="2400" b="1">
                <a:latin typeface="宋体" pitchFamily="2" charset="-122"/>
                <a:ea typeface="宋体" pitchFamily="2" charset="-122"/>
              </a:rPr>
              <a:t>℃</a:t>
            </a:r>
            <a:r>
              <a:rPr lang="zh-CN" altLang="zh-CN" sz="2400" b="1">
                <a:latin typeface="Times New Roman"/>
                <a:ea typeface="宋体" pitchFamily="2" charset="-122"/>
              </a:rPr>
              <a:t>后，每隔</a:t>
            </a:r>
            <a:r>
              <a:rPr lang="en-US" altLang="zh-CN" sz="2400" b="1">
                <a:latin typeface="Times New Roman"/>
              </a:rPr>
              <a:t>1 min</a:t>
            </a:r>
            <a:r>
              <a:rPr lang="zh-CN" altLang="zh-CN" sz="2400" b="1">
                <a:latin typeface="Times New Roman"/>
                <a:ea typeface="宋体" pitchFamily="2" charset="-122"/>
              </a:rPr>
              <a:t>读一次温度计的示数，直到水沸腾一段时间后停止读数，测得的实验数据如下表所示：</a:t>
            </a:r>
            <a:endParaRPr lang="zh-CN" altLang="zh-CN" sz="1000">
              <a:latin typeface="宋体" pitchFamily="2" charset="-122"/>
              <a:ea typeface="宋体" pitchFamily="2" charset="-122"/>
            </a:endParaRPr>
          </a:p>
        </p:txBody>
      </p:sp>
      <p:sp>
        <p:nvSpPr>
          <p:cNvPr id="16386" name="矩形 15"/>
          <p:cNvSpPr>
            <a:spLocks noChangeArrowheads="1"/>
          </p:cNvSpPr>
          <p:nvPr/>
        </p:nvSpPr>
        <p:spPr bwMode="auto">
          <a:xfrm>
            <a:off x="539750" y="614363"/>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r>
              <a:rPr lang="zh-CN" altLang="en-US" sz="2400" b="1">
                <a:solidFill>
                  <a:srgbClr val="E46C0A"/>
                </a:solidFill>
                <a:latin typeface="Times New Roman" pitchFamily="18" charset="0"/>
                <a:ea typeface="宋体" pitchFamily="2" charset="-122"/>
              </a:rPr>
              <a:t>类型</a:t>
            </a:r>
            <a:r>
              <a:rPr lang="en-US" altLang="zh-CN" sz="2400" b="1">
                <a:solidFill>
                  <a:srgbClr val="E46C0A"/>
                </a:solidFill>
                <a:latin typeface="Times New Roman" pitchFamily="18" charset="0"/>
                <a:ea typeface="宋体" pitchFamily="2" charset="-122"/>
              </a:rPr>
              <a:t>2   </a:t>
            </a:r>
            <a:r>
              <a:rPr lang="zh-CN" altLang="en-US" sz="2400" b="1">
                <a:solidFill>
                  <a:srgbClr val="E46C0A"/>
                </a:solidFill>
                <a:latin typeface="Times New Roman" pitchFamily="18" charset="0"/>
                <a:ea typeface="宋体" pitchFamily="2" charset="-122"/>
              </a:rPr>
              <a:t>探究</a:t>
            </a:r>
            <a:r>
              <a:rPr lang="zh-CN" altLang="en-US" sz="2400" b="1">
                <a:solidFill>
                  <a:srgbClr val="E46C0A"/>
                </a:solidFill>
                <a:latin typeface="Times New Roman" pitchFamily="18" charset="0"/>
                <a:ea typeface="宋体" pitchFamily="2" charset="-122"/>
              </a:rPr>
              <a:t>水沸腾时温度变化的特点</a:t>
            </a:r>
            <a:endParaRPr lang="zh-CN" altLang="en-US" sz="2400" b="1">
              <a:solidFill>
                <a:srgbClr val="E46C0A"/>
              </a:solidFill>
              <a:latin typeface="Times New Roman" pitchFamily="18" charset="0"/>
              <a:ea typeface="宋体" pitchFamily="2" charset="-122"/>
            </a:endParaRPr>
          </a:p>
        </p:txBody>
      </p:sp>
      <p:pic>
        <p:nvPicPr>
          <p:cNvPr id="16387" name="Picture 5" descr="图+437"/>
          <p:cNvPicPr/>
          <p:nvPr/>
        </p:nvPicPr>
        <p:blipFill>
          <a:blip r:embed="rId3">
            <a:clrChange>
              <a:clrFrom>
                <a:srgbClr val="FFFFFF"/>
              </a:clrFrom>
              <a:clrTo>
                <a:srgbClr val="FFFFFF">
                  <a:alpha val="0"/>
                </a:srgbClr>
              </a:clrTo>
            </a:clrChange>
          </a:blip>
          <a:stretch>
            <a:fillRect/>
          </a:stretch>
        </p:blipFill>
        <p:spPr>
          <a:xfrm>
            <a:off x="1258888" y="2751138"/>
            <a:ext cx="909638" cy="2052638"/>
          </a:xfrm>
          <a:prstGeom prst="rect">
            <a:avLst/>
          </a:prstGeom>
          <a:noFill/>
          <a:ln>
            <a:noFill/>
            <a:miter lim="800000"/>
          </a:ln>
        </p:spPr>
      </p:pic>
      <p:graphicFrame>
        <p:nvGraphicFramePr>
          <p:cNvPr id="16388" name="表格 4"/>
          <p:cNvGraphicFramePr>
            <a:graphicFrameLocks noGrp="1"/>
          </p:cNvGraphicFramePr>
          <p:nvPr/>
        </p:nvGraphicFramePr>
        <p:xfrm>
          <a:off x="2339975" y="3076575"/>
          <a:ext cx="6353175" cy="1097915"/>
        </p:xfrm>
        <a:graphic>
          <a:graphicData uri="http://schemas.openxmlformats.org/drawingml/2006/table">
            <a:tbl>
              <a:tblPr/>
              <a:tblGrid>
                <a:gridCol w="1976438"/>
                <a:gridCol w="495300"/>
                <a:gridCol w="496888"/>
                <a:gridCol w="409575"/>
                <a:gridCol w="495300"/>
                <a:gridCol w="496888"/>
                <a:gridCol w="495300"/>
                <a:gridCol w="496888"/>
                <a:gridCol w="495300"/>
                <a:gridCol w="495300"/>
              </a:tblGrid>
              <a:tr h="549275">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zh-CN" altLang="zh-CN" sz="2400" b="1">
                          <a:latin typeface="Times New Roman"/>
                          <a:ea typeface="宋体" pitchFamily="2" charset="-122"/>
                        </a:rPr>
                        <a:t>时间</a:t>
                      </a:r>
                      <a:r>
                        <a:rPr lang="en-US" altLang="zh-CN" sz="2400" b="1">
                          <a:latin typeface="Times New Roman"/>
                        </a:rPr>
                        <a:t>/min</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0</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1</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2</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3</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4</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5</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6</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7</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8</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r h="547688">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zh-CN" altLang="zh-CN" sz="2400" b="1">
                          <a:latin typeface="Times New Roman"/>
                          <a:ea typeface="宋体" pitchFamily="2" charset="-122"/>
                        </a:rPr>
                        <a:t>温度</a:t>
                      </a:r>
                      <a:r>
                        <a:rPr lang="en-US" altLang="zh-CN" sz="2400" b="1">
                          <a:latin typeface="Times New Roman"/>
                        </a:rPr>
                        <a:t>/</a:t>
                      </a:r>
                      <a:r>
                        <a:rPr lang="zh-CN" altLang="zh-CN" sz="2400" b="1">
                          <a:latin typeface="宋体" pitchFamily="2" charset="-122"/>
                          <a:ea typeface="宋体" pitchFamily="2" charset="-122"/>
                        </a:rPr>
                        <a:t>℃</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88</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90</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94</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96</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98</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98</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98</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400" b="1">
                          <a:latin typeface="Times New Roman"/>
                        </a:rPr>
                        <a:t>98</a:t>
                      </a:r>
                      <a:endParaRPr lang="zh-CN" altLang="zh-CN" sz="1000">
                        <a:latin typeface="宋体" pitchFamily="2" charset="-122"/>
                        <a:ea typeface="宋体" pitchFamily="2" charset="-122"/>
                      </a:endParaRPr>
                    </a:p>
                  </a:txBody>
                  <a:tcPr marL="68580" marR="6858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bl>
          </a:graphicData>
        </a:graphic>
      </p:graphicFrame>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8433" name="Text Box 22"/>
          <p:cNvSpPr txBox="1">
            <a:spLocks noChangeArrowheads="1"/>
          </p:cNvSpPr>
          <p:nvPr/>
        </p:nvSpPr>
        <p:spPr bwMode="auto">
          <a:xfrm>
            <a:off x="506413" y="627063"/>
            <a:ext cx="8115300" cy="222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(1)2 min</a:t>
            </a:r>
            <a:r>
              <a:rPr lang="zh-CN" altLang="zh-CN" sz="2400" b="1">
                <a:latin typeface="Times New Roman"/>
                <a:ea typeface="宋体" pitchFamily="2" charset="-122"/>
              </a:rPr>
              <a:t>时温度计的示数如图甲所示，此时温度计的示数是</a:t>
            </a:r>
            <a:r>
              <a:rPr lang="en-US" altLang="zh-CN" sz="2400" b="1">
                <a:latin typeface="Times New Roman"/>
              </a:rPr>
              <a:t>________</a:t>
            </a:r>
            <a:r>
              <a:rPr lang="zh-CN" altLang="zh-CN" sz="2400" b="1">
                <a:latin typeface="宋体" pitchFamily="2" charset="-122"/>
                <a:ea typeface="宋体" pitchFamily="2" charset="-122"/>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(2)</a:t>
            </a:r>
            <a:r>
              <a:rPr lang="zh-CN" altLang="zh-CN" sz="2400" b="1">
                <a:latin typeface="Times New Roman"/>
                <a:ea typeface="宋体" pitchFamily="2" charset="-122"/>
              </a:rPr>
              <a:t>根据表格中的数据，在图乙的方格纸上画出水的温度随时间变化的图像。</a:t>
            </a:r>
            <a:endParaRPr lang="zh-CN" altLang="zh-CN" sz="1000">
              <a:latin typeface="宋体" pitchFamily="2" charset="-122"/>
              <a:ea typeface="宋体" pitchFamily="2" charset="-122"/>
            </a:endParaRPr>
          </a:p>
        </p:txBody>
      </p:sp>
      <p:sp>
        <p:nvSpPr>
          <p:cNvPr id="18434" name="矩形 7"/>
          <p:cNvSpPr/>
          <p:nvPr/>
        </p:nvSpPr>
        <p:spPr>
          <a:xfrm>
            <a:off x="1476375" y="1276350"/>
            <a:ext cx="492125"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rgbClr val="C00000"/>
                </a:solidFill>
                <a:latin typeface="Times New Roman" pitchFamily="18" charset="0"/>
              </a:rPr>
              <a:t>92</a:t>
            </a:r>
            <a:endParaRPr lang="zh-CN" altLang="en-US">
              <a:latin typeface="Calibri" pitchFamily="34" charset="0"/>
              <a:ea typeface="宋体" pitchFamily="2" charset="-122"/>
            </a:endParaRPr>
          </a:p>
        </p:txBody>
      </p:sp>
      <p:pic>
        <p:nvPicPr>
          <p:cNvPr id="18435" name="Picture 5" descr="图+437-1"/>
          <p:cNvPicPr/>
          <p:nvPr/>
        </p:nvPicPr>
        <p:blipFill>
          <a:blip r:embed="rId3">
            <a:clrChange>
              <a:clrFrom>
                <a:srgbClr val="FFFFFF"/>
              </a:clrFrom>
              <a:clrTo>
                <a:srgbClr val="FFFFFF">
                  <a:alpha val="0"/>
                </a:srgbClr>
              </a:clrTo>
            </a:clrChange>
          </a:blip>
          <a:stretch>
            <a:fillRect/>
          </a:stretch>
        </p:blipFill>
        <p:spPr>
          <a:xfrm>
            <a:off x="5299075" y="2593975"/>
            <a:ext cx="3449638" cy="1887538"/>
          </a:xfrm>
          <a:prstGeom prst="rect">
            <a:avLst/>
          </a:prstGeom>
          <a:noFill/>
          <a:ln>
            <a:noFill/>
            <a:miter lim="800000"/>
          </a:ln>
        </p:spPr>
      </p:pic>
      <p:sp>
        <p:nvSpPr>
          <p:cNvPr id="18436" name="矩形 6"/>
          <p:cNvSpPr/>
          <p:nvPr/>
        </p:nvSpPr>
        <p:spPr>
          <a:xfrm>
            <a:off x="827088" y="3076575"/>
            <a:ext cx="1731962"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如图所示。</a:t>
            </a:r>
            <a:endParaRPr lang="zh-CN" altLang="en-US">
              <a:latin typeface="Calibri" pitchFamily="34" charset="0"/>
              <a:ea typeface="宋体" pitchFamily="2" charset="-122"/>
            </a:endParaRPr>
          </a:p>
        </p:txBody>
      </p:sp>
      <p:pic>
        <p:nvPicPr>
          <p:cNvPr id="18437" name="Picture 6"/>
          <p:cNvPicPr/>
          <p:nvPr/>
        </p:nvPicPr>
        <p:blipFill>
          <a:blip r:embed="rId4"/>
          <a:stretch>
            <a:fillRect/>
          </a:stretch>
        </p:blipFill>
        <p:spPr>
          <a:xfrm>
            <a:off x="2782888" y="3003550"/>
            <a:ext cx="2436812" cy="1827212"/>
          </a:xfrm>
          <a:prstGeom prst="rect">
            <a:avLst/>
          </a:prstGeom>
          <a:noFill/>
          <a:ln>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8434"/>
                                        </p:tgtEl>
                                        <p:attrNameLst>
                                          <p:attrName>style.visibility</p:attrName>
                                        </p:attrNameLst>
                                      </p:cBhvr>
                                      <p:to>
                                        <p:strVal val="visible"/>
                                      </p:to>
                                    </p:set>
                                    <p:animEffect transition="in" filter="wipe(left)">
                                      <p:cBhvr additive="base">
                                        <p:cTn id="7" dur="500" fill="hold"/>
                                        <p:tgtEl>
                                          <p:spTgt spid="1843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18436"/>
                                        </p:tgtEl>
                                        <p:attrNameLst>
                                          <p:attrName>style.visibility</p:attrName>
                                        </p:attrNameLst>
                                      </p:cBhvr>
                                      <p:to>
                                        <p:strVal val="visible"/>
                                      </p:to>
                                    </p:set>
                                    <p:animEffect transition="in" filter="wipe(left)">
                                      <p:cBhvr additive="base">
                                        <p:cTn id="13" dur="500" fill="hold"/>
                                        <p:tgtEl>
                                          <p:spTgt spid="18436"/>
                                        </p:tgtEl>
                                      </p:cBhvr>
                                    </p:animEffect>
                                  </p:childTnLst>
                                </p:cTn>
                              </p:par>
                            </p:childTnLst>
                          </p:cTn>
                        </p:par>
                        <p:par>
                          <p:cTn id="14" fill="hold" nodeType="withGroup">
                            <p:stCondLst>
                              <p:cond delay="500"/>
                            </p:stCondLst>
                            <p:childTnLst>
                              <p:par>
                                <p:cTn id="15" presetID="22" presetClass="entr" presetSubtype="8" fill="hold" nodeType="afterEffect">
                                  <p:childTnLst>
                                    <p:set>
                                      <p:cBhvr additive="base">
                                        <p:cTn id="16" dur="1" fill="hold">
                                          <p:stCondLst>
                                            <p:cond delay="0"/>
                                          </p:stCondLst>
                                        </p:cTn>
                                        <p:tgtEl>
                                          <p:spTgt spid="18437"/>
                                        </p:tgtEl>
                                        <p:attrNameLst>
                                          <p:attrName>style.visibility</p:attrName>
                                        </p:attrNameLst>
                                      </p:cBhvr>
                                      <p:to>
                                        <p:strVal val="visible"/>
                                      </p:to>
                                    </p:set>
                                    <p:animEffect transition="in" filter="wipe(left)">
                                      <p:cBhvr additive="base">
                                        <p:cTn id="17" dur="500" fill="hold"/>
                                        <p:tgtEl>
                                          <p:spTgt spid="18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6" grpId="1"/>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0481" name="Text Box 22"/>
          <p:cNvSpPr txBox="1">
            <a:spLocks noChangeArrowheads="1"/>
          </p:cNvSpPr>
          <p:nvPr/>
        </p:nvSpPr>
        <p:spPr bwMode="auto">
          <a:xfrm>
            <a:off x="506413" y="771525"/>
            <a:ext cx="8115300"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(3)</a:t>
            </a:r>
            <a:r>
              <a:rPr lang="zh-CN" altLang="zh-CN" sz="2400" b="1">
                <a:latin typeface="Times New Roman"/>
                <a:ea typeface="宋体" pitchFamily="2" charset="-122"/>
              </a:rPr>
              <a:t>在</a:t>
            </a:r>
            <a:r>
              <a:rPr lang="en-US" altLang="zh-CN" sz="2400" b="1">
                <a:latin typeface="Times New Roman"/>
              </a:rPr>
              <a:t>5 min</a:t>
            </a:r>
            <a:r>
              <a:rPr lang="zh-CN" altLang="zh-CN" sz="2400" b="1">
                <a:latin typeface="Times New Roman"/>
                <a:ea typeface="宋体" pitchFamily="2" charset="-122"/>
              </a:rPr>
              <a:t>到</a:t>
            </a:r>
            <a:r>
              <a:rPr lang="en-US" altLang="zh-CN" sz="2400" b="1">
                <a:latin typeface="Times New Roman"/>
              </a:rPr>
              <a:t>8 min</a:t>
            </a:r>
            <a:r>
              <a:rPr lang="zh-CN" altLang="zh-CN" sz="2400" b="1">
                <a:latin typeface="Times New Roman"/>
                <a:ea typeface="宋体" pitchFamily="2" charset="-122"/>
              </a:rPr>
              <a:t>时间内，要用酒精灯持续加热保持水沸，撤去酒精灯后水很快停止沸腾，这说明水沸腾时需要</a:t>
            </a:r>
            <a:r>
              <a:rPr lang="en-US" altLang="zh-CN" sz="2400" b="1">
                <a:latin typeface="Times New Roman"/>
              </a:rPr>
              <a:t>______</a:t>
            </a:r>
            <a:r>
              <a:rPr lang="zh-CN" altLang="zh-CN" sz="2400" b="1">
                <a:latin typeface="Times New Roman"/>
                <a:ea typeface="宋体" pitchFamily="2" charset="-122"/>
              </a:rPr>
              <a:t>热量。</a:t>
            </a: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(4)</a:t>
            </a:r>
            <a:r>
              <a:rPr lang="zh-CN" altLang="zh-CN" sz="2400" b="1">
                <a:latin typeface="Times New Roman"/>
                <a:ea typeface="宋体" pitchFamily="2" charset="-122"/>
              </a:rPr>
              <a:t>从图像可以看出：实验中水的沸点是</a:t>
            </a:r>
            <a:r>
              <a:rPr lang="en-US" altLang="zh-CN" sz="2400" b="1">
                <a:latin typeface="Times New Roman"/>
              </a:rPr>
              <a:t> ______</a:t>
            </a:r>
            <a:r>
              <a:rPr lang="zh-CN" altLang="zh-CN" sz="2400" b="1">
                <a:latin typeface="宋体" pitchFamily="2" charset="-122"/>
                <a:ea typeface="宋体" pitchFamily="2" charset="-122"/>
              </a:rPr>
              <a:t>℃</a:t>
            </a:r>
            <a:r>
              <a:rPr lang="zh-CN" altLang="zh-CN" sz="2400" b="1">
                <a:latin typeface="Times New Roman"/>
                <a:ea typeface="宋体" pitchFamily="2" charset="-122"/>
              </a:rPr>
              <a:t>，水在沸腾过程中温度</a:t>
            </a:r>
            <a:r>
              <a:rPr lang="en-US" altLang="zh-CN" sz="2400" b="1">
                <a:latin typeface="Times New Roman"/>
              </a:rPr>
              <a:t> ______</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pic>
        <p:nvPicPr>
          <p:cNvPr id="20482" name="Picture 7" descr="C:\Users\Administrator\Desktop\习题课件\返回框.png">
            <a:hlinkClick r:id="rId4" action="ppaction://hlinksldjump"/>
          </p:cNvPr>
          <p:cNvPicPr/>
          <p:nvPr/>
        </p:nvPicPr>
        <p:blipFill>
          <a:blip r:embed="rId3"/>
          <a:stretch>
            <a:fillRect/>
          </a:stretch>
        </p:blipFill>
        <p:spPr>
          <a:xfrm>
            <a:off x="8101012" y="4097338"/>
            <a:ext cx="669925" cy="669925"/>
          </a:xfrm>
          <a:prstGeom prst="rect">
            <a:avLst/>
          </a:prstGeom>
          <a:noFill/>
          <a:ln>
            <a:noFill/>
            <a:miter lim="800000"/>
          </a:ln>
        </p:spPr>
      </p:pic>
      <p:sp>
        <p:nvSpPr>
          <p:cNvPr id="20483" name="矩形 7"/>
          <p:cNvSpPr/>
          <p:nvPr/>
        </p:nvSpPr>
        <p:spPr>
          <a:xfrm>
            <a:off x="1200150" y="1944688"/>
            <a:ext cx="80327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吸收</a:t>
            </a:r>
            <a:endParaRPr lang="zh-CN" altLang="en-US">
              <a:latin typeface="Calibri" pitchFamily="34" charset="0"/>
              <a:ea typeface="宋体" pitchFamily="2" charset="-122"/>
            </a:endParaRPr>
          </a:p>
        </p:txBody>
      </p:sp>
      <p:sp>
        <p:nvSpPr>
          <p:cNvPr id="20484" name="矩形 6"/>
          <p:cNvSpPr/>
          <p:nvPr/>
        </p:nvSpPr>
        <p:spPr>
          <a:xfrm>
            <a:off x="6240462" y="2520950"/>
            <a:ext cx="49212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rgbClr val="C00000"/>
                </a:solidFill>
                <a:latin typeface="Times New Roman" pitchFamily="18" charset="0"/>
              </a:rPr>
              <a:t>98</a:t>
            </a:r>
            <a:endParaRPr lang="zh-CN" altLang="en-US">
              <a:latin typeface="Calibri" pitchFamily="34" charset="0"/>
              <a:ea typeface="宋体" pitchFamily="2" charset="-122"/>
            </a:endParaRPr>
          </a:p>
        </p:txBody>
      </p:sp>
      <p:sp>
        <p:nvSpPr>
          <p:cNvPr id="20485" name="矩形 8"/>
          <p:cNvSpPr/>
          <p:nvPr/>
        </p:nvSpPr>
        <p:spPr>
          <a:xfrm>
            <a:off x="3121025" y="3038475"/>
            <a:ext cx="803275"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不变</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0483"/>
                                        </p:tgtEl>
                                        <p:attrNameLst>
                                          <p:attrName>style.visibility</p:attrName>
                                        </p:attrNameLst>
                                      </p:cBhvr>
                                      <p:to>
                                        <p:strVal val="visible"/>
                                      </p:to>
                                    </p:set>
                                    <p:animEffect transition="in" filter="wipe(left)">
                                      <p:cBhvr additive="base">
                                        <p:cTn id="7" dur="500" fill="hold"/>
                                        <p:tgtEl>
                                          <p:spTgt spid="2048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20484"/>
                                        </p:tgtEl>
                                        <p:attrNameLst>
                                          <p:attrName>style.visibility</p:attrName>
                                        </p:attrNameLst>
                                      </p:cBhvr>
                                      <p:to>
                                        <p:strVal val="visible"/>
                                      </p:to>
                                    </p:set>
                                    <p:animEffect transition="in" filter="wipe(left)">
                                      <p:cBhvr additive="base">
                                        <p:cTn id="13" dur="500" fill="hold"/>
                                        <p:tgtEl>
                                          <p:spTgt spid="20484"/>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20485"/>
                                        </p:tgtEl>
                                        <p:attrNameLst>
                                          <p:attrName>style.visibility</p:attrName>
                                        </p:attrNameLst>
                                      </p:cBhvr>
                                      <p:to>
                                        <p:strVal val="visible"/>
                                      </p:to>
                                    </p:set>
                                    <p:animEffect transition="in" filter="wipe(left)">
                                      <p:cBhvr additive="base">
                                        <p:cTn id="19" dur="500" fill="hold"/>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4" grpId="1"/>
      <p:bldP spid="20485" grpId="2"/>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2529" name="Text Box 22"/>
          <p:cNvSpPr txBox="1">
            <a:spLocks noChangeArrowheads="1"/>
          </p:cNvSpPr>
          <p:nvPr/>
        </p:nvSpPr>
        <p:spPr bwMode="auto">
          <a:xfrm>
            <a:off x="441325" y="1058863"/>
            <a:ext cx="8234363"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zh-CN" altLang="zh-CN" sz="2400" b="1">
                <a:latin typeface="Times New Roman"/>
                <a:ea typeface="宋体" pitchFamily="2" charset="-122"/>
              </a:rPr>
              <a:t>【典例</a:t>
            </a:r>
            <a:r>
              <a:rPr lang="en-US" altLang="zh-CN" sz="2400" b="1">
                <a:latin typeface="Times New Roman"/>
              </a:rPr>
              <a:t>3</a:t>
            </a:r>
            <a:r>
              <a:rPr lang="zh-CN" altLang="zh-CN" sz="2400" b="1">
                <a:latin typeface="Times New Roman"/>
                <a:ea typeface="宋体" pitchFamily="2" charset="-122"/>
              </a:rPr>
              <a:t>】【</a:t>
            </a:r>
            <a:r>
              <a:rPr lang="en-US" altLang="zh-CN" sz="2400" b="1">
                <a:latin typeface="Times New Roman"/>
              </a:rPr>
              <a:t>2020·</a:t>
            </a:r>
            <a:r>
              <a:rPr lang="zh-CN" altLang="zh-CN" sz="2400" b="1">
                <a:latin typeface="Times New Roman"/>
                <a:ea typeface="宋体" pitchFamily="2" charset="-122"/>
              </a:rPr>
              <a:t>泉州质检</a:t>
            </a:r>
            <a:r>
              <a:rPr lang="en-US" altLang="zh-CN" sz="2400" b="1">
                <a:latin typeface="Times New Roman"/>
              </a:rPr>
              <a:t>·6</a:t>
            </a:r>
            <a:r>
              <a:rPr lang="zh-CN" altLang="zh-CN" sz="2400" b="1">
                <a:latin typeface="Times New Roman"/>
                <a:ea typeface="宋体" pitchFamily="2" charset="-122"/>
              </a:rPr>
              <a:t>分】在</a:t>
            </a:r>
            <a:r>
              <a:rPr lang="en-US" altLang="zh-CN" sz="2400" b="1">
                <a:latin typeface="Times New Roman"/>
              </a:rPr>
              <a:t>“</a:t>
            </a:r>
            <a:r>
              <a:rPr lang="zh-CN" altLang="zh-CN" sz="2400" b="1">
                <a:latin typeface="Times New Roman"/>
                <a:ea typeface="宋体" pitchFamily="2" charset="-122"/>
              </a:rPr>
              <a:t>探究不同物质吸热性质</a:t>
            </a:r>
            <a:r>
              <a:rPr lang="en-US" altLang="zh-CN" sz="2400" b="1">
                <a:latin typeface="Times New Roman"/>
              </a:rPr>
              <a:t>”</a:t>
            </a:r>
            <a:r>
              <a:rPr lang="zh-CN" altLang="zh-CN" sz="2400" b="1">
                <a:latin typeface="Times New Roman"/>
                <a:ea typeface="宋体" pitchFamily="2" charset="-122"/>
              </a:rPr>
              <a:t>的实验时，在两个相同的</a:t>
            </a:r>
            <a:r>
              <a:rPr lang="en-US" altLang="zh-CN" sz="2400" b="1">
                <a:latin typeface="Times New Roman"/>
              </a:rPr>
              <a:t>“</a:t>
            </a:r>
            <a:r>
              <a:rPr lang="zh-CN" altLang="zh-CN" sz="2400" b="1">
                <a:latin typeface="Times New Roman"/>
                <a:ea typeface="宋体" pitchFamily="2" charset="-122"/>
              </a:rPr>
              <a:t>量热器</a:t>
            </a:r>
            <a:r>
              <a:rPr lang="en-US" altLang="zh-CN" sz="2400" b="1">
                <a:latin typeface="Times New Roman"/>
              </a:rPr>
              <a:t>”</a:t>
            </a:r>
            <a:r>
              <a:rPr lang="zh-CN" altLang="zh-CN" sz="2400" b="1">
                <a:latin typeface="Times New Roman"/>
                <a:ea typeface="宋体" pitchFamily="2" charset="-122"/>
              </a:rPr>
              <a:t>中分别加入水和食用油，同时给它们加热，如图甲所示</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22530" name="矩形 15"/>
          <p:cNvSpPr>
            <a:spLocks noChangeArrowheads="1"/>
          </p:cNvSpPr>
          <p:nvPr/>
        </p:nvSpPr>
        <p:spPr bwMode="auto">
          <a:xfrm>
            <a:off x="539750" y="614363"/>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r>
              <a:rPr lang="zh-CN" altLang="en-US" sz="2400" b="1">
                <a:solidFill>
                  <a:srgbClr val="E46C0A"/>
                </a:solidFill>
                <a:latin typeface="Times New Roman" pitchFamily="18" charset="0"/>
                <a:ea typeface="宋体" pitchFamily="2" charset="-122"/>
              </a:rPr>
              <a:t>类型</a:t>
            </a:r>
            <a:r>
              <a:rPr lang="en-US" altLang="zh-CN" sz="2400" b="1">
                <a:solidFill>
                  <a:srgbClr val="E46C0A"/>
                </a:solidFill>
                <a:latin typeface="Times New Roman" pitchFamily="18" charset="0"/>
                <a:ea typeface="宋体" pitchFamily="2" charset="-122"/>
              </a:rPr>
              <a:t>3     </a:t>
            </a:r>
            <a:r>
              <a:rPr lang="zh-CN" altLang="en-US" sz="2400" b="1">
                <a:solidFill>
                  <a:srgbClr val="E46C0A"/>
                </a:solidFill>
                <a:latin typeface="Times New Roman" pitchFamily="18" charset="0"/>
                <a:ea typeface="宋体" pitchFamily="2" charset="-122"/>
              </a:rPr>
              <a:t>探究</a:t>
            </a:r>
            <a:r>
              <a:rPr lang="zh-CN" altLang="en-US" sz="2400" b="1">
                <a:solidFill>
                  <a:srgbClr val="E46C0A"/>
                </a:solidFill>
                <a:latin typeface="Times New Roman" pitchFamily="18" charset="0"/>
                <a:ea typeface="宋体" pitchFamily="2" charset="-122"/>
              </a:rPr>
              <a:t>不同物质的吸热能力</a:t>
            </a:r>
            <a:endParaRPr lang="zh-CN" altLang="en-US" sz="2400" b="1">
              <a:solidFill>
                <a:srgbClr val="E46C0A"/>
              </a:solidFill>
              <a:latin typeface="Times New Roman" pitchFamily="18" charset="0"/>
              <a:ea typeface="宋体" pitchFamily="2" charset="-122"/>
            </a:endParaRPr>
          </a:p>
        </p:txBody>
      </p:sp>
      <p:pic>
        <p:nvPicPr>
          <p:cNvPr id="22531" name="Picture 6" descr="图+438"/>
          <p:cNvPicPr/>
          <p:nvPr/>
        </p:nvPicPr>
        <p:blipFill>
          <a:blip r:embed="rId3">
            <a:clrChange>
              <a:clrFrom>
                <a:srgbClr val="FFFFFF"/>
              </a:clrFrom>
              <a:clrTo>
                <a:srgbClr val="FFFFFF">
                  <a:alpha val="0"/>
                </a:srgbClr>
              </a:clrTo>
            </a:clrChange>
          </a:blip>
          <a:srcRect l="7474" b="44712"/>
          <a:stretch>
            <a:fillRect/>
          </a:stretch>
        </p:blipFill>
        <p:spPr>
          <a:xfrm>
            <a:off x="1042988" y="2859088"/>
            <a:ext cx="3341688" cy="1976438"/>
          </a:xfrm>
          <a:prstGeom prst="rect">
            <a:avLst/>
          </a:prstGeom>
          <a:noFill/>
          <a:ln>
            <a:noFill/>
            <a:miter lim="800000"/>
          </a:ln>
        </p:spPr>
      </p:pic>
      <p:pic>
        <p:nvPicPr>
          <p:cNvPr id="22532" name="Picture 6" descr="图+438"/>
          <p:cNvPicPr/>
          <p:nvPr/>
        </p:nvPicPr>
        <p:blipFill>
          <a:blip r:embed="rId4">
            <a:clrChange>
              <a:clrFrom>
                <a:srgbClr val="FFFFFF"/>
              </a:clrFrom>
              <a:clrTo>
                <a:srgbClr val="FFFFFF">
                  <a:alpha val="0"/>
                </a:srgbClr>
              </a:clrTo>
            </a:clrChange>
          </a:blip>
          <a:srcRect t="55460"/>
          <a:stretch>
            <a:fillRect/>
          </a:stretch>
        </p:blipFill>
        <p:spPr>
          <a:xfrm>
            <a:off x="4049712" y="2819400"/>
            <a:ext cx="4338638" cy="1912938"/>
          </a:xfrm>
          <a:prstGeom prst="rect">
            <a:avLst/>
          </a:prstGeom>
          <a:noFill/>
          <a:ln>
            <a:noFill/>
            <a:miter lim="800000"/>
          </a:ln>
        </p:spPr>
      </p:pic>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4577" name="Text Box 22"/>
          <p:cNvSpPr txBox="1">
            <a:spLocks noChangeArrowheads="1"/>
          </p:cNvSpPr>
          <p:nvPr/>
        </p:nvSpPr>
        <p:spPr bwMode="auto">
          <a:xfrm>
            <a:off x="441325" y="411163"/>
            <a:ext cx="8234363"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a:t>
            </a:r>
            <a:r>
              <a:rPr lang="en-US" altLang="zh-CN" sz="2400" b="1">
                <a:latin typeface="Times New Roman"/>
              </a:rPr>
              <a:t>1)</a:t>
            </a:r>
            <a:r>
              <a:rPr lang="zh-CN" altLang="zh-CN" sz="2400" b="1">
                <a:latin typeface="Times New Roman"/>
                <a:ea typeface="宋体" pitchFamily="2" charset="-122"/>
              </a:rPr>
              <a:t>在两个相同的</a:t>
            </a:r>
            <a:r>
              <a:rPr lang="en-US" altLang="zh-CN" sz="2400" b="1">
                <a:latin typeface="Times New Roman"/>
              </a:rPr>
              <a:t>“</a:t>
            </a:r>
            <a:r>
              <a:rPr lang="zh-CN" altLang="zh-CN" sz="2400" b="1">
                <a:latin typeface="Times New Roman"/>
                <a:ea typeface="宋体" pitchFamily="2" charset="-122"/>
              </a:rPr>
              <a:t>量热器</a:t>
            </a:r>
            <a:r>
              <a:rPr lang="en-US" altLang="zh-CN" sz="2400" b="1">
                <a:latin typeface="Times New Roman"/>
              </a:rPr>
              <a:t>”</a:t>
            </a:r>
            <a:r>
              <a:rPr lang="zh-CN" altLang="zh-CN" sz="2400" b="1">
                <a:latin typeface="Times New Roman"/>
                <a:ea typeface="宋体" pitchFamily="2" charset="-122"/>
              </a:rPr>
              <a:t>中分别装入</a:t>
            </a:r>
            <a:r>
              <a:rPr lang="en-US" altLang="zh-CN" sz="2400" b="1">
                <a:latin typeface="Times New Roman"/>
              </a:rPr>
              <a:t>__________(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质量</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体积</a:t>
            </a:r>
            <a:r>
              <a:rPr lang="en-US" altLang="zh-CN" sz="2400" b="1">
                <a:latin typeface="Times New Roman"/>
              </a:rPr>
              <a:t>”)</a:t>
            </a:r>
            <a:r>
              <a:rPr lang="zh-CN" altLang="zh-CN" sz="2400" b="1">
                <a:latin typeface="Times New Roman"/>
                <a:ea typeface="宋体" pitchFamily="2" charset="-122"/>
              </a:rPr>
              <a:t>和初温都相同的水和食用油，初温均为如图乙所示，其示数为</a:t>
            </a:r>
            <a:r>
              <a:rPr lang="en-US" altLang="zh-CN" sz="2400" b="1">
                <a:latin typeface="Times New Roman"/>
              </a:rPr>
              <a:t>________</a:t>
            </a:r>
            <a:r>
              <a:rPr lang="zh-CN" altLang="zh-CN" sz="2400" b="1">
                <a:latin typeface="宋体" pitchFamily="2" charset="-122"/>
                <a:ea typeface="宋体" pitchFamily="2" charset="-122"/>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(2)</a:t>
            </a:r>
            <a:r>
              <a:rPr lang="zh-CN" altLang="zh-CN" sz="2400" b="1">
                <a:latin typeface="Times New Roman"/>
                <a:ea typeface="宋体" pitchFamily="2" charset="-122"/>
              </a:rPr>
              <a:t>在实验过程中，选择两个相同的</a:t>
            </a:r>
            <a:r>
              <a:rPr lang="en-US" altLang="zh-CN" sz="2400" b="1">
                <a:latin typeface="Times New Roman"/>
              </a:rPr>
              <a:t>“</a:t>
            </a:r>
            <a:r>
              <a:rPr lang="zh-CN" altLang="zh-CN" sz="2400" b="1">
                <a:latin typeface="Times New Roman"/>
                <a:ea typeface="宋体" pitchFamily="2" charset="-122"/>
              </a:rPr>
              <a:t>量热器</a:t>
            </a:r>
            <a:r>
              <a:rPr lang="en-US" altLang="zh-CN" sz="2400" b="1">
                <a:latin typeface="Times New Roman"/>
              </a:rPr>
              <a:t>”</a:t>
            </a:r>
            <a:r>
              <a:rPr lang="zh-CN" altLang="zh-CN" sz="2400" b="1">
                <a:latin typeface="Times New Roman"/>
                <a:ea typeface="宋体" pitchFamily="2" charset="-122"/>
              </a:rPr>
              <a:t>给水和食用油加热，目的是为了在相同的时间内，两个</a:t>
            </a:r>
            <a:r>
              <a:rPr lang="en-US" altLang="zh-CN" sz="2400" b="1">
                <a:latin typeface="Times New Roman"/>
              </a:rPr>
              <a:t>“</a:t>
            </a:r>
            <a:r>
              <a:rPr lang="zh-CN" altLang="zh-CN" sz="2400" b="1">
                <a:latin typeface="Times New Roman"/>
                <a:ea typeface="宋体" pitchFamily="2" charset="-122"/>
              </a:rPr>
              <a:t>量热器</a:t>
            </a:r>
            <a:r>
              <a:rPr lang="en-US" altLang="zh-CN" sz="2400" b="1">
                <a:latin typeface="Times New Roman"/>
              </a:rPr>
              <a:t>”</a:t>
            </a:r>
            <a:r>
              <a:rPr lang="zh-CN" altLang="zh-CN" sz="2400" b="1">
                <a:latin typeface="Times New Roman"/>
                <a:ea typeface="宋体" pitchFamily="2" charset="-122"/>
              </a:rPr>
              <a:t>对水和食用油放出的热量是</a:t>
            </a:r>
            <a:r>
              <a:rPr lang="en-US" altLang="zh-CN" sz="2400" b="1">
                <a:latin typeface="Times New Roman"/>
              </a:rPr>
              <a:t>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相同</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不相同</a:t>
            </a:r>
            <a:r>
              <a:rPr lang="en-US" altLang="zh-CN" sz="2400" b="1">
                <a:latin typeface="Times New Roman"/>
              </a:rPr>
              <a:t>”)</a:t>
            </a:r>
            <a:r>
              <a:rPr lang="zh-CN" altLang="zh-CN" sz="2400" b="1">
                <a:latin typeface="Times New Roman"/>
                <a:ea typeface="宋体" pitchFamily="2" charset="-122"/>
              </a:rPr>
              <a:t>的，通过控制加热时间相同，比较水和食用油</a:t>
            </a:r>
            <a:r>
              <a:rPr lang="en-US" altLang="zh-CN" sz="2400" b="1">
                <a:latin typeface="Times New Roman"/>
              </a:rPr>
              <a:t>____________</a:t>
            </a:r>
            <a:r>
              <a:rPr lang="zh-CN" altLang="zh-CN" sz="2400" b="1">
                <a:latin typeface="Times New Roman"/>
                <a:ea typeface="宋体" pitchFamily="2" charset="-122"/>
              </a:rPr>
              <a:t>来比较不同液体的吸热能力</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24578" name="矩形 4"/>
          <p:cNvSpPr/>
          <p:nvPr/>
        </p:nvSpPr>
        <p:spPr>
          <a:xfrm>
            <a:off x="6107112" y="454025"/>
            <a:ext cx="80327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质量</a:t>
            </a:r>
            <a:endParaRPr lang="zh-CN" altLang="en-US">
              <a:latin typeface="Calibri" pitchFamily="34" charset="0"/>
              <a:ea typeface="宋体" pitchFamily="2" charset="-122"/>
            </a:endParaRPr>
          </a:p>
        </p:txBody>
      </p:sp>
      <p:sp>
        <p:nvSpPr>
          <p:cNvPr id="24579" name="矩形 6"/>
          <p:cNvSpPr/>
          <p:nvPr/>
        </p:nvSpPr>
        <p:spPr>
          <a:xfrm>
            <a:off x="3563938" y="1563688"/>
            <a:ext cx="49212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rgbClr val="C00000"/>
                </a:solidFill>
                <a:latin typeface="Times New Roman" pitchFamily="18" charset="0"/>
              </a:rPr>
              <a:t>10</a:t>
            </a:r>
            <a:endParaRPr lang="zh-CN" altLang="en-US">
              <a:latin typeface="Calibri" pitchFamily="34" charset="0"/>
              <a:ea typeface="宋体" pitchFamily="2" charset="-122"/>
            </a:endParaRPr>
          </a:p>
        </p:txBody>
      </p:sp>
      <p:sp>
        <p:nvSpPr>
          <p:cNvPr id="24580" name="矩形 7"/>
          <p:cNvSpPr/>
          <p:nvPr/>
        </p:nvSpPr>
        <p:spPr>
          <a:xfrm>
            <a:off x="4079875" y="3219450"/>
            <a:ext cx="80327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相同</a:t>
            </a:r>
            <a:endParaRPr lang="zh-CN" altLang="en-US">
              <a:latin typeface="Calibri" pitchFamily="34" charset="0"/>
              <a:ea typeface="宋体" pitchFamily="2" charset="-122"/>
            </a:endParaRPr>
          </a:p>
        </p:txBody>
      </p:sp>
      <p:sp>
        <p:nvSpPr>
          <p:cNvPr id="24581" name="矩形 8"/>
          <p:cNvSpPr>
            <a:spLocks noChangeArrowheads="1"/>
          </p:cNvSpPr>
          <p:nvPr/>
        </p:nvSpPr>
        <p:spPr bwMode="auto">
          <a:xfrm>
            <a:off x="6732588" y="3676650"/>
            <a:ext cx="1731963"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升高的温度</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4578"/>
                                        </p:tgtEl>
                                        <p:attrNameLst>
                                          <p:attrName>style.visibility</p:attrName>
                                        </p:attrNameLst>
                                      </p:cBhvr>
                                      <p:to>
                                        <p:strVal val="visible"/>
                                      </p:to>
                                    </p:set>
                                    <p:animEffect transition="in" filter="wipe(left)">
                                      <p:cBhvr additive="base">
                                        <p:cTn id="7" dur="500" fill="hold"/>
                                        <p:tgtEl>
                                          <p:spTgt spid="2457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24579"/>
                                        </p:tgtEl>
                                        <p:attrNameLst>
                                          <p:attrName>style.visibility</p:attrName>
                                        </p:attrNameLst>
                                      </p:cBhvr>
                                      <p:to>
                                        <p:strVal val="visible"/>
                                      </p:to>
                                    </p:set>
                                    <p:animEffect transition="in" filter="wipe(left)">
                                      <p:cBhvr additive="base">
                                        <p:cTn id="13" dur="500" fill="hold"/>
                                        <p:tgtEl>
                                          <p:spTgt spid="2457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24580"/>
                                        </p:tgtEl>
                                        <p:attrNameLst>
                                          <p:attrName>style.visibility</p:attrName>
                                        </p:attrNameLst>
                                      </p:cBhvr>
                                      <p:to>
                                        <p:strVal val="visible"/>
                                      </p:to>
                                    </p:set>
                                    <p:animEffect transition="in" filter="wipe(left)">
                                      <p:cBhvr additive="base">
                                        <p:cTn id="19" dur="500" fill="hold"/>
                                        <p:tgtEl>
                                          <p:spTgt spid="2458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grpId="3" nodeType="clickEffect">
                                  <p:stCondLst>
                                    <p:cond delay="0"/>
                                  </p:stCondLst>
                                  <p:childTnLst>
                                    <p:set>
                                      <p:cBhvr additive="base">
                                        <p:cTn id="24" dur="1" fill="hold">
                                          <p:stCondLst>
                                            <p:cond delay="0"/>
                                          </p:stCondLst>
                                        </p:cTn>
                                        <p:tgtEl>
                                          <p:spTgt spid="24581"/>
                                        </p:tgtEl>
                                        <p:attrNameLst>
                                          <p:attrName>style.visibility</p:attrName>
                                        </p:attrNameLst>
                                      </p:cBhvr>
                                      <p:to>
                                        <p:strVal val="visible"/>
                                      </p:to>
                                    </p:set>
                                    <p:animEffect transition="in" filter="wipe(left)">
                                      <p:cBhvr additive="base">
                                        <p:cTn id="25" dur="500" fill="hold"/>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1"/>
      <p:bldP spid="24580" grpId="2"/>
      <p:bldP spid="24581" grpId="3"/>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6625" name="Text Box 22"/>
          <p:cNvSpPr txBox="1">
            <a:spLocks noChangeArrowheads="1"/>
          </p:cNvSpPr>
          <p:nvPr/>
        </p:nvSpPr>
        <p:spPr bwMode="auto">
          <a:xfrm>
            <a:off x="441325" y="627063"/>
            <a:ext cx="8234363"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a:t>
            </a:r>
            <a:r>
              <a:rPr lang="en-US" altLang="zh-CN" sz="2400" b="1">
                <a:latin typeface="Times New Roman"/>
              </a:rPr>
              <a:t>3)</a:t>
            </a:r>
            <a:r>
              <a:rPr lang="zh-CN" altLang="zh-CN" sz="2400" b="1">
                <a:latin typeface="Times New Roman"/>
                <a:ea typeface="宋体" pitchFamily="2" charset="-122"/>
              </a:rPr>
              <a:t>实验中发现食用油的温度比水的温度升高得快，表明</a:t>
            </a:r>
            <a:r>
              <a:rPr lang="en-US" altLang="zh-CN" sz="2400" b="1">
                <a:latin typeface="Times New Roman"/>
              </a:rPr>
              <a:t>______________(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水</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食用油</a:t>
            </a:r>
            <a:r>
              <a:rPr lang="en-US" altLang="zh-CN" sz="2400" b="1">
                <a:latin typeface="Times New Roman"/>
              </a:rPr>
              <a:t>”)</a:t>
            </a:r>
            <a:r>
              <a:rPr lang="zh-CN" altLang="zh-CN" sz="2400" b="1">
                <a:latin typeface="Times New Roman"/>
                <a:ea typeface="宋体" pitchFamily="2" charset="-122"/>
              </a:rPr>
              <a:t>的吸热能力更强。图丙中能合理反映实验结果的图像是</a:t>
            </a:r>
            <a:r>
              <a:rPr lang="en-US" altLang="zh-CN" sz="2400" b="1">
                <a:latin typeface="Times New Roman"/>
              </a:rPr>
              <a:t>______</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pic>
        <p:nvPicPr>
          <p:cNvPr id="26626" name="Picture 7" descr="C:\Users\Administrator\Desktop\习题课件\返回框.png">
            <a:hlinkClick r:id="rId4" action="ppaction://hlinksldjump"/>
          </p:cNvPr>
          <p:cNvPicPr/>
          <p:nvPr/>
        </p:nvPicPr>
        <p:blipFill>
          <a:blip r:embed="rId3"/>
          <a:stretch>
            <a:fillRect/>
          </a:stretch>
        </p:blipFill>
        <p:spPr>
          <a:xfrm>
            <a:off x="8101012" y="4097338"/>
            <a:ext cx="669925" cy="669925"/>
          </a:xfrm>
          <a:prstGeom prst="rect">
            <a:avLst/>
          </a:prstGeom>
          <a:noFill/>
          <a:ln>
            <a:noFill/>
            <a:miter lim="800000"/>
          </a:ln>
        </p:spPr>
      </p:pic>
      <p:sp>
        <p:nvSpPr>
          <p:cNvPr id="26627" name="矩形 4"/>
          <p:cNvSpPr/>
          <p:nvPr/>
        </p:nvSpPr>
        <p:spPr>
          <a:xfrm>
            <a:off x="1763712" y="1238250"/>
            <a:ext cx="493712"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水</a:t>
            </a:r>
            <a:endParaRPr lang="zh-CN" altLang="en-US">
              <a:latin typeface="Calibri" pitchFamily="34" charset="0"/>
              <a:ea typeface="宋体" pitchFamily="2" charset="-122"/>
            </a:endParaRPr>
          </a:p>
        </p:txBody>
      </p:sp>
      <p:sp>
        <p:nvSpPr>
          <p:cNvPr id="26628" name="矩形 6"/>
          <p:cNvSpPr/>
          <p:nvPr/>
        </p:nvSpPr>
        <p:spPr>
          <a:xfrm>
            <a:off x="6253162" y="1784350"/>
            <a:ext cx="493712"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Calibri" pitchFamily="34" charset="0"/>
                <a:ea typeface="宋体" pitchFamily="2" charset="-122"/>
              </a:rPr>
              <a:t>②</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6627"/>
                                        </p:tgtEl>
                                        <p:attrNameLst>
                                          <p:attrName>style.visibility</p:attrName>
                                        </p:attrNameLst>
                                      </p:cBhvr>
                                      <p:to>
                                        <p:strVal val="visible"/>
                                      </p:to>
                                    </p:set>
                                    <p:animEffect transition="in" filter="wipe(left)">
                                      <p:cBhvr additive="base">
                                        <p:cTn id="7" dur="500" fill="hold"/>
                                        <p:tgtEl>
                                          <p:spTgt spid="2662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26628"/>
                                        </p:tgtEl>
                                        <p:attrNameLst>
                                          <p:attrName>style.visibility</p:attrName>
                                        </p:attrNameLst>
                                      </p:cBhvr>
                                      <p:to>
                                        <p:strVal val="visible"/>
                                      </p:to>
                                    </p:set>
                                    <p:animEffect transition="in" filter="wipe(left)">
                                      <p:cBhvr additive="base">
                                        <p:cTn id="13" dur="500" fill="hold"/>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1"/>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pSp>
        <p:nvGrpSpPr>
          <p:cNvPr id="28673" name="组合 27"/>
          <p:cNvGrpSpPr/>
          <p:nvPr/>
        </p:nvGrpSpPr>
        <p:grpSpPr>
          <a:xfrm>
            <a:off x="2425700" y="269875"/>
            <a:ext cx="4449762" cy="2085975"/>
            <a:chOff x="2000534" y="2474331"/>
            <a:chExt cx="5723839" cy="2584754"/>
          </a:xfrm>
        </p:grpSpPr>
        <p:grpSp>
          <p:nvGrpSpPr>
            <p:cNvPr id="28674" name="组合 31"/>
            <p:cNvGrpSpPr/>
            <p:nvPr/>
          </p:nvGrpSpPr>
          <p:grpSpPr>
            <a:xfrm>
              <a:off x="1684793" y="2368687"/>
              <a:ext cx="2695413" cy="2568248"/>
              <a:chOff x="3295850" y="1895995"/>
              <a:chExt cx="3725149" cy="4660916"/>
            </a:xfrm>
          </p:grpSpPr>
        </p:grpSp>
        <p:sp>
          <p:nvSpPr>
            <p:cNvPr id="28675" name="圆角矩形 29"/>
            <p:cNvSpPr/>
            <p:nvPr/>
          </p:nvSpPr>
          <p:spPr>
            <a:xfrm>
              <a:off x="3546074" y="2949325"/>
              <a:ext cx="3894951" cy="751080"/>
            </a:xfrm>
            <a:prstGeom prst="roundRect">
              <a:avLst>
                <a:gd name="adj" fmla="val 9976"/>
              </a:avLst>
            </a:prstGeom>
            <a:solidFill>
              <a:srgbClr val="01ACBE"/>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28676" name="组合 33"/>
            <p:cNvGrpSpPr/>
            <p:nvPr/>
          </p:nvGrpSpPr>
          <p:grpSpPr>
            <a:xfrm>
              <a:off x="3616363" y="3263182"/>
              <a:ext cx="118508" cy="118509"/>
              <a:chOff x="4486616" y="3001075"/>
              <a:chExt cx="274695" cy="274699"/>
            </a:xfrm>
          </p:grpSpPr>
          <p:sp>
            <p:nvSpPr>
              <p:cNvPr id="28677" name="椭圆 46"/>
              <p:cNvSpPr/>
              <p:nvPr/>
            </p:nvSpPr>
            <p:spPr>
              <a:xfrm rot="16200000">
                <a:off x="4485761" y="3000483"/>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28678" name="椭圆 47"/>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28679" name="组合 34"/>
            <p:cNvGrpSpPr/>
            <p:nvPr/>
          </p:nvGrpSpPr>
          <p:grpSpPr>
            <a:xfrm>
              <a:off x="3316858" y="3263182"/>
              <a:ext cx="118508" cy="118509"/>
              <a:chOff x="4486616" y="3001075"/>
              <a:chExt cx="274695" cy="274699"/>
            </a:xfrm>
          </p:grpSpPr>
          <p:sp>
            <p:nvSpPr>
              <p:cNvPr id="28680" name="椭圆 44"/>
              <p:cNvSpPr/>
              <p:nvPr/>
            </p:nvSpPr>
            <p:spPr>
              <a:xfrm rot="16200000">
                <a:off x="4488931" y="3000483"/>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28681" name="椭圆 45"/>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28682" name="组合 35"/>
            <p:cNvGrpSpPr/>
            <p:nvPr/>
          </p:nvGrpSpPr>
          <p:grpSpPr>
            <a:xfrm>
              <a:off x="3346774" y="3147881"/>
              <a:ext cx="361523" cy="227756"/>
              <a:chOff x="4312849" y="3104300"/>
              <a:chExt cx="384317" cy="61430"/>
            </a:xfrm>
          </p:grpSpPr>
        </p:grpSp>
        <p:grpSp>
          <p:nvGrpSpPr>
            <p:cNvPr id="28683" name="组合 36"/>
            <p:cNvGrpSpPr/>
            <p:nvPr/>
          </p:nvGrpSpPr>
          <p:grpSpPr>
            <a:xfrm>
              <a:off x="3731804" y="3056740"/>
              <a:ext cx="674163" cy="552077"/>
              <a:chOff x="4777361" y="2784157"/>
              <a:chExt cx="898883" cy="736101"/>
            </a:xfrm>
          </p:grpSpPr>
          <p:sp>
            <p:nvSpPr>
              <p:cNvPr id="28684" name="椭圆 40"/>
              <p:cNvSpPr/>
              <p:nvPr/>
            </p:nvSpPr>
            <p:spPr>
              <a:xfrm>
                <a:off x="4881330" y="2783955"/>
                <a:ext cx="735134" cy="7370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28685" name="文本框 41"/>
              <p:cNvSpPr/>
              <p:nvPr/>
            </p:nvSpPr>
            <p:spPr>
              <a:xfrm>
                <a:off x="4777361" y="2821067"/>
                <a:ext cx="898883" cy="690947"/>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1ACBE"/>
                    </a:solidFill>
                    <a:latin typeface="Impact" pitchFamily="34" charset="0"/>
                  </a:rPr>
                  <a:t>02</a:t>
                </a:r>
                <a:endParaRPr lang="zh-CN" altLang="en-US" sz="2100" b="1">
                  <a:solidFill>
                    <a:srgbClr val="01ACBE"/>
                  </a:solidFill>
                  <a:latin typeface="Impact" pitchFamily="34" charset="0"/>
                  <a:ea typeface="宋体" pitchFamily="2" charset="-122"/>
                </a:endParaRPr>
              </a:p>
            </p:txBody>
          </p:sp>
        </p:grpSp>
        <p:grpSp>
          <p:nvGrpSpPr>
            <p:cNvPr id="28686" name="组合 34"/>
            <p:cNvGrpSpPr/>
            <p:nvPr/>
          </p:nvGrpSpPr>
          <p:grpSpPr>
            <a:xfrm>
              <a:off x="2434145" y="3056739"/>
              <a:ext cx="623455" cy="497016"/>
              <a:chOff x="9404083" y="1238855"/>
              <a:chExt cx="801342" cy="665020"/>
            </a:xfrm>
          </p:grpSpPr>
        </p:grpSp>
        <p:sp>
          <p:nvSpPr>
            <p:cNvPr id="28687" name="文本框 47"/>
            <p:cNvSpPr/>
            <p:nvPr/>
          </p:nvSpPr>
          <p:spPr>
            <a:xfrm>
              <a:off x="4051919" y="3037104"/>
              <a:ext cx="3672454" cy="572054"/>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400" b="1">
                  <a:solidFill>
                    <a:schemeClr val="bg1"/>
                  </a:solidFill>
                  <a:latin typeface="黑体" pitchFamily="49" charset="-122"/>
                  <a:ea typeface="黑体" pitchFamily="49" charset="-122"/>
                </a:rPr>
                <a:t>福建</a:t>
              </a:r>
              <a:r>
                <a:rPr lang="en-US" altLang="zh-CN" sz="2400" b="1">
                  <a:solidFill>
                    <a:schemeClr val="bg1"/>
                  </a:solidFill>
                  <a:latin typeface="黑体" pitchFamily="49" charset="-122"/>
                  <a:ea typeface="黑体" pitchFamily="49" charset="-122"/>
                </a:rPr>
                <a:t>4</a:t>
              </a:r>
              <a:r>
                <a:rPr lang="zh-CN" altLang="en-US" sz="2400" b="1">
                  <a:solidFill>
                    <a:schemeClr val="bg1"/>
                  </a:solidFill>
                  <a:latin typeface="黑体" pitchFamily="49" charset="-122"/>
                  <a:ea typeface="黑体" pitchFamily="49" charset="-122"/>
                </a:rPr>
                <a:t>年中考聚焦</a:t>
              </a:r>
              <a:endParaRPr lang="zh-CN" altLang="en-US" sz="2400" b="1">
                <a:solidFill>
                  <a:schemeClr val="bg1"/>
                </a:solidFill>
                <a:latin typeface="黑体" pitchFamily="49" charset="-122"/>
                <a:ea typeface="黑体" pitchFamily="49" charset="-122"/>
              </a:endParaRPr>
            </a:p>
          </p:txBody>
        </p:sp>
      </p:grpSp>
      <p:grpSp>
        <p:nvGrpSpPr>
          <p:cNvPr id="28688" name="组合 1"/>
          <p:cNvGrpSpPr/>
          <p:nvPr/>
        </p:nvGrpSpPr>
        <p:grpSpPr>
          <a:xfrm>
            <a:off x="1592262" y="1924050"/>
            <a:ext cx="542925" cy="547688"/>
            <a:chOff x="1153731" y="1592014"/>
            <a:chExt cx="543166" cy="547688"/>
          </a:xfrm>
        </p:grpSpPr>
        <p:pic>
          <p:nvPicPr>
            <p:cNvPr id="28689" name="Picture 2">
              <a:hlinkClick r:id="rId3" action="ppaction://hlinksldjump"/>
            </p:cNvPr>
            <p:cNvPicPr/>
            <p:nvPr/>
          </p:nvPicPr>
          <p:blipFill>
            <a:blip r:embed="rId2">
              <a:clrChange>
                <a:clrFrom>
                  <a:srgbClr val="FFFFFF"/>
                </a:clrFrom>
                <a:clrTo>
                  <a:srgbClr val="FFFFFF">
                    <a:alpha val="0"/>
                  </a:srgbClr>
                </a:clrTo>
              </a:clrChange>
            </a:blip>
            <a:stretch>
              <a:fillRect/>
            </a:stretch>
          </p:blipFill>
          <p:spPr>
            <a:xfrm>
              <a:off x="1153731" y="1592014"/>
              <a:ext cx="543166" cy="547688"/>
            </a:xfrm>
            <a:prstGeom prst="rect">
              <a:avLst/>
            </a:prstGeom>
            <a:noFill/>
            <a:ln>
              <a:noFill/>
              <a:miter lim="800000"/>
            </a:ln>
          </p:spPr>
        </p:pic>
        <p:sp>
          <p:nvSpPr>
            <p:cNvPr id="28690" name="矩形 53">
              <a:hlinkClick r:id="rId3" action="ppaction://hlinksldjump"/>
            </p:cNvPr>
            <p:cNvSpPr/>
            <p:nvPr/>
          </p:nvSpPr>
          <p:spPr>
            <a:xfrm>
              <a:off x="1258553" y="1642814"/>
              <a:ext cx="387522" cy="461963"/>
            </a:xfrm>
            <a:prstGeom prst="rect">
              <a:avLst/>
            </a:prstGeom>
            <a:no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spcAft>
                  <a:spcPct val="0"/>
                </a:spcAft>
              </a:pPr>
              <a:r>
                <a:rPr lang="en-US" altLang="zh-CN" sz="2400" b="1">
                  <a:latin typeface="Times New Roman"/>
                </a:rPr>
                <a:t>1</a:t>
              </a:r>
              <a:endParaRPr lang="zh-CN" altLang="zh-CN" sz="1000">
                <a:latin typeface="宋体" pitchFamily="2" charset="-122"/>
                <a:ea typeface="宋体" pitchFamily="2" charset="-122"/>
              </a:endParaRPr>
            </a:p>
          </p:txBody>
        </p:sp>
      </p:grpSp>
      <p:grpSp>
        <p:nvGrpSpPr>
          <p:cNvPr id="28691" name="组合 1"/>
          <p:cNvGrpSpPr/>
          <p:nvPr/>
        </p:nvGrpSpPr>
        <p:grpSpPr>
          <a:xfrm>
            <a:off x="2843212" y="1924050"/>
            <a:ext cx="542925" cy="547688"/>
            <a:chOff x="1153731" y="1592014"/>
            <a:chExt cx="543166" cy="547688"/>
          </a:xfrm>
        </p:grpSpPr>
        <p:pic>
          <p:nvPicPr>
            <p:cNvPr id="28692" name="Picture 2">
              <a:hlinkClick r:id="rId3" action="ppaction://hlinksldjump"/>
            </p:cNvPr>
            <p:cNvPicPr/>
            <p:nvPr/>
          </p:nvPicPr>
          <p:blipFill>
            <a:blip r:embed="rId2">
              <a:clrChange>
                <a:clrFrom>
                  <a:srgbClr val="FFFFFF"/>
                </a:clrFrom>
                <a:clrTo>
                  <a:srgbClr val="FFFFFF">
                    <a:alpha val="0"/>
                  </a:srgbClr>
                </a:clrTo>
              </a:clrChange>
            </a:blip>
            <a:stretch>
              <a:fillRect/>
            </a:stretch>
          </p:blipFill>
          <p:spPr>
            <a:xfrm>
              <a:off x="1153731" y="1592014"/>
              <a:ext cx="543166" cy="547688"/>
            </a:xfrm>
            <a:prstGeom prst="rect">
              <a:avLst/>
            </a:prstGeom>
            <a:noFill/>
            <a:ln>
              <a:noFill/>
              <a:miter lim="800000"/>
            </a:ln>
          </p:spPr>
        </p:pic>
        <p:sp>
          <p:nvSpPr>
            <p:cNvPr id="28693" name="矩形 32">
              <a:hlinkClick r:id="rId4" action="ppaction://hlinksldjump"/>
            </p:cNvPr>
            <p:cNvSpPr/>
            <p:nvPr/>
          </p:nvSpPr>
          <p:spPr>
            <a:xfrm>
              <a:off x="1258553" y="1642814"/>
              <a:ext cx="387522" cy="461963"/>
            </a:xfrm>
            <a:prstGeom prst="rect">
              <a:avLst/>
            </a:prstGeom>
            <a:no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spcAft>
                  <a:spcPct val="0"/>
                </a:spcAft>
              </a:pPr>
              <a:r>
                <a:rPr lang="en-US" altLang="zh-CN" sz="2400" b="1">
                  <a:latin typeface="Times New Roman"/>
                </a:rPr>
                <a:t>2</a:t>
              </a:r>
              <a:endParaRPr lang="zh-CN" altLang="zh-CN" sz="1000">
                <a:latin typeface="宋体" pitchFamily="2" charset="-122"/>
                <a:ea typeface="宋体" pitchFamily="2" charset="-122"/>
              </a:endParaRPr>
            </a:p>
          </p:txBody>
        </p:sp>
      </p:grpSp>
      <p:pic>
        <p:nvPicPr>
          <p:cNvPr id="28694" name="Picture 7" descr="C:\Users\Administrator\Desktop\习题课件\返回框.png">
            <a:hlinkClick r:id="rId6" action="ppaction://hlinksldjump"/>
          </p:cNvPr>
          <p:cNvPicPr/>
          <p:nvPr/>
        </p:nvPicPr>
        <p:blipFill>
          <a:blip r:embed="rId5"/>
          <a:stretch>
            <a:fillRect/>
          </a:stretch>
        </p:blipFill>
        <p:spPr>
          <a:xfrm>
            <a:off x="8299450" y="4133850"/>
            <a:ext cx="669925" cy="669925"/>
          </a:xfrm>
          <a:prstGeom prst="rect">
            <a:avLst/>
          </a:prstGeom>
          <a:noFill/>
          <a:ln>
            <a:noFill/>
            <a:miter lim="800000"/>
          </a:ln>
        </p:spPr>
      </p:pic>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9697" name="矩形 4"/>
          <p:cNvSpPr>
            <a:spLocks noChangeArrowheads="1"/>
          </p:cNvSpPr>
          <p:nvPr/>
        </p:nvSpPr>
        <p:spPr bwMode="auto">
          <a:xfrm>
            <a:off x="565150" y="646113"/>
            <a:ext cx="8023225"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1</a:t>
            </a:r>
            <a:r>
              <a:rPr lang="zh-CN" altLang="zh-CN" sz="2400" b="1">
                <a:latin typeface="Times New Roman"/>
                <a:ea typeface="宋体" pitchFamily="2" charset="-122"/>
              </a:rPr>
              <a:t>．【</a:t>
            </a:r>
            <a:r>
              <a:rPr lang="en-US" altLang="zh-CN" sz="2400" b="1">
                <a:latin typeface="Times New Roman"/>
              </a:rPr>
              <a:t>2020·</a:t>
            </a:r>
            <a:r>
              <a:rPr lang="zh-CN" altLang="zh-CN" sz="2400" b="1">
                <a:latin typeface="Times New Roman"/>
                <a:ea typeface="宋体" pitchFamily="2" charset="-122"/>
              </a:rPr>
              <a:t>漳州模拟</a:t>
            </a:r>
            <a:r>
              <a:rPr lang="en-US" altLang="zh-CN" sz="2400" b="1">
                <a:latin typeface="Times New Roman"/>
              </a:rPr>
              <a:t>·7</a:t>
            </a:r>
            <a:r>
              <a:rPr lang="zh-CN" altLang="zh-CN" sz="2400" b="1">
                <a:latin typeface="Times New Roman"/>
                <a:ea typeface="宋体" pitchFamily="2" charset="-122"/>
              </a:rPr>
              <a:t>分】小红同学用如图甲所示的装置对冰加热，根据实验记录分别绘制了冰熔化时和水沸腾时温度随时间变化的图像，如图丙、丁所示。</a:t>
            </a:r>
            <a:endParaRPr lang="zh-CN" altLang="zh-CN" sz="1000">
              <a:latin typeface="宋体" pitchFamily="2" charset="-122"/>
              <a:ea typeface="宋体" pitchFamily="2" charset="-122"/>
            </a:endParaRPr>
          </a:p>
        </p:txBody>
      </p:sp>
      <p:pic>
        <p:nvPicPr>
          <p:cNvPr id="29698" name="Picture 5" descr="图+439"/>
          <p:cNvPicPr/>
          <p:nvPr/>
        </p:nvPicPr>
        <p:blipFill>
          <a:blip r:embed="rId2">
            <a:clrChange>
              <a:clrFrom>
                <a:srgbClr val="FFFFFF"/>
              </a:clrFrom>
              <a:clrTo>
                <a:srgbClr val="FFFFFF">
                  <a:alpha val="0"/>
                </a:srgbClr>
              </a:clrTo>
            </a:clrChange>
          </a:blip>
          <a:srcRect l="16358" r="18723" b="47247"/>
          <a:stretch>
            <a:fillRect/>
          </a:stretch>
        </p:blipFill>
        <p:spPr>
          <a:xfrm>
            <a:off x="798512" y="2406650"/>
            <a:ext cx="2909888" cy="2325688"/>
          </a:xfrm>
          <a:prstGeom prst="rect">
            <a:avLst/>
          </a:prstGeom>
          <a:noFill/>
          <a:ln>
            <a:noFill/>
            <a:miter lim="800000"/>
          </a:ln>
        </p:spPr>
      </p:pic>
      <p:pic>
        <p:nvPicPr>
          <p:cNvPr id="29699" name="Picture 5" descr="图+439"/>
          <p:cNvPicPr/>
          <p:nvPr/>
        </p:nvPicPr>
        <p:blipFill>
          <a:blip r:embed="rId3">
            <a:clrChange>
              <a:clrFrom>
                <a:srgbClr val="FFFFFF"/>
              </a:clrFrom>
              <a:clrTo>
                <a:srgbClr val="FFFFFF">
                  <a:alpha val="0"/>
                </a:srgbClr>
              </a:clrTo>
            </a:clrChange>
          </a:blip>
          <a:srcRect t="53031"/>
          <a:stretch>
            <a:fillRect/>
          </a:stretch>
        </p:blipFill>
        <p:spPr>
          <a:xfrm>
            <a:off x="3890962" y="2390775"/>
            <a:ext cx="4929188" cy="2276475"/>
          </a:xfrm>
          <a:prstGeom prst="rect">
            <a:avLst/>
          </a:prstGeom>
          <a:noFill/>
          <a:ln>
            <a:noFill/>
            <a:miter lim="800000"/>
          </a:ln>
        </p:spPr>
      </p:pic>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21" name="矩形 4"/>
          <p:cNvSpPr>
            <a:spLocks noChangeArrowheads="1"/>
          </p:cNvSpPr>
          <p:nvPr/>
        </p:nvSpPr>
        <p:spPr bwMode="auto">
          <a:xfrm>
            <a:off x="565150" y="646113"/>
            <a:ext cx="8023225"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(1)</a:t>
            </a:r>
            <a:r>
              <a:rPr lang="zh-CN" altLang="zh-CN" sz="2400" b="1">
                <a:latin typeface="Times New Roman"/>
                <a:ea typeface="宋体" pitchFamily="2" charset="-122"/>
              </a:rPr>
              <a:t>图乙中，温度计的示数为</a:t>
            </a:r>
            <a:r>
              <a:rPr lang="en-US" altLang="zh-CN" sz="2400" b="1">
                <a:latin typeface="Times New Roman"/>
              </a:rPr>
              <a:t>________</a:t>
            </a:r>
            <a:r>
              <a:rPr lang="zh-CN" altLang="zh-CN" sz="2400" b="1">
                <a:latin typeface="宋体" pitchFamily="2" charset="-122"/>
                <a:ea typeface="宋体" pitchFamily="2" charset="-122"/>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a:p>
            <a:pPr marL="538480" marR="0" lvl="0" indent="-538480" algn="just">
              <a:lnSpc>
                <a:spcPct val="150000"/>
              </a:lnSpc>
              <a:spcAft>
                <a:spcPct val="0"/>
              </a:spcAft>
            </a:pPr>
            <a:r>
              <a:rPr lang="en-US" altLang="zh-CN" sz="2400" b="1">
                <a:latin typeface="Times New Roman"/>
              </a:rPr>
              <a:t>(2)</a:t>
            </a:r>
            <a:r>
              <a:rPr lang="zh-CN" altLang="zh-CN" sz="2400" b="1">
                <a:latin typeface="Times New Roman"/>
                <a:ea typeface="宋体" pitchFamily="2" charset="-122"/>
              </a:rPr>
              <a:t>图丙中，</a:t>
            </a:r>
            <a:r>
              <a:rPr lang="en-US" altLang="zh-CN" sz="2400" b="1">
                <a:latin typeface="Times New Roman"/>
              </a:rPr>
              <a:t>________</a:t>
            </a:r>
            <a:r>
              <a:rPr lang="zh-CN" altLang="zh-CN" sz="2400" b="1">
                <a:latin typeface="Times New Roman"/>
                <a:ea typeface="宋体" pitchFamily="2" charset="-122"/>
              </a:rPr>
              <a:t>段表示冰的熔化过程，此过程中该物质的内能</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增加</a:t>
            </a:r>
            <a:r>
              <a:rPr lang="en-US" altLang="zh-CN" sz="2400" b="1">
                <a:latin typeface="Times New Roman"/>
              </a:rPr>
              <a:t>”“</a:t>
            </a:r>
            <a:r>
              <a:rPr lang="zh-CN" altLang="zh-CN" sz="2400" b="1">
                <a:latin typeface="Times New Roman"/>
                <a:ea typeface="宋体" pitchFamily="2" charset="-122"/>
              </a:rPr>
              <a:t>减少</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不变</a:t>
            </a:r>
            <a:r>
              <a:rPr lang="en-US" altLang="zh-CN" sz="2400" b="1">
                <a:latin typeface="Times New Roman"/>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a:p>
            <a:pPr marL="538480" marR="0" lvl="0" indent="-538480" algn="just">
              <a:lnSpc>
                <a:spcPct val="150000"/>
              </a:lnSpc>
              <a:spcAft>
                <a:spcPct val="0"/>
              </a:spcAft>
            </a:pPr>
            <a:r>
              <a:rPr lang="en-US" altLang="zh-CN" sz="2400" b="1">
                <a:latin typeface="Times New Roman"/>
              </a:rPr>
              <a:t>(3)</a:t>
            </a:r>
            <a:r>
              <a:rPr lang="zh-CN" altLang="zh-CN" sz="2400" b="1">
                <a:latin typeface="Times New Roman"/>
                <a:ea typeface="宋体" pitchFamily="2" charset="-122"/>
              </a:rPr>
              <a:t>比较图丙中</a:t>
            </a:r>
            <a:r>
              <a:rPr lang="en-US" altLang="zh-CN" sz="2400" b="1" i="1">
                <a:latin typeface="Times New Roman"/>
              </a:rPr>
              <a:t>AB</a:t>
            </a:r>
            <a:r>
              <a:rPr lang="zh-CN" altLang="zh-CN" sz="2400" b="1">
                <a:latin typeface="Times New Roman"/>
                <a:ea typeface="宋体" pitchFamily="2" charset="-122"/>
              </a:rPr>
              <a:t>段与</a:t>
            </a:r>
            <a:r>
              <a:rPr lang="en-US" altLang="zh-CN" sz="2400" b="1" i="1">
                <a:latin typeface="Times New Roman"/>
              </a:rPr>
              <a:t>CD</a:t>
            </a:r>
            <a:r>
              <a:rPr lang="zh-CN" altLang="zh-CN" sz="2400" b="1">
                <a:latin typeface="Times New Roman"/>
                <a:ea typeface="宋体" pitchFamily="2" charset="-122"/>
              </a:rPr>
              <a:t>段可以发现：吸收相同热量时，冰升温比水升温快，原因是</a:t>
            </a:r>
            <a:r>
              <a:rPr lang="en-US" altLang="zh-CN" sz="2400" b="1">
                <a:latin typeface="Times New Roman"/>
              </a:rPr>
              <a:t>______________________</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30722" name="矩形 3"/>
          <p:cNvSpPr>
            <a:spLocks noChangeArrowheads="1"/>
          </p:cNvSpPr>
          <p:nvPr/>
        </p:nvSpPr>
        <p:spPr bwMode="auto">
          <a:xfrm>
            <a:off x="4859338" y="627063"/>
            <a:ext cx="49371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en-US" altLang="zh-CN" sz="2400" b="1">
                <a:solidFill>
                  <a:srgbClr val="C00000"/>
                </a:solidFill>
                <a:latin typeface="Times New Roman"/>
              </a:rPr>
              <a:t>92</a:t>
            </a:r>
            <a:endParaRPr lang="zh-CN" altLang="zh-CN" sz="1000">
              <a:latin typeface="宋体" pitchFamily="2" charset="-122"/>
              <a:ea typeface="宋体" pitchFamily="2" charset="-122"/>
            </a:endParaRPr>
          </a:p>
        </p:txBody>
      </p:sp>
      <p:sp>
        <p:nvSpPr>
          <p:cNvPr id="30723" name="矩形 5"/>
          <p:cNvSpPr>
            <a:spLocks noChangeArrowheads="1"/>
          </p:cNvSpPr>
          <p:nvPr/>
        </p:nvSpPr>
        <p:spPr bwMode="auto">
          <a:xfrm>
            <a:off x="2516188" y="1131888"/>
            <a:ext cx="59531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en-US" altLang="zh-CN" sz="2400" b="1" i="1">
                <a:solidFill>
                  <a:srgbClr val="C00000"/>
                </a:solidFill>
                <a:latin typeface="Times New Roman"/>
              </a:rPr>
              <a:t>BC</a:t>
            </a:r>
            <a:endParaRPr lang="zh-CN" altLang="zh-CN" sz="1000">
              <a:latin typeface="宋体" pitchFamily="2" charset="-122"/>
              <a:ea typeface="宋体" pitchFamily="2" charset="-122"/>
            </a:endParaRPr>
          </a:p>
        </p:txBody>
      </p:sp>
      <p:sp>
        <p:nvSpPr>
          <p:cNvPr id="30724" name="矩形 6"/>
          <p:cNvSpPr>
            <a:spLocks noChangeArrowheads="1"/>
          </p:cNvSpPr>
          <p:nvPr/>
        </p:nvSpPr>
        <p:spPr bwMode="auto">
          <a:xfrm>
            <a:off x="2720975" y="1708150"/>
            <a:ext cx="8032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增加</a:t>
            </a:r>
            <a:endParaRPr lang="zh-CN" altLang="zh-CN" sz="1000">
              <a:latin typeface="宋体" pitchFamily="2" charset="-122"/>
              <a:ea typeface="宋体" pitchFamily="2" charset="-122"/>
            </a:endParaRPr>
          </a:p>
        </p:txBody>
      </p:sp>
      <p:sp>
        <p:nvSpPr>
          <p:cNvPr id="30725" name="矩形 7"/>
          <p:cNvSpPr>
            <a:spLocks noChangeArrowheads="1"/>
          </p:cNvSpPr>
          <p:nvPr/>
        </p:nvSpPr>
        <p:spPr bwMode="auto">
          <a:xfrm>
            <a:off x="5584825" y="2813050"/>
            <a:ext cx="2659063"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水的比热容比冰大</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30722"/>
                                        </p:tgtEl>
                                        <p:attrNameLst>
                                          <p:attrName>style.visibility</p:attrName>
                                        </p:attrNameLst>
                                      </p:cBhvr>
                                      <p:to>
                                        <p:strVal val="visible"/>
                                      </p:to>
                                    </p:set>
                                    <p:animEffect transition="in" filter="wipe(left)">
                                      <p:cBhvr additive="base">
                                        <p:cTn id="7" dur="500" fill="hold"/>
                                        <p:tgtEl>
                                          <p:spTgt spid="3072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30723"/>
                                        </p:tgtEl>
                                        <p:attrNameLst>
                                          <p:attrName>style.visibility</p:attrName>
                                        </p:attrNameLst>
                                      </p:cBhvr>
                                      <p:to>
                                        <p:strVal val="visible"/>
                                      </p:to>
                                    </p:set>
                                    <p:animEffect transition="in" filter="wipe(left)">
                                      <p:cBhvr additive="base">
                                        <p:cTn id="13" dur="500" fill="hold"/>
                                        <p:tgtEl>
                                          <p:spTgt spid="3072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30724"/>
                                        </p:tgtEl>
                                        <p:attrNameLst>
                                          <p:attrName>style.visibility</p:attrName>
                                        </p:attrNameLst>
                                      </p:cBhvr>
                                      <p:to>
                                        <p:strVal val="visible"/>
                                      </p:to>
                                    </p:set>
                                    <p:animEffect transition="in" filter="wipe(left)">
                                      <p:cBhvr additive="base">
                                        <p:cTn id="19" dur="500" fill="hold"/>
                                        <p:tgtEl>
                                          <p:spTgt spid="3072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grpId="3" nodeType="clickEffect">
                                  <p:stCondLst>
                                    <p:cond delay="0"/>
                                  </p:stCondLst>
                                  <p:childTnLst>
                                    <p:set>
                                      <p:cBhvr additive="base">
                                        <p:cTn id="24" dur="1" fill="hold">
                                          <p:stCondLst>
                                            <p:cond delay="0"/>
                                          </p:stCondLst>
                                        </p:cTn>
                                        <p:tgtEl>
                                          <p:spTgt spid="30725"/>
                                        </p:tgtEl>
                                        <p:attrNameLst>
                                          <p:attrName>style.visibility</p:attrName>
                                        </p:attrNameLst>
                                      </p:cBhvr>
                                      <p:to>
                                        <p:strVal val="visible"/>
                                      </p:to>
                                    </p:set>
                                    <p:animEffect transition="in" filter="wipe(left)">
                                      <p:cBhvr additive="base">
                                        <p:cTn id="25" dur="500" fill="hold"/>
                                        <p:tgtEl>
                                          <p:spTgt spid="30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30723" grpId="1"/>
      <p:bldP spid="30724" grpId="2"/>
      <p:bldP spid="30725" grpId="3"/>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1745" name="矩形 4"/>
          <p:cNvSpPr>
            <a:spLocks noChangeArrowheads="1"/>
          </p:cNvSpPr>
          <p:nvPr/>
        </p:nvSpPr>
        <p:spPr bwMode="auto">
          <a:xfrm>
            <a:off x="565150" y="646113"/>
            <a:ext cx="80232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(4)</a:t>
            </a:r>
            <a:r>
              <a:rPr lang="zh-CN" altLang="zh-CN" sz="2400" b="1">
                <a:latin typeface="Times New Roman"/>
                <a:ea typeface="宋体" pitchFamily="2" charset="-122"/>
              </a:rPr>
              <a:t>由图丁可知，水的沸点是</a:t>
            </a:r>
            <a:r>
              <a:rPr lang="en-US" altLang="zh-CN" sz="2400" b="1">
                <a:latin typeface="Times New Roman"/>
              </a:rPr>
              <a:t>________ </a:t>
            </a:r>
            <a:r>
              <a:rPr lang="zh-CN" altLang="zh-CN" sz="2400" b="1">
                <a:latin typeface="宋体" pitchFamily="2" charset="-122"/>
                <a:ea typeface="宋体" pitchFamily="2" charset="-122"/>
              </a:rPr>
              <a:t>℃</a:t>
            </a:r>
            <a:r>
              <a:rPr lang="zh-CN" altLang="zh-CN" sz="2400" b="1">
                <a:latin typeface="Times New Roman"/>
                <a:ea typeface="宋体" pitchFamily="2" charset="-122"/>
              </a:rPr>
              <a:t>，此时水面上方的气压</a:t>
            </a:r>
            <a:r>
              <a:rPr lang="en-US" altLang="zh-CN" sz="2400" b="1">
                <a:latin typeface="Times New Roman"/>
              </a:rPr>
              <a:t>________ (</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高于</a:t>
            </a:r>
            <a:r>
              <a:rPr lang="en-US" altLang="zh-CN" sz="2400" b="1">
                <a:latin typeface="Times New Roman"/>
              </a:rPr>
              <a:t>” “</a:t>
            </a:r>
            <a:r>
              <a:rPr lang="zh-CN" altLang="zh-CN" sz="2400" b="1">
                <a:latin typeface="Times New Roman"/>
                <a:ea typeface="宋体" pitchFamily="2" charset="-122"/>
              </a:rPr>
              <a:t>低于</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等于</a:t>
            </a:r>
            <a:r>
              <a:rPr lang="en-US" altLang="zh-CN" sz="2400" b="1">
                <a:latin typeface="Times New Roman"/>
              </a:rPr>
              <a:t>”) 1</a:t>
            </a:r>
            <a:r>
              <a:rPr lang="zh-CN" altLang="zh-CN" sz="2400" b="1">
                <a:latin typeface="Times New Roman"/>
                <a:ea typeface="宋体" pitchFamily="2" charset="-122"/>
              </a:rPr>
              <a:t>个标准大气压；</a:t>
            </a:r>
            <a:endParaRPr lang="zh-CN" altLang="zh-CN" sz="1000">
              <a:latin typeface="宋体" pitchFamily="2" charset="-122"/>
              <a:ea typeface="宋体" pitchFamily="2" charset="-122"/>
            </a:endParaRPr>
          </a:p>
          <a:p>
            <a:pPr marL="538480" marR="0" lvl="0" indent="-538480" algn="just">
              <a:lnSpc>
                <a:spcPct val="150000"/>
              </a:lnSpc>
              <a:spcAft>
                <a:spcPct val="0"/>
              </a:spcAft>
            </a:pPr>
            <a:r>
              <a:rPr lang="en-US" altLang="zh-CN" sz="2400" b="1">
                <a:latin typeface="Times New Roman"/>
              </a:rPr>
              <a:t>(5)</a:t>
            </a:r>
            <a:r>
              <a:rPr lang="zh-CN" altLang="zh-CN" sz="2400" b="1">
                <a:latin typeface="Times New Roman"/>
                <a:ea typeface="宋体" pitchFamily="2" charset="-122"/>
              </a:rPr>
              <a:t>小宇同学评估小红同学所画的图像图丁时指出：图像中的</a:t>
            </a:r>
            <a:r>
              <a:rPr lang="en-US" altLang="zh-CN" sz="2400" b="1" i="1">
                <a:latin typeface="Times New Roman"/>
              </a:rPr>
              <a:t>GH</a:t>
            </a:r>
            <a:r>
              <a:rPr lang="zh-CN" altLang="zh-CN" sz="2400" b="1">
                <a:latin typeface="Times New Roman"/>
                <a:ea typeface="宋体" pitchFamily="2" charset="-122"/>
              </a:rPr>
              <a:t>段不是根据实验数据画出来的，请你帮小宇陈述其中的道理：</a:t>
            </a:r>
            <a:r>
              <a:rPr lang="en-US" altLang="zh-CN" sz="2400" b="1">
                <a:latin typeface="Times New Roman"/>
              </a:rPr>
              <a:t>__________________________________</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31746" name="矩形 3"/>
          <p:cNvSpPr>
            <a:spLocks noChangeArrowheads="1"/>
          </p:cNvSpPr>
          <p:nvPr/>
        </p:nvSpPr>
        <p:spPr bwMode="auto">
          <a:xfrm>
            <a:off x="4727575" y="627063"/>
            <a:ext cx="4921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en-US" altLang="zh-CN" sz="2400" b="1">
                <a:solidFill>
                  <a:srgbClr val="C00000"/>
                </a:solidFill>
                <a:latin typeface="Times New Roman"/>
              </a:rPr>
              <a:t>98</a:t>
            </a:r>
            <a:endParaRPr lang="zh-CN" altLang="zh-CN" sz="1000">
              <a:latin typeface="宋体" pitchFamily="2" charset="-122"/>
              <a:ea typeface="宋体" pitchFamily="2" charset="-122"/>
            </a:endParaRPr>
          </a:p>
        </p:txBody>
      </p:sp>
      <p:pic>
        <p:nvPicPr>
          <p:cNvPr id="31747" name="Picture 7" descr="C:\Users\Administrator\Desktop\习题课件\返回框.png">
            <a:hlinkClick r:id="rId3" action="ppaction://hlinksldjump"/>
          </p:cNvPr>
          <p:cNvPicPr/>
          <p:nvPr/>
        </p:nvPicPr>
        <p:blipFill>
          <a:blip r:embed="rId2"/>
          <a:stretch>
            <a:fillRect/>
          </a:stretch>
        </p:blipFill>
        <p:spPr>
          <a:xfrm>
            <a:off x="8150225" y="4146550"/>
            <a:ext cx="669925" cy="669925"/>
          </a:xfrm>
          <a:prstGeom prst="rect">
            <a:avLst/>
          </a:prstGeom>
          <a:noFill/>
          <a:ln>
            <a:noFill/>
            <a:miter lim="800000"/>
          </a:ln>
        </p:spPr>
      </p:pic>
      <p:sp>
        <p:nvSpPr>
          <p:cNvPr id="31748" name="矩形 5"/>
          <p:cNvSpPr>
            <a:spLocks noChangeArrowheads="1"/>
          </p:cNvSpPr>
          <p:nvPr/>
        </p:nvSpPr>
        <p:spPr bwMode="auto">
          <a:xfrm>
            <a:off x="2124075" y="1176338"/>
            <a:ext cx="8032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低于</a:t>
            </a:r>
            <a:endParaRPr lang="zh-CN" altLang="zh-CN" sz="1000">
              <a:latin typeface="宋体" pitchFamily="2" charset="-122"/>
              <a:ea typeface="宋体" pitchFamily="2" charset="-122"/>
            </a:endParaRPr>
          </a:p>
        </p:txBody>
      </p:sp>
      <p:sp>
        <p:nvSpPr>
          <p:cNvPr id="31749" name="矩形 6"/>
          <p:cNvSpPr>
            <a:spLocks noChangeArrowheads="1"/>
          </p:cNvSpPr>
          <p:nvPr/>
        </p:nvSpPr>
        <p:spPr bwMode="auto">
          <a:xfrm>
            <a:off x="3276600" y="3363913"/>
            <a:ext cx="51339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水沸腾过程中，不断吸热，温度不变</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31746"/>
                                        </p:tgtEl>
                                        <p:attrNameLst>
                                          <p:attrName>style.visibility</p:attrName>
                                        </p:attrNameLst>
                                      </p:cBhvr>
                                      <p:to>
                                        <p:strVal val="visible"/>
                                      </p:to>
                                    </p:set>
                                    <p:animEffect transition="in" filter="wipe(left)">
                                      <p:cBhvr additive="base">
                                        <p:cTn id="7" dur="500" fill="hold"/>
                                        <p:tgtEl>
                                          <p:spTgt spid="3174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31748"/>
                                        </p:tgtEl>
                                        <p:attrNameLst>
                                          <p:attrName>style.visibility</p:attrName>
                                        </p:attrNameLst>
                                      </p:cBhvr>
                                      <p:to>
                                        <p:strVal val="visible"/>
                                      </p:to>
                                    </p:set>
                                    <p:animEffect transition="in" filter="wipe(left)">
                                      <p:cBhvr additive="base">
                                        <p:cTn id="13" dur="500" fill="hold"/>
                                        <p:tgtEl>
                                          <p:spTgt spid="3174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31749"/>
                                        </p:tgtEl>
                                        <p:attrNameLst>
                                          <p:attrName>style.visibility</p:attrName>
                                        </p:attrNameLst>
                                      </p:cBhvr>
                                      <p:to>
                                        <p:strVal val="visible"/>
                                      </p:to>
                                    </p:set>
                                    <p:animEffect transition="in" filter="wipe(left)">
                                      <p:cBhvr additive="base">
                                        <p:cTn id="19" dur="500" fill="hold"/>
                                        <p:tgtEl>
                                          <p:spTgt spid="317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8" grpId="1"/>
      <p:bldP spid="31749" grpId="2"/>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2769" name="矩形 3"/>
          <p:cNvSpPr>
            <a:spLocks noChangeArrowheads="1"/>
          </p:cNvSpPr>
          <p:nvPr/>
        </p:nvSpPr>
        <p:spPr bwMode="auto">
          <a:xfrm>
            <a:off x="581025" y="627063"/>
            <a:ext cx="8023225"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2</a:t>
            </a:r>
            <a:r>
              <a:rPr lang="zh-CN" altLang="zh-CN" sz="2400" b="1">
                <a:latin typeface="Times New Roman"/>
                <a:ea typeface="宋体" pitchFamily="2" charset="-122"/>
              </a:rPr>
              <a:t>．【</a:t>
            </a:r>
            <a:r>
              <a:rPr lang="en-US" altLang="zh-CN" sz="2400" b="1">
                <a:latin typeface="Times New Roman"/>
              </a:rPr>
              <a:t>2020·</a:t>
            </a:r>
            <a:r>
              <a:rPr lang="zh-CN" altLang="zh-CN" sz="2400" b="1">
                <a:latin typeface="Times New Roman"/>
                <a:ea typeface="宋体" pitchFamily="2" charset="-122"/>
              </a:rPr>
              <a:t>泉州模拟</a:t>
            </a:r>
            <a:r>
              <a:rPr lang="en-US" altLang="zh-CN" sz="2400" b="1">
                <a:latin typeface="Times New Roman"/>
              </a:rPr>
              <a:t>·6</a:t>
            </a:r>
            <a:r>
              <a:rPr lang="zh-CN" altLang="zh-CN" sz="2400" b="1">
                <a:latin typeface="Times New Roman"/>
                <a:ea typeface="宋体" pitchFamily="2" charset="-122"/>
              </a:rPr>
              <a:t>分】如图所示，甲、乙、丙三图中的装置完全相同，燃料及烧杯内的液体质量也相同。</a:t>
            </a:r>
            <a:endParaRPr lang="zh-CN" altLang="zh-CN" sz="1000">
              <a:latin typeface="宋体" pitchFamily="2" charset="-122"/>
              <a:ea typeface="宋体" pitchFamily="2" charset="-122"/>
            </a:endParaRPr>
          </a:p>
        </p:txBody>
      </p:sp>
      <p:pic>
        <p:nvPicPr>
          <p:cNvPr id="32770" name="Picture 5" descr="图+440"/>
          <p:cNvPicPr/>
          <p:nvPr/>
        </p:nvPicPr>
        <p:blipFill>
          <a:blip r:embed="rId2">
            <a:clrChange>
              <a:clrFrom>
                <a:srgbClr val="FFFFFF"/>
              </a:clrFrom>
              <a:clrTo>
                <a:srgbClr val="FFFFFF">
                  <a:alpha val="0"/>
                </a:srgbClr>
              </a:clrTo>
            </a:clrChange>
          </a:blip>
          <a:srcRect b="50001"/>
          <a:stretch>
            <a:fillRect/>
          </a:stretch>
        </p:blipFill>
        <p:spPr>
          <a:xfrm>
            <a:off x="739775" y="1774825"/>
            <a:ext cx="4479925" cy="2803525"/>
          </a:xfrm>
          <a:prstGeom prst="rect">
            <a:avLst/>
          </a:prstGeom>
          <a:noFill/>
          <a:ln>
            <a:noFill/>
            <a:miter lim="800000"/>
          </a:ln>
        </p:spPr>
      </p:pic>
      <p:pic>
        <p:nvPicPr>
          <p:cNvPr id="32771" name="Picture 5" descr="图+440"/>
          <p:cNvPicPr/>
          <p:nvPr/>
        </p:nvPicPr>
        <p:blipFill>
          <a:blip r:embed="rId3">
            <a:clrChange>
              <a:clrFrom>
                <a:srgbClr val="FFFFFF"/>
              </a:clrFrom>
              <a:clrTo>
                <a:srgbClr val="FFFFFF">
                  <a:alpha val="0"/>
                </a:srgbClr>
              </a:clrTo>
            </a:clrChange>
          </a:blip>
          <a:srcRect l="26374" t="49426" r="17224"/>
          <a:stretch>
            <a:fillRect/>
          </a:stretch>
        </p:blipFill>
        <p:spPr>
          <a:xfrm>
            <a:off x="5957888" y="1708150"/>
            <a:ext cx="2527300" cy="2835275"/>
          </a:xfrm>
          <a:prstGeom prst="rect">
            <a:avLst/>
          </a:prstGeom>
          <a:noFill/>
          <a:ln>
            <a:noFill/>
            <a:miter lim="800000"/>
          </a:ln>
        </p:spPr>
      </p:pic>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3793" name="矩形 3"/>
          <p:cNvSpPr>
            <a:spLocks noChangeArrowheads="1"/>
          </p:cNvSpPr>
          <p:nvPr/>
        </p:nvSpPr>
        <p:spPr bwMode="auto">
          <a:xfrm>
            <a:off x="581025" y="555625"/>
            <a:ext cx="802322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(1) </a:t>
            </a:r>
            <a:r>
              <a:rPr lang="zh-CN" altLang="zh-CN" sz="2400" b="1">
                <a:latin typeface="Times New Roman"/>
                <a:ea typeface="宋体" pitchFamily="2" charset="-122"/>
              </a:rPr>
              <a:t>比较不同燃料的热值，应选择</a:t>
            </a:r>
            <a:r>
              <a:rPr lang="en-US" altLang="zh-CN" sz="2400" b="1">
                <a:latin typeface="Times New Roman"/>
              </a:rPr>
              <a:t> ________</a:t>
            </a:r>
            <a:r>
              <a:rPr lang="zh-CN" altLang="zh-CN" sz="2400" b="1">
                <a:latin typeface="Times New Roman"/>
                <a:ea typeface="宋体" pitchFamily="2" charset="-122"/>
              </a:rPr>
              <a:t>两图的装置进行实验；比较不同物质的比热容，应选择</a:t>
            </a:r>
            <a:r>
              <a:rPr lang="en-US" altLang="zh-CN" sz="2400" b="1">
                <a:latin typeface="Times New Roman"/>
              </a:rPr>
              <a:t>________</a:t>
            </a:r>
            <a:r>
              <a:rPr lang="zh-CN" altLang="zh-CN" sz="2400" b="1">
                <a:latin typeface="Times New Roman"/>
                <a:ea typeface="宋体" pitchFamily="2" charset="-122"/>
              </a:rPr>
              <a:t>两图的装置进行实验。</a:t>
            </a:r>
            <a:endParaRPr lang="zh-CN" altLang="zh-CN" sz="1000">
              <a:latin typeface="宋体" pitchFamily="2" charset="-122"/>
              <a:ea typeface="宋体" pitchFamily="2" charset="-122"/>
            </a:endParaRPr>
          </a:p>
          <a:p>
            <a:pPr marL="538480" marR="0" lvl="0" indent="-538480" algn="just">
              <a:lnSpc>
                <a:spcPct val="150000"/>
              </a:lnSpc>
              <a:spcAft>
                <a:spcPct val="0"/>
              </a:spcAft>
            </a:pPr>
            <a:r>
              <a:rPr lang="en-US" altLang="zh-CN" sz="2400" b="1">
                <a:latin typeface="Times New Roman"/>
              </a:rPr>
              <a:t>(2)</a:t>
            </a:r>
            <a:r>
              <a:rPr lang="zh-CN" altLang="zh-CN" sz="2400" b="1">
                <a:latin typeface="Times New Roman"/>
                <a:ea typeface="宋体" pitchFamily="2" charset="-122"/>
              </a:rPr>
              <a:t>比较不同燃料热值的实验中，同时点燃燃料后，需等待燃料</a:t>
            </a:r>
            <a:r>
              <a:rPr lang="en-US" altLang="zh-CN" sz="2400" b="1">
                <a:latin typeface="Times New Roman"/>
              </a:rPr>
              <a:t>________________(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燃烧相同时间</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充分燃烧</a:t>
            </a:r>
            <a:r>
              <a:rPr lang="en-US" altLang="zh-CN" sz="2400" b="1">
                <a:latin typeface="Times New Roman"/>
              </a:rPr>
              <a:t>”) , </a:t>
            </a:r>
            <a:r>
              <a:rPr lang="zh-CN" altLang="zh-CN" sz="2400" b="1">
                <a:latin typeface="Times New Roman"/>
                <a:ea typeface="宋体" pitchFamily="2" charset="-122"/>
              </a:rPr>
              <a:t>然后通过观察</a:t>
            </a:r>
            <a:r>
              <a:rPr lang="en-US" altLang="zh-CN" sz="2400" b="1">
                <a:latin typeface="Times New Roman"/>
              </a:rPr>
              <a:t>_____________________</a:t>
            </a:r>
            <a:r>
              <a:rPr lang="zh-CN" altLang="zh-CN" sz="2400" b="1">
                <a:latin typeface="Times New Roman"/>
                <a:ea typeface="宋体" pitchFamily="2" charset="-122"/>
              </a:rPr>
              <a:t>来比较两种燃料热值的大小。</a:t>
            </a:r>
            <a:endParaRPr lang="zh-CN" altLang="zh-CN" sz="1000">
              <a:latin typeface="宋体" pitchFamily="2" charset="-122"/>
              <a:ea typeface="宋体" pitchFamily="2" charset="-122"/>
            </a:endParaRPr>
          </a:p>
        </p:txBody>
      </p:sp>
      <p:sp>
        <p:nvSpPr>
          <p:cNvPr id="33794" name="矩形 5"/>
          <p:cNvSpPr>
            <a:spLocks noChangeArrowheads="1"/>
          </p:cNvSpPr>
          <p:nvPr/>
        </p:nvSpPr>
        <p:spPr bwMode="auto">
          <a:xfrm>
            <a:off x="5475288" y="530225"/>
            <a:ext cx="1112838"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nSpc>
                <a:spcPct val="150000"/>
              </a:lnSpc>
              <a:spcAft>
                <a:spcPct val="0"/>
              </a:spcAft>
            </a:pPr>
            <a:r>
              <a:rPr lang="zh-CN" altLang="zh-CN" sz="2400" b="1">
                <a:solidFill>
                  <a:srgbClr val="C00000"/>
                </a:solidFill>
                <a:latin typeface="Times New Roman"/>
                <a:ea typeface="宋体" pitchFamily="2" charset="-122"/>
              </a:rPr>
              <a:t>甲、乙</a:t>
            </a:r>
            <a:endParaRPr lang="zh-CN" altLang="zh-CN" sz="1000">
              <a:latin typeface="宋体" pitchFamily="2" charset="-122"/>
              <a:ea typeface="宋体" pitchFamily="2" charset="-122"/>
            </a:endParaRPr>
          </a:p>
        </p:txBody>
      </p:sp>
      <p:sp>
        <p:nvSpPr>
          <p:cNvPr id="33795" name="矩形 6"/>
          <p:cNvSpPr>
            <a:spLocks noChangeArrowheads="1"/>
          </p:cNvSpPr>
          <p:nvPr/>
        </p:nvSpPr>
        <p:spPr bwMode="auto">
          <a:xfrm>
            <a:off x="6988175" y="1085850"/>
            <a:ext cx="1112838"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nSpc>
                <a:spcPct val="150000"/>
              </a:lnSpc>
              <a:spcAft>
                <a:spcPct val="0"/>
              </a:spcAft>
            </a:pPr>
            <a:r>
              <a:rPr lang="zh-CN" altLang="zh-CN" sz="2400" b="1">
                <a:solidFill>
                  <a:srgbClr val="C00000"/>
                </a:solidFill>
                <a:latin typeface="Times New Roman"/>
                <a:ea typeface="宋体" pitchFamily="2" charset="-122"/>
              </a:rPr>
              <a:t>乙、丙</a:t>
            </a:r>
            <a:endParaRPr lang="zh-CN" altLang="zh-CN" sz="1000">
              <a:latin typeface="宋体" pitchFamily="2" charset="-122"/>
              <a:ea typeface="宋体" pitchFamily="2" charset="-122"/>
            </a:endParaRPr>
          </a:p>
        </p:txBody>
      </p:sp>
      <p:sp>
        <p:nvSpPr>
          <p:cNvPr id="33796" name="矩形 7"/>
          <p:cNvSpPr>
            <a:spLocks noChangeArrowheads="1"/>
          </p:cNvSpPr>
          <p:nvPr/>
        </p:nvSpPr>
        <p:spPr bwMode="auto">
          <a:xfrm>
            <a:off x="2286000" y="2716213"/>
            <a:ext cx="14224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nSpc>
                <a:spcPct val="150000"/>
              </a:lnSpc>
              <a:spcAft>
                <a:spcPct val="0"/>
              </a:spcAft>
            </a:pPr>
            <a:r>
              <a:rPr lang="zh-CN" altLang="zh-CN" sz="2400" b="1">
                <a:solidFill>
                  <a:srgbClr val="C00000"/>
                </a:solidFill>
                <a:latin typeface="Times New Roman"/>
                <a:ea typeface="宋体" pitchFamily="2" charset="-122"/>
              </a:rPr>
              <a:t>充分燃烧</a:t>
            </a:r>
            <a:endParaRPr lang="zh-CN" altLang="zh-CN" sz="1000">
              <a:latin typeface="宋体" pitchFamily="2" charset="-122"/>
              <a:ea typeface="宋体" pitchFamily="2" charset="-122"/>
            </a:endParaRPr>
          </a:p>
        </p:txBody>
      </p:sp>
      <p:sp>
        <p:nvSpPr>
          <p:cNvPr id="33797" name="矩形 8"/>
          <p:cNvSpPr>
            <a:spLocks noChangeArrowheads="1"/>
          </p:cNvSpPr>
          <p:nvPr/>
        </p:nvSpPr>
        <p:spPr bwMode="auto">
          <a:xfrm>
            <a:off x="4067175" y="3270250"/>
            <a:ext cx="32797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nSpc>
                <a:spcPct val="150000"/>
              </a:lnSpc>
              <a:spcAft>
                <a:spcPct val="0"/>
              </a:spcAft>
            </a:pPr>
            <a:r>
              <a:rPr lang="zh-CN" altLang="zh-CN" sz="2400" b="1">
                <a:solidFill>
                  <a:srgbClr val="C00000"/>
                </a:solidFill>
                <a:latin typeface="Times New Roman"/>
                <a:ea typeface="宋体" pitchFamily="2" charset="-122"/>
              </a:rPr>
              <a:t>温度计示数上升的多少</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33794"/>
                                        </p:tgtEl>
                                        <p:attrNameLst>
                                          <p:attrName>style.visibility</p:attrName>
                                        </p:attrNameLst>
                                      </p:cBhvr>
                                      <p:to>
                                        <p:strVal val="visible"/>
                                      </p:to>
                                    </p:set>
                                    <p:animEffect transition="in" filter="wipe(left)">
                                      <p:cBhvr additive="base">
                                        <p:cTn id="7" dur="500" fill="hold"/>
                                        <p:tgtEl>
                                          <p:spTgt spid="3379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33795"/>
                                        </p:tgtEl>
                                        <p:attrNameLst>
                                          <p:attrName>style.visibility</p:attrName>
                                        </p:attrNameLst>
                                      </p:cBhvr>
                                      <p:to>
                                        <p:strVal val="visible"/>
                                      </p:to>
                                    </p:set>
                                    <p:animEffect transition="in" filter="wipe(left)">
                                      <p:cBhvr additive="base">
                                        <p:cTn id="13" dur="500" fill="hold"/>
                                        <p:tgtEl>
                                          <p:spTgt spid="3379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33796"/>
                                        </p:tgtEl>
                                        <p:attrNameLst>
                                          <p:attrName>style.visibility</p:attrName>
                                        </p:attrNameLst>
                                      </p:cBhvr>
                                      <p:to>
                                        <p:strVal val="visible"/>
                                      </p:to>
                                    </p:set>
                                    <p:animEffect transition="in" filter="wipe(left)">
                                      <p:cBhvr additive="base">
                                        <p:cTn id="19" dur="500" fill="hold"/>
                                        <p:tgtEl>
                                          <p:spTgt spid="3379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grpId="3" nodeType="clickEffect">
                                  <p:stCondLst>
                                    <p:cond delay="0"/>
                                  </p:stCondLst>
                                  <p:childTnLst>
                                    <p:set>
                                      <p:cBhvr additive="base">
                                        <p:cTn id="24" dur="1" fill="hold">
                                          <p:stCondLst>
                                            <p:cond delay="0"/>
                                          </p:stCondLst>
                                        </p:cTn>
                                        <p:tgtEl>
                                          <p:spTgt spid="33797"/>
                                        </p:tgtEl>
                                        <p:attrNameLst>
                                          <p:attrName>style.visibility</p:attrName>
                                        </p:attrNameLst>
                                      </p:cBhvr>
                                      <p:to>
                                        <p:strVal val="visible"/>
                                      </p:to>
                                    </p:set>
                                    <p:animEffect transition="in" filter="wipe(left)">
                                      <p:cBhvr additive="base">
                                        <p:cTn id="25" dur="500" fill="hold"/>
                                        <p:tgtEl>
                                          <p:spTgt spid="337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5" grpId="1"/>
      <p:bldP spid="33796" grpId="2"/>
      <p:bldP spid="33797" grpId="3"/>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4817" name="矩形 3"/>
          <p:cNvSpPr>
            <a:spLocks noChangeArrowheads="1"/>
          </p:cNvSpPr>
          <p:nvPr/>
        </p:nvSpPr>
        <p:spPr bwMode="auto">
          <a:xfrm>
            <a:off x="581025" y="555625"/>
            <a:ext cx="8023225" cy="277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(3)</a:t>
            </a:r>
            <a:r>
              <a:rPr lang="zh-CN" altLang="zh-CN" sz="2400" b="1">
                <a:latin typeface="Times New Roman"/>
                <a:ea typeface="宋体" pitchFamily="2" charset="-122"/>
              </a:rPr>
              <a:t>比较不同物质比热容的实验中，选用上图合适装置加热相同一段时间后，液体</a:t>
            </a:r>
            <a:r>
              <a:rPr lang="en-US" altLang="zh-CN" sz="2400" b="1" i="1">
                <a:latin typeface="Times New Roman"/>
              </a:rPr>
              <a:t>a</a:t>
            </a:r>
            <a:r>
              <a:rPr lang="zh-CN" altLang="zh-CN" sz="2400" b="1">
                <a:latin typeface="Times New Roman"/>
                <a:ea typeface="宋体" pitchFamily="2" charset="-122"/>
              </a:rPr>
              <a:t>升温多，由此可知：液体</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en-US" altLang="zh-CN" sz="2400" b="1" i="1">
                <a:latin typeface="Times New Roman"/>
              </a:rPr>
              <a:t>a</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en-US" altLang="zh-CN" sz="2400" b="1" i="1">
                <a:latin typeface="Times New Roman"/>
              </a:rPr>
              <a:t>b</a:t>
            </a:r>
            <a:r>
              <a:rPr lang="en-US" altLang="zh-CN" sz="2400" b="1">
                <a:latin typeface="Times New Roman"/>
              </a:rPr>
              <a:t>”)</a:t>
            </a:r>
            <a:r>
              <a:rPr lang="zh-CN" altLang="zh-CN" sz="2400" b="1">
                <a:latin typeface="Times New Roman"/>
                <a:ea typeface="宋体" pitchFamily="2" charset="-122"/>
              </a:rPr>
              <a:t>比热容小。这段时间，液体</a:t>
            </a:r>
            <a:r>
              <a:rPr lang="en-US" altLang="zh-CN" sz="2400" b="1" i="1">
                <a:latin typeface="Times New Roman"/>
              </a:rPr>
              <a:t>a</a:t>
            </a:r>
            <a:r>
              <a:rPr lang="zh-CN" altLang="zh-CN" sz="2400" b="1">
                <a:latin typeface="Times New Roman"/>
                <a:ea typeface="宋体" pitchFamily="2" charset="-122"/>
              </a:rPr>
              <a:t>吸收的热量</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大于</a:t>
            </a:r>
            <a:r>
              <a:rPr lang="en-US" altLang="zh-CN" sz="2400" b="1">
                <a:latin typeface="Times New Roman"/>
              </a:rPr>
              <a:t>”“</a:t>
            </a:r>
            <a:r>
              <a:rPr lang="zh-CN" altLang="zh-CN" sz="2400" b="1">
                <a:latin typeface="Times New Roman"/>
                <a:ea typeface="宋体" pitchFamily="2" charset="-122"/>
              </a:rPr>
              <a:t>等于</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小于</a:t>
            </a:r>
            <a:r>
              <a:rPr lang="en-US" altLang="zh-CN" sz="2400" b="1">
                <a:latin typeface="Times New Roman"/>
              </a:rPr>
              <a:t>”)</a:t>
            </a:r>
            <a:r>
              <a:rPr lang="zh-CN" altLang="zh-CN" sz="2400" b="1">
                <a:latin typeface="Times New Roman"/>
                <a:ea typeface="宋体" pitchFamily="2" charset="-122"/>
              </a:rPr>
              <a:t>液体</a:t>
            </a:r>
            <a:r>
              <a:rPr lang="en-US" altLang="zh-CN" sz="2400" b="1" i="1">
                <a:latin typeface="Times New Roman"/>
              </a:rPr>
              <a:t>b</a:t>
            </a:r>
            <a:r>
              <a:rPr lang="zh-CN" altLang="zh-CN" sz="2400" b="1">
                <a:latin typeface="Times New Roman"/>
                <a:ea typeface="宋体" pitchFamily="2" charset="-122"/>
              </a:rPr>
              <a:t>吸收的热量。</a:t>
            </a:r>
            <a:endParaRPr lang="zh-CN" altLang="zh-CN" sz="1000">
              <a:latin typeface="宋体" pitchFamily="2" charset="-122"/>
              <a:ea typeface="宋体" pitchFamily="2" charset="-122"/>
            </a:endParaRPr>
          </a:p>
        </p:txBody>
      </p:sp>
      <p:pic>
        <p:nvPicPr>
          <p:cNvPr id="34818" name="Picture 7" descr="C:\Users\Administrator\Desktop\习题课件\返回框.png">
            <a:hlinkClick r:id="rId3" action="ppaction://hlinksldjump"/>
          </p:cNvPr>
          <p:cNvPicPr/>
          <p:nvPr/>
        </p:nvPicPr>
        <p:blipFill>
          <a:blip r:embed="rId2"/>
          <a:stretch>
            <a:fillRect/>
          </a:stretch>
        </p:blipFill>
        <p:spPr>
          <a:xfrm>
            <a:off x="8150225" y="4146550"/>
            <a:ext cx="669925" cy="669925"/>
          </a:xfrm>
          <a:prstGeom prst="rect">
            <a:avLst/>
          </a:prstGeom>
          <a:noFill/>
          <a:ln>
            <a:noFill/>
            <a:miter lim="800000"/>
          </a:ln>
        </p:spPr>
      </p:pic>
      <p:sp>
        <p:nvSpPr>
          <p:cNvPr id="34819" name="矩形 5"/>
          <p:cNvSpPr>
            <a:spLocks noChangeArrowheads="1"/>
          </p:cNvSpPr>
          <p:nvPr/>
        </p:nvSpPr>
        <p:spPr bwMode="auto">
          <a:xfrm>
            <a:off x="1712913" y="1563688"/>
            <a:ext cx="33813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nSpc>
                <a:spcPct val="150000"/>
              </a:lnSpc>
              <a:spcAft>
                <a:spcPct val="0"/>
              </a:spcAft>
            </a:pPr>
            <a:r>
              <a:rPr lang="en-US" altLang="zh-CN" sz="2400" b="1" i="1">
                <a:solidFill>
                  <a:srgbClr val="C00000"/>
                </a:solidFill>
                <a:latin typeface="Times New Roman"/>
              </a:rPr>
              <a:t>a</a:t>
            </a:r>
            <a:endParaRPr lang="zh-CN" altLang="zh-CN" sz="1000">
              <a:latin typeface="宋体" pitchFamily="2" charset="-122"/>
              <a:ea typeface="宋体" pitchFamily="2" charset="-122"/>
            </a:endParaRPr>
          </a:p>
        </p:txBody>
      </p:sp>
      <p:sp>
        <p:nvSpPr>
          <p:cNvPr id="34820" name="矩形 4"/>
          <p:cNvSpPr>
            <a:spLocks noChangeArrowheads="1"/>
          </p:cNvSpPr>
          <p:nvPr/>
        </p:nvSpPr>
        <p:spPr bwMode="auto">
          <a:xfrm>
            <a:off x="2755900" y="2165350"/>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等于</a:t>
            </a:r>
            <a:endParaRPr lang="zh-CN" altLang="zh-CN" sz="1000">
              <a:latin typeface="宋体" pitchFamily="2" charset="-122"/>
              <a:ea typeface="宋体" pitchFamily="2" charset="-122"/>
            </a:endParaRPr>
          </a:p>
        </p:txBody>
      </p:sp>
      <p:pic>
        <p:nvPicPr>
          <p:cNvPr id="34821" name="New picture"/>
          <p:cNvPicPr/>
          <p:nvPr/>
        </p:nvPicPr>
        <p:blipFill>
          <a:blip r:embed="rId4"/>
          <a:stretch>
            <a:fillRect/>
          </a:stretch>
        </p:blipFill>
        <p:spPr>
          <a:xfrm>
            <a:off x="11747500" y="12420600"/>
            <a:ext cx="3048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34819"/>
                                        </p:tgtEl>
                                        <p:attrNameLst>
                                          <p:attrName>style.visibility</p:attrName>
                                        </p:attrNameLst>
                                      </p:cBhvr>
                                      <p:to>
                                        <p:strVal val="visible"/>
                                      </p:to>
                                    </p:set>
                                    <p:animEffect transition="in" filter="wipe(left)">
                                      <p:cBhvr additive="base">
                                        <p:cTn id="7" dur="500" fill="hold"/>
                                        <p:tgtEl>
                                          <p:spTgt spid="3481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34820"/>
                                        </p:tgtEl>
                                        <p:attrNameLst>
                                          <p:attrName>style.visibility</p:attrName>
                                        </p:attrNameLst>
                                      </p:cBhvr>
                                      <p:to>
                                        <p:strVal val="visible"/>
                                      </p:to>
                                    </p:set>
                                    <p:animEffect transition="in" filter="wipe(left)">
                                      <p:cBhvr additive="base">
                                        <p:cTn id="13" dur="500" fill="hold"/>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1"/>
    </p:bldLst>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73</Paragraphs>
  <Slides>19</Slides>
  <Notes>9</Notes>
  <TotalTime>0</TotalTime>
  <HiddenSlides>0</HiddenSlides>
  <MMClips>0</MMClips>
  <ScaleCrop>0</ScaleCrop>
  <HeadingPairs>
    <vt:vector baseType="variant" size="4">
      <vt:variant>
        <vt:lpstr>Theme</vt:lpstr>
      </vt:variant>
      <vt:variant>
        <vt:i4>1</vt:i4>
      </vt:variant>
      <vt:variant>
        <vt:lpstr>Slide Titles</vt:lpstr>
      </vt:variant>
      <vt:variant>
        <vt:i4>19</vt:i4>
      </vt:variant>
    </vt:vector>
  </HeadingPairs>
  <TitlesOfParts>
    <vt:vector baseType="lpstr" size="20">
      <vt:lpstr>2_自定义设计方案</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2020-12-01T18:13:19.063</cp:lastPrinted>
  <dcterms:created xsi:type="dcterms:W3CDTF">2020-12-01T18:13:19Z</dcterms:created>
  <dcterms:modified xsi:type="dcterms:W3CDTF">2020-12-01T10:13:19Z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