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fontAlgn="base"/>
              <a:t>2018/4/17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xmlns="" val="382843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26CB4-D484-49FA-861E-31975EB998C6}" type="datetimeFigureOut">
              <a:rPr lang="zh-CN" altLang="en-US" smtClean="0"/>
              <a:pPr/>
              <a:t>2018/4/17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" Target="slide5.xml"/><Relationship Id="rId7" Type="http://schemas.openxmlformats.org/officeDocument/2006/relationships/image" Target="../media/image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5.wav"/><Relationship Id="rId4" Type="http://schemas.openxmlformats.org/officeDocument/2006/relationships/audio" Target="../media/audio8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audio" Target="../media/audio3.wav"/><Relationship Id="rId5" Type="http://schemas.openxmlformats.org/officeDocument/2006/relationships/audio" Target="../media/audio6.wav"/><Relationship Id="rId4" Type="http://schemas.openxmlformats.org/officeDocument/2006/relationships/audio" Target="../media/audio8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4" Type="http://schemas.openxmlformats.org/officeDocument/2006/relationships/hyperlink" Target="AVSEQ05.DAT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77265" y="1924368"/>
            <a:ext cx="5661454" cy="1294130"/>
            <a:chOff x="2600" y="2713"/>
            <a:chExt cx="8914" cy="2038"/>
          </a:xfrm>
        </p:grpSpPr>
        <p:sp>
          <p:nvSpPr>
            <p:cNvPr id="12300" name="文本框 6"/>
            <p:cNvSpPr txBox="1"/>
            <p:nvPr/>
          </p:nvSpPr>
          <p:spPr>
            <a:xfrm>
              <a:off x="2600" y="3832"/>
              <a:ext cx="8914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algn="ctr" eaLnBrk="1" hangingPunct="1"/>
              <a:r>
                <a:rPr lang="zh-CN" altLang="en-US" sz="32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第</a:t>
              </a:r>
              <a:r>
                <a:rPr lang="en-US" altLang="zh-CN" sz="32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zh-CN" altLang="en-US" sz="3200">
                  <a:solidFill>
                    <a:schemeClr val="tx2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节 浮力</a:t>
              </a:r>
              <a:endParaRPr lang="zh-CN" altLang="en-US" sz="320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endParaRPr>
            </a:p>
          </p:txBody>
        </p:sp>
        <p:sp>
          <p:nvSpPr>
            <p:cNvPr id="12301" name="文本框 8"/>
            <p:cNvSpPr txBox="1"/>
            <p:nvPr/>
          </p:nvSpPr>
          <p:spPr>
            <a:xfrm>
              <a:off x="5163" y="2713"/>
              <a:ext cx="3788" cy="87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algn="ctr" eaLnBrk="1" hangingPunct="1"/>
              <a:r>
                <a:rPr lang="zh-CN" altLang="en-US" sz="3000" dirty="0">
                  <a:solidFill>
                    <a:schemeClr val="tx2"/>
                  </a:solidFill>
                  <a:cs typeface="+mn-ea"/>
                  <a:sym typeface="+mn-ea"/>
                </a:rPr>
                <a:t>第十章   浮力</a:t>
              </a:r>
              <a:endParaRPr lang="zh-CN" altLang="en-US" sz="30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334717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xin_3501040410290301271340"/>
          <p:cNvPicPr>
            <a:picLocks noChangeAspect="1"/>
          </p:cNvPicPr>
          <p:nvPr/>
        </p:nvPicPr>
        <p:blipFill>
          <a:blip r:embed="rId2" cstate="print"/>
          <a:srcRect r="435" b="25848"/>
          <a:stretch>
            <a:fillRect/>
          </a:stretch>
        </p:blipFill>
        <p:spPr>
          <a:xfrm>
            <a:off x="4148455" y="3980815"/>
            <a:ext cx="3919855" cy="23882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2" name="Picture 10" descr="小船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3405" y="1116965"/>
            <a:ext cx="3624580" cy="26047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Picture 4" descr="大型客轮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1175" y="3582035"/>
            <a:ext cx="3662045" cy="27870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3" name="Text Box 9"/>
          <p:cNvSpPr txBox="1"/>
          <p:nvPr/>
        </p:nvSpPr>
        <p:spPr>
          <a:xfrm>
            <a:off x="609600" y="152400"/>
            <a:ext cx="7620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我们把浮在水面或其它液面上的物体称为</a:t>
            </a:r>
            <a:r>
              <a:rPr lang="zh-CN" altLang="en-US" sz="2800" b="1" i="1" dirty="0">
                <a:latin typeface="Arial" panose="020B0604020202020204" pitchFamily="34" charset="0"/>
              </a:rPr>
              <a:t>浮体</a:t>
            </a:r>
            <a:r>
              <a:rPr lang="zh-CN" altLang="en-US" sz="2400" b="1" i="1" dirty="0">
                <a:latin typeface="Arial" panose="020B0604020202020204" pitchFamily="34" charset="0"/>
              </a:rPr>
              <a:t>。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你还知道哪些 浮体？</a:t>
            </a:r>
          </a:p>
        </p:txBody>
      </p:sp>
      <p:pic>
        <p:nvPicPr>
          <p:cNvPr id="6146" name="Control 2">
            <a:hlinkClick r:id="" action="ppaction://media"/>
          </p:cNvPr>
          <p:cNvPicPr>
            <a:picLocks noGrp="1" noRot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4197985" y="1116965"/>
            <a:ext cx="3820160" cy="29190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0" name="Picture 2" descr="鸭子"/>
          <p:cNvPicPr preferRelativeResize="0"/>
          <p:nvPr/>
        </p:nvPicPr>
        <p:blipFill>
          <a:blip r:embed="rId6" cstate="print"/>
          <a:srcRect l="3823" r="2955" b="9904"/>
          <a:stretch>
            <a:fillRect/>
          </a:stretch>
        </p:blipFill>
        <p:spPr>
          <a:xfrm>
            <a:off x="2383155" y="2423160"/>
            <a:ext cx="3361690" cy="252031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xmlns="" val="396201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981200" y="4953000"/>
            <a:ext cx="533400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将乒乓球压入水中时，手有什么感觉？将球释放后，球将怎么样？</a:t>
            </a: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692696"/>
            <a:ext cx="2895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4023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091305" y="1839595"/>
            <a:ext cx="4419600" cy="2038350"/>
            <a:chOff x="2562" y="1262"/>
            <a:chExt cx="2784" cy="1284"/>
          </a:xfrm>
        </p:grpSpPr>
        <p:pic>
          <p:nvPicPr>
            <p:cNvPr id="8213" name="Picture 3" descr="死海看报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562" y="1298"/>
              <a:ext cx="2784" cy="124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14" name="Text Box 4"/>
            <p:cNvSpPr txBox="1"/>
            <p:nvPr/>
          </p:nvSpPr>
          <p:spPr>
            <a:xfrm>
              <a:off x="2608" y="1262"/>
              <a:ext cx="730" cy="127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r>
                <a:rPr lang="zh-CN" altLang="en-US" sz="3200" b="1" dirty="0">
                  <a:latin typeface="宋体" panose="02010600030101010101" pitchFamily="2" charset="-122"/>
                </a:rPr>
                <a:t>人躺在死海上看书</a:t>
              </a: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0" y="2060575"/>
            <a:ext cx="3733800" cy="2197100"/>
            <a:chOff x="0" y="1298"/>
            <a:chExt cx="2352" cy="1384"/>
          </a:xfrm>
        </p:grpSpPr>
        <p:pic>
          <p:nvPicPr>
            <p:cNvPr id="8211" name="Picture 6" descr="中远集团集装箱船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1298"/>
              <a:ext cx="2352" cy="137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212" name="Text Box 7"/>
            <p:cNvSpPr txBox="1"/>
            <p:nvPr/>
          </p:nvSpPr>
          <p:spPr>
            <a:xfrm>
              <a:off x="113" y="1298"/>
              <a:ext cx="385" cy="138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2800" b="1" dirty="0">
                  <a:latin typeface="宋体" panose="02010600030101010101" pitchFamily="2" charset="-122"/>
                </a:rPr>
                <a:t>船浮在水面上</a:t>
              </a:r>
            </a:p>
          </p:txBody>
        </p:sp>
      </p:grpSp>
      <p:sp>
        <p:nvSpPr>
          <p:cNvPr id="49160" name="Line 8"/>
          <p:cNvSpPr/>
          <p:nvPr/>
        </p:nvSpPr>
        <p:spPr>
          <a:xfrm rot="10800000">
            <a:off x="1406525" y="1981200"/>
            <a:ext cx="0" cy="1098550"/>
          </a:xfrm>
          <a:prstGeom prst="line">
            <a:avLst/>
          </a:prstGeom>
          <a:ln w="82550" cap="flat" cmpd="sng">
            <a:solidFill>
              <a:srgbClr val="FF3300"/>
            </a:solidFill>
            <a:prstDash val="solid"/>
            <a:headEnd type="none" w="med" len="med"/>
            <a:tailEnd type="triangle" w="lg" len="lg"/>
          </a:ln>
        </p:spPr>
      </p:sp>
      <p:sp>
        <p:nvSpPr>
          <p:cNvPr id="49161" name="Rectangle 9"/>
          <p:cNvSpPr/>
          <p:nvPr/>
        </p:nvSpPr>
        <p:spPr>
          <a:xfrm>
            <a:off x="1676400" y="1917700"/>
            <a:ext cx="790575" cy="57943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200" b="1" i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charset="-122"/>
              </a:rPr>
              <a:t>F</a:t>
            </a:r>
            <a:r>
              <a:rPr lang="zh-CN" altLang="en-US" sz="3200" b="1" baseline="-250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charset="-122"/>
              </a:rPr>
              <a:t>浮</a:t>
            </a:r>
          </a:p>
        </p:txBody>
      </p:sp>
      <p:sp>
        <p:nvSpPr>
          <p:cNvPr id="49162" name="Line 10"/>
          <p:cNvSpPr/>
          <p:nvPr/>
        </p:nvSpPr>
        <p:spPr>
          <a:xfrm>
            <a:off x="1403350" y="3141663"/>
            <a:ext cx="0" cy="1098550"/>
          </a:xfrm>
          <a:prstGeom prst="line">
            <a:avLst/>
          </a:prstGeom>
          <a:ln w="82550" cap="flat" cmpd="sng">
            <a:solidFill>
              <a:srgbClr val="FF0000"/>
            </a:solidFill>
            <a:prstDash val="solid"/>
            <a:headEnd type="none" w="med" len="med"/>
            <a:tailEnd type="triangle" w="lg" len="lg"/>
          </a:ln>
        </p:spPr>
      </p:sp>
      <p:sp>
        <p:nvSpPr>
          <p:cNvPr id="49163" name="Rectangle 11"/>
          <p:cNvSpPr/>
          <p:nvPr/>
        </p:nvSpPr>
        <p:spPr>
          <a:xfrm>
            <a:off x="1403350" y="4149725"/>
            <a:ext cx="866775" cy="57943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200" b="1" i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charset="-122"/>
              </a:rPr>
              <a:t>G</a:t>
            </a:r>
            <a:r>
              <a:rPr lang="zh-CN" altLang="en-US" sz="3200" b="1" baseline="-25000" dirty="0">
                <a:solidFill>
                  <a:srgbClr val="FF0066"/>
                </a:solidFill>
                <a:latin typeface="Times New Roman" panose="02020603050405020304" pitchFamily="18" charset="0"/>
                <a:ea typeface="楷体_GB2312" charset="-122"/>
              </a:rPr>
              <a:t>船</a:t>
            </a:r>
          </a:p>
        </p:txBody>
      </p:sp>
      <p:sp>
        <p:nvSpPr>
          <p:cNvPr id="49164" name="Oval 12"/>
          <p:cNvSpPr/>
          <p:nvPr/>
        </p:nvSpPr>
        <p:spPr>
          <a:xfrm>
            <a:off x="1355725" y="3070225"/>
            <a:ext cx="98425" cy="98425"/>
          </a:xfrm>
          <a:prstGeom prst="ellipse">
            <a:avLst/>
          </a:prstGeom>
          <a:solidFill>
            <a:schemeClr val="tx2"/>
          </a:solidFill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9165" name="Rectangle 13"/>
          <p:cNvSpPr>
            <a:spLocks noGrp="1"/>
          </p:cNvSpPr>
          <p:nvPr>
            <p:ph idx="1"/>
          </p:nvPr>
        </p:nvSpPr>
        <p:spPr>
          <a:xfrm>
            <a:off x="0" y="4868863"/>
            <a:ext cx="9144000" cy="1728787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据二力平衡知识，船</a:t>
            </a:r>
            <a:r>
              <a:rPr lang="en-US" altLang="zh-CN" sz="2800" b="1" dirty="0"/>
              <a:t>(</a:t>
            </a:r>
            <a:r>
              <a:rPr lang="zh-CN" altLang="en-US" sz="2800" b="1" dirty="0"/>
              <a:t>人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除受到</a:t>
            </a:r>
            <a:r>
              <a:rPr lang="zh-CN" altLang="en-US" sz="2800" b="1" u="sng" dirty="0"/>
              <a:t>                       </a:t>
            </a:r>
            <a:r>
              <a:rPr lang="en-US" altLang="zh-CN" sz="700" b="1" u="sng" dirty="0"/>
              <a:t>.</a:t>
            </a:r>
            <a:r>
              <a:rPr lang="en-US" altLang="zh-CN" sz="2800" b="1" u="sng" dirty="0"/>
              <a:t>        </a:t>
            </a:r>
            <a:r>
              <a:rPr lang="zh-CN" altLang="en-US" sz="2800" b="1" dirty="0"/>
              <a:t>作用外，还受到水对它（他）</a:t>
            </a:r>
            <a:r>
              <a:rPr lang="zh-CN" altLang="en-US" sz="2800" b="1" u="sng" dirty="0"/>
              <a:t>                          </a:t>
            </a:r>
            <a:r>
              <a:rPr lang="en-US" altLang="zh-CN" sz="700" b="1" dirty="0"/>
              <a:t>.</a:t>
            </a:r>
            <a:r>
              <a:rPr lang="zh-CN" altLang="en-US" sz="2800" b="1" dirty="0"/>
              <a:t>的力，这种力叫</a:t>
            </a:r>
            <a:r>
              <a:rPr lang="zh-CN" altLang="en-US" sz="2800" b="1" u="sng" dirty="0"/>
              <a:t>          </a:t>
            </a:r>
            <a:r>
              <a:rPr lang="zh-CN" altLang="en-US" sz="2800" b="1" dirty="0"/>
              <a:t>。</a:t>
            </a:r>
          </a:p>
        </p:txBody>
      </p:sp>
      <p:sp>
        <p:nvSpPr>
          <p:cNvPr id="49166" name="Rectangle 14"/>
          <p:cNvSpPr/>
          <p:nvPr/>
        </p:nvSpPr>
        <p:spPr>
          <a:xfrm>
            <a:off x="5216525" y="4805363"/>
            <a:ext cx="33528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uFillTx/>
                <a:latin typeface="Times New Roman" panose="02020603050405020304" pitchFamily="18" charset="0"/>
              </a:rPr>
              <a:t>竖直向下的重力</a:t>
            </a:r>
          </a:p>
        </p:txBody>
      </p:sp>
      <p:sp>
        <p:nvSpPr>
          <p:cNvPr id="49167" name="Rectangle 15"/>
          <p:cNvSpPr/>
          <p:nvPr/>
        </p:nvSpPr>
        <p:spPr>
          <a:xfrm>
            <a:off x="3802063" y="5233988"/>
            <a:ext cx="23764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uFillTx/>
                <a:latin typeface="Times New Roman" panose="02020603050405020304" pitchFamily="18" charset="0"/>
              </a:rPr>
              <a:t>竖直向上托</a:t>
            </a:r>
          </a:p>
        </p:txBody>
      </p:sp>
      <p:sp>
        <p:nvSpPr>
          <p:cNvPr id="49168" name="Line 16"/>
          <p:cNvSpPr/>
          <p:nvPr/>
        </p:nvSpPr>
        <p:spPr>
          <a:xfrm rot="10800000">
            <a:off x="6286500" y="2454275"/>
            <a:ext cx="0" cy="1098550"/>
          </a:xfrm>
          <a:prstGeom prst="line">
            <a:avLst/>
          </a:prstGeom>
          <a:ln w="79375" cap="flat" cmpd="sng">
            <a:solidFill>
              <a:srgbClr val="FF3300"/>
            </a:solidFill>
            <a:prstDash val="solid"/>
            <a:headEnd type="none" w="med" len="med"/>
            <a:tailEnd type="triangle" w="lg" len="lg"/>
          </a:ln>
        </p:spPr>
      </p:sp>
      <p:sp>
        <p:nvSpPr>
          <p:cNvPr id="49169" name="Rectangle 17"/>
          <p:cNvSpPr/>
          <p:nvPr/>
        </p:nvSpPr>
        <p:spPr>
          <a:xfrm>
            <a:off x="6488113" y="2349500"/>
            <a:ext cx="790575" cy="57943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200" b="1" i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charset="-122"/>
              </a:rPr>
              <a:t>F</a:t>
            </a:r>
            <a:r>
              <a:rPr lang="zh-CN" altLang="en-US" sz="3200" b="1" baseline="-25000" dirty="0">
                <a:solidFill>
                  <a:srgbClr val="FF3300"/>
                </a:solidFill>
                <a:latin typeface="Times New Roman" panose="02020603050405020304" pitchFamily="18" charset="0"/>
                <a:ea typeface="楷体_GB2312" charset="-122"/>
              </a:rPr>
              <a:t>浮</a:t>
            </a:r>
          </a:p>
        </p:txBody>
      </p:sp>
      <p:sp>
        <p:nvSpPr>
          <p:cNvPr id="49170" name="Line 18"/>
          <p:cNvSpPr/>
          <p:nvPr/>
        </p:nvSpPr>
        <p:spPr>
          <a:xfrm>
            <a:off x="6300788" y="3573463"/>
            <a:ext cx="0" cy="1098550"/>
          </a:xfrm>
          <a:prstGeom prst="line">
            <a:avLst/>
          </a:prstGeom>
          <a:ln w="76200" cap="flat" cmpd="sng">
            <a:solidFill>
              <a:srgbClr val="00CC00"/>
            </a:solidFill>
            <a:prstDash val="solid"/>
            <a:headEnd type="none" w="med" len="med"/>
            <a:tailEnd type="triangle" w="lg" len="lg"/>
          </a:ln>
        </p:spPr>
      </p:sp>
      <p:sp>
        <p:nvSpPr>
          <p:cNvPr id="49171" name="Rectangle 19"/>
          <p:cNvSpPr/>
          <p:nvPr/>
        </p:nvSpPr>
        <p:spPr>
          <a:xfrm>
            <a:off x="6307138" y="4222750"/>
            <a:ext cx="866775" cy="57943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200" b="1" i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charset="-122"/>
              </a:rPr>
              <a:t>G</a:t>
            </a:r>
            <a:r>
              <a:rPr lang="zh-CN" altLang="en-US" sz="3200" b="1" baseline="-25000" dirty="0">
                <a:solidFill>
                  <a:srgbClr val="FF0066"/>
                </a:solidFill>
                <a:latin typeface="Times New Roman" panose="02020603050405020304" pitchFamily="18" charset="0"/>
                <a:ea typeface="楷体_GB2312" charset="-122"/>
              </a:rPr>
              <a:t>人</a:t>
            </a:r>
          </a:p>
        </p:txBody>
      </p:sp>
      <p:sp>
        <p:nvSpPr>
          <p:cNvPr id="49172" name="Oval 20"/>
          <p:cNvSpPr/>
          <p:nvPr/>
        </p:nvSpPr>
        <p:spPr>
          <a:xfrm>
            <a:off x="6245225" y="3503613"/>
            <a:ext cx="98425" cy="98425"/>
          </a:xfrm>
          <a:prstGeom prst="ellipse">
            <a:avLst/>
          </a:prstGeom>
          <a:solidFill>
            <a:schemeClr val="tx2"/>
          </a:solidFill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9173" name="Rectangle 21"/>
          <p:cNvSpPr/>
          <p:nvPr/>
        </p:nvSpPr>
        <p:spPr>
          <a:xfrm>
            <a:off x="717550" y="5592763"/>
            <a:ext cx="13081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3300"/>
                </a:solidFill>
                <a:uFillTx/>
                <a:latin typeface="Times New Roman" panose="02020603050405020304" pitchFamily="18" charset="0"/>
              </a:rPr>
              <a:t>浮力</a:t>
            </a:r>
          </a:p>
        </p:txBody>
      </p:sp>
      <p:sp>
        <p:nvSpPr>
          <p:cNvPr id="8210" name="WordArt 22"/>
          <p:cNvSpPr>
            <a:spLocks noTextEdit="1"/>
          </p:cNvSpPr>
          <p:nvPr/>
        </p:nvSpPr>
        <p:spPr>
          <a:xfrm>
            <a:off x="755650" y="404813"/>
            <a:ext cx="2016125" cy="1295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分析</a:t>
            </a:r>
          </a:p>
        </p:txBody>
      </p:sp>
    </p:spTree>
    <p:extLst>
      <p:ext uri="{BB962C8B-B14F-4D97-AF65-F5344CB8AC3E}">
        <p14:creationId xmlns:p14="http://schemas.microsoft.com/office/powerpoint/2010/main" xmlns="" val="772139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49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491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500"/>
                                        <p:tgtEl>
                                          <p:spTgt spid="491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5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  <p:bldP spid="49163" grpId="0"/>
      <p:bldP spid="49164" grpId="0" bldLvl="0" animBg="1"/>
      <p:bldP spid="49165" grpId="0" build="p"/>
      <p:bldP spid="49166" grpId="0"/>
      <p:bldP spid="49167" grpId="0"/>
      <p:bldP spid="49169" grpId="0"/>
      <p:bldP spid="49171" grpId="0"/>
      <p:bldP spid="49172" grpId="0" bldLvl="0" animBg="1"/>
      <p:bldP spid="491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/>
          <p:nvPr/>
        </p:nvSpPr>
        <p:spPr>
          <a:xfrm>
            <a:off x="0" y="1524000"/>
            <a:ext cx="9144000" cy="5334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endParaRPr lang="zh-CN" altLang="zh-CN" sz="3200" dirty="0">
              <a:latin typeface="Arial" panose="020B0604020202020204" pitchFamily="34" charset="0"/>
            </a:endParaRPr>
          </a:p>
        </p:txBody>
      </p:sp>
      <p:sp>
        <p:nvSpPr>
          <p:cNvPr id="12291" name="Rectangle 3"/>
          <p:cNvSpPr/>
          <p:nvPr/>
        </p:nvSpPr>
        <p:spPr>
          <a:xfrm>
            <a:off x="3248025" y="2214563"/>
            <a:ext cx="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292" name="Rectangle 4"/>
          <p:cNvSpPr/>
          <p:nvPr/>
        </p:nvSpPr>
        <p:spPr>
          <a:xfrm>
            <a:off x="2867025" y="2219325"/>
            <a:ext cx="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293" name="Rectangle 5"/>
          <p:cNvSpPr/>
          <p:nvPr/>
        </p:nvSpPr>
        <p:spPr>
          <a:xfrm>
            <a:off x="3514725" y="2290763"/>
            <a:ext cx="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294" name="Rectangle 6"/>
          <p:cNvSpPr/>
          <p:nvPr/>
        </p:nvSpPr>
        <p:spPr>
          <a:xfrm>
            <a:off x="2624138" y="2024063"/>
            <a:ext cx="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2295" name="Picture 7" descr="u=2599651929,1359626227&amp;gp=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3733800"/>
            <a:ext cx="2500313" cy="2268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6" name="Picture 8" descr="00017419">
            <a:hlinkClick r:id="" action="ppaction://noaction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600" y="762000"/>
            <a:ext cx="2576513" cy="2438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7" name="Picture 9" descr="115517689035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77000" y="3810000"/>
            <a:ext cx="2500313" cy="2181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8" name="Picture 10" descr="xin_350104041029030127134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4800" y="762000"/>
            <a:ext cx="2576513" cy="2414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9" name="Picture 11" descr="pinbangqiu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6600" y="762000"/>
            <a:ext cx="2514600" cy="2438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0" name="Text Box 12"/>
          <p:cNvSpPr txBox="1"/>
          <p:nvPr/>
        </p:nvSpPr>
        <p:spPr>
          <a:xfrm>
            <a:off x="228600" y="6096000"/>
            <a:ext cx="2743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33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气球为什么能腾空而起</a:t>
            </a:r>
          </a:p>
        </p:txBody>
      </p:sp>
      <p:sp>
        <p:nvSpPr>
          <p:cNvPr id="12301" name="Text Box 13"/>
          <p:cNvSpPr txBox="1"/>
          <p:nvPr/>
        </p:nvSpPr>
        <p:spPr>
          <a:xfrm>
            <a:off x="6400800" y="6096000"/>
            <a:ext cx="2743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33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飞艇为什么能飞到空中</a:t>
            </a:r>
          </a:p>
        </p:txBody>
      </p:sp>
      <p:sp>
        <p:nvSpPr>
          <p:cNvPr id="12302" name="Text Box 14"/>
          <p:cNvSpPr txBox="1"/>
          <p:nvPr/>
        </p:nvSpPr>
        <p:spPr>
          <a:xfrm>
            <a:off x="0" y="3200400"/>
            <a:ext cx="3048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33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人为什么能浮在死海海面上</a:t>
            </a:r>
          </a:p>
        </p:txBody>
      </p:sp>
      <p:sp>
        <p:nvSpPr>
          <p:cNvPr id="12303" name="Text Box 15"/>
          <p:cNvSpPr txBox="1"/>
          <p:nvPr/>
        </p:nvSpPr>
        <p:spPr>
          <a:xfrm>
            <a:off x="3124200" y="3200400"/>
            <a:ext cx="3048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33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乒乓球为什么能从水里升起</a:t>
            </a:r>
          </a:p>
        </p:txBody>
      </p:sp>
      <p:sp>
        <p:nvSpPr>
          <p:cNvPr id="12304" name="Text Box 16"/>
          <p:cNvSpPr txBox="1"/>
          <p:nvPr/>
        </p:nvSpPr>
        <p:spPr>
          <a:xfrm>
            <a:off x="6248400" y="3200400"/>
            <a:ext cx="3048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33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护卫舰为什么能浮在海面上</a:t>
            </a:r>
          </a:p>
        </p:txBody>
      </p:sp>
      <p:sp>
        <p:nvSpPr>
          <p:cNvPr id="12305" name="Text Box 17"/>
          <p:cNvSpPr txBox="1"/>
          <p:nvPr/>
        </p:nvSpPr>
        <p:spPr>
          <a:xfrm>
            <a:off x="304800" y="0"/>
            <a:ext cx="8839200" cy="7620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观察下面的图，带着问题思考、讨论、交流</a:t>
            </a:r>
          </a:p>
        </p:txBody>
      </p:sp>
      <p:sp>
        <p:nvSpPr>
          <p:cNvPr id="50194" name="Text Box 18"/>
          <p:cNvSpPr txBox="1"/>
          <p:nvPr/>
        </p:nvSpPr>
        <p:spPr>
          <a:xfrm>
            <a:off x="2667000" y="3657600"/>
            <a:ext cx="4229100" cy="2495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仅仅是液体对物体有浮力吗</a:t>
            </a: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altLang="zh-CN" sz="20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浮力的施力物体是什么</a:t>
            </a: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altLang="zh-CN" sz="20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浮力感觉上是一个什么样的力</a:t>
            </a: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altLang="zh-CN" sz="20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浮力的方向又如何</a:t>
            </a:r>
            <a:r>
              <a:rPr lang="en-US" altLang="zh-CN" sz="20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</p:txBody>
      </p:sp>
      <p:sp>
        <p:nvSpPr>
          <p:cNvPr id="50196" name="Text Box 20"/>
          <p:cNvSpPr txBox="1"/>
          <p:nvPr/>
        </p:nvSpPr>
        <p:spPr>
          <a:xfrm>
            <a:off x="2971800" y="3886200"/>
            <a:ext cx="32766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液体和气体对物体都有浮力</a:t>
            </a:r>
          </a:p>
        </p:txBody>
      </p:sp>
      <p:sp>
        <p:nvSpPr>
          <p:cNvPr id="50197" name="Text Box 21"/>
          <p:cNvSpPr txBox="1"/>
          <p:nvPr/>
        </p:nvSpPr>
        <p:spPr>
          <a:xfrm>
            <a:off x="2895600" y="4648200"/>
            <a:ext cx="18288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液体或者气体</a:t>
            </a:r>
          </a:p>
        </p:txBody>
      </p:sp>
      <p:sp>
        <p:nvSpPr>
          <p:cNvPr id="50198" name="Text Box 22"/>
          <p:cNvSpPr txBox="1"/>
          <p:nvPr/>
        </p:nvSpPr>
        <p:spPr>
          <a:xfrm>
            <a:off x="2971800" y="5410200"/>
            <a:ext cx="12192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托力</a:t>
            </a:r>
          </a:p>
        </p:txBody>
      </p:sp>
      <p:sp>
        <p:nvSpPr>
          <p:cNvPr id="50199" name="Text Box 23"/>
          <p:cNvSpPr txBox="1"/>
          <p:nvPr/>
        </p:nvSpPr>
        <p:spPr>
          <a:xfrm>
            <a:off x="2971800" y="6096000"/>
            <a:ext cx="12954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竖直向上</a:t>
            </a:r>
          </a:p>
        </p:txBody>
      </p:sp>
    </p:spTree>
    <p:extLst>
      <p:ext uri="{BB962C8B-B14F-4D97-AF65-F5344CB8AC3E}">
        <p14:creationId xmlns:p14="http://schemas.microsoft.com/office/powerpoint/2010/main" xmlns="" val="38448349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01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4" grpId="0"/>
      <p:bldP spid="50196" grpId="0"/>
      <p:bldP spid="50197" grpId="0"/>
      <p:bldP spid="50198" grpId="0"/>
      <p:bldP spid="501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1381125" y="195263"/>
            <a:ext cx="7208838" cy="817562"/>
          </a:xfrm>
          <a:solidFill>
            <a:srgbClr val="99CCFF">
              <a:alpha val="100000"/>
            </a:srgbClr>
          </a:solidFill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b="1" dirty="0">
                <a:ea typeface="黑体" panose="02010609060101010101" pitchFamily="49" charset="-122"/>
              </a:rPr>
              <a:t>                       </a:t>
            </a:r>
            <a:r>
              <a:rPr lang="en-US" altLang="zh-CN" sz="800" b="1" dirty="0"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3315" name="Text Box 3"/>
          <p:cNvSpPr>
            <a:spLocks noGrp="1"/>
          </p:cNvSpPr>
          <p:nvPr>
            <p:ph idx="1"/>
          </p:nvPr>
        </p:nvSpPr>
        <p:spPr>
          <a:xfrm>
            <a:off x="381000" y="1219200"/>
            <a:ext cx="4875213" cy="460375"/>
          </a:xfrm>
        </p:spPr>
        <p:txBody>
          <a:bodyPr vert="horz" wrap="square" lIns="91440" tIns="45720" rIns="91440" bIns="45720" anchor="t">
            <a:normAutofit fontScale="55000" lnSpcReduction="20000"/>
          </a:bodyPr>
          <a:lstStyle/>
          <a:p>
            <a:pPr eaLnBrk="1" hangingPunct="1">
              <a:lnSpc>
                <a:spcPct val="80000"/>
              </a:lnSpc>
              <a:buNone/>
            </a:pPr>
            <a:r>
              <a:rPr lang="en-US" altLang="zh-CN" sz="2800" b="1" dirty="0">
                <a:solidFill>
                  <a:schemeClr val="accent2"/>
                </a:solidFill>
                <a:ea typeface="黑体" panose="02010609060101010101" pitchFamily="49" charset="-122"/>
              </a:rPr>
              <a:t>  </a:t>
            </a:r>
            <a:r>
              <a:rPr lang="en-US" altLang="zh-CN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000099"/>
                </a:solidFill>
                <a:ea typeface="黑体" panose="02010609060101010101" pitchFamily="49" charset="-122"/>
              </a:rPr>
              <a:t>什么是浮力（</a:t>
            </a:r>
            <a:r>
              <a:rPr lang="en-US" altLang="zh-CN" b="1" i="1" dirty="0">
                <a:solidFill>
                  <a:srgbClr val="000099"/>
                </a:solidFill>
              </a:rPr>
              <a:t>F</a:t>
            </a:r>
            <a:r>
              <a:rPr lang="zh-CN" altLang="en-US" sz="1800" b="1" dirty="0">
                <a:solidFill>
                  <a:srgbClr val="000099"/>
                </a:solidFill>
              </a:rPr>
              <a:t>浮</a:t>
            </a:r>
            <a:r>
              <a:rPr lang="zh-CN" altLang="en-US" sz="2400" b="1" dirty="0">
                <a:solidFill>
                  <a:srgbClr val="000099"/>
                </a:solidFill>
              </a:rPr>
              <a:t>）</a:t>
            </a:r>
            <a:endParaRPr lang="zh-CN" altLang="en-US" sz="2800" b="1" dirty="0">
              <a:solidFill>
                <a:schemeClr val="accent2"/>
              </a:solidFill>
              <a:ea typeface="黑体" panose="02010609060101010101" pitchFamily="49" charset="-122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           </a:t>
            </a:r>
          </a:p>
        </p:txBody>
      </p:sp>
      <p:sp>
        <p:nvSpPr>
          <p:cNvPr id="13317" name="Text Box 5"/>
          <p:cNvSpPr txBox="1"/>
          <p:nvPr/>
        </p:nvSpPr>
        <p:spPr>
          <a:xfrm>
            <a:off x="381000" y="1733550"/>
            <a:ext cx="8458200" cy="946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浸在液体或气体里的物体受到液体或气体向上的托力称为浮力。</a:t>
            </a:r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207" name="Text Box 7"/>
          <p:cNvSpPr txBox="1"/>
          <p:nvPr/>
        </p:nvSpPr>
        <p:spPr>
          <a:xfrm>
            <a:off x="609600" y="2743200"/>
            <a:ext cx="5257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浮力的方向</a:t>
            </a:r>
          </a:p>
        </p:txBody>
      </p:sp>
      <p:sp>
        <p:nvSpPr>
          <p:cNvPr id="51208" name="Text Box 8"/>
          <p:cNvSpPr txBox="1"/>
          <p:nvPr/>
        </p:nvSpPr>
        <p:spPr>
          <a:xfrm>
            <a:off x="762000" y="3200400"/>
            <a:ext cx="8077200" cy="94615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例： 一个盛水的杯中悬浮着一个小球，杯子放在斜面上，如图，此处小球受到的浮力方向如何？</a:t>
            </a:r>
          </a:p>
        </p:txBody>
      </p:sp>
      <p:grpSp>
        <p:nvGrpSpPr>
          <p:cNvPr id="2" name="Group 9"/>
          <p:cNvGrpSpPr/>
          <p:nvPr/>
        </p:nvGrpSpPr>
        <p:grpSpPr>
          <a:xfrm>
            <a:off x="1030605" y="4636135"/>
            <a:ext cx="3124200" cy="1828800"/>
            <a:chOff x="521" y="2024"/>
            <a:chExt cx="2304" cy="1427"/>
          </a:xfrm>
        </p:grpSpPr>
        <p:sp>
          <p:nvSpPr>
            <p:cNvPr id="13330" name="AutoShape 10"/>
            <p:cNvSpPr/>
            <p:nvPr/>
          </p:nvSpPr>
          <p:spPr>
            <a:xfrm>
              <a:off x="521" y="2395"/>
              <a:ext cx="2304" cy="1056"/>
            </a:xfrm>
            <a:prstGeom prst="rtTriangle">
              <a:avLst/>
            </a:prstGeom>
            <a:solidFill>
              <a:srgbClr val="009900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31" name="Line 11"/>
            <p:cNvSpPr/>
            <p:nvPr/>
          </p:nvSpPr>
          <p:spPr>
            <a:xfrm rot="114853" flipH="1">
              <a:off x="1270" y="2111"/>
              <a:ext cx="192" cy="52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2" name="Line 12"/>
            <p:cNvSpPr/>
            <p:nvPr/>
          </p:nvSpPr>
          <p:spPr>
            <a:xfrm rot="114853">
              <a:off x="1429" y="2024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3" name="Line 13"/>
            <p:cNvSpPr/>
            <p:nvPr/>
          </p:nvSpPr>
          <p:spPr>
            <a:xfrm rot="114853">
              <a:off x="1474" y="2024"/>
              <a:ext cx="572" cy="19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4" name="Oval 14"/>
            <p:cNvSpPr/>
            <p:nvPr/>
          </p:nvSpPr>
          <p:spPr>
            <a:xfrm rot="114853">
              <a:off x="1504" y="2455"/>
              <a:ext cx="192" cy="192"/>
            </a:xfrm>
            <a:prstGeom prst="ellipse">
              <a:avLst/>
            </a:prstGeom>
            <a:solidFill>
              <a:srgbClr val="FF3300"/>
            </a:solidFill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35" name="Line 15"/>
            <p:cNvSpPr/>
            <p:nvPr/>
          </p:nvSpPr>
          <p:spPr>
            <a:xfrm rot="114853">
              <a:off x="1364" y="2456"/>
              <a:ext cx="52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3336" name="Line 16"/>
            <p:cNvSpPr/>
            <p:nvPr/>
          </p:nvSpPr>
          <p:spPr>
            <a:xfrm rot="114853">
              <a:off x="1696" y="2556"/>
              <a:ext cx="14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3337" name="Line 17"/>
            <p:cNvSpPr/>
            <p:nvPr/>
          </p:nvSpPr>
          <p:spPr>
            <a:xfrm rot="114853">
              <a:off x="1357" y="2646"/>
              <a:ext cx="43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3338" name="AutoShape 18"/>
            <p:cNvSpPr/>
            <p:nvPr/>
          </p:nvSpPr>
          <p:spPr>
            <a:xfrm rot="-3931987">
              <a:off x="1448" y="2499"/>
              <a:ext cx="96" cy="576"/>
            </a:xfrm>
            <a:prstGeom prst="leftBracket">
              <a:avLst>
                <a:gd name="adj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339" name="Line 19"/>
            <p:cNvSpPr/>
            <p:nvPr/>
          </p:nvSpPr>
          <p:spPr>
            <a:xfrm rot="114853" flipH="1">
              <a:off x="1773" y="2320"/>
              <a:ext cx="210" cy="57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0" name="Line 20"/>
            <p:cNvSpPr/>
            <p:nvPr/>
          </p:nvSpPr>
          <p:spPr>
            <a:xfrm rot="114853" flipH="1">
              <a:off x="1993" y="2250"/>
              <a:ext cx="25" cy="73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41" name="Line 21"/>
            <p:cNvSpPr/>
            <p:nvPr/>
          </p:nvSpPr>
          <p:spPr>
            <a:xfrm rot="114853">
              <a:off x="1360" y="2545"/>
              <a:ext cx="14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3342" name="Line 22"/>
            <p:cNvSpPr/>
            <p:nvPr/>
          </p:nvSpPr>
          <p:spPr>
            <a:xfrm rot="114853">
              <a:off x="1546" y="2743"/>
              <a:ext cx="14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3343" name="Line 23"/>
            <p:cNvSpPr/>
            <p:nvPr/>
          </p:nvSpPr>
          <p:spPr>
            <a:xfrm>
              <a:off x="1429" y="2024"/>
              <a:ext cx="45" cy="136"/>
            </a:xfrm>
            <a:prstGeom prst="line">
              <a:avLst/>
            </a:prstGeom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</p:grpSp>
      <p:grpSp>
        <p:nvGrpSpPr>
          <p:cNvPr id="3" name="Group 24"/>
          <p:cNvGrpSpPr/>
          <p:nvPr/>
        </p:nvGrpSpPr>
        <p:grpSpPr>
          <a:xfrm>
            <a:off x="2441575" y="4056063"/>
            <a:ext cx="1223963" cy="1311275"/>
            <a:chOff x="1668" y="2787"/>
            <a:chExt cx="771" cy="826"/>
          </a:xfrm>
        </p:grpSpPr>
        <p:grpSp>
          <p:nvGrpSpPr>
            <p:cNvPr id="13326" name="Group 25"/>
            <p:cNvGrpSpPr/>
            <p:nvPr/>
          </p:nvGrpSpPr>
          <p:grpSpPr>
            <a:xfrm>
              <a:off x="1668" y="2898"/>
              <a:ext cx="46" cy="715"/>
              <a:chOff x="1668" y="2898"/>
              <a:chExt cx="46" cy="715"/>
            </a:xfrm>
          </p:grpSpPr>
          <p:sp>
            <p:nvSpPr>
              <p:cNvPr id="13328" name="Oval 26"/>
              <p:cNvSpPr/>
              <p:nvPr/>
            </p:nvSpPr>
            <p:spPr>
              <a:xfrm>
                <a:off x="1668" y="3567"/>
                <a:ext cx="46" cy="46"/>
              </a:xfrm>
              <a:prstGeom prst="ellipse">
                <a:avLst/>
              </a:prstGeom>
              <a:solidFill>
                <a:schemeClr val="tx1"/>
              </a:solidFill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329" name="Line 27"/>
              <p:cNvSpPr/>
              <p:nvPr/>
            </p:nvSpPr>
            <p:spPr>
              <a:xfrm flipH="1" flipV="1">
                <a:off x="1671" y="2898"/>
                <a:ext cx="23" cy="678"/>
              </a:xfrm>
              <a:prstGeom prst="line">
                <a:avLst/>
              </a:prstGeom>
              <a:ln w="38100" cap="flat" cmpd="sng">
                <a:solidFill>
                  <a:srgbClr val="3333CC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  <p:sp>
          <p:nvSpPr>
            <p:cNvPr id="13327" name="Text Box 28"/>
            <p:cNvSpPr txBox="1"/>
            <p:nvPr/>
          </p:nvSpPr>
          <p:spPr>
            <a:xfrm>
              <a:off x="1668" y="2787"/>
              <a:ext cx="77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i="1" dirty="0">
                  <a:solidFill>
                    <a:srgbClr val="000099"/>
                  </a:solidFill>
                  <a:latin typeface="Arial" panose="020B0604020202020204" pitchFamily="34" charset="0"/>
                </a:rPr>
                <a:t>F</a:t>
              </a:r>
              <a:r>
                <a:rPr lang="zh-CN" altLang="en-US" sz="3200" b="1" baseline="-25000" dirty="0">
                  <a:solidFill>
                    <a:srgbClr val="000099"/>
                  </a:solidFill>
                  <a:latin typeface="Arial" panose="020B0604020202020204" pitchFamily="34" charset="0"/>
                </a:rPr>
                <a:t>浮</a:t>
              </a:r>
            </a:p>
          </p:txBody>
        </p:sp>
      </p:grpSp>
      <p:sp>
        <p:nvSpPr>
          <p:cNvPr id="51230" name="Text Box 30"/>
          <p:cNvSpPr txBox="1"/>
          <p:nvPr/>
        </p:nvSpPr>
        <p:spPr>
          <a:xfrm>
            <a:off x="4572000" y="4419600"/>
            <a:ext cx="4114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浮力的方向竖直向上</a:t>
            </a:r>
          </a:p>
        </p:txBody>
      </p:sp>
      <p:sp>
        <p:nvSpPr>
          <p:cNvPr id="13325" name="Text Box 31"/>
          <p:cNvSpPr txBox="1"/>
          <p:nvPr/>
        </p:nvSpPr>
        <p:spPr>
          <a:xfrm>
            <a:off x="3048000" y="228600"/>
            <a:ext cx="35052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理解浮力</a:t>
            </a:r>
          </a:p>
        </p:txBody>
      </p:sp>
    </p:spTree>
    <p:extLst>
      <p:ext uri="{BB962C8B-B14F-4D97-AF65-F5344CB8AC3E}">
        <p14:creationId xmlns:p14="http://schemas.microsoft.com/office/powerpoint/2010/main" xmlns="" val="1256165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7" grpId="0"/>
      <p:bldP spid="51208" grpId="0"/>
      <p:bldP spid="512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11760" y="692696"/>
            <a:ext cx="4267200" cy="5334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由此得出结论： 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752600" y="1809059"/>
            <a:ext cx="6705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液体对浮在其中的浮体有竖直向上的</a:t>
            </a:r>
            <a:r>
              <a:rPr kumimoji="1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浮力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57200" y="4114800"/>
            <a:ext cx="8458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：在水中下沉的石块，铁块等物体是否也受到浮力作用呢？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81000" y="4648200"/>
            <a:ext cx="7696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2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：浮力产生的原因是什么？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381000" y="5181600"/>
            <a:ext cx="7543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3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：浮力与哪些因素有关呢？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381000" y="5638800"/>
            <a:ext cx="5105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…………</a:t>
            </a:r>
          </a:p>
        </p:txBody>
      </p:sp>
      <p:pic>
        <p:nvPicPr>
          <p:cNvPr id="12298" name="Picture 10" descr="title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-429365">
            <a:off x="3352800" y="2590800"/>
            <a:ext cx="1600200" cy="1449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609600" y="2362200"/>
            <a:ext cx="7315200" cy="1006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要做个善于问问题的人和勇于探究的人，对于浮力你想研究什么</a:t>
            </a:r>
            <a:r>
              <a:rPr kumimoji="0" lang="zh-CN" altLang="en-US" sz="3200" kern="1200" cap="none" spc="0" normalizeH="0" baseline="0" noProof="0">
                <a:solidFill>
                  <a:schemeClr val="accent1"/>
                </a:solidFill>
                <a:effectDag name="">
                  <a:cont type="tree" name="">
                    <a:effect ref="fillLine"/>
                    <a:outerShdw dist="38100" dir="13500000" algn="br">
                      <a:srgbClr val="E1FDFF"/>
                    </a:outerShdw>
                  </a:cont>
                  <a:cont type="tree" name="">
                    <a:effect ref="fillLine"/>
                    <a:outerShdw dist="38100" dir="2700000" algn="tl">
                      <a:srgbClr val="708688"/>
                    </a:outerShdw>
                  </a:cont>
                  <a:effect ref="fillLine"/>
                </a:effectDag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问题？</a:t>
            </a:r>
          </a:p>
        </p:txBody>
      </p:sp>
      <p:pic>
        <p:nvPicPr>
          <p:cNvPr id="14346" name="Picture 12" descr="小鹦鹉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-387424"/>
            <a:ext cx="1371600" cy="22098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xmlns="" val="325752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  <p:bldP spid="12293" grpId="0"/>
      <p:bldP spid="12294" grpId="0"/>
      <p:bldP spid="12295" grpId="0"/>
      <p:bldP spid="12296" grpId="0"/>
      <p:bldP spid="122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5"/>
          <p:cNvSpPr txBox="1"/>
          <p:nvPr/>
        </p:nvSpPr>
        <p:spPr>
          <a:xfrm>
            <a:off x="1059891" y="457200"/>
            <a:ext cx="7976605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提出问题：液体对下沉的物体是否也有浮力的作用？</a:t>
            </a: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381000" y="1293813"/>
            <a:ext cx="170815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建立假设：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27" name="AutoShape 7"/>
          <p:cNvSpPr/>
          <p:nvPr/>
        </p:nvSpPr>
        <p:spPr>
          <a:xfrm>
            <a:off x="1905000" y="1295400"/>
            <a:ext cx="76200" cy="6858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29" name="Rectangle 9"/>
          <p:cNvSpPr/>
          <p:nvPr/>
        </p:nvSpPr>
        <p:spPr>
          <a:xfrm>
            <a:off x="2133600" y="1065213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有</a:t>
            </a:r>
          </a:p>
        </p:txBody>
      </p:sp>
      <p:sp>
        <p:nvSpPr>
          <p:cNvPr id="30730" name="Rectangle 10"/>
          <p:cNvSpPr/>
          <p:nvPr/>
        </p:nvSpPr>
        <p:spPr>
          <a:xfrm>
            <a:off x="2057400" y="1598613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没有</a:t>
            </a:r>
          </a:p>
        </p:txBody>
      </p:sp>
      <p:sp>
        <p:nvSpPr>
          <p:cNvPr id="30731" name="Rectangle 11"/>
          <p:cNvSpPr/>
          <p:nvPr/>
        </p:nvSpPr>
        <p:spPr>
          <a:xfrm>
            <a:off x="381000" y="2362200"/>
            <a:ext cx="170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设计实验：</a:t>
            </a:r>
          </a:p>
        </p:txBody>
      </p:sp>
      <p:sp>
        <p:nvSpPr>
          <p:cNvPr id="30738" name="Text Box 18"/>
          <p:cNvSpPr txBox="1"/>
          <p:nvPr/>
        </p:nvSpPr>
        <p:spPr>
          <a:xfrm>
            <a:off x="2209800" y="5105400"/>
            <a:ext cx="4572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dirty="0">
                <a:latin typeface="Arial" panose="020B0604020202020204" pitchFamily="34" charset="0"/>
              </a:rPr>
              <a:t>石块浸入水、盐水、酒精等液体中后若弹簧变短了则有浮力，若不变短则没有浮力。</a:t>
            </a:r>
          </a:p>
        </p:txBody>
      </p:sp>
      <p:pic>
        <p:nvPicPr>
          <p:cNvPr id="30739" name="Picture 1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400" y="2362200"/>
            <a:ext cx="2362200" cy="2590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40" name="Rectangle 20"/>
          <p:cNvSpPr/>
          <p:nvPr/>
        </p:nvSpPr>
        <p:spPr>
          <a:xfrm>
            <a:off x="533400" y="5181600"/>
            <a:ext cx="170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验证假设：</a:t>
            </a:r>
          </a:p>
        </p:txBody>
      </p:sp>
      <p:sp>
        <p:nvSpPr>
          <p:cNvPr id="30741" name="Rectangle 21"/>
          <p:cNvSpPr/>
          <p:nvPr/>
        </p:nvSpPr>
        <p:spPr>
          <a:xfrm>
            <a:off x="533400" y="6019800"/>
            <a:ext cx="170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得出结论：</a:t>
            </a:r>
          </a:p>
        </p:txBody>
      </p:sp>
      <p:sp>
        <p:nvSpPr>
          <p:cNvPr id="30742" name="AutoShape 22"/>
          <p:cNvSpPr/>
          <p:nvPr/>
        </p:nvSpPr>
        <p:spPr>
          <a:xfrm>
            <a:off x="990600" y="990600"/>
            <a:ext cx="1524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43" name="AutoShape 23"/>
          <p:cNvSpPr/>
          <p:nvPr/>
        </p:nvSpPr>
        <p:spPr>
          <a:xfrm>
            <a:off x="990600" y="1905000"/>
            <a:ext cx="1524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44" name="AutoShape 24"/>
          <p:cNvSpPr/>
          <p:nvPr/>
        </p:nvSpPr>
        <p:spPr>
          <a:xfrm>
            <a:off x="990600" y="3733800"/>
            <a:ext cx="1524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45" name="AutoShape 25"/>
          <p:cNvSpPr/>
          <p:nvPr/>
        </p:nvSpPr>
        <p:spPr>
          <a:xfrm>
            <a:off x="1066800" y="5715000"/>
            <a:ext cx="152400" cy="3048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99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46" name="Rectangle 26"/>
          <p:cNvSpPr/>
          <p:nvPr/>
        </p:nvSpPr>
        <p:spPr>
          <a:xfrm>
            <a:off x="2209800" y="6018213"/>
            <a:ext cx="567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浸没在液体中的物体也受到浮力的作用！</a:t>
            </a:r>
          </a:p>
        </p:txBody>
      </p:sp>
    </p:spTree>
    <p:extLst>
      <p:ext uri="{BB962C8B-B14F-4D97-AF65-F5344CB8AC3E}">
        <p14:creationId xmlns:p14="http://schemas.microsoft.com/office/powerpoint/2010/main" xmlns="" val="2792043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/>
      <p:bldP spid="30727" grpId="0" animBg="1"/>
      <p:bldP spid="30729" grpId="0"/>
      <p:bldP spid="30730" grpId="0"/>
      <p:bldP spid="30731" grpId="0"/>
      <p:bldP spid="30738" grpId="0"/>
      <p:bldP spid="30740" grpId="0"/>
      <p:bldP spid="30741" grpId="0"/>
      <p:bldP spid="30742" grpId="0" animBg="1"/>
      <p:bldP spid="30743" grpId="0" animBg="1"/>
      <p:bldP spid="30744" grpId="0" animBg="1"/>
      <p:bldP spid="30745" grpId="0" animBg="1"/>
      <p:bldP spid="307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/>
          <p:nvPr/>
        </p:nvSpPr>
        <p:spPr>
          <a:xfrm>
            <a:off x="4933950" y="5743575"/>
            <a:ext cx="3641725" cy="45720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楷体_GB2312" charset="-122"/>
              </a:rPr>
              <a:t>你可以得到什么结论？</a:t>
            </a:r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475" y="1508125"/>
            <a:ext cx="1265238" cy="4475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150" y="1508125"/>
            <a:ext cx="782638" cy="4454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9338" y="1508125"/>
            <a:ext cx="1924050" cy="39719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90" name="Group 6"/>
          <p:cNvGrpSpPr/>
          <p:nvPr/>
        </p:nvGrpSpPr>
        <p:grpSpPr>
          <a:xfrm>
            <a:off x="2951163" y="341313"/>
            <a:ext cx="2797175" cy="1016000"/>
            <a:chOff x="616" y="1115"/>
            <a:chExt cx="1762" cy="640"/>
          </a:xfrm>
        </p:grpSpPr>
        <p:grpSp>
          <p:nvGrpSpPr>
            <p:cNvPr id="16391" name="Group 7"/>
            <p:cNvGrpSpPr/>
            <p:nvPr/>
          </p:nvGrpSpPr>
          <p:grpSpPr>
            <a:xfrm>
              <a:off x="616" y="1309"/>
              <a:ext cx="1762" cy="446"/>
              <a:chOff x="616" y="1267"/>
              <a:chExt cx="1762" cy="446"/>
            </a:xfrm>
          </p:grpSpPr>
          <p:pic>
            <p:nvPicPr>
              <p:cNvPr id="16393" name="Picture 8" descr="1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616" y="1267"/>
                <a:ext cx="1762" cy="4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6394" name="Rectangle 9"/>
              <p:cNvSpPr/>
              <p:nvPr/>
            </p:nvSpPr>
            <p:spPr>
              <a:xfrm>
                <a:off x="1057" y="1304"/>
                <a:ext cx="1196" cy="25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6392" name="Text Box 10"/>
            <p:cNvSpPr txBox="1"/>
            <p:nvPr/>
          </p:nvSpPr>
          <p:spPr>
            <a:xfrm>
              <a:off x="1297" y="1115"/>
              <a:ext cx="692" cy="577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3600" dirty="0">
                  <a:solidFill>
                    <a:srgbClr val="000000"/>
                  </a:solidFill>
                  <a:latin typeface="隶书" panose="02010509060101010101" pitchFamily="49" charset="-122"/>
                </a:rPr>
                <a:t>实验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056436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/>
          <p:nvPr/>
        </p:nvSpPr>
        <p:spPr>
          <a:xfrm>
            <a:off x="942975" y="295275"/>
            <a:ext cx="64897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通过此实验</a:t>
            </a: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得出浮力大小是</a:t>
            </a: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:____________.</a:t>
            </a:r>
          </a:p>
        </p:txBody>
      </p:sp>
      <p:sp>
        <p:nvSpPr>
          <p:cNvPr id="53251" name="Text Box 3"/>
          <p:cNvSpPr txBox="1"/>
          <p:nvPr/>
        </p:nvSpPr>
        <p:spPr>
          <a:xfrm>
            <a:off x="5173663" y="212725"/>
            <a:ext cx="22844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charset="-122"/>
              </a:rPr>
              <a:t>F</a:t>
            </a:r>
            <a:r>
              <a:rPr lang="zh-CN" altLang="en-US" sz="24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charset="-122"/>
              </a:rPr>
              <a:t>浮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charset="-122"/>
              </a:rPr>
              <a:t>=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charset="-122"/>
              </a:rPr>
              <a:t>G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charset="-122"/>
              </a:rPr>
              <a:t>-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charset="-122"/>
              </a:rPr>
              <a:t>F </a:t>
            </a:r>
            <a:r>
              <a:rPr lang="en-US" altLang="zh-CN" sz="24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charset="-122"/>
              </a:rPr>
              <a:t>′</a:t>
            </a:r>
          </a:p>
        </p:txBody>
      </p:sp>
      <p:sp>
        <p:nvSpPr>
          <p:cNvPr id="53252" name="Text Box 4"/>
          <p:cNvSpPr txBox="1"/>
          <p:nvPr/>
        </p:nvSpPr>
        <p:spPr>
          <a:xfrm>
            <a:off x="923925" y="1093788"/>
            <a:ext cx="5715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这种测量浮力大小的方法叫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称重法</a:t>
            </a: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</a:p>
        </p:txBody>
      </p:sp>
      <p:sp>
        <p:nvSpPr>
          <p:cNvPr id="17414" name="WordArt 104"/>
          <p:cNvSpPr>
            <a:spLocks noTextEdit="1"/>
          </p:cNvSpPr>
          <p:nvPr/>
        </p:nvSpPr>
        <p:spPr>
          <a:xfrm>
            <a:off x="7362825" y="6219825"/>
            <a:ext cx="1600200" cy="3937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 lnSpcReduction="10000"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eaLnBrk="0" hangingPunct="0"/>
            <a:endParaRPr lang="zh-CN" altLang="en-US" sz="20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4" name="Rectangle 2"/>
          <p:cNvSpPr>
            <a:spLocks noGrp="1"/>
          </p:cNvSpPr>
          <p:nvPr>
            <p:ph type="title"/>
          </p:nvPr>
        </p:nvSpPr>
        <p:spPr>
          <a:xfrm>
            <a:off x="990600" y="1676400"/>
            <a:ext cx="6705600" cy="3124200"/>
          </a:xfrm>
        </p:spPr>
        <p:txBody>
          <a:bodyPr vert="horz" wrap="square" lIns="91440" tIns="45720" rIns="91440" bIns="45720" anchor="ctr"/>
          <a:lstStyle/>
          <a:p>
            <a:pPr algn="l" eaLnBrk="1" hangingPunct="1"/>
            <a:r>
              <a:rPr lang="zh-CN" altLang="en-US" sz="3200" dirty="0"/>
              <a:t>结论：一切液体对浸在其中的物体都有浮力作用，浮力的方向总是竖直向上的。</a:t>
            </a:r>
          </a:p>
        </p:txBody>
      </p:sp>
    </p:spTree>
    <p:extLst>
      <p:ext uri="{BB962C8B-B14F-4D97-AF65-F5344CB8AC3E}">
        <p14:creationId xmlns:p14="http://schemas.microsoft.com/office/powerpoint/2010/main" xmlns="" val="415763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18434" grpId="0"/>
      <p:bldP spid="18434" grpId="1"/>
      <p:bldP spid="18434" grpId="2"/>
      <p:bldP spid="18434" grpId="3"/>
      <p:bldP spid="18434" grpId="4"/>
      <p:bldP spid="18434" grpId="5"/>
      <p:bldP spid="18434" grpId="6"/>
      <p:bldP spid="18434" grpId="7"/>
      <p:bldP spid="18434" grpId="8"/>
      <p:bldP spid="18434" grpId="9"/>
      <p:bldP spid="18434" grpId="10"/>
      <p:bldP spid="18434" grpId="11"/>
      <p:bldP spid="18434" grpId="12"/>
      <p:bldP spid="18434" grpId="13"/>
      <p:bldP spid="18434" grpId="1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"/>
          <p:cNvSpPr/>
          <p:nvPr/>
        </p:nvSpPr>
        <p:spPr>
          <a:xfrm>
            <a:off x="5486400" y="3045460"/>
            <a:ext cx="2819400" cy="3200400"/>
          </a:xfrm>
          <a:prstGeom prst="can">
            <a:avLst>
              <a:gd name="adj" fmla="val 28681"/>
            </a:avLst>
          </a:prstGeom>
          <a:solidFill>
            <a:srgbClr val="00FFFF">
              <a:alpha val="50195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443" name="Line 3"/>
          <p:cNvSpPr/>
          <p:nvPr/>
        </p:nvSpPr>
        <p:spPr>
          <a:xfrm flipV="1">
            <a:off x="6781800" y="4876800"/>
            <a:ext cx="0" cy="1295400"/>
          </a:xfrm>
          <a:prstGeom prst="line">
            <a:avLst/>
          </a:prstGeom>
          <a:ln w="120650" cap="flat" cmpd="sng">
            <a:solidFill>
              <a:srgbClr val="FF3300"/>
            </a:solidFill>
            <a:prstDash val="solid"/>
            <a:headEnd type="none" w="med" len="med"/>
            <a:tailEnd type="triangle" w="med" len="lg"/>
          </a:ln>
        </p:spPr>
      </p:sp>
      <p:sp>
        <p:nvSpPr>
          <p:cNvPr id="61444" name="Rectangle 4"/>
          <p:cNvSpPr/>
          <p:nvPr/>
        </p:nvSpPr>
        <p:spPr>
          <a:xfrm>
            <a:off x="6400800" y="4343400"/>
            <a:ext cx="762000" cy="609600"/>
          </a:xfrm>
          <a:prstGeom prst="rect">
            <a:avLst/>
          </a:prstGeom>
          <a:solidFill>
            <a:srgbClr val="00FF00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FF00"/>
            </a:extrusionClr>
          </a:sp3d>
        </p:spPr>
        <p:txBody>
          <a:bodyPr wrap="none" anchor="ctr">
            <a:flatTx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445" name="Line 5"/>
          <p:cNvSpPr/>
          <p:nvPr/>
        </p:nvSpPr>
        <p:spPr>
          <a:xfrm flipH="1" flipV="1">
            <a:off x="6858000" y="3733800"/>
            <a:ext cx="0" cy="457200"/>
          </a:xfrm>
          <a:prstGeom prst="line">
            <a:avLst/>
          </a:prstGeom>
          <a:ln w="92075" cap="flat" cmpd="sng">
            <a:solidFill>
              <a:srgbClr val="FF3300"/>
            </a:solidFill>
            <a:prstDash val="solid"/>
            <a:headEnd type="triangle" w="med" len="med"/>
            <a:tailEnd type="none" w="med" len="lg"/>
          </a:ln>
        </p:spPr>
      </p:sp>
      <p:sp>
        <p:nvSpPr>
          <p:cNvPr id="61446" name="Line 6"/>
          <p:cNvSpPr/>
          <p:nvPr/>
        </p:nvSpPr>
        <p:spPr>
          <a:xfrm flipH="1">
            <a:off x="5943600" y="4953000"/>
            <a:ext cx="457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47" name="Line 7"/>
          <p:cNvSpPr/>
          <p:nvPr/>
        </p:nvSpPr>
        <p:spPr>
          <a:xfrm flipH="1">
            <a:off x="5943600" y="3810000"/>
            <a:ext cx="457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cxnSp>
        <p:nvCxnSpPr>
          <p:cNvPr id="61448" name="AutoShape 8"/>
          <p:cNvCxnSpPr/>
          <p:nvPr/>
        </p:nvCxnSpPr>
        <p:spPr>
          <a:xfrm>
            <a:off x="6248400" y="3810000"/>
            <a:ext cx="0" cy="1143000"/>
          </a:xfrm>
          <a:prstGeom prst="straightConnector1">
            <a:avLst/>
          </a:prstGeom>
          <a:ln w="9525" cap="flat" cmpd="sng">
            <a:solidFill>
              <a:schemeClr val="tx1"/>
            </a:solidFill>
            <a:prstDash val="solid"/>
            <a:headEnd type="stealth" w="med" len="lg"/>
            <a:tailEnd type="stealth" w="med" len="lg"/>
          </a:ln>
        </p:spPr>
      </p:cxnSp>
      <p:sp>
        <p:nvSpPr>
          <p:cNvPr id="61449" name="Line 9"/>
          <p:cNvSpPr/>
          <p:nvPr/>
        </p:nvSpPr>
        <p:spPr>
          <a:xfrm>
            <a:off x="7620000" y="3810000"/>
            <a:ext cx="0" cy="381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triangle" w="med" len="med"/>
            <a:tailEnd type="triangle" w="med" len="med"/>
          </a:ln>
        </p:spPr>
      </p:sp>
      <p:sp>
        <p:nvSpPr>
          <p:cNvPr id="61450" name="Text Box 10"/>
          <p:cNvSpPr txBox="1"/>
          <p:nvPr/>
        </p:nvSpPr>
        <p:spPr>
          <a:xfrm>
            <a:off x="5638800" y="41148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400" i="1" dirty="0">
                <a:latin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latin typeface="Times New Roman" panose="02020603050405020304" pitchFamily="18" charset="0"/>
              </a:rPr>
              <a:t>1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61451" name="Text Box 11"/>
          <p:cNvSpPr txBox="1"/>
          <p:nvPr/>
        </p:nvSpPr>
        <p:spPr>
          <a:xfrm>
            <a:off x="7696200" y="38862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400" i="1" dirty="0">
                <a:latin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latin typeface="Times New Roman" panose="02020603050405020304" pitchFamily="18" charset="0"/>
              </a:rPr>
              <a:t>2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61452" name="Text Box 12"/>
          <p:cNvSpPr txBox="1"/>
          <p:nvPr/>
        </p:nvSpPr>
        <p:spPr>
          <a:xfrm>
            <a:off x="7010400" y="53340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i="1" dirty="0">
                <a:latin typeface="Times New Roman" panose="02020603050405020304" pitchFamily="18" charset="0"/>
              </a:rPr>
              <a:t>F</a:t>
            </a:r>
            <a:r>
              <a:rPr lang="zh-CN" altLang="en-US" sz="2400" baseline="-25000" dirty="0">
                <a:latin typeface="Times New Roman" panose="02020603050405020304" pitchFamily="18" charset="0"/>
              </a:rPr>
              <a:t>上</a:t>
            </a:r>
          </a:p>
        </p:txBody>
      </p:sp>
      <p:sp>
        <p:nvSpPr>
          <p:cNvPr id="61453" name="Text Box 13"/>
          <p:cNvSpPr txBox="1"/>
          <p:nvPr/>
        </p:nvSpPr>
        <p:spPr>
          <a:xfrm>
            <a:off x="6934200" y="38100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i="1" dirty="0">
                <a:latin typeface="Times New Roman" panose="02020603050405020304" pitchFamily="18" charset="0"/>
              </a:rPr>
              <a:t>F</a:t>
            </a:r>
            <a:r>
              <a:rPr lang="zh-CN" altLang="en-US" sz="2400" baseline="-25000" dirty="0">
                <a:latin typeface="Times New Roman" panose="02020603050405020304" pitchFamily="18" charset="0"/>
              </a:rPr>
              <a:t>下</a:t>
            </a:r>
          </a:p>
        </p:txBody>
      </p:sp>
      <p:sp>
        <p:nvSpPr>
          <p:cNvPr id="61454" name="AutoShape 14"/>
          <p:cNvSpPr/>
          <p:nvPr/>
        </p:nvSpPr>
        <p:spPr>
          <a:xfrm>
            <a:off x="5486400" y="2590800"/>
            <a:ext cx="2819400" cy="3657600"/>
          </a:xfrm>
          <a:prstGeom prst="can">
            <a:avLst>
              <a:gd name="adj" fmla="val 28227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" name="Group 15"/>
          <p:cNvGrpSpPr/>
          <p:nvPr/>
        </p:nvGrpSpPr>
        <p:grpSpPr>
          <a:xfrm>
            <a:off x="5173663" y="4630738"/>
            <a:ext cx="3186112" cy="87312"/>
            <a:chOff x="3259" y="2917"/>
            <a:chExt cx="2007" cy="55"/>
          </a:xfrm>
        </p:grpSpPr>
        <p:sp>
          <p:nvSpPr>
            <p:cNvPr id="21528" name="Line 16"/>
            <p:cNvSpPr/>
            <p:nvPr/>
          </p:nvSpPr>
          <p:spPr>
            <a:xfrm rot="5324176" flipV="1">
              <a:off x="3644" y="2541"/>
              <a:ext cx="1" cy="771"/>
            </a:xfrm>
            <a:prstGeom prst="line">
              <a:avLst/>
            </a:prstGeom>
            <a:ln w="120650" cap="flat" cmpd="sng">
              <a:solidFill>
                <a:srgbClr val="FF33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21529" name="Line 17"/>
            <p:cNvSpPr/>
            <p:nvPr/>
          </p:nvSpPr>
          <p:spPr>
            <a:xfrm rot="-5559976" flipV="1">
              <a:off x="4861" y="2567"/>
              <a:ext cx="55" cy="754"/>
            </a:xfrm>
            <a:prstGeom prst="line">
              <a:avLst/>
            </a:prstGeom>
            <a:ln w="120650" cap="flat" cmpd="sng">
              <a:solidFill>
                <a:srgbClr val="FF3300"/>
              </a:solidFill>
              <a:prstDash val="solid"/>
              <a:headEnd type="none" w="med" len="med"/>
              <a:tailEnd type="triangle" w="med" len="lg"/>
            </a:ln>
          </p:spPr>
        </p:sp>
      </p:grpSp>
      <p:sp>
        <p:nvSpPr>
          <p:cNvPr id="61458" name="Line 18"/>
          <p:cNvSpPr/>
          <p:nvPr/>
        </p:nvSpPr>
        <p:spPr>
          <a:xfrm>
            <a:off x="7391400" y="4191000"/>
            <a:ext cx="381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59" name="Line 19"/>
          <p:cNvSpPr/>
          <p:nvPr/>
        </p:nvSpPr>
        <p:spPr>
          <a:xfrm>
            <a:off x="7391400" y="3810000"/>
            <a:ext cx="381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460" name="Text Box 20"/>
          <p:cNvSpPr txBox="1"/>
          <p:nvPr/>
        </p:nvSpPr>
        <p:spPr>
          <a:xfrm>
            <a:off x="611188" y="1481138"/>
            <a:ext cx="3960812" cy="310769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物体的下表面：</a:t>
            </a:r>
          </a:p>
          <a:p>
            <a:pPr>
              <a:spcBef>
                <a:spcPct val="50000"/>
              </a:spcBef>
            </a:pPr>
            <a:r>
              <a:rPr lang="en-US" altLang="zh-CN" sz="2800" i="1" dirty="0">
                <a:latin typeface="Times New Roman" panose="02020603050405020304" pitchFamily="18" charset="0"/>
              </a:rPr>
              <a:t>F</a:t>
            </a:r>
            <a:r>
              <a:rPr lang="zh-CN" altLang="en-US" sz="2800" baseline="-25000" dirty="0">
                <a:latin typeface="Times New Roman" panose="02020603050405020304" pitchFamily="18" charset="0"/>
              </a:rPr>
              <a:t>上</a:t>
            </a:r>
            <a:r>
              <a:rPr lang="en-US" altLang="zh-CN" sz="2800" dirty="0">
                <a:latin typeface="Times New Roman" panose="02020603050405020304" pitchFamily="18" charset="0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</a:rPr>
              <a:t>P</a:t>
            </a:r>
            <a:r>
              <a:rPr lang="en-US" altLang="zh-CN" sz="2800" baseline="-25000" dirty="0">
                <a:latin typeface="Times New Roman" panose="02020603050405020304" pitchFamily="18" charset="0"/>
              </a:rPr>
              <a:t>1</a:t>
            </a:r>
            <a:r>
              <a:rPr lang="en-US" altLang="zh-CN" sz="2800" i="1" dirty="0">
                <a:latin typeface="Times New Roman" panose="02020603050405020304" pitchFamily="18" charset="0"/>
              </a:rPr>
              <a:t>S</a:t>
            </a:r>
            <a:r>
              <a:rPr lang="en-US" altLang="zh-CN" sz="2800" dirty="0">
                <a:latin typeface="Times New Roman" panose="02020603050405020304" pitchFamily="18" charset="0"/>
              </a:rPr>
              <a:t> = </a:t>
            </a:r>
            <a:r>
              <a:rPr lang="zh-CN" altLang="zh-CN" sz="2800" i="1" dirty="0">
                <a:latin typeface="Times New Roman" panose="02020603050405020304" pitchFamily="18" charset="0"/>
              </a:rPr>
              <a:t>ρ</a:t>
            </a:r>
            <a:r>
              <a:rPr lang="zh-CN" altLang="zh-CN" sz="2800" baseline="-25000" dirty="0">
                <a:latin typeface="Times New Roman" panose="02020603050405020304" pitchFamily="18" charset="0"/>
              </a:rPr>
              <a:t>液</a:t>
            </a:r>
            <a:r>
              <a:rPr lang="zh-CN" altLang="zh-CN" sz="2800" i="1" dirty="0">
                <a:latin typeface="Times New Roman" panose="02020603050405020304" pitchFamily="18" charset="0"/>
              </a:rPr>
              <a:t>gh</a:t>
            </a:r>
            <a:r>
              <a:rPr lang="zh-CN" altLang="zh-CN" sz="2800" baseline="-25000" dirty="0">
                <a:latin typeface="Times New Roman" panose="02020603050405020304" pitchFamily="18" charset="0"/>
              </a:rPr>
              <a:t>1</a:t>
            </a:r>
            <a:r>
              <a:rPr lang="zh-CN" altLang="zh-CN" sz="2800" i="1" dirty="0">
                <a:latin typeface="Times New Roman" panose="02020603050405020304" pitchFamily="18" charset="0"/>
              </a:rPr>
              <a:t>S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物体的上表面：</a:t>
            </a:r>
          </a:p>
          <a:p>
            <a:pPr>
              <a:spcBef>
                <a:spcPct val="50000"/>
              </a:spcBef>
            </a:pPr>
            <a:r>
              <a:rPr lang="zh-CN" altLang="zh-CN" sz="2800" i="1" dirty="0">
                <a:latin typeface="Times New Roman" panose="02020603050405020304" pitchFamily="18" charset="0"/>
              </a:rPr>
              <a:t>F</a:t>
            </a:r>
            <a:r>
              <a:rPr lang="zh-CN" altLang="zh-CN" sz="2800" baseline="-25000" dirty="0">
                <a:latin typeface="Times New Roman" panose="02020603050405020304" pitchFamily="18" charset="0"/>
              </a:rPr>
              <a:t>下</a:t>
            </a:r>
            <a:r>
              <a:rPr lang="zh-CN" altLang="zh-CN" sz="2800" dirty="0">
                <a:latin typeface="Times New Roman" panose="02020603050405020304" pitchFamily="18" charset="0"/>
              </a:rPr>
              <a:t>=</a:t>
            </a:r>
            <a:r>
              <a:rPr lang="zh-CN" altLang="zh-CN" sz="2800" i="1" dirty="0">
                <a:latin typeface="Times New Roman" panose="02020603050405020304" pitchFamily="18" charset="0"/>
              </a:rPr>
              <a:t>P</a:t>
            </a:r>
            <a:r>
              <a:rPr lang="zh-CN" altLang="zh-CN" sz="2800" baseline="-25000" dirty="0">
                <a:latin typeface="Times New Roman" panose="02020603050405020304" pitchFamily="18" charset="0"/>
              </a:rPr>
              <a:t>2</a:t>
            </a:r>
            <a:r>
              <a:rPr lang="zh-CN" altLang="zh-CN" sz="2800" i="1" dirty="0">
                <a:latin typeface="Times New Roman" panose="02020603050405020304" pitchFamily="18" charset="0"/>
              </a:rPr>
              <a:t>S</a:t>
            </a:r>
            <a:r>
              <a:rPr lang="zh-CN" altLang="zh-CN" sz="2800" dirty="0">
                <a:latin typeface="Times New Roman" panose="02020603050405020304" pitchFamily="18" charset="0"/>
              </a:rPr>
              <a:t>= </a:t>
            </a:r>
            <a:r>
              <a:rPr lang="zh-CN" altLang="zh-CN" sz="2800" i="1" dirty="0">
                <a:latin typeface="Times New Roman" panose="02020603050405020304" pitchFamily="18" charset="0"/>
              </a:rPr>
              <a:t>ρ</a:t>
            </a:r>
            <a:r>
              <a:rPr lang="zh-CN" altLang="zh-CN" sz="2800" baseline="-25000" dirty="0">
                <a:latin typeface="Times New Roman" panose="02020603050405020304" pitchFamily="18" charset="0"/>
              </a:rPr>
              <a:t>液</a:t>
            </a:r>
            <a:r>
              <a:rPr lang="zh-CN" altLang="zh-CN" sz="2800" i="1" dirty="0">
                <a:latin typeface="Times New Roman" panose="02020603050405020304" pitchFamily="18" charset="0"/>
              </a:rPr>
              <a:t>gh</a:t>
            </a:r>
            <a:r>
              <a:rPr lang="zh-CN" altLang="zh-CN" sz="2800" baseline="-25000" dirty="0">
                <a:latin typeface="Times New Roman" panose="02020603050405020304" pitchFamily="18" charset="0"/>
              </a:rPr>
              <a:t>2</a:t>
            </a:r>
            <a:r>
              <a:rPr lang="zh-CN" altLang="zh-CN" sz="2800" i="1" dirty="0">
                <a:latin typeface="Times New Roman" panose="02020603050405020304" pitchFamily="18" charset="0"/>
              </a:rPr>
              <a:t>S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</a:rPr>
              <a:t>F</a:t>
            </a:r>
            <a:r>
              <a:rPr lang="zh-CN" altLang="zh-CN" sz="2800" baseline="-25000" dirty="0">
                <a:solidFill>
                  <a:schemeClr val="tx1"/>
                </a:solidFill>
                <a:uFillTx/>
                <a:latin typeface="Arial" panose="020B0604020202020204" pitchFamily="34" charset="0"/>
              </a:rPr>
              <a:t>浮</a:t>
            </a:r>
            <a:r>
              <a:rPr lang="en-US" altLang="zh-CN" sz="2800" i="1" dirty="0">
                <a:latin typeface="Times New Roman" panose="02020603050405020304" pitchFamily="18" charset="0"/>
              </a:rPr>
              <a:t>=F</a:t>
            </a:r>
            <a:r>
              <a:rPr lang="zh-CN" altLang="zh-CN" sz="2800" baseline="-25000" dirty="0">
                <a:latin typeface="Arial" panose="020B0604020202020204" pitchFamily="34" charset="0"/>
              </a:rPr>
              <a:t>上</a:t>
            </a:r>
            <a:r>
              <a:rPr lang="en-US" altLang="zh-CN" sz="2800" i="1" dirty="0">
                <a:latin typeface="Times New Roman" panose="02020603050405020304" pitchFamily="18" charset="0"/>
              </a:rPr>
              <a:t>-F</a:t>
            </a:r>
            <a:r>
              <a:rPr lang="zh-CN" altLang="zh-CN" sz="2800" baseline="-25000" dirty="0">
                <a:latin typeface="Arial" panose="020B0604020202020204" pitchFamily="34" charset="0"/>
              </a:rPr>
              <a:t>下</a:t>
            </a:r>
          </a:p>
        </p:txBody>
      </p:sp>
      <p:sp>
        <p:nvSpPr>
          <p:cNvPr id="61462" name="Rectangle 22"/>
          <p:cNvSpPr/>
          <p:nvPr/>
        </p:nvSpPr>
        <p:spPr>
          <a:xfrm>
            <a:off x="479108" y="897890"/>
            <a:ext cx="3840480" cy="58356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B0F0"/>
                </a:solidFill>
                <a:latin typeface="Tahoma" panose="020B0604030504040204" pitchFamily="34" charset="0"/>
              </a:rPr>
              <a:t>分析物体受力的情况</a:t>
            </a:r>
          </a:p>
        </p:txBody>
      </p:sp>
      <p:sp>
        <p:nvSpPr>
          <p:cNvPr id="61463" name="Text Box 23"/>
          <p:cNvSpPr txBox="1"/>
          <p:nvPr/>
        </p:nvSpPr>
        <p:spPr>
          <a:xfrm>
            <a:off x="5508625" y="1989138"/>
            <a:ext cx="2388235" cy="79883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i="1" dirty="0">
                <a:latin typeface="Times New Roman" panose="02020603050405020304" pitchFamily="18" charset="0"/>
              </a:rPr>
              <a:t>F=PS = ρ</a:t>
            </a:r>
            <a:r>
              <a:rPr lang="zh-CN" altLang="en-US" sz="2800" baseline="-25000" dirty="0">
                <a:latin typeface="Arial" panose="020B0604020202020204" pitchFamily="34" charset="0"/>
              </a:rPr>
              <a:t>水</a:t>
            </a:r>
            <a:r>
              <a:rPr lang="en-US" altLang="zh-CN" sz="2800" i="1" dirty="0">
                <a:latin typeface="Times New Roman" panose="02020603050405020304" pitchFamily="18" charset="0"/>
              </a:rPr>
              <a:t>ghS</a:t>
            </a:r>
            <a:endParaRPr lang="en-US" altLang="zh-CN" sz="2800" dirty="0">
              <a:latin typeface="Arial" panose="020B0604020202020204" pitchFamily="34" charset="0"/>
            </a:endParaRPr>
          </a:p>
          <a:p>
            <a:pPr eaLnBrk="0" hangingPunct="0"/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1464" name="Text Box 24"/>
          <p:cNvSpPr txBox="1"/>
          <p:nvPr/>
        </p:nvSpPr>
        <p:spPr>
          <a:xfrm>
            <a:off x="479108" y="4744720"/>
            <a:ext cx="4826000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</a:rPr>
              <a:t>求浮力方法</a:t>
            </a:r>
            <a:r>
              <a:rPr lang="en-US" altLang="zh-CN" sz="2800" b="1" dirty="0">
                <a:solidFill>
                  <a:srgbClr val="CC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</a:rPr>
              <a:t>：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8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2800" b="1" baseline="-25000" dirty="0">
                <a:solidFill>
                  <a:srgbClr val="CC0000"/>
                </a:solidFill>
                <a:uFillTx/>
                <a:latin typeface="Arial" panose="020B0604020202020204" pitchFamily="34" charset="0"/>
              </a:rPr>
              <a:t>浮</a:t>
            </a:r>
            <a:r>
              <a:rPr lang="en-US" altLang="zh-CN" sz="28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= F</a:t>
            </a:r>
            <a:r>
              <a:rPr lang="zh-CN" altLang="en-US" sz="2800" b="1" baseline="-25000" dirty="0">
                <a:solidFill>
                  <a:srgbClr val="CC0000"/>
                </a:solidFill>
                <a:uFillTx/>
                <a:latin typeface="Arial" panose="020B0604020202020204" pitchFamily="34" charset="0"/>
              </a:rPr>
              <a:t>向上</a:t>
            </a:r>
            <a:r>
              <a:rPr lang="en-US" altLang="zh-CN" sz="2800" b="1" i="1" dirty="0">
                <a:solidFill>
                  <a:srgbClr val="CC0000"/>
                </a:solidFill>
                <a:latin typeface="Times New Roman" panose="02020603050405020304" pitchFamily="18" charset="0"/>
              </a:rPr>
              <a:t>- F</a:t>
            </a:r>
            <a:r>
              <a:rPr lang="zh-CN" altLang="en-US" sz="2800" b="1" baseline="-25000" dirty="0">
                <a:solidFill>
                  <a:srgbClr val="CC0000"/>
                </a:solidFill>
                <a:uFillTx/>
                <a:latin typeface="Arial" panose="020B0604020202020204" pitchFamily="34" charset="0"/>
              </a:rPr>
              <a:t>向下</a:t>
            </a:r>
          </a:p>
        </p:txBody>
      </p:sp>
      <p:sp>
        <p:nvSpPr>
          <p:cNvPr id="21527" name="WordArt 25"/>
          <p:cNvSpPr>
            <a:spLocks noTextEdit="1"/>
          </p:cNvSpPr>
          <p:nvPr/>
        </p:nvSpPr>
        <p:spPr>
          <a:xfrm>
            <a:off x="7362825" y="6219825"/>
            <a:ext cx="1600200" cy="3937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 lnSpcReduction="10000"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eaLnBrk="0" hangingPunct="0"/>
            <a:endParaRPr lang="zh-CN" altLang="en-US" sz="20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WordArt 21"/>
          <p:cNvSpPr>
            <a:spLocks noTextEdit="1"/>
          </p:cNvSpPr>
          <p:nvPr/>
        </p:nvSpPr>
        <p:spPr>
          <a:xfrm>
            <a:off x="1619250" y="0"/>
            <a:ext cx="5562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>
                <a:ln w="12700" cap="sq" cmpd="sng">
                  <a:solidFill>
                    <a:srgbClr val="EAEAEA"/>
                  </a:solidFill>
                  <a:prstDash val="solid"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浮力是怎样产生的</a:t>
            </a:r>
          </a:p>
        </p:txBody>
      </p:sp>
    </p:spTree>
    <p:extLst>
      <p:ext uri="{BB962C8B-B14F-4D97-AF65-F5344CB8AC3E}">
        <p14:creationId xmlns:p14="http://schemas.microsoft.com/office/powerpoint/2010/main" xmlns="" val="31486918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1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1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1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61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1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61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61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61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bldLvl="0" animBg="1"/>
      <p:bldP spid="61444" grpId="0" bldLvl="0" animBg="1"/>
      <p:bldP spid="61450" grpId="0"/>
      <p:bldP spid="61451" grpId="0"/>
      <p:bldP spid="61452" grpId="0"/>
      <p:bldP spid="61453" grpId="0"/>
      <p:bldP spid="61454" grpId="0" bldLvl="0" animBg="1"/>
      <p:bldP spid="61460" grpId="0" build="p"/>
      <p:bldP spid="61462" grpId="0"/>
      <p:bldP spid="61463" grpId="0"/>
      <p:bldP spid="614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/>
          <p:nvPr/>
        </p:nvSpPr>
        <p:spPr>
          <a:xfrm>
            <a:off x="1981200" y="41910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1" name="Rectangle 3"/>
          <p:cNvSpPr/>
          <p:nvPr/>
        </p:nvSpPr>
        <p:spPr>
          <a:xfrm>
            <a:off x="1981200" y="40386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2" name="Rectangle 4"/>
          <p:cNvSpPr/>
          <p:nvPr/>
        </p:nvSpPr>
        <p:spPr>
          <a:xfrm>
            <a:off x="1981200" y="38862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3" name="Rectangle 5"/>
          <p:cNvSpPr/>
          <p:nvPr/>
        </p:nvSpPr>
        <p:spPr>
          <a:xfrm>
            <a:off x="1981200" y="37338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4" name="Rectangle 6"/>
          <p:cNvSpPr/>
          <p:nvPr/>
        </p:nvSpPr>
        <p:spPr>
          <a:xfrm>
            <a:off x="1981200" y="35814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5" name="Rectangle 7"/>
          <p:cNvSpPr/>
          <p:nvPr/>
        </p:nvSpPr>
        <p:spPr>
          <a:xfrm>
            <a:off x="1981200" y="34290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6" name="Rectangle 8"/>
          <p:cNvSpPr/>
          <p:nvPr/>
        </p:nvSpPr>
        <p:spPr>
          <a:xfrm>
            <a:off x="1981200" y="32766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7" name="Rectangle 9"/>
          <p:cNvSpPr/>
          <p:nvPr/>
        </p:nvSpPr>
        <p:spPr>
          <a:xfrm>
            <a:off x="1981200" y="31242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8" name="Rectangle 10"/>
          <p:cNvSpPr/>
          <p:nvPr/>
        </p:nvSpPr>
        <p:spPr>
          <a:xfrm>
            <a:off x="1981200" y="29718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899" name="Rectangle 11"/>
          <p:cNvSpPr/>
          <p:nvPr/>
        </p:nvSpPr>
        <p:spPr>
          <a:xfrm>
            <a:off x="1981200" y="28194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0" name="Rectangle 12"/>
          <p:cNvSpPr/>
          <p:nvPr/>
        </p:nvSpPr>
        <p:spPr>
          <a:xfrm>
            <a:off x="1981200" y="26670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1" name="Rectangle 13"/>
          <p:cNvSpPr/>
          <p:nvPr/>
        </p:nvSpPr>
        <p:spPr>
          <a:xfrm>
            <a:off x="1981200" y="54864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2" name="Rectangle 14"/>
          <p:cNvSpPr/>
          <p:nvPr/>
        </p:nvSpPr>
        <p:spPr>
          <a:xfrm>
            <a:off x="1981200" y="53340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3" name="Rectangle 15"/>
          <p:cNvSpPr/>
          <p:nvPr/>
        </p:nvSpPr>
        <p:spPr>
          <a:xfrm>
            <a:off x="1981200" y="5105400"/>
            <a:ext cx="4800600" cy="2286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4" name="Rectangle 16"/>
          <p:cNvSpPr/>
          <p:nvPr/>
        </p:nvSpPr>
        <p:spPr>
          <a:xfrm>
            <a:off x="1981200" y="49530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5" name="Rectangle 17"/>
          <p:cNvSpPr/>
          <p:nvPr/>
        </p:nvSpPr>
        <p:spPr>
          <a:xfrm>
            <a:off x="1981200" y="48006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6" name="Rectangle 18"/>
          <p:cNvSpPr/>
          <p:nvPr/>
        </p:nvSpPr>
        <p:spPr>
          <a:xfrm>
            <a:off x="1981200" y="46482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7" name="Rectangle 19"/>
          <p:cNvSpPr/>
          <p:nvPr/>
        </p:nvSpPr>
        <p:spPr>
          <a:xfrm>
            <a:off x="1981200" y="44958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8" name="Rectangle 20"/>
          <p:cNvSpPr/>
          <p:nvPr/>
        </p:nvSpPr>
        <p:spPr>
          <a:xfrm>
            <a:off x="1981200" y="4343400"/>
            <a:ext cx="4800600" cy="152400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49" name="Rectangle 21"/>
          <p:cNvSpPr/>
          <p:nvPr/>
        </p:nvSpPr>
        <p:spPr>
          <a:xfrm>
            <a:off x="1981200" y="1295400"/>
            <a:ext cx="4800600" cy="4343400"/>
          </a:xfrm>
          <a:prstGeom prst="rect">
            <a:avLst/>
          </a:prstGeom>
          <a:noFill/>
          <a:ln w="9525" cap="flat" cmpd="sng">
            <a:solidFill>
              <a:srgbClr val="33CC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50" name="Rectangle 22"/>
          <p:cNvSpPr/>
          <p:nvPr/>
        </p:nvSpPr>
        <p:spPr>
          <a:xfrm>
            <a:off x="5181600" y="5638800"/>
            <a:ext cx="152400" cy="2286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51" name="Rectangle 23"/>
          <p:cNvSpPr/>
          <p:nvPr/>
        </p:nvSpPr>
        <p:spPr>
          <a:xfrm>
            <a:off x="1981200" y="1295400"/>
            <a:ext cx="4800600" cy="4572000"/>
          </a:xfrm>
          <a:prstGeom prst="rect">
            <a:avLst/>
          </a:prstGeom>
          <a:noFill/>
          <a:ln w="158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52" name="Rectangle 24"/>
          <p:cNvSpPr/>
          <p:nvPr/>
        </p:nvSpPr>
        <p:spPr>
          <a:xfrm>
            <a:off x="1981200" y="5638800"/>
            <a:ext cx="4800600" cy="381000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rgbClr val="33CC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53" name="Rectangle 25"/>
          <p:cNvSpPr/>
          <p:nvPr/>
        </p:nvSpPr>
        <p:spPr>
          <a:xfrm>
            <a:off x="5181600" y="5638800"/>
            <a:ext cx="152400" cy="381000"/>
          </a:xfrm>
          <a:prstGeom prst="rect">
            <a:avLst/>
          </a:prstGeom>
          <a:solidFill>
            <a:srgbClr val="A0D8FE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54" name="Line 26"/>
          <p:cNvSpPr/>
          <p:nvPr/>
        </p:nvSpPr>
        <p:spPr>
          <a:xfrm>
            <a:off x="5181600" y="6096000"/>
            <a:ext cx="0" cy="76200"/>
          </a:xfrm>
          <a:prstGeom prst="line">
            <a:avLst/>
          </a:prstGeom>
          <a:ln w="9525" cap="flat" cmpd="sng">
            <a:solidFill>
              <a:srgbClr val="00FF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55" name="Line 27"/>
          <p:cNvSpPr/>
          <p:nvPr/>
        </p:nvSpPr>
        <p:spPr>
          <a:xfrm>
            <a:off x="5257800" y="6324600"/>
            <a:ext cx="0" cy="76200"/>
          </a:xfrm>
          <a:prstGeom prst="line">
            <a:avLst/>
          </a:prstGeom>
          <a:ln w="9525" cap="flat" cmpd="sng">
            <a:solidFill>
              <a:srgbClr val="00CC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56" name="Line 28"/>
          <p:cNvSpPr/>
          <p:nvPr/>
        </p:nvSpPr>
        <p:spPr>
          <a:xfrm>
            <a:off x="5410200" y="6096000"/>
            <a:ext cx="0" cy="76200"/>
          </a:xfrm>
          <a:prstGeom prst="line">
            <a:avLst/>
          </a:prstGeom>
          <a:ln w="9525" cap="flat" cmpd="sng">
            <a:solidFill>
              <a:srgbClr val="00CC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57" name="Line 29"/>
          <p:cNvSpPr/>
          <p:nvPr/>
        </p:nvSpPr>
        <p:spPr>
          <a:xfrm>
            <a:off x="5410200" y="6477000"/>
            <a:ext cx="0" cy="76200"/>
          </a:xfrm>
          <a:prstGeom prst="line">
            <a:avLst/>
          </a:prstGeom>
          <a:ln w="9525" cap="flat" cmpd="sng">
            <a:solidFill>
              <a:srgbClr val="33CC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58" name="Line 30"/>
          <p:cNvSpPr/>
          <p:nvPr/>
        </p:nvSpPr>
        <p:spPr>
          <a:xfrm>
            <a:off x="5334000" y="6781800"/>
            <a:ext cx="0" cy="76200"/>
          </a:xfrm>
          <a:prstGeom prst="line">
            <a:avLst/>
          </a:prstGeom>
          <a:ln w="9525" cap="flat" cmpd="sng">
            <a:solidFill>
              <a:srgbClr val="00CC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59" name="Line 31"/>
          <p:cNvSpPr/>
          <p:nvPr/>
        </p:nvSpPr>
        <p:spPr>
          <a:xfrm flipV="1">
            <a:off x="5181600" y="6553200"/>
            <a:ext cx="0" cy="76200"/>
          </a:xfrm>
          <a:prstGeom prst="line">
            <a:avLst/>
          </a:prstGeom>
          <a:ln w="9525" cap="flat" cmpd="sng">
            <a:solidFill>
              <a:srgbClr val="00CC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20" name="Rectangle 32"/>
          <p:cNvSpPr/>
          <p:nvPr/>
        </p:nvSpPr>
        <p:spPr>
          <a:xfrm>
            <a:off x="5029200" y="5943600"/>
            <a:ext cx="381000" cy="45720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21" name="Rectangle 33"/>
          <p:cNvSpPr/>
          <p:nvPr/>
        </p:nvSpPr>
        <p:spPr>
          <a:xfrm rot="703507">
            <a:off x="887413" y="323850"/>
            <a:ext cx="1701800" cy="8763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22" name="Freeform 34"/>
          <p:cNvSpPr/>
          <p:nvPr/>
        </p:nvSpPr>
        <p:spPr>
          <a:xfrm>
            <a:off x="838200" y="533400"/>
            <a:ext cx="1828800" cy="762000"/>
          </a:xfrm>
          <a:custGeom>
            <a:avLst/>
            <a:gdLst>
              <a:gd name="txL" fmla="*/ 0 w 1140"/>
              <a:gd name="txT" fmla="*/ 0 h 512"/>
              <a:gd name="txR" fmla="*/ 1140 w 1140"/>
              <a:gd name="txB" fmla="*/ 512 h 512"/>
            </a:gdLst>
            <a:ahLst/>
            <a:cxnLst>
              <a:cxn ang="0">
                <a:pos x="72189" y="80367"/>
              </a:cxn>
              <a:cxn ang="0">
                <a:pos x="707457" y="23813"/>
              </a:cxn>
              <a:cxn ang="0">
                <a:pos x="1828800" y="10418"/>
              </a:cxn>
              <a:cxn ang="0">
                <a:pos x="1617044" y="762000"/>
              </a:cxn>
              <a:cxn ang="0">
                <a:pos x="0" y="476250"/>
              </a:cxn>
              <a:cxn ang="0">
                <a:pos x="72189" y="80367"/>
              </a:cxn>
            </a:cxnLst>
            <a:rect l="txL" t="txT" r="txR" b="txB"/>
            <a:pathLst>
              <a:path w="1140" h="512">
                <a:moveTo>
                  <a:pt x="45" y="54"/>
                </a:moveTo>
                <a:cubicBezTo>
                  <a:pt x="208" y="0"/>
                  <a:pt x="162" y="26"/>
                  <a:pt x="441" y="16"/>
                </a:cubicBezTo>
                <a:cubicBezTo>
                  <a:pt x="880" y="0"/>
                  <a:pt x="420" y="7"/>
                  <a:pt x="1140" y="7"/>
                </a:cubicBezTo>
                <a:lnTo>
                  <a:pt x="1008" y="512"/>
                </a:lnTo>
                <a:lnTo>
                  <a:pt x="0" y="320"/>
                </a:lnTo>
                <a:lnTo>
                  <a:pt x="45" y="54"/>
                </a:lnTo>
                <a:close/>
              </a:path>
            </a:pathLst>
          </a:custGeom>
          <a:solidFill>
            <a:srgbClr val="00CCFF"/>
          </a:solidFill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23" name="AutoShape 35"/>
          <p:cNvSpPr/>
          <p:nvPr/>
        </p:nvSpPr>
        <p:spPr>
          <a:xfrm rot="-221812">
            <a:off x="2484438" y="530225"/>
            <a:ext cx="522287" cy="6323013"/>
          </a:xfrm>
          <a:custGeom>
            <a:avLst/>
            <a:gdLst/>
            <a:ahLst/>
            <a:cxnLst>
              <a:cxn ang="0">
                <a:pos x="9879759" y="161615349"/>
              </a:cxn>
              <a:cxn ang="0">
                <a:pos x="4598423" y="278499129"/>
              </a:cxn>
              <a:cxn ang="0">
                <a:pos x="8097093" y="543544882"/>
              </a:cxn>
              <a:cxn ang="0">
                <a:pos x="14207489" y="925474196"/>
              </a:cxn>
              <a:cxn ang="0">
                <a:pos x="11050262" y="1388210562"/>
              </a:cxn>
              <a:cxn ang="0">
                <a:pos x="7893038" y="925474196"/>
              </a:cxn>
            </a:cxnLst>
            <a:rect l="0" t="0" r="0" b="0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10130" y="5399"/>
                  <a:pt x="9467" y="5524"/>
                  <a:pt x="8843" y="5766"/>
                </a:cubicBezTo>
                <a:lnTo>
                  <a:pt x="6886" y="733"/>
                </a:lnTo>
                <a:cubicBezTo>
                  <a:pt x="8134" y="248"/>
                  <a:pt x="9461" y="-1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00CCFF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24" name="AutoShape 36"/>
          <p:cNvSpPr/>
          <p:nvPr/>
        </p:nvSpPr>
        <p:spPr>
          <a:xfrm>
            <a:off x="2971800" y="5334000"/>
            <a:ext cx="762000" cy="304800"/>
          </a:xfrm>
          <a:prstGeom prst="roundRect">
            <a:avLst>
              <a:gd name="adj" fmla="val 0"/>
            </a:avLst>
          </a:prstGeom>
          <a:solidFill>
            <a:srgbClr val="FF66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25" name="AutoShape 37"/>
          <p:cNvSpPr/>
          <p:nvPr/>
        </p:nvSpPr>
        <p:spPr>
          <a:xfrm>
            <a:off x="4800600" y="5334000"/>
            <a:ext cx="762000" cy="304800"/>
          </a:xfrm>
          <a:prstGeom prst="roundRect">
            <a:avLst>
              <a:gd name="adj" fmla="val 0"/>
            </a:avLst>
          </a:prstGeom>
          <a:solidFill>
            <a:srgbClr val="FF66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27" name="Text Box 39"/>
          <p:cNvSpPr txBox="1"/>
          <p:nvPr/>
        </p:nvSpPr>
        <p:spPr>
          <a:xfrm>
            <a:off x="7010400" y="1524000"/>
            <a:ext cx="1752600" cy="4473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小木块在水中本来应该上浮，可是在有孔的容器底部的小木块却“沉在”底部不上浮，直到把孔堵上后才慢慢上浮。说明什么呢？</a:t>
            </a:r>
            <a:r>
              <a:rPr lang="zh-CN" altLang="en-US" sz="2000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2567" name="Rectangle 40"/>
          <p:cNvSpPr/>
          <p:nvPr/>
        </p:nvSpPr>
        <p:spPr>
          <a:xfrm>
            <a:off x="4953000" y="381000"/>
            <a:ext cx="26733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Arial" panose="020B0604020202020204" pitchFamily="34" charset="0"/>
              </a:rPr>
              <a:t>浮力消失了哦！</a:t>
            </a:r>
          </a:p>
        </p:txBody>
      </p:sp>
      <p:pic>
        <p:nvPicPr>
          <p:cNvPr id="22568" name="Picture 41" descr="Q_01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1400" y="152400"/>
            <a:ext cx="1295400" cy="104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69" name="AutoShape 42">
            <a:hlinkClick r:id="" action="ppaction://hlinkshowjump?jump=previousslide"/>
          </p:cNvPr>
          <p:cNvSpPr/>
          <p:nvPr/>
        </p:nvSpPr>
        <p:spPr>
          <a:xfrm>
            <a:off x="7924800" y="6096000"/>
            <a:ext cx="609600" cy="533400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145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7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4" presetClass="path" presetSubtype="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33333E-6 5.55042E-8 L 3.33333E-6 -0.07771 " pathEditMode="relative" rAng="0" ptsTypes="AA">
                                      <p:cBhvr>
                                        <p:cTn id="29" dur="3000" fill="hold"/>
                                        <p:tgtEl>
                                          <p:spTgt spid="379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90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4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33333E-6 -0.0777 L 3.33333E-6 -0.1554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79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90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4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33333E-6 -0.15541 L 3.33333E-6 -0.23312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379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9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64" presetClass="path" presetSubtype="0" accel="50000" decel="50000" fill="hold" grpId="3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33333E-6 -0.23312 L 3.33333E-6 -0.3219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9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2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4" presetClass="path" presetSubtype="0" accel="50000" decel="50000" fill="hold" grpId="4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33333E-6 -0.32192 L 3.33333E-6 -0.4107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379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7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7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4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4.85549E-6 L 3.33333E-6 -0.41064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79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7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7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nimBg="1"/>
      <p:bldP spid="37891" grpId="0" animBg="1"/>
      <p:bldP spid="37892" grpId="0" animBg="1"/>
      <p:bldP spid="37893" grpId="0" animBg="1"/>
      <p:bldP spid="37894" grpId="0" animBg="1"/>
      <p:bldP spid="37895" grpId="0" animBg="1"/>
      <p:bldP spid="37896" grpId="0" animBg="1"/>
      <p:bldP spid="37897" grpId="0" animBg="1"/>
      <p:bldP spid="37898" grpId="0" animBg="1"/>
      <p:bldP spid="37899" grpId="0" animBg="1"/>
      <p:bldP spid="37900" grpId="0" animBg="1"/>
      <p:bldP spid="37901" grpId="0" animBg="1"/>
      <p:bldP spid="37902" grpId="0" animBg="1"/>
      <p:bldP spid="37903" grpId="0" animBg="1"/>
      <p:bldP spid="37904" grpId="0" animBg="1"/>
      <p:bldP spid="37905" grpId="0" animBg="1"/>
      <p:bldP spid="37906" grpId="0" animBg="1"/>
      <p:bldP spid="37907" grpId="0" animBg="1"/>
      <p:bldP spid="37908" grpId="0" animBg="1"/>
      <p:bldP spid="37920" grpId="0" animBg="1"/>
      <p:bldP spid="37921" grpId="0" animBg="1"/>
      <p:bldP spid="37922" grpId="0" animBg="1"/>
      <p:bldP spid="37923" grpId="0" animBg="1"/>
      <p:bldP spid="37924" grpId="0" animBg="1"/>
      <p:bldP spid="37924" grpId="1" animBg="1"/>
      <p:bldP spid="37924" grpId="2" animBg="1"/>
      <p:bldP spid="37924" grpId="3" animBg="1"/>
      <p:bldP spid="37924" grpId="4" animBg="1"/>
      <p:bldP spid="37925" grpId="0" animBg="1"/>
      <p:bldP spid="379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33" name="Text Box 21"/>
          <p:cNvSpPr txBox="1"/>
          <p:nvPr/>
        </p:nvSpPr>
        <p:spPr>
          <a:xfrm>
            <a:off x="4800600" y="1447800"/>
            <a:ext cx="3048000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乒乓球本应该浮在水中， 可是在下端开口的漏斗中，乒乓球却稳稳的“沉在底部”，直到漏斗导管口被堵住才慢慢上浮！这说明了什么？ </a:t>
            </a: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836712"/>
            <a:ext cx="4320479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5021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/>
          <p:nvPr/>
        </p:nvSpPr>
        <p:spPr>
          <a:xfrm>
            <a:off x="729933" y="800418"/>
            <a:ext cx="56388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</a:rPr>
              <a:t>浮力产生的原因</a:t>
            </a:r>
            <a:r>
              <a:rPr lang="en-US" altLang="zh-CN" sz="4000" b="1" dirty="0">
                <a:solidFill>
                  <a:srgbClr val="0000FF"/>
                </a:solidFill>
                <a:latin typeface="宋体" panose="02010600030101010101" pitchFamily="2" charset="-122"/>
              </a:rPr>
              <a:t>:</a:t>
            </a:r>
          </a:p>
        </p:txBody>
      </p:sp>
      <p:sp>
        <p:nvSpPr>
          <p:cNvPr id="20483" name="Text Box 3"/>
          <p:cNvSpPr txBox="1"/>
          <p:nvPr/>
        </p:nvSpPr>
        <p:spPr>
          <a:xfrm>
            <a:off x="730250" y="1795780"/>
            <a:ext cx="78511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液体作用在物体上下表面的</a:t>
            </a:r>
            <a:r>
              <a:rPr lang="zh-CN" altLang="en-US" sz="3600" b="1" dirty="0">
                <a:solidFill>
                  <a:srgbClr val="E327D6"/>
                </a:solidFill>
                <a:latin typeface="宋体" panose="02010600030101010101" pitchFamily="2" charset="-122"/>
              </a:rPr>
              <a:t>压力差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xmlns="" val="410780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>
          <a:xfrm>
            <a:off x="250825" y="1196975"/>
            <a:ext cx="8229600" cy="13716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en-US" altLang="zh-CN" sz="4000" dirty="0">
                <a:solidFill>
                  <a:srgbClr val="001010"/>
                </a:solidFill>
              </a:rPr>
              <a:t>1.</a:t>
            </a:r>
            <a:r>
              <a:rPr lang="zh-CN" altLang="en-US" sz="4000" dirty="0">
                <a:solidFill>
                  <a:srgbClr val="001010"/>
                </a:solidFill>
              </a:rPr>
              <a:t>浮力的大小与什么因素有关呢？</a:t>
            </a:r>
          </a:p>
        </p:txBody>
      </p:sp>
      <p:sp>
        <p:nvSpPr>
          <p:cNvPr id="56323" name="Rectangle 3"/>
          <p:cNvSpPr>
            <a:spLocks noGrp="1"/>
          </p:cNvSpPr>
          <p:nvPr>
            <p:ph idx="1"/>
          </p:nvPr>
        </p:nvSpPr>
        <p:spPr>
          <a:xfrm>
            <a:off x="755650" y="2390775"/>
            <a:ext cx="7929563" cy="855663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sz="4000" dirty="0">
                <a:solidFill>
                  <a:srgbClr val="001010"/>
                </a:solidFill>
              </a:rPr>
              <a:t>2.</a:t>
            </a:r>
            <a:r>
              <a:rPr lang="zh-CN" altLang="en-US" sz="4000" dirty="0">
                <a:solidFill>
                  <a:srgbClr val="001010"/>
                </a:solidFill>
              </a:rPr>
              <a:t>猜想：</a:t>
            </a:r>
          </a:p>
        </p:txBody>
      </p:sp>
      <p:sp>
        <p:nvSpPr>
          <p:cNvPr id="56324" name="Text Box 4"/>
          <p:cNvSpPr txBox="1"/>
          <p:nvPr/>
        </p:nvSpPr>
        <p:spPr>
          <a:xfrm>
            <a:off x="755650" y="333375"/>
            <a:ext cx="1584325" cy="8239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r>
              <a:rPr lang="zh-CN" altLang="en-US" sz="4800" dirty="0">
                <a:solidFill>
                  <a:srgbClr val="CC0000"/>
                </a:solidFill>
                <a:latin typeface="Tahoma" panose="020B0604030504040204" pitchFamily="34" charset="0"/>
              </a:rPr>
              <a:t>探究：</a:t>
            </a:r>
          </a:p>
        </p:txBody>
      </p:sp>
      <p:sp>
        <p:nvSpPr>
          <p:cNvPr id="56325" name="Text Box 5"/>
          <p:cNvSpPr txBox="1"/>
          <p:nvPr/>
        </p:nvSpPr>
        <p:spPr>
          <a:xfrm>
            <a:off x="611188" y="4941888"/>
            <a:ext cx="3214687" cy="70167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001010"/>
                </a:solidFill>
                <a:latin typeface="Tahoma" panose="020B0604030504040204" pitchFamily="34" charset="0"/>
              </a:rPr>
              <a:t>3.</a:t>
            </a:r>
            <a:r>
              <a:rPr lang="zh-CN" altLang="en-US" sz="4000" b="1" dirty="0">
                <a:solidFill>
                  <a:srgbClr val="001010"/>
                </a:solidFill>
                <a:latin typeface="Tahoma" panose="020B0604030504040204" pitchFamily="34" charset="0"/>
              </a:rPr>
              <a:t>设计实验：</a:t>
            </a:r>
          </a:p>
        </p:txBody>
      </p:sp>
      <p:sp>
        <p:nvSpPr>
          <p:cNvPr id="56326" name="Rectangle 6"/>
          <p:cNvSpPr/>
          <p:nvPr/>
        </p:nvSpPr>
        <p:spPr>
          <a:xfrm>
            <a:off x="2411413" y="2781300"/>
            <a:ext cx="6264275" cy="18002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indent="152400"/>
            <a:r>
              <a:rPr lang="en-US" altLang="zh-CN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①</a:t>
            </a:r>
            <a:r>
              <a:rPr lang="zh-CN" altLang="en-US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可能与</a:t>
            </a:r>
            <a:r>
              <a:rPr lang="zh-CN" altLang="en-US" sz="2800" b="1" dirty="0">
                <a:solidFill>
                  <a:srgbClr val="6600CC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液体的密度</a:t>
            </a:r>
            <a:r>
              <a:rPr lang="zh-CN" altLang="en-US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有关</a:t>
            </a:r>
          </a:p>
          <a:p>
            <a:pPr indent="152400"/>
            <a:r>
              <a:rPr lang="zh-CN" altLang="en-US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②可能与</a:t>
            </a:r>
            <a:r>
              <a:rPr lang="zh-CN" altLang="en-US" sz="2800" b="1" dirty="0">
                <a:solidFill>
                  <a:srgbClr val="6600CC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物体浸入液体的体积</a:t>
            </a:r>
            <a:r>
              <a:rPr lang="zh-CN" altLang="en-US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有关</a:t>
            </a:r>
          </a:p>
          <a:p>
            <a:pPr indent="152400"/>
            <a:r>
              <a:rPr lang="zh-CN" altLang="en-US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③可能与</a:t>
            </a:r>
            <a:r>
              <a:rPr lang="zh-CN" altLang="en-US" sz="2800" b="1" dirty="0">
                <a:solidFill>
                  <a:srgbClr val="6600CC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物体浸入液体的深度</a:t>
            </a:r>
            <a:r>
              <a:rPr lang="zh-CN" altLang="en-US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有关</a:t>
            </a:r>
          </a:p>
          <a:p>
            <a:pPr indent="152400"/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   </a:t>
            </a:r>
            <a:r>
              <a:rPr lang="en-US" altLang="zh-CN" sz="2800" b="1" dirty="0">
                <a:solidFill>
                  <a:srgbClr val="00101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……</a:t>
            </a:r>
          </a:p>
        </p:txBody>
      </p:sp>
      <p:sp>
        <p:nvSpPr>
          <p:cNvPr id="25607" name="WordArt 7"/>
          <p:cNvSpPr>
            <a:spLocks noTextEdit="1"/>
          </p:cNvSpPr>
          <p:nvPr/>
        </p:nvSpPr>
        <p:spPr>
          <a:xfrm>
            <a:off x="7362825" y="6219825"/>
            <a:ext cx="1600200" cy="3937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 lnSpcReduction="10000"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eaLnBrk="0" hangingPunct="0"/>
            <a:endParaRPr lang="zh-CN" altLang="en-US" sz="20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124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3" grpId="0" build="p"/>
      <p:bldP spid="56324" grpId="0"/>
      <p:bldP spid="56325" grpId="0"/>
      <p:bldP spid="563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/>
          <p:nvPr/>
        </p:nvSpPr>
        <p:spPr>
          <a:xfrm>
            <a:off x="250825" y="0"/>
            <a:ext cx="79200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二、影响浮力大小的因素：</a:t>
            </a:r>
          </a:p>
        </p:txBody>
      </p:sp>
      <p:grpSp>
        <p:nvGrpSpPr>
          <p:cNvPr id="2" name="Group 3"/>
          <p:cNvGrpSpPr/>
          <p:nvPr/>
        </p:nvGrpSpPr>
        <p:grpSpPr>
          <a:xfrm>
            <a:off x="395288" y="550863"/>
            <a:ext cx="509587" cy="3295650"/>
            <a:chOff x="657" y="300"/>
            <a:chExt cx="372" cy="2404"/>
          </a:xfrm>
        </p:grpSpPr>
        <p:grpSp>
          <p:nvGrpSpPr>
            <p:cNvPr id="26770" name="Group 4"/>
            <p:cNvGrpSpPr/>
            <p:nvPr/>
          </p:nvGrpSpPr>
          <p:grpSpPr>
            <a:xfrm>
              <a:off x="657" y="300"/>
              <a:ext cx="363" cy="1804"/>
              <a:chOff x="2880" y="583"/>
              <a:chExt cx="816" cy="2620"/>
            </a:xfrm>
          </p:grpSpPr>
          <p:sp>
            <p:nvSpPr>
              <p:cNvPr id="26777" name="Rectangle 5"/>
              <p:cNvSpPr/>
              <p:nvPr/>
            </p:nvSpPr>
            <p:spPr>
              <a:xfrm>
                <a:off x="2880" y="935"/>
                <a:ext cx="816" cy="1769"/>
              </a:xfrm>
              <a:prstGeom prst="rect">
                <a:avLst/>
              </a:prstGeom>
              <a:solidFill>
                <a:schemeClr val="accent1"/>
              </a:solidFill>
              <a:ln w="3175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78" name="Line 6"/>
              <p:cNvSpPr/>
              <p:nvPr/>
            </p:nvSpPr>
            <p:spPr>
              <a:xfrm>
                <a:off x="3300" y="799"/>
                <a:ext cx="0" cy="222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79" name="Oval 7"/>
              <p:cNvSpPr/>
              <p:nvPr/>
            </p:nvSpPr>
            <p:spPr>
              <a:xfrm>
                <a:off x="3188" y="583"/>
                <a:ext cx="227" cy="227"/>
              </a:xfrm>
              <a:prstGeom prst="ellipse">
                <a:avLst/>
              </a:prstGeom>
              <a:solidFill>
                <a:srgbClr val="FF6600"/>
              </a:solidFill>
              <a:ln w="412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80" name="Line 8"/>
              <p:cNvSpPr/>
              <p:nvPr/>
            </p:nvSpPr>
            <p:spPr>
              <a:xfrm>
                <a:off x="3116" y="1052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1" name="Line 9"/>
              <p:cNvSpPr/>
              <p:nvPr/>
            </p:nvSpPr>
            <p:spPr>
              <a:xfrm>
                <a:off x="3199" y="112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2" name="Line 10"/>
              <p:cNvSpPr/>
              <p:nvPr/>
            </p:nvSpPr>
            <p:spPr>
              <a:xfrm>
                <a:off x="3198" y="1176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3" name="Line 11"/>
              <p:cNvSpPr/>
              <p:nvPr/>
            </p:nvSpPr>
            <p:spPr>
              <a:xfrm>
                <a:off x="3197" y="1230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4" name="Line 12"/>
              <p:cNvSpPr/>
              <p:nvPr/>
            </p:nvSpPr>
            <p:spPr>
              <a:xfrm>
                <a:off x="3195" y="129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5" name="Line 13"/>
              <p:cNvSpPr/>
              <p:nvPr/>
            </p:nvSpPr>
            <p:spPr>
              <a:xfrm>
                <a:off x="3133" y="1353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6" name="Line 14"/>
              <p:cNvSpPr/>
              <p:nvPr/>
            </p:nvSpPr>
            <p:spPr>
              <a:xfrm>
                <a:off x="3207" y="14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7" name="Line 15"/>
              <p:cNvSpPr/>
              <p:nvPr/>
            </p:nvSpPr>
            <p:spPr>
              <a:xfrm>
                <a:off x="3206" y="14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8" name="Line 16"/>
              <p:cNvSpPr/>
              <p:nvPr/>
            </p:nvSpPr>
            <p:spPr>
              <a:xfrm>
                <a:off x="3205" y="15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89" name="Line 17"/>
              <p:cNvSpPr/>
              <p:nvPr/>
            </p:nvSpPr>
            <p:spPr>
              <a:xfrm>
                <a:off x="3203" y="15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0" name="Line 18"/>
              <p:cNvSpPr/>
              <p:nvPr/>
            </p:nvSpPr>
            <p:spPr>
              <a:xfrm>
                <a:off x="3141" y="16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1" name="Line 19"/>
              <p:cNvSpPr/>
              <p:nvPr/>
            </p:nvSpPr>
            <p:spPr>
              <a:xfrm>
                <a:off x="3209" y="17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2" name="Line 20"/>
              <p:cNvSpPr/>
              <p:nvPr/>
            </p:nvSpPr>
            <p:spPr>
              <a:xfrm>
                <a:off x="3208" y="17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3" name="Line 21"/>
              <p:cNvSpPr/>
              <p:nvPr/>
            </p:nvSpPr>
            <p:spPr>
              <a:xfrm>
                <a:off x="3207" y="18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4" name="Line 22"/>
              <p:cNvSpPr/>
              <p:nvPr/>
            </p:nvSpPr>
            <p:spPr>
              <a:xfrm>
                <a:off x="3205" y="18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5" name="Line 23"/>
              <p:cNvSpPr/>
              <p:nvPr/>
            </p:nvSpPr>
            <p:spPr>
              <a:xfrm>
                <a:off x="3143" y="19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6" name="Line 24"/>
              <p:cNvSpPr/>
              <p:nvPr/>
            </p:nvSpPr>
            <p:spPr>
              <a:xfrm>
                <a:off x="3197" y="20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7" name="Line 25"/>
              <p:cNvSpPr/>
              <p:nvPr/>
            </p:nvSpPr>
            <p:spPr>
              <a:xfrm>
                <a:off x="3196" y="207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8" name="Line 26"/>
              <p:cNvSpPr/>
              <p:nvPr/>
            </p:nvSpPr>
            <p:spPr>
              <a:xfrm>
                <a:off x="3195" y="212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99" name="Line 27"/>
              <p:cNvSpPr/>
              <p:nvPr/>
            </p:nvSpPr>
            <p:spPr>
              <a:xfrm>
                <a:off x="3193" y="218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0" name="Line 28"/>
              <p:cNvSpPr/>
              <p:nvPr/>
            </p:nvSpPr>
            <p:spPr>
              <a:xfrm>
                <a:off x="3131" y="2248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1" name="Line 29"/>
              <p:cNvSpPr/>
              <p:nvPr/>
            </p:nvSpPr>
            <p:spPr>
              <a:xfrm>
                <a:off x="3207" y="231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2" name="Line 30"/>
              <p:cNvSpPr/>
              <p:nvPr/>
            </p:nvSpPr>
            <p:spPr>
              <a:xfrm>
                <a:off x="3206" y="2364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3" name="Line 31"/>
              <p:cNvSpPr/>
              <p:nvPr/>
            </p:nvSpPr>
            <p:spPr>
              <a:xfrm>
                <a:off x="3205" y="24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4" name="Line 32"/>
              <p:cNvSpPr/>
              <p:nvPr/>
            </p:nvSpPr>
            <p:spPr>
              <a:xfrm>
                <a:off x="3203" y="248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5" name="Line 33"/>
              <p:cNvSpPr/>
              <p:nvPr/>
            </p:nvSpPr>
            <p:spPr>
              <a:xfrm>
                <a:off x="3141" y="2541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806" name="Freeform 34"/>
              <p:cNvSpPr/>
              <p:nvPr/>
            </p:nvSpPr>
            <p:spPr>
              <a:xfrm>
                <a:off x="3152" y="3022"/>
                <a:ext cx="158" cy="181"/>
              </a:xfrm>
              <a:custGeom>
                <a:avLst/>
                <a:gdLst>
                  <a:gd name="txL" fmla="*/ 0 w 158"/>
                  <a:gd name="txT" fmla="*/ 0 h 181"/>
                  <a:gd name="txR" fmla="*/ 158 w 158"/>
                  <a:gd name="txB" fmla="*/ 181 h 181"/>
                </a:gdLst>
                <a:ahLst/>
                <a:cxnLst>
                  <a:cxn ang="0">
                    <a:pos x="151" y="0"/>
                  </a:cxn>
                  <a:cxn ang="0">
                    <a:pos x="151" y="136"/>
                  </a:cxn>
                  <a:cxn ang="0">
                    <a:pos x="106" y="181"/>
                  </a:cxn>
                  <a:cxn ang="0">
                    <a:pos x="15" y="136"/>
                  </a:cxn>
                  <a:cxn ang="0">
                    <a:pos x="15" y="45"/>
                  </a:cxn>
                </a:cxnLst>
                <a:rect l="txL" t="txT" r="txR" b="txB"/>
                <a:pathLst>
                  <a:path w="158" h="181">
                    <a:moveTo>
                      <a:pt x="151" y="0"/>
                    </a:moveTo>
                    <a:cubicBezTo>
                      <a:pt x="154" y="53"/>
                      <a:pt x="158" y="106"/>
                      <a:pt x="151" y="136"/>
                    </a:cubicBezTo>
                    <a:cubicBezTo>
                      <a:pt x="144" y="166"/>
                      <a:pt x="129" y="181"/>
                      <a:pt x="106" y="181"/>
                    </a:cubicBezTo>
                    <a:cubicBezTo>
                      <a:pt x="83" y="181"/>
                      <a:pt x="30" y="159"/>
                      <a:pt x="15" y="136"/>
                    </a:cubicBezTo>
                    <a:cubicBezTo>
                      <a:pt x="0" y="113"/>
                      <a:pt x="7" y="79"/>
                      <a:pt x="15" y="45"/>
                    </a:cubicBezTo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771" name="Group 35"/>
            <p:cNvGrpSpPr/>
            <p:nvPr/>
          </p:nvGrpSpPr>
          <p:grpSpPr>
            <a:xfrm>
              <a:off x="703" y="2086"/>
              <a:ext cx="227" cy="618"/>
              <a:chOff x="703" y="2540"/>
              <a:chExt cx="227" cy="618"/>
            </a:xfrm>
          </p:grpSpPr>
          <p:sp>
            <p:nvSpPr>
              <p:cNvPr id="26775" name="Line 36"/>
              <p:cNvSpPr/>
              <p:nvPr/>
            </p:nvSpPr>
            <p:spPr>
              <a:xfrm>
                <a:off x="821" y="2540"/>
                <a:ext cx="0" cy="318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76" name="Rectangle 37"/>
              <p:cNvSpPr/>
              <p:nvPr/>
            </p:nvSpPr>
            <p:spPr>
              <a:xfrm>
                <a:off x="703" y="2840"/>
                <a:ext cx="227" cy="318"/>
              </a:xfrm>
              <a:prstGeom prst="rect">
                <a:avLst/>
              </a:prstGeom>
              <a:solidFill>
                <a:srgbClr val="000000"/>
              </a:solidFill>
              <a:ln w="412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772" name="Group 38"/>
            <p:cNvGrpSpPr/>
            <p:nvPr/>
          </p:nvGrpSpPr>
          <p:grpSpPr>
            <a:xfrm rot="5400000">
              <a:off x="806" y="1349"/>
              <a:ext cx="92" cy="353"/>
              <a:chOff x="2380" y="2205"/>
              <a:chExt cx="92" cy="353"/>
            </a:xfrm>
          </p:grpSpPr>
          <p:sp>
            <p:nvSpPr>
              <p:cNvPr id="26773" name="AutoShape 39"/>
              <p:cNvSpPr/>
              <p:nvPr/>
            </p:nvSpPr>
            <p:spPr>
              <a:xfrm>
                <a:off x="2381" y="2205"/>
                <a:ext cx="91" cy="18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74" name="AutoShape 40"/>
              <p:cNvSpPr/>
              <p:nvPr/>
            </p:nvSpPr>
            <p:spPr>
              <a:xfrm flipV="1">
                <a:off x="2380" y="2377"/>
                <a:ext cx="91" cy="181"/>
              </a:xfrm>
              <a:prstGeom prst="triangle">
                <a:avLst>
                  <a:gd name="adj" fmla="val 50551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41"/>
          <p:cNvGrpSpPr/>
          <p:nvPr/>
        </p:nvGrpSpPr>
        <p:grpSpPr>
          <a:xfrm>
            <a:off x="1576388" y="550863"/>
            <a:ext cx="1120775" cy="4043362"/>
            <a:chOff x="1519" y="300"/>
            <a:chExt cx="817" cy="2950"/>
          </a:xfrm>
        </p:grpSpPr>
        <p:grpSp>
          <p:nvGrpSpPr>
            <p:cNvPr id="26728" name="Group 42"/>
            <p:cNvGrpSpPr/>
            <p:nvPr/>
          </p:nvGrpSpPr>
          <p:grpSpPr>
            <a:xfrm>
              <a:off x="1519" y="2297"/>
              <a:ext cx="817" cy="953"/>
              <a:chOff x="1519" y="2751"/>
              <a:chExt cx="817" cy="953"/>
            </a:xfrm>
          </p:grpSpPr>
          <p:sp>
            <p:nvSpPr>
              <p:cNvPr id="26766" name="Rectangle 43" descr="横虚线"/>
              <p:cNvSpPr/>
              <p:nvPr/>
            </p:nvSpPr>
            <p:spPr>
              <a:xfrm>
                <a:off x="1519" y="3022"/>
                <a:ext cx="817" cy="681"/>
              </a:xfrm>
              <a:prstGeom prst="rect">
                <a:avLst/>
              </a:prstGeom>
              <a:pattFill prst="dashHorz">
                <a:fgClr>
                  <a:schemeClr val="accent1"/>
                </a:fgClr>
                <a:bgClr>
                  <a:schemeClr val="bg1"/>
                </a:bgClr>
              </a:pattFill>
              <a:ln w="508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67" name="Line 44"/>
              <p:cNvSpPr/>
              <p:nvPr/>
            </p:nvSpPr>
            <p:spPr>
              <a:xfrm>
                <a:off x="1519" y="2797"/>
                <a:ext cx="0" cy="907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8" name="Line 45"/>
              <p:cNvSpPr/>
              <p:nvPr/>
            </p:nvSpPr>
            <p:spPr>
              <a:xfrm>
                <a:off x="1519" y="3704"/>
                <a:ext cx="817" cy="0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9" name="Line 46"/>
              <p:cNvSpPr/>
              <p:nvPr/>
            </p:nvSpPr>
            <p:spPr>
              <a:xfrm flipV="1">
                <a:off x="2336" y="2751"/>
                <a:ext cx="0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729" name="Group 47"/>
            <p:cNvGrpSpPr/>
            <p:nvPr/>
          </p:nvGrpSpPr>
          <p:grpSpPr>
            <a:xfrm>
              <a:off x="1791" y="300"/>
              <a:ext cx="363" cy="1804"/>
              <a:chOff x="2880" y="583"/>
              <a:chExt cx="816" cy="2620"/>
            </a:xfrm>
          </p:grpSpPr>
          <p:sp>
            <p:nvSpPr>
              <p:cNvPr id="26736" name="Rectangle 48"/>
              <p:cNvSpPr/>
              <p:nvPr/>
            </p:nvSpPr>
            <p:spPr>
              <a:xfrm>
                <a:off x="2880" y="935"/>
                <a:ext cx="816" cy="1769"/>
              </a:xfrm>
              <a:prstGeom prst="rect">
                <a:avLst/>
              </a:prstGeom>
              <a:solidFill>
                <a:schemeClr val="accent1"/>
              </a:solidFill>
              <a:ln w="3175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37" name="Line 49"/>
              <p:cNvSpPr/>
              <p:nvPr/>
            </p:nvSpPr>
            <p:spPr>
              <a:xfrm>
                <a:off x="3300" y="799"/>
                <a:ext cx="0" cy="222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8" name="Oval 50"/>
              <p:cNvSpPr/>
              <p:nvPr/>
            </p:nvSpPr>
            <p:spPr>
              <a:xfrm>
                <a:off x="3188" y="583"/>
                <a:ext cx="227" cy="227"/>
              </a:xfrm>
              <a:prstGeom prst="ellipse">
                <a:avLst/>
              </a:prstGeom>
              <a:solidFill>
                <a:srgbClr val="FF6600"/>
              </a:solidFill>
              <a:ln w="412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39" name="Line 51"/>
              <p:cNvSpPr/>
              <p:nvPr/>
            </p:nvSpPr>
            <p:spPr>
              <a:xfrm>
                <a:off x="3116" y="1052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0" name="Line 52"/>
              <p:cNvSpPr/>
              <p:nvPr/>
            </p:nvSpPr>
            <p:spPr>
              <a:xfrm>
                <a:off x="3199" y="112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1" name="Line 53"/>
              <p:cNvSpPr/>
              <p:nvPr/>
            </p:nvSpPr>
            <p:spPr>
              <a:xfrm>
                <a:off x="3198" y="1176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2" name="Line 54"/>
              <p:cNvSpPr/>
              <p:nvPr/>
            </p:nvSpPr>
            <p:spPr>
              <a:xfrm>
                <a:off x="3197" y="1230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3" name="Line 55"/>
              <p:cNvSpPr/>
              <p:nvPr/>
            </p:nvSpPr>
            <p:spPr>
              <a:xfrm>
                <a:off x="3195" y="129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4" name="Line 56"/>
              <p:cNvSpPr/>
              <p:nvPr/>
            </p:nvSpPr>
            <p:spPr>
              <a:xfrm>
                <a:off x="3133" y="1353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5" name="Line 57"/>
              <p:cNvSpPr/>
              <p:nvPr/>
            </p:nvSpPr>
            <p:spPr>
              <a:xfrm>
                <a:off x="3207" y="14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6" name="Line 58"/>
              <p:cNvSpPr/>
              <p:nvPr/>
            </p:nvSpPr>
            <p:spPr>
              <a:xfrm>
                <a:off x="3206" y="14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7" name="Line 59"/>
              <p:cNvSpPr/>
              <p:nvPr/>
            </p:nvSpPr>
            <p:spPr>
              <a:xfrm>
                <a:off x="3205" y="15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8" name="Line 60"/>
              <p:cNvSpPr/>
              <p:nvPr/>
            </p:nvSpPr>
            <p:spPr>
              <a:xfrm>
                <a:off x="3203" y="15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49" name="Line 61"/>
              <p:cNvSpPr/>
              <p:nvPr/>
            </p:nvSpPr>
            <p:spPr>
              <a:xfrm>
                <a:off x="3141" y="16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0" name="Line 62"/>
              <p:cNvSpPr/>
              <p:nvPr/>
            </p:nvSpPr>
            <p:spPr>
              <a:xfrm>
                <a:off x="3209" y="17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1" name="Line 63"/>
              <p:cNvSpPr/>
              <p:nvPr/>
            </p:nvSpPr>
            <p:spPr>
              <a:xfrm>
                <a:off x="3208" y="17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2" name="Line 64"/>
              <p:cNvSpPr/>
              <p:nvPr/>
            </p:nvSpPr>
            <p:spPr>
              <a:xfrm>
                <a:off x="3207" y="18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3" name="Line 65"/>
              <p:cNvSpPr/>
              <p:nvPr/>
            </p:nvSpPr>
            <p:spPr>
              <a:xfrm>
                <a:off x="3205" y="18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4" name="Line 66"/>
              <p:cNvSpPr/>
              <p:nvPr/>
            </p:nvSpPr>
            <p:spPr>
              <a:xfrm>
                <a:off x="3143" y="19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5" name="Line 67"/>
              <p:cNvSpPr/>
              <p:nvPr/>
            </p:nvSpPr>
            <p:spPr>
              <a:xfrm>
                <a:off x="3197" y="20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6" name="Line 68"/>
              <p:cNvSpPr/>
              <p:nvPr/>
            </p:nvSpPr>
            <p:spPr>
              <a:xfrm>
                <a:off x="3196" y="207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7" name="Line 69"/>
              <p:cNvSpPr/>
              <p:nvPr/>
            </p:nvSpPr>
            <p:spPr>
              <a:xfrm>
                <a:off x="3195" y="212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8" name="Line 70"/>
              <p:cNvSpPr/>
              <p:nvPr/>
            </p:nvSpPr>
            <p:spPr>
              <a:xfrm>
                <a:off x="3193" y="218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59" name="Line 71"/>
              <p:cNvSpPr/>
              <p:nvPr/>
            </p:nvSpPr>
            <p:spPr>
              <a:xfrm>
                <a:off x="3131" y="2248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0" name="Line 72"/>
              <p:cNvSpPr/>
              <p:nvPr/>
            </p:nvSpPr>
            <p:spPr>
              <a:xfrm>
                <a:off x="3207" y="231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1" name="Line 73"/>
              <p:cNvSpPr/>
              <p:nvPr/>
            </p:nvSpPr>
            <p:spPr>
              <a:xfrm>
                <a:off x="3206" y="2364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2" name="Line 74"/>
              <p:cNvSpPr/>
              <p:nvPr/>
            </p:nvSpPr>
            <p:spPr>
              <a:xfrm>
                <a:off x="3205" y="24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3" name="Line 75"/>
              <p:cNvSpPr/>
              <p:nvPr/>
            </p:nvSpPr>
            <p:spPr>
              <a:xfrm>
                <a:off x="3203" y="248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4" name="Line 76"/>
              <p:cNvSpPr/>
              <p:nvPr/>
            </p:nvSpPr>
            <p:spPr>
              <a:xfrm>
                <a:off x="3141" y="2541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65" name="Freeform 77"/>
              <p:cNvSpPr/>
              <p:nvPr/>
            </p:nvSpPr>
            <p:spPr>
              <a:xfrm>
                <a:off x="3152" y="3022"/>
                <a:ext cx="158" cy="181"/>
              </a:xfrm>
              <a:custGeom>
                <a:avLst/>
                <a:gdLst>
                  <a:gd name="txL" fmla="*/ 0 w 158"/>
                  <a:gd name="txT" fmla="*/ 0 h 181"/>
                  <a:gd name="txR" fmla="*/ 158 w 158"/>
                  <a:gd name="txB" fmla="*/ 181 h 181"/>
                </a:gdLst>
                <a:ahLst/>
                <a:cxnLst>
                  <a:cxn ang="0">
                    <a:pos x="151" y="0"/>
                  </a:cxn>
                  <a:cxn ang="0">
                    <a:pos x="151" y="136"/>
                  </a:cxn>
                  <a:cxn ang="0">
                    <a:pos x="106" y="181"/>
                  </a:cxn>
                  <a:cxn ang="0">
                    <a:pos x="15" y="136"/>
                  </a:cxn>
                  <a:cxn ang="0">
                    <a:pos x="15" y="45"/>
                  </a:cxn>
                </a:cxnLst>
                <a:rect l="txL" t="txT" r="txR" b="txB"/>
                <a:pathLst>
                  <a:path w="158" h="181">
                    <a:moveTo>
                      <a:pt x="151" y="0"/>
                    </a:moveTo>
                    <a:cubicBezTo>
                      <a:pt x="154" y="53"/>
                      <a:pt x="158" y="106"/>
                      <a:pt x="151" y="136"/>
                    </a:cubicBezTo>
                    <a:cubicBezTo>
                      <a:pt x="144" y="166"/>
                      <a:pt x="129" y="181"/>
                      <a:pt x="106" y="181"/>
                    </a:cubicBezTo>
                    <a:cubicBezTo>
                      <a:pt x="83" y="181"/>
                      <a:pt x="30" y="159"/>
                      <a:pt x="15" y="136"/>
                    </a:cubicBezTo>
                    <a:cubicBezTo>
                      <a:pt x="0" y="113"/>
                      <a:pt x="7" y="79"/>
                      <a:pt x="15" y="45"/>
                    </a:cubicBezTo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730" name="Group 78"/>
            <p:cNvGrpSpPr/>
            <p:nvPr/>
          </p:nvGrpSpPr>
          <p:grpSpPr>
            <a:xfrm rot="5400000">
              <a:off x="1939" y="1037"/>
              <a:ext cx="92" cy="353"/>
              <a:chOff x="2380" y="2205"/>
              <a:chExt cx="92" cy="353"/>
            </a:xfrm>
          </p:grpSpPr>
          <p:sp>
            <p:nvSpPr>
              <p:cNvPr id="26734" name="AutoShape 79"/>
              <p:cNvSpPr/>
              <p:nvPr/>
            </p:nvSpPr>
            <p:spPr>
              <a:xfrm>
                <a:off x="2381" y="2205"/>
                <a:ext cx="91" cy="18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35" name="AutoShape 80"/>
              <p:cNvSpPr/>
              <p:nvPr/>
            </p:nvSpPr>
            <p:spPr>
              <a:xfrm flipV="1">
                <a:off x="2380" y="2377"/>
                <a:ext cx="91" cy="181"/>
              </a:xfrm>
              <a:prstGeom prst="triangle">
                <a:avLst>
                  <a:gd name="adj" fmla="val 50551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731" name="Group 81"/>
            <p:cNvGrpSpPr/>
            <p:nvPr/>
          </p:nvGrpSpPr>
          <p:grpSpPr>
            <a:xfrm>
              <a:off x="1837" y="2114"/>
              <a:ext cx="227" cy="618"/>
              <a:chOff x="703" y="2540"/>
              <a:chExt cx="227" cy="618"/>
            </a:xfrm>
          </p:grpSpPr>
          <p:sp>
            <p:nvSpPr>
              <p:cNvPr id="26732" name="Line 82"/>
              <p:cNvSpPr/>
              <p:nvPr/>
            </p:nvSpPr>
            <p:spPr>
              <a:xfrm>
                <a:off x="821" y="2540"/>
                <a:ext cx="0" cy="318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33" name="Rectangle 83"/>
              <p:cNvSpPr/>
              <p:nvPr/>
            </p:nvSpPr>
            <p:spPr>
              <a:xfrm>
                <a:off x="703" y="2840"/>
                <a:ext cx="227" cy="318"/>
              </a:xfrm>
              <a:prstGeom prst="rect">
                <a:avLst/>
              </a:prstGeom>
              <a:solidFill>
                <a:srgbClr val="000000"/>
              </a:solidFill>
              <a:ln w="412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8452" name="Line 84"/>
          <p:cNvSpPr/>
          <p:nvPr/>
        </p:nvSpPr>
        <p:spPr>
          <a:xfrm flipV="1">
            <a:off x="955675" y="2205038"/>
            <a:ext cx="1023938" cy="25400"/>
          </a:xfrm>
          <a:prstGeom prst="line">
            <a:avLst/>
          </a:prstGeom>
          <a:ln w="44450" cap="flat" cmpd="sng">
            <a:solidFill>
              <a:srgbClr val="FF0000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8453" name="Line 85"/>
          <p:cNvSpPr/>
          <p:nvPr/>
        </p:nvSpPr>
        <p:spPr>
          <a:xfrm flipH="1">
            <a:off x="395288" y="1793875"/>
            <a:ext cx="1554162" cy="0"/>
          </a:xfrm>
          <a:prstGeom prst="line">
            <a:avLst/>
          </a:prstGeom>
          <a:ln w="41275" cap="flat" cmpd="sng">
            <a:solidFill>
              <a:schemeClr val="accent2"/>
            </a:solidFill>
            <a:prstDash val="lgDash"/>
            <a:headEnd type="none" w="med" len="med"/>
            <a:tailEnd type="none" w="med" len="med"/>
          </a:ln>
        </p:spPr>
      </p:sp>
      <p:grpSp>
        <p:nvGrpSpPr>
          <p:cNvPr id="11" name="Group 86"/>
          <p:cNvGrpSpPr/>
          <p:nvPr/>
        </p:nvGrpSpPr>
        <p:grpSpPr>
          <a:xfrm>
            <a:off x="3070225" y="549275"/>
            <a:ext cx="1119188" cy="3732213"/>
            <a:chOff x="2608" y="299"/>
            <a:chExt cx="817" cy="2723"/>
          </a:xfrm>
        </p:grpSpPr>
        <p:grpSp>
          <p:nvGrpSpPr>
            <p:cNvPr id="26686" name="Group 87"/>
            <p:cNvGrpSpPr/>
            <p:nvPr/>
          </p:nvGrpSpPr>
          <p:grpSpPr>
            <a:xfrm>
              <a:off x="2608" y="2069"/>
              <a:ext cx="817" cy="953"/>
              <a:chOff x="1519" y="2751"/>
              <a:chExt cx="817" cy="953"/>
            </a:xfrm>
          </p:grpSpPr>
          <p:sp>
            <p:nvSpPr>
              <p:cNvPr id="26724" name="Rectangle 88" descr="横虚线"/>
              <p:cNvSpPr/>
              <p:nvPr/>
            </p:nvSpPr>
            <p:spPr>
              <a:xfrm>
                <a:off x="1519" y="3022"/>
                <a:ext cx="817" cy="681"/>
              </a:xfrm>
              <a:prstGeom prst="rect">
                <a:avLst/>
              </a:prstGeom>
              <a:pattFill prst="dashHorz">
                <a:fgClr>
                  <a:schemeClr val="accent1"/>
                </a:fgClr>
                <a:bgClr>
                  <a:schemeClr val="bg1"/>
                </a:bgClr>
              </a:pattFill>
              <a:ln w="508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725" name="Line 89"/>
              <p:cNvSpPr/>
              <p:nvPr/>
            </p:nvSpPr>
            <p:spPr>
              <a:xfrm>
                <a:off x="1519" y="2797"/>
                <a:ext cx="0" cy="907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6" name="Line 90"/>
              <p:cNvSpPr/>
              <p:nvPr/>
            </p:nvSpPr>
            <p:spPr>
              <a:xfrm>
                <a:off x="1519" y="3704"/>
                <a:ext cx="817" cy="0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7" name="Line 91"/>
              <p:cNvSpPr/>
              <p:nvPr/>
            </p:nvSpPr>
            <p:spPr>
              <a:xfrm flipV="1">
                <a:off x="2336" y="2751"/>
                <a:ext cx="0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87" name="Group 92"/>
            <p:cNvGrpSpPr/>
            <p:nvPr/>
          </p:nvGrpSpPr>
          <p:grpSpPr>
            <a:xfrm>
              <a:off x="2880" y="299"/>
              <a:ext cx="363" cy="1804"/>
              <a:chOff x="2880" y="583"/>
              <a:chExt cx="816" cy="2620"/>
            </a:xfrm>
          </p:grpSpPr>
          <p:sp>
            <p:nvSpPr>
              <p:cNvPr id="26694" name="Rectangle 93"/>
              <p:cNvSpPr/>
              <p:nvPr/>
            </p:nvSpPr>
            <p:spPr>
              <a:xfrm>
                <a:off x="2880" y="935"/>
                <a:ext cx="816" cy="1769"/>
              </a:xfrm>
              <a:prstGeom prst="rect">
                <a:avLst/>
              </a:prstGeom>
              <a:solidFill>
                <a:schemeClr val="accent1"/>
              </a:solidFill>
              <a:ln w="3175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695" name="Line 94"/>
              <p:cNvSpPr/>
              <p:nvPr/>
            </p:nvSpPr>
            <p:spPr>
              <a:xfrm>
                <a:off x="3300" y="799"/>
                <a:ext cx="0" cy="222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6" name="Oval 95"/>
              <p:cNvSpPr/>
              <p:nvPr/>
            </p:nvSpPr>
            <p:spPr>
              <a:xfrm>
                <a:off x="3188" y="583"/>
                <a:ext cx="227" cy="227"/>
              </a:xfrm>
              <a:prstGeom prst="ellipse">
                <a:avLst/>
              </a:prstGeom>
              <a:solidFill>
                <a:srgbClr val="FF6600"/>
              </a:solidFill>
              <a:ln w="412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697" name="Line 96"/>
              <p:cNvSpPr/>
              <p:nvPr/>
            </p:nvSpPr>
            <p:spPr>
              <a:xfrm>
                <a:off x="3116" y="1052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8" name="Line 97"/>
              <p:cNvSpPr/>
              <p:nvPr/>
            </p:nvSpPr>
            <p:spPr>
              <a:xfrm>
                <a:off x="3199" y="112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9" name="Line 98"/>
              <p:cNvSpPr/>
              <p:nvPr/>
            </p:nvSpPr>
            <p:spPr>
              <a:xfrm>
                <a:off x="3198" y="1176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0" name="Line 99"/>
              <p:cNvSpPr/>
              <p:nvPr/>
            </p:nvSpPr>
            <p:spPr>
              <a:xfrm>
                <a:off x="3197" y="1230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1" name="Line 100"/>
              <p:cNvSpPr/>
              <p:nvPr/>
            </p:nvSpPr>
            <p:spPr>
              <a:xfrm>
                <a:off x="3195" y="129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2" name="Line 101"/>
              <p:cNvSpPr/>
              <p:nvPr/>
            </p:nvSpPr>
            <p:spPr>
              <a:xfrm>
                <a:off x="3133" y="1353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3" name="Line 102"/>
              <p:cNvSpPr/>
              <p:nvPr/>
            </p:nvSpPr>
            <p:spPr>
              <a:xfrm>
                <a:off x="3207" y="14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4" name="Line 103"/>
              <p:cNvSpPr/>
              <p:nvPr/>
            </p:nvSpPr>
            <p:spPr>
              <a:xfrm>
                <a:off x="3206" y="14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5" name="Line 104"/>
              <p:cNvSpPr/>
              <p:nvPr/>
            </p:nvSpPr>
            <p:spPr>
              <a:xfrm>
                <a:off x="3205" y="15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6" name="Line 105"/>
              <p:cNvSpPr/>
              <p:nvPr/>
            </p:nvSpPr>
            <p:spPr>
              <a:xfrm>
                <a:off x="3203" y="15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7" name="Line 106"/>
              <p:cNvSpPr/>
              <p:nvPr/>
            </p:nvSpPr>
            <p:spPr>
              <a:xfrm>
                <a:off x="3141" y="16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8" name="Line 107"/>
              <p:cNvSpPr/>
              <p:nvPr/>
            </p:nvSpPr>
            <p:spPr>
              <a:xfrm>
                <a:off x="3209" y="17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09" name="Line 108"/>
              <p:cNvSpPr/>
              <p:nvPr/>
            </p:nvSpPr>
            <p:spPr>
              <a:xfrm>
                <a:off x="3208" y="17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0" name="Line 109"/>
              <p:cNvSpPr/>
              <p:nvPr/>
            </p:nvSpPr>
            <p:spPr>
              <a:xfrm>
                <a:off x="3207" y="18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1" name="Line 110"/>
              <p:cNvSpPr/>
              <p:nvPr/>
            </p:nvSpPr>
            <p:spPr>
              <a:xfrm>
                <a:off x="3205" y="18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2" name="Line 111"/>
              <p:cNvSpPr/>
              <p:nvPr/>
            </p:nvSpPr>
            <p:spPr>
              <a:xfrm>
                <a:off x="3143" y="19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3" name="Line 112"/>
              <p:cNvSpPr/>
              <p:nvPr/>
            </p:nvSpPr>
            <p:spPr>
              <a:xfrm>
                <a:off x="3197" y="20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4" name="Line 113"/>
              <p:cNvSpPr/>
              <p:nvPr/>
            </p:nvSpPr>
            <p:spPr>
              <a:xfrm>
                <a:off x="3196" y="207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5" name="Line 114"/>
              <p:cNvSpPr/>
              <p:nvPr/>
            </p:nvSpPr>
            <p:spPr>
              <a:xfrm>
                <a:off x="3195" y="212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6" name="Line 115"/>
              <p:cNvSpPr/>
              <p:nvPr/>
            </p:nvSpPr>
            <p:spPr>
              <a:xfrm>
                <a:off x="3193" y="218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7" name="Line 116"/>
              <p:cNvSpPr/>
              <p:nvPr/>
            </p:nvSpPr>
            <p:spPr>
              <a:xfrm>
                <a:off x="3131" y="2248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8" name="Line 117"/>
              <p:cNvSpPr/>
              <p:nvPr/>
            </p:nvSpPr>
            <p:spPr>
              <a:xfrm>
                <a:off x="3207" y="231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19" name="Line 118"/>
              <p:cNvSpPr/>
              <p:nvPr/>
            </p:nvSpPr>
            <p:spPr>
              <a:xfrm>
                <a:off x="3206" y="2364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0" name="Line 119"/>
              <p:cNvSpPr/>
              <p:nvPr/>
            </p:nvSpPr>
            <p:spPr>
              <a:xfrm>
                <a:off x="3205" y="24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1" name="Line 120"/>
              <p:cNvSpPr/>
              <p:nvPr/>
            </p:nvSpPr>
            <p:spPr>
              <a:xfrm>
                <a:off x="3203" y="248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2" name="Line 121"/>
              <p:cNvSpPr/>
              <p:nvPr/>
            </p:nvSpPr>
            <p:spPr>
              <a:xfrm>
                <a:off x="3141" y="2541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723" name="Freeform 122"/>
              <p:cNvSpPr/>
              <p:nvPr/>
            </p:nvSpPr>
            <p:spPr>
              <a:xfrm>
                <a:off x="3152" y="3022"/>
                <a:ext cx="158" cy="181"/>
              </a:xfrm>
              <a:custGeom>
                <a:avLst/>
                <a:gdLst>
                  <a:gd name="txL" fmla="*/ 0 w 158"/>
                  <a:gd name="txT" fmla="*/ 0 h 181"/>
                  <a:gd name="txR" fmla="*/ 158 w 158"/>
                  <a:gd name="txB" fmla="*/ 181 h 181"/>
                </a:gdLst>
                <a:ahLst/>
                <a:cxnLst>
                  <a:cxn ang="0">
                    <a:pos x="151" y="0"/>
                  </a:cxn>
                  <a:cxn ang="0">
                    <a:pos x="151" y="136"/>
                  </a:cxn>
                  <a:cxn ang="0">
                    <a:pos x="106" y="181"/>
                  </a:cxn>
                  <a:cxn ang="0">
                    <a:pos x="15" y="136"/>
                  </a:cxn>
                  <a:cxn ang="0">
                    <a:pos x="15" y="45"/>
                  </a:cxn>
                </a:cxnLst>
                <a:rect l="txL" t="txT" r="txR" b="txB"/>
                <a:pathLst>
                  <a:path w="158" h="181">
                    <a:moveTo>
                      <a:pt x="151" y="0"/>
                    </a:moveTo>
                    <a:cubicBezTo>
                      <a:pt x="154" y="53"/>
                      <a:pt x="158" y="106"/>
                      <a:pt x="151" y="136"/>
                    </a:cubicBezTo>
                    <a:cubicBezTo>
                      <a:pt x="144" y="166"/>
                      <a:pt x="129" y="181"/>
                      <a:pt x="106" y="181"/>
                    </a:cubicBezTo>
                    <a:cubicBezTo>
                      <a:pt x="83" y="181"/>
                      <a:pt x="30" y="159"/>
                      <a:pt x="15" y="136"/>
                    </a:cubicBezTo>
                    <a:cubicBezTo>
                      <a:pt x="0" y="113"/>
                      <a:pt x="7" y="79"/>
                      <a:pt x="15" y="45"/>
                    </a:cubicBezTo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688" name="Group 123"/>
            <p:cNvGrpSpPr/>
            <p:nvPr/>
          </p:nvGrpSpPr>
          <p:grpSpPr>
            <a:xfrm rot="5400000">
              <a:off x="3010" y="759"/>
              <a:ext cx="92" cy="353"/>
              <a:chOff x="2380" y="2205"/>
              <a:chExt cx="92" cy="353"/>
            </a:xfrm>
          </p:grpSpPr>
          <p:sp>
            <p:nvSpPr>
              <p:cNvPr id="26692" name="AutoShape 124"/>
              <p:cNvSpPr/>
              <p:nvPr/>
            </p:nvSpPr>
            <p:spPr>
              <a:xfrm>
                <a:off x="2381" y="2205"/>
                <a:ext cx="91" cy="18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693" name="AutoShape 125"/>
              <p:cNvSpPr/>
              <p:nvPr/>
            </p:nvSpPr>
            <p:spPr>
              <a:xfrm flipV="1">
                <a:off x="2380" y="2377"/>
                <a:ext cx="91" cy="181"/>
              </a:xfrm>
              <a:prstGeom prst="triangle">
                <a:avLst>
                  <a:gd name="adj" fmla="val 50551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689" name="Group 126"/>
            <p:cNvGrpSpPr/>
            <p:nvPr/>
          </p:nvGrpSpPr>
          <p:grpSpPr>
            <a:xfrm>
              <a:off x="2926" y="2113"/>
              <a:ext cx="227" cy="618"/>
              <a:chOff x="703" y="2540"/>
              <a:chExt cx="227" cy="618"/>
            </a:xfrm>
          </p:grpSpPr>
          <p:sp>
            <p:nvSpPr>
              <p:cNvPr id="26690" name="Line 127"/>
              <p:cNvSpPr/>
              <p:nvPr/>
            </p:nvSpPr>
            <p:spPr>
              <a:xfrm>
                <a:off x="821" y="2540"/>
                <a:ext cx="0" cy="318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91" name="Rectangle 128"/>
              <p:cNvSpPr/>
              <p:nvPr/>
            </p:nvSpPr>
            <p:spPr>
              <a:xfrm>
                <a:off x="703" y="2840"/>
                <a:ext cx="227" cy="318"/>
              </a:xfrm>
              <a:prstGeom prst="rect">
                <a:avLst/>
              </a:prstGeom>
              <a:solidFill>
                <a:srgbClr val="000000"/>
              </a:solidFill>
              <a:ln w="412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8497" name="Line 129"/>
          <p:cNvSpPr/>
          <p:nvPr/>
        </p:nvSpPr>
        <p:spPr>
          <a:xfrm flipH="1" flipV="1">
            <a:off x="2268538" y="1412875"/>
            <a:ext cx="1223962" cy="0"/>
          </a:xfrm>
          <a:prstGeom prst="line">
            <a:avLst/>
          </a:prstGeom>
          <a:ln w="41275" cap="flat" cmpd="sng">
            <a:solidFill>
              <a:schemeClr val="accent2"/>
            </a:solidFill>
            <a:prstDash val="lgDash"/>
            <a:headEnd type="none" w="med" len="med"/>
            <a:tailEnd type="none" w="med" len="med"/>
          </a:ln>
        </p:spPr>
      </p:sp>
      <p:grpSp>
        <p:nvGrpSpPr>
          <p:cNvPr id="16" name="Group 130"/>
          <p:cNvGrpSpPr/>
          <p:nvPr/>
        </p:nvGrpSpPr>
        <p:grpSpPr>
          <a:xfrm>
            <a:off x="4749800" y="550863"/>
            <a:ext cx="1119188" cy="3419475"/>
            <a:chOff x="3833" y="300"/>
            <a:chExt cx="817" cy="2495"/>
          </a:xfrm>
        </p:grpSpPr>
        <p:grpSp>
          <p:nvGrpSpPr>
            <p:cNvPr id="26644" name="Group 131"/>
            <p:cNvGrpSpPr/>
            <p:nvPr/>
          </p:nvGrpSpPr>
          <p:grpSpPr>
            <a:xfrm>
              <a:off x="3833" y="1842"/>
              <a:ext cx="817" cy="953"/>
              <a:chOff x="1519" y="2751"/>
              <a:chExt cx="817" cy="953"/>
            </a:xfrm>
          </p:grpSpPr>
          <p:sp>
            <p:nvSpPr>
              <p:cNvPr id="26682" name="Rectangle 132" descr="横虚线"/>
              <p:cNvSpPr/>
              <p:nvPr/>
            </p:nvSpPr>
            <p:spPr>
              <a:xfrm>
                <a:off x="1519" y="3022"/>
                <a:ext cx="817" cy="681"/>
              </a:xfrm>
              <a:prstGeom prst="rect">
                <a:avLst/>
              </a:prstGeom>
              <a:pattFill prst="dashHorz">
                <a:fgClr>
                  <a:schemeClr val="accent1"/>
                </a:fgClr>
                <a:bgClr>
                  <a:schemeClr val="bg1"/>
                </a:bgClr>
              </a:pattFill>
              <a:ln w="508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683" name="Line 133"/>
              <p:cNvSpPr/>
              <p:nvPr/>
            </p:nvSpPr>
            <p:spPr>
              <a:xfrm>
                <a:off x="1519" y="2797"/>
                <a:ext cx="0" cy="907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4" name="Line 134"/>
              <p:cNvSpPr/>
              <p:nvPr/>
            </p:nvSpPr>
            <p:spPr>
              <a:xfrm>
                <a:off x="1519" y="3704"/>
                <a:ext cx="817" cy="0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5" name="Line 135"/>
              <p:cNvSpPr/>
              <p:nvPr/>
            </p:nvSpPr>
            <p:spPr>
              <a:xfrm flipV="1">
                <a:off x="2336" y="2751"/>
                <a:ext cx="0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6645" name="Group 136"/>
            <p:cNvGrpSpPr/>
            <p:nvPr/>
          </p:nvGrpSpPr>
          <p:grpSpPr>
            <a:xfrm>
              <a:off x="4105" y="300"/>
              <a:ext cx="363" cy="1804"/>
              <a:chOff x="2880" y="583"/>
              <a:chExt cx="816" cy="2620"/>
            </a:xfrm>
          </p:grpSpPr>
          <p:sp>
            <p:nvSpPr>
              <p:cNvPr id="26652" name="Rectangle 137"/>
              <p:cNvSpPr/>
              <p:nvPr/>
            </p:nvSpPr>
            <p:spPr>
              <a:xfrm>
                <a:off x="2880" y="935"/>
                <a:ext cx="816" cy="1769"/>
              </a:xfrm>
              <a:prstGeom prst="rect">
                <a:avLst/>
              </a:prstGeom>
              <a:solidFill>
                <a:schemeClr val="accent1"/>
              </a:solidFill>
              <a:ln w="3175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653" name="Line 138"/>
              <p:cNvSpPr/>
              <p:nvPr/>
            </p:nvSpPr>
            <p:spPr>
              <a:xfrm>
                <a:off x="3300" y="799"/>
                <a:ext cx="0" cy="222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54" name="Oval 139"/>
              <p:cNvSpPr/>
              <p:nvPr/>
            </p:nvSpPr>
            <p:spPr>
              <a:xfrm>
                <a:off x="3188" y="583"/>
                <a:ext cx="227" cy="227"/>
              </a:xfrm>
              <a:prstGeom prst="ellipse">
                <a:avLst/>
              </a:prstGeom>
              <a:solidFill>
                <a:srgbClr val="FF6600"/>
              </a:solidFill>
              <a:ln w="412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655" name="Line 140"/>
              <p:cNvSpPr/>
              <p:nvPr/>
            </p:nvSpPr>
            <p:spPr>
              <a:xfrm>
                <a:off x="3116" y="1052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56" name="Line 141"/>
              <p:cNvSpPr/>
              <p:nvPr/>
            </p:nvSpPr>
            <p:spPr>
              <a:xfrm>
                <a:off x="3199" y="112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57" name="Line 142"/>
              <p:cNvSpPr/>
              <p:nvPr/>
            </p:nvSpPr>
            <p:spPr>
              <a:xfrm>
                <a:off x="3198" y="1176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58" name="Line 143"/>
              <p:cNvSpPr/>
              <p:nvPr/>
            </p:nvSpPr>
            <p:spPr>
              <a:xfrm>
                <a:off x="3197" y="1230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59" name="Line 144"/>
              <p:cNvSpPr/>
              <p:nvPr/>
            </p:nvSpPr>
            <p:spPr>
              <a:xfrm>
                <a:off x="3195" y="129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0" name="Line 145"/>
              <p:cNvSpPr/>
              <p:nvPr/>
            </p:nvSpPr>
            <p:spPr>
              <a:xfrm>
                <a:off x="3133" y="1353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1" name="Line 146"/>
              <p:cNvSpPr/>
              <p:nvPr/>
            </p:nvSpPr>
            <p:spPr>
              <a:xfrm>
                <a:off x="3207" y="14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2" name="Line 147"/>
              <p:cNvSpPr/>
              <p:nvPr/>
            </p:nvSpPr>
            <p:spPr>
              <a:xfrm>
                <a:off x="3206" y="14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3" name="Line 148"/>
              <p:cNvSpPr/>
              <p:nvPr/>
            </p:nvSpPr>
            <p:spPr>
              <a:xfrm>
                <a:off x="3205" y="15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4" name="Line 149"/>
              <p:cNvSpPr/>
              <p:nvPr/>
            </p:nvSpPr>
            <p:spPr>
              <a:xfrm>
                <a:off x="3203" y="15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5" name="Line 150"/>
              <p:cNvSpPr/>
              <p:nvPr/>
            </p:nvSpPr>
            <p:spPr>
              <a:xfrm>
                <a:off x="3141" y="16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6" name="Line 151"/>
              <p:cNvSpPr/>
              <p:nvPr/>
            </p:nvSpPr>
            <p:spPr>
              <a:xfrm>
                <a:off x="3209" y="17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7" name="Line 152"/>
              <p:cNvSpPr/>
              <p:nvPr/>
            </p:nvSpPr>
            <p:spPr>
              <a:xfrm>
                <a:off x="3208" y="17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8" name="Line 153"/>
              <p:cNvSpPr/>
              <p:nvPr/>
            </p:nvSpPr>
            <p:spPr>
              <a:xfrm>
                <a:off x="3207" y="18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69" name="Line 154"/>
              <p:cNvSpPr/>
              <p:nvPr/>
            </p:nvSpPr>
            <p:spPr>
              <a:xfrm>
                <a:off x="3205" y="18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0" name="Line 155"/>
              <p:cNvSpPr/>
              <p:nvPr/>
            </p:nvSpPr>
            <p:spPr>
              <a:xfrm>
                <a:off x="3143" y="19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1" name="Line 156"/>
              <p:cNvSpPr/>
              <p:nvPr/>
            </p:nvSpPr>
            <p:spPr>
              <a:xfrm>
                <a:off x="3197" y="20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2" name="Line 157"/>
              <p:cNvSpPr/>
              <p:nvPr/>
            </p:nvSpPr>
            <p:spPr>
              <a:xfrm>
                <a:off x="3196" y="207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3" name="Line 158"/>
              <p:cNvSpPr/>
              <p:nvPr/>
            </p:nvSpPr>
            <p:spPr>
              <a:xfrm>
                <a:off x="3195" y="212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4" name="Line 159"/>
              <p:cNvSpPr/>
              <p:nvPr/>
            </p:nvSpPr>
            <p:spPr>
              <a:xfrm>
                <a:off x="3193" y="218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5" name="Line 160"/>
              <p:cNvSpPr/>
              <p:nvPr/>
            </p:nvSpPr>
            <p:spPr>
              <a:xfrm>
                <a:off x="3131" y="2248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6" name="Line 161"/>
              <p:cNvSpPr/>
              <p:nvPr/>
            </p:nvSpPr>
            <p:spPr>
              <a:xfrm>
                <a:off x="3207" y="231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7" name="Line 162"/>
              <p:cNvSpPr/>
              <p:nvPr/>
            </p:nvSpPr>
            <p:spPr>
              <a:xfrm>
                <a:off x="3206" y="2364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8" name="Line 163"/>
              <p:cNvSpPr/>
              <p:nvPr/>
            </p:nvSpPr>
            <p:spPr>
              <a:xfrm>
                <a:off x="3205" y="24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79" name="Line 164"/>
              <p:cNvSpPr/>
              <p:nvPr/>
            </p:nvSpPr>
            <p:spPr>
              <a:xfrm>
                <a:off x="3203" y="248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0" name="Line 165"/>
              <p:cNvSpPr/>
              <p:nvPr/>
            </p:nvSpPr>
            <p:spPr>
              <a:xfrm>
                <a:off x="3141" y="2541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81" name="Freeform 166"/>
              <p:cNvSpPr/>
              <p:nvPr/>
            </p:nvSpPr>
            <p:spPr>
              <a:xfrm>
                <a:off x="3152" y="3022"/>
                <a:ext cx="158" cy="181"/>
              </a:xfrm>
              <a:custGeom>
                <a:avLst/>
                <a:gdLst>
                  <a:gd name="txL" fmla="*/ 0 w 158"/>
                  <a:gd name="txT" fmla="*/ 0 h 181"/>
                  <a:gd name="txR" fmla="*/ 158 w 158"/>
                  <a:gd name="txB" fmla="*/ 181 h 181"/>
                </a:gdLst>
                <a:ahLst/>
                <a:cxnLst>
                  <a:cxn ang="0">
                    <a:pos x="151" y="0"/>
                  </a:cxn>
                  <a:cxn ang="0">
                    <a:pos x="151" y="136"/>
                  </a:cxn>
                  <a:cxn ang="0">
                    <a:pos x="106" y="181"/>
                  </a:cxn>
                  <a:cxn ang="0">
                    <a:pos x="15" y="136"/>
                  </a:cxn>
                  <a:cxn ang="0">
                    <a:pos x="15" y="45"/>
                  </a:cxn>
                </a:cxnLst>
                <a:rect l="txL" t="txT" r="txR" b="txB"/>
                <a:pathLst>
                  <a:path w="158" h="181">
                    <a:moveTo>
                      <a:pt x="151" y="0"/>
                    </a:moveTo>
                    <a:cubicBezTo>
                      <a:pt x="154" y="53"/>
                      <a:pt x="158" y="106"/>
                      <a:pt x="151" y="136"/>
                    </a:cubicBezTo>
                    <a:cubicBezTo>
                      <a:pt x="144" y="166"/>
                      <a:pt x="129" y="181"/>
                      <a:pt x="106" y="181"/>
                    </a:cubicBezTo>
                    <a:cubicBezTo>
                      <a:pt x="83" y="181"/>
                      <a:pt x="30" y="159"/>
                      <a:pt x="15" y="136"/>
                    </a:cubicBezTo>
                    <a:cubicBezTo>
                      <a:pt x="0" y="113"/>
                      <a:pt x="7" y="79"/>
                      <a:pt x="15" y="45"/>
                    </a:cubicBezTo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646" name="Group 167"/>
            <p:cNvGrpSpPr/>
            <p:nvPr/>
          </p:nvGrpSpPr>
          <p:grpSpPr>
            <a:xfrm rot="5400000">
              <a:off x="4235" y="759"/>
              <a:ext cx="92" cy="353"/>
              <a:chOff x="2380" y="2205"/>
              <a:chExt cx="92" cy="353"/>
            </a:xfrm>
          </p:grpSpPr>
          <p:sp>
            <p:nvSpPr>
              <p:cNvPr id="26650" name="AutoShape 168"/>
              <p:cNvSpPr/>
              <p:nvPr/>
            </p:nvSpPr>
            <p:spPr>
              <a:xfrm>
                <a:off x="2381" y="2205"/>
                <a:ext cx="91" cy="18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651" name="AutoShape 169"/>
              <p:cNvSpPr/>
              <p:nvPr/>
            </p:nvSpPr>
            <p:spPr>
              <a:xfrm flipV="1">
                <a:off x="2380" y="2377"/>
                <a:ext cx="91" cy="181"/>
              </a:xfrm>
              <a:prstGeom prst="triangle">
                <a:avLst>
                  <a:gd name="adj" fmla="val 50551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647" name="Group 170"/>
            <p:cNvGrpSpPr/>
            <p:nvPr/>
          </p:nvGrpSpPr>
          <p:grpSpPr>
            <a:xfrm>
              <a:off x="4151" y="2113"/>
              <a:ext cx="227" cy="618"/>
              <a:chOff x="703" y="2540"/>
              <a:chExt cx="227" cy="618"/>
            </a:xfrm>
          </p:grpSpPr>
          <p:sp>
            <p:nvSpPr>
              <p:cNvPr id="26648" name="Line 171"/>
              <p:cNvSpPr/>
              <p:nvPr/>
            </p:nvSpPr>
            <p:spPr>
              <a:xfrm>
                <a:off x="821" y="2540"/>
                <a:ext cx="0" cy="318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6649" name="Rectangle 172"/>
              <p:cNvSpPr/>
              <p:nvPr/>
            </p:nvSpPr>
            <p:spPr>
              <a:xfrm>
                <a:off x="703" y="2840"/>
                <a:ext cx="227" cy="318"/>
              </a:xfrm>
              <a:prstGeom prst="rect">
                <a:avLst/>
              </a:prstGeom>
              <a:solidFill>
                <a:srgbClr val="000000"/>
              </a:solidFill>
              <a:ln w="412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8541" name="Text Box 173"/>
          <p:cNvSpPr txBox="1"/>
          <p:nvPr/>
        </p:nvSpPr>
        <p:spPr>
          <a:xfrm>
            <a:off x="250825" y="4652963"/>
            <a:ext cx="1582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结论：</a:t>
            </a:r>
          </a:p>
        </p:txBody>
      </p:sp>
      <p:sp>
        <p:nvSpPr>
          <p:cNvPr id="58542" name="Text Box 174"/>
          <p:cNvSpPr txBox="1"/>
          <p:nvPr/>
        </p:nvSpPr>
        <p:spPr>
          <a:xfrm>
            <a:off x="1547813" y="4724400"/>
            <a:ext cx="72723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、浸在液体中的物体所受的浮力与</a:t>
            </a:r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物体排开液体的体积</a:t>
            </a:r>
            <a:r>
              <a:rPr lang="zh-CN" altLang="en-US" sz="2800" b="1" dirty="0">
                <a:latin typeface="Arial" panose="020B0604020202020204" pitchFamily="34" charset="0"/>
              </a:rPr>
              <a:t>有关；</a:t>
            </a:r>
          </a:p>
        </p:txBody>
      </p:sp>
      <p:sp>
        <p:nvSpPr>
          <p:cNvPr id="58543" name="Text Box 175"/>
          <p:cNvSpPr txBox="1"/>
          <p:nvPr/>
        </p:nvSpPr>
        <p:spPr>
          <a:xfrm>
            <a:off x="1547813" y="5661025"/>
            <a:ext cx="72723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、</a:t>
            </a:r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浸没</a:t>
            </a:r>
            <a:r>
              <a:rPr lang="zh-CN" altLang="en-US" sz="2800" b="1" dirty="0">
                <a:latin typeface="Arial" panose="020B0604020202020204" pitchFamily="34" charset="0"/>
              </a:rPr>
              <a:t>在液体中的物体所受的浮力与物体在液体中的深度无关。</a:t>
            </a:r>
          </a:p>
        </p:txBody>
      </p:sp>
      <p:sp>
        <p:nvSpPr>
          <p:cNvPr id="58544" name="Text Box 176"/>
          <p:cNvSpPr txBox="1"/>
          <p:nvPr/>
        </p:nvSpPr>
        <p:spPr>
          <a:xfrm>
            <a:off x="6084888" y="1557338"/>
            <a:ext cx="2881312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物体排开液体的体积即指物体浸在液体中的体积。不一定等于物体的体积。</a:t>
            </a:r>
          </a:p>
        </p:txBody>
      </p:sp>
      <p:sp>
        <p:nvSpPr>
          <p:cNvPr id="58545" name="Text Box 177"/>
          <p:cNvSpPr txBox="1"/>
          <p:nvPr/>
        </p:nvSpPr>
        <p:spPr>
          <a:xfrm>
            <a:off x="6300788" y="765175"/>
            <a:ext cx="1584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注意：</a:t>
            </a:r>
          </a:p>
        </p:txBody>
      </p:sp>
      <p:sp>
        <p:nvSpPr>
          <p:cNvPr id="58546" name="Line 178"/>
          <p:cNvSpPr/>
          <p:nvPr/>
        </p:nvSpPr>
        <p:spPr>
          <a:xfrm flipV="1">
            <a:off x="1879600" y="2205038"/>
            <a:ext cx="1671638" cy="0"/>
          </a:xfrm>
          <a:prstGeom prst="line">
            <a:avLst/>
          </a:prstGeom>
          <a:ln w="44450" cap="flat" cmpd="sng">
            <a:solidFill>
              <a:srgbClr val="FF0000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8547" name="Line 179"/>
          <p:cNvSpPr/>
          <p:nvPr/>
        </p:nvSpPr>
        <p:spPr>
          <a:xfrm flipV="1">
            <a:off x="3851275" y="2174875"/>
            <a:ext cx="1368425" cy="25400"/>
          </a:xfrm>
          <a:prstGeom prst="line">
            <a:avLst/>
          </a:prstGeom>
          <a:ln w="44450" cap="flat" cmpd="sng">
            <a:solidFill>
              <a:srgbClr val="FF0000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8548" name="Line 180"/>
          <p:cNvSpPr/>
          <p:nvPr/>
        </p:nvSpPr>
        <p:spPr>
          <a:xfrm flipH="1" flipV="1">
            <a:off x="3924300" y="1412875"/>
            <a:ext cx="1223963" cy="0"/>
          </a:xfrm>
          <a:prstGeom prst="line">
            <a:avLst/>
          </a:prstGeom>
          <a:ln w="41275" cap="flat" cmpd="sng">
            <a:solidFill>
              <a:schemeClr val="accent2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8549" name="Rectangle 181"/>
          <p:cNvSpPr/>
          <p:nvPr/>
        </p:nvSpPr>
        <p:spPr>
          <a:xfrm>
            <a:off x="1993900" y="3659188"/>
            <a:ext cx="342900" cy="258762"/>
          </a:xfrm>
          <a:prstGeom prst="rect">
            <a:avLst/>
          </a:prstGeom>
          <a:solidFill>
            <a:srgbClr val="FF66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8550" name="Rectangle 182"/>
          <p:cNvSpPr/>
          <p:nvPr/>
        </p:nvSpPr>
        <p:spPr>
          <a:xfrm>
            <a:off x="3482975" y="3429000"/>
            <a:ext cx="368300" cy="474663"/>
          </a:xfrm>
          <a:prstGeom prst="rect">
            <a:avLst/>
          </a:prstGeom>
          <a:solidFill>
            <a:srgbClr val="FF66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92315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84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4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5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84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5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85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85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585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8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85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58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85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8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8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85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85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7" dur="500"/>
                                        <p:tgtEl>
                                          <p:spTgt spid="585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541" grpId="0"/>
      <p:bldP spid="58542" grpId="0"/>
      <p:bldP spid="58543" grpId="0"/>
      <p:bldP spid="58544" grpId="0"/>
      <p:bldP spid="58545" grpId="0"/>
      <p:bldP spid="58549" grpId="0" animBg="1"/>
      <p:bldP spid="585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5288" y="693738"/>
            <a:ext cx="509587" cy="3295650"/>
            <a:chOff x="657" y="300"/>
            <a:chExt cx="372" cy="2404"/>
          </a:xfrm>
        </p:grpSpPr>
        <p:grpSp>
          <p:nvGrpSpPr>
            <p:cNvPr id="5219" name="Group 3"/>
            <p:cNvGrpSpPr/>
            <p:nvPr/>
          </p:nvGrpSpPr>
          <p:grpSpPr>
            <a:xfrm>
              <a:off x="657" y="300"/>
              <a:ext cx="363" cy="1804"/>
              <a:chOff x="2880" y="583"/>
              <a:chExt cx="816" cy="2620"/>
            </a:xfrm>
          </p:grpSpPr>
          <p:sp>
            <p:nvSpPr>
              <p:cNvPr id="5226" name="Rectangle 4"/>
              <p:cNvSpPr/>
              <p:nvPr/>
            </p:nvSpPr>
            <p:spPr>
              <a:xfrm>
                <a:off x="2880" y="935"/>
                <a:ext cx="816" cy="1769"/>
              </a:xfrm>
              <a:prstGeom prst="rect">
                <a:avLst/>
              </a:prstGeom>
              <a:solidFill>
                <a:schemeClr val="accent1"/>
              </a:solidFill>
              <a:ln w="3175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227" name="Line 5"/>
              <p:cNvSpPr/>
              <p:nvPr/>
            </p:nvSpPr>
            <p:spPr>
              <a:xfrm>
                <a:off x="3300" y="799"/>
                <a:ext cx="0" cy="222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28" name="Oval 6"/>
              <p:cNvSpPr/>
              <p:nvPr/>
            </p:nvSpPr>
            <p:spPr>
              <a:xfrm>
                <a:off x="3188" y="583"/>
                <a:ext cx="227" cy="227"/>
              </a:xfrm>
              <a:prstGeom prst="ellipse">
                <a:avLst/>
              </a:prstGeom>
              <a:solidFill>
                <a:srgbClr val="FF6600"/>
              </a:solidFill>
              <a:ln w="412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229" name="Line 7"/>
              <p:cNvSpPr/>
              <p:nvPr/>
            </p:nvSpPr>
            <p:spPr>
              <a:xfrm>
                <a:off x="3116" y="1052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0" name="Line 8"/>
              <p:cNvSpPr/>
              <p:nvPr/>
            </p:nvSpPr>
            <p:spPr>
              <a:xfrm>
                <a:off x="3199" y="112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1" name="Line 9"/>
              <p:cNvSpPr/>
              <p:nvPr/>
            </p:nvSpPr>
            <p:spPr>
              <a:xfrm>
                <a:off x="3198" y="1176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2" name="Line 10"/>
              <p:cNvSpPr/>
              <p:nvPr/>
            </p:nvSpPr>
            <p:spPr>
              <a:xfrm>
                <a:off x="3197" y="1230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3" name="Line 11"/>
              <p:cNvSpPr/>
              <p:nvPr/>
            </p:nvSpPr>
            <p:spPr>
              <a:xfrm>
                <a:off x="3195" y="129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4" name="Line 12"/>
              <p:cNvSpPr/>
              <p:nvPr/>
            </p:nvSpPr>
            <p:spPr>
              <a:xfrm>
                <a:off x="3133" y="1353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5" name="Line 13"/>
              <p:cNvSpPr/>
              <p:nvPr/>
            </p:nvSpPr>
            <p:spPr>
              <a:xfrm>
                <a:off x="3207" y="14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6" name="Line 14"/>
              <p:cNvSpPr/>
              <p:nvPr/>
            </p:nvSpPr>
            <p:spPr>
              <a:xfrm>
                <a:off x="3206" y="14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7" name="Line 15"/>
              <p:cNvSpPr/>
              <p:nvPr/>
            </p:nvSpPr>
            <p:spPr>
              <a:xfrm>
                <a:off x="3205" y="15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8" name="Line 16"/>
              <p:cNvSpPr/>
              <p:nvPr/>
            </p:nvSpPr>
            <p:spPr>
              <a:xfrm>
                <a:off x="3203" y="15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39" name="Line 17"/>
              <p:cNvSpPr/>
              <p:nvPr/>
            </p:nvSpPr>
            <p:spPr>
              <a:xfrm>
                <a:off x="3141" y="16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0" name="Line 18"/>
              <p:cNvSpPr/>
              <p:nvPr/>
            </p:nvSpPr>
            <p:spPr>
              <a:xfrm>
                <a:off x="3209" y="17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1" name="Line 19"/>
              <p:cNvSpPr/>
              <p:nvPr/>
            </p:nvSpPr>
            <p:spPr>
              <a:xfrm>
                <a:off x="3208" y="17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2" name="Line 20"/>
              <p:cNvSpPr/>
              <p:nvPr/>
            </p:nvSpPr>
            <p:spPr>
              <a:xfrm>
                <a:off x="3207" y="18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3" name="Line 21"/>
              <p:cNvSpPr/>
              <p:nvPr/>
            </p:nvSpPr>
            <p:spPr>
              <a:xfrm>
                <a:off x="3205" y="18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4" name="Line 22"/>
              <p:cNvSpPr/>
              <p:nvPr/>
            </p:nvSpPr>
            <p:spPr>
              <a:xfrm>
                <a:off x="3143" y="19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5" name="Line 23"/>
              <p:cNvSpPr/>
              <p:nvPr/>
            </p:nvSpPr>
            <p:spPr>
              <a:xfrm>
                <a:off x="3197" y="20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6" name="Line 24"/>
              <p:cNvSpPr/>
              <p:nvPr/>
            </p:nvSpPr>
            <p:spPr>
              <a:xfrm>
                <a:off x="3196" y="207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7" name="Line 25"/>
              <p:cNvSpPr/>
              <p:nvPr/>
            </p:nvSpPr>
            <p:spPr>
              <a:xfrm>
                <a:off x="3195" y="212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8" name="Line 26"/>
              <p:cNvSpPr/>
              <p:nvPr/>
            </p:nvSpPr>
            <p:spPr>
              <a:xfrm>
                <a:off x="3193" y="218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49" name="Line 27"/>
              <p:cNvSpPr/>
              <p:nvPr/>
            </p:nvSpPr>
            <p:spPr>
              <a:xfrm>
                <a:off x="3131" y="2248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50" name="Line 28"/>
              <p:cNvSpPr/>
              <p:nvPr/>
            </p:nvSpPr>
            <p:spPr>
              <a:xfrm>
                <a:off x="3207" y="231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51" name="Line 29"/>
              <p:cNvSpPr/>
              <p:nvPr/>
            </p:nvSpPr>
            <p:spPr>
              <a:xfrm>
                <a:off x="3206" y="2364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52" name="Line 30"/>
              <p:cNvSpPr/>
              <p:nvPr/>
            </p:nvSpPr>
            <p:spPr>
              <a:xfrm>
                <a:off x="3205" y="24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53" name="Line 31"/>
              <p:cNvSpPr/>
              <p:nvPr/>
            </p:nvSpPr>
            <p:spPr>
              <a:xfrm>
                <a:off x="3203" y="248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54" name="Line 32"/>
              <p:cNvSpPr/>
              <p:nvPr/>
            </p:nvSpPr>
            <p:spPr>
              <a:xfrm>
                <a:off x="3141" y="2541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55" name="Freeform 33"/>
              <p:cNvSpPr/>
              <p:nvPr/>
            </p:nvSpPr>
            <p:spPr>
              <a:xfrm>
                <a:off x="3152" y="3022"/>
                <a:ext cx="158" cy="181"/>
              </a:xfrm>
              <a:custGeom>
                <a:avLst/>
                <a:gdLst>
                  <a:gd name="txL" fmla="*/ 0 w 158"/>
                  <a:gd name="txT" fmla="*/ 0 h 181"/>
                  <a:gd name="txR" fmla="*/ 158 w 158"/>
                  <a:gd name="txB" fmla="*/ 181 h 181"/>
                </a:gdLst>
                <a:ahLst/>
                <a:cxnLst>
                  <a:cxn ang="0">
                    <a:pos x="151" y="0"/>
                  </a:cxn>
                  <a:cxn ang="0">
                    <a:pos x="151" y="136"/>
                  </a:cxn>
                  <a:cxn ang="0">
                    <a:pos x="106" y="181"/>
                  </a:cxn>
                  <a:cxn ang="0">
                    <a:pos x="15" y="136"/>
                  </a:cxn>
                  <a:cxn ang="0">
                    <a:pos x="15" y="45"/>
                  </a:cxn>
                </a:cxnLst>
                <a:rect l="txL" t="txT" r="txR" b="txB"/>
                <a:pathLst>
                  <a:path w="158" h="181">
                    <a:moveTo>
                      <a:pt x="151" y="0"/>
                    </a:moveTo>
                    <a:cubicBezTo>
                      <a:pt x="154" y="53"/>
                      <a:pt x="158" y="106"/>
                      <a:pt x="151" y="136"/>
                    </a:cubicBezTo>
                    <a:cubicBezTo>
                      <a:pt x="144" y="166"/>
                      <a:pt x="129" y="181"/>
                      <a:pt x="106" y="181"/>
                    </a:cubicBezTo>
                    <a:cubicBezTo>
                      <a:pt x="83" y="181"/>
                      <a:pt x="30" y="159"/>
                      <a:pt x="15" y="136"/>
                    </a:cubicBezTo>
                    <a:cubicBezTo>
                      <a:pt x="0" y="113"/>
                      <a:pt x="7" y="79"/>
                      <a:pt x="15" y="45"/>
                    </a:cubicBezTo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220" name="Group 34"/>
            <p:cNvGrpSpPr/>
            <p:nvPr/>
          </p:nvGrpSpPr>
          <p:grpSpPr>
            <a:xfrm>
              <a:off x="703" y="2086"/>
              <a:ext cx="227" cy="618"/>
              <a:chOff x="703" y="2540"/>
              <a:chExt cx="227" cy="618"/>
            </a:xfrm>
          </p:grpSpPr>
          <p:sp>
            <p:nvSpPr>
              <p:cNvPr id="5224" name="Line 35"/>
              <p:cNvSpPr/>
              <p:nvPr/>
            </p:nvSpPr>
            <p:spPr>
              <a:xfrm>
                <a:off x="821" y="2540"/>
                <a:ext cx="0" cy="318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25" name="Rectangle 36"/>
              <p:cNvSpPr/>
              <p:nvPr/>
            </p:nvSpPr>
            <p:spPr>
              <a:xfrm>
                <a:off x="703" y="2840"/>
                <a:ext cx="227" cy="318"/>
              </a:xfrm>
              <a:prstGeom prst="rect">
                <a:avLst/>
              </a:prstGeom>
              <a:solidFill>
                <a:srgbClr val="000000"/>
              </a:solidFill>
              <a:ln w="412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221" name="Group 37"/>
            <p:cNvGrpSpPr/>
            <p:nvPr/>
          </p:nvGrpSpPr>
          <p:grpSpPr>
            <a:xfrm rot="5400000">
              <a:off x="806" y="1349"/>
              <a:ext cx="92" cy="353"/>
              <a:chOff x="2380" y="2205"/>
              <a:chExt cx="92" cy="353"/>
            </a:xfrm>
          </p:grpSpPr>
          <p:sp>
            <p:nvSpPr>
              <p:cNvPr id="5222" name="AutoShape 38"/>
              <p:cNvSpPr/>
              <p:nvPr/>
            </p:nvSpPr>
            <p:spPr>
              <a:xfrm>
                <a:off x="2381" y="2205"/>
                <a:ext cx="91" cy="18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223" name="AutoShape 39"/>
              <p:cNvSpPr/>
              <p:nvPr/>
            </p:nvSpPr>
            <p:spPr>
              <a:xfrm flipV="1">
                <a:off x="2380" y="2377"/>
                <a:ext cx="91" cy="181"/>
              </a:xfrm>
              <a:prstGeom prst="triangle">
                <a:avLst>
                  <a:gd name="adj" fmla="val 50551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9432" name="Line 40"/>
          <p:cNvSpPr/>
          <p:nvPr/>
        </p:nvSpPr>
        <p:spPr>
          <a:xfrm flipH="1">
            <a:off x="2555875" y="1749425"/>
            <a:ext cx="1511300" cy="0"/>
          </a:xfrm>
          <a:prstGeom prst="line">
            <a:avLst/>
          </a:prstGeom>
          <a:ln w="41275" cap="flat" cmpd="sng">
            <a:solidFill>
              <a:schemeClr val="accent2"/>
            </a:solidFill>
            <a:prstDash val="lgDash"/>
            <a:headEnd type="none" w="med" len="med"/>
            <a:tailEnd type="none" w="med" len="med"/>
          </a:ln>
        </p:spPr>
      </p:sp>
      <p:grpSp>
        <p:nvGrpSpPr>
          <p:cNvPr id="6" name="Group 41"/>
          <p:cNvGrpSpPr/>
          <p:nvPr/>
        </p:nvGrpSpPr>
        <p:grpSpPr>
          <a:xfrm>
            <a:off x="1692275" y="692150"/>
            <a:ext cx="1119188" cy="3732213"/>
            <a:chOff x="2608" y="299"/>
            <a:chExt cx="817" cy="2723"/>
          </a:xfrm>
        </p:grpSpPr>
        <p:grpSp>
          <p:nvGrpSpPr>
            <p:cNvPr id="5177" name="Group 42"/>
            <p:cNvGrpSpPr/>
            <p:nvPr/>
          </p:nvGrpSpPr>
          <p:grpSpPr>
            <a:xfrm>
              <a:off x="2608" y="2069"/>
              <a:ext cx="817" cy="953"/>
              <a:chOff x="1519" y="2751"/>
              <a:chExt cx="817" cy="953"/>
            </a:xfrm>
          </p:grpSpPr>
          <p:sp>
            <p:nvSpPr>
              <p:cNvPr id="5215" name="Rectangle 43" descr="横虚线"/>
              <p:cNvSpPr/>
              <p:nvPr/>
            </p:nvSpPr>
            <p:spPr>
              <a:xfrm>
                <a:off x="1519" y="3022"/>
                <a:ext cx="817" cy="681"/>
              </a:xfrm>
              <a:prstGeom prst="rect">
                <a:avLst/>
              </a:prstGeom>
              <a:pattFill prst="dashHorz">
                <a:fgClr>
                  <a:schemeClr val="accent1"/>
                </a:fgClr>
                <a:bgClr>
                  <a:schemeClr val="bg1"/>
                </a:bgClr>
              </a:pattFill>
              <a:ln w="508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216" name="Line 44"/>
              <p:cNvSpPr/>
              <p:nvPr/>
            </p:nvSpPr>
            <p:spPr>
              <a:xfrm>
                <a:off x="1519" y="2797"/>
                <a:ext cx="0" cy="907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17" name="Line 45"/>
              <p:cNvSpPr/>
              <p:nvPr/>
            </p:nvSpPr>
            <p:spPr>
              <a:xfrm>
                <a:off x="1519" y="3704"/>
                <a:ext cx="817" cy="0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18" name="Line 46"/>
              <p:cNvSpPr/>
              <p:nvPr/>
            </p:nvSpPr>
            <p:spPr>
              <a:xfrm flipV="1">
                <a:off x="2336" y="2751"/>
                <a:ext cx="0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5178" name="Group 47"/>
            <p:cNvGrpSpPr/>
            <p:nvPr/>
          </p:nvGrpSpPr>
          <p:grpSpPr>
            <a:xfrm>
              <a:off x="2880" y="299"/>
              <a:ext cx="363" cy="1804"/>
              <a:chOff x="2880" y="583"/>
              <a:chExt cx="816" cy="2620"/>
            </a:xfrm>
          </p:grpSpPr>
          <p:sp>
            <p:nvSpPr>
              <p:cNvPr id="5185" name="Rectangle 48"/>
              <p:cNvSpPr/>
              <p:nvPr/>
            </p:nvSpPr>
            <p:spPr>
              <a:xfrm>
                <a:off x="2880" y="935"/>
                <a:ext cx="816" cy="1769"/>
              </a:xfrm>
              <a:prstGeom prst="rect">
                <a:avLst/>
              </a:prstGeom>
              <a:solidFill>
                <a:schemeClr val="accent1"/>
              </a:solidFill>
              <a:ln w="3175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86" name="Line 49"/>
              <p:cNvSpPr/>
              <p:nvPr/>
            </p:nvSpPr>
            <p:spPr>
              <a:xfrm>
                <a:off x="3300" y="799"/>
                <a:ext cx="0" cy="222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87" name="Oval 50"/>
              <p:cNvSpPr/>
              <p:nvPr/>
            </p:nvSpPr>
            <p:spPr>
              <a:xfrm>
                <a:off x="3188" y="583"/>
                <a:ext cx="227" cy="227"/>
              </a:xfrm>
              <a:prstGeom prst="ellipse">
                <a:avLst/>
              </a:prstGeom>
              <a:solidFill>
                <a:srgbClr val="FF6600"/>
              </a:solidFill>
              <a:ln w="412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88" name="Line 51"/>
              <p:cNvSpPr/>
              <p:nvPr/>
            </p:nvSpPr>
            <p:spPr>
              <a:xfrm>
                <a:off x="3116" y="1052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89" name="Line 52"/>
              <p:cNvSpPr/>
              <p:nvPr/>
            </p:nvSpPr>
            <p:spPr>
              <a:xfrm>
                <a:off x="3199" y="112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0" name="Line 53"/>
              <p:cNvSpPr/>
              <p:nvPr/>
            </p:nvSpPr>
            <p:spPr>
              <a:xfrm>
                <a:off x="3198" y="1176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1" name="Line 54"/>
              <p:cNvSpPr/>
              <p:nvPr/>
            </p:nvSpPr>
            <p:spPr>
              <a:xfrm>
                <a:off x="3197" y="1230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2" name="Line 55"/>
              <p:cNvSpPr/>
              <p:nvPr/>
            </p:nvSpPr>
            <p:spPr>
              <a:xfrm>
                <a:off x="3195" y="129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3" name="Line 56"/>
              <p:cNvSpPr/>
              <p:nvPr/>
            </p:nvSpPr>
            <p:spPr>
              <a:xfrm>
                <a:off x="3133" y="1353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4" name="Line 57"/>
              <p:cNvSpPr/>
              <p:nvPr/>
            </p:nvSpPr>
            <p:spPr>
              <a:xfrm>
                <a:off x="3207" y="14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5" name="Line 58"/>
              <p:cNvSpPr/>
              <p:nvPr/>
            </p:nvSpPr>
            <p:spPr>
              <a:xfrm>
                <a:off x="3206" y="14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6" name="Line 59"/>
              <p:cNvSpPr/>
              <p:nvPr/>
            </p:nvSpPr>
            <p:spPr>
              <a:xfrm>
                <a:off x="3205" y="15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7" name="Line 60"/>
              <p:cNvSpPr/>
              <p:nvPr/>
            </p:nvSpPr>
            <p:spPr>
              <a:xfrm>
                <a:off x="3203" y="15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8" name="Line 61"/>
              <p:cNvSpPr/>
              <p:nvPr/>
            </p:nvSpPr>
            <p:spPr>
              <a:xfrm>
                <a:off x="3141" y="16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99" name="Line 62"/>
              <p:cNvSpPr/>
              <p:nvPr/>
            </p:nvSpPr>
            <p:spPr>
              <a:xfrm>
                <a:off x="3209" y="17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0" name="Line 63"/>
              <p:cNvSpPr/>
              <p:nvPr/>
            </p:nvSpPr>
            <p:spPr>
              <a:xfrm>
                <a:off x="3208" y="17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1" name="Line 64"/>
              <p:cNvSpPr/>
              <p:nvPr/>
            </p:nvSpPr>
            <p:spPr>
              <a:xfrm>
                <a:off x="3207" y="18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2" name="Line 65"/>
              <p:cNvSpPr/>
              <p:nvPr/>
            </p:nvSpPr>
            <p:spPr>
              <a:xfrm>
                <a:off x="3205" y="18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3" name="Line 66"/>
              <p:cNvSpPr/>
              <p:nvPr/>
            </p:nvSpPr>
            <p:spPr>
              <a:xfrm>
                <a:off x="3143" y="19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4" name="Line 67"/>
              <p:cNvSpPr/>
              <p:nvPr/>
            </p:nvSpPr>
            <p:spPr>
              <a:xfrm>
                <a:off x="3197" y="20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5" name="Line 68"/>
              <p:cNvSpPr/>
              <p:nvPr/>
            </p:nvSpPr>
            <p:spPr>
              <a:xfrm>
                <a:off x="3196" y="207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6" name="Line 69"/>
              <p:cNvSpPr/>
              <p:nvPr/>
            </p:nvSpPr>
            <p:spPr>
              <a:xfrm>
                <a:off x="3195" y="212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7" name="Line 70"/>
              <p:cNvSpPr/>
              <p:nvPr/>
            </p:nvSpPr>
            <p:spPr>
              <a:xfrm>
                <a:off x="3193" y="218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8" name="Line 71"/>
              <p:cNvSpPr/>
              <p:nvPr/>
            </p:nvSpPr>
            <p:spPr>
              <a:xfrm>
                <a:off x="3131" y="2248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09" name="Line 72"/>
              <p:cNvSpPr/>
              <p:nvPr/>
            </p:nvSpPr>
            <p:spPr>
              <a:xfrm>
                <a:off x="3207" y="231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10" name="Line 73"/>
              <p:cNvSpPr/>
              <p:nvPr/>
            </p:nvSpPr>
            <p:spPr>
              <a:xfrm>
                <a:off x="3206" y="2364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11" name="Line 74"/>
              <p:cNvSpPr/>
              <p:nvPr/>
            </p:nvSpPr>
            <p:spPr>
              <a:xfrm>
                <a:off x="3205" y="24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12" name="Line 75"/>
              <p:cNvSpPr/>
              <p:nvPr/>
            </p:nvSpPr>
            <p:spPr>
              <a:xfrm>
                <a:off x="3203" y="248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13" name="Line 76"/>
              <p:cNvSpPr/>
              <p:nvPr/>
            </p:nvSpPr>
            <p:spPr>
              <a:xfrm>
                <a:off x="3141" y="2541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214" name="Freeform 77"/>
              <p:cNvSpPr/>
              <p:nvPr/>
            </p:nvSpPr>
            <p:spPr>
              <a:xfrm>
                <a:off x="3152" y="3022"/>
                <a:ext cx="158" cy="181"/>
              </a:xfrm>
              <a:custGeom>
                <a:avLst/>
                <a:gdLst>
                  <a:gd name="txL" fmla="*/ 0 w 158"/>
                  <a:gd name="txT" fmla="*/ 0 h 181"/>
                  <a:gd name="txR" fmla="*/ 158 w 158"/>
                  <a:gd name="txB" fmla="*/ 181 h 181"/>
                </a:gdLst>
                <a:ahLst/>
                <a:cxnLst>
                  <a:cxn ang="0">
                    <a:pos x="151" y="0"/>
                  </a:cxn>
                  <a:cxn ang="0">
                    <a:pos x="151" y="136"/>
                  </a:cxn>
                  <a:cxn ang="0">
                    <a:pos x="106" y="181"/>
                  </a:cxn>
                  <a:cxn ang="0">
                    <a:pos x="15" y="136"/>
                  </a:cxn>
                  <a:cxn ang="0">
                    <a:pos x="15" y="45"/>
                  </a:cxn>
                </a:cxnLst>
                <a:rect l="txL" t="txT" r="txR" b="txB"/>
                <a:pathLst>
                  <a:path w="158" h="181">
                    <a:moveTo>
                      <a:pt x="151" y="0"/>
                    </a:moveTo>
                    <a:cubicBezTo>
                      <a:pt x="154" y="53"/>
                      <a:pt x="158" y="106"/>
                      <a:pt x="151" y="136"/>
                    </a:cubicBezTo>
                    <a:cubicBezTo>
                      <a:pt x="144" y="166"/>
                      <a:pt x="129" y="181"/>
                      <a:pt x="106" y="181"/>
                    </a:cubicBezTo>
                    <a:cubicBezTo>
                      <a:pt x="83" y="181"/>
                      <a:pt x="30" y="159"/>
                      <a:pt x="15" y="136"/>
                    </a:cubicBezTo>
                    <a:cubicBezTo>
                      <a:pt x="0" y="113"/>
                      <a:pt x="7" y="79"/>
                      <a:pt x="15" y="45"/>
                    </a:cubicBezTo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179" name="Group 78"/>
            <p:cNvGrpSpPr/>
            <p:nvPr/>
          </p:nvGrpSpPr>
          <p:grpSpPr>
            <a:xfrm rot="5400000">
              <a:off x="3010" y="759"/>
              <a:ext cx="92" cy="353"/>
              <a:chOff x="2380" y="2205"/>
              <a:chExt cx="92" cy="353"/>
            </a:xfrm>
          </p:grpSpPr>
          <p:sp>
            <p:nvSpPr>
              <p:cNvPr id="5183" name="AutoShape 79"/>
              <p:cNvSpPr/>
              <p:nvPr/>
            </p:nvSpPr>
            <p:spPr>
              <a:xfrm>
                <a:off x="2381" y="2205"/>
                <a:ext cx="91" cy="18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84" name="AutoShape 80"/>
              <p:cNvSpPr/>
              <p:nvPr/>
            </p:nvSpPr>
            <p:spPr>
              <a:xfrm flipV="1">
                <a:off x="2380" y="2377"/>
                <a:ext cx="91" cy="181"/>
              </a:xfrm>
              <a:prstGeom prst="triangle">
                <a:avLst>
                  <a:gd name="adj" fmla="val 50551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180" name="Group 81"/>
            <p:cNvGrpSpPr/>
            <p:nvPr/>
          </p:nvGrpSpPr>
          <p:grpSpPr>
            <a:xfrm>
              <a:off x="2926" y="2113"/>
              <a:ext cx="227" cy="618"/>
              <a:chOff x="703" y="2540"/>
              <a:chExt cx="227" cy="618"/>
            </a:xfrm>
          </p:grpSpPr>
          <p:sp>
            <p:nvSpPr>
              <p:cNvPr id="5181" name="Line 82"/>
              <p:cNvSpPr/>
              <p:nvPr/>
            </p:nvSpPr>
            <p:spPr>
              <a:xfrm>
                <a:off x="821" y="2540"/>
                <a:ext cx="0" cy="318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82" name="Rectangle 83"/>
              <p:cNvSpPr/>
              <p:nvPr/>
            </p:nvSpPr>
            <p:spPr>
              <a:xfrm>
                <a:off x="703" y="2840"/>
                <a:ext cx="227" cy="318"/>
              </a:xfrm>
              <a:prstGeom prst="rect">
                <a:avLst/>
              </a:prstGeom>
              <a:solidFill>
                <a:srgbClr val="000000"/>
              </a:solidFill>
              <a:ln w="412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9476" name="Line 84"/>
          <p:cNvSpPr/>
          <p:nvPr/>
        </p:nvSpPr>
        <p:spPr>
          <a:xfrm flipH="1">
            <a:off x="395288" y="1555750"/>
            <a:ext cx="1655762" cy="7938"/>
          </a:xfrm>
          <a:prstGeom prst="line">
            <a:avLst/>
          </a:prstGeom>
          <a:ln w="41275" cap="flat" cmpd="sng">
            <a:solidFill>
              <a:schemeClr val="accent2"/>
            </a:solidFill>
            <a:prstDash val="lgDash"/>
            <a:headEnd type="none" w="med" len="med"/>
            <a:tailEnd type="none" w="med" len="med"/>
          </a:ln>
        </p:spPr>
      </p:sp>
      <p:grpSp>
        <p:nvGrpSpPr>
          <p:cNvPr id="11" name="Group 85"/>
          <p:cNvGrpSpPr/>
          <p:nvPr/>
        </p:nvGrpSpPr>
        <p:grpSpPr>
          <a:xfrm>
            <a:off x="3419475" y="692150"/>
            <a:ext cx="1119188" cy="3732213"/>
            <a:chOff x="2154" y="269"/>
            <a:chExt cx="705" cy="2351"/>
          </a:xfrm>
        </p:grpSpPr>
        <p:grpSp>
          <p:nvGrpSpPr>
            <p:cNvPr id="5135" name="Group 86"/>
            <p:cNvGrpSpPr/>
            <p:nvPr/>
          </p:nvGrpSpPr>
          <p:grpSpPr>
            <a:xfrm>
              <a:off x="2154" y="1797"/>
              <a:ext cx="705" cy="823"/>
              <a:chOff x="1519" y="2751"/>
              <a:chExt cx="817" cy="953"/>
            </a:xfrm>
          </p:grpSpPr>
          <p:sp>
            <p:nvSpPr>
              <p:cNvPr id="5173" name="Rectangle 87" descr="横虚线"/>
              <p:cNvSpPr/>
              <p:nvPr/>
            </p:nvSpPr>
            <p:spPr>
              <a:xfrm>
                <a:off x="1519" y="3022"/>
                <a:ext cx="817" cy="681"/>
              </a:xfrm>
              <a:prstGeom prst="rect">
                <a:avLst/>
              </a:prstGeom>
              <a:pattFill prst="dashHorz">
                <a:fgClr>
                  <a:schemeClr val="accent1"/>
                </a:fgClr>
                <a:bgClr>
                  <a:schemeClr val="bg1"/>
                </a:bgClr>
              </a:pattFill>
              <a:ln w="508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74" name="Line 88"/>
              <p:cNvSpPr/>
              <p:nvPr/>
            </p:nvSpPr>
            <p:spPr>
              <a:xfrm>
                <a:off x="1519" y="2797"/>
                <a:ext cx="0" cy="907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5" name="Line 89"/>
              <p:cNvSpPr/>
              <p:nvPr/>
            </p:nvSpPr>
            <p:spPr>
              <a:xfrm>
                <a:off x="1519" y="3704"/>
                <a:ext cx="817" cy="0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6" name="Line 90"/>
              <p:cNvSpPr/>
              <p:nvPr/>
            </p:nvSpPr>
            <p:spPr>
              <a:xfrm flipV="1">
                <a:off x="2336" y="2751"/>
                <a:ext cx="0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5136" name="Group 91"/>
            <p:cNvGrpSpPr/>
            <p:nvPr/>
          </p:nvGrpSpPr>
          <p:grpSpPr>
            <a:xfrm>
              <a:off x="2389" y="269"/>
              <a:ext cx="313" cy="1558"/>
              <a:chOff x="2880" y="583"/>
              <a:chExt cx="816" cy="2620"/>
            </a:xfrm>
          </p:grpSpPr>
          <p:sp>
            <p:nvSpPr>
              <p:cNvPr id="5143" name="Rectangle 92"/>
              <p:cNvSpPr/>
              <p:nvPr/>
            </p:nvSpPr>
            <p:spPr>
              <a:xfrm>
                <a:off x="2880" y="935"/>
                <a:ext cx="816" cy="1769"/>
              </a:xfrm>
              <a:prstGeom prst="rect">
                <a:avLst/>
              </a:prstGeom>
              <a:solidFill>
                <a:schemeClr val="accent1"/>
              </a:solidFill>
              <a:ln w="31750" cap="flat" cmpd="sng">
                <a:solidFill>
                  <a:srgbClr val="FF66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44" name="Line 93"/>
              <p:cNvSpPr/>
              <p:nvPr/>
            </p:nvSpPr>
            <p:spPr>
              <a:xfrm>
                <a:off x="3300" y="799"/>
                <a:ext cx="0" cy="2223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45" name="Oval 94"/>
              <p:cNvSpPr/>
              <p:nvPr/>
            </p:nvSpPr>
            <p:spPr>
              <a:xfrm>
                <a:off x="3188" y="583"/>
                <a:ext cx="227" cy="227"/>
              </a:xfrm>
              <a:prstGeom prst="ellipse">
                <a:avLst/>
              </a:prstGeom>
              <a:solidFill>
                <a:srgbClr val="FF6600"/>
              </a:solidFill>
              <a:ln w="412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46" name="Line 95"/>
              <p:cNvSpPr/>
              <p:nvPr/>
            </p:nvSpPr>
            <p:spPr>
              <a:xfrm>
                <a:off x="3116" y="1052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47" name="Line 96"/>
              <p:cNvSpPr/>
              <p:nvPr/>
            </p:nvSpPr>
            <p:spPr>
              <a:xfrm>
                <a:off x="3199" y="112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48" name="Line 97"/>
              <p:cNvSpPr/>
              <p:nvPr/>
            </p:nvSpPr>
            <p:spPr>
              <a:xfrm>
                <a:off x="3198" y="1176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49" name="Line 98"/>
              <p:cNvSpPr/>
              <p:nvPr/>
            </p:nvSpPr>
            <p:spPr>
              <a:xfrm>
                <a:off x="3197" y="1230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0" name="Line 99"/>
              <p:cNvSpPr/>
              <p:nvPr/>
            </p:nvSpPr>
            <p:spPr>
              <a:xfrm>
                <a:off x="3195" y="1293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1" name="Line 100"/>
              <p:cNvSpPr/>
              <p:nvPr/>
            </p:nvSpPr>
            <p:spPr>
              <a:xfrm>
                <a:off x="3133" y="1353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2" name="Line 101"/>
              <p:cNvSpPr/>
              <p:nvPr/>
            </p:nvSpPr>
            <p:spPr>
              <a:xfrm>
                <a:off x="3207" y="14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3" name="Line 102"/>
              <p:cNvSpPr/>
              <p:nvPr/>
            </p:nvSpPr>
            <p:spPr>
              <a:xfrm>
                <a:off x="3206" y="14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4" name="Line 103"/>
              <p:cNvSpPr/>
              <p:nvPr/>
            </p:nvSpPr>
            <p:spPr>
              <a:xfrm>
                <a:off x="3205" y="15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5" name="Line 104"/>
              <p:cNvSpPr/>
              <p:nvPr/>
            </p:nvSpPr>
            <p:spPr>
              <a:xfrm>
                <a:off x="3203" y="15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6" name="Line 105"/>
              <p:cNvSpPr/>
              <p:nvPr/>
            </p:nvSpPr>
            <p:spPr>
              <a:xfrm>
                <a:off x="3141" y="16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7" name="Line 106"/>
              <p:cNvSpPr/>
              <p:nvPr/>
            </p:nvSpPr>
            <p:spPr>
              <a:xfrm>
                <a:off x="3209" y="171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8" name="Line 107"/>
              <p:cNvSpPr/>
              <p:nvPr/>
            </p:nvSpPr>
            <p:spPr>
              <a:xfrm>
                <a:off x="3208" y="176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59" name="Line 108"/>
              <p:cNvSpPr/>
              <p:nvPr/>
            </p:nvSpPr>
            <p:spPr>
              <a:xfrm>
                <a:off x="3207" y="1822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0" name="Line 109"/>
              <p:cNvSpPr/>
              <p:nvPr/>
            </p:nvSpPr>
            <p:spPr>
              <a:xfrm>
                <a:off x="3205" y="188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1" name="Line 110"/>
              <p:cNvSpPr/>
              <p:nvPr/>
            </p:nvSpPr>
            <p:spPr>
              <a:xfrm>
                <a:off x="3143" y="1945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2" name="Line 111"/>
              <p:cNvSpPr/>
              <p:nvPr/>
            </p:nvSpPr>
            <p:spPr>
              <a:xfrm>
                <a:off x="3197" y="20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3" name="Line 112"/>
              <p:cNvSpPr/>
              <p:nvPr/>
            </p:nvSpPr>
            <p:spPr>
              <a:xfrm>
                <a:off x="3196" y="207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4" name="Line 113"/>
              <p:cNvSpPr/>
              <p:nvPr/>
            </p:nvSpPr>
            <p:spPr>
              <a:xfrm>
                <a:off x="3195" y="2125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5" name="Line 114"/>
              <p:cNvSpPr/>
              <p:nvPr/>
            </p:nvSpPr>
            <p:spPr>
              <a:xfrm>
                <a:off x="3193" y="218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6" name="Line 115"/>
              <p:cNvSpPr/>
              <p:nvPr/>
            </p:nvSpPr>
            <p:spPr>
              <a:xfrm>
                <a:off x="3131" y="2248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7" name="Line 116"/>
              <p:cNvSpPr/>
              <p:nvPr/>
            </p:nvSpPr>
            <p:spPr>
              <a:xfrm>
                <a:off x="3207" y="231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8" name="Line 117"/>
              <p:cNvSpPr/>
              <p:nvPr/>
            </p:nvSpPr>
            <p:spPr>
              <a:xfrm>
                <a:off x="3206" y="2364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69" name="Line 118"/>
              <p:cNvSpPr/>
              <p:nvPr/>
            </p:nvSpPr>
            <p:spPr>
              <a:xfrm>
                <a:off x="3205" y="2418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0" name="Line 119"/>
              <p:cNvSpPr/>
              <p:nvPr/>
            </p:nvSpPr>
            <p:spPr>
              <a:xfrm>
                <a:off x="3203" y="2481"/>
                <a:ext cx="181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1" name="Line 120"/>
              <p:cNvSpPr/>
              <p:nvPr/>
            </p:nvSpPr>
            <p:spPr>
              <a:xfrm>
                <a:off x="3141" y="2541"/>
                <a:ext cx="34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72" name="Freeform 121"/>
              <p:cNvSpPr/>
              <p:nvPr/>
            </p:nvSpPr>
            <p:spPr>
              <a:xfrm>
                <a:off x="3152" y="3022"/>
                <a:ext cx="158" cy="181"/>
              </a:xfrm>
              <a:custGeom>
                <a:avLst/>
                <a:gdLst>
                  <a:gd name="txL" fmla="*/ 0 w 158"/>
                  <a:gd name="txT" fmla="*/ 0 h 181"/>
                  <a:gd name="txR" fmla="*/ 158 w 158"/>
                  <a:gd name="txB" fmla="*/ 181 h 181"/>
                </a:gdLst>
                <a:ahLst/>
                <a:cxnLst>
                  <a:cxn ang="0">
                    <a:pos x="151" y="0"/>
                  </a:cxn>
                  <a:cxn ang="0">
                    <a:pos x="151" y="136"/>
                  </a:cxn>
                  <a:cxn ang="0">
                    <a:pos x="106" y="181"/>
                  </a:cxn>
                  <a:cxn ang="0">
                    <a:pos x="15" y="136"/>
                  </a:cxn>
                  <a:cxn ang="0">
                    <a:pos x="15" y="45"/>
                  </a:cxn>
                </a:cxnLst>
                <a:rect l="txL" t="txT" r="txR" b="txB"/>
                <a:pathLst>
                  <a:path w="158" h="181">
                    <a:moveTo>
                      <a:pt x="151" y="0"/>
                    </a:moveTo>
                    <a:cubicBezTo>
                      <a:pt x="154" y="53"/>
                      <a:pt x="158" y="106"/>
                      <a:pt x="151" y="136"/>
                    </a:cubicBezTo>
                    <a:cubicBezTo>
                      <a:pt x="144" y="166"/>
                      <a:pt x="129" y="181"/>
                      <a:pt x="106" y="181"/>
                    </a:cubicBezTo>
                    <a:cubicBezTo>
                      <a:pt x="83" y="181"/>
                      <a:pt x="30" y="159"/>
                      <a:pt x="15" y="136"/>
                    </a:cubicBezTo>
                    <a:cubicBezTo>
                      <a:pt x="0" y="113"/>
                      <a:pt x="7" y="79"/>
                      <a:pt x="15" y="45"/>
                    </a:cubicBezTo>
                  </a:path>
                </a:pathLst>
              </a:custGeom>
              <a:noFill/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137" name="Group 122"/>
            <p:cNvGrpSpPr/>
            <p:nvPr/>
          </p:nvGrpSpPr>
          <p:grpSpPr>
            <a:xfrm rot="5400000">
              <a:off x="2493" y="778"/>
              <a:ext cx="80" cy="304"/>
              <a:chOff x="2380" y="2205"/>
              <a:chExt cx="92" cy="353"/>
            </a:xfrm>
          </p:grpSpPr>
          <p:sp>
            <p:nvSpPr>
              <p:cNvPr id="5141" name="AutoShape 123"/>
              <p:cNvSpPr/>
              <p:nvPr/>
            </p:nvSpPr>
            <p:spPr>
              <a:xfrm>
                <a:off x="2381" y="2205"/>
                <a:ext cx="91" cy="18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42" name="AutoShape 124"/>
              <p:cNvSpPr/>
              <p:nvPr/>
            </p:nvSpPr>
            <p:spPr>
              <a:xfrm flipV="1">
                <a:off x="2380" y="2377"/>
                <a:ext cx="91" cy="181"/>
              </a:xfrm>
              <a:prstGeom prst="triangle">
                <a:avLst>
                  <a:gd name="adj" fmla="val 50551"/>
                </a:avLst>
              </a:prstGeom>
              <a:solidFill>
                <a:srgbClr val="FF00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138" name="Group 125"/>
            <p:cNvGrpSpPr/>
            <p:nvPr/>
          </p:nvGrpSpPr>
          <p:grpSpPr>
            <a:xfrm>
              <a:off x="2428" y="1835"/>
              <a:ext cx="196" cy="534"/>
              <a:chOff x="703" y="2540"/>
              <a:chExt cx="227" cy="618"/>
            </a:xfrm>
          </p:grpSpPr>
          <p:sp>
            <p:nvSpPr>
              <p:cNvPr id="5139" name="Line 126"/>
              <p:cNvSpPr/>
              <p:nvPr/>
            </p:nvSpPr>
            <p:spPr>
              <a:xfrm>
                <a:off x="821" y="2540"/>
                <a:ext cx="0" cy="318"/>
              </a:xfrm>
              <a:prstGeom prst="line">
                <a:avLst/>
              </a:prstGeom>
              <a:ln w="412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140" name="Rectangle 127"/>
              <p:cNvSpPr/>
              <p:nvPr/>
            </p:nvSpPr>
            <p:spPr>
              <a:xfrm>
                <a:off x="703" y="2840"/>
                <a:ext cx="227" cy="318"/>
              </a:xfrm>
              <a:prstGeom prst="rect">
                <a:avLst/>
              </a:prstGeom>
              <a:solidFill>
                <a:srgbClr val="000000"/>
              </a:solidFill>
              <a:ln w="412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59520" name="Text Box 128"/>
          <p:cNvSpPr txBox="1"/>
          <p:nvPr/>
        </p:nvSpPr>
        <p:spPr>
          <a:xfrm>
            <a:off x="0" y="4797425"/>
            <a:ext cx="2124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结论：</a:t>
            </a:r>
          </a:p>
        </p:txBody>
      </p:sp>
      <p:sp>
        <p:nvSpPr>
          <p:cNvPr id="59521" name="Text Box 129"/>
          <p:cNvSpPr txBox="1"/>
          <p:nvPr/>
        </p:nvSpPr>
        <p:spPr>
          <a:xfrm>
            <a:off x="179388" y="5445125"/>
            <a:ext cx="92170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浸在液体中的物体所受的浮力与</a:t>
            </a:r>
            <a:r>
              <a:rPr lang="zh-CN" altLang="en-US" sz="3200" b="1" dirty="0">
                <a:solidFill>
                  <a:srgbClr val="008000"/>
                </a:solidFill>
                <a:latin typeface="Arial" panose="020B0604020202020204" pitchFamily="34" charset="0"/>
              </a:rPr>
              <a:t>液体的密度</a:t>
            </a:r>
            <a:r>
              <a:rPr lang="zh-CN" altLang="en-US" sz="3200" b="1" dirty="0">
                <a:latin typeface="Arial" panose="020B0604020202020204" pitchFamily="34" charset="0"/>
              </a:rPr>
              <a:t>有关。</a:t>
            </a:r>
          </a:p>
        </p:txBody>
      </p:sp>
      <p:sp>
        <p:nvSpPr>
          <p:cNvPr id="5130" name="Text Box 130"/>
          <p:cNvSpPr txBox="1"/>
          <p:nvPr/>
        </p:nvSpPr>
        <p:spPr>
          <a:xfrm>
            <a:off x="1908175" y="448627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</a:rPr>
              <a:t>水</a:t>
            </a:r>
          </a:p>
        </p:txBody>
      </p:sp>
      <p:sp>
        <p:nvSpPr>
          <p:cNvPr id="5131" name="Text Box 131"/>
          <p:cNvSpPr txBox="1"/>
          <p:nvPr/>
        </p:nvSpPr>
        <p:spPr>
          <a:xfrm>
            <a:off x="3492500" y="4508500"/>
            <a:ext cx="11525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</a:rPr>
              <a:t>酒精</a:t>
            </a:r>
          </a:p>
        </p:txBody>
      </p:sp>
      <p:graphicFrame>
        <p:nvGraphicFramePr>
          <p:cNvPr id="59524" name="Object 132"/>
          <p:cNvGraphicFramePr>
            <a:graphicFrameLocks noGrp="1"/>
          </p:cNvGraphicFramePr>
          <p:nvPr>
            <p:ph/>
          </p:nvPr>
        </p:nvGraphicFramePr>
        <p:xfrm>
          <a:off x="5003800" y="2203450"/>
          <a:ext cx="3529013" cy="971550"/>
        </p:xfrm>
        <a:graphic>
          <a:graphicData uri="http://schemas.openxmlformats.org/presentationml/2006/ole">
            <p:oleObj spid="_x0000_s1029" r:id="rId7" imgW="875920" imgH="241195" progId="">
              <p:embed/>
            </p:oleObj>
          </a:graphicData>
        </a:graphic>
      </p:graphicFrame>
      <p:sp>
        <p:nvSpPr>
          <p:cNvPr id="59525" name="Line 133"/>
          <p:cNvSpPr/>
          <p:nvPr/>
        </p:nvSpPr>
        <p:spPr>
          <a:xfrm>
            <a:off x="885825" y="2370138"/>
            <a:ext cx="1223963" cy="0"/>
          </a:xfrm>
          <a:prstGeom prst="line">
            <a:avLst/>
          </a:prstGeom>
          <a:ln w="41275" cap="flat" cmpd="sng">
            <a:solidFill>
              <a:srgbClr val="FF0000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9526" name="Line 134"/>
          <p:cNvSpPr/>
          <p:nvPr/>
        </p:nvSpPr>
        <p:spPr>
          <a:xfrm>
            <a:off x="2247900" y="2354263"/>
            <a:ext cx="1603375" cy="0"/>
          </a:xfrm>
          <a:prstGeom prst="line">
            <a:avLst/>
          </a:prstGeom>
          <a:ln w="41275" cap="flat" cmpd="sng">
            <a:solidFill>
              <a:srgbClr val="FF0000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59527" name="Text Box 135"/>
          <p:cNvSpPr txBox="1"/>
          <p:nvPr/>
        </p:nvSpPr>
        <p:spPr>
          <a:xfrm>
            <a:off x="250825" y="0"/>
            <a:ext cx="79200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二、影响浮力大小的因素：</a:t>
            </a:r>
          </a:p>
        </p:txBody>
      </p:sp>
    </p:spTree>
    <p:extLst>
      <p:ext uri="{BB962C8B-B14F-4D97-AF65-F5344CB8AC3E}">
        <p14:creationId xmlns:p14="http://schemas.microsoft.com/office/powerpoint/2010/main" xmlns="" val="4649293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95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94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95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94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5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95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595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95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520" grpId="0"/>
      <p:bldP spid="59521" grpId="0"/>
      <p:bldP spid="595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hlinkClick r:id="rId4" action="ppaction://hlinkfile"/>
          </p:cNvPr>
          <p:cNvSpPr txBox="1"/>
          <p:nvPr/>
        </p:nvSpPr>
        <p:spPr>
          <a:xfrm>
            <a:off x="468313" y="620713"/>
            <a:ext cx="1727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总结：</a:t>
            </a:r>
          </a:p>
        </p:txBody>
      </p:sp>
      <p:sp>
        <p:nvSpPr>
          <p:cNvPr id="60419" name="Text Box 3"/>
          <p:cNvSpPr txBox="1"/>
          <p:nvPr/>
        </p:nvSpPr>
        <p:spPr>
          <a:xfrm>
            <a:off x="971550" y="1557338"/>
            <a:ext cx="7345363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浸在液体中的物体所受的浮力与</a:t>
            </a:r>
            <a:r>
              <a:rPr lang="zh-CN" altLang="en-US" sz="3200" b="1" dirty="0">
                <a:solidFill>
                  <a:srgbClr val="008000"/>
                </a:solidFill>
                <a:latin typeface="Arial" panose="020B0604020202020204" pitchFamily="34" charset="0"/>
              </a:rPr>
              <a:t>液体的密度、物体排开液体的体积</a:t>
            </a:r>
            <a:r>
              <a:rPr lang="zh-CN" altLang="en-US" sz="3200" b="1" dirty="0">
                <a:latin typeface="Arial" panose="020B0604020202020204" pitchFamily="34" charset="0"/>
              </a:rPr>
              <a:t>有关。当物体浸没在液体中时，所受的浮力与物体在液体中的深度无关。</a:t>
            </a:r>
          </a:p>
        </p:txBody>
      </p:sp>
    </p:spTree>
    <p:extLst>
      <p:ext uri="{BB962C8B-B14F-4D97-AF65-F5344CB8AC3E}">
        <p14:creationId xmlns:p14="http://schemas.microsoft.com/office/powerpoint/2010/main" xmlns="" val="242926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ctrTitle" idx="4294967295"/>
          </p:nvPr>
        </p:nvSpPr>
        <p:spPr>
          <a:xfrm>
            <a:off x="1295400" y="1143000"/>
            <a:ext cx="7239000" cy="1981200"/>
          </a:xfrm>
        </p:spPr>
        <p:txBody>
          <a:bodyPr vert="horz" wrap="square" lIns="91440" tIns="45720" rIns="91440" bIns="45720" anchor="ctr"/>
          <a:lstStyle>
            <a:lvl1pPr lvl="0">
              <a:defRPr/>
            </a:lvl1pPr>
          </a:lstStyle>
          <a:p>
            <a:pPr lvl="0" algn="l" eaLnBrk="1" hangingPunct="1"/>
            <a:r>
              <a:rPr lang="zh-CN" altLang="en-US" sz="3200" b="1" dirty="0">
                <a:solidFill>
                  <a:schemeClr val="tx1"/>
                </a:solidFill>
              </a:rPr>
              <a:t>发散思维训练：</a:t>
            </a:r>
            <a:br>
              <a:rPr lang="zh-CN" altLang="en-US" sz="3200" b="1" dirty="0">
                <a:solidFill>
                  <a:schemeClr val="tx1"/>
                </a:solidFill>
              </a:rPr>
            </a:br>
            <a:r>
              <a:rPr lang="zh-CN" altLang="en-US" sz="3200" b="1" dirty="0">
                <a:solidFill>
                  <a:schemeClr val="tx1"/>
                </a:solidFill>
              </a:rPr>
              <a:t>       液体能产生浮力，气体也能产生浮力吗？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143000" y="3505200"/>
            <a:ext cx="7467600" cy="9525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b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请你举出气体浮力的例子。</a:t>
            </a:r>
            <a:endParaRPr kumimoji="1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7413" name="Picture 5" descr="redball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" y="685800"/>
            <a:ext cx="1338263" cy="1905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4" name="Picture 6" descr="ball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67538" y="2514600"/>
            <a:ext cx="2176462" cy="2438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8" name="WordArt 7"/>
          <p:cNvSpPr>
            <a:spLocks noTextEdit="1"/>
          </p:cNvSpPr>
          <p:nvPr/>
        </p:nvSpPr>
        <p:spPr>
          <a:xfrm>
            <a:off x="7362825" y="6219825"/>
            <a:ext cx="1600200" cy="3937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 lnSpcReduction="10000"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eaLnBrk="0" hangingPunct="0"/>
            <a:endParaRPr lang="zh-CN" altLang="en-US" sz="20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0166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066800" y="5867400"/>
            <a:ext cx="4568825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气球、热气球能飞向天空？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80728"/>
            <a:ext cx="6489698" cy="41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4231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/>
        </p:nvSpPr>
        <p:spPr>
          <a:xfrm>
            <a:off x="457188" y="274625"/>
            <a:ext cx="8229386" cy="1142948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endParaRPr lang="zh-CN" altLang="en-US" dirty="0"/>
          </a:p>
        </p:txBody>
      </p:sp>
      <p:sp>
        <p:nvSpPr>
          <p:cNvPr id="30723" name="Rectangle 6"/>
          <p:cNvSpPr/>
          <p:nvPr/>
        </p:nvSpPr>
        <p:spPr>
          <a:xfrm>
            <a:off x="533400" y="1219200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</a:rPr>
              <a:t>一、什么是浮力？</a:t>
            </a:r>
          </a:p>
        </p:txBody>
      </p:sp>
      <p:sp>
        <p:nvSpPr>
          <p:cNvPr id="30724" name="Rectangle 7"/>
          <p:cNvSpPr/>
          <p:nvPr/>
        </p:nvSpPr>
        <p:spPr>
          <a:xfrm>
            <a:off x="1219200" y="1752600"/>
            <a:ext cx="6705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</a:rPr>
              <a:t>浸在液体</a:t>
            </a:r>
            <a:r>
              <a:rPr lang="en-US" altLang="zh-CN" sz="2400" b="1" dirty="0">
                <a:latin typeface="Arial" panose="020B0604020202020204" pitchFamily="34" charset="0"/>
              </a:rPr>
              <a:t>(</a:t>
            </a:r>
            <a:r>
              <a:rPr lang="zh-CN" altLang="en-US" sz="2400" b="1" dirty="0">
                <a:latin typeface="Arial" panose="020B0604020202020204" pitchFamily="34" charset="0"/>
              </a:rPr>
              <a:t>或气体</a:t>
            </a:r>
            <a:r>
              <a:rPr lang="en-US" altLang="zh-CN" sz="2400" b="1" dirty="0">
                <a:latin typeface="Arial" panose="020B0604020202020204" pitchFamily="34" charset="0"/>
              </a:rPr>
              <a:t>)</a:t>
            </a:r>
            <a:r>
              <a:rPr lang="zh-CN" altLang="en-US" sz="2400" b="1" dirty="0">
                <a:latin typeface="Arial" panose="020B0604020202020204" pitchFamily="34" charset="0"/>
              </a:rPr>
              <a:t>中的物体受到</a:t>
            </a:r>
            <a:r>
              <a:rPr lang="zh-CN" altLang="en-US" sz="2800" b="1" i="1" dirty="0">
                <a:solidFill>
                  <a:srgbClr val="FF9900"/>
                </a:solidFill>
                <a:latin typeface="Arial" panose="020B0604020202020204" pitchFamily="34" charset="0"/>
              </a:rPr>
              <a:t>向上</a:t>
            </a:r>
            <a:r>
              <a:rPr lang="zh-CN" altLang="en-US" sz="2400" b="1" dirty="0">
                <a:latin typeface="Arial" panose="020B0604020202020204" pitchFamily="34" charset="0"/>
              </a:rPr>
              <a:t>的力。</a:t>
            </a:r>
          </a:p>
        </p:txBody>
      </p:sp>
      <p:sp>
        <p:nvSpPr>
          <p:cNvPr id="30726" name="Rectangle 9"/>
          <p:cNvSpPr/>
          <p:nvPr/>
        </p:nvSpPr>
        <p:spPr>
          <a:xfrm>
            <a:off x="533400" y="2667000"/>
            <a:ext cx="41617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</a:rPr>
              <a:t>二、浮力产生的原因是什么？</a:t>
            </a:r>
          </a:p>
        </p:txBody>
      </p:sp>
      <p:sp>
        <p:nvSpPr>
          <p:cNvPr id="30725" name="Rectangle 8"/>
          <p:cNvSpPr/>
          <p:nvPr/>
        </p:nvSpPr>
        <p:spPr>
          <a:xfrm>
            <a:off x="1295400" y="3276600"/>
            <a:ext cx="662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</a:rPr>
              <a:t>浮力的实质是液体对物体向上和向下的压力差。</a:t>
            </a:r>
          </a:p>
        </p:txBody>
      </p:sp>
      <p:sp>
        <p:nvSpPr>
          <p:cNvPr id="30729" name="Text Box 13"/>
          <p:cNvSpPr txBox="1"/>
          <p:nvPr/>
        </p:nvSpPr>
        <p:spPr>
          <a:xfrm>
            <a:off x="533400" y="4037013"/>
            <a:ext cx="752856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</a:rPr>
              <a:t>三、浸在液体中的物体所受的浮力与</a:t>
            </a:r>
            <a:r>
              <a:rPr lang="zh-CN" altLang="en-US" sz="2400" b="1" dirty="0">
                <a:solidFill>
                  <a:srgbClr val="008000"/>
                </a:solidFill>
                <a:latin typeface="Arial" panose="020B0604020202020204" pitchFamily="34" charset="0"/>
              </a:rPr>
              <a:t>液体的密度、物体</a:t>
            </a:r>
          </a:p>
          <a:p>
            <a:r>
              <a:rPr lang="zh-CN" altLang="en-US" sz="2400" b="1" dirty="0">
                <a:solidFill>
                  <a:srgbClr val="008000"/>
                </a:solidFill>
                <a:latin typeface="Arial" panose="020B0604020202020204" pitchFamily="34" charset="0"/>
              </a:rPr>
              <a:t>排开液体的体积</a:t>
            </a:r>
            <a:r>
              <a:rPr lang="zh-CN" altLang="en-US" sz="2400" b="1" dirty="0">
                <a:latin typeface="Arial" panose="020B0604020202020204" pitchFamily="34" charset="0"/>
              </a:rPr>
              <a:t>有关。当物体浸没在液体中时，所受的</a:t>
            </a:r>
          </a:p>
          <a:p>
            <a:r>
              <a:rPr lang="zh-CN" altLang="en-US" sz="2400" b="1" dirty="0">
                <a:latin typeface="Arial" panose="020B0604020202020204" pitchFamily="34" charset="0"/>
              </a:rPr>
              <a:t>浮力与物体在液体中的深度无关。</a:t>
            </a:r>
          </a:p>
        </p:txBody>
      </p:sp>
    </p:spTree>
    <p:extLst>
      <p:ext uri="{BB962C8B-B14F-4D97-AF65-F5344CB8AC3E}">
        <p14:creationId xmlns:p14="http://schemas.microsoft.com/office/powerpoint/2010/main" xmlns="" val="239353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1383</Words>
  <Application>Microsoft Office PowerPoint</Application>
  <PresentationFormat>全屏显示(4:3)</PresentationFormat>
  <Paragraphs>115</Paragraphs>
  <Slides>21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幻灯片 1</vt:lpstr>
      <vt:lpstr>幻灯片 2</vt:lpstr>
      <vt:lpstr>幻灯片 3</vt:lpstr>
      <vt:lpstr>幻灯片 4</vt:lpstr>
      <vt:lpstr>幻灯片 5</vt:lpstr>
      <vt:lpstr>                       .</vt:lpstr>
      <vt:lpstr>幻灯片 7</vt:lpstr>
      <vt:lpstr>幻灯片 8</vt:lpstr>
      <vt:lpstr>幻灯片 9</vt:lpstr>
      <vt:lpstr>结论：一切液体对浸在其中的物体都有浮力作用，浮力的方向总是竖直向上的。</vt:lpstr>
      <vt:lpstr>幻灯片 11</vt:lpstr>
      <vt:lpstr>幻灯片 12</vt:lpstr>
      <vt:lpstr>幻灯片 13</vt:lpstr>
      <vt:lpstr>幻灯片 14</vt:lpstr>
      <vt:lpstr>1.浮力的大小与什么因素有关呢？</vt:lpstr>
      <vt:lpstr>幻灯片 16</vt:lpstr>
      <vt:lpstr>幻灯片 17</vt:lpstr>
      <vt:lpstr>幻灯片 18</vt:lpstr>
      <vt:lpstr>发散思维训练：        液体能产生浮力，气体也能产生浮力吗？</vt:lpstr>
      <vt:lpstr>幻灯片 20</vt:lpstr>
      <vt:lpstr>幻灯片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Microsoft</dc:creator>
  <cp:lastModifiedBy>Administrator</cp:lastModifiedBy>
  <cp:revision>11</cp:revision>
  <dcterms:created xsi:type="dcterms:W3CDTF">2016-09-13T07:51:41Z</dcterms:created>
  <dcterms:modified xsi:type="dcterms:W3CDTF">2018-04-17T13:57:23Z</dcterms:modified>
</cp:coreProperties>
</file>