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75" r:id="rId11"/>
    <p:sldId id="670" r:id="rId12"/>
    <p:sldId id="676" r:id="rId13"/>
    <p:sldId id="677" r:id="rId14"/>
    <p:sldId id="631" r:id="rId15"/>
    <p:sldId id="679" r:id="rId16"/>
    <p:sldId id="673" r:id="rId17"/>
    <p:sldId id="680" r:id="rId18"/>
    <p:sldId id="593" r:id="rId19"/>
    <p:sldId id="518" r:id="rId20"/>
    <p:sldId id="681" r:id="rId21"/>
    <p:sldId id="682" r:id="rId22"/>
    <p:sldId id="597" r:id="rId23"/>
    <p:sldId id="683" r:id="rId24"/>
    <p:sldId id="684" r:id="rId25"/>
    <p:sldId id="600" r:id="rId26"/>
    <p:sldId id="678" r:id="rId27"/>
    <p:sldId id="685" r:id="rId28"/>
  </p:sldIdLst>
  <p:sldSz cx="9144000" cy="5143500"/>
  <p:notesSz cx="6858000" cy="9144000"/>
  <p:custDataLst>
    <p:tags r:id="rId29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slide" Target="slides/slide22.xml" /><Relationship Id="rId29" Type="http://schemas.openxmlformats.org/officeDocument/2006/relationships/tags" Target="tags/tag1.xml" /><Relationship Id="rId3" Type="http://schemas.openxmlformats.org/officeDocument/2006/relationships/slideMaster" Target="slideMasters/slideMaster3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B6CC483-E78A-40AF-BE62-A4A01F519E31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AA8B2D8-0597-4DBB-830B-4C427867641A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12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CD5CCF7B-ACC0-4294-9D7E-1A46F3EC36E3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F448696-894A-4540-96A9-9DB3EEFF65E7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C13D1D35-662F-4D00-AAB4-206EA88F245B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74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9AFF805-5F94-48F6-B35E-315A6A92E1DC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C7072589-9AED-4090-B025-57E4209947E2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A72FF327-F6B4-4720-86A3-0E65D91B40C0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35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8EE6E8A-1EAB-4253-A631-3728B6590F6E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560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4E77108-6AAA-4480-9317-1DCBFD71AE7A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765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765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CF5AE198-FB13-4E7A-8C4C-0E33CC2697C3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3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slide" Target="slide4.xml" TargetMode="Internal" /><Relationship Id="rId3" Type="http://schemas.openxmlformats.org/officeDocument/2006/relationships/slide" Target="slide9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0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1.doc" TargetMode="Internal" /><Relationship Id="rId6" Type="http://schemas.openxmlformats.org/officeDocument/2006/relationships/image" Target="../media/image12.emf" /><Relationship Id="rId7" Type="http://schemas.openxmlformats.org/officeDocument/2006/relationships/vmlDrawing" Target="../drawings/vmlDrawing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3.jpeg" /><Relationship Id="rId3" Type="http://schemas.openxmlformats.org/officeDocument/2006/relationships/slide" Target="slide14.xml" TargetMode="Internal" /><Relationship Id="rId4" Type="http://schemas.openxmlformats.org/officeDocument/2006/relationships/slide" Target="slide17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Relationship Id="rId7" Type="http://schemas.openxmlformats.org/officeDocument/2006/relationships/slide" Target="slide20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Relationship Id="rId4" Type="http://schemas.openxmlformats.org/officeDocument/2006/relationships/oleObject" Target="../embeddings/oleObject2.doc" TargetMode="Internal" /><Relationship Id="rId5" Type="http://schemas.openxmlformats.org/officeDocument/2006/relationships/image" Target="../media/image15.emf" /><Relationship Id="rId6" Type="http://schemas.openxmlformats.org/officeDocument/2006/relationships/vmlDrawing" Target="../drawings/vmlDrawing2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6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Relationship Id="rId4" Type="http://schemas.openxmlformats.org/officeDocument/2006/relationships/image" Target="../media/image1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46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课外拓展实验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279400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2" action="ppaction://hlinksldjump"/>
          </p:cNvPr>
          <p:cNvSpPr/>
          <p:nvPr/>
        </p:nvSpPr>
        <p:spPr>
          <a:xfrm>
            <a:off x="1835150" y="1604962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探究实验综合题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3" action="ppaction://hlinksldjump"/>
          </p:cNvPr>
          <p:cNvSpPr/>
          <p:nvPr/>
        </p:nvSpPr>
        <p:spPr>
          <a:xfrm>
            <a:off x="1835150" y="2117725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巧测物理量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 txBox="1">
            <a:spLocks noChangeArrowheads="1"/>
          </p:cNvSpPr>
          <p:nvPr/>
        </p:nvSpPr>
        <p:spPr bwMode="auto">
          <a:xfrm>
            <a:off x="506413" y="1003300"/>
            <a:ext cx="8115300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所示，小鹭同学探究酸奶电池的电压与什么因素有关，提出了以下猜想：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酸奶电池的电压与两电极插入酸奶的深度有关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酸奶电池的电压与两电极间的距离有关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酸奶电池的电压与电极的材料有关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为了验证猜想，她设计了如下图所示的装置进行探究：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242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 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探究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实验综合题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89" name="Picture 5" descr="图+453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3829"/>
          <a:stretch>
            <a:fillRect/>
          </a:stretch>
        </p:blipFill>
        <p:spPr>
          <a:xfrm>
            <a:off x="4140200" y="614362"/>
            <a:ext cx="3600450" cy="40417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0" name="Picture 5" descr="图+453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465" b="65931"/>
          <a:stretch>
            <a:fillRect/>
          </a:stretch>
        </p:blipFill>
        <p:spPr>
          <a:xfrm>
            <a:off x="914400" y="1268412"/>
            <a:ext cx="2794000" cy="2289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 txBox="1">
            <a:spLocks noChangeArrowheads="1"/>
          </p:cNvSpPr>
          <p:nvPr/>
        </p:nvSpPr>
        <p:spPr bwMode="auto">
          <a:xfrm>
            <a:off x="506413" y="544513"/>
            <a:ext cx="81153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 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小鹭将图甲装置中的锌、铜分别连接电压表的正极和负极，试触开关，发现电压表的指针反向偏转，由此可知锌片是酸奶电池的</a:t>
            </a:r>
            <a:r>
              <a:rPr lang="en-US" altLang="zh-CN" sz="2400" b="1">
                <a:latin typeface="Times New Roman"/>
              </a:rPr>
              <a:t>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极。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选用图甲、乙两装置可探究猜想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填序号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为了探究猜想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应选用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两图所示的装置。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小鹭分别测出丙、丁两装置的电压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丙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丁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，发现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丙</a:t>
            </a:r>
            <a:r>
              <a:rPr lang="en-US" altLang="zh-CN" sz="2400" b="1">
                <a:latin typeface="Times New Roman"/>
              </a:rPr>
              <a:t>&gt;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latin typeface="Times New Roman"/>
              </a:rPr>
              <a:t>	</a:t>
            </a:r>
            <a:r>
              <a:rPr lang="en-US" altLang="zh-CN" sz="2400" b="1" i="1">
                <a:latin typeface="Times New Roman"/>
              </a:rPr>
              <a:t>U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丁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。由此可知，酸奶电池的电压与</a:t>
            </a:r>
            <a:r>
              <a:rPr lang="en-US" altLang="zh-CN" sz="2400" b="1">
                <a:latin typeface="Times New Roman"/>
              </a:rPr>
              <a:t>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有关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338" name="矩形 13"/>
          <p:cNvSpPr/>
          <p:nvPr/>
        </p:nvSpPr>
        <p:spPr>
          <a:xfrm>
            <a:off x="3862388" y="1708150"/>
            <a:ext cx="4937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负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4339" name="矩形 4"/>
          <p:cNvSpPr/>
          <p:nvPr/>
        </p:nvSpPr>
        <p:spPr>
          <a:xfrm>
            <a:off x="5734050" y="2259012"/>
            <a:ext cx="4937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Calibri" pitchFamily="34" charset="0"/>
                <a:ea typeface="宋体" pitchFamily="2" charset="-122"/>
              </a:rPr>
              <a:t>①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4340" name="矩形 5"/>
          <p:cNvSpPr/>
          <p:nvPr/>
        </p:nvSpPr>
        <p:spPr>
          <a:xfrm>
            <a:off x="4211638" y="2833688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乙、丁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4341" name="矩形 7"/>
          <p:cNvSpPr/>
          <p:nvPr/>
        </p:nvSpPr>
        <p:spPr>
          <a:xfrm>
            <a:off x="5795962" y="3914775"/>
            <a:ext cx="17319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电极的材料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1"/>
      <p:bldP spid="14340" grpId="2"/>
      <p:bldP spid="14341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Text Box 22"/>
          <p:cNvSpPr txBox="1">
            <a:spLocks noChangeArrowheads="1"/>
          </p:cNvSpPr>
          <p:nvPr/>
        </p:nvSpPr>
        <p:spPr bwMode="auto">
          <a:xfrm>
            <a:off x="506413" y="544513"/>
            <a:ext cx="81153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】用力将端面已锉平的两块铅柱紧压在一起，然后将它们悬挂起来，并在下方挂一重物，发现两铅柱不分开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如图甲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。对此现象，小金有疑惑：两铅柱不分开的原因是大气压造成的还是其他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引力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造成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的？于是小金将图甲所示的铅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柱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与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重物固定在一个玻璃钟罩内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如图乙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逐渐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抽出钟罩内的空气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6386" name="Picture 2" descr="图+454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92888" y="2306638"/>
            <a:ext cx="2239962" cy="2136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在抽气的过程中钟罩内气体的压强</a:t>
            </a:r>
            <a:r>
              <a:rPr lang="en-US" altLang="zh-CN" sz="2400" b="1">
                <a:latin typeface="Times New Roman"/>
              </a:rPr>
              <a:t>________ 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逐渐变小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一直不变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逐渐变大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如果在抽气过程中，钟罩内两铅柱分开了，则</a:t>
            </a:r>
            <a:r>
              <a:rPr lang="en-US" altLang="zh-CN" sz="2400" b="1">
                <a:latin typeface="Times New Roman"/>
              </a:rPr>
              <a:t>________ 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能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不能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确定图甲所示的两铅柱间有其他引力存在。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如果在抽成真空时，钟罩内两铅柱也不分开，则</a:t>
            </a:r>
            <a:r>
              <a:rPr lang="en-US" altLang="zh-CN" sz="2400" b="1">
                <a:latin typeface="Times New Roman"/>
              </a:rPr>
              <a:t>________ ( 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能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不能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确定图甲所示的两铅柱间有其他引力存在。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4" name="矩形 13"/>
          <p:cNvSpPr/>
          <p:nvPr/>
        </p:nvSpPr>
        <p:spPr>
          <a:xfrm>
            <a:off x="5600700" y="581025"/>
            <a:ext cx="1422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逐渐变小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8435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223250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5"/>
          <p:cNvSpPr/>
          <p:nvPr/>
        </p:nvSpPr>
        <p:spPr>
          <a:xfrm>
            <a:off x="7308850" y="16525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不能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37" name="矩形 7"/>
          <p:cNvSpPr/>
          <p:nvPr/>
        </p:nvSpPr>
        <p:spPr>
          <a:xfrm>
            <a:off x="1485900" y="3838575"/>
            <a:ext cx="4937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能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1"/>
      <p:bldP spid="18437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506413" y="1149350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】小雯同学为了测定某消毒液的密度，做了如下实验。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将天平放在水平台面上，把游码移至称量标尺左端的</a:t>
            </a:r>
            <a:r>
              <a:rPr lang="en-US" altLang="zh-CN" sz="2400" b="1">
                <a:latin typeface="Times New Roman"/>
              </a:rPr>
              <a:t>“0”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刻度线上，调节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使指针对准分度标尺的中央刻度线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048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巧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测物理量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83" name="矩形 3"/>
          <p:cNvSpPr/>
          <p:nvPr/>
        </p:nvSpPr>
        <p:spPr>
          <a:xfrm>
            <a:off x="3165475" y="2871788"/>
            <a:ext cx="1422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平衡螺母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先向烧杯中倒入适量的消毒液，测出烧杯和消毒液的总质量，砝码质量与游码在标尺上的位置如图甲，为</a:t>
            </a:r>
            <a:r>
              <a:rPr lang="en-US" altLang="zh-CN" sz="2400" b="1">
                <a:latin typeface="Times New Roman"/>
              </a:rPr>
              <a:t>________g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；然后将烧杯中的一部分消毒液倒入量筒中，如图乙，体积为</a:t>
            </a:r>
            <a:r>
              <a:rPr lang="en-US" altLang="zh-CN" sz="2400" b="1">
                <a:latin typeface="Times New Roman"/>
              </a:rPr>
              <a:t>________mL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；再用天平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测量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剩余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消毒液和烧杯的总质量为</a:t>
            </a:r>
            <a:r>
              <a:rPr lang="en-US" altLang="zh-CN" sz="2400" b="1">
                <a:latin typeface="Times New Roman"/>
              </a:rPr>
              <a:t>31.6 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根据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以上数据，可得消毒液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密度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</a:t>
            </a:r>
            <a:r>
              <a:rPr lang="en-US" altLang="zh-CN" sz="2400" b="1">
                <a:latin typeface="Times New Roman"/>
              </a:rPr>
              <a:t>________kg/m</a:t>
            </a:r>
            <a:r>
              <a:rPr lang="en-US" altLang="zh-CN" sz="2400" b="1" baseline="30000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2530" name="矩形 3"/>
          <p:cNvSpPr/>
          <p:nvPr/>
        </p:nvSpPr>
        <p:spPr>
          <a:xfrm>
            <a:off x="1473200" y="1677988"/>
            <a:ext cx="7223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62.2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1" name="矩形 4"/>
          <p:cNvSpPr/>
          <p:nvPr/>
        </p:nvSpPr>
        <p:spPr>
          <a:xfrm>
            <a:off x="4079875" y="2246312"/>
            <a:ext cx="4921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34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2" name="矩形 5"/>
          <p:cNvSpPr>
            <a:spLocks noChangeArrowheads="1"/>
          </p:cNvSpPr>
          <p:nvPr/>
        </p:nvSpPr>
        <p:spPr bwMode="auto">
          <a:xfrm>
            <a:off x="2017713" y="3775075"/>
            <a:ext cx="13668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0.9×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/>
              </a:rPr>
              <a:t>3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2533" name="Picture 5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3233"/>
          <a:stretch>
            <a:fillRect/>
          </a:stretch>
        </p:blipFill>
        <p:spPr>
          <a:xfrm>
            <a:off x="5364162" y="2273300"/>
            <a:ext cx="3238500" cy="23145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1"/>
      <p:bldP spid="22532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小慧同学在家里也想做这个实验，但没有天平，于是她利用家里现有的器材进行实验，如图丙。</a:t>
            </a:r>
            <a:endParaRPr lang="zh-CN" altLang="zh-CN" sz="24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宋体" pitchFamily="2" charset="-122"/>
              </a:rPr>
              <a:t>	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将两个相同的小桶分别挂在均匀支架两端的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点上，已知</a:t>
            </a:r>
            <a:r>
              <a:rPr lang="en-US" altLang="zh-CN" sz="2400" b="1" i="1">
                <a:latin typeface="Times New Roman"/>
              </a:rPr>
              <a:t>O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是支架中点，</a:t>
            </a:r>
            <a:r>
              <a:rPr lang="en-US" altLang="zh-CN" sz="2400" b="1" i="1">
                <a:latin typeface="Times New Roman"/>
              </a:rPr>
              <a:t>AO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latin typeface="Times New Roman"/>
              </a:rPr>
              <a:t>OB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endParaRPr lang="zh-CN" altLang="zh-CN" sz="24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4578" name="Picture 5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6567" t="18215"/>
          <a:stretch>
            <a:fillRect/>
          </a:stretch>
        </p:blipFill>
        <p:spPr>
          <a:xfrm>
            <a:off x="5724525" y="2370138"/>
            <a:ext cx="2997200" cy="2289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22"/>
          <p:cNvSpPr txBox="1">
            <a:spLocks noChangeArrowheads="1"/>
          </p:cNvSpPr>
          <p:nvPr/>
        </p:nvSpPr>
        <p:spPr bwMode="auto">
          <a:xfrm>
            <a:off x="506413" y="700088"/>
            <a:ext cx="81153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先将适量的被测消毒液倒入左边的小桶中；在右边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的小桶中慢慢加入水，直至支架两端在水平位置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为止；</a:t>
            </a:r>
            <a:endParaRPr lang="zh-CN" altLang="zh-CN" sz="24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将小桶中的消毒液和水分别倒入量筒中，测得消毒液和水的体积分别为</a:t>
            </a:r>
            <a:r>
              <a:rPr lang="en-US" altLang="zh-CN" sz="2400" b="1" i="1">
                <a:latin typeface="Times New Roman"/>
              </a:rPr>
              <a:t>V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V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endParaRPr lang="zh-CN" altLang="zh-CN" sz="24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④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消毒液密度的表达式</a:t>
            </a:r>
            <a:r>
              <a:rPr lang="en-US" altLang="zh-CN" sz="2400" b="1" i="1">
                <a:latin typeface="Times New Roman"/>
              </a:rPr>
              <a:t>ρ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__________(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用已知量和测量量表示，已知水的密度为</a:t>
            </a:r>
            <a:r>
              <a:rPr lang="en-US" altLang="zh-CN" sz="2400" b="1" i="1">
                <a:latin typeface="Times New Roman"/>
              </a:rPr>
              <a:t>ρ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水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24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6626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7" name="矩形 7"/>
          <p:cNvSpPr/>
          <p:nvPr/>
        </p:nvSpPr>
        <p:spPr>
          <a:xfrm>
            <a:off x="7440612" y="1357312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平衡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graphicFrame>
        <p:nvGraphicFramePr>
          <p:cNvPr id="26628" name="对象 1"/>
          <p:cNvGraphicFramePr>
            <a:graphicFrameLocks noChangeAspect="1"/>
          </p:cNvGraphicFramePr>
          <p:nvPr/>
        </p:nvGraphicFramePr>
        <p:xfrm>
          <a:off x="5364162" y="3148012"/>
          <a:ext cx="26543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5" progId="Word.Document.8">
                  <p:embed/>
                </p:oleObj>
              </mc:Choice>
              <mc:Fallback>
                <p:oleObj r:id="rId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64162" y="3148012"/>
                        <a:ext cx="2654300" cy="1041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8673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2867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28675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2867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28677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8678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867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28680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8681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868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2868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28684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868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28686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28687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8688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28689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690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8691" name="组合 1"/>
          <p:cNvGrpSpPr/>
          <p:nvPr/>
        </p:nvGrpSpPr>
        <p:grpSpPr>
          <a:xfrm>
            <a:off x="2843212" y="1924050"/>
            <a:ext cx="542925" cy="547688"/>
            <a:chOff x="1153731" y="1592014"/>
            <a:chExt cx="543166" cy="547688"/>
          </a:xfrm>
        </p:grpSpPr>
        <p:pic>
          <p:nvPicPr>
            <p:cNvPr id="28692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693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28694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8695" name="组合 1"/>
          <p:cNvGrpSpPr/>
          <p:nvPr/>
        </p:nvGrpSpPr>
        <p:grpSpPr>
          <a:xfrm>
            <a:off x="4173538" y="1924050"/>
            <a:ext cx="542925" cy="547688"/>
            <a:chOff x="1153731" y="1592014"/>
            <a:chExt cx="543166" cy="547688"/>
          </a:xfrm>
        </p:grpSpPr>
        <p:pic>
          <p:nvPicPr>
            <p:cNvPr id="28696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697" name="矩形 41">
              <a:hlinkClick r:id="rId7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宁德校级模拟</a:t>
            </a:r>
            <a:r>
              <a:rPr lang="en-US" altLang="zh-CN" sz="2400" b="1">
                <a:latin typeface="Times New Roman"/>
              </a:rPr>
              <a:t>·6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分】风车是利用风力做功的装置。小明制作了一架小风车，他想粗略测定风车在一定风速下做功的功率，实验装置如图所示。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观察实验装置，小明是通过测量细线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对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做功的功率来测定风车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做功功率的；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9698" name="矩形 3"/>
          <p:cNvSpPr>
            <a:spLocks noChangeArrowheads="1"/>
          </p:cNvSpPr>
          <p:nvPr/>
        </p:nvSpPr>
        <p:spPr bwMode="auto">
          <a:xfrm>
            <a:off x="1598613" y="2813050"/>
            <a:ext cx="1112838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回形针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9699" name="Picture 5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0425" y="2427288"/>
            <a:ext cx="2290762" cy="2162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除了图中的实验器材，还需要的测量工具有：天平、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如果选用较粗重的线做实验，则与选用较细的线相比，测得的风车的功率值偏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；风车做功过程中，回形针获得了动能和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能。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2" name="矩形 3"/>
          <p:cNvSpPr>
            <a:spLocks noChangeArrowheads="1"/>
          </p:cNvSpPr>
          <p:nvPr/>
        </p:nvSpPr>
        <p:spPr bwMode="auto">
          <a:xfrm>
            <a:off x="1331913" y="1182688"/>
            <a:ext cx="1112838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刻度尺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3" name="矩形 5"/>
          <p:cNvSpPr>
            <a:spLocks noChangeArrowheads="1"/>
          </p:cNvSpPr>
          <p:nvPr/>
        </p:nvSpPr>
        <p:spPr bwMode="auto">
          <a:xfrm>
            <a:off x="2925763" y="1182688"/>
            <a:ext cx="80486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秒表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4" name="矩形 6"/>
          <p:cNvSpPr>
            <a:spLocks noChangeArrowheads="1"/>
          </p:cNvSpPr>
          <p:nvPr/>
        </p:nvSpPr>
        <p:spPr bwMode="auto">
          <a:xfrm>
            <a:off x="4870450" y="2292350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0725" name="矩形 7"/>
          <p:cNvSpPr>
            <a:spLocks noChangeArrowheads="1"/>
          </p:cNvSpPr>
          <p:nvPr/>
        </p:nvSpPr>
        <p:spPr bwMode="auto">
          <a:xfrm>
            <a:off x="4084638" y="2813050"/>
            <a:ext cx="1112838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重力势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1"/>
      <p:bldP spid="30724" grpId="2"/>
      <p:bldP spid="30725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(4)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实验时，逐渐增加挂在细线下的回形针数量，直到细线恰好缓慢匀速提升回形针为止。若测得回形针匀速上升的高度</a:t>
            </a:r>
            <a:r>
              <a:rPr lang="en-US" altLang="zh-CN" sz="2400" b="1" i="1">
                <a:latin typeface="Times New Roman"/>
              </a:rPr>
              <a:t>h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、所用的时间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、回形针的总质量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，则风车做功的功率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表达式中的物理量均用已知符号表示</a:t>
            </a:r>
            <a:r>
              <a:rPr lang="en-US" altLang="zh-CN" sz="2400" b="1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1746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1747" name="对象 1"/>
          <p:cNvGraphicFramePr>
            <a:graphicFrameLocks noChangeAspect="1"/>
          </p:cNvGraphicFramePr>
          <p:nvPr/>
        </p:nvGraphicFramePr>
        <p:xfrm>
          <a:off x="3692525" y="2132012"/>
          <a:ext cx="26543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4" progId="Word.Document.8">
                  <p:embed/>
                </p:oleObj>
              </mc:Choice>
              <mc:Fallback>
                <p:oleObj r:id="rId4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92525" y="2132012"/>
                        <a:ext cx="2654300" cy="1041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福州模拟</a:t>
            </a:r>
            <a:r>
              <a:rPr lang="en-US" altLang="zh-CN" sz="2400" b="1">
                <a:latin typeface="Times New Roman"/>
              </a:rPr>
              <a:t>·5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小明猜想，水中加入别的物质后，一定会对水的凝固点产生影响，为了验证这一猜想，他将一些盐放入水中，并把盐水用容器盛好放入冰箱，研究盐水的凝固过程。每隔一定时间，小明就观察盐水状态、测出温度，并将凝固过程记录的温度数据画成了凝固图像，如图所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3"/>
          <p:cNvSpPr>
            <a:spLocks noChangeArrowheads="1"/>
          </p:cNvSpPr>
          <p:nvPr/>
        </p:nvSpPr>
        <p:spPr bwMode="auto">
          <a:xfrm>
            <a:off x="593725" y="2449513"/>
            <a:ext cx="8023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从图像中可以看出盐水从第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分钟开始凝固，凝固过程用了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分钟；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凝固点为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。实验验证了小明的猜想，因为与水相比，凝固点变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高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低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了；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3794" name="矩形 5"/>
          <p:cNvSpPr>
            <a:spLocks noChangeArrowheads="1"/>
          </p:cNvSpPr>
          <p:nvPr/>
        </p:nvSpPr>
        <p:spPr bwMode="auto">
          <a:xfrm>
            <a:off x="5303838" y="2389188"/>
            <a:ext cx="492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5" name="Picture 5" descr="图+457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22475" y="339725"/>
            <a:ext cx="5286375" cy="21002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6"/>
          <p:cNvSpPr>
            <a:spLocks noChangeArrowheads="1"/>
          </p:cNvSpPr>
          <p:nvPr/>
        </p:nvSpPr>
        <p:spPr bwMode="auto">
          <a:xfrm>
            <a:off x="3203575" y="2970213"/>
            <a:ext cx="492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3797" name="矩形 7"/>
          <p:cNvSpPr>
            <a:spLocks noChangeArrowheads="1"/>
          </p:cNvSpPr>
          <p:nvPr/>
        </p:nvSpPr>
        <p:spPr bwMode="auto">
          <a:xfrm>
            <a:off x="2627313" y="3495675"/>
            <a:ext cx="647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3798" name="矩形 8"/>
          <p:cNvSpPr>
            <a:spLocks noChangeArrowheads="1"/>
          </p:cNvSpPr>
          <p:nvPr/>
        </p:nvSpPr>
        <p:spPr bwMode="auto">
          <a:xfrm>
            <a:off x="3995738" y="4071938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低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6" grpId="1"/>
      <p:bldP spid="33797" grpId="2"/>
      <p:bldP spid="33798" grpId="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3"/>
          <p:cNvSpPr>
            <a:spLocks noChangeArrowheads="1"/>
          </p:cNvSpPr>
          <p:nvPr/>
        </p:nvSpPr>
        <p:spPr bwMode="auto">
          <a:xfrm>
            <a:off x="581025" y="958850"/>
            <a:ext cx="80232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如果将一个装有冰水混合物的试管放入正在熔化的盐冰水混合物中，如图所示，试管中的冰水混合物中的冰会</a:t>
            </a:r>
            <a:r>
              <a:rPr lang="en-US" altLang="zh-CN" sz="2400" b="1">
                <a:latin typeface="Times New Roman"/>
              </a:rPr>
              <a:t>________(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变多</a:t>
            </a:r>
            <a:r>
              <a:rPr lang="en-US" altLang="zh-CN" sz="2400" b="1">
                <a:latin typeface="Times New Roman"/>
              </a:rPr>
              <a:t>”“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变少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不变</a:t>
            </a:r>
            <a:r>
              <a:rPr lang="en-US" altLang="zh-CN" sz="2400" b="1">
                <a:latin typeface="Times New Roman"/>
              </a:rPr>
              <a:t>”)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18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19" name="矩形 5"/>
          <p:cNvSpPr>
            <a:spLocks noChangeArrowheads="1"/>
          </p:cNvSpPr>
          <p:nvPr/>
        </p:nvSpPr>
        <p:spPr bwMode="auto">
          <a:xfrm>
            <a:off x="1824038" y="1998663"/>
            <a:ext cx="8032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变多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2019·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厦门质检</a:t>
            </a:r>
            <a:r>
              <a:rPr lang="en-US" altLang="zh-CN" sz="2400" b="1">
                <a:latin typeface="Times New Roman"/>
              </a:rPr>
              <a:t>·5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分】学习小组想探究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通电导体在磁场中受力的大小与导体在磁场中长度的关系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【实验目的】探究通电导体在磁场中受力</a:t>
            </a:r>
            <a:endParaRPr lang="en-US" altLang="zh-CN" sz="2400" b="1">
              <a:latin typeface="Times New Roman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大小与导体在磁场中长度的关系。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【实验器材】边长不同的矩形线圈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个、足够</a:t>
            </a:r>
            <a:endParaRPr lang="en-US" altLang="zh-CN" sz="2400" b="1">
              <a:latin typeface="Times New Roman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宽的蹄形磁铁、弹簧测力计、电源、导线、开关。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【实验装置】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5842" name="Picture 5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80300" y="1289050"/>
            <a:ext cx="1555750" cy="2578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5"/>
          <p:cNvSpPr>
            <a:spLocks noChangeArrowheads="1"/>
          </p:cNvSpPr>
          <p:nvPr/>
        </p:nvSpPr>
        <p:spPr bwMode="auto">
          <a:xfrm>
            <a:off x="395288" y="555625"/>
            <a:ext cx="82804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【实验步骤】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用弹簧测力计测量矩形线圈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的重力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，再将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放入磁场中。通电后，弹簧测力计示数变为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。发现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小于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，则磁场对线圈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作用力的方向是</a:t>
            </a:r>
            <a:r>
              <a:rPr lang="en-US" altLang="zh-CN" sz="2400" b="1">
                <a:latin typeface="Times New Roman"/>
              </a:rPr>
              <a:t>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换用矩形线圈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，重复步骤</a:t>
            </a: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中的实验，每次实验时</a:t>
            </a:r>
            <a:r>
              <a:rPr lang="en-US" altLang="zh-CN" sz="2400" b="1" i="1">
                <a:latin typeface="Times New Roman"/>
              </a:rPr>
              <a:t>AB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边在磁场中的</a:t>
            </a:r>
            <a:r>
              <a:rPr lang="en-US" altLang="zh-CN" sz="2400" b="1">
                <a:latin typeface="Times New Roman"/>
              </a:rPr>
              <a:t>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相同。记录线圈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受到的重力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和拉力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。应比较</a:t>
            </a:r>
            <a:r>
              <a:rPr lang="en-US" altLang="zh-CN" sz="2400" b="1">
                <a:latin typeface="Times New Roman"/>
              </a:rPr>
              <a:t>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和</a:t>
            </a:r>
            <a:r>
              <a:rPr lang="en-US" altLang="zh-CN" sz="2400" b="1">
                <a:latin typeface="Times New Roman"/>
              </a:rPr>
              <a:t>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的关系，得出结论。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6" name="矩形 3"/>
          <p:cNvSpPr>
            <a:spLocks noChangeArrowheads="1"/>
          </p:cNvSpPr>
          <p:nvPr/>
        </p:nvSpPr>
        <p:spPr bwMode="auto">
          <a:xfrm>
            <a:off x="4746625" y="2178050"/>
            <a:ext cx="14224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竖直向上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7" name="矩形 6"/>
          <p:cNvSpPr>
            <a:spLocks noChangeArrowheads="1"/>
          </p:cNvSpPr>
          <p:nvPr/>
        </p:nvSpPr>
        <p:spPr bwMode="auto">
          <a:xfrm>
            <a:off x="2987675" y="3241675"/>
            <a:ext cx="8032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位置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8" name="矩形 7"/>
          <p:cNvSpPr>
            <a:spLocks noChangeArrowheads="1"/>
          </p:cNvSpPr>
          <p:nvPr/>
        </p:nvSpPr>
        <p:spPr bwMode="auto">
          <a:xfrm>
            <a:off x="3254375" y="3800475"/>
            <a:ext cx="1127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9" name="矩形 8"/>
          <p:cNvSpPr>
            <a:spLocks noChangeArrowheads="1"/>
          </p:cNvSpPr>
          <p:nvPr/>
        </p:nvSpPr>
        <p:spPr bwMode="auto">
          <a:xfrm>
            <a:off x="4894263" y="3775075"/>
            <a:ext cx="11271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2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25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1"/>
      <p:bldP spid="36868" grpId="2"/>
      <p:bldP spid="36869" grpId="3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5"/>
          <p:cNvSpPr>
            <a:spLocks noChangeArrowheads="1"/>
          </p:cNvSpPr>
          <p:nvPr/>
        </p:nvSpPr>
        <p:spPr bwMode="auto">
          <a:xfrm>
            <a:off x="611188" y="889000"/>
            <a:ext cx="80232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某次实验时，发现弹簧测力计的示数比该矩形线圈的重力大，你觉得可能的原因是</a:t>
            </a:r>
            <a:r>
              <a:rPr lang="en-US" altLang="zh-CN" sz="2400" b="1">
                <a:latin typeface="Times New Roman"/>
              </a:rPr>
              <a:t>_______________________________________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7890" name="矩形 3"/>
          <p:cNvSpPr>
            <a:spLocks noChangeArrowheads="1"/>
          </p:cNvSpPr>
          <p:nvPr/>
        </p:nvSpPr>
        <p:spPr bwMode="auto">
          <a:xfrm>
            <a:off x="1285875" y="1935163"/>
            <a:ext cx="5443538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磁场方向发生改变或电流方向发生改变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7891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7892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049000" y="111125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94</Paragraphs>
  <Slides>22</Slides>
  <Notes>9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23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2020-12-01T18:14:14.214</cp:lastPrinted>
  <dcterms:created xsi:type="dcterms:W3CDTF">2020-12-01T18:14:14Z</dcterms:created>
  <dcterms:modified xsi:type="dcterms:W3CDTF">2020-12-01T10:14:14Z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