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  <p:sldMasterId id="2147485151" r:id="rId2"/>
    <p:sldMasterId id="2147485152" r:id="rId3"/>
    <p:sldMasterId id="2147485153" r:id="rId4"/>
    <p:sldMasterId id="2147485163" r:id="rId5"/>
  </p:sldMasterIdLst>
  <p:notesMasterIdLst>
    <p:notesMasterId r:id="rId6"/>
  </p:notesMasterIdLst>
  <p:sldIdLst>
    <p:sldId id="397" r:id="rId7"/>
    <p:sldId id="575" r:id="rId8"/>
    <p:sldId id="576" r:id="rId9"/>
    <p:sldId id="577" r:id="rId10"/>
    <p:sldId id="670" r:id="rId11"/>
    <p:sldId id="676" r:id="rId12"/>
    <p:sldId id="631" r:id="rId13"/>
    <p:sldId id="673" r:id="rId14"/>
    <p:sldId id="677" r:id="rId15"/>
    <p:sldId id="678" r:id="rId16"/>
    <p:sldId id="633" r:id="rId17"/>
    <p:sldId id="679" r:id="rId18"/>
    <p:sldId id="680" r:id="rId19"/>
    <p:sldId id="681" r:id="rId20"/>
    <p:sldId id="682" r:id="rId21"/>
    <p:sldId id="674" r:id="rId22"/>
    <p:sldId id="683" r:id="rId23"/>
    <p:sldId id="635" r:id="rId24"/>
    <p:sldId id="684" r:id="rId25"/>
    <p:sldId id="675" r:id="rId26"/>
    <p:sldId id="685" r:id="rId27"/>
    <p:sldId id="686" r:id="rId28"/>
    <p:sldId id="687" r:id="rId29"/>
    <p:sldId id="593" r:id="rId30"/>
    <p:sldId id="518" r:id="rId31"/>
    <p:sldId id="688" r:id="rId32"/>
    <p:sldId id="689" r:id="rId33"/>
    <p:sldId id="597" r:id="rId34"/>
    <p:sldId id="690" r:id="rId35"/>
    <p:sldId id="692" r:id="rId36"/>
    <p:sldId id="691" r:id="rId37"/>
    <p:sldId id="693" r:id="rId38"/>
  </p:sldIdLst>
  <p:sldSz cx="9144000" cy="5143500"/>
  <p:notesSz cx="6858000" cy="9144000"/>
  <p:custDataLst>
    <p:tags r:id="rId39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slide" Target="slides/slide17.xml" /><Relationship Id="rId24" Type="http://schemas.openxmlformats.org/officeDocument/2006/relationships/slide" Target="slides/slide18.xml" /><Relationship Id="rId25" Type="http://schemas.openxmlformats.org/officeDocument/2006/relationships/slide" Target="slides/slide19.xml" /><Relationship Id="rId26" Type="http://schemas.openxmlformats.org/officeDocument/2006/relationships/slide" Target="slides/slide20.xml" /><Relationship Id="rId27" Type="http://schemas.openxmlformats.org/officeDocument/2006/relationships/slide" Target="slides/slide21.xml" /><Relationship Id="rId28" Type="http://schemas.openxmlformats.org/officeDocument/2006/relationships/slide" Target="slides/slide22.xml" /><Relationship Id="rId29" Type="http://schemas.openxmlformats.org/officeDocument/2006/relationships/slide" Target="slides/slide23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4.xml" /><Relationship Id="rId31" Type="http://schemas.openxmlformats.org/officeDocument/2006/relationships/slide" Target="slides/slide25.xml" /><Relationship Id="rId32" Type="http://schemas.openxmlformats.org/officeDocument/2006/relationships/slide" Target="slides/slide26.xml" /><Relationship Id="rId33" Type="http://schemas.openxmlformats.org/officeDocument/2006/relationships/slide" Target="slides/slide27.xml" /><Relationship Id="rId34" Type="http://schemas.openxmlformats.org/officeDocument/2006/relationships/slide" Target="slides/slide28.xml" /><Relationship Id="rId35" Type="http://schemas.openxmlformats.org/officeDocument/2006/relationships/slide" Target="slides/slide29.xml" /><Relationship Id="rId36" Type="http://schemas.openxmlformats.org/officeDocument/2006/relationships/slide" Target="slides/slide30.xml" /><Relationship Id="rId37" Type="http://schemas.openxmlformats.org/officeDocument/2006/relationships/slide" Target="slides/slide31.xml" /><Relationship Id="rId38" Type="http://schemas.openxmlformats.org/officeDocument/2006/relationships/slide" Target="slides/slide32.xml" /><Relationship Id="rId39" Type="http://schemas.openxmlformats.org/officeDocument/2006/relationships/tags" Target="tags/tag1.xml" /><Relationship Id="rId4" Type="http://schemas.openxmlformats.org/officeDocument/2006/relationships/slideMaster" Target="slideMasters/slideMaster4.xml" /><Relationship Id="rId40" Type="http://schemas.openxmlformats.org/officeDocument/2006/relationships/presProps" Target="presProps.xml" /><Relationship Id="rId41" Type="http://schemas.openxmlformats.org/officeDocument/2006/relationships/viewProps" Target="viewProps.xml" /><Relationship Id="rId42" Type="http://schemas.openxmlformats.org/officeDocument/2006/relationships/theme" Target="theme/theme1.xml" /><Relationship Id="rId43" Type="http://schemas.openxmlformats.org/officeDocument/2006/relationships/tableStyles" Target="tableStyles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67C9C87-BF23-4A35-86DF-FE3E27361963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61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B467F052-71BF-4395-8C62-F9FF84034C92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024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024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8E77371-07E5-4377-849E-1113AE02AF2B}" type="slidenum">
              <a:rPr lang="zh-CN" altLang="en-US" sz="1200">
                <a:latin typeface="Calibri" pitchFamily="34" charset="0"/>
                <a:ea typeface="宋体" pitchFamily="2" charset="-122"/>
              </a:rPr>
              <a:t>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229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29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3546293-8E45-4AA5-B9D5-C9E90419CFB4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433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433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D1145DE-E71B-4567-A9CC-F4641943A9C6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638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638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38BCB86-E915-47AC-8A18-EAE03ED64BE6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843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843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364C97B-3342-449F-B530-1B3586FE1977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048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48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DB27895F-96F9-49EB-8969-60C78728EBFA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253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C045C727-0F0F-4E29-B8BE-80F015F529C7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457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457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7C2A1D02-0F46-4155-B346-1900F4339EDA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662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2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71B9BF59-A35C-4602-A1DD-A34B611FDA80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867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867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7005105F-BDF2-4E75-AE3E-791F65E47330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072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072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83A6518-D547-4FF7-B748-B88392E926BE}" type="slidenum">
              <a:rPr lang="zh-CN" altLang="en-US" sz="1200">
                <a:latin typeface="Calibri" pitchFamily="34" charset="0"/>
                <a:ea typeface="宋体" pitchFamily="2" charset="-122"/>
              </a:rPr>
              <a:t>13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277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277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B5F1BED1-740A-417E-825A-00CA4A2718CE}" type="slidenum">
              <a:rPr lang="zh-CN" altLang="en-US" sz="1200">
                <a:latin typeface="Calibri" pitchFamily="34" charset="0"/>
                <a:ea typeface="宋体" pitchFamily="2" charset="-122"/>
              </a:rPr>
              <a:t>14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481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481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9F929EF5-062C-4E50-B991-FA5F420EC4E4}" type="slidenum">
              <a:rPr lang="zh-CN" altLang="en-US" sz="1200">
                <a:latin typeface="Calibri" pitchFamily="34" charset="0"/>
                <a:ea typeface="宋体" pitchFamily="2" charset="-122"/>
              </a:rPr>
              <a:t>15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686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686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8DD3F25-B4CD-4510-AF83-3DE8BC71FA44}" type="slidenum">
              <a:rPr lang="zh-CN" altLang="en-US" sz="1200">
                <a:latin typeface="Calibri" pitchFamily="34" charset="0"/>
                <a:ea typeface="宋体" pitchFamily="2" charset="-122"/>
              </a:rPr>
              <a:t>16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3891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3891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5D98CE55-3FFB-4830-933F-1ECF96939200}" type="slidenum">
              <a:rPr lang="zh-CN" altLang="en-US" sz="1200">
                <a:latin typeface="Calibri" pitchFamily="34" charset="0"/>
                <a:ea typeface="宋体" pitchFamily="2" charset="-122"/>
              </a:rPr>
              <a:t>17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096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096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ECA47348-B636-488F-A0DD-3C7D67E50F95}" type="slidenum">
              <a:rPr lang="zh-CN" altLang="en-US" sz="1200">
                <a:latin typeface="Calibri" pitchFamily="34" charset="0"/>
                <a:ea typeface="宋体" pitchFamily="2" charset="-122"/>
              </a:rPr>
              <a:t>18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0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301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301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45D85DAC-27C5-4B65-954C-04611711CC8D}" type="slidenum">
              <a:rPr lang="zh-CN" altLang="en-US" sz="1200">
                <a:latin typeface="Calibri" pitchFamily="34" charset="0"/>
                <a:ea typeface="宋体" pitchFamily="2" charset="-122"/>
              </a:rPr>
              <a:t>19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505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505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E01E7FB9-9AE7-40AC-85D1-DED916017AC9}" type="slidenum">
              <a:rPr lang="zh-CN" altLang="en-US" sz="1200">
                <a:latin typeface="Calibri" pitchFamily="34" charset="0"/>
                <a:ea typeface="宋体" pitchFamily="2" charset="-122"/>
              </a:rPr>
              <a:t>20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710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710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2BFA1DD-DD80-44AF-B23B-540C30B26BAC}" type="slidenum">
              <a:rPr lang="zh-CN" altLang="en-US" sz="1200">
                <a:latin typeface="Calibri" pitchFamily="34" charset="0"/>
                <a:ea typeface="宋体" pitchFamily="2" charset="-122"/>
              </a:rPr>
              <a:t>21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4915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915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CBC725D4-8FE5-4522-AA8B-254475EF9AAA}" type="slidenum">
              <a:rPr lang="zh-CN" altLang="en-US" sz="1200">
                <a:latin typeface="Calibri" pitchFamily="34" charset="0"/>
                <a:ea typeface="宋体" pitchFamily="2" charset="-122"/>
              </a:rPr>
              <a:t>22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5120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5120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B30FC8E9-942C-4C4B-8299-DAB66F6A2D42}" type="slidenum">
              <a:rPr lang="zh-CN" altLang="en-US" sz="1200">
                <a:latin typeface="Calibri" pitchFamily="34" charset="0"/>
                <a:ea typeface="宋体" pitchFamily="2" charset="-122"/>
              </a:rPr>
              <a:t>23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24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Relationship Id="rId3" Type="http://schemas.openxmlformats.org/officeDocument/2006/relationships/slide" Target="slide4.xml" TargetMode="Internal" /><Relationship Id="rId4" Type="http://schemas.openxmlformats.org/officeDocument/2006/relationships/slide" Target="slide7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Relationship Id="rId7" Type="http://schemas.openxmlformats.org/officeDocument/2006/relationships/slide" Target="slide11.xml" TargetMode="Internal" /><Relationship Id="rId8" Type="http://schemas.openxmlformats.org/officeDocument/2006/relationships/slide" Target="slide16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8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9.emf" /><Relationship Id="rId5" Type="http://schemas.openxmlformats.org/officeDocument/2006/relationships/vmlDrawing" Target="../drawings/vmlDrawing1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Relationship Id="rId3" Type="http://schemas.openxmlformats.org/officeDocument/2006/relationships/oleObject" Target="../embeddings/oleObject2.doc" TargetMode="Internal" /><Relationship Id="rId4" Type="http://schemas.openxmlformats.org/officeDocument/2006/relationships/image" Target="../media/image10.emf" /><Relationship Id="rId5" Type="http://schemas.openxmlformats.org/officeDocument/2006/relationships/vmlDrawing" Target="../drawings/vmlDrawing2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8.xml" /><Relationship Id="rId3" Type="http://schemas.openxmlformats.org/officeDocument/2006/relationships/oleObject" Target="../embeddings/oleObject3.doc" TargetMode="Internal" /><Relationship Id="rId4" Type="http://schemas.openxmlformats.org/officeDocument/2006/relationships/image" Target="../media/image11.emf" /><Relationship Id="rId5" Type="http://schemas.openxmlformats.org/officeDocument/2006/relationships/image" Target="../media/image7.png" /><Relationship Id="rId6" Type="http://schemas.openxmlformats.org/officeDocument/2006/relationships/slide" Target="slide3.xml" TargetMode="Internal" /><Relationship Id="rId7" Type="http://schemas.openxmlformats.org/officeDocument/2006/relationships/vmlDrawing" Target="../drawings/vmlDrawing3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2.xml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13.emf" /><Relationship Id="rId5" Type="http://schemas.openxmlformats.org/officeDocument/2006/relationships/vmlDrawing" Target="../drawings/vmlDrawing4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3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oleObject" Target="../embeddings/oleObject5.doc" TargetMode="Internal" /><Relationship Id="rId6" Type="http://schemas.openxmlformats.org/officeDocument/2006/relationships/image" Target="../media/image14.emf" /><Relationship Id="rId7" Type="http://schemas.openxmlformats.org/officeDocument/2006/relationships/vmlDrawing" Target="../drawings/vmlDrawing5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4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15.png" /><Relationship Id="rId4" Type="http://schemas.openxmlformats.org/officeDocument/2006/relationships/oleObject" Target="../embeddings/oleObject6.doc" TargetMode="Internal" /><Relationship Id="rId5" Type="http://schemas.openxmlformats.org/officeDocument/2006/relationships/image" Target="../media/image16.emf" /><Relationship Id="rId6" Type="http://schemas.openxmlformats.org/officeDocument/2006/relationships/vmlDrawing" Target="../drawings/vmlDrawing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7.xml" /><Relationship Id="rId3" Type="http://schemas.openxmlformats.org/officeDocument/2006/relationships/oleObject" Target="../embeddings/oleObject7.doc" TargetMode="Internal" /><Relationship Id="rId4" Type="http://schemas.openxmlformats.org/officeDocument/2006/relationships/image" Target="../media/image17.emf" /><Relationship Id="rId5" Type="http://schemas.openxmlformats.org/officeDocument/2006/relationships/vmlDrawing" Target="../drawings/vmlDrawing7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8.xml" /><Relationship Id="rId3" Type="http://schemas.openxmlformats.org/officeDocument/2006/relationships/image" Target="../media/image18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9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0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1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oleObject" Target="../embeddings/oleObject8.doc" TargetMode="Internal" /><Relationship Id="rId6" Type="http://schemas.openxmlformats.org/officeDocument/2006/relationships/image" Target="../media/image19.emf" /><Relationship Id="rId7" Type="http://schemas.openxmlformats.org/officeDocument/2006/relationships/vmlDrawing" Target="../drawings/vmlDrawing8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0.jpeg" /><Relationship Id="rId3" Type="http://schemas.openxmlformats.org/officeDocument/2006/relationships/slide" Target="slide25.xml" TargetMode="Internal" /><Relationship Id="rId4" Type="http://schemas.openxmlformats.org/officeDocument/2006/relationships/slide" Target="slide28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21.emf" /><Relationship Id="rId4" Type="http://schemas.openxmlformats.org/officeDocument/2006/relationships/vmlDrawing" Target="../drawings/vmlDrawing9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22.emf" /><Relationship Id="rId4" Type="http://schemas.openxmlformats.org/officeDocument/2006/relationships/image" Target="../media/image7.png" /><Relationship Id="rId5" Type="http://schemas.openxmlformats.org/officeDocument/2006/relationships/slide" Target="slide24.xml" TargetMode="Internal" /><Relationship Id="rId6" Type="http://schemas.openxmlformats.org/officeDocument/2006/relationships/vmlDrawing" Target="../drawings/vmlDrawing10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3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24.emf" /><Relationship Id="rId4" Type="http://schemas.openxmlformats.org/officeDocument/2006/relationships/vmlDrawing" Target="../drawings/vmlDrawing11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25.emf" /><Relationship Id="rId4" Type="http://schemas.openxmlformats.org/officeDocument/2006/relationships/vmlDrawing" Target="../drawings/vmlDrawing12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24.xml" TargetMode="Internal" /><Relationship Id="rId4" Type="http://schemas.openxmlformats.org/officeDocument/2006/relationships/oleObject" Target="../embeddings/oleObject13.doc" TargetMode="Internal" /><Relationship Id="rId5" Type="http://schemas.openxmlformats.org/officeDocument/2006/relationships/image" Target="../media/image26.emf" /><Relationship Id="rId6" Type="http://schemas.openxmlformats.org/officeDocument/2006/relationships/image" Target="../media/image27.png" /><Relationship Id="rId7" Type="http://schemas.openxmlformats.org/officeDocument/2006/relationships/vmlDrawing" Target="../drawings/vmlDrawing13.v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文本框 6"/>
          <p:cNvSpPr/>
          <p:nvPr/>
        </p:nvSpPr>
        <p:spPr>
          <a:xfrm>
            <a:off x="1474788" y="1690688"/>
            <a:ext cx="6157912" cy="738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  <a:buFont typeface="Arial" pitchFamily="34" charset="0"/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第</a:t>
            </a:r>
            <a:r>
              <a:rPr lang="en-US" altLang="zh-CN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47</a:t>
            </a: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课时　力学综合计算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7170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en-US" sz="3000" b="1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专题突破篇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193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8194" name="组合 57"/>
            <p:cNvGrpSpPr/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8195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8196" name="组合 61"/>
          <p:cNvPicPr/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2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7" name="组合 64"/>
          <p:cNvPicPr/>
          <p:nvPr/>
        </p:nvPicPr>
        <p:blipFill>
          <a:blip r:embed="rId3"/>
          <a:stretch>
            <a:fillRect/>
          </a:stretch>
        </p:blipFill>
        <p:spPr>
          <a:xfrm>
            <a:off x="4849812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8" name="组合 67"/>
          <p:cNvPicPr/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9" name="组合 70"/>
          <p:cNvPicPr/>
          <p:nvPr/>
        </p:nvPicPr>
        <p:blipFill>
          <a:blip r:embed="rId5"/>
          <a:stretch>
            <a:fillRect/>
          </a:stretch>
        </p:blipFill>
        <p:spPr>
          <a:xfrm>
            <a:off x="4386262" y="762000"/>
            <a:ext cx="769938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0" name="组合 73"/>
          <p:cNvPicPr/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1" name="组合 76"/>
          <p:cNvPicPr/>
          <p:nvPr/>
        </p:nvPicPr>
        <p:blipFill>
          <a:blip r:embed="rId7"/>
          <a:stretch>
            <a:fillRect/>
          </a:stretch>
        </p:blipFill>
        <p:spPr>
          <a:xfrm>
            <a:off x="3559175" y="1103312"/>
            <a:ext cx="601662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202" name="文本框 131"/>
          <p:cNvSpPr/>
          <p:nvPr/>
        </p:nvSpPr>
        <p:spPr>
          <a:xfrm>
            <a:off x="3757612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8203" name="组合 159"/>
          <p:cNvGrpSpPr/>
          <p:nvPr/>
        </p:nvGrpSpPr>
        <p:grpSpPr>
          <a:xfrm>
            <a:off x="2425700" y="2332038"/>
            <a:ext cx="4449762" cy="2085975"/>
            <a:chOff x="2000534" y="2474331"/>
            <a:chExt cx="5723839" cy="2584754"/>
          </a:xfrm>
        </p:grpSpPr>
        <p:grpSp>
          <p:nvGrpSpPr>
            <p:cNvPr id="820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8205" name="圆角矩形 161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820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8207" name="椭圆 178"/>
              <p:cNvSpPr/>
              <p:nvPr/>
            </p:nvSpPr>
            <p:spPr>
              <a:xfrm rot="16200000">
                <a:off x="448576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08" name="椭圆 179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0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8210" name="椭圆 176"/>
              <p:cNvSpPr/>
              <p:nvPr/>
            </p:nvSpPr>
            <p:spPr>
              <a:xfrm rot="16200000">
                <a:off x="448893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1" name="椭圆 17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1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821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8214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8216" name="组合 166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8217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8218" name="组合 184"/>
          <p:cNvGrpSpPr/>
          <p:nvPr/>
        </p:nvGrpSpPr>
        <p:grpSpPr>
          <a:xfrm>
            <a:off x="2433638" y="1203325"/>
            <a:ext cx="4192588" cy="1992312"/>
            <a:chOff x="1851755" y="1505713"/>
            <a:chExt cx="5440491" cy="2584754"/>
          </a:xfrm>
        </p:grpSpPr>
        <p:grpSp>
          <p:nvGrpSpPr>
            <p:cNvPr id="8219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8220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8221" name="圆角矩形 187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8222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3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4" name="椭圆 201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5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6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7" name="椭圆 199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8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8229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8230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31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8232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8233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217" name="组合 5"/>
          <p:cNvGrpSpPr/>
          <p:nvPr/>
        </p:nvGrpSpPr>
        <p:grpSpPr>
          <a:xfrm>
            <a:off x="2425700" y="279400"/>
            <a:ext cx="4192588" cy="1992312"/>
            <a:chOff x="1851755" y="1505713"/>
            <a:chExt cx="5440491" cy="2584754"/>
          </a:xfrm>
        </p:grpSpPr>
        <p:grpSp>
          <p:nvGrpSpPr>
            <p:cNvPr id="9218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9219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9220" name="圆角矩形 8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221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2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3" name="椭圆 22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4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5" name="椭圆 19"/>
                <p:cNvSpPr/>
                <p:nvPr/>
              </p:nvSpPr>
              <p:spPr>
                <a:xfrm rot="16200000">
                  <a:off x="4479537" y="3008121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6" name="椭圆 20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7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9228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9229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30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9231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9232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9233" name="矩形 1">
            <a:hlinkClick r:id="rId3" action="ppaction://hlinksldjump"/>
          </p:cNvPr>
          <p:cNvSpPr/>
          <p:nvPr/>
        </p:nvSpPr>
        <p:spPr>
          <a:xfrm>
            <a:off x="1835150" y="1604962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压强与机械运动综合计算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4" name="矩形 2">
            <a:hlinkClick r:id="rId4" action="ppaction://hlinksldjump"/>
          </p:cNvPr>
          <p:cNvSpPr/>
          <p:nvPr/>
        </p:nvSpPr>
        <p:spPr>
          <a:xfrm>
            <a:off x="1835150" y="2117725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压强与功率综合计算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235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101012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36" name="矩形 27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835150" y="2628900"/>
            <a:ext cx="5788025" cy="4619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压强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与浮力综合计算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7" name="矩形 28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835150" y="3146425"/>
            <a:ext cx="5788025" cy="4619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</a:t>
            </a:r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4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力学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综合计算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/>
      <p:bldP spid="9234" grpId="1"/>
      <p:bldP spid="9236" grpId="2"/>
      <p:bldP spid="9237" grpId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Text Box 22"/>
          <p:cNvSpPr txBox="1">
            <a:spLocks noChangeArrowheads="1"/>
          </p:cNvSpPr>
          <p:nvPr/>
        </p:nvSpPr>
        <p:spPr bwMode="auto">
          <a:xfrm>
            <a:off x="506413" y="842963"/>
            <a:ext cx="81153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泉州模拟</a:t>
            </a:r>
            <a:r>
              <a:rPr lang="en-US" altLang="zh-CN" sz="2400" b="1">
                <a:latin typeface="Times New Roman"/>
              </a:rPr>
              <a:t>·6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所示，一辆质量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en-US" altLang="zh-CN" sz="2400" b="1">
                <a:latin typeface="Times New Roman"/>
              </a:rPr>
              <a:t>1 </a:t>
            </a:r>
            <a:r>
              <a:rPr lang="en-US" altLang="zh-CN" sz="2400" b="1">
                <a:latin typeface="Times New Roman"/>
              </a:rPr>
              <a:t>200 kg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的汽车在水平路面上做匀速直线运动，汽车受到的阻力为</a:t>
            </a:r>
            <a:r>
              <a:rPr lang="en-US" altLang="zh-CN" sz="2400" b="1">
                <a:latin typeface="Times New Roman"/>
              </a:rPr>
              <a:t>1 500 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>
                <a:latin typeface="Times New Roman"/>
              </a:rPr>
              <a:t>5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内汽车沿水平方向匀速直线移动了</a:t>
            </a:r>
            <a:r>
              <a:rPr lang="en-US" altLang="zh-CN" sz="2400" b="1">
                <a:latin typeface="Times New Roman"/>
              </a:rPr>
              <a:t>40 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>
                <a:latin typeface="Times New Roman"/>
              </a:rPr>
              <a:t>10 N/kg)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求：</a:t>
            </a:r>
            <a:r>
              <a:rPr lang="en-US" altLang="zh-CN" sz="2400" b="1">
                <a:latin typeface="Times New Roman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汽车受到的重力是多少？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1266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压强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与机械运动综合计算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1267" name="矩形 3"/>
          <p:cNvSpPr>
            <a:spLocks noChangeArrowheads="1"/>
          </p:cNvSpPr>
          <p:nvPr/>
        </p:nvSpPr>
        <p:spPr bwMode="auto">
          <a:xfrm>
            <a:off x="755650" y="3508375"/>
            <a:ext cx="6018213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解：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(1)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汽车受到的重力：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mg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1 200 kg× 10 N/kg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1.2×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/>
              </a:rPr>
              <a:t>4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 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1268" name="Picture 5" descr="图+465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5588" y="3003550"/>
            <a:ext cx="3052762" cy="9874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Text Box 22"/>
          <p:cNvSpPr txBox="1">
            <a:spLocks noChangeArrowheads="1"/>
          </p:cNvSpPr>
          <p:nvPr/>
        </p:nvSpPr>
        <p:spPr bwMode="auto">
          <a:xfrm>
            <a:off x="506413" y="600075"/>
            <a:ext cx="811530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如果汽车轮胎与水平路面总共的接触面积是</a:t>
            </a:r>
            <a:r>
              <a:rPr lang="en-US" altLang="zh-CN" sz="2400" b="1">
                <a:latin typeface="Times New Roman"/>
              </a:rPr>
              <a:t>0.12 m</a:t>
            </a:r>
            <a:r>
              <a:rPr lang="en-US" altLang="zh-CN" sz="2400" b="1" baseline="30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，则汽车对水平路面的压强是多少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13314" name="对象 1"/>
          <p:cNvGraphicFramePr>
            <a:graphicFrameLocks noChangeAspect="1"/>
          </p:cNvGraphicFramePr>
          <p:nvPr/>
        </p:nvGraphicFramePr>
        <p:xfrm>
          <a:off x="1247775" y="1987550"/>
          <a:ext cx="7162800" cy="187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47775" y="1987550"/>
                        <a:ext cx="7162800" cy="1879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Text Box 22"/>
          <p:cNvSpPr txBox="1">
            <a:spLocks noChangeArrowheads="1"/>
          </p:cNvSpPr>
          <p:nvPr/>
        </p:nvSpPr>
        <p:spPr bwMode="auto">
          <a:xfrm>
            <a:off x="506413" y="60007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发动机对汽车的牵引力是多少？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362" name="矩形 13"/>
          <p:cNvSpPr/>
          <p:nvPr/>
        </p:nvSpPr>
        <p:spPr>
          <a:xfrm>
            <a:off x="1476375" y="1779588"/>
            <a:ext cx="6335712" cy="1754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因为汽车匀速行驶时，受到的牵引力和阻力是一对平衡力，所以，二力的大小相等，则牵引力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F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f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1 500 N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5363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Text Box 22"/>
          <p:cNvSpPr txBox="1">
            <a:spLocks noChangeArrowheads="1"/>
          </p:cNvSpPr>
          <p:nvPr/>
        </p:nvSpPr>
        <p:spPr bwMode="auto">
          <a:xfrm>
            <a:off x="506413" y="1009650"/>
            <a:ext cx="8115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【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典例</a:t>
            </a:r>
            <a:r>
              <a:rPr lang="en-US" altLang="zh-CN" sz="2400" b="1">
                <a:latin typeface="Times New Roman"/>
              </a:rPr>
              <a:t>2】【2020•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莆田质检</a:t>
            </a:r>
            <a:r>
              <a:rPr lang="en-US" altLang="zh-CN" sz="2400" b="1">
                <a:latin typeface="Times New Roman"/>
              </a:rPr>
              <a:t>•6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分</a:t>
            </a:r>
            <a:r>
              <a:rPr lang="en-US" altLang="zh-CN" sz="2400" b="1">
                <a:latin typeface="Times New Roman"/>
              </a:rPr>
              <a:t>】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某无人机部分参数如下表，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>
                <a:latin typeface="Times New Roman"/>
              </a:rPr>
              <a:t>10 N/kg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7410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  </a:t>
            </a:r>
            <a:r>
              <a:rPr lang="zh-CN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压强与功率综合计算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17411" name="表格 4"/>
          <p:cNvGraphicFramePr>
            <a:graphicFrameLocks noGrp="1"/>
          </p:cNvGraphicFramePr>
          <p:nvPr/>
        </p:nvGraphicFramePr>
        <p:xfrm>
          <a:off x="539750" y="2297112"/>
          <a:ext cx="8208962" cy="2117725"/>
        </p:xfrm>
        <a:graphic>
          <a:graphicData uri="http://schemas.openxmlformats.org/drawingml/2006/table">
            <a:tbl>
              <a:tblPr/>
              <a:tblGrid>
                <a:gridCol w="2574925"/>
                <a:gridCol w="2178050"/>
                <a:gridCol w="2185988"/>
                <a:gridCol w="1270000"/>
              </a:tblGrid>
              <a:tr h="731838"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无人机质量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3.9 kg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“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两脚</a:t>
                      </a:r>
                      <a:r>
                        <a:rPr lang="en-US" altLang="zh-CN" sz="2400" b="1">
                          <a:latin typeface="Times New Roman"/>
                        </a:rPr>
                        <a:t>”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着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地总面积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0.003 m</a:t>
                      </a:r>
                      <a:r>
                        <a:rPr lang="en-US" altLang="zh-CN" sz="2400" b="1" baseline="30000">
                          <a:latin typeface="Times New Roman"/>
                        </a:rPr>
                        <a:t>2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655638"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电池容量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1× 10</a:t>
                      </a:r>
                      <a:r>
                        <a:rPr lang="en-US" altLang="zh-CN" sz="2400" b="1" baseline="30000">
                          <a:latin typeface="Times New Roman"/>
                        </a:rPr>
                        <a:t>4</a:t>
                      </a:r>
                      <a:r>
                        <a:rPr lang="en-US" altLang="zh-CN" sz="2400" b="1">
                          <a:latin typeface="Times New Roman"/>
                        </a:rPr>
                        <a:t>mA·h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电池电压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20 V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730250"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水平最大飞行速度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10 m/s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最大抗风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31043" tIns="0" rIns="31043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6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级风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31043" marR="31043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求无人机停在水平地面上</a:t>
            </a:r>
            <a:r>
              <a:rPr lang="en-US" altLang="zh-CN" sz="2400" b="1">
                <a:latin typeface="Times New Roman"/>
              </a:rPr>
              <a:t>“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两脚</a:t>
            </a:r>
            <a:r>
              <a:rPr lang="en-US" altLang="zh-CN" sz="2400" b="1">
                <a:latin typeface="Times New Roman"/>
              </a:rPr>
              <a:t>”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着地时对地面的压强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19458" name="对象 1"/>
          <p:cNvGraphicFramePr>
            <a:graphicFrameLocks noChangeAspect="1"/>
          </p:cNvGraphicFramePr>
          <p:nvPr/>
        </p:nvGraphicFramePr>
        <p:xfrm>
          <a:off x="900112" y="1708150"/>
          <a:ext cx="7162800" cy="187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00112" y="1708150"/>
                        <a:ext cx="7162800" cy="1879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求无人机充满电储存的电能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1506" name="矩形 7"/>
          <p:cNvSpPr>
            <a:spLocks noChangeArrowheads="1"/>
          </p:cNvSpPr>
          <p:nvPr/>
        </p:nvSpPr>
        <p:spPr bwMode="auto">
          <a:xfrm>
            <a:off x="1884363" y="1824038"/>
            <a:ext cx="53594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无人机充满电储存的电能：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W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电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UIt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20 V× 1×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/>
              </a:rPr>
              <a:t>4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× 10</a:t>
            </a:r>
            <a:r>
              <a:rPr lang="zh-CN" altLang="zh-CN" sz="2400" b="1" baseline="30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/>
              </a:rPr>
              <a:t>3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 A× 1× 3 600 s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7.2×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/>
              </a:rPr>
              <a:t>5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 J;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Text Box 22"/>
          <p:cNvSpPr txBox="1">
            <a:spLocks noChangeArrowheads="1"/>
          </p:cNvSpPr>
          <p:nvPr/>
        </p:nvSpPr>
        <p:spPr bwMode="auto">
          <a:xfrm>
            <a:off x="395288" y="484188"/>
            <a:ext cx="83867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无人机充满电后在水平方向上以最大速度可匀速飞行</a:t>
            </a:r>
            <a:r>
              <a:rPr lang="en-US" altLang="zh-CN" sz="2400" b="1">
                <a:latin typeface="Times New Roman"/>
              </a:rPr>
              <a:t>1× 10</a:t>
            </a:r>
            <a:r>
              <a:rPr lang="en-US" altLang="zh-CN" sz="2400" b="1" baseline="30000">
                <a:latin typeface="Times New Roman"/>
              </a:rPr>
              <a:t>4</a:t>
            </a:r>
            <a:r>
              <a:rPr lang="en-US" altLang="zh-CN" sz="2400" b="1">
                <a:latin typeface="Times New Roman"/>
              </a:rPr>
              <a:t> 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，若无人机将电能转化为机械能的效率为</a:t>
            </a:r>
            <a:r>
              <a:rPr lang="en-US" altLang="zh-CN" sz="2400" b="1">
                <a:latin typeface="Times New Roman"/>
              </a:rPr>
              <a:t>60%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，求此过程中无人机的功率。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23554" name="对象 1"/>
          <p:cNvGraphicFramePr>
            <a:graphicFrameLocks noChangeAspect="1"/>
          </p:cNvGraphicFramePr>
          <p:nvPr/>
        </p:nvGraphicFramePr>
        <p:xfrm>
          <a:off x="735012" y="1995488"/>
          <a:ext cx="7797800" cy="312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35012" y="1995488"/>
                        <a:ext cx="7797800" cy="3124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5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Text Box 22"/>
          <p:cNvSpPr txBox="1">
            <a:spLocks noChangeArrowheads="1"/>
          </p:cNvSpPr>
          <p:nvPr/>
        </p:nvSpPr>
        <p:spPr bwMode="auto">
          <a:xfrm>
            <a:off x="441325" y="1058863"/>
            <a:ext cx="8234363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福州质检</a:t>
            </a:r>
            <a:r>
              <a:rPr lang="en-US" altLang="zh-CN" sz="2400" b="1">
                <a:latin typeface="Times New Roman"/>
              </a:rPr>
              <a:t>·7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分】如图甲为一种具有自动给水功能装置的简化示意图，其中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为能沿固定杆在竖直方向移动的圆柱体，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为压力传感器，当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受到</a:t>
            </a:r>
            <a:r>
              <a:rPr lang="en-US" altLang="zh-CN" sz="2400" b="1">
                <a:latin typeface="Times New Roman"/>
              </a:rPr>
              <a:t>2 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压力时，能控制进水口阀门迅速关闭，注水结束。不计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与杆的摩擦，图乙为物体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所受浮力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zh-CN" altLang="zh-CN" sz="2400" b="1" baseline="-25000"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随容器内水面高度</a:t>
            </a:r>
            <a:r>
              <a:rPr lang="en-US" altLang="zh-CN" sz="2400" b="1" i="1">
                <a:latin typeface="Times New Roman"/>
              </a:rPr>
              <a:t>h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的变化图像。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>
                <a:latin typeface="Times New Roman"/>
              </a:rPr>
              <a:t>10 N/kg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，求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560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压强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与浮力综合计算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Text Box 22"/>
          <p:cNvSpPr txBox="1">
            <a:spLocks noChangeArrowheads="1"/>
          </p:cNvSpPr>
          <p:nvPr/>
        </p:nvSpPr>
        <p:spPr bwMode="auto">
          <a:xfrm>
            <a:off x="441325" y="2211388"/>
            <a:ext cx="8234363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注水至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恰能开始上浮时，容器底受到的水的压强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7650" name="矩形 4"/>
          <p:cNvSpPr/>
          <p:nvPr/>
        </p:nvSpPr>
        <p:spPr>
          <a:xfrm>
            <a:off x="684212" y="2787650"/>
            <a:ext cx="7848600" cy="1754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解：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(1)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由题图乙可知，当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20  cm≤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h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≤35  cm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时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F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浮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不变，则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A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恰能上浮时容器中的水面高度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h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20  cm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0.2 m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ρ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水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gh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1.0×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kg/m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× 10 N/kg× 0.2 m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2 000 Pa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；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7651" name="Picture 6" descr="图+466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8538" y="339725"/>
            <a:ext cx="4584700" cy="19859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Text Box 22"/>
          <p:cNvSpPr txBox="1">
            <a:spLocks noChangeArrowheads="1"/>
          </p:cNvSpPr>
          <p:nvPr/>
        </p:nvSpPr>
        <p:spPr bwMode="auto">
          <a:xfrm>
            <a:off x="441325" y="700088"/>
            <a:ext cx="8234363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物体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的重力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注水结束时容器内水面的高度</a:t>
            </a:r>
            <a:r>
              <a:rPr lang="en-US" altLang="zh-CN" sz="2400" b="1" i="1">
                <a:latin typeface="Times New Roman"/>
              </a:rPr>
              <a:t>h</a:t>
            </a:r>
            <a:r>
              <a:rPr lang="en-US" altLang="zh-CN" sz="2400" b="1" baseline="-25000">
                <a:latin typeface="Times New Roman"/>
              </a:rPr>
              <a:t>0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9698" name="矩形 6"/>
          <p:cNvSpPr>
            <a:spLocks noChangeArrowheads="1"/>
          </p:cNvSpPr>
          <p:nvPr/>
        </p:nvSpPr>
        <p:spPr bwMode="auto">
          <a:xfrm>
            <a:off x="684213" y="1585913"/>
            <a:ext cx="78486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图中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浮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不变的阶段，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A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处于漂浮状态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因为漂浮，所以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G</a:t>
            </a:r>
            <a:r>
              <a:rPr lang="en-US" altLang="zh-CN" sz="2400" b="1" i="1" baseline="-25000">
                <a:solidFill>
                  <a:srgbClr val="C00000"/>
                </a:solidFill>
                <a:latin typeface="Times New Roman"/>
              </a:rPr>
              <a:t>A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浮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10 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5" name="对象 1"/>
          <p:cNvGraphicFramePr>
            <a:graphicFrameLocks noChangeAspect="1"/>
          </p:cNvGraphicFramePr>
          <p:nvPr/>
        </p:nvGraphicFramePr>
        <p:xfrm>
          <a:off x="395288" y="735012"/>
          <a:ext cx="8216900" cy="414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288" y="735012"/>
                        <a:ext cx="8216900" cy="4140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3793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3794" name="对象 1"/>
          <p:cNvGraphicFramePr>
            <a:graphicFrameLocks noChangeAspect="1"/>
          </p:cNvGraphicFramePr>
          <p:nvPr/>
        </p:nvGraphicFramePr>
        <p:xfrm>
          <a:off x="1263650" y="1276350"/>
          <a:ext cx="6692900" cy="264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r:id="rId5" progId="Word.Document.8">
                  <p:embed/>
                </p:oleObj>
              </mc:Choice>
              <mc:Fallback>
                <p:oleObj r:id="rId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263650" y="1276350"/>
                        <a:ext cx="6692900" cy="264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1" name="Text Box 22"/>
          <p:cNvSpPr txBox="1">
            <a:spLocks noChangeArrowheads="1"/>
          </p:cNvSpPr>
          <p:nvPr/>
        </p:nvSpPr>
        <p:spPr bwMode="auto">
          <a:xfrm>
            <a:off x="434975" y="1058863"/>
            <a:ext cx="8240713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厦门质检</a:t>
            </a:r>
            <a:r>
              <a:rPr lang="en-US" altLang="zh-CN" sz="2400" b="1">
                <a:latin typeface="Times New Roman"/>
              </a:rPr>
              <a:t>·8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，轻质弹簧的一端连接木块，将木块放在表面水平的传感器上，最初整个装置处于静止状态。现用竖直向上的力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拉弹簧的上端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，传感器受到的压力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随弹簧上端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上升的距离</a:t>
            </a:r>
            <a:r>
              <a:rPr lang="en-US" altLang="zh-CN" sz="2400" b="1" i="1">
                <a:latin typeface="Times New Roman"/>
              </a:rPr>
              <a:t>x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的变化如下表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5842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4 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力学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综合计算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35843" name="表格 3"/>
          <p:cNvGraphicFramePr>
            <a:graphicFrameLocks noGrp="1"/>
          </p:cNvGraphicFramePr>
          <p:nvPr/>
        </p:nvGraphicFramePr>
        <p:xfrm>
          <a:off x="1857375" y="3435350"/>
          <a:ext cx="6673850" cy="1097915"/>
        </p:xfrm>
        <a:graphic>
          <a:graphicData uri="http://schemas.openxmlformats.org/drawingml/2006/table">
            <a:tbl>
              <a:tblPr/>
              <a:tblGrid>
                <a:gridCol w="1512888"/>
                <a:gridCol w="660400"/>
                <a:gridCol w="561975"/>
                <a:gridCol w="563562"/>
                <a:gridCol w="561975"/>
                <a:gridCol w="563562"/>
                <a:gridCol w="561975"/>
                <a:gridCol w="563562"/>
                <a:gridCol w="561975"/>
                <a:gridCol w="561975"/>
              </a:tblGrid>
              <a:tr h="549275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x</a:t>
                      </a:r>
                      <a:r>
                        <a:rPr lang="en-US" altLang="zh-CN" sz="2400" b="1">
                          <a:latin typeface="Times New Roman"/>
                        </a:rPr>
                        <a:t>/cm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20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30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40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50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60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70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80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547688"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i="1">
                          <a:latin typeface="Times New Roman"/>
                        </a:rPr>
                        <a:t>F</a:t>
                      </a:r>
                      <a:r>
                        <a:rPr lang="en-US" altLang="zh-CN" sz="2400" b="1" baseline="-25000">
                          <a:latin typeface="Times New Roman"/>
                        </a:rPr>
                        <a:t>N</a:t>
                      </a:r>
                      <a:r>
                        <a:rPr lang="en-US" altLang="zh-CN" sz="2400" b="1">
                          <a:latin typeface="Times New Roman"/>
                        </a:rPr>
                        <a:t>/N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120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95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70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45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20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0</a:t>
                      </a:r>
                      <a:endParaRPr lang="zh-CN" altLang="zh-CN" sz="10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89" name="Text Box 22"/>
          <p:cNvSpPr txBox="1">
            <a:spLocks noChangeArrowheads="1"/>
          </p:cNvSpPr>
          <p:nvPr/>
        </p:nvSpPr>
        <p:spPr bwMode="auto">
          <a:xfrm>
            <a:off x="506413" y="701675"/>
            <a:ext cx="8115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i="1">
                <a:latin typeface="Times New Roman"/>
              </a:rPr>
              <a:t>	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端上升</a:t>
            </a:r>
            <a:r>
              <a:rPr lang="en-US" altLang="zh-CN" sz="2400" b="1">
                <a:latin typeface="Times New Roman"/>
              </a:rPr>
              <a:t>80  cm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所用的时间为</a:t>
            </a:r>
            <a:r>
              <a:rPr lang="en-US" altLang="zh-CN" sz="2400" b="1">
                <a:latin typeface="Times New Roman"/>
              </a:rPr>
              <a:t>10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>
                <a:latin typeface="Times New Roman"/>
              </a:rPr>
              <a:t>10 N/kg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，求：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1)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木块的质量</a:t>
            </a:r>
            <a:r>
              <a:rPr lang="zh-CN" altLang="en-US" sz="2400" b="1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7890" name="Picture 6" descr="图+467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05475" y="1728788"/>
            <a:ext cx="2435225" cy="221138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7891" name="对象 1"/>
          <p:cNvGraphicFramePr>
            <a:graphicFrameLocks noChangeAspect="1"/>
          </p:cNvGraphicFramePr>
          <p:nvPr/>
        </p:nvGraphicFramePr>
        <p:xfrm>
          <a:off x="1187450" y="1924050"/>
          <a:ext cx="3822700" cy="298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r:id="rId4" progId="Word.Document.8">
                  <p:embed/>
                </p:oleObj>
              </mc:Choice>
              <mc:Fallback>
                <p:oleObj r:id="rId4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87450" y="1924050"/>
                        <a:ext cx="3822700" cy="2984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7" name="Text Box 22"/>
          <p:cNvSpPr txBox="1">
            <a:spLocks noChangeArrowheads="1"/>
          </p:cNvSpPr>
          <p:nvPr/>
        </p:nvSpPr>
        <p:spPr bwMode="auto">
          <a:xfrm>
            <a:off x="506413" y="1055688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当</a:t>
            </a:r>
            <a:r>
              <a:rPr lang="en-US" altLang="zh-CN" sz="2400" b="1" i="1">
                <a:latin typeface="Times New Roman"/>
              </a:rPr>
              <a:t>x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latin typeface="Times New Roman"/>
              </a:rPr>
              <a:t>15 cm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时，拉力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的大小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；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9938" name="矩形 5"/>
          <p:cNvSpPr>
            <a:spLocks noChangeArrowheads="1"/>
          </p:cNvSpPr>
          <p:nvPr/>
        </p:nvSpPr>
        <p:spPr bwMode="auto">
          <a:xfrm>
            <a:off x="755650" y="1825625"/>
            <a:ext cx="770413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由表格可知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120 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2.5  N/cm 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x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所以当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x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15  cm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时，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N2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82.5 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支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/>
              </a:rPr>
              <a:t>N2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82.5 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，由受力分析知：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G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 i="1">
                <a:solidFill>
                  <a:srgbClr val="C00000"/>
                </a:solidFill>
                <a:latin typeface="Times New Roman"/>
              </a:rPr>
              <a:t>F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/>
                <a:ea typeface="宋体" pitchFamily="2" charset="-122"/>
              </a:rPr>
              <a:t>支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120 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－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82.5 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/>
              </a:rPr>
              <a:t>37.5 N</a:t>
            </a:r>
            <a:r>
              <a:rPr lang="zh-CN" altLang="zh-CN" sz="2400" b="1">
                <a:solidFill>
                  <a:srgbClr val="C00000"/>
                </a:solidFill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5" name="Text Box 22"/>
          <p:cNvSpPr txBox="1">
            <a:spLocks noChangeArrowheads="1"/>
          </p:cNvSpPr>
          <p:nvPr/>
        </p:nvSpPr>
        <p:spPr bwMode="auto">
          <a:xfrm>
            <a:off x="506413" y="842963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3)10 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内克服木块重力做功的功率。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41986" name="对象 1"/>
          <p:cNvGraphicFramePr>
            <a:graphicFrameLocks noChangeAspect="1"/>
          </p:cNvGraphicFramePr>
          <p:nvPr/>
        </p:nvGraphicFramePr>
        <p:xfrm>
          <a:off x="1042988" y="1779588"/>
          <a:ext cx="7137400" cy="298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r:id="rId3" progId="Word.Document.8">
                  <p:embed/>
                </p:oleObj>
              </mc:Choice>
              <mc:Fallback>
                <p:oleObj r:id="rId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42988" y="1779588"/>
                        <a:ext cx="7137400" cy="2984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3" name="Text Box 22"/>
          <p:cNvSpPr txBox="1">
            <a:spLocks noChangeArrowheads="1"/>
          </p:cNvSpPr>
          <p:nvPr/>
        </p:nvSpPr>
        <p:spPr bwMode="auto">
          <a:xfrm>
            <a:off x="323850" y="587375"/>
            <a:ext cx="8529638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所示，图甲是使用滑轮组从水中打捞一正方体物体的简化示意图，在打捞过程中物体始终以</a:t>
            </a:r>
            <a:r>
              <a:rPr lang="en-US" altLang="zh-CN" sz="2400" b="1">
                <a:latin typeface="Times New Roman"/>
              </a:rPr>
              <a:t>0.1 m/s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的速度匀速竖直上升，物体未露出水面前滑轮组的机械效率为</a:t>
            </a:r>
            <a:r>
              <a:rPr lang="en-US" altLang="zh-CN" sz="2400" b="1">
                <a:latin typeface="Times New Roman"/>
              </a:rPr>
              <a:t>75%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。图乙是打捞过程中拉力</a:t>
            </a:r>
            <a:r>
              <a:rPr lang="en-US" altLang="zh-CN" sz="2400" b="1" i="1">
                <a:latin typeface="Times New Roman"/>
              </a:rPr>
              <a:t>F</a:t>
            </a:r>
            <a:endParaRPr lang="en-US" altLang="zh-CN" sz="2400" b="1" i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 i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随时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变化的图像。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不计绳重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忽略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摩擦和水的阻力，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取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en-US" altLang="zh-CN" sz="2400" b="1">
                <a:latin typeface="Times New Roman"/>
              </a:rPr>
              <a:t>10 </a:t>
            </a:r>
            <a:r>
              <a:rPr lang="en-US" altLang="zh-CN" sz="2400" b="1">
                <a:latin typeface="Times New Roman"/>
              </a:rPr>
              <a:t>N/kg)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求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4034" name="Picture 2" descr="图+468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4162" y="2363788"/>
            <a:ext cx="3132138" cy="2222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1" name="Text Box 22"/>
          <p:cNvSpPr txBox="1">
            <a:spLocks noChangeArrowheads="1"/>
          </p:cNvSpPr>
          <p:nvPr/>
        </p:nvSpPr>
        <p:spPr bwMode="auto">
          <a:xfrm>
            <a:off x="506413" y="587375"/>
            <a:ext cx="81153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物体的棱长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6082" name="矩形 5"/>
          <p:cNvSpPr>
            <a:spLocks noChangeArrowheads="1"/>
          </p:cNvSpPr>
          <p:nvPr/>
        </p:nvSpPr>
        <p:spPr bwMode="auto">
          <a:xfrm>
            <a:off x="684213" y="1347788"/>
            <a:ext cx="74644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解：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(1)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当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＜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t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＜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100 s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时，物体浸没在水中，当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t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100 s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时，物体刚好露出水面，当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110 s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时，物体刚好离开水面，由图像可知物体的棱长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l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  <a:ea typeface="Times New Roman" panose="02020603050405020304"/>
              </a:rPr>
              <a:t>vt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v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(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－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) 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0.1 m/s× (110 s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－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100 s)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1 m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；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29" name="Text Box 22"/>
          <p:cNvSpPr txBox="1">
            <a:spLocks noChangeArrowheads="1"/>
          </p:cNvSpPr>
          <p:nvPr/>
        </p:nvSpPr>
        <p:spPr bwMode="auto">
          <a:xfrm>
            <a:off x="506413" y="58737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物体浸没在水中时受到的浮力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8130" name="矩形 4"/>
          <p:cNvSpPr/>
          <p:nvPr/>
        </p:nvSpPr>
        <p:spPr>
          <a:xfrm>
            <a:off x="684212" y="1587500"/>
            <a:ext cx="7464425" cy="1200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just">
              <a:lnSpc>
                <a:spcPct val="150000"/>
              </a:lnSpc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物体浸没在水中时受到的浮力为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F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浮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ρ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水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gV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排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ρ</a:t>
            </a:r>
            <a:r>
              <a:rPr lang="zh-CN" altLang="zh-CN" sz="2400" b="1" baseline="-25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水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gV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1.0×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kg/ m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× 10 N/kg× (1 m)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4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N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；</a:t>
            </a:r>
            <a:endParaRPr lang="zh-CN" altLang="zh-CN" sz="1000"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7" name="Text Box 22"/>
          <p:cNvSpPr txBox="1">
            <a:spLocks noChangeArrowheads="1"/>
          </p:cNvSpPr>
          <p:nvPr/>
        </p:nvSpPr>
        <p:spPr bwMode="auto">
          <a:xfrm>
            <a:off x="506413" y="587375"/>
            <a:ext cx="81153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>
                <a:latin typeface="Times New Roman"/>
              </a:rPr>
              <a:t>3)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物体的重力。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0178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50179" name="对象 1"/>
          <p:cNvGraphicFramePr>
            <a:graphicFrameLocks noChangeAspect="1"/>
          </p:cNvGraphicFramePr>
          <p:nvPr/>
        </p:nvGraphicFramePr>
        <p:xfrm>
          <a:off x="901700" y="1347788"/>
          <a:ext cx="7340600" cy="297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r:id="rId5" progId="Word.Document.8">
                  <p:embed/>
                </p:oleObj>
              </mc:Choice>
              <mc:Fallback>
                <p:oleObj r:id="rId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01700" y="1347788"/>
                        <a:ext cx="7340600" cy="2971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52225" name="组合 27"/>
          <p:cNvGrpSpPr/>
          <p:nvPr/>
        </p:nvGrpSpPr>
        <p:grpSpPr>
          <a:xfrm>
            <a:off x="2425700" y="269875"/>
            <a:ext cx="4449762" cy="2085975"/>
            <a:chOff x="2000534" y="2474331"/>
            <a:chExt cx="5723839" cy="2584754"/>
          </a:xfrm>
        </p:grpSpPr>
        <p:grpSp>
          <p:nvGrpSpPr>
            <p:cNvPr id="52226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52227" name="圆角矩形 29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52228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52229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2230" name="椭圆 4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2231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52232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2233" name="椭圆 45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52234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52235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52236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52237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52238" name="组合 34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52239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52240" name="组合 1"/>
          <p:cNvGrpSpPr/>
          <p:nvPr/>
        </p:nvGrpSpPr>
        <p:grpSpPr>
          <a:xfrm>
            <a:off x="1592262" y="1924050"/>
            <a:ext cx="542925" cy="547688"/>
            <a:chOff x="1153731" y="1592014"/>
            <a:chExt cx="543166" cy="547688"/>
          </a:xfrm>
        </p:grpSpPr>
        <p:pic>
          <p:nvPicPr>
            <p:cNvPr id="52241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2242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52243" name="组合 1"/>
          <p:cNvGrpSpPr/>
          <p:nvPr/>
        </p:nvGrpSpPr>
        <p:grpSpPr>
          <a:xfrm>
            <a:off x="2843212" y="1924050"/>
            <a:ext cx="542925" cy="547688"/>
            <a:chOff x="1153731" y="1592014"/>
            <a:chExt cx="543166" cy="547688"/>
          </a:xfrm>
        </p:grpSpPr>
        <p:pic>
          <p:nvPicPr>
            <p:cNvPr id="52244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52245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52246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49" name="矩形 4"/>
          <p:cNvSpPr>
            <a:spLocks noChangeArrowheads="1"/>
          </p:cNvSpPr>
          <p:nvPr/>
        </p:nvSpPr>
        <p:spPr bwMode="auto">
          <a:xfrm>
            <a:off x="539750" y="423863"/>
            <a:ext cx="799306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厦门质检</a:t>
            </a:r>
            <a:r>
              <a:rPr lang="en-US" altLang="zh-CN" sz="2400" b="1">
                <a:latin typeface="Times New Roman"/>
              </a:rPr>
              <a:t>·6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分】某双轮电动平衡车的铭牌如下表。质量为</a:t>
            </a:r>
            <a:r>
              <a:rPr lang="en-US" altLang="zh-CN" sz="2400" b="1">
                <a:latin typeface="Times New Roman"/>
              </a:rPr>
              <a:t>50 kg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小翔驾驶平衡车在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水平路面上匀速行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驶，平衡车双轮与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路面接触总面积为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en-US" altLang="zh-CN" sz="2400" b="1">
                <a:latin typeface="Times New Roman"/>
              </a:rPr>
              <a:t>40 cm</a:t>
            </a:r>
            <a:r>
              <a:rPr lang="en-US" altLang="zh-CN" sz="2400" b="1" baseline="30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>
                <a:latin typeface="Times New Roman"/>
              </a:rPr>
              <a:t>10 N/kg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求：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3250" name="表格 2"/>
          <p:cNvGraphicFramePr>
            <a:graphicFrameLocks noGrp="1"/>
          </p:cNvGraphicFramePr>
          <p:nvPr/>
        </p:nvGraphicFramePr>
        <p:xfrm>
          <a:off x="4159250" y="1223962"/>
          <a:ext cx="4302125" cy="3294380"/>
        </p:xfrm>
        <a:graphic>
          <a:graphicData uri="http://schemas.openxmlformats.org/drawingml/2006/table">
            <a:tbl>
              <a:tblPr/>
              <a:tblGrid>
                <a:gridCol w="2962275"/>
                <a:gridCol w="1339850"/>
              </a:tblGrid>
              <a:tr h="549275"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最大速度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15 km/h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547688"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轮胎尺寸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10</a:t>
                      </a: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寸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549275"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最大承重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130 kg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547688"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整车质量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10 kg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549275"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充电时长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3.5 h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549275"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2400" b="1">
                          <a:latin typeface="Times New Roman"/>
                          <a:ea typeface="宋体" pitchFamily="2" charset="-122"/>
                        </a:rPr>
                        <a:t>续航里程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 lIns="23570" tIns="0" rIns="23570" bIns="0" anchor="ctr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538162" lvl="0" indent="-538162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>
                          <a:latin typeface="Times New Roman"/>
                        </a:rPr>
                        <a:t>15 km</a:t>
                      </a:r>
                      <a:endParaRPr lang="zh-CN" altLang="zh-CN" sz="240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23570" marR="23570" marT="0" marB="0" anchor="ctr"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3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平衡车充电一次至少可以连续行驶多长时间？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4274" name="对象 1"/>
          <p:cNvGraphicFramePr>
            <a:graphicFrameLocks noChangeAspect="1"/>
          </p:cNvGraphicFramePr>
          <p:nvPr/>
        </p:nvGraphicFramePr>
        <p:xfrm>
          <a:off x="914400" y="1658938"/>
          <a:ext cx="7340600" cy="242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r:id="rId2" progId="Word.Document.8">
                  <p:embed/>
                </p:oleObj>
              </mc:Choice>
              <mc:Fallback>
                <p:oleObj r:id="rId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14400" y="1658938"/>
                        <a:ext cx="7340600" cy="2425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7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小翔在水平路面驾驶平衡车时，车对路面的压强。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5298" name="对象 1"/>
          <p:cNvGraphicFramePr>
            <a:graphicFrameLocks noChangeAspect="1"/>
          </p:cNvGraphicFramePr>
          <p:nvPr/>
        </p:nvGraphicFramePr>
        <p:xfrm>
          <a:off x="901700" y="1603375"/>
          <a:ext cx="7340600" cy="298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r:id="rId2" progId="Word.Document.8">
                  <p:embed/>
                </p:oleObj>
              </mc:Choice>
              <mc:Fallback>
                <p:oleObj r:id="rId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1700" y="1603375"/>
                        <a:ext cx="7340600" cy="2984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299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1" name="矩形 3"/>
          <p:cNvSpPr>
            <a:spLocks noChangeArrowheads="1"/>
          </p:cNvSpPr>
          <p:nvPr/>
        </p:nvSpPr>
        <p:spPr bwMode="auto">
          <a:xfrm>
            <a:off x="581025" y="500063"/>
            <a:ext cx="80232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宁德模拟</a:t>
            </a:r>
            <a:r>
              <a:rPr lang="en-US" altLang="zh-CN" sz="2400" b="1">
                <a:latin typeface="Times New Roman"/>
              </a:rPr>
              <a:t>·8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分】如图甲所示，水平放置的圆柱形容器底部有一个重为</a:t>
            </a:r>
            <a:r>
              <a:rPr lang="en-US" altLang="zh-CN" sz="2400" b="1">
                <a:latin typeface="Times New Roman"/>
              </a:rPr>
              <a:t>80 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、底面积为</a:t>
            </a:r>
            <a:r>
              <a:rPr lang="en-US" altLang="zh-CN" sz="2400" b="1">
                <a:latin typeface="Times New Roman"/>
              </a:rPr>
              <a:t>100  cm</a:t>
            </a:r>
            <a:r>
              <a:rPr lang="en-US" altLang="zh-CN" sz="2400" b="1" baseline="30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的实心均匀的圆柱形物块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与容器底部不密合。以流速恒定的水流缓慢向容器内注水，容器底部受到水的压强</a:t>
            </a:r>
            <a:r>
              <a:rPr lang="en-US" altLang="zh-CN" sz="2400" b="1" i="1">
                <a:latin typeface="Times New Roman"/>
              </a:rPr>
              <a:t>p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随时间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的变化关系如图乙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所示。</a:t>
            </a:r>
            <a:r>
              <a:rPr lang="en-US" altLang="zh-CN" sz="2400" b="1">
                <a:latin typeface="Times New Roman"/>
              </a:rPr>
              <a:t>(</a:t>
            </a:r>
            <a:r>
              <a:rPr lang="en-US" altLang="zh-CN" sz="2400" b="1" i="1">
                <a:latin typeface="Times New Roman"/>
              </a:rPr>
              <a:t>g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取</a:t>
            </a:r>
            <a:r>
              <a:rPr lang="en-US" altLang="zh-CN" sz="2400" b="1">
                <a:latin typeface="Times New Roman"/>
              </a:rPr>
              <a:t>10 N/kg)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求：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6322" name="Picture 5" descr="图+469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76825" y="2781300"/>
            <a:ext cx="3271838" cy="18780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5" name="矩形 3"/>
          <p:cNvSpPr>
            <a:spLocks noChangeArrowheads="1"/>
          </p:cNvSpPr>
          <p:nvPr/>
        </p:nvSpPr>
        <p:spPr bwMode="auto">
          <a:xfrm>
            <a:off x="468313" y="627063"/>
            <a:ext cx="8239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(1)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还没开始注水时，物块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对圆柱形容器底的压强是多少？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graphicFrame>
        <p:nvGraphicFramePr>
          <p:cNvPr id="57346" name="对象 1"/>
          <p:cNvGraphicFramePr>
            <a:graphicFrameLocks noChangeAspect="1"/>
          </p:cNvGraphicFramePr>
          <p:nvPr/>
        </p:nvGraphicFramePr>
        <p:xfrm>
          <a:off x="901700" y="1603375"/>
          <a:ext cx="7340600" cy="298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r:id="rId2" progId="Word.Document.8">
                  <p:embed/>
                </p:oleObj>
              </mc:Choice>
              <mc:Fallback>
                <p:oleObj r:id="rId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1700" y="1603375"/>
                        <a:ext cx="7340600" cy="2984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69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(2)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当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＝</a:t>
            </a:r>
            <a:r>
              <a:rPr lang="en-US" altLang="zh-CN" sz="2400" b="1" i="1">
                <a:latin typeface="Times New Roman"/>
              </a:rPr>
              <a:t>t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时，物块</a:t>
            </a:r>
            <a:r>
              <a:rPr lang="en-US" altLang="zh-CN" sz="2400" b="1" i="1">
                <a:latin typeface="Times New Roman"/>
              </a:rPr>
              <a:t>M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下表面受到水的压力是多少？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8370" name="矩形 5"/>
          <p:cNvSpPr/>
          <p:nvPr/>
        </p:nvSpPr>
        <p:spPr>
          <a:xfrm>
            <a:off x="755650" y="1293812"/>
            <a:ext cx="7658100" cy="2862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just">
              <a:lnSpc>
                <a:spcPct val="150000"/>
              </a:lnSpc>
            </a:pP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由乙图知，当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t</a:t>
            </a:r>
            <a:r>
              <a:rPr lang="en-US" altLang="zh-CN" sz="2400" b="1" baseline="-25000">
                <a:solidFill>
                  <a:srgbClr val="C00000"/>
                </a:solidFill>
                <a:latin typeface="Times New Roman" pitchFamily="18" charset="0"/>
              </a:rPr>
              <a:t>1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时，容器底部受到水的压强为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8×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Pa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，因同一深度处液体内部向各个方向的压强相等，所以水对物块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M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下表面的压强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′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8×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Pa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，则物块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M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下表面受到水的压力：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F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′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 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p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′</a:t>
            </a:r>
            <a:r>
              <a:rPr lang="en-US" altLang="zh-CN" sz="2400" b="1" i="1">
                <a:solidFill>
                  <a:srgbClr val="C00000"/>
                </a:solidFill>
                <a:latin typeface="Times New Roman" pitchFamily="18" charset="0"/>
              </a:rPr>
              <a:t>S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8× 10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3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Pa× 100× 10</a:t>
            </a:r>
            <a:r>
              <a:rPr lang="zh-CN" altLang="zh-CN" sz="2400" b="1" baseline="30000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－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4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m</a:t>
            </a:r>
            <a:r>
              <a:rPr lang="en-US" altLang="zh-CN" sz="2400" b="1" baseline="30000">
                <a:solidFill>
                  <a:srgbClr val="C00000"/>
                </a:solidFill>
                <a:latin typeface="Times New Roman" pitchFamily="18" charset="0"/>
              </a:rPr>
              <a:t>2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＝</a:t>
            </a:r>
            <a:r>
              <a:rPr lang="en-US" altLang="zh-CN" sz="2400" b="1">
                <a:solidFill>
                  <a:srgbClr val="C00000"/>
                </a:solidFill>
                <a:latin typeface="Times New Roman" pitchFamily="18" charset="0"/>
              </a:rPr>
              <a:t> 80 N</a:t>
            </a:r>
            <a:r>
              <a:rPr lang="zh-CN" altLang="zh-CN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。</a:t>
            </a:r>
            <a:endParaRPr lang="zh-CN" altLang="zh-CN" sz="1000"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3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 pitchFamily="18" charset="0"/>
              </a:rPr>
              <a:t>(3)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在</a:t>
            </a:r>
            <a:r>
              <a:rPr lang="en-US" altLang="zh-CN" sz="2400" b="1">
                <a:latin typeface="Times New Roman" pitchFamily="18" charset="0"/>
              </a:rPr>
              <a:t>0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～</a:t>
            </a:r>
            <a:r>
              <a:rPr lang="zh-CN" altLang="zh-CN" sz="2400" b="1">
                <a:latin typeface="Times New Roman" pitchFamily="18" charset="0"/>
                <a:ea typeface="Times New Roman" panose="02020603050405020304"/>
              </a:rPr>
              <a:t> </a:t>
            </a:r>
            <a:r>
              <a:rPr lang="en-US" altLang="zh-CN" sz="2400" b="1" i="1">
                <a:latin typeface="Times New Roman" pitchFamily="18" charset="0"/>
                <a:ea typeface="Times New Roman" panose="02020603050405020304"/>
              </a:rPr>
              <a:t>t</a:t>
            </a:r>
            <a:r>
              <a:rPr lang="en-US" altLang="zh-CN" sz="2400" b="1" baseline="-25000">
                <a:latin typeface="Times New Roman" pitchFamily="18" charset="0"/>
                <a:ea typeface="Times New Roman" panose="02020603050405020304"/>
              </a:rPr>
              <a:t>2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过程中，克服物块</a:t>
            </a:r>
            <a:r>
              <a:rPr lang="en-US" altLang="zh-CN" sz="2400" b="1" i="1">
                <a:latin typeface="Times New Roman" pitchFamily="18" charset="0"/>
              </a:rPr>
              <a:t>M</a:t>
            </a:r>
            <a:r>
              <a:rPr lang="zh-CN" altLang="zh-CN" sz="2400" b="1">
                <a:latin typeface="Times New Roman" pitchFamily="18" charset="0"/>
                <a:ea typeface="宋体" pitchFamily="2" charset="-122"/>
              </a:rPr>
              <a:t>重力做了多少功？</a:t>
            </a:r>
            <a:endParaRPr lang="zh-CN" altLang="zh-CN" sz="1000">
              <a:latin typeface="Times New Roman" pitchFamily="18" charset="0"/>
              <a:ea typeface="宋体" pitchFamily="2" charset="-122"/>
            </a:endParaRPr>
          </a:p>
        </p:txBody>
      </p:sp>
      <p:graphicFrame>
        <p:nvGraphicFramePr>
          <p:cNvPr id="59394" name="对象 1"/>
          <p:cNvGraphicFramePr>
            <a:graphicFrameLocks noChangeAspect="1"/>
          </p:cNvGraphicFramePr>
          <p:nvPr/>
        </p:nvGraphicFramePr>
        <p:xfrm>
          <a:off x="901700" y="1455738"/>
          <a:ext cx="7340600" cy="370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r:id="rId2" progId="Word.Document.8">
                  <p:embed/>
                </p:oleObj>
              </mc:Choice>
              <mc:Fallback>
                <p:oleObj r:id="rId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1700" y="1455738"/>
                        <a:ext cx="7340600" cy="37084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0417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60418" name="对象 1"/>
          <p:cNvGraphicFramePr>
            <a:graphicFrameLocks noChangeAspect="1"/>
          </p:cNvGraphicFramePr>
          <p:nvPr/>
        </p:nvGraphicFramePr>
        <p:xfrm>
          <a:off x="831850" y="693738"/>
          <a:ext cx="7340600" cy="425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r:id="rId4" progId="Word.Document.8">
                  <p:embed/>
                </p:oleObj>
              </mc:Choice>
              <mc:Fallback>
                <p:oleObj r:id="rId4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31850" y="693738"/>
                        <a:ext cx="7340600" cy="42545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419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2534900" y="104394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72</Paragraphs>
  <Slides>32</Slides>
  <Notes>21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baseType="lpstr" size="33">
      <vt:lpstr>2_自定义设计方案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2020-12-01T18:14:42.888</cp:lastPrinted>
  <dcterms:created xsi:type="dcterms:W3CDTF">2020-12-01T18:14:42Z</dcterms:created>
  <dcterms:modified xsi:type="dcterms:W3CDTF">2020-12-01T10:14:43Z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