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</p:sldIdLst>
  <p:sldSz cx="9144000" cy="6858000" type="screen4x3"/>
  <p:notesSz cx="6858000" cy="9144000"/>
  <p:custDataLst>
    <p:tags r:id="rId4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993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94070CC-BA15-4F98-8366-01BD06B1150E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994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994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7B8A484-7E40-4FE8-848B-0D6C6BABB0C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78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789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F820E52-4249-42D1-A950-87CAE20DE19D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789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789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789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789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93A2FEE-A91A-4688-950F-C167B72A3DB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919B113-199B-4412-A5F0-5D488717018A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FACF3EEF-A966-49D5-91C3-346A156D662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9AFF034E-B552-422A-8446-F5A7AEA19C6E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259A.TIF" TargetMode="External" /><Relationship Id="rId3" Type="http://schemas.openxmlformats.org/officeDocument/2006/relationships/image" Target="../media/image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259B.TIF" TargetMode="External" /><Relationship Id="rId5" Type="http://schemas.openxmlformats.org/officeDocument/2006/relationships/image" Target="../media/image2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259C.TIF" TargetMode="External" /><Relationship Id="rId7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Relationship Id="rId3" Type="http://schemas.openxmlformats.org/officeDocument/2006/relationships/image" Target="../media/image12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Relationship Id="rId3" Type="http://schemas.openxmlformats.org/officeDocument/2006/relationships/image" Target="../media/image19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Relationship Id="rId3" Type="http://schemas.openxmlformats.org/officeDocument/2006/relationships/image" Target="../media/image34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emf" /><Relationship Id="rId3" Type="http://schemas.openxmlformats.org/officeDocument/2006/relationships/image" Target="../media/image36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Relationship Id="rId3" Type="http://schemas.openxmlformats.org/officeDocument/2006/relationships/image" Target="../media/image40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emf" /><Relationship Id="rId3" Type="http://schemas.openxmlformats.org/officeDocument/2006/relationships/image" Target="../media/image4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06211" y="3608564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滑轮和滑轮组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1998133" y="2185811"/>
            <a:ext cx="52041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第三板块 能量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73075" y="1500188"/>
          <a:ext cx="8197850" cy="3856038"/>
        </p:xfrm>
        <a:graphic>
          <a:graphicData uri="http://schemas.openxmlformats.org/drawingml/2006/table">
            <a:tbl>
              <a:tblPr/>
              <a:tblGrid>
                <a:gridCol w="2049462"/>
                <a:gridCol w="2049462"/>
                <a:gridCol w="2049462"/>
                <a:gridCol w="2049462"/>
              </a:tblGrid>
              <a:tr h="412750">
                <a:tc rowSpan="2"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1275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030538"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3.2.4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了解人类使用机械的历程．了解机械的使用对社会发展的作用．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滑轮组的应用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滑轮组拉力的计算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（计算题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滑轮组的计算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496888" y="836613"/>
            <a:ext cx="5335587" cy="558800"/>
          </a:xfrm>
          <a:prstGeom prst="homePlate">
            <a:avLst>
              <a:gd name="adj" fmla="val 4999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定滑轮、动滑轮和滑轮组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124" name="表格 5"/>
          <p:cNvGraphicFramePr>
            <a:graphicFrameLocks noGrp="1"/>
          </p:cNvGraphicFramePr>
          <p:nvPr/>
        </p:nvGraphicFramePr>
        <p:xfrm>
          <a:off x="496888" y="1549400"/>
          <a:ext cx="8097838" cy="4856162"/>
        </p:xfrm>
        <a:graphic>
          <a:graphicData uri="http://schemas.openxmlformats.org/drawingml/2006/table">
            <a:tbl>
              <a:tblPr/>
              <a:tblGrid>
                <a:gridCol w="1108075"/>
                <a:gridCol w="2328862"/>
                <a:gridCol w="2330450"/>
                <a:gridCol w="2330450"/>
              </a:tblGrid>
              <a:tr h="374650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）定滑轮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）动滑轮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）滑轮组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58962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示意图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49300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中间的轴固定不动的滑轮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和重物一起移动的滑轮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定滑轮、动滑轮组合成滑轮组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49300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特点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不能省力但能改变力的方向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省力但不能改变力的方向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既能省力又能改变力的方向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123950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杠杆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动力臂是助力臂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倍的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杠杆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5156" name="Picture 12" descr="E:\资料   L\2020\课件\中考总复习\2021中考总复习·物理\259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314575" y="2035175"/>
            <a:ext cx="841375" cy="1682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57" name="Picture 11" descr="E:\资料   L\2020\课件\中考总复习\2021中考总复习·物理\259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4725988" y="2016125"/>
            <a:ext cx="841375" cy="1701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58" name="Picture 10" descr="E:\资料   L\2020\课件\中考总复习\2021中考总复习·物理\259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7137400" y="2025650"/>
            <a:ext cx="841375" cy="1701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59" name="矩形 8"/>
          <p:cNvSpPr/>
          <p:nvPr/>
        </p:nvSpPr>
        <p:spPr>
          <a:xfrm>
            <a:off x="1970088" y="5559425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等臂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5160" name="矩形 13"/>
          <p:cNvSpPr/>
          <p:nvPr/>
        </p:nvSpPr>
        <p:spPr>
          <a:xfrm>
            <a:off x="4346575" y="5942013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省力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59" grpId="0"/>
      <p:bldP spid="51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147" name="表格 5"/>
          <p:cNvGraphicFramePr>
            <a:graphicFrameLocks noGrp="1"/>
          </p:cNvGraphicFramePr>
          <p:nvPr/>
        </p:nvGraphicFramePr>
        <p:xfrm>
          <a:off x="398462" y="1376362"/>
          <a:ext cx="8347075" cy="4543425"/>
        </p:xfrm>
        <a:graphic>
          <a:graphicData uri="http://schemas.openxmlformats.org/drawingml/2006/table">
            <a:tbl>
              <a:tblPr/>
              <a:tblGrid>
                <a:gridCol w="895350"/>
                <a:gridCol w="7451725"/>
              </a:tblGrid>
              <a:tr h="4543425"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注意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20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若吊着物体的绳子段数为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n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，只忽略轮轴间的摩擦和绳重，则拉力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，绳子自由端移动距离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（或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倍重物移动的距离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（或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20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组装滑轮组方法：首先根据公式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n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＋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动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/F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求出绳子的股数．然后根据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奇动偶定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的原则．结合题目的具体要求组装滑轮组．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6155" name="图片 1"/>
          <p:cNvPicPr>
            <a:picLocks noChangeAspect="1"/>
          </p:cNvPicPr>
          <p:nvPr/>
        </p:nvPicPr>
        <p:blipFill>
          <a:blip r:embed="rId2"/>
          <a:srcRect r="87160"/>
          <a:stretch>
            <a:fillRect/>
          </a:stretch>
        </p:blipFill>
        <p:spPr>
          <a:xfrm>
            <a:off x="3984625" y="2041525"/>
            <a:ext cx="1063625" cy="874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56" name="矩形 2"/>
          <p:cNvSpPr/>
          <p:nvPr/>
        </p:nvSpPr>
        <p:spPr>
          <a:xfrm>
            <a:off x="3436938" y="3076575"/>
            <a:ext cx="3635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19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斜面：一种省了力，费了距离的机械，如：盘山公路、螺纹等．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轮轴：如：自行车龙头、水龙头、扳手、门把手等．</a:t>
            </a:r>
            <a:br>
              <a:rPr lang="zh-CN" altLang="zh-CN" sz="2800"/>
            </a:br>
            <a:r>
              <a:rPr lang="zh-CN" altLang="zh-CN" sz="2800"/>
              <a:t>注意：使用机械可能省力，可能省距离，可能改变力的方向，但一切机械都不能省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箭头: 五边形 6"/>
          <p:cNvSpPr/>
          <p:nvPr/>
        </p:nvSpPr>
        <p:spPr>
          <a:xfrm>
            <a:off x="633413" y="1066800"/>
            <a:ext cx="3362325" cy="558800"/>
          </a:xfrm>
          <a:prstGeom prst="homePlate">
            <a:avLst>
              <a:gd name="adj" fmla="val 5000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其他简单机械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3" name="矩形 3"/>
          <p:cNvSpPr/>
          <p:nvPr/>
        </p:nvSpPr>
        <p:spPr>
          <a:xfrm>
            <a:off x="6100763" y="4976813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功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定滑轮和动滑轮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关于滑轮，下列说法错误的是（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．定滑轮实质是个等臂杠杆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．使用动滑轮能省一半力，还能改变动力的方向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．使用定滑轮不省力，但是能改变动力的方向</a:t>
            </a:r>
            <a:r>
              <a:rPr lang="en-US" altLang="zh-CN" sz="2800"/>
              <a:t>    D</a:t>
            </a:r>
            <a:r>
              <a:rPr lang="zh-CN" altLang="zh-CN" sz="2800"/>
              <a:t>．动滑轮实质是个动力臂为阻力臂两倍的杠杆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819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103438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2"/>
          <p:cNvSpPr/>
          <p:nvPr/>
        </p:nvSpPr>
        <p:spPr>
          <a:xfrm>
            <a:off x="6429375" y="198596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77850" y="1430338"/>
            <a:ext cx="8128000" cy="399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）定滑轮实质是等臂杠杆，不可以省力，不省距离，可以改变力的方向；人通过定滑轮不能提起比自己重的物体；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）动滑轮实质是动力臂为阻力臂</a:t>
            </a:r>
            <a:r>
              <a:rPr lang="en-US" altLang="zh-CN" sz="2800"/>
              <a:t>2</a:t>
            </a:r>
            <a:r>
              <a:rPr lang="zh-CN" altLang="zh-CN" sz="2800"/>
              <a:t>倍的省力杠杆，能省一半力，费</a:t>
            </a:r>
            <a:r>
              <a:rPr lang="en-US" altLang="zh-CN" sz="2800"/>
              <a:t>2</a:t>
            </a:r>
            <a:r>
              <a:rPr lang="zh-CN" altLang="zh-CN" sz="2800"/>
              <a:t>倍距离；但是通过动滑轮不一定省一半力，还可能费力</a:t>
            </a:r>
            <a:r>
              <a:rPr lang="en-US" altLang="zh-CN" sz="2800"/>
              <a:t>.   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82613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如右图所示，使用下列三个装置，用相同的力</a:t>
            </a:r>
            <a:r>
              <a:rPr lang="en-US" altLang="zh-CN" sz="2800" i="1"/>
              <a:t>F</a:t>
            </a:r>
            <a:r>
              <a:rPr lang="zh-CN" altLang="zh-CN" sz="2800"/>
              <a:t>匀速提起重物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r>
              <a:rPr lang="zh-CN" altLang="zh-CN" sz="2800"/>
              <a:t>、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zh-CN" altLang="zh-CN" sz="2800"/>
              <a:t>，不计滑轮的重力和摩擦且不计绳重，则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r>
              <a:rPr lang="zh-CN" altLang="zh-CN" sz="2800"/>
              <a:t>和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zh-CN" altLang="zh-CN" sz="2800"/>
              <a:t>的大小关系是（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en-US" altLang="zh-CN" sz="2800"/>
              <a:t>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en-US" altLang="zh-CN" sz="2800"/>
              <a:t>                   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r>
              <a:rPr lang="en-US" altLang="zh-CN" sz="2800"/>
              <a:t>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G</a:t>
            </a:r>
            <a:r>
              <a:rPr lang="en-US" altLang="zh-CN" sz="2800" baseline="-25000"/>
              <a:t>3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1</a:t>
            </a:r>
            <a:r>
              <a:rPr lang="zh-CN" altLang="zh-CN" sz="2800"/>
              <a:t>＜</a:t>
            </a:r>
            <a:r>
              <a:rPr lang="en-US" altLang="zh-CN" sz="2800" i="1"/>
              <a:t>G</a:t>
            </a:r>
            <a:r>
              <a:rPr lang="en-US" altLang="zh-CN" sz="2800" baseline="-25000"/>
              <a:t>2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738" y="941388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613" y="3200400"/>
            <a:ext cx="3173412" cy="1982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矩形 10"/>
          <p:cNvSpPr/>
          <p:nvPr/>
        </p:nvSpPr>
        <p:spPr>
          <a:xfrm>
            <a:off x="1133475" y="2765425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滑轮组的绕线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凉山州）如下图所示，某人站立在地面上用滑轮组将物体</a:t>
            </a:r>
            <a:r>
              <a:rPr lang="en-US" altLang="zh-CN" sz="2800"/>
              <a:t>A</a:t>
            </a:r>
            <a:r>
              <a:rPr lang="zh-CN" altLang="zh-CN" sz="2800"/>
              <a:t>匀速向上拉起，请在图中用笔画线代替绳子画出所用滑轮组绳子绕法．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700213"/>
            <a:ext cx="811213" cy="40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3625" y="3633788"/>
            <a:ext cx="1614488" cy="2420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0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500" y="3516313"/>
            <a:ext cx="1831975" cy="2640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53736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）要改变力的方向，拉力作用在定滑轮上，从外至内，动定交替，每个滑轮只绕一次；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）没有方向要求的，最省力的绕线从动滑轮的钩子开始，从内到外，动定交替，每个滑轮只绕一次．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）根据</a:t>
            </a:r>
            <a:r>
              <a:rPr lang="en-US" altLang="zh-CN" sz="2800" i="1"/>
              <a:t>n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或</a:t>
            </a:r>
            <a:r>
              <a:rPr lang="en-US" altLang="zh-CN" sz="2800" i="1"/>
              <a:t>n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求出动滑轮上的绳子段数，奇动偶定，从内到外，动定交替，每个滑轮只绕一次．</a:t>
            </a:r>
            <a:endParaRPr lang="zh-CN" altLang="en-US" sz="2800"/>
          </a:p>
        </p:txBody>
      </p:sp>
      <p:pic>
        <p:nvPicPr>
          <p:cNvPr id="12292" name="图片 2"/>
          <p:cNvPicPr>
            <a:picLocks noChangeAspect="1"/>
          </p:cNvPicPr>
          <p:nvPr/>
        </p:nvPicPr>
        <p:blipFill>
          <a:blip r:embed="rId2"/>
          <a:srcRect r="95476"/>
          <a:stretch>
            <a:fillRect/>
          </a:stretch>
        </p:blipFill>
        <p:spPr>
          <a:xfrm>
            <a:off x="2790825" y="4005263"/>
            <a:ext cx="414338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3" name="图片 3"/>
          <p:cNvPicPr>
            <a:picLocks noChangeAspect="1"/>
          </p:cNvPicPr>
          <p:nvPr/>
        </p:nvPicPr>
        <p:blipFill>
          <a:blip r:embed="rId3"/>
          <a:srcRect r="94359"/>
          <a:stretch>
            <a:fillRect/>
          </a:stretch>
        </p:blipFill>
        <p:spPr>
          <a:xfrm>
            <a:off x="4079875" y="3870325"/>
            <a:ext cx="457200" cy="1196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威海）如下图所示，用滑轮组提升物体，已知滑轮质量均为</a:t>
            </a:r>
            <a:r>
              <a:rPr lang="en-US" altLang="zh-CN" sz="2800"/>
              <a:t>2 kg</a:t>
            </a:r>
            <a:r>
              <a:rPr lang="zh-CN" altLang="zh-CN" sz="2800"/>
              <a:t>，物体重</a:t>
            </a:r>
            <a:r>
              <a:rPr lang="en-US" altLang="zh-CN" sz="2800"/>
              <a:t>100 N</a:t>
            </a:r>
            <a:r>
              <a:rPr lang="zh-CN" altLang="zh-CN" sz="2800"/>
              <a:t>，绳子能承受的最大拉力为</a:t>
            </a:r>
            <a:r>
              <a:rPr lang="en-US" altLang="zh-CN" sz="2800"/>
              <a:t>50 N</a:t>
            </a:r>
            <a:r>
              <a:rPr lang="zh-CN" altLang="zh-CN" sz="2800"/>
              <a:t>，请画出绳子的正确绕法，并在绳的末端标出力的方向．（不考虑绳重及摩擦，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038225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75" y="3746500"/>
            <a:ext cx="930275" cy="2228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8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9575" y="3609975"/>
            <a:ext cx="1130300" cy="2501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滑轮组的简单计算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陕西）工人用如右图所示的装置运送砂石，下列说法正确的是（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．滑轮组中的定滑轮能改变拉力的大小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．图中动滑轮相当于一个省力杠杆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．绳子自由端下拉</a:t>
            </a:r>
            <a:r>
              <a:rPr lang="en-US" altLang="zh-CN" sz="2800"/>
              <a:t>1 m</a:t>
            </a:r>
            <a:r>
              <a:rPr lang="zh-CN" altLang="zh-CN" sz="2800"/>
              <a:t>，桶上升</a:t>
            </a:r>
            <a:r>
              <a:rPr lang="en-US" altLang="zh-CN" sz="2800"/>
              <a:t>2 m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．质量为</a:t>
            </a:r>
            <a:r>
              <a:rPr lang="en-US" altLang="zh-CN" sz="2800"/>
              <a:t>65 kg</a:t>
            </a:r>
            <a:r>
              <a:rPr lang="zh-CN" altLang="zh-CN" sz="2800"/>
              <a:t>的工人利用该滑轮组能提起</a:t>
            </a:r>
            <a:r>
              <a:rPr lang="en-US" altLang="zh-CN" sz="2800"/>
              <a:t>150 kg</a:t>
            </a:r>
            <a:r>
              <a:rPr lang="zh-CN" altLang="zh-CN" sz="2800"/>
              <a:t>的砂石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075" y="1717675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463" y="2403475"/>
            <a:ext cx="1331912" cy="2192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2" name="矩形 4"/>
          <p:cNvSpPr/>
          <p:nvPr/>
        </p:nvSpPr>
        <p:spPr>
          <a:xfrm>
            <a:off x="4995863" y="22336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41513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【点拔】滑轮组的问题，先要数动滑轮上的绳子段数</a:t>
            </a:r>
            <a:r>
              <a:rPr lang="en-US" altLang="zh-CN" sz="2800" i="1"/>
              <a:t>n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）竖直匀速提升物体时，不计绳重和摩擦力，拉力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            </a:t>
            </a:r>
            <a:r>
              <a:rPr lang="zh-CN" altLang="zh-CN" sz="2800"/>
              <a:t>，</a:t>
            </a:r>
            <a:r>
              <a:rPr lang="en-US" altLang="zh-CN" sz="2800" i="1"/>
              <a:t>S</a:t>
            </a:r>
            <a:r>
              <a:rPr lang="zh-CN" altLang="zh-CN" sz="2800" baseline="-25000"/>
              <a:t>绳</a:t>
            </a:r>
            <a:r>
              <a:rPr lang="zh-CN" altLang="zh-CN" sz="2800"/>
              <a:t>＝</a:t>
            </a:r>
            <a:r>
              <a:rPr lang="en-US" altLang="zh-CN" sz="2800" i="1"/>
              <a:t>nh</a:t>
            </a:r>
            <a:r>
              <a:rPr lang="zh-CN" altLang="zh-CN" sz="2800" baseline="-25000"/>
              <a:t>物</a:t>
            </a:r>
            <a:r>
              <a:rPr lang="zh-CN" altLang="zh-CN" sz="2800"/>
              <a:t>，</a:t>
            </a:r>
            <a:r>
              <a:rPr lang="en-US" altLang="zh-CN" sz="2800" i="1"/>
              <a:t>V</a:t>
            </a:r>
            <a:r>
              <a:rPr lang="zh-CN" altLang="zh-CN" sz="2800" baseline="-25000"/>
              <a:t>绳</a:t>
            </a:r>
            <a:r>
              <a:rPr lang="zh-CN" altLang="zh-CN" sz="2800"/>
              <a:t>＝</a:t>
            </a:r>
            <a:r>
              <a:rPr lang="en-US" altLang="zh-CN" sz="2800" i="1"/>
              <a:t>nV</a:t>
            </a:r>
            <a:r>
              <a:rPr lang="zh-CN" altLang="zh-CN" sz="2800" baseline="-25000"/>
              <a:t>物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）水平匀速拉动物体，物体手的摩擦力为</a:t>
            </a:r>
            <a:r>
              <a:rPr lang="en-US" altLang="zh-CN" sz="2800" i="1"/>
              <a:t>f</a:t>
            </a:r>
            <a:r>
              <a:rPr lang="zh-CN" altLang="zh-CN" sz="2800"/>
              <a:t>，拉力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，</a:t>
            </a:r>
            <a:r>
              <a:rPr lang="en-US" altLang="zh-CN" sz="2800" i="1"/>
              <a:t>S</a:t>
            </a:r>
            <a:r>
              <a:rPr lang="zh-CN" altLang="zh-CN" sz="2800" baseline="-25000"/>
              <a:t>绳</a:t>
            </a:r>
            <a:r>
              <a:rPr lang="zh-CN" altLang="zh-CN" sz="2800"/>
              <a:t>＝</a:t>
            </a:r>
            <a:r>
              <a:rPr lang="en-US" altLang="zh-CN" sz="2800" i="1"/>
              <a:t>nS</a:t>
            </a:r>
            <a:r>
              <a:rPr lang="zh-CN" altLang="zh-CN" sz="2800" baseline="-25000"/>
              <a:t>物</a:t>
            </a:r>
            <a:r>
              <a:rPr lang="zh-CN" altLang="zh-CN" sz="2800"/>
              <a:t>，</a:t>
            </a:r>
            <a:r>
              <a:rPr lang="en-US" altLang="zh-CN" sz="2800" i="1"/>
              <a:t>V</a:t>
            </a:r>
            <a:r>
              <a:rPr lang="zh-CN" altLang="zh-CN" sz="2800" baseline="-25000"/>
              <a:t>绳</a:t>
            </a:r>
            <a:r>
              <a:rPr lang="zh-CN" altLang="zh-CN" sz="2800"/>
              <a:t>＝</a:t>
            </a:r>
            <a:r>
              <a:rPr lang="en-US" altLang="zh-CN" sz="2800" i="1"/>
              <a:t>nV</a:t>
            </a:r>
            <a:r>
              <a:rPr lang="zh-CN" altLang="zh-CN" sz="2800" baseline="-25000"/>
              <a:t>物．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4" name="图片 2"/>
          <p:cNvPicPr>
            <a:picLocks noChangeAspect="1"/>
          </p:cNvPicPr>
          <p:nvPr/>
        </p:nvPicPr>
        <p:blipFill>
          <a:blip r:embed="rId2"/>
          <a:srcRect r="86397"/>
          <a:stretch>
            <a:fillRect/>
          </a:stretch>
        </p:blipFill>
        <p:spPr>
          <a:xfrm>
            <a:off x="1884363" y="2962275"/>
            <a:ext cx="1244600" cy="11572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图片 3"/>
          <p:cNvPicPr>
            <a:picLocks noChangeAspect="1"/>
          </p:cNvPicPr>
          <p:nvPr/>
        </p:nvPicPr>
        <p:blipFill>
          <a:blip r:embed="rId3"/>
          <a:srcRect r="95897"/>
          <a:stretch>
            <a:fillRect/>
          </a:stretch>
        </p:blipFill>
        <p:spPr>
          <a:xfrm>
            <a:off x="1547813" y="4402138"/>
            <a:ext cx="374650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760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质量是</a:t>
            </a:r>
            <a:r>
              <a:rPr lang="en-US" altLang="zh-CN" sz="2800"/>
              <a:t>6 kg</a:t>
            </a:r>
            <a:r>
              <a:rPr lang="zh-CN" altLang="zh-CN" sz="2800"/>
              <a:t>的物体</a:t>
            </a:r>
            <a:r>
              <a:rPr lang="en-US" altLang="zh-CN" sz="2800"/>
              <a:t>A</a:t>
            </a:r>
            <a:r>
              <a:rPr lang="zh-CN" altLang="zh-CN" sz="2800"/>
              <a:t>放在水平桌面上，利用如下图装置使物体以</a:t>
            </a:r>
            <a:r>
              <a:rPr lang="en-US" altLang="zh-CN" sz="2800"/>
              <a:t>0.2 m/s</a:t>
            </a:r>
            <a:r>
              <a:rPr lang="zh-CN" altLang="zh-CN" sz="2800"/>
              <a:t>的速度做匀速直线运动，弹簧测力计始终保持水平．其示数为</a:t>
            </a:r>
            <a:r>
              <a:rPr lang="en-US" altLang="zh-CN" sz="2800"/>
              <a:t>2 N</a:t>
            </a:r>
            <a:r>
              <a:rPr lang="zh-CN" altLang="zh-CN" sz="2800"/>
              <a:t>，不计绳子的伸长和滑轮组内部的</a:t>
            </a:r>
            <a:br>
              <a:rPr lang="en-US" altLang="zh-CN" sz="2800"/>
            </a:br>
            <a:r>
              <a:rPr lang="zh-CN" altLang="zh-CN" sz="2800"/>
              <a:t>摩擦，则（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）作用在绳端的拉力</a:t>
            </a:r>
            <a:r>
              <a:rPr lang="en-US" altLang="zh-CN" sz="2800" i="1"/>
              <a:t>F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）水平桌面对物体</a:t>
            </a:r>
            <a:r>
              <a:rPr lang="en-US" altLang="zh-CN" sz="2800"/>
              <a:t>A</a:t>
            </a:r>
            <a:r>
              <a:rPr lang="zh-CN" altLang="zh-CN" sz="2800"/>
              <a:t>的摩擦力是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）在</a:t>
            </a:r>
            <a:r>
              <a:rPr lang="en-US" altLang="zh-CN" sz="2800"/>
              <a:t>10 s</a:t>
            </a:r>
            <a:r>
              <a:rPr lang="zh-CN" altLang="zh-CN" sz="2800"/>
              <a:t>内拉力作用点移动</a:t>
            </a:r>
            <a:r>
              <a:rPr lang="zh-CN" altLang="zh-CN" sz="2800" u="sng"/>
              <a:t>　　　　　</a:t>
            </a:r>
            <a:r>
              <a:rPr lang="en-US" altLang="zh-CN" sz="2800"/>
              <a:t>m.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5" y="903288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8613" y="2560638"/>
            <a:ext cx="3227387" cy="949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标题 1"/>
          <p:cNvSpPr/>
          <p:nvPr/>
        </p:nvSpPr>
        <p:spPr>
          <a:xfrm>
            <a:off x="644525" y="5562600"/>
            <a:ext cx="8128000" cy="7826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【点拔】一根绳子上的力大小相等．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6391" name="矩形 6"/>
          <p:cNvSpPr/>
          <p:nvPr/>
        </p:nvSpPr>
        <p:spPr>
          <a:xfrm>
            <a:off x="5930900" y="4826000"/>
            <a:ext cx="3651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6392" name="矩形 7"/>
          <p:cNvSpPr/>
          <p:nvPr/>
        </p:nvSpPr>
        <p:spPr>
          <a:xfrm>
            <a:off x="5567363" y="3678238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  <p:sp>
        <p:nvSpPr>
          <p:cNvPr id="16393" name="矩形 8"/>
          <p:cNvSpPr/>
          <p:nvPr/>
        </p:nvSpPr>
        <p:spPr>
          <a:xfrm>
            <a:off x="6732588" y="4249738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  <p:bldP spid="16391" grpId="0"/>
      <p:bldP spid="16392" grpId="0"/>
      <p:bldP spid="163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31445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57388"/>
            <a:ext cx="8128000" cy="27305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使用定滑轮可以改变力的方向，但不能提起比自己重的物体；动滑轮可以省力，并不是一定省力．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滑轮组的力和距离的计算一定要数清吊着物体的绳子段数</a:t>
            </a:r>
            <a:r>
              <a:rPr lang="en-US" altLang="zh-CN" sz="2800" i="1"/>
              <a:t>n</a:t>
            </a:r>
            <a:r>
              <a:rPr lang="zh-CN" altLang="zh-CN" sz="2800"/>
              <a:t>，注意 </a:t>
            </a:r>
            <a:r>
              <a:rPr lang="en-US" altLang="zh-CN" sz="2800" i="1"/>
              <a:t>n</a:t>
            </a:r>
            <a:r>
              <a:rPr lang="zh-CN" altLang="zh-CN" sz="2800"/>
              <a:t>满足奇动偶定原则．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54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十堰）下列各种机械中，不省力的机械是（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．钢丝钳</a:t>
            </a:r>
            <a:r>
              <a:rPr lang="en-US" altLang="zh-CN" sz="2800"/>
              <a:t>           		B</a:t>
            </a:r>
            <a:r>
              <a:rPr lang="zh-CN" altLang="zh-CN" sz="2800"/>
              <a:t>．动滑轮</a:t>
            </a:r>
            <a:r>
              <a:rPr lang="en-US" altLang="zh-CN" sz="2800"/>
              <a:t>     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．旗杆顶定滑轮</a:t>
            </a:r>
            <a:r>
              <a:rPr lang="en-US" altLang="zh-CN" sz="2800"/>
              <a:t>	          	D</a:t>
            </a:r>
            <a:r>
              <a:rPr lang="zh-CN" altLang="zh-CN" sz="2800"/>
              <a:t>．斜面</a:t>
            </a:r>
            <a:endParaRPr lang="zh-CN" altLang="zh-CN" sz="2800"/>
          </a:p>
        </p:txBody>
      </p:sp>
      <p:pic>
        <p:nvPicPr>
          <p:cNvPr id="1843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" y="2441575"/>
            <a:ext cx="7893050" cy="1397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6"/>
          <p:cNvSpPr/>
          <p:nvPr/>
        </p:nvSpPr>
        <p:spPr>
          <a:xfrm>
            <a:off x="1087438" y="187166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关于简单机械的使用，说法不正确的是（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．使用撬棒可以省力</a:t>
            </a:r>
            <a:r>
              <a:rPr lang="en-US" altLang="zh-CN" sz="2800"/>
              <a:t>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．使用定滑轮不能省距离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．利用斜面可以省功</a:t>
            </a:r>
            <a:r>
              <a:rPr lang="en-US" altLang="zh-CN" sz="2800"/>
              <a:t>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．使用滑轮组可以改变动力方向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60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088" y="1749425"/>
            <a:ext cx="7981950" cy="1563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6"/>
          <p:cNvSpPr/>
          <p:nvPr/>
        </p:nvSpPr>
        <p:spPr>
          <a:xfrm>
            <a:off x="7392988" y="949325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423863" y="1382713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利用如下图所示的滑轮组将一个重</a:t>
            </a:r>
            <a:r>
              <a:rPr lang="en-US" altLang="zh-CN" sz="2800"/>
              <a:t>200 N</a:t>
            </a:r>
            <a:r>
              <a:rPr lang="zh-CN" altLang="zh-CN" sz="2800"/>
              <a:t>的物体，匀速提高</a:t>
            </a:r>
            <a:r>
              <a:rPr lang="en-US" altLang="zh-CN" sz="2800"/>
              <a:t>5 m</a:t>
            </a:r>
            <a:r>
              <a:rPr lang="zh-CN" altLang="zh-CN" sz="2800"/>
              <a:t>，不计滑轮自重、绳重及摩擦，则承担重物的绳子的段数为</a:t>
            </a:r>
            <a:r>
              <a:rPr lang="zh-CN" altLang="zh-CN" sz="2800" u="sng"/>
              <a:t>　　　　　</a:t>
            </a:r>
            <a:r>
              <a:rPr lang="zh-CN" altLang="zh-CN" sz="2800"/>
              <a:t>，绳子自由端施加的拉力</a:t>
            </a:r>
            <a:r>
              <a:rPr lang="en-US" altLang="zh-CN" sz="2800" i="1"/>
              <a:t>F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4</a:t>
            </a:r>
            <a:r>
              <a:rPr lang="zh-CN" altLang="zh-CN" sz="2800"/>
              <a:t>段　</a:t>
            </a:r>
            <a:r>
              <a:rPr lang="en-US" altLang="zh-CN" sz="2800"/>
              <a:t>200 N    		B</a:t>
            </a:r>
            <a:r>
              <a:rPr lang="zh-CN" altLang="zh-CN" sz="2800"/>
              <a:t>．</a:t>
            </a:r>
            <a:r>
              <a:rPr lang="en-US" altLang="zh-CN" sz="2800"/>
              <a:t>4</a:t>
            </a:r>
            <a:r>
              <a:rPr lang="zh-CN" altLang="zh-CN" sz="2800"/>
              <a:t>段　</a:t>
            </a:r>
            <a:r>
              <a:rPr lang="en-US" altLang="zh-CN" sz="2800"/>
              <a:t>50 N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5</a:t>
            </a:r>
            <a:r>
              <a:rPr lang="zh-CN" altLang="zh-CN" sz="2800"/>
              <a:t>段　</a:t>
            </a:r>
            <a:r>
              <a:rPr lang="en-US" altLang="zh-CN" sz="2800"/>
              <a:t>200 N        	D</a:t>
            </a:r>
            <a:r>
              <a:rPr lang="zh-CN" altLang="zh-CN" sz="2800"/>
              <a:t>．</a:t>
            </a:r>
            <a:r>
              <a:rPr lang="en-US" altLang="zh-CN" sz="2800"/>
              <a:t>5</a:t>
            </a:r>
            <a:r>
              <a:rPr lang="zh-CN" altLang="zh-CN" sz="2800"/>
              <a:t>段　</a:t>
            </a:r>
            <a:r>
              <a:rPr lang="en-US" altLang="zh-CN" sz="2800"/>
              <a:t>40 N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4" name="图片 2"/>
          <p:cNvPicPr>
            <a:picLocks noChangeAspect="1"/>
          </p:cNvPicPr>
          <p:nvPr/>
        </p:nvPicPr>
        <p:blipFill>
          <a:blip r:embed="rId2"/>
          <a:srcRect r="93518"/>
          <a:stretch>
            <a:fillRect/>
          </a:stretch>
        </p:blipFill>
        <p:spPr>
          <a:xfrm>
            <a:off x="7151688" y="3236913"/>
            <a:ext cx="1077912" cy="2805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矩形 5"/>
          <p:cNvSpPr/>
          <p:nvPr/>
        </p:nvSpPr>
        <p:spPr>
          <a:xfrm>
            <a:off x="5408613" y="337343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东莞）在有着</a:t>
            </a:r>
            <a:r>
              <a:rPr lang="en-US" altLang="zh-CN" sz="2800"/>
              <a:t>“</a:t>
            </a:r>
            <a:r>
              <a:rPr lang="zh-CN" altLang="zh-CN" sz="2800"/>
              <a:t>世界工厂</a:t>
            </a:r>
            <a:r>
              <a:rPr lang="en-US" altLang="zh-CN" sz="2800"/>
              <a:t>”</a:t>
            </a:r>
            <a:r>
              <a:rPr lang="zh-CN" altLang="zh-CN" sz="2800"/>
              <a:t>之称的东莞，车间工人们用如上图所示的滑轮组把重物提起</a:t>
            </a:r>
            <a:r>
              <a:rPr lang="en-US" altLang="zh-CN" sz="2800"/>
              <a:t>2 m</a:t>
            </a:r>
            <a:r>
              <a:rPr lang="zh-CN" altLang="zh-CN" sz="2800"/>
              <a:t>的高度，下列关于这个滑轮组工作的说法中，正确的是（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．绳子自由端被拉下了</a:t>
            </a:r>
            <a:r>
              <a:rPr lang="en-US" altLang="zh-CN" sz="2800"/>
              <a:t>10 m	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．这个滑轮组能省距离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．这个滑轮组能省力</a:t>
            </a:r>
            <a:r>
              <a:rPr lang="en-US" altLang="zh-CN" sz="2800"/>
              <a:t>	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．这个滑轮组能省功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8" name="图片 2"/>
          <p:cNvPicPr>
            <a:picLocks noChangeAspect="1"/>
          </p:cNvPicPr>
          <p:nvPr/>
        </p:nvPicPr>
        <p:blipFill>
          <a:blip r:embed="rId2"/>
          <a:srcRect r="92317"/>
          <a:stretch>
            <a:fillRect/>
          </a:stretch>
        </p:blipFill>
        <p:spPr>
          <a:xfrm>
            <a:off x="6400800" y="2878138"/>
            <a:ext cx="1482725" cy="2849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矩形 5"/>
          <p:cNvSpPr/>
          <p:nvPr/>
        </p:nvSpPr>
        <p:spPr>
          <a:xfrm>
            <a:off x="1423988" y="287813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5.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南充）如上图所示，重为</a:t>
            </a:r>
            <a:r>
              <a:rPr lang="en-US" altLang="zh-CN" sz="2400"/>
              <a:t>2 N</a:t>
            </a:r>
            <a:r>
              <a:rPr lang="zh-CN" altLang="zh-CN" sz="2400"/>
              <a:t>的物体</a:t>
            </a:r>
            <a:r>
              <a:rPr lang="en-US" altLang="zh-CN" sz="2400"/>
              <a:t>A</a:t>
            </a:r>
            <a:r>
              <a:rPr lang="zh-CN" altLang="zh-CN" sz="2400"/>
              <a:t>放在水平桌面上，重为</a:t>
            </a:r>
            <a:r>
              <a:rPr lang="en-US" altLang="zh-CN" sz="2400"/>
              <a:t>5 N</a:t>
            </a:r>
            <a:r>
              <a:rPr lang="zh-CN" altLang="zh-CN" sz="2400"/>
              <a:t>的物体</a:t>
            </a:r>
            <a:r>
              <a:rPr lang="en-US" altLang="zh-CN" sz="2400"/>
              <a:t>B</a:t>
            </a:r>
            <a:r>
              <a:rPr lang="zh-CN" altLang="zh-CN" sz="2400"/>
              <a:t>挂在动滑轮下，每个滑轮重为</a:t>
            </a:r>
            <a:r>
              <a:rPr lang="en-US" altLang="zh-CN" sz="2400"/>
              <a:t>1 N</a:t>
            </a:r>
            <a:r>
              <a:rPr lang="zh-CN" altLang="zh-CN" sz="2400"/>
              <a:t>（不计绳重和摩擦），</a:t>
            </a:r>
            <a:r>
              <a:rPr lang="en-US" altLang="zh-CN" sz="2400"/>
              <a:t>B</a:t>
            </a:r>
            <a:r>
              <a:rPr lang="zh-CN" altLang="zh-CN" sz="2400"/>
              <a:t>恰好可以匀速下降．现对</a:t>
            </a:r>
            <a:r>
              <a:rPr lang="en-US" altLang="zh-CN" sz="2400"/>
              <a:t>A</a:t>
            </a:r>
            <a:r>
              <a:rPr lang="zh-CN" altLang="zh-CN" sz="2400"/>
              <a:t>施加水平向左的拉力使</a:t>
            </a:r>
            <a:r>
              <a:rPr lang="en-US" altLang="zh-CN" sz="2400"/>
              <a:t>B</a:t>
            </a:r>
            <a:r>
              <a:rPr lang="zh-CN" altLang="zh-CN" sz="2400"/>
              <a:t>上升，当</a:t>
            </a:r>
            <a:r>
              <a:rPr lang="en-US" altLang="zh-CN" sz="2400"/>
              <a:t>B</a:t>
            </a:r>
            <a:r>
              <a:rPr lang="zh-CN" altLang="zh-CN" sz="2400"/>
              <a:t>以</a:t>
            </a:r>
            <a:r>
              <a:rPr lang="en-US" altLang="zh-CN" sz="2400"/>
              <a:t>0.3 m/s</a:t>
            </a:r>
            <a:r>
              <a:rPr lang="zh-CN" altLang="zh-CN" sz="2400"/>
              <a:t>的速度匀速上升时，拉力大小为</a:t>
            </a:r>
            <a:r>
              <a:rPr lang="en-US" altLang="zh-CN" sz="2400" i="1"/>
              <a:t>F</a:t>
            </a:r>
            <a:r>
              <a:rPr lang="en-US" altLang="zh-CN" sz="2400"/>
              <a:t>.</a:t>
            </a:r>
            <a:r>
              <a:rPr lang="zh-CN" altLang="zh-CN" sz="2400"/>
              <a:t>下列说法正确的是（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</a:t>
            </a:r>
            <a:r>
              <a:rPr lang="en-US" altLang="zh-CN" sz="2400"/>
              <a:t>B</a:t>
            </a:r>
            <a:r>
              <a:rPr lang="zh-CN" altLang="zh-CN" sz="2400"/>
              <a:t>匀速下降时，物体</a:t>
            </a:r>
            <a:r>
              <a:rPr lang="en-US" altLang="zh-CN" sz="2400"/>
              <a:t>A</a:t>
            </a:r>
            <a:r>
              <a:rPr lang="zh-CN" altLang="zh-CN" sz="2400"/>
              <a:t>受到</a:t>
            </a:r>
            <a:r>
              <a:rPr lang="en-US" altLang="zh-CN" sz="2400"/>
              <a:t>3 N</a:t>
            </a:r>
            <a:r>
              <a:rPr lang="zh-CN" altLang="zh-CN" sz="2400"/>
              <a:t>的摩檫力</a:t>
            </a:r>
            <a:r>
              <a:rPr lang="en-US" altLang="zh-CN" sz="2400"/>
              <a:t>        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．拉力</a:t>
            </a:r>
            <a:r>
              <a:rPr lang="en-US" altLang="zh-CN" sz="2400" i="1"/>
              <a:t>F</a:t>
            </a:r>
            <a:r>
              <a:rPr lang="zh-CN" altLang="zh-CN" sz="2400"/>
              <a:t>的大小为</a:t>
            </a:r>
            <a:r>
              <a:rPr lang="en-US" altLang="zh-CN" sz="2400"/>
              <a:t>4 N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．拉力</a:t>
            </a:r>
            <a:r>
              <a:rPr lang="en-US" altLang="zh-CN" sz="2400" i="1"/>
              <a:t>F</a:t>
            </a:r>
            <a:r>
              <a:rPr lang="zh-CN" altLang="zh-CN" sz="2400"/>
              <a:t>的功率为</a:t>
            </a:r>
            <a:r>
              <a:rPr lang="en-US" altLang="zh-CN" sz="2400"/>
              <a:t>2.4 W                           </a:t>
            </a:r>
            <a:br>
              <a:rPr lang="en-US" altLang="zh-CN" sz="2400"/>
            </a:br>
            <a:r>
              <a:rPr lang="en-US" altLang="zh-CN" sz="2400"/>
              <a:t>D</a:t>
            </a:r>
            <a:r>
              <a:rPr lang="zh-CN" altLang="zh-CN" sz="2400"/>
              <a:t>．</a:t>
            </a:r>
            <a:r>
              <a:rPr lang="en-US" altLang="zh-CN" sz="2400"/>
              <a:t>B</a:t>
            </a:r>
            <a:r>
              <a:rPr lang="zh-CN" altLang="zh-CN" sz="2400"/>
              <a:t>匀速上升</a:t>
            </a:r>
            <a:r>
              <a:rPr lang="en-US" altLang="zh-CN" sz="2400"/>
              <a:t>0.6 m</a:t>
            </a:r>
            <a:r>
              <a:rPr lang="zh-CN" altLang="zh-CN" sz="2400"/>
              <a:t>的过程中，拉力</a:t>
            </a:r>
            <a:r>
              <a:rPr lang="en-US" altLang="zh-CN" sz="2400" i="1"/>
              <a:t>F</a:t>
            </a:r>
            <a:r>
              <a:rPr lang="zh-CN" altLang="zh-CN" sz="2400"/>
              <a:t>做功</a:t>
            </a:r>
            <a:r>
              <a:rPr lang="en-US" altLang="zh-CN" sz="2400"/>
              <a:t>2.4 J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22532" name="图片 2"/>
          <p:cNvPicPr>
            <a:picLocks noChangeAspect="1"/>
          </p:cNvPicPr>
          <p:nvPr/>
        </p:nvPicPr>
        <p:blipFill>
          <a:blip r:embed="rId2"/>
          <a:srcRect r="88527"/>
          <a:stretch>
            <a:fillRect/>
          </a:stretch>
        </p:blipFill>
        <p:spPr>
          <a:xfrm>
            <a:off x="6573838" y="3176588"/>
            <a:ext cx="1865312" cy="2058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矩形 5"/>
          <p:cNvSpPr/>
          <p:nvPr/>
        </p:nvSpPr>
        <p:spPr>
          <a:xfrm>
            <a:off x="5226050" y="30416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上海）如下图所示，不计滑轮重及摩擦，物体重为</a:t>
            </a:r>
            <a:r>
              <a:rPr lang="en-US" altLang="zh-CN" sz="2800"/>
              <a:t>20</a:t>
            </a:r>
            <a:r>
              <a:rPr lang="zh-CN" altLang="zh-CN" sz="2800"/>
              <a:t>牛．图中的滑轮可以看成</a:t>
            </a:r>
            <a:r>
              <a:rPr lang="zh-CN" altLang="zh-CN" sz="2800" u="sng"/>
              <a:t>　　　　　</a:t>
            </a:r>
            <a:r>
              <a:rPr lang="zh-CN" altLang="zh-CN" sz="2800"/>
              <a:t>杠杆，当物体在力</a:t>
            </a:r>
            <a:r>
              <a:rPr lang="en-US" altLang="zh-CN" sz="2800" i="1"/>
              <a:t>F</a:t>
            </a:r>
            <a:r>
              <a:rPr lang="zh-CN" altLang="zh-CN" sz="2800"/>
              <a:t>作用下以</a:t>
            </a:r>
            <a:r>
              <a:rPr lang="en-US" altLang="zh-CN" sz="2800"/>
              <a:t>0.5</a:t>
            </a:r>
            <a:r>
              <a:rPr lang="zh-CN" altLang="zh-CN" sz="2800"/>
              <a:t>米</a:t>
            </a:r>
            <a:r>
              <a:rPr lang="en-US" altLang="zh-CN" sz="2800"/>
              <a:t>/</a:t>
            </a:r>
            <a:r>
              <a:rPr lang="zh-CN" altLang="zh-CN" sz="2800"/>
              <a:t>秒的速度匀速上升时，力</a:t>
            </a:r>
            <a:r>
              <a:rPr lang="en-US" altLang="zh-CN" sz="2800" i="1"/>
              <a:t>F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zh-CN" altLang="zh-CN" sz="2800"/>
              <a:t>牛．若该物体在力</a:t>
            </a:r>
            <a:r>
              <a:rPr lang="en-US" altLang="zh-CN" sz="2800" i="1"/>
              <a:t>F</a:t>
            </a:r>
            <a:r>
              <a:rPr lang="zh-CN" altLang="zh-CN" sz="2800"/>
              <a:t>作用下以</a:t>
            </a:r>
            <a:r>
              <a:rPr lang="en-US" altLang="zh-CN" sz="2800"/>
              <a:t>1</a:t>
            </a:r>
            <a:r>
              <a:rPr lang="zh-CN" altLang="zh-CN" sz="2800"/>
              <a:t>米</a:t>
            </a:r>
            <a:r>
              <a:rPr lang="en-US" altLang="zh-CN" sz="2800"/>
              <a:t>/</a:t>
            </a:r>
            <a:r>
              <a:rPr lang="zh-CN" altLang="zh-CN" sz="2800"/>
              <a:t>秒的速度匀速上升，与以</a:t>
            </a:r>
            <a:r>
              <a:rPr lang="en-US" altLang="zh-CN" sz="2800"/>
              <a:t>0.5</a:t>
            </a:r>
            <a:r>
              <a:rPr lang="zh-CN" altLang="zh-CN" sz="2800"/>
              <a:t>米</a:t>
            </a:r>
            <a:r>
              <a:rPr lang="en-US" altLang="zh-CN" sz="2800"/>
              <a:t>/</a:t>
            </a:r>
            <a:r>
              <a:rPr lang="zh-CN" altLang="zh-CN" sz="2800"/>
              <a:t>秒的速度匀速上升时相比，物体受到的合力将</a:t>
            </a:r>
            <a:r>
              <a:rPr lang="zh-CN" altLang="zh-CN" sz="2800" u="sng"/>
              <a:t>　　　　　</a:t>
            </a:r>
            <a:r>
              <a:rPr lang="zh-CN" altLang="zh-CN" sz="2800"/>
              <a:t>，上升</a:t>
            </a:r>
            <a:r>
              <a:rPr lang="en-US" altLang="zh-CN" sz="2800"/>
              <a:t>1</a:t>
            </a:r>
            <a:r>
              <a:rPr lang="zh-CN" altLang="zh-CN" sz="2800"/>
              <a:t>秒的机械能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</a:t>
            </a:r>
            <a:br>
              <a:rPr lang="en-US" altLang="zh-CN" sz="2800"/>
            </a:br>
            <a:r>
              <a:rPr lang="zh-CN" altLang="zh-CN" sz="2800"/>
              <a:t>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23556" name="图片 2"/>
          <p:cNvPicPr>
            <a:picLocks noChangeAspect="1"/>
          </p:cNvPicPr>
          <p:nvPr/>
        </p:nvPicPr>
        <p:blipFill>
          <a:blip r:embed="rId2"/>
          <a:srcRect r="92738"/>
          <a:stretch>
            <a:fillRect/>
          </a:stretch>
        </p:blipFill>
        <p:spPr>
          <a:xfrm>
            <a:off x="6991350" y="4678363"/>
            <a:ext cx="1544638" cy="1798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7" name="矩形 5"/>
          <p:cNvSpPr/>
          <p:nvPr/>
        </p:nvSpPr>
        <p:spPr>
          <a:xfrm>
            <a:off x="6759575" y="146050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等臂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3558" name="矩形 6"/>
          <p:cNvSpPr/>
          <p:nvPr/>
        </p:nvSpPr>
        <p:spPr>
          <a:xfrm>
            <a:off x="2784475" y="2759075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  <p:sp>
        <p:nvSpPr>
          <p:cNvPr id="23559" name="矩形 7"/>
          <p:cNvSpPr/>
          <p:nvPr/>
        </p:nvSpPr>
        <p:spPr>
          <a:xfrm>
            <a:off x="5567363" y="402113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3560" name="矩形 8"/>
          <p:cNvSpPr/>
          <p:nvPr/>
        </p:nvSpPr>
        <p:spPr>
          <a:xfrm>
            <a:off x="2878138" y="46497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7" grpId="0"/>
      <p:bldP spid="23558" grpId="0"/>
      <p:bldP spid="23559" grpId="0"/>
      <p:bldP spid="235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如上图所示，物体甲和乙所受重力都为</a:t>
            </a:r>
            <a:r>
              <a:rPr lang="en-US" altLang="zh-CN" sz="2800"/>
              <a:t>160 N</a:t>
            </a:r>
            <a:r>
              <a:rPr lang="zh-CN" altLang="zh-CN" sz="2800"/>
              <a:t>，滑轮重力</a:t>
            </a:r>
            <a:r>
              <a:rPr lang="en-US" altLang="zh-CN" sz="2800"/>
              <a:t>20 N</a:t>
            </a:r>
            <a:r>
              <a:rPr lang="zh-CN" altLang="zh-CN" sz="2800"/>
              <a:t>，绳重及摩忽路不计，当用力分别匀速提起物体甲和物体乙时，</a:t>
            </a:r>
            <a:r>
              <a:rPr lang="en-US" altLang="zh-CN" sz="2800" i="1"/>
              <a:t>F</a:t>
            </a:r>
            <a:r>
              <a:rPr lang="zh-CN" altLang="zh-CN" sz="2800" baseline="-25000"/>
              <a:t>甲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</a:t>
            </a:r>
            <a:r>
              <a:rPr lang="en-US" altLang="zh-CN" sz="2800" i="1"/>
              <a:t>F</a:t>
            </a:r>
            <a:r>
              <a:rPr lang="zh-CN" altLang="zh-CN" sz="2800" baseline="-25000"/>
              <a:t>乙</a:t>
            </a:r>
            <a:r>
              <a:rPr lang="zh-CN" altLang="zh-CN" sz="2800"/>
              <a:t>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图片 2"/>
          <p:cNvPicPr>
            <a:picLocks noChangeAspect="1"/>
          </p:cNvPicPr>
          <p:nvPr/>
        </p:nvPicPr>
        <p:blipFill>
          <a:blip r:embed="rId2"/>
          <a:srcRect r="86423"/>
          <a:stretch>
            <a:fillRect/>
          </a:stretch>
        </p:blipFill>
        <p:spPr>
          <a:xfrm>
            <a:off x="3462338" y="3360738"/>
            <a:ext cx="2919412" cy="2270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5"/>
          <p:cNvSpPr/>
          <p:nvPr/>
        </p:nvSpPr>
        <p:spPr>
          <a:xfrm>
            <a:off x="5807075" y="2489200"/>
            <a:ext cx="7239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160</a:t>
            </a:r>
            <a:endParaRPr lang="zh-CN" altLang="en-US" sz="2800"/>
          </a:p>
        </p:txBody>
      </p:sp>
      <p:sp>
        <p:nvSpPr>
          <p:cNvPr id="24582" name="矩形 6"/>
          <p:cNvSpPr/>
          <p:nvPr/>
        </p:nvSpPr>
        <p:spPr>
          <a:xfrm>
            <a:off x="1177925" y="312896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  <p:bldP spid="245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7397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8.</a:t>
            </a:r>
            <a:r>
              <a:rPr lang="zh-CN" altLang="zh-CN" sz="2800"/>
              <a:t>高速铁路的输电线，无论冬、夏都绷得直直的，以保障列车电极与输电线的良好接触，图为输电线的牵引装置钢绳通过滑轮组挂多个相同的坠砣，总重为</a:t>
            </a:r>
            <a:r>
              <a:rPr lang="en-US" altLang="zh-CN" sz="2800"/>
              <a:t>5 000 N</a:t>
            </a:r>
            <a:r>
              <a:rPr lang="zh-CN" altLang="zh-CN" sz="2800"/>
              <a:t>，不计滑轮和钢绳自重及摩擦，每根钢绳受到的拉力为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，输电线</a:t>
            </a:r>
            <a:r>
              <a:rPr lang="en-US" altLang="zh-CN" sz="2800"/>
              <a:t>A</a:t>
            </a:r>
            <a:r>
              <a:rPr lang="zh-CN" altLang="zh-CN" sz="2800"/>
              <a:t>端受到的拉力大小为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，若某段时间内输电线</a:t>
            </a:r>
            <a:r>
              <a:rPr lang="en-US" altLang="zh-CN" sz="2800"/>
              <a:t>A</a:t>
            </a:r>
            <a:r>
              <a:rPr lang="zh-CN" altLang="zh-CN" sz="2800"/>
              <a:t>端向右移动了</a:t>
            </a:r>
            <a:r>
              <a:rPr lang="en-US" altLang="zh-CN" sz="2800"/>
              <a:t>10 cm</a:t>
            </a:r>
            <a:r>
              <a:rPr lang="zh-CN" altLang="zh-CN" sz="2800"/>
              <a:t>，则坠砣串上</a:t>
            </a:r>
            <a:br>
              <a:rPr lang="en-US" altLang="zh-CN" sz="2800"/>
            </a:br>
            <a:r>
              <a:rPr lang="zh-CN" altLang="zh-CN" sz="2800"/>
              <a:t>升了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不考虑钢绳的热胀冷缩）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25604" name="图片 2"/>
          <p:cNvPicPr>
            <a:picLocks noChangeAspect="1"/>
          </p:cNvPicPr>
          <p:nvPr/>
        </p:nvPicPr>
        <p:blipFill>
          <a:blip r:embed="rId2"/>
          <a:srcRect r="83580"/>
          <a:stretch>
            <a:fillRect/>
          </a:stretch>
        </p:blipFill>
        <p:spPr>
          <a:xfrm>
            <a:off x="6110288" y="4254500"/>
            <a:ext cx="2352675" cy="2117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矩形 3"/>
          <p:cNvSpPr/>
          <p:nvPr/>
        </p:nvSpPr>
        <p:spPr>
          <a:xfrm>
            <a:off x="1957388" y="4781550"/>
            <a:ext cx="5445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  <p:sp>
        <p:nvSpPr>
          <p:cNvPr id="25606" name="矩形 5"/>
          <p:cNvSpPr/>
          <p:nvPr/>
        </p:nvSpPr>
        <p:spPr>
          <a:xfrm>
            <a:off x="3517900" y="3071813"/>
            <a:ext cx="13509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5 000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25607" name="矩形 6"/>
          <p:cNvSpPr/>
          <p:nvPr/>
        </p:nvSpPr>
        <p:spPr>
          <a:xfrm>
            <a:off x="2930525" y="3643313"/>
            <a:ext cx="6635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0"/>
      <p:bldP spid="25606" grpId="0"/>
      <p:bldP spid="2560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泸县）如下图所示，站在水平面上的建筑工人竖直拉着绳，通过滑轮组将</a:t>
            </a:r>
            <a:r>
              <a:rPr lang="en-US" altLang="zh-CN" sz="2800"/>
              <a:t>540 N</a:t>
            </a:r>
            <a:r>
              <a:rPr lang="zh-CN" altLang="zh-CN" sz="2800"/>
              <a:t>的重物在</a:t>
            </a:r>
            <a:r>
              <a:rPr lang="en-US" altLang="zh-CN" sz="2800"/>
              <a:t>5 s</a:t>
            </a:r>
            <a:r>
              <a:rPr lang="zh-CN" altLang="zh-CN" sz="2800"/>
              <a:t>内匀速提升</a:t>
            </a:r>
            <a:r>
              <a:rPr lang="en-US" altLang="zh-CN" sz="2800"/>
              <a:t>1 m</a:t>
            </a:r>
            <a:r>
              <a:rPr lang="zh-CN" altLang="zh-CN" sz="2800"/>
              <a:t>．已知工人重</a:t>
            </a:r>
            <a:r>
              <a:rPr lang="en-US" altLang="zh-CN" sz="2800"/>
              <a:t>600 N</a:t>
            </a:r>
            <a:r>
              <a:rPr lang="zh-CN" altLang="zh-CN" sz="2800"/>
              <a:t>，与地面的接触总面积为</a:t>
            </a:r>
            <a:r>
              <a:rPr lang="en-US" altLang="zh-CN" sz="2800"/>
              <a:t>0.04 m</a:t>
            </a:r>
            <a:r>
              <a:rPr lang="en-US" altLang="zh-CN" sz="2800" baseline="30000"/>
              <a:t>2</a:t>
            </a:r>
            <a:r>
              <a:rPr lang="zh-CN" altLang="zh-CN" sz="2800"/>
              <a:t>， 动滑轮重</a:t>
            </a:r>
            <a:r>
              <a:rPr lang="en-US" altLang="zh-CN" sz="2800"/>
              <a:t>100 N</a:t>
            </a:r>
            <a:r>
              <a:rPr lang="zh-CN" altLang="zh-CN" sz="2800"/>
              <a:t>，不计绳重和滑轮的摩擦．重物被匀速提升过程中，绳</a:t>
            </a:r>
            <a:br>
              <a:rPr lang="en-US" altLang="zh-CN" sz="2800"/>
            </a:br>
            <a:r>
              <a:rPr lang="zh-CN" altLang="zh-CN" sz="2800"/>
              <a:t>自由端的速度为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， 人对</a:t>
            </a:r>
            <a:br>
              <a:rPr lang="en-US" altLang="zh-CN" sz="2800"/>
            </a:br>
            <a:r>
              <a:rPr lang="zh-CN" altLang="zh-CN" sz="2800"/>
              <a:t>地面的压强为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endParaRPr lang="zh-CN" altLang="en-US" sz="2800"/>
          </a:p>
        </p:txBody>
      </p:sp>
      <p:pic>
        <p:nvPicPr>
          <p:cNvPr id="26628" name="图片 2"/>
          <p:cNvPicPr>
            <a:picLocks noChangeAspect="1"/>
          </p:cNvPicPr>
          <p:nvPr/>
        </p:nvPicPr>
        <p:blipFill>
          <a:blip r:embed="rId2"/>
          <a:srcRect r="89369"/>
          <a:stretch>
            <a:fillRect/>
          </a:stretch>
        </p:blipFill>
        <p:spPr>
          <a:xfrm>
            <a:off x="6745288" y="3554413"/>
            <a:ext cx="1882775" cy="2614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3"/>
          <p:cNvSpPr/>
          <p:nvPr/>
        </p:nvSpPr>
        <p:spPr>
          <a:xfrm>
            <a:off x="3032125" y="4832350"/>
            <a:ext cx="12033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6630" name="矩形 5"/>
          <p:cNvSpPr/>
          <p:nvPr/>
        </p:nvSpPr>
        <p:spPr>
          <a:xfrm>
            <a:off x="3633788" y="4168775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</a:t>
            </a: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青岛）研究定滑轮的特点．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）在研究使用定滑轮是否省力时，用如上图甲所示装置匀速提升重物，需要测量的物理量是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en-US" altLang="zh-CN" sz="2800" u="sng"/>
              <a:t>       </a:t>
            </a:r>
            <a:r>
              <a:rPr lang="zh-CN" altLang="zh-CN" sz="2800" u="sng"/>
              <a:t>　　　　</a:t>
            </a:r>
            <a:r>
              <a:rPr lang="zh-CN" altLang="zh-CN" sz="2800"/>
              <a:t>和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图片 3"/>
          <p:cNvPicPr>
            <a:picLocks noChangeAspect="1"/>
          </p:cNvPicPr>
          <p:nvPr/>
        </p:nvPicPr>
        <p:blipFill>
          <a:blip r:embed="rId2"/>
          <a:srcRect r="84843"/>
          <a:stretch>
            <a:fillRect/>
          </a:stretch>
        </p:blipFill>
        <p:spPr>
          <a:xfrm>
            <a:off x="3067050" y="3619500"/>
            <a:ext cx="2994025" cy="25003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5"/>
          <p:cNvSpPr/>
          <p:nvPr/>
        </p:nvSpPr>
        <p:spPr>
          <a:xfrm>
            <a:off x="5567363" y="2867025"/>
            <a:ext cx="19796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物体的重力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7654" name="矩形 6"/>
          <p:cNvSpPr/>
          <p:nvPr/>
        </p:nvSpPr>
        <p:spPr>
          <a:xfrm>
            <a:off x="677863" y="2867025"/>
            <a:ext cx="44926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弹簧测力计对绳子的拉力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  <p:bldP spid="276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319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）如上图乙所示，分别用拉力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、</a:t>
            </a:r>
            <a:r>
              <a:rPr lang="en-US" altLang="zh-CN" sz="2800" i="1"/>
              <a:t>F</a:t>
            </a:r>
            <a:r>
              <a:rPr lang="en-US" altLang="zh-CN" sz="2800" baseline="-25000"/>
              <a:t>3</a:t>
            </a:r>
            <a:r>
              <a:rPr lang="zh-CN" altLang="zh-CN" sz="2800"/>
              <a:t>匀速提升重物，则三个力的大小关系是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）旗杆顶部有一个定滑轮，给我们升国旗带来了便利．这是利用定滑轮</a:t>
            </a:r>
            <a:r>
              <a:rPr lang="en-US" altLang="zh-CN" sz="2800"/>
              <a:t>__________________</a:t>
            </a:r>
            <a:r>
              <a:rPr lang="zh-CN" altLang="zh-CN" sz="2800"/>
              <a:t>的特点．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3"/>
          <p:cNvSpPr/>
          <p:nvPr/>
        </p:nvSpPr>
        <p:spPr>
          <a:xfrm>
            <a:off x="5957888" y="2101850"/>
            <a:ext cx="22828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28677" name="矩形 5"/>
          <p:cNvSpPr/>
          <p:nvPr/>
        </p:nvSpPr>
        <p:spPr>
          <a:xfrm>
            <a:off x="4789488" y="3421063"/>
            <a:ext cx="23383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改变力的方向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如下图所示的滑轮组将重物从地面提升到楼顶， 要求绳子的自由端要向下拉，请你用笔画代替绳子，画出滑轮最省力的绕绳方法；再画出重物受到重力的示意图．</a:t>
            </a:r>
            <a:endParaRPr lang="zh-CN" altLang="en-US" sz="2800"/>
          </a:p>
        </p:txBody>
      </p:sp>
      <p:pic>
        <p:nvPicPr>
          <p:cNvPr id="29700" name="图片 2"/>
          <p:cNvPicPr>
            <a:picLocks noChangeAspect="1"/>
          </p:cNvPicPr>
          <p:nvPr/>
        </p:nvPicPr>
        <p:blipFill>
          <a:blip r:embed="rId2"/>
          <a:srcRect r="92107"/>
          <a:stretch>
            <a:fillRect/>
          </a:stretch>
        </p:blipFill>
        <p:spPr>
          <a:xfrm>
            <a:off x="3822700" y="3170238"/>
            <a:ext cx="1498600" cy="2805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2700" y="3016250"/>
            <a:ext cx="1084263" cy="2498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33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12.</a:t>
            </a:r>
            <a:r>
              <a:rPr lang="zh-CN" altLang="zh-CN" sz="2800"/>
              <a:t>如上图画出滑轮组用最小力拖出陷入泥坑里的汽车的绕线方法．</a:t>
            </a:r>
            <a:endParaRPr lang="zh-CN" altLang="en-US" sz="2800"/>
          </a:p>
        </p:txBody>
      </p:sp>
      <p:pic>
        <p:nvPicPr>
          <p:cNvPr id="30724" name="图片 2"/>
          <p:cNvPicPr>
            <a:picLocks noChangeAspect="1"/>
          </p:cNvPicPr>
          <p:nvPr/>
        </p:nvPicPr>
        <p:blipFill>
          <a:blip r:embed="rId2"/>
          <a:srcRect r="78422"/>
          <a:stretch>
            <a:fillRect/>
          </a:stretch>
        </p:blipFill>
        <p:spPr>
          <a:xfrm>
            <a:off x="1901825" y="3275013"/>
            <a:ext cx="4662488" cy="1825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275" y="3275013"/>
            <a:ext cx="4543425" cy="1295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984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广东）如下图所示，人向下拉绳提升重物，已知物体重</a:t>
            </a:r>
            <a:r>
              <a:rPr lang="en-US" altLang="zh-CN" sz="2800"/>
              <a:t>400 N</a:t>
            </a:r>
            <a:r>
              <a:rPr lang="zh-CN" altLang="zh-CN" sz="2800"/>
              <a:t>，动滑轮重</a:t>
            </a:r>
            <a:r>
              <a:rPr lang="en-US" altLang="zh-CN" sz="2800"/>
              <a:t>60 N</a:t>
            </a:r>
            <a:r>
              <a:rPr lang="zh-CN" altLang="zh-CN" sz="2800"/>
              <a:t>，不计绳重及摩擦，将重物匀速提升</a:t>
            </a:r>
            <a:r>
              <a:rPr lang="en-US" altLang="zh-CN" sz="2800"/>
              <a:t>0.5 m</a:t>
            </a:r>
            <a:r>
              <a:rPr lang="zh-CN" altLang="zh-CN" sz="2800"/>
              <a:t>， 人需用的拉力为</a:t>
            </a:r>
            <a:br>
              <a:rPr lang="en-US" altLang="zh-CN" sz="2800"/>
            </a:b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en-US" altLang="zh-CN" sz="2800"/>
              <a:t>N</a:t>
            </a:r>
            <a:r>
              <a:rPr lang="zh-CN" altLang="zh-CN" sz="2800"/>
              <a:t>，绳子自由端移动的距离</a:t>
            </a:r>
            <a:br>
              <a:rPr lang="en-US" altLang="zh-CN" sz="2800"/>
            </a:br>
            <a:r>
              <a:rPr lang="zh-CN" altLang="zh-CN" sz="2800"/>
              <a:t>为</a:t>
            </a:r>
            <a:r>
              <a:rPr lang="zh-CN" altLang="zh-CN" sz="2800" u="sng"/>
              <a:t>　　　　</a:t>
            </a:r>
            <a:r>
              <a:rPr lang="en-US" altLang="zh-CN" sz="2800"/>
              <a:t>m</a:t>
            </a:r>
            <a:r>
              <a:rPr lang="zh-CN" altLang="zh-CN" sz="2800"/>
              <a:t>，人所做的有用功为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endParaRPr lang="zh-CN" altLang="zh-CN" sz="2800"/>
          </a:p>
        </p:txBody>
      </p:sp>
      <p:pic>
        <p:nvPicPr>
          <p:cNvPr id="31748" name="图片 5"/>
          <p:cNvPicPr>
            <a:picLocks noChangeAspect="1"/>
          </p:cNvPicPr>
          <p:nvPr/>
        </p:nvPicPr>
        <p:blipFill>
          <a:blip r:embed="rId2"/>
          <a:srcRect r="90738"/>
          <a:stretch>
            <a:fillRect/>
          </a:stretch>
        </p:blipFill>
        <p:spPr>
          <a:xfrm>
            <a:off x="6608763" y="3001963"/>
            <a:ext cx="1708150" cy="2724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6"/>
          <p:cNvSpPr/>
          <p:nvPr/>
        </p:nvSpPr>
        <p:spPr>
          <a:xfrm>
            <a:off x="1044575" y="4278313"/>
            <a:ext cx="722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</a:t>
            </a:r>
            <a:endParaRPr lang="zh-CN" altLang="en-US" sz="2800"/>
          </a:p>
        </p:txBody>
      </p:sp>
      <p:sp>
        <p:nvSpPr>
          <p:cNvPr id="31750" name="矩形 7"/>
          <p:cNvSpPr/>
          <p:nvPr/>
        </p:nvSpPr>
        <p:spPr>
          <a:xfrm>
            <a:off x="952500" y="3001963"/>
            <a:ext cx="7239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230</a:t>
            </a:r>
            <a:endParaRPr lang="zh-CN" altLang="en-US" sz="2800"/>
          </a:p>
        </p:txBody>
      </p:sp>
      <p:sp>
        <p:nvSpPr>
          <p:cNvPr id="31751" name="矩形 9"/>
          <p:cNvSpPr/>
          <p:nvPr/>
        </p:nvSpPr>
        <p:spPr>
          <a:xfrm>
            <a:off x="1493838" y="3649663"/>
            <a:ext cx="365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  <p:bldP spid="31750" grpId="0"/>
      <p:bldP spid="3175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08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两种实心物体的质量与体积的关系如上图甲所示，把体积相等的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物体挂在滑轮组下，若要使它们处于静止状态，则在上图乙的虚线框内悬挂</a:t>
            </a:r>
            <a:r>
              <a:rPr lang="en-US" altLang="zh-CN" sz="2800"/>
              <a:t>B</a:t>
            </a:r>
            <a:r>
              <a:rPr lang="zh-CN" altLang="zh-CN" sz="2800"/>
              <a:t>物体的个数是（不计摩擦和滑轮的自重）（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1</a:t>
            </a:r>
            <a:r>
              <a:rPr lang="zh-CN" altLang="zh-CN" sz="2800"/>
              <a:t>个</a:t>
            </a:r>
            <a:r>
              <a:rPr lang="en-US" altLang="zh-CN" sz="2800"/>
              <a:t>    	B</a:t>
            </a:r>
            <a:r>
              <a:rPr lang="zh-CN" altLang="zh-CN" sz="2800"/>
              <a:t>．</a:t>
            </a:r>
            <a:r>
              <a:rPr lang="en-US" altLang="zh-CN" sz="2800"/>
              <a:t>2</a:t>
            </a:r>
            <a:r>
              <a:rPr lang="zh-CN" altLang="zh-CN" sz="2800"/>
              <a:t>个</a:t>
            </a:r>
            <a:r>
              <a:rPr lang="en-US" altLang="zh-CN" sz="2800"/>
              <a:t>  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3</a:t>
            </a:r>
            <a:r>
              <a:rPr lang="zh-CN" altLang="zh-CN" sz="2800"/>
              <a:t>个</a:t>
            </a:r>
            <a:r>
              <a:rPr lang="en-US" altLang="zh-CN" sz="2800"/>
              <a:t>       	D</a:t>
            </a:r>
            <a:r>
              <a:rPr lang="zh-CN" altLang="zh-CN" sz="2800"/>
              <a:t>．</a:t>
            </a:r>
            <a:r>
              <a:rPr lang="en-US" altLang="zh-CN" sz="2800"/>
              <a:t>4</a:t>
            </a:r>
            <a:r>
              <a:rPr lang="zh-CN" altLang="zh-CN" sz="2800"/>
              <a:t>个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2" name="图片 2"/>
          <p:cNvPicPr>
            <a:picLocks noChangeAspect="1"/>
          </p:cNvPicPr>
          <p:nvPr/>
        </p:nvPicPr>
        <p:blipFill>
          <a:blip r:embed="rId2"/>
          <a:srcRect r="74423"/>
          <a:stretch>
            <a:fillRect/>
          </a:stretch>
        </p:blipFill>
        <p:spPr>
          <a:xfrm>
            <a:off x="4343400" y="3759200"/>
            <a:ext cx="4195763" cy="2078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3"/>
          <p:cNvSpPr/>
          <p:nvPr/>
        </p:nvSpPr>
        <p:spPr>
          <a:xfrm>
            <a:off x="2849563" y="3648075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582613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广东）用如上图所示的滑轮组提升重物，用笔画线代替绳子画出最省力的绳子绕法．</a:t>
            </a:r>
            <a:endParaRPr lang="zh-CN" altLang="en-US" sz="2800"/>
          </a:p>
        </p:txBody>
      </p:sp>
      <p:pic>
        <p:nvPicPr>
          <p:cNvPr id="33796" name="图片 3"/>
          <p:cNvPicPr>
            <a:picLocks noChangeAspect="1"/>
          </p:cNvPicPr>
          <p:nvPr/>
        </p:nvPicPr>
        <p:blipFill>
          <a:blip r:embed="rId2"/>
          <a:srcRect r="92738" b="14681"/>
          <a:stretch>
            <a:fillRect/>
          </a:stretch>
        </p:blipFill>
        <p:spPr>
          <a:xfrm>
            <a:off x="3498850" y="2674938"/>
            <a:ext cx="1579563" cy="234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850" y="2671763"/>
            <a:ext cx="1073150" cy="2874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广东）如右下图所示，质量为</a:t>
            </a:r>
            <a:r>
              <a:rPr lang="en-US" altLang="zh-CN" sz="2800"/>
              <a:t>960 kg</a:t>
            </a:r>
            <a:r>
              <a:rPr lang="zh-CN" altLang="zh-CN" sz="2800"/>
              <a:t>、底面积为</a:t>
            </a:r>
            <a:r>
              <a:rPr lang="en-US" altLang="zh-CN" sz="2800"/>
              <a:t>0.5 m</a:t>
            </a:r>
            <a:r>
              <a:rPr lang="en-US" altLang="zh-CN" sz="2800" baseline="30000"/>
              <a:t>2</a:t>
            </a:r>
            <a:r>
              <a:rPr lang="zh-CN" altLang="zh-CN" sz="2800"/>
              <a:t>的石材</a:t>
            </a:r>
            <a:r>
              <a:rPr lang="en-US" altLang="zh-CN" sz="2800"/>
              <a:t>A</a:t>
            </a:r>
            <a:r>
              <a:rPr lang="zh-CN" altLang="zh-CN" sz="2800"/>
              <a:t>放在水平地面上，利用滑轮组水平拉动</a:t>
            </a:r>
            <a:r>
              <a:rPr lang="en-US" altLang="zh-CN" sz="2800"/>
              <a:t>A</a:t>
            </a:r>
            <a:r>
              <a:rPr lang="zh-CN" altLang="zh-CN" sz="2800"/>
              <a:t>，使其在</a:t>
            </a:r>
            <a:r>
              <a:rPr lang="en-US" altLang="zh-CN" sz="2800"/>
              <a:t>20 s</a:t>
            </a:r>
            <a:r>
              <a:rPr lang="zh-CN" altLang="zh-CN" sz="2800"/>
              <a:t>的时间内匀速向墙靠近了</a:t>
            </a:r>
            <a:r>
              <a:rPr lang="en-US" altLang="zh-CN" sz="2800"/>
              <a:t>4 m</a:t>
            </a:r>
            <a:r>
              <a:rPr lang="zh-CN" altLang="zh-CN" sz="2800"/>
              <a:t>，水平拉力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500 N</a:t>
            </a:r>
            <a:r>
              <a:rPr lang="zh-CN" altLang="zh-CN" sz="2800"/>
              <a:t>，不计绳、滑轮组的质量以及绳与滑轮组之间的摩擦，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N/kg.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775" y="4305300"/>
            <a:ext cx="3495675" cy="1758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1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/>
              <a:t>A</a:t>
            </a:r>
            <a:r>
              <a:rPr lang="zh-CN" altLang="zh-CN" sz="2800"/>
              <a:t>对水平地面的压强；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/>
              <a:t>A</a:t>
            </a:r>
            <a:r>
              <a:rPr lang="zh-CN" altLang="zh-CN" sz="2800"/>
              <a:t>在运动过程中受到摩擦力的大小：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2"/>
          <p:cNvPicPr>
            <a:picLocks noChangeAspect="1"/>
          </p:cNvPicPr>
          <p:nvPr/>
        </p:nvPicPr>
        <p:blipFill>
          <a:blip r:embed="rId2"/>
          <a:srcRect r="31264"/>
          <a:stretch>
            <a:fillRect/>
          </a:stretch>
        </p:blipFill>
        <p:spPr>
          <a:xfrm>
            <a:off x="796925" y="2262188"/>
            <a:ext cx="6284913" cy="2122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3"/>
          <p:cNvSpPr/>
          <p:nvPr/>
        </p:nvSpPr>
        <p:spPr>
          <a:xfrm>
            <a:off x="625475" y="4249738"/>
            <a:ext cx="7907338" cy="19589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石材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做匀速直线运动，由图可知，动滑轮上绳子的段数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，所以，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在运动过程中受到摩擦力：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nF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2×500 N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1 000 N.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6731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）拉力</a:t>
            </a:r>
            <a:r>
              <a:rPr lang="en-US" altLang="zh-CN" sz="2800" i="1"/>
              <a:t>F</a:t>
            </a:r>
            <a:r>
              <a:rPr lang="zh-CN" altLang="zh-CN" sz="2800"/>
              <a:t>的功率．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2"/>
          <p:cNvPicPr>
            <a:picLocks noChangeAspect="1"/>
          </p:cNvPicPr>
          <p:nvPr/>
        </p:nvPicPr>
        <p:blipFill>
          <a:blip r:embed="rId2"/>
          <a:srcRect r="19054"/>
          <a:stretch>
            <a:fillRect/>
          </a:stretch>
        </p:blipFill>
        <p:spPr>
          <a:xfrm>
            <a:off x="962025" y="2511425"/>
            <a:ext cx="7402513" cy="2122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56900" y="11341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120</Paragraphs>
  <Slides>35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baseType="lpstr" size="45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Courier New</vt:lpstr>
      <vt:lpstr>版式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1.斜面：一种省了力，费了距离的机械，如：盘山公路、螺纹等．2.轮轴：如：自行车龙头、水龙头、扳手、门把手等．注意：使用机械可能省力，可能省距离，可能改变力的方向，但一切机械都不能省　　　　　．</vt:lpstr>
      <vt:lpstr>一　  定滑轮和动滑轮　         关于滑轮，下列说法错误的是（　　）A．定滑轮实质是个等臂杠杆    B．使用动滑轮能省一半力，还能改变动力的方向C．使用定滑轮不省力，但是能改变动力的方向    D．动滑轮实质是个动力臂为阻力臂两倍的杠杆</vt:lpstr>
      <vt:lpstr>【点拔】（1）定滑轮实质是等臂杠杆，不可以省力，不省距离，可以改变力的方向；人通过定滑轮不能提起比自己重的物体；（2）动滑轮实质是动力臂为阻力臂2倍的省力杠杆，能省一半力，费2倍距离；但是通过动滑轮不一定省一半力，还可能费力.   </vt:lpstr>
      <vt:lpstr>                如右图所示，使用下列三个装置，用相同的力F匀速提起重物G1、G2、G3，不计滑轮的重力和摩擦且不计绳重，则G1、G2和G3的大小关系是（　　）A．G1＜G2＝G3             B．G2＜G1＜G3                       C．G1＝G3＜G2             D．G3＜G1＜G2</vt:lpstr>
      <vt:lpstr>二　  滑轮组的绕线　           （2020·凉山州）如下图所示，某人站立在地面上用滑轮组将物体A匀速向上拉起，请在图中用笔画线代替绳子画出所用滑轮组绳子绕法．</vt:lpstr>
      <vt:lpstr>【点拔】（1）要改变力的方向，拉力作用在定滑轮上，从外至内，动定交替，每个滑轮只绕一次；（2）没有方向要求的，最省力的绕线从动滑轮的钩子开始，从内到外，动定交替，每个滑轮只绕一次．（3）根据n＝     或n＝     求出动滑轮上的绳子段数，奇动偶定，从内到外，动定交替，每个滑轮只绕一次．</vt:lpstr>
      <vt:lpstr>               （2020·威海）如下图所示，用滑轮组提升物体，已知滑轮质量均为2 kg，物体重100 N，绳子能承受的最大拉力为50 N，请画出绳子的正确绕法，并在绳的末端标出力的方向．（不考虑绳重及摩擦，g取10 N/kg）</vt:lpstr>
      <vt:lpstr>三　  滑轮组的简单计算　          （2019·陕西）工人用如右图所示的装置运送砂石，下列说法正确的是（　　）A．滑轮组中的定滑轮能改变拉力的大小B．图中动滑轮相当于一个省力杠杆C．绳子自由端下拉1 m，桶上升2 mD．质量为65 kg的工人利用该滑轮组能提起150 kg的砂石</vt:lpstr>
      <vt:lpstr>【点拔】滑轮组的问题，先要数动滑轮上的绳子段数n.（1）竖直匀速提升物体时，不计绳重和摩擦力，拉力F＝            ，S绳＝nh物，V绳＝nV物；（2）水平匀速拉动物体，物体手的摩擦力为f，拉力F＝     ，S绳＝nS物，V绳＝nV物．</vt:lpstr>
      <vt:lpstr>                 质量是6 kg的物体A放在水平桌面上，利用如下图装置使物体以0.2 m/s的速度做匀速直线运动，弹簧测力计始终保持水平．其示数为2 N，不计绳子的伸长和滑轮组内部的摩擦，则（g取10 N/kg）（1）作用在绳端的拉力F为　　　　　N.（2）水平桌面对物体A的摩擦力是　　　　　N.（3）在10 s内拉力作用点移动　　　　　m.</vt:lpstr>
      <vt:lpstr>1.使用定滑轮可以改变力的方向，但不能提起比自己重的物体；动滑轮可以省力，并不是一定省力．2.滑轮组的力和距离的计算一定要数清吊着物体的绳子段数n，注意 n满足奇动偶定原则．</vt:lpstr>
      <vt:lpstr>1.（2020·十堰）下列各种机械中，不省力的机械是（　　）A．钢丝钳           		B．动滑轮                 C．旗杆顶定滑轮	          	D．斜面</vt:lpstr>
      <vt:lpstr>2.关于简单机械的使用，说法不正确的是（　　）A．使用撬棒可以省力                  B．使用定滑轮不能省距离C．利用斜面可以省功                     D．使用滑轮组可以改变动力方向</vt:lpstr>
      <vt:lpstr>3.利用如下图所示的滑轮组将一个重200 N的物体，匀速提高5 m，不计滑轮自重、绳重及摩擦，则承担重物的绳子的段数为　　　　　，绳子自由端施加的拉力F为　　　　　N．（　　）A．4段　200 N    		B．4段　50 N            C．5段　200 N        	D．5段　40 N</vt:lpstr>
      <vt:lpstr>4.（2020·东莞）在有着“世界工厂”之称的东莞，车间工人们用如上图所示的滑轮组把重物提起2 m的高度，下列关于这个滑轮组工作的说法中，正确的是（　　）A．绳子自由端被拉下了10 m	       B．这个滑轮组能省距离	C．这个滑轮组能省力	              D．这个滑轮组能省功</vt:lpstr>
      <vt:lpstr>5.（2020·南充）如上图所示，重为2 N的物体A放在水平桌面上，重为5 N的物体B挂在动滑轮下，每个滑轮重为1 N（不计绳重和摩擦），B恰好可以匀速下降．现对A施加水平向左的拉力使B上升，当B以0.3 m/s的速度匀速上升时，拉力大小为F.下列说法正确的是（　　）A．B匀速下降时，物体A受到3 N的摩檫力        B．拉力F的大小为4 NC．拉力F的功率为2.4 W                           D．B匀速上升0.6 m的过程中，拉力F做功2.4 J</vt:lpstr>
      <vt:lpstr>6.（2020·上海）如下图所示，不计滑轮重及摩擦，物体重为20牛．图中的滑轮可以看成　　　　　杠杆，当物体在力F作用下以0.5米/秒的速度匀速上升时，力F为　　　　　牛．若该物体在力F作用下以1米/秒的速度匀速上升，与以0.5米/秒的速度匀速上升时相比，物体受到的合力将　　　　　，上升1秒的机械能　　　　　（选填“变大”“不变”或“变小”）.</vt:lpstr>
      <vt:lpstr>7.如上图所示，物体甲和乙所受重力都为160 N，滑轮重力20 N，绳重及摩忽路不计，当用力分别匀速提起物体甲和物体乙时，F甲为　　　　　N，F乙为　　　　　N.</vt:lpstr>
      <vt:lpstr>8.高速铁路的输电线，无论冬、夏都绷得直直的，以保障列车电极与输电线的良好接触，图为输电线的牵引装置钢绳通过滑轮组挂多个相同的坠砣，总重为5 000 N，不计滑轮和钢绳自重及摩擦，每根钢绳受到的拉力为　　　　　N，输电线A端受到的拉力大小为　　　　　N，若某段时间内输电线A端向右移动了10 cm，则坠砣串上升了　　　　　cm（g取10 N/kg，不考虑钢绳的热胀冷缩）.</vt:lpstr>
      <vt:lpstr>9.（2020·泸县）如下图所示，站在水平面上的建筑工人竖直拉着绳，通过滑轮组将540 N的重物在5 s内匀速提升1 m．已知工人重600 N，与地面的接触总面积为0.04 m2， 动滑轮重100 N，不计绳重和滑轮的摩擦．重物被匀速提升过程中，绳自由端的速度为　　　　　m/s， 人对地面的压强为　　　　　Pa.</vt:lpstr>
      <vt:lpstr> 10.（2020·青岛）研究定滑轮的特点．（1）在研究使用定滑轮是否省力时，用如上图甲所示装置匀速提升重物，需要测量的物理量是　　　　      　       　　　　和　　　　　　　．</vt:lpstr>
      <vt:lpstr>（2）如上图乙所示，分别用拉力F1、F2、F3匀速提升重物，则三个力的大小关系是　　　　　　　．（3）旗杆顶部有一个定滑轮，给我们升国旗带来了便利．这是利用定滑轮__________________的特点．</vt:lpstr>
      <vt:lpstr>11.如下图所示的滑轮组将重物从地面提升到楼顶， 要求绳子的自由端要向下拉，请你用笔画代替绳子，画出滑轮最省力的绕绳方法；再画出重物受到重力的示意图．</vt:lpstr>
      <vt:lpstr>12.如上图画出滑轮组用最小力拖出陷入泥坑里的汽车的绕线方法．</vt:lpstr>
      <vt:lpstr>1.（2020·广东）如下图所示，人向下拉绳提升重物，已知物体重400 N，动滑轮重60 N，不计绳重及摩擦，将重物匀速提升0.5 m， 人需用的拉力为　　   　N，绳子自由端移动的距离为　　　　m，人所做的有用功为　　　　　J.</vt:lpstr>
      <vt:lpstr>2.（2018·广东）A、B两种实心物体的质量与体积的关系如上图甲所示，把体积相等的A、B物体挂在滑轮组下，若要使它们处于静止状态，则在上图乙的虚线框内悬挂B物体的个数是（不计摩擦和滑轮的自重）（　　）A．1个    	B．2个              C．3个       	D．4个</vt:lpstr>
      <vt:lpstr>3.（2016·广东）用如上图所示的滑轮组提升重物，用笔画线代替绳子画出最省力的绳子绕法．</vt:lpstr>
      <vt:lpstr>4.（2019·广东）如右下图所示，质量为960 kg、底面积为0.5 m2的石材A放在水平地面上，利用滑轮组水平拉动A，使其在20 s的时间内匀速向墙靠近了4 m，水平拉力F＝500 N，不计绳、滑轮组的质量以及绳与滑轮组之间的摩擦，g取10 N/kg.求：</vt:lpstr>
      <vt:lpstr>（1）A对水平地面的压强；（2）A在运动过程中受到摩擦力的大小：</vt:lpstr>
      <vt:lpstr>（3）拉力F的功率．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2021-03-04T22:47:29.258</cp:lastPrinted>
  <dcterms:created xsi:type="dcterms:W3CDTF">2021-03-04T22:47:29Z</dcterms:created>
  <dcterms:modified xsi:type="dcterms:W3CDTF">2021-03-04T14:47:44Z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