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316" r:id="rId4"/>
    <p:sldId id="299" r:id="rId5"/>
    <p:sldId id="320" r:id="rId6"/>
    <p:sldId id="325" r:id="rId7"/>
    <p:sldId id="322" r:id="rId8"/>
    <p:sldId id="323" r:id="rId9"/>
    <p:sldId id="324" r:id="rId10"/>
    <p:sldId id="310" r:id="rId11"/>
    <p:sldId id="319" r:id="rId12"/>
    <p:sldId id="273" r:id="rId13"/>
    <p:sldId id="298" r:id="rId14"/>
    <p:sldId id="260" r:id="rId15"/>
    <p:sldId id="25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52" autoAdjust="0"/>
    <p:restoredTop sz="83285" autoAdjust="0"/>
  </p:normalViewPr>
  <p:slideViewPr>
    <p:cSldViewPr snapToGrid="0">
      <p:cViewPr varScale="1">
        <p:scale>
          <a:sx n="83" d="100"/>
          <a:sy n="83" d="100"/>
        </p:scale>
        <p:origin x="437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688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491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737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0C761-D4C1-4B89-A4FD-515156A664D4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5438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1808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6247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请阅读小资料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“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人对不同强度声音的感觉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”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，思考以下几种声音的强度：（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）有利于晚间休息和睡眠的；（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）有利于工作和学习的；（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）能保护听力的；（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）嘈杂的马路的声音强度。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）保证休息和睡眠≤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50 dB</a:t>
            </a:r>
            <a:endParaRPr lang="zh-CN" altLang="en-US" sz="1200" kern="1200" dirty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）保证工作和学习≤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70 dB</a:t>
            </a:r>
            <a:endParaRPr lang="zh-CN" altLang="en-US" sz="1200" kern="1200" dirty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）保护听力≤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 dB</a:t>
            </a:r>
            <a:endParaRPr lang="zh-CN" altLang="en-US" sz="1200" kern="1200" dirty="0">
              <a:solidFill>
                <a:schemeClr val="tx1"/>
              </a:solidFill>
              <a:latin typeface="+mn-lt"/>
              <a:cs typeface="+mn-cs"/>
            </a:endParaRP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cs typeface="+mn-cs"/>
              </a:rPr>
              <a:t>）嘈杂的马路的声音强度约为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90 dB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4B5A4C-B0C4-4E8A-BA32-4EF6155C68FB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3701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6FC3B-55FD-430F-8653-8C67E3E03859}" type="slidenum">
              <a:rPr lang="zh-CN" altLang="en-US" smtClean="0">
                <a:solidFill>
                  <a:prstClr val="black"/>
                </a:solidFill>
              </a:rPr>
              <a:t>10</a:t>
            </a:fld>
            <a:endParaRPr lang="zh-CN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14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4B5A4C-B0C4-4E8A-BA32-4EF6155C68FB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8643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1353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97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52144"/>
            <a:ext cx="10515600" cy="50248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15328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2022/10/16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 rot="1146753">
            <a:off x="11744411" y="-44773"/>
            <a:ext cx="60959" cy="9673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8" name="矩形 5"/>
          <p:cNvSpPr/>
          <p:nvPr userDrawn="1"/>
        </p:nvSpPr>
        <p:spPr>
          <a:xfrm flipH="1">
            <a:off x="10038857" y="-9306"/>
            <a:ext cx="1796116" cy="735753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  <a:gd name="connsiteX0-51" fmla="*/ 864066 w 2140772"/>
              <a:gd name="connsiteY0-52" fmla="*/ 3887 h 1699709"/>
              <a:gd name="connsiteX1-53" fmla="*/ 2140772 w 2140772"/>
              <a:gd name="connsiteY1-54" fmla="*/ 0 h 1699709"/>
              <a:gd name="connsiteX2-55" fmla="*/ 1290918 w 2140772"/>
              <a:gd name="connsiteY2-56" fmla="*/ 1688951 h 1699709"/>
              <a:gd name="connsiteX3-57" fmla="*/ 0 w 2140772"/>
              <a:gd name="connsiteY3-58" fmla="*/ 1699709 h 1699709"/>
              <a:gd name="connsiteX4-59" fmla="*/ 864066 w 2140772"/>
              <a:gd name="connsiteY4-60" fmla="*/ 3887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64066" y="3887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64066" y="388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 userDrawn="1"/>
        </p:nvSpPr>
        <p:spPr>
          <a:xfrm rot="14796648">
            <a:off x="10998596" y="6380155"/>
            <a:ext cx="213147" cy="178531"/>
          </a:xfrm>
          <a:prstGeom prst="triangle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6514093"/>
            <a:ext cx="12192000" cy="343907"/>
          </a:xfrm>
          <a:prstGeom prst="rect">
            <a:avLst/>
          </a:prstGeom>
          <a:solidFill>
            <a:srgbClr val="0070C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1" name="矩形 5"/>
          <p:cNvSpPr/>
          <p:nvPr userDrawn="1"/>
        </p:nvSpPr>
        <p:spPr>
          <a:xfrm flipH="1">
            <a:off x="231366" y="-9306"/>
            <a:ext cx="754935" cy="810748"/>
          </a:xfrm>
          <a:custGeom>
            <a:avLst/>
            <a:gdLst>
              <a:gd name="connsiteX0" fmla="*/ 0 w 5723068"/>
              <a:gd name="connsiteY0" fmla="*/ 0 h 1710466"/>
              <a:gd name="connsiteX1" fmla="*/ 5723068 w 5723068"/>
              <a:gd name="connsiteY1" fmla="*/ 0 h 1710466"/>
              <a:gd name="connsiteX2" fmla="*/ 5723068 w 5723068"/>
              <a:gd name="connsiteY2" fmla="*/ 1710466 h 1710466"/>
              <a:gd name="connsiteX3" fmla="*/ 0 w 5723068"/>
              <a:gd name="connsiteY3" fmla="*/ 1710466 h 1710466"/>
              <a:gd name="connsiteX4" fmla="*/ 0 w 5723068"/>
              <a:gd name="connsiteY4" fmla="*/ 0 h 1710466"/>
              <a:gd name="connsiteX0-1" fmla="*/ 828339 w 6551407"/>
              <a:gd name="connsiteY0-2" fmla="*/ 0 h 1710466"/>
              <a:gd name="connsiteX1-3" fmla="*/ 6551407 w 6551407"/>
              <a:gd name="connsiteY1-4" fmla="*/ 0 h 1710466"/>
              <a:gd name="connsiteX2-5" fmla="*/ 6551407 w 6551407"/>
              <a:gd name="connsiteY2-6" fmla="*/ 1710466 h 1710466"/>
              <a:gd name="connsiteX3-7" fmla="*/ 0 w 6551407"/>
              <a:gd name="connsiteY3-8" fmla="*/ 1699709 h 1710466"/>
              <a:gd name="connsiteX4-9" fmla="*/ 828339 w 6551407"/>
              <a:gd name="connsiteY4-10" fmla="*/ 0 h 1710466"/>
              <a:gd name="connsiteX0-11" fmla="*/ 882127 w 6551407"/>
              <a:gd name="connsiteY0-12" fmla="*/ 10758 h 1710466"/>
              <a:gd name="connsiteX1-13" fmla="*/ 6551407 w 6551407"/>
              <a:gd name="connsiteY1-14" fmla="*/ 0 h 1710466"/>
              <a:gd name="connsiteX2-15" fmla="*/ 6551407 w 6551407"/>
              <a:gd name="connsiteY2-16" fmla="*/ 1710466 h 1710466"/>
              <a:gd name="connsiteX3-17" fmla="*/ 0 w 6551407"/>
              <a:gd name="connsiteY3-18" fmla="*/ 1699709 h 1710466"/>
              <a:gd name="connsiteX4-19" fmla="*/ 882127 w 6551407"/>
              <a:gd name="connsiteY4-20" fmla="*/ 10758 h 1710466"/>
              <a:gd name="connsiteX0-21" fmla="*/ 882127 w 6551407"/>
              <a:gd name="connsiteY0-22" fmla="*/ 10758 h 1710466"/>
              <a:gd name="connsiteX1-23" fmla="*/ 6551407 w 6551407"/>
              <a:gd name="connsiteY1-24" fmla="*/ 0 h 1710466"/>
              <a:gd name="connsiteX2-25" fmla="*/ 6551407 w 6551407"/>
              <a:gd name="connsiteY2-26" fmla="*/ 1710466 h 1710466"/>
              <a:gd name="connsiteX3-27" fmla="*/ 0 w 6551407"/>
              <a:gd name="connsiteY3-28" fmla="*/ 1699709 h 1710466"/>
              <a:gd name="connsiteX4-29" fmla="*/ 882127 w 6551407"/>
              <a:gd name="connsiteY4-30" fmla="*/ 10758 h 1710466"/>
              <a:gd name="connsiteX0-31" fmla="*/ 882127 w 6551407"/>
              <a:gd name="connsiteY0-32" fmla="*/ 10758 h 1710466"/>
              <a:gd name="connsiteX1-33" fmla="*/ 2140772 w 6551407"/>
              <a:gd name="connsiteY1-34" fmla="*/ 0 h 1710466"/>
              <a:gd name="connsiteX2-35" fmla="*/ 6551407 w 6551407"/>
              <a:gd name="connsiteY2-36" fmla="*/ 1710466 h 1710466"/>
              <a:gd name="connsiteX3-37" fmla="*/ 0 w 6551407"/>
              <a:gd name="connsiteY3-38" fmla="*/ 1699709 h 1710466"/>
              <a:gd name="connsiteX4-39" fmla="*/ 882127 w 6551407"/>
              <a:gd name="connsiteY4-40" fmla="*/ 10758 h 1710466"/>
              <a:gd name="connsiteX0-41" fmla="*/ 882127 w 2140772"/>
              <a:gd name="connsiteY0-42" fmla="*/ 10758 h 1699709"/>
              <a:gd name="connsiteX1-43" fmla="*/ 2140772 w 2140772"/>
              <a:gd name="connsiteY1-44" fmla="*/ 0 h 1699709"/>
              <a:gd name="connsiteX2-45" fmla="*/ 1290918 w 2140772"/>
              <a:gd name="connsiteY2-46" fmla="*/ 1688951 h 1699709"/>
              <a:gd name="connsiteX3-47" fmla="*/ 0 w 2140772"/>
              <a:gd name="connsiteY3-48" fmla="*/ 1699709 h 1699709"/>
              <a:gd name="connsiteX4-49" fmla="*/ 882127 w 2140772"/>
              <a:gd name="connsiteY4-50" fmla="*/ 10758 h 16997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140772" h="1699709">
                <a:moveTo>
                  <a:pt x="882127" y="10758"/>
                </a:moveTo>
                <a:lnTo>
                  <a:pt x="2140772" y="0"/>
                </a:lnTo>
                <a:lnTo>
                  <a:pt x="1290918" y="1688951"/>
                </a:lnTo>
                <a:lnTo>
                  <a:pt x="0" y="1699709"/>
                </a:lnTo>
                <a:lnTo>
                  <a:pt x="882127" y="10758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2" name="等腰三角形 15"/>
          <p:cNvSpPr/>
          <p:nvPr userDrawn="1"/>
        </p:nvSpPr>
        <p:spPr>
          <a:xfrm rot="10800000">
            <a:off x="679402" y="-125"/>
            <a:ext cx="544269" cy="810919"/>
          </a:xfrm>
          <a:custGeom>
            <a:avLst/>
            <a:gdLst>
              <a:gd name="connsiteX0" fmla="*/ 0 w 397934"/>
              <a:gd name="connsiteY0" fmla="*/ 431800 h 431800"/>
              <a:gd name="connsiteX1" fmla="*/ 198967 w 397934"/>
              <a:gd name="connsiteY1" fmla="*/ 0 h 431800"/>
              <a:gd name="connsiteX2" fmla="*/ 397934 w 397934"/>
              <a:gd name="connsiteY2" fmla="*/ 431800 h 431800"/>
              <a:gd name="connsiteX3" fmla="*/ 0 w 397934"/>
              <a:gd name="connsiteY3" fmla="*/ 431800 h 431800"/>
              <a:gd name="connsiteX0-1" fmla="*/ 0 w 397934"/>
              <a:gd name="connsiteY0-2" fmla="*/ 438332 h 438332"/>
              <a:gd name="connsiteX1-3" fmla="*/ 172841 w 397934"/>
              <a:gd name="connsiteY1-4" fmla="*/ 0 h 438332"/>
              <a:gd name="connsiteX2-5" fmla="*/ 397934 w 397934"/>
              <a:gd name="connsiteY2-6" fmla="*/ 438332 h 438332"/>
              <a:gd name="connsiteX3-7" fmla="*/ 0 w 397934"/>
              <a:gd name="connsiteY3-8" fmla="*/ 438332 h 43833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97934" h="438332">
                <a:moveTo>
                  <a:pt x="0" y="438332"/>
                </a:moveTo>
                <a:lnTo>
                  <a:pt x="172841" y="0"/>
                </a:lnTo>
                <a:lnTo>
                  <a:pt x="397934" y="438332"/>
                </a:lnTo>
                <a:lnTo>
                  <a:pt x="0" y="43833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6474960"/>
            <a:ext cx="12192000" cy="9496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11146972" y="6338989"/>
            <a:ext cx="688001" cy="517655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sp>
        <p:nvSpPr>
          <p:cNvPr id="15" name="TextBox 15"/>
          <p:cNvSpPr txBox="1">
            <a:spLocks noChangeArrowheads="1"/>
          </p:cNvSpPr>
          <p:nvPr userDrawn="1"/>
        </p:nvSpPr>
        <p:spPr bwMode="auto">
          <a:xfrm>
            <a:off x="11211547" y="6344217"/>
            <a:ext cx="558848" cy="420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fld id="{5C080320-D3E4-4BCF-A752-346F57A6635F}" type="slidenum">
              <a:rPr lang="zh-CN" altLang="en-US" sz="1865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‹#›</a:t>
            </a:fld>
            <a:r>
              <a:rPr lang="zh-CN" altLang="en-US" sz="2135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0186" y="3429000"/>
            <a:ext cx="7315200" cy="1307275"/>
          </a:xfrm>
        </p:spPr>
        <p:txBody>
          <a:bodyPr>
            <a:normAutofit/>
          </a:bodyPr>
          <a:lstStyle/>
          <a:p>
            <a:r>
              <a:rPr lang="zh-CN" altLang="en-US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节  噪声的危害和控制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70186" y="2361160"/>
            <a:ext cx="7315200" cy="759650"/>
          </a:xfrm>
        </p:spPr>
        <p:txBody>
          <a:bodyPr/>
          <a:lstStyle/>
          <a:p>
            <a:r>
              <a:rPr lang="zh-CN" altLang="en-US" dirty="0"/>
              <a:t>第二章 声现象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4278962" y="2167777"/>
            <a:ext cx="2903836" cy="1601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33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四、噪声的控制</a:t>
            </a:r>
          </a:p>
        </p:txBody>
      </p:sp>
      <p:sp>
        <p:nvSpPr>
          <p:cNvPr id="11" name="矩形 10"/>
          <p:cNvSpPr/>
          <p:nvPr/>
        </p:nvSpPr>
        <p:spPr>
          <a:xfrm>
            <a:off x="1339412" y="969171"/>
            <a:ext cx="10358602" cy="74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噪声对人类和动物的生活影响巨大，能不能控制噪声呢？</a:t>
            </a:r>
            <a:endParaRPr lang="en-US" altLang="zh-CN" sz="3200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70075" y="5207057"/>
            <a:ext cx="28591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潜水艇安装避震器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412" y="2659069"/>
            <a:ext cx="4780766" cy="23404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06420" y="2659069"/>
            <a:ext cx="2131726" cy="233613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89108" y="5133498"/>
            <a:ext cx="331171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闹钟下面垫柔软的泡沫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6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487488" y="783461"/>
            <a:ext cx="9239357" cy="1341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67715">
              <a:lnSpc>
                <a:spcPct val="150000"/>
              </a:lnSpc>
            </a:pPr>
            <a:r>
              <a:rPr lang="zh-CN" altLang="en-US" sz="2935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声音从产生到引起听觉分三个阶段，每一阶段都可以进行噪声的控制。</a:t>
            </a:r>
          </a:p>
        </p:txBody>
      </p:sp>
      <p:sp>
        <p:nvSpPr>
          <p:cNvPr id="9" name="文本框 9"/>
          <p:cNvSpPr txBox="1"/>
          <p:nvPr/>
        </p:nvSpPr>
        <p:spPr>
          <a:xfrm>
            <a:off x="1886731" y="2223621"/>
            <a:ext cx="1905013" cy="707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kumimoji="1" lang="zh-CN" altLang="en-US" sz="266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振动产生</a:t>
            </a:r>
          </a:p>
        </p:txBody>
      </p:sp>
      <p:sp>
        <p:nvSpPr>
          <p:cNvPr id="11" name="文本框 12"/>
          <p:cNvSpPr txBox="1"/>
          <p:nvPr/>
        </p:nvSpPr>
        <p:spPr>
          <a:xfrm>
            <a:off x="5041106" y="2229786"/>
            <a:ext cx="2702276" cy="707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kumimoji="1" lang="zh-CN" altLang="en-US" sz="266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通过介质传播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333467" y="3767515"/>
            <a:ext cx="3238523" cy="2585322"/>
            <a:chOff x="1000100" y="2633022"/>
            <a:chExt cx="2428892" cy="1938992"/>
          </a:xfrm>
        </p:grpSpPr>
        <p:sp>
          <p:nvSpPr>
            <p:cNvPr id="22" name="圆角矩形 21"/>
            <p:cNvSpPr/>
            <p:nvPr/>
          </p:nvSpPr>
          <p:spPr>
            <a:xfrm>
              <a:off x="1000100" y="2643188"/>
              <a:ext cx="2428892" cy="192882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" name="文本框 13"/>
            <p:cNvSpPr txBox="1"/>
            <p:nvPr/>
          </p:nvSpPr>
          <p:spPr>
            <a:xfrm>
              <a:off x="1000100" y="2633022"/>
              <a:ext cx="2357454" cy="1916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kumimoji="1" lang="zh-CN" altLang="en-US" sz="26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防止噪声产生</a:t>
              </a:r>
              <a:endParaRPr kumimoji="1" lang="en-US" altLang="zh-CN" sz="26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defRPr/>
              </a:pPr>
              <a:r>
                <a:rPr kumimoji="1" lang="zh-CN" altLang="en-US" sz="26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市区禁鸣喇叭、汽车的消音器、电影里的无声手枪</a:t>
              </a:r>
            </a:p>
          </p:txBody>
        </p:sp>
      </p:grpSp>
      <p:sp>
        <p:nvSpPr>
          <p:cNvPr id="14" name="文本框 14"/>
          <p:cNvSpPr txBox="1"/>
          <p:nvPr/>
        </p:nvSpPr>
        <p:spPr>
          <a:xfrm>
            <a:off x="8799499" y="2223621"/>
            <a:ext cx="1905013" cy="707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b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kumimoji="1" lang="zh-CN" altLang="en-US" sz="2665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进入人耳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952992" y="3657583"/>
            <a:ext cx="2583168" cy="2790508"/>
            <a:chOff x="3714744" y="2665580"/>
            <a:chExt cx="1788347" cy="1977872"/>
          </a:xfrm>
        </p:grpSpPr>
        <p:sp>
          <p:nvSpPr>
            <p:cNvPr id="23" name="圆角矩形 22"/>
            <p:cNvSpPr/>
            <p:nvPr/>
          </p:nvSpPr>
          <p:spPr>
            <a:xfrm>
              <a:off x="3714744" y="2714626"/>
              <a:ext cx="1714512" cy="192882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5" name="文本框 15"/>
            <p:cNvSpPr txBox="1"/>
            <p:nvPr/>
          </p:nvSpPr>
          <p:spPr>
            <a:xfrm>
              <a:off x="3931455" y="2665580"/>
              <a:ext cx="1571636" cy="1956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b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6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阻断噪声传播过程</a:t>
              </a:r>
              <a:endParaRPr kumimoji="1" lang="en-US" altLang="zh-CN" sz="2665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spcBef>
                  <a:spcPct val="50000"/>
                </a:spcBef>
                <a:defRPr/>
              </a:pPr>
              <a:r>
                <a:rPr kumimoji="1" lang="zh-CN" altLang="en-US" sz="26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隔音蛟龙、隔音墙</a:t>
              </a:r>
            </a:p>
          </p:txBody>
        </p:sp>
      </p:grpSp>
      <p:sp>
        <p:nvSpPr>
          <p:cNvPr id="16" name="右箭头 15"/>
          <p:cNvSpPr/>
          <p:nvPr/>
        </p:nvSpPr>
        <p:spPr>
          <a:xfrm>
            <a:off x="3446461" y="2540159"/>
            <a:ext cx="1248139" cy="193156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手杖形箭头 16"/>
          <p:cNvSpPr/>
          <p:nvPr/>
        </p:nvSpPr>
        <p:spPr>
          <a:xfrm rot="5400000">
            <a:off x="9494880" y="3066693"/>
            <a:ext cx="762003" cy="476253"/>
          </a:xfrm>
          <a:prstGeom prst="utur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7437109" y="2542814"/>
            <a:ext cx="1248139" cy="193156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6018230" y="2901776"/>
            <a:ext cx="300549" cy="762005"/>
          </a:xfrm>
          <a:prstGeom prst="dow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0512" y="3685820"/>
            <a:ext cx="3143272" cy="2667018"/>
            <a:chOff x="5857884" y="2643188"/>
            <a:chExt cx="2357454" cy="2000264"/>
          </a:xfrm>
        </p:grpSpPr>
        <p:sp>
          <p:nvSpPr>
            <p:cNvPr id="24" name="圆角矩形 23"/>
            <p:cNvSpPr/>
            <p:nvPr/>
          </p:nvSpPr>
          <p:spPr>
            <a:xfrm>
              <a:off x="5857884" y="2714626"/>
              <a:ext cx="2286016" cy="1928826"/>
            </a:xfrm>
            <a:prstGeom prst="round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929322" y="2643188"/>
              <a:ext cx="2286016" cy="1916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spcBef>
                  <a:spcPct val="50000"/>
                </a:spcBef>
                <a:defRPr/>
              </a:pPr>
              <a:r>
                <a:rPr kumimoji="1" lang="zh-CN" altLang="en-US" sz="2665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防止噪声进入人耳</a:t>
              </a:r>
              <a:r>
                <a:rPr kumimoji="1" lang="zh-CN" altLang="en-US" sz="266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遇到鞭炮等较大响声时捂住耳朵、戴隔音头盔</a:t>
              </a:r>
            </a:p>
          </p:txBody>
        </p:sp>
      </p:grpSp>
      <p:sp>
        <p:nvSpPr>
          <p:cNvPr id="21" name="手杖形箭头 20"/>
          <p:cNvSpPr/>
          <p:nvPr/>
        </p:nvSpPr>
        <p:spPr>
          <a:xfrm rot="5400000" flipV="1">
            <a:off x="2079585" y="3069028"/>
            <a:ext cx="762003" cy="471584"/>
          </a:xfrm>
          <a:prstGeom prst="uturn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四、噪声的控制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4" grpId="0"/>
      <p:bldP spid="16" grpId="0" animBg="1"/>
      <p:bldP spid="18" grpId="0" animBg="1"/>
      <p:bldP spid="19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五、典型例题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988214"/>
            <a:ext cx="10515600" cy="40780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ea typeface="微软雅黑" panose="020B0503020204020204" pitchFamily="34" charset="-122"/>
              </a:rPr>
              <a:t>1</a:t>
            </a:r>
            <a:r>
              <a:rPr lang="zh-CN" altLang="en-US" dirty="0">
                <a:ea typeface="微软雅黑" panose="020B0503020204020204" pitchFamily="34" charset="-122"/>
              </a:rPr>
              <a:t>．</a:t>
            </a:r>
            <a:r>
              <a:rPr lang="zh-CN" altLang="en-US" dirty="0"/>
              <a:t>我们生活在声音的世界里，声音无处不在。下列声音：①工厂车间里机器的轰鸣声；②剧场里京剧表演的演奏声；③清晨公园里小鸟的鸣叫声；④装修房子时的电钻声；⑤婚庆时的炮竹声；⑥山间小溪的流水声．其中属于噪声的是（　　）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/>
              <a:t>A</a:t>
            </a:r>
            <a:r>
              <a:rPr lang="zh-CN" altLang="en-US" dirty="0"/>
              <a:t>．①③④     </a:t>
            </a:r>
            <a:r>
              <a:rPr lang="en-US" altLang="zh-CN" dirty="0"/>
              <a:t>B</a:t>
            </a:r>
            <a:r>
              <a:rPr lang="zh-CN" altLang="en-US" dirty="0"/>
              <a:t>．①②⑤     </a:t>
            </a:r>
            <a:r>
              <a:rPr lang="en-US" altLang="zh-CN" dirty="0"/>
              <a:t>C</a:t>
            </a:r>
            <a:r>
              <a:rPr lang="zh-CN" altLang="en-US" dirty="0"/>
              <a:t>．①④⑤     </a:t>
            </a:r>
            <a:r>
              <a:rPr lang="en-US" altLang="zh-CN" dirty="0"/>
              <a:t>D</a:t>
            </a:r>
            <a:r>
              <a:rPr lang="zh-CN" altLang="en-US" dirty="0"/>
              <a:t>．①④⑤⑥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148041" y="2931708"/>
            <a:ext cx="431800" cy="5799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五、典型例题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136496"/>
            <a:ext cx="10208741" cy="4967742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．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控制噪声是城市环保主要项目之一，下列做法属于在传播中减弱噪声的是（　　）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A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．市区内禁止机动车鸣笛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B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．工人戴上防噪声耳罩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C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．在汽车的排气管上装消声器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>
                <a:solidFill>
                  <a:schemeClr val="tx1">
                    <a:lumMod val="95000"/>
                    <a:lumOff val="5000"/>
                  </a:schemeClr>
                </a:solidFill>
              </a:rPr>
              <a:t>D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．城市街道两旁种草植树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539525" y="1729620"/>
            <a:ext cx="431800" cy="66120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六、课堂总结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1441621" y="1131879"/>
            <a:ext cx="89874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．凡是影响人们工作、学习、休息的声音，都是噪声。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．噪声按强度划分等级，用分贝（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dB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）作单位。</a:t>
            </a:r>
            <a:endParaRPr lang="en-US" altLang="zh-CN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．控制噪声的途径：</a:t>
            </a:r>
          </a:p>
          <a:p>
            <a:pPr algn="just" defTabSz="914400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）防止噪声产生（在声源处减弱）。</a:t>
            </a:r>
          </a:p>
          <a:p>
            <a:pPr algn="just" defTabSz="914400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2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）阻断它的传播（在传播过程中减弱）。</a:t>
            </a:r>
          </a:p>
          <a:p>
            <a:pPr algn="just" defTabSz="914400">
              <a:lnSpc>
                <a:spcPct val="15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）防止它进入人耳（在人耳处减弱）。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再见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一、新课导入</a:t>
            </a:r>
          </a:p>
        </p:txBody>
      </p:sp>
      <p:sp>
        <p:nvSpPr>
          <p:cNvPr id="5" name="内容占位符 2"/>
          <p:cNvSpPr txBox="1"/>
          <p:nvPr/>
        </p:nvSpPr>
        <p:spPr>
          <a:xfrm>
            <a:off x="770823" y="4899655"/>
            <a:ext cx="5687728" cy="6381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334504" y="208328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1296633" y="1176127"/>
            <a:ext cx="8724696" cy="104817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活动设计</a:t>
            </a:r>
            <a:r>
              <a:rPr lang="en-US" altLang="zh-CN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请学生唱一段歌曲，老师再用铁钉刮擦玻璃。对比两个声音，让学生说说自己的感受。</a:t>
            </a:r>
          </a:p>
        </p:txBody>
      </p:sp>
      <p:sp>
        <p:nvSpPr>
          <p:cNvPr id="25" name="TextBox 29"/>
          <p:cNvSpPr txBox="1"/>
          <p:nvPr/>
        </p:nvSpPr>
        <p:spPr>
          <a:xfrm>
            <a:off x="779569" y="5360487"/>
            <a:ext cx="9441389" cy="5873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2400" dirty="0">
                <a:ea typeface="微软雅黑" panose="020B0503020204020204" pitchFamily="34" charset="-122"/>
              </a:rPr>
              <a:t>什么是噪声？用什么方法来观察噪声？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7629" y="2544118"/>
            <a:ext cx="4253469" cy="257655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8551" y="2544119"/>
            <a:ext cx="3987776" cy="2576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2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0407" y="2039183"/>
            <a:ext cx="9715568" cy="39703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914400">
              <a:lnSpc>
                <a:spcPct val="150000"/>
              </a:lnSpc>
              <a:defRPr sz="2400" b="1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0" dirty="0">
                <a:latin typeface="微软雅黑" panose="020B0503020204020204" pitchFamily="34" charset="-122"/>
              </a:rPr>
              <a:t>交通运输噪声：各种交通工具的喇叭声、汽笛声、刹车声、排气声、机械运转声等。</a:t>
            </a:r>
          </a:p>
          <a:p>
            <a:r>
              <a:rPr lang="zh-CN" altLang="en-US" sz="2800" b="0" dirty="0">
                <a:latin typeface="微软雅黑" panose="020B0503020204020204" pitchFamily="34" charset="-122"/>
              </a:rPr>
              <a:t>工业噪声：纺织厂、印刷厂、机械车间的噪声。</a:t>
            </a:r>
          </a:p>
          <a:p>
            <a:r>
              <a:rPr lang="zh-CN" altLang="en-US" sz="2800" b="0" dirty="0">
                <a:latin typeface="微软雅黑" panose="020B0503020204020204" pitchFamily="34" charset="-122"/>
              </a:rPr>
              <a:t>施工噪声：筑路、盖楼、打桩等。</a:t>
            </a:r>
          </a:p>
          <a:p>
            <a:r>
              <a:rPr lang="zh-CN" altLang="en-US" sz="2800" b="0" dirty="0">
                <a:latin typeface="微软雅黑" panose="020B0503020204020204" pitchFamily="34" charset="-122"/>
              </a:rPr>
              <a:t>社会生活噪声：家庭噪声，娱乐场所、商店、集贸市场里的喧哗声。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0407" y="967407"/>
            <a:ext cx="4000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周围的噪声</a:t>
            </a:r>
          </a:p>
        </p:txBody>
      </p:sp>
      <p:sp>
        <p:nvSpPr>
          <p:cNvPr id="25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二、噪声的来源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29343" y="971968"/>
            <a:ext cx="10177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　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噪声的波形有什么特点？</a:t>
            </a:r>
          </a:p>
        </p:txBody>
      </p:sp>
      <p:sp>
        <p:nvSpPr>
          <p:cNvPr id="33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二、噪声的来源</a:t>
            </a:r>
          </a:p>
        </p:txBody>
      </p:sp>
      <p:sp>
        <p:nvSpPr>
          <p:cNvPr id="9" name="矩形 8"/>
          <p:cNvSpPr/>
          <p:nvPr/>
        </p:nvSpPr>
        <p:spPr>
          <a:xfrm>
            <a:off x="4604657" y="971968"/>
            <a:ext cx="101777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　　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噪声的波形不规则，乐音的波形有规则。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32177" y="6172468"/>
            <a:ext cx="7202214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065">
              <a:lnSpc>
                <a:spcPct val="150000"/>
              </a:lnSpc>
            </a:pPr>
            <a:r>
              <a:rPr lang="zh-CN" altLang="zh-CN" dirty="0">
                <a:latin typeface="黑体" panose="02010609060101010101" pitchFamily="49" charset="-122"/>
                <a:ea typeface="黑体" panose="02010609060101010101" pitchFamily="49" charset="-122"/>
              </a:rPr>
              <a:t>【知识解析】噪声的波形</a:t>
            </a:r>
            <a:endParaRPr lang="zh-CN" altLang="zh-CN" kern="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" name="【知识解析】噪声的波形">
            <a:hlinkClick r:id="" action="ppaction://media"/>
            <a:extLst>
              <a:ext uri="{FF2B5EF4-FFF2-40B4-BE49-F238E27FC236}">
                <a16:creationId xmlns:a16="http://schemas.microsoft.com/office/drawing/2014/main" id="{835E8E94-3FD4-A427-0704-0DAA4A6D2BD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70213" y="1518379"/>
            <a:ext cx="8451574" cy="4754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765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/>
          <p:nvPr/>
        </p:nvSpPr>
        <p:spPr>
          <a:xfrm>
            <a:off x="464408" y="1095528"/>
            <a:ext cx="11263183" cy="707886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25000"/>
              </a:lnSpc>
            </a:pPr>
            <a:r>
              <a:rPr lang="zh-CN" altLang="en-US" sz="32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噪声：发声体做无规则振动时发出的声音（物理角度）</a:t>
            </a:r>
          </a:p>
        </p:txBody>
      </p:sp>
      <p:graphicFrame>
        <p:nvGraphicFramePr>
          <p:cNvPr id="2" name="表格 1"/>
          <p:cNvGraphicFramePr/>
          <p:nvPr>
            <p:extLst>
              <p:ext uri="{D42A27DB-BD31-4B8C-83A1-F6EECF244321}">
                <p14:modId xmlns:p14="http://schemas.microsoft.com/office/powerpoint/2010/main" val="1894861218"/>
              </p:ext>
            </p:extLst>
          </p:nvPr>
        </p:nvGraphicFramePr>
        <p:xfrm>
          <a:off x="464408" y="1937658"/>
          <a:ext cx="11263182" cy="42127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543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543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543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78971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定义角度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乐音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噪声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10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环</a:t>
                      </a: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环保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悦耳愉快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厌烦打扰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95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bg1"/>
                        </a:solidFill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endParaRPr lang="zh-CN" altLang="en-US" sz="2400" b="1">
                        <a:solidFill>
                          <a:schemeClr val="bg1"/>
                        </a:solidFill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物理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振动规则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bg1"/>
                          </a:solidFill>
                          <a:latin typeface="SimHei" panose="02010609060101010101" pitchFamily="49" charset="-122"/>
                          <a:ea typeface="SimHei" panose="02010609060101010101" pitchFamily="49" charset="-122"/>
                          <a:sym typeface="SimHei" panose="02010609060101010101" pitchFamily="49" charset="-122"/>
                        </a:rPr>
                        <a:t>振动不规则</a:t>
                      </a: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83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dirty="0">
                        <a:latin typeface="SimHei" panose="02010609060101010101" pitchFamily="49" charset="-122"/>
                        <a:ea typeface="SimHei" panose="02010609060101010101" pitchFamily="49" charset="-122"/>
                        <a:sym typeface="SimHei" panose="02010609060101010101" pitchFamily="49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4" name="图片 3" descr="截图06"/>
          <p:cNvPicPr>
            <a:picLocks noChangeAspect="1"/>
          </p:cNvPicPr>
          <p:nvPr/>
        </p:nvPicPr>
        <p:blipFill rotWithShape="1">
          <a:blip r:embed="rId3"/>
          <a:srcRect l="2577" r="3877"/>
          <a:stretch/>
        </p:blipFill>
        <p:spPr>
          <a:xfrm>
            <a:off x="4223657" y="3386902"/>
            <a:ext cx="3736703" cy="2771781"/>
          </a:xfrm>
          <a:prstGeom prst="rect">
            <a:avLst/>
          </a:prstGeom>
        </p:spPr>
      </p:pic>
      <p:pic>
        <p:nvPicPr>
          <p:cNvPr id="5" name="图片 4" descr="截图07"/>
          <p:cNvPicPr>
            <a:picLocks noChangeAspect="1"/>
          </p:cNvPicPr>
          <p:nvPr/>
        </p:nvPicPr>
        <p:blipFill rotWithShape="1">
          <a:blip r:embed="rId4"/>
          <a:srcRect l="1396" r="1221"/>
          <a:stretch/>
        </p:blipFill>
        <p:spPr>
          <a:xfrm>
            <a:off x="7995920" y="3365079"/>
            <a:ext cx="3731671" cy="2793604"/>
          </a:xfrm>
          <a:prstGeom prst="rect">
            <a:avLst/>
          </a:prstGeom>
        </p:spPr>
      </p:pic>
      <p:sp>
        <p:nvSpPr>
          <p:cNvPr id="3" name="标题 2">
            <a:extLst>
              <a:ext uri="{FF2B5EF4-FFF2-40B4-BE49-F238E27FC236}">
                <a16:creationId xmlns:a16="http://schemas.microsoft.com/office/drawing/2014/main" id="{84B136BF-6FCA-4428-B373-CD24318821C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二、噪声的来源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634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32404" y="822960"/>
            <a:ext cx="96203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请阅读小资料“人对不同强度声音的感觉”，思考以下几种声音的强度：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3467" y="2476493"/>
            <a:ext cx="923931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）保证休息和睡眠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）保证工作和学习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）保护听力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）嘈杂的马路的声音强度约为</a:t>
            </a:r>
          </a:p>
          <a:p>
            <a:pPr>
              <a:lnSpc>
                <a:spcPct val="150000"/>
              </a:lnSpc>
            </a:pPr>
            <a:endParaRPr lang="zh-CN" altLang="en-US" sz="3200" b="1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86501" y="2599130"/>
            <a:ext cx="1809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≤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dB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01" y="3394601"/>
            <a:ext cx="1809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≤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 dB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01" y="4102946"/>
            <a:ext cx="1809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≤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dB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13" y="4890158"/>
            <a:ext cx="18097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dB</a:t>
            </a:r>
            <a:endParaRPr lang="zh-CN" altLang="en-US" sz="32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1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/>
          <a:lstStyle/>
          <a:p>
            <a:r>
              <a:rPr lang="zh-CN" altLang="en-US" dirty="0"/>
              <a:t>三、噪声强弱的等级和噪声的危害</a:t>
            </a:r>
          </a:p>
        </p:txBody>
      </p:sp>
    </p:spTree>
    <p:extLst>
      <p:ext uri="{BB962C8B-B14F-4D97-AF65-F5344CB8AC3E}">
        <p14:creationId xmlns:p14="http://schemas.microsoft.com/office/powerpoint/2010/main" val="69422446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77459" y="1394460"/>
            <a:ext cx="10376341" cy="3323987"/>
          </a:xfrm>
          <a:prstGeom prst="rect">
            <a:avLst/>
          </a:prstGeom>
          <a:solidFill>
            <a:schemeClr val="bg1"/>
          </a:solidFill>
          <a:ln w="57150">
            <a:noFill/>
          </a:ln>
        </p:spPr>
        <p:txBody>
          <a:bodyPr wrap="square">
            <a:spAutoFit/>
          </a:bodyPr>
          <a:lstStyle/>
          <a:p>
            <a:pPr indent="266700" fontAlgn="auto">
              <a:lnSpc>
                <a:spcPct val="150000"/>
              </a:lnSpc>
            </a:pPr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危害：</a:t>
            </a:r>
          </a:p>
          <a:p>
            <a:pPr indent="266700" fontAlgn="auto">
              <a:lnSpc>
                <a:spcPct val="150000"/>
              </a:lnSpc>
            </a:pPr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（1）心理影响：使人烦躁、精力不集中，妨碍睡眠和休息。</a:t>
            </a:r>
          </a:p>
          <a:p>
            <a:pPr indent="266700" fontAlgn="auto">
              <a:lnSpc>
                <a:spcPct val="150000"/>
              </a:lnSpc>
            </a:pPr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（2）生理影响：使人耳聋、头痛、消化不良、视觉模糊等，严重的神志不清、休克或死亡。</a:t>
            </a:r>
          </a:p>
          <a:p>
            <a:pPr indent="266700" fontAlgn="auto">
              <a:lnSpc>
                <a:spcPct val="150000"/>
              </a:lnSpc>
            </a:pPr>
            <a:r>
              <a:rPr lang="zh-CN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SimHei" panose="02010609060101010101" pitchFamily="49" charset="-122"/>
              </a:rPr>
              <a:t>  （3）高强度的噪声能够损坏建筑物。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SimHei" panose="02010609060101010101" pitchFamily="49" charset="-122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963ACE0-C9FD-491C-AE48-4259CBE0F9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四、</a:t>
            </a:r>
            <a:r>
              <a:rPr lang="zh-CN" altLang="zh-CN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噪声的</a:t>
            </a:r>
            <a:r>
              <a:rPr lang="zh-CN" altLang="en-US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控制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3232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/>
          <p:nvPr/>
        </p:nvSpPr>
        <p:spPr>
          <a:xfrm>
            <a:off x="2076911" y="2165185"/>
            <a:ext cx="2447925" cy="95410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声源的振动产生声音</a:t>
            </a:r>
          </a:p>
        </p:txBody>
      </p:sp>
      <p:sp>
        <p:nvSpPr>
          <p:cNvPr id="13315" name="Rectangle 5"/>
          <p:cNvSpPr/>
          <p:nvPr/>
        </p:nvSpPr>
        <p:spPr>
          <a:xfrm>
            <a:off x="5354146" y="2162645"/>
            <a:ext cx="2519362" cy="95410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空气等介质的传播</a:t>
            </a:r>
          </a:p>
        </p:txBody>
      </p:sp>
      <p:sp>
        <p:nvSpPr>
          <p:cNvPr id="13316" name="Rectangle 6"/>
          <p:cNvSpPr/>
          <p:nvPr/>
        </p:nvSpPr>
        <p:spPr>
          <a:xfrm>
            <a:off x="8521208" y="2162645"/>
            <a:ext cx="1930400" cy="954107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引起鼓膜的振动</a:t>
            </a:r>
          </a:p>
        </p:txBody>
      </p:sp>
      <p:sp>
        <p:nvSpPr>
          <p:cNvPr id="13317" name="AutoShape 11"/>
          <p:cNvSpPr/>
          <p:nvPr/>
        </p:nvSpPr>
        <p:spPr>
          <a:xfrm>
            <a:off x="4704858" y="2378545"/>
            <a:ext cx="504825" cy="64928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2D050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3318" name="AutoShape 12"/>
          <p:cNvSpPr/>
          <p:nvPr/>
        </p:nvSpPr>
        <p:spPr>
          <a:xfrm>
            <a:off x="7944946" y="2378545"/>
            <a:ext cx="504825" cy="649287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92D050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800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  <p:sp>
        <p:nvSpPr>
          <p:cNvPr id="11271" name="AutoShape 13"/>
          <p:cNvSpPr/>
          <p:nvPr/>
        </p:nvSpPr>
        <p:spPr>
          <a:xfrm flipH="1" flipV="1">
            <a:off x="2112471" y="4394670"/>
            <a:ext cx="2376487" cy="1655762"/>
          </a:xfrm>
          <a:prstGeom prst="cloudCallout">
            <a:avLst>
              <a:gd name="adj1" fmla="val -19875"/>
              <a:gd name="adj2" fmla="val 106278"/>
            </a:avLst>
          </a:prstGeom>
          <a:solidFill>
            <a:srgbClr val="FFC000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声音发生处</a:t>
            </a:r>
          </a:p>
        </p:txBody>
      </p:sp>
      <p:sp>
        <p:nvSpPr>
          <p:cNvPr id="11272" name="AutoShape 14"/>
          <p:cNvSpPr/>
          <p:nvPr/>
        </p:nvSpPr>
        <p:spPr>
          <a:xfrm flipH="1" flipV="1">
            <a:off x="4995053" y="4466107"/>
            <a:ext cx="2950845" cy="1385570"/>
          </a:xfrm>
          <a:prstGeom prst="cloudCallout">
            <a:avLst>
              <a:gd name="adj1" fmla="val -14361"/>
              <a:gd name="adj2" fmla="val 125514"/>
            </a:avLst>
          </a:prstGeom>
          <a:solidFill>
            <a:srgbClr val="FFC000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声音的传播过程</a:t>
            </a:r>
          </a:p>
        </p:txBody>
      </p:sp>
      <p:sp>
        <p:nvSpPr>
          <p:cNvPr id="11273" name="AutoShape 15"/>
          <p:cNvSpPr/>
          <p:nvPr/>
        </p:nvSpPr>
        <p:spPr>
          <a:xfrm flipH="1" flipV="1">
            <a:off x="8450088" y="3963187"/>
            <a:ext cx="2113915" cy="880745"/>
          </a:xfrm>
          <a:prstGeom prst="cloudCallout">
            <a:avLst>
              <a:gd name="adj1" fmla="val 10708"/>
              <a:gd name="adj2" fmla="val 116958"/>
            </a:avLst>
          </a:prstGeom>
          <a:solidFill>
            <a:srgbClr val="FFC000"/>
          </a:solidFill>
          <a:ln w="9525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rot="10800000" anchor="t"/>
          <a:lstStyle/>
          <a:p>
            <a:pPr algn="ctr"/>
            <a:r>
              <a:rPr lang="zh-CN" altLang="en-US" sz="2800" b="1" dirty="0">
                <a:solidFill>
                  <a:schemeClr val="tx2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人耳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112788" y="1258722"/>
            <a:ext cx="7734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声音从产生到引起听觉的三个阶段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796B307-F0A4-4ACA-B407-A7D05F6BD9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三、噪声强弱的等级和噪声的危害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54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bldLvl="0" animBg="1"/>
      <p:bldP spid="11272" grpId="0" bldLvl="0" animBg="1"/>
      <p:bldP spid="1127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3"/>
          <p:cNvSpPr txBox="1"/>
          <p:nvPr/>
        </p:nvSpPr>
        <p:spPr>
          <a:xfrm>
            <a:off x="2721429" y="1469571"/>
            <a:ext cx="5963099" cy="3231654"/>
          </a:xfrm>
          <a:prstGeom prst="rect">
            <a:avLst/>
          </a:prstGeom>
          <a:solidFill>
            <a:srgbClr val="92D050"/>
          </a:solidFill>
          <a:ln w="57150">
            <a:solidFill>
              <a:schemeClr val="bg1"/>
            </a:solidFill>
          </a:ln>
        </p:spPr>
        <p:txBody>
          <a:bodyPr wrap="square" anchor="t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　　</a:t>
            </a:r>
            <a:r>
              <a:rPr lang="zh-CN" altLang="en-US" sz="3600" b="1" dirty="0">
                <a:solidFill>
                  <a:srgbClr val="FF0000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减弱噪声的方法：</a:t>
            </a:r>
            <a:endParaRPr lang="zh-CN" altLang="en-US" sz="3600" b="1" dirty="0">
              <a:solidFill>
                <a:srgbClr val="0D0D0D"/>
              </a:solidFill>
              <a:latin typeface="SimHei" panose="02010609060101010101" pitchFamily="49" charset="-122"/>
              <a:ea typeface="SimHei" panose="02010609060101010101" pitchFamily="49" charset="-122"/>
              <a:sym typeface="SimHei" panose="02010609060101010101" pitchFamily="49" charset="-122"/>
            </a:endParaRPr>
          </a:p>
          <a:p>
            <a:pPr eaLnBrk="0" fontAlgn="auto" hangingPunct="0">
              <a:lnSpc>
                <a:spcPct val="150000"/>
              </a:lnSpc>
            </a:pPr>
            <a:r>
              <a:rPr lang="zh-CN" altLang="en-US" sz="36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</a:t>
            </a:r>
            <a:r>
              <a:rPr lang="zh-CN" altLang="zh-CN" sz="32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在声源处减弱噪声、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zh-CN" sz="32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在传播过程中减弱噪声、</a:t>
            </a:r>
          </a:p>
          <a:p>
            <a:pPr eaLnBrk="0" fontAlgn="auto" hangingPunct="0">
              <a:lnSpc>
                <a:spcPct val="150000"/>
              </a:lnSpc>
            </a:pPr>
            <a:r>
              <a:rPr lang="zh-CN" altLang="zh-CN" sz="32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    在人耳处减弱噪声。</a:t>
            </a:r>
          </a:p>
        </p:txBody>
      </p:sp>
      <p:sp>
        <p:nvSpPr>
          <p:cNvPr id="5" name="Text Box 3"/>
          <p:cNvSpPr txBox="1"/>
          <p:nvPr/>
        </p:nvSpPr>
        <p:spPr>
          <a:xfrm>
            <a:off x="3055888" y="5271604"/>
            <a:ext cx="5628640" cy="58356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D0D0D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你还能列举一些事例吗？</a:t>
            </a: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03338961-2766-4618-8D39-F022FF140B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四、</a:t>
            </a:r>
            <a:r>
              <a:rPr lang="zh-CN" altLang="zh-CN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噪声的</a:t>
            </a:r>
            <a:r>
              <a:rPr lang="zh-CN" altLang="en-US" dirty="0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  <a:sym typeface="SimHei" panose="02010609060101010101" pitchFamily="49" charset="-122"/>
              </a:rPr>
              <a:t>控制</a:t>
            </a:r>
          </a:p>
        </p:txBody>
      </p:sp>
    </p:spTree>
    <p:extLst>
      <p:ext uri="{BB962C8B-B14F-4D97-AF65-F5344CB8AC3E}">
        <p14:creationId xmlns:p14="http://schemas.microsoft.com/office/powerpoint/2010/main" val="3102598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875</Words>
  <Application>Microsoft Office PowerPoint</Application>
  <PresentationFormat>宽屏</PresentationFormat>
  <Paragraphs>104</Paragraphs>
  <Slides>15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4" baseType="lpstr">
      <vt:lpstr>Arial Unicode MS</vt:lpstr>
      <vt:lpstr>SimHei</vt:lpstr>
      <vt:lpstr>SimHei</vt:lpstr>
      <vt:lpstr>楷体</vt:lpstr>
      <vt:lpstr>微软雅黑</vt:lpstr>
      <vt:lpstr>Arial</vt:lpstr>
      <vt:lpstr>Calibri</vt:lpstr>
      <vt:lpstr>Times New Roman</vt:lpstr>
      <vt:lpstr>Office 主题</vt:lpstr>
      <vt:lpstr>第4节  噪声的危害和控制</vt:lpstr>
      <vt:lpstr>一、新课导入</vt:lpstr>
      <vt:lpstr>二、噪声的来源</vt:lpstr>
      <vt:lpstr>二、噪声的来源</vt:lpstr>
      <vt:lpstr>二、噪声的来源</vt:lpstr>
      <vt:lpstr>三、噪声强弱的等级和噪声的危害</vt:lpstr>
      <vt:lpstr>四、噪声的控制</vt:lpstr>
      <vt:lpstr>三、噪声强弱的等级和噪声的危害</vt:lpstr>
      <vt:lpstr>四、噪声的控制</vt:lpstr>
      <vt:lpstr>四、噪声的控制</vt:lpstr>
      <vt:lpstr>四、噪声的控制</vt:lpstr>
      <vt:lpstr>五、典型例题</vt:lpstr>
      <vt:lpstr>五、典型例题</vt:lpstr>
      <vt:lpstr>六、课堂总结</vt:lpstr>
      <vt:lpstr>再见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186</cp:revision>
  <dcterms:created xsi:type="dcterms:W3CDTF">2018-12-13T05:08:00Z</dcterms:created>
  <dcterms:modified xsi:type="dcterms:W3CDTF">2022-10-16T11:00:43Z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