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  <p:sldId id="378" r:id="rId40"/>
    <p:sldId id="379" r:id="rId41"/>
    <p:sldId id="380" r:id="rId42"/>
    <p:sldId id="381" r:id="rId43"/>
    <p:sldId id="382" r:id="rId44"/>
    <p:sldId id="383" r:id="rId45"/>
    <p:sldId id="384" r:id="rId46"/>
    <p:sldId id="385" r:id="rId47"/>
    <p:sldId id="386" r:id="rId48"/>
    <p:sldId id="387" r:id="rId49"/>
    <p:sldId id="388" r:id="rId50"/>
    <p:sldId id="389" r:id="rId51"/>
    <p:sldId id="390" r:id="rId52"/>
    <p:sldId id="391" r:id="rId53"/>
    <p:sldId id="392" r:id="rId54"/>
    <p:sldId id="393" r:id="rId55"/>
    <p:sldId id="394" r:id="rId56"/>
    <p:sldId id="395" r:id="rId57"/>
    <p:sldId id="396" r:id="rId58"/>
    <p:sldId id="397" r:id="rId59"/>
    <p:sldId id="398" r:id="rId60"/>
    <p:sldId id="399" r:id="rId61"/>
    <p:sldId id="400" r:id="rId62"/>
  </p:sldIdLst>
  <p:sldSz cx="9144000" cy="6858000" type="screen4x3"/>
  <p:notesSz cx="6858000" cy="9144000"/>
  <p:custDataLst>
    <p:tags r:id="rId63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47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slide" Target="slides/slide36.xml" /><Relationship Id="rId41" Type="http://schemas.openxmlformats.org/officeDocument/2006/relationships/slide" Target="slides/slide37.xml" /><Relationship Id="rId42" Type="http://schemas.openxmlformats.org/officeDocument/2006/relationships/slide" Target="slides/slide38.xml" /><Relationship Id="rId43" Type="http://schemas.openxmlformats.org/officeDocument/2006/relationships/slide" Target="slides/slide39.xml" /><Relationship Id="rId44" Type="http://schemas.openxmlformats.org/officeDocument/2006/relationships/slide" Target="slides/slide40.xml" /><Relationship Id="rId45" Type="http://schemas.openxmlformats.org/officeDocument/2006/relationships/slide" Target="slides/slide41.xml" /><Relationship Id="rId46" Type="http://schemas.openxmlformats.org/officeDocument/2006/relationships/slide" Target="slides/slide42.xml" /><Relationship Id="rId47" Type="http://schemas.openxmlformats.org/officeDocument/2006/relationships/slide" Target="slides/slide43.xml" /><Relationship Id="rId48" Type="http://schemas.openxmlformats.org/officeDocument/2006/relationships/slide" Target="slides/slide44.xml" /><Relationship Id="rId49" Type="http://schemas.openxmlformats.org/officeDocument/2006/relationships/slide" Target="slides/slide45.xml" /><Relationship Id="rId5" Type="http://schemas.openxmlformats.org/officeDocument/2006/relationships/slide" Target="slides/slide1.xml" /><Relationship Id="rId50" Type="http://schemas.openxmlformats.org/officeDocument/2006/relationships/slide" Target="slides/slide46.xml" /><Relationship Id="rId51" Type="http://schemas.openxmlformats.org/officeDocument/2006/relationships/slide" Target="slides/slide47.xml" /><Relationship Id="rId52" Type="http://schemas.openxmlformats.org/officeDocument/2006/relationships/slide" Target="slides/slide48.xml" /><Relationship Id="rId53" Type="http://schemas.openxmlformats.org/officeDocument/2006/relationships/slide" Target="slides/slide49.xml" /><Relationship Id="rId54" Type="http://schemas.openxmlformats.org/officeDocument/2006/relationships/slide" Target="slides/slide50.xml" /><Relationship Id="rId55" Type="http://schemas.openxmlformats.org/officeDocument/2006/relationships/slide" Target="slides/slide51.xml" /><Relationship Id="rId56" Type="http://schemas.openxmlformats.org/officeDocument/2006/relationships/slide" Target="slides/slide52.xml" /><Relationship Id="rId57" Type="http://schemas.openxmlformats.org/officeDocument/2006/relationships/slide" Target="slides/slide53.xml" /><Relationship Id="rId58" Type="http://schemas.openxmlformats.org/officeDocument/2006/relationships/slide" Target="slides/slide54.xml" /><Relationship Id="rId59" Type="http://schemas.openxmlformats.org/officeDocument/2006/relationships/slide" Target="slides/slide55.xml" /><Relationship Id="rId6" Type="http://schemas.openxmlformats.org/officeDocument/2006/relationships/slide" Target="slides/slide2.xml" /><Relationship Id="rId60" Type="http://schemas.openxmlformats.org/officeDocument/2006/relationships/slide" Target="slides/slide56.xml" /><Relationship Id="rId61" Type="http://schemas.openxmlformats.org/officeDocument/2006/relationships/slide" Target="slides/slide57.xml" /><Relationship Id="rId62" Type="http://schemas.openxmlformats.org/officeDocument/2006/relationships/slide" Target="slides/slide58.xml" /><Relationship Id="rId63" Type="http://schemas.openxmlformats.org/officeDocument/2006/relationships/tags" Target="tags/tag1.xml" /><Relationship Id="rId64" Type="http://schemas.openxmlformats.org/officeDocument/2006/relationships/presProps" Target="presProps.xml" /><Relationship Id="rId65" Type="http://schemas.openxmlformats.org/officeDocument/2006/relationships/viewProps" Target="viewProps.xml" /><Relationship Id="rId66" Type="http://schemas.openxmlformats.org/officeDocument/2006/relationships/theme" Target="theme/theme1.xml" /><Relationship Id="rId67" Type="http://schemas.openxmlformats.org/officeDocument/2006/relationships/tableStyles" Target="tableStyles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553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65539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8539291-1488-4DFD-9C66-5B36070B9FAF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65540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65541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36DDDF78-CCC1-4C54-9444-B420A687D708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144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6144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75043914-084D-4CAB-98F4-B52E5CCFCCD2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6144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6144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144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6144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2200DBD3-F0D8-4CDC-B0C3-E13A6AA8C9CB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8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2466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62467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62468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0086A0C4-32A0-40F2-97CF-5AA9DC2B2EA1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3490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63491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63492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F62142CF-E29D-4B65-AD32-11B4408A3EA2}" type="slidenum">
              <a:rPr lang="zh-CN" altLang="en-US" sz="1200">
                <a:latin typeface="Calibri" pitchFamily="34" charset="0"/>
              </a:rPr>
              <a:t>12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4514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64515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64516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96445124-8302-4733-9F6B-75AC0D1C8335}" type="slidenum">
              <a:rPr lang="zh-CN" altLang="en-US" sz="1200">
                <a:latin typeface="Calibri" pitchFamily="34" charset="0"/>
              </a:rPr>
              <a:t>28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7" name="矩形 2"/>
          <p:cNvSpPr/>
          <p:nvPr/>
        </p:nvSpPr>
        <p:spPr>
          <a:xfrm>
            <a:off x="0" y="6734175"/>
            <a:ext cx="5410200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8" name="矩形 3"/>
          <p:cNvSpPr/>
          <p:nvPr/>
        </p:nvSpPr>
        <p:spPr>
          <a:xfrm>
            <a:off x="3733800" y="6686550"/>
            <a:ext cx="5410200" cy="460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9" name="五边形 4"/>
          <p:cNvSpPr/>
          <p:nvPr/>
        </p:nvSpPr>
        <p:spPr>
          <a:xfrm rot="5400000">
            <a:off x="4314031" y="-600868"/>
            <a:ext cx="681037" cy="1841500"/>
          </a:xfrm>
          <a:prstGeom prst="homePlate">
            <a:avLst>
              <a:gd name="adj" fmla="val 31583"/>
            </a:avLst>
          </a:prstGeom>
          <a:solidFill>
            <a:srgbClr val="C2E088"/>
          </a:solidFill>
          <a:ln w="1905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30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lvl="0"/>
            <a:fld id="{10A66DA1-BB06-4101-ABC3-0946C819C937}" type="datetime1">
              <a:t>*</a:t>
            </a:fld>
          </a:p>
        </p:txBody>
      </p:sp>
      <p:sp>
        <p:nvSpPr>
          <p:cNvPr id="1031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/>
        </p:txBody>
      </p:sp>
      <p:sp>
        <p:nvSpPr>
          <p:cNvPr id="1032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lvl="0"/>
            <a:fld id="{F1A019CC-FC3C-4C20-8005-28D93F0FFA33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目录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Layout" Target="../slideLayouts/slideLayout8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44" r:id="rId1"/>
    <p:sldLayoutId id="2147484746" r:id="rId2"/>
    <p:sldLayoutId id="2147484747" r:id="rId3"/>
    <p:sldLayoutId id="2147484748" r:id="rId4"/>
    <p:sldLayoutId id="2147484749" r:id="rId5"/>
    <p:sldLayoutId id="2147484750" r:id="rId6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E2F0D9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51" r:id="rId1"/>
    <p:sldLayoutId id="2147484752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" Target="slide3.xml" TargetMode="Internal" /><Relationship Id="rId3" Type="http://schemas.openxmlformats.org/officeDocument/2006/relationships/slide" Target="slide4.xml" TargetMode="Internal" /><Relationship Id="rId4" Type="http://schemas.openxmlformats.org/officeDocument/2006/relationships/slide" Target="slide15.xml" TargetMode="Internal" /><Relationship Id="rId5" Type="http://schemas.openxmlformats.org/officeDocument/2006/relationships/slide" Target="slide30.xml" TargetMode="Internal" /><Relationship Id="rId6" Type="http://schemas.openxmlformats.org/officeDocument/2006/relationships/slide" Target="slide36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file:///E:\&#36164;&#26009;%20%20%20L\2020\&#35838;&#20214;\&#20013;&#32771;&#24635;&#22797;&#20064;\2021&#20013;&#32771;&#24635;&#22797;&#20064;&#183;&#29289;&#29702;\58A.TIF" TargetMode="External" /><Relationship Id="rId3" Type="http://schemas.openxmlformats.org/officeDocument/2006/relationships/image" Target="../media/image4.png" /><Relationship Id="rId4" Type="http://schemas.openxmlformats.org/officeDocument/2006/relationships/image" Target="file:///E:\&#36164;&#26009;%20%20%20L\2020\&#35838;&#20214;\&#20013;&#32771;&#24635;&#22797;&#20064;\2021&#20013;&#32771;&#24635;&#22797;&#20064;&#183;&#29289;&#29702;\58C.TIF" TargetMode="External" /><Relationship Id="rId5" Type="http://schemas.openxmlformats.org/officeDocument/2006/relationships/image" Target="../media/image5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image" Target="file:///E:\&#36164;&#26009;%20%20%20L\2020\&#35838;&#20214;\&#20013;&#32771;&#24635;&#22797;&#20064;\2021&#20013;&#32771;&#24635;&#22797;&#20064;&#183;&#29289;&#29702;\58B.TIF" TargetMode="External" /><Relationship Id="rId4" Type="http://schemas.openxmlformats.org/officeDocument/2006/relationships/image" Target="../media/image6.png" /><Relationship Id="rId5" Type="http://schemas.openxmlformats.org/officeDocument/2006/relationships/image" Target="file:///E:\&#36164;&#26009;%20%20%20L\2020\&#35838;&#20214;\&#20013;&#32771;&#24635;&#22797;&#20064;\2021&#20013;&#32771;&#24635;&#22797;&#20064;&#183;&#29289;&#29702;\58D.TIF" TargetMode="External" /><Relationship Id="rId6" Type="http://schemas.openxmlformats.org/officeDocument/2006/relationships/image" Target="../media/image7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Relationship Id="rId3" Type="http://schemas.openxmlformats.org/officeDocument/2006/relationships/image" Target="../media/image10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png" /><Relationship Id="rId3" Type="http://schemas.openxmlformats.org/officeDocument/2006/relationships/image" Target="../media/image12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png" /><Relationship Id="rId3" Type="http://schemas.openxmlformats.org/officeDocument/2006/relationships/image" Target="../media/image15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png" /><Relationship Id="rId3" Type="http://schemas.openxmlformats.org/officeDocument/2006/relationships/image" Target="../media/image19.png" /><Relationship Id="rId4" Type="http://schemas.openxmlformats.org/officeDocument/2006/relationships/image" Target="../media/image20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Relationship Id="rId3" Type="http://schemas.openxmlformats.org/officeDocument/2006/relationships/image" Target="../media/image22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pn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pn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png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png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6.png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png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8.png" /><Relationship Id="rId3" Type="http://schemas.openxmlformats.org/officeDocument/2006/relationships/image" Target="../media/image29.png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0.png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1.png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2.emf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emf" /></Relationships>
</file>

<file path=ppt/slides/_rels/slide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4.emf" /><Relationship Id="rId3" Type="http://schemas.openxmlformats.org/officeDocument/2006/relationships/image" Target="../media/image35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中考总复习</a:t>
            </a:r>
            <a:endParaRPr lang="zh-CN" altLang="en-US" sz="2400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14"/>
          <p:cNvSpPr txBox="1">
            <a:spLocks noChangeArrowheads="1"/>
          </p:cNvSpPr>
          <p:nvPr/>
        </p:nvSpPr>
        <p:spPr bwMode="auto">
          <a:xfrm>
            <a:off x="1909233" y="3582635"/>
            <a:ext cx="5889625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/>
            <a:r>
              <a:rPr lang="zh-CN" altLang="en-US" sz="3200" b="1" spc="0">
                <a:solidFill>
                  <a:srgbClr val="206252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3200" b="1" spc="0">
                <a:solidFill>
                  <a:srgbClr val="206252"/>
                </a:solidFill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3200" b="1" spc="0">
                <a:solidFill>
                  <a:srgbClr val="206252"/>
                </a:solidFill>
                <a:latin typeface="黑体" pitchFamily="49" charset="-122"/>
                <a:ea typeface="黑体" pitchFamily="49" charset="-122"/>
              </a:rPr>
              <a:t>课时　物态变化</a:t>
            </a:r>
            <a:endParaRPr lang="zh-CN" altLang="en-US" sz="3200" b="1">
              <a:solidFill>
                <a:srgbClr val="206252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60" name="文本框 5"/>
          <p:cNvSpPr txBox="1">
            <a:spLocks noChangeArrowheads="1"/>
          </p:cNvSpPr>
          <p:nvPr/>
        </p:nvSpPr>
        <p:spPr bwMode="auto">
          <a:xfrm>
            <a:off x="939799" y="2521479"/>
            <a:ext cx="7473950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36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第二板块 物质、运动、相互作用</a:t>
            </a:r>
            <a:endParaRPr lang="zh-CN" altLang="en-US" sz="36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074" name="组合 5"/>
          <p:cNvGrpSpPr/>
          <p:nvPr/>
        </p:nvGrpSpPr>
        <p:grpSpPr>
          <a:xfrm>
            <a:off x="3781425" y="3894138"/>
            <a:ext cx="676275" cy="744537"/>
            <a:chOff x="3703637" y="4502150"/>
            <a:chExt cx="676275" cy="744538"/>
          </a:xfrm>
        </p:grpSpPr>
        <p:sp>
          <p:nvSpPr>
            <p:cNvPr id="3093" name="立方体 13"/>
            <p:cNvSpPr/>
            <p:nvPr/>
          </p:nvSpPr>
          <p:spPr>
            <a:xfrm rot="18420000">
              <a:off x="3706812" y="4498975"/>
              <a:ext cx="669926" cy="676275"/>
            </a:xfrm>
            <a:prstGeom prst="cube">
              <a:avLst>
                <a:gd name="adj" fmla="val 25000"/>
              </a:avLst>
            </a:prstGeom>
            <a:solidFill>
              <a:srgbClr val="6E9FEE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4" name="Text Box 9"/>
            <p:cNvSpPr/>
            <p:nvPr/>
          </p:nvSpPr>
          <p:spPr bwMode="gray">
            <a:xfrm>
              <a:off x="3870325" y="4600575"/>
              <a:ext cx="377825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3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5" name="组合 1"/>
          <p:cNvGrpSpPr/>
          <p:nvPr/>
        </p:nvGrpSpPr>
        <p:grpSpPr>
          <a:xfrm>
            <a:off x="2524125" y="2109788"/>
            <a:ext cx="676275" cy="754062"/>
            <a:chOff x="2446338" y="2438400"/>
            <a:chExt cx="676275" cy="754063"/>
          </a:xfrm>
        </p:grpSpPr>
        <p:sp>
          <p:nvSpPr>
            <p:cNvPr id="3091" name="立方体 18"/>
            <p:cNvSpPr/>
            <p:nvPr/>
          </p:nvSpPr>
          <p:spPr>
            <a:xfrm rot="18420000">
              <a:off x="2450307" y="2434431"/>
              <a:ext cx="668338" cy="676275"/>
            </a:xfrm>
            <a:prstGeom prst="cube">
              <a:avLst>
                <a:gd name="adj" fmla="val 25000"/>
              </a:avLst>
            </a:prstGeom>
            <a:solidFill>
              <a:srgbClr val="FFC00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2" name="Text Box 9"/>
            <p:cNvSpPr/>
            <p:nvPr/>
          </p:nvSpPr>
          <p:spPr bwMode="gray">
            <a:xfrm>
              <a:off x="2600325" y="2546350"/>
              <a:ext cx="379413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1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76" name="矩形 40"/>
          <p:cNvSpPr>
            <a:spLocks noChangeArrowheads="1"/>
          </p:cNvSpPr>
          <p:nvPr/>
        </p:nvSpPr>
        <p:spPr bwMode="auto">
          <a:xfrm>
            <a:off x="0" y="-33338"/>
            <a:ext cx="4802188" cy="83185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800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中考总复习</a:t>
            </a:r>
            <a:endParaRPr lang="zh-CN" altLang="en-US" sz="4800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77" name="文本框 1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163888" y="2154238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考情分析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3078" name="组合 6"/>
          <p:cNvGrpSpPr/>
          <p:nvPr/>
        </p:nvGrpSpPr>
        <p:grpSpPr>
          <a:xfrm>
            <a:off x="4637088" y="4824413"/>
            <a:ext cx="676275" cy="754062"/>
            <a:chOff x="4543425" y="5634038"/>
            <a:chExt cx="676275" cy="754062"/>
          </a:xfrm>
        </p:grpSpPr>
        <p:sp>
          <p:nvSpPr>
            <p:cNvPr id="3089" name="立方体 35"/>
            <p:cNvSpPr/>
            <p:nvPr/>
          </p:nvSpPr>
          <p:spPr>
            <a:xfrm rot="18420000">
              <a:off x="4546600" y="5630863"/>
              <a:ext cx="669925" cy="676275"/>
            </a:xfrm>
            <a:prstGeom prst="cube">
              <a:avLst>
                <a:gd name="adj" fmla="val 25000"/>
              </a:avLst>
            </a:prstGeom>
            <a:solidFill>
              <a:srgbClr val="92D05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0" name="Text Box 9"/>
            <p:cNvSpPr/>
            <p:nvPr/>
          </p:nvSpPr>
          <p:spPr bwMode="gray">
            <a:xfrm>
              <a:off x="4708525" y="5741988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4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9" name="组合 3"/>
          <p:cNvGrpSpPr/>
          <p:nvPr/>
        </p:nvGrpSpPr>
        <p:grpSpPr>
          <a:xfrm>
            <a:off x="3273425" y="3003550"/>
            <a:ext cx="676275" cy="773113"/>
            <a:chOff x="3195638" y="3535363"/>
            <a:chExt cx="676275" cy="773112"/>
          </a:xfrm>
        </p:grpSpPr>
        <p:sp>
          <p:nvSpPr>
            <p:cNvPr id="3087" name="立方体 11"/>
            <p:cNvSpPr/>
            <p:nvPr/>
          </p:nvSpPr>
          <p:spPr>
            <a:xfrm rot="18420000">
              <a:off x="3199607" y="3531394"/>
              <a:ext cx="668337" cy="676275"/>
            </a:xfrm>
            <a:prstGeom prst="cube">
              <a:avLst>
                <a:gd name="adj" fmla="val 25000"/>
              </a:avLst>
            </a:prstGeom>
            <a:solidFill>
              <a:srgbClr val="AFC5B9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8" name="Text Box 9"/>
            <p:cNvSpPr/>
            <p:nvPr/>
          </p:nvSpPr>
          <p:spPr bwMode="gray">
            <a:xfrm>
              <a:off x="3349625" y="3662363"/>
              <a:ext cx="379413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2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80" name="组合 40"/>
          <p:cNvGrpSpPr/>
          <p:nvPr/>
        </p:nvGrpSpPr>
        <p:grpSpPr>
          <a:xfrm>
            <a:off x="5399088" y="5678488"/>
            <a:ext cx="676275" cy="723900"/>
            <a:chOff x="5306402" y="5631420"/>
            <a:chExt cx="676410" cy="723398"/>
          </a:xfrm>
        </p:grpSpPr>
        <p:sp>
          <p:nvSpPr>
            <p:cNvPr id="3085" name="立方体 43"/>
            <p:cNvSpPr/>
            <p:nvPr/>
          </p:nvSpPr>
          <p:spPr>
            <a:xfrm rot="18420000">
              <a:off x="5309877" y="5627945"/>
              <a:ext cx="669460" cy="676410"/>
            </a:xfrm>
            <a:prstGeom prst="cube">
              <a:avLst>
                <a:gd name="adj" fmla="val 25000"/>
              </a:avLst>
            </a:prstGeom>
            <a:solidFill>
              <a:srgbClr val="7030A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6" name="Text Box 9"/>
            <p:cNvSpPr/>
            <p:nvPr/>
          </p:nvSpPr>
          <p:spPr bwMode="gray">
            <a:xfrm>
              <a:off x="5455761" y="5708706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5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81" name="文本框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948113" y="3048000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知识梳理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82" name="文本框 18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462463" y="3905250"/>
            <a:ext cx="2370137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重难点突破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83" name="文本框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391150" y="4805363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中考特训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84" name="文本框 1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6046788" y="5776913"/>
            <a:ext cx="2003425" cy="7064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广东中考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考情分析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4099" name="表格 2"/>
          <p:cNvGraphicFramePr>
            <a:graphicFrameLocks noGrp="1"/>
          </p:cNvGraphicFramePr>
          <p:nvPr/>
        </p:nvGraphicFramePr>
        <p:xfrm>
          <a:off x="455612" y="920750"/>
          <a:ext cx="8245475" cy="5120640"/>
        </p:xfrm>
        <a:graphic>
          <a:graphicData uri="http://schemas.openxmlformats.org/drawingml/2006/table">
            <a:tbl>
              <a:tblPr/>
              <a:tblGrid>
                <a:gridCol w="2843212"/>
                <a:gridCol w="2016125"/>
                <a:gridCol w="1778000"/>
                <a:gridCol w="1608138"/>
              </a:tblGrid>
              <a:tr h="365125">
                <a:tc rowSpan="2"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课程标准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近三年考到的知识点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365125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2018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2019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327525"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1.1.2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说出生活环境中常见的温度值．了解液体温度计的工作原理，会用常见温度计测量温度．尝试对环境温度问题发表自己的见解．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人的正常体温（选择题）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温度计的原理和体温计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（填空题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温度计读数（填空题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考情分析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5123" name="表格 2"/>
          <p:cNvGraphicFramePr>
            <a:graphicFrameLocks noGrp="1"/>
          </p:cNvGraphicFramePr>
          <p:nvPr/>
        </p:nvGraphicFramePr>
        <p:xfrm>
          <a:off x="455612" y="920750"/>
          <a:ext cx="8245475" cy="5120640"/>
        </p:xfrm>
        <a:graphic>
          <a:graphicData uri="http://schemas.openxmlformats.org/drawingml/2006/table">
            <a:tbl>
              <a:tblPr/>
              <a:tblGrid>
                <a:gridCol w="2922588"/>
                <a:gridCol w="2051050"/>
                <a:gridCol w="1663700"/>
                <a:gridCol w="1608138"/>
              </a:tblGrid>
              <a:tr h="365125">
                <a:tc rowSpan="2"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课程标准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近三年考到的知识点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365125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2018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2019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327525"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1.1.3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经历物态变化的实验探究过程，知道物质的熔点、凝固点和沸点，了解物态变化过程中的吸热和放热现象．用物态变化的知识说明自然界和生活中的有关现象．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冰的熔化和沸腾（选择题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分）液化、蒸发、熔化的判断（填空题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晶体的特点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（选择题）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冰熔化的温度变化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（填空题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分）水的沸腾（实验题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4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考情分析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6147" name="表格 2"/>
          <p:cNvGraphicFramePr>
            <a:graphicFrameLocks noGrp="1"/>
          </p:cNvGraphicFramePr>
          <p:nvPr/>
        </p:nvGraphicFramePr>
        <p:xfrm>
          <a:off x="449262" y="1257300"/>
          <a:ext cx="8245475" cy="4023360"/>
        </p:xfrm>
        <a:graphic>
          <a:graphicData uri="http://schemas.openxmlformats.org/drawingml/2006/table">
            <a:tbl>
              <a:tblPr/>
              <a:tblGrid>
                <a:gridCol w="2971800"/>
                <a:gridCol w="1887538"/>
                <a:gridCol w="1778000"/>
                <a:gridCol w="1608138"/>
              </a:tblGrid>
              <a:tr h="365125">
                <a:tc rowSpan="2"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课程标准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近三年考到的知识点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365125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2018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2019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230562"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1.1.4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用水的物态变化说明自然界中的一些水循环现象．了解我国和当地的水资源状况，有关心环境和节约用水的意识．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箭头: 五边形 3"/>
          <p:cNvSpPr/>
          <p:nvPr/>
        </p:nvSpPr>
        <p:spPr>
          <a:xfrm>
            <a:off x="595313" y="879475"/>
            <a:ext cx="2081212" cy="558800"/>
          </a:xfrm>
          <a:prstGeom prst="homePlate">
            <a:avLst>
              <a:gd name="adj" fmla="val 50004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一　温度　 </a:t>
            </a:r>
            <a:endParaRPr lang="zh-CN" altLang="en-US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171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172" name="标题 1"/>
          <p:cNvSpPr>
            <a:spLocks noGrp="1"/>
          </p:cNvSpPr>
          <p:nvPr>
            <p:ph type="title" idx="4294967295"/>
          </p:nvPr>
        </p:nvSpPr>
        <p:spPr>
          <a:xfrm>
            <a:off x="488950" y="14906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定义：表示物体的</a:t>
            </a:r>
            <a:r>
              <a:rPr lang="zh-CN" altLang="zh-CN" sz="2800" u="sng"/>
              <a:t>　　　　　</a:t>
            </a:r>
            <a:r>
              <a:rPr lang="zh-CN" altLang="zh-CN" sz="2800"/>
              <a:t>程度．单位：摄氏度（</a:t>
            </a:r>
            <a:r>
              <a:rPr lang="en-US" altLang="zh-CN" sz="2800"/>
              <a:t>℃</a:t>
            </a:r>
            <a:r>
              <a:rPr lang="zh-CN" altLang="zh-CN" sz="2800"/>
              <a:t>）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摄氏温度的规定：在一个标准大气压下的</a:t>
            </a:r>
            <a:br>
              <a:rPr lang="en-US" altLang="zh-CN" sz="2800"/>
            </a:br>
            <a:r>
              <a:rPr lang="zh-CN" altLang="zh-CN" sz="2800" u="sng"/>
              <a:t>　　</a:t>
            </a:r>
            <a:r>
              <a:rPr lang="en-US" altLang="zh-CN" sz="2800" u="sng"/>
              <a:t> </a:t>
            </a:r>
            <a:r>
              <a:rPr lang="zh-CN" altLang="zh-CN" sz="2800" u="sng"/>
              <a:t>　</a:t>
            </a:r>
            <a:r>
              <a:rPr lang="en-US" altLang="zh-CN" sz="2800" u="sng"/>
              <a:t>     </a:t>
            </a:r>
            <a:r>
              <a:rPr lang="zh-CN" altLang="zh-CN" sz="2800" u="sng"/>
              <a:t>　　</a:t>
            </a:r>
            <a:r>
              <a:rPr lang="zh-CN" altLang="zh-CN" sz="2800"/>
              <a:t>温度为</a:t>
            </a:r>
            <a:r>
              <a:rPr lang="en-US" altLang="zh-CN" sz="2800"/>
              <a:t>0 ℃</a:t>
            </a:r>
            <a:r>
              <a:rPr lang="zh-CN" altLang="zh-CN" sz="2800"/>
              <a:t>，</a:t>
            </a:r>
            <a:r>
              <a:rPr lang="zh-CN" altLang="zh-CN" sz="2800" u="sng"/>
              <a:t>　　　　　</a:t>
            </a:r>
            <a:r>
              <a:rPr lang="zh-CN" altLang="zh-CN" sz="2800"/>
              <a:t>的温度为</a:t>
            </a:r>
            <a:r>
              <a:rPr lang="en-US" altLang="zh-CN" sz="2800"/>
              <a:t>100 ℃</a:t>
            </a:r>
            <a:r>
              <a:rPr lang="zh-CN" altLang="zh-CN" sz="2800"/>
              <a:t>，它们之间分成</a:t>
            </a:r>
            <a:r>
              <a:rPr lang="en-US" altLang="zh-CN" sz="2800"/>
              <a:t>100</a:t>
            </a:r>
            <a:r>
              <a:rPr lang="zh-CN" altLang="zh-CN" sz="2800"/>
              <a:t>等份，每一等份叫</a:t>
            </a:r>
            <a:r>
              <a:rPr lang="en-US" altLang="zh-CN" sz="2800"/>
              <a:t>1 ℃.</a:t>
            </a:r>
            <a:br>
              <a:rPr lang="zh-CN" altLang="zh-CN" sz="2800"/>
            </a:br>
            <a:r>
              <a:rPr lang="en-US" altLang="zh-CN" sz="2800"/>
              <a:t>3.</a:t>
            </a:r>
            <a:r>
              <a:rPr lang="zh-CN" altLang="zh-CN" sz="2800"/>
              <a:t>估测：</a:t>
            </a:r>
            <a:r>
              <a:rPr lang="en-US" altLang="zh-CN" sz="2800"/>
              <a:t>①</a:t>
            </a:r>
            <a:r>
              <a:rPr lang="zh-CN" altLang="zh-CN" sz="2800"/>
              <a:t>人的正常体温为</a:t>
            </a:r>
            <a:r>
              <a:rPr lang="en-US" altLang="zh-CN" sz="2800"/>
              <a:t>37 ℃</a:t>
            </a:r>
            <a:r>
              <a:rPr lang="zh-CN" altLang="zh-CN" sz="2800"/>
              <a:t>；</a:t>
            </a:r>
            <a:r>
              <a:rPr lang="en-US" altLang="zh-CN" sz="2800"/>
              <a:t>②</a:t>
            </a:r>
            <a:r>
              <a:rPr lang="zh-CN" altLang="zh-CN" sz="2800"/>
              <a:t>人体感觉舒适的温度约为</a:t>
            </a:r>
            <a:r>
              <a:rPr lang="en-US" altLang="zh-CN" sz="2800"/>
              <a:t>25 ℃</a:t>
            </a:r>
            <a:r>
              <a:rPr lang="zh-CN" altLang="zh-CN" sz="2800"/>
              <a:t>；</a:t>
            </a:r>
            <a:r>
              <a:rPr lang="en-US" altLang="zh-CN" sz="2800"/>
              <a:t>③</a:t>
            </a:r>
            <a:r>
              <a:rPr lang="zh-CN" altLang="zh-CN" sz="2800"/>
              <a:t>洗澡水温约为</a:t>
            </a:r>
            <a:r>
              <a:rPr lang="en-US" altLang="zh-CN" sz="2800"/>
              <a:t>40 ℃.</a:t>
            </a:r>
            <a:endParaRPr lang="zh-CN" altLang="zh-CN" sz="2800"/>
          </a:p>
        </p:txBody>
      </p:sp>
      <p:sp>
        <p:nvSpPr>
          <p:cNvPr id="7173" name="矩形 2"/>
          <p:cNvSpPr/>
          <p:nvPr/>
        </p:nvSpPr>
        <p:spPr>
          <a:xfrm>
            <a:off x="5399088" y="3494088"/>
            <a:ext cx="90328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沸水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7174" name="矩形 4"/>
          <p:cNvSpPr/>
          <p:nvPr/>
        </p:nvSpPr>
        <p:spPr>
          <a:xfrm>
            <a:off x="4098925" y="1558925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冷热</a:t>
            </a:r>
            <a:endParaRPr lang="zh-CN" altLang="en-US" sz="2800"/>
          </a:p>
        </p:txBody>
      </p:sp>
      <p:sp>
        <p:nvSpPr>
          <p:cNvPr id="7175" name="矩形 5"/>
          <p:cNvSpPr/>
          <p:nvPr/>
        </p:nvSpPr>
        <p:spPr>
          <a:xfrm>
            <a:off x="720725" y="3473450"/>
            <a:ext cx="23383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冰水混合物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2" grpId="0"/>
      <p:bldP spid="7173" grpId="0"/>
      <p:bldP spid="7174" grpId="0"/>
      <p:bldP spid="717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195" name="标题 2"/>
          <p:cNvSpPr>
            <a:spLocks noGrp="1"/>
          </p:cNvSpPr>
          <p:nvPr>
            <p:ph type="title" idx="4294967295"/>
          </p:nvPr>
        </p:nvSpPr>
        <p:spPr>
          <a:xfrm>
            <a:off x="508000" y="9413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en-US" altLang="zh-CN" sz="2800"/>
              <a:t>4.</a:t>
            </a:r>
            <a:r>
              <a:rPr lang="zh-CN" altLang="zh-CN" sz="2800"/>
              <a:t>温度计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）原理：根据液体</a:t>
            </a:r>
            <a:r>
              <a:rPr lang="zh-CN" altLang="zh-CN" sz="2800" u="sng"/>
              <a:t>　　</a:t>
            </a:r>
            <a:r>
              <a:rPr lang="en-US" altLang="zh-CN" sz="2800" u="sng"/>
              <a:t>    </a:t>
            </a:r>
            <a:r>
              <a:rPr lang="zh-CN" altLang="zh-CN" sz="2800" u="sng"/>
              <a:t>　　</a:t>
            </a:r>
            <a:r>
              <a:rPr lang="zh-CN" altLang="zh-CN" sz="2800"/>
              <a:t>的规律制成的．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）使用：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/>
              <a:t>会选：观察它的</a:t>
            </a:r>
            <a:r>
              <a:rPr lang="zh-CN" altLang="zh-CN" sz="2800" u="sng"/>
              <a:t>　　　　　</a:t>
            </a:r>
            <a:r>
              <a:rPr lang="zh-CN" altLang="zh-CN" sz="2800"/>
              <a:t>，判断是否适合待测物体的温度（即待测温度高于温度计内液体</a:t>
            </a:r>
            <a:br>
              <a:rPr lang="en-US" altLang="zh-CN" sz="2800"/>
            </a:br>
            <a:r>
              <a:rPr lang="zh-CN" altLang="zh-CN" sz="2800"/>
              <a:t>的凝固点，低于其沸点）；并认清温度</a:t>
            </a:r>
            <a:br>
              <a:rPr lang="en-US" altLang="zh-CN" sz="2800"/>
            </a:br>
            <a:r>
              <a:rPr lang="zh-CN" altLang="zh-CN" sz="2800"/>
              <a:t>计的</a:t>
            </a:r>
            <a:r>
              <a:rPr lang="zh-CN" altLang="zh-CN" sz="2800" u="sng"/>
              <a:t>　　　　　</a:t>
            </a:r>
            <a:r>
              <a:rPr lang="zh-CN" altLang="zh-CN" sz="2800"/>
              <a:t>，以便准确读数；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会放：温度计的玻璃泡</a:t>
            </a:r>
            <a:r>
              <a:rPr lang="zh-CN" altLang="zh-CN" sz="2800" u="sng"/>
              <a:t>　　　　　</a:t>
            </a:r>
            <a:r>
              <a:rPr lang="zh-CN" altLang="zh-CN" sz="2800"/>
              <a:t>浸入被</a:t>
            </a:r>
            <a:br>
              <a:rPr lang="en-US" altLang="zh-CN" sz="2800"/>
            </a:br>
            <a:r>
              <a:rPr lang="zh-CN" altLang="zh-CN" sz="2800"/>
              <a:t>测液体中，不要碰到</a:t>
            </a:r>
            <a:r>
              <a:rPr lang="zh-CN" altLang="zh-CN" sz="2800" u="sng"/>
              <a:t>　　　　</a:t>
            </a:r>
            <a:r>
              <a:rPr lang="zh-CN" altLang="zh-CN" sz="2800"/>
              <a:t>或</a:t>
            </a:r>
            <a:r>
              <a:rPr lang="zh-CN" altLang="zh-CN" sz="2800" u="sng"/>
              <a:t>　　　　</a:t>
            </a:r>
            <a:r>
              <a:rPr lang="zh-CN" altLang="zh-CN" sz="2800"/>
              <a:t>；</a:t>
            </a:r>
            <a:endParaRPr lang="zh-CN" altLang="en-US" sz="2800"/>
          </a:p>
        </p:txBody>
      </p:sp>
      <p:pic>
        <p:nvPicPr>
          <p:cNvPr id="8196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5238" y="3313113"/>
            <a:ext cx="1165225" cy="23272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7" name="矩形 4"/>
          <p:cNvSpPr/>
          <p:nvPr/>
        </p:nvSpPr>
        <p:spPr>
          <a:xfrm>
            <a:off x="4086225" y="1454150"/>
            <a:ext cx="162083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热胀冷缩</a:t>
            </a:r>
            <a:endParaRPr lang="zh-CN" altLang="en-US" sz="2800"/>
          </a:p>
        </p:txBody>
      </p:sp>
      <p:sp>
        <p:nvSpPr>
          <p:cNvPr id="8198" name="矩形 8"/>
          <p:cNvSpPr/>
          <p:nvPr/>
        </p:nvSpPr>
        <p:spPr>
          <a:xfrm>
            <a:off x="3906838" y="2541588"/>
            <a:ext cx="9017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量程</a:t>
            </a:r>
            <a:endParaRPr lang="zh-CN" altLang="en-US" sz="2800"/>
          </a:p>
        </p:txBody>
      </p:sp>
      <p:sp>
        <p:nvSpPr>
          <p:cNvPr id="8199" name="矩形 9"/>
          <p:cNvSpPr/>
          <p:nvPr/>
        </p:nvSpPr>
        <p:spPr>
          <a:xfrm>
            <a:off x="1511300" y="4138613"/>
            <a:ext cx="126206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分度值</a:t>
            </a:r>
            <a:endParaRPr lang="zh-CN" altLang="en-US" sz="2800"/>
          </a:p>
        </p:txBody>
      </p:sp>
      <p:sp>
        <p:nvSpPr>
          <p:cNvPr id="8200" name="矩形 10"/>
          <p:cNvSpPr/>
          <p:nvPr/>
        </p:nvSpPr>
        <p:spPr>
          <a:xfrm>
            <a:off x="5011738" y="4670425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完全</a:t>
            </a:r>
            <a:endParaRPr lang="zh-CN" altLang="en-US" sz="2800"/>
          </a:p>
        </p:txBody>
      </p:sp>
      <p:sp>
        <p:nvSpPr>
          <p:cNvPr id="8201" name="矩形 11"/>
          <p:cNvSpPr/>
          <p:nvPr/>
        </p:nvSpPr>
        <p:spPr>
          <a:xfrm>
            <a:off x="3906838" y="5213350"/>
            <a:ext cx="12620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容器底</a:t>
            </a:r>
            <a:endParaRPr lang="zh-CN" altLang="en-US" sz="2800"/>
          </a:p>
        </p:txBody>
      </p:sp>
      <p:sp>
        <p:nvSpPr>
          <p:cNvPr id="8202" name="矩形 12"/>
          <p:cNvSpPr/>
          <p:nvPr/>
        </p:nvSpPr>
        <p:spPr>
          <a:xfrm>
            <a:off x="5607050" y="5213350"/>
            <a:ext cx="126206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容器壁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7" grpId="0"/>
      <p:bldP spid="8198" grpId="0"/>
      <p:bldP spid="8199" grpId="0"/>
      <p:bldP spid="8200" grpId="0"/>
      <p:bldP spid="8201" grpId="0"/>
      <p:bldP spid="820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219" name="标题 2"/>
          <p:cNvSpPr>
            <a:spLocks noGrp="1"/>
          </p:cNvSpPr>
          <p:nvPr>
            <p:ph type="title" idx="4294967295"/>
          </p:nvPr>
        </p:nvSpPr>
        <p:spPr>
          <a:xfrm>
            <a:off x="508000" y="11811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③</a:t>
            </a:r>
            <a:r>
              <a:rPr lang="zh-CN" altLang="zh-CN" sz="2800"/>
              <a:t>会读：温度计玻璃泡浸入被测液体中稍候一会儿，待温度计的示数稳定后再读数；读数时玻璃泡要继续留在被测液体中，视线与温度计中液柱的上表面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④</a:t>
            </a:r>
            <a:r>
              <a:rPr lang="zh-CN" altLang="zh-CN" sz="2800"/>
              <a:t>会记：测量结果由数值和单位两部分组成．右图中温度计的示数为</a:t>
            </a:r>
            <a:r>
              <a:rPr lang="zh-CN" altLang="zh-CN" sz="2800" u="sng"/>
              <a:t>　　　　　</a:t>
            </a:r>
            <a:r>
              <a:rPr lang="en-US" altLang="zh-CN" sz="2800"/>
              <a:t>℃</a:t>
            </a:r>
            <a:r>
              <a:rPr lang="zh-CN" altLang="zh-CN" sz="2800"/>
              <a:t>，读作</a:t>
            </a:r>
            <a:r>
              <a:rPr lang="en-US" altLang="zh-CN" sz="2800"/>
              <a:t>“</a:t>
            </a:r>
            <a:r>
              <a:rPr lang="zh-CN" altLang="zh-CN" sz="2800" u="sng"/>
              <a:t>　　　　　　　　</a:t>
            </a:r>
            <a:r>
              <a:rPr lang="en-US" altLang="zh-CN" sz="2800" u="sng"/>
              <a:t>                </a:t>
            </a:r>
            <a:r>
              <a:rPr lang="zh-CN" altLang="zh-CN" sz="2800" u="sng"/>
              <a:t>　　　</a:t>
            </a:r>
            <a:r>
              <a:rPr lang="en-US" altLang="zh-CN" sz="2800"/>
              <a:t>”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sp>
        <p:nvSpPr>
          <p:cNvPr id="9220" name="矩形 3"/>
          <p:cNvSpPr/>
          <p:nvPr/>
        </p:nvSpPr>
        <p:spPr>
          <a:xfrm>
            <a:off x="1712913" y="3165475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相平</a:t>
            </a:r>
            <a:endParaRPr lang="zh-CN" altLang="en-US" sz="2800"/>
          </a:p>
        </p:txBody>
      </p:sp>
      <p:sp>
        <p:nvSpPr>
          <p:cNvPr id="9221" name="矩形 4"/>
          <p:cNvSpPr/>
          <p:nvPr/>
        </p:nvSpPr>
        <p:spPr>
          <a:xfrm>
            <a:off x="3725863" y="4465638"/>
            <a:ext cx="12620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17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  <p:sp>
        <p:nvSpPr>
          <p:cNvPr id="9222" name="矩形 5"/>
          <p:cNvSpPr/>
          <p:nvPr/>
        </p:nvSpPr>
        <p:spPr>
          <a:xfrm>
            <a:off x="1227138" y="5080000"/>
            <a:ext cx="446405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零下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17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摄氏度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负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17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摄氏度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) 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243" name="标题 2"/>
          <p:cNvSpPr>
            <a:spLocks noGrp="1"/>
          </p:cNvSpPr>
          <p:nvPr>
            <p:ph type="title" idx="4294967295"/>
          </p:nvPr>
        </p:nvSpPr>
        <p:spPr>
          <a:xfrm>
            <a:off x="423863" y="766763"/>
            <a:ext cx="8126412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）种类：实验室用温度计、体温计（右图示数为</a:t>
            </a:r>
            <a:r>
              <a:rPr lang="zh-CN" altLang="zh-CN" sz="2800" u="sng"/>
              <a:t>　　　　　</a:t>
            </a:r>
            <a:r>
              <a:rPr lang="en-US" altLang="zh-CN" sz="2800"/>
              <a:t>℃</a:t>
            </a:r>
            <a:r>
              <a:rPr lang="zh-CN" altLang="zh-CN" sz="2800"/>
              <a:t>）、寒暑表等．</a:t>
            </a: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10244" name="表格 1"/>
          <p:cNvGraphicFramePr>
            <a:graphicFrameLocks noGrp="1"/>
          </p:cNvGraphicFramePr>
          <p:nvPr/>
        </p:nvGraphicFramePr>
        <p:xfrm>
          <a:off x="423862" y="2147888"/>
          <a:ext cx="7045325" cy="4171950"/>
        </p:xfrm>
        <a:graphic>
          <a:graphicData uri="http://schemas.openxmlformats.org/drawingml/2006/table">
            <a:tbl>
              <a:tblPr/>
              <a:tblGrid>
                <a:gridCol w="1135062"/>
                <a:gridCol w="1693862"/>
                <a:gridCol w="1733550"/>
                <a:gridCol w="2482850"/>
              </a:tblGrid>
              <a:tr h="731838"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实验室温度计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寒暑表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体温计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731838"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量程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－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 ℃ 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～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110 ℃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－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30 ℃ 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～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50 ℃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35 ℃ 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～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42 ℃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14338"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分度值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2"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 ℃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0.1 ℃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830262"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构造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2"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玻璃泡上都是均匀细管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玻璃泡上有一段细而弯的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“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缩口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”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463675"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注意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2"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（能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”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或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“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不能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”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）离开被测物体读数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（选填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“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能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”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或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“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不能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”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）离开人体读数，使用前要甩几下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10273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6350" y="2765425"/>
            <a:ext cx="1093788" cy="26241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74" name="矩形 3"/>
          <p:cNvSpPr/>
          <p:nvPr/>
        </p:nvSpPr>
        <p:spPr>
          <a:xfrm>
            <a:off x="5567363" y="4810125"/>
            <a:ext cx="49212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能</a:t>
            </a:r>
            <a:endParaRPr lang="zh-CN" altLang="zh-CN" sz="24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10275" name="矩形 4"/>
          <p:cNvSpPr/>
          <p:nvPr/>
        </p:nvSpPr>
        <p:spPr>
          <a:xfrm>
            <a:off x="1398588" y="1438275"/>
            <a:ext cx="814387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37.6</a:t>
            </a:r>
            <a:endParaRPr lang="zh-CN" altLang="en-US" sz="2800"/>
          </a:p>
        </p:txBody>
      </p:sp>
      <p:sp>
        <p:nvSpPr>
          <p:cNvPr id="10276" name="矩形 5"/>
          <p:cNvSpPr/>
          <p:nvPr/>
        </p:nvSpPr>
        <p:spPr>
          <a:xfrm>
            <a:off x="1892300" y="5149850"/>
            <a:ext cx="800100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不能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74" grpId="0"/>
      <p:bldP spid="10275" grpId="0"/>
      <p:bldP spid="1027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267" name="标题 2"/>
          <p:cNvSpPr>
            <a:spLocks noGrp="1"/>
          </p:cNvSpPr>
          <p:nvPr>
            <p:ph type="title" idx="4294967295"/>
          </p:nvPr>
        </p:nvSpPr>
        <p:spPr>
          <a:xfrm>
            <a:off x="508000" y="16144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区别六种物态变化 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1268" name="箭头: 五边形 3"/>
          <p:cNvSpPr/>
          <p:nvPr/>
        </p:nvSpPr>
        <p:spPr>
          <a:xfrm>
            <a:off x="595313" y="879475"/>
            <a:ext cx="3130550" cy="558800"/>
          </a:xfrm>
          <a:prstGeom prst="homePlate">
            <a:avLst>
              <a:gd name="adj" fmla="val 50005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二　  物态变化　 </a:t>
            </a:r>
            <a:endParaRPr lang="zh-CN" altLang="en-US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1269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563" y="2416175"/>
            <a:ext cx="7912100" cy="34766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70" name="矩形 1"/>
          <p:cNvSpPr/>
          <p:nvPr/>
        </p:nvSpPr>
        <p:spPr>
          <a:xfrm>
            <a:off x="4195763" y="2332038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升华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1271" name="矩形 6"/>
          <p:cNvSpPr/>
          <p:nvPr/>
        </p:nvSpPr>
        <p:spPr>
          <a:xfrm>
            <a:off x="2087563" y="3365500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熔化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1272" name="矩形 7"/>
          <p:cNvSpPr/>
          <p:nvPr/>
        </p:nvSpPr>
        <p:spPr>
          <a:xfrm>
            <a:off x="2087563" y="4519613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凝固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1273" name="矩形 8"/>
          <p:cNvSpPr/>
          <p:nvPr/>
        </p:nvSpPr>
        <p:spPr>
          <a:xfrm>
            <a:off x="5946775" y="3400425"/>
            <a:ext cx="9032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汽化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1274" name="矩形 9"/>
          <p:cNvSpPr/>
          <p:nvPr/>
        </p:nvSpPr>
        <p:spPr>
          <a:xfrm>
            <a:off x="5946775" y="4554538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液化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1275" name="矩形 10"/>
          <p:cNvSpPr/>
          <p:nvPr/>
        </p:nvSpPr>
        <p:spPr>
          <a:xfrm>
            <a:off x="4195763" y="5453063"/>
            <a:ext cx="9017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凝华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270" grpId="0"/>
      <p:bldP spid="11271" grpId="0"/>
      <p:bldP spid="11272" grpId="0"/>
      <p:bldP spid="11273" grpId="0"/>
      <p:bldP spid="11274" grpId="0"/>
      <p:bldP spid="1127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291" name="标题 2"/>
          <p:cNvSpPr>
            <a:spLocks noGrp="1"/>
          </p:cNvSpPr>
          <p:nvPr>
            <p:ph type="title" idx="4294967295"/>
          </p:nvPr>
        </p:nvSpPr>
        <p:spPr>
          <a:xfrm>
            <a:off x="411163" y="625475"/>
            <a:ext cx="812641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400"/>
              <a:t>2.</a:t>
            </a:r>
            <a:r>
              <a:rPr lang="zh-CN" altLang="zh-CN" sz="2400"/>
              <a:t>熔化和凝固</a:t>
            </a:r>
            <a:endParaRPr lang="zh-CN" altLang="en-US" sz="2400"/>
          </a:p>
        </p:txBody>
      </p:sp>
      <p:graphicFrame>
        <p:nvGraphicFramePr>
          <p:cNvPr id="12292" name="表格 1"/>
          <p:cNvGraphicFramePr>
            <a:graphicFrameLocks noGrp="1"/>
          </p:cNvGraphicFramePr>
          <p:nvPr/>
        </p:nvGraphicFramePr>
        <p:xfrm>
          <a:off x="406400" y="1276350"/>
          <a:ext cx="7877175" cy="5118735"/>
        </p:xfrm>
        <a:graphic>
          <a:graphicData uri="http://schemas.openxmlformats.org/drawingml/2006/table">
            <a:tbl>
              <a:tblPr/>
              <a:tblGrid>
                <a:gridCol w="2057400"/>
                <a:gridCol w="5819775"/>
              </a:tblGrid>
              <a:tr h="365125"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种类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）晶体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731838"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有无确定的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熔点和凝固点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604838"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例子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金属、海波、冰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797050"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熔化图像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                                  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特点：</a:t>
                      </a:r>
                      <a:r>
                        <a:rPr lang="en-US" altLang="en-US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热，</a:t>
                      </a:r>
                      <a:endParaRPr lang="en-US" altLang="en-US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                         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温度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；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  </a:t>
                      </a:r>
                      <a:endParaRPr lang="en-US" altLang="en-US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                                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熔化时间：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      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.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619250"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凝固图像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lang="zh-CN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                                  特点：</a:t>
                      </a:r>
                      <a:r>
                        <a:rPr lang="zh-CN" altLang="en-US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</a:t>
                      </a:r>
                      <a:r>
                        <a:rPr lang="zh-CN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热，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lang="zh-CN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                                  温度</a:t>
                      </a:r>
                      <a:r>
                        <a:rPr lang="zh-CN" altLang="en-US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 </a:t>
                      </a:r>
                      <a:r>
                        <a:rPr lang="en-US" altLang="zh-CN" sz="2400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.</a:t>
                      </a:r>
                      <a:endParaRPr lang="en-US" altLang="zh-CN" sz="2400">
                        <a:solidFill>
                          <a:schemeClr val="bg1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12312" name="Picture 4" descr="E:\资料   L\2020\课件\中考总复习\2021中考总复习·物理\58A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2776538" y="3121025"/>
            <a:ext cx="1898650" cy="14271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313" name="Picture 2" descr="E:\资料   L\2020\课件\中考总复习\2021中考总复习·物理\58C.TIF"/>
          <p:cNvPicPr>
            <a:picLocks noChangeAspect="1"/>
          </p:cNvPicPr>
          <p:nvPr/>
        </p:nvPicPr>
        <p:blipFill>
          <a:blip r:embed="rId5" r:link="rId4"/>
          <a:stretch>
            <a:fillRect/>
          </a:stretch>
        </p:blipFill>
        <p:spPr>
          <a:xfrm>
            <a:off x="2735263" y="4930775"/>
            <a:ext cx="1911350" cy="14255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314" name="矩形 4"/>
          <p:cNvSpPr/>
          <p:nvPr/>
        </p:nvSpPr>
        <p:spPr>
          <a:xfrm>
            <a:off x="6553200" y="3070225"/>
            <a:ext cx="49212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吸</a:t>
            </a:r>
            <a:endParaRPr lang="zh-CN" altLang="en-US" sz="2400">
              <a:ea typeface="黑体" pitchFamily="49" charset="-122"/>
            </a:endParaRPr>
          </a:p>
        </p:txBody>
      </p:sp>
      <p:sp>
        <p:nvSpPr>
          <p:cNvPr id="12315" name="矩形 5"/>
          <p:cNvSpPr/>
          <p:nvPr/>
        </p:nvSpPr>
        <p:spPr>
          <a:xfrm>
            <a:off x="5999163" y="3663950"/>
            <a:ext cx="800100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不变</a:t>
            </a:r>
            <a:endParaRPr lang="zh-CN" altLang="en-US" sz="2400">
              <a:ea typeface="黑体" pitchFamily="49" charset="-122"/>
            </a:endParaRPr>
          </a:p>
        </p:txBody>
      </p:sp>
      <p:sp>
        <p:nvSpPr>
          <p:cNvPr id="12316" name="矩形 6"/>
          <p:cNvSpPr/>
          <p:nvPr/>
        </p:nvSpPr>
        <p:spPr>
          <a:xfrm>
            <a:off x="6910388" y="4143375"/>
            <a:ext cx="1174750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4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t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4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t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400"/>
          </a:p>
        </p:txBody>
      </p:sp>
      <p:sp>
        <p:nvSpPr>
          <p:cNvPr id="12317" name="矩形 7"/>
          <p:cNvSpPr/>
          <p:nvPr/>
        </p:nvSpPr>
        <p:spPr>
          <a:xfrm>
            <a:off x="6545263" y="5076825"/>
            <a:ext cx="493712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放</a:t>
            </a:r>
            <a:endParaRPr lang="zh-CN" altLang="en-US" sz="2400">
              <a:ea typeface="黑体" pitchFamily="49" charset="-122"/>
            </a:endParaRPr>
          </a:p>
        </p:txBody>
      </p:sp>
      <p:sp>
        <p:nvSpPr>
          <p:cNvPr id="12318" name="矩形 8"/>
          <p:cNvSpPr/>
          <p:nvPr/>
        </p:nvSpPr>
        <p:spPr>
          <a:xfrm>
            <a:off x="5991225" y="5641975"/>
            <a:ext cx="8001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不变</a:t>
            </a:r>
            <a:endParaRPr lang="zh-CN" altLang="en-US" sz="24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314" grpId="0"/>
      <p:bldP spid="12315" grpId="0"/>
      <p:bldP spid="12316" grpId="0"/>
      <p:bldP spid="12317" grpId="0"/>
      <p:bldP spid="123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315" name="标题 2"/>
          <p:cNvSpPr>
            <a:spLocks noGrp="1"/>
          </p:cNvSpPr>
          <p:nvPr>
            <p:ph type="title" idx="4294967295"/>
          </p:nvPr>
        </p:nvSpPr>
        <p:spPr>
          <a:xfrm>
            <a:off x="411163" y="625475"/>
            <a:ext cx="812641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400"/>
              <a:t>2.</a:t>
            </a:r>
            <a:r>
              <a:rPr lang="zh-CN" altLang="zh-CN" sz="2400"/>
              <a:t>熔化和凝固</a:t>
            </a:r>
            <a:endParaRPr lang="zh-CN" altLang="en-US" sz="2400"/>
          </a:p>
        </p:txBody>
      </p:sp>
      <p:graphicFrame>
        <p:nvGraphicFramePr>
          <p:cNvPr id="13316" name="表格 1"/>
          <p:cNvGraphicFramePr>
            <a:graphicFrameLocks noGrp="1"/>
          </p:cNvGraphicFramePr>
          <p:nvPr/>
        </p:nvGraphicFramePr>
        <p:xfrm>
          <a:off x="304800" y="1317625"/>
          <a:ext cx="8428038" cy="4932997"/>
        </p:xfrm>
        <a:graphic>
          <a:graphicData uri="http://schemas.openxmlformats.org/drawingml/2006/table">
            <a:tbl>
              <a:tblPr/>
              <a:tblGrid>
                <a:gridCol w="2168525"/>
                <a:gridCol w="6259512"/>
              </a:tblGrid>
              <a:tr h="365125">
                <a:tc>
                  <a:txBody>
                    <a:bodyPr lIns="68575" tIns="0" rIns="6857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种类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5" marR="6857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5" tIns="0" rIns="6857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）非晶体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5" marR="6857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731838">
                <a:tc>
                  <a:txBody>
                    <a:bodyPr lIns="68575" tIns="0" rIns="6857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有无确定的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熔点和凝固点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5" marR="6857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5" tIns="0" rIns="6857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无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5" marR="6857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63550">
                <a:tc>
                  <a:txBody>
                    <a:bodyPr lIns="68575" tIns="0" rIns="6857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例子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5" marR="6857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5" tIns="0" rIns="6857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石蜡、沥青、松香、玻璃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5" marR="6857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685925">
                <a:tc>
                  <a:txBody>
                    <a:bodyPr lIns="68575" tIns="0" rIns="6857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熔化图像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5" marR="6857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5" tIns="0" rIns="6857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                                       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特点：</a:t>
                      </a:r>
                      <a:r>
                        <a:rPr lang="en-US" altLang="en-US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热，</a:t>
                      </a:r>
                      <a:endParaRPr lang="en-US" altLang="en-US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                                       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温度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  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.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5" marR="6857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685925">
                <a:tc>
                  <a:txBody>
                    <a:bodyPr lIns="68575" tIns="0" rIns="6857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凝固图像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5" marR="6857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5" tIns="0" rIns="6857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lang="zh-CN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                                      特点：</a:t>
                      </a:r>
                      <a:r>
                        <a:rPr lang="zh-CN" altLang="en-US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</a:t>
                      </a:r>
                      <a:r>
                        <a:rPr lang="zh-CN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热，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lang="zh-CN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                                      温度</a:t>
                      </a:r>
                      <a:r>
                        <a:rPr lang="zh-CN" altLang="en-US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 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.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68575" marR="6857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13336" name="Picture 3" descr="E:\资料   L\2020\课件\中考总复习\2021中考总复习·物理\58B.TIF"/>
          <p:cNvPicPr>
            <a:picLocks noChangeAspect="1"/>
          </p:cNvPicPr>
          <p:nvPr/>
        </p:nvPicPr>
        <p:blipFill>
          <a:blip r:embed="rId4" r:link="rId3"/>
          <a:stretch>
            <a:fillRect/>
          </a:stretch>
        </p:blipFill>
        <p:spPr>
          <a:xfrm>
            <a:off x="2916238" y="2944813"/>
            <a:ext cx="2000250" cy="15033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337" name="Picture 1" descr="E:\资料   L\2020\课件\中考总复习\2021中考总复习·物理\58D.TIF"/>
          <p:cNvPicPr>
            <a:picLocks noChangeAspect="1"/>
          </p:cNvPicPr>
          <p:nvPr/>
        </p:nvPicPr>
        <p:blipFill>
          <a:blip r:embed="rId6" r:link="rId5"/>
          <a:stretch>
            <a:fillRect/>
          </a:stretch>
        </p:blipFill>
        <p:spPr>
          <a:xfrm>
            <a:off x="2955925" y="4665663"/>
            <a:ext cx="2000250" cy="15033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38" name="矩形 4"/>
          <p:cNvSpPr/>
          <p:nvPr/>
        </p:nvSpPr>
        <p:spPr>
          <a:xfrm>
            <a:off x="6961188" y="3198813"/>
            <a:ext cx="49212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吸</a:t>
            </a:r>
            <a:endParaRPr lang="zh-CN" altLang="en-US" sz="2400"/>
          </a:p>
        </p:txBody>
      </p:sp>
      <p:sp>
        <p:nvSpPr>
          <p:cNvPr id="13339" name="矩形 5"/>
          <p:cNvSpPr/>
          <p:nvPr/>
        </p:nvSpPr>
        <p:spPr>
          <a:xfrm>
            <a:off x="6386513" y="3783013"/>
            <a:ext cx="8001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升高</a:t>
            </a:r>
            <a:endParaRPr lang="zh-CN" altLang="en-US" sz="2400"/>
          </a:p>
        </p:txBody>
      </p:sp>
      <p:sp>
        <p:nvSpPr>
          <p:cNvPr id="13340" name="矩形 6"/>
          <p:cNvSpPr/>
          <p:nvPr/>
        </p:nvSpPr>
        <p:spPr>
          <a:xfrm>
            <a:off x="6872288" y="4930775"/>
            <a:ext cx="49212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放</a:t>
            </a:r>
            <a:endParaRPr lang="zh-CN" altLang="en-US" sz="2400"/>
          </a:p>
        </p:txBody>
      </p:sp>
      <p:sp>
        <p:nvSpPr>
          <p:cNvPr id="13341" name="矩形 7"/>
          <p:cNvSpPr/>
          <p:nvPr/>
        </p:nvSpPr>
        <p:spPr>
          <a:xfrm>
            <a:off x="6327775" y="5467350"/>
            <a:ext cx="800100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下降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38" grpId="0"/>
      <p:bldP spid="13339" grpId="0"/>
      <p:bldP spid="13340" grpId="0"/>
      <p:bldP spid="133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339" name="标题 2"/>
          <p:cNvSpPr>
            <a:spLocks noGrp="1"/>
          </p:cNvSpPr>
          <p:nvPr>
            <p:ph type="title" idx="4294967295"/>
          </p:nvPr>
        </p:nvSpPr>
        <p:spPr>
          <a:xfrm>
            <a:off x="582613" y="14795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注意：</a:t>
            </a:r>
            <a:r>
              <a:rPr lang="en-US" altLang="zh-CN" sz="2800"/>
              <a:t>①</a:t>
            </a:r>
            <a:r>
              <a:rPr lang="zh-CN" altLang="zh-CN" sz="2800"/>
              <a:t>同一晶体，熔点等于凝固点．即锡的熔点</a:t>
            </a:r>
            <a:r>
              <a:rPr lang="en-US" altLang="zh-CN" sz="2800"/>
              <a:t>230 ℃</a:t>
            </a:r>
            <a:r>
              <a:rPr lang="zh-CN" altLang="zh-CN" sz="2800"/>
              <a:t>，凝固点是</a:t>
            </a:r>
            <a:r>
              <a:rPr lang="zh-CN" altLang="zh-CN" sz="2800" u="sng"/>
              <a:t>　　　　　</a:t>
            </a:r>
            <a:r>
              <a:rPr lang="en-US" altLang="zh-CN" sz="2800"/>
              <a:t>℃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晶体熔化条件：</a:t>
            </a:r>
            <a:r>
              <a:rPr lang="zh-CN" altLang="zh-CN" sz="2800" u="sng"/>
              <a:t>　　　　　　</a:t>
            </a:r>
            <a:r>
              <a:rPr lang="zh-CN" altLang="zh-CN" sz="2800"/>
              <a:t>；</a:t>
            </a:r>
            <a:r>
              <a:rPr lang="zh-CN" altLang="zh-CN" sz="2800" u="sng"/>
              <a:t>　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处于熔点可能为</a:t>
            </a:r>
            <a:r>
              <a:rPr lang="zh-CN" altLang="zh-CN" sz="2800" u="sng"/>
              <a:t>　　　　　</a:t>
            </a:r>
            <a:r>
              <a:rPr lang="zh-CN" altLang="zh-CN" sz="2800"/>
              <a:t>态、</a:t>
            </a:r>
            <a:r>
              <a:rPr lang="zh-CN" altLang="zh-CN" sz="2800" u="sng"/>
              <a:t>　　　　　</a:t>
            </a:r>
            <a:r>
              <a:rPr lang="zh-CN" altLang="zh-CN" sz="2800"/>
              <a:t>态、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态．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4340" name="矩形 3"/>
          <p:cNvSpPr/>
          <p:nvPr/>
        </p:nvSpPr>
        <p:spPr>
          <a:xfrm>
            <a:off x="3922713" y="2228850"/>
            <a:ext cx="7239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230</a:t>
            </a:r>
            <a:endParaRPr lang="zh-CN" altLang="en-US" sz="2800"/>
          </a:p>
        </p:txBody>
      </p:sp>
      <p:sp>
        <p:nvSpPr>
          <p:cNvPr id="14341" name="矩形 4"/>
          <p:cNvSpPr/>
          <p:nvPr/>
        </p:nvSpPr>
        <p:spPr>
          <a:xfrm>
            <a:off x="3725863" y="2820988"/>
            <a:ext cx="19796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达到熔点　</a:t>
            </a:r>
            <a:endParaRPr lang="zh-CN" altLang="en-US" sz="2800"/>
          </a:p>
        </p:txBody>
      </p:sp>
      <p:sp>
        <p:nvSpPr>
          <p:cNvPr id="14342" name="矩形 5"/>
          <p:cNvSpPr/>
          <p:nvPr/>
        </p:nvSpPr>
        <p:spPr>
          <a:xfrm>
            <a:off x="6273800" y="2817813"/>
            <a:ext cx="197961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继续吸热　</a:t>
            </a:r>
            <a:endParaRPr lang="zh-CN" altLang="en-US" sz="2800"/>
          </a:p>
        </p:txBody>
      </p:sp>
      <p:sp>
        <p:nvSpPr>
          <p:cNvPr id="14343" name="矩形 6"/>
          <p:cNvSpPr/>
          <p:nvPr/>
        </p:nvSpPr>
        <p:spPr>
          <a:xfrm>
            <a:off x="3741738" y="3462338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固</a:t>
            </a:r>
            <a:endParaRPr lang="zh-CN" altLang="en-US" sz="2800"/>
          </a:p>
        </p:txBody>
      </p:sp>
      <p:sp>
        <p:nvSpPr>
          <p:cNvPr id="14344" name="矩形 7"/>
          <p:cNvSpPr/>
          <p:nvPr/>
        </p:nvSpPr>
        <p:spPr>
          <a:xfrm>
            <a:off x="5781675" y="3462338"/>
            <a:ext cx="19796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固液共存　</a:t>
            </a:r>
            <a:endParaRPr lang="zh-CN" altLang="en-US" sz="2800"/>
          </a:p>
        </p:txBody>
      </p:sp>
      <p:sp>
        <p:nvSpPr>
          <p:cNvPr id="14345" name="矩形 8"/>
          <p:cNvSpPr/>
          <p:nvPr/>
        </p:nvSpPr>
        <p:spPr>
          <a:xfrm>
            <a:off x="1160463" y="4105275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液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14341" grpId="0"/>
      <p:bldP spid="14342" grpId="0"/>
      <p:bldP spid="14343" grpId="0"/>
      <p:bldP spid="14344" grpId="0"/>
      <p:bldP spid="1434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363" name="标题 2"/>
          <p:cNvSpPr>
            <a:spLocks noGrp="1"/>
          </p:cNvSpPr>
          <p:nvPr>
            <p:ph type="title" idx="4294967295"/>
          </p:nvPr>
        </p:nvSpPr>
        <p:spPr>
          <a:xfrm>
            <a:off x="508000" y="13446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汽化：（</a:t>
            </a:r>
            <a:r>
              <a:rPr lang="en-US" altLang="zh-CN" sz="2800"/>
              <a:t>1</a:t>
            </a:r>
            <a:r>
              <a:rPr lang="zh-CN" altLang="zh-CN" sz="2800"/>
              <a:t>）蒸发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/>
              <a:t>定义：在任何温度下都能发生，且只在液体表面发生的缓慢的汽化现象；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影响蒸发的因素：</a:t>
            </a:r>
            <a:r>
              <a:rPr lang="en-US" altLang="zh-CN" sz="2800" i="1"/>
              <a:t>a</a:t>
            </a:r>
            <a:r>
              <a:rPr lang="en-US" altLang="zh-CN" sz="2800"/>
              <a:t>.</a:t>
            </a:r>
            <a:r>
              <a:rPr lang="zh-CN" altLang="zh-CN" sz="2800"/>
              <a:t>液体的</a:t>
            </a:r>
            <a:r>
              <a:rPr lang="zh-CN" altLang="zh-CN" sz="2800" u="sng"/>
              <a:t>　　　　　</a:t>
            </a:r>
            <a:r>
              <a:rPr lang="zh-CN" altLang="zh-CN" sz="2800"/>
              <a:t>；</a:t>
            </a:r>
            <a:r>
              <a:rPr lang="en-US" altLang="zh-CN" sz="2800" i="1"/>
              <a:t>b</a:t>
            </a:r>
            <a:r>
              <a:rPr lang="en-US" altLang="zh-CN" sz="2800"/>
              <a:t>.</a:t>
            </a:r>
            <a:r>
              <a:rPr lang="zh-CN" altLang="zh-CN" sz="2800"/>
              <a:t>液体的</a:t>
            </a:r>
            <a:r>
              <a:rPr lang="zh-CN" altLang="zh-CN" sz="2800" u="sng"/>
              <a:t>　　　　　</a:t>
            </a:r>
            <a:r>
              <a:rPr lang="zh-CN" altLang="zh-CN" sz="2800"/>
              <a:t>；</a:t>
            </a:r>
            <a:r>
              <a:rPr lang="en-US" altLang="zh-CN" sz="2800" i="1"/>
              <a:t>c</a:t>
            </a:r>
            <a:r>
              <a:rPr lang="en-US" altLang="zh-CN" sz="2800"/>
              <a:t>.</a:t>
            </a:r>
            <a:r>
              <a:rPr lang="zh-CN" altLang="zh-CN" sz="2800"/>
              <a:t>液体表面的</a:t>
            </a:r>
            <a:r>
              <a:rPr lang="zh-CN" altLang="zh-CN" sz="2800" u="sng"/>
              <a:t>　　　</a:t>
            </a:r>
            <a:r>
              <a:rPr lang="en-US" altLang="zh-CN" sz="2800" u="sng"/>
              <a:t>              </a:t>
            </a:r>
            <a:r>
              <a:rPr lang="zh-CN" altLang="zh-CN" sz="2800" u="sng"/>
              <a:t>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5364" name="矩形 3"/>
          <p:cNvSpPr/>
          <p:nvPr/>
        </p:nvSpPr>
        <p:spPr>
          <a:xfrm>
            <a:off x="5537200" y="3343275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温度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5365" name="矩形 4"/>
          <p:cNvSpPr/>
          <p:nvPr/>
        </p:nvSpPr>
        <p:spPr>
          <a:xfrm>
            <a:off x="1163638" y="3959225"/>
            <a:ext cx="12620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表面积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5366" name="矩形 5"/>
          <p:cNvSpPr/>
          <p:nvPr/>
        </p:nvSpPr>
        <p:spPr>
          <a:xfrm>
            <a:off x="5449888" y="3959225"/>
            <a:ext cx="23383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空气流动速度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/>
      <p:bldP spid="1536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387" name="标题 2"/>
          <p:cNvSpPr>
            <a:spLocks noGrp="1"/>
          </p:cNvSpPr>
          <p:nvPr>
            <p:ph type="title" idx="4294967295"/>
          </p:nvPr>
        </p:nvSpPr>
        <p:spPr>
          <a:xfrm>
            <a:off x="500063" y="13747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）沸腾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/>
              <a:t>定义：在一定温度下（沸点），在液体表面和内部同时发生的剧烈的汽化现象；</a:t>
            </a:r>
            <a:br>
              <a:rPr lang="zh-CN" altLang="zh-CN" sz="2800"/>
            </a:br>
            <a:r>
              <a:rPr lang="en-US" altLang="zh-CN" sz="2800"/>
              <a:t> ②</a:t>
            </a:r>
            <a:r>
              <a:rPr lang="zh-CN" altLang="zh-CN" sz="2800"/>
              <a:t>条件：</a:t>
            </a:r>
            <a:r>
              <a:rPr lang="zh-CN" altLang="zh-CN" sz="2800" u="sng"/>
              <a:t>　　　　　</a:t>
            </a:r>
            <a:r>
              <a:rPr lang="en-US" altLang="zh-CN" sz="2800" u="sng"/>
              <a:t>           </a:t>
            </a:r>
            <a:r>
              <a:rPr lang="zh-CN" altLang="zh-CN" sz="2800" u="sng"/>
              <a:t>　</a:t>
            </a:r>
            <a:r>
              <a:rPr lang="zh-CN" altLang="zh-CN" sz="2800"/>
              <a:t>；</a:t>
            </a:r>
            <a:r>
              <a:rPr lang="zh-CN" altLang="zh-CN" sz="2800" u="sng"/>
              <a:t>　　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 ③</a:t>
            </a:r>
            <a:r>
              <a:rPr lang="zh-CN" altLang="zh-CN" sz="2800"/>
              <a:t>沸点：液体沸腾时的温度；沸点与气压有关，气压高，沸点高．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6388" name="矩形 1"/>
          <p:cNvSpPr/>
          <p:nvPr/>
        </p:nvSpPr>
        <p:spPr>
          <a:xfrm>
            <a:off x="5992813" y="3373438"/>
            <a:ext cx="16224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继续吸热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16389" name="矩形 3"/>
          <p:cNvSpPr/>
          <p:nvPr/>
        </p:nvSpPr>
        <p:spPr>
          <a:xfrm>
            <a:off x="2811463" y="3352800"/>
            <a:ext cx="19796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达到沸点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  <p:bldP spid="1638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11" name="标题 2"/>
          <p:cNvSpPr>
            <a:spLocks noGrp="1"/>
          </p:cNvSpPr>
          <p:nvPr>
            <p:ph type="title" idx="4294967295"/>
          </p:nvPr>
        </p:nvSpPr>
        <p:spPr>
          <a:xfrm>
            <a:off x="508000" y="121920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液化：（</a:t>
            </a:r>
            <a:r>
              <a:rPr lang="en-US" altLang="zh-CN" sz="2800"/>
              <a:t>1</a:t>
            </a:r>
            <a:r>
              <a:rPr lang="zh-CN" altLang="zh-CN" sz="2800"/>
              <a:t>）方法：</a:t>
            </a:r>
            <a:r>
              <a:rPr lang="zh-CN" altLang="zh-CN" sz="2800" u="sng"/>
              <a:t>　</a:t>
            </a:r>
            <a:r>
              <a:rPr lang="en-US" altLang="zh-CN" sz="2800" u="sng"/>
              <a:t>        </a:t>
            </a:r>
            <a:r>
              <a:rPr lang="zh-CN" altLang="zh-CN" sz="2800" u="sng"/>
              <a:t>　</a:t>
            </a:r>
            <a:r>
              <a:rPr lang="en-US" altLang="zh-CN" sz="2800" u="sng"/>
              <a:t>   </a:t>
            </a:r>
            <a:r>
              <a:rPr lang="zh-CN" altLang="zh-CN" sz="2800" u="sng"/>
              <a:t>　</a:t>
            </a:r>
            <a:r>
              <a:rPr lang="zh-CN" altLang="zh-CN" sz="2800"/>
              <a:t>；</a:t>
            </a:r>
            <a:r>
              <a:rPr lang="en-US" altLang="zh-CN" sz="2800" u="sng"/>
              <a:t>                         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）现象：露水、雾、</a:t>
            </a:r>
            <a:r>
              <a:rPr lang="en-US" altLang="zh-CN" sz="2800"/>
              <a:t>“</a:t>
            </a:r>
            <a:r>
              <a:rPr lang="zh-CN" altLang="zh-CN" sz="2800"/>
              <a:t>白气</a:t>
            </a:r>
            <a:r>
              <a:rPr lang="en-US" altLang="zh-CN" sz="2800"/>
              <a:t>”</a:t>
            </a:r>
            <a:r>
              <a:rPr lang="zh-CN" altLang="zh-CN" sz="2800"/>
              <a:t>等（</a:t>
            </a:r>
            <a:r>
              <a:rPr lang="en-US" altLang="zh-CN" sz="2800"/>
              <a:t>“</a:t>
            </a:r>
            <a:r>
              <a:rPr lang="zh-CN" altLang="zh-CN" sz="2800"/>
              <a:t>白气</a:t>
            </a:r>
            <a:r>
              <a:rPr lang="en-US" altLang="zh-CN" sz="2800"/>
              <a:t>”</a:t>
            </a:r>
            <a:r>
              <a:rPr lang="zh-CN" altLang="zh-CN" sz="2800"/>
              <a:t>是热水蒸气遇冷液化形成的小水珠）</a:t>
            </a:r>
            <a:br>
              <a:rPr lang="zh-CN" altLang="zh-CN" sz="2800"/>
            </a:br>
            <a:r>
              <a:rPr lang="en-US" altLang="zh-CN" sz="2800"/>
              <a:t>4.</a:t>
            </a:r>
            <a:r>
              <a:rPr lang="zh-CN" altLang="zh-CN" sz="2800"/>
              <a:t>升华现象：灯丝变细，冰冻的衣服变干，碘升华，制造舞台效果中的干冰升华等．</a:t>
            </a:r>
            <a:br>
              <a:rPr lang="zh-CN" altLang="zh-CN" sz="2800"/>
            </a:br>
            <a:r>
              <a:rPr lang="zh-CN" altLang="zh-CN" sz="2800"/>
              <a:t>凝华现象：雪、霜、雾凇，灯泡变黑，冬天窗户内侧形成的“冰花”（冰花形成在室内玻璃）等．</a:t>
            </a:r>
            <a:endParaRPr lang="zh-CN" altLang="en-US" sz="2800"/>
          </a:p>
        </p:txBody>
      </p:sp>
      <p:sp>
        <p:nvSpPr>
          <p:cNvPr id="17412" name="矩形 1"/>
          <p:cNvSpPr/>
          <p:nvPr/>
        </p:nvSpPr>
        <p:spPr>
          <a:xfrm>
            <a:off x="6370638" y="1277938"/>
            <a:ext cx="162083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压缩体积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7413" name="矩形 3"/>
          <p:cNvSpPr/>
          <p:nvPr/>
        </p:nvSpPr>
        <p:spPr>
          <a:xfrm>
            <a:off x="3803650" y="1277938"/>
            <a:ext cx="197961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降低温度　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2" grpId="0"/>
      <p:bldP spid="174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一　  温度和温度计　 </a:t>
            </a:r>
            <a:br>
              <a:rPr lang="en-US" altLang="zh-CN" sz="2800"/>
            </a:br>
            <a:r>
              <a:rPr lang="en-US" altLang="zh-CN" sz="2800"/>
              <a:t>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广元）学校在预防新冠肺炎期间，要求对每位师生进行体温检测．下列说法正确的是（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．体温计的量程是</a:t>
            </a:r>
            <a:r>
              <a:rPr lang="en-US" altLang="zh-CN" sz="2800"/>
              <a:t>35 ℃</a:t>
            </a:r>
            <a:r>
              <a:rPr lang="zh-CN" altLang="zh-CN" sz="2800"/>
              <a:t>～</a:t>
            </a:r>
            <a:r>
              <a:rPr lang="en-US" altLang="zh-CN" sz="2800"/>
              <a:t>45 ℃                            B</a:t>
            </a:r>
            <a:r>
              <a:rPr lang="zh-CN" altLang="zh-CN" sz="2800"/>
              <a:t>．体温计的分度值是</a:t>
            </a:r>
            <a:r>
              <a:rPr lang="en-US" altLang="zh-CN" sz="2800"/>
              <a:t>1 ℃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．检测某同学体温是</a:t>
            </a:r>
            <a:r>
              <a:rPr lang="en-US" altLang="zh-CN" sz="2800"/>
              <a:t>36.8 ℃</a:t>
            </a:r>
            <a:r>
              <a:rPr lang="zh-CN" altLang="zh-CN" sz="2800"/>
              <a:t>，该同学体温正常</a:t>
            </a:r>
            <a:r>
              <a:rPr lang="en-US" altLang="zh-CN" sz="2800"/>
              <a:t>                D</a:t>
            </a:r>
            <a:r>
              <a:rPr lang="zh-CN" altLang="zh-CN" sz="2800"/>
              <a:t>．冰水混合物的温度一定为</a:t>
            </a:r>
            <a:r>
              <a:rPr lang="en-US" altLang="zh-CN" sz="2800"/>
              <a:t>0 ℃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843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938" y="1697038"/>
            <a:ext cx="792162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6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437" name="矩形 4"/>
          <p:cNvSpPr/>
          <p:nvPr/>
        </p:nvSpPr>
        <p:spPr>
          <a:xfrm>
            <a:off x="1033463" y="2844800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459" name="标题 2"/>
          <p:cNvSpPr>
            <a:spLocks noGrp="1"/>
          </p:cNvSpPr>
          <p:nvPr>
            <p:ph type="title" idx="4294967295"/>
          </p:nvPr>
        </p:nvSpPr>
        <p:spPr>
          <a:xfrm>
            <a:off x="587375" y="1747838"/>
            <a:ext cx="8128000" cy="33623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【点拔】人体正常体温约</a:t>
            </a:r>
            <a:r>
              <a:rPr lang="en-US" altLang="zh-CN" sz="2800"/>
              <a:t>37 ℃</a:t>
            </a:r>
            <a:r>
              <a:rPr lang="zh-CN" altLang="zh-CN" sz="2800"/>
              <a:t>；体温计的量程</a:t>
            </a:r>
            <a:r>
              <a:rPr lang="en-US" altLang="zh-CN" sz="2800"/>
              <a:t>35</a:t>
            </a:r>
            <a:r>
              <a:rPr lang="zh-CN" altLang="zh-CN" sz="2800"/>
              <a:t>～</a:t>
            </a:r>
            <a:r>
              <a:rPr lang="en-US" altLang="zh-CN" sz="2800"/>
              <a:t>42 ℃</a:t>
            </a:r>
            <a:r>
              <a:rPr lang="zh-CN" altLang="zh-CN" sz="2800"/>
              <a:t>，分度值</a:t>
            </a:r>
            <a:r>
              <a:rPr lang="en-US" altLang="zh-CN" sz="2800"/>
              <a:t>0.1 ℃</a:t>
            </a:r>
            <a:r>
              <a:rPr lang="zh-CN" altLang="zh-CN" sz="2800"/>
              <a:t>；体温计实验前要甩一下，否则只升不降；体温计可离开人体读数．在</a:t>
            </a:r>
            <a:r>
              <a:rPr lang="en-US" altLang="zh-CN" sz="2800"/>
              <a:t>1</a:t>
            </a:r>
            <a:r>
              <a:rPr lang="zh-CN" altLang="zh-CN" sz="2800"/>
              <a:t>个标准大气压下，冰水混合物的温度是</a:t>
            </a:r>
            <a:r>
              <a:rPr lang="en-US" altLang="zh-CN" sz="2800"/>
              <a:t>0 ℃</a:t>
            </a:r>
            <a:r>
              <a:rPr lang="zh-CN" altLang="zh-CN" sz="2800"/>
              <a:t>；沸水温度是</a:t>
            </a:r>
            <a:r>
              <a:rPr lang="en-US" altLang="zh-CN" sz="2800"/>
              <a:t>100 ℃.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标题 2"/>
          <p:cNvSpPr>
            <a:spLocks noGrp="1"/>
          </p:cNvSpPr>
          <p:nvPr>
            <p:ph type="title" idx="4294967295"/>
          </p:nvPr>
        </p:nvSpPr>
        <p:spPr>
          <a:xfrm>
            <a:off x="500063" y="11525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    </a:t>
            </a:r>
            <a:r>
              <a:rPr lang="zh-CN" altLang="zh-CN" sz="2800"/>
              <a:t>实验室用温度计根据液体的</a:t>
            </a:r>
            <a:r>
              <a:rPr lang="zh-CN" altLang="zh-CN" sz="2800" u="sng"/>
              <a:t>　　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　　　　</a:t>
            </a:r>
            <a:r>
              <a:rPr lang="zh-CN" altLang="zh-CN" sz="2800"/>
              <a:t>原理工作；利用图</a:t>
            </a:r>
            <a:r>
              <a:rPr lang="en-US" altLang="zh-CN" sz="2800"/>
              <a:t>1</a:t>
            </a:r>
            <a:r>
              <a:rPr lang="zh-CN" altLang="zh-CN" sz="2800"/>
              <a:t>测量水的温度时，操作错误之处：</a:t>
            </a:r>
            <a:r>
              <a:rPr lang="zh-CN" altLang="zh-CN" sz="2800" u="sng"/>
              <a:t>　　　　　　　　　　</a:t>
            </a:r>
            <a:r>
              <a:rPr lang="zh-CN" altLang="zh-CN" sz="2800"/>
              <a:t>．甲、乙、丙三位同学按图</a:t>
            </a:r>
            <a:r>
              <a:rPr lang="en-US" altLang="zh-CN" sz="2800"/>
              <a:t>2</a:t>
            </a:r>
            <a:r>
              <a:rPr lang="zh-CN" altLang="zh-CN" sz="2800"/>
              <a:t>所示方法读数，正确的是</a:t>
            </a:r>
            <a:r>
              <a:rPr lang="zh-CN" altLang="zh-CN" sz="2800" u="sng"/>
              <a:t>　　　　　</a:t>
            </a:r>
            <a:r>
              <a:rPr lang="zh-CN" altLang="zh-CN" sz="2800"/>
              <a:t>，水的温度是</a:t>
            </a:r>
            <a:r>
              <a:rPr lang="zh-CN" altLang="zh-CN" sz="2800" u="sng"/>
              <a:t>　　　　　</a:t>
            </a:r>
            <a:r>
              <a:rPr lang="en-US" altLang="zh-CN" sz="2800"/>
              <a:t>℃.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048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488" y="1319213"/>
            <a:ext cx="1323975" cy="4873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4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0485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4175" y="3836988"/>
            <a:ext cx="3381375" cy="19383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6" name="矩形 3"/>
          <p:cNvSpPr/>
          <p:nvPr/>
        </p:nvSpPr>
        <p:spPr>
          <a:xfrm>
            <a:off x="2216150" y="3816350"/>
            <a:ext cx="5429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42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20487" name="矩形 4"/>
          <p:cNvSpPr/>
          <p:nvPr/>
        </p:nvSpPr>
        <p:spPr>
          <a:xfrm>
            <a:off x="6662738" y="1220788"/>
            <a:ext cx="162083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热胀冷缩</a:t>
            </a:r>
            <a:endParaRPr lang="zh-CN" altLang="en-US" sz="2800"/>
          </a:p>
        </p:txBody>
      </p:sp>
      <p:sp>
        <p:nvSpPr>
          <p:cNvPr id="20488" name="矩形 6"/>
          <p:cNvSpPr/>
          <p:nvPr/>
        </p:nvSpPr>
        <p:spPr>
          <a:xfrm>
            <a:off x="1622425" y="2474913"/>
            <a:ext cx="34163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玻璃泡碰到容器底　</a:t>
            </a:r>
            <a:endParaRPr lang="zh-CN" altLang="en-US" sz="2800"/>
          </a:p>
        </p:txBody>
      </p:sp>
      <p:sp>
        <p:nvSpPr>
          <p:cNvPr id="20489" name="矩形 8"/>
          <p:cNvSpPr/>
          <p:nvPr/>
        </p:nvSpPr>
        <p:spPr>
          <a:xfrm>
            <a:off x="6035675" y="3136900"/>
            <a:ext cx="5445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乙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6" grpId="0"/>
      <p:bldP spid="20487" grpId="0"/>
      <p:bldP spid="20488" grpId="0"/>
      <p:bldP spid="2048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标题 6"/>
          <p:cNvSpPr>
            <a:spLocks noGrp="1"/>
          </p:cNvSpPr>
          <p:nvPr>
            <p:ph type="title" idx="4294967295"/>
          </p:nvPr>
        </p:nvSpPr>
        <p:spPr>
          <a:xfrm>
            <a:off x="508000" y="655638"/>
            <a:ext cx="827722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二　  物态变化的现象分类　 </a:t>
            </a:r>
            <a:br>
              <a:rPr lang="en-US" altLang="zh-CN" sz="2800"/>
            </a:br>
            <a:r>
              <a:rPr lang="en-US" altLang="zh-CN" sz="2800"/>
              <a:t>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枣庄）固态、液态和气态是物质常见的三种状态，某物质通过放热、吸热在甲、乙、丙三种物态之间转化，如下图所示，下列说法正确的是（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甲为固态，由甲到乙是凝华过程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．乙为液态，由乙到丙是汽化过程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．丙为气态，由丙到甲是液化过程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．丙为液态，由乙到丙是熔化过程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1507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288" y="1495425"/>
            <a:ext cx="790575" cy="395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0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1509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7138" y="3429000"/>
            <a:ext cx="2346325" cy="17589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10" name="矩形 10"/>
          <p:cNvSpPr/>
          <p:nvPr/>
        </p:nvSpPr>
        <p:spPr>
          <a:xfrm>
            <a:off x="1439863" y="3335338"/>
            <a:ext cx="458787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31" name="标题 3"/>
          <p:cNvSpPr>
            <a:spLocks noGrp="1"/>
          </p:cNvSpPr>
          <p:nvPr>
            <p:ph type="title" idx="4294967295"/>
          </p:nvPr>
        </p:nvSpPr>
        <p:spPr>
          <a:xfrm>
            <a:off x="508000" y="776288"/>
            <a:ext cx="8145463" cy="5624512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3900"/>
              </a:lnSpc>
            </a:pPr>
            <a:r>
              <a:rPr lang="zh-CN" altLang="zh-CN" sz="2600"/>
              <a:t>【点拔】熔化过程：固态</a:t>
            </a:r>
            <a:r>
              <a:rPr lang="en-US" altLang="zh-CN" sz="2600"/>
              <a:t>——</a:t>
            </a:r>
            <a:r>
              <a:rPr lang="zh-CN" altLang="zh-CN" sz="2600"/>
              <a:t>液态，吸热，如：冰雪消融；</a:t>
            </a:r>
            <a:br>
              <a:rPr lang="zh-CN" altLang="zh-CN" sz="2600"/>
            </a:br>
            <a:r>
              <a:rPr lang="zh-CN" altLang="zh-CN" sz="2600"/>
              <a:t>凝固过程：液态</a:t>
            </a:r>
            <a:r>
              <a:rPr lang="en-US" altLang="zh-CN" sz="2600"/>
              <a:t>——</a:t>
            </a:r>
            <a:r>
              <a:rPr lang="zh-CN" altLang="zh-CN" sz="2600"/>
              <a:t>固态，放热，如：水结冰；</a:t>
            </a:r>
            <a:br>
              <a:rPr lang="zh-CN" altLang="zh-CN" sz="2600"/>
            </a:br>
            <a:r>
              <a:rPr lang="zh-CN" altLang="zh-CN" sz="2600"/>
              <a:t>汽化过程：液态</a:t>
            </a:r>
            <a:r>
              <a:rPr lang="en-US" altLang="zh-CN" sz="2600"/>
              <a:t>——</a:t>
            </a:r>
            <a:r>
              <a:rPr lang="zh-CN" altLang="zh-CN" sz="2600"/>
              <a:t>气态，吸热，如：湿衣服变干、雾散了；</a:t>
            </a:r>
            <a:br>
              <a:rPr lang="zh-CN" altLang="zh-CN" sz="2600"/>
            </a:br>
            <a:r>
              <a:rPr lang="zh-CN" altLang="zh-CN" sz="2600"/>
              <a:t>液化过程：气态</a:t>
            </a:r>
            <a:r>
              <a:rPr lang="en-US" altLang="zh-CN" sz="2600"/>
              <a:t>——</a:t>
            </a:r>
            <a:r>
              <a:rPr lang="zh-CN" altLang="zh-CN" sz="2600"/>
              <a:t>液体，放热，如：白气、白雾、露水、</a:t>
            </a:r>
            <a:r>
              <a:rPr lang="en-US" altLang="zh-CN" sz="2600"/>
              <a:t>“</a:t>
            </a:r>
            <a:r>
              <a:rPr lang="zh-CN" altLang="zh-CN" sz="2600"/>
              <a:t>出汗</a:t>
            </a:r>
            <a:r>
              <a:rPr lang="en-US" altLang="zh-CN" sz="2600"/>
              <a:t>”</a:t>
            </a:r>
            <a:r>
              <a:rPr lang="zh-CN" altLang="zh-CN" sz="2600"/>
              <a:t>等；</a:t>
            </a:r>
            <a:br>
              <a:rPr lang="zh-CN" altLang="zh-CN" sz="2600"/>
            </a:br>
            <a:r>
              <a:rPr lang="zh-CN" altLang="zh-CN" sz="2600"/>
              <a:t>升华过程：固态</a:t>
            </a:r>
            <a:r>
              <a:rPr lang="en-US" altLang="zh-CN" sz="2600"/>
              <a:t>——</a:t>
            </a:r>
            <a:r>
              <a:rPr lang="zh-CN" altLang="zh-CN" sz="2600"/>
              <a:t>气态，吸热，如：干冰、碘、樟脑丸、灯丝变细、冰冻的衣服变干等；</a:t>
            </a:r>
            <a:br>
              <a:rPr lang="zh-CN" altLang="zh-CN" sz="2600"/>
            </a:br>
            <a:r>
              <a:rPr lang="zh-CN" altLang="zh-CN" sz="2600"/>
              <a:t>凝华过程：气态</a:t>
            </a:r>
            <a:r>
              <a:rPr lang="en-US" altLang="zh-CN" sz="2600"/>
              <a:t>——</a:t>
            </a:r>
            <a:r>
              <a:rPr lang="zh-CN" altLang="zh-CN" sz="2600"/>
              <a:t>固态，放热，如：霜、雪、雾凇、窗台的冰花等．</a:t>
            </a:r>
            <a:br>
              <a:rPr lang="zh-CN" altLang="zh-CN" sz="2600"/>
            </a:br>
            <a:endParaRPr lang="zh-CN" altLang="en-US" sz="2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标题 4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en-US" altLang="zh-CN" sz="2800"/>
              <a:t>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丹东）下列说法正确的是（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．从冰箱拿出的雪糕包装袋上的</a:t>
            </a:r>
            <a:r>
              <a:rPr lang="en-US" altLang="zh-CN" sz="2800"/>
              <a:t>“</a:t>
            </a:r>
            <a:r>
              <a:rPr lang="zh-CN" altLang="zh-CN" sz="2800"/>
              <a:t>白霜</a:t>
            </a:r>
            <a:r>
              <a:rPr lang="en-US" altLang="zh-CN" sz="2800"/>
              <a:t>”</a:t>
            </a:r>
            <a:r>
              <a:rPr lang="zh-CN" altLang="zh-CN" sz="2800"/>
              <a:t>是水凝固形成的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．可以用冰袋给发烧的病人降温，主要是利用冰熔化时吸热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．夏天，将皮肤润湿会感到凉快，主要是利用水蒸发时放热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．可以利用干冰人工增雨，主要是因为干冰能迅速升华放热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355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938" y="960438"/>
            <a:ext cx="1339850" cy="495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6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3557" name="矩形 9"/>
          <p:cNvSpPr/>
          <p:nvPr/>
        </p:nvSpPr>
        <p:spPr>
          <a:xfrm>
            <a:off x="7443788" y="915988"/>
            <a:ext cx="458787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标题 1"/>
          <p:cNvSpPr>
            <a:spLocks noGrp="1"/>
          </p:cNvSpPr>
          <p:nvPr>
            <p:ph type="title" idx="4294967295"/>
          </p:nvPr>
        </p:nvSpPr>
        <p:spPr>
          <a:xfrm>
            <a:off x="500063" y="11620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三　  熔化和凝固图像　 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泰安）某晶体熔化时温度随时间变化的图象如右图所示，下列判断正确的是（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．第</a:t>
            </a:r>
            <a:r>
              <a:rPr lang="en-US" altLang="zh-CN" sz="2800"/>
              <a:t>5 </a:t>
            </a:r>
            <a:r>
              <a:rPr lang="en-US" altLang="zh-CN" sz="2800" i="1"/>
              <a:t>min</a:t>
            </a:r>
            <a:r>
              <a:rPr lang="zh-CN" altLang="zh-CN" sz="2800"/>
              <a:t>，晶体开始熔化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．晶体熔化过程持续</a:t>
            </a:r>
            <a:r>
              <a:rPr lang="en-US" altLang="zh-CN" sz="2800"/>
              <a:t>20 </a:t>
            </a:r>
            <a:r>
              <a:rPr lang="en-US" altLang="zh-CN" sz="2800" i="1"/>
              <a:t>min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．晶体在熔化过程中不吸收热量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．晶体的熔点是</a:t>
            </a:r>
            <a:r>
              <a:rPr lang="en-US" altLang="zh-CN" sz="2800"/>
              <a:t>80 ℃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4579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288" y="1978025"/>
            <a:ext cx="790575" cy="395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0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4581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3438" y="3352800"/>
            <a:ext cx="2887662" cy="15986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2" name="矩形 8"/>
          <p:cNvSpPr/>
          <p:nvPr/>
        </p:nvSpPr>
        <p:spPr>
          <a:xfrm>
            <a:off x="7116763" y="2513013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8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5603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52863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【点拔】（</a:t>
            </a:r>
            <a:r>
              <a:rPr lang="en-US" altLang="zh-CN" sz="2800"/>
              <a:t>1</a:t>
            </a:r>
            <a:r>
              <a:rPr lang="zh-CN" altLang="zh-CN" sz="2800"/>
              <a:t>）朝上表示熔化；曲线朝下表示凝固；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）曲线包含平台线的是晶体，平台线对应的温度是晶体的熔点；没有平台线的是非晶体；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）平台线对应的部分为晶体的熔化（凝固）过程，晶体处于固液共存态；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）晶体熔化是一个吸热过程，温度不变；晶体凝固是一个放热过程，温度不变．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标题 2"/>
          <p:cNvSpPr>
            <a:spLocks noGrp="1"/>
          </p:cNvSpPr>
          <p:nvPr>
            <p:ph type="title" idx="4294967295"/>
          </p:nvPr>
        </p:nvSpPr>
        <p:spPr>
          <a:xfrm>
            <a:off x="508000" y="11239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济宁）小明将一杯温水放入冰箱的冰冻室里，经过一段时间后，杯中的水发生了物态变化，下图所示中的四个图像中能正确反映这杯水的物态变化过程的是（　　）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     A                     B                      C                       D</a:t>
            </a:r>
            <a:endParaRPr lang="zh-CN" altLang="en-US" sz="2800"/>
          </a:p>
        </p:txBody>
      </p:sp>
      <p:pic>
        <p:nvPicPr>
          <p:cNvPr id="26627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1212850"/>
            <a:ext cx="1289050" cy="4746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6629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00" y="3902075"/>
            <a:ext cx="8027988" cy="1112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30" name="矩形 8"/>
          <p:cNvSpPr/>
          <p:nvPr/>
        </p:nvSpPr>
        <p:spPr>
          <a:xfrm>
            <a:off x="4292600" y="313690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3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标题 3"/>
          <p:cNvSpPr>
            <a:spLocks noGrp="1"/>
          </p:cNvSpPr>
          <p:nvPr>
            <p:ph type="title" idx="4294967295"/>
          </p:nvPr>
        </p:nvSpPr>
        <p:spPr>
          <a:xfrm>
            <a:off x="508000" y="15954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一　  晶体熔化时的温度变化规律　 </a:t>
            </a:r>
            <a:br>
              <a:rPr lang="en-US" altLang="zh-CN" sz="2800"/>
            </a:br>
            <a:r>
              <a:rPr lang="en-US" altLang="zh-CN" sz="2800"/>
              <a:t>          </a:t>
            </a:r>
            <a:r>
              <a:rPr lang="zh-CN" altLang="zh-CN" sz="2800"/>
              <a:t>在探究</a:t>
            </a:r>
            <a:r>
              <a:rPr lang="en-US" altLang="zh-CN" sz="2800"/>
              <a:t>“</a:t>
            </a:r>
            <a:r>
              <a:rPr lang="zh-CN" altLang="zh-CN" sz="2800"/>
              <a:t>某固体熔化时温度与时间关系</a:t>
            </a:r>
            <a:r>
              <a:rPr lang="en-US" altLang="zh-CN" sz="2800"/>
              <a:t>”</a:t>
            </a:r>
            <a:r>
              <a:rPr lang="zh-CN" altLang="zh-CN" sz="2800"/>
              <a:t>的实验中，实验装置如图甲所示．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7651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175" y="2432050"/>
            <a:ext cx="790575" cy="395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2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7653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0" y="928688"/>
            <a:ext cx="2667000" cy="5349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54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5050" y="3681413"/>
            <a:ext cx="4897438" cy="26225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8675" name="标题 3"/>
          <p:cNvSpPr>
            <a:spLocks noGrp="1"/>
          </p:cNvSpPr>
          <p:nvPr>
            <p:ph type="title" idx="4294967295"/>
          </p:nvPr>
        </p:nvSpPr>
        <p:spPr>
          <a:xfrm>
            <a:off x="423863" y="1316038"/>
            <a:ext cx="812641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）试管中的固体颗粒应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大一点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小一点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）实验中，使用水浴法加热固体的目的是</a:t>
            </a:r>
            <a:br>
              <a:rPr lang="en-US" altLang="zh-CN" sz="2800"/>
            </a:br>
            <a:r>
              <a:rPr lang="zh-CN" altLang="zh-CN" sz="2800" u="sng"/>
              <a:t>　　　　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）将温度计插入试管中时，温度计的液泡应全部插入固体颗粒中，不要碰到试管底或</a:t>
            </a:r>
            <a:r>
              <a:rPr lang="zh-CN" altLang="zh-CN" sz="2800" u="sng"/>
              <a:t>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8676" name="矩形 5"/>
          <p:cNvSpPr/>
          <p:nvPr/>
        </p:nvSpPr>
        <p:spPr>
          <a:xfrm>
            <a:off x="4854575" y="1384300"/>
            <a:ext cx="162083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小一点　</a:t>
            </a:r>
            <a:endParaRPr lang="zh-CN" altLang="en-US" sz="2800"/>
          </a:p>
        </p:txBody>
      </p:sp>
      <p:sp>
        <p:nvSpPr>
          <p:cNvPr id="28677" name="矩形 6"/>
          <p:cNvSpPr/>
          <p:nvPr/>
        </p:nvSpPr>
        <p:spPr>
          <a:xfrm>
            <a:off x="733425" y="3295650"/>
            <a:ext cx="269875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使固体受热均匀</a:t>
            </a:r>
            <a:endParaRPr lang="zh-CN" altLang="en-US" sz="2800"/>
          </a:p>
        </p:txBody>
      </p:sp>
      <p:sp>
        <p:nvSpPr>
          <p:cNvPr id="28678" name="矩形 7"/>
          <p:cNvSpPr/>
          <p:nvPr/>
        </p:nvSpPr>
        <p:spPr>
          <a:xfrm>
            <a:off x="6611938" y="4573588"/>
            <a:ext cx="12620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试管壁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  <p:bldP spid="28677" grpId="0"/>
      <p:bldP spid="2867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9699" name="标题 3"/>
          <p:cNvSpPr>
            <a:spLocks noGrp="1"/>
          </p:cNvSpPr>
          <p:nvPr>
            <p:ph type="title" idx="4294967295"/>
          </p:nvPr>
        </p:nvSpPr>
        <p:spPr>
          <a:xfrm>
            <a:off x="414338" y="825500"/>
            <a:ext cx="812641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）根据实验获得的信息，画出该固体熔化时温度与时间的关系图像如图乙所示，从图像中可看出，该固体是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晶体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非晶体</a:t>
            </a:r>
            <a:r>
              <a:rPr lang="en-US" altLang="zh-CN" sz="2800"/>
              <a:t>”</a:t>
            </a:r>
            <a:r>
              <a:rPr lang="zh-CN" altLang="zh-CN" sz="2800"/>
              <a:t>），熔点是</a:t>
            </a:r>
            <a:r>
              <a:rPr lang="zh-CN" altLang="zh-CN" sz="2800" u="sng"/>
              <a:t>　　　　　</a:t>
            </a:r>
            <a:r>
              <a:rPr lang="en-US" altLang="zh-CN" sz="2800"/>
              <a:t>℃.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</a:t>
            </a:r>
            <a:r>
              <a:rPr lang="en-US" altLang="zh-CN" sz="2800"/>
              <a:t>t</a:t>
            </a:r>
            <a:r>
              <a:rPr lang="en-US" altLang="zh-CN" sz="2800" baseline="-25000"/>
              <a:t>1</a:t>
            </a:r>
            <a:r>
              <a:rPr lang="zh-CN" altLang="zh-CN" sz="2800"/>
              <a:t>到</a:t>
            </a:r>
            <a:r>
              <a:rPr lang="en-US" altLang="zh-CN" sz="2800"/>
              <a:t>t</a:t>
            </a:r>
            <a:r>
              <a:rPr lang="en-US" altLang="zh-CN" sz="2800" baseline="-25000"/>
              <a:t>2</a:t>
            </a:r>
            <a:r>
              <a:rPr lang="zh-CN" altLang="zh-CN" sz="2800"/>
              <a:t>时间段该物质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吸收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不吸收</a:t>
            </a:r>
            <a:r>
              <a:rPr lang="en-US" altLang="zh-CN" sz="2800"/>
              <a:t>”</a:t>
            </a:r>
            <a:r>
              <a:rPr lang="zh-CN" altLang="zh-CN" sz="2800"/>
              <a:t>）热量，处于</a:t>
            </a:r>
            <a:r>
              <a:rPr lang="zh-CN" altLang="zh-CN" sz="2800" u="sng"/>
              <a:t>　　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固</a:t>
            </a:r>
            <a:r>
              <a:rPr lang="en-US" altLang="zh-CN" sz="2800"/>
              <a:t>”“</a:t>
            </a:r>
            <a:r>
              <a:rPr lang="zh-CN" altLang="zh-CN" sz="2800"/>
              <a:t>液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固液共存</a:t>
            </a:r>
            <a:r>
              <a:rPr lang="en-US" altLang="zh-CN" sz="2800"/>
              <a:t>”</a:t>
            </a:r>
            <a:r>
              <a:rPr lang="zh-CN" altLang="zh-CN" sz="2800"/>
              <a:t>）态．</a:t>
            </a:r>
            <a:endParaRPr lang="zh-CN" altLang="zh-CN" sz="2800"/>
          </a:p>
        </p:txBody>
      </p:sp>
      <p:sp>
        <p:nvSpPr>
          <p:cNvPr id="29700" name="标题 3"/>
          <p:cNvSpPr/>
          <p:nvPr/>
        </p:nvSpPr>
        <p:spPr>
          <a:xfrm>
            <a:off x="508000" y="4978400"/>
            <a:ext cx="8128000" cy="13017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>
              <a:lnSpc>
                <a:spcPts val="4500"/>
              </a:lnSpc>
            </a:pP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【点拔】水浴加热的优点：可以使固体受热均匀；组装器材时应遵循自下而上的顺序．</a:t>
            </a:r>
            <a:endParaRPr lang="zh-CN" altLang="zh-CN" sz="2800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29701" name="矩形 1"/>
          <p:cNvSpPr/>
          <p:nvPr/>
        </p:nvSpPr>
        <p:spPr>
          <a:xfrm>
            <a:off x="4716463" y="3717925"/>
            <a:ext cx="19304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固液共存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29702" name="矩形 5"/>
          <p:cNvSpPr/>
          <p:nvPr/>
        </p:nvSpPr>
        <p:spPr>
          <a:xfrm>
            <a:off x="3062288" y="2008188"/>
            <a:ext cx="90328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晶体</a:t>
            </a:r>
            <a:endParaRPr lang="zh-CN" altLang="en-US" sz="2800"/>
          </a:p>
        </p:txBody>
      </p:sp>
      <p:sp>
        <p:nvSpPr>
          <p:cNvPr id="29703" name="矩形 6"/>
          <p:cNvSpPr/>
          <p:nvPr/>
        </p:nvSpPr>
        <p:spPr>
          <a:xfrm>
            <a:off x="3422650" y="2605088"/>
            <a:ext cx="5429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80</a:t>
            </a:r>
            <a:endParaRPr lang="zh-CN" altLang="en-US" sz="2800"/>
          </a:p>
        </p:txBody>
      </p:sp>
      <p:sp>
        <p:nvSpPr>
          <p:cNvPr id="29704" name="矩形 7"/>
          <p:cNvSpPr/>
          <p:nvPr/>
        </p:nvSpPr>
        <p:spPr>
          <a:xfrm>
            <a:off x="4716463" y="3138488"/>
            <a:ext cx="90328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吸收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  <p:bldP spid="29701" grpId="0"/>
      <p:bldP spid="29702" grpId="0"/>
      <p:bldP spid="29703" grpId="0"/>
      <p:bldP spid="2970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723" name="标题 1"/>
          <p:cNvSpPr>
            <a:spLocks noGrp="1"/>
          </p:cNvSpPr>
          <p:nvPr>
            <p:ph type="title" idx="4294967295"/>
          </p:nvPr>
        </p:nvSpPr>
        <p:spPr>
          <a:xfrm>
            <a:off x="587375" y="9207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二　  水沸腾时的温度变化规律　 </a:t>
            </a:r>
            <a:br>
              <a:rPr lang="en-US" altLang="zh-CN" sz="2800"/>
            </a:br>
            <a:r>
              <a:rPr lang="en-US" altLang="zh-CN" sz="2800"/>
              <a:t>          </a:t>
            </a:r>
            <a:r>
              <a:rPr lang="zh-CN" altLang="zh-CN" sz="2800"/>
              <a:t>如图甲是小明小组</a:t>
            </a:r>
            <a:r>
              <a:rPr lang="en-US" altLang="zh-CN" sz="2800"/>
              <a:t>“</a:t>
            </a:r>
            <a:r>
              <a:rPr lang="zh-CN" altLang="zh-CN" sz="2800"/>
              <a:t>探究水沸腾时温度变化的特点</a:t>
            </a:r>
            <a:r>
              <a:rPr lang="en-US" altLang="zh-CN" sz="2800"/>
              <a:t>”</a:t>
            </a:r>
            <a:r>
              <a:rPr lang="zh-CN" altLang="zh-CN" sz="2800"/>
              <a:t>的实验装置：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）如图乙，温度计示数为</a:t>
            </a:r>
            <a:r>
              <a:rPr lang="zh-CN" altLang="zh-CN" sz="2800" u="sng"/>
              <a:t>　　　　　</a:t>
            </a:r>
            <a:r>
              <a:rPr lang="en-US" altLang="zh-CN" sz="2800"/>
              <a:t>℃.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072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5713" y="2951163"/>
            <a:ext cx="6789737" cy="24098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0725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188" y="1785938"/>
            <a:ext cx="704850" cy="381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6" name="矩形 4"/>
          <p:cNvSpPr/>
          <p:nvPr/>
        </p:nvSpPr>
        <p:spPr>
          <a:xfrm>
            <a:off x="5661025" y="5516563"/>
            <a:ext cx="5445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89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1747" name="标题 3"/>
          <p:cNvSpPr>
            <a:spLocks noGrp="1"/>
          </p:cNvSpPr>
          <p:nvPr>
            <p:ph type="title" idx="4294967295"/>
          </p:nvPr>
        </p:nvSpPr>
        <p:spPr>
          <a:xfrm>
            <a:off x="508000" y="7270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400"/>
              <a:t>（</a:t>
            </a:r>
            <a:r>
              <a:rPr lang="en-US" altLang="zh-CN" sz="2400"/>
              <a:t>2</a:t>
            </a:r>
            <a:r>
              <a:rPr lang="zh-CN" altLang="zh-CN" sz="2400"/>
              <a:t>）在水温升高到</a:t>
            </a:r>
            <a:r>
              <a:rPr lang="en-US" altLang="zh-CN" sz="2400"/>
              <a:t>90 ℃</a:t>
            </a:r>
            <a:r>
              <a:rPr lang="zh-CN" altLang="zh-CN" sz="2400"/>
              <a:t>后，小明每隔</a:t>
            </a:r>
            <a:r>
              <a:rPr lang="en-US" altLang="zh-CN" sz="2400"/>
              <a:t>1 </a:t>
            </a:r>
            <a:r>
              <a:rPr lang="en-US" altLang="zh-CN" sz="2400" i="1"/>
              <a:t>min</a:t>
            </a:r>
            <a:r>
              <a:rPr lang="zh-CN" altLang="zh-CN" sz="2400"/>
              <a:t>观察</a:t>
            </a:r>
            <a:r>
              <a:rPr lang="en-US" altLang="zh-CN" sz="2400"/>
              <a:t>1</a:t>
            </a:r>
            <a:r>
              <a:rPr lang="zh-CN" altLang="zh-CN" sz="2400"/>
              <a:t>次温度计的示数，记录在下表中，直到水沸腾，如此持续</a:t>
            </a:r>
            <a:r>
              <a:rPr lang="en-US" altLang="zh-CN" sz="2400"/>
              <a:t>8 </a:t>
            </a:r>
            <a:r>
              <a:rPr lang="en-US" altLang="zh-CN" sz="2400" i="1"/>
              <a:t>min</a:t>
            </a:r>
            <a:r>
              <a:rPr lang="zh-CN" altLang="zh-CN" sz="2400"/>
              <a:t>后停止读数．</a:t>
            </a:r>
            <a:br>
              <a:rPr lang="en-US" altLang="zh-CN" sz="2400"/>
            </a:br>
            <a:br>
              <a:rPr lang="en-US" altLang="zh-CN" sz="2400"/>
            </a:br>
            <a:br>
              <a:rPr lang="en-US" altLang="zh-CN" sz="2400"/>
            </a:br>
            <a:r>
              <a:rPr lang="en-US" altLang="zh-CN" sz="2400"/>
              <a:t>①</a:t>
            </a:r>
            <a:r>
              <a:rPr lang="zh-CN" altLang="zh-CN" sz="2400"/>
              <a:t>小明由于粗心大意记错了一个实验数据，你认为错误的数据是</a:t>
            </a:r>
            <a:r>
              <a:rPr lang="zh-CN" altLang="zh-CN" sz="2400" u="sng"/>
              <a:t>　　　　　</a:t>
            </a:r>
            <a:r>
              <a:rPr lang="en-US" altLang="zh-CN" sz="2400"/>
              <a:t>℃.</a:t>
            </a:r>
            <a:br>
              <a:rPr lang="zh-CN" altLang="zh-CN" sz="2400"/>
            </a:br>
            <a:r>
              <a:rPr lang="en-US" altLang="zh-CN" sz="2400"/>
              <a:t>②</a:t>
            </a:r>
            <a:r>
              <a:rPr lang="zh-CN" altLang="zh-CN" sz="2400"/>
              <a:t>水的沸点是</a:t>
            </a:r>
            <a:r>
              <a:rPr lang="zh-CN" altLang="zh-CN" sz="2400" u="sng"/>
              <a:t>　　　　　</a:t>
            </a:r>
            <a:r>
              <a:rPr lang="en-US" altLang="zh-CN" sz="2400"/>
              <a:t>℃</a:t>
            </a:r>
            <a:r>
              <a:rPr lang="zh-CN" altLang="zh-CN" sz="2400"/>
              <a:t>，由此数据可以判断此时大气压</a:t>
            </a:r>
            <a:br>
              <a:rPr lang="en-US" altLang="zh-CN" sz="2400"/>
            </a:br>
            <a:r>
              <a:rPr lang="zh-CN" altLang="zh-CN" sz="2400" u="sng"/>
              <a:t>　　　　　</a:t>
            </a:r>
            <a:r>
              <a:rPr lang="zh-CN" altLang="zh-CN" sz="2400"/>
              <a:t>（选填</a:t>
            </a:r>
            <a:r>
              <a:rPr lang="en-US" altLang="zh-CN" sz="2400"/>
              <a:t>“</a:t>
            </a:r>
            <a:r>
              <a:rPr lang="zh-CN" altLang="zh-CN" sz="2400"/>
              <a:t>小于</a:t>
            </a:r>
            <a:r>
              <a:rPr lang="en-US" altLang="zh-CN" sz="2400"/>
              <a:t>”</a:t>
            </a:r>
            <a:r>
              <a:rPr lang="zh-CN" altLang="zh-CN" sz="2400"/>
              <a:t>或</a:t>
            </a:r>
            <a:r>
              <a:rPr lang="en-US" altLang="zh-CN" sz="2400"/>
              <a:t>“</a:t>
            </a:r>
            <a:r>
              <a:rPr lang="zh-CN" altLang="zh-CN" sz="2400"/>
              <a:t>大于</a:t>
            </a:r>
            <a:r>
              <a:rPr lang="en-US" altLang="zh-CN" sz="2400"/>
              <a:t>”</a:t>
            </a:r>
            <a:r>
              <a:rPr lang="zh-CN" altLang="zh-CN" sz="2400"/>
              <a:t>）一个标准大气压．</a:t>
            </a:r>
            <a:br>
              <a:rPr lang="zh-CN" altLang="zh-CN" sz="2400"/>
            </a:br>
            <a:r>
              <a:rPr lang="en-US" altLang="zh-CN" sz="2400"/>
              <a:t>③</a:t>
            </a:r>
            <a:r>
              <a:rPr lang="zh-CN" altLang="zh-CN" sz="2400"/>
              <a:t>水沸腾过程中要不断</a:t>
            </a:r>
            <a:r>
              <a:rPr lang="zh-CN" altLang="zh-CN" sz="2400" u="sng"/>
              <a:t>　　　　　</a:t>
            </a:r>
            <a:r>
              <a:rPr lang="zh-CN" altLang="zh-CN" sz="2400"/>
              <a:t>，温度</a:t>
            </a:r>
            <a:r>
              <a:rPr lang="zh-CN" altLang="zh-CN" sz="2400" u="sng"/>
              <a:t>　　　　　</a:t>
            </a:r>
            <a:r>
              <a:rPr lang="zh-CN" altLang="zh-CN" sz="2400"/>
              <a:t>．</a:t>
            </a:r>
            <a:br>
              <a:rPr lang="zh-CN" altLang="zh-CN" sz="2400"/>
            </a:br>
            <a:endParaRPr lang="zh-CN" altLang="en-US" sz="2400"/>
          </a:p>
        </p:txBody>
      </p:sp>
      <p:graphicFrame>
        <p:nvGraphicFramePr>
          <p:cNvPr id="31748" name="表格 4"/>
          <p:cNvGraphicFramePr>
            <a:graphicFrameLocks noGrp="1"/>
          </p:cNvGraphicFramePr>
          <p:nvPr/>
        </p:nvGraphicFramePr>
        <p:xfrm>
          <a:off x="619125" y="2425700"/>
          <a:ext cx="7905750" cy="1108075"/>
        </p:xfrm>
        <a:graphic>
          <a:graphicData uri="http://schemas.openxmlformats.org/drawingml/2006/table">
            <a:tbl>
              <a:tblPr/>
              <a:tblGrid>
                <a:gridCol w="1416050"/>
                <a:gridCol w="720725"/>
                <a:gridCol w="720725"/>
                <a:gridCol w="722312"/>
                <a:gridCol w="720725"/>
                <a:gridCol w="720725"/>
                <a:gridCol w="720725"/>
                <a:gridCol w="722312"/>
                <a:gridCol w="720725"/>
                <a:gridCol w="720725"/>
              </a:tblGrid>
              <a:tr h="554038">
                <a:tc>
                  <a:txBody>
                    <a:bodyPr lIns="68593" tIns="0" rIns="685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时间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/min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3" marR="685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3" tIns="0" rIns="685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3" marR="685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3" tIns="0" rIns="685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3" marR="685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3" tIns="0" rIns="685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3" marR="685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3" tIns="0" rIns="685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3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3" marR="685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3" tIns="0" rIns="685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4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3" marR="685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3" tIns="0" rIns="685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5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3" marR="685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3" tIns="0" rIns="685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6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3" marR="685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3" tIns="0" rIns="685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7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3" marR="685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3" tIns="0" rIns="685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3" marR="685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554038">
                <a:tc>
                  <a:txBody>
                    <a:bodyPr lIns="68593" tIns="0" rIns="685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温度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/℃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3" marR="685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3" tIns="0" rIns="685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90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3" marR="685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3" tIns="0" rIns="685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92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3" marR="685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3" tIns="0" rIns="685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94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3" marR="685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3" tIns="0" rIns="685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96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3" marR="685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3" tIns="0" rIns="685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98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3" marR="685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3" tIns="0" rIns="685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99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3" marR="685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3" tIns="0" rIns="685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99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3" marR="685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3" tIns="0" rIns="685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95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3" marR="685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3" tIns="0" rIns="6859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99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3" marR="6859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31783" name="矩形 7"/>
          <p:cNvSpPr/>
          <p:nvPr/>
        </p:nvSpPr>
        <p:spPr>
          <a:xfrm>
            <a:off x="1622425" y="4121150"/>
            <a:ext cx="492125" cy="4603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95</a:t>
            </a:r>
            <a:endParaRPr lang="zh-CN" altLang="en-US" sz="2400"/>
          </a:p>
        </p:txBody>
      </p:sp>
      <p:sp>
        <p:nvSpPr>
          <p:cNvPr id="31784" name="矩形 9"/>
          <p:cNvSpPr/>
          <p:nvPr/>
        </p:nvSpPr>
        <p:spPr>
          <a:xfrm>
            <a:off x="2928938" y="4662488"/>
            <a:ext cx="493712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99</a:t>
            </a:r>
            <a:endParaRPr lang="zh-CN" altLang="en-US" sz="2400"/>
          </a:p>
        </p:txBody>
      </p:sp>
      <p:sp>
        <p:nvSpPr>
          <p:cNvPr id="31785" name="矩形 10"/>
          <p:cNvSpPr/>
          <p:nvPr/>
        </p:nvSpPr>
        <p:spPr>
          <a:xfrm>
            <a:off x="906463" y="5199063"/>
            <a:ext cx="8001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小于</a:t>
            </a:r>
            <a:endParaRPr lang="zh-CN" altLang="en-US" sz="2400"/>
          </a:p>
        </p:txBody>
      </p:sp>
      <p:sp>
        <p:nvSpPr>
          <p:cNvPr id="31786" name="矩形 11"/>
          <p:cNvSpPr/>
          <p:nvPr/>
        </p:nvSpPr>
        <p:spPr>
          <a:xfrm>
            <a:off x="4024313" y="5734050"/>
            <a:ext cx="800100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吸热</a:t>
            </a:r>
            <a:endParaRPr lang="zh-CN" altLang="en-US" sz="2400"/>
          </a:p>
        </p:txBody>
      </p:sp>
      <p:sp>
        <p:nvSpPr>
          <p:cNvPr id="31787" name="矩形 12"/>
          <p:cNvSpPr/>
          <p:nvPr/>
        </p:nvSpPr>
        <p:spPr>
          <a:xfrm>
            <a:off x="6373813" y="5734050"/>
            <a:ext cx="800100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不变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17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17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17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7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83" grpId="0"/>
      <p:bldP spid="31784" grpId="0"/>
      <p:bldP spid="31785" grpId="0"/>
      <p:bldP spid="31786" grpId="0"/>
      <p:bldP spid="3178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2771" name="标题 3"/>
          <p:cNvSpPr>
            <a:spLocks noGrp="1"/>
          </p:cNvSpPr>
          <p:nvPr>
            <p:ph type="title" idx="4294967295"/>
          </p:nvPr>
        </p:nvSpPr>
        <p:spPr>
          <a:xfrm>
            <a:off x="452438" y="1108075"/>
            <a:ext cx="823912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）小明观察到：沸腾时水中产生大量气泡，气泡的情形如图丙中的</a:t>
            </a:r>
            <a:r>
              <a:rPr lang="zh-CN" altLang="zh-CN" sz="2800" u="sng"/>
              <a:t>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en-US" altLang="zh-CN" sz="2800" i="1"/>
              <a:t>a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en-US" altLang="zh-CN" sz="2800" i="1"/>
              <a:t>b</a:t>
            </a:r>
            <a:r>
              <a:rPr lang="en-US" altLang="zh-CN" sz="2800"/>
              <a:t>”</a:t>
            </a:r>
            <a:r>
              <a:rPr lang="zh-CN" altLang="zh-CN" sz="2800"/>
              <a:t>）图．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）为了说明水沸腾过程中是否需要吸热，应</a:t>
            </a:r>
            <a:br>
              <a:rPr lang="en-US" altLang="zh-CN" sz="2800"/>
            </a:br>
            <a:r>
              <a:rPr lang="zh-CN" altLang="zh-CN" sz="2800" u="sng"/>
              <a:t>　　　　　　　　</a:t>
            </a:r>
            <a:r>
              <a:rPr lang="zh-CN" altLang="zh-CN" sz="2800"/>
              <a:t>，观察水是否继续沸腾．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）水沸腾时出现大量的</a:t>
            </a:r>
            <a:r>
              <a:rPr lang="en-US" altLang="zh-CN" sz="2800"/>
              <a:t>“</a:t>
            </a:r>
            <a:r>
              <a:rPr lang="zh-CN" altLang="zh-CN" sz="2800"/>
              <a:t>白气</a:t>
            </a:r>
            <a:r>
              <a:rPr lang="en-US" altLang="zh-CN" sz="2800"/>
              <a:t>”</a:t>
            </a:r>
            <a:r>
              <a:rPr lang="zh-CN" altLang="zh-CN" sz="2800"/>
              <a:t>，</a:t>
            </a:r>
            <a:r>
              <a:rPr lang="en-US" altLang="zh-CN" sz="2800"/>
              <a:t>“</a:t>
            </a:r>
            <a:r>
              <a:rPr lang="zh-CN" altLang="zh-CN" sz="2800"/>
              <a:t>白气</a:t>
            </a:r>
            <a:r>
              <a:rPr lang="en-US" altLang="zh-CN" sz="2800"/>
              <a:t>”</a:t>
            </a:r>
            <a:r>
              <a:rPr lang="zh-CN" altLang="zh-CN" sz="2800"/>
              <a:t>的形成是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现象（填一物态变化名称），需要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吸热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放热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endParaRPr lang="zh-CN" altLang="en-US" sz="2800"/>
          </a:p>
        </p:txBody>
      </p:sp>
      <p:sp>
        <p:nvSpPr>
          <p:cNvPr id="32772" name="矩形 4"/>
          <p:cNvSpPr/>
          <p:nvPr/>
        </p:nvSpPr>
        <p:spPr>
          <a:xfrm>
            <a:off x="3881438" y="1838325"/>
            <a:ext cx="363537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800"/>
          </a:p>
        </p:txBody>
      </p:sp>
      <p:sp>
        <p:nvSpPr>
          <p:cNvPr id="32773" name="矩形 5"/>
          <p:cNvSpPr/>
          <p:nvPr/>
        </p:nvSpPr>
        <p:spPr>
          <a:xfrm>
            <a:off x="923925" y="3092450"/>
            <a:ext cx="19796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撤去酒精灯</a:t>
            </a:r>
            <a:endParaRPr lang="zh-CN" altLang="en-US" sz="2800"/>
          </a:p>
        </p:txBody>
      </p:sp>
      <p:sp>
        <p:nvSpPr>
          <p:cNvPr id="32774" name="矩形 6"/>
          <p:cNvSpPr/>
          <p:nvPr/>
        </p:nvSpPr>
        <p:spPr>
          <a:xfrm>
            <a:off x="923925" y="4370388"/>
            <a:ext cx="90328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液化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32775" name="矩形 7"/>
          <p:cNvSpPr/>
          <p:nvPr/>
        </p:nvSpPr>
        <p:spPr>
          <a:xfrm>
            <a:off x="923925" y="4976813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放热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  <p:bldP spid="32773" grpId="0"/>
      <p:bldP spid="32774" grpId="0"/>
      <p:bldP spid="3277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3795" name="标题 3"/>
          <p:cNvSpPr>
            <a:spLocks noGrp="1"/>
          </p:cNvSpPr>
          <p:nvPr>
            <p:ph type="title" idx="4294967295"/>
          </p:nvPr>
        </p:nvSpPr>
        <p:spPr>
          <a:xfrm>
            <a:off x="517525" y="1036638"/>
            <a:ext cx="825817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6</a:t>
            </a:r>
            <a:r>
              <a:rPr lang="zh-CN" altLang="zh-CN" sz="2800"/>
              <a:t>）实验中发现温度计上部出现许多小水珠，这些小水珠是</a:t>
            </a:r>
            <a:r>
              <a:rPr lang="zh-CN" altLang="zh-CN" sz="2800" u="sng"/>
              <a:t>　　　　　</a:t>
            </a:r>
            <a:r>
              <a:rPr lang="zh-CN" altLang="zh-CN" sz="2800"/>
              <a:t>形成的．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7</a:t>
            </a:r>
            <a:r>
              <a:rPr lang="zh-CN" altLang="zh-CN" sz="2800"/>
              <a:t>）另一组同学在小明小组做完实验后，用同一个实验装置，换水后做此实验，但将水加热到沸腾所用的时间不同，该组同学和彤彤小组同学绘制的温度随时间变化的图像如图丁所示．则两组得到</a:t>
            </a:r>
            <a:r>
              <a:rPr lang="en-US" altLang="zh-CN" sz="2800"/>
              <a:t>m</a:t>
            </a:r>
            <a:r>
              <a:rPr lang="zh-CN" altLang="zh-CN" sz="2800"/>
              <a:t>、</a:t>
            </a:r>
            <a:r>
              <a:rPr lang="en-US" altLang="zh-CN" sz="2800"/>
              <a:t>n</a:t>
            </a:r>
            <a:r>
              <a:rPr lang="zh-CN" altLang="zh-CN" sz="2800"/>
              <a:t>两种不同图像的原因可能是水的</a:t>
            </a:r>
            <a:r>
              <a:rPr lang="zh-CN" altLang="zh-CN" sz="2800" u="sng"/>
              <a:t>　　</a:t>
            </a:r>
            <a:r>
              <a:rPr lang="en-US" altLang="zh-CN" sz="2800" u="sng"/>
              <a:t>     </a:t>
            </a:r>
            <a:r>
              <a:rPr lang="zh-CN" altLang="zh-CN" sz="2800" u="sng"/>
              <a:t>　　</a:t>
            </a:r>
            <a:r>
              <a:rPr lang="zh-CN" altLang="zh-CN" sz="2800"/>
              <a:t>不同．</a:t>
            </a:r>
            <a:br>
              <a:rPr lang="zh-CN" altLang="zh-CN" sz="2800"/>
            </a:br>
            <a:br>
              <a:rPr lang="zh-CN" altLang="zh-CN" sz="2800"/>
            </a:br>
            <a:endParaRPr lang="zh-CN" altLang="en-US" sz="2800"/>
          </a:p>
        </p:txBody>
      </p:sp>
      <p:sp>
        <p:nvSpPr>
          <p:cNvPr id="33796" name="矩形 4"/>
          <p:cNvSpPr/>
          <p:nvPr/>
        </p:nvSpPr>
        <p:spPr>
          <a:xfrm>
            <a:off x="2420938" y="1747838"/>
            <a:ext cx="9017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液化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33797" name="矩形 5"/>
          <p:cNvSpPr/>
          <p:nvPr/>
        </p:nvSpPr>
        <p:spPr>
          <a:xfrm>
            <a:off x="6097588" y="4957763"/>
            <a:ext cx="90328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质量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6" grpId="0"/>
      <p:bldP spid="3379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4819" name="标题 3"/>
          <p:cNvSpPr>
            <a:spLocks noGrp="1"/>
          </p:cNvSpPr>
          <p:nvPr>
            <p:ph type="title" idx="4294967295"/>
          </p:nvPr>
        </p:nvSpPr>
        <p:spPr>
          <a:xfrm>
            <a:off x="582613" y="21272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8</a:t>
            </a:r>
            <a:r>
              <a:rPr lang="zh-CN" altLang="zh-CN" sz="2800"/>
              <a:t>）水沸腾时会有大量蒸气产生，</a:t>
            </a:r>
            <a:r>
              <a:rPr lang="en-US" altLang="zh-CN" sz="2800"/>
              <a:t>100 ℃</a:t>
            </a:r>
            <a:r>
              <a:rPr lang="zh-CN" altLang="zh-CN" sz="2800"/>
              <a:t>水蒸气和</a:t>
            </a:r>
            <a:r>
              <a:rPr lang="en-US" altLang="zh-CN" sz="2800"/>
              <a:t>100 ℃</a:t>
            </a:r>
            <a:r>
              <a:rPr lang="zh-CN" altLang="zh-CN" sz="2800"/>
              <a:t>水哪个烫伤更严重？</a:t>
            </a:r>
            <a:r>
              <a:rPr lang="zh-CN" altLang="zh-CN" sz="2800" u="sng"/>
              <a:t>　　　</a:t>
            </a:r>
            <a:r>
              <a:rPr lang="en-US" altLang="zh-CN" sz="2800" u="sng"/>
              <a:t>       </a:t>
            </a:r>
            <a:r>
              <a:rPr lang="zh-CN" altLang="zh-CN" sz="2800" u="sng"/>
              <a:t>　　　</a:t>
            </a:r>
            <a:r>
              <a:rPr lang="zh-CN" altLang="zh-CN" sz="2800"/>
              <a:t>，其原因是</a:t>
            </a:r>
            <a:r>
              <a:rPr lang="en-US" altLang="zh-CN" sz="2800" u="sng"/>
              <a:t>                                                            </a:t>
            </a:r>
            <a:r>
              <a:rPr lang="en-US" altLang="zh-CN" sz="2800"/>
              <a:t>.</a:t>
            </a:r>
            <a:endParaRPr lang="zh-CN" altLang="en-US" sz="2800"/>
          </a:p>
        </p:txBody>
      </p:sp>
      <p:sp>
        <p:nvSpPr>
          <p:cNvPr id="34820" name="矩形 1"/>
          <p:cNvSpPr/>
          <p:nvPr/>
        </p:nvSpPr>
        <p:spPr>
          <a:xfrm>
            <a:off x="2446338" y="3451225"/>
            <a:ext cx="377507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水蒸气遇冷先液化放热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34821" name="矩形 4"/>
          <p:cNvSpPr/>
          <p:nvPr/>
        </p:nvSpPr>
        <p:spPr>
          <a:xfrm>
            <a:off x="5149850" y="2846388"/>
            <a:ext cx="260826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100 </a:t>
            </a:r>
            <a:r>
              <a:rPr lang="zh-CN" altLang="zh-CN" sz="2800">
                <a:solidFill>
                  <a:srgbClr val="FF0000"/>
                </a:solidFill>
              </a:rPr>
              <a:t>℃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水蒸气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0" grpId="0"/>
      <p:bldP spid="3482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5843" name="标题 3"/>
          <p:cNvSpPr>
            <a:spLocks noGrp="1"/>
          </p:cNvSpPr>
          <p:nvPr>
            <p:ph type="title" idx="4294967295"/>
          </p:nvPr>
        </p:nvSpPr>
        <p:spPr>
          <a:xfrm>
            <a:off x="508000" y="1444625"/>
            <a:ext cx="8128000" cy="39687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水沸腾时，不断吸热，温度不变；气泡从底部产生，由小变大；沸点与气压有关，气压高，沸点高；气压低，沸点低．白气是水蒸气液化形成的小水珠，液化是一个放热过程．影响实验时间的因素主要有：水的质量不同，水的初温不同；火焰温度不同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6866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4900" y="842963"/>
            <a:ext cx="1697038" cy="527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67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6868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89075"/>
            <a:ext cx="8128000" cy="4103688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暖瓶口冒出的</a:t>
            </a:r>
            <a:r>
              <a:rPr lang="en-US" altLang="zh-CN" sz="2800"/>
              <a:t>“</a:t>
            </a:r>
            <a:r>
              <a:rPr lang="zh-CN" altLang="zh-CN" sz="2800"/>
              <a:t>白气</a:t>
            </a:r>
            <a:r>
              <a:rPr lang="en-US" altLang="zh-CN" sz="2800"/>
              <a:t>”</a:t>
            </a:r>
            <a:r>
              <a:rPr lang="zh-CN" altLang="zh-CN" sz="2800"/>
              <a:t>、冬天口中呼出的</a:t>
            </a:r>
            <a:r>
              <a:rPr lang="en-US" altLang="zh-CN" sz="2800"/>
              <a:t>“</a:t>
            </a:r>
            <a:r>
              <a:rPr lang="zh-CN" altLang="zh-CN" sz="2800"/>
              <a:t>白气</a:t>
            </a:r>
            <a:r>
              <a:rPr lang="en-US" altLang="zh-CN" sz="2800"/>
              <a:t>”</a:t>
            </a:r>
            <a:r>
              <a:rPr lang="zh-CN" altLang="zh-CN" sz="2800"/>
              <a:t>、夏天冰棍周围的</a:t>
            </a:r>
            <a:r>
              <a:rPr lang="en-US" altLang="zh-CN" sz="2800"/>
              <a:t>“</a:t>
            </a:r>
            <a:r>
              <a:rPr lang="zh-CN" altLang="zh-CN" sz="2800"/>
              <a:t>白气</a:t>
            </a:r>
            <a:r>
              <a:rPr lang="en-US" altLang="zh-CN" sz="2800"/>
              <a:t>”</a:t>
            </a:r>
            <a:r>
              <a:rPr lang="zh-CN" altLang="zh-CN" sz="2800"/>
              <a:t>等都不是水蒸气，而是水蒸气遇冷液化形成的小水珠悬浮在空气中．水蒸气是水的气态，和其他无色气体一样，人眼是看不到的，所以人眼能看到的都不是水蒸气．</a:t>
            </a:r>
            <a:br>
              <a:rPr lang="zh-CN" altLang="zh-CN" sz="2800"/>
            </a:br>
            <a:r>
              <a:rPr lang="en-US" altLang="zh-CN" sz="2800"/>
              <a:t>2.“</a:t>
            </a:r>
            <a:r>
              <a:rPr lang="zh-CN" altLang="zh-CN" sz="2800"/>
              <a:t>白雾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冰花</a:t>
            </a:r>
            <a:r>
              <a:rPr lang="en-US" altLang="zh-CN" sz="2800"/>
              <a:t>”</a:t>
            </a:r>
            <a:r>
              <a:rPr lang="zh-CN" altLang="zh-CN" sz="2800"/>
              <a:t>出现在温度高的一侧．</a:t>
            </a:r>
            <a:br>
              <a:rPr lang="zh-CN" altLang="zh-CN" sz="2800"/>
            </a:b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789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4900" y="842963"/>
            <a:ext cx="1697038" cy="527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1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789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89075"/>
            <a:ext cx="8128000" cy="4075113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晶体的熔化必须同时满足两个条件：一是温度达到熔点，二是继续吸热．</a:t>
            </a:r>
            <a:br>
              <a:rPr lang="zh-CN" altLang="zh-CN" sz="2800"/>
            </a:br>
            <a:r>
              <a:rPr lang="en-US" altLang="zh-CN" sz="2800"/>
              <a:t>4.</a:t>
            </a:r>
            <a:r>
              <a:rPr lang="zh-CN" altLang="zh-CN" sz="2800"/>
              <a:t>液体的沸腾必须同时满足两个条件：一是温度达到沸点，二是继续吸热．</a:t>
            </a:r>
            <a:br>
              <a:rPr lang="zh-CN" altLang="zh-CN" sz="2800"/>
            </a:br>
            <a:r>
              <a:rPr lang="en-US" altLang="zh-CN" sz="2800"/>
              <a:t>5.</a:t>
            </a:r>
            <a:r>
              <a:rPr lang="zh-CN" altLang="zh-CN" sz="2800"/>
              <a:t>熔化、汽化、升华是吸热现象；凝固、液化、凝华是放热现象．</a:t>
            </a: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标题 1"/>
          <p:cNvSpPr>
            <a:spLocks noGrp="1"/>
          </p:cNvSpPr>
          <p:nvPr>
            <p:ph type="title" idx="4294967295"/>
          </p:nvPr>
        </p:nvSpPr>
        <p:spPr>
          <a:xfrm>
            <a:off x="541338" y="1631950"/>
            <a:ext cx="821055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鄂州）下列物态变化中，属于液化现象的是（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．湿衣服晾干</a:t>
            </a:r>
            <a:r>
              <a:rPr lang="en-US" altLang="zh-CN" sz="2800"/>
              <a:t>        	B</a:t>
            </a:r>
            <a:r>
              <a:rPr lang="zh-CN" altLang="zh-CN" sz="2800"/>
              <a:t>．冰棒周围冒白气</a:t>
            </a:r>
            <a:r>
              <a:rPr lang="en-US" altLang="zh-CN" sz="2800"/>
              <a:t>   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．冰雪消融</a:t>
            </a:r>
            <a:r>
              <a:rPr lang="en-US" altLang="zh-CN" sz="2800"/>
              <a:t>        		D</a:t>
            </a:r>
            <a:r>
              <a:rPr lang="zh-CN" altLang="zh-CN" sz="2800"/>
              <a:t>．用久的灯泡内壁发黑</a:t>
            </a:r>
            <a:br>
              <a:rPr lang="zh-CN" altLang="zh-CN" sz="2800"/>
            </a:br>
            <a:br>
              <a:rPr lang="zh-CN" altLang="zh-CN" sz="2800"/>
            </a:br>
            <a:endParaRPr lang="zh-CN" altLang="en-US" sz="2800"/>
          </a:p>
        </p:txBody>
      </p:sp>
      <p:sp>
        <p:nvSpPr>
          <p:cNvPr id="38915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8916" name="矩形 2"/>
          <p:cNvSpPr/>
          <p:nvPr/>
        </p:nvSpPr>
        <p:spPr>
          <a:xfrm>
            <a:off x="1476375" y="2351088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1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9939" name="标题 1"/>
          <p:cNvSpPr>
            <a:spLocks noGrp="1"/>
          </p:cNvSpPr>
          <p:nvPr>
            <p:ph type="title" idx="4294967295"/>
          </p:nvPr>
        </p:nvSpPr>
        <p:spPr>
          <a:xfrm>
            <a:off x="508000" y="8048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400"/>
              <a:t>2.</a:t>
            </a:r>
            <a:r>
              <a:rPr lang="zh-CN" altLang="zh-CN" sz="2400"/>
              <a:t>（</a:t>
            </a:r>
            <a:r>
              <a:rPr lang="en-US" altLang="zh-CN" sz="2400"/>
              <a:t>2020·</a:t>
            </a:r>
            <a:r>
              <a:rPr lang="zh-CN" altLang="zh-CN" sz="2400"/>
              <a:t>荆州）歌曲（云在飞）唱道</a:t>
            </a:r>
            <a:r>
              <a:rPr lang="en-US" altLang="zh-CN" sz="2400"/>
              <a:t>∶“</a:t>
            </a:r>
            <a:r>
              <a:rPr lang="zh-CN" altLang="zh-CN" sz="2400"/>
              <a:t>水是流淌的云，云是飞翔的水</a:t>
            </a:r>
            <a:r>
              <a:rPr lang="en-US" altLang="zh-CN" sz="2400"/>
              <a:t>”“</a:t>
            </a:r>
            <a:r>
              <a:rPr lang="zh-CN" altLang="zh-CN" sz="2400"/>
              <a:t>水是前世的云，云是来生的水”歌词描绘了大自然美丽的轮回．下列关于</a:t>
            </a:r>
            <a:r>
              <a:rPr lang="en-US" altLang="zh-CN" sz="2400"/>
              <a:t>“</a:t>
            </a:r>
            <a:r>
              <a:rPr lang="zh-CN" altLang="zh-CN" sz="2400"/>
              <a:t>水循环</a:t>
            </a:r>
            <a:r>
              <a:rPr lang="en-US" altLang="zh-CN" sz="2400"/>
              <a:t>”</a:t>
            </a:r>
            <a:r>
              <a:rPr lang="zh-CN" altLang="zh-CN" sz="2400"/>
              <a:t>中的物态变化，说法不正确的是（　　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．阳光晒暖了海洋，海水吸热蒸发成为水蒸气上升到空中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．云中的小水滴是水蒸气上升到高空遇冷液化形成的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．小水滴如果在高空遇到更加寒冷的气流，就会凝固成小冰珠，有可能形成冰雹落到地上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．冬天，水蒸气在寒冷的高空急剧降温，从而凝固成微小的冰晶，这些冰晶聚集起来形成雪花飘落大地</a:t>
            </a:r>
            <a:br>
              <a:rPr lang="zh-CN" altLang="zh-CN" sz="2400"/>
            </a:br>
            <a:endParaRPr lang="zh-CN" altLang="en-US" sz="2400"/>
          </a:p>
        </p:txBody>
      </p:sp>
      <p:sp>
        <p:nvSpPr>
          <p:cNvPr id="39940" name="矩形 7"/>
          <p:cNvSpPr/>
          <p:nvPr/>
        </p:nvSpPr>
        <p:spPr>
          <a:xfrm>
            <a:off x="2217738" y="2476500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0963" name="标题 1"/>
          <p:cNvSpPr>
            <a:spLocks noGrp="1"/>
          </p:cNvSpPr>
          <p:nvPr>
            <p:ph type="title" idx="4294967295"/>
          </p:nvPr>
        </p:nvSpPr>
        <p:spPr>
          <a:xfrm>
            <a:off x="508000" y="9112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随州）以下有关现象及应用说法正确的是（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．夏天，景区用喷雾来降温是利用蒸发吸热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．夏天，凉爽的空调房间的窗户玻璃上会形成一层水雾，它的形成过程属于汽化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．冬天，</a:t>
            </a:r>
            <a:r>
              <a:rPr lang="en-US" altLang="zh-CN" sz="2800"/>
              <a:t>“</a:t>
            </a:r>
            <a:r>
              <a:rPr lang="zh-CN" altLang="zh-CN" sz="2800"/>
              <a:t>下雪不冷化雪冷</a:t>
            </a:r>
            <a:r>
              <a:rPr lang="en-US" altLang="zh-CN" sz="2800"/>
              <a:t>”</a:t>
            </a:r>
            <a:r>
              <a:rPr lang="zh-CN" altLang="zh-CN" sz="2800"/>
              <a:t>这句俗语蕴含着</a:t>
            </a:r>
            <a:r>
              <a:rPr lang="en-US" altLang="zh-CN" sz="2800"/>
              <a:t>“</a:t>
            </a:r>
            <a:r>
              <a:rPr lang="zh-CN" altLang="zh-CN" sz="2800"/>
              <a:t>液化放热</a:t>
            </a:r>
            <a:r>
              <a:rPr lang="en-US" altLang="zh-CN" sz="2800"/>
              <a:t>”</a:t>
            </a:r>
            <a:r>
              <a:rPr lang="zh-CN" altLang="zh-CN" sz="2800"/>
              <a:t>的物理道理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．冬天，北方常出现雾凇的美景，它的形成过程是升华</a:t>
            </a:r>
            <a:endParaRPr lang="zh-CN" altLang="en-US" sz="2800"/>
          </a:p>
        </p:txBody>
      </p:sp>
      <p:sp>
        <p:nvSpPr>
          <p:cNvPr id="40964" name="矩形 3"/>
          <p:cNvSpPr/>
          <p:nvPr/>
        </p:nvSpPr>
        <p:spPr>
          <a:xfrm>
            <a:off x="1101725" y="1484313"/>
            <a:ext cx="481013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4096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1987" name="标题 1"/>
          <p:cNvSpPr>
            <a:spLocks noGrp="1"/>
          </p:cNvSpPr>
          <p:nvPr>
            <p:ph type="title" idx="4294967295"/>
          </p:nvPr>
        </p:nvSpPr>
        <p:spPr>
          <a:xfrm>
            <a:off x="582613" y="7286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en-US" altLang="zh-CN" sz="2400"/>
              <a:t>4.</a:t>
            </a:r>
            <a:r>
              <a:rPr lang="zh-CN" altLang="zh-CN" sz="2400"/>
              <a:t>（</a:t>
            </a:r>
            <a:r>
              <a:rPr lang="en-US" altLang="zh-CN" sz="2400"/>
              <a:t>2020·</a:t>
            </a:r>
            <a:r>
              <a:rPr lang="zh-CN" altLang="zh-CN" sz="2400"/>
              <a:t>孝感）下面是与热现象有关的四幅图形，其中说法正确的是（　　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．图甲中寒冷玻璃上的冰花是水蒸气升华而成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．图乙中昆虫和植物上的露珠是水蒸气液化而成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．图丙是某次温度计读数的示意图，这样读数会使测量结果偏大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．图丁是晶体熔化过程中温度变化曲线，其中晶体在</a:t>
            </a:r>
            <a:r>
              <a:rPr lang="en-US" altLang="zh-CN" sz="2400"/>
              <a:t>BC</a:t>
            </a:r>
            <a:r>
              <a:rPr lang="zh-CN" altLang="zh-CN" sz="2400"/>
              <a:t>段不吸收热量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41988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613" y="5005388"/>
            <a:ext cx="8128000" cy="15351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989" name="矩形 5"/>
          <p:cNvSpPr/>
          <p:nvPr/>
        </p:nvSpPr>
        <p:spPr>
          <a:xfrm>
            <a:off x="2573338" y="1263650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4198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1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3011" name="标题 1"/>
          <p:cNvSpPr>
            <a:spLocks noGrp="1"/>
          </p:cNvSpPr>
          <p:nvPr>
            <p:ph type="title" idx="4294967295"/>
          </p:nvPr>
        </p:nvSpPr>
        <p:spPr>
          <a:xfrm>
            <a:off x="460375" y="863600"/>
            <a:ext cx="837247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武汉）在探究水沸腾时温度变化特点的实验中，某同学用如图甲所示的实验装置进行实验，并绘制了如图乙所示的图线</a:t>
            </a:r>
            <a:r>
              <a:rPr lang="en-US" altLang="zh-CN" sz="2800"/>
              <a:t>①.</a:t>
            </a:r>
            <a:r>
              <a:rPr lang="zh-CN" altLang="zh-CN" sz="2800"/>
              <a:t>现将烧杯中的水冷却至室温，倒掉约三分之一的水，保持其他条件不变，重做上述实验并绘制了图线，此图线是（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/>
              <a:t>①	       B</a:t>
            </a:r>
            <a:r>
              <a:rPr lang="zh-CN" altLang="zh-CN" sz="2800"/>
              <a:t>．</a:t>
            </a:r>
            <a:r>
              <a:rPr lang="en-US" altLang="zh-CN" sz="2800"/>
              <a:t>②	    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/>
              <a:t>③	       D</a:t>
            </a:r>
            <a:r>
              <a:rPr lang="zh-CN" altLang="zh-CN" sz="2800"/>
              <a:t>．</a:t>
            </a:r>
            <a:r>
              <a:rPr lang="en-US" altLang="zh-CN" sz="2800"/>
              <a:t>④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301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4250" y="4154488"/>
            <a:ext cx="3546475" cy="19954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3013" name="矩形 5"/>
          <p:cNvSpPr/>
          <p:nvPr/>
        </p:nvSpPr>
        <p:spPr>
          <a:xfrm>
            <a:off x="6732588" y="3511550"/>
            <a:ext cx="481012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  <p:bldP spid="4301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4035" name="标题 1"/>
          <p:cNvSpPr>
            <a:spLocks noGrp="1"/>
          </p:cNvSpPr>
          <p:nvPr>
            <p:ph type="title" idx="4294967295"/>
          </p:nvPr>
        </p:nvSpPr>
        <p:spPr>
          <a:xfrm>
            <a:off x="582613" y="16144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达州）午餐前老师向我们的双手喷洒消毒酒精进行消毒，喷洒在我们手上的酒精很快变干，此时酒精发生了</a:t>
            </a:r>
            <a:r>
              <a:rPr lang="zh-CN" altLang="zh-CN" sz="2800" u="sng"/>
              <a:t>　　　　　</a:t>
            </a:r>
            <a:r>
              <a:rPr lang="zh-CN" altLang="zh-CN" sz="2800"/>
              <a:t>现象（填物态变化名称），同时双手感觉很凉，表明此物态变化是一个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热过程．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4036" name="矩形 2"/>
          <p:cNvSpPr/>
          <p:nvPr/>
        </p:nvSpPr>
        <p:spPr>
          <a:xfrm>
            <a:off x="1216025" y="4243388"/>
            <a:ext cx="54451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吸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44037" name="矩形 3"/>
          <p:cNvSpPr/>
          <p:nvPr/>
        </p:nvSpPr>
        <p:spPr>
          <a:xfrm>
            <a:off x="3535363" y="2971800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汽化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  <p:bldP spid="44036" grpId="0"/>
      <p:bldP spid="4403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5059" name="标题 1"/>
          <p:cNvSpPr>
            <a:spLocks noGrp="1"/>
          </p:cNvSpPr>
          <p:nvPr>
            <p:ph type="title" idx="4294967295"/>
          </p:nvPr>
        </p:nvSpPr>
        <p:spPr>
          <a:xfrm>
            <a:off x="582613" y="17192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江西）炎热的夏天，小莹从冰箱拿出一支冰淇淋，剥去包装纸，冰淇淋冒</a:t>
            </a:r>
            <a:r>
              <a:rPr lang="en-US" altLang="zh-CN" sz="2800"/>
              <a:t>“</a:t>
            </a:r>
            <a:r>
              <a:rPr lang="zh-CN" altLang="zh-CN" sz="2800"/>
              <a:t>白气</a:t>
            </a:r>
            <a:r>
              <a:rPr lang="en-US" altLang="zh-CN" sz="2800"/>
              <a:t>”</a:t>
            </a:r>
            <a:r>
              <a:rPr lang="zh-CN" altLang="zh-CN" sz="2800"/>
              <a:t>，这是一种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现象（填写物态变化名称）；吃冰淇淋觉得凉爽，是因为冰淇淋熔化时要</a:t>
            </a:r>
            <a:r>
              <a:rPr lang="zh-CN" altLang="zh-CN" sz="2800" u="sng"/>
              <a:t>　　　　</a:t>
            </a:r>
            <a:r>
              <a:rPr lang="zh-CN" altLang="zh-CN" sz="2800"/>
              <a:t>热量．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5060" name="矩形 3"/>
          <p:cNvSpPr/>
          <p:nvPr/>
        </p:nvSpPr>
        <p:spPr>
          <a:xfrm>
            <a:off x="1149350" y="3070225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液化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45061" name="矩形 5"/>
          <p:cNvSpPr/>
          <p:nvPr/>
        </p:nvSpPr>
        <p:spPr>
          <a:xfrm>
            <a:off x="6297613" y="3721100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吸收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45060" grpId="0"/>
      <p:bldP spid="45061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6083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700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成都）做</a:t>
            </a:r>
            <a:r>
              <a:rPr lang="en-US" altLang="zh-CN" sz="2800"/>
              <a:t>“</a:t>
            </a:r>
            <a:r>
              <a:rPr lang="zh-CN" altLang="zh-CN" sz="2800"/>
              <a:t>纸杯烧水</a:t>
            </a:r>
            <a:r>
              <a:rPr lang="en-US" altLang="zh-CN" sz="2800"/>
              <a:t>”</a:t>
            </a:r>
            <a:r>
              <a:rPr lang="zh-CN" altLang="zh-CN" sz="2800"/>
              <a:t>实验时，小科用蜡烛火焰加热盛有适量冷水的纸杯，一段时间后水沸腾了．沸腾过程中，他多次测得水温为</a:t>
            </a:r>
            <a:r>
              <a:rPr lang="en-US" altLang="zh-CN" sz="2800"/>
              <a:t>97.5 ℃</a:t>
            </a:r>
            <a:r>
              <a:rPr lang="zh-CN" altLang="zh-CN" sz="2800"/>
              <a:t>，这说明当地水的沸点为</a:t>
            </a:r>
            <a:r>
              <a:rPr lang="zh-CN" altLang="zh-CN" sz="2800" u="sng"/>
              <a:t>　　　　　</a:t>
            </a:r>
            <a:r>
              <a:rPr lang="zh-CN" altLang="zh-CN" sz="2800"/>
              <a:t>；他把蜡烛移开，水停止沸腾，这说明水沸腾需要</a:t>
            </a:r>
            <a:r>
              <a:rPr lang="zh-CN" altLang="zh-CN" sz="2800" u="sng"/>
              <a:t>　　　　　</a:t>
            </a:r>
            <a:r>
              <a:rPr lang="zh-CN" altLang="zh-CN" sz="2800"/>
              <a:t>热量．</a:t>
            </a:r>
            <a:endParaRPr lang="zh-CN" altLang="en-US" sz="2800"/>
          </a:p>
        </p:txBody>
      </p:sp>
      <p:sp>
        <p:nvSpPr>
          <p:cNvPr id="46084" name="矩形 2"/>
          <p:cNvSpPr/>
          <p:nvPr/>
        </p:nvSpPr>
        <p:spPr>
          <a:xfrm>
            <a:off x="5659438" y="4114800"/>
            <a:ext cx="10033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吸收</a:t>
            </a:r>
            <a:r>
              <a:rPr lang="zh-CN" altLang="zh-CN" sz="2800">
                <a:solidFill>
                  <a:srgbClr val="FF0000"/>
                </a:solidFill>
                <a:ea typeface="黑体" pitchFamily="49" charset="-122"/>
              </a:rPr>
              <a:t> 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46085" name="矩形 3"/>
          <p:cNvSpPr/>
          <p:nvPr/>
        </p:nvSpPr>
        <p:spPr>
          <a:xfrm>
            <a:off x="3725863" y="3509963"/>
            <a:ext cx="126206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97.5 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℃</a:t>
            </a:r>
            <a:endParaRPr lang="zh-CN" altLang="en-US" sz="28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84" grpId="0"/>
      <p:bldP spid="4608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7107" name="标题 1"/>
          <p:cNvSpPr>
            <a:spLocks noGrp="1"/>
          </p:cNvSpPr>
          <p:nvPr>
            <p:ph type="title" idx="4294967295"/>
          </p:nvPr>
        </p:nvSpPr>
        <p:spPr>
          <a:xfrm>
            <a:off x="582613" y="12874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9.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丹东）小明进行探究</a:t>
            </a:r>
            <a:r>
              <a:rPr lang="en-US" altLang="zh-CN" sz="2800"/>
              <a:t>“</a:t>
            </a:r>
            <a:r>
              <a:rPr lang="zh-CN" altLang="zh-CN" sz="2800"/>
              <a:t>固体熔化时温度的变化规律</a:t>
            </a:r>
            <a:r>
              <a:rPr lang="en-US" altLang="zh-CN" sz="2800"/>
              <a:t>”</a:t>
            </a:r>
            <a:r>
              <a:rPr lang="zh-CN" altLang="zh-CN" sz="2800"/>
              <a:t>和</a:t>
            </a:r>
            <a:r>
              <a:rPr lang="en-US" altLang="zh-CN" sz="2800"/>
              <a:t>“</a:t>
            </a:r>
            <a:r>
              <a:rPr lang="zh-CN" altLang="zh-CN" sz="2800"/>
              <a:t>水沸腾时温度变化的特点</a:t>
            </a:r>
            <a:r>
              <a:rPr lang="en-US" altLang="zh-CN" sz="2800"/>
              <a:t>”</a:t>
            </a:r>
            <a:r>
              <a:rPr lang="zh-CN" altLang="zh-CN" sz="2800"/>
              <a:t>的实验．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7108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375" y="2732088"/>
            <a:ext cx="6864350" cy="29797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3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813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144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）组装实验器材时，图甲和图乙两套实验装置器材的组装顺序都是由下至上，这样做的目的是使酒精灯用</a:t>
            </a:r>
            <a:r>
              <a:rPr lang="zh-CN" altLang="zh-CN" sz="2800" u="sng"/>
              <a:t>　　　　　　　　　　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）小明用图甲实验装置探究</a:t>
            </a:r>
            <a:r>
              <a:rPr lang="en-US" altLang="zh-CN" sz="2800"/>
              <a:t>“</a:t>
            </a:r>
            <a:r>
              <a:rPr lang="zh-CN" altLang="zh-CN" sz="2800"/>
              <a:t>海波熔化时温度的变化规律</a:t>
            </a:r>
            <a:r>
              <a:rPr lang="en-US" altLang="zh-CN" sz="2800"/>
              <a:t>”</a:t>
            </a:r>
            <a:r>
              <a:rPr lang="zh-CN" altLang="zh-CN" sz="2800"/>
              <a:t>的实验，采取</a:t>
            </a:r>
            <a:r>
              <a:rPr lang="en-US" altLang="zh-CN" sz="2800"/>
              <a:t>“</a:t>
            </a:r>
            <a:r>
              <a:rPr lang="zh-CN" altLang="zh-CN" sz="2800"/>
              <a:t>水浴法</a:t>
            </a:r>
            <a:r>
              <a:rPr lang="en-US" altLang="zh-CN" sz="2800"/>
              <a:t>”</a:t>
            </a:r>
            <a:r>
              <a:rPr lang="zh-CN" altLang="zh-CN" sz="2800"/>
              <a:t>对试管中的海波加热，这种加热方法的好处是使试管中的海波</a:t>
            </a:r>
            <a:br>
              <a:rPr lang="en-US" altLang="zh-CN" sz="2800"/>
            </a:br>
            <a:r>
              <a:rPr lang="zh-CN" altLang="zh-CN" sz="2800" u="sng"/>
              <a:t>　　　　　　　　　　</a:t>
            </a:r>
            <a:r>
              <a:rPr lang="zh-CN" altLang="zh-CN" sz="2800"/>
              <a:t>；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8132" name="矩形 3"/>
          <p:cNvSpPr/>
          <p:nvPr/>
        </p:nvSpPr>
        <p:spPr>
          <a:xfrm>
            <a:off x="2882900" y="2468563"/>
            <a:ext cx="19796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外焰加热　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48133" name="矩形 5"/>
          <p:cNvSpPr/>
          <p:nvPr/>
        </p:nvSpPr>
        <p:spPr>
          <a:xfrm>
            <a:off x="1262063" y="5021263"/>
            <a:ext cx="162083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受热均匀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  <p:bldP spid="48132" grpId="0"/>
      <p:bldP spid="4813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9155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）人教版八年级上册物理教科书在探究</a:t>
            </a:r>
            <a:r>
              <a:rPr lang="en-US" altLang="zh-CN" sz="2800"/>
              <a:t>“</a:t>
            </a:r>
            <a:r>
              <a:rPr lang="zh-CN" altLang="zh-CN" sz="2800"/>
              <a:t>固体熔化时温度的变化规律”实验中完整展示了探究实验要经历的七个探究要素．请把下列五个探究要素按照探究实验过程的顺序正确排序</a:t>
            </a:r>
            <a:r>
              <a:rPr lang="zh-CN" altLang="zh-CN" sz="2800" u="sng"/>
              <a:t>　　　　　</a:t>
            </a:r>
            <a:r>
              <a:rPr lang="zh-CN" altLang="zh-CN" sz="2800"/>
              <a:t>（只填字母）；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．设计实验　　</a:t>
            </a:r>
            <a:r>
              <a:rPr lang="en-US" altLang="zh-CN" sz="2800"/>
              <a:t>B</a:t>
            </a:r>
            <a:r>
              <a:rPr lang="zh-CN" altLang="zh-CN" sz="2800"/>
              <a:t>．猜想与假设　　</a:t>
            </a:r>
            <a:r>
              <a:rPr lang="en-US" altLang="zh-CN" sz="2800"/>
              <a:t>C</a:t>
            </a:r>
            <a:r>
              <a:rPr lang="zh-CN" altLang="zh-CN" sz="2800"/>
              <a:t>．评估　　</a:t>
            </a:r>
            <a:r>
              <a:rPr lang="en-US" altLang="zh-CN" sz="2800"/>
              <a:t>D</a:t>
            </a:r>
            <a:r>
              <a:rPr lang="zh-CN" altLang="zh-CN" sz="2800"/>
              <a:t>．分析与论证　　</a:t>
            </a:r>
            <a:r>
              <a:rPr lang="en-US" altLang="zh-CN" sz="2800"/>
              <a:t>E</a:t>
            </a:r>
            <a:r>
              <a:rPr lang="zh-CN" altLang="zh-CN" sz="2800"/>
              <a:t>．进行实验与收集证据</a:t>
            </a:r>
            <a:endParaRPr lang="zh-CN" altLang="en-US" sz="2800"/>
          </a:p>
        </p:txBody>
      </p:sp>
      <p:sp>
        <p:nvSpPr>
          <p:cNvPr id="49156" name="矩形 2"/>
          <p:cNvSpPr/>
          <p:nvPr/>
        </p:nvSpPr>
        <p:spPr>
          <a:xfrm>
            <a:off x="5821363" y="2886075"/>
            <a:ext cx="14017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BAEDC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0179" name="标题 1"/>
          <p:cNvSpPr>
            <a:spLocks noGrp="1"/>
          </p:cNvSpPr>
          <p:nvPr>
            <p:ph type="title" idx="4294967295"/>
          </p:nvPr>
        </p:nvSpPr>
        <p:spPr>
          <a:xfrm>
            <a:off x="423863" y="960438"/>
            <a:ext cx="812641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）如图乙，小明探究</a:t>
            </a:r>
            <a:r>
              <a:rPr lang="en-US" altLang="zh-CN" sz="2800"/>
              <a:t>“</a:t>
            </a:r>
            <a:r>
              <a:rPr lang="zh-CN" altLang="zh-CN" sz="2800"/>
              <a:t>水沸腾时温度变化的特点</a:t>
            </a:r>
            <a:r>
              <a:rPr lang="en-US" altLang="zh-CN" sz="2800"/>
              <a:t>”</a:t>
            </a:r>
            <a:r>
              <a:rPr lang="zh-CN" altLang="zh-CN" sz="2800"/>
              <a:t>的实验装置中，中心有孔的纸板，除了有固定温度计的作用，还有</a:t>
            </a:r>
            <a:r>
              <a:rPr lang="zh-CN" altLang="zh-CN" sz="2800" u="sng"/>
              <a:t>　　　　　　　　　　　　</a:t>
            </a:r>
            <a:r>
              <a:rPr lang="zh-CN" altLang="zh-CN" sz="2800"/>
              <a:t>的作用，从而缩短加热时间使水尽快沸腾．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）如图丙，小明完成实验后，根据所记录的实验数据，绘制了水在加热过程中温度与时间的图象，图中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 </a:t>
            </a:r>
            <a:r>
              <a:rPr lang="en-US" altLang="zh-CN" sz="2800"/>
              <a:t>“AB” “BC” </a:t>
            </a:r>
            <a:r>
              <a:rPr lang="zh-CN" altLang="zh-CN" sz="2800"/>
              <a:t>或</a:t>
            </a:r>
            <a:r>
              <a:rPr lang="en-US" altLang="zh-CN" sz="2800"/>
              <a:t>“CD”</a:t>
            </a:r>
            <a:r>
              <a:rPr lang="zh-CN" altLang="zh-CN" sz="2800"/>
              <a:t>）段图象是错误的，原因是</a:t>
            </a:r>
            <a:r>
              <a:rPr lang="zh-CN" altLang="zh-CN" sz="2800" u="sng"/>
              <a:t>　　　　　　　　　　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sp>
        <p:nvSpPr>
          <p:cNvPr id="50180" name="矩形 3"/>
          <p:cNvSpPr/>
          <p:nvPr/>
        </p:nvSpPr>
        <p:spPr>
          <a:xfrm>
            <a:off x="4646613" y="5499100"/>
            <a:ext cx="30575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水沸腾时温度不变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50181" name="矩形 5"/>
          <p:cNvSpPr/>
          <p:nvPr/>
        </p:nvSpPr>
        <p:spPr>
          <a:xfrm>
            <a:off x="4646613" y="2300288"/>
            <a:ext cx="30575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减少热量的损失　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50182" name="矩形 6"/>
          <p:cNvSpPr/>
          <p:nvPr/>
        </p:nvSpPr>
        <p:spPr>
          <a:xfrm>
            <a:off x="2413000" y="4902200"/>
            <a:ext cx="7254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CD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50180" grpId="0"/>
      <p:bldP spid="50181" grpId="0"/>
      <p:bldP spid="5018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0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203" name="标题 2"/>
          <p:cNvSpPr>
            <a:spLocks noGrp="1"/>
          </p:cNvSpPr>
          <p:nvPr>
            <p:ph type="title" idx="4294967295"/>
          </p:nvPr>
        </p:nvSpPr>
        <p:spPr>
          <a:xfrm>
            <a:off x="555625" y="8382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广东）为了</a:t>
            </a:r>
            <a:r>
              <a:rPr lang="en-US" altLang="zh-CN" sz="2800"/>
              <a:t>“</a:t>
            </a:r>
            <a:r>
              <a:rPr lang="zh-CN" altLang="zh-CN" sz="2800"/>
              <a:t>探究水满腾时温度变化的特点</a:t>
            </a:r>
            <a:r>
              <a:rPr lang="en-US" altLang="zh-CN" sz="2800"/>
              <a:t>”</a:t>
            </a:r>
            <a:r>
              <a:rPr lang="zh-CN" altLang="zh-CN" sz="2800"/>
              <a:t>取</a:t>
            </a:r>
            <a:r>
              <a:rPr lang="en-US" altLang="zh-CN" sz="2800"/>
              <a:t>0.2 </a:t>
            </a:r>
            <a:r>
              <a:rPr lang="en-US" altLang="zh-CN" sz="2800" i="1"/>
              <a:t>kg</a:t>
            </a:r>
            <a:r>
              <a:rPr lang="zh-CN" altLang="zh-CN" sz="2800"/>
              <a:t>水进行实验．</a:t>
            </a: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）如题图甲所示实验装置的组装顺序应为</a:t>
            </a:r>
            <a:br>
              <a:rPr lang="en-US" altLang="zh-CN" sz="2800"/>
            </a:br>
            <a:r>
              <a:rPr lang="zh-CN" altLang="zh-CN" sz="2800" u="sng"/>
              <a:t>　　　　　　</a:t>
            </a:r>
            <a:r>
              <a:rPr lang="zh-CN" altLang="zh-CN" sz="2800"/>
              <a:t>（选填 </a:t>
            </a:r>
            <a:r>
              <a:rPr lang="en-US" altLang="zh-CN" sz="2800"/>
              <a:t>“</a:t>
            </a:r>
            <a:r>
              <a:rPr lang="zh-CN" altLang="zh-CN" sz="2800"/>
              <a:t>自下而上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自上而下</a:t>
            </a:r>
            <a:r>
              <a:rPr lang="en-US" altLang="zh-CN" sz="2800"/>
              <a:t>”</a:t>
            </a:r>
            <a:r>
              <a:rPr lang="zh-CN" altLang="zh-CN" sz="2800"/>
              <a:t>）；</a:t>
            </a:r>
            <a:br>
              <a:rPr lang="zh-CN" altLang="zh-CN" sz="2800"/>
            </a:br>
            <a:endParaRPr lang="zh-CN" altLang="zh-CN" sz="2800"/>
          </a:p>
        </p:txBody>
      </p:sp>
      <p:pic>
        <p:nvPicPr>
          <p:cNvPr id="51204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7563" y="2303463"/>
            <a:ext cx="4640262" cy="2559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05" name="矩形 1"/>
          <p:cNvSpPr/>
          <p:nvPr/>
        </p:nvSpPr>
        <p:spPr>
          <a:xfrm>
            <a:off x="955675" y="5387975"/>
            <a:ext cx="162083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自下而上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/>
      <p:bldP spid="5120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2227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）根据下表中的实验数据，在图乙中画出水的温度随时间变化的图象；</a:t>
            </a: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52228" name="表格 5"/>
          <p:cNvGraphicFramePr>
            <a:graphicFrameLocks noGrp="1"/>
          </p:cNvGraphicFramePr>
          <p:nvPr/>
        </p:nvGraphicFramePr>
        <p:xfrm>
          <a:off x="625475" y="2325688"/>
          <a:ext cx="7893050" cy="733425"/>
        </p:xfrm>
        <a:graphic>
          <a:graphicData uri="http://schemas.openxmlformats.org/drawingml/2006/table">
            <a:tbl>
              <a:tblPr/>
              <a:tblGrid>
                <a:gridCol w="1414462"/>
                <a:gridCol w="719138"/>
                <a:gridCol w="720725"/>
                <a:gridCol w="719138"/>
                <a:gridCol w="720725"/>
                <a:gridCol w="719138"/>
                <a:gridCol w="720725"/>
                <a:gridCol w="719138"/>
                <a:gridCol w="720725"/>
                <a:gridCol w="719138"/>
              </a:tblGrid>
              <a:tr h="366712"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时间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/min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3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4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5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6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7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66712"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温度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/℃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90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92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94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96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98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99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99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99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99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52263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3463" y="3457575"/>
            <a:ext cx="4822825" cy="26606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2264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4650" y="3419475"/>
            <a:ext cx="2932113" cy="24717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2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2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5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3251" name="标题 3"/>
          <p:cNvSpPr>
            <a:spLocks noGrp="1"/>
          </p:cNvSpPr>
          <p:nvPr>
            <p:ph type="title" idx="4294967295"/>
          </p:nvPr>
        </p:nvSpPr>
        <p:spPr>
          <a:xfrm>
            <a:off x="508000" y="19129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）根据以上实验数据可知，水的沸点为</a:t>
            </a:r>
            <a:r>
              <a:rPr lang="zh-CN" altLang="zh-CN" sz="2800" u="sng"/>
              <a:t>　　</a:t>
            </a:r>
            <a:r>
              <a:rPr lang="en-US" altLang="zh-CN" sz="2800" u="sng"/>
              <a:t>  </a:t>
            </a:r>
            <a:r>
              <a:rPr lang="zh-CN" altLang="zh-CN" sz="2800" u="sng"/>
              <a:t>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　</a:t>
            </a:r>
            <a:r>
              <a:rPr lang="en-US" altLang="zh-CN" sz="2800"/>
              <a:t>℃.</a:t>
            </a:r>
            <a:r>
              <a:rPr lang="zh-CN" altLang="zh-CN" sz="2800"/>
              <a:t>为提高水的沸点，换用火力更大的酒精灯加热，这种做法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（选填“可行”或“不可行”）</a:t>
            </a:r>
            <a:endParaRPr lang="zh-CN" altLang="en-US" sz="2800"/>
          </a:p>
        </p:txBody>
      </p:sp>
      <p:sp>
        <p:nvSpPr>
          <p:cNvPr id="53252" name="矩形 1"/>
          <p:cNvSpPr/>
          <p:nvPr/>
        </p:nvSpPr>
        <p:spPr>
          <a:xfrm>
            <a:off x="1919288" y="3263900"/>
            <a:ext cx="162083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不可行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53253" name="矩形 2"/>
          <p:cNvSpPr/>
          <p:nvPr/>
        </p:nvSpPr>
        <p:spPr>
          <a:xfrm>
            <a:off x="7504113" y="2039938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99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  <p:bldP spid="53252" grpId="0"/>
      <p:bldP spid="5325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4275" name="标题 3"/>
          <p:cNvSpPr>
            <a:spLocks noGrp="1"/>
          </p:cNvSpPr>
          <p:nvPr>
            <p:ph type="title" idx="4294967295"/>
          </p:nvPr>
        </p:nvSpPr>
        <p:spPr>
          <a:xfrm>
            <a:off x="508000" y="11239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2019·</a:t>
            </a:r>
            <a:r>
              <a:rPr lang="zh-CN" altLang="zh-CN" sz="2800"/>
              <a:t>广东）常用温度计是根据液体</a:t>
            </a:r>
            <a:r>
              <a:rPr lang="zh-CN" altLang="zh-CN" sz="2800" u="sng"/>
              <a:t>　　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　　</a:t>
            </a:r>
            <a:r>
              <a:rPr lang="zh-CN" altLang="zh-CN" sz="2800"/>
              <a:t>的规律制成的．如下图中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甲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乙</a:t>
            </a:r>
            <a:r>
              <a:rPr lang="en-US" altLang="zh-CN" sz="2800"/>
              <a:t>”</a:t>
            </a:r>
            <a:r>
              <a:rPr lang="zh-CN" altLang="zh-CN" sz="2800"/>
              <a:t>）是体温计，测量体温时，体温计</a:t>
            </a:r>
            <a:r>
              <a:rPr lang="zh-CN" altLang="zh-CN" sz="2800" u="sng"/>
              <a:t>　　</a:t>
            </a:r>
            <a:r>
              <a:rPr lang="en-US" altLang="zh-CN" sz="2800" u="sng"/>
              <a:t> </a:t>
            </a:r>
            <a:r>
              <a:rPr lang="zh-CN" altLang="zh-CN" sz="2800" u="sng"/>
              <a:t>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可以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不可以</a:t>
            </a:r>
            <a:r>
              <a:rPr lang="en-US" altLang="zh-CN" sz="2800"/>
              <a:t>”</a:t>
            </a:r>
            <a:r>
              <a:rPr lang="zh-CN" altLang="zh-CN" sz="2800"/>
              <a:t>）离开人体读数</a:t>
            </a:r>
            <a:r>
              <a:rPr lang="en-US" altLang="zh-CN" sz="2800"/>
              <a:t>. 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4276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225" y="4086225"/>
            <a:ext cx="7335838" cy="1422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4277" name="矩形 1"/>
          <p:cNvSpPr/>
          <p:nvPr/>
        </p:nvSpPr>
        <p:spPr>
          <a:xfrm>
            <a:off x="6403975" y="2486025"/>
            <a:ext cx="126206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可以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54278" name="矩形 2"/>
          <p:cNvSpPr/>
          <p:nvPr/>
        </p:nvSpPr>
        <p:spPr>
          <a:xfrm>
            <a:off x="6781800" y="1203325"/>
            <a:ext cx="162083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热胀冷缩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54279" name="矩形 5"/>
          <p:cNvSpPr/>
          <p:nvPr/>
        </p:nvSpPr>
        <p:spPr>
          <a:xfrm>
            <a:off x="4951413" y="1868488"/>
            <a:ext cx="5445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乙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/>
      <p:bldP spid="54277" grpId="0"/>
      <p:bldP spid="54278" grpId="0"/>
      <p:bldP spid="54279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529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5299" name="标题 3"/>
          <p:cNvSpPr>
            <a:spLocks noGrp="1"/>
          </p:cNvSpPr>
          <p:nvPr>
            <p:ph type="title" idx="4294967295"/>
          </p:nvPr>
        </p:nvSpPr>
        <p:spPr>
          <a:xfrm>
            <a:off x="508000" y="11239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2017·</a:t>
            </a:r>
            <a:r>
              <a:rPr lang="zh-CN" altLang="zh-CN" sz="2800"/>
              <a:t>广东）如下图所示，液体温度计测量液体温度时，操作正确的是图</a:t>
            </a:r>
            <a:r>
              <a:rPr lang="zh-CN" altLang="zh-CN" sz="2800" u="sng"/>
              <a:t>　　　　　</a:t>
            </a:r>
            <a:r>
              <a:rPr lang="zh-CN" altLang="zh-CN" sz="2800"/>
              <a:t>．图</a:t>
            </a:r>
            <a:r>
              <a:rPr lang="en-US" altLang="zh-CN" sz="2800"/>
              <a:t>5</a:t>
            </a:r>
            <a:r>
              <a:rPr lang="zh-CN" altLang="zh-CN" sz="2800"/>
              <a:t>中温度计示数为</a:t>
            </a:r>
            <a:r>
              <a:rPr lang="zh-CN" altLang="zh-CN" sz="2800" u="sng"/>
              <a:t>　　　　　</a:t>
            </a:r>
            <a:r>
              <a:rPr lang="en-US" altLang="zh-CN" sz="2800"/>
              <a:t>℃.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5300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425" y="3200400"/>
            <a:ext cx="6510338" cy="2565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5301" name="矩形 1"/>
          <p:cNvSpPr/>
          <p:nvPr/>
        </p:nvSpPr>
        <p:spPr>
          <a:xfrm>
            <a:off x="2408238" y="2513013"/>
            <a:ext cx="7239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55302" name="矩形 2"/>
          <p:cNvSpPr/>
          <p:nvPr/>
        </p:nvSpPr>
        <p:spPr>
          <a:xfrm>
            <a:off x="5203825" y="1854200"/>
            <a:ext cx="36353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/>
      <p:bldP spid="55301" grpId="0"/>
      <p:bldP spid="5530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6323" name="标题 3"/>
          <p:cNvSpPr>
            <a:spLocks noGrp="1"/>
          </p:cNvSpPr>
          <p:nvPr>
            <p:ph type="title" idx="4294967295"/>
          </p:nvPr>
        </p:nvSpPr>
        <p:spPr>
          <a:xfrm>
            <a:off x="508000" y="11906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2018·</a:t>
            </a:r>
            <a:r>
              <a:rPr lang="zh-CN" altLang="zh-CN" sz="2800"/>
              <a:t>广东）夏日炎炎，小东从开着空调的屋内刚走到室外时，眼镜的镜片变模糊是由于空气中的水蒸气</a:t>
            </a:r>
            <a:r>
              <a:rPr lang="zh-CN" altLang="zh-CN" sz="2800" u="sng"/>
              <a:t>　　　　　</a:t>
            </a:r>
            <a:r>
              <a:rPr lang="zh-CN" altLang="zh-CN" sz="2800"/>
              <a:t>形成；他在游泳池游泳后走上岸感觉到有点冷是由于身上的水</a:t>
            </a:r>
            <a:r>
              <a:rPr lang="zh-CN" altLang="zh-CN" sz="2800" u="sng"/>
              <a:t>　　　　　</a:t>
            </a:r>
            <a:r>
              <a:rPr lang="zh-CN" altLang="zh-CN" sz="2800"/>
              <a:t>吸热所致；他买了冰棒含嘴里过了一会感觉到凉快是由于冰棒</a:t>
            </a:r>
            <a:r>
              <a:rPr lang="zh-CN" altLang="zh-CN" sz="2800" u="sng"/>
              <a:t>　　　　　</a:t>
            </a:r>
            <a:r>
              <a:rPr lang="zh-CN" altLang="zh-CN" sz="2800"/>
              <a:t>吸热所致．（均填物态变化名称）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56324" name="矩形 1"/>
          <p:cNvSpPr/>
          <p:nvPr/>
        </p:nvSpPr>
        <p:spPr>
          <a:xfrm>
            <a:off x="1660525" y="4471988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熔化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56325" name="矩形 2"/>
          <p:cNvSpPr/>
          <p:nvPr/>
        </p:nvSpPr>
        <p:spPr>
          <a:xfrm>
            <a:off x="2111375" y="2543175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液化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56326" name="矩形 5"/>
          <p:cNvSpPr/>
          <p:nvPr/>
        </p:nvSpPr>
        <p:spPr>
          <a:xfrm>
            <a:off x="5567363" y="3175000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汽化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/>
      <p:bldP spid="56324" grpId="0"/>
      <p:bldP spid="56325" grpId="0"/>
      <p:bldP spid="5632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734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7347" name="标题 3"/>
          <p:cNvSpPr>
            <a:spLocks noGrp="1"/>
          </p:cNvSpPr>
          <p:nvPr>
            <p:ph type="title" idx="4294967295"/>
          </p:nvPr>
        </p:nvSpPr>
        <p:spPr>
          <a:xfrm>
            <a:off x="508000" y="12096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5.</a:t>
            </a:r>
            <a:r>
              <a:rPr lang="zh-CN" altLang="zh-CN" sz="2800"/>
              <a:t>（</a:t>
            </a:r>
            <a:r>
              <a:rPr lang="en-US" altLang="zh-CN" sz="2800"/>
              <a:t>2016·</a:t>
            </a:r>
            <a:r>
              <a:rPr lang="zh-CN" altLang="zh-CN" sz="2800"/>
              <a:t>广东）请解释以下生活中的热现象，皮肤涂上酒精后觉得凉快是因为酒精</a:t>
            </a:r>
            <a:r>
              <a:rPr lang="zh-CN" altLang="zh-CN" sz="2800" u="sng"/>
              <a:t>　　　　　</a:t>
            </a:r>
            <a:r>
              <a:rPr lang="zh-CN" altLang="zh-CN" sz="2800"/>
              <a:t>时从人体吸热（填物态变化名称）；夏天吃冰棒时看见冰棒冒</a:t>
            </a:r>
            <a:r>
              <a:rPr lang="en-US" altLang="zh-CN" sz="2800"/>
              <a:t>“</a:t>
            </a:r>
            <a:r>
              <a:rPr lang="zh-CN" altLang="zh-CN" sz="2800"/>
              <a:t>白气</a:t>
            </a:r>
            <a:r>
              <a:rPr lang="en-US" altLang="zh-CN" sz="2800"/>
              <a:t>”</a:t>
            </a:r>
            <a:r>
              <a:rPr lang="zh-CN" altLang="zh-CN" sz="2800"/>
              <a:t>是冰棒周围空气中的</a:t>
            </a:r>
            <a:r>
              <a:rPr lang="zh-CN" altLang="zh-CN" sz="2800" u="sng"/>
              <a:t>　　　　　</a:t>
            </a:r>
            <a:r>
              <a:rPr lang="zh-CN" altLang="zh-CN" sz="2800"/>
              <a:t>遇冷液化形成的小水珠所致；在海拔高的地方烧开水不到</a:t>
            </a:r>
            <a:r>
              <a:rPr lang="en-US" altLang="zh-CN" sz="2800"/>
              <a:t>100 ℃</a:t>
            </a:r>
            <a:r>
              <a:rPr lang="zh-CN" altLang="zh-CN" sz="2800"/>
              <a:t>就已沸腾，原因是水的沸点随</a:t>
            </a:r>
            <a:r>
              <a:rPr lang="zh-CN" altLang="zh-CN" sz="2800" u="sng"/>
              <a:t>　　　　　</a:t>
            </a:r>
            <a:r>
              <a:rPr lang="zh-CN" altLang="zh-CN" sz="2800"/>
              <a:t>减小而降低．</a:t>
            </a:r>
            <a:endParaRPr lang="zh-CN" altLang="en-US" sz="2800"/>
          </a:p>
        </p:txBody>
      </p:sp>
      <p:sp>
        <p:nvSpPr>
          <p:cNvPr id="57348" name="矩形 1"/>
          <p:cNvSpPr/>
          <p:nvPr/>
        </p:nvSpPr>
        <p:spPr>
          <a:xfrm>
            <a:off x="6623050" y="4491038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气压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57349" name="矩形 2"/>
          <p:cNvSpPr/>
          <p:nvPr/>
        </p:nvSpPr>
        <p:spPr>
          <a:xfrm>
            <a:off x="5991225" y="1919288"/>
            <a:ext cx="90328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汽化</a:t>
            </a:r>
            <a:endParaRPr lang="zh-CN" altLang="en-US" sz="2800"/>
          </a:p>
        </p:txBody>
      </p:sp>
      <p:sp>
        <p:nvSpPr>
          <p:cNvPr id="57350" name="矩形 5"/>
          <p:cNvSpPr/>
          <p:nvPr/>
        </p:nvSpPr>
        <p:spPr>
          <a:xfrm>
            <a:off x="5811838" y="3211513"/>
            <a:ext cx="12620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水蒸气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/>
      <p:bldP spid="57348" grpId="0"/>
      <p:bldP spid="57349" grpId="0"/>
      <p:bldP spid="57350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837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8371" name="标题 3"/>
          <p:cNvSpPr>
            <a:spLocks noGrp="1"/>
          </p:cNvSpPr>
          <p:nvPr>
            <p:ph type="title" idx="4294967295"/>
          </p:nvPr>
        </p:nvSpPr>
        <p:spPr>
          <a:xfrm>
            <a:off x="382588" y="8350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6.</a:t>
            </a:r>
            <a:r>
              <a:rPr lang="zh-CN" altLang="zh-CN" sz="2800"/>
              <a:t>（</a:t>
            </a:r>
            <a:r>
              <a:rPr lang="en-US" altLang="zh-CN" sz="2800"/>
              <a:t>2017·</a:t>
            </a:r>
            <a:r>
              <a:rPr lang="zh-CN" altLang="zh-CN" sz="2800"/>
              <a:t>广东）将装有水的试管放入装有水的烧杯中，用酒精灯对烧杯进行加热，如下图所示，一段时间后，观察到烧杯中的水沸腾，而试管中的水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会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不会</a:t>
            </a:r>
            <a:r>
              <a:rPr lang="en-US" altLang="zh-CN" sz="2800"/>
              <a:t>”</a:t>
            </a:r>
            <a:r>
              <a:rPr lang="zh-CN" altLang="zh-CN" sz="2800"/>
              <a:t>）沸腾，原因是</a:t>
            </a:r>
            <a:br>
              <a:rPr lang="en-US" altLang="zh-CN" sz="2800"/>
            </a:br>
            <a:r>
              <a:rPr lang="zh-CN" altLang="zh-CN" sz="2800" u="sng"/>
              <a:t>　　　　　　　　　　　　　</a:t>
            </a:r>
            <a:r>
              <a:rPr lang="en-US" altLang="zh-CN" sz="2800" u="sng"/>
              <a:t>                   </a:t>
            </a:r>
            <a:r>
              <a:rPr lang="zh-CN" altLang="zh-CN" sz="2800" u="sng"/>
              <a:t>　　</a:t>
            </a:r>
            <a:r>
              <a:rPr lang="zh-CN" altLang="zh-CN" sz="2800"/>
              <a:t>，同时还观察到烧杯口周围出现大量的</a:t>
            </a:r>
            <a:r>
              <a:rPr lang="en-US" altLang="zh-CN" sz="2800"/>
              <a:t>“</a:t>
            </a:r>
            <a:r>
              <a:rPr lang="zh-CN" altLang="zh-CN" sz="2800"/>
              <a:t>白气</a:t>
            </a:r>
            <a:r>
              <a:rPr lang="en-US" altLang="zh-CN" sz="2800"/>
              <a:t>”</a:t>
            </a:r>
            <a:r>
              <a:rPr lang="zh-CN" altLang="zh-CN" sz="2800"/>
              <a:t>，</a:t>
            </a:r>
            <a:br>
              <a:rPr lang="en-US" altLang="zh-CN" sz="2800"/>
            </a:br>
            <a:r>
              <a:rPr lang="zh-CN" altLang="zh-CN" sz="2800"/>
              <a:t>这是因为烧杯中的水蒸气在杯口周围遇冷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/>
              <a:t>而成（填物态变化名称）</a:t>
            </a:r>
            <a:r>
              <a:rPr lang="en-US" altLang="zh-CN" sz="2800"/>
              <a:t>.</a:t>
            </a:r>
            <a:endParaRPr lang="zh-CN" altLang="en-US" sz="2800"/>
          </a:p>
        </p:txBody>
      </p:sp>
      <p:pic>
        <p:nvPicPr>
          <p:cNvPr id="58372" name="图片 1"/>
          <p:cNvPicPr>
            <a:picLocks noChangeAspect="1"/>
          </p:cNvPicPr>
          <p:nvPr/>
        </p:nvPicPr>
        <p:blipFill>
          <a:blip r:embed="rId2"/>
          <a:srcRect r="87333"/>
          <a:stretch>
            <a:fillRect/>
          </a:stretch>
        </p:blipFill>
        <p:spPr>
          <a:xfrm>
            <a:off x="7191375" y="4098925"/>
            <a:ext cx="1528763" cy="22907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8373" name="矩形 2"/>
          <p:cNvSpPr/>
          <p:nvPr/>
        </p:nvSpPr>
        <p:spPr>
          <a:xfrm>
            <a:off x="808038" y="5389563"/>
            <a:ext cx="131603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液化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58374" name="矩形 5"/>
          <p:cNvSpPr/>
          <p:nvPr/>
        </p:nvSpPr>
        <p:spPr>
          <a:xfrm>
            <a:off x="808038" y="2832100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不会</a:t>
            </a:r>
            <a:endParaRPr lang="zh-CN" altLang="en-US" sz="2800"/>
          </a:p>
        </p:txBody>
      </p:sp>
      <p:sp>
        <p:nvSpPr>
          <p:cNvPr id="58375" name="矩形 7"/>
          <p:cNvSpPr/>
          <p:nvPr/>
        </p:nvSpPr>
        <p:spPr>
          <a:xfrm>
            <a:off x="481013" y="3429000"/>
            <a:ext cx="73660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试管和烧杯中的水温度相同，不能继续吸热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/>
      <p:bldP spid="58373" grpId="0"/>
      <p:bldP spid="58374" grpId="0"/>
      <p:bldP spid="5837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939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9395" name="标题 3"/>
          <p:cNvSpPr>
            <a:spLocks noGrp="1"/>
          </p:cNvSpPr>
          <p:nvPr>
            <p:ph type="title" idx="4294967295"/>
          </p:nvPr>
        </p:nvSpPr>
        <p:spPr>
          <a:xfrm>
            <a:off x="508000" y="12684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7.</a:t>
            </a:r>
            <a:r>
              <a:rPr lang="zh-CN" altLang="zh-CN" sz="2800"/>
              <a:t>（</a:t>
            </a:r>
            <a:r>
              <a:rPr lang="en-US" altLang="zh-CN" sz="2800"/>
              <a:t>2014·</a:t>
            </a:r>
            <a:r>
              <a:rPr lang="zh-CN" altLang="zh-CN" sz="2800"/>
              <a:t>广东）在探究蒸发的快慢与哪些因素有关的实验中，如上图所示主要用来探究（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．蒸发的快慢与液体温度的关系</a:t>
            </a:r>
            <a:r>
              <a:rPr lang="en-US" altLang="zh-CN" sz="2800"/>
              <a:t>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．蒸发的快慢与气压的关系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．蒸发的快慢与液体表面积的关系</a:t>
            </a:r>
            <a:r>
              <a:rPr lang="en-US" altLang="zh-CN" sz="2800"/>
              <a:t>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．蒸发的快慢与空气流动速度的关系</a:t>
            </a:r>
            <a:endParaRPr lang="zh-CN" altLang="en-US" sz="2800"/>
          </a:p>
        </p:txBody>
      </p:sp>
      <p:pic>
        <p:nvPicPr>
          <p:cNvPr id="59396" name="图片 1"/>
          <p:cNvPicPr>
            <a:picLocks noChangeAspect="1"/>
          </p:cNvPicPr>
          <p:nvPr/>
        </p:nvPicPr>
        <p:blipFill>
          <a:blip r:embed="rId2"/>
          <a:srcRect r="77194"/>
          <a:stretch>
            <a:fillRect/>
          </a:stretch>
        </p:blipFill>
        <p:spPr>
          <a:xfrm>
            <a:off x="6329363" y="2570163"/>
            <a:ext cx="2079625" cy="2019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9397" name="矩形 2"/>
          <p:cNvSpPr/>
          <p:nvPr/>
        </p:nvSpPr>
        <p:spPr>
          <a:xfrm>
            <a:off x="6773863" y="1966913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/>
      <p:bldP spid="59397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041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0419" name="标题 3"/>
          <p:cNvSpPr>
            <a:spLocks noGrp="1"/>
          </p:cNvSpPr>
          <p:nvPr>
            <p:ph type="title" idx="4294967295"/>
          </p:nvPr>
        </p:nvSpPr>
        <p:spPr>
          <a:xfrm>
            <a:off x="508000" y="8731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8.</a:t>
            </a:r>
            <a:r>
              <a:rPr lang="zh-CN" altLang="zh-CN" sz="2800"/>
              <a:t>（</a:t>
            </a:r>
            <a:r>
              <a:rPr lang="en-US" altLang="zh-CN" sz="2800"/>
              <a:t>2011·</a:t>
            </a:r>
            <a:r>
              <a:rPr lang="zh-CN" altLang="zh-CN" sz="2800"/>
              <a:t>广东）某种物质在熔化过程中温度随时间变化的图像如上图所示，这种物质是</a:t>
            </a:r>
            <a:r>
              <a:rPr lang="zh-CN" altLang="zh-CN" sz="2800" u="sng"/>
              <a:t>　　</a:t>
            </a:r>
            <a:r>
              <a:rPr lang="en-US" altLang="zh-CN" sz="2800" u="sng"/>
              <a:t> </a:t>
            </a:r>
            <a:r>
              <a:rPr lang="zh-CN" altLang="zh-CN" sz="2800" u="sng"/>
              <a:t>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晶体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非晶体</a:t>
            </a:r>
            <a:r>
              <a:rPr lang="en-US" altLang="zh-CN" sz="2800"/>
              <a:t>”</a:t>
            </a:r>
            <a:r>
              <a:rPr lang="zh-CN" altLang="zh-CN" sz="2800"/>
              <a:t>），该物质的熔点是</a:t>
            </a:r>
            <a:r>
              <a:rPr lang="zh-CN" altLang="zh-CN" sz="2800" u="sng"/>
              <a:t>　　　</a:t>
            </a:r>
            <a:r>
              <a:rPr lang="en-US" altLang="zh-CN" sz="2800" u="sng"/>
              <a:t> </a:t>
            </a:r>
            <a:r>
              <a:rPr lang="zh-CN" altLang="zh-CN" sz="2800" u="sng"/>
              <a:t>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en-US" altLang="zh-CN" sz="2800"/>
              <a:t>℃</a:t>
            </a:r>
            <a:r>
              <a:rPr lang="zh-CN" altLang="zh-CN" sz="2800"/>
              <a:t>，熔化的时间是</a:t>
            </a:r>
            <a:r>
              <a:rPr lang="zh-CN" altLang="zh-CN" sz="2800" u="sng"/>
              <a:t>　　　　　</a:t>
            </a:r>
            <a:r>
              <a:rPr lang="en-US" altLang="zh-CN" sz="2800" i="1"/>
              <a:t>min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60420" name="图片 1"/>
          <p:cNvPicPr>
            <a:picLocks noChangeAspect="1"/>
          </p:cNvPicPr>
          <p:nvPr/>
        </p:nvPicPr>
        <p:blipFill>
          <a:blip r:embed="rId2"/>
          <a:srcRect r="74582"/>
          <a:stretch>
            <a:fillRect/>
          </a:stretch>
        </p:blipFill>
        <p:spPr>
          <a:xfrm>
            <a:off x="2897188" y="3543300"/>
            <a:ext cx="3101975" cy="27035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0421" name="矩形 2"/>
          <p:cNvSpPr/>
          <p:nvPr/>
        </p:nvSpPr>
        <p:spPr>
          <a:xfrm>
            <a:off x="3725863" y="2878138"/>
            <a:ext cx="7239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60422" name="矩形 5"/>
          <p:cNvSpPr/>
          <p:nvPr/>
        </p:nvSpPr>
        <p:spPr>
          <a:xfrm>
            <a:off x="6624638" y="1574800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晶体</a:t>
            </a:r>
            <a:endParaRPr lang="zh-CN" altLang="en-US" sz="2800"/>
          </a:p>
        </p:txBody>
      </p:sp>
      <p:sp>
        <p:nvSpPr>
          <p:cNvPr id="60423" name="矩形 6"/>
          <p:cNvSpPr/>
          <p:nvPr/>
        </p:nvSpPr>
        <p:spPr>
          <a:xfrm>
            <a:off x="7280275" y="2259013"/>
            <a:ext cx="723900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340</a:t>
            </a:r>
            <a:endParaRPr lang="zh-CN" altLang="en-US" sz="2800"/>
          </a:p>
        </p:txBody>
      </p:sp>
      <p:pic>
        <p:nvPicPr>
          <p:cNvPr id="60424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502900" y="126873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/>
      <p:bldP spid="60421" grpId="0"/>
      <p:bldP spid="60422" grpId="0"/>
      <p:bldP spid="60423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242</Paragraphs>
  <Slides>58</Slides>
  <Notes>3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baseType="lpstr" size="67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1.定义：表示物体的　　　　　程度．单位：摄氏度（℃）2.摄氏温度的规定：在一个标准大气压下的　　 　     　　温度为0 ℃，　　　　　的温度为100 ℃，它们之间分成100等份，每一等份叫1 ℃.3.估测：①人的正常体温为37 ℃；②人体感觉舒适的温度约为25 ℃；③洗澡水温约为40 ℃.</vt:lpstr>
      <vt:lpstr>4.温度计（1）原理：根据液体　　    　　的规律制成的．（2）使用：①会选：观察它的　　　　　，判断是否适合待测物体的温度（即待测温度高于温度计内液体的凝固点，低于其沸点）；并认清温度计的　　　　　，以便准确读数；②会放：温度计的玻璃泡　　　　　浸入被测液体中，不要碰到　　　　或　　　　；</vt:lpstr>
      <vt:lpstr>③会读：温度计玻璃泡浸入被测液体中稍候一会儿，待温度计的示数稳定后再读数；读数时玻璃泡要继续留在被测液体中，视线与温度计中液柱的上表面　　　　　．④会记：测量结果由数值和单位两部分组成．右图中温度计的示数为　　　　　℃，读作“　　　　　　　　                　　　”．</vt:lpstr>
      <vt:lpstr>（3）种类：实验室用温度计、体温计（右图示数为　　　　　℃）、寒暑表等．</vt:lpstr>
      <vt:lpstr>1.区别六种物态变化 </vt:lpstr>
      <vt:lpstr>2.熔化和凝固</vt:lpstr>
      <vt:lpstr>2.熔化和凝固</vt:lpstr>
      <vt:lpstr>注意：①同一晶体，熔点等于凝固点．即锡的熔点230 ℃，凝固点是　　　　　℃②晶体熔化条件：　　　　　　；　　　　　　．处于熔点可能为　　　　　态、　　　　　态、　　　　　态．</vt:lpstr>
      <vt:lpstr>3.汽化：（1）蒸发①定义：在任何温度下都能发生，且只在液体表面发生的缓慢的汽化现象；②影响蒸发的因素：a.液体的　　　　　；b.液体的　　　　　；c.液体表面的　　　              　　．</vt:lpstr>
      <vt:lpstr>（2）沸腾①定义：在一定温度下（沸点），在液体表面和内部同时发生的剧烈的汽化现象； ②条件：　　　　　           　；　　　　　　　． ③沸点：液体沸腾时的温度；沸点与气压有关，气压高，沸点高．</vt:lpstr>
      <vt:lpstr>液化：（1）方法：　        　   　；                         .（2）现象：露水、雾、“白气”等（“白气”是热水蒸气遇冷液化形成的小水珠）4.升华现象：灯丝变细，冰冻的衣服变干，碘升华，制造舞台效果中的干冰升华等．凝华现象：雪、霜、雾凇，灯泡变黑，冬天窗户内侧形成的“冰花”（冰花形成在室内玻璃）等．</vt:lpstr>
      <vt:lpstr>一　  温度和温度计　            （2020·广元）学校在预防新冠肺炎期间，要求对每位师生进行体温检测．下列说法正确的是（　　）A．体温计的量程是35 ℃～45 ℃                            B．体温计的分度值是1 ℃C．检测某同学体温是36.8 ℃，该同学体温正常                D．冰水混合物的温度一定为0 ℃</vt:lpstr>
      <vt:lpstr>【点拔】人体正常体温约37 ℃；体温计的量程35～42 ℃，分度值0.1 ℃；体温计实验前要甩一下，否则只升不降；体温计可离开人体读数．在1个标准大气压下，冰水混合物的温度是0 ℃；沸水温度是100 ℃.</vt:lpstr>
      <vt:lpstr>                   实验室用温度计根据液体的　　　　　.　　　　　原理工作；利用图1测量水的温度时，操作错误之处：　　　　　　　　　　．甲、乙、丙三位同学按图2所示方法读数，正确的是　　　　　，水的温度是　　　　　℃.</vt:lpstr>
      <vt:lpstr>二　  物态变化的现象分类　           （2020·枣庄）固态、液态和气态是物质常见的三种状态，某物质通过放热、吸热在甲、乙、丙三种物态之间转化，如下图所示，下列说法正确的是（　　）A.甲为固态，由甲到乙是凝华过程	B．乙为液态，由乙到丙是汽化过程C．丙为气态，由丙到甲是液化过程	D．丙为液态，由乙到丙是熔化过程</vt:lpstr>
      <vt:lpstr>【点拔】熔化过程：固态——液态，吸热，如：冰雪消融；凝固过程：液态——固态，放热，如：水结冰；汽化过程：液态——气态，吸热，如：湿衣服变干、雾散了；液化过程：气态——液体，放热，如：白气、白雾、露水、“出汗”等；升华过程：固态——气态，吸热，如：干冰、碘、樟脑丸、灯丝变细、冰冻的衣服变干等；凝华过程：气态——固态，放热，如：霜、雪、雾凇、窗台的冰花等．</vt:lpstr>
      <vt:lpstr>              （2020·丹东）下列说法正确的是（　　）A．从冰箱拿出的雪糕包装袋上的“白霜”是水凝固形成的B．可以用冰袋给发烧的病人降温，主要是利用冰熔化时吸热C．夏天，将皮肤润湿会感到凉快，主要是利用水蒸发时放热D．可以利用干冰人工增雨，主要是因为干冰能迅速升华放热</vt:lpstr>
      <vt:lpstr>三　  熔化和凝固图像　          （2020·泰安）某晶体熔化时温度随时间变化的图象如右图所示，下列判断正确的是（　　）A．第5 min，晶体开始熔化B．晶体熔化过程持续20 minC．晶体在熔化过程中不吸收热量D．晶体的熔点是80 ℃</vt:lpstr>
      <vt:lpstr>【点拔】（1）朝上表示熔化；曲线朝下表示凝固；（2）曲线包含平台线的是晶体，平台线对应的温度是晶体的熔点；没有平台线的是非晶体；（3）平台线对应的部分为晶体的熔化（凝固）过程，晶体处于固液共存态；（4）晶体熔化是一个吸热过程，温度不变；晶体凝固是一个放热过程，温度不变．</vt:lpstr>
      <vt:lpstr>              （2020·济宁）小明将一杯温水放入冰箱的冰冻室里，经过一段时间后，杯中的水发生了物态变化，下图所示中的四个图像中能正确反映这杯水的物态变化过程的是（　　）     A                     B                      C                       D</vt:lpstr>
      <vt:lpstr>一　  晶体熔化时的温度变化规律　           在探究“某固体熔化时温度与时间关系”的实验中，实验装置如图甲所示．</vt:lpstr>
      <vt:lpstr>（1）试管中的固体颗粒应　　　　　（选填“大一点”或“小一点”）.（2）实验中，使用水浴法加热固体的目的是　　　　　　　　　．（3）将温度计插入试管中时，温度计的液泡应全部插入固体颗粒中，不要碰到试管底或　　　　．</vt:lpstr>
      <vt:lpstr>（4）根据实验获得的信息，画出该固体熔化时温度与时间的关系图像如图乙所示，从图像中可看出，该固体是　　　　　（选填“晶体”或“非晶体”），熔点是　　　　　℃.（5）t1到t2时间段该物质　　　　　（选填“吸收”或“不吸收”）热量，处于　　　　　　　（选填“固”“液”或“固液共存”）态．</vt:lpstr>
      <vt:lpstr>二　  水沸腾时的温度变化规律　           如图甲是小明小组“探究水沸腾时温度变化的特点”的实验装置：（1）如图乙，温度计示数为　　　　　℃.</vt:lpstr>
      <vt:lpstr>（2）在水温升高到90 ℃后，小明每隔1 min观察1次温度计的示数，记录在下表中，直到水沸腾，如此持续8 min后停止读数．①小明由于粗心大意记错了一个实验数据，你认为错误的数据是　　　　　℃.②水的沸点是　　　　　℃，由此数据可以判断此时大气压　　　　　（选填“小于”或“大于”）一个标准大气压．③水沸腾过程中要不断　　　　　，温度　　　　　．</vt:lpstr>
      <vt:lpstr>（3）小明观察到：沸腾时水中产生大量气泡，气泡的情形如图丙中的　　　　（选填“a”或“b”）图．（4）为了说明水沸腾过程中是否需要吸热，应　　　　　　　　，观察水是否继续沸腾．（5）水沸腾时出现大量的“白气”，“白气”的形成是　　　　　现象（填一物态变化名称），需要　　　　　（选填“吸热”或“放热”）.</vt:lpstr>
      <vt:lpstr>（6）实验中发现温度计上部出现许多小水珠，这些小水珠是　　　　　形成的．（7）另一组同学在小明小组做完实验后，用同一个实验装置，换水后做此实验，但将水加热到沸腾所用的时间不同，该组同学和彤彤小组同学绘制的温度随时间变化的图像如图丁所示．则两组得到m、n两种不同图像的原因可能是水的　　     　　不同．</vt:lpstr>
      <vt:lpstr>（8）水沸腾时会有大量蒸气产生，100 ℃水蒸气和100 ℃水哪个烫伤更严重？　　　       　　　，其原因是                                                            .</vt:lpstr>
      <vt:lpstr>【点拔】水沸腾时，不断吸热，温度不变；气泡从底部产生，由小变大；沸点与气压有关，气压高，沸点高；气压低，沸点低．白气是水蒸气液化形成的小水珠，液化是一个放热过程．影响实验时间的因素主要有：水的质量不同，水的初温不同；火焰温度不同．</vt:lpstr>
      <vt:lpstr>1.暖瓶口冒出的“白气”、冬天口中呼出的“白气”、夏天冰棍周围的“白气”等都不是水蒸气，而是水蒸气遇冷液化形成的小水珠悬浮在空气中．水蒸气是水的气态，和其他无色气体一样，人眼是看不到的，所以人眼能看到的都不是水蒸气．2.“白雾”或“冰花”出现在温度高的一侧．</vt:lpstr>
      <vt:lpstr>3.晶体的熔化必须同时满足两个条件：一是温度达到熔点，二是继续吸热．4.液体的沸腾必须同时满足两个条件：一是温度达到沸点，二是继续吸热．5.熔化、汽化、升华是吸热现象；凝固、液化、凝华是放热现象．</vt:lpstr>
      <vt:lpstr>1.（2020·鄂州）下列物态变化中，属于液化现象的是（　　）A．湿衣服晾干        	B．冰棒周围冒白气   C．冰雪消融        		D．用久的灯泡内壁发黑</vt:lpstr>
      <vt:lpstr>2.（2020·荆州）歌曲（云在飞）唱道∶“水是流淌的云，云是飞翔的水”“水是前世的云，云是来生的水”歌词描绘了大自然美丽的轮回．下列关于“水循环”中的物态变化，说法不正确的是（　　）A．阳光晒暖了海洋，海水吸热蒸发成为水蒸气上升到空中B．云中的小水滴是水蒸气上升到高空遇冷液化形成的C．小水滴如果在高空遇到更加寒冷的气流，就会凝固成小冰珠，有可能形成冰雹落到地上D．冬天，水蒸气在寒冷的高空急剧降温，从而凝固成微小的冰晶，这些冰晶聚集起来形成雪花飘落大地</vt:lpstr>
      <vt:lpstr>3.（2020·随州）以下有关现象及应用说法正确的是（　　）A．夏天，景区用喷雾来降温是利用蒸发吸热B．夏天，凉爽的空调房间的窗户玻璃上会形成一层水雾，它的形成过程属于汽化C．冬天，“下雪不冷化雪冷”这句俗语蕴含着“液化放热”的物理道理D．冬天，北方常出现雾凇的美景，它的形成过程是升华</vt:lpstr>
      <vt:lpstr>4.（2020·孝感）下面是与热现象有关的四幅图形，其中说法正确的是（　　）A．图甲中寒冷玻璃上的冰花是水蒸气升华而成B．图乙中昆虫和植物上的露珠是水蒸气液化而成C．图丙是某次温度计读数的示意图，这样读数会使测量结果偏大D．图丁是晶体熔化过程中温度变化曲线，其中晶体在BC段不吸收热量</vt:lpstr>
      <vt:lpstr>5.（2020·武汉）在探究水沸腾时温度变化特点的实验中，某同学用如图甲所示的实验装置进行实验，并绘制了如图乙所示的图线①.现将烧杯中的水冷却至室温，倒掉约三分之一的水，保持其他条件不变，重做上述实验并绘制了图线，此图线是（　　）A．①	       B．②	    C．③	       D．④</vt:lpstr>
      <vt:lpstr>6.（2020·达州）午餐前老师向我们的双手喷洒消毒酒精进行消毒，喷洒在我们手上的酒精很快变干，此时酒精发生了　　　　　现象（填物态变化名称），同时双手感觉很凉，表明此物态变化是一个　　　　　热过程．</vt:lpstr>
      <vt:lpstr>7.（2020·江西）炎热的夏天，小莹从冰箱拿出一支冰淇淋，剥去包装纸，冰淇淋冒“白气”，这是一种　　　　　现象（填写物态变化名称）；吃冰淇淋觉得凉爽，是因为冰淇淋熔化时要　　　　热量．</vt:lpstr>
      <vt:lpstr>8.（2020·成都）做“纸杯烧水”实验时，小科用蜡烛火焰加热盛有适量冷水的纸杯，一段时间后水沸腾了．沸腾过程中，他多次测得水温为97.5 ℃，这说明当地水的沸点为　　　　　；他把蜡烛移开，水停止沸腾，这说明水沸腾需要　　　　　热量．</vt:lpstr>
      <vt:lpstr>9.（2020·丹东）小明进行探究“固体熔化时温度的变化规律”和“水沸腾时温度变化的特点”的实验．</vt:lpstr>
      <vt:lpstr>（1）组装实验器材时，图甲和图乙两套实验装置器材的组装顺序都是由下至上，这样做的目的是使酒精灯用　　　　　　　　　　；（2）小明用图甲实验装置探究“海波熔化时温度的变化规律”的实验，采取“水浴法”对试管中的海波加热，这种加热方法的好处是使试管中的海波　　　　　　　　　　；</vt:lpstr>
      <vt:lpstr>（3）人教版八年级上册物理教科书在探究“固体熔化时温度的变化规律”实验中完整展示了探究实验要经历的七个探究要素．请把下列五个探究要素按照探究实验过程的顺序正确排序　　　　　（只填字母）；A．设计实验　　B．猜想与假设　　C．评估　　D．分析与论证　　E．进行实验与收集证据</vt:lpstr>
      <vt:lpstr>（4）如图乙，小明探究“水沸腾时温度变化的特点”的实验装置中，中心有孔的纸板，除了有固定温度计的作用，还有　　　　　　　　　　　　的作用，从而缩短加热时间使水尽快沸腾．（5）如图丙，小明完成实验后，根据所记录的实验数据，绘制了水在加热过程中温度与时间的图象，图中　　　　　（选填 “AB” “BC” 或“CD”）段图象是错误的，原因是　　　　　　　　　　．</vt:lpstr>
      <vt:lpstr>1.（2020·广东）为了“探究水满腾时温度变化的特点”取0.2 kg水进行实验．（1）如题图甲所示实验装置的组装顺序应为　　　　　　（选填 “自下而上”或“自上而下”）；</vt:lpstr>
      <vt:lpstr>（2）根据下表中的实验数据，在图乙中画出水的温度随时间变化的图象；</vt:lpstr>
      <vt:lpstr>（3）根据以上实验数据可知，水的沸点为　　  　.　　℃.为提高水的沸点，换用火力更大的酒精灯加热，这种做法　　　　　（选填“可行”或“不可行”）</vt:lpstr>
      <vt:lpstr>2.（2019·广东）常用温度计是根据液体　　　　　.　　　的规律制成的．如下图中　　　　　（选填“甲”或“乙”）是体温计，测量体温时，体温计　　 　（选填“可以”或“不可以”）离开人体读数. </vt:lpstr>
      <vt:lpstr>3.（2017·广东）如下图所示，液体温度计测量液体温度时，操作正确的是图　　　　　．图5中温度计示数为　　　　　℃.</vt:lpstr>
      <vt:lpstr>4.（2018·广东）夏日炎炎，小东从开着空调的屋内刚走到室外时，眼镜的镜片变模糊是由于空气中的水蒸气　　　　　形成；他在游泳池游泳后走上岸感觉到有点冷是由于身上的水　　　　　吸热所致；他买了冰棒含嘴里过了一会感觉到凉快是由于冰棒　　　　　吸热所致．（均填物态变化名称）</vt:lpstr>
      <vt:lpstr>5.（2016·广东）请解释以下生活中的热现象，皮肤涂上酒精后觉得凉快是因为酒精　　　　　时从人体吸热（填物态变化名称）；夏天吃冰棒时看见冰棒冒“白气”是冰棒周围空气中的　　　　　遇冷液化形成的小水珠所致；在海拔高的地方烧开水不到100 ℃就已沸腾，原因是水的沸点随　　　　　减小而降低．</vt:lpstr>
      <vt:lpstr>6.（2017·广东）将装有水的试管放入装有水的烧杯中，用酒精灯对烧杯进行加热，如下图所示，一段时间后，观察到烧杯中的水沸腾，而试管中的水　　　　　（选填“会”或“不会”）沸腾，原因是　　　　　　　　　　　　　                   　　，同时还观察到烧杯口周围出现大量的“白气”，这是因为烧杯中的水蒸气在杯口周围遇冷　　　　　.而成（填物态变化名称）.</vt:lpstr>
      <vt:lpstr>7.（2014·广东）在探究蒸发的快慢与哪些因素有关的实验中，如上图所示主要用来探究（　　）A．蒸发的快慢与液体温度的关系    B．蒸发的快慢与气压的关系C．蒸发的快慢与液体表面积的关系    D．蒸发的快慢与空气流动速度的关系</vt:lpstr>
      <vt:lpstr>8.（2011·广东）某种物质在熔化过程中温度随时间变化的图像如上图所示，这种物质是　　 　　（选填“晶体”或“非晶体”），该物质的熔点是　　　 　.　℃，熔化的时间是　　　　　min.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2021-03-04T21:41:41.150</cp:lastPrinted>
  <dcterms:created xsi:type="dcterms:W3CDTF">2021-03-04T21:41:41Z</dcterms:created>
  <dcterms:modified xsi:type="dcterms:W3CDTF">2021-03-04T13:41:44Z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