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gif" ContentType="image/gi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326" r:id="rId3"/>
    <p:sldId id="334" r:id="rId4"/>
    <p:sldId id="331" r:id="rId5"/>
    <p:sldId id="327" r:id="rId6"/>
    <p:sldId id="328" r:id="rId7"/>
    <p:sldId id="329" r:id="rId8"/>
    <p:sldId id="332" r:id="rId9"/>
    <p:sldId id="333" r:id="rId10"/>
    <p:sldId id="335" r:id="rId11"/>
    <p:sldId id="336" r:id="rId12"/>
    <p:sldId id="338" r:id="rId13"/>
    <p:sldId id="339" r:id="rId14"/>
    <p:sldId id="344" r:id="rId15"/>
    <p:sldId id="340" r:id="rId16"/>
    <p:sldId id="337" r:id="rId17"/>
    <p:sldId id="341" r:id="rId18"/>
    <p:sldId id="343" r:id="rId19"/>
    <p:sldId id="345" r:id="rId20"/>
    <p:sldId id="346" r:id="rId21"/>
    <p:sldId id="324" r:id="rId22"/>
    <p:sldId id="322" r:id="rId23"/>
    <p:sldId id="308" r:id="rId24"/>
  </p:sldIdLst>
  <p:sldSz cx="9144000" cy="6858000" type="screen4x3"/>
  <p:notesSz cx="6858000" cy="9144000"/>
  <p:defaultTextStyle>
    <a:defPPr>
      <a:defRPr lang="en-US"/>
    </a:defPPr>
    <a:lvl1pPr marL="0" lvl="0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1pPr>
    <a:lvl2pPr marL="457200" lvl="1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2pPr>
    <a:lvl3pPr marL="914400" lvl="2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3pPr>
    <a:lvl4pPr marL="1371600" lvl="3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4pPr>
    <a:lvl5pPr marL="1828800" lvl="4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5pPr>
    <a:lvl6pPr marL="2286000" lvl="5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6pPr>
    <a:lvl7pPr marL="2743200" lvl="6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7pPr>
    <a:lvl8pPr marL="3200400" lvl="7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8pPr>
    <a:lvl9pPr marL="3657600" lvl="8" indent="0" algn="l" defTabSz="914400" rtl="0" eaLnBrk="0" fontAlgn="base" latinLnBrk="0" hangingPunct="0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Gulim" panose="020B0600000101010101" pitchFamily="34" charset="-127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7C02"/>
    <a:srgbClr val="111111"/>
    <a:srgbClr val="D0D505"/>
    <a:srgbClr val="328F03"/>
    <a:srgbClr val="3366FF"/>
    <a:srgbClr val="000099"/>
    <a:srgbClr val="00FFFF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21414"/>
    <p:restoredTop sz="95104"/>
  </p:normalViewPr>
  <p:slideViewPr>
    <p:cSldViewPr snapToGrid="0" showGuides="1">
      <p:cViewPr>
        <p:scale>
          <a:sx n="70" d="100"/>
          <a:sy n="70" d="100"/>
        </p:scale>
        <p:origin x="-654" y="-174"/>
      </p:cViewPr>
      <p:guideLst>
        <p:guide orient="horz" pos="1028"/>
        <p:guide pos="476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 showFormatting="0"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9" Type="http://schemas.openxmlformats.org/officeDocument/2006/relationships/tableStyles" Target="tableStyles.xml"/><Relationship Id="rId28" Type="http://schemas.openxmlformats.org/officeDocument/2006/relationships/viewProps" Target="viewProps.xml"/><Relationship Id="rId27" Type="http://schemas.openxmlformats.org/officeDocument/2006/relationships/presProps" Target="presProps.xml"/><Relationship Id="rId26" Type="http://schemas.openxmlformats.org/officeDocument/2006/relationships/handoutMaster" Target="handoutMasters/handoutMaster1.xml"/><Relationship Id="rId25" Type="http://schemas.openxmlformats.org/officeDocument/2006/relationships/notesMaster" Target="notesMasters/notesMaster1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632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3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4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三里屯一中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6325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hd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552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4613" y="0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r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0" name="Rectangle 4"/>
          <p:cNvSpPr>
            <a:spLocks noRot="1" noTextEdi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9525" cap="flat" cmpd="sng">
            <a:solidFill>
              <a:srgbClr val="000000"/>
            </a:solidFill>
            <a:prstDash val="solid"/>
            <a:miter/>
            <a:headEnd type="none" w="med" len="med"/>
            <a:tailEnd type="none" w="med" len="med"/>
          </a:ln>
        </p:spPr>
      </p:sp>
      <p:sp>
        <p:nvSpPr>
          <p:cNvPr id="553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85800" y="4343400"/>
            <a:ext cx="5486400" cy="411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53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lstStyle>
            <a:lvl1pPr algn="l">
              <a:defRPr sz="1200">
                <a:solidFill>
                  <a:schemeClr val="tx1"/>
                </a:solidFill>
                <a:effectLst/>
                <a:latin typeface="Arial" panose="020B0604020202020204" pitchFamily="34" charset="0"/>
                <a:ea typeface="宋体" panose="02010600030101010101" pitchFamily="2" charset="-122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rPr>
              <a:t>三里屯一中</a:t>
            </a: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553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4613" y="8685213"/>
            <a:ext cx="2971800" cy="4572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b" anchorCtr="0" compatLnSpc="1"/>
          <a:p>
            <a:pPr lvl="0" algn="r" eaLnBrk="1" hangingPunct="1"/>
            <a:fld id="{9A0DB2DC-4C9A-4742-B13C-FB6460FD3503}" type="slidenum">
              <a:rPr lang="zh-CN" altLang="en-US" sz="1200" dirty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rPr>
            </a:fld>
            <a:endParaRPr lang="zh-CN" altLang="en-US" sz="1200" dirty="0">
              <a:solidFill>
                <a:schemeClr val="tx1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1058863" y="1209675"/>
            <a:ext cx="3489547" cy="45545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90841" y="1209675"/>
            <a:ext cx="3489547" cy="4554538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7040563" y="128588"/>
            <a:ext cx="1993900" cy="56356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1058863" y="128588"/>
            <a:ext cx="5866112" cy="56356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66562" name="Rectangle 21"/>
          <p:cNvSpPr>
            <a:spLocks noGrp="1"/>
          </p:cNvSpPr>
          <p:nvPr>
            <p:ph type="title"/>
          </p:nvPr>
        </p:nvSpPr>
        <p:spPr>
          <a:xfrm>
            <a:off x="1185863" y="128588"/>
            <a:ext cx="7848600" cy="609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en-US" altLang="ko-KR" dirty="0"/>
              <a:t>Click to edit Master title style</a:t>
            </a:r>
            <a:endParaRPr lang="en-US" altLang="ko-KR" dirty="0"/>
          </a:p>
        </p:txBody>
      </p:sp>
      <p:sp>
        <p:nvSpPr>
          <p:cNvPr id="66563" name="Rectangle 22"/>
          <p:cNvSpPr>
            <a:spLocks noGrp="1"/>
          </p:cNvSpPr>
          <p:nvPr>
            <p:ph type="body" idx="1"/>
          </p:nvPr>
        </p:nvSpPr>
        <p:spPr>
          <a:xfrm>
            <a:off x="1058863" y="1209675"/>
            <a:ext cx="7121525" cy="455453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en-US" altLang="ko-KR" dirty="0"/>
              <a:t>Click to edit Master text styles</a:t>
            </a:r>
            <a:endParaRPr lang="en-US" altLang="ko-KR" dirty="0"/>
          </a:p>
          <a:p>
            <a:pPr lvl="1"/>
            <a:r>
              <a:rPr lang="en-US" altLang="ko-KR" dirty="0"/>
              <a:t>Second level</a:t>
            </a:r>
            <a:endParaRPr lang="en-US" altLang="ko-KR" dirty="0"/>
          </a:p>
          <a:p>
            <a:pPr lvl="2"/>
            <a:r>
              <a:rPr lang="en-US" altLang="ko-KR" dirty="0"/>
              <a:t>Third level</a:t>
            </a:r>
            <a:endParaRPr lang="en-US" altLang="ko-KR" dirty="0"/>
          </a:p>
          <a:p>
            <a:pPr lvl="3"/>
            <a:r>
              <a:rPr lang="en-US" altLang="ko-KR" dirty="0"/>
              <a:t>Fourth level</a:t>
            </a:r>
            <a:endParaRPr lang="en-US" altLang="ko-KR" dirty="0"/>
          </a:p>
        </p:txBody>
      </p:sp>
      <p:sp>
        <p:nvSpPr>
          <p:cNvPr id="12312" name="Rectangle 24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177800" y="6365875"/>
            <a:ext cx="1946275" cy="30480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t" anchorCtr="0" compatLnSpc="1"/>
          <a:lstStyle>
            <a:lvl1pPr algn="l">
              <a:defRPr sz="1600" b="1">
                <a:effectLst/>
                <a:latin typeface="+mn-lt"/>
              </a:defRPr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600" b="1" i="0" u="none" strike="noStrike" kern="1200" cap="none" spc="0" normalizeH="0" baseline="0" noProof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Gulim" panose="020B0600000101010101" pitchFamily="34" charset="-127"/>
                <a:cs typeface="+mn-cs"/>
              </a:rPr>
              <a:t>三里屯一中</a:t>
            </a:r>
            <a:endParaRPr kumimoji="0" lang="en-US" altLang="ko-KR" sz="1600" b="1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Gulim" panose="020B0600000101010101" pitchFamily="34" charset="-127"/>
              <a:cs typeface="+mn-cs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2800" b="1" i="0" u="none" kern="1200" baseline="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Font typeface="Wingdings" panose="05000000000000000000" pitchFamily="2" charset="2"/>
        <a:buChar char="u"/>
        <a:defRPr sz="2000" b="1" i="0" u="none" kern="1200" baseline="0">
          <a:solidFill>
            <a:schemeClr val="folHlink"/>
          </a:solidFill>
          <a:latin typeface="+mn-lt"/>
          <a:ea typeface="+mn-ea"/>
          <a:cs typeface="+mn-cs"/>
        </a:defRPr>
      </a:lvl1pPr>
      <a:lvl2pPr marL="742950" lvl="1" indent="-28575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" panose="05000000000000000000" pitchFamily="2" charset="2"/>
        <a:buChar char="n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folHlink"/>
        </a:buClr>
        <a:buSzPct val="60000"/>
        <a:buFont typeface="Wingdings" panose="05000000000000000000" pitchFamily="2" charset="2"/>
        <a:buChar char="n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tx1"/>
        </a:buClr>
        <a:buSzPct val="60000"/>
        <a:buFont typeface="Wingdings" panose="05000000000000000000" pitchFamily="2" charset="2"/>
        <a:buChar char="n"/>
        <a:defRPr sz="16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n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n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n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n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0" fontAlgn="base" latinLnBrk="0" hangingPunct="0">
        <a:lnSpc>
          <a:spcPct val="100000"/>
        </a:lnSpc>
        <a:spcBef>
          <a:spcPct val="20000"/>
        </a:spcBef>
        <a:spcAft>
          <a:spcPct val="0"/>
        </a:spcAft>
        <a:buClr>
          <a:schemeClr val="bg1"/>
        </a:buClr>
        <a:buSzPct val="60000"/>
        <a:buFont typeface="Wingdings" panose="05000000000000000000" pitchFamily="2" charset="2"/>
        <a:buChar char="n"/>
        <a:defRPr sz="1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400" b="0" i="0" u="none" kern="1200" baseline="0">
          <a:solidFill>
            <a:schemeClr val="bg1"/>
          </a:solidFill>
          <a:latin typeface="+mn-lt"/>
          <a:ea typeface="+mn-ea"/>
          <a:cs typeface="+mn-cs"/>
        </a:defRPr>
      </a:lvl1pPr>
      <a:lvl2pPr marL="457200" lvl="1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2pPr>
      <a:lvl3pPr marL="914400" lvl="2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3pPr>
      <a:lvl4pPr marL="1371600" lvl="3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4pPr>
      <a:lvl5pPr marL="1828800" lvl="4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5pPr>
      <a:lvl6pPr marL="2286000" lvl="5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6pPr>
      <a:lvl7pPr marL="2743200" lvl="6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7pPr>
      <a:lvl8pPr marL="3200400" lvl="7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8pPr>
      <a:lvl9pPr marL="3657600" lvl="8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Gulim" panose="020B0600000101010101" pitchFamily="34" charset="-127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3.GIF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image" Target="../media/image7.jpeg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image" Target="../media/image8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4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5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7.xml"/><Relationship Id="rId8" Type="http://schemas.openxmlformats.org/officeDocument/2006/relationships/image" Target="../media/image23.jpeg"/><Relationship Id="rId7" Type="http://schemas.openxmlformats.org/officeDocument/2006/relationships/image" Target="../media/image22.png"/><Relationship Id="rId6" Type="http://schemas.openxmlformats.org/officeDocument/2006/relationships/image" Target="../media/image21.jpeg"/><Relationship Id="rId5" Type="http://schemas.openxmlformats.org/officeDocument/2006/relationships/image" Target="../media/image20.jpeg"/><Relationship Id="rId4" Type="http://schemas.openxmlformats.org/officeDocument/2006/relationships/image" Target="../media/image19.jpeg"/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image" Target="../media/image16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1" Type="http://schemas.openxmlformats.org/officeDocument/2006/relationships/image" Target="../media/image24.jpeg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jpeg"/><Relationship Id="rId4" Type="http://schemas.openxmlformats.org/officeDocument/2006/relationships/image" Target="../media/image29.jpeg"/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image" Target="../media/image26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image" Target="../media/image32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audio" Target="../media/audio1.wav"/><Relationship Id="rId1" Type="http://schemas.openxmlformats.org/officeDocument/2006/relationships/image" Target="../media/image35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6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7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38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40.jpeg"/><Relationship Id="rId1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7828" name="文本框 77827"/>
          <p:cNvSpPr txBox="1"/>
          <p:nvPr/>
        </p:nvSpPr>
        <p:spPr>
          <a:xfrm>
            <a:off x="1385888" y="385763"/>
            <a:ext cx="6630987" cy="8239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/>
            <a:r>
              <a:rPr lang="zh-CN" altLang="en-US" sz="4800" b="1" dirty="0">
                <a:latin typeface="Arial" panose="020B0604020202020204" pitchFamily="34" charset="0"/>
                <a:ea typeface="宋体" panose="02010600030101010101" pitchFamily="2" charset="-122"/>
              </a:rPr>
              <a:t>第六章第</a:t>
            </a:r>
            <a:r>
              <a:rPr lang="en-US" altLang="zh-CN" sz="4800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4800" b="1" dirty="0">
                <a:latin typeface="Arial" panose="020B0604020202020204" pitchFamily="34" charset="0"/>
                <a:ea typeface="宋体" panose="02010600030101010101" pitchFamily="2" charset="-122"/>
              </a:rPr>
              <a:t>节     质量</a:t>
            </a:r>
            <a:endParaRPr lang="zh-CN" altLang="en-US" sz="4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7829" name="文本框 77828"/>
          <p:cNvSpPr txBox="1"/>
          <p:nvPr/>
        </p:nvSpPr>
        <p:spPr>
          <a:xfrm>
            <a:off x="163513" y="1549400"/>
            <a:ext cx="2724150" cy="396875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000" b="1" dirty="0">
                <a:latin typeface="Arial" panose="020B0604020202020204" pitchFamily="34" charset="0"/>
                <a:ea typeface="宋体" panose="02010600030101010101" pitchFamily="2" charset="-122"/>
              </a:rPr>
              <a:t>人教版物理八年级上册</a:t>
            </a:r>
            <a:endParaRPr lang="zh-CN" altLang="en-US" sz="2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77831" name="图片 77830" descr="托盘天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7488" y="2130425"/>
            <a:ext cx="4016375" cy="31813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77836" name="图片 77835" descr="u=4077208111,147895282&amp;fm=21&amp;gp=0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7775" y="2397125"/>
            <a:ext cx="3603625" cy="24447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6021" name="矩形 86020"/>
          <p:cNvSpPr/>
          <p:nvPr/>
        </p:nvSpPr>
        <p:spPr>
          <a:xfrm>
            <a:off x="206375" y="803275"/>
            <a:ext cx="2589213" cy="641350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i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Arial" panose="020B0604020202020204" pitchFamily="34" charset="0"/>
                <a:ea typeface="宋体" panose="02010600030101010101" pitchFamily="2" charset="-122"/>
              </a:rPr>
              <a:t>课前导入</a:t>
            </a:r>
            <a:endParaRPr lang="zh-CN" altLang="en-US" sz="3600" b="1" i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6022" name="图片 86021" descr="大玉米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1436688"/>
            <a:ext cx="4506913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23" name="图片 86022" descr="二七塔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7863" y="1423988"/>
            <a:ext cx="4656137" cy="215265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6026" name="Text Box 20"/>
          <p:cNvSpPr txBox="1"/>
          <p:nvPr/>
        </p:nvSpPr>
        <p:spPr>
          <a:xfrm>
            <a:off x="0" y="6145213"/>
            <a:ext cx="9144000" cy="493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lstStyle>
            <a:lvl1pPr marL="342900" lvl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Char char="u"/>
              <a:defRPr sz="2000" b="1" u="none" kern="1200" baseline="0">
                <a:solidFill>
                  <a:schemeClr val="folHlink"/>
                </a:solidFill>
                <a:latin typeface="Verdana" panose="020B0604030504040204" pitchFamily="34" charset="0"/>
              </a:defRPr>
            </a:lvl1pPr>
            <a:lvl2pPr marL="74295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Char char="n"/>
              <a:defRPr sz="28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lvl="2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Char char="n"/>
              <a:defRPr sz="16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lvl="3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Char char="n"/>
              <a:defRPr sz="16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lvl="4" indent="-2286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60000"/>
              <a:buFont typeface="Wingdings" panose="05000000000000000000" pitchFamily="2" charset="2"/>
              <a:buChar char="n"/>
              <a:defRPr sz="14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5pPr>
          </a:lstStyle>
          <a:p>
            <a:pPr marL="0" lvl="0" indent="0" eaLnBrk="1" hangingPunct="1">
              <a:lnSpc>
                <a:spcPct val="120000"/>
              </a:lnSpc>
              <a:spcBef>
                <a:spcPct val="0"/>
              </a:spcBef>
              <a:buNone/>
            </a:pPr>
            <a:r>
              <a:rPr lang="zh-CN" altLang="en-US" sz="2200" dirty="0">
                <a:solidFill>
                  <a:srgbClr val="FF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虽然这些元素只是郑州的一部分，但你知道它们都是由什么组成的吗？</a:t>
            </a:r>
            <a:endParaRPr lang="zh-CN" altLang="en-US" sz="2200" dirty="0">
              <a:solidFill>
                <a:srgbClr val="FF0000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pic>
        <p:nvPicPr>
          <p:cNvPr id="86027" name="图片 86026" descr="河南烩面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73575" y="3560763"/>
            <a:ext cx="4670425" cy="2309812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86037" name="图片 86036" descr="u=1156902875,1854278152&amp;fm=21&amp;gp=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3608388"/>
            <a:ext cx="4473575" cy="2300287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6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02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2948" name="文本框 82947"/>
          <p:cNvSpPr txBox="1"/>
          <p:nvPr/>
        </p:nvSpPr>
        <p:spPr>
          <a:xfrm>
            <a:off x="631825" y="533400"/>
            <a:ext cx="4560888" cy="8239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学习目标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2949" name="文本框 82948"/>
          <p:cNvSpPr txBox="1"/>
          <p:nvPr/>
        </p:nvSpPr>
        <p:spPr>
          <a:xfrm>
            <a:off x="222250" y="2033588"/>
            <a:ext cx="8628063" cy="43005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、通过分析一些实例了解质量的初步概念，知道质量的单位及其换算。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en-US" altLang="zh-CN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、通过实际操作，掌握天平的使用方法，学会用天平测量固体和液体的质量。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en-US" altLang="zh-CN" sz="2800" b="1" dirty="0">
                <a:latin typeface="Arial" panose="020B0604020202020204" pitchFamily="34" charset="0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、通过观察、实验，认识质量是不随物体的形状、物态、空间位置而变化的物理量。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en-US" altLang="zh-CN" sz="24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zoom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098" name="Text Box 2"/>
          <p:cNvSpPr txBox="1"/>
          <p:nvPr/>
        </p:nvSpPr>
        <p:spPr>
          <a:xfrm>
            <a:off x="0" y="1530350"/>
            <a:ext cx="8304213" cy="15541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仿宋_GB2312" pitchFamily="49" charset="-122"/>
              </a:rPr>
              <a:t>       请对大玻璃杯、小玻璃杯、小铁钉、铁锤、课桌、椅子进行分类。说出根据什么理由分类，分为几类？</a:t>
            </a:r>
            <a:endParaRPr lang="zh-CN" altLang="en-US" sz="3200" b="1" dirty="0"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78853" name="Text Box 3"/>
          <p:cNvSpPr txBox="1"/>
          <p:nvPr/>
        </p:nvSpPr>
        <p:spPr>
          <a:xfrm>
            <a:off x="233363" y="763588"/>
            <a:ext cx="2590800" cy="701675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4000" b="1" i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隶书" pitchFamily="49" charset="-122"/>
              </a:rPr>
              <a:t>试一试</a:t>
            </a:r>
            <a:endParaRPr lang="zh-CN" altLang="en-US" sz="4000" b="1" i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  <a:ea typeface="隶书" pitchFamily="49" charset="-122"/>
            </a:endParaRPr>
          </a:p>
        </p:txBody>
      </p:sp>
      <p:pic>
        <p:nvPicPr>
          <p:cNvPr id="4102" name="Picture 6" descr="200691112503343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733800"/>
            <a:ext cx="2195513" cy="3124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4" name="Picture 8" descr="1798b_20070923111035859112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32050" y="4686300"/>
            <a:ext cx="1676400" cy="21717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6" name="Picture 10" descr="41629088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34200" y="2678113"/>
            <a:ext cx="2209800" cy="205263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08" name="Picture 12" descr="a2c261e835eeca22b90e2d8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37075" y="4876800"/>
            <a:ext cx="4606925" cy="19812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112" name="Picture 16" descr="%E6%A1%8C%E6%A4%8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86100" y="2551113"/>
            <a:ext cx="3505200" cy="20574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zoom dir="in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9876" name="Text Box 2"/>
          <p:cNvSpPr txBox="1"/>
          <p:nvPr/>
        </p:nvSpPr>
        <p:spPr>
          <a:xfrm>
            <a:off x="1331913" y="2133600"/>
            <a:ext cx="1800225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华文中宋" pitchFamily="2" charset="-122"/>
              </a:rPr>
              <a:t>小铁钉</a:t>
            </a:r>
            <a:endParaRPr lang="zh-CN" altLang="en-US" sz="3200" b="1" dirty="0">
              <a:latin typeface="Tahoma" panose="020B0604030504040204" pitchFamily="34" charset="0"/>
              <a:ea typeface="华文中宋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华文中宋" pitchFamily="2" charset="-122"/>
              </a:rPr>
              <a:t>铁锤</a:t>
            </a:r>
            <a:endParaRPr lang="zh-CN" altLang="en-US" sz="3200" b="1" dirty="0">
              <a:latin typeface="Tahoma" panose="020B0604030504040204" pitchFamily="34" charset="0"/>
              <a:ea typeface="华文中宋" pitchFamily="2" charset="-122"/>
            </a:endParaRPr>
          </a:p>
        </p:txBody>
      </p:sp>
      <p:sp>
        <p:nvSpPr>
          <p:cNvPr id="5123" name="Oval 3"/>
          <p:cNvSpPr/>
          <p:nvPr/>
        </p:nvSpPr>
        <p:spPr>
          <a:xfrm>
            <a:off x="685800" y="533400"/>
            <a:ext cx="2971800" cy="4667250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24" name="Oval 4"/>
          <p:cNvSpPr/>
          <p:nvPr/>
        </p:nvSpPr>
        <p:spPr>
          <a:xfrm>
            <a:off x="5181600" y="609600"/>
            <a:ext cx="2089150" cy="4743450"/>
          </a:xfrm>
          <a:prstGeom prst="ellipse">
            <a:avLst/>
          </a:prstGeom>
          <a:noFill/>
          <a:ln w="3810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879" name="Text Box 5"/>
          <p:cNvSpPr txBox="1"/>
          <p:nvPr/>
        </p:nvSpPr>
        <p:spPr>
          <a:xfrm>
            <a:off x="1331913" y="3644900"/>
            <a:ext cx="15113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幼圆" pitchFamily="49" charset="-122"/>
              </a:rPr>
              <a:t>课桌</a:t>
            </a:r>
            <a:endParaRPr lang="zh-CN" altLang="en-US" sz="3200" b="1" dirty="0">
              <a:latin typeface="Tahoma" panose="020B0604030504040204" pitchFamily="34" charset="0"/>
              <a:ea typeface="幼圆" pitchFamily="49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幼圆" pitchFamily="49" charset="-122"/>
              </a:rPr>
              <a:t>椅子</a:t>
            </a:r>
            <a:endParaRPr lang="zh-CN" altLang="en-US" sz="3200" b="1" dirty="0">
              <a:latin typeface="Tahoma" panose="020B0604030504040204" pitchFamily="34" charset="0"/>
              <a:ea typeface="幼圆" pitchFamily="49" charset="-122"/>
            </a:endParaRPr>
          </a:p>
        </p:txBody>
      </p:sp>
      <p:sp>
        <p:nvSpPr>
          <p:cNvPr id="5126" name="Text Box 6"/>
          <p:cNvSpPr txBox="1"/>
          <p:nvPr/>
        </p:nvSpPr>
        <p:spPr>
          <a:xfrm>
            <a:off x="5795963" y="1125538"/>
            <a:ext cx="1368425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rPr>
              <a:t>玻璃</a:t>
            </a:r>
            <a:endParaRPr lang="zh-CN" altLang="en-US" sz="3200" b="1" dirty="0">
              <a:latin typeface="Tahoma" panose="020B0604030504040204" pitchFamily="34" charset="0"/>
              <a:ea typeface="黑体" panose="02010609060101010101" pitchFamily="49" charset="-122"/>
            </a:endParaRPr>
          </a:p>
        </p:txBody>
      </p:sp>
      <p:sp>
        <p:nvSpPr>
          <p:cNvPr id="5127" name="Text Box 7"/>
          <p:cNvSpPr txBox="1"/>
          <p:nvPr/>
        </p:nvSpPr>
        <p:spPr>
          <a:xfrm>
            <a:off x="5795963" y="2492375"/>
            <a:ext cx="1368425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华文中宋" pitchFamily="2" charset="-122"/>
              </a:rPr>
              <a:t>铁</a:t>
            </a:r>
            <a:endParaRPr lang="zh-CN" altLang="en-US" sz="3200" b="1" dirty="0">
              <a:latin typeface="Tahoma" panose="020B0604030504040204" pitchFamily="34" charset="0"/>
              <a:ea typeface="华文中宋" pitchFamily="2" charset="-122"/>
            </a:endParaRPr>
          </a:p>
        </p:txBody>
      </p:sp>
      <p:sp>
        <p:nvSpPr>
          <p:cNvPr id="5128" name="Text Box 8"/>
          <p:cNvSpPr txBox="1"/>
          <p:nvPr/>
        </p:nvSpPr>
        <p:spPr>
          <a:xfrm>
            <a:off x="5715000" y="4114800"/>
            <a:ext cx="1223963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ahoma" panose="020B0604030504040204" pitchFamily="34" charset="0"/>
                <a:ea typeface="幼圆" pitchFamily="49" charset="-122"/>
              </a:rPr>
              <a:t>木头</a:t>
            </a:r>
            <a:endParaRPr lang="en-US" altLang="zh-CN" sz="3200" b="1" dirty="0">
              <a:latin typeface="Tahoma" panose="020B0604030504040204" pitchFamily="34" charset="0"/>
              <a:ea typeface="幼圆" pitchFamily="49" charset="-122"/>
            </a:endParaRPr>
          </a:p>
        </p:txBody>
      </p:sp>
      <p:sp>
        <p:nvSpPr>
          <p:cNvPr id="5129" name="AutoShape 9"/>
          <p:cNvSpPr/>
          <p:nvPr/>
        </p:nvSpPr>
        <p:spPr>
          <a:xfrm rot="10800000">
            <a:off x="3810000" y="1143000"/>
            <a:ext cx="1008063" cy="431800"/>
          </a:xfrm>
          <a:prstGeom prst="leftArrow">
            <a:avLst>
              <a:gd name="adj1" fmla="val 50000"/>
              <a:gd name="adj2" fmla="val 58363"/>
            </a:avLst>
          </a:prstGeom>
          <a:solidFill>
            <a:srgbClr val="CCFFCC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0" name="AutoShape 10"/>
          <p:cNvSpPr/>
          <p:nvPr/>
        </p:nvSpPr>
        <p:spPr>
          <a:xfrm rot="10800000">
            <a:off x="3851275" y="2636838"/>
            <a:ext cx="1008063" cy="431800"/>
          </a:xfrm>
          <a:prstGeom prst="leftArrow">
            <a:avLst>
              <a:gd name="adj1" fmla="val 50000"/>
              <a:gd name="adj2" fmla="val 58363"/>
            </a:avLst>
          </a:prstGeom>
          <a:solidFill>
            <a:srgbClr val="CCFFCC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1" name="AutoShape 11"/>
          <p:cNvSpPr/>
          <p:nvPr/>
        </p:nvSpPr>
        <p:spPr>
          <a:xfrm rot="10800000">
            <a:off x="3886200" y="4267200"/>
            <a:ext cx="1008063" cy="431800"/>
          </a:xfrm>
          <a:prstGeom prst="leftArrow">
            <a:avLst>
              <a:gd name="adj1" fmla="val 50000"/>
              <a:gd name="adj2" fmla="val 58363"/>
            </a:avLst>
          </a:prstGeom>
          <a:solidFill>
            <a:srgbClr val="CCFFCC"/>
          </a:solidFill>
          <a:ln w="9525" cap="flat" cmpd="sng">
            <a:solidFill>
              <a:srgbClr val="0000FF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32" name="Text Box 12"/>
          <p:cNvSpPr txBox="1"/>
          <p:nvPr/>
        </p:nvSpPr>
        <p:spPr>
          <a:xfrm>
            <a:off x="762000" y="5334000"/>
            <a:ext cx="3581400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5400" b="1" u="sng" dirty="0">
                <a:solidFill>
                  <a:srgbClr val="FF0000"/>
                </a:solidFill>
                <a:latin typeface="Tahoma" panose="020B0604030504040204" pitchFamily="34" charset="0"/>
                <a:ea typeface="华文新魏" pitchFamily="2" charset="-122"/>
              </a:rPr>
              <a:t>   物体</a:t>
            </a:r>
            <a:endParaRPr lang="zh-CN" altLang="en-US" sz="5400" b="1" u="sng" dirty="0">
              <a:solidFill>
                <a:srgbClr val="FF0000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5133" name="Text Box 13"/>
          <p:cNvSpPr txBox="1"/>
          <p:nvPr/>
        </p:nvSpPr>
        <p:spPr>
          <a:xfrm>
            <a:off x="5334000" y="5334000"/>
            <a:ext cx="1655763" cy="9144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5400" b="1" u="sng" dirty="0">
                <a:solidFill>
                  <a:srgbClr val="FF0000"/>
                </a:solidFill>
                <a:latin typeface="Tahoma" panose="020B0604030504040204" pitchFamily="34" charset="0"/>
                <a:ea typeface="华文新魏" pitchFamily="2" charset="-122"/>
              </a:rPr>
              <a:t>物质</a:t>
            </a:r>
            <a:endParaRPr lang="zh-CN" altLang="en-US" sz="5400" b="1" u="sng" dirty="0">
              <a:solidFill>
                <a:srgbClr val="FF0000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5134" name="Text Box 14"/>
          <p:cNvSpPr txBox="1"/>
          <p:nvPr/>
        </p:nvSpPr>
        <p:spPr>
          <a:xfrm>
            <a:off x="6934200" y="5257800"/>
            <a:ext cx="1828800" cy="1006475"/>
          </a:xfrm>
          <a:prstGeom prst="rect">
            <a:avLst/>
          </a:prstGeom>
          <a:solidFill>
            <a:schemeClr val="bg1">
              <a:alpha val="69019"/>
            </a:schemeClr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6000" b="1" dirty="0">
                <a:solidFill>
                  <a:srgbClr val="3333FF"/>
                </a:solidFill>
                <a:latin typeface="Tahoma" panose="020B0604030504040204" pitchFamily="34" charset="0"/>
                <a:ea typeface="华文新魏" pitchFamily="2" charset="-122"/>
              </a:rPr>
              <a:t>组成</a:t>
            </a:r>
            <a:endParaRPr lang="zh-CN" altLang="en-US" sz="6000" b="1" dirty="0">
              <a:solidFill>
                <a:srgbClr val="3333FF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grpSp>
        <p:nvGrpSpPr>
          <p:cNvPr id="79889" name="Group 16"/>
          <p:cNvGrpSpPr/>
          <p:nvPr/>
        </p:nvGrpSpPr>
        <p:grpSpPr>
          <a:xfrm>
            <a:off x="1219200" y="914400"/>
            <a:ext cx="2014538" cy="1066800"/>
            <a:chOff x="0" y="0"/>
            <a:chExt cx="1269" cy="672"/>
          </a:xfrm>
        </p:grpSpPr>
        <p:sp>
          <p:nvSpPr>
            <p:cNvPr id="79890" name="Text Box 17"/>
            <p:cNvSpPr txBox="1"/>
            <p:nvPr/>
          </p:nvSpPr>
          <p:spPr>
            <a:xfrm>
              <a:off x="45" y="0"/>
              <a:ext cx="1224" cy="672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3200" b="1" dirty="0">
                  <a:latin typeface="Tahoma" panose="020B0604030504040204" pitchFamily="34" charset="0"/>
                  <a:ea typeface="黑体" panose="02010609060101010101" pitchFamily="49" charset="-122"/>
                </a:rPr>
                <a:t>大玻璃杯</a:t>
              </a:r>
              <a:endPara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endParaRPr>
            </a:p>
            <a:p>
              <a:pPr eaLnBrk="1" hangingPunct="1"/>
              <a:r>
                <a:rPr lang="zh-CN" altLang="en-US" sz="3200" b="1" dirty="0">
                  <a:latin typeface="Tahoma" panose="020B0604030504040204" pitchFamily="34" charset="0"/>
                  <a:ea typeface="黑体" panose="02010609060101010101" pitchFamily="49" charset="-122"/>
                </a:rPr>
                <a:t>小玻璃杯</a:t>
              </a:r>
              <a:endParaRPr lang="zh-CN" altLang="en-US" sz="3200" b="1" dirty="0">
                <a:latin typeface="Tahoma" panose="020B0604030504040204" pitchFamily="34" charset="0"/>
                <a:ea typeface="黑体" panose="02010609060101010101" pitchFamily="49" charset="-122"/>
              </a:endParaRPr>
            </a:p>
          </p:txBody>
        </p:sp>
        <p:sp>
          <p:nvSpPr>
            <p:cNvPr id="79891" name="AutoShape 18"/>
            <p:cNvSpPr/>
            <p:nvPr/>
          </p:nvSpPr>
          <p:spPr>
            <a:xfrm>
              <a:off x="0" y="136"/>
              <a:ext cx="45" cy="408"/>
            </a:xfrm>
            <a:prstGeom prst="leftBrace">
              <a:avLst>
                <a:gd name="adj1" fmla="val 75555"/>
                <a:gd name="adj2" fmla="val 50000"/>
              </a:avLst>
            </a:prstGeom>
            <a:noFill/>
            <a:ln w="38100" cap="flat" cmpd="sng">
              <a:solidFill>
                <a:srgbClr val="FF0000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eaLnBrk="1" hangingPunct="1"/>
              <a:endParaRPr lang="zh-CN" altLang="en-US" b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sp>
        <p:nvSpPr>
          <p:cNvPr id="79892" name="AutoShape 19"/>
          <p:cNvSpPr/>
          <p:nvPr/>
        </p:nvSpPr>
        <p:spPr>
          <a:xfrm>
            <a:off x="1258888" y="3933825"/>
            <a:ext cx="71437" cy="647700"/>
          </a:xfrm>
          <a:prstGeom prst="leftBrace">
            <a:avLst>
              <a:gd name="adj1" fmla="val 75556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79893" name="AutoShape 20"/>
          <p:cNvSpPr/>
          <p:nvPr/>
        </p:nvSpPr>
        <p:spPr>
          <a:xfrm>
            <a:off x="1258888" y="2492375"/>
            <a:ext cx="71437" cy="647700"/>
          </a:xfrm>
          <a:prstGeom prst="leftBrace">
            <a:avLst>
              <a:gd name="adj1" fmla="val 75556"/>
              <a:gd name="adj2" fmla="val 50000"/>
            </a:avLst>
          </a:prstGeom>
          <a:noFill/>
          <a:ln w="38100" cap="flat" cmpd="sng">
            <a:solidFill>
              <a:srgbClr val="FF0000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5152" name="Text Box 32"/>
          <p:cNvSpPr txBox="1"/>
          <p:nvPr/>
        </p:nvSpPr>
        <p:spPr>
          <a:xfrm>
            <a:off x="4114800" y="5181600"/>
            <a:ext cx="881063" cy="1006475"/>
          </a:xfrm>
          <a:prstGeom prst="rect">
            <a:avLst/>
          </a:prstGeom>
          <a:solidFill>
            <a:schemeClr val="bg1">
              <a:alpha val="54901"/>
            </a:schemeClr>
          </a:solidFill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6000" b="1" dirty="0">
                <a:solidFill>
                  <a:srgbClr val="3333FF"/>
                </a:solidFill>
                <a:latin typeface="Tahoma" panose="020B0604030504040204" pitchFamily="34" charset="0"/>
                <a:ea typeface="华文新魏" pitchFamily="2" charset="-122"/>
              </a:rPr>
              <a:t>由</a:t>
            </a:r>
            <a:endParaRPr lang="zh-CN" altLang="en-US" sz="6000" b="1" dirty="0">
              <a:solidFill>
                <a:srgbClr val="3333FF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pic>
        <p:nvPicPr>
          <p:cNvPr id="5173" name="Picture 53" descr="ni_png_038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8600" y="5486400"/>
            <a:ext cx="609600" cy="60960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ransition>
    <p:cover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1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5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0" dur="2000"/>
                                        <p:tgtEl>
                                          <p:spTgt spid="51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5" dur="500"/>
                                        <p:tgtEl>
                                          <p:spTgt spid="5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2000"/>
                                        <p:tgtEl>
                                          <p:spTgt spid="5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51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51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5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61" dur="500"/>
                                        <p:tgtEl>
                                          <p:spTgt spid="5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5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5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3" dur="500"/>
                                        <p:tgtEl>
                                          <p:spTgt spid="5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8" dur="500"/>
                                        <p:tgtEl>
                                          <p:spTgt spid="5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123" grpId="0" animBg="1"/>
      <p:bldP spid="5124" grpId="0" animBg="1"/>
      <p:bldP spid="5126" grpId="0"/>
      <p:bldP spid="5127" grpId="0"/>
      <p:bldP spid="5128" grpId="0"/>
      <p:bldP spid="5129" grpId="0" animBg="1"/>
      <p:bldP spid="5130" grpId="0" animBg="1"/>
      <p:bldP spid="5131" grpId="0" animBg="1"/>
      <p:bldP spid="5132" grpId="0"/>
      <p:bldP spid="5133" grpId="0"/>
      <p:bldP spid="5134" grpId="0" animBg="1"/>
      <p:bldP spid="51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0900" name="Rectangle 8"/>
          <p:cNvSpPr/>
          <p:nvPr/>
        </p:nvSpPr>
        <p:spPr>
          <a:xfrm>
            <a:off x="288925" y="696913"/>
            <a:ext cx="2438400" cy="579437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>
            <a:spAutoFit/>
          </a:bodyPr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u="none" kern="1200" baseline="0">
                <a:solidFill>
                  <a:schemeClr val="accent2"/>
                </a:solidFill>
                <a:latin typeface="Verdana" panose="020B0604030504040204" pitchFamily="34" charset="0"/>
              </a:defRPr>
            </a:lvl1pPr>
          </a:lstStyle>
          <a:p>
            <a:pPr lvl="0" eaLnBrk="1" hangingPunct="1">
              <a:spcBef>
                <a:spcPct val="50000"/>
              </a:spcBef>
            </a:pPr>
            <a:r>
              <a:rPr lang="zh-CN" altLang="en-US" sz="3200" b="0" i="1" dirty="0">
                <a:solidFill>
                  <a:srgbClr val="FF33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宋体" panose="02010600030101010101" pitchFamily="2" charset="-122"/>
              </a:rPr>
              <a:t>  想一想</a:t>
            </a:r>
            <a:endParaRPr lang="zh-CN" altLang="en-US" sz="3200" b="0" i="1" dirty="0">
              <a:solidFill>
                <a:srgbClr val="FF3300"/>
              </a:solidFill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6148" name="Oval 4"/>
          <p:cNvSpPr/>
          <p:nvPr/>
        </p:nvSpPr>
        <p:spPr>
          <a:xfrm>
            <a:off x="1181100" y="2501900"/>
            <a:ext cx="2016125" cy="3024188"/>
          </a:xfrm>
          <a:prstGeom prst="ellipse">
            <a:avLst/>
          </a:prstGeom>
          <a:noFill/>
          <a:ln w="38100" cap="flat" cmpd="sng">
            <a:solidFill>
              <a:srgbClr val="0000FF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49" name="Oval 5"/>
          <p:cNvSpPr/>
          <p:nvPr/>
        </p:nvSpPr>
        <p:spPr>
          <a:xfrm>
            <a:off x="5624513" y="2449513"/>
            <a:ext cx="2016125" cy="3024187"/>
          </a:xfrm>
          <a:prstGeom prst="ellipse">
            <a:avLst/>
          </a:prstGeom>
          <a:noFill/>
          <a:ln w="38100" cap="flat" cmpd="sng">
            <a:solidFill>
              <a:schemeClr val="folHlink"/>
            </a:solidFill>
            <a:prstDash val="solid"/>
            <a:headEnd type="none" w="med" len="med"/>
            <a:tailEnd type="none" w="med" len="med"/>
          </a:ln>
        </p:spPr>
        <p:txBody>
          <a:bodyPr wrap="none" anchor="ctr"/>
          <a:p>
            <a:pPr eaLnBrk="1" hangingPunct="1"/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6150" name="Text Box 6"/>
          <p:cNvSpPr txBox="1"/>
          <p:nvPr/>
        </p:nvSpPr>
        <p:spPr>
          <a:xfrm>
            <a:off x="1074738" y="5722938"/>
            <a:ext cx="35052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u="sng" dirty="0">
                <a:solidFill>
                  <a:srgbClr val="FF0000"/>
                </a:solidFill>
                <a:latin typeface="Tahoma" panose="020B0604030504040204" pitchFamily="34" charset="0"/>
                <a:ea typeface="华文新魏" pitchFamily="2" charset="-122"/>
              </a:rPr>
              <a:t>含有的物质少</a:t>
            </a:r>
            <a:endParaRPr lang="zh-CN" altLang="en-US" sz="3600" b="1" u="sng" dirty="0">
              <a:solidFill>
                <a:srgbClr val="FF0000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6151" name="Text Box 7"/>
          <p:cNvSpPr txBox="1"/>
          <p:nvPr/>
        </p:nvSpPr>
        <p:spPr>
          <a:xfrm>
            <a:off x="4960938" y="5722938"/>
            <a:ext cx="2951162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600" b="1" u="sng" dirty="0">
                <a:solidFill>
                  <a:srgbClr val="FF0000"/>
                </a:solidFill>
                <a:latin typeface="Tahoma" panose="020B0604030504040204" pitchFamily="34" charset="0"/>
                <a:ea typeface="华文新魏" pitchFamily="2" charset="-122"/>
              </a:rPr>
              <a:t>含有的物质多</a:t>
            </a:r>
            <a:endParaRPr lang="zh-CN" altLang="en-US" sz="3600" b="1" u="sng" dirty="0">
              <a:solidFill>
                <a:srgbClr val="FF0000"/>
              </a:solidFill>
              <a:latin typeface="Tahoma" panose="020B0604030504040204" pitchFamily="34" charset="0"/>
              <a:ea typeface="华文新魏" pitchFamily="2" charset="-122"/>
            </a:endParaRPr>
          </a:p>
        </p:txBody>
      </p:sp>
      <p:sp>
        <p:nvSpPr>
          <p:cNvPr id="80907" name="Text Box 12"/>
          <p:cNvSpPr txBox="1"/>
          <p:nvPr/>
        </p:nvSpPr>
        <p:spPr>
          <a:xfrm>
            <a:off x="1219200" y="1725613"/>
            <a:ext cx="6096000" cy="5794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仿宋_GB2312" pitchFamily="49" charset="-122"/>
                <a:ea typeface="仿宋_GB2312" pitchFamily="49" charset="-122"/>
              </a:rPr>
              <a:t>相同物质之间又有哪些区别？</a:t>
            </a:r>
            <a:endParaRPr lang="zh-CN" altLang="en-US" sz="3200" b="1" dirty="0">
              <a:latin typeface="仿宋_GB2312" pitchFamily="49" charset="-122"/>
              <a:ea typeface="仿宋_GB2312" pitchFamily="49" charset="-122"/>
            </a:endParaRPr>
          </a:p>
        </p:txBody>
      </p:sp>
      <p:pic>
        <p:nvPicPr>
          <p:cNvPr id="80908" name="Picture 14" descr="png-002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886200" y="581025"/>
            <a:ext cx="914400" cy="9144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0920" name="文本框 80919"/>
          <p:cNvSpPr txBox="1"/>
          <p:nvPr/>
        </p:nvSpPr>
        <p:spPr>
          <a:xfrm>
            <a:off x="1025525" y="2978150"/>
            <a:ext cx="67246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  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小玻璃杯                              大玻璃杯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921" name="文本框 80920"/>
          <p:cNvSpPr txBox="1"/>
          <p:nvPr/>
        </p:nvSpPr>
        <p:spPr>
          <a:xfrm>
            <a:off x="1314450" y="3773488"/>
            <a:ext cx="6192838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小铁钉                                  铁锤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80922" name="文本框 80921"/>
          <p:cNvSpPr txBox="1"/>
          <p:nvPr/>
        </p:nvSpPr>
        <p:spPr>
          <a:xfrm>
            <a:off x="1216025" y="4686300"/>
            <a:ext cx="744855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椅子                                     课桌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ov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09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09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922">
                                            <p:txEl>
                                              <p:charRg st="0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0922">
                                            <p:txEl>
                                              <p:charRg st="0" end="5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1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7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1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4" dur="1000"/>
                                        <p:tgtEl>
                                          <p:spTgt spid="6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1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39" dur="1000"/>
                                        <p:tgtEl>
                                          <p:spTgt spid="6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8" grpId="0" animBg="1"/>
      <p:bldP spid="6149" grpId="0" animBg="1"/>
      <p:bldP spid="6150" grpId="0"/>
      <p:bldP spid="6151" grpId="0"/>
      <p:bldP spid="80920" grpId="0"/>
      <p:bldP spid="8092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1267" name="Text Box 3"/>
          <p:cNvSpPr txBox="1"/>
          <p:nvPr/>
        </p:nvSpPr>
        <p:spPr>
          <a:xfrm>
            <a:off x="263525" y="935038"/>
            <a:ext cx="1905000" cy="533400"/>
          </a:xfrm>
          <a:prstGeom prst="rect">
            <a:avLst/>
          </a:prstGeom>
          <a:solidFill>
            <a:srgbClr val="FFFF99">
              <a:alpha val="96077"/>
            </a:srgbClr>
          </a:solidFill>
          <a:ln w="9525">
            <a:noFill/>
          </a:ln>
        </p:spPr>
        <p:txBody>
          <a:bodyPr anchor="ctr"/>
          <a:p>
            <a:pPr eaLnBrk="1" hangingPunct="1"/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1.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质量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1295400" y="1600200"/>
            <a:ext cx="6781800" cy="10668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solidFill>
                  <a:srgbClr val="D60093"/>
                </a:solidFill>
                <a:latin typeface="Times New Roman" panose="02020603050405020304" pitchFamily="18" charset="0"/>
                <a:ea typeface="华文中宋" pitchFamily="2" charset="-122"/>
              </a:rPr>
              <a:t>            物体所含物质的多少叫做质量（</a:t>
            </a:r>
            <a:r>
              <a:rPr lang="en-US" altLang="zh-CN" sz="3200" b="1" dirty="0">
                <a:solidFill>
                  <a:srgbClr val="D60093"/>
                </a:solidFill>
                <a:latin typeface="Times New Roman" panose="02020603050405020304" pitchFamily="18" charset="0"/>
                <a:ea typeface="华文中宋" pitchFamily="2" charset="-122"/>
              </a:rPr>
              <a:t>mass</a:t>
            </a:r>
            <a:r>
              <a:rPr lang="zh-CN" altLang="en-US" sz="3200" b="1" dirty="0">
                <a:solidFill>
                  <a:srgbClr val="D60093"/>
                </a:solidFill>
                <a:latin typeface="Times New Roman" panose="02020603050405020304" pitchFamily="18" charset="0"/>
                <a:ea typeface="华文中宋" pitchFamily="2" charset="-122"/>
              </a:rPr>
              <a:t>），通常用字母 </a:t>
            </a:r>
            <a:r>
              <a:rPr lang="en-US" altLang="zh-CN" sz="3200" b="1" i="1" dirty="0">
                <a:solidFill>
                  <a:srgbClr val="FF0000"/>
                </a:solidFill>
                <a:latin typeface="Times New Roman" panose="02020603050405020304" pitchFamily="18" charset="0"/>
                <a:ea typeface="华文中宋" pitchFamily="2" charset="-122"/>
              </a:rPr>
              <a:t>m </a:t>
            </a:r>
            <a:r>
              <a:rPr lang="zh-CN" altLang="en-US" sz="3200" b="1" dirty="0">
                <a:solidFill>
                  <a:srgbClr val="D60093"/>
                </a:solidFill>
                <a:latin typeface="Times New Roman" panose="02020603050405020304" pitchFamily="18" charset="0"/>
                <a:ea typeface="华文中宋" pitchFamily="2" charset="-122"/>
              </a:rPr>
              <a:t>表示。</a:t>
            </a:r>
            <a:endParaRPr lang="zh-CN" altLang="en-US" sz="3200" b="1" dirty="0">
              <a:solidFill>
                <a:srgbClr val="D60093"/>
              </a:solidFill>
              <a:latin typeface="Times New Roman" panose="02020603050405020304" pitchFamily="18" charset="0"/>
              <a:ea typeface="华文中宋" pitchFamily="2" charset="-122"/>
            </a:endParaRPr>
          </a:p>
        </p:txBody>
      </p:sp>
      <p:sp>
        <p:nvSpPr>
          <p:cNvPr id="11273" name="Rectangle 9"/>
          <p:cNvSpPr/>
          <p:nvPr/>
        </p:nvSpPr>
        <p:spPr>
          <a:xfrm>
            <a:off x="482600" y="1590675"/>
            <a:ext cx="2136775" cy="519113"/>
          </a:xfrm>
          <a:prstGeom prst="rect">
            <a:avLst/>
          </a:prstGeom>
          <a:noFill/>
          <a:ln w="9525">
            <a:noFill/>
          </a:ln>
        </p:spPr>
        <p:txBody>
          <a:bodyPr wrap="none" lIns="90000" tIns="46800" rIns="90000" bIns="46800">
            <a:spAutoFit/>
          </a:bodyPr>
          <a:p>
            <a:pPr eaLnBrk="1" hangingPunct="1"/>
            <a:r>
              <a:rPr lang="zh-CN" altLang="en-US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）定义：</a:t>
            </a:r>
            <a:endParaRPr lang="zh-CN" altLang="en-US" sz="2800" b="1" dirty="0">
              <a:solidFill>
                <a:srgbClr val="80008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74" name="Rectangle 10"/>
          <p:cNvSpPr/>
          <p:nvPr/>
        </p:nvSpPr>
        <p:spPr>
          <a:xfrm>
            <a:off x="409575" y="2846388"/>
            <a:ext cx="2438400" cy="51911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eaLnBrk="1" hangingPunct="1"/>
            <a:r>
              <a:rPr lang="zh-CN" altLang="en-US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）单位：</a:t>
            </a:r>
            <a:endParaRPr lang="zh-CN" altLang="en-US" sz="2800" b="1" dirty="0">
              <a:solidFill>
                <a:srgbClr val="80008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1276" name="Rectangle 12"/>
          <p:cNvSpPr/>
          <p:nvPr/>
        </p:nvSpPr>
        <p:spPr>
          <a:xfrm>
            <a:off x="1371600" y="3352800"/>
            <a:ext cx="7772400" cy="3084513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国际单位：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千克（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Kg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）</a:t>
            </a:r>
            <a:endParaRPr lang="zh-CN" altLang="en-US" sz="2800" b="1" dirty="0">
              <a:latin typeface="Times New Roman" panose="02020603050405020304" pitchFamily="18" charset="0"/>
              <a:ea typeface="华文中宋" pitchFamily="2" charset="-122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其它单位：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吨（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t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）、克（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）、毫克（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mg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）</a:t>
            </a:r>
            <a:endParaRPr lang="zh-CN" altLang="en-US" sz="2800" b="1" dirty="0">
              <a:latin typeface="Times New Roman" panose="02020603050405020304" pitchFamily="18" charset="0"/>
              <a:ea typeface="华文中宋" pitchFamily="2" charset="-122"/>
            </a:endParaRPr>
          </a:p>
          <a:p>
            <a:pPr eaLnBrk="1" hangingPunct="1">
              <a:spcBef>
                <a:spcPct val="50000"/>
              </a:spcBef>
              <a:buFont typeface="Wingdings" panose="05000000000000000000" pitchFamily="2" charset="2"/>
              <a:buChar char="Ø"/>
            </a:pPr>
            <a:r>
              <a:rPr lang="zh-CN" altLang="en-US" sz="2800" b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换算关系：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１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t 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10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华文中宋" pitchFamily="2" charset="-122"/>
              </a:rPr>
              <a:t>３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Kg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　　　</a:t>
            </a:r>
            <a:endParaRPr lang="zh-CN" altLang="en-US" sz="2800" b="1" dirty="0">
              <a:latin typeface="Times New Roman" panose="02020603050405020304" pitchFamily="18" charset="0"/>
              <a:ea typeface="华文中宋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                       １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Kg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＝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10</a:t>
            </a:r>
            <a:r>
              <a:rPr lang="zh-CN" altLang="en-US" sz="2800" b="1" baseline="30000" dirty="0">
                <a:latin typeface="Times New Roman" panose="02020603050405020304" pitchFamily="18" charset="0"/>
                <a:ea typeface="华文中宋" pitchFamily="2" charset="-122"/>
              </a:rPr>
              <a:t>３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g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　　</a:t>
            </a:r>
            <a:endParaRPr lang="zh-CN" altLang="en-US" sz="2800" b="1" dirty="0">
              <a:latin typeface="Times New Roman" panose="02020603050405020304" pitchFamily="18" charset="0"/>
              <a:ea typeface="华文中宋" pitchFamily="2" charset="-122"/>
            </a:endParaRPr>
          </a:p>
          <a:p>
            <a:pPr eaLnBrk="1" hangingPunct="1"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                       １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g </a:t>
            </a:r>
            <a:r>
              <a:rPr lang="zh-CN" altLang="en-US" sz="2800" b="1" dirty="0">
                <a:latin typeface="Times New Roman" panose="02020603050405020304" pitchFamily="18" charset="0"/>
                <a:ea typeface="华文中宋" pitchFamily="2" charset="-122"/>
              </a:rPr>
              <a:t>＝ 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10</a:t>
            </a:r>
            <a:r>
              <a:rPr lang="en-US" altLang="zh-CN" sz="2800" b="1" baseline="30000" dirty="0">
                <a:latin typeface="Times New Roman" panose="02020603050405020304" pitchFamily="18" charset="0"/>
                <a:ea typeface="华文中宋" pitchFamily="2" charset="-122"/>
              </a:rPr>
              <a:t>3</a:t>
            </a:r>
            <a:r>
              <a:rPr lang="en-US" altLang="zh-CN" sz="2800" b="1" dirty="0">
                <a:latin typeface="Times New Roman" panose="02020603050405020304" pitchFamily="18" charset="0"/>
                <a:ea typeface="华文中宋" pitchFamily="2" charset="-122"/>
              </a:rPr>
              <a:t> mg </a:t>
            </a:r>
            <a:endParaRPr lang="zh-CN" altLang="en-US" sz="2800" b="1" dirty="0">
              <a:latin typeface="Times New Roman" panose="02020603050405020304" pitchFamily="18" charset="0"/>
              <a:ea typeface="华文中宋" pitchFamily="2" charset="-122"/>
            </a:endParaRPr>
          </a:p>
        </p:txBody>
      </p:sp>
      <p:grpSp>
        <p:nvGrpSpPr>
          <p:cNvPr id="83987" name="组合 83986"/>
          <p:cNvGrpSpPr/>
          <p:nvPr/>
        </p:nvGrpSpPr>
        <p:grpSpPr>
          <a:xfrm>
            <a:off x="0" y="2900363"/>
            <a:ext cx="3957638" cy="3957637"/>
            <a:chOff x="0" y="1827"/>
            <a:chExt cx="2493" cy="2493"/>
          </a:xfrm>
        </p:grpSpPr>
        <p:pic>
          <p:nvPicPr>
            <p:cNvPr id="83988" name="图片 83987" descr="res01_attpic_brief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1827"/>
              <a:ext cx="2493" cy="2493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83989" name="椭圆 83988"/>
            <p:cNvSpPr/>
            <p:nvPr/>
          </p:nvSpPr>
          <p:spPr>
            <a:xfrm>
              <a:off x="1539" y="3756"/>
              <a:ext cx="602" cy="168"/>
            </a:xfrm>
            <a:prstGeom prst="ellipse">
              <a:avLst/>
            </a:prstGeom>
            <a:noFill/>
            <a:ln w="57150" cap="flat" cmpd="sng">
              <a:solidFill>
                <a:srgbClr val="FF6600"/>
              </a:solidFill>
              <a:prstDash val="solid"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</p:grpSp>
    </p:spTree>
  </p:cSld>
  <p:clrMapOvr>
    <a:masterClrMapping/>
  </p:clrMapOvr>
  <p:transition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1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839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8398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39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 tmFilter="0,0; .5, 1; 1, 1"/>
                                        <p:tgtEl>
                                          <p:spTgt spid="11276">
                                            <p:txEl>
                                              <p:charRg st="0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 tmFilter="0,0; .5, 1; 1, 1"/>
                                        <p:tgtEl>
                                          <p:spTgt spid="11276">
                                            <p:txEl>
                                              <p:charRg st="12" end="3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41" presetClass="entr" presetSubtype="0" fill="hold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 tmFilter="0,0; .5, 1; 1, 1"/>
                                        <p:tgtEl>
                                          <p:spTgt spid="11276">
                                            <p:txEl>
                                              <p:charRg st="34" end="5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52" end="8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11276">
                                            <p:txEl>
                                              <p:charRg st="52" end="8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76">
                                            <p:txEl>
                                              <p:charRg st="86" end="12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0" dur="500"/>
                                        <p:tgtEl>
                                          <p:spTgt spid="11276">
                                            <p:txEl>
                                              <p:charRg st="86" end="12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 animBg="1"/>
      <p:bldP spid="11268" grpId="0"/>
      <p:bldP spid="11273" grpId="0"/>
      <p:bldP spid="1127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45" name="Text Box 9"/>
          <p:cNvSpPr txBox="1"/>
          <p:nvPr/>
        </p:nvSpPr>
        <p:spPr>
          <a:xfrm>
            <a:off x="2095500" y="5957888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31" name="组合 85030"/>
          <p:cNvGrpSpPr/>
          <p:nvPr/>
        </p:nvGrpSpPr>
        <p:grpSpPr>
          <a:xfrm>
            <a:off x="3962400" y="914400"/>
            <a:ext cx="2133600" cy="2811463"/>
            <a:chOff x="2496" y="576"/>
            <a:chExt cx="1344" cy="1771"/>
          </a:xfrm>
        </p:grpSpPr>
        <p:pic>
          <p:nvPicPr>
            <p:cNvPr id="84996" name="Picture 4" descr="01-09-014-2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736" y="576"/>
              <a:ext cx="646" cy="121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46" name="Text Box 10"/>
            <p:cNvSpPr txBox="1"/>
            <p:nvPr/>
          </p:nvSpPr>
          <p:spPr>
            <a:xfrm>
              <a:off x="2496" y="1824"/>
              <a:ext cx="1344" cy="52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一个中学生约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40 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48" name="Text Box 12"/>
          <p:cNvSpPr txBox="1"/>
          <p:nvPr/>
        </p:nvSpPr>
        <p:spPr>
          <a:xfrm>
            <a:off x="4419600" y="3200400"/>
            <a:ext cx="8651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349" name="Text Box 13"/>
          <p:cNvSpPr txBox="1"/>
          <p:nvPr/>
        </p:nvSpPr>
        <p:spPr>
          <a:xfrm>
            <a:off x="2605088" y="4854575"/>
            <a:ext cx="8651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05" name="Group 15"/>
          <p:cNvGrpSpPr/>
          <p:nvPr/>
        </p:nvGrpSpPr>
        <p:grpSpPr>
          <a:xfrm>
            <a:off x="228600" y="1862138"/>
            <a:ext cx="8915400" cy="4133850"/>
            <a:chOff x="0" y="0"/>
            <a:chExt cx="5760" cy="2604"/>
          </a:xfrm>
        </p:grpSpPr>
        <p:sp>
          <p:nvSpPr>
            <p:cNvPr id="85006" name="Line 16"/>
            <p:cNvSpPr/>
            <p:nvPr/>
          </p:nvSpPr>
          <p:spPr>
            <a:xfrm>
              <a:off x="0" y="2604"/>
              <a:ext cx="1066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07" name="Line 17"/>
            <p:cNvSpPr/>
            <p:nvPr/>
          </p:nvSpPr>
          <p:spPr>
            <a:xfrm flipV="1">
              <a:off x="1066" y="1652"/>
              <a:ext cx="0" cy="952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08" name="Line 18"/>
            <p:cNvSpPr/>
            <p:nvPr/>
          </p:nvSpPr>
          <p:spPr>
            <a:xfrm>
              <a:off x="1066" y="1652"/>
              <a:ext cx="1270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09" name="Line 19"/>
            <p:cNvSpPr/>
            <p:nvPr/>
          </p:nvSpPr>
          <p:spPr>
            <a:xfrm flipV="1">
              <a:off x="2336" y="608"/>
              <a:ext cx="0" cy="1043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10" name="Line 20"/>
            <p:cNvSpPr/>
            <p:nvPr/>
          </p:nvSpPr>
          <p:spPr>
            <a:xfrm>
              <a:off x="2336" y="608"/>
              <a:ext cx="1315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11" name="Line 21"/>
            <p:cNvSpPr/>
            <p:nvPr/>
          </p:nvSpPr>
          <p:spPr>
            <a:xfrm flipV="1">
              <a:off x="3651" y="19"/>
              <a:ext cx="0" cy="589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85012" name="Line 22"/>
            <p:cNvSpPr/>
            <p:nvPr/>
          </p:nvSpPr>
          <p:spPr>
            <a:xfrm>
              <a:off x="3651" y="0"/>
              <a:ext cx="2109" cy="0"/>
            </a:xfrm>
            <a:prstGeom prst="line">
              <a:avLst/>
            </a:prstGeom>
            <a:ln w="5715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85036" name="组合 85035"/>
          <p:cNvGrpSpPr/>
          <p:nvPr/>
        </p:nvGrpSpPr>
        <p:grpSpPr>
          <a:xfrm>
            <a:off x="168275" y="4625975"/>
            <a:ext cx="2895600" cy="1866900"/>
            <a:chOff x="192" y="2914"/>
            <a:chExt cx="1824" cy="1176"/>
          </a:xfrm>
        </p:grpSpPr>
        <p:sp>
          <p:nvSpPr>
            <p:cNvPr id="14344" name="Text Box 8"/>
            <p:cNvSpPr txBox="1"/>
            <p:nvPr/>
          </p:nvSpPr>
          <p:spPr>
            <a:xfrm>
              <a:off x="192" y="3802"/>
              <a:ext cx="1824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一张邮票约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50____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pic>
          <p:nvPicPr>
            <p:cNvPr id="14365" name="Picture 29" descr="1232672511830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88" y="2914"/>
              <a:ext cx="816" cy="830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5040" name="组合 85039"/>
          <p:cNvGrpSpPr/>
          <p:nvPr/>
        </p:nvGrpSpPr>
        <p:grpSpPr>
          <a:xfrm>
            <a:off x="1912938" y="4575175"/>
            <a:ext cx="2420937" cy="1419225"/>
            <a:chOff x="1205" y="2882"/>
            <a:chExt cx="1525" cy="894"/>
          </a:xfrm>
        </p:grpSpPr>
        <p:sp>
          <p:nvSpPr>
            <p:cNvPr id="14347" name="Text Box 11"/>
            <p:cNvSpPr txBox="1"/>
            <p:nvPr/>
          </p:nvSpPr>
          <p:spPr>
            <a:xfrm>
              <a:off x="1205" y="2882"/>
              <a:ext cx="1340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一枚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</a:t>
              </a: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元硬币约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6 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pic>
          <p:nvPicPr>
            <p:cNvPr id="14368" name="Picture 32" descr="100_4310_VuMwWIot8uVR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2070" y="3126"/>
              <a:ext cx="660" cy="650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14342" name="Text Box 6"/>
          <p:cNvSpPr txBox="1"/>
          <p:nvPr/>
        </p:nvSpPr>
        <p:spPr>
          <a:xfrm>
            <a:off x="5397500" y="4102100"/>
            <a:ext cx="8651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38" name="组合 85037"/>
          <p:cNvGrpSpPr/>
          <p:nvPr/>
        </p:nvGrpSpPr>
        <p:grpSpPr>
          <a:xfrm>
            <a:off x="6553200" y="533400"/>
            <a:ext cx="1828800" cy="2193925"/>
            <a:chOff x="4128" y="336"/>
            <a:chExt cx="1152" cy="1382"/>
          </a:xfrm>
        </p:grpSpPr>
        <p:sp>
          <p:nvSpPr>
            <p:cNvPr id="14341" name="Text Box 5"/>
            <p:cNvSpPr txBox="1"/>
            <p:nvPr/>
          </p:nvSpPr>
          <p:spPr>
            <a:xfrm>
              <a:off x="4128" y="1200"/>
              <a:ext cx="1112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一头大象约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6 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  <p:pic>
          <p:nvPicPr>
            <p:cNvPr id="14371" name="Picture 35" descr="9772951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4128" y="336"/>
              <a:ext cx="1152" cy="808"/>
            </a:xfrm>
            <a:prstGeom prst="rect">
              <a:avLst/>
            </a:prstGeom>
            <a:noFill/>
            <a:ln w="9525">
              <a:noFill/>
            </a:ln>
          </p:spPr>
        </p:pic>
      </p:grpSp>
      <p:grpSp>
        <p:nvGrpSpPr>
          <p:cNvPr id="85030" name="组合 85029"/>
          <p:cNvGrpSpPr/>
          <p:nvPr/>
        </p:nvGrpSpPr>
        <p:grpSpPr>
          <a:xfrm>
            <a:off x="6629400" y="2743200"/>
            <a:ext cx="1917700" cy="2582863"/>
            <a:chOff x="4176" y="1728"/>
            <a:chExt cx="1208" cy="1627"/>
          </a:xfrm>
        </p:grpSpPr>
        <p:pic>
          <p:nvPicPr>
            <p:cNvPr id="14373" name="Picture 37" descr="001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4176" y="1728"/>
              <a:ext cx="1200" cy="108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76" name="Text Box 40"/>
            <p:cNvSpPr txBox="1"/>
            <p:nvPr/>
          </p:nvSpPr>
          <p:spPr>
            <a:xfrm>
              <a:off x="4272" y="2832"/>
              <a:ext cx="1112" cy="52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一头鲸约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150___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77" name="Text Box 41"/>
          <p:cNvSpPr txBox="1"/>
          <p:nvPr/>
        </p:nvSpPr>
        <p:spPr>
          <a:xfrm>
            <a:off x="7378700" y="4891088"/>
            <a:ext cx="8651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32" name="组合 85031"/>
          <p:cNvGrpSpPr/>
          <p:nvPr/>
        </p:nvGrpSpPr>
        <p:grpSpPr>
          <a:xfrm>
            <a:off x="4300538" y="3692525"/>
            <a:ext cx="3124200" cy="2222500"/>
            <a:chOff x="2709" y="2326"/>
            <a:chExt cx="1968" cy="1400"/>
          </a:xfrm>
        </p:grpSpPr>
        <p:pic>
          <p:nvPicPr>
            <p:cNvPr id="14379" name="Picture 43" descr="yebb-059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819" y="2326"/>
              <a:ext cx="1012" cy="1057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80" name="Text Box 44"/>
            <p:cNvSpPr txBox="1"/>
            <p:nvPr/>
          </p:nvSpPr>
          <p:spPr>
            <a:xfrm>
              <a:off x="2709" y="3438"/>
              <a:ext cx="1968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一个婴儿约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4___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81" name="Text Box 45"/>
          <p:cNvSpPr txBox="1"/>
          <p:nvPr/>
        </p:nvSpPr>
        <p:spPr>
          <a:xfrm>
            <a:off x="6088063" y="5464175"/>
            <a:ext cx="8651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kg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35" name="组合 85034"/>
          <p:cNvGrpSpPr/>
          <p:nvPr/>
        </p:nvGrpSpPr>
        <p:grpSpPr>
          <a:xfrm>
            <a:off x="228600" y="2286000"/>
            <a:ext cx="1905000" cy="2265363"/>
            <a:chOff x="144" y="1440"/>
            <a:chExt cx="1200" cy="1427"/>
          </a:xfrm>
        </p:grpSpPr>
        <p:pic>
          <p:nvPicPr>
            <p:cNvPr id="14382" name="Picture 46" descr="200581519471341582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44" y="1968"/>
              <a:ext cx="1056" cy="899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83" name="Text Box 47"/>
            <p:cNvSpPr txBox="1"/>
            <p:nvPr/>
          </p:nvSpPr>
          <p:spPr>
            <a:xfrm>
              <a:off x="144" y="1440"/>
              <a:ext cx="1200" cy="523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一枚大头针约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80____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84" name="Text Box 48"/>
          <p:cNvSpPr txBox="1"/>
          <p:nvPr/>
        </p:nvSpPr>
        <p:spPr>
          <a:xfrm>
            <a:off x="990600" y="2590800"/>
            <a:ext cx="720725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mg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grpSp>
        <p:nvGrpSpPr>
          <p:cNvPr id="85033" name="组合 85032"/>
          <p:cNvGrpSpPr/>
          <p:nvPr/>
        </p:nvGrpSpPr>
        <p:grpSpPr>
          <a:xfrm>
            <a:off x="2103438" y="2116138"/>
            <a:ext cx="2209800" cy="2200275"/>
            <a:chOff x="1325" y="1333"/>
            <a:chExt cx="1392" cy="1386"/>
          </a:xfrm>
        </p:grpSpPr>
        <p:pic>
          <p:nvPicPr>
            <p:cNvPr id="14386" name="Picture 50" descr="FJ153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1347" y="1333"/>
              <a:ext cx="1093" cy="912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4387" name="Text Box 51"/>
            <p:cNvSpPr txBox="1"/>
            <p:nvPr/>
          </p:nvSpPr>
          <p:spPr>
            <a:xfrm>
              <a:off x="1325" y="2201"/>
              <a:ext cx="1392" cy="51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一个鸡蛋约</a:t>
              </a:r>
              <a:r>
                <a:rPr lang="en-US" altLang="zh-CN" sz="2400" b="1" dirty="0">
                  <a:latin typeface="Times New Roman" panose="02020603050405020304" pitchFamily="18" charset="0"/>
                  <a:ea typeface="宋体" panose="02010600030101010101" pitchFamily="2" charset="-122"/>
                </a:rPr>
                <a:t>50___</a:t>
              </a:r>
              <a:endParaRPr lang="en-US" altLang="zh-CN" sz="2400" b="1" dirty="0"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14388" name="Text Box 52"/>
          <p:cNvSpPr txBox="1"/>
          <p:nvPr/>
        </p:nvSpPr>
        <p:spPr>
          <a:xfrm>
            <a:off x="2457450" y="3787775"/>
            <a:ext cx="86518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g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5028" name="Text Box 3"/>
          <p:cNvSpPr txBox="1"/>
          <p:nvPr/>
        </p:nvSpPr>
        <p:spPr>
          <a:xfrm>
            <a:off x="233363" y="763588"/>
            <a:ext cx="2590800" cy="701675"/>
          </a:xfrm>
          <a:prstGeom prst="rect">
            <a:avLst/>
          </a:prstGeom>
          <a:solidFill>
            <a:srgbClr val="CCFFCC"/>
          </a:solidFill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4000" b="1" i="1" dirty="0">
                <a:solidFill>
                  <a:srgbClr val="FF0000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ahoma" panose="020B0604030504040204" pitchFamily="34" charset="0"/>
                <a:ea typeface="隶书" pitchFamily="49" charset="-122"/>
              </a:rPr>
              <a:t>估测一下</a:t>
            </a:r>
            <a:endParaRPr lang="zh-CN" altLang="en-US" sz="4000" b="1" i="1" dirty="0">
              <a:solidFill>
                <a:srgbClr val="FF0000"/>
              </a:solidFill>
              <a:effectLst>
                <a:outerShdw blurRad="38100" dist="38100" dir="2700000">
                  <a:srgbClr val="000000"/>
                </a:outerShdw>
              </a:effectLst>
              <a:latin typeface="Tahoma" panose="020B0604030504040204" pitchFamily="34" charset="0"/>
              <a:ea typeface="隶书" pitchFamily="49" charset="-122"/>
            </a:endParaRPr>
          </a:p>
        </p:txBody>
      </p:sp>
      <p:sp>
        <p:nvSpPr>
          <p:cNvPr id="2" name="Text Box 41"/>
          <p:cNvSpPr txBox="1"/>
          <p:nvPr/>
        </p:nvSpPr>
        <p:spPr>
          <a:xfrm>
            <a:off x="6897688" y="2239963"/>
            <a:ext cx="865187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en-US" altLang="zh-CN" sz="24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t</a:t>
            </a:r>
            <a:endParaRPr lang="en-US" altLang="zh-CN" sz="2400" b="1" dirty="0">
              <a:solidFill>
                <a:srgbClr val="FF33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0" dur="500"/>
                                        <p:tgtEl>
                                          <p:spTgt spid="14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5" dur="500"/>
                                        <p:tgtEl>
                                          <p:spTgt spid="143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143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3" dur="500"/>
                                        <p:tgtEl>
                                          <p:spTgt spid="143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6" dur="500"/>
                                        <p:tgtEl>
                                          <p:spTgt spid="143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143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4" dur="500"/>
                                        <p:tgtEl>
                                          <p:spTgt spid="143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45" grpId="0"/>
      <p:bldP spid="14348" grpId="0"/>
      <p:bldP spid="14349" grpId="0"/>
      <p:bldP spid="14377" grpId="0"/>
      <p:bldP spid="14381" grpId="0"/>
      <p:bldP spid="14384" grpId="0"/>
      <p:bldP spid="14388" grpId="0"/>
      <p:bldP spid="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87044" name="Rectangle 2"/>
          <p:cNvSpPr/>
          <p:nvPr/>
        </p:nvSpPr>
        <p:spPr>
          <a:xfrm>
            <a:off x="609600" y="685800"/>
            <a:ext cx="2590800" cy="533400"/>
          </a:xfrm>
          <a:prstGeom prst="rect">
            <a:avLst/>
          </a:prstGeom>
          <a:solidFill>
            <a:srgbClr val="FFFF99">
              <a:alpha val="96077"/>
            </a:srgbClr>
          </a:solidFill>
          <a:ln w="9525">
            <a:noFill/>
          </a:ln>
        </p:spPr>
        <p:txBody>
          <a:bodyPr anchor="ctr"/>
          <a:lstStyle>
            <a:lvl1pPr marL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  <a:defRPr sz="2800" b="1" u="none" kern="1200" baseline="0">
                <a:solidFill>
                  <a:schemeClr val="accent2"/>
                </a:solidFill>
                <a:latin typeface="Verdana" panose="020B0604030504040204" pitchFamily="34" charset="0"/>
              </a:defRPr>
            </a:lvl1pPr>
          </a:lstStyle>
          <a:p>
            <a:pPr lvl="0" eaLnBrk="1" hangingPunct="1"/>
            <a:r>
              <a:rPr lang="en-US" altLang="zh-CN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2.</a:t>
            </a:r>
            <a:r>
              <a:rPr lang="zh-CN" altLang="en-US" sz="3200" b="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质量的测量</a:t>
            </a:r>
            <a:endParaRPr lang="zh-CN" altLang="en-US" sz="3200" b="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grpSp>
        <p:nvGrpSpPr>
          <p:cNvPr id="87062" name="组合 87061"/>
          <p:cNvGrpSpPr/>
          <p:nvPr/>
        </p:nvGrpSpPr>
        <p:grpSpPr>
          <a:xfrm>
            <a:off x="287338" y="4514850"/>
            <a:ext cx="8586787" cy="2343150"/>
            <a:chOff x="181" y="2844"/>
            <a:chExt cx="5409" cy="1476"/>
          </a:xfrm>
        </p:grpSpPr>
        <p:sp>
          <p:nvSpPr>
            <p:cNvPr id="87045" name="Rectangle 3"/>
            <p:cNvSpPr/>
            <p:nvPr/>
          </p:nvSpPr>
          <p:spPr>
            <a:xfrm>
              <a:off x="181" y="3120"/>
              <a:ext cx="2367" cy="11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/>
              <a:r>
                <a:rPr lang="zh-CN" altLang="en-US" sz="2800" b="1" i="1" dirty="0">
                  <a:effectLst>
                    <a:outerShdw blurRad="38100" dist="38100" dir="2700000">
                      <a:srgbClr val="000000"/>
                    </a:outerShdw>
                  </a:effectLst>
                  <a:latin typeface="Arial" panose="020B0604020202020204" pitchFamily="34" charset="0"/>
                  <a:ea typeface="宋体" panose="02010600030101010101" pitchFamily="2" charset="-122"/>
                </a:rPr>
                <a:t>   </a:t>
              </a:r>
              <a:r>
                <a:rPr lang="zh-CN" altLang="en-US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我国早在秦代（约公元前</a:t>
              </a:r>
              <a:r>
                <a:rPr lang="en-US" altLang="zh-CN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221</a:t>
              </a:r>
              <a:r>
                <a:rPr lang="zh-CN" altLang="en-US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年</a:t>
              </a:r>
              <a:r>
                <a:rPr lang="en-US" altLang="zh-CN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—207</a:t>
              </a:r>
              <a:r>
                <a:rPr lang="zh-CN" altLang="en-US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年），就已经发明了测量质量的工具</a:t>
              </a:r>
              <a:r>
                <a:rPr lang="en-US" altLang="zh-CN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——</a:t>
              </a:r>
              <a:r>
                <a:rPr lang="zh-CN" altLang="en-US" sz="2800" b="1" i="1" dirty="0">
                  <a:solidFill>
                    <a:srgbClr val="3333FF"/>
                  </a:solidFill>
                  <a:latin typeface="Times New Roman" panose="02020603050405020304" pitchFamily="18" charset="0"/>
                  <a:ea typeface="楷体_GB2312" pitchFamily="49" charset="-122"/>
                </a:rPr>
                <a:t>秤。</a:t>
              </a:r>
              <a:endParaRPr lang="zh-CN" altLang="en-US" sz="2800" b="1" i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endParaRPr>
            </a:p>
          </p:txBody>
        </p:sp>
        <p:sp>
          <p:nvSpPr>
            <p:cNvPr id="87046" name="Text Box 5"/>
            <p:cNvSpPr txBox="1"/>
            <p:nvPr/>
          </p:nvSpPr>
          <p:spPr>
            <a:xfrm>
              <a:off x="5158" y="3186"/>
              <a:ext cx="432" cy="113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algn="ctr" eaLnBrk="1" hangingPunct="1"/>
              <a:r>
                <a:rPr lang="zh-CN" altLang="en-US" sz="2800" b="1" dirty="0">
                  <a:solidFill>
                    <a:srgbClr val="FF0066"/>
                  </a:solidFill>
                  <a:latin typeface="Times New Roman" panose="02020603050405020304" pitchFamily="18" charset="0"/>
                  <a:ea typeface="仿宋_GB2312" pitchFamily="49" charset="-122"/>
                </a:rPr>
                <a:t>古代藏秤</a:t>
              </a:r>
              <a:endPara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endParaRPr>
            </a:p>
          </p:txBody>
        </p:sp>
        <p:pic>
          <p:nvPicPr>
            <p:cNvPr id="87047" name="Picture 8" descr="200712229272445924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2583" y="2844"/>
              <a:ext cx="2668" cy="1476"/>
            </a:xfrm>
            <a:prstGeom prst="rect">
              <a:avLst/>
            </a:prstGeom>
            <a:noFill/>
            <a:ln w="9525">
              <a:noFill/>
            </a:ln>
          </p:spPr>
        </p:pic>
      </p:grpSp>
      <p:sp>
        <p:nvSpPr>
          <p:cNvPr id="87048" name="文本框 87047"/>
          <p:cNvSpPr txBox="1"/>
          <p:nvPr/>
        </p:nvSpPr>
        <p:spPr>
          <a:xfrm>
            <a:off x="1041400" y="5586413"/>
            <a:ext cx="1841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87059" name="图片 87058" descr="埃及人使用天平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263" y="1651000"/>
            <a:ext cx="3532187" cy="247491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87060" name="文本框 87059"/>
          <p:cNvSpPr txBox="1"/>
          <p:nvPr/>
        </p:nvSpPr>
        <p:spPr>
          <a:xfrm>
            <a:off x="4205288" y="2201863"/>
            <a:ext cx="4435475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约公元前</a:t>
            </a:r>
            <a:r>
              <a:rPr lang="en-US" altLang="zh-CN" sz="28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2500</a:t>
            </a:r>
            <a:r>
              <a:rPr lang="zh-CN" altLang="en-US" sz="2800" dirty="0">
                <a:solidFill>
                  <a:srgbClr val="000099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年，古埃及人就用“天平”粗略地测量物体的质量</a:t>
            </a:r>
            <a:endParaRPr lang="zh-CN" altLang="en-US" sz="2800" dirty="0">
              <a:solidFill>
                <a:srgbClr val="000099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70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870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70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70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14" dur="1000"/>
                                        <p:tgtEl>
                                          <p:spTgt spid="870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0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870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870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706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43032" name="Picture 24" descr="200759155928599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10698"/>
          <a:stretch>
            <a:fillRect/>
          </a:stretch>
        </p:blipFill>
        <p:spPr>
          <a:xfrm>
            <a:off x="657225" y="3810000"/>
            <a:ext cx="2619375" cy="220980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13" name="Picture 5" descr="chenglin$624145353"/>
          <p:cNvPicPr>
            <a:picLocks noChangeAspect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066800" y="1066800"/>
            <a:ext cx="1974850" cy="25146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4" name="Text Box 6"/>
          <p:cNvSpPr txBox="1"/>
          <p:nvPr/>
        </p:nvSpPr>
        <p:spPr>
          <a:xfrm>
            <a:off x="914400" y="3429000"/>
            <a:ext cx="26670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电子台秤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43016" name="Picture 8" descr="%E6%A1%88%E7%A7%A4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429000" y="1905000"/>
            <a:ext cx="3009900" cy="18669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17" name="Text Box 9"/>
          <p:cNvSpPr txBox="1"/>
          <p:nvPr/>
        </p:nvSpPr>
        <p:spPr>
          <a:xfrm>
            <a:off x="3581400" y="1295400"/>
            <a:ext cx="1828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案秤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43019" name="Picture 11" descr="jona123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6096000" y="990600"/>
            <a:ext cx="2667000" cy="19732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24" name="Text Box 16"/>
          <p:cNvSpPr txBox="1"/>
          <p:nvPr/>
        </p:nvSpPr>
        <p:spPr>
          <a:xfrm>
            <a:off x="6781800" y="3048000"/>
            <a:ext cx="19812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电子案秤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88075" name="Text Box 17"/>
          <p:cNvSpPr txBox="1"/>
          <p:nvPr/>
        </p:nvSpPr>
        <p:spPr>
          <a:xfrm>
            <a:off x="685800" y="533400"/>
            <a:ext cx="79248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3200" b="1" i="1" dirty="0">
                <a:solidFill>
                  <a:srgbClr val="3333FF"/>
                </a:solidFill>
                <a:latin typeface="Times New Roman" panose="02020603050405020304" pitchFamily="18" charset="0"/>
                <a:ea typeface="楷体_GB2312" pitchFamily="49" charset="-122"/>
              </a:rPr>
              <a:t>日常生活中常见的测量质量的工具</a:t>
            </a:r>
            <a:endParaRPr lang="zh-CN" altLang="en-US" sz="3200" b="1" i="1" dirty="0">
              <a:solidFill>
                <a:srgbClr val="3333FF"/>
              </a:solidFill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pic>
        <p:nvPicPr>
          <p:cNvPr id="43026" name="Picture 18" descr="a40"/>
          <p:cNvPicPr>
            <a:picLocks noChangeAspect="1"/>
          </p:cNvPicPr>
          <p:nvPr/>
        </p:nvPicPr>
        <p:blipFill>
          <a:blip r:embed="rId5">
            <a:clrChange>
              <a:clrFrom>
                <a:srgbClr val="FEFEFE"/>
              </a:clrFrom>
              <a:clrTo>
                <a:srgbClr val="FEFEFE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3124200" y="4152900"/>
            <a:ext cx="2057400" cy="1541463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3027" name="Picture 19" descr="杆秤6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562600" y="4343400"/>
            <a:ext cx="3063875" cy="19812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43028" name="Text Box 20"/>
          <p:cNvSpPr txBox="1"/>
          <p:nvPr/>
        </p:nvSpPr>
        <p:spPr>
          <a:xfrm>
            <a:off x="4038600" y="5805488"/>
            <a:ext cx="129540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杆秤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43030" name="Rectangle 22"/>
          <p:cNvSpPr/>
          <p:nvPr/>
        </p:nvSpPr>
        <p:spPr>
          <a:xfrm>
            <a:off x="2286000" y="5729288"/>
            <a:ext cx="1600200" cy="519112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磅秤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30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430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430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30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30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30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3024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43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9" dur="500"/>
                                        <p:tgtEl>
                                          <p:spTgt spid="43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2" dur="500"/>
                                        <p:tgtEl>
                                          <p:spTgt spid="43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30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3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014" grpId="0"/>
      <p:bldP spid="43017" grpId="0"/>
      <p:bldP spid="43028" grpId="0"/>
      <p:bldP spid="4303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0485" name="Text Box 5"/>
          <p:cNvSpPr txBox="1"/>
          <p:nvPr/>
        </p:nvSpPr>
        <p:spPr>
          <a:xfrm>
            <a:off x="1066800" y="1219200"/>
            <a:ext cx="647700" cy="26543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电子分析天平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20492" name="Picture 12" descr="200643011934614"/>
          <p:cNvPicPr>
            <a:picLocks noChangeAspect="1"/>
          </p:cNvPicPr>
          <p:nvPr/>
        </p:nvPicPr>
        <p:blipFill>
          <a:blip r:embed="rId1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b="3773"/>
          <a:stretch>
            <a:fillRect/>
          </a:stretch>
        </p:blipFill>
        <p:spPr>
          <a:xfrm>
            <a:off x="1752600" y="1066800"/>
            <a:ext cx="2590800" cy="25908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0495" name="Text Box 15"/>
          <p:cNvSpPr txBox="1"/>
          <p:nvPr/>
        </p:nvSpPr>
        <p:spPr>
          <a:xfrm>
            <a:off x="5029200" y="3810000"/>
            <a:ext cx="41148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学生天平（物理天平）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sp>
        <p:nvSpPr>
          <p:cNvPr id="90119" name="Rectangle 16"/>
          <p:cNvSpPr/>
          <p:nvPr/>
        </p:nvSpPr>
        <p:spPr>
          <a:xfrm>
            <a:off x="1600200" y="457200"/>
            <a:ext cx="6096000" cy="57943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3200" b="1" dirty="0">
                <a:latin typeface="Times New Roman" panose="02020603050405020304" pitchFamily="18" charset="0"/>
                <a:ea typeface="楷体_GB2312" pitchFamily="49" charset="-122"/>
              </a:rPr>
              <a:t>实验室里常用的测量质量的工具</a:t>
            </a:r>
            <a:endParaRPr lang="zh-CN" altLang="en-US" sz="32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20497" name="Text Box 17"/>
          <p:cNvSpPr txBox="1"/>
          <p:nvPr/>
        </p:nvSpPr>
        <p:spPr>
          <a:xfrm>
            <a:off x="4267200" y="5562600"/>
            <a:ext cx="2808288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algn="ctr" eaLnBrk="1" hangingPunct="1"/>
            <a:r>
              <a:rPr lang="zh-CN" altLang="en-US" sz="2800" b="1" dirty="0">
                <a:solidFill>
                  <a:srgbClr val="FF0066"/>
                </a:solidFill>
                <a:latin typeface="Times New Roman" panose="02020603050405020304" pitchFamily="18" charset="0"/>
                <a:ea typeface="仿宋_GB2312" pitchFamily="49" charset="-122"/>
              </a:rPr>
              <a:t>托盘天平</a:t>
            </a:r>
            <a:endParaRPr lang="zh-CN" altLang="en-US" sz="2800" b="1" dirty="0">
              <a:solidFill>
                <a:srgbClr val="FF0066"/>
              </a:solidFill>
              <a:latin typeface="Times New Roman" panose="02020603050405020304" pitchFamily="18" charset="0"/>
              <a:ea typeface="仿宋_GB2312" pitchFamily="49" charset="-122"/>
            </a:endParaRPr>
          </a:p>
        </p:txBody>
      </p:sp>
      <p:pic>
        <p:nvPicPr>
          <p:cNvPr id="20498" name="Picture 18" descr="2006090521083457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3962400"/>
            <a:ext cx="3733800" cy="2508250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20500" name="Picture 20" descr="物理天平500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6800" y="1143000"/>
            <a:ext cx="3581400" cy="26860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049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0497">
                                            <p:txEl>
                                              <p:charRg st="0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48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0485">
                                            <p:txEl>
                                              <p:charRg st="0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1141" name="Text Box 2"/>
          <p:cNvSpPr txBox="1"/>
          <p:nvPr/>
        </p:nvSpPr>
        <p:spPr>
          <a:xfrm>
            <a:off x="231775" y="803275"/>
            <a:ext cx="3670300" cy="579438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托盘天平的构造</a:t>
            </a:r>
            <a:endParaRPr lang="zh-CN" altLang="en-US" sz="3200" b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pic>
        <p:nvPicPr>
          <p:cNvPr id="91142" name="Picture 3" descr="托盘天平及砝码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84438" y="1628775"/>
            <a:ext cx="5181600" cy="381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1143" name="Line 4"/>
          <p:cNvSpPr/>
          <p:nvPr/>
        </p:nvSpPr>
        <p:spPr>
          <a:xfrm>
            <a:off x="1371600" y="1981200"/>
            <a:ext cx="1676400" cy="457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44" name="Line 5"/>
          <p:cNvSpPr/>
          <p:nvPr/>
        </p:nvSpPr>
        <p:spPr>
          <a:xfrm>
            <a:off x="1371600" y="1905000"/>
            <a:ext cx="3352800" cy="381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45" name="Text Box 6"/>
          <p:cNvSpPr txBox="1"/>
          <p:nvPr/>
        </p:nvSpPr>
        <p:spPr>
          <a:xfrm>
            <a:off x="457200" y="16002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托盘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46" name="Line 7"/>
          <p:cNvSpPr/>
          <p:nvPr/>
        </p:nvSpPr>
        <p:spPr>
          <a:xfrm flipV="1">
            <a:off x="1447800" y="2971800"/>
            <a:ext cx="16002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47" name="Text Box 8"/>
          <p:cNvSpPr txBox="1"/>
          <p:nvPr/>
        </p:nvSpPr>
        <p:spPr>
          <a:xfrm>
            <a:off x="304800" y="266700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平衡螺母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48" name="Line 9"/>
          <p:cNvSpPr/>
          <p:nvPr/>
        </p:nvSpPr>
        <p:spPr>
          <a:xfrm flipV="1">
            <a:off x="1219200" y="3124200"/>
            <a:ext cx="2286000" cy="838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49" name="Line 10"/>
          <p:cNvSpPr/>
          <p:nvPr/>
        </p:nvSpPr>
        <p:spPr>
          <a:xfrm flipV="1">
            <a:off x="1905000" y="3810000"/>
            <a:ext cx="1524000" cy="12192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50" name="Line 11"/>
          <p:cNvSpPr/>
          <p:nvPr/>
        </p:nvSpPr>
        <p:spPr>
          <a:xfrm flipH="1">
            <a:off x="4876800" y="2133600"/>
            <a:ext cx="3048000" cy="914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51" name="Line 12"/>
          <p:cNvSpPr/>
          <p:nvPr/>
        </p:nvSpPr>
        <p:spPr>
          <a:xfrm flipH="1">
            <a:off x="7315200" y="4800600"/>
            <a:ext cx="838200" cy="1524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52" name="Text Box 13"/>
          <p:cNvSpPr txBox="1"/>
          <p:nvPr/>
        </p:nvSpPr>
        <p:spPr>
          <a:xfrm>
            <a:off x="441325" y="38306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游码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53" name="Text Box 14"/>
          <p:cNvSpPr txBox="1"/>
          <p:nvPr/>
        </p:nvSpPr>
        <p:spPr>
          <a:xfrm>
            <a:off x="990600" y="48006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底座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54" name="Rectangle 15"/>
          <p:cNvSpPr/>
          <p:nvPr/>
        </p:nvSpPr>
        <p:spPr>
          <a:xfrm>
            <a:off x="8153400" y="45720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镊子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55" name="Rectangle 16"/>
          <p:cNvSpPr/>
          <p:nvPr/>
        </p:nvSpPr>
        <p:spPr>
          <a:xfrm>
            <a:off x="7696200" y="1905000"/>
            <a:ext cx="14033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横梁标尺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56" name="Line 17"/>
          <p:cNvSpPr/>
          <p:nvPr/>
        </p:nvSpPr>
        <p:spPr>
          <a:xfrm flipH="1">
            <a:off x="7010400" y="3886200"/>
            <a:ext cx="1066800" cy="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57" name="Text Box 18"/>
          <p:cNvSpPr txBox="1"/>
          <p:nvPr/>
        </p:nvSpPr>
        <p:spPr>
          <a:xfrm>
            <a:off x="8061325" y="3602038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砝码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58" name="Line 19"/>
          <p:cNvSpPr/>
          <p:nvPr/>
        </p:nvSpPr>
        <p:spPr>
          <a:xfrm flipH="1">
            <a:off x="4038600" y="1143000"/>
            <a:ext cx="1828800" cy="7620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59" name="Line 20"/>
          <p:cNvSpPr/>
          <p:nvPr/>
        </p:nvSpPr>
        <p:spPr>
          <a:xfrm flipH="1">
            <a:off x="4191000" y="1371600"/>
            <a:ext cx="2286000" cy="609600"/>
          </a:xfrm>
          <a:prstGeom prst="line">
            <a:avLst/>
          </a:prstGeom>
          <a:ln w="9525" cap="flat" cmpd="sng">
            <a:solidFill>
              <a:schemeClr val="tx1"/>
            </a:solidFill>
            <a:prstDash val="solid"/>
            <a:headEnd type="none" w="med" len="med"/>
            <a:tailEnd type="triangle" w="med" len="med"/>
          </a:ln>
        </p:spPr>
      </p:sp>
      <p:sp>
        <p:nvSpPr>
          <p:cNvPr id="91160" name="Text Box 21"/>
          <p:cNvSpPr txBox="1"/>
          <p:nvPr/>
        </p:nvSpPr>
        <p:spPr>
          <a:xfrm>
            <a:off x="6019800" y="685800"/>
            <a:ext cx="10985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分度盘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61" name="Rectangle 22"/>
          <p:cNvSpPr/>
          <p:nvPr/>
        </p:nvSpPr>
        <p:spPr>
          <a:xfrm>
            <a:off x="6477000" y="1066800"/>
            <a:ext cx="793750" cy="457200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pPr eaLnBrk="1" hangingPunct="1"/>
            <a:r>
              <a:rPr lang="zh-CN" altLang="en-US" sz="2400" dirty="0">
                <a:latin typeface="Times New Roman" panose="02020603050405020304" pitchFamily="18" charset="0"/>
                <a:ea typeface="宋体" panose="02010600030101010101" pitchFamily="2" charset="-122"/>
              </a:rPr>
              <a:t>指针</a:t>
            </a: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1162" name="Text Box 23"/>
          <p:cNvSpPr txBox="1"/>
          <p:nvPr/>
        </p:nvSpPr>
        <p:spPr>
          <a:xfrm>
            <a:off x="1752600" y="5791200"/>
            <a:ext cx="6705600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黑体" panose="02010609060101010101" pitchFamily="49" charset="-122"/>
              </a:rPr>
              <a:t>实验室常用的质量测量工具：托盘天平</a:t>
            </a:r>
            <a:endParaRPr lang="zh-CN" altLang="en-US" sz="2800" dirty="0"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11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911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911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91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911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11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11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11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11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911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911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911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911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911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911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911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911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911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911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911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hoosh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911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911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911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5" fill="hold">
                      <p:stCondLst>
                        <p:cond delay="indefinite"/>
                      </p:stCondLst>
                      <p:childTnLst>
                        <p:par>
                          <p:cTn id="106" fill="hold">
                            <p:stCondLst>
                              <p:cond delay="0"/>
                            </p:stCondLst>
                            <p:childTnLst>
                              <p:par>
                                <p:cTn id="107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11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1" fill="hold">
                      <p:stCondLst>
                        <p:cond delay="indefinite"/>
                      </p:stCondLst>
                      <p:childTnLst>
                        <p:par>
                          <p:cTn id="112" fill="hold">
                            <p:stCondLst>
                              <p:cond delay="0"/>
                            </p:stCondLst>
                            <p:childTnLst>
                              <p:par>
                                <p:cTn id="1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6" dur="500" fill="hold"/>
                                        <p:tgtEl>
                                          <p:spTgt spid="911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1145" grpId="0"/>
      <p:bldP spid="91147" grpId="0"/>
      <p:bldP spid="91152" grpId="0"/>
      <p:bldP spid="91153" grpId="0"/>
      <p:bldP spid="91154" grpId="0"/>
      <p:bldP spid="91155" grpId="0"/>
      <p:bldP spid="91157" grpId="0"/>
      <p:bldP spid="91160" grpId="0"/>
      <p:bldP spid="9116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6261" name="Text Box 2"/>
          <p:cNvSpPr txBox="1"/>
          <p:nvPr/>
        </p:nvSpPr>
        <p:spPr>
          <a:xfrm>
            <a:off x="0" y="0"/>
            <a:ext cx="93726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262" name="Text Box 3"/>
          <p:cNvSpPr txBox="1"/>
          <p:nvPr/>
        </p:nvSpPr>
        <p:spPr>
          <a:xfrm>
            <a:off x="304800" y="381000"/>
            <a:ext cx="85344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endParaRPr lang="zh-CN" altLang="en-US" sz="24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264" name="Text Box 5"/>
          <p:cNvSpPr txBox="1"/>
          <p:nvPr/>
        </p:nvSpPr>
        <p:spPr>
          <a:xfrm>
            <a:off x="390525" y="396875"/>
            <a:ext cx="4589463" cy="100647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pPr algn="ctr" eaLnBrk="1" hangingPunct="1">
              <a:spcBef>
                <a:spcPct val="50000"/>
              </a:spcBef>
            </a:pPr>
            <a:r>
              <a:rPr lang="zh-CN" altLang="en-US" sz="60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天平的铭牌</a:t>
            </a:r>
            <a:endParaRPr lang="zh-CN" altLang="en-US" sz="60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6269" name="文本框 96268"/>
          <p:cNvSpPr txBox="1"/>
          <p:nvPr/>
        </p:nvSpPr>
        <p:spPr>
          <a:xfrm>
            <a:off x="795338" y="4681538"/>
            <a:ext cx="5202237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Max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：天平的最大测量值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6270" name="文本框 96269"/>
          <p:cNvSpPr txBox="1"/>
          <p:nvPr/>
        </p:nvSpPr>
        <p:spPr>
          <a:xfrm>
            <a:off x="808038" y="5653088"/>
            <a:ext cx="3649662" cy="641350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en-US" altLang="zh-CN" sz="3600" b="1" dirty="0">
                <a:latin typeface="Arial" panose="020B0604020202020204" pitchFamily="34" charset="0"/>
                <a:ea typeface="宋体" panose="02010600030101010101" pitchFamily="2" charset="-122"/>
              </a:rPr>
              <a:t>e</a:t>
            </a:r>
            <a:r>
              <a:rPr lang="zh-CN" altLang="en-US" sz="3600" b="1" dirty="0">
                <a:latin typeface="Arial" panose="020B0604020202020204" pitchFamily="34" charset="0"/>
                <a:ea typeface="宋体" panose="02010600030101010101" pitchFamily="2" charset="-122"/>
              </a:rPr>
              <a:t>：天平的分度值</a:t>
            </a:r>
            <a:endParaRPr lang="zh-CN" altLang="en-US" sz="36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pic>
        <p:nvPicPr>
          <p:cNvPr id="96271" name="图片 96270" descr="BG4DXM4{18HBVKP)9QOT{Q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31775" y="1624013"/>
            <a:ext cx="8709025" cy="2647950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96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962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6269" grpId="0"/>
      <p:bldP spid="9627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2164" name="Rectangle 2"/>
          <p:cNvPicPr/>
          <p:nvPr/>
        </p:nvPicPr>
        <p:blipFill>
          <a:blip r:embed="rId1"/>
          <a:stretch>
            <a:fillRect/>
          </a:stretch>
        </p:blipFill>
        <p:spPr>
          <a:xfrm>
            <a:off x="274638" y="255588"/>
            <a:ext cx="8186737" cy="12985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92165" name="Text Box 3"/>
          <p:cNvSpPr txBox="1"/>
          <p:nvPr/>
        </p:nvSpPr>
        <p:spPr>
          <a:xfrm>
            <a:off x="736600" y="3225800"/>
            <a:ext cx="741045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当两盘中放置的物体的</a:t>
            </a:r>
            <a:r>
              <a:rPr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质量</a:t>
            </a: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相等时，横梁就处于</a:t>
            </a:r>
            <a:r>
              <a:rPr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水平</a:t>
            </a: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位置</a:t>
            </a:r>
            <a:endParaRPr lang="zh-CN" altLang="en-US" sz="4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6" name="Text Box 4"/>
          <p:cNvSpPr txBox="1"/>
          <p:nvPr/>
        </p:nvSpPr>
        <p:spPr>
          <a:xfrm>
            <a:off x="646113" y="4810125"/>
            <a:ext cx="7239000" cy="1311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当横梁处于</a:t>
            </a:r>
            <a:r>
              <a:rPr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水平</a:t>
            </a: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位置时，就表示两盘中物体的</a:t>
            </a:r>
            <a:r>
              <a:rPr lang="zh-CN" altLang="en-US" sz="4000" b="1" dirty="0">
                <a:solidFill>
                  <a:srgbClr val="FF33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质量</a:t>
            </a:r>
            <a:r>
              <a:rPr lang="zh-CN" altLang="en-US" sz="4000" b="1" dirty="0">
                <a:latin typeface="Times New Roman" panose="02020603050405020304" pitchFamily="18" charset="0"/>
                <a:ea typeface="宋体" panose="02010600030101010101" pitchFamily="2" charset="-122"/>
              </a:rPr>
              <a:t>相等</a:t>
            </a:r>
            <a:endParaRPr lang="zh-CN" altLang="en-US" sz="40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2167" name="Text Box 5"/>
          <p:cNvSpPr txBox="1"/>
          <p:nvPr/>
        </p:nvSpPr>
        <p:spPr>
          <a:xfrm>
            <a:off x="681038" y="1979613"/>
            <a:ext cx="6911975" cy="701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eaLnBrk="1" hangingPunct="1">
              <a:spcBef>
                <a:spcPct val="50000"/>
              </a:spcBef>
            </a:pPr>
            <a:r>
              <a:rPr lang="zh-CN" altLang="en-US" sz="4000" b="1" dirty="0">
                <a:latin typeface="Arial" panose="020B0604020202020204" pitchFamily="34" charset="0"/>
                <a:ea typeface="宋体" panose="02010600030101010101" pitchFamily="2" charset="-122"/>
              </a:rPr>
              <a:t>天平的两臂长度相等</a:t>
            </a:r>
            <a:endParaRPr lang="zh-CN" altLang="en-US" sz="40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ransition>
    <p:comb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1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2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3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92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4*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165" grpId="0"/>
      <p:bldP spid="92166" grpId="0"/>
      <p:bldP spid="9216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6082" name="Rectangle 2"/>
          <p:cNvSpPr/>
          <p:nvPr/>
        </p:nvSpPr>
        <p:spPr>
          <a:xfrm>
            <a:off x="304800" y="1901825"/>
            <a:ext cx="8839200" cy="44196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</a:t>
            </a: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①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每个天平都有自己</a:t>
            </a:r>
            <a:r>
              <a:rPr lang="zh-CN" altLang="en-US" sz="2800" b="1" u="sng" dirty="0">
                <a:latin typeface="Times New Roman" panose="02020603050405020304" pitchFamily="18" charset="0"/>
                <a:ea typeface="楷体_GB2312" pitchFamily="49" charset="-122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所能称的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最大质量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，被测物体的质量</a:t>
            </a:r>
            <a:r>
              <a:rPr lang="zh-CN" altLang="en-US" sz="2800" b="1" u="sng" dirty="0">
                <a:latin typeface="Times New Roman" panose="02020603050405020304" pitchFamily="18" charset="0"/>
                <a:ea typeface="楷体_GB2312" pitchFamily="49" charset="-122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（能、不能）超过这个最大质量；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 ②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向右盘中加减砝码时，要用</a:t>
            </a:r>
            <a:r>
              <a:rPr lang="zh-CN" altLang="en-US" sz="2800" b="1" u="sng" dirty="0">
                <a:latin typeface="Times New Roman" panose="02020603050405020304" pitchFamily="18" charset="0"/>
                <a:ea typeface="楷体_GB2312" pitchFamily="49" charset="-122"/>
              </a:rPr>
              <a:t>         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，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不能用手接触砝码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，不能把砝码弄湿、弄脏；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</a:endParaRPr>
          </a:p>
          <a:p>
            <a:pPr eaLnBrk="1" hangingPunct="1">
              <a:lnSpc>
                <a:spcPct val="120000"/>
              </a:lnSpc>
              <a:spcBef>
                <a:spcPct val="20000"/>
              </a:spcBef>
            </a:pPr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 ③</a:t>
            </a:r>
            <a:r>
              <a:rPr lang="zh-CN" altLang="en-US" sz="2800" b="1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潮湿的物体和化学药品</a:t>
            </a:r>
            <a:r>
              <a:rPr lang="zh-CN" altLang="en-US" sz="2800" b="1" u="sng" dirty="0">
                <a:latin typeface="Times New Roman" panose="02020603050405020304" pitchFamily="18" charset="0"/>
                <a:ea typeface="楷体_GB2312" pitchFamily="49" charset="-122"/>
              </a:rPr>
              <a:t>        （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能、不能</a:t>
            </a:r>
            <a:r>
              <a:rPr lang="en-US" altLang="zh-CN" sz="2800" b="1" dirty="0">
                <a:latin typeface="Times New Roman" panose="02020603050405020304" pitchFamily="18" charset="0"/>
                <a:ea typeface="楷体_GB2312" pitchFamily="49" charset="-122"/>
              </a:rPr>
              <a:t>)</a:t>
            </a:r>
            <a:r>
              <a:rPr lang="zh-CN" altLang="en-US" sz="2800" b="1" dirty="0">
                <a:latin typeface="Times New Roman" panose="02020603050405020304" pitchFamily="18" charset="0"/>
                <a:ea typeface="楷体_GB2312" pitchFamily="49" charset="-122"/>
              </a:rPr>
              <a:t>直接放到天平的托盘中，</a:t>
            </a:r>
            <a:endParaRPr lang="zh-CN" altLang="en-US" sz="2800" b="1" dirty="0">
              <a:latin typeface="Times New Roman" panose="02020603050405020304" pitchFamily="18" charset="0"/>
              <a:ea typeface="楷体_GB2312" pitchFamily="49" charset="-122"/>
            </a:endParaRPr>
          </a:p>
        </p:txBody>
      </p:sp>
      <p:sp>
        <p:nvSpPr>
          <p:cNvPr id="89093" name="Rectangle 3"/>
          <p:cNvSpPr/>
          <p:nvPr/>
        </p:nvSpPr>
        <p:spPr>
          <a:xfrm>
            <a:off x="304800" y="708025"/>
            <a:ext cx="5029200" cy="587375"/>
          </a:xfrm>
          <a:prstGeom prst="rect">
            <a:avLst/>
          </a:prstGeom>
          <a:noFill/>
          <a:ln w="9525">
            <a:noFill/>
          </a:ln>
        </p:spPr>
        <p:txBody>
          <a:bodyPr lIns="90000" tIns="46800" rIns="90000" bIns="46800">
            <a:spAutoFit/>
          </a:bodyPr>
          <a:p>
            <a:pPr eaLnBrk="1" hangingPunct="1"/>
            <a:r>
              <a:rPr lang="zh-CN" altLang="en-US" sz="32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3200" b="1" dirty="0">
                <a:solidFill>
                  <a:srgbClr val="80008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）使用天平前要注意：</a:t>
            </a:r>
            <a:endParaRPr lang="zh-CN" altLang="en-US" sz="3200" b="1" dirty="0">
              <a:solidFill>
                <a:srgbClr val="80008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9094" name="文本框 89093"/>
          <p:cNvSpPr txBox="1"/>
          <p:nvPr/>
        </p:nvSpPr>
        <p:spPr>
          <a:xfrm>
            <a:off x="2582863" y="4786313"/>
            <a:ext cx="5162550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应使用烧杯或者白纸间接称量。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0" end="6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3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3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3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3" end="112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63" end="11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12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3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12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4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12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25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12" end="154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26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46082">
                                            <p:txEl>
                                              <p:charRg st="112" end="15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0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890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094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3188" name="Rectangle 2"/>
          <p:cNvSpPr/>
          <p:nvPr/>
        </p:nvSpPr>
        <p:spPr>
          <a:xfrm>
            <a:off x="838200" y="1600200"/>
            <a:ext cx="7772400" cy="419100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marL="0" lvl="0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Font typeface="Wingdings" panose="05000000000000000000" pitchFamily="2" charset="2"/>
              <a:buNone/>
              <a:defRPr sz="2000" b="1" u="none" kern="1200" baseline="0">
                <a:solidFill>
                  <a:schemeClr val="folHlink"/>
                </a:solidFill>
                <a:latin typeface="Verdana" panose="020B0604030504040204" pitchFamily="34" charset="0"/>
              </a:defRPr>
            </a:lvl1pPr>
            <a:lvl2pPr marL="457200" lvl="1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accent1"/>
              </a:buClr>
              <a:buSzPct val="60000"/>
              <a:buFont typeface="Wingdings" panose="05000000000000000000" pitchFamily="2" charset="2"/>
              <a:buNone/>
              <a:defRPr sz="28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914400" lvl="2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60000"/>
              <a:buFont typeface="Wingdings" panose="05000000000000000000" pitchFamily="2" charset="2"/>
              <a:buNone/>
              <a:defRPr sz="16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371600" lvl="3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SzPct val="60000"/>
              <a:buFont typeface="Wingdings" panose="05000000000000000000" pitchFamily="2" charset="2"/>
              <a:buNone/>
              <a:defRPr sz="16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1828800" lvl="4" indent="0" algn="ctr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>
                <a:schemeClr val="bg1"/>
              </a:buClr>
              <a:buSzPct val="60000"/>
              <a:buFont typeface="Wingdings" panose="05000000000000000000" pitchFamily="2" charset="2"/>
              <a:buNone/>
              <a:defRPr sz="1400" b="0" i="0" u="none" kern="1200" baseline="0">
                <a:solidFill>
                  <a:schemeClr val="tx1"/>
                </a:solidFill>
                <a:latin typeface="Verdana" panose="020B0604030504040204" pitchFamily="34" charset="0"/>
              </a:defRPr>
            </a:lvl5pPr>
          </a:lstStyle>
          <a:p>
            <a:pPr lvl="0" algn="l" eaLnBrk="1" hangingPunct="1">
              <a:lnSpc>
                <a:spcPct val="120000"/>
              </a:lnSpc>
            </a:pPr>
            <a:r>
              <a:rPr lang="zh-CN" altLang="en-US" sz="1800" b="0" dirty="0">
                <a:solidFill>
                  <a:srgbClr val="898989"/>
                </a:solidFill>
                <a:ea typeface="楷体_GB2312" pitchFamily="49" charset="-122"/>
              </a:rPr>
              <a:t>       </a:t>
            </a:r>
            <a:r>
              <a:rPr lang="zh-CN" altLang="en-US" sz="3200" dirty="0">
                <a:solidFill>
                  <a:schemeClr val="tx1"/>
                </a:solidFill>
                <a:ea typeface="楷体_GB2312" pitchFamily="49" charset="-122"/>
              </a:rPr>
              <a:t>①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调水平：把天平放在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水平台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上；</a:t>
            </a:r>
            <a:endParaRPr lang="zh-CN" altLang="en-US" sz="3200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l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ea typeface="楷体_GB2312" pitchFamily="49" charset="-122"/>
              </a:rPr>
              <a:t>    ②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调零：用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镊子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将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游码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拨至标尺左端的零刻线处；</a:t>
            </a:r>
            <a:endParaRPr lang="zh-CN" altLang="en-US" sz="3200" dirty="0">
              <a:solidFill>
                <a:schemeClr val="tx1"/>
              </a:solidFill>
              <a:latin typeface="楷体_GB2312" pitchFamily="49" charset="-122"/>
              <a:ea typeface="楷体_GB2312" pitchFamily="49" charset="-122"/>
            </a:endParaRPr>
          </a:p>
          <a:p>
            <a:pPr lvl="0" algn="l" eaLnBrk="1" hangingPunct="1">
              <a:lnSpc>
                <a:spcPct val="120000"/>
              </a:lnSpc>
            </a:pPr>
            <a:r>
              <a:rPr lang="zh-CN" altLang="en-US" sz="3200" dirty="0">
                <a:solidFill>
                  <a:schemeClr val="tx1"/>
                </a:solidFill>
                <a:ea typeface="楷体_GB2312" pitchFamily="49" charset="-122"/>
              </a:rPr>
              <a:t>    ③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调平衡：调节横梁右端的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平衡螺母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（若指针指在分度盘的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左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侧，应将平衡螺母向</a:t>
            </a:r>
            <a:r>
              <a:rPr lang="zh-CN" altLang="en-US" sz="3200" u="sng" dirty="0">
                <a:solidFill>
                  <a:srgbClr val="FF0000"/>
                </a:solidFill>
                <a:latin typeface="楷体_GB2312" pitchFamily="49" charset="-122"/>
                <a:ea typeface="楷体_GB2312" pitchFamily="49" charset="-122"/>
              </a:rPr>
              <a:t>右</a:t>
            </a:r>
            <a:r>
              <a:rPr lang="zh-CN" altLang="en-US" sz="3200" dirty="0">
                <a:solidFill>
                  <a:schemeClr val="tx1"/>
                </a:solidFill>
                <a:latin typeface="楷体_GB2312" pitchFamily="49" charset="-122"/>
                <a:ea typeface="楷体_GB2312" pitchFamily="49" charset="-122"/>
              </a:rPr>
              <a:t>调；反之，平衡螺母向左调），使指针指在分度盘中线处，此时横梁平衡</a:t>
            </a:r>
            <a:r>
              <a:rPr lang="zh-CN" altLang="en-US" sz="3200" dirty="0">
                <a:solidFill>
                  <a:schemeClr val="tx1"/>
                </a:solidFill>
                <a:ea typeface="楷体_GB2312" pitchFamily="49" charset="-122"/>
              </a:rPr>
              <a:t>；</a:t>
            </a:r>
            <a:endParaRPr lang="zh-CN" altLang="en-US" sz="3200" dirty="0">
              <a:solidFill>
                <a:schemeClr val="tx1"/>
              </a:solidFill>
              <a:ea typeface="楷体_GB2312" pitchFamily="49" charset="-122"/>
            </a:endParaRPr>
          </a:p>
        </p:txBody>
      </p:sp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7350" y="817563"/>
            <a:ext cx="64770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0000" tIns="46800" rIns="90000" bIns="46800">
            <a:spAutoFit/>
          </a:bodyPr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）使用天平的基本步骤：</a:t>
            </a:r>
            <a:r>
              <a:rPr lang="zh-CN" altLang="en-US" sz="3200" b="1" dirty="0">
                <a:solidFill>
                  <a:srgbClr val="E5B44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3200" b="1" dirty="0">
              <a:solidFill>
                <a:srgbClr val="E5B44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3190" name="矩形 93189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3191" name="矩形 93190"/>
          <p:cNvSpPr>
            <a:spLocks noChangeAspect="1"/>
          </p:cNvSpPr>
          <p:nvPr/>
        </p:nvSpPr>
        <p:spPr>
          <a:xfrm>
            <a:off x="0" y="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3192" name="矩形 93191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sp>
        <p:nvSpPr>
          <p:cNvPr id="93193" name="矩形 93192"/>
          <p:cNvSpPr>
            <a:spLocks noChangeAspect="1"/>
          </p:cNvSpPr>
          <p:nvPr/>
        </p:nvSpPr>
        <p:spPr>
          <a:xfrm>
            <a:off x="4419600" y="3276600"/>
            <a:ext cx="304800" cy="304800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endParaRPr lang="zh-CN" altLang="en-US"/>
          </a:p>
        </p:txBody>
      </p:sp>
      <p:pic>
        <p:nvPicPr>
          <p:cNvPr id="93196" name="图片 93195" descr="7YJ0B}_3P7XK7A76W4XOCF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425" y="3617913"/>
            <a:ext cx="7818438" cy="147796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7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8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9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0" end="2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2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15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2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16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2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17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23" end="50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18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23" end="5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23" dur="500"/>
                                        <p:tgtEl>
                                          <p:spTgt spid="931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931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34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5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from="(-#ppt_w/2)" to="(#ppt_x)" calcmode="lin" valueType="num">
                                      <p:cBhvr>
                                        <p:cTn id="28" dur="6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5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0" to="-1.0" calcmode="lin" valueType="num">
                                      <p:cBhvr>
                                        <p:cTn id="29" dur="200" decel="5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5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xshear</p:attrName>
                                        </p:attrNameLst>
                                      </p:cBhvr>
                                    </p:anim>
                                    <p:animScale>
                                      <p:cBhvr>
                                        <p:cTn id="30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50" end="125"/>
                                            </p:txEl>
                                          </p:spTgt>
                                        </p:tgtEl>
                                      </p:cBhvr>
                                      <p:from x="100000" y="100000"/>
                                      <p:to x="80000" y="100000"/>
                                    </p:animScale>
                                    <p:anim by="(#ppt_h/3+#ppt_w*0.1)" calcmode="lin" valueType="num">
                                      <p:cBhvr additive="sum">
                                        <p:cTn id="31" dur="200" decel="100000" autoRev="1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3188">
                                            <p:txEl>
                                              <p:charRg st="50" end="12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44035" name="Rectangle 3"/>
          <p:cNvSpPr>
            <a:spLocks noChangeArrowheads="1"/>
          </p:cNvSpPr>
          <p:nvPr/>
        </p:nvSpPr>
        <p:spPr bwMode="auto">
          <a:xfrm>
            <a:off x="387350" y="817563"/>
            <a:ext cx="6477000" cy="57943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lIns="90000" tIns="46800" rIns="90000" bIns="46800">
            <a:spAutoFit/>
          </a:bodyPr>
          <a:p>
            <a:pPr eaLnBrk="1" hangingPunct="1"/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（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）使用天平的基本步骤：</a:t>
            </a:r>
            <a:r>
              <a:rPr lang="zh-CN" altLang="en-US" sz="3200" b="1" dirty="0">
                <a:solidFill>
                  <a:srgbClr val="E5B44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zh-CN" altLang="en-US" sz="3200" b="1" dirty="0">
              <a:solidFill>
                <a:srgbClr val="E5B44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95237" name="矩形 95236"/>
          <p:cNvSpPr/>
          <p:nvPr/>
        </p:nvSpPr>
        <p:spPr>
          <a:xfrm>
            <a:off x="703263" y="1766888"/>
            <a:ext cx="8194675" cy="447833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            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④将被称量物体放在左托盘中间，按</a:t>
            </a:r>
            <a:r>
              <a:rPr lang="zh-CN" altLang="en-US" sz="3200" b="1" u="sng" dirty="0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从大到小的顺序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依次用镊子夹取砝码放在右托盘中间；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   ⑤当加入的砝码不合适时，</a:t>
            </a:r>
            <a:r>
              <a:rPr lang="zh-CN" altLang="en-US" sz="3200" b="1" u="sng" dirty="0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移动游码，直至天平平衡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；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       ⑥托盘中</a:t>
            </a:r>
            <a:r>
              <a:rPr lang="zh-CN" altLang="en-US" sz="3200" b="1" u="sng" dirty="0">
                <a:solidFill>
                  <a:srgbClr val="D60093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砝码的质量加上游码的示数</a:t>
            </a:r>
            <a:r>
              <a:rPr lang="zh-CN" altLang="en-US" sz="3200" b="1" dirty="0">
                <a:latin typeface="Arial" panose="020B0604020202020204" pitchFamily="34" charset="0"/>
                <a:ea typeface="宋体" panose="02010600030101010101" pitchFamily="2" charset="-122"/>
              </a:rPr>
              <a:t>即被称量物体的质量。</a:t>
            </a:r>
            <a:endParaRPr lang="zh-CN" altLang="en-US" sz="3200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7284" name="文本框 97283"/>
          <p:cNvSpPr txBox="1"/>
          <p:nvPr/>
        </p:nvSpPr>
        <p:spPr>
          <a:xfrm>
            <a:off x="207963" y="742950"/>
            <a:ext cx="4354512" cy="701675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40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天平的使用要领</a:t>
            </a:r>
            <a:endParaRPr lang="zh-CN" altLang="en-US" sz="40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7285" name="文本框 97284"/>
          <p:cNvSpPr txBox="1"/>
          <p:nvPr/>
        </p:nvSpPr>
        <p:spPr>
          <a:xfrm>
            <a:off x="1135063" y="1655763"/>
            <a:ext cx="5662612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测量前：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 会调： 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底座水平、游码归零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               调节螺母、左偏右移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7286" name="文本框 97285"/>
          <p:cNvSpPr txBox="1"/>
          <p:nvPr/>
        </p:nvSpPr>
        <p:spPr>
          <a:xfrm>
            <a:off x="1312863" y="2909888"/>
            <a:ext cx="4762500" cy="1373187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测量时：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   会称：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左物右码、镊子取码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             由大到小、再移游码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7287" name="文本框 97286"/>
          <p:cNvSpPr txBox="1"/>
          <p:nvPr/>
        </p:nvSpPr>
        <p:spPr>
          <a:xfrm>
            <a:off x="1411288" y="5106988"/>
            <a:ext cx="7237412" cy="13731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测量后：</a:t>
            </a:r>
            <a:endParaRPr lang="zh-CN" altLang="en-US" sz="2800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会保养：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不超量程、轻拿轻放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              干燥清洁、手不取码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7288" name="文本框 97287"/>
          <p:cNvSpPr txBox="1"/>
          <p:nvPr/>
        </p:nvSpPr>
        <p:spPr>
          <a:xfrm>
            <a:off x="1558925" y="4510088"/>
            <a:ext cx="5934075" cy="5191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sz="2800" b="1" dirty="0">
                <a:latin typeface="Arial" panose="020B0604020202020204" pitchFamily="34" charset="0"/>
                <a:ea typeface="宋体" panose="02010600030101010101" pitchFamily="2" charset="-122"/>
              </a:rPr>
              <a:t>会读：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物体质量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=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砝码质量</a:t>
            </a:r>
            <a:r>
              <a:rPr lang="en-US" altLang="zh-CN" sz="2800" dirty="0">
                <a:latin typeface="Arial" panose="020B0604020202020204" pitchFamily="34" charset="0"/>
                <a:ea typeface="宋体" panose="02010600030101010101" pitchFamily="2" charset="-122"/>
              </a:rPr>
              <a:t>+</a:t>
            </a:r>
            <a:r>
              <a:rPr lang="zh-CN" altLang="en-US" sz="2800" dirty="0">
                <a:latin typeface="Arial" panose="020B0604020202020204" pitchFamily="34" charset="0"/>
                <a:ea typeface="宋体" panose="02010600030101010101" pitchFamily="2" charset="-122"/>
              </a:rPr>
              <a:t>游码示数</a:t>
            </a:r>
            <a:endParaRPr lang="zh-CN" altLang="en-US" sz="2800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7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72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972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2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in)">
                                      <p:cBhvr>
                                        <p:cTn id="22" dur="2000"/>
                                        <p:tgtEl>
                                          <p:spTgt spid="972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7285" grpId="0"/>
      <p:bldP spid="97286" grpId="0"/>
      <p:bldP spid="97287" grpId="0"/>
      <p:bldP spid="97288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8327" name="文本框 98326"/>
          <p:cNvSpPr txBox="1"/>
          <p:nvPr/>
        </p:nvSpPr>
        <p:spPr>
          <a:xfrm>
            <a:off x="603250" y="1778000"/>
            <a:ext cx="42989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物体的状态发生变化，质量是否发生变化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graphicFrame>
        <p:nvGraphicFramePr>
          <p:cNvPr id="98356" name="表格 98355"/>
          <p:cNvGraphicFramePr/>
          <p:nvPr/>
        </p:nvGraphicFramePr>
        <p:xfrm>
          <a:off x="1468438" y="2284413"/>
          <a:ext cx="6096000" cy="104775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523875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8357" name="文本框 98356"/>
          <p:cNvSpPr txBox="1"/>
          <p:nvPr/>
        </p:nvSpPr>
        <p:spPr>
          <a:xfrm>
            <a:off x="4984750" y="3689350"/>
            <a:ext cx="184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8358" name="文本框 98357"/>
          <p:cNvSpPr txBox="1"/>
          <p:nvPr/>
        </p:nvSpPr>
        <p:spPr>
          <a:xfrm>
            <a:off x="1831975" y="2378075"/>
            <a:ext cx="2424113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烧杯和冰的总质量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8359" name="文本框 98358"/>
          <p:cNvSpPr txBox="1"/>
          <p:nvPr/>
        </p:nvSpPr>
        <p:spPr>
          <a:xfrm>
            <a:off x="4903788" y="2393950"/>
            <a:ext cx="20256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烧杯和水的总质量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60" name="文本框 98359"/>
          <p:cNvSpPr txBox="1"/>
          <p:nvPr/>
        </p:nvSpPr>
        <p:spPr>
          <a:xfrm>
            <a:off x="754063" y="3811588"/>
            <a:ext cx="4527550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</a:rPr>
              <a:t>物体的形状发生变化，质量是否也发生变化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graphicFrame>
        <p:nvGraphicFramePr>
          <p:cNvPr id="98362" name="表格 98361"/>
          <p:cNvGraphicFramePr/>
          <p:nvPr/>
        </p:nvGraphicFramePr>
        <p:xfrm>
          <a:off x="1290638" y="4356100"/>
          <a:ext cx="6096000" cy="1047750"/>
        </p:xfrm>
        <a:graphic>
          <a:graphicData uri="http://schemas.openxmlformats.org/drawingml/2006/table">
            <a:tbl>
              <a:tblPr/>
              <a:tblGrid>
                <a:gridCol w="3048000"/>
                <a:gridCol w="3048000"/>
              </a:tblGrid>
              <a:tr h="523875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 algn="ctr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23875"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Font typeface="Wingdings" panose="05000000000000000000" pitchFamily="2" charset="2"/>
                        <a:buChar char="u"/>
                        <a:defRPr sz="1800" b="1" u="none" kern="1200" baseline="0">
                          <a:solidFill>
                            <a:schemeClr val="folHlink"/>
                          </a:solidFill>
                          <a:latin typeface="Verdana" panose="020B0604030504040204" pitchFamily="34" charset="0"/>
                        </a:defRPr>
                      </a:lvl1pPr>
                      <a:lvl2pPr marL="742950" lvl="1" indent="-28575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accent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2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2pPr>
                      <a:lvl3pPr marL="1143000" lvl="2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folHlink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3pPr>
                      <a:lvl4pPr marL="1600200" lvl="3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4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4pPr>
                      <a:lvl5pPr marL="2057400" lvl="4" indent="-22860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bg1"/>
                        </a:buClr>
                        <a:buSzPct val="60000"/>
                        <a:buFont typeface="Wingdings" panose="05000000000000000000" pitchFamily="2" charset="2"/>
                        <a:buChar char="n"/>
                        <a:defRPr sz="1200" b="0" i="0" u="none" kern="1200" baseline="0">
                          <a:solidFill>
                            <a:schemeClr val="tx1"/>
                          </a:solidFill>
                          <a:latin typeface="Verdana" panose="020B0604030504040204" pitchFamily="34" charset="0"/>
                        </a:defRPr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dirty="0"/>
                    </a:p>
                  </a:txBody>
                  <a:tcPr>
                    <a:lnL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98373" name="文本框 98372"/>
          <p:cNvSpPr txBox="1"/>
          <p:nvPr/>
        </p:nvSpPr>
        <p:spPr>
          <a:xfrm>
            <a:off x="1627188" y="4394200"/>
            <a:ext cx="3119437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  <a:buClr>
                <a:schemeClr val="folHlink"/>
              </a:buClr>
              <a:buFont typeface="Wingdings" panose="05000000000000000000" pitchFamily="2" charset="2"/>
              <a:buNone/>
            </a:pP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橡皮泥的质量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8374" name="文本框 98373"/>
          <p:cNvSpPr txBox="1"/>
          <p:nvPr/>
        </p:nvSpPr>
        <p:spPr>
          <a:xfrm>
            <a:off x="4572000" y="4438650"/>
            <a:ext cx="2716213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形状改变后橡皮泥的质量</a:t>
            </a:r>
            <a:endParaRPr lang="zh-CN" altLang="en-US" b="1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76" name="文本框 98375"/>
          <p:cNvSpPr txBox="1"/>
          <p:nvPr/>
        </p:nvSpPr>
        <p:spPr>
          <a:xfrm>
            <a:off x="207963" y="742950"/>
            <a:ext cx="7723187" cy="519113"/>
          </a:xfrm>
          <a:prstGeom prst="rect">
            <a:avLst/>
          </a:prstGeom>
          <a:solidFill>
            <a:srgbClr val="CCFFFF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探究物体质量与物态、形状的关系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77" name="文本框 98376"/>
          <p:cNvSpPr txBox="1"/>
          <p:nvPr/>
        </p:nvSpPr>
        <p:spPr>
          <a:xfrm>
            <a:off x="698500" y="5900738"/>
            <a:ext cx="7242175" cy="366712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dirty="0">
                <a:latin typeface="Arial" panose="020B0604020202020204" pitchFamily="34" charset="0"/>
                <a:ea typeface="宋体" panose="02010600030101010101" pitchFamily="2" charset="-122"/>
              </a:rPr>
              <a:t>比较上述实验的结果可得到：</a:t>
            </a:r>
            <a:r>
              <a:rPr lang="zh-CN" altLang="en-US" b="1" dirty="0">
                <a:latin typeface="Arial" panose="020B0604020202020204" pitchFamily="34" charset="0"/>
                <a:ea typeface="宋体" panose="02010600030101010101" pitchFamily="2" charset="-122"/>
              </a:rPr>
              <a:t>物体的质量与物体的状态和形状</a:t>
            </a:r>
            <a:r>
              <a:rPr lang="zh-CN" altLang="en-US" u="sng" dirty="0">
                <a:latin typeface="Arial" panose="020B0604020202020204" pitchFamily="34" charset="0"/>
                <a:ea typeface="宋体" panose="02010600030101010101" pitchFamily="2" charset="-122"/>
              </a:rPr>
              <a:t>          。</a:t>
            </a:r>
            <a:endParaRPr lang="zh-CN" altLang="en-US" u="sng" dirty="0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98378" name="文本框 98377"/>
          <p:cNvSpPr txBox="1"/>
          <p:nvPr/>
        </p:nvSpPr>
        <p:spPr>
          <a:xfrm>
            <a:off x="7045325" y="5873750"/>
            <a:ext cx="6413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无关</a:t>
            </a:r>
            <a:endParaRPr lang="zh-CN" altLang="en-US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7" dur="500"/>
                                        <p:tgtEl>
                                          <p:spTgt spid="983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83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7" dur="500"/>
                                        <p:tgtEl>
                                          <p:spTgt spid="983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98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983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983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33" dur="500"/>
                                        <p:tgtEl>
                                          <p:spTgt spid="98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2000"/>
                                        <p:tgtEl>
                                          <p:spTgt spid="98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98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8327" grpId="0"/>
      <p:bldP spid="98359" grpId="0"/>
      <p:bldP spid="98360" grpId="0"/>
      <p:bldP spid="98373" grpId="0"/>
      <p:bldP spid="98374" grpId="0"/>
      <p:bldP spid="98376" grpId="0" animBg="1"/>
      <p:bldP spid="98377" grpId="0"/>
      <p:bldP spid="98378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grpSp>
        <p:nvGrpSpPr>
          <p:cNvPr id="69639" name="组合 69638"/>
          <p:cNvGrpSpPr/>
          <p:nvPr/>
        </p:nvGrpSpPr>
        <p:grpSpPr>
          <a:xfrm>
            <a:off x="260350" y="3692525"/>
            <a:ext cx="8402638" cy="2813050"/>
            <a:chOff x="164" y="2326"/>
            <a:chExt cx="5293" cy="1772"/>
          </a:xfrm>
        </p:grpSpPr>
        <p:pic>
          <p:nvPicPr>
            <p:cNvPr id="69636" name="图片 69635" descr="杨利伟在太空进食太空小月饼1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3014" y="2328"/>
              <a:ext cx="2443" cy="1770"/>
            </a:xfrm>
            <a:prstGeom prst="rect">
              <a:avLst/>
            </a:prstGeom>
            <a:noFill/>
            <a:ln w="9525">
              <a:noFill/>
            </a:ln>
          </p:spPr>
        </p:pic>
        <p:pic>
          <p:nvPicPr>
            <p:cNvPr id="69638" name="图片 69637" descr="太空食品小月饼1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64" y="2326"/>
              <a:ext cx="2743" cy="1755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69637" name="文本框 69636"/>
            <p:cNvSpPr txBox="1"/>
            <p:nvPr/>
          </p:nvSpPr>
          <p:spPr>
            <a:xfrm>
              <a:off x="1482" y="2370"/>
              <a:ext cx="2549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 eaLnBrk="1" hangingPunct="1">
                <a:spcBef>
                  <a:spcPct val="50000"/>
                </a:spcBef>
              </a:pPr>
              <a:r>
                <a:rPr lang="zh-CN" altLang="en-US" sz="2400" b="1" dirty="0">
                  <a:solidFill>
                    <a:srgbClr val="CC0000"/>
                  </a:solidFill>
                  <a:latin typeface="Times New Roman" panose="02020603050405020304" pitchFamily="18" charset="0"/>
                  <a:ea typeface="宋体" panose="02010600030101010101" pitchFamily="2" charset="-122"/>
                </a:rPr>
                <a:t>杨利伟在太空进食的小月饼</a:t>
              </a:r>
              <a:endParaRPr lang="zh-CN" altLang="en-US" sz="2400" b="1" dirty="0">
                <a:solidFill>
                  <a:srgbClr val="CC0000"/>
                </a:solidFill>
                <a:latin typeface="Times New Roman" panose="02020603050405020304" pitchFamily="18" charset="0"/>
                <a:ea typeface="宋体" panose="02010600030101010101" pitchFamily="2" charset="-122"/>
              </a:endParaRPr>
            </a:p>
          </p:txBody>
        </p:sp>
      </p:grpSp>
      <p:sp>
        <p:nvSpPr>
          <p:cNvPr id="69640" name="Rectangle 12"/>
          <p:cNvSpPr/>
          <p:nvPr/>
        </p:nvSpPr>
        <p:spPr>
          <a:xfrm>
            <a:off x="360363" y="922338"/>
            <a:ext cx="8720137" cy="32988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>
              <a:lnSpc>
                <a:spcPct val="150000"/>
              </a:lnSpc>
            </a:pPr>
            <a:endParaRPr lang="en-US" altLang="zh-CN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en-US" altLang="zh-CN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lang="zh-CN" altLang="en-US" sz="2800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物体的质量不随物体的</a:t>
            </a: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形状、物态和位置</a:t>
            </a:r>
            <a:r>
              <a:rPr lang="zh-CN" altLang="en-US" sz="2800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的改变而该改变。</a:t>
            </a:r>
            <a:endParaRPr lang="zh-CN" altLang="en-US" sz="2800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 质量是物体的基本属性。</a:t>
            </a:r>
            <a:endParaRPr lang="zh-CN" altLang="en-US" sz="28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endParaRPr lang="en-US" altLang="zh-CN" sz="2800" b="1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69642" name="文本框 69641"/>
          <p:cNvSpPr txBox="1"/>
          <p:nvPr/>
        </p:nvSpPr>
        <p:spPr>
          <a:xfrm>
            <a:off x="673100" y="482600"/>
            <a:ext cx="5499100" cy="6413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0066CC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三、质量是物体的属性：</a:t>
            </a:r>
            <a:endParaRPr lang="zh-CN" altLang="en-US" sz="3600" b="1" dirty="0">
              <a:solidFill>
                <a:srgbClr val="0066CC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6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696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in)">
                                      <p:cBhvr>
                                        <p:cTn id="14" dur="500"/>
                                        <p:tgtEl>
                                          <p:spTgt spid="696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6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9" dur="500"/>
                                        <p:tgtEl>
                                          <p:spTgt spid="696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640" grpId="0"/>
      <p:bldP spid="69642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54050" y="839788"/>
            <a:ext cx="1293813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p>
            <a:pPr eaLnBrk="1" hangingPunct="1"/>
            <a:r>
              <a:rPr lang="zh-CN" altLang="en-US" sz="3600" b="1" dirty="0">
                <a:solidFill>
                  <a:srgbClr val="0066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小结</a:t>
            </a:r>
            <a:endParaRPr lang="zh-CN" altLang="en-US" sz="3600" b="1" dirty="0">
              <a:solidFill>
                <a:srgbClr val="0066CC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7107" name="Rectangle 6"/>
          <p:cNvSpPr/>
          <p:nvPr/>
        </p:nvSpPr>
        <p:spPr>
          <a:xfrm>
            <a:off x="755650" y="2179638"/>
            <a:ext cx="6408738" cy="24860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>
              <a:lnSpc>
                <a:spcPct val="140000"/>
              </a:lnSpc>
            </a:pPr>
            <a:r>
              <a:rPr lang="en-US" altLang="zh-CN" sz="2800" b="1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．质量的概念</a:t>
            </a:r>
            <a:endParaRPr lang="zh-CN" altLang="en-US" sz="28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      质量的单位</a:t>
            </a:r>
            <a:endParaRPr lang="zh-CN" altLang="en-US" sz="28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en-US" altLang="zh-CN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．质量的测量</a:t>
            </a:r>
            <a:endParaRPr lang="zh-CN" altLang="en-US" sz="28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 eaLnBrk="1" hangingPunct="1">
              <a:lnSpc>
                <a:spcPct val="140000"/>
              </a:lnSpc>
            </a:pPr>
            <a:r>
              <a:rPr lang="en-US" altLang="zh-CN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3</a:t>
            </a: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．质量是物体的属性</a:t>
            </a:r>
            <a:endParaRPr lang="zh-CN" altLang="en-US" sz="2800" b="1" dirty="0">
              <a:solidFill>
                <a:srgbClr val="111111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/>
      <p:sp>
        <p:nvSpPr>
          <p:cNvPr id="33797" name="Text Box 5"/>
          <p:cNvSpPr txBox="1">
            <a:spLocks noChangeArrowheads="1"/>
          </p:cNvSpPr>
          <p:nvPr/>
        </p:nvSpPr>
        <p:spPr bwMode="auto">
          <a:xfrm>
            <a:off x="617538" y="827088"/>
            <a:ext cx="2952750" cy="641350"/>
          </a:xfrm>
          <a:prstGeom prst="rect">
            <a:avLst/>
          </a:prstGeom>
          <a:noFill/>
          <a:ln w="9525" algn="ctr">
            <a:noFill/>
            <a:miter lim="800000"/>
          </a:ln>
          <a:effectLst/>
        </p:spPr>
        <p:txBody>
          <a:bodyPr>
            <a:spAutoFit/>
          </a:bodyPr>
          <a:p>
            <a:pPr eaLnBrk="1" hangingPunct="1"/>
            <a:r>
              <a:rPr lang="zh-CN" altLang="en-US" sz="3600" b="1" dirty="0">
                <a:solidFill>
                  <a:srgbClr val="0066CC"/>
                </a:solidFill>
                <a:effectLst>
                  <a:outerShdw blurRad="38100" dist="38100" dir="2700000">
                    <a:srgbClr val="000000"/>
                  </a:outerShdw>
                </a:effectLst>
                <a:latin typeface="Times New Roman" panose="02020603050405020304" pitchFamily="18" charset="0"/>
                <a:ea typeface="宋体" panose="02010600030101010101" pitchFamily="2" charset="-122"/>
              </a:rPr>
              <a:t>作业：</a:t>
            </a:r>
            <a:endParaRPr lang="zh-CN" altLang="en-US" sz="3600" b="1" dirty="0">
              <a:solidFill>
                <a:srgbClr val="0066CC"/>
              </a:solidFill>
              <a:effectLst>
                <a:outerShdw blurRad="38100" dist="38100" dir="2700000">
                  <a:srgbClr val="000000"/>
                </a:outerShdw>
              </a:effectLst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35" name="Rectangle 6"/>
          <p:cNvSpPr/>
          <p:nvPr/>
        </p:nvSpPr>
        <p:spPr>
          <a:xfrm>
            <a:off x="444500" y="2362200"/>
            <a:ext cx="7740650" cy="24860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eaLnBrk="1" hangingPunct="1">
              <a:lnSpc>
                <a:spcPct val="140000"/>
              </a:lnSpc>
            </a:pPr>
            <a:r>
              <a:rPr lang="zh-CN" altLang="en-US" sz="2800" b="1" dirty="0">
                <a:solidFill>
                  <a:srgbClr val="111111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　　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一位同学到商店去买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2500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个铁钉子，售货员给他称了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1.5kg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的铁钉。请你帮助这位同学利用天平很快地判断这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1.5kg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铁钉是否有</a:t>
            </a:r>
            <a:r>
              <a:rPr lang="en-US" altLang="zh-CN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2500</a:t>
            </a:r>
            <a:r>
              <a:rPr lang="zh-CN" altLang="en-US" sz="2800" b="1" dirty="0">
                <a:latin typeface="宋体" panose="02010600030101010101" pitchFamily="2" charset="-122"/>
                <a:ea typeface="宋体" panose="02010600030101010101" pitchFamily="2" charset="-122"/>
              </a:rPr>
              <a:t>个。写出你的主要做法。</a:t>
            </a:r>
            <a:endParaRPr lang="zh-CN" altLang="en-US" sz="2800" b="1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Conference_3">
  <a:themeElements>
    <a:clrScheme name="">
      <a:dk1>
        <a:srgbClr val="4D4D4D"/>
      </a:dk1>
      <a:lt1>
        <a:srgbClr val="FFFFFF"/>
      </a:lt1>
      <a:dk2>
        <a:srgbClr val="F2EF62"/>
      </a:dk2>
      <a:lt2>
        <a:srgbClr val="DDDDDD"/>
      </a:lt2>
      <a:accent1>
        <a:srgbClr val="8FAD2F"/>
      </a:accent1>
      <a:accent2>
        <a:srgbClr val="DBE8B2"/>
      </a:accent2>
      <a:accent3>
        <a:srgbClr val="FFFFFF"/>
      </a:accent3>
      <a:accent4>
        <a:srgbClr val="414141"/>
      </a:accent4>
      <a:accent5>
        <a:srgbClr val="C6D3AD"/>
      </a:accent5>
      <a:accent6>
        <a:srgbClr val="C4D09F"/>
      </a:accent6>
      <a:hlink>
        <a:srgbClr val="BAD16F"/>
      </a:hlink>
      <a:folHlink>
        <a:srgbClr val="507800"/>
      </a:folHlink>
    </a:clrScheme>
    <a:fontScheme name="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4D4D4D"/>
        </a:dk1>
        <a:lt1>
          <a:srgbClr val="FFFFFF"/>
        </a:lt1>
        <a:dk2>
          <a:srgbClr val="F2EF62"/>
        </a:dk2>
        <a:lt2>
          <a:srgbClr val="DDDDDD"/>
        </a:lt2>
        <a:accent1>
          <a:srgbClr val="8FAD2F"/>
        </a:accent1>
        <a:accent2>
          <a:srgbClr val="DBE8B2"/>
        </a:accent2>
        <a:accent3>
          <a:srgbClr val="FFFFFF"/>
        </a:accent3>
        <a:accent4>
          <a:srgbClr val="414141"/>
        </a:accent4>
        <a:accent5>
          <a:srgbClr val="C6D3AD"/>
        </a:accent5>
        <a:accent6>
          <a:srgbClr val="C4D09F"/>
        </a:accent6>
        <a:hlink>
          <a:srgbClr val="BAD16F"/>
        </a:hlink>
        <a:folHlink>
          <a:srgbClr val="507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D4D4D"/>
        </a:dk1>
        <a:lt1>
          <a:srgbClr val="FFFFFF"/>
        </a:lt1>
        <a:dk2>
          <a:srgbClr val="F4D18A"/>
        </a:dk2>
        <a:lt2>
          <a:srgbClr val="DDDDDD"/>
        </a:lt2>
        <a:accent1>
          <a:srgbClr val="B99633"/>
        </a:accent1>
        <a:accent2>
          <a:srgbClr val="EDE5D1"/>
        </a:accent2>
        <a:accent3>
          <a:srgbClr val="FFFFFF"/>
        </a:accent3>
        <a:accent4>
          <a:srgbClr val="414141"/>
        </a:accent4>
        <a:accent5>
          <a:srgbClr val="D8C9AD"/>
        </a:accent5>
        <a:accent6>
          <a:srgbClr val="D4CDBB"/>
        </a:accent6>
        <a:hlink>
          <a:srgbClr val="DAC896"/>
        </a:hlink>
        <a:folHlink>
          <a:srgbClr val="7761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4D4D4D"/>
        </a:dk1>
        <a:lt1>
          <a:srgbClr val="FFFFFF"/>
        </a:lt1>
        <a:dk2>
          <a:srgbClr val="61C2F3"/>
        </a:dk2>
        <a:lt2>
          <a:srgbClr val="DDDDDD"/>
        </a:lt2>
        <a:accent1>
          <a:srgbClr val="5968D7"/>
        </a:accent1>
        <a:accent2>
          <a:srgbClr val="BECDEA"/>
        </a:accent2>
        <a:accent3>
          <a:srgbClr val="FFFFFF"/>
        </a:accent3>
        <a:accent4>
          <a:srgbClr val="414141"/>
        </a:accent4>
        <a:accent5>
          <a:srgbClr val="B5B9E8"/>
        </a:accent5>
        <a:accent6>
          <a:srgbClr val="AAB8D2"/>
        </a:accent6>
        <a:hlink>
          <a:srgbClr val="93A8EB"/>
        </a:hlink>
        <a:folHlink>
          <a:srgbClr val="1300A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1890</Words>
  <Application>WPS 演示</Application>
  <PresentationFormat>在屏幕上显示</PresentationFormat>
  <Paragraphs>248</Paragraphs>
  <Slides>22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41" baseType="lpstr">
      <vt:lpstr>Arial</vt:lpstr>
      <vt:lpstr>宋体</vt:lpstr>
      <vt:lpstr>Wingdings</vt:lpstr>
      <vt:lpstr>Times New Roman</vt:lpstr>
      <vt:lpstr>Gulim</vt:lpstr>
      <vt:lpstr>Verdana</vt:lpstr>
      <vt:lpstr>黑体</vt:lpstr>
      <vt:lpstr>仿宋_GB2312</vt:lpstr>
      <vt:lpstr>Tahoma</vt:lpstr>
      <vt:lpstr>隶书</vt:lpstr>
      <vt:lpstr>华文中宋</vt:lpstr>
      <vt:lpstr>幼圆</vt:lpstr>
      <vt:lpstr>华文新魏</vt:lpstr>
      <vt:lpstr>楷体_GB2312</vt:lpstr>
      <vt:lpstr>仿宋</vt:lpstr>
      <vt:lpstr>微软雅黑</vt:lpstr>
      <vt:lpstr>新宋体</vt:lpstr>
      <vt:lpstr>Arial Unicode MS</vt:lpstr>
      <vt:lpstr>Conference_3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Template </dc:title>
  <dc:creator/>
  <cp:lastModifiedBy>Administrator</cp:lastModifiedBy>
  <cp:revision>229</cp:revision>
  <dcterms:created xsi:type="dcterms:W3CDTF">2010-02-20T14:55:55Z</dcterms:created>
  <dcterms:modified xsi:type="dcterms:W3CDTF">2018-11-28T12:53:58Z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2052-10.1.0.7668</vt:lpwstr>
  </property>
</Properties>
</file>