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319142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file:///D:/qq&#25991;&#20214;/712321467/Image/C2C/Image2/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29" r:link="rId3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33373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9.gif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27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-83429" y="-15415"/>
            <a:ext cx="12275969" cy="6881222"/>
            <a:chOff x="0" y="0"/>
            <a:chExt cx="12275969" cy="6881222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17842" y="3240161"/>
              <a:ext cx="4944647" cy="3350743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103019" y="15682"/>
              <a:ext cx="12172950" cy="287083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文本1"/>
            <p:cNvSpPr txBox="1"/>
            <p:nvPr/>
          </p:nvSpPr>
          <p:spPr>
            <a:xfrm>
              <a:off x="4833239" y="376298"/>
              <a:ext cx="5788028" cy="7505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4000"/>
                </a:lnSpc>
              </a:pPr>
              <a:r>
                <a:rPr lang="zh-CN" altLang="en-US" sz="3399" b="0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第十二章——简单机械</a:t>
              </a:r>
            </a:p>
          </p:txBody>
        </p:sp>
        <p:sp>
          <p:nvSpPr>
            <p:cNvPr id="6" name="形状2"/>
            <p:cNvSpPr txBox="1"/>
            <p:nvPr/>
          </p:nvSpPr>
          <p:spPr>
            <a:xfrm>
              <a:off x="5429456" y="2154949"/>
              <a:ext cx="4619625" cy="190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文本2"/>
            <p:cNvSpPr txBox="1"/>
            <p:nvPr/>
          </p:nvSpPr>
          <p:spPr>
            <a:xfrm>
              <a:off x="4158888" y="1060422"/>
              <a:ext cx="7292975" cy="98640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6200"/>
                </a:lnSpc>
              </a:pPr>
              <a:r>
                <a:rPr lang="zh-CN" altLang="en-US" sz="5199" b="1" i="0">
                  <a:solidFill>
                    <a:srgbClr val="3B00FF">
                      <a:alpha val="100000"/>
                    </a:srgbClr>
                  </a:solidFill>
                  <a:latin typeface="微软雅黑"/>
                  <a:ea typeface="微软雅黑"/>
                </a:rPr>
                <a:t>第3节 滑轮  </a:t>
              </a:r>
            </a:p>
          </p:txBody>
        </p:sp>
        <p:sp>
          <p:nvSpPr>
            <p:cNvPr id="8" name="文本3"/>
            <p:cNvSpPr txBox="1"/>
            <p:nvPr/>
          </p:nvSpPr>
          <p:spPr>
            <a:xfrm>
              <a:off x="5220706" y="2220148"/>
              <a:ext cx="5401313" cy="55783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800"/>
                </a:lnSpc>
              </a:pP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八年级物理下册 •人教版（2024新版）</a:t>
              </a:r>
            </a:p>
          </p:txBody>
        </p:sp>
        <p:pic>
          <p:nvPicPr>
            <p:cNvPr id="9" name="图片3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31932"/>
            <a:stretch>
              <a:fillRect/>
            </a:stretch>
          </p:blipFill>
          <p:spPr>
            <a:xfrm>
              <a:off x="0" y="0"/>
              <a:ext cx="4606881" cy="6881222"/>
            </a:xfrm>
            <a:prstGeom prst="rect">
              <a:avLst/>
            </a:prstGeom>
          </p:spPr>
        </p:pic>
        <p:pic>
          <p:nvPicPr>
            <p:cNvPr id="10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5840" y="3122003"/>
              <a:ext cx="3021340" cy="3253149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9126122" y="1686535"/>
            <a:ext cx="2478701" cy="3501295"/>
            <a:chOff x="0" y="0"/>
            <a:chExt cx="2478701" cy="3501295"/>
          </a:xfrm>
        </p:grpSpPr>
        <p:sp>
          <p:nvSpPr>
            <p:cNvPr id="3" name="形状5"/>
            <p:cNvSpPr txBox="1"/>
            <p:nvPr/>
          </p:nvSpPr>
          <p:spPr>
            <a:xfrm>
              <a:off x="758542" y="0"/>
              <a:ext cx="954005" cy="981389"/>
            </a:xfrm>
            <a:custGeom>
              <a:avLst/>
              <a:gdLst>
                <a:gd name="connsiteX0" fmla="*/ 477002 w 954005"/>
                <a:gd name="connsiteY0" fmla="*/ 0 h 981389"/>
                <a:gd name="connsiteX1" fmla="*/ 740444 w 954005"/>
                <a:gd name="connsiteY1" fmla="*/ 0 h 981389"/>
                <a:gd name="connsiteX2" fmla="*/ 954005 w 954005"/>
                <a:gd name="connsiteY2" fmla="*/ 761698 h 981389"/>
                <a:gd name="connsiteX3" fmla="*/ 213561 w 954005"/>
                <a:gd name="connsiteY3" fmla="*/ 981389 h 981389"/>
                <a:gd name="connsiteX4" fmla="*/ 0 w 954005"/>
                <a:gd name="connsiteY4" fmla="*/ 219691 h 981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4005" h="981389">
                  <a:moveTo>
                    <a:pt x="477002" y="0"/>
                  </a:moveTo>
                  <a:cubicBezTo>
                    <a:pt x="740444" y="0"/>
                    <a:pt x="954005" y="219691"/>
                    <a:pt x="954005" y="490695"/>
                  </a:cubicBezTo>
                  <a:cubicBezTo>
                    <a:pt x="954005" y="761698"/>
                    <a:pt x="740444" y="981389"/>
                    <a:pt x="477002" y="981389"/>
                  </a:cubicBezTo>
                  <a:cubicBezTo>
                    <a:pt x="213561" y="981389"/>
                    <a:pt x="0" y="761698"/>
                    <a:pt x="0" y="490695"/>
                  </a:cubicBezTo>
                  <a:cubicBezTo>
                    <a:pt x="0" y="219691"/>
                    <a:pt x="213561" y="0"/>
                    <a:pt x="477002" y="0"/>
                  </a:cubicBezTo>
                  <a:close/>
                </a:path>
              </a:pathLst>
            </a:custGeom>
            <a:solidFill>
              <a:srgbClr val="6037E6">
                <a:alpha val="100000"/>
              </a:srgbClr>
            </a:solidFill>
            <a:ln w="9525">
              <a:solidFill>
                <a:srgbClr val="1A5CB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6"/>
            <p:cNvSpPr txBox="1"/>
            <p:nvPr/>
          </p:nvSpPr>
          <p:spPr>
            <a:xfrm rot="10800000">
              <a:off x="0" y="378342"/>
              <a:ext cx="2478701" cy="3122953"/>
            </a:xfrm>
            <a:prstGeom prst="flowChartPunchedCard">
              <a:avLst/>
            </a:prstGeom>
            <a:solidFill>
              <a:srgbClr val="6037E6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" name="形状1"/>
          <p:cNvSpPr txBox="1"/>
          <p:nvPr/>
        </p:nvSpPr>
        <p:spPr>
          <a:xfrm>
            <a:off x="5296" y="-22860"/>
            <a:ext cx="12172950" cy="981151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" name="形状2"/>
          <p:cNvSpPr txBox="1"/>
          <p:nvPr/>
        </p:nvSpPr>
        <p:spPr>
          <a:xfrm>
            <a:off x="18415" y="6650144"/>
            <a:ext cx="12172950" cy="22098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形状3"/>
          <p:cNvSpPr txBox="1"/>
          <p:nvPr/>
        </p:nvSpPr>
        <p:spPr>
          <a:xfrm>
            <a:off x="481822" y="120148"/>
            <a:ext cx="2360428" cy="743179"/>
          </a:xfrm>
          <a:custGeom>
            <a:avLst/>
            <a:gdLst>
              <a:gd name="connsiteX0" fmla="*/ 123863 w 2360428"/>
              <a:gd name="connsiteY0" fmla="*/ 0 h 743179"/>
              <a:gd name="connsiteX1" fmla="*/ 2236565 w 2360428"/>
              <a:gd name="connsiteY1" fmla="*/ 0 h 743179"/>
              <a:gd name="connsiteX2" fmla="*/ 2304973 w 2360428"/>
              <a:gd name="connsiteY2" fmla="*/ 0 h 743179"/>
              <a:gd name="connsiteX3" fmla="*/ 2360428 w 2360428"/>
              <a:gd name="connsiteY3" fmla="*/ 619315 h 743179"/>
              <a:gd name="connsiteX4" fmla="*/ 2360428 w 2360428"/>
              <a:gd name="connsiteY4" fmla="*/ 652166 h 743179"/>
              <a:gd name="connsiteX5" fmla="*/ 2300921 w 2360428"/>
              <a:gd name="connsiteY5" fmla="*/ 730129 h 743179"/>
              <a:gd name="connsiteX6" fmla="*/ 123863 w 2360428"/>
              <a:gd name="connsiteY6" fmla="*/ 743179 h 743179"/>
              <a:gd name="connsiteX7" fmla="*/ 91013 w 2360428"/>
              <a:gd name="connsiteY7" fmla="*/ 743179 h 743179"/>
              <a:gd name="connsiteX8" fmla="*/ 13050 w 2360428"/>
              <a:gd name="connsiteY8" fmla="*/ 683671 h 743179"/>
              <a:gd name="connsiteX9" fmla="*/ 0 w 2360428"/>
              <a:gd name="connsiteY9" fmla="*/ 123863 h 743179"/>
              <a:gd name="connsiteX10" fmla="*/ 0 w 2360428"/>
              <a:gd name="connsiteY10" fmla="*/ 55455 h 743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60428" h="743179">
                <a:moveTo>
                  <a:pt x="123863" y="0"/>
                </a:moveTo>
                <a:lnTo>
                  <a:pt x="2236565" y="0"/>
                </a:lnTo>
                <a:cubicBezTo>
                  <a:pt x="2304973" y="0"/>
                  <a:pt x="2360428" y="55455"/>
                  <a:pt x="2360428" y="123863"/>
                </a:cubicBezTo>
                <a:lnTo>
                  <a:pt x="2360428" y="619315"/>
                </a:lnTo>
                <a:cubicBezTo>
                  <a:pt x="2360428" y="652166"/>
                  <a:pt x="2347379" y="683671"/>
                  <a:pt x="2324150" y="706900"/>
                </a:cubicBezTo>
                <a:cubicBezTo>
                  <a:pt x="2300921" y="730129"/>
                  <a:pt x="2269416" y="743179"/>
                  <a:pt x="2236565" y="743179"/>
                </a:cubicBezTo>
                <a:lnTo>
                  <a:pt x="123863" y="743179"/>
                </a:lnTo>
                <a:cubicBezTo>
                  <a:pt x="91013" y="743179"/>
                  <a:pt x="59507" y="730129"/>
                  <a:pt x="36279" y="706900"/>
                </a:cubicBezTo>
                <a:cubicBezTo>
                  <a:pt x="13050" y="683671"/>
                  <a:pt x="0" y="652166"/>
                  <a:pt x="0" y="619315"/>
                </a:cubicBezTo>
                <a:lnTo>
                  <a:pt x="0" y="123863"/>
                </a:lnTo>
                <a:cubicBezTo>
                  <a:pt x="0" y="55455"/>
                  <a:pt x="55455" y="0"/>
                  <a:pt x="123863" y="0"/>
                </a:cubicBezTo>
                <a:close/>
              </a:path>
            </a:pathLst>
          </a:custGeom>
          <a:solidFill>
            <a:srgbClr val="F0EA9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999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形状4"/>
          <p:cNvSpPr txBox="1"/>
          <p:nvPr/>
        </p:nvSpPr>
        <p:spPr>
          <a:xfrm rot="10800000">
            <a:off x="1114" y="862879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9" name="组合2"/>
          <p:cNvGrpSpPr/>
          <p:nvPr/>
        </p:nvGrpSpPr>
        <p:grpSpPr>
          <a:xfrm>
            <a:off x="657082" y="1784499"/>
            <a:ext cx="2478701" cy="3394797"/>
            <a:chOff x="0" y="0"/>
            <a:chExt cx="2478701" cy="3394797"/>
          </a:xfrm>
        </p:grpSpPr>
        <p:sp>
          <p:nvSpPr>
            <p:cNvPr id="10" name="形状7"/>
            <p:cNvSpPr txBox="1"/>
            <p:nvPr/>
          </p:nvSpPr>
          <p:spPr>
            <a:xfrm>
              <a:off x="860641" y="0"/>
              <a:ext cx="954005" cy="954005"/>
            </a:xfrm>
            <a:custGeom>
              <a:avLst/>
              <a:gdLst>
                <a:gd name="connsiteX0" fmla="*/ 477002 w 954005"/>
                <a:gd name="connsiteY0" fmla="*/ 0 h 954005"/>
                <a:gd name="connsiteX1" fmla="*/ 740444 w 954005"/>
                <a:gd name="connsiteY1" fmla="*/ 0 h 954005"/>
                <a:gd name="connsiteX2" fmla="*/ 954005 w 954005"/>
                <a:gd name="connsiteY2" fmla="*/ 740444 h 954005"/>
                <a:gd name="connsiteX3" fmla="*/ 213561 w 954005"/>
                <a:gd name="connsiteY3" fmla="*/ 954005 h 954005"/>
                <a:gd name="connsiteX4" fmla="*/ 0 w 954005"/>
                <a:gd name="connsiteY4" fmla="*/ 213561 h 95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4005" h="954005">
                  <a:moveTo>
                    <a:pt x="477002" y="0"/>
                  </a:moveTo>
                  <a:cubicBezTo>
                    <a:pt x="740444" y="0"/>
                    <a:pt x="954005" y="213561"/>
                    <a:pt x="954005" y="477002"/>
                  </a:cubicBezTo>
                  <a:cubicBezTo>
                    <a:pt x="954005" y="740444"/>
                    <a:pt x="740444" y="954005"/>
                    <a:pt x="477002" y="954005"/>
                  </a:cubicBezTo>
                  <a:cubicBezTo>
                    <a:pt x="213561" y="954005"/>
                    <a:pt x="0" y="740444"/>
                    <a:pt x="0" y="477002"/>
                  </a:cubicBezTo>
                  <a:cubicBezTo>
                    <a:pt x="0" y="213561"/>
                    <a:pt x="213561" y="0"/>
                    <a:pt x="477002" y="0"/>
                  </a:cubicBezTo>
                  <a:close/>
                </a:path>
              </a:pathLst>
            </a:custGeom>
            <a:solidFill>
              <a:srgbClr val="2A8C51">
                <a:alpha val="100000"/>
              </a:srgbClr>
            </a:solidFill>
            <a:ln w="9525">
              <a:solidFill>
                <a:srgbClr val="1A5CB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1" name="形状8"/>
            <p:cNvSpPr txBox="1"/>
            <p:nvPr/>
          </p:nvSpPr>
          <p:spPr>
            <a:xfrm rot="10800000">
              <a:off x="0" y="271844"/>
              <a:ext cx="2478701" cy="3122953"/>
            </a:xfrm>
            <a:prstGeom prst="flowChartPunchedCard">
              <a:avLst/>
            </a:prstGeom>
            <a:solidFill>
              <a:srgbClr val="2A8C51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12" name="文本1"/>
          <p:cNvSpPr txBox="1"/>
          <p:nvPr/>
        </p:nvSpPr>
        <p:spPr>
          <a:xfrm>
            <a:off x="784841" y="2604306"/>
            <a:ext cx="2340980" cy="165918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1999" b="1" i="0">
                <a:solidFill>
                  <a:srgbClr val="FFFFFF">
                    <a:alpha val="100000"/>
                  </a:srgbClr>
                </a:solidFill>
                <a:latin typeface="新宋体"/>
                <a:ea typeface="新宋体"/>
              </a:rPr>
              <a:t>认识定滑轮和动滑轮；了解滑轮组；知道简单机械的一些应用；</a:t>
            </a:r>
          </a:p>
        </p:txBody>
      </p:sp>
      <p:grpSp>
        <p:nvGrpSpPr>
          <p:cNvPr id="13" name="组合3"/>
          <p:cNvGrpSpPr/>
          <p:nvPr/>
        </p:nvGrpSpPr>
        <p:grpSpPr>
          <a:xfrm>
            <a:off x="3423657" y="1734283"/>
            <a:ext cx="2478703" cy="3493257"/>
            <a:chOff x="0" y="0"/>
            <a:chExt cx="2478703" cy="3493257"/>
          </a:xfrm>
        </p:grpSpPr>
        <p:sp>
          <p:nvSpPr>
            <p:cNvPr id="14" name="形状9"/>
            <p:cNvSpPr txBox="1"/>
            <p:nvPr/>
          </p:nvSpPr>
          <p:spPr>
            <a:xfrm>
              <a:off x="778497" y="0"/>
              <a:ext cx="954005" cy="954005"/>
            </a:xfrm>
            <a:custGeom>
              <a:avLst/>
              <a:gdLst>
                <a:gd name="connsiteX0" fmla="*/ 477002 w 954005"/>
                <a:gd name="connsiteY0" fmla="*/ 0 h 954005"/>
                <a:gd name="connsiteX1" fmla="*/ 740444 w 954005"/>
                <a:gd name="connsiteY1" fmla="*/ 0 h 954005"/>
                <a:gd name="connsiteX2" fmla="*/ 954005 w 954005"/>
                <a:gd name="connsiteY2" fmla="*/ 740444 h 954005"/>
                <a:gd name="connsiteX3" fmla="*/ 213561 w 954005"/>
                <a:gd name="connsiteY3" fmla="*/ 954005 h 954005"/>
                <a:gd name="connsiteX4" fmla="*/ 0 w 954005"/>
                <a:gd name="connsiteY4" fmla="*/ 213561 h 95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4005" h="954005">
                  <a:moveTo>
                    <a:pt x="477002" y="0"/>
                  </a:moveTo>
                  <a:cubicBezTo>
                    <a:pt x="740444" y="0"/>
                    <a:pt x="954005" y="213561"/>
                    <a:pt x="954005" y="477002"/>
                  </a:cubicBezTo>
                  <a:cubicBezTo>
                    <a:pt x="954005" y="740444"/>
                    <a:pt x="740444" y="954005"/>
                    <a:pt x="477002" y="954005"/>
                  </a:cubicBezTo>
                  <a:cubicBezTo>
                    <a:pt x="213561" y="954005"/>
                    <a:pt x="0" y="740444"/>
                    <a:pt x="0" y="477002"/>
                  </a:cubicBezTo>
                  <a:cubicBezTo>
                    <a:pt x="0" y="213561"/>
                    <a:pt x="213561" y="0"/>
                    <a:pt x="477002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1A5CB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10"/>
            <p:cNvSpPr txBox="1"/>
            <p:nvPr/>
          </p:nvSpPr>
          <p:spPr>
            <a:xfrm rot="10800000">
              <a:off x="0" y="370304"/>
              <a:ext cx="2478703" cy="3122953"/>
            </a:xfrm>
            <a:prstGeom prst="flowChartPunchedCard">
              <a:avLst/>
            </a:pr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16" name="文本2"/>
          <p:cNvSpPr txBox="1"/>
          <p:nvPr/>
        </p:nvSpPr>
        <p:spPr>
          <a:xfrm>
            <a:off x="3542100" y="2529478"/>
            <a:ext cx="2360219" cy="202636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1999" b="1" i="0">
                <a:solidFill>
                  <a:srgbClr val="FFFFFF">
                    <a:alpha val="100000"/>
                  </a:srgbClr>
                </a:solidFill>
                <a:latin typeface="新宋体"/>
                <a:ea typeface="新宋体"/>
              </a:rPr>
              <a:t>通过观察与实验，了解滑轮组的结构，并知道滑轮组中施加的拉力与被提物体重力的关系</a:t>
            </a:r>
          </a:p>
        </p:txBody>
      </p:sp>
      <p:grpSp>
        <p:nvGrpSpPr>
          <p:cNvPr id="17" name="组合4"/>
          <p:cNvGrpSpPr/>
          <p:nvPr/>
        </p:nvGrpSpPr>
        <p:grpSpPr>
          <a:xfrm>
            <a:off x="6265231" y="1714643"/>
            <a:ext cx="2478701" cy="3453776"/>
            <a:chOff x="0" y="0"/>
            <a:chExt cx="2478701" cy="3453776"/>
          </a:xfrm>
        </p:grpSpPr>
        <p:sp>
          <p:nvSpPr>
            <p:cNvPr id="18" name="形状11"/>
            <p:cNvSpPr txBox="1"/>
            <p:nvPr/>
          </p:nvSpPr>
          <p:spPr>
            <a:xfrm>
              <a:off x="797909" y="0"/>
              <a:ext cx="954005" cy="954005"/>
            </a:xfrm>
            <a:custGeom>
              <a:avLst/>
              <a:gdLst>
                <a:gd name="connsiteX0" fmla="*/ 477002 w 954005"/>
                <a:gd name="connsiteY0" fmla="*/ 0 h 954005"/>
                <a:gd name="connsiteX1" fmla="*/ 740444 w 954005"/>
                <a:gd name="connsiteY1" fmla="*/ 0 h 954005"/>
                <a:gd name="connsiteX2" fmla="*/ 954005 w 954005"/>
                <a:gd name="connsiteY2" fmla="*/ 740444 h 954005"/>
                <a:gd name="connsiteX3" fmla="*/ 213561 w 954005"/>
                <a:gd name="connsiteY3" fmla="*/ 954005 h 954005"/>
                <a:gd name="connsiteX4" fmla="*/ 0 w 954005"/>
                <a:gd name="connsiteY4" fmla="*/ 213561 h 954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4005" h="954005">
                  <a:moveTo>
                    <a:pt x="477002" y="0"/>
                  </a:moveTo>
                  <a:cubicBezTo>
                    <a:pt x="740444" y="0"/>
                    <a:pt x="954005" y="213561"/>
                    <a:pt x="954005" y="477002"/>
                  </a:cubicBezTo>
                  <a:cubicBezTo>
                    <a:pt x="954005" y="740444"/>
                    <a:pt x="740444" y="954005"/>
                    <a:pt x="477002" y="954005"/>
                  </a:cubicBezTo>
                  <a:cubicBezTo>
                    <a:pt x="213561" y="954005"/>
                    <a:pt x="0" y="740444"/>
                    <a:pt x="0" y="477002"/>
                  </a:cubicBezTo>
                  <a:cubicBezTo>
                    <a:pt x="0" y="213561"/>
                    <a:pt x="213561" y="0"/>
                    <a:pt x="477002" y="0"/>
                  </a:cubicBezTo>
                  <a:close/>
                </a:path>
              </a:pathLst>
            </a:custGeom>
            <a:solidFill>
              <a:srgbClr val="C72727">
                <a:alpha val="100000"/>
              </a:srgbClr>
            </a:solidFill>
            <a:ln w="9525">
              <a:solidFill>
                <a:srgbClr val="1A5CB3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9" name="形状12"/>
            <p:cNvSpPr txBox="1"/>
            <p:nvPr/>
          </p:nvSpPr>
          <p:spPr>
            <a:xfrm rot="10800000">
              <a:off x="0" y="330823"/>
              <a:ext cx="2478701" cy="3122953"/>
            </a:xfrm>
            <a:prstGeom prst="flowChartPunchedCard">
              <a:avLst/>
            </a:prstGeom>
            <a:solidFill>
              <a:srgbClr val="C72727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20" name="文本3"/>
          <p:cNvSpPr txBox="1"/>
          <p:nvPr/>
        </p:nvSpPr>
        <p:spPr>
          <a:xfrm>
            <a:off x="9227182" y="2529269"/>
            <a:ext cx="2394790" cy="165918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1999" b="1" i="0">
                <a:solidFill>
                  <a:srgbClr val="FFFFFF">
                    <a:alpha val="100000"/>
                  </a:srgbClr>
                </a:solidFill>
                <a:latin typeface="新宋体"/>
                <a:ea typeface="新宋体"/>
              </a:rPr>
              <a:t>通过了解简单机械的应用，初步认识科学技术对人类社会发展的作用</a:t>
            </a:r>
          </a:p>
        </p:txBody>
      </p:sp>
      <p:sp>
        <p:nvSpPr>
          <p:cNvPr id="21" name="文本4"/>
          <p:cNvSpPr txBox="1"/>
          <p:nvPr/>
        </p:nvSpPr>
        <p:spPr>
          <a:xfrm>
            <a:off x="6394209" y="2529440"/>
            <a:ext cx="2338388" cy="239353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1999" b="1" i="0">
                <a:solidFill>
                  <a:srgbClr val="FFFFFF">
                    <a:alpha val="100000"/>
                  </a:srgbClr>
                </a:solidFill>
                <a:latin typeface="新宋体"/>
                <a:ea typeface="新宋体"/>
              </a:rPr>
              <a:t>通过探究，掌握定滑轮和动滑轮的特点及实质，并能根据需要选择合适的滑轮来解决实际问题。</a:t>
            </a:r>
          </a:p>
        </p:txBody>
      </p:sp>
      <p:sp>
        <p:nvSpPr>
          <p:cNvPr id="22" name="文本5"/>
          <p:cNvSpPr txBox="1"/>
          <p:nvPr/>
        </p:nvSpPr>
        <p:spPr>
          <a:xfrm>
            <a:off x="1515577" y="1681447"/>
            <a:ext cx="932928" cy="925190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2400"/>
              </a:lnSpc>
            </a:pPr>
            <a:r>
              <a:rPr lang="zh-CN" altLang="en-US" sz="1999" b="1" i="0">
                <a:solidFill>
                  <a:srgbClr val="FFEE00">
                    <a:alpha val="100000"/>
                  </a:srgbClr>
                </a:solidFill>
                <a:latin typeface="新宋体"/>
                <a:ea typeface="新宋体"/>
              </a:rPr>
              <a:t>物理观念</a:t>
            </a:r>
          </a:p>
        </p:txBody>
      </p:sp>
      <p:sp>
        <p:nvSpPr>
          <p:cNvPr id="23" name="文本6"/>
          <p:cNvSpPr txBox="1"/>
          <p:nvPr/>
        </p:nvSpPr>
        <p:spPr>
          <a:xfrm>
            <a:off x="4192452" y="1668275"/>
            <a:ext cx="932928" cy="925190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2400"/>
              </a:lnSpc>
            </a:pPr>
            <a:r>
              <a:rPr lang="zh-CN" altLang="en-US" sz="1999" b="1" i="0">
                <a:solidFill>
                  <a:srgbClr val="FFEE00">
                    <a:alpha val="100000"/>
                  </a:srgbClr>
                </a:solidFill>
                <a:latin typeface="新宋体"/>
                <a:ea typeface="新宋体"/>
              </a:rPr>
              <a:t>科学思维</a:t>
            </a:r>
          </a:p>
        </p:txBody>
      </p:sp>
      <p:sp>
        <p:nvSpPr>
          <p:cNvPr id="24" name="文本7"/>
          <p:cNvSpPr txBox="1"/>
          <p:nvPr/>
        </p:nvSpPr>
        <p:spPr>
          <a:xfrm>
            <a:off x="7097297" y="1668580"/>
            <a:ext cx="932928" cy="925190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2400"/>
              </a:lnSpc>
            </a:pPr>
            <a:r>
              <a:rPr lang="zh-CN" altLang="en-US" sz="1999" b="1" i="0">
                <a:solidFill>
                  <a:srgbClr val="FFEE00">
                    <a:alpha val="100000"/>
                  </a:srgbClr>
                </a:solidFill>
                <a:latin typeface="新宋体"/>
                <a:ea typeface="新宋体"/>
              </a:rPr>
              <a:t>科学探究</a:t>
            </a:r>
          </a:p>
        </p:txBody>
      </p:sp>
      <p:sp>
        <p:nvSpPr>
          <p:cNvPr id="25" name="文本8"/>
          <p:cNvSpPr txBox="1"/>
          <p:nvPr/>
        </p:nvSpPr>
        <p:spPr>
          <a:xfrm>
            <a:off x="9850499" y="1729416"/>
            <a:ext cx="1111253" cy="802742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2400"/>
              </a:lnSpc>
            </a:pPr>
            <a:r>
              <a:rPr lang="zh-CN" altLang="en-US" sz="2000" b="1" i="0">
                <a:solidFill>
                  <a:srgbClr val="FFEE00">
                    <a:alpha val="100000"/>
                  </a:srgbClr>
                </a:solidFill>
                <a:latin typeface="新宋体"/>
                <a:ea typeface="新宋体"/>
              </a:rPr>
              <a:t>态度与责任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3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8415" y="6650144"/>
            <a:ext cx="12172950" cy="22098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" name="形状2"/>
          <p:cNvSpPr txBox="1"/>
          <p:nvPr/>
        </p:nvSpPr>
        <p:spPr>
          <a:xfrm>
            <a:off x="5288" y="-22860"/>
            <a:ext cx="12172950" cy="885901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" name="形状3"/>
          <p:cNvSpPr txBox="1"/>
          <p:nvPr/>
        </p:nvSpPr>
        <p:spPr>
          <a:xfrm>
            <a:off x="499053" y="167383"/>
            <a:ext cx="2347331" cy="695554"/>
          </a:xfrm>
          <a:custGeom>
            <a:avLst/>
            <a:gdLst>
              <a:gd name="connsiteX0" fmla="*/ 115926 w 2347331"/>
              <a:gd name="connsiteY0" fmla="*/ 0 h 695554"/>
              <a:gd name="connsiteX1" fmla="*/ 2231406 w 2347331"/>
              <a:gd name="connsiteY1" fmla="*/ 0 h 695554"/>
              <a:gd name="connsiteX2" fmla="*/ 2262151 w 2347331"/>
              <a:gd name="connsiteY2" fmla="*/ 0 h 695554"/>
              <a:gd name="connsiteX3" fmla="*/ 2335118 w 2347331"/>
              <a:gd name="connsiteY3" fmla="*/ 55694 h 695554"/>
              <a:gd name="connsiteX4" fmla="*/ 2347331 w 2347331"/>
              <a:gd name="connsiteY4" fmla="*/ 579628 h 695554"/>
              <a:gd name="connsiteX5" fmla="*/ 2347332 w 2347331"/>
              <a:gd name="connsiteY5" fmla="*/ 610373 h 695554"/>
              <a:gd name="connsiteX6" fmla="*/ 2291637 w 2347331"/>
              <a:gd name="connsiteY6" fmla="*/ 683340 h 695554"/>
              <a:gd name="connsiteX7" fmla="*/ 115926 w 2347331"/>
              <a:gd name="connsiteY7" fmla="*/ 695554 h 695554"/>
              <a:gd name="connsiteX8" fmla="*/ 85180 w 2347331"/>
              <a:gd name="connsiteY8" fmla="*/ 695554 h 695554"/>
              <a:gd name="connsiteX9" fmla="*/ 12214 w 2347331"/>
              <a:gd name="connsiteY9" fmla="*/ 639860 h 695554"/>
              <a:gd name="connsiteX10" fmla="*/ 0 w 2347331"/>
              <a:gd name="connsiteY10" fmla="*/ 115926 h 695554"/>
              <a:gd name="connsiteX11" fmla="*/ 0 w 2347331"/>
              <a:gd name="connsiteY11" fmla="*/ 51902 h 69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7331" h="695554">
                <a:moveTo>
                  <a:pt x="115926" y="0"/>
                </a:moveTo>
                <a:lnTo>
                  <a:pt x="2231406" y="0"/>
                </a:lnTo>
                <a:cubicBezTo>
                  <a:pt x="2262151" y="0"/>
                  <a:pt x="2291637" y="12214"/>
                  <a:pt x="2313378" y="33954"/>
                </a:cubicBezTo>
                <a:cubicBezTo>
                  <a:pt x="2335118" y="55694"/>
                  <a:pt x="2347332" y="85180"/>
                  <a:pt x="2347331" y="115926"/>
                </a:cubicBezTo>
                <a:lnTo>
                  <a:pt x="2347331" y="579628"/>
                </a:lnTo>
                <a:cubicBezTo>
                  <a:pt x="2347332" y="610373"/>
                  <a:pt x="2335118" y="639859"/>
                  <a:pt x="2313378" y="661600"/>
                </a:cubicBezTo>
                <a:cubicBezTo>
                  <a:pt x="2291637" y="683340"/>
                  <a:pt x="2262151" y="695554"/>
                  <a:pt x="2231406" y="695554"/>
                </a:cubicBezTo>
                <a:lnTo>
                  <a:pt x="115926" y="695554"/>
                </a:lnTo>
                <a:cubicBezTo>
                  <a:pt x="85180" y="695554"/>
                  <a:pt x="55694" y="683340"/>
                  <a:pt x="33954" y="661600"/>
                </a:cubicBezTo>
                <a:cubicBezTo>
                  <a:pt x="12214" y="639860"/>
                  <a:pt x="0" y="610373"/>
                  <a:pt x="0" y="579628"/>
                </a:cubicBezTo>
                <a:lnTo>
                  <a:pt x="0" y="115926"/>
                </a:lnTo>
                <a:cubicBezTo>
                  <a:pt x="0" y="51902"/>
                  <a:pt x="51902" y="0"/>
                  <a:pt x="115926" y="0"/>
                </a:cubicBezTo>
                <a:close/>
              </a:path>
            </a:pathLst>
          </a:custGeom>
          <a:solidFill>
            <a:srgbClr val="F0EA9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999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新课引入</a:t>
            </a:r>
          </a:p>
        </p:txBody>
      </p:sp>
      <p:sp>
        <p:nvSpPr>
          <p:cNvPr id="5" name="形状4"/>
          <p:cNvSpPr txBox="1"/>
          <p:nvPr/>
        </p:nvSpPr>
        <p:spPr>
          <a:xfrm rot="10800000">
            <a:off x="1116" y="862879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" name="文本1"/>
          <p:cNvSpPr txBox="1"/>
          <p:nvPr/>
        </p:nvSpPr>
        <p:spPr>
          <a:xfrm>
            <a:off x="2232184" y="958425"/>
            <a:ext cx="9335138" cy="131762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有时我们会看到工人站在地面上，利用滑轮将重物提升到楼上。这样使用滑轮有什么好处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?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会省力吗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</a:rPr>
              <a:t>?</a:t>
            </a:r>
          </a:p>
        </p:txBody>
      </p:sp>
      <p:grpSp>
        <p:nvGrpSpPr>
          <p:cNvPr id="7" name="组合1"/>
          <p:cNvGrpSpPr/>
          <p:nvPr/>
        </p:nvGrpSpPr>
        <p:grpSpPr>
          <a:xfrm>
            <a:off x="419614" y="1071886"/>
            <a:ext cx="1743075" cy="955462"/>
            <a:chOff x="0" y="0"/>
            <a:chExt cx="1743075" cy="955462"/>
          </a:xfrm>
        </p:grpSpPr>
        <p:sp>
          <p:nvSpPr>
            <p:cNvPr id="8" name="文本3"/>
            <p:cNvSpPr txBox="1"/>
            <p:nvPr/>
          </p:nvSpPr>
          <p:spPr>
            <a:xfrm>
              <a:off x="73238" y="0"/>
              <a:ext cx="800100" cy="92520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700"/>
                </a:lnSpc>
              </a:pPr>
              <a:r>
                <a:rPr lang="zh-CN" altLang="en-US" sz="4800" b="1" i="0">
                  <a:solidFill>
                    <a:srgbClr val="1A5CB3">
                      <a:alpha val="100000"/>
                    </a:srgbClr>
                  </a:solidFill>
                  <a:latin typeface="微软雅黑"/>
                  <a:ea typeface="微软雅黑"/>
                </a:rPr>
                <a:t>？</a:t>
              </a:r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0" y="267123"/>
              <a:ext cx="638175" cy="547370"/>
            </a:xfrm>
            <a:custGeom>
              <a:avLst/>
              <a:gdLst/>
              <a:ahLst/>
              <a:cxnLst/>
              <a:rect l="l" t="t" r="r" b="b"/>
              <a:pathLst>
                <a:path w="1004" h="862">
                  <a:moveTo>
                    <a:pt x="218" y="0"/>
                  </a:moveTo>
                  <a:lnTo>
                    <a:pt x="218" y="180"/>
                  </a:lnTo>
                  <a:lnTo>
                    <a:pt x="213" y="186"/>
                  </a:lnTo>
                  <a:cubicBezTo>
                    <a:pt x="168" y="242"/>
                    <a:pt x="141" y="313"/>
                    <a:pt x="141" y="390"/>
                  </a:cubicBezTo>
                  <a:cubicBezTo>
                    <a:pt x="141" y="578"/>
                    <a:pt x="303" y="731"/>
                    <a:pt x="504" y="731"/>
                  </a:cubicBezTo>
                  <a:cubicBezTo>
                    <a:pt x="704" y="731"/>
                    <a:pt x="866" y="578"/>
                    <a:pt x="866" y="390"/>
                  </a:cubicBezTo>
                  <a:cubicBezTo>
                    <a:pt x="866" y="313"/>
                    <a:pt x="839" y="242"/>
                    <a:pt x="794" y="186"/>
                  </a:cubicBezTo>
                  <a:lnTo>
                    <a:pt x="788" y="178"/>
                  </a:lnTo>
                  <a:lnTo>
                    <a:pt x="788" y="0"/>
                  </a:lnTo>
                  <a:lnTo>
                    <a:pt x="803" y="10"/>
                  </a:lnTo>
                  <a:cubicBezTo>
                    <a:pt x="926" y="97"/>
                    <a:pt x="1005" y="234"/>
                    <a:pt x="1005" y="389"/>
                  </a:cubicBezTo>
                  <a:cubicBezTo>
                    <a:pt x="1005" y="650"/>
                    <a:pt x="780" y="862"/>
                    <a:pt x="503" y="862"/>
                  </a:cubicBezTo>
                  <a:cubicBezTo>
                    <a:pt x="225" y="862"/>
                    <a:pt x="0" y="650"/>
                    <a:pt x="0" y="389"/>
                  </a:cubicBezTo>
                  <a:cubicBezTo>
                    <a:pt x="0" y="234"/>
                    <a:pt x="79" y="97"/>
                    <a:pt x="202" y="10"/>
                  </a:cubicBezTo>
                  <a:lnTo>
                    <a:pt x="218" y="0"/>
                  </a:lnTo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0" name="文本2"/>
            <p:cNvSpPr txBox="1"/>
            <p:nvPr/>
          </p:nvSpPr>
          <p:spPr>
            <a:xfrm>
              <a:off x="659130" y="181394"/>
              <a:ext cx="1083945" cy="77406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1A5CB3">
                      <a:alpha val="100000"/>
                    </a:srgbClr>
                  </a:solidFill>
                  <a:latin typeface="微软雅黑"/>
                  <a:ea typeface="微软雅黑"/>
                </a:rPr>
                <a:t>问题</a:t>
              </a:r>
            </a:p>
          </p:txBody>
        </p:sp>
      </p:grpSp>
      <p:pic>
        <p:nvPicPr>
          <p:cNvPr id="11" name="视频1">
            <a:hlinkClick r:id="" action="ppaction://media"/>
            <a:extLst>
              <a:ext uri="{FF2B5EF4-FFF2-40B4-BE49-F238E27FC236}">
                <a16:creationId xmlns:a16="http://schemas.microsoft.com/office/drawing/2014/main" id="{1F03D79B-8B87-F52B-D47B-B6FAC4D8C4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62404" y="2275522"/>
            <a:ext cx="7181850" cy="4039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视频1">
            <a:hlinkClick r:id="" action="ppaction://media"/>
            <a:extLst>
              <a:ext uri="{FF2B5EF4-FFF2-40B4-BE49-F238E27FC236}">
                <a16:creationId xmlns:a16="http://schemas.microsoft.com/office/drawing/2014/main" id="{1F03D79B-8B87-F52B-D47B-B6FAC4D8C4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6214" y="2990326"/>
            <a:ext cx="3892801" cy="2900515"/>
          </a:xfrm>
          <a:prstGeom prst="rect">
            <a:avLst/>
          </a:prstGeom>
        </p:spPr>
      </p:pic>
      <p:sp>
        <p:nvSpPr>
          <p:cNvPr id="3" name="形状1"/>
          <p:cNvSpPr txBox="1"/>
          <p:nvPr/>
        </p:nvSpPr>
        <p:spPr>
          <a:xfrm>
            <a:off x="5288" y="6392969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4" name="组合1"/>
          <p:cNvGrpSpPr/>
          <p:nvPr/>
        </p:nvGrpSpPr>
        <p:grpSpPr>
          <a:xfrm>
            <a:off x="-4666" y="-438"/>
            <a:ext cx="12192724" cy="957891"/>
            <a:chOff x="0" y="0"/>
            <a:chExt cx="12192724" cy="957891"/>
          </a:xfrm>
        </p:grpSpPr>
        <p:sp>
          <p:nvSpPr>
            <p:cNvPr id="5" name="形状2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3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989562" y="180861"/>
              <a:ext cx="3343761" cy="660949"/>
            </a:xfrm>
            <a:custGeom>
              <a:avLst/>
              <a:gdLst>
                <a:gd name="connsiteX0" fmla="*/ 110158 w 3343761"/>
                <a:gd name="connsiteY0" fmla="*/ 0 h 660949"/>
                <a:gd name="connsiteX1" fmla="*/ 3233603 w 3343761"/>
                <a:gd name="connsiteY1" fmla="*/ 0 h 660949"/>
                <a:gd name="connsiteX2" fmla="*/ 3294441 w 3343761"/>
                <a:gd name="connsiteY2" fmla="*/ 0 h 660949"/>
                <a:gd name="connsiteX3" fmla="*/ 3343761 w 3343761"/>
                <a:gd name="connsiteY3" fmla="*/ 550791 h 660949"/>
                <a:gd name="connsiteX4" fmla="*/ 3343761 w 3343761"/>
                <a:gd name="connsiteY4" fmla="*/ 611630 h 660949"/>
                <a:gd name="connsiteX5" fmla="*/ 110158 w 3343761"/>
                <a:gd name="connsiteY5" fmla="*/ 660949 h 660949"/>
                <a:gd name="connsiteX6" fmla="*/ 49320 w 3343761"/>
                <a:gd name="connsiteY6" fmla="*/ 660949 h 660949"/>
                <a:gd name="connsiteX7" fmla="*/ 0 w 3343761"/>
                <a:gd name="connsiteY7" fmla="*/ 110158 h 660949"/>
                <a:gd name="connsiteX8" fmla="*/ 0 w 33437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3761" h="660949">
                  <a:moveTo>
                    <a:pt x="110158" y="0"/>
                  </a:moveTo>
                  <a:lnTo>
                    <a:pt x="3233603" y="0"/>
                  </a:lnTo>
                  <a:cubicBezTo>
                    <a:pt x="3294441" y="0"/>
                    <a:pt x="3343761" y="49320"/>
                    <a:pt x="3343761" y="110158"/>
                  </a:cubicBezTo>
                  <a:lnTo>
                    <a:pt x="3343761" y="550791"/>
                  </a:lnTo>
                  <a:cubicBezTo>
                    <a:pt x="3343761" y="611630"/>
                    <a:pt x="3294441" y="660949"/>
                    <a:pt x="32336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定滑轮和动滑轮</a:t>
              </a: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一</a:t>
              </a:r>
            </a:p>
          </p:txBody>
        </p:sp>
      </p:grpSp>
      <p:sp>
        <p:nvSpPr>
          <p:cNvPr id="9" name="文本1"/>
          <p:cNvSpPr txBox="1"/>
          <p:nvPr/>
        </p:nvSpPr>
        <p:spPr>
          <a:xfrm>
            <a:off x="491700" y="958244"/>
            <a:ext cx="8115935" cy="6819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800"/>
              </a:lnSpc>
            </a:pPr>
            <a:r>
              <a:rPr lang="zh-CN" altLang="en-US" sz="23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1.</a:t>
            </a:r>
            <a:r>
              <a:rPr lang="zh-CN" altLang="en-US" sz="23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滑轮：滑轮是一个边缘有凹槽，能绕轴转动的小轮。</a:t>
            </a:r>
          </a:p>
        </p:txBody>
      </p:sp>
      <p:grpSp>
        <p:nvGrpSpPr>
          <p:cNvPr id="10" name="组合2"/>
          <p:cNvGrpSpPr/>
          <p:nvPr/>
        </p:nvGrpSpPr>
        <p:grpSpPr>
          <a:xfrm>
            <a:off x="8636832" y="262823"/>
            <a:ext cx="3423389" cy="2812056"/>
            <a:chOff x="0" y="0"/>
            <a:chExt cx="3423389" cy="2812056"/>
          </a:xfrm>
        </p:grpSpPr>
        <p:pic>
          <p:nvPicPr>
            <p:cNvPr id="11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46227"/>
            <a:stretch>
              <a:fillRect/>
            </a:stretch>
          </p:blipFill>
          <p:spPr>
            <a:xfrm>
              <a:off x="840646" y="0"/>
              <a:ext cx="2133547" cy="2812056"/>
            </a:xfrm>
            <a:prstGeom prst="rect">
              <a:avLst/>
            </a:prstGeom>
          </p:spPr>
        </p:pic>
        <p:sp>
          <p:nvSpPr>
            <p:cNvPr id="12" name="形状6"/>
            <p:cNvSpPr txBox="1"/>
            <p:nvPr/>
          </p:nvSpPr>
          <p:spPr>
            <a:xfrm flipH="1">
              <a:off x="2573226" y="1142776"/>
              <a:ext cx="353530" cy="35353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文本4"/>
            <p:cNvSpPr txBox="1"/>
            <p:nvPr/>
          </p:nvSpPr>
          <p:spPr>
            <a:xfrm>
              <a:off x="2863863" y="715185"/>
              <a:ext cx="559526" cy="54464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400"/>
                </a:lnSpc>
              </a:pPr>
              <a:r>
                <a:rPr lang="zh-CN" altLang="en-US" sz="2000" b="0" i="0">
                  <a:solidFill>
                    <a:srgbClr val="002060">
                      <a:alpha val="100000"/>
                    </a:srgbClr>
                  </a:solidFill>
                  <a:latin typeface="微软雅黑"/>
                  <a:ea typeface="微软雅黑"/>
                </a:rPr>
                <a:t>轴</a:t>
              </a:r>
            </a:p>
          </p:txBody>
        </p:sp>
        <p:sp>
          <p:nvSpPr>
            <p:cNvPr id="14" name="形状7"/>
            <p:cNvSpPr txBox="1"/>
            <p:nvPr/>
          </p:nvSpPr>
          <p:spPr>
            <a:xfrm rot="10800000" flipH="1">
              <a:off x="641687" y="1705571"/>
              <a:ext cx="365642" cy="18379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文本5"/>
            <p:cNvSpPr txBox="1"/>
            <p:nvPr/>
          </p:nvSpPr>
          <p:spPr>
            <a:xfrm>
              <a:off x="829" y="1410462"/>
              <a:ext cx="1049787" cy="54566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400"/>
                </a:lnSpc>
              </a:pPr>
              <a:r>
                <a:rPr lang="zh-CN" altLang="en-US" sz="2000" b="0" i="0">
                  <a:solidFill>
                    <a:srgbClr val="002060">
                      <a:alpha val="100000"/>
                    </a:srgbClr>
                  </a:solidFill>
                  <a:latin typeface="微软雅黑"/>
                  <a:ea typeface="微软雅黑"/>
                </a:rPr>
                <a:t>轮子</a:t>
              </a:r>
            </a:p>
          </p:txBody>
        </p:sp>
        <p:sp>
          <p:nvSpPr>
            <p:cNvPr id="16" name="文本6"/>
            <p:cNvSpPr txBox="1"/>
            <p:nvPr/>
          </p:nvSpPr>
          <p:spPr>
            <a:xfrm>
              <a:off x="0" y="806041"/>
              <a:ext cx="1052664" cy="54520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400"/>
                </a:lnSpc>
              </a:pPr>
              <a:r>
                <a:rPr lang="zh-CN" altLang="en-US" sz="2000" b="0" i="0">
                  <a:solidFill>
                    <a:srgbClr val="002060">
                      <a:alpha val="100000"/>
                    </a:srgbClr>
                  </a:solidFill>
                  <a:latin typeface="微软雅黑"/>
                  <a:ea typeface="微软雅黑"/>
                </a:rPr>
                <a:t>凹槽</a:t>
              </a:r>
            </a:p>
          </p:txBody>
        </p:sp>
        <p:sp>
          <p:nvSpPr>
            <p:cNvPr id="17" name="形状8"/>
            <p:cNvSpPr txBox="1"/>
            <p:nvPr/>
          </p:nvSpPr>
          <p:spPr>
            <a:xfrm>
              <a:off x="630406" y="1049577"/>
              <a:ext cx="716772" cy="5912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FF33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18" name="文本2"/>
          <p:cNvSpPr txBox="1"/>
          <p:nvPr/>
        </p:nvSpPr>
        <p:spPr>
          <a:xfrm>
            <a:off x="491347" y="1516142"/>
            <a:ext cx="8116129" cy="6494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24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①使用时，滑轮的</a:t>
            </a:r>
            <a:r>
              <a:rPr lang="zh-CN" altLang="en-US" sz="2499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轴固定不动</a:t>
            </a:r>
            <a:r>
              <a:rPr lang="zh-CN" altLang="en-US" sz="24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，这种滑轮叫作</a:t>
            </a:r>
            <a:r>
              <a:rPr lang="zh-CN" altLang="en-US" sz="2499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定滑轮</a:t>
            </a:r>
            <a:r>
              <a:rPr lang="zh-CN" altLang="en-US" sz="24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。</a:t>
            </a:r>
          </a:p>
        </p:txBody>
      </p:sp>
      <p:sp>
        <p:nvSpPr>
          <p:cNvPr id="19" name="文本3"/>
          <p:cNvSpPr txBox="1"/>
          <p:nvPr/>
        </p:nvSpPr>
        <p:spPr>
          <a:xfrm>
            <a:off x="491423" y="2164947"/>
            <a:ext cx="9047483" cy="6494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600"/>
              </a:lnSpc>
            </a:pPr>
            <a:r>
              <a:rPr lang="zh-CN" altLang="en-US" sz="24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②使用时，滑轮的</a:t>
            </a:r>
            <a:r>
              <a:rPr lang="zh-CN" altLang="en-US" sz="2499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轴随物体一起运动</a:t>
            </a:r>
            <a:r>
              <a:rPr lang="zh-CN" altLang="en-US" sz="24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，这种滑轮叫作</a:t>
            </a:r>
            <a:r>
              <a:rPr lang="zh-CN" altLang="en-US" sz="2499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动滑轮</a:t>
            </a:r>
            <a:r>
              <a:rPr lang="zh-CN" altLang="en-US" sz="24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。</a:t>
            </a:r>
          </a:p>
        </p:txBody>
      </p:sp>
      <p:grpSp>
        <p:nvGrpSpPr>
          <p:cNvPr id="20" name="组合3"/>
          <p:cNvGrpSpPr/>
          <p:nvPr/>
        </p:nvGrpSpPr>
        <p:grpSpPr>
          <a:xfrm>
            <a:off x="796147" y="2991212"/>
            <a:ext cx="4363232" cy="3474339"/>
            <a:chOff x="0" y="0"/>
            <a:chExt cx="4363232" cy="3474339"/>
          </a:xfrm>
        </p:grpSpPr>
        <p:pic>
          <p:nvPicPr>
            <p:cNvPr id="21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12487"/>
              <a:ext cx="2403062" cy="3461852"/>
            </a:xfrm>
            <a:prstGeom prst="rect">
              <a:avLst/>
            </a:prstGeom>
          </p:spPr>
        </p:pic>
        <p:pic>
          <p:nvPicPr>
            <p:cNvPr id="22" name="图片3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02739" y="0"/>
              <a:ext cx="1960493" cy="3474282"/>
            </a:xfrm>
            <a:prstGeom prst="rect">
              <a:avLst/>
            </a:prstGeom>
          </p:spPr>
        </p:pic>
      </p:grpSp>
      <p:grpSp>
        <p:nvGrpSpPr>
          <p:cNvPr id="23" name="组合4"/>
          <p:cNvGrpSpPr/>
          <p:nvPr/>
        </p:nvGrpSpPr>
        <p:grpSpPr>
          <a:xfrm>
            <a:off x="6659404" y="3053382"/>
            <a:ext cx="4612233" cy="3349295"/>
            <a:chOff x="0" y="0"/>
            <a:chExt cx="4612233" cy="3349295"/>
          </a:xfrm>
        </p:grpSpPr>
        <p:pic>
          <p:nvPicPr>
            <p:cNvPr id="24" name="图片4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12735"/>
              <a:ext cx="2515991" cy="3324063"/>
            </a:xfrm>
            <a:prstGeom prst="rect">
              <a:avLst/>
            </a:prstGeom>
          </p:spPr>
        </p:pic>
        <p:pic>
          <p:nvPicPr>
            <p:cNvPr id="25" name="图片5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66574" y="0"/>
              <a:ext cx="1845659" cy="33492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1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3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" grpId="0" animBg="1"/>
      <p:bldP spid="2" grpId="1" animBg="1"/>
      <p:bldP spid="18" grpId="0" animBg="1"/>
      <p:bldP spid="19" grpId="0" animBg="1"/>
      <p:bldP spid="20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5288" y="6392969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192724" cy="957891"/>
            <a:chOff x="0" y="0"/>
            <a:chExt cx="12192724" cy="957891"/>
          </a:xfrm>
        </p:grpSpPr>
        <p:sp>
          <p:nvSpPr>
            <p:cNvPr id="4" name="形状4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5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6"/>
            <p:cNvSpPr txBox="1"/>
            <p:nvPr/>
          </p:nvSpPr>
          <p:spPr>
            <a:xfrm>
              <a:off x="989562" y="180861"/>
              <a:ext cx="3343761" cy="660949"/>
            </a:xfrm>
            <a:custGeom>
              <a:avLst/>
              <a:gdLst>
                <a:gd name="connsiteX0" fmla="*/ 110158 w 3343761"/>
                <a:gd name="connsiteY0" fmla="*/ 0 h 660949"/>
                <a:gd name="connsiteX1" fmla="*/ 3233603 w 3343761"/>
                <a:gd name="connsiteY1" fmla="*/ 0 h 660949"/>
                <a:gd name="connsiteX2" fmla="*/ 3294441 w 3343761"/>
                <a:gd name="connsiteY2" fmla="*/ 0 h 660949"/>
                <a:gd name="connsiteX3" fmla="*/ 3343761 w 3343761"/>
                <a:gd name="connsiteY3" fmla="*/ 550791 h 660949"/>
                <a:gd name="connsiteX4" fmla="*/ 3343761 w 3343761"/>
                <a:gd name="connsiteY4" fmla="*/ 611630 h 660949"/>
                <a:gd name="connsiteX5" fmla="*/ 110158 w 3343761"/>
                <a:gd name="connsiteY5" fmla="*/ 660949 h 660949"/>
                <a:gd name="connsiteX6" fmla="*/ 49320 w 3343761"/>
                <a:gd name="connsiteY6" fmla="*/ 660949 h 660949"/>
                <a:gd name="connsiteX7" fmla="*/ 0 w 3343761"/>
                <a:gd name="connsiteY7" fmla="*/ 110158 h 660949"/>
                <a:gd name="connsiteX8" fmla="*/ 0 w 33437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3761" h="660949">
                  <a:moveTo>
                    <a:pt x="110158" y="0"/>
                  </a:moveTo>
                  <a:lnTo>
                    <a:pt x="3233603" y="0"/>
                  </a:lnTo>
                  <a:cubicBezTo>
                    <a:pt x="3294441" y="0"/>
                    <a:pt x="3343761" y="49320"/>
                    <a:pt x="3343761" y="110158"/>
                  </a:cubicBezTo>
                  <a:lnTo>
                    <a:pt x="3343761" y="550791"/>
                  </a:lnTo>
                  <a:cubicBezTo>
                    <a:pt x="3343761" y="611630"/>
                    <a:pt x="3294441" y="660949"/>
                    <a:pt x="32336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定滑轮和动滑轮</a:t>
              </a:r>
            </a:p>
          </p:txBody>
        </p:sp>
        <p:sp>
          <p:nvSpPr>
            <p:cNvPr id="7" name="形状7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一</a:t>
              </a:r>
            </a:p>
          </p:txBody>
        </p:sp>
      </p:grpSp>
      <p:pic>
        <p:nvPicPr>
          <p:cNvPr id="8" name="视频1">
            <a:hlinkClick r:id="" action="ppaction://media"/>
            <a:extLst>
              <a:ext uri="{FF2B5EF4-FFF2-40B4-BE49-F238E27FC236}">
                <a16:creationId xmlns:a16="http://schemas.microsoft.com/office/drawing/2014/main" id="{1F03D79B-8B87-F52B-D47B-B6FAC4D8C4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367596" y="1678829"/>
            <a:ext cx="5190420" cy="2941253"/>
          </a:xfrm>
          <a:prstGeom prst="rect">
            <a:avLst/>
          </a:prstGeom>
        </p:spPr>
      </p:pic>
      <p:sp>
        <p:nvSpPr>
          <p:cNvPr id="9" name="形状2"/>
          <p:cNvSpPr txBox="1"/>
          <p:nvPr/>
        </p:nvSpPr>
        <p:spPr>
          <a:xfrm>
            <a:off x="1021242" y="4643438"/>
            <a:ext cx="4375394" cy="1905076"/>
          </a:xfrm>
          <a:custGeom>
            <a:avLst/>
            <a:gdLst>
              <a:gd name="connsiteX0" fmla="*/ 317513 w 4375394"/>
              <a:gd name="connsiteY0" fmla="*/ 0 h 1905076"/>
              <a:gd name="connsiteX1" fmla="*/ 4057882 w 4375394"/>
              <a:gd name="connsiteY1" fmla="*/ 0 h 1905076"/>
              <a:gd name="connsiteX2" fmla="*/ 4142091 w 4375394"/>
              <a:gd name="connsiteY2" fmla="*/ 0 h 1905076"/>
              <a:gd name="connsiteX3" fmla="*/ 4341942 w 4375394"/>
              <a:gd name="connsiteY3" fmla="*/ 152542 h 1905076"/>
              <a:gd name="connsiteX4" fmla="*/ 4375395 w 4375394"/>
              <a:gd name="connsiteY4" fmla="*/ 1587564 h 1905076"/>
              <a:gd name="connsiteX5" fmla="*/ 4375394 w 4375394"/>
              <a:gd name="connsiteY5" fmla="*/ 1671773 h 1905076"/>
              <a:gd name="connsiteX6" fmla="*/ 4222852 w 4375394"/>
              <a:gd name="connsiteY6" fmla="*/ 1871624 h 1905076"/>
              <a:gd name="connsiteX7" fmla="*/ 317513 w 4375394"/>
              <a:gd name="connsiteY7" fmla="*/ 1905076 h 1905076"/>
              <a:gd name="connsiteX8" fmla="*/ 142155 w 4375394"/>
              <a:gd name="connsiteY8" fmla="*/ 1905076 h 1905076"/>
              <a:gd name="connsiteX9" fmla="*/ 0 w 4375394"/>
              <a:gd name="connsiteY9" fmla="*/ 317513 h 1905076"/>
              <a:gd name="connsiteX10" fmla="*/ 0 w 4375394"/>
              <a:gd name="connsiteY10" fmla="*/ 142155 h 190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375395" h="1905076">
                <a:moveTo>
                  <a:pt x="317513" y="0"/>
                </a:moveTo>
                <a:lnTo>
                  <a:pt x="4057882" y="0"/>
                </a:lnTo>
                <a:cubicBezTo>
                  <a:pt x="4142091" y="0"/>
                  <a:pt x="4222852" y="33452"/>
                  <a:pt x="4282397" y="92997"/>
                </a:cubicBezTo>
                <a:cubicBezTo>
                  <a:pt x="4341942" y="152542"/>
                  <a:pt x="4375394" y="233303"/>
                  <a:pt x="4375395" y="317513"/>
                </a:cubicBezTo>
                <a:lnTo>
                  <a:pt x="4375395" y="1587564"/>
                </a:lnTo>
                <a:cubicBezTo>
                  <a:pt x="4375394" y="1671773"/>
                  <a:pt x="4341942" y="1752534"/>
                  <a:pt x="4282397" y="1812079"/>
                </a:cubicBezTo>
                <a:cubicBezTo>
                  <a:pt x="4222852" y="1871624"/>
                  <a:pt x="4142091" y="1905076"/>
                  <a:pt x="4057882" y="1905076"/>
                </a:cubicBezTo>
                <a:lnTo>
                  <a:pt x="317513" y="1905076"/>
                </a:lnTo>
                <a:cubicBezTo>
                  <a:pt x="142155" y="1905076"/>
                  <a:pt x="0" y="1762921"/>
                  <a:pt x="0" y="1587564"/>
                </a:cubicBezTo>
                <a:lnTo>
                  <a:pt x="0" y="317513"/>
                </a:lnTo>
                <a:cubicBezTo>
                  <a:pt x="0" y="142155"/>
                  <a:pt x="142155" y="0"/>
                  <a:pt x="317513" y="0"/>
                </a:cubicBezTo>
                <a:close/>
              </a:path>
            </a:pathLst>
          </a:custGeom>
          <a:solidFill>
            <a:srgbClr val="73DAE6">
              <a:alpha val="100000"/>
            </a:srgbClr>
          </a:solidFill>
          <a:ln w="4762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9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    使用</a:t>
            </a:r>
            <a:r>
              <a:rPr lang="zh-CN" altLang="en-US" sz="2999" b="1" i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定滑轮</a:t>
            </a:r>
            <a:r>
              <a:rPr lang="zh-CN" altLang="en-US" sz="29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不省力也不省距离，但</a:t>
            </a:r>
            <a:r>
              <a:rPr lang="zh-CN" altLang="en-US" sz="2999" b="1" i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可以改变力的方向</a:t>
            </a:r>
            <a:r>
              <a:rPr lang="zh-CN" altLang="en-US" sz="29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。</a:t>
            </a:r>
          </a:p>
        </p:txBody>
      </p:sp>
      <p:sp>
        <p:nvSpPr>
          <p:cNvPr id="10" name="形状3"/>
          <p:cNvSpPr txBox="1"/>
          <p:nvPr/>
        </p:nvSpPr>
        <p:spPr>
          <a:xfrm>
            <a:off x="6572202" y="4643476"/>
            <a:ext cx="4781988" cy="1905076"/>
          </a:xfrm>
          <a:custGeom>
            <a:avLst/>
            <a:gdLst>
              <a:gd name="connsiteX0" fmla="*/ 317513 w 4781988"/>
              <a:gd name="connsiteY0" fmla="*/ 0 h 1905076"/>
              <a:gd name="connsiteX1" fmla="*/ 4464475 w 4781988"/>
              <a:gd name="connsiteY1" fmla="*/ 0 h 1905076"/>
              <a:gd name="connsiteX2" fmla="*/ 4639833 w 4781988"/>
              <a:gd name="connsiteY2" fmla="*/ 0 h 1905076"/>
              <a:gd name="connsiteX3" fmla="*/ 4781988 w 4781988"/>
              <a:gd name="connsiteY3" fmla="*/ 1587564 h 1905076"/>
              <a:gd name="connsiteX4" fmla="*/ 4781988 w 4781988"/>
              <a:gd name="connsiteY4" fmla="*/ 1762921 h 1905076"/>
              <a:gd name="connsiteX5" fmla="*/ 317513 w 4781988"/>
              <a:gd name="connsiteY5" fmla="*/ 1905076 h 1905076"/>
              <a:gd name="connsiteX6" fmla="*/ 142155 w 4781988"/>
              <a:gd name="connsiteY6" fmla="*/ 1905076 h 1905076"/>
              <a:gd name="connsiteX7" fmla="*/ 0 w 4781988"/>
              <a:gd name="connsiteY7" fmla="*/ 317513 h 1905076"/>
              <a:gd name="connsiteX8" fmla="*/ 0 w 4781988"/>
              <a:gd name="connsiteY8" fmla="*/ 142155 h 1905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81988" h="1905076">
                <a:moveTo>
                  <a:pt x="317513" y="0"/>
                </a:moveTo>
                <a:lnTo>
                  <a:pt x="4464475" y="0"/>
                </a:lnTo>
                <a:cubicBezTo>
                  <a:pt x="4639833" y="0"/>
                  <a:pt x="4781988" y="142155"/>
                  <a:pt x="4781988" y="317513"/>
                </a:cubicBezTo>
                <a:lnTo>
                  <a:pt x="4781988" y="1587564"/>
                </a:lnTo>
                <a:cubicBezTo>
                  <a:pt x="4781988" y="1762921"/>
                  <a:pt x="4639833" y="1905076"/>
                  <a:pt x="4464475" y="1905076"/>
                </a:cubicBezTo>
                <a:lnTo>
                  <a:pt x="317513" y="1905076"/>
                </a:lnTo>
                <a:cubicBezTo>
                  <a:pt x="142155" y="1905076"/>
                  <a:pt x="0" y="1762921"/>
                  <a:pt x="0" y="1587564"/>
                </a:cubicBezTo>
                <a:lnTo>
                  <a:pt x="0" y="317513"/>
                </a:lnTo>
                <a:cubicBezTo>
                  <a:pt x="0" y="142155"/>
                  <a:pt x="142155" y="0"/>
                  <a:pt x="317513" y="0"/>
                </a:cubicBezTo>
                <a:close/>
              </a:path>
            </a:pathLst>
          </a:custGeom>
          <a:solidFill>
            <a:srgbClr val="73DAE6">
              <a:alpha val="100000"/>
            </a:srgbClr>
          </a:solidFill>
          <a:ln w="47625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9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    使用</a:t>
            </a:r>
            <a:r>
              <a:rPr lang="zh-CN" altLang="en-US" sz="2999" b="1" i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动滑轮可以省力</a:t>
            </a:r>
            <a:r>
              <a:rPr lang="zh-CN" altLang="en-US" sz="29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，但不改变力的方向，而且费距离。</a:t>
            </a:r>
          </a:p>
        </p:txBody>
      </p:sp>
      <p:pic>
        <p:nvPicPr>
          <p:cNvPr id="11" name="视频2">
            <a:hlinkClick r:id="" action="ppaction://media"/>
            <a:extLst>
              <a:ext uri="{FF2B5EF4-FFF2-40B4-BE49-F238E27FC236}">
                <a16:creationId xmlns:a16="http://schemas.microsoft.com/office/drawing/2014/main" id="{1F03D79B-8B87-F52B-D47B-B6FAC4D8C48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6649" y="1678810"/>
            <a:ext cx="5190744" cy="2941244"/>
          </a:xfrm>
          <a:prstGeom prst="rect">
            <a:avLst/>
          </a:prstGeom>
        </p:spPr>
      </p:pic>
      <p:sp>
        <p:nvSpPr>
          <p:cNvPr id="12" name="文本1"/>
          <p:cNvSpPr txBox="1"/>
          <p:nvPr/>
        </p:nvSpPr>
        <p:spPr>
          <a:xfrm>
            <a:off x="691906" y="962673"/>
            <a:ext cx="6118222" cy="5884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600" b="1" i="0">
                <a:solidFill>
                  <a:srgbClr val="226E4B">
                    <a:alpha val="100000"/>
                  </a:srgbClr>
                </a:solidFill>
                <a:latin typeface="微软雅黑"/>
                <a:ea typeface="微软雅黑"/>
              </a:rPr>
              <a:t>演示实验：</a:t>
            </a:r>
            <a:r>
              <a:rPr lang="zh-CN" altLang="en-US" sz="2600" b="1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研究定滑轮和动滑轮的特点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5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042" y="1505083"/>
            <a:ext cx="2757954" cy="4887516"/>
          </a:xfrm>
          <a:prstGeom prst="rect">
            <a:avLst/>
          </a:prstGeom>
        </p:spPr>
      </p:pic>
      <p:sp>
        <p:nvSpPr>
          <p:cNvPr id="3" name="形状1"/>
          <p:cNvSpPr txBox="1"/>
          <p:nvPr/>
        </p:nvSpPr>
        <p:spPr>
          <a:xfrm>
            <a:off x="5288" y="6392969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4" name="组合1"/>
          <p:cNvGrpSpPr/>
          <p:nvPr/>
        </p:nvGrpSpPr>
        <p:grpSpPr>
          <a:xfrm>
            <a:off x="0" y="0"/>
            <a:ext cx="12192724" cy="957891"/>
            <a:chOff x="0" y="0"/>
            <a:chExt cx="12192724" cy="957891"/>
          </a:xfrm>
        </p:grpSpPr>
        <p:sp>
          <p:nvSpPr>
            <p:cNvPr id="5" name="形状5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6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7"/>
            <p:cNvSpPr txBox="1"/>
            <p:nvPr/>
          </p:nvSpPr>
          <p:spPr>
            <a:xfrm>
              <a:off x="706536" y="141389"/>
              <a:ext cx="3343761" cy="660949"/>
            </a:xfrm>
            <a:custGeom>
              <a:avLst/>
              <a:gdLst>
                <a:gd name="connsiteX0" fmla="*/ 110158 w 3343761"/>
                <a:gd name="connsiteY0" fmla="*/ 0 h 660949"/>
                <a:gd name="connsiteX1" fmla="*/ 3233603 w 3343761"/>
                <a:gd name="connsiteY1" fmla="*/ 0 h 660949"/>
                <a:gd name="connsiteX2" fmla="*/ 3294441 w 3343761"/>
                <a:gd name="connsiteY2" fmla="*/ 0 h 660949"/>
                <a:gd name="connsiteX3" fmla="*/ 3343761 w 3343761"/>
                <a:gd name="connsiteY3" fmla="*/ 550791 h 660949"/>
                <a:gd name="connsiteX4" fmla="*/ 3343761 w 3343761"/>
                <a:gd name="connsiteY4" fmla="*/ 611630 h 660949"/>
                <a:gd name="connsiteX5" fmla="*/ 110158 w 3343761"/>
                <a:gd name="connsiteY5" fmla="*/ 660949 h 660949"/>
                <a:gd name="connsiteX6" fmla="*/ 49320 w 3343761"/>
                <a:gd name="connsiteY6" fmla="*/ 660949 h 660949"/>
                <a:gd name="connsiteX7" fmla="*/ 0 w 3343761"/>
                <a:gd name="connsiteY7" fmla="*/ 110158 h 660949"/>
                <a:gd name="connsiteX8" fmla="*/ 0 w 33437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3761" h="660949">
                  <a:moveTo>
                    <a:pt x="110158" y="0"/>
                  </a:moveTo>
                  <a:lnTo>
                    <a:pt x="3233603" y="0"/>
                  </a:lnTo>
                  <a:cubicBezTo>
                    <a:pt x="3294441" y="0"/>
                    <a:pt x="3343761" y="49320"/>
                    <a:pt x="3343761" y="110158"/>
                  </a:cubicBezTo>
                  <a:lnTo>
                    <a:pt x="3343761" y="550791"/>
                  </a:lnTo>
                  <a:cubicBezTo>
                    <a:pt x="3343761" y="611630"/>
                    <a:pt x="3294441" y="660949"/>
                    <a:pt x="32336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定滑轮和动滑轮</a:t>
              </a:r>
            </a:p>
          </p:txBody>
        </p:sp>
        <p:sp>
          <p:nvSpPr>
            <p:cNvPr id="8" name="形状8"/>
            <p:cNvSpPr txBox="1"/>
            <p:nvPr/>
          </p:nvSpPr>
          <p:spPr>
            <a:xfrm>
              <a:off x="14287" y="14287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一</a:t>
              </a:r>
            </a:p>
          </p:txBody>
        </p:sp>
      </p:grpSp>
      <p:grpSp>
        <p:nvGrpSpPr>
          <p:cNvPr id="9" name="组合2"/>
          <p:cNvGrpSpPr/>
          <p:nvPr/>
        </p:nvGrpSpPr>
        <p:grpSpPr>
          <a:xfrm>
            <a:off x="2307145" y="1766030"/>
            <a:ext cx="733425" cy="1196975"/>
            <a:chOff x="0" y="0"/>
            <a:chExt cx="733425" cy="1196975"/>
          </a:xfrm>
        </p:grpSpPr>
        <p:sp>
          <p:nvSpPr>
            <p:cNvPr id="10" name="文本4"/>
            <p:cNvSpPr txBox="1"/>
            <p:nvPr/>
          </p:nvSpPr>
          <p:spPr>
            <a:xfrm>
              <a:off x="0" y="0"/>
              <a:ext cx="733425" cy="11969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7200"/>
                </a:lnSpc>
              </a:pPr>
              <a:r>
                <a:rPr lang="zh-CN" altLang="en-US" sz="6000" b="1" i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Times New Roman"/>
                </a:rPr>
                <a:t>.</a:t>
              </a:r>
              <a:r>
                <a:rPr lang="zh-CN" altLang="en-US" sz="2400" b="1" i="0">
                  <a:solidFill>
                    <a:srgbClr val="FF0000">
                      <a:alpha val="100000"/>
                    </a:srgbClr>
                  </a:solidFill>
                  <a:latin typeface="Times New Roman"/>
                  <a:ea typeface="Times New Roman"/>
                </a:rPr>
                <a:t>0</a:t>
              </a:r>
            </a:p>
          </p:txBody>
        </p:sp>
        <p:sp>
          <p:nvSpPr>
            <p:cNvPr id="11" name="形状9"/>
            <p:cNvSpPr txBox="1"/>
            <p:nvPr/>
          </p:nvSpPr>
          <p:spPr>
            <a:xfrm>
              <a:off x="99061" y="844868"/>
              <a:ext cx="152400" cy="228600"/>
            </a:xfrm>
            <a:prstGeom prst="triangle">
              <a:avLst>
                <a:gd name="adj" fmla="val 50000"/>
              </a:avLst>
            </a:prstGeom>
            <a:solidFill>
              <a:srgbClr val="FF0000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pic>
        <p:nvPicPr>
          <p:cNvPr id="12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06" y="1161974"/>
            <a:ext cx="3798875" cy="4446499"/>
          </a:xfrm>
          <a:prstGeom prst="rect">
            <a:avLst/>
          </a:prstGeom>
        </p:spPr>
      </p:pic>
      <p:sp>
        <p:nvSpPr>
          <p:cNvPr id="13" name="文本2"/>
          <p:cNvSpPr txBox="1"/>
          <p:nvPr/>
        </p:nvSpPr>
        <p:spPr>
          <a:xfrm>
            <a:off x="5913530" y="1088260"/>
            <a:ext cx="4386701" cy="125800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4100"/>
              </a:lnSpc>
            </a:pP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动力臂=阻力臂 </a:t>
            </a:r>
          </a:p>
          <a:p>
            <a:pPr marL="0" algn="ctr">
              <a:lnSpc>
                <a:spcPts val="4100"/>
              </a:lnSpc>
            </a:pP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l</a:t>
            </a:r>
            <a:r>
              <a:rPr lang="zh-CN" altLang="en-US" sz="2999" b="0" i="0" baseline="-25000">
                <a:solidFill>
                  <a:srgbClr val="00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1</a:t>
            </a: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=l</a:t>
            </a:r>
            <a:r>
              <a:rPr lang="zh-CN" altLang="en-US" sz="2999" b="0" i="0" baseline="-25000">
                <a:solidFill>
                  <a:srgbClr val="00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2</a:t>
            </a: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=r        </a:t>
            </a:r>
            <a:r>
              <a:rPr lang="zh-CN" altLang="en-US" sz="2999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2999" b="0" i="1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2999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=F</a:t>
            </a:r>
            <a:r>
              <a:rPr lang="zh-CN" altLang="en-US" sz="2999" b="0" i="1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</a:t>
            </a:r>
          </a:p>
        </p:txBody>
      </p:sp>
      <p:grpSp>
        <p:nvGrpSpPr>
          <p:cNvPr id="14" name="组合4"/>
          <p:cNvGrpSpPr/>
          <p:nvPr/>
        </p:nvGrpSpPr>
        <p:grpSpPr>
          <a:xfrm>
            <a:off x="2654567" y="2867294"/>
            <a:ext cx="2126592" cy="1786601"/>
            <a:chOff x="0" y="0"/>
            <a:chExt cx="2126592" cy="1786601"/>
          </a:xfrm>
        </p:grpSpPr>
        <p:sp>
          <p:nvSpPr>
            <p:cNvPr id="15" name="形状10"/>
            <p:cNvSpPr txBox="1"/>
            <p:nvPr/>
          </p:nvSpPr>
          <p:spPr>
            <a:xfrm rot="2004000">
              <a:off x="0" y="0"/>
              <a:ext cx="2030259" cy="68580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arrow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文本5"/>
            <p:cNvSpPr txBox="1"/>
            <p:nvPr/>
          </p:nvSpPr>
          <p:spPr>
            <a:xfrm rot="2004000">
              <a:off x="1611563" y="1138899"/>
              <a:ext cx="515029" cy="64770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F</a:t>
              </a:r>
            </a:p>
          </p:txBody>
        </p:sp>
      </p:grpSp>
      <p:sp>
        <p:nvSpPr>
          <p:cNvPr id="17" name="形状2"/>
          <p:cNvSpPr txBox="1"/>
          <p:nvPr/>
        </p:nvSpPr>
        <p:spPr>
          <a:xfrm flipV="1">
            <a:off x="2244166" y="2432341"/>
            <a:ext cx="800553" cy="722441"/>
          </a:xfrm>
          <a:prstGeom prst="line">
            <a:avLst/>
          </a:prstGeom>
          <a:solidFill>
            <a:srgbClr val="1A5CB3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  <a:headEnd type="arrow" w="sm" len="sm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18" name="组合5"/>
          <p:cNvGrpSpPr/>
          <p:nvPr/>
        </p:nvGrpSpPr>
        <p:grpSpPr>
          <a:xfrm>
            <a:off x="614296" y="1194892"/>
            <a:ext cx="4853492" cy="4469416"/>
            <a:chOff x="0" y="0"/>
            <a:chExt cx="4853492" cy="4469416"/>
          </a:xfrm>
        </p:grpSpPr>
        <p:sp>
          <p:nvSpPr>
            <p:cNvPr id="19" name="文本6"/>
            <p:cNvSpPr txBox="1"/>
            <p:nvPr/>
          </p:nvSpPr>
          <p:spPr>
            <a:xfrm>
              <a:off x="1835886" y="3599216"/>
              <a:ext cx="665310" cy="65216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2400" b="0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F</a:t>
              </a:r>
              <a:r>
                <a:rPr lang="zh-CN" altLang="en-US" sz="3192" b="0" i="0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</a:p>
          </p:txBody>
        </p:sp>
        <p:sp>
          <p:nvSpPr>
            <p:cNvPr id="20" name="文本7"/>
            <p:cNvSpPr txBox="1"/>
            <p:nvPr/>
          </p:nvSpPr>
          <p:spPr>
            <a:xfrm>
              <a:off x="3092564" y="1917861"/>
              <a:ext cx="665310" cy="65216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2400" b="0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F</a:t>
              </a:r>
              <a:r>
                <a:rPr lang="zh-CN" altLang="en-US" sz="3192" b="0" i="0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2</a:t>
              </a:r>
            </a:p>
          </p:txBody>
        </p:sp>
        <p:sp>
          <p:nvSpPr>
            <p:cNvPr id="21" name="文本8"/>
            <p:cNvSpPr txBox="1"/>
            <p:nvPr/>
          </p:nvSpPr>
          <p:spPr>
            <a:xfrm>
              <a:off x="3618150" y="905571"/>
              <a:ext cx="665310" cy="65216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2400" b="0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F</a:t>
              </a:r>
              <a:r>
                <a:rPr lang="zh-CN" altLang="en-US" sz="3192" b="0" i="0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3</a:t>
              </a:r>
            </a:p>
          </p:txBody>
        </p:sp>
        <p:pic>
          <p:nvPicPr>
            <p:cNvPr id="22" name="图片3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4853492" cy="4469416"/>
            </a:xfrm>
            <a:prstGeom prst="rect">
              <a:avLst/>
            </a:prstGeom>
          </p:spPr>
        </p:pic>
      </p:grpSp>
      <p:sp>
        <p:nvSpPr>
          <p:cNvPr id="23" name="形状3"/>
          <p:cNvSpPr txBox="1"/>
          <p:nvPr/>
        </p:nvSpPr>
        <p:spPr>
          <a:xfrm>
            <a:off x="4863970" y="3776434"/>
            <a:ext cx="6997932" cy="2204799"/>
          </a:xfrm>
          <a:custGeom>
            <a:avLst/>
            <a:gdLst>
              <a:gd name="connsiteX0" fmla="*/ 367467 w 6997932"/>
              <a:gd name="connsiteY0" fmla="*/ 0 h 2204799"/>
              <a:gd name="connsiteX1" fmla="*/ 6630465 w 6997932"/>
              <a:gd name="connsiteY1" fmla="*/ 0 h 2204799"/>
              <a:gd name="connsiteX2" fmla="*/ 6833411 w 6997932"/>
              <a:gd name="connsiteY2" fmla="*/ 0 h 2204799"/>
              <a:gd name="connsiteX3" fmla="*/ 6997932 w 6997932"/>
              <a:gd name="connsiteY3" fmla="*/ 1837333 h 2204799"/>
              <a:gd name="connsiteX4" fmla="*/ 6997931 w 6997932"/>
              <a:gd name="connsiteY4" fmla="*/ 1934791 h 2204799"/>
              <a:gd name="connsiteX5" fmla="*/ 6821389 w 6997932"/>
              <a:gd name="connsiteY5" fmla="*/ 2166084 h 2204799"/>
              <a:gd name="connsiteX6" fmla="*/ 367467 w 6997932"/>
              <a:gd name="connsiteY6" fmla="*/ 2204799 h 2204799"/>
              <a:gd name="connsiteX7" fmla="*/ 270008 w 6997932"/>
              <a:gd name="connsiteY7" fmla="*/ 2204799 h 2204799"/>
              <a:gd name="connsiteX8" fmla="*/ 38715 w 6997932"/>
              <a:gd name="connsiteY8" fmla="*/ 2028258 h 2204799"/>
              <a:gd name="connsiteX9" fmla="*/ 0 w 6997932"/>
              <a:gd name="connsiteY9" fmla="*/ 367467 h 2204799"/>
              <a:gd name="connsiteX10" fmla="*/ 0 w 6997932"/>
              <a:gd name="connsiteY10" fmla="*/ 164520 h 2204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97932" h="2204799">
                <a:moveTo>
                  <a:pt x="367467" y="0"/>
                </a:moveTo>
                <a:lnTo>
                  <a:pt x="6630465" y="0"/>
                </a:lnTo>
                <a:cubicBezTo>
                  <a:pt x="6833411" y="0"/>
                  <a:pt x="6997931" y="164520"/>
                  <a:pt x="6997932" y="367467"/>
                </a:cubicBezTo>
                <a:lnTo>
                  <a:pt x="6997932" y="1837333"/>
                </a:lnTo>
                <a:cubicBezTo>
                  <a:pt x="6997931" y="1934791"/>
                  <a:pt x="6959216" y="2028258"/>
                  <a:pt x="6890303" y="2097171"/>
                </a:cubicBezTo>
                <a:cubicBezTo>
                  <a:pt x="6821389" y="2166084"/>
                  <a:pt x="6727922" y="2204799"/>
                  <a:pt x="6630465" y="2204799"/>
                </a:cubicBezTo>
                <a:lnTo>
                  <a:pt x="367467" y="2204799"/>
                </a:lnTo>
                <a:cubicBezTo>
                  <a:pt x="270008" y="2204799"/>
                  <a:pt x="176542" y="2166084"/>
                  <a:pt x="107628" y="2097171"/>
                </a:cubicBezTo>
                <a:cubicBezTo>
                  <a:pt x="38715" y="2028258"/>
                  <a:pt x="0" y="1934791"/>
                  <a:pt x="0" y="1837333"/>
                </a:cubicBezTo>
                <a:lnTo>
                  <a:pt x="0" y="367467"/>
                </a:lnTo>
                <a:cubicBezTo>
                  <a:pt x="0" y="164520"/>
                  <a:pt x="164520" y="0"/>
                  <a:pt x="367467" y="0"/>
                </a:cubicBezTo>
                <a:close/>
              </a:path>
            </a:pathLst>
          </a:custGeom>
          <a:solidFill>
            <a:srgbClr val="1A5CB3">
              <a:alpha val="100000"/>
            </a:srgbClr>
          </a:solidFill>
          <a:ln w="28575">
            <a:solidFill>
              <a:srgbClr val="AA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>
              <a:lnSpc>
                <a:spcPts val="3300"/>
              </a:lnSpc>
            </a:pPr>
            <a:r>
              <a:rPr lang="zh-CN" altLang="en-US" sz="2799" b="1" i="0">
                <a:solidFill>
                  <a:srgbClr val="FFEE00">
                    <a:alpha val="100000"/>
                  </a:srgbClr>
                </a:solidFill>
                <a:latin typeface="宋体"/>
                <a:ea typeface="宋体"/>
              </a:rPr>
              <a:t>使用定滑轮时，各个方向拉力大小相等</a:t>
            </a:r>
            <a:endParaRPr lang="zh-CN" altLang="en-US" sz="3200" b="1" i="0">
              <a:solidFill>
                <a:srgbClr val="FFEE00">
                  <a:alpha val="100000"/>
                </a:srgbClr>
              </a:solidFill>
              <a:latin typeface="Arial"/>
              <a:ea typeface="Arial"/>
            </a:endParaRPr>
          </a:p>
          <a:p>
            <a:pPr marL="0" algn="l">
              <a:lnSpc>
                <a:spcPts val="7200"/>
              </a:lnSpc>
            </a:pPr>
            <a:r>
              <a:rPr lang="zh-CN" altLang="en-US" sz="3200" b="1" i="0">
                <a:solidFill>
                  <a:srgbClr val="FFEE00">
                    <a:alpha val="100000"/>
                  </a:srgbClr>
                </a:solidFill>
                <a:latin typeface="Arial"/>
                <a:ea typeface="Arial"/>
              </a:rPr>
              <a:t>F =  G    、  S =  h    、 </a:t>
            </a:r>
            <a:r>
              <a:rPr lang="zh-CN" altLang="en-US" sz="6000" b="1" i="0">
                <a:solidFill>
                  <a:srgbClr val="FFEE00">
                    <a:alpha val="100000"/>
                  </a:srgbClr>
                </a:solidFill>
                <a:latin typeface="Arial"/>
                <a:ea typeface="Arial"/>
              </a:rPr>
              <a:t> </a:t>
            </a:r>
            <a:r>
              <a:rPr lang="zh-CN" altLang="en-US" sz="6000" b="1" i="0">
                <a:solidFill>
                  <a:srgbClr val="FFEE00">
                    <a:alpha val="100000"/>
                  </a:srgbClr>
                </a:solidFill>
                <a:latin typeface="Gabriola"/>
                <a:ea typeface="Gabriola"/>
              </a:rPr>
              <a:t>v</a:t>
            </a:r>
            <a:r>
              <a:rPr lang="zh-CN" altLang="en-US" sz="4256" b="1" i="0" baseline="-25000">
                <a:solidFill>
                  <a:srgbClr val="FFEE00">
                    <a:alpha val="100000"/>
                  </a:srgbClr>
                </a:solidFill>
                <a:latin typeface="黑体"/>
                <a:ea typeface="黑体"/>
              </a:rPr>
              <a:t>绳</a:t>
            </a:r>
            <a:r>
              <a:rPr lang="zh-CN" altLang="en-US" sz="4256" b="1" i="0" baseline="-25000">
                <a:solidFill>
                  <a:srgbClr val="FFEE00">
                    <a:alpha val="100000"/>
                  </a:srgbClr>
                </a:solidFill>
                <a:latin typeface="Arial"/>
                <a:ea typeface="Arial"/>
              </a:rPr>
              <a:t> </a:t>
            </a:r>
            <a:r>
              <a:rPr lang="zh-CN" altLang="en-US" sz="3200" b="1" i="0">
                <a:solidFill>
                  <a:srgbClr val="FFEE00">
                    <a:alpha val="100000"/>
                  </a:srgbClr>
                </a:solidFill>
                <a:latin typeface="Arial"/>
                <a:ea typeface="Arial"/>
              </a:rPr>
              <a:t>= </a:t>
            </a:r>
            <a:r>
              <a:rPr lang="zh-CN" altLang="en-US" sz="5400" b="1" i="0">
                <a:solidFill>
                  <a:srgbClr val="FFEE00">
                    <a:alpha val="100000"/>
                  </a:srgbClr>
                </a:solidFill>
                <a:latin typeface="Gabriola"/>
                <a:ea typeface="Gabriola"/>
              </a:rPr>
              <a:t>v</a:t>
            </a:r>
            <a:r>
              <a:rPr lang="zh-CN" altLang="en-US" sz="4256" b="1" i="0" baseline="-25000">
                <a:solidFill>
                  <a:srgbClr val="FFEE00">
                    <a:alpha val="100000"/>
                  </a:srgbClr>
                </a:solidFill>
                <a:latin typeface="黑体"/>
                <a:ea typeface="黑体"/>
              </a:rPr>
              <a:t>物</a:t>
            </a:r>
          </a:p>
        </p:txBody>
      </p:sp>
      <p:sp>
        <p:nvSpPr>
          <p:cNvPr id="24" name="形状4"/>
          <p:cNvSpPr txBox="1"/>
          <p:nvPr/>
        </p:nvSpPr>
        <p:spPr>
          <a:xfrm>
            <a:off x="5481276" y="2772880"/>
            <a:ext cx="5438775" cy="736397"/>
          </a:xfrm>
          <a:custGeom>
            <a:avLst/>
            <a:gdLst>
              <a:gd name="connsiteX0" fmla="*/ 122733 w 5438775"/>
              <a:gd name="connsiteY0" fmla="*/ 0 h 736397"/>
              <a:gd name="connsiteX1" fmla="*/ 5316042 w 5438775"/>
              <a:gd name="connsiteY1" fmla="*/ 0 h 736397"/>
              <a:gd name="connsiteX2" fmla="*/ 5383826 w 5438775"/>
              <a:gd name="connsiteY2" fmla="*/ 0 h 736397"/>
              <a:gd name="connsiteX3" fmla="*/ 5438775 w 5438775"/>
              <a:gd name="connsiteY3" fmla="*/ 613664 h 736397"/>
              <a:gd name="connsiteX4" fmla="*/ 5438775 w 5438775"/>
              <a:gd name="connsiteY4" fmla="*/ 681447 h 736397"/>
              <a:gd name="connsiteX5" fmla="*/ 122733 w 5438775"/>
              <a:gd name="connsiteY5" fmla="*/ 736397 h 736397"/>
              <a:gd name="connsiteX6" fmla="*/ 54949 w 5438775"/>
              <a:gd name="connsiteY6" fmla="*/ 736397 h 736397"/>
              <a:gd name="connsiteX7" fmla="*/ 0 w 5438775"/>
              <a:gd name="connsiteY7" fmla="*/ 122733 h 736397"/>
              <a:gd name="connsiteX8" fmla="*/ 0 w 5438775"/>
              <a:gd name="connsiteY8" fmla="*/ 54949 h 736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8775" h="736397">
                <a:moveTo>
                  <a:pt x="122733" y="0"/>
                </a:moveTo>
                <a:lnTo>
                  <a:pt x="5316042" y="0"/>
                </a:lnTo>
                <a:cubicBezTo>
                  <a:pt x="5383826" y="0"/>
                  <a:pt x="5438775" y="54949"/>
                  <a:pt x="5438775" y="122733"/>
                </a:cubicBezTo>
                <a:lnTo>
                  <a:pt x="5438775" y="613664"/>
                </a:lnTo>
                <a:cubicBezTo>
                  <a:pt x="5438775" y="681447"/>
                  <a:pt x="5383826" y="736397"/>
                  <a:pt x="5316042" y="736397"/>
                </a:cubicBezTo>
                <a:lnTo>
                  <a:pt x="122733" y="736397"/>
                </a:lnTo>
                <a:cubicBezTo>
                  <a:pt x="54949" y="736397"/>
                  <a:pt x="0" y="681448"/>
                  <a:pt x="0" y="613664"/>
                </a:cubicBezTo>
                <a:lnTo>
                  <a:pt x="0" y="122733"/>
                </a:lnTo>
                <a:cubicBezTo>
                  <a:pt x="0" y="54949"/>
                  <a:pt x="54949" y="0"/>
                  <a:pt x="122733" y="0"/>
                </a:cubicBezTo>
                <a:close/>
              </a:path>
            </a:pathLst>
          </a:custGeom>
          <a:solidFill>
            <a:srgbClr val="79AEF3">
              <a:alpha val="100000"/>
            </a:srgbClr>
          </a:solidFill>
          <a:ln w="28575">
            <a:solidFill>
              <a:srgbClr val="4FC77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999" b="1" i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定滑轮的实质</a:t>
            </a:r>
            <a:r>
              <a:rPr lang="zh-CN" altLang="en-US" sz="3199" b="1" i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是一个等臂杠杆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5288" y="6392969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192724" cy="957891"/>
            <a:chOff x="0" y="0"/>
            <a:chExt cx="12192724" cy="957891"/>
          </a:xfrm>
        </p:grpSpPr>
        <p:sp>
          <p:nvSpPr>
            <p:cNvPr id="4" name="形状7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8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9"/>
            <p:cNvSpPr txBox="1"/>
            <p:nvPr/>
          </p:nvSpPr>
          <p:spPr>
            <a:xfrm>
              <a:off x="989562" y="180861"/>
              <a:ext cx="3343761" cy="660949"/>
            </a:xfrm>
            <a:custGeom>
              <a:avLst/>
              <a:gdLst>
                <a:gd name="connsiteX0" fmla="*/ 110158 w 3343761"/>
                <a:gd name="connsiteY0" fmla="*/ 0 h 660949"/>
                <a:gd name="connsiteX1" fmla="*/ 3233603 w 3343761"/>
                <a:gd name="connsiteY1" fmla="*/ 0 h 660949"/>
                <a:gd name="connsiteX2" fmla="*/ 3294441 w 3343761"/>
                <a:gd name="connsiteY2" fmla="*/ 0 h 660949"/>
                <a:gd name="connsiteX3" fmla="*/ 3343761 w 3343761"/>
                <a:gd name="connsiteY3" fmla="*/ 550791 h 660949"/>
                <a:gd name="connsiteX4" fmla="*/ 3343761 w 3343761"/>
                <a:gd name="connsiteY4" fmla="*/ 611630 h 660949"/>
                <a:gd name="connsiteX5" fmla="*/ 110158 w 3343761"/>
                <a:gd name="connsiteY5" fmla="*/ 660949 h 660949"/>
                <a:gd name="connsiteX6" fmla="*/ 49320 w 3343761"/>
                <a:gd name="connsiteY6" fmla="*/ 660949 h 660949"/>
                <a:gd name="connsiteX7" fmla="*/ 0 w 3343761"/>
                <a:gd name="connsiteY7" fmla="*/ 110158 h 660949"/>
                <a:gd name="connsiteX8" fmla="*/ 0 w 33437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3761" h="660949">
                  <a:moveTo>
                    <a:pt x="110158" y="0"/>
                  </a:moveTo>
                  <a:lnTo>
                    <a:pt x="3233603" y="0"/>
                  </a:lnTo>
                  <a:cubicBezTo>
                    <a:pt x="3294441" y="0"/>
                    <a:pt x="3343761" y="49320"/>
                    <a:pt x="3343761" y="110158"/>
                  </a:cubicBezTo>
                  <a:lnTo>
                    <a:pt x="3343761" y="550791"/>
                  </a:lnTo>
                  <a:cubicBezTo>
                    <a:pt x="3343761" y="611630"/>
                    <a:pt x="3294441" y="660949"/>
                    <a:pt x="32336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定滑轮和动滑轮</a:t>
              </a:r>
            </a:p>
          </p:txBody>
        </p:sp>
        <p:sp>
          <p:nvSpPr>
            <p:cNvPr id="7" name="形状10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一</a:t>
              </a:r>
            </a:p>
          </p:txBody>
        </p:sp>
      </p:grpSp>
      <p:pic>
        <p:nvPicPr>
          <p:cNvPr id="8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874" r="31000" b="15000"/>
          <a:stretch>
            <a:fillRect/>
          </a:stretch>
        </p:blipFill>
        <p:spPr>
          <a:xfrm>
            <a:off x="1855660" y="1466374"/>
            <a:ext cx="2446249" cy="4192323"/>
          </a:xfrm>
          <a:prstGeom prst="rect">
            <a:avLst/>
          </a:prstGeom>
        </p:spPr>
      </p:pic>
      <p:sp>
        <p:nvSpPr>
          <p:cNvPr id="9" name="文本1"/>
          <p:cNvSpPr txBox="1"/>
          <p:nvPr/>
        </p:nvSpPr>
        <p:spPr>
          <a:xfrm>
            <a:off x="1716157" y="3854720"/>
            <a:ext cx="809625" cy="83185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600" b="1" i="0">
                <a:solidFill>
                  <a:srgbClr val="FF0000">
                    <a:alpha val="100000"/>
                  </a:srgbClr>
                </a:solidFill>
                <a:effectLst>
                  <a:outerShdw blurRad="38100" dist="38100" dir="2700000" rotWithShape="0">
                    <a:srgbClr val="C0C0C0">
                      <a:alpha val="100000"/>
                    </a:srgbClr>
                  </a:outerShdw>
                </a:effectLst>
                <a:latin typeface="Times New Roman"/>
                <a:ea typeface="Times New Roman"/>
              </a:rPr>
              <a:t>O</a:t>
            </a:r>
          </a:p>
        </p:txBody>
      </p:sp>
      <p:sp>
        <p:nvSpPr>
          <p:cNvPr id="10" name="文本2"/>
          <p:cNvSpPr txBox="1"/>
          <p:nvPr/>
        </p:nvSpPr>
        <p:spPr>
          <a:xfrm>
            <a:off x="1985753" y="2990745"/>
            <a:ext cx="707517" cy="212852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14400"/>
              </a:lnSpc>
            </a:pPr>
            <a:r>
              <a:rPr lang="zh-CN" altLang="en-US" sz="12000" b="0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·</a:t>
            </a:r>
          </a:p>
        </p:txBody>
      </p:sp>
      <p:grpSp>
        <p:nvGrpSpPr>
          <p:cNvPr id="11" name="组合2"/>
          <p:cNvGrpSpPr/>
          <p:nvPr/>
        </p:nvGrpSpPr>
        <p:grpSpPr>
          <a:xfrm>
            <a:off x="3806039" y="1808874"/>
            <a:ext cx="673311" cy="2196065"/>
            <a:chOff x="0" y="0"/>
            <a:chExt cx="673311" cy="2196065"/>
          </a:xfrm>
        </p:grpSpPr>
        <p:sp>
          <p:nvSpPr>
            <p:cNvPr id="12" name="形状11"/>
            <p:cNvSpPr txBox="1"/>
            <p:nvPr/>
          </p:nvSpPr>
          <p:spPr>
            <a:xfrm>
              <a:off x="0" y="113769"/>
              <a:ext cx="1191" cy="2082296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66675">
              <a:solidFill>
                <a:srgbClr val="3B00FF">
                  <a:alpha val="100000"/>
                </a:srgbClr>
              </a:solidFill>
              <a:prstDash val="solid"/>
              <a:headEnd type="triangl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文本5"/>
            <p:cNvSpPr txBox="1"/>
            <p:nvPr/>
          </p:nvSpPr>
          <p:spPr>
            <a:xfrm>
              <a:off x="205697" y="0"/>
              <a:ext cx="467614" cy="59610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799" b="1" i="0">
                  <a:solidFill>
                    <a:srgbClr val="3B00FF">
                      <a:alpha val="100000"/>
                    </a:srgbClr>
                  </a:solidFill>
                  <a:latin typeface="宋体"/>
                  <a:ea typeface="宋体"/>
                </a:rPr>
                <a:t>F</a:t>
              </a:r>
              <a:r>
                <a:rPr lang="zh-CN" altLang="en-US" sz="2799" b="1" i="0" baseline="-25000">
                  <a:solidFill>
                    <a:srgbClr val="3B00FF">
                      <a:alpha val="100000"/>
                    </a:srgbClr>
                  </a:solidFill>
                  <a:latin typeface="宋体"/>
                  <a:ea typeface="宋体"/>
                </a:rPr>
                <a:t>1</a:t>
              </a:r>
            </a:p>
          </p:txBody>
        </p:sp>
      </p:grpSp>
      <p:grpSp>
        <p:nvGrpSpPr>
          <p:cNvPr id="14" name="组合3"/>
          <p:cNvGrpSpPr/>
          <p:nvPr/>
        </p:nvGrpSpPr>
        <p:grpSpPr>
          <a:xfrm>
            <a:off x="2378972" y="2954350"/>
            <a:ext cx="1377998" cy="1068577"/>
            <a:chOff x="0" y="0"/>
            <a:chExt cx="1377998" cy="1068577"/>
          </a:xfrm>
        </p:grpSpPr>
        <p:sp>
          <p:nvSpPr>
            <p:cNvPr id="15" name="文本6"/>
            <p:cNvSpPr txBox="1"/>
            <p:nvPr/>
          </p:nvSpPr>
          <p:spPr>
            <a:xfrm>
              <a:off x="474785" y="0"/>
              <a:ext cx="885825" cy="76993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1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effectLst>
                    <a:outerShdw blurRad="38100" dist="38100" dir="2700000" rotWithShape="0">
                      <a:srgbClr val="C0C0C0">
                        <a:alpha val="100000"/>
                      </a:srgbClr>
                    </a:outerShdw>
                  </a:effectLst>
                  <a:latin typeface="Times New Roman"/>
                  <a:ea typeface="Times New Roman"/>
                </a:rPr>
                <a:t>L</a:t>
              </a:r>
              <a:r>
                <a:rPr lang="zh-CN" altLang="en-US" sz="4256" b="1" i="0" baseline="-25000">
                  <a:solidFill>
                    <a:srgbClr val="3B00FF">
                      <a:alpha val="100000"/>
                    </a:srgbClr>
                  </a:solidFill>
                  <a:effectLst>
                    <a:outerShdw blurRad="38100" dist="38100" dir="2700000" rotWithShape="0">
                      <a:srgbClr val="C0C0C0">
                        <a:alpha val="100000"/>
                      </a:srgbClr>
                    </a:outerShdw>
                  </a:effectLst>
                  <a:latin typeface="Times New Roman"/>
                  <a:ea typeface="Times New Roman"/>
                </a:rPr>
                <a:t>1</a:t>
              </a:r>
            </a:p>
          </p:txBody>
        </p:sp>
        <p:sp>
          <p:nvSpPr>
            <p:cNvPr id="16" name="形状12"/>
            <p:cNvSpPr txBox="1"/>
            <p:nvPr/>
          </p:nvSpPr>
          <p:spPr>
            <a:xfrm>
              <a:off x="0" y="1049527"/>
              <a:ext cx="1377998" cy="19050"/>
            </a:xfrm>
            <a:prstGeom prst="line">
              <a:avLst/>
            </a:prstGeom>
            <a:solidFill>
              <a:srgbClr val="1A5CB3">
                <a:alpha val="100000"/>
              </a:srgbClr>
            </a:solidFill>
            <a:ln w="47625">
              <a:solidFill>
                <a:srgbClr val="3B00FF">
                  <a:alpha val="100000"/>
                </a:srgbClr>
              </a:solidFill>
              <a:prstDash val="solid"/>
              <a:headEnd type="arrow" w="sm" len="sm"/>
              <a:tailEnd type="arrow" w="sm" len="sm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17" name="组合4"/>
          <p:cNvGrpSpPr/>
          <p:nvPr/>
        </p:nvGrpSpPr>
        <p:grpSpPr>
          <a:xfrm>
            <a:off x="2273305" y="4051457"/>
            <a:ext cx="962025" cy="1285726"/>
            <a:chOff x="0" y="0"/>
            <a:chExt cx="962025" cy="1285726"/>
          </a:xfrm>
        </p:grpSpPr>
        <p:sp>
          <p:nvSpPr>
            <p:cNvPr id="18" name="文本7"/>
            <p:cNvSpPr txBox="1"/>
            <p:nvPr/>
          </p:nvSpPr>
          <p:spPr>
            <a:xfrm>
              <a:off x="0" y="515789"/>
              <a:ext cx="962025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100"/>
                </a:lnSpc>
              </a:pPr>
              <a:r>
                <a:rPr lang="zh-CN" altLang="en-US" sz="3200" b="1" i="0">
                  <a:solidFill>
                    <a:srgbClr val="FF0000">
                      <a:alpha val="100000"/>
                    </a:srgbClr>
                  </a:solidFill>
                  <a:effectLst>
                    <a:outerShdw blurRad="38100" dist="38100" dir="2700000" rotWithShape="0">
                      <a:srgbClr val="C0C0C0">
                        <a:alpha val="100000"/>
                      </a:srgbClr>
                    </a:outerShdw>
                  </a:effectLst>
                  <a:latin typeface="Times New Roman"/>
                  <a:ea typeface="Times New Roman"/>
                </a:rPr>
                <a:t>L</a:t>
              </a:r>
              <a:r>
                <a:rPr lang="zh-CN" altLang="en-US" sz="4256" b="1" i="0" baseline="-25000">
                  <a:solidFill>
                    <a:srgbClr val="FF0000">
                      <a:alpha val="100000"/>
                    </a:srgbClr>
                  </a:solidFill>
                  <a:effectLst>
                    <a:outerShdw blurRad="38100" dist="38100" dir="2700000" rotWithShape="0">
                      <a:srgbClr val="C0C0C0">
                        <a:alpha val="100000"/>
                      </a:srgbClr>
                    </a:outerShdw>
                  </a:effectLst>
                  <a:latin typeface="Times New Roman"/>
                  <a:ea typeface="Times New Roman"/>
                </a:rPr>
                <a:t>2</a:t>
              </a:r>
            </a:p>
          </p:txBody>
        </p:sp>
        <p:sp>
          <p:nvSpPr>
            <p:cNvPr id="19" name="形状13"/>
            <p:cNvSpPr txBox="1"/>
            <p:nvPr/>
          </p:nvSpPr>
          <p:spPr>
            <a:xfrm flipV="1">
              <a:off x="49166" y="0"/>
              <a:ext cx="761613" cy="1191"/>
            </a:xfrm>
            <a:prstGeom prst="line">
              <a:avLst/>
            </a:prstGeom>
            <a:solidFill>
              <a:srgbClr val="1A5CB3">
                <a:alpha val="100000"/>
              </a:srgbClr>
            </a:solidFill>
            <a:ln w="47625">
              <a:solidFill>
                <a:srgbClr val="FF0000">
                  <a:alpha val="100000"/>
                </a:srgbClr>
              </a:solidFill>
              <a:prstDash val="solid"/>
              <a:headEnd type="arrow" w="sm" len="sm"/>
              <a:tailEnd type="arrow" w="sm" len="sm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20" name="组合5"/>
          <p:cNvGrpSpPr/>
          <p:nvPr/>
        </p:nvGrpSpPr>
        <p:grpSpPr>
          <a:xfrm>
            <a:off x="3078523" y="4004300"/>
            <a:ext cx="972212" cy="1707369"/>
            <a:chOff x="0" y="0"/>
            <a:chExt cx="972212" cy="1707369"/>
          </a:xfrm>
        </p:grpSpPr>
        <p:sp>
          <p:nvSpPr>
            <p:cNvPr id="21" name="形状14"/>
            <p:cNvSpPr txBox="1"/>
            <p:nvPr/>
          </p:nvSpPr>
          <p:spPr>
            <a:xfrm>
              <a:off x="0" y="0"/>
              <a:ext cx="1191" cy="1666322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2" name="文本8"/>
            <p:cNvSpPr txBox="1"/>
            <p:nvPr/>
          </p:nvSpPr>
          <p:spPr>
            <a:xfrm>
              <a:off x="10187" y="937432"/>
              <a:ext cx="962025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100"/>
                </a:lnSpc>
              </a:pPr>
              <a:r>
                <a:rPr lang="zh-CN" altLang="en-US" sz="3200" b="1" i="0">
                  <a:solidFill>
                    <a:srgbClr val="FF0000">
                      <a:alpha val="100000"/>
                    </a:srgbClr>
                  </a:solidFill>
                  <a:effectLst>
                    <a:outerShdw blurRad="38100" dist="38100" dir="2700000" rotWithShape="0">
                      <a:srgbClr val="C0C0C0">
                        <a:alpha val="100000"/>
                      </a:srgbClr>
                    </a:outerShdw>
                  </a:effectLst>
                  <a:latin typeface="Times New Roman"/>
                  <a:ea typeface="Times New Roman"/>
                </a:rPr>
                <a:t>F</a:t>
              </a:r>
              <a:r>
                <a:rPr lang="zh-CN" altLang="en-US" sz="4256" b="1" i="0" baseline="-25000">
                  <a:solidFill>
                    <a:srgbClr val="FF0000">
                      <a:alpha val="100000"/>
                    </a:srgbClr>
                  </a:solidFill>
                  <a:effectLst>
                    <a:outerShdw blurRad="38100" dist="38100" dir="2700000" rotWithShape="0">
                      <a:srgbClr val="C0C0C0">
                        <a:alpha val="100000"/>
                      </a:srgbClr>
                    </a:outerShdw>
                  </a:effectLst>
                  <a:latin typeface="Times New Roman"/>
                  <a:ea typeface="Times New Roman"/>
                </a:rPr>
                <a:t>2</a:t>
              </a:r>
            </a:p>
          </p:txBody>
        </p:sp>
      </p:grpSp>
      <p:grpSp>
        <p:nvGrpSpPr>
          <p:cNvPr id="23" name="组合6"/>
          <p:cNvGrpSpPr/>
          <p:nvPr/>
        </p:nvGrpSpPr>
        <p:grpSpPr>
          <a:xfrm>
            <a:off x="4601670" y="4083148"/>
            <a:ext cx="7112232" cy="2204799"/>
            <a:chOff x="0" y="0"/>
            <a:chExt cx="7112232" cy="2204799"/>
          </a:xfrm>
        </p:grpSpPr>
        <p:sp>
          <p:nvSpPr>
            <p:cNvPr id="24" name="形状15"/>
            <p:cNvSpPr txBox="1"/>
            <p:nvPr/>
          </p:nvSpPr>
          <p:spPr>
            <a:xfrm>
              <a:off x="0" y="0"/>
              <a:ext cx="7112232" cy="2204799"/>
            </a:xfrm>
            <a:custGeom>
              <a:avLst/>
              <a:gdLst>
                <a:gd name="connsiteX0" fmla="*/ 367467 w 7112232"/>
                <a:gd name="connsiteY0" fmla="*/ 0 h 2204799"/>
                <a:gd name="connsiteX1" fmla="*/ 6744765 w 7112232"/>
                <a:gd name="connsiteY1" fmla="*/ 0 h 2204799"/>
                <a:gd name="connsiteX2" fmla="*/ 6947711 w 7112232"/>
                <a:gd name="connsiteY2" fmla="*/ 0 h 2204799"/>
                <a:gd name="connsiteX3" fmla="*/ 7112232 w 7112232"/>
                <a:gd name="connsiteY3" fmla="*/ 1837333 h 2204799"/>
                <a:gd name="connsiteX4" fmla="*/ 7112231 w 7112232"/>
                <a:gd name="connsiteY4" fmla="*/ 1934791 h 2204799"/>
                <a:gd name="connsiteX5" fmla="*/ 6935689 w 7112232"/>
                <a:gd name="connsiteY5" fmla="*/ 2166084 h 2204799"/>
                <a:gd name="connsiteX6" fmla="*/ 367467 w 7112232"/>
                <a:gd name="connsiteY6" fmla="*/ 2204799 h 2204799"/>
                <a:gd name="connsiteX7" fmla="*/ 270008 w 7112232"/>
                <a:gd name="connsiteY7" fmla="*/ 2204799 h 2204799"/>
                <a:gd name="connsiteX8" fmla="*/ 38715 w 7112232"/>
                <a:gd name="connsiteY8" fmla="*/ 2028258 h 2204799"/>
                <a:gd name="connsiteX9" fmla="*/ 0 w 7112232"/>
                <a:gd name="connsiteY9" fmla="*/ 367467 h 2204799"/>
                <a:gd name="connsiteX10" fmla="*/ 0 w 7112232"/>
                <a:gd name="connsiteY10" fmla="*/ 164520 h 2204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112232" h="2204799">
                  <a:moveTo>
                    <a:pt x="367467" y="0"/>
                  </a:moveTo>
                  <a:lnTo>
                    <a:pt x="6744765" y="0"/>
                  </a:lnTo>
                  <a:cubicBezTo>
                    <a:pt x="6947711" y="0"/>
                    <a:pt x="7112231" y="164520"/>
                    <a:pt x="7112232" y="367467"/>
                  </a:cubicBezTo>
                  <a:lnTo>
                    <a:pt x="7112232" y="1837333"/>
                  </a:lnTo>
                  <a:cubicBezTo>
                    <a:pt x="7112231" y="1934791"/>
                    <a:pt x="7073516" y="2028258"/>
                    <a:pt x="7004603" y="2097171"/>
                  </a:cubicBezTo>
                  <a:cubicBezTo>
                    <a:pt x="6935689" y="2166084"/>
                    <a:pt x="6842222" y="2204799"/>
                    <a:pt x="6744765" y="2204799"/>
                  </a:cubicBezTo>
                  <a:lnTo>
                    <a:pt x="367467" y="2204799"/>
                  </a:lnTo>
                  <a:cubicBezTo>
                    <a:pt x="270008" y="2204799"/>
                    <a:pt x="176542" y="2166084"/>
                    <a:pt x="107628" y="2097171"/>
                  </a:cubicBezTo>
                  <a:cubicBezTo>
                    <a:pt x="38715" y="2028258"/>
                    <a:pt x="0" y="1934791"/>
                    <a:pt x="0" y="1837333"/>
                  </a:cubicBezTo>
                  <a:lnTo>
                    <a:pt x="0" y="367467"/>
                  </a:lnTo>
                  <a:cubicBezTo>
                    <a:pt x="0" y="164520"/>
                    <a:pt x="164520" y="0"/>
                    <a:pt x="367467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28575">
              <a:solidFill>
                <a:srgbClr val="AA00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799" b="1" i="0">
                  <a:solidFill>
                    <a:srgbClr val="FFEE00">
                      <a:alpha val="100000"/>
                    </a:srgbClr>
                  </a:solidFill>
                  <a:latin typeface="宋体"/>
                  <a:ea typeface="宋体"/>
                </a:rPr>
                <a:t>使用动滑轮时，只有竖直方向最省力</a:t>
              </a:r>
              <a:endParaRPr lang="zh-CN" altLang="en-US" sz="3200" b="1" i="0">
                <a:solidFill>
                  <a:srgbClr val="FFEE00">
                    <a:alpha val="100000"/>
                  </a:srgbClr>
                </a:solidFill>
                <a:latin typeface="Arial"/>
                <a:ea typeface="Arial"/>
              </a:endParaRPr>
            </a:p>
            <a:p>
              <a:pPr marL="0" algn="l">
                <a:lnSpc>
                  <a:spcPts val="10600"/>
                </a:lnSpc>
              </a:pPr>
              <a:r>
                <a:rPr lang="zh-CN" altLang="en-US" sz="3200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F =   （G</a:t>
              </a:r>
              <a:r>
                <a:rPr lang="zh-CN" altLang="en-US" sz="3200" b="1" i="0" baseline="-2500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物</a:t>
              </a:r>
              <a:r>
                <a:rPr lang="zh-CN" altLang="en-US" sz="3200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+G</a:t>
              </a:r>
              <a:r>
                <a:rPr lang="zh-CN" altLang="en-US" sz="3200" b="1" i="0" baseline="-2500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动</a:t>
              </a:r>
              <a:r>
                <a:rPr lang="zh-CN" altLang="en-US" sz="3200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r>
                <a:rPr lang="zh-CN" altLang="en-US" sz="2599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）、</a:t>
              </a:r>
              <a:r>
                <a:rPr lang="zh-CN" altLang="en-US" sz="3200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S = 2 h </a:t>
              </a:r>
              <a:r>
                <a:rPr lang="zh-CN" altLang="en-US" sz="2399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、</a:t>
              </a:r>
              <a:r>
                <a:rPr lang="zh-CN" altLang="en-US" sz="6000" b="1" i="0">
                  <a:solidFill>
                    <a:srgbClr val="FFEE00">
                      <a:alpha val="100000"/>
                    </a:srgbClr>
                  </a:solidFill>
                  <a:latin typeface="Gabriola"/>
                  <a:ea typeface="Gabriola"/>
                </a:rPr>
                <a:t>v</a:t>
              </a:r>
              <a:r>
                <a:rPr lang="zh-CN" altLang="en-US" sz="4256" b="1" i="0" baseline="-25000">
                  <a:solidFill>
                    <a:srgbClr val="FFEE00">
                      <a:alpha val="100000"/>
                    </a:srgbClr>
                  </a:solidFill>
                  <a:latin typeface="黑体"/>
                  <a:ea typeface="黑体"/>
                </a:rPr>
                <a:t>绳</a:t>
              </a:r>
              <a:r>
                <a:rPr lang="zh-CN" altLang="en-US" sz="4256" b="1" i="0" baseline="-2500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r>
                <a:rPr lang="zh-CN" altLang="en-US" sz="3200" b="1" i="0">
                  <a:solidFill>
                    <a:srgbClr val="FFEE00">
                      <a:alpha val="100000"/>
                    </a:srgbClr>
                  </a:solidFill>
                  <a:latin typeface="Arial"/>
                  <a:ea typeface="Arial"/>
                </a:rPr>
                <a:t>= 2</a:t>
              </a:r>
              <a:r>
                <a:rPr lang="zh-CN" altLang="en-US" sz="5400" b="1" i="0">
                  <a:solidFill>
                    <a:srgbClr val="FFEE00">
                      <a:alpha val="100000"/>
                    </a:srgbClr>
                  </a:solidFill>
                  <a:latin typeface="Gabriola"/>
                  <a:ea typeface="Gabriola"/>
                </a:rPr>
                <a:t>v</a:t>
              </a:r>
              <a:r>
                <a:rPr lang="zh-CN" altLang="en-US" sz="4256" b="1" i="0" baseline="-25000">
                  <a:solidFill>
                    <a:srgbClr val="FFEE00">
                      <a:alpha val="100000"/>
                    </a:srgbClr>
                  </a:solidFill>
                  <a:latin typeface="黑体"/>
                  <a:ea typeface="黑体"/>
                </a:rPr>
                <a:t>物</a:t>
              </a:r>
            </a:p>
          </p:txBody>
        </p:sp>
        <p:pic>
          <p:nvPicPr>
            <p:cNvPr id="25" name="公式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5967" y="828123"/>
              <a:ext cx="448142" cy="935507"/>
            </a:xfrm>
            <a:prstGeom prst="rect">
              <a:avLst/>
            </a:prstGeom>
          </p:spPr>
        </p:pic>
      </p:grpSp>
      <p:sp>
        <p:nvSpPr>
          <p:cNvPr id="26" name="形状3"/>
          <p:cNvSpPr txBox="1"/>
          <p:nvPr/>
        </p:nvSpPr>
        <p:spPr>
          <a:xfrm flipV="1">
            <a:off x="3813067" y="2427724"/>
            <a:ext cx="1102398" cy="1627350"/>
          </a:xfrm>
          <a:prstGeom prst="line">
            <a:avLst/>
          </a:prstGeom>
          <a:solidFill>
            <a:srgbClr val="1A5CB3">
              <a:alpha val="100000"/>
            </a:srgbClr>
          </a:solidFill>
          <a:ln w="47625">
            <a:solidFill>
              <a:srgbClr val="006EFF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7" name="形状4"/>
          <p:cNvSpPr txBox="1"/>
          <p:nvPr/>
        </p:nvSpPr>
        <p:spPr>
          <a:xfrm flipH="1">
            <a:off x="3490828" y="4041950"/>
            <a:ext cx="335364" cy="580867"/>
          </a:xfrm>
          <a:prstGeom prst="line">
            <a:avLst/>
          </a:prstGeom>
          <a:solidFill>
            <a:srgbClr val="1A5CB3">
              <a:alpha val="100000"/>
            </a:srgbClr>
          </a:solidFill>
          <a:ln w="47625">
            <a:solidFill>
              <a:srgbClr val="006EFF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  <a:endParaRPr/>
          </a:p>
        </p:txBody>
      </p:sp>
      <p:pic>
        <p:nvPicPr>
          <p:cNvPr id="28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378" y="1103700"/>
            <a:ext cx="2834383" cy="5143500"/>
          </a:xfrm>
          <a:prstGeom prst="rect">
            <a:avLst/>
          </a:prstGeom>
        </p:spPr>
      </p:pic>
      <p:sp>
        <p:nvSpPr>
          <p:cNvPr id="29" name="形状5"/>
          <p:cNvSpPr txBox="1"/>
          <p:nvPr/>
        </p:nvSpPr>
        <p:spPr>
          <a:xfrm>
            <a:off x="5270516" y="2801452"/>
            <a:ext cx="6086475" cy="1241222"/>
          </a:xfrm>
          <a:custGeom>
            <a:avLst/>
            <a:gdLst>
              <a:gd name="connsiteX0" fmla="*/ 206870 w 6086475"/>
              <a:gd name="connsiteY0" fmla="*/ 0 h 1241222"/>
              <a:gd name="connsiteX1" fmla="*/ 5879604 w 6086475"/>
              <a:gd name="connsiteY1" fmla="*/ 0 h 1241222"/>
              <a:gd name="connsiteX2" fmla="*/ 5934470 w 6086475"/>
              <a:gd name="connsiteY2" fmla="*/ 0 h 1241222"/>
              <a:gd name="connsiteX3" fmla="*/ 6064680 w 6086475"/>
              <a:gd name="connsiteY3" fmla="*/ 99387 h 1241222"/>
              <a:gd name="connsiteX4" fmla="*/ 6086475 w 6086475"/>
              <a:gd name="connsiteY4" fmla="*/ 1034351 h 1241222"/>
              <a:gd name="connsiteX5" fmla="*/ 6086475 w 6086475"/>
              <a:gd name="connsiteY5" fmla="*/ 1089217 h 1241222"/>
              <a:gd name="connsiteX6" fmla="*/ 5987088 w 6086475"/>
              <a:gd name="connsiteY6" fmla="*/ 1219427 h 1241222"/>
              <a:gd name="connsiteX7" fmla="*/ 206870 w 6086475"/>
              <a:gd name="connsiteY7" fmla="*/ 1241222 h 1241222"/>
              <a:gd name="connsiteX8" fmla="*/ 92619 w 6086475"/>
              <a:gd name="connsiteY8" fmla="*/ 1241222 h 1241222"/>
              <a:gd name="connsiteX9" fmla="*/ 0 w 6086475"/>
              <a:gd name="connsiteY9" fmla="*/ 206870 h 1241222"/>
              <a:gd name="connsiteX10" fmla="*/ 0 w 6086475"/>
              <a:gd name="connsiteY10" fmla="*/ 92619 h 124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86475" h="1241222">
                <a:moveTo>
                  <a:pt x="206870" y="0"/>
                </a:moveTo>
                <a:lnTo>
                  <a:pt x="5879604" y="0"/>
                </a:lnTo>
                <a:cubicBezTo>
                  <a:pt x="5934470" y="0"/>
                  <a:pt x="5987088" y="21795"/>
                  <a:pt x="6025884" y="60591"/>
                </a:cubicBezTo>
                <a:cubicBezTo>
                  <a:pt x="6064680" y="99387"/>
                  <a:pt x="6086475" y="152005"/>
                  <a:pt x="6086475" y="206870"/>
                </a:cubicBezTo>
                <a:lnTo>
                  <a:pt x="6086475" y="1034351"/>
                </a:lnTo>
                <a:cubicBezTo>
                  <a:pt x="6086475" y="1089217"/>
                  <a:pt x="6064680" y="1141835"/>
                  <a:pt x="6025884" y="1180631"/>
                </a:cubicBezTo>
                <a:cubicBezTo>
                  <a:pt x="5987088" y="1219427"/>
                  <a:pt x="5934470" y="1241222"/>
                  <a:pt x="5879604" y="1241222"/>
                </a:cubicBezTo>
                <a:lnTo>
                  <a:pt x="206870" y="1241222"/>
                </a:lnTo>
                <a:cubicBezTo>
                  <a:pt x="92619" y="1241222"/>
                  <a:pt x="0" y="1148603"/>
                  <a:pt x="0" y="1034351"/>
                </a:cubicBezTo>
                <a:lnTo>
                  <a:pt x="0" y="206870"/>
                </a:lnTo>
                <a:cubicBezTo>
                  <a:pt x="0" y="92619"/>
                  <a:pt x="92619" y="0"/>
                  <a:pt x="206870" y="0"/>
                </a:cubicBezTo>
                <a:close/>
              </a:path>
            </a:pathLst>
          </a:custGeom>
          <a:solidFill>
            <a:srgbClr val="79AEF3">
              <a:alpha val="100000"/>
            </a:srgbClr>
          </a:solidFill>
          <a:ln w="28575">
            <a:solidFill>
              <a:srgbClr val="4FC77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>
              <a:lnSpc>
                <a:spcPts val="3700"/>
              </a:lnSpc>
            </a:pP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楷体"/>
                <a:ea typeface="楷体"/>
              </a:rPr>
              <a:t>动滑轮的实质是动力臂为阻力臂2倍的省力杠杆。（省一半的力）</a:t>
            </a:r>
          </a:p>
        </p:txBody>
      </p:sp>
      <p:grpSp>
        <p:nvGrpSpPr>
          <p:cNvPr id="30" name="组合8"/>
          <p:cNvGrpSpPr/>
          <p:nvPr/>
        </p:nvGrpSpPr>
        <p:grpSpPr>
          <a:xfrm>
            <a:off x="5760530" y="971139"/>
            <a:ext cx="4386701" cy="1654978"/>
            <a:chOff x="0" y="0"/>
            <a:chExt cx="4386701" cy="1654978"/>
          </a:xfrm>
        </p:grpSpPr>
        <p:sp>
          <p:nvSpPr>
            <p:cNvPr id="31" name="文本4"/>
            <p:cNvSpPr txBox="1"/>
            <p:nvPr/>
          </p:nvSpPr>
          <p:spPr>
            <a:xfrm>
              <a:off x="0" y="0"/>
              <a:ext cx="4386701" cy="164205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41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动力臂是滑轮的直径   </a:t>
              </a:r>
            </a:p>
            <a:p>
              <a:pPr marL="0" algn="ctr">
                <a:lnSpc>
                  <a:spcPts val="41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阻力臂是滑轮的半径  </a:t>
              </a:r>
            </a:p>
            <a:p>
              <a:pPr marL="0" algn="ctr">
                <a:lnSpc>
                  <a:spcPts val="41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Bahnschrift Light Condensed"/>
                  <a:ea typeface="Bahnschrift Light Condensed"/>
                </a:rPr>
                <a:t>l</a:t>
              </a:r>
              <a:r>
                <a:rPr lang="zh-CN" altLang="en-US" sz="3724" b="0" i="0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=2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Bahnschrift Light Condensed"/>
                  <a:ea typeface="Bahnschrift Light Condensed"/>
                </a:rPr>
                <a:t>l</a:t>
              </a:r>
              <a:r>
                <a:rPr lang="zh-CN" altLang="en-US" sz="3724" b="0" i="0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2     </a:t>
              </a:r>
              <a:r>
                <a:rPr lang="zh-CN" altLang="en-US" sz="2800" b="0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F</a:t>
              </a:r>
              <a:r>
                <a:rPr lang="zh-CN" altLang="en-US" sz="3724" b="0" i="1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1</a:t>
              </a:r>
              <a:r>
                <a:rPr lang="zh-CN" altLang="en-US" sz="2800" b="0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=   F</a:t>
              </a:r>
              <a:r>
                <a:rPr lang="zh-CN" altLang="en-US" sz="3724" b="0" i="1" baseline="-25000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2</a:t>
              </a:r>
            </a:p>
          </p:txBody>
        </p:sp>
        <p:pic>
          <p:nvPicPr>
            <p:cNvPr id="32" name="公式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00889" y="982856"/>
              <a:ext cx="321974" cy="672122"/>
            </a:xfrm>
            <a:prstGeom prst="rect">
              <a:avLst/>
            </a:prstGeom>
          </p:spPr>
        </p:pic>
      </p:grpSp>
      <p:sp>
        <p:nvSpPr>
          <p:cNvPr id="33" name="形状6"/>
          <p:cNvSpPr txBox="1"/>
          <p:nvPr/>
        </p:nvSpPr>
        <p:spPr>
          <a:xfrm>
            <a:off x="2331595" y="4069882"/>
            <a:ext cx="1115522" cy="538075"/>
          </a:xfrm>
          <a:prstGeom prst="line">
            <a:avLst/>
          </a:prstGeom>
          <a:solidFill>
            <a:srgbClr val="79AEF3">
              <a:alpha val="100000"/>
            </a:srgbClr>
          </a:solidFill>
          <a:ln w="28575">
            <a:solidFill>
              <a:srgbClr val="166EE1">
                <a:alpha val="100000"/>
              </a:srgbClr>
            </a:solidFill>
            <a:prstDash val="solid"/>
            <a:headEnd type="arrow" w="sm" len="sm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5288" y="6392969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192724" cy="957891"/>
            <a:chOff x="0" y="0"/>
            <a:chExt cx="12192724" cy="957891"/>
          </a:xfrm>
        </p:grpSpPr>
        <p:sp>
          <p:nvSpPr>
            <p:cNvPr id="4" name="形状2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3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989562" y="180861"/>
              <a:ext cx="3343761" cy="660949"/>
            </a:xfrm>
            <a:custGeom>
              <a:avLst/>
              <a:gdLst>
                <a:gd name="connsiteX0" fmla="*/ 110158 w 3343761"/>
                <a:gd name="connsiteY0" fmla="*/ 0 h 660949"/>
                <a:gd name="connsiteX1" fmla="*/ 3233603 w 3343761"/>
                <a:gd name="connsiteY1" fmla="*/ 0 h 660949"/>
                <a:gd name="connsiteX2" fmla="*/ 3294441 w 3343761"/>
                <a:gd name="connsiteY2" fmla="*/ 0 h 660949"/>
                <a:gd name="connsiteX3" fmla="*/ 3343761 w 3343761"/>
                <a:gd name="connsiteY3" fmla="*/ 550791 h 660949"/>
                <a:gd name="connsiteX4" fmla="*/ 3343761 w 3343761"/>
                <a:gd name="connsiteY4" fmla="*/ 611630 h 660949"/>
                <a:gd name="connsiteX5" fmla="*/ 110158 w 3343761"/>
                <a:gd name="connsiteY5" fmla="*/ 660949 h 660949"/>
                <a:gd name="connsiteX6" fmla="*/ 49320 w 3343761"/>
                <a:gd name="connsiteY6" fmla="*/ 660949 h 660949"/>
                <a:gd name="connsiteX7" fmla="*/ 0 w 3343761"/>
                <a:gd name="connsiteY7" fmla="*/ 110158 h 660949"/>
                <a:gd name="connsiteX8" fmla="*/ 0 w 33437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3761" h="660949">
                  <a:moveTo>
                    <a:pt x="110158" y="0"/>
                  </a:moveTo>
                  <a:lnTo>
                    <a:pt x="3233603" y="0"/>
                  </a:lnTo>
                  <a:cubicBezTo>
                    <a:pt x="3294441" y="0"/>
                    <a:pt x="3343761" y="49320"/>
                    <a:pt x="3343761" y="110158"/>
                  </a:cubicBezTo>
                  <a:lnTo>
                    <a:pt x="3343761" y="550791"/>
                  </a:lnTo>
                  <a:cubicBezTo>
                    <a:pt x="3343761" y="611630"/>
                    <a:pt x="3294441" y="660949"/>
                    <a:pt x="32336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定滑轮和动滑轮</a:t>
              </a: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一</a:t>
              </a:r>
            </a:p>
          </p:txBody>
        </p:sp>
      </p:grpSp>
      <p:pic>
        <p:nvPicPr>
          <p:cNvPr id="8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6878" y="3420485"/>
            <a:ext cx="2142982" cy="2831268"/>
          </a:xfrm>
          <a:prstGeom prst="rect">
            <a:avLst/>
          </a:prstGeom>
        </p:spPr>
      </p:pic>
      <p:pic>
        <p:nvPicPr>
          <p:cNvPr id="9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83" y="3420628"/>
            <a:ext cx="2119627" cy="3053534"/>
          </a:xfrm>
          <a:prstGeom prst="rect">
            <a:avLst/>
          </a:prstGeom>
        </p:spPr>
      </p:pic>
      <p:graphicFrame>
        <p:nvGraphicFramePr>
          <p:cNvPr id="10" name="表格1">
            <a:extLst>
              <a:ext uri="{FF2B5EF4-FFF2-40B4-BE49-F238E27FC236}">
                <a16:creationId xmlns:a16="http://schemas.microsoft.com/office/drawing/2014/main" id="{62B2FBE6-5C8C-E811-489E-1440CA960B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567701"/>
              </p:ext>
            </p:extLst>
          </p:nvPr>
        </p:nvGraphicFramePr>
        <p:xfrm>
          <a:off x="2337511" y="1474003"/>
          <a:ext cx="7508240" cy="2596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945">
                  <a:extLst>
                    <a:ext uri="{9D8B030D-6E8A-4147-A177-3AD203B41FA5}">
                      <a16:colId xmlns:a16="http://schemas.microsoft.com/office/drawing/2014/main" val="2854172943"/>
                    </a:ext>
                  </a:extLst>
                </a:gridCol>
                <a:gridCol w="1643380">
                  <a:extLst>
                    <a:ext uri="{9D8B030D-6E8A-4147-A177-3AD203B41FA5}">
                      <a16:colId xmlns:a16="http://schemas.microsoft.com/office/drawing/2014/main" val="3540020581"/>
                    </a:ext>
                  </a:extLst>
                </a:gridCol>
                <a:gridCol w="2132330">
                  <a:extLst>
                    <a:ext uri="{9D8B030D-6E8A-4147-A177-3AD203B41FA5}">
                      <a16:colId xmlns:a16="http://schemas.microsoft.com/office/drawing/2014/main" val="804161420"/>
                    </a:ext>
                  </a:extLst>
                </a:gridCol>
                <a:gridCol w="2267585">
                  <a:extLst>
                    <a:ext uri="{9D8B030D-6E8A-4147-A177-3AD203B41FA5}">
                      <a16:colId xmlns:a16="http://schemas.microsoft.com/office/drawing/2014/main" val="446797840"/>
                    </a:ext>
                  </a:extLst>
                </a:gridCol>
              </a:tblGrid>
              <a:tr h="653415">
                <a:tc>
                  <a:txBody>
                    <a:bodyPr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399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/>
                          <a:ea typeface="楷体"/>
                        </a:rPr>
                        <a:t>机械名称</a:t>
                      </a: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399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/>
                          <a:ea typeface="楷体"/>
                        </a:rPr>
                        <a:t>定  义</a:t>
                      </a: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399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/>
                          <a:ea typeface="楷体"/>
                        </a:rPr>
                        <a:t>实  质</a:t>
                      </a: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399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/>
                          <a:ea typeface="楷体"/>
                        </a:rPr>
                        <a:t>特   点</a:t>
                      </a: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59C49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6305">
                <a:tc>
                  <a:txBody>
                    <a:bodyPr/>
                    <a:lstStyle/>
                    <a:p>
                      <a:pPr marL="0" algn="ctr">
                        <a:lnSpc>
                          <a:spcPts val="2800"/>
                        </a:lnSpc>
                      </a:pPr>
                      <a:r>
                        <a:rPr lang="zh-CN" altLang="en-US" sz="2699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/>
                          <a:ea typeface="楷体"/>
                        </a:rPr>
                        <a:t>定滑轮</a:t>
                      </a: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l"/>
                      <a:endParaRPr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l"/>
                      <a:endParaRPr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l"/>
                      <a:endParaRPr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795">
                <a:tc>
                  <a:txBody>
                    <a:bodyPr/>
                    <a:lstStyle/>
                    <a:p>
                      <a:pPr marL="0" algn="ctr">
                        <a:lnSpc>
                          <a:spcPts val="2800"/>
                        </a:lnSpc>
                      </a:pPr>
                      <a:r>
                        <a:rPr lang="zh-CN" altLang="en-US" sz="2699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楷体"/>
                          <a:ea typeface="楷体"/>
                        </a:rPr>
                        <a:t>动滑轮</a:t>
                      </a:r>
                    </a:p>
                  </a:txBody>
                  <a:tcPr anchor="ctr"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l"/>
                      <a:endParaRPr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l"/>
                      <a:endParaRPr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tc>
                  <a:txBody>
                    <a:bodyPr/>
                    <a:lstStyle/>
                    <a:p>
                      <a:pPr marL="0" algn="l"/>
                      <a:endParaRPr/>
                    </a:p>
                  </a:txBody>
                  <a:tcPr>
                    <a:lnL w="9525" cap="flat">
                      <a:solidFill>
                        <a:srgbClr val="0000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0000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0000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000000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  <a:extLst>
                    <a:ext uri="{0D108BD9-81ED-4DB2-BD59-A6C34878D82A}">
                      <a16:rowId xmlns:a16="http://schemas.microsoft.com/office/drawing/2014/main" xmlns:wp="http://schemas.openxmlformats.org/drawingml/2006/wordprocessingDrawing" xmlns:w="http://schemas.openxmlformats.org/wordprocessingml/2006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m="http://schemas.openxmlformats.org/officeDocument/2006/math" xmlns:a14="http://schemas.microsoft.com/office/drawing/2010/main" xmlns="" val="2661222183"/>
                    </a:ext>
                  </a:extLst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文本1"/>
          <p:cNvSpPr txBox="1"/>
          <p:nvPr/>
        </p:nvSpPr>
        <p:spPr>
          <a:xfrm>
            <a:off x="3814677" y="2094957"/>
            <a:ext cx="1619250" cy="86931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滑轮轴</a:t>
            </a:r>
          </a:p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固定不动</a:t>
            </a:r>
          </a:p>
        </p:txBody>
      </p:sp>
      <p:sp>
        <p:nvSpPr>
          <p:cNvPr id="12" name="文本2"/>
          <p:cNvSpPr txBox="1"/>
          <p:nvPr/>
        </p:nvSpPr>
        <p:spPr>
          <a:xfrm>
            <a:off x="5454615" y="2343674"/>
            <a:ext cx="1952625" cy="621030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  <a:buFont typeface="Arial"/>
              <a:buChar char=" "/>
            </a:pPr>
            <a:r>
              <a:rPr lang="zh-CN" altLang="en-US" sz="20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等臂杠杆</a:t>
            </a:r>
          </a:p>
        </p:txBody>
      </p:sp>
      <p:sp>
        <p:nvSpPr>
          <p:cNvPr id="13" name="文本3"/>
          <p:cNvSpPr txBox="1"/>
          <p:nvPr/>
        </p:nvSpPr>
        <p:spPr>
          <a:xfrm>
            <a:off x="7698229" y="2122475"/>
            <a:ext cx="2148840" cy="88582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不省力，能改</a:t>
            </a:r>
          </a:p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变力的方向</a:t>
            </a:r>
          </a:p>
        </p:txBody>
      </p:sp>
      <p:sp>
        <p:nvSpPr>
          <p:cNvPr id="14" name="文本4"/>
          <p:cNvSpPr txBox="1"/>
          <p:nvPr/>
        </p:nvSpPr>
        <p:spPr>
          <a:xfrm>
            <a:off x="3701110" y="3197924"/>
            <a:ext cx="1845945" cy="821690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滑轮和重物</a:t>
            </a:r>
          </a:p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一起移动</a:t>
            </a:r>
          </a:p>
        </p:txBody>
      </p:sp>
      <p:sp>
        <p:nvSpPr>
          <p:cNvPr id="15" name="文本5"/>
          <p:cNvSpPr txBox="1"/>
          <p:nvPr/>
        </p:nvSpPr>
        <p:spPr>
          <a:xfrm>
            <a:off x="5282365" y="3218498"/>
            <a:ext cx="2296795" cy="852170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  <a:buFont typeface="Arial"/>
              <a:buChar char=" "/>
            </a:pP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动力臂是阻力臂</a:t>
            </a:r>
          </a:p>
          <a:p>
            <a:pPr marL="0" algn="ctr">
              <a:lnSpc>
                <a:spcPts val="2400"/>
              </a:lnSpc>
              <a:buFont typeface="Arial"/>
              <a:buChar char=" "/>
            </a:pP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二倍的杠杆</a:t>
            </a:r>
          </a:p>
        </p:txBody>
      </p:sp>
      <p:sp>
        <p:nvSpPr>
          <p:cNvPr id="16" name="文本6"/>
          <p:cNvSpPr txBox="1"/>
          <p:nvPr/>
        </p:nvSpPr>
        <p:spPr>
          <a:xfrm>
            <a:off x="7559564" y="3197533"/>
            <a:ext cx="2287270" cy="89344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能省力，不能</a:t>
            </a:r>
          </a:p>
          <a:p>
            <a:pPr marL="0" algn="ctr">
              <a:lnSpc>
                <a:spcPts val="2400"/>
              </a:lnSpc>
            </a:pPr>
            <a:r>
              <a:rPr lang="zh-CN" altLang="en-US" sz="2000" b="0" i="0">
                <a:solidFill>
                  <a:srgbClr val="3B00FF">
                    <a:alpha val="100000"/>
                  </a:srgbClr>
                </a:solidFill>
                <a:latin typeface="微软雅黑"/>
                <a:ea typeface="微软雅黑"/>
              </a:rPr>
              <a:t>改变力的方向</a:t>
            </a:r>
          </a:p>
        </p:txBody>
      </p:sp>
      <p:pic>
        <p:nvPicPr>
          <p:cNvPr id="17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22" y="982599"/>
            <a:ext cx="1110615" cy="2259965"/>
          </a:xfrm>
          <a:prstGeom prst="rect">
            <a:avLst/>
          </a:prstGeom>
        </p:spPr>
      </p:pic>
      <p:pic>
        <p:nvPicPr>
          <p:cNvPr id="18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5981" y="866099"/>
            <a:ext cx="1149350" cy="2493645"/>
          </a:xfrm>
          <a:prstGeom prst="rect">
            <a:avLst/>
          </a:prstGeom>
        </p:spPr>
      </p:pic>
      <p:sp>
        <p:nvSpPr>
          <p:cNvPr id="19" name="文本7"/>
          <p:cNvSpPr txBox="1"/>
          <p:nvPr/>
        </p:nvSpPr>
        <p:spPr>
          <a:xfrm>
            <a:off x="4159082" y="866108"/>
            <a:ext cx="4169410" cy="71247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定滑轮和动滑轮的区别</a:t>
            </a:r>
          </a:p>
        </p:txBody>
      </p:sp>
      <p:grpSp>
        <p:nvGrpSpPr>
          <p:cNvPr id="20" name="组合2"/>
          <p:cNvGrpSpPr/>
          <p:nvPr/>
        </p:nvGrpSpPr>
        <p:grpSpPr>
          <a:xfrm>
            <a:off x="2938558" y="4604623"/>
            <a:ext cx="6295882" cy="1023132"/>
            <a:chOff x="0" y="0"/>
            <a:chExt cx="6295882" cy="1023132"/>
          </a:xfrm>
        </p:grpSpPr>
        <p:sp>
          <p:nvSpPr>
            <p:cNvPr id="21" name="文本8"/>
            <p:cNvSpPr txBox="1"/>
            <p:nvPr/>
          </p:nvSpPr>
          <p:spPr>
            <a:xfrm>
              <a:off x="756780" y="36729"/>
              <a:ext cx="5539102" cy="98640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100"/>
                </a:lnSpc>
              </a:pPr>
              <a:r>
                <a:rPr lang="zh-CN" altLang="en-US" sz="2600" b="0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是否有这样的机械，既可以省力，又可以改变力的方向呢？</a:t>
              </a:r>
            </a:p>
          </p:txBody>
        </p:sp>
        <p:sp>
          <p:nvSpPr>
            <p:cNvPr id="22" name="文本9"/>
            <p:cNvSpPr txBox="1"/>
            <p:nvPr/>
          </p:nvSpPr>
          <p:spPr>
            <a:xfrm>
              <a:off x="73237" y="0"/>
              <a:ext cx="800100" cy="92520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5700"/>
                </a:lnSpc>
              </a:pPr>
              <a:r>
                <a:rPr lang="zh-CN" altLang="en-US" sz="4800" b="1" i="0">
                  <a:solidFill>
                    <a:srgbClr val="1A5CB3">
                      <a:alpha val="100000"/>
                    </a:srgbClr>
                  </a:solidFill>
                  <a:latin typeface="微软雅黑"/>
                  <a:ea typeface="微软雅黑"/>
                </a:rPr>
                <a:t>？</a:t>
              </a:r>
            </a:p>
          </p:txBody>
        </p:sp>
        <p:sp>
          <p:nvSpPr>
            <p:cNvPr id="23" name="形状6"/>
            <p:cNvSpPr txBox="1"/>
            <p:nvPr/>
          </p:nvSpPr>
          <p:spPr>
            <a:xfrm>
              <a:off x="0" y="267122"/>
              <a:ext cx="638175" cy="547370"/>
            </a:xfrm>
            <a:custGeom>
              <a:avLst/>
              <a:gdLst/>
              <a:ahLst/>
              <a:cxnLst/>
              <a:rect l="l" t="t" r="r" b="b"/>
              <a:pathLst>
                <a:path w="1004" h="862">
                  <a:moveTo>
                    <a:pt x="218" y="0"/>
                  </a:moveTo>
                  <a:lnTo>
                    <a:pt x="218" y="180"/>
                  </a:lnTo>
                  <a:lnTo>
                    <a:pt x="213" y="186"/>
                  </a:lnTo>
                  <a:cubicBezTo>
                    <a:pt x="168" y="242"/>
                    <a:pt x="141" y="313"/>
                    <a:pt x="141" y="390"/>
                  </a:cubicBezTo>
                  <a:cubicBezTo>
                    <a:pt x="141" y="578"/>
                    <a:pt x="303" y="731"/>
                    <a:pt x="504" y="731"/>
                  </a:cubicBezTo>
                  <a:cubicBezTo>
                    <a:pt x="704" y="731"/>
                    <a:pt x="866" y="578"/>
                    <a:pt x="866" y="390"/>
                  </a:cubicBezTo>
                  <a:cubicBezTo>
                    <a:pt x="866" y="313"/>
                    <a:pt x="839" y="242"/>
                    <a:pt x="794" y="186"/>
                  </a:cubicBezTo>
                  <a:lnTo>
                    <a:pt x="788" y="178"/>
                  </a:lnTo>
                  <a:lnTo>
                    <a:pt x="788" y="0"/>
                  </a:lnTo>
                  <a:lnTo>
                    <a:pt x="803" y="10"/>
                  </a:lnTo>
                  <a:cubicBezTo>
                    <a:pt x="926" y="97"/>
                    <a:pt x="1005" y="234"/>
                    <a:pt x="1005" y="389"/>
                  </a:cubicBezTo>
                  <a:cubicBezTo>
                    <a:pt x="1005" y="650"/>
                    <a:pt x="780" y="862"/>
                    <a:pt x="503" y="862"/>
                  </a:cubicBezTo>
                  <a:cubicBezTo>
                    <a:pt x="225" y="862"/>
                    <a:pt x="0" y="650"/>
                    <a:pt x="0" y="389"/>
                  </a:cubicBezTo>
                  <a:cubicBezTo>
                    <a:pt x="0" y="234"/>
                    <a:pt x="79" y="97"/>
                    <a:pt x="202" y="10"/>
                  </a:cubicBezTo>
                  <a:lnTo>
                    <a:pt x="218" y="0"/>
                  </a:lnTo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8412" y="6379845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202249" cy="957891"/>
            <a:chOff x="0" y="0"/>
            <a:chExt cx="12202249" cy="957891"/>
          </a:xfrm>
        </p:grpSpPr>
        <p:sp>
          <p:nvSpPr>
            <p:cNvPr id="4" name="形状4"/>
            <p:cNvSpPr txBox="1"/>
            <p:nvPr/>
          </p:nvSpPr>
          <p:spPr>
            <a:xfrm>
              <a:off x="0" y="0"/>
              <a:ext cx="12202249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5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6"/>
            <p:cNvSpPr txBox="1"/>
            <p:nvPr/>
          </p:nvSpPr>
          <p:spPr>
            <a:xfrm>
              <a:off x="989562" y="180861"/>
              <a:ext cx="2886561" cy="660949"/>
            </a:xfrm>
            <a:custGeom>
              <a:avLst/>
              <a:gdLst>
                <a:gd name="connsiteX0" fmla="*/ 110158 w 2886561"/>
                <a:gd name="connsiteY0" fmla="*/ 0 h 660949"/>
                <a:gd name="connsiteX1" fmla="*/ 2776403 w 2886561"/>
                <a:gd name="connsiteY1" fmla="*/ 0 h 660949"/>
                <a:gd name="connsiteX2" fmla="*/ 2837241 w 2886561"/>
                <a:gd name="connsiteY2" fmla="*/ 0 h 660949"/>
                <a:gd name="connsiteX3" fmla="*/ 2886561 w 2886561"/>
                <a:gd name="connsiteY3" fmla="*/ 550791 h 660949"/>
                <a:gd name="connsiteX4" fmla="*/ 2886561 w 2886561"/>
                <a:gd name="connsiteY4" fmla="*/ 611630 h 660949"/>
                <a:gd name="connsiteX5" fmla="*/ 110158 w 2886561"/>
                <a:gd name="connsiteY5" fmla="*/ 660949 h 660949"/>
                <a:gd name="connsiteX6" fmla="*/ 49320 w 2886561"/>
                <a:gd name="connsiteY6" fmla="*/ 660949 h 660949"/>
                <a:gd name="connsiteX7" fmla="*/ 0 w 2886561"/>
                <a:gd name="connsiteY7" fmla="*/ 110158 h 660949"/>
                <a:gd name="connsiteX8" fmla="*/ 0 w 28865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6561" h="660949">
                  <a:moveTo>
                    <a:pt x="110158" y="0"/>
                  </a:moveTo>
                  <a:lnTo>
                    <a:pt x="2776403" y="0"/>
                  </a:lnTo>
                  <a:cubicBezTo>
                    <a:pt x="2837241" y="0"/>
                    <a:pt x="2886561" y="49320"/>
                    <a:pt x="2886561" y="110158"/>
                  </a:cubicBezTo>
                  <a:lnTo>
                    <a:pt x="2886561" y="550791"/>
                  </a:lnTo>
                  <a:cubicBezTo>
                    <a:pt x="2886561" y="611630"/>
                    <a:pt x="2837241" y="660949"/>
                    <a:pt x="27764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滑轮组</a:t>
              </a:r>
            </a:p>
          </p:txBody>
        </p:sp>
        <p:sp>
          <p:nvSpPr>
            <p:cNvPr id="7" name="形状7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二</a:t>
              </a:r>
            </a:p>
          </p:txBody>
        </p:sp>
      </p:grpSp>
      <p:pic>
        <p:nvPicPr>
          <p:cNvPr id="8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87" y="3301136"/>
            <a:ext cx="5086807" cy="2867568"/>
          </a:xfrm>
          <a:prstGeom prst="rect">
            <a:avLst/>
          </a:prstGeom>
        </p:spPr>
      </p:pic>
      <p:pic>
        <p:nvPicPr>
          <p:cNvPr id="9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6988" y="1570501"/>
            <a:ext cx="2667038" cy="4726391"/>
          </a:xfrm>
          <a:prstGeom prst="rect">
            <a:avLst/>
          </a:prstGeom>
        </p:spPr>
      </p:pic>
      <p:sp>
        <p:nvSpPr>
          <p:cNvPr id="10" name="文本1"/>
          <p:cNvSpPr txBox="1"/>
          <p:nvPr/>
        </p:nvSpPr>
        <p:spPr>
          <a:xfrm>
            <a:off x="846477" y="1169527"/>
            <a:ext cx="6934200" cy="114513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利用滑轮组不仅可以</a:t>
            </a:r>
            <a:r>
              <a:rPr lang="zh-CN" altLang="en-US" sz="2599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改变力的方向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，还可以</a:t>
            </a:r>
            <a:r>
              <a:rPr lang="zh-CN" altLang="en-US" sz="2599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改变力的大小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，用较小的力提升较重的物体。</a:t>
            </a:r>
          </a:p>
        </p:txBody>
      </p:sp>
      <p:sp>
        <p:nvSpPr>
          <p:cNvPr id="11" name="形状2"/>
          <p:cNvSpPr txBox="1"/>
          <p:nvPr/>
        </p:nvSpPr>
        <p:spPr>
          <a:xfrm>
            <a:off x="6523063" y="3756831"/>
            <a:ext cx="1641624" cy="1048826"/>
          </a:xfrm>
          <a:custGeom>
            <a:avLst/>
            <a:gdLst>
              <a:gd name="connsiteX0" fmla="*/ 174804 w 1641624"/>
              <a:gd name="connsiteY0" fmla="*/ 0 h 1048826"/>
              <a:gd name="connsiteX1" fmla="*/ 1466820 w 1641624"/>
              <a:gd name="connsiteY1" fmla="*/ 0 h 1048826"/>
              <a:gd name="connsiteX2" fmla="*/ 1513181 w 1641624"/>
              <a:gd name="connsiteY2" fmla="*/ 0 h 1048826"/>
              <a:gd name="connsiteX3" fmla="*/ 1623207 w 1641624"/>
              <a:gd name="connsiteY3" fmla="*/ 83981 h 1048826"/>
              <a:gd name="connsiteX4" fmla="*/ 1641624 w 1641624"/>
              <a:gd name="connsiteY4" fmla="*/ 497896 h 1048826"/>
              <a:gd name="connsiteX5" fmla="*/ 2138638 w 1641624"/>
              <a:gd name="connsiteY5" fmla="*/ 734929 h 1048826"/>
              <a:gd name="connsiteX6" fmla="*/ 1641624 w 1641624"/>
              <a:gd name="connsiteY6" fmla="*/ 798996 h 1048826"/>
              <a:gd name="connsiteX7" fmla="*/ 1641624 w 1641624"/>
              <a:gd name="connsiteY7" fmla="*/ 874022 h 1048826"/>
              <a:gd name="connsiteX8" fmla="*/ 1641624 w 1641624"/>
              <a:gd name="connsiteY8" fmla="*/ 920383 h 1048826"/>
              <a:gd name="connsiteX9" fmla="*/ 1557643 w 1641624"/>
              <a:gd name="connsiteY9" fmla="*/ 1030409 h 1048826"/>
              <a:gd name="connsiteX10" fmla="*/ 174804 w 1641624"/>
              <a:gd name="connsiteY10" fmla="*/ 1048826 h 1048826"/>
              <a:gd name="connsiteX11" fmla="*/ 78263 w 1641624"/>
              <a:gd name="connsiteY11" fmla="*/ 1048826 h 1048826"/>
              <a:gd name="connsiteX12" fmla="*/ 0 w 1641624"/>
              <a:gd name="connsiteY12" fmla="*/ 174804 h 1048826"/>
              <a:gd name="connsiteX13" fmla="*/ 0 w 1641624"/>
              <a:gd name="connsiteY13" fmla="*/ 78263 h 104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38638" h="1048826">
                <a:moveTo>
                  <a:pt x="174804" y="0"/>
                </a:moveTo>
                <a:lnTo>
                  <a:pt x="1466820" y="0"/>
                </a:lnTo>
                <a:cubicBezTo>
                  <a:pt x="1513181" y="0"/>
                  <a:pt x="1557643" y="18417"/>
                  <a:pt x="1590425" y="51199"/>
                </a:cubicBezTo>
                <a:cubicBezTo>
                  <a:pt x="1623207" y="83981"/>
                  <a:pt x="1641624" y="128443"/>
                  <a:pt x="1641624" y="174804"/>
                </a:cubicBezTo>
                <a:lnTo>
                  <a:pt x="1641624" y="497896"/>
                </a:lnTo>
                <a:lnTo>
                  <a:pt x="2138638" y="734929"/>
                </a:lnTo>
                <a:lnTo>
                  <a:pt x="1641624" y="798996"/>
                </a:lnTo>
                <a:lnTo>
                  <a:pt x="1641624" y="874022"/>
                </a:lnTo>
                <a:cubicBezTo>
                  <a:pt x="1641624" y="920383"/>
                  <a:pt x="1623207" y="964845"/>
                  <a:pt x="1590425" y="997627"/>
                </a:cubicBezTo>
                <a:cubicBezTo>
                  <a:pt x="1557643" y="1030409"/>
                  <a:pt x="1513181" y="1048826"/>
                  <a:pt x="1466820" y="1048826"/>
                </a:cubicBezTo>
                <a:lnTo>
                  <a:pt x="174804" y="1048826"/>
                </a:lnTo>
                <a:cubicBezTo>
                  <a:pt x="78263" y="1048826"/>
                  <a:pt x="0" y="970564"/>
                  <a:pt x="0" y="874022"/>
                </a:cubicBezTo>
                <a:lnTo>
                  <a:pt x="0" y="174804"/>
                </a:lnTo>
                <a:cubicBezTo>
                  <a:pt x="0" y="78263"/>
                  <a:pt x="78263" y="0"/>
                  <a:pt x="174804" y="0"/>
                </a:cubicBezTo>
                <a:close/>
              </a:path>
            </a:pathLst>
          </a:custGeom>
          <a:solidFill>
            <a:srgbClr val="F5F0AC">
              <a:alpha val="100000"/>
            </a:srgbClr>
          </a:solidFill>
          <a:ln w="19050">
            <a:solidFill>
              <a:srgbClr val="FF0099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我是动滑轮</a:t>
            </a:r>
          </a:p>
          <a:p>
            <a:pPr marL="0" algn="l"/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我负责省力</a:t>
            </a:r>
          </a:p>
        </p:txBody>
      </p:sp>
      <p:sp>
        <p:nvSpPr>
          <p:cNvPr id="12" name="形状3"/>
          <p:cNvSpPr txBox="1"/>
          <p:nvPr/>
        </p:nvSpPr>
        <p:spPr>
          <a:xfrm>
            <a:off x="10035997" y="1966074"/>
            <a:ext cx="1623765" cy="1048826"/>
          </a:xfrm>
          <a:custGeom>
            <a:avLst/>
            <a:gdLst>
              <a:gd name="connsiteX0" fmla="*/ 174804 w 1623765"/>
              <a:gd name="connsiteY0" fmla="*/ 0 h 1048826"/>
              <a:gd name="connsiteX1" fmla="*/ 1448960 w 1623765"/>
              <a:gd name="connsiteY1" fmla="*/ 0 h 1048826"/>
              <a:gd name="connsiteX2" fmla="*/ 1495321 w 1623765"/>
              <a:gd name="connsiteY2" fmla="*/ 0 h 1048826"/>
              <a:gd name="connsiteX3" fmla="*/ 1605348 w 1623765"/>
              <a:gd name="connsiteY3" fmla="*/ 83981 h 1048826"/>
              <a:gd name="connsiteX4" fmla="*/ 1623765 w 1623765"/>
              <a:gd name="connsiteY4" fmla="*/ 874022 h 1048826"/>
              <a:gd name="connsiteX5" fmla="*/ 1623765 w 1623765"/>
              <a:gd name="connsiteY5" fmla="*/ 920383 h 1048826"/>
              <a:gd name="connsiteX6" fmla="*/ 1539783 w 1623765"/>
              <a:gd name="connsiteY6" fmla="*/ 1030409 h 1048826"/>
              <a:gd name="connsiteX7" fmla="*/ 174804 w 1623765"/>
              <a:gd name="connsiteY7" fmla="*/ 1048826 h 1048826"/>
              <a:gd name="connsiteX8" fmla="*/ 78263 w 1623765"/>
              <a:gd name="connsiteY8" fmla="*/ 1048826 h 1048826"/>
              <a:gd name="connsiteX9" fmla="*/ 0 w 1623765"/>
              <a:gd name="connsiteY9" fmla="*/ 664776 h 1048826"/>
              <a:gd name="connsiteX10" fmla="*/ -521250 w 1623765"/>
              <a:gd name="connsiteY10" fmla="*/ 501024 h 1048826"/>
              <a:gd name="connsiteX11" fmla="*/ 0 w 1623765"/>
              <a:gd name="connsiteY11" fmla="*/ 357154 h 1048826"/>
              <a:gd name="connsiteX12" fmla="*/ 0 w 1623765"/>
              <a:gd name="connsiteY12" fmla="*/ 174804 h 1048826"/>
              <a:gd name="connsiteX13" fmla="*/ 0 w 1623765"/>
              <a:gd name="connsiteY13" fmla="*/ 78263 h 104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45015" h="1048826">
                <a:moveTo>
                  <a:pt x="174804" y="0"/>
                </a:moveTo>
                <a:lnTo>
                  <a:pt x="1448960" y="0"/>
                </a:lnTo>
                <a:cubicBezTo>
                  <a:pt x="1495321" y="0"/>
                  <a:pt x="1539784" y="18417"/>
                  <a:pt x="1572566" y="51199"/>
                </a:cubicBezTo>
                <a:cubicBezTo>
                  <a:pt x="1605348" y="83981"/>
                  <a:pt x="1623765" y="128443"/>
                  <a:pt x="1623765" y="174804"/>
                </a:cubicBezTo>
                <a:lnTo>
                  <a:pt x="1623765" y="874022"/>
                </a:lnTo>
                <a:cubicBezTo>
                  <a:pt x="1623765" y="920383"/>
                  <a:pt x="1605348" y="964845"/>
                  <a:pt x="1572566" y="997627"/>
                </a:cubicBezTo>
                <a:cubicBezTo>
                  <a:pt x="1539783" y="1030409"/>
                  <a:pt x="1495321" y="1048826"/>
                  <a:pt x="1448960" y="1048826"/>
                </a:cubicBezTo>
                <a:lnTo>
                  <a:pt x="174804" y="1048826"/>
                </a:lnTo>
                <a:cubicBezTo>
                  <a:pt x="78263" y="1048826"/>
                  <a:pt x="0" y="970564"/>
                  <a:pt x="0" y="874022"/>
                </a:cubicBezTo>
                <a:lnTo>
                  <a:pt x="0" y="664776"/>
                </a:lnTo>
                <a:lnTo>
                  <a:pt x="-521250" y="501024"/>
                </a:lnTo>
                <a:lnTo>
                  <a:pt x="0" y="357154"/>
                </a:lnTo>
                <a:lnTo>
                  <a:pt x="0" y="174804"/>
                </a:lnTo>
                <a:cubicBezTo>
                  <a:pt x="0" y="78263"/>
                  <a:pt x="78263" y="0"/>
                  <a:pt x="174804" y="0"/>
                </a:cubicBezTo>
                <a:close/>
              </a:path>
            </a:pathLst>
          </a:custGeom>
          <a:solidFill>
            <a:srgbClr val="F5F0AC">
              <a:alpha val="100000"/>
            </a:srgbClr>
          </a:solidFill>
          <a:ln w="19050">
            <a:solidFill>
              <a:srgbClr val="FF0099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我是定滑轮</a:t>
            </a:r>
          </a:p>
          <a:p>
            <a:pPr marL="0" algn="l"/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我负责改变力的方向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8412" y="6379845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202249" cy="957891"/>
            <a:chOff x="0" y="0"/>
            <a:chExt cx="12202249" cy="957891"/>
          </a:xfrm>
        </p:grpSpPr>
        <p:sp>
          <p:nvSpPr>
            <p:cNvPr id="4" name="形状9"/>
            <p:cNvSpPr txBox="1"/>
            <p:nvPr/>
          </p:nvSpPr>
          <p:spPr>
            <a:xfrm>
              <a:off x="0" y="0"/>
              <a:ext cx="12202249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10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11"/>
            <p:cNvSpPr txBox="1"/>
            <p:nvPr/>
          </p:nvSpPr>
          <p:spPr>
            <a:xfrm>
              <a:off x="989562" y="180861"/>
              <a:ext cx="2886561" cy="660949"/>
            </a:xfrm>
            <a:custGeom>
              <a:avLst/>
              <a:gdLst>
                <a:gd name="connsiteX0" fmla="*/ 110158 w 2886561"/>
                <a:gd name="connsiteY0" fmla="*/ 0 h 660949"/>
                <a:gd name="connsiteX1" fmla="*/ 2776403 w 2886561"/>
                <a:gd name="connsiteY1" fmla="*/ 0 h 660949"/>
                <a:gd name="connsiteX2" fmla="*/ 2837241 w 2886561"/>
                <a:gd name="connsiteY2" fmla="*/ 0 h 660949"/>
                <a:gd name="connsiteX3" fmla="*/ 2886561 w 2886561"/>
                <a:gd name="connsiteY3" fmla="*/ 550791 h 660949"/>
                <a:gd name="connsiteX4" fmla="*/ 2886561 w 2886561"/>
                <a:gd name="connsiteY4" fmla="*/ 611630 h 660949"/>
                <a:gd name="connsiteX5" fmla="*/ 110158 w 2886561"/>
                <a:gd name="connsiteY5" fmla="*/ 660949 h 660949"/>
                <a:gd name="connsiteX6" fmla="*/ 49320 w 2886561"/>
                <a:gd name="connsiteY6" fmla="*/ 660949 h 660949"/>
                <a:gd name="connsiteX7" fmla="*/ 0 w 2886561"/>
                <a:gd name="connsiteY7" fmla="*/ 110158 h 660949"/>
                <a:gd name="connsiteX8" fmla="*/ 0 w 28865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6561" h="660949">
                  <a:moveTo>
                    <a:pt x="110158" y="0"/>
                  </a:moveTo>
                  <a:lnTo>
                    <a:pt x="2776403" y="0"/>
                  </a:lnTo>
                  <a:cubicBezTo>
                    <a:pt x="2837241" y="0"/>
                    <a:pt x="2886561" y="49320"/>
                    <a:pt x="2886561" y="110158"/>
                  </a:cubicBezTo>
                  <a:lnTo>
                    <a:pt x="2886561" y="550791"/>
                  </a:lnTo>
                  <a:cubicBezTo>
                    <a:pt x="2886561" y="611630"/>
                    <a:pt x="2837241" y="660949"/>
                    <a:pt x="27764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滑轮组</a:t>
              </a:r>
            </a:p>
          </p:txBody>
        </p:sp>
        <p:sp>
          <p:nvSpPr>
            <p:cNvPr id="7" name="形状12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二</a:t>
              </a:r>
            </a:p>
          </p:txBody>
        </p:sp>
      </p:grpSp>
      <p:sp>
        <p:nvSpPr>
          <p:cNvPr id="8" name="文本1"/>
          <p:cNvSpPr txBox="1"/>
          <p:nvPr/>
        </p:nvSpPr>
        <p:spPr>
          <a:xfrm>
            <a:off x="2385651" y="5458120"/>
            <a:ext cx="2206628" cy="52070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000"/>
              </a:lnSpc>
            </a:pPr>
            <a:r>
              <a:rPr lang="zh-CN" altLang="en-US" sz="2599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G</a:t>
            </a:r>
            <a:r>
              <a:rPr lang="zh-CN" altLang="en-US" sz="33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总</a:t>
            </a:r>
            <a:r>
              <a:rPr lang="zh-CN" altLang="en-US" sz="2599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=G</a:t>
            </a:r>
            <a:r>
              <a:rPr lang="zh-CN" altLang="en-US" sz="2599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物</a:t>
            </a:r>
            <a:r>
              <a:rPr lang="zh-CN" altLang="en-US" sz="2599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+G</a:t>
            </a:r>
            <a:r>
              <a:rPr lang="zh-CN" altLang="en-US" sz="33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动</a:t>
            </a:r>
          </a:p>
        </p:txBody>
      </p:sp>
      <p:sp>
        <p:nvSpPr>
          <p:cNvPr id="9" name="形状2"/>
          <p:cNvSpPr txBox="1"/>
          <p:nvPr/>
        </p:nvSpPr>
        <p:spPr>
          <a:xfrm rot="10800000">
            <a:off x="2808495" y="3327917"/>
            <a:ext cx="4123" cy="1012019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0" name="形状3"/>
          <p:cNvSpPr txBox="1"/>
          <p:nvPr/>
        </p:nvSpPr>
        <p:spPr>
          <a:xfrm rot="10800000">
            <a:off x="3490163" y="3354164"/>
            <a:ext cx="13892" cy="985771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11" name="组合2"/>
          <p:cNvGrpSpPr/>
          <p:nvPr/>
        </p:nvGrpSpPr>
        <p:grpSpPr>
          <a:xfrm>
            <a:off x="2812613" y="3454965"/>
            <a:ext cx="691868" cy="1416465"/>
            <a:chOff x="0" y="0"/>
            <a:chExt cx="691868" cy="1416465"/>
          </a:xfrm>
        </p:grpSpPr>
        <p:pic>
          <p:nvPicPr>
            <p:cNvPr id="12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5115" y="1206280"/>
              <a:ext cx="195580" cy="210185"/>
            </a:xfrm>
            <a:prstGeom prst="rect">
              <a:avLst/>
            </a:prstGeom>
          </p:spPr>
        </p:pic>
        <p:sp>
          <p:nvSpPr>
            <p:cNvPr id="13" name="形状15"/>
            <p:cNvSpPr txBox="1"/>
            <p:nvPr/>
          </p:nvSpPr>
          <p:spPr>
            <a:xfrm>
              <a:off x="5" y="442375"/>
              <a:ext cx="676275" cy="676275"/>
            </a:xfrm>
            <a:prstGeom prst="ellipse">
              <a:avLst/>
            </a:prstGeom>
            <a:solidFill>
              <a:srgbClr val="DCDDDD">
                <a:alpha val="100000"/>
              </a:srgbClr>
            </a:solidFill>
            <a:ln w="19050">
              <a:solidFill>
                <a:srgbClr val="00206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形状16"/>
            <p:cNvSpPr txBox="1"/>
            <p:nvPr/>
          </p:nvSpPr>
          <p:spPr>
            <a:xfrm>
              <a:off x="67950" y="509685"/>
              <a:ext cx="541020" cy="541020"/>
            </a:xfrm>
            <a:prstGeom prst="ellipse">
              <a:avLst/>
            </a:prstGeom>
            <a:solidFill>
              <a:srgbClr val="DCDDDD">
                <a:alpha val="100000"/>
              </a:srgbClr>
            </a:solidFill>
            <a:ln w="19050">
              <a:solidFill>
                <a:srgbClr val="00206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17"/>
            <p:cNvSpPr txBox="1"/>
            <p:nvPr/>
          </p:nvSpPr>
          <p:spPr>
            <a:xfrm>
              <a:off x="266705" y="351570"/>
              <a:ext cx="142875" cy="857250"/>
            </a:xfrm>
            <a:prstGeom prst="rect">
              <a:avLst/>
            </a:prstGeom>
            <a:solidFill>
              <a:srgbClr val="EEEFEF">
                <a:alpha val="100000"/>
              </a:srgbClr>
            </a:solidFill>
            <a:ln w="19050">
              <a:solidFill>
                <a:srgbClr val="00206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形状18"/>
            <p:cNvSpPr txBox="1"/>
            <p:nvPr/>
          </p:nvSpPr>
          <p:spPr>
            <a:xfrm>
              <a:off x="283850" y="726220"/>
              <a:ext cx="108585" cy="108585"/>
            </a:xfrm>
            <a:prstGeom prst="ellipse">
              <a:avLst/>
            </a:prstGeom>
            <a:solidFill>
              <a:srgbClr val="DCDDDD">
                <a:alpha val="100000"/>
              </a:srgbClr>
            </a:solidFill>
            <a:ln w="12700">
              <a:solidFill>
                <a:srgbClr val="00206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7" name="形状13"/>
            <p:cNvSpPr txBox="1"/>
            <p:nvPr/>
          </p:nvSpPr>
          <p:spPr>
            <a:xfrm>
              <a:off x="690677" y="0"/>
              <a:ext cx="1191" cy="90973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206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8" name="形状14"/>
            <p:cNvSpPr txBox="1"/>
            <p:nvPr/>
          </p:nvSpPr>
          <p:spPr>
            <a:xfrm flipH="1">
              <a:off x="0" y="56389"/>
              <a:ext cx="1191" cy="828581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206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19" name="组合3"/>
          <p:cNvGrpSpPr/>
          <p:nvPr/>
        </p:nvGrpSpPr>
        <p:grpSpPr>
          <a:xfrm>
            <a:off x="2888183" y="4799675"/>
            <a:ext cx="720090" cy="611505"/>
            <a:chOff x="0" y="0"/>
            <a:chExt cx="720090" cy="611505"/>
          </a:xfrm>
        </p:grpSpPr>
        <p:sp>
          <p:nvSpPr>
            <p:cNvPr id="20" name="形状19"/>
            <p:cNvSpPr txBox="1"/>
            <p:nvPr/>
          </p:nvSpPr>
          <p:spPr>
            <a:xfrm>
              <a:off x="0" y="95885"/>
              <a:ext cx="533400" cy="304800"/>
            </a:xfrm>
            <a:prstGeom prst="rect">
              <a:avLst/>
            </a:prstGeom>
            <a:solidFill>
              <a:srgbClr val="FAC170">
                <a:alpha val="100000"/>
              </a:srgbClr>
            </a:solidFill>
            <a:ln w="19050">
              <a:solidFill>
                <a:srgbClr val="00206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1" name="形状20"/>
            <p:cNvSpPr txBox="1"/>
            <p:nvPr/>
          </p:nvSpPr>
          <p:spPr>
            <a:xfrm flipH="1">
              <a:off x="266700" y="0"/>
              <a:ext cx="1191" cy="8636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00206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2" name="文本9"/>
            <p:cNvSpPr txBox="1"/>
            <p:nvPr/>
          </p:nvSpPr>
          <p:spPr>
            <a:xfrm>
              <a:off x="85090" y="22225"/>
              <a:ext cx="635000" cy="58928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400"/>
                </a:lnSpc>
              </a:pPr>
              <a:r>
                <a:rPr lang="zh-CN" altLang="en-US" sz="2000" b="0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G</a:t>
              </a:r>
            </a:p>
          </p:txBody>
        </p:sp>
      </p:grpSp>
      <p:sp>
        <p:nvSpPr>
          <p:cNvPr id="23" name="文本2"/>
          <p:cNvSpPr txBox="1"/>
          <p:nvPr/>
        </p:nvSpPr>
        <p:spPr>
          <a:xfrm>
            <a:off x="3485083" y="3027390"/>
            <a:ext cx="635000" cy="5892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0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</a:p>
        </p:txBody>
      </p:sp>
      <p:sp>
        <p:nvSpPr>
          <p:cNvPr id="24" name="文本3"/>
          <p:cNvSpPr txBox="1"/>
          <p:nvPr/>
        </p:nvSpPr>
        <p:spPr>
          <a:xfrm>
            <a:off x="2439873" y="3027390"/>
            <a:ext cx="635000" cy="5892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0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</a:p>
        </p:txBody>
      </p:sp>
      <p:sp>
        <p:nvSpPr>
          <p:cNvPr id="25" name="形状4"/>
          <p:cNvSpPr txBox="1"/>
          <p:nvPr/>
        </p:nvSpPr>
        <p:spPr>
          <a:xfrm>
            <a:off x="3151073" y="4289770"/>
            <a:ext cx="4445" cy="113665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6" name="形状5"/>
          <p:cNvSpPr txBox="1"/>
          <p:nvPr/>
        </p:nvSpPr>
        <p:spPr>
          <a:xfrm>
            <a:off x="3150438" y="3312505"/>
            <a:ext cx="4445" cy="652145"/>
          </a:xfrm>
          <a:prstGeom prst="line">
            <a:avLst/>
          </a:prstGeom>
          <a:solidFill>
            <a:srgbClr val="FFFFFF">
              <a:alpha val="0"/>
            </a:srgbClr>
          </a:solidFill>
          <a:ln w="19050">
            <a:solidFill>
              <a:srgbClr val="00206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7" name="形状6"/>
          <p:cNvSpPr txBox="1"/>
          <p:nvPr/>
        </p:nvSpPr>
        <p:spPr>
          <a:xfrm rot="10800000">
            <a:off x="3149168" y="3151215"/>
            <a:ext cx="1270" cy="761365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  <a:tailEnd type="arrow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8" name="文本4"/>
          <p:cNvSpPr txBox="1"/>
          <p:nvPr/>
        </p:nvSpPr>
        <p:spPr>
          <a:xfrm>
            <a:off x="2726887" y="2702902"/>
            <a:ext cx="635000" cy="5892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0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</a:p>
        </p:txBody>
      </p:sp>
      <p:sp>
        <p:nvSpPr>
          <p:cNvPr id="29" name="文本5"/>
          <p:cNvSpPr txBox="1"/>
          <p:nvPr/>
        </p:nvSpPr>
        <p:spPr>
          <a:xfrm>
            <a:off x="5532253" y="2739142"/>
            <a:ext cx="2523490" cy="71247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1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F =         =</a:t>
            </a:r>
          </a:p>
        </p:txBody>
      </p:sp>
      <p:grpSp>
        <p:nvGrpSpPr>
          <p:cNvPr id="30" name="组合4"/>
          <p:cNvGrpSpPr/>
          <p:nvPr/>
        </p:nvGrpSpPr>
        <p:grpSpPr>
          <a:xfrm>
            <a:off x="7244896" y="2468108"/>
            <a:ext cx="1374775" cy="1253490"/>
            <a:chOff x="0" y="0"/>
            <a:chExt cx="1374775" cy="1253490"/>
          </a:xfrm>
        </p:grpSpPr>
        <p:sp>
          <p:nvSpPr>
            <p:cNvPr id="31" name="文本10"/>
            <p:cNvSpPr txBox="1"/>
            <p:nvPr/>
          </p:nvSpPr>
          <p:spPr>
            <a:xfrm>
              <a:off x="0" y="0"/>
              <a:ext cx="1374775" cy="7124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0" i="1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G</a:t>
              </a:r>
              <a:r>
                <a:rPr lang="zh-CN" altLang="en-US" sz="2800" b="0" i="0" baseline="-25000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物</a:t>
              </a:r>
              <a:r>
                <a:rPr lang="zh-CN" altLang="en-US" sz="2800" b="0" i="1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+G</a:t>
              </a:r>
              <a:r>
                <a:rPr lang="zh-CN" altLang="en-US" sz="3724" b="0" i="0" baseline="-25000">
                  <a:solidFill>
                    <a:srgbClr val="C00000">
                      <a:alpha val="100000"/>
                    </a:srgbClr>
                  </a:solidFill>
                  <a:latin typeface="黑体"/>
                  <a:ea typeface="黑体"/>
                </a:rPr>
                <a:t>动</a:t>
              </a:r>
            </a:p>
          </p:txBody>
        </p:sp>
        <p:sp>
          <p:nvSpPr>
            <p:cNvPr id="32" name="形状21"/>
            <p:cNvSpPr txBox="1"/>
            <p:nvPr/>
          </p:nvSpPr>
          <p:spPr>
            <a:xfrm>
              <a:off x="81915" y="581660"/>
              <a:ext cx="1133475" cy="190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C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3" name="文本11"/>
            <p:cNvSpPr txBox="1"/>
            <p:nvPr/>
          </p:nvSpPr>
          <p:spPr>
            <a:xfrm>
              <a:off x="441325" y="541020"/>
              <a:ext cx="502285" cy="7124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3</a:t>
              </a:r>
            </a:p>
          </p:txBody>
        </p:sp>
      </p:grpSp>
      <p:grpSp>
        <p:nvGrpSpPr>
          <p:cNvPr id="34" name="组合5"/>
          <p:cNvGrpSpPr/>
          <p:nvPr/>
        </p:nvGrpSpPr>
        <p:grpSpPr>
          <a:xfrm>
            <a:off x="6173838" y="2467975"/>
            <a:ext cx="869950" cy="1253490"/>
            <a:chOff x="0" y="0"/>
            <a:chExt cx="869950" cy="1253490"/>
          </a:xfrm>
        </p:grpSpPr>
        <p:sp>
          <p:nvSpPr>
            <p:cNvPr id="35" name="文本12"/>
            <p:cNvSpPr txBox="1"/>
            <p:nvPr/>
          </p:nvSpPr>
          <p:spPr>
            <a:xfrm>
              <a:off x="0" y="0"/>
              <a:ext cx="869950" cy="7124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0" i="1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G</a:t>
              </a:r>
              <a:r>
                <a:rPr lang="zh-CN" altLang="en-US" sz="3724" b="0" i="0" baseline="-25000">
                  <a:solidFill>
                    <a:srgbClr val="C00000">
                      <a:alpha val="100000"/>
                    </a:srgbClr>
                  </a:solidFill>
                  <a:latin typeface="黑体"/>
                  <a:ea typeface="黑体"/>
                </a:rPr>
                <a:t>总</a:t>
              </a:r>
            </a:p>
          </p:txBody>
        </p:sp>
        <p:sp>
          <p:nvSpPr>
            <p:cNvPr id="36" name="形状22"/>
            <p:cNvSpPr txBox="1"/>
            <p:nvPr/>
          </p:nvSpPr>
          <p:spPr>
            <a:xfrm>
              <a:off x="81915" y="581660"/>
              <a:ext cx="643890" cy="1905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C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7" name="文本13"/>
            <p:cNvSpPr txBox="1"/>
            <p:nvPr/>
          </p:nvSpPr>
          <p:spPr>
            <a:xfrm>
              <a:off x="184150" y="541020"/>
              <a:ext cx="502285" cy="7124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300"/>
                </a:lnSpc>
              </a:pPr>
              <a:r>
                <a:rPr lang="zh-CN" altLang="en-US" sz="2800" b="0" i="0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3</a:t>
              </a:r>
            </a:p>
          </p:txBody>
        </p:sp>
      </p:grpSp>
      <p:pic>
        <p:nvPicPr>
          <p:cNvPr id="38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5248"/>
          <a:stretch>
            <a:fillRect/>
          </a:stretch>
        </p:blipFill>
        <p:spPr>
          <a:xfrm>
            <a:off x="586454" y="1134951"/>
            <a:ext cx="1598038" cy="5006950"/>
          </a:xfrm>
          <a:prstGeom prst="rect">
            <a:avLst/>
          </a:prstGeom>
        </p:spPr>
      </p:pic>
      <p:sp>
        <p:nvSpPr>
          <p:cNvPr id="39" name="文本6"/>
          <p:cNvSpPr txBox="1"/>
          <p:nvPr/>
        </p:nvSpPr>
        <p:spPr>
          <a:xfrm>
            <a:off x="5532682" y="1960636"/>
            <a:ext cx="1445924" cy="6190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1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3F=G</a:t>
            </a:r>
            <a:r>
              <a:rPr lang="zh-CN" altLang="en-US" sz="2800" b="0" i="0" baseline="-2500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总</a:t>
            </a:r>
          </a:p>
        </p:txBody>
      </p:sp>
      <p:sp>
        <p:nvSpPr>
          <p:cNvPr id="40" name="形状7"/>
          <p:cNvSpPr txBox="1"/>
          <p:nvPr/>
        </p:nvSpPr>
        <p:spPr>
          <a:xfrm>
            <a:off x="4188828" y="1266387"/>
            <a:ext cx="870290" cy="1169137"/>
          </a:xfrm>
          <a:custGeom>
            <a:avLst/>
            <a:gdLst>
              <a:gd name="connsiteX0" fmla="*/ 696232 w 870290"/>
              <a:gd name="connsiteY0" fmla="*/ 9042 h 1169137"/>
              <a:gd name="connsiteX1" fmla="*/ 696232 w 870290"/>
              <a:gd name="connsiteY1" fmla="*/ 129372 h 1169137"/>
              <a:gd name="connsiteX2" fmla="*/ 356390 w 870290"/>
              <a:gd name="connsiteY2" fmla="*/ 165043 h 1169137"/>
              <a:gd name="connsiteX3" fmla="*/ 7907 w 870290"/>
              <a:gd name="connsiteY3" fmla="*/ 507662 h 1169137"/>
              <a:gd name="connsiteX4" fmla="*/ 6515 w 870290"/>
              <a:gd name="connsiteY4" fmla="*/ 500652 h 1169137"/>
              <a:gd name="connsiteX5" fmla="*/ 1999 w 870290"/>
              <a:gd name="connsiteY5" fmla="*/ 477775 h 1169137"/>
              <a:gd name="connsiteX6" fmla="*/ 0 w 870290"/>
              <a:gd name="connsiteY6" fmla="*/ 447512 h 1169137"/>
              <a:gd name="connsiteX7" fmla="*/ 0 w 870290"/>
              <a:gd name="connsiteY7" fmla="*/ 234858 h 1169137"/>
              <a:gd name="connsiteX8" fmla="*/ 44954 w 870290"/>
              <a:gd name="connsiteY8" fmla="*/ 647411 h 1169137"/>
              <a:gd name="connsiteX9" fmla="*/ 451889 w 870290"/>
              <a:gd name="connsiteY9" fmla="*/ 686134 h 1169137"/>
              <a:gd name="connsiteX10" fmla="*/ 870290 w 870290"/>
              <a:gd name="connsiteY10" fmla="*/ 955190 h 1169137"/>
              <a:gd name="connsiteX11" fmla="*/ 451889 w 870290"/>
              <a:gd name="connsiteY11" fmla="*/ 1114026 h 1169137"/>
              <a:gd name="connsiteX12" fmla="*/ 451889 w 870290"/>
              <a:gd name="connsiteY12" fmla="*/ 960246 h 1169137"/>
              <a:gd name="connsiteX13" fmla="*/ 173226 w 870290"/>
              <a:gd name="connsiteY13" fmla="*/ 881682 h 1169137"/>
              <a:gd name="connsiteX14" fmla="*/ 0 w 870290"/>
              <a:gd name="connsiteY14" fmla="*/ 447512 h 116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0290" h="1104985">
                <a:moveTo>
                  <a:pt x="0" y="447512"/>
                </a:moveTo>
                <a:cubicBezTo>
                  <a:pt x="0" y="457574"/>
                  <a:pt x="660" y="467630"/>
                  <a:pt x="1978" y="477664"/>
                </a:cubicBezTo>
                <a:lnTo>
                  <a:pt x="1999" y="477775"/>
                </a:lnTo>
                <a:lnTo>
                  <a:pt x="2013" y="477986"/>
                </a:lnTo>
                <a:lnTo>
                  <a:pt x="6515" y="500652"/>
                </a:lnTo>
                <a:lnTo>
                  <a:pt x="7901" y="507678"/>
                </a:lnTo>
                <a:lnTo>
                  <a:pt x="7907" y="507662"/>
                </a:lnTo>
                <a:lnTo>
                  <a:pt x="7988" y="508069"/>
                </a:lnTo>
                <a:cubicBezTo>
                  <a:pt x="44954" y="647411"/>
                  <a:pt x="208059" y="771172"/>
                  <a:pt x="451889" y="839915"/>
                </a:cubicBezTo>
                <a:lnTo>
                  <a:pt x="451889" y="686134"/>
                </a:lnTo>
                <a:lnTo>
                  <a:pt x="870290" y="955190"/>
                </a:lnTo>
                <a:lnTo>
                  <a:pt x="451889" y="1114026"/>
                </a:lnTo>
                <a:lnTo>
                  <a:pt x="451889" y="960246"/>
                </a:lnTo>
                <a:cubicBezTo>
                  <a:pt x="173226" y="881682"/>
                  <a:pt x="0" y="731259"/>
                  <a:pt x="0" y="567843"/>
                </a:cubicBezTo>
                <a:lnTo>
                  <a:pt x="0" y="447512"/>
                </a:lnTo>
                <a:close/>
              </a:path>
              <a:path w="870290" h="1104985">
                <a:moveTo>
                  <a:pt x="696232" y="9042"/>
                </a:moveTo>
                <a:lnTo>
                  <a:pt x="696232" y="129372"/>
                </a:lnTo>
                <a:cubicBezTo>
                  <a:pt x="356390" y="165043"/>
                  <a:pt x="92491" y="300638"/>
                  <a:pt x="19846" y="472781"/>
                </a:cubicBezTo>
                <a:lnTo>
                  <a:pt x="7907" y="507662"/>
                </a:lnTo>
                <a:lnTo>
                  <a:pt x="6515" y="500652"/>
                </a:lnTo>
                <a:lnTo>
                  <a:pt x="1999" y="477775"/>
                </a:lnTo>
                <a:lnTo>
                  <a:pt x="0" y="447512"/>
                </a:lnTo>
                <a:cubicBezTo>
                  <a:pt x="0" y="234858"/>
                  <a:pt x="291033" y="51572"/>
                  <a:pt x="696232" y="9042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99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1" name="形状8"/>
          <p:cNvSpPr txBox="1"/>
          <p:nvPr/>
        </p:nvSpPr>
        <p:spPr>
          <a:xfrm>
            <a:off x="5169675" y="972360"/>
            <a:ext cx="4889554" cy="1071258"/>
          </a:xfrm>
          <a:custGeom>
            <a:avLst/>
            <a:gdLst>
              <a:gd name="connsiteX0" fmla="*/ 178543 w 4889554"/>
              <a:gd name="connsiteY0" fmla="*/ 0 h 1071258"/>
              <a:gd name="connsiteX1" fmla="*/ 4711011 w 4889554"/>
              <a:gd name="connsiteY1" fmla="*/ 0 h 1071258"/>
              <a:gd name="connsiteX2" fmla="*/ 4809617 w 4889554"/>
              <a:gd name="connsiteY2" fmla="*/ 0 h 1071258"/>
              <a:gd name="connsiteX3" fmla="*/ 4889554 w 4889554"/>
              <a:gd name="connsiteY3" fmla="*/ 892715 h 1071258"/>
              <a:gd name="connsiteX4" fmla="*/ 4889554 w 4889554"/>
              <a:gd name="connsiteY4" fmla="*/ 991321 h 1071258"/>
              <a:gd name="connsiteX5" fmla="*/ 178543 w 4889554"/>
              <a:gd name="connsiteY5" fmla="*/ 1071258 h 1071258"/>
              <a:gd name="connsiteX6" fmla="*/ 79936 w 4889554"/>
              <a:gd name="connsiteY6" fmla="*/ 1071258 h 1071258"/>
              <a:gd name="connsiteX7" fmla="*/ 0 w 4889554"/>
              <a:gd name="connsiteY7" fmla="*/ 178543 h 1071258"/>
              <a:gd name="connsiteX8" fmla="*/ 0 w 4889554"/>
              <a:gd name="connsiteY8" fmla="*/ 79936 h 107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9554" h="1071258">
                <a:moveTo>
                  <a:pt x="178543" y="0"/>
                </a:moveTo>
                <a:lnTo>
                  <a:pt x="4711011" y="0"/>
                </a:lnTo>
                <a:cubicBezTo>
                  <a:pt x="4809617" y="0"/>
                  <a:pt x="4889554" y="79936"/>
                  <a:pt x="4889554" y="178543"/>
                </a:cubicBezTo>
                <a:lnTo>
                  <a:pt x="4889554" y="892715"/>
                </a:lnTo>
                <a:cubicBezTo>
                  <a:pt x="4889554" y="991321"/>
                  <a:pt x="4809617" y="1071258"/>
                  <a:pt x="4711011" y="1071258"/>
                </a:cubicBezTo>
                <a:lnTo>
                  <a:pt x="178543" y="1071258"/>
                </a:lnTo>
                <a:cubicBezTo>
                  <a:pt x="79936" y="1071258"/>
                  <a:pt x="0" y="991321"/>
                  <a:pt x="0" y="892715"/>
                </a:cubicBezTo>
                <a:lnTo>
                  <a:pt x="0" y="178543"/>
                </a:lnTo>
                <a:cubicBezTo>
                  <a:pt x="0" y="79936"/>
                  <a:pt x="79936" y="0"/>
                  <a:pt x="178543" y="0"/>
                </a:cubicBezTo>
                <a:close/>
              </a:path>
            </a:pathLst>
          </a:custGeom>
          <a:solidFill>
            <a:srgbClr val="A0F1FA">
              <a:alpha val="100000"/>
            </a:srgbClr>
          </a:solidFill>
          <a:ln w="28575">
            <a:solidFill>
              <a:srgbClr val="C1AE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>
              <a:lnSpc>
                <a:spcPts val="2600"/>
              </a:lnSpc>
            </a:pPr>
            <a:r>
              <a:rPr lang="zh-CN" altLang="en-US" sz="24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每段绳子都要承担物重和滑轮重甲图中由3段绳子通过动滑轮吊着</a:t>
            </a:r>
          </a:p>
        </p:txBody>
      </p:sp>
      <p:sp>
        <p:nvSpPr>
          <p:cNvPr id="42" name="文本7"/>
          <p:cNvSpPr txBox="1"/>
          <p:nvPr/>
        </p:nvSpPr>
        <p:spPr>
          <a:xfrm>
            <a:off x="6345164" y="5270154"/>
            <a:ext cx="1762125" cy="89725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4000" b="0" i="1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s =3h</a:t>
            </a:r>
          </a:p>
        </p:txBody>
      </p:sp>
      <p:sp>
        <p:nvSpPr>
          <p:cNvPr id="43" name="文本8"/>
          <p:cNvSpPr txBox="1"/>
          <p:nvPr/>
        </p:nvSpPr>
        <p:spPr>
          <a:xfrm>
            <a:off x="4894240" y="4841796"/>
            <a:ext cx="5781675" cy="5272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600"/>
              </a:lnSpc>
            </a:pPr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拉力端绳子移动的距离为重物移动距离的</a:t>
            </a:r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</a:t>
            </a:r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倍</a:t>
            </a:r>
          </a:p>
        </p:txBody>
      </p:sp>
      <p:grpSp>
        <p:nvGrpSpPr>
          <p:cNvPr id="44" name="组合7"/>
          <p:cNvGrpSpPr/>
          <p:nvPr/>
        </p:nvGrpSpPr>
        <p:grpSpPr>
          <a:xfrm>
            <a:off x="4405074" y="3641941"/>
            <a:ext cx="6527597" cy="1042892"/>
            <a:chOff x="0" y="0"/>
            <a:chExt cx="6527597" cy="1042892"/>
          </a:xfrm>
        </p:grpSpPr>
        <p:sp>
          <p:nvSpPr>
            <p:cNvPr id="45" name="形状23"/>
            <p:cNvSpPr txBox="1"/>
            <p:nvPr/>
          </p:nvSpPr>
          <p:spPr>
            <a:xfrm>
              <a:off x="0" y="0"/>
              <a:ext cx="4402588" cy="1040301"/>
            </a:xfrm>
            <a:custGeom>
              <a:avLst/>
              <a:gdLst>
                <a:gd name="connsiteX0" fmla="*/ 173384 w 4402588"/>
                <a:gd name="connsiteY0" fmla="*/ 0 h 1040301"/>
                <a:gd name="connsiteX1" fmla="*/ 4229205 w 4402588"/>
                <a:gd name="connsiteY1" fmla="*/ 0 h 1040301"/>
                <a:gd name="connsiteX2" fmla="*/ 4275189 w 4402588"/>
                <a:gd name="connsiteY2" fmla="*/ 0 h 1040301"/>
                <a:gd name="connsiteX3" fmla="*/ 4384321 w 4402588"/>
                <a:gd name="connsiteY3" fmla="*/ 83299 h 1040301"/>
                <a:gd name="connsiteX4" fmla="*/ 4402588 w 4402588"/>
                <a:gd name="connsiteY4" fmla="*/ 866918 h 1040301"/>
                <a:gd name="connsiteX5" fmla="*/ 4402588 w 4402588"/>
                <a:gd name="connsiteY5" fmla="*/ 912902 h 1040301"/>
                <a:gd name="connsiteX6" fmla="*/ 4319290 w 4402588"/>
                <a:gd name="connsiteY6" fmla="*/ 1022034 h 1040301"/>
                <a:gd name="connsiteX7" fmla="*/ 173384 w 4402588"/>
                <a:gd name="connsiteY7" fmla="*/ 1040301 h 1040301"/>
                <a:gd name="connsiteX8" fmla="*/ 127399 w 4402588"/>
                <a:gd name="connsiteY8" fmla="*/ 1040301 h 1040301"/>
                <a:gd name="connsiteX9" fmla="*/ 18267 w 4402588"/>
                <a:gd name="connsiteY9" fmla="*/ 957003 h 1040301"/>
                <a:gd name="connsiteX10" fmla="*/ 0 w 4402588"/>
                <a:gd name="connsiteY10" fmla="*/ 173384 h 1040301"/>
                <a:gd name="connsiteX11" fmla="*/ 0 w 4402588"/>
                <a:gd name="connsiteY11" fmla="*/ 77626 h 1040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02588" h="1040301">
                  <a:moveTo>
                    <a:pt x="173384" y="0"/>
                  </a:moveTo>
                  <a:lnTo>
                    <a:pt x="4229205" y="0"/>
                  </a:lnTo>
                  <a:cubicBezTo>
                    <a:pt x="4275189" y="0"/>
                    <a:pt x="4319290" y="18267"/>
                    <a:pt x="4351805" y="50783"/>
                  </a:cubicBezTo>
                  <a:cubicBezTo>
                    <a:pt x="4384321" y="83299"/>
                    <a:pt x="4402588" y="127399"/>
                    <a:pt x="4402588" y="173384"/>
                  </a:cubicBezTo>
                  <a:lnTo>
                    <a:pt x="4402588" y="866918"/>
                  </a:lnTo>
                  <a:cubicBezTo>
                    <a:pt x="4402588" y="912902"/>
                    <a:pt x="4384321" y="957003"/>
                    <a:pt x="4351805" y="989519"/>
                  </a:cubicBezTo>
                  <a:cubicBezTo>
                    <a:pt x="4319290" y="1022034"/>
                    <a:pt x="4275189" y="1040301"/>
                    <a:pt x="4229205" y="1040301"/>
                  </a:cubicBezTo>
                  <a:lnTo>
                    <a:pt x="173384" y="1040301"/>
                  </a:lnTo>
                  <a:cubicBezTo>
                    <a:pt x="127399" y="1040301"/>
                    <a:pt x="83299" y="1022034"/>
                    <a:pt x="50783" y="989519"/>
                  </a:cubicBezTo>
                  <a:cubicBezTo>
                    <a:pt x="18267" y="957003"/>
                    <a:pt x="0" y="912902"/>
                    <a:pt x="0" y="866918"/>
                  </a:cubicBezTo>
                  <a:lnTo>
                    <a:pt x="0" y="173384"/>
                  </a:lnTo>
                  <a:cubicBezTo>
                    <a:pt x="0" y="77626"/>
                    <a:pt x="77626" y="0"/>
                    <a:pt x="173384" y="0"/>
                  </a:cubicBezTo>
                  <a:close/>
                </a:path>
              </a:pathLst>
            </a:custGeom>
            <a:solidFill>
              <a:srgbClr val="A0F1FA">
                <a:alpha val="100000"/>
              </a:srgbClr>
            </a:solidFill>
            <a:ln w="28575">
              <a:solidFill>
                <a:srgbClr val="C1AE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2600"/>
                </a:lnSpc>
              </a:pPr>
              <a:r>
                <a:rPr lang="zh-CN" altLang="en-US" sz="2499" b="1" i="0">
                  <a:solidFill>
                    <a:srgbClr val="000000">
                      <a:alpha val="100000"/>
                    </a:srgbClr>
                  </a:solidFill>
                  <a:latin typeface="楷体"/>
                  <a:ea typeface="楷体"/>
                </a:rPr>
                <a:t>承重绳子段数有几段，提起重物的力就是重物的几分之一</a:t>
              </a:r>
            </a:p>
          </p:txBody>
        </p:sp>
        <p:sp>
          <p:nvSpPr>
            <p:cNvPr id="46" name="形状24"/>
            <p:cNvSpPr txBox="1"/>
            <p:nvPr/>
          </p:nvSpPr>
          <p:spPr>
            <a:xfrm>
              <a:off x="4422734" y="5562"/>
              <a:ext cx="2104863" cy="1037330"/>
            </a:xfrm>
            <a:custGeom>
              <a:avLst/>
              <a:gdLst>
                <a:gd name="connsiteX0" fmla="*/ 172888 w 2104863"/>
                <a:gd name="connsiteY0" fmla="*/ 0 h 1037330"/>
                <a:gd name="connsiteX1" fmla="*/ 1931975 w 2104863"/>
                <a:gd name="connsiteY1" fmla="*/ 0 h 1037330"/>
                <a:gd name="connsiteX2" fmla="*/ 1977828 w 2104863"/>
                <a:gd name="connsiteY2" fmla="*/ 0 h 1037330"/>
                <a:gd name="connsiteX3" fmla="*/ 2086648 w 2104863"/>
                <a:gd name="connsiteY3" fmla="*/ 83061 h 1037330"/>
                <a:gd name="connsiteX4" fmla="*/ 2104863 w 2104863"/>
                <a:gd name="connsiteY4" fmla="*/ 864441 h 1037330"/>
                <a:gd name="connsiteX5" fmla="*/ 2104863 w 2104863"/>
                <a:gd name="connsiteY5" fmla="*/ 910294 h 1037330"/>
                <a:gd name="connsiteX6" fmla="*/ 2021802 w 2104863"/>
                <a:gd name="connsiteY6" fmla="*/ 1019115 h 1037330"/>
                <a:gd name="connsiteX7" fmla="*/ 172888 w 2104863"/>
                <a:gd name="connsiteY7" fmla="*/ 1037330 h 1037330"/>
                <a:gd name="connsiteX8" fmla="*/ 127035 w 2104863"/>
                <a:gd name="connsiteY8" fmla="*/ 1037330 h 1037330"/>
                <a:gd name="connsiteX9" fmla="*/ 18215 w 2104863"/>
                <a:gd name="connsiteY9" fmla="*/ 954269 h 1037330"/>
                <a:gd name="connsiteX10" fmla="*/ 0 w 2104863"/>
                <a:gd name="connsiteY10" fmla="*/ 172888 h 1037330"/>
                <a:gd name="connsiteX11" fmla="*/ 0 w 2104863"/>
                <a:gd name="connsiteY11" fmla="*/ 77405 h 103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4863" h="1037330">
                  <a:moveTo>
                    <a:pt x="172888" y="0"/>
                  </a:moveTo>
                  <a:lnTo>
                    <a:pt x="1931975" y="0"/>
                  </a:lnTo>
                  <a:cubicBezTo>
                    <a:pt x="1977828" y="0"/>
                    <a:pt x="2021802" y="18215"/>
                    <a:pt x="2054225" y="50638"/>
                  </a:cubicBezTo>
                  <a:cubicBezTo>
                    <a:pt x="2086648" y="83061"/>
                    <a:pt x="2104863" y="127035"/>
                    <a:pt x="2104863" y="172888"/>
                  </a:cubicBezTo>
                  <a:lnTo>
                    <a:pt x="2104863" y="864441"/>
                  </a:lnTo>
                  <a:cubicBezTo>
                    <a:pt x="2104863" y="910294"/>
                    <a:pt x="2086648" y="954269"/>
                    <a:pt x="2054225" y="986692"/>
                  </a:cubicBezTo>
                  <a:cubicBezTo>
                    <a:pt x="2021802" y="1019115"/>
                    <a:pt x="1977828" y="1037330"/>
                    <a:pt x="1931975" y="1037330"/>
                  </a:cubicBezTo>
                  <a:lnTo>
                    <a:pt x="172888" y="1037330"/>
                  </a:lnTo>
                  <a:cubicBezTo>
                    <a:pt x="127035" y="1037330"/>
                    <a:pt x="83061" y="1019115"/>
                    <a:pt x="50638" y="986692"/>
                  </a:cubicBezTo>
                  <a:cubicBezTo>
                    <a:pt x="18215" y="954269"/>
                    <a:pt x="0" y="910294"/>
                    <a:pt x="0" y="864441"/>
                  </a:cubicBezTo>
                  <a:lnTo>
                    <a:pt x="0" y="172888"/>
                  </a:lnTo>
                  <a:cubicBezTo>
                    <a:pt x="0" y="77405"/>
                    <a:pt x="77405" y="0"/>
                    <a:pt x="172888" y="0"/>
                  </a:cubicBezTo>
                  <a:close/>
                </a:path>
              </a:pathLst>
            </a:custGeom>
            <a:solidFill>
              <a:srgbClr val="A0F1FA">
                <a:alpha val="100000"/>
              </a:srgbClr>
            </a:solidFill>
            <a:ln w="28575">
              <a:solidFill>
                <a:srgbClr val="C1AE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>
                <a:lnSpc>
                  <a:spcPts val="3000"/>
                </a:lnSpc>
              </a:pPr>
              <a:r>
                <a:rPr lang="zh-CN" altLang="en-US" sz="2499" b="0" i="0">
                  <a:solidFill>
                    <a:srgbClr val="FF0000">
                      <a:alpha val="100000"/>
                    </a:srgbClr>
                  </a:solidFill>
                  <a:latin typeface="微软雅黑"/>
                  <a:ea typeface="微软雅黑"/>
                </a:rPr>
                <a:t>  F=</a:t>
              </a:r>
            </a:p>
          </p:txBody>
        </p:sp>
        <p:sp>
          <p:nvSpPr>
            <p:cNvPr id="47" name="文本14"/>
            <p:cNvSpPr txBox="1"/>
            <p:nvPr/>
          </p:nvSpPr>
          <p:spPr>
            <a:xfrm>
              <a:off x="5444157" y="168088"/>
              <a:ext cx="936798" cy="71247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400"/>
                </a:lnSpc>
              </a:pPr>
              <a:r>
                <a:rPr lang="zh-CN" altLang="en-US" sz="2800" b="0" i="1">
                  <a:solidFill>
                    <a:srgbClr val="C00000">
                      <a:alpha val="100000"/>
                    </a:srgbClr>
                  </a:solidFill>
                  <a:latin typeface="Times New Roman"/>
                  <a:ea typeface="Times New Roman"/>
                </a:rPr>
                <a:t>G</a:t>
              </a:r>
              <a:r>
                <a:rPr lang="zh-CN" altLang="en-US" sz="3724" b="0" i="0" baseline="-25000">
                  <a:solidFill>
                    <a:srgbClr val="C00000">
                      <a:alpha val="100000"/>
                    </a:srgbClr>
                  </a:solidFill>
                  <a:latin typeface="黑体"/>
                  <a:ea typeface="黑体"/>
                </a:rPr>
                <a:t>总</a:t>
              </a:r>
            </a:p>
          </p:txBody>
        </p:sp>
        <p:pic>
          <p:nvPicPr>
            <p:cNvPr id="48" name="公式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629" y="53683"/>
              <a:ext cx="448142" cy="935507"/>
            </a:xfrm>
            <a:prstGeom prst="rect">
              <a:avLst/>
            </a:prstGeom>
          </p:spPr>
        </p:pic>
      </p:grpSp>
      <p:pic>
        <p:nvPicPr>
          <p:cNvPr id="49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5000" y="11633200"/>
            <a:ext cx="0" cy="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8412" y="6379845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202249" cy="957891"/>
            <a:chOff x="0" y="0"/>
            <a:chExt cx="12202249" cy="957891"/>
          </a:xfrm>
        </p:grpSpPr>
        <p:sp>
          <p:nvSpPr>
            <p:cNvPr id="4" name="形状2"/>
            <p:cNvSpPr txBox="1"/>
            <p:nvPr/>
          </p:nvSpPr>
          <p:spPr>
            <a:xfrm>
              <a:off x="0" y="0"/>
              <a:ext cx="12202249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3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989562" y="180861"/>
              <a:ext cx="2886561" cy="660949"/>
            </a:xfrm>
            <a:custGeom>
              <a:avLst/>
              <a:gdLst>
                <a:gd name="connsiteX0" fmla="*/ 110158 w 2886561"/>
                <a:gd name="connsiteY0" fmla="*/ 0 h 660949"/>
                <a:gd name="connsiteX1" fmla="*/ 2776403 w 2886561"/>
                <a:gd name="connsiteY1" fmla="*/ 0 h 660949"/>
                <a:gd name="connsiteX2" fmla="*/ 2837241 w 2886561"/>
                <a:gd name="connsiteY2" fmla="*/ 0 h 660949"/>
                <a:gd name="connsiteX3" fmla="*/ 2886561 w 2886561"/>
                <a:gd name="connsiteY3" fmla="*/ 550791 h 660949"/>
                <a:gd name="connsiteX4" fmla="*/ 2886561 w 2886561"/>
                <a:gd name="connsiteY4" fmla="*/ 611630 h 660949"/>
                <a:gd name="connsiteX5" fmla="*/ 110158 w 2886561"/>
                <a:gd name="connsiteY5" fmla="*/ 660949 h 660949"/>
                <a:gd name="connsiteX6" fmla="*/ 49320 w 2886561"/>
                <a:gd name="connsiteY6" fmla="*/ 660949 h 660949"/>
                <a:gd name="connsiteX7" fmla="*/ 0 w 2886561"/>
                <a:gd name="connsiteY7" fmla="*/ 110158 h 660949"/>
                <a:gd name="connsiteX8" fmla="*/ 0 w 28865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6561" h="660949">
                  <a:moveTo>
                    <a:pt x="110158" y="0"/>
                  </a:moveTo>
                  <a:lnTo>
                    <a:pt x="2776403" y="0"/>
                  </a:lnTo>
                  <a:cubicBezTo>
                    <a:pt x="2837241" y="0"/>
                    <a:pt x="2886561" y="49320"/>
                    <a:pt x="2886561" y="110158"/>
                  </a:cubicBezTo>
                  <a:lnTo>
                    <a:pt x="2886561" y="550791"/>
                  </a:lnTo>
                  <a:cubicBezTo>
                    <a:pt x="2886561" y="611630"/>
                    <a:pt x="2837241" y="660949"/>
                    <a:pt x="27764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滑轮组</a:t>
              </a: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二</a:t>
              </a:r>
            </a:p>
          </p:txBody>
        </p:sp>
      </p:grpSp>
      <p:sp>
        <p:nvSpPr>
          <p:cNvPr id="8" name="文本1"/>
          <p:cNvSpPr txBox="1"/>
          <p:nvPr/>
        </p:nvSpPr>
        <p:spPr>
          <a:xfrm>
            <a:off x="4021264" y="61808"/>
            <a:ext cx="5274310" cy="835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600" b="1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滑轮组的绳子段数</a:t>
            </a:r>
          </a:p>
        </p:txBody>
      </p:sp>
      <p:grpSp>
        <p:nvGrpSpPr>
          <p:cNvPr id="9" name="组合2"/>
          <p:cNvGrpSpPr/>
          <p:nvPr/>
        </p:nvGrpSpPr>
        <p:grpSpPr>
          <a:xfrm>
            <a:off x="1816084" y="1204560"/>
            <a:ext cx="1447800" cy="4114800"/>
            <a:chOff x="0" y="0"/>
            <a:chExt cx="1447800" cy="4114800"/>
          </a:xfrm>
        </p:grpSpPr>
        <p:pic>
          <p:nvPicPr>
            <p:cNvPr id="10" name="图片4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447800" cy="4114800"/>
            </a:xfrm>
            <a:prstGeom prst="rect">
              <a:avLst/>
            </a:prstGeom>
          </p:spPr>
        </p:pic>
        <p:sp>
          <p:nvSpPr>
            <p:cNvPr id="11" name="形状6"/>
            <p:cNvSpPr txBox="1"/>
            <p:nvPr/>
          </p:nvSpPr>
          <p:spPr>
            <a:xfrm rot="20208000" flipH="1">
              <a:off x="926311" y="1242067"/>
              <a:ext cx="53445" cy="99086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形状7"/>
            <p:cNvSpPr txBox="1"/>
            <p:nvPr/>
          </p:nvSpPr>
          <p:spPr>
            <a:xfrm rot="10800000">
              <a:off x="471289" y="895739"/>
              <a:ext cx="24507" cy="1238639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形状8"/>
            <p:cNvSpPr txBox="1"/>
            <p:nvPr/>
          </p:nvSpPr>
          <p:spPr>
            <a:xfrm flipH="1">
              <a:off x="1074896" y="709251"/>
              <a:ext cx="206228" cy="1218546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triangl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pic>
        <p:nvPicPr>
          <p:cNvPr id="14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284" y="1025173"/>
            <a:ext cx="1635125" cy="4522787"/>
          </a:xfrm>
          <a:prstGeom prst="rect">
            <a:avLst/>
          </a:prstGeom>
        </p:spPr>
      </p:pic>
      <p:pic>
        <p:nvPicPr>
          <p:cNvPr id="15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684" y="1128360"/>
            <a:ext cx="1419225" cy="4343400"/>
          </a:xfrm>
          <a:prstGeom prst="rect">
            <a:avLst/>
          </a:prstGeom>
        </p:spPr>
      </p:pic>
      <p:pic>
        <p:nvPicPr>
          <p:cNvPr id="16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8568" y="151552"/>
            <a:ext cx="1928031" cy="6297806"/>
          </a:xfrm>
          <a:prstGeom prst="rect">
            <a:avLst/>
          </a:prstGeom>
        </p:spPr>
      </p:pic>
      <p:grpSp>
        <p:nvGrpSpPr>
          <p:cNvPr id="17" name="组合3"/>
          <p:cNvGrpSpPr/>
          <p:nvPr/>
        </p:nvGrpSpPr>
        <p:grpSpPr>
          <a:xfrm>
            <a:off x="961977" y="5409181"/>
            <a:ext cx="2578100" cy="1208506"/>
            <a:chOff x="0" y="0"/>
            <a:chExt cx="2578100" cy="1208506"/>
          </a:xfrm>
        </p:grpSpPr>
        <p:sp>
          <p:nvSpPr>
            <p:cNvPr id="18" name="文本13"/>
            <p:cNvSpPr txBox="1"/>
            <p:nvPr/>
          </p:nvSpPr>
          <p:spPr>
            <a:xfrm>
              <a:off x="0" y="192513"/>
              <a:ext cx="25781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19" name="形状9"/>
            <p:cNvSpPr txBox="1"/>
            <p:nvPr/>
          </p:nvSpPr>
          <p:spPr>
            <a:xfrm>
              <a:off x="1480185" y="551605"/>
              <a:ext cx="381000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0" name="文本14"/>
            <p:cNvSpPr txBox="1"/>
            <p:nvPr/>
          </p:nvSpPr>
          <p:spPr>
            <a:xfrm>
              <a:off x="1466431" y="438569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2</a:t>
              </a:r>
            </a:p>
          </p:txBody>
        </p:sp>
        <p:sp>
          <p:nvSpPr>
            <p:cNvPr id="21" name="文本15"/>
            <p:cNvSpPr txBox="1"/>
            <p:nvPr/>
          </p:nvSpPr>
          <p:spPr>
            <a:xfrm>
              <a:off x="1460926" y="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grpSp>
        <p:nvGrpSpPr>
          <p:cNvPr id="22" name="组合4"/>
          <p:cNvGrpSpPr/>
          <p:nvPr/>
        </p:nvGrpSpPr>
        <p:grpSpPr>
          <a:xfrm>
            <a:off x="3042104" y="5409105"/>
            <a:ext cx="2578100" cy="1208506"/>
            <a:chOff x="0" y="0"/>
            <a:chExt cx="2578100" cy="1208506"/>
          </a:xfrm>
        </p:grpSpPr>
        <p:sp>
          <p:nvSpPr>
            <p:cNvPr id="23" name="文本16"/>
            <p:cNvSpPr txBox="1"/>
            <p:nvPr/>
          </p:nvSpPr>
          <p:spPr>
            <a:xfrm>
              <a:off x="0" y="192512"/>
              <a:ext cx="25781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24" name="形状10"/>
            <p:cNvSpPr txBox="1"/>
            <p:nvPr/>
          </p:nvSpPr>
          <p:spPr>
            <a:xfrm>
              <a:off x="1480185" y="551605"/>
              <a:ext cx="381000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5" name="文本17"/>
            <p:cNvSpPr txBox="1"/>
            <p:nvPr/>
          </p:nvSpPr>
          <p:spPr>
            <a:xfrm>
              <a:off x="1466431" y="438569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3</a:t>
              </a:r>
            </a:p>
          </p:txBody>
        </p:sp>
        <p:sp>
          <p:nvSpPr>
            <p:cNvPr id="26" name="文本18"/>
            <p:cNvSpPr txBox="1"/>
            <p:nvPr/>
          </p:nvSpPr>
          <p:spPr>
            <a:xfrm>
              <a:off x="1460925" y="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grpSp>
        <p:nvGrpSpPr>
          <p:cNvPr id="27" name="组合5"/>
          <p:cNvGrpSpPr/>
          <p:nvPr/>
        </p:nvGrpSpPr>
        <p:grpSpPr>
          <a:xfrm>
            <a:off x="5369109" y="5409047"/>
            <a:ext cx="2578100" cy="1208507"/>
            <a:chOff x="0" y="0"/>
            <a:chExt cx="2578100" cy="1208507"/>
          </a:xfrm>
        </p:grpSpPr>
        <p:sp>
          <p:nvSpPr>
            <p:cNvPr id="28" name="文本19"/>
            <p:cNvSpPr txBox="1"/>
            <p:nvPr/>
          </p:nvSpPr>
          <p:spPr>
            <a:xfrm>
              <a:off x="0" y="192513"/>
              <a:ext cx="25781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29" name="形状11"/>
            <p:cNvSpPr txBox="1"/>
            <p:nvPr/>
          </p:nvSpPr>
          <p:spPr>
            <a:xfrm>
              <a:off x="1480185" y="551606"/>
              <a:ext cx="381000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0" name="文本20"/>
            <p:cNvSpPr txBox="1"/>
            <p:nvPr/>
          </p:nvSpPr>
          <p:spPr>
            <a:xfrm>
              <a:off x="1466431" y="43857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4</a:t>
              </a:r>
            </a:p>
          </p:txBody>
        </p:sp>
        <p:sp>
          <p:nvSpPr>
            <p:cNvPr id="31" name="文本21"/>
            <p:cNvSpPr txBox="1"/>
            <p:nvPr/>
          </p:nvSpPr>
          <p:spPr>
            <a:xfrm>
              <a:off x="1460926" y="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sp>
        <p:nvSpPr>
          <p:cNvPr id="32" name="文本2"/>
          <p:cNvSpPr txBox="1"/>
          <p:nvPr/>
        </p:nvSpPr>
        <p:spPr>
          <a:xfrm>
            <a:off x="2408072" y="2583085"/>
            <a:ext cx="800667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②</a:t>
            </a:r>
          </a:p>
        </p:txBody>
      </p:sp>
      <p:sp>
        <p:nvSpPr>
          <p:cNvPr id="33" name="文本3"/>
          <p:cNvSpPr txBox="1"/>
          <p:nvPr/>
        </p:nvSpPr>
        <p:spPr>
          <a:xfrm>
            <a:off x="1928060" y="2569107"/>
            <a:ext cx="832276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①</a:t>
            </a:r>
          </a:p>
        </p:txBody>
      </p:sp>
      <p:sp>
        <p:nvSpPr>
          <p:cNvPr id="34" name="文本4"/>
          <p:cNvSpPr txBox="1"/>
          <p:nvPr/>
        </p:nvSpPr>
        <p:spPr>
          <a:xfrm>
            <a:off x="4916871" y="3154999"/>
            <a:ext cx="800667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②</a:t>
            </a:r>
          </a:p>
        </p:txBody>
      </p:sp>
      <p:sp>
        <p:nvSpPr>
          <p:cNvPr id="35" name="文本5"/>
          <p:cNvSpPr txBox="1"/>
          <p:nvPr/>
        </p:nvSpPr>
        <p:spPr>
          <a:xfrm>
            <a:off x="4061574" y="3308594"/>
            <a:ext cx="832276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①</a:t>
            </a:r>
          </a:p>
        </p:txBody>
      </p:sp>
      <p:sp>
        <p:nvSpPr>
          <p:cNvPr id="36" name="文本6"/>
          <p:cNvSpPr txBox="1"/>
          <p:nvPr/>
        </p:nvSpPr>
        <p:spPr>
          <a:xfrm>
            <a:off x="4456378" y="2966847"/>
            <a:ext cx="744343" cy="59061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0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③</a:t>
            </a:r>
          </a:p>
        </p:txBody>
      </p:sp>
      <p:sp>
        <p:nvSpPr>
          <p:cNvPr id="37" name="文本7"/>
          <p:cNvSpPr txBox="1"/>
          <p:nvPr/>
        </p:nvSpPr>
        <p:spPr>
          <a:xfrm>
            <a:off x="6554816" y="2414368"/>
            <a:ext cx="744343" cy="59061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0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③</a:t>
            </a:r>
          </a:p>
        </p:txBody>
      </p:sp>
      <p:sp>
        <p:nvSpPr>
          <p:cNvPr id="38" name="文本8"/>
          <p:cNvSpPr txBox="1"/>
          <p:nvPr/>
        </p:nvSpPr>
        <p:spPr>
          <a:xfrm>
            <a:off x="6241428" y="3308680"/>
            <a:ext cx="832276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①</a:t>
            </a:r>
          </a:p>
        </p:txBody>
      </p:sp>
      <p:sp>
        <p:nvSpPr>
          <p:cNvPr id="39" name="文本9"/>
          <p:cNvSpPr txBox="1"/>
          <p:nvPr/>
        </p:nvSpPr>
        <p:spPr>
          <a:xfrm>
            <a:off x="7248296" y="3308442"/>
            <a:ext cx="800667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②</a:t>
            </a:r>
          </a:p>
        </p:txBody>
      </p:sp>
      <p:pic>
        <p:nvPicPr>
          <p:cNvPr id="40" name="公式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5309" y="2414387"/>
            <a:ext cx="479698" cy="422129"/>
          </a:xfrm>
          <a:prstGeom prst="rect">
            <a:avLst/>
          </a:prstGeom>
        </p:spPr>
      </p:pic>
      <p:sp>
        <p:nvSpPr>
          <p:cNvPr id="41" name="文本10"/>
          <p:cNvSpPr txBox="1"/>
          <p:nvPr/>
        </p:nvSpPr>
        <p:spPr>
          <a:xfrm>
            <a:off x="8814035" y="2524782"/>
            <a:ext cx="744343" cy="59061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400"/>
              </a:lnSpc>
            </a:pPr>
            <a:r>
              <a:rPr lang="zh-CN" altLang="en-US" sz="20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③</a:t>
            </a:r>
          </a:p>
        </p:txBody>
      </p:sp>
      <p:sp>
        <p:nvSpPr>
          <p:cNvPr id="42" name="文本11"/>
          <p:cNvSpPr txBox="1"/>
          <p:nvPr/>
        </p:nvSpPr>
        <p:spPr>
          <a:xfrm>
            <a:off x="8542696" y="3597278"/>
            <a:ext cx="832276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①</a:t>
            </a:r>
          </a:p>
        </p:txBody>
      </p:sp>
      <p:sp>
        <p:nvSpPr>
          <p:cNvPr id="43" name="文本12"/>
          <p:cNvSpPr txBox="1"/>
          <p:nvPr/>
        </p:nvSpPr>
        <p:spPr>
          <a:xfrm>
            <a:off x="9702753" y="3724332"/>
            <a:ext cx="800667" cy="6110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500"/>
              </a:lnSpc>
            </a:pPr>
            <a:r>
              <a:rPr lang="zh-CN" altLang="en-US" sz="2135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②</a:t>
            </a:r>
          </a:p>
        </p:txBody>
      </p:sp>
      <p:pic>
        <p:nvPicPr>
          <p:cNvPr id="44" name="公式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1572" y="2498693"/>
            <a:ext cx="479698" cy="422129"/>
          </a:xfrm>
          <a:prstGeom prst="rect">
            <a:avLst/>
          </a:prstGeom>
        </p:spPr>
      </p:pic>
      <p:pic>
        <p:nvPicPr>
          <p:cNvPr id="45" name="公式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3165" y="2712768"/>
            <a:ext cx="458048" cy="403079"/>
          </a:xfrm>
          <a:prstGeom prst="rect">
            <a:avLst/>
          </a:prstGeom>
        </p:spPr>
      </p:pic>
      <p:grpSp>
        <p:nvGrpSpPr>
          <p:cNvPr id="46" name="组合6"/>
          <p:cNvGrpSpPr/>
          <p:nvPr/>
        </p:nvGrpSpPr>
        <p:grpSpPr>
          <a:xfrm>
            <a:off x="8814111" y="4551931"/>
            <a:ext cx="2578100" cy="1208506"/>
            <a:chOff x="0" y="0"/>
            <a:chExt cx="2578100" cy="1208506"/>
          </a:xfrm>
        </p:grpSpPr>
        <p:sp>
          <p:nvSpPr>
            <p:cNvPr id="47" name="文本22"/>
            <p:cNvSpPr txBox="1"/>
            <p:nvPr/>
          </p:nvSpPr>
          <p:spPr>
            <a:xfrm>
              <a:off x="0" y="192513"/>
              <a:ext cx="25781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48" name="形状12"/>
            <p:cNvSpPr txBox="1"/>
            <p:nvPr/>
          </p:nvSpPr>
          <p:spPr>
            <a:xfrm>
              <a:off x="1480185" y="551605"/>
              <a:ext cx="381000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9" name="文本23"/>
            <p:cNvSpPr txBox="1"/>
            <p:nvPr/>
          </p:nvSpPr>
          <p:spPr>
            <a:xfrm>
              <a:off x="1466431" y="438569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5</a:t>
              </a:r>
            </a:p>
          </p:txBody>
        </p:sp>
        <p:sp>
          <p:nvSpPr>
            <p:cNvPr id="50" name="文本24"/>
            <p:cNvSpPr txBox="1"/>
            <p:nvPr/>
          </p:nvSpPr>
          <p:spPr>
            <a:xfrm>
              <a:off x="1460926" y="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  <p:bldP spid="27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070" y="616220"/>
            <a:ext cx="7809843" cy="5626303"/>
          </a:xfrm>
          <a:prstGeom prst="rect">
            <a:avLst/>
          </a:prstGeom>
        </p:spPr>
      </p:pic>
      <p:sp>
        <p:nvSpPr>
          <p:cNvPr id="3" name="形状1"/>
          <p:cNvSpPr txBox="1"/>
          <p:nvPr/>
        </p:nvSpPr>
        <p:spPr>
          <a:xfrm>
            <a:off x="18412" y="6379845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4" name="组合1"/>
          <p:cNvGrpSpPr/>
          <p:nvPr/>
        </p:nvGrpSpPr>
        <p:grpSpPr>
          <a:xfrm>
            <a:off x="-4666" y="-438"/>
            <a:ext cx="12202249" cy="957891"/>
            <a:chOff x="0" y="0"/>
            <a:chExt cx="12202249" cy="957891"/>
          </a:xfrm>
        </p:grpSpPr>
        <p:sp>
          <p:nvSpPr>
            <p:cNvPr id="5" name="形状15"/>
            <p:cNvSpPr txBox="1"/>
            <p:nvPr/>
          </p:nvSpPr>
          <p:spPr>
            <a:xfrm>
              <a:off x="0" y="0"/>
              <a:ext cx="12202249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16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17"/>
            <p:cNvSpPr txBox="1"/>
            <p:nvPr/>
          </p:nvSpPr>
          <p:spPr>
            <a:xfrm>
              <a:off x="989562" y="180861"/>
              <a:ext cx="2886561" cy="660949"/>
            </a:xfrm>
            <a:custGeom>
              <a:avLst/>
              <a:gdLst>
                <a:gd name="connsiteX0" fmla="*/ 110158 w 2886561"/>
                <a:gd name="connsiteY0" fmla="*/ 0 h 660949"/>
                <a:gd name="connsiteX1" fmla="*/ 2776403 w 2886561"/>
                <a:gd name="connsiteY1" fmla="*/ 0 h 660949"/>
                <a:gd name="connsiteX2" fmla="*/ 2837241 w 2886561"/>
                <a:gd name="connsiteY2" fmla="*/ 0 h 660949"/>
                <a:gd name="connsiteX3" fmla="*/ 2886561 w 2886561"/>
                <a:gd name="connsiteY3" fmla="*/ 550791 h 660949"/>
                <a:gd name="connsiteX4" fmla="*/ 2886561 w 2886561"/>
                <a:gd name="connsiteY4" fmla="*/ 611630 h 660949"/>
                <a:gd name="connsiteX5" fmla="*/ 110158 w 2886561"/>
                <a:gd name="connsiteY5" fmla="*/ 660949 h 660949"/>
                <a:gd name="connsiteX6" fmla="*/ 49320 w 2886561"/>
                <a:gd name="connsiteY6" fmla="*/ 660949 h 660949"/>
                <a:gd name="connsiteX7" fmla="*/ 0 w 2886561"/>
                <a:gd name="connsiteY7" fmla="*/ 110158 h 660949"/>
                <a:gd name="connsiteX8" fmla="*/ 0 w 28865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6561" h="660949">
                  <a:moveTo>
                    <a:pt x="110158" y="0"/>
                  </a:moveTo>
                  <a:lnTo>
                    <a:pt x="2776403" y="0"/>
                  </a:lnTo>
                  <a:cubicBezTo>
                    <a:pt x="2837241" y="0"/>
                    <a:pt x="2886561" y="49320"/>
                    <a:pt x="2886561" y="110158"/>
                  </a:cubicBezTo>
                  <a:lnTo>
                    <a:pt x="2886561" y="550791"/>
                  </a:lnTo>
                  <a:cubicBezTo>
                    <a:pt x="2886561" y="611630"/>
                    <a:pt x="2837241" y="660949"/>
                    <a:pt x="27764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滑轮组</a:t>
              </a:r>
            </a:p>
          </p:txBody>
        </p:sp>
        <p:sp>
          <p:nvSpPr>
            <p:cNvPr id="8" name="形状18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二</a:t>
              </a:r>
            </a:p>
          </p:txBody>
        </p:sp>
      </p:grpSp>
      <p:sp>
        <p:nvSpPr>
          <p:cNvPr id="9" name="形状2"/>
          <p:cNvSpPr txBox="1"/>
          <p:nvPr/>
        </p:nvSpPr>
        <p:spPr>
          <a:xfrm>
            <a:off x="3631050" y="2942028"/>
            <a:ext cx="525194" cy="1613095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0" name="形状3"/>
          <p:cNvSpPr txBox="1"/>
          <p:nvPr/>
        </p:nvSpPr>
        <p:spPr>
          <a:xfrm>
            <a:off x="3168379" y="4555123"/>
            <a:ext cx="987865" cy="550008"/>
          </a:xfrm>
          <a:custGeom>
            <a:avLst/>
            <a:gdLst>
              <a:gd name="connsiteX0" fmla="*/ 987865 w 987865"/>
              <a:gd name="connsiteY0" fmla="*/ 0 h 550008"/>
              <a:gd name="connsiteX1" fmla="*/ 984063 w 987865"/>
              <a:gd name="connsiteY1" fmla="*/ 95944 h 550008"/>
              <a:gd name="connsiteX2" fmla="*/ 966657 w 987865"/>
              <a:gd name="connsiteY2" fmla="*/ 179158 h 550008"/>
              <a:gd name="connsiteX3" fmla="*/ 917863 w 987865"/>
              <a:gd name="connsiteY3" fmla="*/ 294257 h 550008"/>
              <a:gd name="connsiteX4" fmla="*/ 807505 w 987865"/>
              <a:gd name="connsiteY4" fmla="*/ 444850 h 550008"/>
              <a:gd name="connsiteX5" fmla="*/ 630234 w 987865"/>
              <a:gd name="connsiteY5" fmla="*/ 533053 h 550008"/>
              <a:gd name="connsiteX6" fmla="*/ 531837 w 987865"/>
              <a:gd name="connsiteY6" fmla="*/ 545525 h 550008"/>
              <a:gd name="connsiteX7" fmla="*/ 262703 w 987865"/>
              <a:gd name="connsiteY7" fmla="*/ 514429 h 550008"/>
              <a:gd name="connsiteX8" fmla="*/ 86065 w 987865"/>
              <a:gd name="connsiteY8" fmla="*/ 345374 h 550008"/>
              <a:gd name="connsiteX9" fmla="*/ 2240 w 987865"/>
              <a:gd name="connsiteY9" fmla="*/ 145834 h 5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7865" h="550008" fill="none">
                <a:moveTo>
                  <a:pt x="987865" y="0"/>
                </a:moveTo>
                <a:quadBezTo>
                  <a:pt x="984063" y="95944"/>
                  <a:pt x="975360" y="137551"/>
                </a:quadBezTo>
                <a:cubicBezTo>
                  <a:pt x="966657" y="179158"/>
                  <a:pt x="957830" y="205928"/>
                  <a:pt x="937846" y="250092"/>
                </a:cubicBezTo>
                <a:cubicBezTo>
                  <a:pt x="917863" y="294257"/>
                  <a:pt x="893123" y="355445"/>
                  <a:pt x="850314" y="400148"/>
                </a:cubicBezTo>
                <a:cubicBezTo>
                  <a:pt x="807505" y="444850"/>
                  <a:pt x="720264" y="492326"/>
                  <a:pt x="675249" y="512689"/>
                </a:cubicBezTo>
                <a:cubicBezTo>
                  <a:pt x="630234" y="533053"/>
                  <a:pt x="643596" y="529872"/>
                  <a:pt x="587717" y="537698"/>
                </a:cubicBezTo>
                <a:cubicBezTo>
                  <a:pt x="531837" y="545525"/>
                  <a:pt x="412546" y="560968"/>
                  <a:pt x="337625" y="537698"/>
                </a:cubicBezTo>
                <a:cubicBezTo>
                  <a:pt x="262703" y="514429"/>
                  <a:pt x="189036" y="454921"/>
                  <a:pt x="137551" y="400148"/>
                </a:cubicBezTo>
                <a:cubicBezTo>
                  <a:pt x="86065" y="345374"/>
                  <a:pt x="47779" y="279323"/>
                  <a:pt x="25009" y="212578"/>
                </a:cubicBezTo>
                <a:quadBezTo>
                  <a:pt x="2240" y="145834"/>
                  <a:pt x="0" y="0"/>
                </a:quadBezTo>
              </a:path>
            </a:pathLst>
          </a:cu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1" name="形状4"/>
          <p:cNvSpPr txBox="1"/>
          <p:nvPr/>
        </p:nvSpPr>
        <p:spPr>
          <a:xfrm flipV="1">
            <a:off x="3168958" y="1775230"/>
            <a:ext cx="1191" cy="2781781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2" name="形状5"/>
          <p:cNvSpPr txBox="1"/>
          <p:nvPr/>
        </p:nvSpPr>
        <p:spPr>
          <a:xfrm>
            <a:off x="4156244" y="1741585"/>
            <a:ext cx="375138" cy="2963594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3" name="形状6"/>
          <p:cNvSpPr txBox="1"/>
          <p:nvPr/>
        </p:nvSpPr>
        <p:spPr>
          <a:xfrm>
            <a:off x="3168379" y="1366350"/>
            <a:ext cx="987865" cy="412749"/>
          </a:xfrm>
          <a:custGeom>
            <a:avLst/>
            <a:gdLst>
              <a:gd name="connsiteX0" fmla="*/ 0 w 987865"/>
              <a:gd name="connsiteY0" fmla="*/ 412749 h 412749"/>
              <a:gd name="connsiteX1" fmla="*/ 35118 w 987865"/>
              <a:gd name="connsiteY1" fmla="*/ 297946 h 412749"/>
              <a:gd name="connsiteX2" fmla="*/ 89928 w 987865"/>
              <a:gd name="connsiteY2" fmla="*/ 202431 h 412749"/>
              <a:gd name="connsiteX3" fmla="*/ 192975 w 987865"/>
              <a:gd name="connsiteY3" fmla="*/ 97257 h 412749"/>
              <a:gd name="connsiteX4" fmla="*/ 264649 w 987865"/>
              <a:gd name="connsiteY4" fmla="*/ 58399 h 412749"/>
              <a:gd name="connsiteX5" fmla="*/ 364238 w 987865"/>
              <a:gd name="connsiteY5" fmla="*/ 11173 h 412749"/>
              <a:gd name="connsiteX6" fmla="*/ 533518 w 987865"/>
              <a:gd name="connsiteY6" fmla="*/ -1094 h 412749"/>
              <a:gd name="connsiteX7" fmla="*/ 728958 w 987865"/>
              <a:gd name="connsiteY7" fmla="*/ 41367 h 412749"/>
              <a:gd name="connsiteX8" fmla="*/ 842563 w 987865"/>
              <a:gd name="connsiteY8" fmla="*/ 118093 h 412749"/>
              <a:gd name="connsiteX9" fmla="*/ 957727 w 987865"/>
              <a:gd name="connsiteY9" fmla="*/ 266197 h 41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7865" h="412749" fill="none">
                <a:moveTo>
                  <a:pt x="0" y="412749"/>
                </a:moveTo>
                <a:quadBezTo>
                  <a:pt x="35118" y="297946"/>
                  <a:pt x="62523" y="250189"/>
                </a:quadBezTo>
                <a:cubicBezTo>
                  <a:pt x="89928" y="202431"/>
                  <a:pt x="132145" y="153027"/>
                  <a:pt x="162560" y="125142"/>
                </a:cubicBezTo>
                <a:cubicBezTo>
                  <a:pt x="192975" y="97257"/>
                  <a:pt x="210526" y="91849"/>
                  <a:pt x="237588" y="75124"/>
                </a:cubicBezTo>
                <a:cubicBezTo>
                  <a:pt x="264649" y="58399"/>
                  <a:pt x="286002" y="39038"/>
                  <a:pt x="325120" y="25105"/>
                </a:cubicBezTo>
                <a:cubicBezTo>
                  <a:pt x="364238" y="11173"/>
                  <a:pt x="416833" y="1286"/>
                  <a:pt x="475175" y="96"/>
                </a:cubicBezTo>
                <a:cubicBezTo>
                  <a:pt x="533518" y="-1094"/>
                  <a:pt x="621541" y="8844"/>
                  <a:pt x="675249" y="25105"/>
                </a:cubicBezTo>
                <a:cubicBezTo>
                  <a:pt x="728958" y="41367"/>
                  <a:pt x="758028" y="57164"/>
                  <a:pt x="800295" y="87629"/>
                </a:cubicBezTo>
                <a:cubicBezTo>
                  <a:pt x="842563" y="118093"/>
                  <a:pt x="892956" y="159152"/>
                  <a:pt x="925342" y="212675"/>
                </a:cubicBezTo>
                <a:quadBezTo>
                  <a:pt x="957727" y="266197"/>
                  <a:pt x="987865" y="412749"/>
                </a:quadBezTo>
              </a:path>
            </a:pathLst>
          </a:cu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4" name="形状7"/>
          <p:cNvSpPr txBox="1"/>
          <p:nvPr/>
        </p:nvSpPr>
        <p:spPr>
          <a:xfrm flipV="1">
            <a:off x="7757573" y="1875301"/>
            <a:ext cx="477838" cy="1729471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5" name="形状8"/>
          <p:cNvSpPr txBox="1"/>
          <p:nvPr/>
        </p:nvSpPr>
        <p:spPr>
          <a:xfrm>
            <a:off x="7269893" y="1328742"/>
            <a:ext cx="962855" cy="550394"/>
          </a:xfrm>
          <a:custGeom>
            <a:avLst/>
            <a:gdLst>
              <a:gd name="connsiteX0" fmla="*/ 962855 w 962855"/>
              <a:gd name="connsiteY0" fmla="*/ 550394 h 550394"/>
              <a:gd name="connsiteX1" fmla="*/ 947229 w 962855"/>
              <a:gd name="connsiteY1" fmla="*/ 459090 h 550394"/>
              <a:gd name="connsiteX2" fmla="*/ 915958 w 962855"/>
              <a:gd name="connsiteY2" fmla="*/ 291568 h 550394"/>
              <a:gd name="connsiteX3" fmla="*/ 809410 w 962855"/>
              <a:gd name="connsiteY3" fmla="*/ 145212 h 550394"/>
              <a:gd name="connsiteX4" fmla="*/ 655345 w 962855"/>
              <a:gd name="connsiteY4" fmla="*/ 35623 h 550394"/>
              <a:gd name="connsiteX5" fmla="*/ 406443 w 962855"/>
              <a:gd name="connsiteY5" fmla="*/ -3172 h 550394"/>
              <a:gd name="connsiteX6" fmla="*/ 165226 w 962855"/>
              <a:gd name="connsiteY6" fmla="*/ 111821 h 550394"/>
              <a:gd name="connsiteX7" fmla="*/ 38372 w 962855"/>
              <a:gd name="connsiteY7" fmla="*/ 300808 h 550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2855" h="550394" fill="none">
                <a:moveTo>
                  <a:pt x="962855" y="550394"/>
                </a:moveTo>
                <a:quadBezTo>
                  <a:pt x="947229" y="459090"/>
                  <a:pt x="937846" y="350320"/>
                </a:quadBezTo>
                <a:cubicBezTo>
                  <a:pt x="915958" y="291568"/>
                  <a:pt x="891218" y="230308"/>
                  <a:pt x="850314" y="187760"/>
                </a:cubicBezTo>
                <a:cubicBezTo>
                  <a:pt x="809410" y="145212"/>
                  <a:pt x="770182" y="89804"/>
                  <a:pt x="712763" y="62714"/>
                </a:cubicBezTo>
                <a:cubicBezTo>
                  <a:pt x="655345" y="35623"/>
                  <a:pt x="568917" y="3553"/>
                  <a:pt x="487680" y="190"/>
                </a:cubicBezTo>
                <a:cubicBezTo>
                  <a:pt x="406443" y="-3172"/>
                  <a:pt x="309950" y="38615"/>
                  <a:pt x="237588" y="75218"/>
                </a:cubicBezTo>
                <a:cubicBezTo>
                  <a:pt x="165226" y="111821"/>
                  <a:pt x="111684" y="174748"/>
                  <a:pt x="75028" y="237778"/>
                </a:cubicBezTo>
                <a:quadBezTo>
                  <a:pt x="38372" y="300808"/>
                  <a:pt x="0" y="425347"/>
                </a:quadBezTo>
              </a:path>
            </a:pathLst>
          </a:cu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6" name="形状9"/>
          <p:cNvSpPr txBox="1"/>
          <p:nvPr/>
        </p:nvSpPr>
        <p:spPr>
          <a:xfrm>
            <a:off x="7270475" y="1746712"/>
            <a:ext cx="1191" cy="2990873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7" name="形状10"/>
          <p:cNvSpPr txBox="1"/>
          <p:nvPr/>
        </p:nvSpPr>
        <p:spPr>
          <a:xfrm>
            <a:off x="7269893" y="4655160"/>
            <a:ext cx="962855" cy="422598"/>
          </a:xfrm>
          <a:custGeom>
            <a:avLst/>
            <a:gdLst>
              <a:gd name="connsiteX0" fmla="*/ 0 w 962855"/>
              <a:gd name="connsiteY0" fmla="*/ 75028 h 422598"/>
              <a:gd name="connsiteX1" fmla="*/ 20530 w 962855"/>
              <a:gd name="connsiteY1" fmla="*/ 140559 h 422598"/>
              <a:gd name="connsiteX2" fmla="*/ 79507 w 962855"/>
              <a:gd name="connsiteY2" fmla="*/ 234579 h 422598"/>
              <a:gd name="connsiteX3" fmla="*/ 277861 w 962855"/>
              <a:gd name="connsiteY3" fmla="*/ 386686 h 422598"/>
              <a:gd name="connsiteX4" fmla="*/ 435235 w 962855"/>
              <a:gd name="connsiteY4" fmla="*/ 427015 h 422598"/>
              <a:gd name="connsiteX5" fmla="*/ 724286 w 962855"/>
              <a:gd name="connsiteY5" fmla="*/ 372081 h 422598"/>
              <a:gd name="connsiteX6" fmla="*/ 928885 w 962855"/>
              <a:gd name="connsiteY6" fmla="*/ 152155 h 422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2855" h="422598" fill="none">
                <a:moveTo>
                  <a:pt x="0" y="75028"/>
                </a:moveTo>
                <a:quadBezTo>
                  <a:pt x="20530" y="140559"/>
                  <a:pt x="50018" y="187569"/>
                </a:quadBezTo>
                <a:cubicBezTo>
                  <a:pt x="79507" y="234579"/>
                  <a:pt x="172305" y="313572"/>
                  <a:pt x="225083" y="350129"/>
                </a:cubicBezTo>
                <a:cubicBezTo>
                  <a:pt x="277861" y="386686"/>
                  <a:pt x="290033" y="398290"/>
                  <a:pt x="362634" y="412652"/>
                </a:cubicBezTo>
                <a:cubicBezTo>
                  <a:pt x="435235" y="427015"/>
                  <a:pt x="551185" y="428214"/>
                  <a:pt x="637735" y="400148"/>
                </a:cubicBezTo>
                <a:cubicBezTo>
                  <a:pt x="724286" y="372081"/>
                  <a:pt x="821761" y="298012"/>
                  <a:pt x="875323" y="225083"/>
                </a:cubicBezTo>
                <a:quadBezTo>
                  <a:pt x="928885" y="152155"/>
                  <a:pt x="962855" y="0"/>
                </a:quadBezTo>
              </a:path>
            </a:pathLst>
          </a:custGeom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8" name="形状11"/>
          <p:cNvSpPr txBox="1"/>
          <p:nvPr/>
        </p:nvSpPr>
        <p:spPr>
          <a:xfrm flipV="1">
            <a:off x="8232154" y="2753798"/>
            <a:ext cx="19050" cy="1901360"/>
          </a:xfrm>
          <a:prstGeom prst="line">
            <a:avLst/>
          </a:prstGeom>
          <a:ln w="38100">
            <a:solidFill>
              <a:srgbClr val="FF00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9" name="文本1"/>
          <p:cNvSpPr txBox="1"/>
          <p:nvPr/>
        </p:nvSpPr>
        <p:spPr>
          <a:xfrm>
            <a:off x="3482997" y="5594861"/>
            <a:ext cx="358680" cy="64776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G</a:t>
            </a:r>
          </a:p>
        </p:txBody>
      </p:sp>
      <p:sp>
        <p:nvSpPr>
          <p:cNvPr id="20" name="文本2"/>
          <p:cNvSpPr txBox="1"/>
          <p:nvPr/>
        </p:nvSpPr>
        <p:spPr>
          <a:xfrm>
            <a:off x="7571908" y="5555547"/>
            <a:ext cx="358680" cy="64776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Bahnschrift Light Condensed"/>
                <a:ea typeface="Bahnschrift Light Condensed"/>
              </a:rPr>
              <a:t>G</a:t>
            </a:r>
          </a:p>
        </p:txBody>
      </p:sp>
      <p:grpSp>
        <p:nvGrpSpPr>
          <p:cNvPr id="21" name="组合2"/>
          <p:cNvGrpSpPr/>
          <p:nvPr/>
        </p:nvGrpSpPr>
        <p:grpSpPr>
          <a:xfrm>
            <a:off x="3483016" y="3484693"/>
            <a:ext cx="2520953" cy="1170403"/>
            <a:chOff x="0" y="0"/>
            <a:chExt cx="2520953" cy="1170403"/>
          </a:xfrm>
        </p:grpSpPr>
        <p:sp>
          <p:nvSpPr>
            <p:cNvPr id="22" name="文本3"/>
            <p:cNvSpPr txBox="1"/>
            <p:nvPr/>
          </p:nvSpPr>
          <p:spPr>
            <a:xfrm>
              <a:off x="0" y="186443"/>
              <a:ext cx="2520953" cy="7456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23" name="形状19"/>
            <p:cNvSpPr txBox="1"/>
            <p:nvPr/>
          </p:nvSpPr>
          <p:spPr>
            <a:xfrm>
              <a:off x="1447375" y="534213"/>
              <a:ext cx="372555" cy="2767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4" name="文本4"/>
            <p:cNvSpPr txBox="1"/>
            <p:nvPr/>
          </p:nvSpPr>
          <p:spPr>
            <a:xfrm>
              <a:off x="1433926" y="424741"/>
              <a:ext cx="596087" cy="7456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2</a:t>
              </a:r>
            </a:p>
          </p:txBody>
        </p:sp>
        <p:sp>
          <p:nvSpPr>
            <p:cNvPr id="25" name="文本5"/>
            <p:cNvSpPr txBox="1"/>
            <p:nvPr/>
          </p:nvSpPr>
          <p:spPr>
            <a:xfrm>
              <a:off x="1428542" y="0"/>
              <a:ext cx="596087" cy="7456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grpSp>
        <p:nvGrpSpPr>
          <p:cNvPr id="26" name="组合3"/>
          <p:cNvGrpSpPr/>
          <p:nvPr/>
        </p:nvGrpSpPr>
        <p:grpSpPr>
          <a:xfrm>
            <a:off x="7412326" y="1944967"/>
            <a:ext cx="2578100" cy="1208506"/>
            <a:chOff x="0" y="0"/>
            <a:chExt cx="2578100" cy="1208506"/>
          </a:xfrm>
        </p:grpSpPr>
        <p:sp>
          <p:nvSpPr>
            <p:cNvPr id="27" name="文本6"/>
            <p:cNvSpPr txBox="1"/>
            <p:nvPr/>
          </p:nvSpPr>
          <p:spPr>
            <a:xfrm>
              <a:off x="0" y="192513"/>
              <a:ext cx="25781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28" name="形状20"/>
            <p:cNvSpPr txBox="1"/>
            <p:nvPr/>
          </p:nvSpPr>
          <p:spPr>
            <a:xfrm>
              <a:off x="1480185" y="551605"/>
              <a:ext cx="381000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9" name="文本7"/>
            <p:cNvSpPr txBox="1"/>
            <p:nvPr/>
          </p:nvSpPr>
          <p:spPr>
            <a:xfrm>
              <a:off x="1466431" y="438569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3</a:t>
              </a:r>
            </a:p>
          </p:txBody>
        </p:sp>
        <p:sp>
          <p:nvSpPr>
            <p:cNvPr id="30" name="文本8"/>
            <p:cNvSpPr txBox="1"/>
            <p:nvPr/>
          </p:nvSpPr>
          <p:spPr>
            <a:xfrm>
              <a:off x="1460926" y="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sp>
        <p:nvSpPr>
          <p:cNvPr id="31" name="形状12"/>
          <p:cNvSpPr txBox="1"/>
          <p:nvPr/>
        </p:nvSpPr>
        <p:spPr>
          <a:xfrm>
            <a:off x="4304605" y="4886068"/>
            <a:ext cx="1398241" cy="660625"/>
          </a:xfrm>
          <a:custGeom>
            <a:avLst/>
            <a:gdLst>
              <a:gd name="connsiteX0" fmla="*/ 110104 w 1398241"/>
              <a:gd name="connsiteY0" fmla="*/ 0 h 660625"/>
              <a:gd name="connsiteX1" fmla="*/ 1288137 w 1398241"/>
              <a:gd name="connsiteY1" fmla="*/ 0 h 660625"/>
              <a:gd name="connsiteX2" fmla="*/ 1348946 w 1398241"/>
              <a:gd name="connsiteY2" fmla="*/ 0 h 660625"/>
              <a:gd name="connsiteX3" fmla="*/ 1398241 w 1398241"/>
              <a:gd name="connsiteY3" fmla="*/ 550521 h 660625"/>
              <a:gd name="connsiteX4" fmla="*/ 1398241 w 1398241"/>
              <a:gd name="connsiteY4" fmla="*/ 611330 h 660625"/>
              <a:gd name="connsiteX5" fmla="*/ 110104 w 1398241"/>
              <a:gd name="connsiteY5" fmla="*/ 660625 h 660625"/>
              <a:gd name="connsiteX6" fmla="*/ 80903 w 1398241"/>
              <a:gd name="connsiteY6" fmla="*/ 660625 h 660625"/>
              <a:gd name="connsiteX7" fmla="*/ 11600 w 1398241"/>
              <a:gd name="connsiteY7" fmla="*/ 607728 h 660625"/>
              <a:gd name="connsiteX8" fmla="*/ 0 w 1398241"/>
              <a:gd name="connsiteY8" fmla="*/ 110104 h 660625"/>
              <a:gd name="connsiteX9" fmla="*/ 0 w 1398241"/>
              <a:gd name="connsiteY9" fmla="*/ 49295 h 66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8241" h="660625">
                <a:moveTo>
                  <a:pt x="110104" y="0"/>
                </a:moveTo>
                <a:lnTo>
                  <a:pt x="1288137" y="0"/>
                </a:lnTo>
                <a:cubicBezTo>
                  <a:pt x="1348946" y="0"/>
                  <a:pt x="1398241" y="49295"/>
                  <a:pt x="1398241" y="110104"/>
                </a:cubicBezTo>
                <a:lnTo>
                  <a:pt x="1398241" y="550521"/>
                </a:lnTo>
                <a:cubicBezTo>
                  <a:pt x="1398241" y="611330"/>
                  <a:pt x="1348946" y="660625"/>
                  <a:pt x="1288137" y="660625"/>
                </a:cubicBezTo>
                <a:lnTo>
                  <a:pt x="110104" y="660625"/>
                </a:lnTo>
                <a:cubicBezTo>
                  <a:pt x="80903" y="660625"/>
                  <a:pt x="52897" y="649025"/>
                  <a:pt x="32249" y="628377"/>
                </a:cubicBezTo>
                <a:cubicBezTo>
                  <a:pt x="11600" y="607728"/>
                  <a:pt x="0" y="579723"/>
                  <a:pt x="0" y="550521"/>
                </a:cubicBezTo>
                <a:lnTo>
                  <a:pt x="0" y="110104"/>
                </a:lnTo>
                <a:cubicBezTo>
                  <a:pt x="0" y="49295"/>
                  <a:pt x="49295" y="0"/>
                  <a:pt x="110104" y="0"/>
                </a:cubicBezTo>
                <a:close/>
              </a:path>
            </a:pathLst>
          </a:custGeom>
          <a:solidFill>
            <a:srgbClr val="9DF5C0">
              <a:alpha val="100000"/>
            </a:srgbClr>
          </a:solidFill>
          <a:ln w="190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1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可以改变力的方向</a:t>
            </a:r>
          </a:p>
        </p:txBody>
      </p:sp>
      <p:sp>
        <p:nvSpPr>
          <p:cNvPr id="32" name="形状13"/>
          <p:cNvSpPr txBox="1"/>
          <p:nvPr/>
        </p:nvSpPr>
        <p:spPr>
          <a:xfrm>
            <a:off x="9064447" y="9735"/>
            <a:ext cx="2929985" cy="1170670"/>
          </a:xfrm>
          <a:custGeom>
            <a:avLst/>
            <a:gdLst>
              <a:gd name="connsiteX0" fmla="*/ 1722356 w 2929985"/>
              <a:gd name="connsiteY0" fmla="*/ 0 h 1170670"/>
              <a:gd name="connsiteX1" fmla="*/ 1892410 w 2929985"/>
              <a:gd name="connsiteY1" fmla="*/ 0 h 1170670"/>
              <a:gd name="connsiteX2" fmla="*/ 2176579 w 2929985"/>
              <a:gd name="connsiteY2" fmla="*/ 127671 h 1170670"/>
              <a:gd name="connsiteX3" fmla="*/ 2580751 w 2929985"/>
              <a:gd name="connsiteY3" fmla="*/ 121485 h 1170670"/>
              <a:gd name="connsiteX4" fmla="*/ 2811202 w 2929985"/>
              <a:gd name="connsiteY4" fmla="*/ 447433 h 1170670"/>
              <a:gd name="connsiteX5" fmla="*/ 2878185 w 2929985"/>
              <a:gd name="connsiteY5" fmla="*/ 555979 h 1170670"/>
              <a:gd name="connsiteX6" fmla="*/ 2929985 w 2929985"/>
              <a:gd name="connsiteY6" fmla="*/ 892276 h 1170670"/>
              <a:gd name="connsiteX7" fmla="*/ 2321498 w 2929985"/>
              <a:gd name="connsiteY7" fmla="*/ 1038141 h 1170670"/>
              <a:gd name="connsiteX8" fmla="*/ 2114220 w 2929985"/>
              <a:gd name="connsiteY8" fmla="*/ 1117958 h 1170670"/>
              <a:gd name="connsiteX9" fmla="*/ 1487525 w 2929985"/>
              <a:gd name="connsiteY9" fmla="*/ 1170670 h 1170670"/>
              <a:gd name="connsiteX10" fmla="*/ 1074509 w 2929985"/>
              <a:gd name="connsiteY10" fmla="*/ 1068631 h 1170670"/>
              <a:gd name="connsiteX11" fmla="*/ 697236 w 2929985"/>
              <a:gd name="connsiteY11" fmla="*/ 1082318 h 1170670"/>
              <a:gd name="connsiteX12" fmla="*/ 417199 w 2929985"/>
              <a:gd name="connsiteY12" fmla="*/ 938503 h 1170670"/>
              <a:gd name="connsiteX13" fmla="*/ 177270 w 2929985"/>
              <a:gd name="connsiteY13" fmla="*/ 938745 h 1170670"/>
              <a:gd name="connsiteX14" fmla="*/ 0 w 2929985"/>
              <a:gd name="connsiteY14" fmla="*/ 634651 h 1170670"/>
              <a:gd name="connsiteX15" fmla="*/ 135121 w 2929985"/>
              <a:gd name="connsiteY15" fmla="*/ 496255 h 1170670"/>
              <a:gd name="connsiteX16" fmla="*/ 118783 w 2929985"/>
              <a:gd name="connsiteY16" fmla="*/ 300157 h 1170670"/>
              <a:gd name="connsiteX17" fmla="*/ 566978 w 2929985"/>
              <a:gd name="connsiteY17" fmla="*/ 198793 h 1170670"/>
              <a:gd name="connsiteX18" fmla="*/ 747868 w 2929985"/>
              <a:gd name="connsiteY18" fmla="*/ 108589 h 1170670"/>
              <a:gd name="connsiteX19" fmla="*/ 1240806 w 2929985"/>
              <a:gd name="connsiteY19" fmla="*/ 33132 h 1170670"/>
              <a:gd name="connsiteX20" fmla="*/ 1487120 w 2929985"/>
              <a:gd name="connsiteY20" fmla="*/ 25598 h 1170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29985" h="1170670">
                <a:moveTo>
                  <a:pt x="1722356" y="0"/>
                </a:moveTo>
                <a:cubicBezTo>
                  <a:pt x="1892410" y="0"/>
                  <a:pt x="2044102" y="56230"/>
                  <a:pt x="2122134" y="139024"/>
                </a:cubicBezTo>
                <a:cubicBezTo>
                  <a:pt x="2176579" y="127671"/>
                  <a:pt x="2235280" y="121485"/>
                  <a:pt x="2296475" y="121485"/>
                </a:cubicBezTo>
                <a:cubicBezTo>
                  <a:pt x="2580751" y="121485"/>
                  <a:pt x="2811202" y="254989"/>
                  <a:pt x="2811202" y="419674"/>
                </a:cubicBezTo>
                <a:cubicBezTo>
                  <a:pt x="2811202" y="447433"/>
                  <a:pt x="2804655" y="474305"/>
                  <a:pt x="2792406" y="499802"/>
                </a:cubicBezTo>
                <a:cubicBezTo>
                  <a:pt x="2878185" y="555979"/>
                  <a:pt x="2929985" y="628523"/>
                  <a:pt x="2929985" y="706820"/>
                </a:cubicBezTo>
                <a:cubicBezTo>
                  <a:pt x="2929985" y="892276"/>
                  <a:pt x="2672943" y="1038141"/>
                  <a:pt x="2355867" y="1038141"/>
                </a:cubicBezTo>
                <a:cubicBezTo>
                  <a:pt x="2321498" y="1038141"/>
                  <a:pt x="2287835" y="1036428"/>
                  <a:pt x="2255129" y="1033136"/>
                </a:cubicBezTo>
                <a:cubicBezTo>
                  <a:pt x="2114220" y="1117958"/>
                  <a:pt x="1917733" y="1170670"/>
                  <a:pt x="1702559" y="1170670"/>
                </a:cubicBezTo>
                <a:cubicBezTo>
                  <a:pt x="1487525" y="1170670"/>
                  <a:pt x="1294211" y="1122640"/>
                  <a:pt x="1152417" y="1044497"/>
                </a:cubicBezTo>
                <a:cubicBezTo>
                  <a:pt x="1074509" y="1068631"/>
                  <a:pt x="985458" y="1082318"/>
                  <a:pt x="890874" y="1082318"/>
                </a:cubicBezTo>
                <a:cubicBezTo>
                  <a:pt x="697236" y="1082318"/>
                  <a:pt x="526789" y="1024951"/>
                  <a:pt x="427663" y="938028"/>
                </a:cubicBezTo>
                <a:cubicBezTo>
                  <a:pt x="417199" y="938503"/>
                  <a:pt x="406621" y="938745"/>
                  <a:pt x="395944" y="938745"/>
                </a:cubicBezTo>
                <a:cubicBezTo>
                  <a:pt x="177270" y="938745"/>
                  <a:pt x="0" y="837381"/>
                  <a:pt x="0" y="706820"/>
                </a:cubicBezTo>
                <a:cubicBezTo>
                  <a:pt x="0" y="634651"/>
                  <a:pt x="64636" y="569101"/>
                  <a:pt x="163995" y="528491"/>
                </a:cubicBezTo>
                <a:cubicBezTo>
                  <a:pt x="135121" y="496255"/>
                  <a:pt x="118783" y="459310"/>
                  <a:pt x="118783" y="419674"/>
                </a:cubicBezTo>
                <a:cubicBezTo>
                  <a:pt x="118783" y="300157"/>
                  <a:pt x="296053" y="198793"/>
                  <a:pt x="514727" y="198793"/>
                </a:cubicBezTo>
                <a:cubicBezTo>
                  <a:pt x="566978" y="198793"/>
                  <a:pt x="616865" y="204580"/>
                  <a:pt x="662535" y="215020"/>
                </a:cubicBezTo>
                <a:cubicBezTo>
                  <a:pt x="747868" y="108589"/>
                  <a:pt x="935461" y="33132"/>
                  <a:pt x="1148237" y="33132"/>
                </a:cubicBezTo>
                <a:cubicBezTo>
                  <a:pt x="1240806" y="33132"/>
                  <a:pt x="1327437" y="45651"/>
                  <a:pt x="1403448" y="67683"/>
                </a:cubicBezTo>
                <a:cubicBezTo>
                  <a:pt x="1487120" y="25598"/>
                  <a:pt x="1598423" y="0"/>
                  <a:pt x="1722356" y="0"/>
                </a:cubicBezTo>
                <a:close/>
              </a:path>
            </a:pathLst>
          </a:custGeom>
          <a:solidFill>
            <a:srgbClr val="9DF5C0">
              <a:alpha val="100000"/>
            </a:srgbClr>
          </a:solidFill>
          <a:ln w="190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两种绕法有什么不同吗？</a:t>
            </a:r>
          </a:p>
        </p:txBody>
      </p:sp>
      <p:sp>
        <p:nvSpPr>
          <p:cNvPr id="33" name="形状14"/>
          <p:cNvSpPr txBox="1"/>
          <p:nvPr/>
        </p:nvSpPr>
        <p:spPr>
          <a:xfrm>
            <a:off x="9090336" y="3418532"/>
            <a:ext cx="1398241" cy="660625"/>
          </a:xfrm>
          <a:custGeom>
            <a:avLst/>
            <a:gdLst>
              <a:gd name="connsiteX0" fmla="*/ 110104 w 1398241"/>
              <a:gd name="connsiteY0" fmla="*/ 0 h 660625"/>
              <a:gd name="connsiteX1" fmla="*/ 1288137 w 1398241"/>
              <a:gd name="connsiteY1" fmla="*/ 0 h 660625"/>
              <a:gd name="connsiteX2" fmla="*/ 1348946 w 1398241"/>
              <a:gd name="connsiteY2" fmla="*/ 0 h 660625"/>
              <a:gd name="connsiteX3" fmla="*/ 1398241 w 1398241"/>
              <a:gd name="connsiteY3" fmla="*/ 550521 h 660625"/>
              <a:gd name="connsiteX4" fmla="*/ 1398241 w 1398241"/>
              <a:gd name="connsiteY4" fmla="*/ 611330 h 660625"/>
              <a:gd name="connsiteX5" fmla="*/ 110104 w 1398241"/>
              <a:gd name="connsiteY5" fmla="*/ 660625 h 660625"/>
              <a:gd name="connsiteX6" fmla="*/ 80903 w 1398241"/>
              <a:gd name="connsiteY6" fmla="*/ 660625 h 660625"/>
              <a:gd name="connsiteX7" fmla="*/ 11600 w 1398241"/>
              <a:gd name="connsiteY7" fmla="*/ 607728 h 660625"/>
              <a:gd name="connsiteX8" fmla="*/ 0 w 1398241"/>
              <a:gd name="connsiteY8" fmla="*/ 110104 h 660625"/>
              <a:gd name="connsiteX9" fmla="*/ 0 w 1398241"/>
              <a:gd name="connsiteY9" fmla="*/ 49295 h 66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8241" h="660625">
                <a:moveTo>
                  <a:pt x="110104" y="0"/>
                </a:moveTo>
                <a:lnTo>
                  <a:pt x="1288137" y="0"/>
                </a:lnTo>
                <a:cubicBezTo>
                  <a:pt x="1348946" y="0"/>
                  <a:pt x="1398241" y="49295"/>
                  <a:pt x="1398241" y="110104"/>
                </a:cubicBezTo>
                <a:lnTo>
                  <a:pt x="1398241" y="550521"/>
                </a:lnTo>
                <a:cubicBezTo>
                  <a:pt x="1398241" y="611330"/>
                  <a:pt x="1348946" y="660625"/>
                  <a:pt x="1288137" y="660625"/>
                </a:cubicBezTo>
                <a:lnTo>
                  <a:pt x="110104" y="660625"/>
                </a:lnTo>
                <a:cubicBezTo>
                  <a:pt x="80903" y="660625"/>
                  <a:pt x="52897" y="649025"/>
                  <a:pt x="32249" y="628377"/>
                </a:cubicBezTo>
                <a:cubicBezTo>
                  <a:pt x="11600" y="607728"/>
                  <a:pt x="0" y="579723"/>
                  <a:pt x="0" y="550521"/>
                </a:cubicBezTo>
                <a:lnTo>
                  <a:pt x="0" y="110104"/>
                </a:lnTo>
                <a:cubicBezTo>
                  <a:pt x="0" y="49295"/>
                  <a:pt x="49295" y="0"/>
                  <a:pt x="110104" y="0"/>
                </a:cubicBezTo>
                <a:close/>
              </a:path>
            </a:pathLst>
          </a:custGeom>
          <a:solidFill>
            <a:srgbClr val="9DF5C0">
              <a:alpha val="100000"/>
            </a:srgbClr>
          </a:solidFill>
          <a:ln w="190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199" b="1" i="0">
                <a:solidFill>
                  <a:srgbClr val="000000">
                    <a:alpha val="100000"/>
                  </a:srgbClr>
                </a:solidFill>
                <a:latin typeface="楷体"/>
                <a:ea typeface="楷体"/>
              </a:rPr>
              <a:t>更加省力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9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9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7623296" y="2246856"/>
            <a:ext cx="2352237" cy="4164698"/>
            <a:chOff x="0" y="0"/>
            <a:chExt cx="2352237" cy="4164698"/>
          </a:xfrm>
        </p:grpSpPr>
        <p:pic>
          <p:nvPicPr>
            <p:cNvPr id="3" name="图片1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6480" y="2671654"/>
              <a:ext cx="1025757" cy="1493044"/>
            </a:xfrm>
            <a:prstGeom prst="rect">
              <a:avLst/>
            </a:prstGeom>
          </p:spPr>
        </p:pic>
        <p:sp>
          <p:nvSpPr>
            <p:cNvPr id="4" name="形状25"/>
            <p:cNvSpPr txBox="1"/>
            <p:nvPr/>
          </p:nvSpPr>
          <p:spPr>
            <a:xfrm>
              <a:off x="323850" y="739775"/>
              <a:ext cx="838200" cy="83820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26"/>
            <p:cNvSpPr txBox="1"/>
            <p:nvPr/>
          </p:nvSpPr>
          <p:spPr>
            <a:xfrm>
              <a:off x="323850" y="2330450"/>
              <a:ext cx="838200" cy="83820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32"/>
            <p:cNvSpPr txBox="1"/>
            <p:nvPr/>
          </p:nvSpPr>
          <p:spPr>
            <a:xfrm>
              <a:off x="0" y="228600"/>
              <a:ext cx="1466850" cy="38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33"/>
            <p:cNvSpPr txBox="1"/>
            <p:nvPr/>
          </p:nvSpPr>
          <p:spPr>
            <a:xfrm flipH="1">
              <a:off x="1905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8" name="形状34"/>
            <p:cNvSpPr txBox="1"/>
            <p:nvPr/>
          </p:nvSpPr>
          <p:spPr>
            <a:xfrm flipH="1">
              <a:off x="3429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9" name="形状35"/>
            <p:cNvSpPr txBox="1"/>
            <p:nvPr/>
          </p:nvSpPr>
          <p:spPr>
            <a:xfrm flipH="1">
              <a:off x="4953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0" name="形状36"/>
            <p:cNvSpPr txBox="1"/>
            <p:nvPr/>
          </p:nvSpPr>
          <p:spPr>
            <a:xfrm flipH="1">
              <a:off x="6477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1" name="形状37"/>
            <p:cNvSpPr txBox="1"/>
            <p:nvPr/>
          </p:nvSpPr>
          <p:spPr>
            <a:xfrm flipH="1">
              <a:off x="8001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2" name="形状38"/>
            <p:cNvSpPr txBox="1"/>
            <p:nvPr/>
          </p:nvSpPr>
          <p:spPr>
            <a:xfrm flipH="1">
              <a:off x="9525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3" name="形状39"/>
            <p:cNvSpPr txBox="1"/>
            <p:nvPr/>
          </p:nvSpPr>
          <p:spPr>
            <a:xfrm flipH="1">
              <a:off x="11049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4" name="形状40"/>
            <p:cNvSpPr txBox="1"/>
            <p:nvPr/>
          </p:nvSpPr>
          <p:spPr>
            <a:xfrm flipH="1">
              <a:off x="12573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5" name="形状27"/>
            <p:cNvSpPr txBox="1"/>
            <p:nvPr/>
          </p:nvSpPr>
          <p:spPr>
            <a:xfrm>
              <a:off x="742945" y="1158875"/>
              <a:ext cx="1191" cy="534868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6" name="形状28"/>
            <p:cNvSpPr txBox="1"/>
            <p:nvPr/>
          </p:nvSpPr>
          <p:spPr>
            <a:xfrm rot="12817659">
              <a:off x="698500" y="1644650"/>
              <a:ext cx="231775" cy="252412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2850" y="15899"/>
                  </a:moveTo>
                  <a:cubicBezTo>
                    <a:pt x="1873" y="14378"/>
                    <a:pt x="1355" y="12608"/>
                    <a:pt x="1355" y="10800"/>
                  </a:cubicBezTo>
                  <a:cubicBezTo>
                    <a:pt x="1355" y="5583"/>
                    <a:pt x="5583" y="1355"/>
                    <a:pt x="10800" y="1355"/>
                  </a:cubicBezTo>
                  <a:cubicBezTo>
                    <a:pt x="16016" y="1355"/>
                    <a:pt x="20245" y="5583"/>
                    <a:pt x="20245" y="10800"/>
                  </a:cubicBezTo>
                  <a:cubicBezTo>
                    <a:pt x="20245" y="12608"/>
                    <a:pt x="19726" y="14378"/>
                    <a:pt x="18749" y="15899"/>
                  </a:cubicBezTo>
                  <a:lnTo>
                    <a:pt x="19890" y="16631"/>
                  </a:lnTo>
                  <a:cubicBezTo>
                    <a:pt x="21006" y="14891"/>
                    <a:pt x="21600" y="1286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867"/>
                    <a:pt x="593" y="14891"/>
                    <a:pt x="1709" y="16631"/>
                  </a:cubicBezTo>
                </a:path>
              </a:pathLst>
            </a:custGeom>
            <a:solidFill>
              <a:srgbClr val="0000FF">
                <a:alpha val="10000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7" name="形状29"/>
            <p:cNvSpPr txBox="1"/>
            <p:nvPr/>
          </p:nvSpPr>
          <p:spPr>
            <a:xfrm>
              <a:off x="342900" y="3584575"/>
              <a:ext cx="819150" cy="536575"/>
            </a:xfrm>
            <a:prstGeom prst="rect">
              <a:avLst/>
            </a:prstGeom>
            <a:solidFill>
              <a:srgbClr val="FFCC00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8" name="形状30"/>
            <p:cNvSpPr txBox="1"/>
            <p:nvPr/>
          </p:nvSpPr>
          <p:spPr>
            <a:xfrm>
              <a:off x="769197" y="2759075"/>
              <a:ext cx="57150" cy="8255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9" name="形状31"/>
            <p:cNvSpPr txBox="1"/>
            <p:nvPr/>
          </p:nvSpPr>
          <p:spPr>
            <a:xfrm>
              <a:off x="742950" y="231775"/>
              <a:ext cx="57150" cy="927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oval" w="sm" len="sm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0" name="形状23"/>
            <p:cNvSpPr txBox="1"/>
            <p:nvPr/>
          </p:nvSpPr>
          <p:spPr>
            <a:xfrm flipH="1">
              <a:off x="756285" y="2232342"/>
              <a:ext cx="13335" cy="56705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oval" w="sm" len="sm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1" name="形状24"/>
            <p:cNvSpPr txBox="1"/>
            <p:nvPr/>
          </p:nvSpPr>
          <p:spPr>
            <a:xfrm rot="3922340" flipH="1">
              <a:off x="677546" y="2034223"/>
              <a:ext cx="231775" cy="252413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2850" y="15899"/>
                  </a:moveTo>
                  <a:cubicBezTo>
                    <a:pt x="1873" y="14378"/>
                    <a:pt x="1355" y="12608"/>
                    <a:pt x="1355" y="10800"/>
                  </a:cubicBezTo>
                  <a:cubicBezTo>
                    <a:pt x="1355" y="5583"/>
                    <a:pt x="5583" y="1355"/>
                    <a:pt x="10800" y="1355"/>
                  </a:cubicBezTo>
                  <a:cubicBezTo>
                    <a:pt x="16016" y="1355"/>
                    <a:pt x="20245" y="5583"/>
                    <a:pt x="20245" y="10800"/>
                  </a:cubicBezTo>
                  <a:cubicBezTo>
                    <a:pt x="20245" y="12608"/>
                    <a:pt x="19726" y="14378"/>
                    <a:pt x="18749" y="15899"/>
                  </a:cubicBezTo>
                  <a:lnTo>
                    <a:pt x="19890" y="16631"/>
                  </a:lnTo>
                  <a:cubicBezTo>
                    <a:pt x="21006" y="14891"/>
                    <a:pt x="21600" y="1286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867"/>
                    <a:pt x="593" y="14891"/>
                    <a:pt x="1709" y="16631"/>
                  </a:cubicBezTo>
                </a:path>
              </a:pathLst>
            </a:custGeom>
            <a:solidFill>
              <a:srgbClr val="0000FF">
                <a:alpha val="10000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22" name="组合2"/>
          <p:cNvGrpSpPr/>
          <p:nvPr/>
        </p:nvGrpSpPr>
        <p:grpSpPr>
          <a:xfrm>
            <a:off x="2847353" y="2246325"/>
            <a:ext cx="1466850" cy="4121150"/>
            <a:chOff x="0" y="0"/>
            <a:chExt cx="1466850" cy="4121150"/>
          </a:xfrm>
        </p:grpSpPr>
        <p:sp>
          <p:nvSpPr>
            <p:cNvPr id="23" name="形状41"/>
            <p:cNvSpPr txBox="1"/>
            <p:nvPr/>
          </p:nvSpPr>
          <p:spPr>
            <a:xfrm>
              <a:off x="323850" y="739775"/>
              <a:ext cx="838200" cy="83820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4" name="形状42"/>
            <p:cNvSpPr txBox="1"/>
            <p:nvPr/>
          </p:nvSpPr>
          <p:spPr>
            <a:xfrm>
              <a:off x="323850" y="2330450"/>
              <a:ext cx="838200" cy="83820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5" name="形状48"/>
            <p:cNvSpPr txBox="1"/>
            <p:nvPr/>
          </p:nvSpPr>
          <p:spPr>
            <a:xfrm>
              <a:off x="0" y="228600"/>
              <a:ext cx="1466850" cy="38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6" name="形状49"/>
            <p:cNvSpPr txBox="1"/>
            <p:nvPr/>
          </p:nvSpPr>
          <p:spPr>
            <a:xfrm flipH="1">
              <a:off x="1905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7" name="形状50"/>
            <p:cNvSpPr txBox="1"/>
            <p:nvPr/>
          </p:nvSpPr>
          <p:spPr>
            <a:xfrm flipH="1">
              <a:off x="3429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8" name="形状51"/>
            <p:cNvSpPr txBox="1"/>
            <p:nvPr/>
          </p:nvSpPr>
          <p:spPr>
            <a:xfrm flipH="1">
              <a:off x="4953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9" name="形状52"/>
            <p:cNvSpPr txBox="1"/>
            <p:nvPr/>
          </p:nvSpPr>
          <p:spPr>
            <a:xfrm flipH="1">
              <a:off x="6477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0" name="形状53"/>
            <p:cNvSpPr txBox="1"/>
            <p:nvPr/>
          </p:nvSpPr>
          <p:spPr>
            <a:xfrm flipH="1">
              <a:off x="8001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1" name="形状54"/>
            <p:cNvSpPr txBox="1"/>
            <p:nvPr/>
          </p:nvSpPr>
          <p:spPr>
            <a:xfrm flipH="1">
              <a:off x="9525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2" name="形状55"/>
            <p:cNvSpPr txBox="1"/>
            <p:nvPr/>
          </p:nvSpPr>
          <p:spPr>
            <a:xfrm flipH="1">
              <a:off x="11049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3" name="形状56"/>
            <p:cNvSpPr txBox="1"/>
            <p:nvPr/>
          </p:nvSpPr>
          <p:spPr>
            <a:xfrm flipH="1">
              <a:off x="1257300" y="0"/>
              <a:ext cx="114300" cy="2286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4" name="形状43"/>
            <p:cNvSpPr txBox="1"/>
            <p:nvPr/>
          </p:nvSpPr>
          <p:spPr>
            <a:xfrm>
              <a:off x="742950" y="1158875"/>
              <a:ext cx="18739" cy="49599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5" name="形状44"/>
            <p:cNvSpPr txBox="1"/>
            <p:nvPr/>
          </p:nvSpPr>
          <p:spPr>
            <a:xfrm rot="12817659">
              <a:off x="698500" y="1579031"/>
              <a:ext cx="231775" cy="252413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2850" y="15899"/>
                  </a:moveTo>
                  <a:cubicBezTo>
                    <a:pt x="1873" y="14378"/>
                    <a:pt x="1355" y="12608"/>
                    <a:pt x="1355" y="10800"/>
                  </a:cubicBezTo>
                  <a:cubicBezTo>
                    <a:pt x="1355" y="5583"/>
                    <a:pt x="5583" y="1355"/>
                    <a:pt x="10800" y="1355"/>
                  </a:cubicBezTo>
                  <a:cubicBezTo>
                    <a:pt x="16016" y="1355"/>
                    <a:pt x="20245" y="5583"/>
                    <a:pt x="20245" y="10800"/>
                  </a:cubicBezTo>
                  <a:cubicBezTo>
                    <a:pt x="20245" y="12608"/>
                    <a:pt x="19726" y="14378"/>
                    <a:pt x="18749" y="15899"/>
                  </a:cubicBezTo>
                  <a:lnTo>
                    <a:pt x="19890" y="16631"/>
                  </a:lnTo>
                  <a:cubicBezTo>
                    <a:pt x="21006" y="14891"/>
                    <a:pt x="21600" y="1286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2867"/>
                    <a:pt x="593" y="14891"/>
                    <a:pt x="1709" y="16631"/>
                  </a:cubicBezTo>
                </a:path>
              </a:pathLst>
            </a:custGeom>
            <a:solidFill>
              <a:srgbClr val="0000FF">
                <a:alpha val="100000"/>
              </a:srgbClr>
            </a:solidFill>
            <a:ln w="3810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6" name="形状45"/>
            <p:cNvSpPr txBox="1"/>
            <p:nvPr/>
          </p:nvSpPr>
          <p:spPr>
            <a:xfrm>
              <a:off x="342900" y="3584575"/>
              <a:ext cx="819150" cy="536575"/>
            </a:xfrm>
            <a:prstGeom prst="rect">
              <a:avLst/>
            </a:prstGeom>
            <a:solidFill>
              <a:srgbClr val="FFCC00">
                <a:alpha val="100000"/>
              </a:srgbClr>
            </a:solid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7" name="形状46"/>
            <p:cNvSpPr txBox="1"/>
            <p:nvPr/>
          </p:nvSpPr>
          <p:spPr>
            <a:xfrm>
              <a:off x="742950" y="2759075"/>
              <a:ext cx="57150" cy="8255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8" name="形状47"/>
            <p:cNvSpPr txBox="1"/>
            <p:nvPr/>
          </p:nvSpPr>
          <p:spPr>
            <a:xfrm>
              <a:off x="742950" y="231775"/>
              <a:ext cx="57150" cy="927100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oval" w="sm" len="sm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39" name="形状1"/>
          <p:cNvSpPr txBox="1"/>
          <p:nvPr/>
        </p:nvSpPr>
        <p:spPr>
          <a:xfrm>
            <a:off x="18412" y="6379845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40" name="组合3"/>
          <p:cNvGrpSpPr/>
          <p:nvPr/>
        </p:nvGrpSpPr>
        <p:grpSpPr>
          <a:xfrm>
            <a:off x="-4666" y="-438"/>
            <a:ext cx="12202249" cy="957891"/>
            <a:chOff x="0" y="0"/>
            <a:chExt cx="12202249" cy="957891"/>
          </a:xfrm>
        </p:grpSpPr>
        <p:sp>
          <p:nvSpPr>
            <p:cNvPr id="41" name="形状57"/>
            <p:cNvSpPr txBox="1"/>
            <p:nvPr/>
          </p:nvSpPr>
          <p:spPr>
            <a:xfrm>
              <a:off x="0" y="0"/>
              <a:ext cx="12202249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2" name="形状58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3" name="形状59"/>
            <p:cNvSpPr txBox="1"/>
            <p:nvPr/>
          </p:nvSpPr>
          <p:spPr>
            <a:xfrm>
              <a:off x="989562" y="180861"/>
              <a:ext cx="2886561" cy="660949"/>
            </a:xfrm>
            <a:custGeom>
              <a:avLst/>
              <a:gdLst>
                <a:gd name="connsiteX0" fmla="*/ 110158 w 2886561"/>
                <a:gd name="connsiteY0" fmla="*/ 0 h 660949"/>
                <a:gd name="connsiteX1" fmla="*/ 2776403 w 2886561"/>
                <a:gd name="connsiteY1" fmla="*/ 0 h 660949"/>
                <a:gd name="connsiteX2" fmla="*/ 2837241 w 2886561"/>
                <a:gd name="connsiteY2" fmla="*/ 0 h 660949"/>
                <a:gd name="connsiteX3" fmla="*/ 2886561 w 2886561"/>
                <a:gd name="connsiteY3" fmla="*/ 550791 h 660949"/>
                <a:gd name="connsiteX4" fmla="*/ 2886561 w 2886561"/>
                <a:gd name="connsiteY4" fmla="*/ 611630 h 660949"/>
                <a:gd name="connsiteX5" fmla="*/ 110158 w 2886561"/>
                <a:gd name="connsiteY5" fmla="*/ 660949 h 660949"/>
                <a:gd name="connsiteX6" fmla="*/ 49320 w 2886561"/>
                <a:gd name="connsiteY6" fmla="*/ 660949 h 660949"/>
                <a:gd name="connsiteX7" fmla="*/ 0 w 2886561"/>
                <a:gd name="connsiteY7" fmla="*/ 110158 h 660949"/>
                <a:gd name="connsiteX8" fmla="*/ 0 w 28865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6561" h="660949">
                  <a:moveTo>
                    <a:pt x="110158" y="0"/>
                  </a:moveTo>
                  <a:lnTo>
                    <a:pt x="2776403" y="0"/>
                  </a:lnTo>
                  <a:cubicBezTo>
                    <a:pt x="2837241" y="0"/>
                    <a:pt x="2886561" y="49320"/>
                    <a:pt x="2886561" y="110158"/>
                  </a:cubicBezTo>
                  <a:lnTo>
                    <a:pt x="2886561" y="550791"/>
                  </a:lnTo>
                  <a:cubicBezTo>
                    <a:pt x="2886561" y="611630"/>
                    <a:pt x="2837241" y="660949"/>
                    <a:pt x="27764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滑轮组</a:t>
              </a:r>
            </a:p>
          </p:txBody>
        </p:sp>
        <p:sp>
          <p:nvSpPr>
            <p:cNvPr id="44" name="形状60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二</a:t>
              </a:r>
            </a:p>
          </p:txBody>
        </p:sp>
      </p:grpSp>
      <p:sp>
        <p:nvSpPr>
          <p:cNvPr id="45" name="文本1"/>
          <p:cNvSpPr txBox="1"/>
          <p:nvPr/>
        </p:nvSpPr>
        <p:spPr>
          <a:xfrm>
            <a:off x="929850" y="954329"/>
            <a:ext cx="8686800" cy="1283646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4300"/>
              </a:lnSpc>
            </a:pPr>
            <a:r>
              <a:rPr lang="zh-CN" altLang="en-US" sz="3600" b="1" i="0">
                <a:solidFill>
                  <a:srgbClr val="3B00FF">
                    <a:alpha val="100000"/>
                  </a:srgbClr>
                </a:solidFill>
                <a:latin typeface="幼圆"/>
                <a:ea typeface="幼圆"/>
              </a:rPr>
              <a:t>滑轮数相同：</a:t>
            </a:r>
            <a:r>
              <a:rPr lang="zh-CN" altLang="en-US" sz="3600" b="1" i="0">
                <a:solidFill>
                  <a:srgbClr val="FF0000">
                    <a:alpha val="100000"/>
                  </a:srgbClr>
                </a:solidFill>
                <a:latin typeface="幼圆"/>
                <a:ea typeface="幼圆"/>
              </a:rPr>
              <a:t>奇动最省力，偶定改方向，起线方向与出线方向相同</a:t>
            </a:r>
          </a:p>
        </p:txBody>
      </p:sp>
      <p:sp>
        <p:nvSpPr>
          <p:cNvPr id="46" name="形状2"/>
          <p:cNvSpPr txBox="1"/>
          <p:nvPr/>
        </p:nvSpPr>
        <p:spPr>
          <a:xfrm>
            <a:off x="8464036" y="4091213"/>
            <a:ext cx="276408" cy="751292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7" name="形状3"/>
          <p:cNvSpPr txBox="1"/>
          <p:nvPr/>
        </p:nvSpPr>
        <p:spPr>
          <a:xfrm rot="8970991" flipH="1">
            <a:off x="8204321" y="4939256"/>
            <a:ext cx="673100" cy="393700"/>
          </a:xfrm>
          <a:custGeom>
            <a:avLst/>
            <a:gdLst/>
            <a:ahLst/>
            <a:cxnLst/>
            <a:rect l="l" t="t" r="r" b="b"/>
            <a:pathLst>
              <a:path w="33572" h="21600">
                <a:moveTo>
                  <a:pt x="0" y="3644"/>
                </a:moveTo>
                <a:cubicBezTo>
                  <a:pt x="3553" y="1268"/>
                  <a:pt x="7731" y="-1"/>
                  <a:pt x="12006" y="0"/>
                </a:cubicBezTo>
                <a:cubicBezTo>
                  <a:pt x="23464" y="0"/>
                  <a:pt x="32929" y="8948"/>
                  <a:pt x="33572" y="20388"/>
                </a:cubicBezTo>
              </a:path>
              <a:path w="33572" h="21600">
                <a:moveTo>
                  <a:pt x="0" y="3644"/>
                </a:moveTo>
                <a:cubicBezTo>
                  <a:pt x="3553" y="1268"/>
                  <a:pt x="7731" y="-1"/>
                  <a:pt x="12006" y="0"/>
                </a:cubicBezTo>
                <a:cubicBezTo>
                  <a:pt x="23464" y="0"/>
                  <a:pt x="32929" y="8948"/>
                  <a:pt x="33572" y="20388"/>
                </a:cubicBezTo>
                <a:lnTo>
                  <a:pt x="12006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8" name="形状4"/>
          <p:cNvSpPr txBox="1"/>
          <p:nvPr/>
        </p:nvSpPr>
        <p:spPr>
          <a:xfrm rot="12854522">
            <a:off x="7875709" y="4969418"/>
            <a:ext cx="600075" cy="368300"/>
          </a:xfrm>
          <a:custGeom>
            <a:avLst/>
            <a:gdLst/>
            <a:ahLst/>
            <a:cxnLst/>
            <a:rect l="l" t="t" r="r" b="b"/>
            <a:pathLst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</a:path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  <a:lnTo>
                  <a:pt x="12898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9" name="形状5"/>
          <p:cNvSpPr txBox="1"/>
          <p:nvPr/>
        </p:nvSpPr>
        <p:spPr>
          <a:xfrm rot="10800000">
            <a:off x="7939892" y="3438260"/>
            <a:ext cx="21433" cy="1550208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0" name="形状6"/>
          <p:cNvSpPr txBox="1"/>
          <p:nvPr/>
        </p:nvSpPr>
        <p:spPr>
          <a:xfrm rot="19545478" flipH="1">
            <a:off x="7867771" y="3064418"/>
            <a:ext cx="638175" cy="360363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1" name="形状7"/>
          <p:cNvSpPr txBox="1"/>
          <p:nvPr/>
        </p:nvSpPr>
        <p:spPr>
          <a:xfrm rot="2054522">
            <a:off x="8229721" y="3056481"/>
            <a:ext cx="601663" cy="392112"/>
          </a:xfrm>
          <a:custGeom>
            <a:avLst/>
            <a:gdLst/>
            <a:ahLst/>
            <a:cxnLst/>
            <a:rect l="l" t="t" r="r" b="b"/>
            <a:pathLst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</a:path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2" name="形状8"/>
          <p:cNvSpPr txBox="1"/>
          <p:nvPr/>
        </p:nvSpPr>
        <p:spPr>
          <a:xfrm>
            <a:off x="8791696" y="3359693"/>
            <a:ext cx="224347" cy="1850279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3" name="文本2"/>
          <p:cNvSpPr txBox="1"/>
          <p:nvPr/>
        </p:nvSpPr>
        <p:spPr>
          <a:xfrm>
            <a:off x="774954" y="2615603"/>
            <a:ext cx="1504950" cy="2962275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5200"/>
              </a:lnSpc>
            </a:pPr>
            <a:r>
              <a:rPr lang="zh-CN" altLang="en-US" sz="4399" b="1" i="0">
                <a:solidFill>
                  <a:srgbClr val="000000">
                    <a:alpha val="100000"/>
                  </a:srgbClr>
                </a:solidFill>
                <a:latin typeface="幼圆"/>
                <a:ea typeface="幼圆"/>
              </a:rPr>
              <a:t>一定</a:t>
            </a:r>
          </a:p>
          <a:p>
            <a:pPr marL="0" algn="ctr"/>
            <a:endParaRPr lang="zh-CN" altLang="en-US" sz="4399" b="1" i="0">
              <a:solidFill>
                <a:srgbClr val="000000">
                  <a:alpha val="100000"/>
                </a:srgbClr>
              </a:solidFill>
              <a:latin typeface="幼圆"/>
              <a:ea typeface="幼圆"/>
            </a:endParaRPr>
          </a:p>
          <a:p>
            <a:pPr marL="0" algn="ctr"/>
            <a:endParaRPr lang="zh-CN" altLang="en-US" sz="4399" b="1" i="0">
              <a:solidFill>
                <a:srgbClr val="000000">
                  <a:alpha val="100000"/>
                </a:srgbClr>
              </a:solidFill>
              <a:latin typeface="幼圆"/>
              <a:ea typeface="幼圆"/>
            </a:endParaRPr>
          </a:p>
          <a:p>
            <a:pPr marL="0" algn="ctr">
              <a:lnSpc>
                <a:spcPts val="5200"/>
              </a:lnSpc>
            </a:pPr>
            <a:r>
              <a:rPr lang="zh-CN" altLang="en-US" sz="4399" b="1" i="0">
                <a:solidFill>
                  <a:srgbClr val="000000">
                    <a:alpha val="100000"/>
                  </a:srgbClr>
                </a:solidFill>
                <a:latin typeface="幼圆"/>
                <a:ea typeface="幼圆"/>
              </a:rPr>
              <a:t>一动</a:t>
            </a:r>
          </a:p>
        </p:txBody>
      </p:sp>
      <p:sp>
        <p:nvSpPr>
          <p:cNvPr id="54" name="形状9"/>
          <p:cNvSpPr txBox="1"/>
          <p:nvPr/>
        </p:nvSpPr>
        <p:spPr>
          <a:xfrm rot="10800000" flipH="1">
            <a:off x="3668646" y="3499090"/>
            <a:ext cx="331134" cy="910553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5" name="形状10"/>
          <p:cNvSpPr txBox="1"/>
          <p:nvPr/>
        </p:nvSpPr>
        <p:spPr>
          <a:xfrm rot="2054522">
            <a:off x="3438352" y="3060476"/>
            <a:ext cx="677863" cy="393700"/>
          </a:xfrm>
          <a:custGeom>
            <a:avLst/>
            <a:gdLst/>
            <a:ahLst/>
            <a:cxnLst/>
            <a:rect l="l" t="t" r="r" b="b"/>
            <a:pathLst>
              <a:path w="33801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3693" y="0"/>
                  <a:pt x="33158" y="8948"/>
                  <a:pt x="33801" y="20388"/>
                </a:cubicBezTo>
              </a:path>
              <a:path w="33801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3693" y="0"/>
                  <a:pt x="33158" y="8948"/>
                  <a:pt x="33801" y="20388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6" name="形状11"/>
          <p:cNvSpPr txBox="1"/>
          <p:nvPr/>
        </p:nvSpPr>
        <p:spPr>
          <a:xfrm rot="19545478" flipH="1">
            <a:off x="3091853" y="3039415"/>
            <a:ext cx="600075" cy="358775"/>
          </a:xfrm>
          <a:custGeom>
            <a:avLst/>
            <a:gdLst/>
            <a:ahLst/>
            <a:cxnLst/>
            <a:rect l="l" t="t" r="r" b="b"/>
            <a:pathLst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</a:path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  <a:lnTo>
                  <a:pt x="12898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7" name="形状12"/>
          <p:cNvSpPr txBox="1"/>
          <p:nvPr/>
        </p:nvSpPr>
        <p:spPr>
          <a:xfrm flipH="1">
            <a:off x="3169636" y="3354725"/>
            <a:ext cx="1191" cy="1721668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8" name="形状13"/>
          <p:cNvSpPr txBox="1"/>
          <p:nvPr/>
        </p:nvSpPr>
        <p:spPr>
          <a:xfrm rot="12854522">
            <a:off x="3113543" y="5098716"/>
            <a:ext cx="587035" cy="276282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59" name="形状14"/>
          <p:cNvSpPr txBox="1"/>
          <p:nvPr/>
        </p:nvSpPr>
        <p:spPr>
          <a:xfrm rot="8745478" flipH="1">
            <a:off x="3481639" y="4998921"/>
            <a:ext cx="601662" cy="392113"/>
          </a:xfrm>
          <a:custGeom>
            <a:avLst/>
            <a:gdLst/>
            <a:ahLst/>
            <a:cxnLst/>
            <a:rect l="l" t="t" r="r" b="b"/>
            <a:pathLst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</a:path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0" name="形状15"/>
          <p:cNvSpPr txBox="1"/>
          <p:nvPr/>
        </p:nvSpPr>
        <p:spPr>
          <a:xfrm rot="10800000" flipH="1">
            <a:off x="4043614" y="3748442"/>
            <a:ext cx="87404" cy="1366051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1" name="形状16"/>
          <p:cNvSpPr txBox="1"/>
          <p:nvPr/>
        </p:nvSpPr>
        <p:spPr>
          <a:xfrm rot="10800000" flipH="1">
            <a:off x="3608951" y="3433646"/>
            <a:ext cx="1191" cy="415253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oval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2" name="形状17"/>
          <p:cNvSpPr txBox="1"/>
          <p:nvPr/>
        </p:nvSpPr>
        <p:spPr>
          <a:xfrm flipH="1">
            <a:off x="3597337" y="4592475"/>
            <a:ext cx="1191" cy="489995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oval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3" name="形状18"/>
          <p:cNvSpPr txBox="1"/>
          <p:nvPr/>
        </p:nvSpPr>
        <p:spPr>
          <a:xfrm rot="3922340" flipH="1">
            <a:off x="3465906" y="4341861"/>
            <a:ext cx="231775" cy="2524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850" y="15899"/>
                </a:moveTo>
                <a:cubicBezTo>
                  <a:pt x="1873" y="14378"/>
                  <a:pt x="1355" y="12608"/>
                  <a:pt x="1355" y="10800"/>
                </a:cubicBezTo>
                <a:cubicBezTo>
                  <a:pt x="1355" y="5583"/>
                  <a:pt x="5583" y="1355"/>
                  <a:pt x="10800" y="1355"/>
                </a:cubicBezTo>
                <a:cubicBezTo>
                  <a:pt x="16016" y="1355"/>
                  <a:pt x="20245" y="5583"/>
                  <a:pt x="20245" y="10800"/>
                </a:cubicBezTo>
                <a:cubicBezTo>
                  <a:pt x="20245" y="12608"/>
                  <a:pt x="19726" y="14378"/>
                  <a:pt x="18749" y="15899"/>
                </a:cubicBezTo>
                <a:lnTo>
                  <a:pt x="19890" y="16631"/>
                </a:lnTo>
                <a:cubicBezTo>
                  <a:pt x="21006" y="14891"/>
                  <a:pt x="21600" y="12867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867"/>
                  <a:pt x="593" y="14891"/>
                  <a:pt x="1709" y="16631"/>
                </a:cubicBezTo>
              </a:path>
            </a:pathLst>
          </a:custGeom>
          <a:solidFill>
            <a:srgbClr val="0000FF">
              <a:alpha val="10000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4" name="形状19"/>
          <p:cNvSpPr txBox="1"/>
          <p:nvPr/>
        </p:nvSpPr>
        <p:spPr>
          <a:xfrm>
            <a:off x="8422924" y="4069449"/>
            <a:ext cx="65619" cy="78743"/>
          </a:xfrm>
          <a:custGeom>
            <a:avLst/>
            <a:gdLst>
              <a:gd name="connsiteX0" fmla="*/ 32809 w 65619"/>
              <a:gd name="connsiteY0" fmla="*/ 0 h 78743"/>
              <a:gd name="connsiteX1" fmla="*/ 50930 w 65619"/>
              <a:gd name="connsiteY1" fmla="*/ 0 h 78743"/>
              <a:gd name="connsiteX2" fmla="*/ 65619 w 65619"/>
              <a:gd name="connsiteY2" fmla="*/ 61116 h 78743"/>
              <a:gd name="connsiteX3" fmla="*/ 14689 w 65619"/>
              <a:gd name="connsiteY3" fmla="*/ 78743 h 78743"/>
              <a:gd name="connsiteX4" fmla="*/ 0 w 65619"/>
              <a:gd name="connsiteY4" fmla="*/ 17627 h 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19" h="78743">
                <a:moveTo>
                  <a:pt x="32809" y="0"/>
                </a:moveTo>
                <a:cubicBezTo>
                  <a:pt x="50930" y="0"/>
                  <a:pt x="65619" y="17627"/>
                  <a:pt x="65619" y="39371"/>
                </a:cubicBezTo>
                <a:cubicBezTo>
                  <a:pt x="65619" y="61116"/>
                  <a:pt x="50930" y="78743"/>
                  <a:pt x="32809" y="78743"/>
                </a:cubicBezTo>
                <a:cubicBezTo>
                  <a:pt x="14689" y="78743"/>
                  <a:pt x="0" y="61116"/>
                  <a:pt x="0" y="39371"/>
                </a:cubicBezTo>
                <a:cubicBezTo>
                  <a:pt x="0" y="17627"/>
                  <a:pt x="14689" y="0"/>
                  <a:pt x="3280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571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5" name="形状20"/>
          <p:cNvSpPr txBox="1"/>
          <p:nvPr/>
        </p:nvSpPr>
        <p:spPr>
          <a:xfrm>
            <a:off x="3613662" y="4379662"/>
            <a:ext cx="65619" cy="78743"/>
          </a:xfrm>
          <a:custGeom>
            <a:avLst/>
            <a:gdLst>
              <a:gd name="connsiteX0" fmla="*/ 32809 w 65619"/>
              <a:gd name="connsiteY0" fmla="*/ 0 h 78743"/>
              <a:gd name="connsiteX1" fmla="*/ 50930 w 65619"/>
              <a:gd name="connsiteY1" fmla="*/ 0 h 78743"/>
              <a:gd name="connsiteX2" fmla="*/ 65619 w 65619"/>
              <a:gd name="connsiteY2" fmla="*/ 61116 h 78743"/>
              <a:gd name="connsiteX3" fmla="*/ 14689 w 65619"/>
              <a:gd name="connsiteY3" fmla="*/ 78743 h 78743"/>
              <a:gd name="connsiteX4" fmla="*/ 0 w 65619"/>
              <a:gd name="connsiteY4" fmla="*/ 17627 h 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19" h="78743">
                <a:moveTo>
                  <a:pt x="32809" y="0"/>
                </a:moveTo>
                <a:cubicBezTo>
                  <a:pt x="50930" y="0"/>
                  <a:pt x="65619" y="17627"/>
                  <a:pt x="65619" y="39371"/>
                </a:cubicBezTo>
                <a:cubicBezTo>
                  <a:pt x="65619" y="61116"/>
                  <a:pt x="50930" y="78743"/>
                  <a:pt x="32809" y="78743"/>
                </a:cubicBezTo>
                <a:cubicBezTo>
                  <a:pt x="14689" y="78743"/>
                  <a:pt x="0" y="61116"/>
                  <a:pt x="0" y="39371"/>
                </a:cubicBezTo>
                <a:cubicBezTo>
                  <a:pt x="0" y="17627"/>
                  <a:pt x="14689" y="0"/>
                  <a:pt x="3280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571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66" name="形状21"/>
          <p:cNvSpPr txBox="1"/>
          <p:nvPr/>
        </p:nvSpPr>
        <p:spPr>
          <a:xfrm>
            <a:off x="5471598" y="3975764"/>
            <a:ext cx="1679848" cy="894340"/>
          </a:xfrm>
          <a:custGeom>
            <a:avLst/>
            <a:gdLst>
              <a:gd name="connsiteX0" fmla="*/ 858238 w 1679848"/>
              <a:gd name="connsiteY0" fmla="*/ -1214555 h 894340"/>
              <a:gd name="connsiteX1" fmla="*/ 1089451 w 1679848"/>
              <a:gd name="connsiteY1" fmla="*/ 0 h 894340"/>
              <a:gd name="connsiteX2" fmla="*/ 1530791 w 1679848"/>
              <a:gd name="connsiteY2" fmla="*/ 0 h 894340"/>
              <a:gd name="connsiteX3" fmla="*/ 1570324 w 1679848"/>
              <a:gd name="connsiteY3" fmla="*/ 0 h 894340"/>
              <a:gd name="connsiteX4" fmla="*/ 1664144 w 1679848"/>
              <a:gd name="connsiteY4" fmla="*/ 71611 h 894340"/>
              <a:gd name="connsiteX5" fmla="*/ 1679848 w 1679848"/>
              <a:gd name="connsiteY5" fmla="*/ 745284 h 894340"/>
              <a:gd name="connsiteX6" fmla="*/ 1679848 w 1679848"/>
              <a:gd name="connsiteY6" fmla="*/ 827605 h 894340"/>
              <a:gd name="connsiteX7" fmla="*/ 149057 w 1679848"/>
              <a:gd name="connsiteY7" fmla="*/ 894340 h 894340"/>
              <a:gd name="connsiteX8" fmla="*/ 66735 w 1679848"/>
              <a:gd name="connsiteY8" fmla="*/ 894340 h 894340"/>
              <a:gd name="connsiteX9" fmla="*/ 0 w 1679848"/>
              <a:gd name="connsiteY9" fmla="*/ 149057 h 894340"/>
              <a:gd name="connsiteX10" fmla="*/ 0 w 1679848"/>
              <a:gd name="connsiteY10" fmla="*/ 66735 h 894340"/>
              <a:gd name="connsiteX11" fmla="*/ 599163 w 1679848"/>
              <a:gd name="connsiteY11" fmla="*/ 0 h 894340"/>
              <a:gd name="connsiteX12" fmla="*/ 858238 w 1679848"/>
              <a:gd name="connsiteY12" fmla="*/ -1214555 h 89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9848" h="2108895">
                <a:moveTo>
                  <a:pt x="858238" y="-1214555"/>
                </a:moveTo>
                <a:lnTo>
                  <a:pt x="1089451" y="0"/>
                </a:lnTo>
                <a:lnTo>
                  <a:pt x="1530791" y="0"/>
                </a:lnTo>
                <a:cubicBezTo>
                  <a:pt x="1570324" y="0"/>
                  <a:pt x="1608237" y="15704"/>
                  <a:pt x="1636191" y="43658"/>
                </a:cubicBezTo>
                <a:cubicBezTo>
                  <a:pt x="1664144" y="71611"/>
                  <a:pt x="1679848" y="109524"/>
                  <a:pt x="1679848" y="149057"/>
                </a:cubicBezTo>
                <a:lnTo>
                  <a:pt x="1679848" y="745284"/>
                </a:lnTo>
                <a:cubicBezTo>
                  <a:pt x="1679848" y="827605"/>
                  <a:pt x="1613113" y="894340"/>
                  <a:pt x="1530791" y="894340"/>
                </a:cubicBezTo>
                <a:lnTo>
                  <a:pt x="149057" y="894340"/>
                </a:lnTo>
                <a:cubicBezTo>
                  <a:pt x="66735" y="894340"/>
                  <a:pt x="0" y="827605"/>
                  <a:pt x="0" y="745284"/>
                </a:cubicBezTo>
                <a:lnTo>
                  <a:pt x="0" y="149057"/>
                </a:lnTo>
                <a:cubicBezTo>
                  <a:pt x="0" y="66735"/>
                  <a:pt x="66735" y="0"/>
                  <a:pt x="149057" y="0"/>
                </a:cubicBezTo>
                <a:lnTo>
                  <a:pt x="599163" y="0"/>
                </a:lnTo>
                <a:lnTo>
                  <a:pt x="858238" y="-1214555"/>
                </a:lnTo>
                <a:close/>
              </a:path>
            </a:pathLst>
          </a:custGeom>
          <a:solidFill>
            <a:srgbClr val="9DF5C0">
              <a:alpha val="100000"/>
            </a:srgbClr>
          </a:solidFill>
          <a:ln w="38100">
            <a:solidFill>
              <a:srgbClr val="F5AC62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确定起线的位置</a:t>
            </a:r>
          </a:p>
        </p:txBody>
      </p:sp>
      <p:grpSp>
        <p:nvGrpSpPr>
          <p:cNvPr id="67" name="组合4"/>
          <p:cNvGrpSpPr/>
          <p:nvPr/>
        </p:nvGrpSpPr>
        <p:grpSpPr>
          <a:xfrm>
            <a:off x="9090384" y="2461117"/>
            <a:ext cx="2520953" cy="1170404"/>
            <a:chOff x="0" y="0"/>
            <a:chExt cx="2520953" cy="1170404"/>
          </a:xfrm>
        </p:grpSpPr>
        <p:sp>
          <p:nvSpPr>
            <p:cNvPr id="68" name="文本3"/>
            <p:cNvSpPr txBox="1"/>
            <p:nvPr/>
          </p:nvSpPr>
          <p:spPr>
            <a:xfrm>
              <a:off x="0" y="186443"/>
              <a:ext cx="2520953" cy="7456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69" name="形状61"/>
            <p:cNvSpPr txBox="1"/>
            <p:nvPr/>
          </p:nvSpPr>
          <p:spPr>
            <a:xfrm>
              <a:off x="1447375" y="534214"/>
              <a:ext cx="372555" cy="27674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0" name="文本4"/>
            <p:cNvSpPr txBox="1"/>
            <p:nvPr/>
          </p:nvSpPr>
          <p:spPr>
            <a:xfrm>
              <a:off x="1433925" y="424742"/>
              <a:ext cx="596087" cy="7456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2</a:t>
              </a:r>
            </a:p>
          </p:txBody>
        </p:sp>
        <p:sp>
          <p:nvSpPr>
            <p:cNvPr id="71" name="文本5"/>
            <p:cNvSpPr txBox="1"/>
            <p:nvPr/>
          </p:nvSpPr>
          <p:spPr>
            <a:xfrm>
              <a:off x="1428542" y="0"/>
              <a:ext cx="596087" cy="74566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grpSp>
        <p:nvGrpSpPr>
          <p:cNvPr id="72" name="组合5"/>
          <p:cNvGrpSpPr/>
          <p:nvPr/>
        </p:nvGrpSpPr>
        <p:grpSpPr>
          <a:xfrm>
            <a:off x="3309814" y="3008185"/>
            <a:ext cx="2578100" cy="1208507"/>
            <a:chOff x="0" y="0"/>
            <a:chExt cx="2578100" cy="1208507"/>
          </a:xfrm>
        </p:grpSpPr>
        <p:sp>
          <p:nvSpPr>
            <p:cNvPr id="73" name="文本6"/>
            <p:cNvSpPr txBox="1"/>
            <p:nvPr/>
          </p:nvSpPr>
          <p:spPr>
            <a:xfrm>
              <a:off x="0" y="192510"/>
              <a:ext cx="25781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F=      G</a:t>
              </a:r>
            </a:p>
          </p:txBody>
        </p:sp>
        <p:sp>
          <p:nvSpPr>
            <p:cNvPr id="74" name="形状62"/>
            <p:cNvSpPr txBox="1"/>
            <p:nvPr/>
          </p:nvSpPr>
          <p:spPr>
            <a:xfrm>
              <a:off x="1493310" y="551606"/>
              <a:ext cx="381000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3B00FF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5" name="文本7"/>
            <p:cNvSpPr txBox="1"/>
            <p:nvPr/>
          </p:nvSpPr>
          <p:spPr>
            <a:xfrm>
              <a:off x="1479556" y="43857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3</a:t>
              </a:r>
            </a:p>
          </p:txBody>
        </p:sp>
        <p:sp>
          <p:nvSpPr>
            <p:cNvPr id="76" name="文本8"/>
            <p:cNvSpPr txBox="1"/>
            <p:nvPr/>
          </p:nvSpPr>
          <p:spPr>
            <a:xfrm>
              <a:off x="1474051" y="0"/>
              <a:ext cx="609600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3B00FF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sp>
        <p:nvSpPr>
          <p:cNvPr id="77" name="形状22"/>
          <p:cNvSpPr txBox="1"/>
          <p:nvPr/>
        </p:nvSpPr>
        <p:spPr>
          <a:xfrm>
            <a:off x="5165522" y="2347932"/>
            <a:ext cx="2292810" cy="433083"/>
          </a:xfrm>
          <a:custGeom>
            <a:avLst/>
            <a:gdLst>
              <a:gd name="connsiteX0" fmla="*/ 72180 w 2292810"/>
              <a:gd name="connsiteY0" fmla="*/ 0 h 433083"/>
              <a:gd name="connsiteX1" fmla="*/ 2220630 w 2292810"/>
              <a:gd name="connsiteY1" fmla="*/ 0 h 433083"/>
              <a:gd name="connsiteX2" fmla="*/ 2239773 w 2292810"/>
              <a:gd name="connsiteY2" fmla="*/ 0 h 433083"/>
              <a:gd name="connsiteX3" fmla="*/ 2285206 w 2292810"/>
              <a:gd name="connsiteY3" fmla="*/ 34678 h 433083"/>
              <a:gd name="connsiteX4" fmla="*/ 2292810 w 2292810"/>
              <a:gd name="connsiteY4" fmla="*/ 360902 h 433083"/>
              <a:gd name="connsiteX5" fmla="*/ 2292810 w 2292810"/>
              <a:gd name="connsiteY5" fmla="*/ 380046 h 433083"/>
              <a:gd name="connsiteX6" fmla="*/ 2258133 w 2292810"/>
              <a:gd name="connsiteY6" fmla="*/ 425478 h 433083"/>
              <a:gd name="connsiteX7" fmla="*/ 72180 w 2292810"/>
              <a:gd name="connsiteY7" fmla="*/ 433083 h 433083"/>
              <a:gd name="connsiteX8" fmla="*/ 32316 w 2292810"/>
              <a:gd name="connsiteY8" fmla="*/ 433083 h 433083"/>
              <a:gd name="connsiteX9" fmla="*/ 0 w 2292810"/>
              <a:gd name="connsiteY9" fmla="*/ 72180 h 433083"/>
              <a:gd name="connsiteX10" fmla="*/ 0 w 2292810"/>
              <a:gd name="connsiteY10" fmla="*/ 32316 h 43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2810" h="433083">
                <a:moveTo>
                  <a:pt x="72180" y="0"/>
                </a:moveTo>
                <a:lnTo>
                  <a:pt x="2220630" y="0"/>
                </a:lnTo>
                <a:cubicBezTo>
                  <a:pt x="2239773" y="0"/>
                  <a:pt x="2258133" y="7605"/>
                  <a:pt x="2271669" y="21141"/>
                </a:cubicBezTo>
                <a:cubicBezTo>
                  <a:pt x="2285206" y="34678"/>
                  <a:pt x="2292810" y="53037"/>
                  <a:pt x="2292810" y="72180"/>
                </a:cubicBezTo>
                <a:lnTo>
                  <a:pt x="2292810" y="360902"/>
                </a:lnTo>
                <a:cubicBezTo>
                  <a:pt x="2292810" y="380046"/>
                  <a:pt x="2285206" y="398405"/>
                  <a:pt x="2271669" y="411942"/>
                </a:cubicBezTo>
                <a:cubicBezTo>
                  <a:pt x="2258133" y="425478"/>
                  <a:pt x="2239773" y="433083"/>
                  <a:pt x="2220630" y="433083"/>
                </a:cubicBezTo>
                <a:lnTo>
                  <a:pt x="72180" y="433083"/>
                </a:lnTo>
                <a:cubicBezTo>
                  <a:pt x="32316" y="433083"/>
                  <a:pt x="0" y="400766"/>
                  <a:pt x="0" y="360902"/>
                </a:cubicBezTo>
                <a:lnTo>
                  <a:pt x="0" y="72180"/>
                </a:lnTo>
                <a:cubicBezTo>
                  <a:pt x="0" y="32316"/>
                  <a:pt x="32316" y="0"/>
                  <a:pt x="72180" y="0"/>
                </a:cubicBezTo>
                <a:close/>
              </a:path>
            </a:pathLst>
          </a:custGeom>
          <a:solidFill>
            <a:srgbClr val="9DF5C0">
              <a:alpha val="100000"/>
            </a:srgbClr>
          </a:solidFill>
          <a:ln w="57150">
            <a:solidFill>
              <a:srgbClr val="E68A2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199" b="0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省力的绕线方式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67" grpId="0" animBg="1"/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283" y="1858870"/>
            <a:ext cx="1825228" cy="4170978"/>
          </a:xfrm>
          <a:prstGeom prst="rect">
            <a:avLst/>
          </a:prstGeom>
        </p:spPr>
      </p:pic>
      <p:pic>
        <p:nvPicPr>
          <p:cNvPr id="3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3358" y="1858785"/>
            <a:ext cx="1939528" cy="4170978"/>
          </a:xfrm>
          <a:prstGeom prst="rect">
            <a:avLst/>
          </a:prstGeom>
        </p:spPr>
      </p:pic>
      <p:pic>
        <p:nvPicPr>
          <p:cNvPr id="4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080" y="1453488"/>
            <a:ext cx="1926755" cy="4952724"/>
          </a:xfrm>
          <a:prstGeom prst="rect">
            <a:avLst/>
          </a:prstGeom>
        </p:spPr>
      </p:pic>
      <p:sp>
        <p:nvSpPr>
          <p:cNvPr id="5" name="形状1"/>
          <p:cNvSpPr txBox="1"/>
          <p:nvPr/>
        </p:nvSpPr>
        <p:spPr>
          <a:xfrm>
            <a:off x="18412" y="6379845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6" name="组合1"/>
          <p:cNvGrpSpPr/>
          <p:nvPr/>
        </p:nvGrpSpPr>
        <p:grpSpPr>
          <a:xfrm>
            <a:off x="-4666" y="-438"/>
            <a:ext cx="12202249" cy="957891"/>
            <a:chOff x="0" y="0"/>
            <a:chExt cx="12202249" cy="957891"/>
          </a:xfrm>
        </p:grpSpPr>
        <p:sp>
          <p:nvSpPr>
            <p:cNvPr id="7" name="形状34"/>
            <p:cNvSpPr txBox="1"/>
            <p:nvPr/>
          </p:nvSpPr>
          <p:spPr>
            <a:xfrm>
              <a:off x="0" y="0"/>
              <a:ext cx="12202249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8" name="形状35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9" name="形状36"/>
            <p:cNvSpPr txBox="1"/>
            <p:nvPr/>
          </p:nvSpPr>
          <p:spPr>
            <a:xfrm>
              <a:off x="989562" y="180861"/>
              <a:ext cx="2886561" cy="660949"/>
            </a:xfrm>
            <a:custGeom>
              <a:avLst/>
              <a:gdLst>
                <a:gd name="connsiteX0" fmla="*/ 110158 w 2886561"/>
                <a:gd name="connsiteY0" fmla="*/ 0 h 660949"/>
                <a:gd name="connsiteX1" fmla="*/ 2776403 w 2886561"/>
                <a:gd name="connsiteY1" fmla="*/ 0 h 660949"/>
                <a:gd name="connsiteX2" fmla="*/ 2837241 w 2886561"/>
                <a:gd name="connsiteY2" fmla="*/ 0 h 660949"/>
                <a:gd name="connsiteX3" fmla="*/ 2886561 w 2886561"/>
                <a:gd name="connsiteY3" fmla="*/ 550791 h 660949"/>
                <a:gd name="connsiteX4" fmla="*/ 2886561 w 2886561"/>
                <a:gd name="connsiteY4" fmla="*/ 611630 h 660949"/>
                <a:gd name="connsiteX5" fmla="*/ 110158 w 2886561"/>
                <a:gd name="connsiteY5" fmla="*/ 660949 h 660949"/>
                <a:gd name="connsiteX6" fmla="*/ 49320 w 2886561"/>
                <a:gd name="connsiteY6" fmla="*/ 660949 h 660949"/>
                <a:gd name="connsiteX7" fmla="*/ 0 w 2886561"/>
                <a:gd name="connsiteY7" fmla="*/ 110158 h 660949"/>
                <a:gd name="connsiteX8" fmla="*/ 0 w 2886561"/>
                <a:gd name="connsiteY8" fmla="*/ 49320 h 660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86561" h="660949">
                  <a:moveTo>
                    <a:pt x="110158" y="0"/>
                  </a:moveTo>
                  <a:lnTo>
                    <a:pt x="2776403" y="0"/>
                  </a:lnTo>
                  <a:cubicBezTo>
                    <a:pt x="2837241" y="0"/>
                    <a:pt x="2886561" y="49320"/>
                    <a:pt x="2886561" y="110158"/>
                  </a:cubicBezTo>
                  <a:lnTo>
                    <a:pt x="2886561" y="550791"/>
                  </a:lnTo>
                  <a:cubicBezTo>
                    <a:pt x="2886561" y="611630"/>
                    <a:pt x="2837241" y="660949"/>
                    <a:pt x="2776403" y="660949"/>
                  </a:cubicBezTo>
                  <a:lnTo>
                    <a:pt x="110158" y="660949"/>
                  </a:lnTo>
                  <a:cubicBezTo>
                    <a:pt x="49320" y="660949"/>
                    <a:pt x="0" y="611630"/>
                    <a:pt x="0" y="550791"/>
                  </a:cubicBezTo>
                  <a:lnTo>
                    <a:pt x="0" y="110158"/>
                  </a:lnTo>
                  <a:cubicBezTo>
                    <a:pt x="0" y="49320"/>
                    <a:pt x="49320" y="0"/>
                    <a:pt x="110158" y="0"/>
                  </a:cubicBezTo>
                  <a:close/>
                </a:path>
              </a:pathLst>
            </a:custGeom>
            <a:solidFill>
              <a:srgbClr val="F0EA90">
                <a:alpha val="100000"/>
              </a:srgbClr>
            </a:solidFill>
            <a:ln w="4762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199" b="1" i="0">
                  <a:solidFill>
                    <a:srgbClr val="000000">
                      <a:alpha val="100000"/>
                    </a:srgbClr>
                  </a:solidFill>
                  <a:latin typeface="微软雅黑"/>
                  <a:ea typeface="微软雅黑"/>
                </a:rPr>
                <a:t>滑轮组</a:t>
              </a:r>
            </a:p>
          </p:txBody>
        </p:sp>
        <p:sp>
          <p:nvSpPr>
            <p:cNvPr id="10" name="形状37"/>
            <p:cNvSpPr txBox="1"/>
            <p:nvPr/>
          </p:nvSpPr>
          <p:spPr>
            <a:xfrm>
              <a:off x="297314" y="53759"/>
              <a:ext cx="828359" cy="838004"/>
            </a:xfrm>
            <a:custGeom>
              <a:avLst/>
              <a:gdLst>
                <a:gd name="connsiteX0" fmla="*/ 414180 w 828359"/>
                <a:gd name="connsiteY0" fmla="*/ 0 h 838004"/>
                <a:gd name="connsiteX1" fmla="*/ 642925 w 828359"/>
                <a:gd name="connsiteY1" fmla="*/ 0 h 838004"/>
                <a:gd name="connsiteX2" fmla="*/ 828359 w 828359"/>
                <a:gd name="connsiteY2" fmla="*/ 650411 h 838004"/>
                <a:gd name="connsiteX3" fmla="*/ 185435 w 828359"/>
                <a:gd name="connsiteY3" fmla="*/ 838004 h 838004"/>
                <a:gd name="connsiteX4" fmla="*/ 0 w 828359"/>
                <a:gd name="connsiteY4" fmla="*/ 187594 h 83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359" h="838004">
                  <a:moveTo>
                    <a:pt x="414180" y="0"/>
                  </a:moveTo>
                  <a:cubicBezTo>
                    <a:pt x="642925" y="0"/>
                    <a:pt x="828359" y="187594"/>
                    <a:pt x="828359" y="419002"/>
                  </a:cubicBezTo>
                  <a:cubicBezTo>
                    <a:pt x="828359" y="650411"/>
                    <a:pt x="642925" y="838004"/>
                    <a:pt x="414180" y="838004"/>
                  </a:cubicBezTo>
                  <a:cubicBezTo>
                    <a:pt x="185435" y="838004"/>
                    <a:pt x="0" y="650411"/>
                    <a:pt x="0" y="419002"/>
                  </a:cubicBezTo>
                  <a:cubicBezTo>
                    <a:pt x="0" y="187594"/>
                    <a:pt x="185435" y="0"/>
                    <a:pt x="414180" y="0"/>
                  </a:cubicBezTo>
                  <a:close/>
                </a:path>
              </a:pathLst>
            </a:custGeom>
            <a:solidFill>
              <a:srgbClr val="F36161">
                <a:alpha val="100000"/>
              </a:srgbClr>
            </a:solidFill>
            <a:ln w="28575">
              <a:solidFill>
                <a:srgbClr val="6037E6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3999" b="1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二</a:t>
              </a:r>
            </a:p>
          </p:txBody>
        </p:sp>
      </p:grpSp>
      <p:sp>
        <p:nvSpPr>
          <p:cNvPr id="11" name="文本1"/>
          <p:cNvSpPr txBox="1"/>
          <p:nvPr/>
        </p:nvSpPr>
        <p:spPr>
          <a:xfrm>
            <a:off x="907913" y="957996"/>
            <a:ext cx="10429237" cy="737072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4300"/>
              </a:lnSpc>
            </a:pPr>
            <a:r>
              <a:rPr lang="zh-CN" altLang="en-US" sz="3600" b="1" i="0">
                <a:solidFill>
                  <a:srgbClr val="3B00FF">
                    <a:alpha val="100000"/>
                  </a:srgbClr>
                </a:solidFill>
                <a:latin typeface="幼圆"/>
                <a:ea typeface="幼圆"/>
              </a:rPr>
              <a:t>滑轮数不同：</a:t>
            </a:r>
            <a:r>
              <a:rPr lang="zh-CN" altLang="en-US" sz="2800" b="1" i="0">
                <a:solidFill>
                  <a:srgbClr val="FF0000">
                    <a:alpha val="100000"/>
                  </a:srgbClr>
                </a:solidFill>
                <a:effectLst>
                  <a:outerShdw blurRad="38100" dist="19050" dir="2700000" rotWithShape="0">
                    <a:srgbClr val="000000">
                      <a:alpha val="40000"/>
                    </a:srgbClr>
                  </a:outerShdw>
                </a:effectLst>
                <a:latin typeface="幼圆"/>
                <a:ea typeface="幼圆"/>
              </a:rPr>
              <a:t>从数量少的作起点，起线方向与出线方向相反</a:t>
            </a:r>
          </a:p>
        </p:txBody>
      </p:sp>
      <p:sp>
        <p:nvSpPr>
          <p:cNvPr id="12" name="形状2"/>
          <p:cNvSpPr txBox="1"/>
          <p:nvPr/>
        </p:nvSpPr>
        <p:spPr>
          <a:xfrm flipH="1">
            <a:off x="1916069" y="3908172"/>
            <a:ext cx="393718" cy="841221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3" name="形状3"/>
          <p:cNvSpPr txBox="1"/>
          <p:nvPr/>
        </p:nvSpPr>
        <p:spPr>
          <a:xfrm rot="10500000" flipH="1">
            <a:off x="2574217" y="2637311"/>
            <a:ext cx="203200" cy="2327910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4" name="形状4"/>
          <p:cNvSpPr txBox="1"/>
          <p:nvPr/>
        </p:nvSpPr>
        <p:spPr>
          <a:xfrm rot="2054522">
            <a:off x="2195769" y="2400252"/>
            <a:ext cx="530323" cy="363284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5" name="形状5"/>
          <p:cNvSpPr txBox="1"/>
          <p:nvPr/>
        </p:nvSpPr>
        <p:spPr>
          <a:xfrm rot="20550000" flipH="1">
            <a:off x="1899925" y="2380571"/>
            <a:ext cx="492423" cy="331089"/>
          </a:xfrm>
          <a:custGeom>
            <a:avLst/>
            <a:gdLst/>
            <a:ahLst/>
            <a:cxnLst/>
            <a:rect l="l" t="t" r="r" b="b"/>
            <a:pathLst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</a:path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6" name="形状6"/>
          <p:cNvSpPr txBox="1"/>
          <p:nvPr/>
        </p:nvSpPr>
        <p:spPr>
          <a:xfrm rot="12854522">
            <a:off x="1825476" y="4710814"/>
            <a:ext cx="575862" cy="444522"/>
          </a:xfrm>
          <a:custGeom>
            <a:avLst/>
            <a:gdLst/>
            <a:ahLst/>
            <a:cxnLst/>
            <a:rect l="l" t="t" r="r" b="b"/>
            <a:pathLst>
              <a:path w="32734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1540" y="0"/>
                  <a:pt x="29800" y="5959"/>
                  <a:pt x="32733" y="14791"/>
                </a:cubicBezTo>
              </a:path>
              <a:path w="32734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1540" y="0"/>
                  <a:pt x="29800" y="5959"/>
                  <a:pt x="32733" y="14791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7" name="形状7"/>
          <p:cNvSpPr txBox="1"/>
          <p:nvPr/>
        </p:nvSpPr>
        <p:spPr>
          <a:xfrm rot="9666000" flipH="1">
            <a:off x="2186677" y="4842581"/>
            <a:ext cx="516741" cy="363474"/>
          </a:xfrm>
          <a:custGeom>
            <a:avLst/>
            <a:gdLst/>
            <a:ahLst/>
            <a:cxnLst/>
            <a:rect l="l" t="t" r="r" b="b"/>
            <a:pathLst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</a:path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  <a:lnTo>
                  <a:pt x="12898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8" name="形状8"/>
          <p:cNvSpPr txBox="1"/>
          <p:nvPr/>
        </p:nvSpPr>
        <p:spPr>
          <a:xfrm flipH="1">
            <a:off x="4849235" y="1858775"/>
            <a:ext cx="10795" cy="5163820"/>
          </a:xfrm>
          <a:prstGeom prst="line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9" name="形状9"/>
          <p:cNvSpPr txBox="1"/>
          <p:nvPr/>
        </p:nvSpPr>
        <p:spPr>
          <a:xfrm rot="10800000">
            <a:off x="5498868" y="3645696"/>
            <a:ext cx="206406" cy="651991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0" name="形状10"/>
          <p:cNvSpPr txBox="1"/>
          <p:nvPr/>
        </p:nvSpPr>
        <p:spPr>
          <a:xfrm rot="19545480" flipH="1">
            <a:off x="5397239" y="3317994"/>
            <a:ext cx="444875" cy="310944"/>
          </a:xfrm>
          <a:custGeom>
            <a:avLst/>
            <a:gdLst/>
            <a:ahLst/>
            <a:cxnLst/>
            <a:rect l="l" t="t" r="r" b="b"/>
            <a:pathLst>
              <a:path w="33801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3693" y="0"/>
                  <a:pt x="33158" y="8948"/>
                  <a:pt x="33801" y="20388"/>
                </a:cubicBezTo>
              </a:path>
              <a:path w="33801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3693" y="0"/>
                  <a:pt x="33158" y="8948"/>
                  <a:pt x="33801" y="20388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1" name="形状11"/>
          <p:cNvSpPr txBox="1"/>
          <p:nvPr/>
        </p:nvSpPr>
        <p:spPr>
          <a:xfrm rot="1908000">
            <a:off x="5623746" y="3306265"/>
            <a:ext cx="510102" cy="359712"/>
          </a:xfrm>
          <a:custGeom>
            <a:avLst/>
            <a:gdLst/>
            <a:ahLst/>
            <a:cxnLst/>
            <a:rect l="l" t="t" r="r" b="b"/>
            <a:pathLst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</a:path>
              <a:path w="32727" h="21600">
                <a:moveTo>
                  <a:pt x="-1" y="4273"/>
                </a:moveTo>
                <a:cubicBezTo>
                  <a:pt x="3727" y="1498"/>
                  <a:pt x="8250" y="-1"/>
                  <a:pt x="12898" y="0"/>
                </a:cubicBezTo>
                <a:cubicBezTo>
                  <a:pt x="21516" y="0"/>
                  <a:pt x="29309" y="5123"/>
                  <a:pt x="32727" y="13034"/>
                </a:cubicBezTo>
                <a:lnTo>
                  <a:pt x="12898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2" name="形状12"/>
          <p:cNvSpPr txBox="1"/>
          <p:nvPr/>
        </p:nvSpPr>
        <p:spPr>
          <a:xfrm>
            <a:off x="6089438" y="3540706"/>
            <a:ext cx="65619" cy="1286131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3" name="形状13"/>
          <p:cNvSpPr txBox="1"/>
          <p:nvPr/>
        </p:nvSpPr>
        <p:spPr>
          <a:xfrm rot="9528000" flipH="1">
            <a:off x="5514640" y="4589050"/>
            <a:ext cx="697478" cy="673122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4" name="形状14"/>
          <p:cNvSpPr txBox="1"/>
          <p:nvPr/>
        </p:nvSpPr>
        <p:spPr>
          <a:xfrm rot="12854522">
            <a:off x="5322083" y="4807936"/>
            <a:ext cx="485194" cy="381248"/>
          </a:xfrm>
          <a:custGeom>
            <a:avLst/>
            <a:gdLst/>
            <a:ahLst/>
            <a:cxnLst/>
            <a:rect l="l" t="t" r="r" b="b"/>
            <a:pathLst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</a:path>
              <a:path w="30267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19495" y="0"/>
                  <a:pt x="26271" y="3648"/>
                  <a:pt x="30267" y="9710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5" name="形状15"/>
          <p:cNvSpPr txBox="1"/>
          <p:nvPr/>
        </p:nvSpPr>
        <p:spPr>
          <a:xfrm rot="20586000" flipH="1">
            <a:off x="5308198" y="2412610"/>
            <a:ext cx="601085" cy="352663"/>
          </a:xfrm>
          <a:custGeom>
            <a:avLst/>
            <a:gdLst/>
            <a:ahLst/>
            <a:cxnLst/>
            <a:rect l="l" t="t" r="r" b="b"/>
            <a:pathLst>
              <a:path w="32734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1540" y="0"/>
                  <a:pt x="29800" y="5959"/>
                  <a:pt x="32733" y="14791"/>
                </a:cubicBezTo>
              </a:path>
              <a:path w="32734" h="21600">
                <a:moveTo>
                  <a:pt x="0" y="3799"/>
                </a:moveTo>
                <a:cubicBezTo>
                  <a:pt x="3600" y="1324"/>
                  <a:pt x="7866" y="-1"/>
                  <a:pt x="12235" y="0"/>
                </a:cubicBezTo>
                <a:cubicBezTo>
                  <a:pt x="21540" y="0"/>
                  <a:pt x="29800" y="5959"/>
                  <a:pt x="32733" y="14791"/>
                </a:cubicBezTo>
                <a:lnTo>
                  <a:pt x="12235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6" name="形状16"/>
          <p:cNvSpPr txBox="1"/>
          <p:nvPr/>
        </p:nvSpPr>
        <p:spPr>
          <a:xfrm rot="2054522">
            <a:off x="5618589" y="2450434"/>
            <a:ext cx="604838" cy="307975"/>
          </a:xfrm>
          <a:custGeom>
            <a:avLst/>
            <a:gdLst/>
            <a:ahLst/>
            <a:cxnLst/>
            <a:rect l="l" t="t" r="r" b="b"/>
            <a:pathLst>
              <a:path w="33839" h="21600">
                <a:moveTo>
                  <a:pt x="-1" y="4706"/>
                </a:moveTo>
                <a:cubicBezTo>
                  <a:pt x="3824" y="1659"/>
                  <a:pt x="8569" y="-1"/>
                  <a:pt x="13460" y="0"/>
                </a:cubicBezTo>
                <a:cubicBezTo>
                  <a:pt x="22629" y="0"/>
                  <a:pt x="30799" y="5789"/>
                  <a:pt x="33838" y="14440"/>
                </a:cubicBezTo>
              </a:path>
              <a:path w="33839" h="21600">
                <a:moveTo>
                  <a:pt x="-1" y="4706"/>
                </a:moveTo>
                <a:cubicBezTo>
                  <a:pt x="3824" y="1659"/>
                  <a:pt x="8569" y="-1"/>
                  <a:pt x="13460" y="0"/>
                </a:cubicBezTo>
                <a:cubicBezTo>
                  <a:pt x="22629" y="0"/>
                  <a:pt x="30799" y="5789"/>
                  <a:pt x="33838" y="14440"/>
                </a:cubicBezTo>
                <a:lnTo>
                  <a:pt x="13460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7" name="形状17"/>
          <p:cNvSpPr txBox="1"/>
          <p:nvPr/>
        </p:nvSpPr>
        <p:spPr>
          <a:xfrm>
            <a:off x="6131184" y="2712932"/>
            <a:ext cx="331879" cy="1848763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8" name="形状18"/>
          <p:cNvSpPr txBox="1"/>
          <p:nvPr/>
        </p:nvSpPr>
        <p:spPr>
          <a:xfrm rot="10800000">
            <a:off x="5343752" y="2726055"/>
            <a:ext cx="1191" cy="2166061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9" name="形状19"/>
          <p:cNvSpPr txBox="1"/>
          <p:nvPr/>
        </p:nvSpPr>
        <p:spPr>
          <a:xfrm>
            <a:off x="3206896" y="1810083"/>
            <a:ext cx="1223010" cy="899360"/>
          </a:xfrm>
          <a:prstGeom prst="mathMultiply">
            <a:avLst>
              <a:gd name="adj1" fmla="val 23520"/>
            </a:avLst>
          </a:prstGeom>
          <a:solidFill>
            <a:srgbClr val="FE4444">
              <a:alpha val="100000"/>
            </a:srgbClr>
          </a:solidFill>
          <a:ln w="25400">
            <a:solidFill>
              <a:srgbClr val="385D8A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0" name="形状20"/>
          <p:cNvSpPr txBox="1"/>
          <p:nvPr/>
        </p:nvSpPr>
        <p:spPr>
          <a:xfrm flipH="1">
            <a:off x="1758586" y="2543300"/>
            <a:ext cx="157485" cy="1574855"/>
          </a:xfrm>
          <a:prstGeom prst="line">
            <a:avLst/>
          </a:prstGeom>
          <a:solidFill>
            <a:srgbClr val="A0F1FA">
              <a:alpha val="10000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1" name="形状21"/>
          <p:cNvSpPr txBox="1"/>
          <p:nvPr/>
        </p:nvSpPr>
        <p:spPr>
          <a:xfrm>
            <a:off x="2307237" y="3898840"/>
            <a:ext cx="65619" cy="78743"/>
          </a:xfrm>
          <a:custGeom>
            <a:avLst/>
            <a:gdLst>
              <a:gd name="connsiteX0" fmla="*/ 32809 w 65619"/>
              <a:gd name="connsiteY0" fmla="*/ 0 h 78743"/>
              <a:gd name="connsiteX1" fmla="*/ 50930 w 65619"/>
              <a:gd name="connsiteY1" fmla="*/ 0 h 78743"/>
              <a:gd name="connsiteX2" fmla="*/ 65619 w 65619"/>
              <a:gd name="connsiteY2" fmla="*/ 61116 h 78743"/>
              <a:gd name="connsiteX3" fmla="*/ 14689 w 65619"/>
              <a:gd name="connsiteY3" fmla="*/ 78743 h 78743"/>
              <a:gd name="connsiteX4" fmla="*/ 0 w 65619"/>
              <a:gd name="connsiteY4" fmla="*/ 17627 h 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19" h="78743">
                <a:moveTo>
                  <a:pt x="32809" y="0"/>
                </a:moveTo>
                <a:cubicBezTo>
                  <a:pt x="50930" y="0"/>
                  <a:pt x="65619" y="17627"/>
                  <a:pt x="65619" y="39371"/>
                </a:cubicBezTo>
                <a:cubicBezTo>
                  <a:pt x="65619" y="61116"/>
                  <a:pt x="50930" y="78743"/>
                  <a:pt x="32809" y="78743"/>
                </a:cubicBezTo>
                <a:cubicBezTo>
                  <a:pt x="14689" y="78743"/>
                  <a:pt x="0" y="61116"/>
                  <a:pt x="0" y="39371"/>
                </a:cubicBezTo>
                <a:cubicBezTo>
                  <a:pt x="0" y="17627"/>
                  <a:pt x="14689" y="0"/>
                  <a:pt x="3280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571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2" name="形状22"/>
          <p:cNvSpPr txBox="1"/>
          <p:nvPr/>
        </p:nvSpPr>
        <p:spPr>
          <a:xfrm>
            <a:off x="5681245" y="4219960"/>
            <a:ext cx="65619" cy="78743"/>
          </a:xfrm>
          <a:custGeom>
            <a:avLst/>
            <a:gdLst>
              <a:gd name="connsiteX0" fmla="*/ 32809 w 65619"/>
              <a:gd name="connsiteY0" fmla="*/ 0 h 78743"/>
              <a:gd name="connsiteX1" fmla="*/ 50930 w 65619"/>
              <a:gd name="connsiteY1" fmla="*/ 0 h 78743"/>
              <a:gd name="connsiteX2" fmla="*/ 65619 w 65619"/>
              <a:gd name="connsiteY2" fmla="*/ 61116 h 78743"/>
              <a:gd name="connsiteX3" fmla="*/ 14689 w 65619"/>
              <a:gd name="connsiteY3" fmla="*/ 78743 h 78743"/>
              <a:gd name="connsiteX4" fmla="*/ 0 w 65619"/>
              <a:gd name="connsiteY4" fmla="*/ 17627 h 7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19" h="78743">
                <a:moveTo>
                  <a:pt x="32809" y="0"/>
                </a:moveTo>
                <a:cubicBezTo>
                  <a:pt x="50930" y="0"/>
                  <a:pt x="65619" y="17627"/>
                  <a:pt x="65619" y="39371"/>
                </a:cubicBezTo>
                <a:cubicBezTo>
                  <a:pt x="65619" y="61116"/>
                  <a:pt x="50930" y="78743"/>
                  <a:pt x="32809" y="78743"/>
                </a:cubicBezTo>
                <a:cubicBezTo>
                  <a:pt x="14689" y="78743"/>
                  <a:pt x="0" y="61116"/>
                  <a:pt x="0" y="39371"/>
                </a:cubicBezTo>
                <a:cubicBezTo>
                  <a:pt x="0" y="17627"/>
                  <a:pt x="14689" y="0"/>
                  <a:pt x="3280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571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3" name="形状23"/>
          <p:cNvSpPr txBox="1"/>
          <p:nvPr/>
        </p:nvSpPr>
        <p:spPr>
          <a:xfrm rot="10800000">
            <a:off x="9295352" y="3270714"/>
            <a:ext cx="311261" cy="781820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4" name="形状24"/>
          <p:cNvSpPr txBox="1"/>
          <p:nvPr/>
        </p:nvSpPr>
        <p:spPr>
          <a:xfrm rot="8745478" flipH="1">
            <a:off x="9174975" y="4923806"/>
            <a:ext cx="648672" cy="434330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5" name="形状25"/>
          <p:cNvSpPr txBox="1"/>
          <p:nvPr/>
        </p:nvSpPr>
        <p:spPr>
          <a:xfrm rot="14436000" flipH="1">
            <a:off x="8789994" y="4949485"/>
            <a:ext cx="642556" cy="473126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6" name="形状26"/>
          <p:cNvSpPr txBox="1"/>
          <p:nvPr/>
        </p:nvSpPr>
        <p:spPr>
          <a:xfrm rot="10800000">
            <a:off x="8819186" y="2648288"/>
            <a:ext cx="196857" cy="1417369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7" name="形状27"/>
          <p:cNvSpPr txBox="1"/>
          <p:nvPr/>
        </p:nvSpPr>
        <p:spPr>
          <a:xfrm rot="20082000" flipH="1">
            <a:off x="8758695" y="2236861"/>
            <a:ext cx="738216" cy="441912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8" name="形状28"/>
          <p:cNvSpPr txBox="1"/>
          <p:nvPr/>
        </p:nvSpPr>
        <p:spPr>
          <a:xfrm rot="4380000" flipH="1">
            <a:off x="9184977" y="2305595"/>
            <a:ext cx="663892" cy="400812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9" name="形状29"/>
          <p:cNvSpPr txBox="1"/>
          <p:nvPr/>
        </p:nvSpPr>
        <p:spPr>
          <a:xfrm rot="10800000">
            <a:off x="9737851" y="2635165"/>
            <a:ext cx="1191" cy="2363230"/>
          </a:xfrm>
          <a:prstGeom prst="line">
            <a:avLst/>
          </a:pr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0" name="形状30"/>
          <p:cNvSpPr txBox="1"/>
          <p:nvPr/>
        </p:nvSpPr>
        <p:spPr>
          <a:xfrm rot="8745478" flipH="1">
            <a:off x="9183491" y="3967867"/>
            <a:ext cx="495224" cy="434330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1" name="形状31"/>
          <p:cNvSpPr txBox="1"/>
          <p:nvPr/>
        </p:nvSpPr>
        <p:spPr>
          <a:xfrm rot="14958000" flipH="1">
            <a:off x="8962314" y="4066673"/>
            <a:ext cx="467839" cy="320631"/>
          </a:xfrm>
          <a:custGeom>
            <a:avLst/>
            <a:gdLst/>
            <a:ahLst/>
            <a:cxnLst/>
            <a:rect l="l" t="t" r="r" b="b"/>
            <a:pathLst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</a:path>
              <a:path w="33280" h="21600">
                <a:moveTo>
                  <a:pt x="0" y="4699"/>
                </a:moveTo>
                <a:cubicBezTo>
                  <a:pt x="3823" y="1656"/>
                  <a:pt x="8564" y="-1"/>
                  <a:pt x="13451" y="0"/>
                </a:cubicBezTo>
                <a:cubicBezTo>
                  <a:pt x="22069" y="0"/>
                  <a:pt x="29862" y="5123"/>
                  <a:pt x="33280" y="13034"/>
                </a:cubicBezTo>
                <a:lnTo>
                  <a:pt x="13451" y="21600"/>
                </a:lnTo>
              </a:path>
            </a:pathLst>
          </a:custGeom>
          <a:solidFill>
            <a:srgbClr val="FFFFFF">
              <a:alpha val="0"/>
            </a:srgbClr>
          </a:solidFill>
          <a:ln w="57150">
            <a:solidFill>
              <a:srgbClr val="3B00FF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2" name="形状32"/>
          <p:cNvSpPr txBox="1"/>
          <p:nvPr/>
        </p:nvSpPr>
        <p:spPr>
          <a:xfrm flipH="1" flipV="1">
            <a:off x="8674825" y="2963259"/>
            <a:ext cx="170609" cy="2034187"/>
          </a:xfrm>
          <a:prstGeom prst="line">
            <a:avLst/>
          </a:prstGeom>
          <a:solidFill>
            <a:srgbClr val="9DF5C0">
              <a:alpha val="100000"/>
            </a:srgbClr>
          </a:solidFill>
          <a:ln w="47625">
            <a:solidFill>
              <a:srgbClr val="3B00FF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3" name="形状33"/>
          <p:cNvSpPr txBox="1"/>
          <p:nvPr/>
        </p:nvSpPr>
        <p:spPr>
          <a:xfrm>
            <a:off x="9282470" y="3250562"/>
            <a:ext cx="65627" cy="107318"/>
          </a:xfrm>
          <a:custGeom>
            <a:avLst/>
            <a:gdLst>
              <a:gd name="connsiteX0" fmla="*/ 32814 w 65627"/>
              <a:gd name="connsiteY0" fmla="*/ 0 h 107318"/>
              <a:gd name="connsiteX1" fmla="*/ 50936 w 65627"/>
              <a:gd name="connsiteY1" fmla="*/ 0 h 107318"/>
              <a:gd name="connsiteX2" fmla="*/ 65627 w 65627"/>
              <a:gd name="connsiteY2" fmla="*/ 83294 h 107318"/>
              <a:gd name="connsiteX3" fmla="*/ 14691 w 65627"/>
              <a:gd name="connsiteY3" fmla="*/ 107318 h 107318"/>
              <a:gd name="connsiteX4" fmla="*/ 0 w 65627"/>
              <a:gd name="connsiteY4" fmla="*/ 24024 h 10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27" h="107318">
                <a:moveTo>
                  <a:pt x="32814" y="0"/>
                </a:moveTo>
                <a:cubicBezTo>
                  <a:pt x="50936" y="0"/>
                  <a:pt x="65627" y="24024"/>
                  <a:pt x="65627" y="53659"/>
                </a:cubicBezTo>
                <a:cubicBezTo>
                  <a:pt x="65627" y="83294"/>
                  <a:pt x="50936" y="107318"/>
                  <a:pt x="32814" y="107318"/>
                </a:cubicBezTo>
                <a:cubicBezTo>
                  <a:pt x="14691" y="107318"/>
                  <a:pt x="0" y="83294"/>
                  <a:pt x="0" y="53659"/>
                </a:cubicBezTo>
                <a:cubicBezTo>
                  <a:pt x="0" y="24024"/>
                  <a:pt x="14691" y="0"/>
                  <a:pt x="32814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5715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5288" y="6427470"/>
            <a:ext cx="12172950" cy="43053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pic>
        <p:nvPicPr>
          <p:cNvPr id="3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45" y="957958"/>
            <a:ext cx="7987836" cy="2456536"/>
          </a:xfrm>
          <a:prstGeom prst="rect">
            <a:avLst/>
          </a:prstGeom>
        </p:spPr>
      </p:pic>
      <p:grpSp>
        <p:nvGrpSpPr>
          <p:cNvPr id="4" name="组合1"/>
          <p:cNvGrpSpPr/>
          <p:nvPr/>
        </p:nvGrpSpPr>
        <p:grpSpPr>
          <a:xfrm>
            <a:off x="-4666" y="-438"/>
            <a:ext cx="12192724" cy="957891"/>
            <a:chOff x="0" y="0"/>
            <a:chExt cx="12192724" cy="957891"/>
          </a:xfrm>
        </p:grpSpPr>
        <p:sp>
          <p:nvSpPr>
            <p:cNvPr id="5" name="形状5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6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7" name="形状7"/>
            <p:cNvSpPr txBox="1"/>
            <p:nvPr/>
          </p:nvSpPr>
          <p:spPr>
            <a:xfrm>
              <a:off x="294978" y="71410"/>
              <a:ext cx="817301" cy="817305"/>
            </a:xfrm>
            <a:custGeom>
              <a:avLst/>
              <a:gdLst>
                <a:gd name="connsiteX0" fmla="*/ 408650 w 817301"/>
                <a:gd name="connsiteY0" fmla="*/ 0 h 817305"/>
                <a:gd name="connsiteX1" fmla="*/ 634342 w 817301"/>
                <a:gd name="connsiteY1" fmla="*/ 0 h 817305"/>
                <a:gd name="connsiteX2" fmla="*/ 817301 w 817301"/>
                <a:gd name="connsiteY2" fmla="*/ 634345 h 817305"/>
                <a:gd name="connsiteX3" fmla="*/ 182959 w 817301"/>
                <a:gd name="connsiteY3" fmla="*/ 817305 h 817305"/>
                <a:gd name="connsiteX4" fmla="*/ 0 w 817301"/>
                <a:gd name="connsiteY4" fmla="*/ 182960 h 81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7301" h="817305">
                  <a:moveTo>
                    <a:pt x="408650" y="0"/>
                  </a:moveTo>
                  <a:cubicBezTo>
                    <a:pt x="634342" y="0"/>
                    <a:pt x="817301" y="182960"/>
                    <a:pt x="817301" y="408652"/>
                  </a:cubicBezTo>
                  <a:cubicBezTo>
                    <a:pt x="817301" y="634345"/>
                    <a:pt x="634342" y="817305"/>
                    <a:pt x="408650" y="817305"/>
                  </a:cubicBezTo>
                  <a:cubicBezTo>
                    <a:pt x="182959" y="817305"/>
                    <a:pt x="0" y="634345"/>
                    <a:pt x="0" y="408652"/>
                  </a:cubicBezTo>
                  <a:cubicBezTo>
                    <a:pt x="0" y="182960"/>
                    <a:pt x="182959" y="0"/>
                    <a:pt x="408650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47625">
              <a:solidFill>
                <a:srgbClr val="19457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pic>
          <p:nvPicPr>
            <p:cNvPr id="8" name="图片5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157" y="46215"/>
              <a:ext cx="780941" cy="866966"/>
            </a:xfrm>
            <a:prstGeom prst="rect">
              <a:avLst/>
            </a:prstGeom>
          </p:spPr>
        </p:pic>
        <p:sp>
          <p:nvSpPr>
            <p:cNvPr id="9" name="形状8"/>
            <p:cNvSpPr txBox="1"/>
            <p:nvPr/>
          </p:nvSpPr>
          <p:spPr>
            <a:xfrm>
              <a:off x="1231781" y="242240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科</a:t>
              </a:r>
            </a:p>
          </p:txBody>
        </p:sp>
        <p:sp>
          <p:nvSpPr>
            <p:cNvPr id="10" name="形状9"/>
            <p:cNvSpPr txBox="1"/>
            <p:nvPr/>
          </p:nvSpPr>
          <p:spPr>
            <a:xfrm>
              <a:off x="1926048" y="242784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学</a:t>
              </a:r>
            </a:p>
          </p:txBody>
        </p:sp>
        <p:sp>
          <p:nvSpPr>
            <p:cNvPr id="11" name="形状10"/>
            <p:cNvSpPr txBox="1"/>
            <p:nvPr/>
          </p:nvSpPr>
          <p:spPr>
            <a:xfrm>
              <a:off x="2633279" y="242849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世</a:t>
              </a:r>
            </a:p>
          </p:txBody>
        </p:sp>
        <p:sp>
          <p:nvSpPr>
            <p:cNvPr id="12" name="形状11"/>
            <p:cNvSpPr txBox="1"/>
            <p:nvPr/>
          </p:nvSpPr>
          <p:spPr>
            <a:xfrm>
              <a:off x="3314430" y="242849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界</a:t>
              </a:r>
            </a:p>
          </p:txBody>
        </p:sp>
      </p:grpSp>
      <p:sp>
        <p:nvSpPr>
          <p:cNvPr id="13" name="文本1"/>
          <p:cNvSpPr txBox="1"/>
          <p:nvPr/>
        </p:nvSpPr>
        <p:spPr>
          <a:xfrm>
            <a:off x="289979" y="5135108"/>
            <a:ext cx="6050994" cy="120065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600"/>
              </a:lnSpc>
            </a:pPr>
            <a:r>
              <a:rPr lang="zh-CN" altLang="en-US" sz="2199" b="1" i="0">
                <a:solidFill>
                  <a:srgbClr val="3B00FF">
                    <a:alpha val="100000"/>
                  </a:srgbClr>
                </a:solidFill>
                <a:latin typeface="宋体"/>
                <a:ea typeface="宋体"/>
              </a:rPr>
              <a:t>门把手、方向盘等属于又一类简单机械---轮轴。</a:t>
            </a:r>
            <a:r>
              <a:rPr lang="zh-CN" altLang="en-US" sz="2199" b="1" i="0">
                <a:solidFill>
                  <a:srgbClr val="000000">
                    <a:alpha val="100000"/>
                  </a:srgbClr>
                </a:solidFill>
                <a:latin typeface="宋体"/>
                <a:ea typeface="宋体"/>
              </a:rPr>
              <a:t>它们由具有共同转动轴的大轮和小轮组成。通常把大轮叫作轮，小轮叫作轴。</a:t>
            </a:r>
          </a:p>
        </p:txBody>
      </p:sp>
      <p:pic>
        <p:nvPicPr>
          <p:cNvPr id="14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937" y="277158"/>
            <a:ext cx="3382010" cy="2255520"/>
          </a:xfrm>
          <a:prstGeom prst="rect">
            <a:avLst/>
          </a:prstGeom>
        </p:spPr>
      </p:pic>
      <p:pic>
        <p:nvPicPr>
          <p:cNvPr id="15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905" y="2914688"/>
            <a:ext cx="3257807" cy="2440524"/>
          </a:xfrm>
          <a:prstGeom prst="rect">
            <a:avLst/>
          </a:prstGeom>
        </p:spPr>
      </p:pic>
      <p:pic>
        <p:nvPicPr>
          <p:cNvPr id="16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0180" y="3298831"/>
            <a:ext cx="1931184" cy="1843678"/>
          </a:xfrm>
          <a:prstGeom prst="rect">
            <a:avLst/>
          </a:prstGeom>
        </p:spPr>
      </p:pic>
      <p:sp>
        <p:nvSpPr>
          <p:cNvPr id="17" name="文本2"/>
          <p:cNvSpPr txBox="1"/>
          <p:nvPr/>
        </p:nvSpPr>
        <p:spPr>
          <a:xfrm>
            <a:off x="6135434" y="5142271"/>
            <a:ext cx="5961659" cy="104808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700"/>
              </a:lnSpc>
            </a:pPr>
            <a:r>
              <a:rPr lang="zh-CN" altLang="en-US" sz="2299" b="1" i="0">
                <a:solidFill>
                  <a:srgbClr val="FF0000">
                    <a:alpha val="100000"/>
                  </a:srgbClr>
                </a:solidFill>
                <a:latin typeface="黑体"/>
                <a:ea typeface="黑体"/>
              </a:rPr>
              <a:t>轴的力臂较小，轮的力臂较大</a:t>
            </a:r>
          </a:p>
          <a:p>
            <a:pPr marL="0" algn="l">
              <a:lnSpc>
                <a:spcPts val="2700"/>
              </a:lnSpc>
            </a:pPr>
            <a:r>
              <a:rPr lang="zh-CN" altLang="en-US" sz="2299" b="1" i="0">
                <a:solidFill>
                  <a:srgbClr val="FF0000">
                    <a:alpha val="100000"/>
                  </a:srgbClr>
                </a:solidFill>
                <a:latin typeface="黑体"/>
                <a:ea typeface="黑体"/>
              </a:rPr>
              <a:t>当动力作用在轮上时，轮轴是一个省力杠杆</a:t>
            </a:r>
          </a:p>
        </p:txBody>
      </p:sp>
      <p:grpSp>
        <p:nvGrpSpPr>
          <p:cNvPr id="18" name="组合2"/>
          <p:cNvGrpSpPr/>
          <p:nvPr/>
        </p:nvGrpSpPr>
        <p:grpSpPr>
          <a:xfrm>
            <a:off x="7906404" y="2849178"/>
            <a:ext cx="3076575" cy="2592070"/>
            <a:chOff x="0" y="0"/>
            <a:chExt cx="3076575" cy="2592070"/>
          </a:xfrm>
        </p:grpSpPr>
        <p:sp>
          <p:nvSpPr>
            <p:cNvPr id="19" name="形状12"/>
            <p:cNvSpPr txBox="1"/>
            <p:nvPr/>
          </p:nvSpPr>
          <p:spPr>
            <a:xfrm>
              <a:off x="0" y="0"/>
              <a:ext cx="2266950" cy="2209800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41275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0" name="形状13"/>
            <p:cNvSpPr txBox="1"/>
            <p:nvPr/>
          </p:nvSpPr>
          <p:spPr>
            <a:xfrm>
              <a:off x="752475" y="704850"/>
              <a:ext cx="762000" cy="762000"/>
            </a:xfrm>
            <a:prstGeom prst="ellipse">
              <a:avLst/>
            </a:prstGeom>
            <a:solidFill>
              <a:srgbClr val="C6D9F1">
                <a:alpha val="100000"/>
              </a:srgbClr>
            </a:solidFill>
            <a:ln w="44450">
              <a:solidFill>
                <a:srgbClr val="01839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1" name="形状14"/>
            <p:cNvSpPr txBox="1"/>
            <p:nvPr/>
          </p:nvSpPr>
          <p:spPr>
            <a:xfrm>
              <a:off x="1095375" y="1043305"/>
              <a:ext cx="76200" cy="85725"/>
            </a:xfrm>
            <a:prstGeom prst="ellipse">
              <a:avLst/>
            </a:prstGeom>
            <a:solidFill>
              <a:srgbClr val="02B3C5">
                <a:alpha val="100000"/>
              </a:srgbClr>
            </a:solidFill>
            <a:ln w="25400">
              <a:solidFill>
                <a:srgbClr val="01839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2" name="形状15"/>
            <p:cNvSpPr txBox="1"/>
            <p:nvPr/>
          </p:nvSpPr>
          <p:spPr>
            <a:xfrm>
              <a:off x="2266950" y="1104900"/>
              <a:ext cx="1905" cy="787400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1275">
              <a:solidFill>
                <a:srgbClr val="FF0000">
                  <a:alpha val="100000"/>
                </a:srgbClr>
              </a:solidFill>
              <a:prstDash val="solid"/>
              <a:tailEnd type="arrow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3" name="形状16"/>
            <p:cNvSpPr txBox="1"/>
            <p:nvPr/>
          </p:nvSpPr>
          <p:spPr>
            <a:xfrm>
              <a:off x="752475" y="1085850"/>
              <a:ext cx="28575" cy="1238250"/>
            </a:xfrm>
            <a:prstGeom prst="straightConnector1">
              <a:avLst/>
            </a:prstGeom>
            <a:solidFill>
              <a:srgbClr val="FFFFFF">
                <a:alpha val="0"/>
              </a:srgbClr>
            </a:solidFill>
            <a:ln w="41275">
              <a:solidFill>
                <a:srgbClr val="018390">
                  <a:alpha val="100000"/>
                </a:srgbClr>
              </a:solidFill>
              <a:prstDash val="solid"/>
              <a:tailEnd type="arrow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4" name="文本4"/>
            <p:cNvSpPr txBox="1"/>
            <p:nvPr/>
          </p:nvSpPr>
          <p:spPr>
            <a:xfrm>
              <a:off x="834390" y="619125"/>
              <a:ext cx="619125" cy="6508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O</a:t>
              </a:r>
            </a:p>
          </p:txBody>
        </p:sp>
        <p:sp>
          <p:nvSpPr>
            <p:cNvPr id="25" name="文本5"/>
            <p:cNvSpPr txBox="1"/>
            <p:nvPr/>
          </p:nvSpPr>
          <p:spPr>
            <a:xfrm>
              <a:off x="2291715" y="1569720"/>
              <a:ext cx="784860" cy="6508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F</a:t>
              </a:r>
            </a:p>
          </p:txBody>
        </p:sp>
        <p:sp>
          <p:nvSpPr>
            <p:cNvPr id="26" name="文本6"/>
            <p:cNvSpPr txBox="1"/>
            <p:nvPr/>
          </p:nvSpPr>
          <p:spPr>
            <a:xfrm>
              <a:off x="240030" y="1941195"/>
              <a:ext cx="784860" cy="65087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2800"/>
                </a:lnSpc>
              </a:pPr>
              <a:r>
                <a:rPr lang="zh-CN" altLang="en-US" sz="2400" b="1" i="1">
                  <a:solidFill>
                    <a:srgbClr val="000000">
                      <a:alpha val="100000"/>
                    </a:srgbClr>
                  </a:solidFill>
                  <a:latin typeface="Times New Roman"/>
                  <a:ea typeface="Times New Roman"/>
                </a:rPr>
                <a:t>G</a:t>
              </a:r>
            </a:p>
          </p:txBody>
        </p:sp>
      </p:grpSp>
      <p:sp>
        <p:nvSpPr>
          <p:cNvPr id="27" name="形状2"/>
          <p:cNvSpPr txBox="1"/>
          <p:nvPr/>
        </p:nvSpPr>
        <p:spPr>
          <a:xfrm rot="10800000" flipH="1">
            <a:off x="9035434" y="3908993"/>
            <a:ext cx="1162050" cy="9525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>
                <a:alpha val="100000"/>
              </a:srgbClr>
            </a:solidFill>
            <a:prstDash val="sysDash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8" name="形状3"/>
          <p:cNvSpPr txBox="1"/>
          <p:nvPr/>
        </p:nvSpPr>
        <p:spPr>
          <a:xfrm>
            <a:off x="8673484" y="3918518"/>
            <a:ext cx="434340" cy="3810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B0F0">
                <a:alpha val="100000"/>
              </a:srgbClr>
            </a:solidFill>
            <a:prstDash val="sysDash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9" name="形状4"/>
          <p:cNvSpPr txBox="1"/>
          <p:nvPr/>
        </p:nvSpPr>
        <p:spPr>
          <a:xfrm rot="5400000" flipH="1">
            <a:off x="8751589" y="3820093"/>
            <a:ext cx="185420" cy="381635"/>
          </a:xfrm>
          <a:prstGeom prst="leftBrace">
            <a:avLst>
              <a:gd name="adj1" fmla="val 8333"/>
              <a:gd name="adj2" fmla="val 50000"/>
            </a:avLst>
          </a:prstGeom>
          <a:solidFill>
            <a:srgbClr val="FFFFFF">
              <a:alpha val="0"/>
            </a:srgbClr>
          </a:solidFill>
          <a:ln w="22225">
            <a:solidFill>
              <a:srgbClr val="00B0F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0" name="文本3"/>
          <p:cNvSpPr txBox="1"/>
          <p:nvPr/>
        </p:nvSpPr>
        <p:spPr>
          <a:xfrm>
            <a:off x="8724919" y="4023293"/>
            <a:ext cx="569595" cy="6508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400" b="1" i="1">
                <a:solidFill>
                  <a:srgbClr val="F07474">
                    <a:alpha val="100000"/>
                  </a:srgbClr>
                </a:solidFill>
                <a:latin typeface="Times New Roman"/>
                <a:ea typeface="Times New Roman"/>
              </a:rPr>
              <a:t>l</a:t>
            </a:r>
            <a:r>
              <a:rPr lang="zh-CN" altLang="en-US" sz="3192" b="1" i="0" baseline="-25000">
                <a:solidFill>
                  <a:srgbClr val="F07474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5288" y="6427470"/>
            <a:ext cx="12172950" cy="43053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" name="组合1"/>
          <p:cNvGrpSpPr/>
          <p:nvPr/>
        </p:nvGrpSpPr>
        <p:grpSpPr>
          <a:xfrm>
            <a:off x="-4666" y="-438"/>
            <a:ext cx="12192724" cy="957891"/>
            <a:chOff x="0" y="0"/>
            <a:chExt cx="12192724" cy="957891"/>
          </a:xfrm>
        </p:grpSpPr>
        <p:sp>
          <p:nvSpPr>
            <p:cNvPr id="4" name="形状2"/>
            <p:cNvSpPr txBox="1"/>
            <p:nvPr/>
          </p:nvSpPr>
          <p:spPr>
            <a:xfrm>
              <a:off x="0" y="0"/>
              <a:ext cx="12192724" cy="866261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3"/>
            <p:cNvSpPr txBox="1"/>
            <p:nvPr/>
          </p:nvSpPr>
          <p:spPr>
            <a:xfrm rot="10800000">
              <a:off x="6458" y="862641"/>
              <a:ext cx="7089505" cy="95250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6" name="组合2"/>
          <p:cNvGrpSpPr/>
          <p:nvPr/>
        </p:nvGrpSpPr>
        <p:grpSpPr>
          <a:xfrm>
            <a:off x="290312" y="45777"/>
            <a:ext cx="817301" cy="866966"/>
            <a:chOff x="0" y="0"/>
            <a:chExt cx="817301" cy="866966"/>
          </a:xfrm>
        </p:grpSpPr>
        <p:sp>
          <p:nvSpPr>
            <p:cNvPr id="7" name="形状4"/>
            <p:cNvSpPr txBox="1"/>
            <p:nvPr/>
          </p:nvSpPr>
          <p:spPr>
            <a:xfrm>
              <a:off x="0" y="25195"/>
              <a:ext cx="817301" cy="817305"/>
            </a:xfrm>
            <a:custGeom>
              <a:avLst/>
              <a:gdLst>
                <a:gd name="connsiteX0" fmla="*/ 408650 w 817301"/>
                <a:gd name="connsiteY0" fmla="*/ 0 h 817305"/>
                <a:gd name="connsiteX1" fmla="*/ 634342 w 817301"/>
                <a:gd name="connsiteY1" fmla="*/ 0 h 817305"/>
                <a:gd name="connsiteX2" fmla="*/ 817301 w 817301"/>
                <a:gd name="connsiteY2" fmla="*/ 634345 h 817305"/>
                <a:gd name="connsiteX3" fmla="*/ 182959 w 817301"/>
                <a:gd name="connsiteY3" fmla="*/ 817305 h 817305"/>
                <a:gd name="connsiteX4" fmla="*/ 0 w 817301"/>
                <a:gd name="connsiteY4" fmla="*/ 182960 h 817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7301" h="817305">
                  <a:moveTo>
                    <a:pt x="408650" y="0"/>
                  </a:moveTo>
                  <a:cubicBezTo>
                    <a:pt x="634342" y="0"/>
                    <a:pt x="817301" y="182960"/>
                    <a:pt x="817301" y="408652"/>
                  </a:cubicBezTo>
                  <a:cubicBezTo>
                    <a:pt x="817301" y="634345"/>
                    <a:pt x="634342" y="817305"/>
                    <a:pt x="408650" y="817305"/>
                  </a:cubicBezTo>
                  <a:cubicBezTo>
                    <a:pt x="182959" y="817305"/>
                    <a:pt x="0" y="634345"/>
                    <a:pt x="0" y="408652"/>
                  </a:cubicBezTo>
                  <a:cubicBezTo>
                    <a:pt x="0" y="182960"/>
                    <a:pt x="182959" y="0"/>
                    <a:pt x="408650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47625">
              <a:solidFill>
                <a:srgbClr val="19457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pic>
          <p:nvPicPr>
            <p:cNvPr id="8" name="图片5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179" y="0"/>
              <a:ext cx="780941" cy="866966"/>
            </a:xfrm>
            <a:prstGeom prst="rect">
              <a:avLst/>
            </a:prstGeom>
          </p:spPr>
        </p:pic>
      </p:grpSp>
      <p:grpSp>
        <p:nvGrpSpPr>
          <p:cNvPr id="9" name="组合3"/>
          <p:cNvGrpSpPr/>
          <p:nvPr/>
        </p:nvGrpSpPr>
        <p:grpSpPr>
          <a:xfrm>
            <a:off x="1227115" y="241802"/>
            <a:ext cx="2669429" cy="670865"/>
            <a:chOff x="0" y="0"/>
            <a:chExt cx="2669429" cy="670865"/>
          </a:xfrm>
        </p:grpSpPr>
        <p:sp>
          <p:nvSpPr>
            <p:cNvPr id="10" name="形状5"/>
            <p:cNvSpPr txBox="1"/>
            <p:nvPr/>
          </p:nvSpPr>
          <p:spPr>
            <a:xfrm>
              <a:off x="0" y="0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科</a:t>
              </a:r>
            </a:p>
          </p:txBody>
        </p:sp>
        <p:sp>
          <p:nvSpPr>
            <p:cNvPr id="11" name="形状6"/>
            <p:cNvSpPr txBox="1"/>
            <p:nvPr/>
          </p:nvSpPr>
          <p:spPr>
            <a:xfrm>
              <a:off x="694267" y="544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学</a:t>
              </a:r>
            </a:p>
          </p:txBody>
        </p:sp>
        <p:sp>
          <p:nvSpPr>
            <p:cNvPr id="12" name="形状7"/>
            <p:cNvSpPr txBox="1"/>
            <p:nvPr/>
          </p:nvSpPr>
          <p:spPr>
            <a:xfrm>
              <a:off x="1401498" y="609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世</a:t>
              </a:r>
            </a:p>
          </p:txBody>
        </p:sp>
        <p:sp>
          <p:nvSpPr>
            <p:cNvPr id="13" name="形状8"/>
            <p:cNvSpPr txBox="1"/>
            <p:nvPr/>
          </p:nvSpPr>
          <p:spPr>
            <a:xfrm>
              <a:off x="2082649" y="609"/>
              <a:ext cx="586780" cy="670256"/>
            </a:xfrm>
            <a:custGeom>
              <a:avLst/>
              <a:gdLst>
                <a:gd name="connsiteX0" fmla="*/ 293390 w 586780"/>
                <a:gd name="connsiteY0" fmla="*/ 0 h 670256"/>
                <a:gd name="connsiteX1" fmla="*/ 455425 w 586780"/>
                <a:gd name="connsiteY1" fmla="*/ 0 h 670256"/>
                <a:gd name="connsiteX2" fmla="*/ 586780 w 586780"/>
                <a:gd name="connsiteY2" fmla="*/ 520214 h 670256"/>
                <a:gd name="connsiteX3" fmla="*/ 131355 w 586780"/>
                <a:gd name="connsiteY3" fmla="*/ 670255 h 670256"/>
                <a:gd name="connsiteX4" fmla="*/ 0 w 586780"/>
                <a:gd name="connsiteY4" fmla="*/ 150042 h 670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780" h="670256">
                  <a:moveTo>
                    <a:pt x="293390" y="0"/>
                  </a:moveTo>
                  <a:cubicBezTo>
                    <a:pt x="455425" y="0"/>
                    <a:pt x="586780" y="150042"/>
                    <a:pt x="586780" y="335128"/>
                  </a:cubicBezTo>
                  <a:cubicBezTo>
                    <a:pt x="586780" y="520214"/>
                    <a:pt x="455425" y="670255"/>
                    <a:pt x="293390" y="670256"/>
                  </a:cubicBezTo>
                  <a:cubicBezTo>
                    <a:pt x="131355" y="670255"/>
                    <a:pt x="0" y="520214"/>
                    <a:pt x="0" y="335128"/>
                  </a:cubicBezTo>
                  <a:cubicBezTo>
                    <a:pt x="0" y="150042"/>
                    <a:pt x="131355" y="0"/>
                    <a:pt x="293390" y="0"/>
                  </a:cubicBezTo>
                  <a:close/>
                </a:path>
              </a:pathLst>
            </a:custGeom>
            <a:solidFill>
              <a:srgbClr val="1A5CB3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999" b="0" i="0">
                  <a:solidFill>
                    <a:srgbClr val="FFFFFF">
                      <a:alpha val="100000"/>
                    </a:srgbClr>
                  </a:solidFill>
                  <a:latin typeface="楷体"/>
                  <a:ea typeface="楷体"/>
                </a:rPr>
                <a:t>界</a:t>
              </a:r>
            </a:p>
          </p:txBody>
        </p:sp>
      </p:grpSp>
      <p:sp>
        <p:nvSpPr>
          <p:cNvPr id="14" name="文本1"/>
          <p:cNvSpPr txBox="1"/>
          <p:nvPr/>
        </p:nvSpPr>
        <p:spPr>
          <a:xfrm>
            <a:off x="2316470" y="1023918"/>
            <a:ext cx="9210037" cy="98640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100"/>
              </a:lnSpc>
            </a:pPr>
            <a:r>
              <a:rPr lang="zh-CN" altLang="en-US" sz="2599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斜面是一个与水平面成一定夹角的的倾斜平面，也是一种简单机械。相同高度斜面的倾角越小，斜面就越长，也就越省力。</a:t>
            </a:r>
          </a:p>
        </p:txBody>
      </p:sp>
      <p:pic>
        <p:nvPicPr>
          <p:cNvPr id="15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25" t="26018"/>
          <a:stretch>
            <a:fillRect/>
          </a:stretch>
        </p:blipFill>
        <p:spPr>
          <a:xfrm>
            <a:off x="6933505" y="2594458"/>
            <a:ext cx="4824762" cy="3832812"/>
          </a:xfrm>
          <a:prstGeom prst="rect">
            <a:avLst/>
          </a:prstGeom>
        </p:spPr>
      </p:pic>
      <p:pic>
        <p:nvPicPr>
          <p:cNvPr id="16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68" y="1773545"/>
            <a:ext cx="3668678" cy="2073278"/>
          </a:xfrm>
          <a:prstGeom prst="rect">
            <a:avLst/>
          </a:prstGeom>
        </p:spPr>
      </p:pic>
      <p:pic>
        <p:nvPicPr>
          <p:cNvPr id="17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82" y="3846814"/>
            <a:ext cx="4640351" cy="2580723"/>
          </a:xfrm>
          <a:prstGeom prst="rect">
            <a:avLst/>
          </a:prstGeom>
        </p:spPr>
      </p:pic>
      <p:pic>
        <p:nvPicPr>
          <p:cNvPr id="18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4012" t="45388" r="60509"/>
          <a:stretch>
            <a:fillRect/>
          </a:stretch>
        </p:blipFill>
        <p:spPr>
          <a:xfrm>
            <a:off x="5182914" y="2142849"/>
            <a:ext cx="1827487" cy="280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 txBox="1"/>
          <p:nvPr/>
        </p:nvSpPr>
        <p:spPr>
          <a:xfrm>
            <a:off x="18412" y="6392970"/>
            <a:ext cx="12172950" cy="478155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3" name="形状2"/>
          <p:cNvSpPr txBox="1"/>
          <p:nvPr/>
        </p:nvSpPr>
        <p:spPr>
          <a:xfrm>
            <a:off x="-5920" y="-9732"/>
            <a:ext cx="12172950" cy="885901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" name="形状3"/>
          <p:cNvSpPr txBox="1"/>
          <p:nvPr/>
        </p:nvSpPr>
        <p:spPr>
          <a:xfrm>
            <a:off x="514093" y="206730"/>
            <a:ext cx="2347331" cy="695554"/>
          </a:xfrm>
          <a:custGeom>
            <a:avLst/>
            <a:gdLst>
              <a:gd name="connsiteX0" fmla="*/ 115926 w 2347331"/>
              <a:gd name="connsiteY0" fmla="*/ 0 h 695554"/>
              <a:gd name="connsiteX1" fmla="*/ 2231406 w 2347331"/>
              <a:gd name="connsiteY1" fmla="*/ 0 h 695554"/>
              <a:gd name="connsiteX2" fmla="*/ 2262151 w 2347331"/>
              <a:gd name="connsiteY2" fmla="*/ 0 h 695554"/>
              <a:gd name="connsiteX3" fmla="*/ 2335118 w 2347331"/>
              <a:gd name="connsiteY3" fmla="*/ 55694 h 695554"/>
              <a:gd name="connsiteX4" fmla="*/ 2347331 w 2347331"/>
              <a:gd name="connsiteY4" fmla="*/ 579628 h 695554"/>
              <a:gd name="connsiteX5" fmla="*/ 2347332 w 2347331"/>
              <a:gd name="connsiteY5" fmla="*/ 610373 h 695554"/>
              <a:gd name="connsiteX6" fmla="*/ 2291637 w 2347331"/>
              <a:gd name="connsiteY6" fmla="*/ 683340 h 695554"/>
              <a:gd name="connsiteX7" fmla="*/ 115926 w 2347331"/>
              <a:gd name="connsiteY7" fmla="*/ 695554 h 695554"/>
              <a:gd name="connsiteX8" fmla="*/ 85180 w 2347331"/>
              <a:gd name="connsiteY8" fmla="*/ 695554 h 695554"/>
              <a:gd name="connsiteX9" fmla="*/ 12214 w 2347331"/>
              <a:gd name="connsiteY9" fmla="*/ 639860 h 695554"/>
              <a:gd name="connsiteX10" fmla="*/ 0 w 2347331"/>
              <a:gd name="connsiteY10" fmla="*/ 115926 h 695554"/>
              <a:gd name="connsiteX11" fmla="*/ 0 w 2347331"/>
              <a:gd name="connsiteY11" fmla="*/ 51902 h 69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7331" h="695554">
                <a:moveTo>
                  <a:pt x="115926" y="0"/>
                </a:moveTo>
                <a:lnTo>
                  <a:pt x="2231406" y="0"/>
                </a:lnTo>
                <a:cubicBezTo>
                  <a:pt x="2262151" y="0"/>
                  <a:pt x="2291637" y="12214"/>
                  <a:pt x="2313378" y="33954"/>
                </a:cubicBezTo>
                <a:cubicBezTo>
                  <a:pt x="2335118" y="55694"/>
                  <a:pt x="2347332" y="85180"/>
                  <a:pt x="2347331" y="115926"/>
                </a:cubicBezTo>
                <a:lnTo>
                  <a:pt x="2347331" y="579628"/>
                </a:lnTo>
                <a:cubicBezTo>
                  <a:pt x="2347332" y="610373"/>
                  <a:pt x="2335118" y="639859"/>
                  <a:pt x="2313378" y="661600"/>
                </a:cubicBezTo>
                <a:cubicBezTo>
                  <a:pt x="2291637" y="683340"/>
                  <a:pt x="2262151" y="695554"/>
                  <a:pt x="2231406" y="695554"/>
                </a:cubicBezTo>
                <a:lnTo>
                  <a:pt x="115926" y="695554"/>
                </a:lnTo>
                <a:cubicBezTo>
                  <a:pt x="85180" y="695554"/>
                  <a:pt x="55694" y="683340"/>
                  <a:pt x="33954" y="661600"/>
                </a:cubicBezTo>
                <a:cubicBezTo>
                  <a:pt x="12214" y="639860"/>
                  <a:pt x="0" y="610373"/>
                  <a:pt x="0" y="579628"/>
                </a:cubicBezTo>
                <a:lnTo>
                  <a:pt x="0" y="115926"/>
                </a:lnTo>
                <a:cubicBezTo>
                  <a:pt x="0" y="51902"/>
                  <a:pt x="51902" y="0"/>
                  <a:pt x="115926" y="0"/>
                </a:cubicBezTo>
                <a:close/>
              </a:path>
            </a:pathLst>
          </a:custGeom>
          <a:solidFill>
            <a:srgbClr val="F59DD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999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5" name="形状4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pic>
        <p:nvPicPr>
          <p:cNvPr id="6" name="思维导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238" y="366874"/>
            <a:ext cx="9829800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453533" y="929326"/>
            <a:ext cx="7771990" cy="376088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Arial"/>
              <a:buChar char=" "/>
            </a:pP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1、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研究定滑轮的特点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:</a:t>
            </a:r>
          </a:p>
          <a:p>
            <a:pPr marL="0" algn="l">
              <a:lnSpc>
                <a:spcPts val="4100"/>
              </a:lnSpc>
              <a:buFont typeface="Arial"/>
              <a:buChar char=" "/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①甲图中，是一个</a:t>
            </a:r>
            <a:r>
              <a:rPr lang="zh-CN" altLang="en-US" sz="2800" b="0" i="0" u="sng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滑轮，利用该滑轮</a:t>
            </a:r>
          </a:p>
          <a:p>
            <a:pPr marL="0" algn="l">
              <a:lnSpc>
                <a:spcPts val="4100"/>
              </a:lnSpc>
              <a:buFont typeface="Arial"/>
              <a:buChar char=" "/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（能否）</a:t>
            </a:r>
            <a:r>
              <a:rPr lang="zh-CN" altLang="en-US" sz="2800" b="0" i="0" u="sng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　　　</a:t>
            </a:r>
            <a:r>
              <a:rPr lang="zh-CN" altLang="en-US" sz="2800" b="0" i="0" u="sng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省力，但可以</a:t>
            </a:r>
            <a:endParaRPr lang="zh-CN" altLang="en-US" sz="2800" b="0" i="0" u="sng">
              <a:solidFill>
                <a:srgbClr val="000000">
                  <a:alpha val="100000"/>
                </a:srgbClr>
              </a:solidFill>
              <a:latin typeface="Times New Roman"/>
              <a:ea typeface="Times New Roman"/>
            </a:endParaRPr>
          </a:p>
          <a:p>
            <a:pPr marL="0" algn="l">
              <a:lnSpc>
                <a:spcPts val="4100"/>
              </a:lnSpc>
              <a:buFont typeface="Arial"/>
              <a:buChar char=" "/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的优点。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微软雅黑"/>
              <a:ea typeface="微软雅黑"/>
            </a:endParaRPr>
          </a:p>
          <a:p>
            <a:pPr marL="0" algn="l">
              <a:lnSpc>
                <a:spcPts val="4100"/>
              </a:lnSpc>
              <a:buFont typeface="Arial"/>
              <a:buChar char=" "/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②如图乙所示，分别用拉力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匀速提升重物，则三个力的大小关系是</a:t>
            </a:r>
            <a:r>
              <a:rPr lang="zh-CN" altLang="en-US" sz="2800" b="0" i="0" u="sng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　　　　　</a:t>
            </a:r>
            <a:r>
              <a:rPr lang="zh-CN" altLang="en-US" sz="2800" b="0" i="0" u="sng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    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。</a:t>
            </a:r>
          </a:p>
          <a:p>
            <a:pPr marL="0" algn="l">
              <a:lnSpc>
                <a:spcPts val="4100"/>
              </a:lnSpc>
              <a:buFont typeface="Arial"/>
              <a:buChar char=" "/>
            </a:pP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微软雅黑"/>
              <a:ea typeface="微软雅黑"/>
            </a:endParaRPr>
          </a:p>
        </p:txBody>
      </p:sp>
      <p:sp>
        <p:nvSpPr>
          <p:cNvPr id="8" name="文本2"/>
          <p:cNvSpPr txBox="1"/>
          <p:nvPr/>
        </p:nvSpPr>
        <p:spPr>
          <a:xfrm>
            <a:off x="5782246" y="3536956"/>
            <a:ext cx="2208952" cy="71372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800" b="0" i="1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=</a:t>
            </a:r>
            <a:r>
              <a:rPr lang="zh-CN" altLang="en-US" sz="2800" b="0" i="1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=</a:t>
            </a:r>
            <a:r>
              <a:rPr lang="zh-CN" altLang="en-US" sz="2800" b="0" i="1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C00000">
                    <a:alpha val="100000"/>
                  </a:srgbClr>
                </a:solidFill>
                <a:latin typeface="Times New Roman"/>
                <a:ea typeface="Times New Roman"/>
              </a:rPr>
              <a:t>3</a:t>
            </a:r>
          </a:p>
        </p:txBody>
      </p:sp>
      <p:sp>
        <p:nvSpPr>
          <p:cNvPr id="9" name="文本3"/>
          <p:cNvSpPr txBox="1"/>
          <p:nvPr/>
        </p:nvSpPr>
        <p:spPr>
          <a:xfrm>
            <a:off x="5782123" y="1951168"/>
            <a:ext cx="2443343" cy="7137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改变力的方向</a:t>
            </a:r>
          </a:p>
        </p:txBody>
      </p:sp>
      <p:pic>
        <p:nvPicPr>
          <p:cNvPr id="10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102" y="1524593"/>
            <a:ext cx="3566710" cy="3639719"/>
          </a:xfrm>
          <a:prstGeom prst="rect">
            <a:avLst/>
          </a:prstGeom>
        </p:spPr>
      </p:pic>
      <p:sp>
        <p:nvSpPr>
          <p:cNvPr id="11" name="文本4"/>
          <p:cNvSpPr txBox="1"/>
          <p:nvPr/>
        </p:nvSpPr>
        <p:spPr>
          <a:xfrm>
            <a:off x="3927805" y="1524200"/>
            <a:ext cx="824093" cy="7137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定</a:t>
            </a:r>
          </a:p>
        </p:txBody>
      </p:sp>
      <p:sp>
        <p:nvSpPr>
          <p:cNvPr id="12" name="文本5"/>
          <p:cNvSpPr txBox="1"/>
          <p:nvPr/>
        </p:nvSpPr>
        <p:spPr>
          <a:xfrm>
            <a:off x="2565806" y="1951425"/>
            <a:ext cx="1052693" cy="61906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不能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3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685448" y="985590"/>
            <a:ext cx="10816228" cy="192948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2、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用如图所示的滑轮将重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 N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的物体匀速提升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10 cm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，如果动滑轮的重为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 N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，忽略摩擦，拉力</a:t>
            </a:r>
            <a:r>
              <a:rPr lang="zh-CN" altLang="en-US" sz="2899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=</a:t>
            </a:r>
            <a:r>
              <a:rPr lang="zh-CN" altLang="en-US" sz="2899" b="0" i="0" u="sng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          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N ，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绳子向上移动的距离为</a:t>
            </a:r>
            <a:r>
              <a:rPr lang="zh-CN" altLang="en-US" sz="2899" b="0" i="0" u="sng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        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cm。如右图改变拉力的方向，则拉力大小F</a:t>
            </a:r>
            <a:r>
              <a:rPr lang="zh-CN" altLang="en-US" sz="2899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2899" b="0" i="0" u="sng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  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2899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 </a:t>
            </a:r>
            <a:r>
              <a:rPr lang="zh-CN" altLang="en-US" sz="2899" b="0" i="0" u="sng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    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2899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</a:t>
            </a:r>
            <a:r>
              <a:rPr lang="zh-CN" altLang="en-US" sz="28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 </a:t>
            </a:r>
          </a:p>
        </p:txBody>
      </p:sp>
      <p:pic>
        <p:nvPicPr>
          <p:cNvPr id="8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132" y="3352171"/>
            <a:ext cx="2117341" cy="2872035"/>
          </a:xfrm>
          <a:prstGeom prst="rect">
            <a:avLst/>
          </a:prstGeom>
        </p:spPr>
      </p:pic>
      <p:sp>
        <p:nvSpPr>
          <p:cNvPr id="9" name="文本2"/>
          <p:cNvSpPr txBox="1"/>
          <p:nvPr/>
        </p:nvSpPr>
        <p:spPr>
          <a:xfrm>
            <a:off x="6040003" y="1640910"/>
            <a:ext cx="1052693" cy="61906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1.5</a:t>
            </a:r>
          </a:p>
        </p:txBody>
      </p:sp>
      <p:sp>
        <p:nvSpPr>
          <p:cNvPr id="10" name="文本3"/>
          <p:cNvSpPr txBox="1"/>
          <p:nvPr/>
        </p:nvSpPr>
        <p:spPr>
          <a:xfrm>
            <a:off x="1276102" y="2259178"/>
            <a:ext cx="1052693" cy="61906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20</a:t>
            </a:r>
          </a:p>
        </p:txBody>
      </p:sp>
      <p:pic>
        <p:nvPicPr>
          <p:cNvPr id="11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77" r="4629"/>
          <a:stretch>
            <a:fillRect/>
          </a:stretch>
        </p:blipFill>
        <p:spPr>
          <a:xfrm>
            <a:off x="4092512" y="3264974"/>
            <a:ext cx="2979838" cy="3245830"/>
          </a:xfrm>
          <a:prstGeom prst="rect">
            <a:avLst/>
          </a:prstGeom>
        </p:spPr>
      </p:pic>
      <p:sp>
        <p:nvSpPr>
          <p:cNvPr id="12" name="文本4"/>
          <p:cNvSpPr txBox="1"/>
          <p:nvPr/>
        </p:nvSpPr>
        <p:spPr>
          <a:xfrm>
            <a:off x="9433150" y="2259178"/>
            <a:ext cx="1443218" cy="61906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&lt;    &lt;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836752" y="1362942"/>
            <a:ext cx="10539171" cy="22955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200"/>
              </a:lnSpc>
            </a:pPr>
            <a:r>
              <a:rPr lang="zh-CN" altLang="en-US" sz="2800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3、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一辆小车陷进了泥潭，司机按如图所示的甲、乙两种方式安装滑轮，均可能将小汽车从泥潭中拉出，你认为甲方式中利用</a:t>
            </a:r>
            <a:r>
              <a:rPr lang="zh-CN" altLang="en-US" sz="2800" b="0" i="0" u="sng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      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滑轮的作用是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______________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；设两种方式将汽车拉出的最小力分别是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，则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____</a:t>
            </a:r>
            <a:r>
              <a:rPr lang="zh-CN" altLang="en-US" sz="2800" b="0" i="1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F</a:t>
            </a:r>
            <a:r>
              <a:rPr lang="zh-CN" altLang="en-US" sz="3724" b="0" i="0" baseline="-2500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（选填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“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＞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”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、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“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＜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”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或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“=”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）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。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2713511" y="2475824"/>
            <a:ext cx="2659717" cy="71372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改变力的方向</a:t>
            </a:r>
          </a:p>
        </p:txBody>
      </p:sp>
      <p:sp>
        <p:nvSpPr>
          <p:cNvPr id="9" name="文本3"/>
          <p:cNvSpPr txBox="1"/>
          <p:nvPr/>
        </p:nvSpPr>
        <p:spPr>
          <a:xfrm>
            <a:off x="3588096" y="2944511"/>
            <a:ext cx="734239" cy="71372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＞</a:t>
            </a:r>
          </a:p>
        </p:txBody>
      </p:sp>
      <p:pic>
        <p:nvPicPr>
          <p:cNvPr id="10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608" y="3904402"/>
            <a:ext cx="7938916" cy="2218515"/>
          </a:xfrm>
          <a:prstGeom prst="rect">
            <a:avLst/>
          </a:prstGeom>
        </p:spPr>
      </p:pic>
      <p:sp>
        <p:nvSpPr>
          <p:cNvPr id="11" name="文本4"/>
          <p:cNvSpPr txBox="1"/>
          <p:nvPr/>
        </p:nvSpPr>
        <p:spPr>
          <a:xfrm>
            <a:off x="10201246" y="1920021"/>
            <a:ext cx="916638" cy="7137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C00000">
                    <a:alpha val="100000"/>
                  </a:srgbClr>
                </a:solidFill>
                <a:latin typeface="微软雅黑"/>
                <a:ea typeface="微软雅黑"/>
              </a:rPr>
              <a:t>定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7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94" fill="hold" tmFilter="0,0; 0.14,0.36; 0.43,0.73; 0.71,0.91; 1.0,1.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81" fill="hold" tmFilter="0.0,0.0; 0.25,0.07; 0.50,0.2; 0.75,0.467; 1.0,1.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81" fill="hold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90" fill="hold" tmFilter="0, 0; 0.125,0.2665; 0.25,0.4; 0.375,0.465; 0.5,0.5;  0.625,0.535; 0.75,0.6; 0.875,0.7335; 1,1">
                                          <p:stCondLst>
                                            <p:cond delay="115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43" fill="hold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2" fill="hold">
                                          <p:stCondLst>
                                            <p:cond delay="5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45" fill="hold">
                                          <p:stCondLst>
                                            <p:cond delay="59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2" fill="hold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45" fill="hold">
                                          <p:stCondLst>
                                            <p:cond delay="11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2" fill="hold">
                                          <p:stCondLst>
                                            <p:cond delay="143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45" fill="hold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2" fill="hold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45" fill="hold">
                                          <p:stCondLst>
                                            <p:cond delay="16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pic>
        <p:nvPicPr>
          <p:cNvPr id="7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872" y="1916525"/>
            <a:ext cx="9330423" cy="3670011"/>
          </a:xfrm>
          <a:prstGeom prst="rect">
            <a:avLst/>
          </a:prstGeom>
        </p:spPr>
      </p:pic>
      <p:sp>
        <p:nvSpPr>
          <p:cNvPr id="8" name="文本1"/>
          <p:cNvSpPr txBox="1"/>
          <p:nvPr/>
        </p:nvSpPr>
        <p:spPr>
          <a:xfrm>
            <a:off x="1488167" y="5586108"/>
            <a:ext cx="1135072" cy="66499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3099" b="1" i="1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=2</a:t>
            </a:r>
          </a:p>
        </p:txBody>
      </p:sp>
      <p:sp>
        <p:nvSpPr>
          <p:cNvPr id="9" name="文本2"/>
          <p:cNvSpPr txBox="1"/>
          <p:nvPr/>
        </p:nvSpPr>
        <p:spPr>
          <a:xfrm>
            <a:off x="2907309" y="5570029"/>
            <a:ext cx="1135072" cy="66499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3099" b="1" i="1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=3</a:t>
            </a:r>
          </a:p>
        </p:txBody>
      </p:sp>
      <p:sp>
        <p:nvSpPr>
          <p:cNvPr id="10" name="文本3"/>
          <p:cNvSpPr txBox="1"/>
          <p:nvPr/>
        </p:nvSpPr>
        <p:spPr>
          <a:xfrm>
            <a:off x="4483675" y="5547751"/>
            <a:ext cx="1135072" cy="66499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3099" b="1" i="1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=3</a:t>
            </a:r>
          </a:p>
        </p:txBody>
      </p:sp>
      <p:sp>
        <p:nvSpPr>
          <p:cNvPr id="11" name="文本4"/>
          <p:cNvSpPr txBox="1"/>
          <p:nvPr/>
        </p:nvSpPr>
        <p:spPr>
          <a:xfrm>
            <a:off x="6010494" y="5547874"/>
            <a:ext cx="1135072" cy="664994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700"/>
              </a:lnSpc>
            </a:pPr>
            <a:r>
              <a:rPr lang="zh-CN" altLang="en-US" sz="3099" b="1" i="1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=4</a:t>
            </a:r>
          </a:p>
        </p:txBody>
      </p:sp>
      <p:sp>
        <p:nvSpPr>
          <p:cNvPr id="12" name="文本5"/>
          <p:cNvSpPr txBox="1"/>
          <p:nvPr/>
        </p:nvSpPr>
        <p:spPr>
          <a:xfrm>
            <a:off x="7771305" y="5474265"/>
            <a:ext cx="1135072" cy="664994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3700"/>
              </a:lnSpc>
            </a:pPr>
            <a:r>
              <a:rPr lang="zh-CN" altLang="en-US" sz="3099" b="1" i="1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=4</a:t>
            </a:r>
          </a:p>
        </p:txBody>
      </p:sp>
      <p:sp>
        <p:nvSpPr>
          <p:cNvPr id="13" name="文本6"/>
          <p:cNvSpPr txBox="1"/>
          <p:nvPr/>
        </p:nvSpPr>
        <p:spPr>
          <a:xfrm>
            <a:off x="9463783" y="5473903"/>
            <a:ext cx="1135072" cy="66499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700"/>
              </a:lnSpc>
            </a:pPr>
            <a:r>
              <a:rPr lang="zh-CN" altLang="en-US" sz="3099" b="1" i="1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n</a:t>
            </a:r>
            <a:r>
              <a:rPr lang="zh-CN" altLang="en-US" sz="3099" b="1" i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</a:rPr>
              <a:t>=5</a:t>
            </a:r>
          </a:p>
        </p:txBody>
      </p:sp>
      <p:sp>
        <p:nvSpPr>
          <p:cNvPr id="14" name="文本7"/>
          <p:cNvSpPr txBox="1"/>
          <p:nvPr/>
        </p:nvSpPr>
        <p:spPr>
          <a:xfrm>
            <a:off x="669312" y="888806"/>
            <a:ext cx="6247609" cy="76870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 4、学会判断</a:t>
            </a: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承重的绳子段数</a:t>
            </a:r>
            <a:r>
              <a:rPr lang="zh-CN" altLang="en-US" sz="2665" b="1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n为多少？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110" y="1392850"/>
            <a:ext cx="3393443" cy="4797628"/>
          </a:xfrm>
          <a:prstGeom prst="rect">
            <a:avLst/>
          </a:prstGeom>
        </p:spPr>
      </p:pic>
      <p:pic>
        <p:nvPicPr>
          <p:cNvPr id="3" name="图片2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485" y="1364713"/>
            <a:ext cx="3190465" cy="4853578"/>
          </a:xfrm>
          <a:prstGeom prst="rect">
            <a:avLst/>
          </a:prstGeom>
        </p:spPr>
      </p:pic>
      <p:grpSp>
        <p:nvGrpSpPr>
          <p:cNvPr id="4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5" name="形状17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" name="形状18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7" name="图片5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8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9" name="文本1"/>
          <p:cNvSpPr txBox="1"/>
          <p:nvPr/>
        </p:nvSpPr>
        <p:spPr>
          <a:xfrm>
            <a:off x="4024627" y="194958"/>
            <a:ext cx="7054444" cy="68029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199" b="1" i="0">
                <a:solidFill>
                  <a:srgbClr val="000000">
                    <a:alpha val="100000"/>
                  </a:srgbClr>
                </a:solidFill>
                <a:latin typeface="黑体"/>
                <a:ea typeface="黑体"/>
              </a:rPr>
              <a:t>5、按要求绕绳将滑轮组装起来</a:t>
            </a:r>
          </a:p>
        </p:txBody>
      </p:sp>
      <p:pic>
        <p:nvPicPr>
          <p:cNvPr id="10" name="图片3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96" y="1303677"/>
            <a:ext cx="1685925" cy="4343400"/>
          </a:xfrm>
          <a:prstGeom prst="rect">
            <a:avLst/>
          </a:prstGeom>
        </p:spPr>
      </p:pic>
      <p:sp>
        <p:nvSpPr>
          <p:cNvPr id="11" name="形状2"/>
          <p:cNvSpPr txBox="1"/>
          <p:nvPr/>
        </p:nvSpPr>
        <p:spPr>
          <a:xfrm rot="10800000" flipH="1">
            <a:off x="1436021" y="2313327"/>
            <a:ext cx="354013" cy="89535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2" name="形状3"/>
          <p:cNvSpPr txBox="1"/>
          <p:nvPr/>
        </p:nvSpPr>
        <p:spPr>
          <a:xfrm rot="10800000">
            <a:off x="1086771" y="2249827"/>
            <a:ext cx="26988" cy="1306513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13" name="形状4"/>
          <p:cNvSpPr txBox="1"/>
          <p:nvPr/>
        </p:nvSpPr>
        <p:spPr>
          <a:xfrm rot="10800000" flipH="1">
            <a:off x="1788446" y="2980077"/>
            <a:ext cx="76200" cy="76200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14" name="组合2"/>
          <p:cNvGrpSpPr/>
          <p:nvPr/>
        </p:nvGrpSpPr>
        <p:grpSpPr>
          <a:xfrm>
            <a:off x="-138636" y="5403485"/>
            <a:ext cx="2478087" cy="1195387"/>
            <a:chOff x="0" y="0"/>
            <a:chExt cx="2478087" cy="1195387"/>
          </a:xfrm>
        </p:grpSpPr>
        <p:sp>
          <p:nvSpPr>
            <p:cNvPr id="15" name="文本2"/>
            <p:cNvSpPr txBox="1"/>
            <p:nvPr/>
          </p:nvSpPr>
          <p:spPr>
            <a:xfrm>
              <a:off x="0" y="179387"/>
              <a:ext cx="2478087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F=     G</a:t>
              </a:r>
            </a:p>
          </p:txBody>
        </p:sp>
        <p:sp>
          <p:nvSpPr>
            <p:cNvPr id="16" name="形状19"/>
            <p:cNvSpPr txBox="1"/>
            <p:nvPr/>
          </p:nvSpPr>
          <p:spPr>
            <a:xfrm>
              <a:off x="1479156" y="538480"/>
              <a:ext cx="380735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0504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17" name="文本3"/>
            <p:cNvSpPr txBox="1"/>
            <p:nvPr/>
          </p:nvSpPr>
          <p:spPr>
            <a:xfrm>
              <a:off x="1478519" y="425450"/>
              <a:ext cx="609315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3</a:t>
              </a:r>
            </a:p>
          </p:txBody>
        </p:sp>
        <p:sp>
          <p:nvSpPr>
            <p:cNvPr id="18" name="文本4"/>
            <p:cNvSpPr txBox="1"/>
            <p:nvPr/>
          </p:nvSpPr>
          <p:spPr>
            <a:xfrm>
              <a:off x="1446791" y="0"/>
              <a:ext cx="609315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pic>
        <p:nvPicPr>
          <p:cNvPr id="19" name="图片4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4604" y="951243"/>
            <a:ext cx="1600105" cy="5439308"/>
          </a:xfrm>
          <a:prstGeom prst="rect">
            <a:avLst/>
          </a:prstGeom>
        </p:spPr>
      </p:pic>
      <p:grpSp>
        <p:nvGrpSpPr>
          <p:cNvPr id="20" name="组合3"/>
          <p:cNvGrpSpPr/>
          <p:nvPr/>
        </p:nvGrpSpPr>
        <p:grpSpPr>
          <a:xfrm>
            <a:off x="3096997" y="5476084"/>
            <a:ext cx="2478087" cy="1195387"/>
            <a:chOff x="0" y="0"/>
            <a:chExt cx="2478087" cy="1195387"/>
          </a:xfrm>
        </p:grpSpPr>
        <p:sp>
          <p:nvSpPr>
            <p:cNvPr id="21" name="文本5"/>
            <p:cNvSpPr txBox="1"/>
            <p:nvPr/>
          </p:nvSpPr>
          <p:spPr>
            <a:xfrm>
              <a:off x="0" y="179388"/>
              <a:ext cx="2478087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        </a:t>
              </a:r>
              <a:r>
                <a:rPr lang="zh-CN" altLang="en-US" sz="28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F=     G</a:t>
              </a:r>
            </a:p>
          </p:txBody>
        </p:sp>
        <p:sp>
          <p:nvSpPr>
            <p:cNvPr id="22" name="形状20"/>
            <p:cNvSpPr txBox="1"/>
            <p:nvPr/>
          </p:nvSpPr>
          <p:spPr>
            <a:xfrm>
              <a:off x="1479156" y="538480"/>
              <a:ext cx="380735" cy="28575"/>
            </a:xfrm>
            <a:prstGeom prst="line">
              <a:avLst/>
            </a:prstGeom>
            <a:solidFill>
              <a:srgbClr val="FFFFFF">
                <a:alpha val="0"/>
              </a:srgbClr>
            </a:solidFill>
            <a:ln w="28575">
              <a:solidFill>
                <a:srgbClr val="C0504D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23" name="文本6"/>
            <p:cNvSpPr txBox="1"/>
            <p:nvPr/>
          </p:nvSpPr>
          <p:spPr>
            <a:xfrm>
              <a:off x="1478519" y="425450"/>
              <a:ext cx="609315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4</a:t>
              </a:r>
            </a:p>
          </p:txBody>
        </p:sp>
        <p:sp>
          <p:nvSpPr>
            <p:cNvPr id="24" name="文本7"/>
            <p:cNvSpPr txBox="1"/>
            <p:nvPr/>
          </p:nvSpPr>
          <p:spPr>
            <a:xfrm>
              <a:off x="1446791" y="0"/>
              <a:ext cx="609315" cy="7699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800"/>
                </a:lnSpc>
              </a:pPr>
              <a:r>
                <a:rPr lang="zh-CN" altLang="en-US" sz="3200" b="1" i="0">
                  <a:solidFill>
                    <a:srgbClr val="C0504D">
                      <a:alpha val="100000"/>
                    </a:srgbClr>
                  </a:solidFill>
                  <a:latin typeface="Arial"/>
                  <a:ea typeface="Arial"/>
                </a:rPr>
                <a:t>1</a:t>
              </a:r>
            </a:p>
          </p:txBody>
        </p:sp>
      </p:grpSp>
      <p:sp>
        <p:nvSpPr>
          <p:cNvPr id="25" name="形状5"/>
          <p:cNvSpPr txBox="1"/>
          <p:nvPr/>
        </p:nvSpPr>
        <p:spPr>
          <a:xfrm rot="10800000" flipH="1">
            <a:off x="3620054" y="2884732"/>
            <a:ext cx="314971" cy="1181141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6" name="形状6"/>
          <p:cNvSpPr txBox="1"/>
          <p:nvPr/>
        </p:nvSpPr>
        <p:spPr>
          <a:xfrm rot="10800000" flipH="1">
            <a:off x="3383821" y="2438523"/>
            <a:ext cx="1191" cy="1640526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7" name="形状7"/>
          <p:cNvSpPr txBox="1"/>
          <p:nvPr/>
        </p:nvSpPr>
        <p:spPr>
          <a:xfrm flipH="1">
            <a:off x="3948148" y="2464771"/>
            <a:ext cx="157485" cy="2296663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8" name="形状8"/>
          <p:cNvSpPr txBox="1"/>
          <p:nvPr/>
        </p:nvSpPr>
        <p:spPr>
          <a:xfrm rot="12312000" flipH="1">
            <a:off x="2557110" y="1971296"/>
            <a:ext cx="1299089" cy="2668236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29" name="形状9"/>
          <p:cNvSpPr txBox="1"/>
          <p:nvPr/>
        </p:nvSpPr>
        <p:spPr>
          <a:xfrm rot="10800000" flipH="1">
            <a:off x="4145005" y="1742962"/>
            <a:ext cx="336350" cy="2454146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30" name="组合4"/>
          <p:cNvGrpSpPr/>
          <p:nvPr/>
        </p:nvGrpSpPr>
        <p:grpSpPr>
          <a:xfrm>
            <a:off x="3170800" y="4636490"/>
            <a:ext cx="969757" cy="392113"/>
            <a:chOff x="0" y="0"/>
            <a:chExt cx="969757" cy="392113"/>
          </a:xfrm>
        </p:grpSpPr>
        <p:sp>
          <p:nvSpPr>
            <p:cNvPr id="31" name="形状21"/>
            <p:cNvSpPr txBox="1"/>
            <p:nvPr/>
          </p:nvSpPr>
          <p:spPr>
            <a:xfrm rot="12854522">
              <a:off x="0" y="99795"/>
              <a:ext cx="587035" cy="276282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2" name="形状22"/>
            <p:cNvSpPr txBox="1"/>
            <p:nvPr/>
          </p:nvSpPr>
          <p:spPr>
            <a:xfrm rot="8745478" flipH="1">
              <a:off x="368095" y="0"/>
              <a:ext cx="601662" cy="392113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33" name="组合5"/>
          <p:cNvGrpSpPr/>
          <p:nvPr/>
        </p:nvGrpSpPr>
        <p:grpSpPr>
          <a:xfrm>
            <a:off x="3133813" y="1482997"/>
            <a:ext cx="1074225" cy="452276"/>
            <a:chOff x="0" y="0"/>
            <a:chExt cx="1074225" cy="452276"/>
          </a:xfrm>
        </p:grpSpPr>
        <p:sp>
          <p:nvSpPr>
            <p:cNvPr id="34" name="形状23"/>
            <p:cNvSpPr txBox="1"/>
            <p:nvPr/>
          </p:nvSpPr>
          <p:spPr>
            <a:xfrm rot="2054521">
              <a:off x="397117" y="18496"/>
              <a:ext cx="677108" cy="318673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5" name="形状24"/>
            <p:cNvSpPr txBox="1"/>
            <p:nvPr/>
          </p:nvSpPr>
          <p:spPr>
            <a:xfrm rot="19545478" flipH="1">
              <a:off x="0" y="0"/>
              <a:ext cx="693979" cy="452276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36" name="组合6"/>
          <p:cNvGrpSpPr/>
          <p:nvPr/>
        </p:nvGrpSpPr>
        <p:grpSpPr>
          <a:xfrm>
            <a:off x="3313647" y="2254158"/>
            <a:ext cx="688630" cy="450866"/>
            <a:chOff x="0" y="0"/>
            <a:chExt cx="688630" cy="450866"/>
          </a:xfrm>
        </p:grpSpPr>
        <p:sp>
          <p:nvSpPr>
            <p:cNvPr id="37" name="形状25"/>
            <p:cNvSpPr txBox="1"/>
            <p:nvPr/>
          </p:nvSpPr>
          <p:spPr>
            <a:xfrm rot="19545478" flipH="1">
              <a:off x="0" y="0"/>
              <a:ext cx="514074" cy="450866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38" name="形状26"/>
            <p:cNvSpPr txBox="1"/>
            <p:nvPr/>
          </p:nvSpPr>
          <p:spPr>
            <a:xfrm rot="4158000" flipH="1">
              <a:off x="202982" y="15461"/>
              <a:ext cx="485648" cy="332837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39" name="组合7"/>
          <p:cNvGrpSpPr/>
          <p:nvPr/>
        </p:nvGrpSpPr>
        <p:grpSpPr>
          <a:xfrm>
            <a:off x="3353940" y="3841283"/>
            <a:ext cx="613776" cy="437512"/>
            <a:chOff x="0" y="0"/>
            <a:chExt cx="613776" cy="437512"/>
          </a:xfrm>
        </p:grpSpPr>
        <p:sp>
          <p:nvSpPr>
            <p:cNvPr id="40" name="形状27"/>
            <p:cNvSpPr txBox="1"/>
            <p:nvPr/>
          </p:nvSpPr>
          <p:spPr>
            <a:xfrm rot="8745478" flipH="1">
              <a:off x="114923" y="0"/>
              <a:ext cx="498853" cy="437512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1" name="形状28"/>
            <p:cNvSpPr txBox="1"/>
            <p:nvPr/>
          </p:nvSpPr>
          <p:spPr>
            <a:xfrm rot="14958000" flipH="1">
              <a:off x="0" y="99529"/>
              <a:ext cx="471268" cy="322979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00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42" name="形状10"/>
          <p:cNvSpPr txBox="1"/>
          <p:nvPr/>
        </p:nvSpPr>
        <p:spPr>
          <a:xfrm rot="10800000" flipH="1">
            <a:off x="6220263" y="2346657"/>
            <a:ext cx="392014" cy="1051225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3" name="形状11"/>
          <p:cNvSpPr txBox="1"/>
          <p:nvPr/>
        </p:nvSpPr>
        <p:spPr>
          <a:xfrm rot="10800000">
            <a:off x="5824850" y="2346657"/>
            <a:ext cx="1191" cy="1784884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44" name="形状12"/>
          <p:cNvSpPr txBox="1"/>
          <p:nvPr/>
        </p:nvSpPr>
        <p:spPr>
          <a:xfrm rot="10800000" flipH="1">
            <a:off x="6572906" y="2438523"/>
            <a:ext cx="853046" cy="1771712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45" name="组合8"/>
          <p:cNvGrpSpPr/>
          <p:nvPr/>
        </p:nvGrpSpPr>
        <p:grpSpPr>
          <a:xfrm>
            <a:off x="5805878" y="4081730"/>
            <a:ext cx="802435" cy="337846"/>
            <a:chOff x="0" y="0"/>
            <a:chExt cx="802435" cy="337846"/>
          </a:xfrm>
        </p:grpSpPr>
        <p:sp>
          <p:nvSpPr>
            <p:cNvPr id="46" name="形状29"/>
            <p:cNvSpPr txBox="1"/>
            <p:nvPr/>
          </p:nvSpPr>
          <p:spPr>
            <a:xfrm rot="12854522">
              <a:off x="0" y="85983"/>
              <a:ext cx="505792" cy="238045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7" name="形状30"/>
            <p:cNvSpPr txBox="1"/>
            <p:nvPr/>
          </p:nvSpPr>
          <p:spPr>
            <a:xfrm rot="8745478" flipH="1">
              <a:off x="284040" y="0"/>
              <a:ext cx="518395" cy="337846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grpSp>
        <p:nvGrpSpPr>
          <p:cNvPr id="48" name="组合9"/>
          <p:cNvGrpSpPr/>
          <p:nvPr/>
        </p:nvGrpSpPr>
        <p:grpSpPr>
          <a:xfrm>
            <a:off x="5829449" y="2040698"/>
            <a:ext cx="833824" cy="364303"/>
            <a:chOff x="0" y="0"/>
            <a:chExt cx="833824" cy="364303"/>
          </a:xfrm>
        </p:grpSpPr>
        <p:sp>
          <p:nvSpPr>
            <p:cNvPr id="49" name="形状31"/>
            <p:cNvSpPr txBox="1"/>
            <p:nvPr/>
          </p:nvSpPr>
          <p:spPr>
            <a:xfrm rot="2054521">
              <a:off x="288423" y="14899"/>
              <a:ext cx="545401" cy="256687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0" name="形状32"/>
            <p:cNvSpPr txBox="1"/>
            <p:nvPr/>
          </p:nvSpPr>
          <p:spPr>
            <a:xfrm rot="19545478" flipH="1">
              <a:off x="0" y="0"/>
              <a:ext cx="558991" cy="364303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1" name="形状13"/>
          <p:cNvSpPr txBox="1"/>
          <p:nvPr/>
        </p:nvSpPr>
        <p:spPr>
          <a:xfrm flipH="1">
            <a:off x="9197664" y="2740370"/>
            <a:ext cx="249352" cy="997408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52" name="组合10"/>
          <p:cNvGrpSpPr/>
          <p:nvPr/>
        </p:nvGrpSpPr>
        <p:grpSpPr>
          <a:xfrm>
            <a:off x="9183135" y="2537597"/>
            <a:ext cx="574718" cy="261664"/>
            <a:chOff x="0" y="0"/>
            <a:chExt cx="574718" cy="261664"/>
          </a:xfrm>
        </p:grpSpPr>
        <p:sp>
          <p:nvSpPr>
            <p:cNvPr id="53" name="形状33"/>
            <p:cNvSpPr txBox="1"/>
            <p:nvPr/>
          </p:nvSpPr>
          <p:spPr>
            <a:xfrm rot="2054521">
              <a:off x="182973" y="10701"/>
              <a:ext cx="391745" cy="184368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4" name="形状34"/>
            <p:cNvSpPr txBox="1"/>
            <p:nvPr/>
          </p:nvSpPr>
          <p:spPr>
            <a:xfrm rot="19545478" flipH="1">
              <a:off x="0" y="0"/>
              <a:ext cx="401506" cy="261664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5" name="形状14"/>
          <p:cNvSpPr txBox="1"/>
          <p:nvPr/>
        </p:nvSpPr>
        <p:spPr>
          <a:xfrm rot="10800000">
            <a:off x="9696368" y="2727246"/>
            <a:ext cx="196857" cy="1679845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56" name="组合11"/>
          <p:cNvGrpSpPr/>
          <p:nvPr/>
        </p:nvGrpSpPr>
        <p:grpSpPr>
          <a:xfrm>
            <a:off x="9102338" y="4328710"/>
            <a:ext cx="802435" cy="337846"/>
            <a:chOff x="0" y="0"/>
            <a:chExt cx="802435" cy="337846"/>
          </a:xfrm>
        </p:grpSpPr>
        <p:sp>
          <p:nvSpPr>
            <p:cNvPr id="57" name="形状35"/>
            <p:cNvSpPr txBox="1"/>
            <p:nvPr/>
          </p:nvSpPr>
          <p:spPr>
            <a:xfrm rot="12854522">
              <a:off x="0" y="85984"/>
              <a:ext cx="505792" cy="238045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8" name="形状36"/>
            <p:cNvSpPr txBox="1"/>
            <p:nvPr/>
          </p:nvSpPr>
          <p:spPr>
            <a:xfrm rot="8745478" flipH="1">
              <a:off x="284040" y="0"/>
              <a:ext cx="518395" cy="337846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59" name="形状15"/>
          <p:cNvSpPr txBox="1"/>
          <p:nvPr/>
        </p:nvSpPr>
        <p:spPr>
          <a:xfrm rot="10800000" flipH="1">
            <a:off x="9092674" y="1979190"/>
            <a:ext cx="78743" cy="2493520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none" w="med" len="med"/>
          </a:ln>
        </p:spPr>
        <p:txBody>
          <a:bodyPr anchor="ctr"/>
          <a:lstStyle/>
          <a:p>
            <a:pPr marL="0" algn="ctr"/>
            <a:endParaRPr/>
          </a:p>
        </p:txBody>
      </p:sp>
      <p:grpSp>
        <p:nvGrpSpPr>
          <p:cNvPr id="60" name="组合12"/>
          <p:cNvGrpSpPr/>
          <p:nvPr/>
        </p:nvGrpSpPr>
        <p:grpSpPr>
          <a:xfrm>
            <a:off x="9065129" y="1713127"/>
            <a:ext cx="833825" cy="364303"/>
            <a:chOff x="0" y="0"/>
            <a:chExt cx="833825" cy="364303"/>
          </a:xfrm>
        </p:grpSpPr>
        <p:sp>
          <p:nvSpPr>
            <p:cNvPr id="61" name="形状37"/>
            <p:cNvSpPr txBox="1"/>
            <p:nvPr/>
          </p:nvSpPr>
          <p:spPr>
            <a:xfrm rot="2054521">
              <a:off x="288424" y="14899"/>
              <a:ext cx="545401" cy="256687"/>
            </a:xfrm>
            <a:custGeom>
              <a:avLst/>
              <a:gdLst/>
              <a:ahLst/>
              <a:cxnLst/>
              <a:rect l="l" t="t" r="r" b="b"/>
              <a:pathLst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</a:path>
                <a:path w="33280" h="21600">
                  <a:moveTo>
                    <a:pt x="0" y="4699"/>
                  </a:moveTo>
                  <a:cubicBezTo>
                    <a:pt x="3823" y="1656"/>
                    <a:pt x="8564" y="-1"/>
                    <a:pt x="13451" y="0"/>
                  </a:cubicBezTo>
                  <a:cubicBezTo>
                    <a:pt x="22069" y="0"/>
                    <a:pt x="29862" y="5123"/>
                    <a:pt x="33280" y="13034"/>
                  </a:cubicBezTo>
                  <a:lnTo>
                    <a:pt x="13451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62" name="形状38"/>
            <p:cNvSpPr txBox="1"/>
            <p:nvPr/>
          </p:nvSpPr>
          <p:spPr>
            <a:xfrm rot="19545478" flipH="1">
              <a:off x="0" y="0"/>
              <a:ext cx="558991" cy="364303"/>
            </a:xfrm>
            <a:custGeom>
              <a:avLst/>
              <a:gdLst/>
              <a:ahLst/>
              <a:cxnLst/>
              <a:rect l="l" t="t" r="r" b="b"/>
              <a:pathLst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</a:path>
                <a:path w="30267" h="21600">
                  <a:moveTo>
                    <a:pt x="0" y="3799"/>
                  </a:moveTo>
                  <a:cubicBezTo>
                    <a:pt x="3600" y="1324"/>
                    <a:pt x="7866" y="-1"/>
                    <a:pt x="12235" y="0"/>
                  </a:cubicBezTo>
                  <a:cubicBezTo>
                    <a:pt x="19495" y="0"/>
                    <a:pt x="26271" y="3648"/>
                    <a:pt x="30267" y="9710"/>
                  </a:cubicBezTo>
                  <a:lnTo>
                    <a:pt x="12235" y="2160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57150">
              <a:solidFill>
                <a:srgbClr val="FF0000">
                  <a:alpha val="100000"/>
                </a:srgbClr>
              </a:solidFill>
              <a:prstDash val="solid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</p:grpSp>
      <p:sp>
        <p:nvSpPr>
          <p:cNvPr id="63" name="形状16"/>
          <p:cNvSpPr txBox="1"/>
          <p:nvPr/>
        </p:nvSpPr>
        <p:spPr>
          <a:xfrm rot="10800000" flipH="1">
            <a:off x="9827606" y="1992314"/>
            <a:ext cx="826799" cy="2467272"/>
          </a:xfrm>
          <a:prstGeom prst="line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  <a:headEnd type="none" w="med" len="med"/>
            <a:tailEnd type="triangle" w="med" len="med"/>
          </a:ln>
        </p:spPr>
        <p:txBody>
          <a:bodyPr anchor="ctr"/>
          <a:lstStyle/>
          <a:p>
            <a:pPr marL="0"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1" grpId="0" animBg="1"/>
      <p:bldP spid="12" grpId="0" animBg="1"/>
      <p:bldP spid="1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6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8" grpId="0" animBg="1"/>
      <p:bldP spid="51" grpId="0" animBg="1"/>
      <p:bldP spid="52" grpId="0" animBg="1"/>
      <p:bldP spid="55" grpId="0" animBg="1"/>
      <p:bldP spid="56" grpId="0" animBg="1"/>
      <p:bldP spid="59" grpId="0" animBg="1"/>
      <p:bldP spid="60" grpId="0" animBg="1"/>
      <p:bldP spid="6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890483" y="984580"/>
            <a:ext cx="11037570" cy="303911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000"/>
              </a:lnSpc>
            </a:pPr>
            <a:r>
              <a:rPr lang="zh-CN" altLang="en-US" sz="29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6、如图所示，人向下拉绳提升重物。已知物体重为400 N，动滑轮重为60 N，不计绳重及摩擦，将重物匀速提升0.5 m，人需用的拉力为__________N，绳子自由端移动的距离为__________m。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2714596" y="2304126"/>
            <a:ext cx="1087755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230</a:t>
            </a:r>
          </a:p>
        </p:txBody>
      </p:sp>
      <p:sp>
        <p:nvSpPr>
          <p:cNvPr id="9" name="文本3"/>
          <p:cNvSpPr txBox="1"/>
          <p:nvPr/>
        </p:nvSpPr>
        <p:spPr>
          <a:xfrm>
            <a:off x="9417053" y="2435400"/>
            <a:ext cx="611505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1</a:t>
            </a:r>
          </a:p>
        </p:txBody>
      </p:sp>
      <p:pic>
        <p:nvPicPr>
          <p:cNvPr id="10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306"/>
          <a:stretch>
            <a:fillRect/>
          </a:stretch>
        </p:blipFill>
        <p:spPr>
          <a:xfrm>
            <a:off x="7978235" y="3366449"/>
            <a:ext cx="2184397" cy="301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863479" y="889111"/>
            <a:ext cx="10818495" cy="303911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5300"/>
              </a:lnSpc>
            </a:pPr>
            <a:r>
              <a:rPr lang="zh-CN" altLang="en-US" sz="3200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7、用甲的滑轮组提升重为200 N的物体，已知拉力F为80 N，不计绳重和摩擦，物体和绳子自由端的运动情况如图乙所示，反映绳子自由端运动的图线是__________（填“A”或“B”），动滑轮重为__________N。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8157229" y="2323452"/>
            <a:ext cx="659130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A</a:t>
            </a:r>
          </a:p>
        </p:txBody>
      </p:sp>
      <p:pic>
        <p:nvPicPr>
          <p:cNvPr id="9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324"/>
          <a:stretch>
            <a:fillRect/>
          </a:stretch>
        </p:blipFill>
        <p:spPr>
          <a:xfrm>
            <a:off x="3868874" y="3735038"/>
            <a:ext cx="5228806" cy="2735913"/>
          </a:xfrm>
          <a:prstGeom prst="rect">
            <a:avLst/>
          </a:prstGeom>
        </p:spPr>
      </p:pic>
      <p:sp>
        <p:nvSpPr>
          <p:cNvPr id="10" name="文本3"/>
          <p:cNvSpPr txBox="1"/>
          <p:nvPr/>
        </p:nvSpPr>
        <p:spPr>
          <a:xfrm>
            <a:off x="5681224" y="2961237"/>
            <a:ext cx="849630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556479" y="1112977"/>
            <a:ext cx="11361420" cy="348107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8、如图所示，用三种方式分别拉动同一物体沿相同水平地面匀速运动，拉力分别为F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1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、F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、F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3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，不计滑轮与轴之间的摩擦，比较它们的大小，则(         )</a:t>
            </a:r>
          </a:p>
          <a:p>
            <a:pPr marL="0" algn="l">
              <a:lnSpc>
                <a:spcPts val="6500"/>
              </a:lnSpc>
            </a:pP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A. 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1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＜F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＜F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3			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B.  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1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＞F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＝F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3</a:t>
            </a:r>
          </a:p>
          <a:p>
            <a:pPr marL="0" algn="l">
              <a:lnSpc>
                <a:spcPts val="6500"/>
              </a:lnSpc>
            </a:pP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C.  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＞F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1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＞F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3			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D.  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1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＝F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2</a:t>
            </a:r>
            <a:r>
              <a:rPr lang="zh-CN" altLang="en-US" sz="30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＞F</a:t>
            </a:r>
            <a:r>
              <a:rPr lang="zh-CN" altLang="en-US" sz="4199" b="0" i="0" baseline="-2500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3</a:t>
            </a:r>
          </a:p>
        </p:txBody>
      </p:sp>
      <p:pic>
        <p:nvPicPr>
          <p:cNvPr id="8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543"/>
          <a:stretch>
            <a:fillRect/>
          </a:stretch>
        </p:blipFill>
        <p:spPr>
          <a:xfrm>
            <a:off x="559270" y="4593536"/>
            <a:ext cx="11355010" cy="1689935"/>
          </a:xfrm>
          <a:prstGeom prst="rect">
            <a:avLst/>
          </a:prstGeom>
        </p:spPr>
      </p:pic>
      <p:sp>
        <p:nvSpPr>
          <p:cNvPr id="9" name="文本2"/>
          <p:cNvSpPr txBox="1"/>
          <p:nvPr/>
        </p:nvSpPr>
        <p:spPr>
          <a:xfrm>
            <a:off x="4344162" y="2466642"/>
            <a:ext cx="645160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3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4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5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6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7" name="文本1"/>
          <p:cNvSpPr txBox="1"/>
          <p:nvPr/>
        </p:nvSpPr>
        <p:spPr>
          <a:xfrm>
            <a:off x="444684" y="984294"/>
            <a:ext cx="11285220" cy="328704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6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9、图甲中的辘轳，为方便提水，它是按照__________（填“省力”或“费力”）杠杆来设计的。某个时刻用辘轳提水的示意图如图乙所示，它的支点是“A”B”或C”中的__________点。如图1-12-26丙所示，水龙头开关的设计也应用了同样的原理，为了更省力，开关应选用__________（填“①”或“②”）。</a:t>
            </a:r>
          </a:p>
        </p:txBody>
      </p:sp>
      <p:sp>
        <p:nvSpPr>
          <p:cNvPr id="8" name="文本2"/>
          <p:cNvSpPr txBox="1"/>
          <p:nvPr/>
        </p:nvSpPr>
        <p:spPr>
          <a:xfrm>
            <a:off x="7334031" y="1112768"/>
            <a:ext cx="1186180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省力</a:t>
            </a:r>
          </a:p>
        </p:txBody>
      </p:sp>
      <p:sp>
        <p:nvSpPr>
          <p:cNvPr id="9" name="文本3"/>
          <p:cNvSpPr txBox="1"/>
          <p:nvPr/>
        </p:nvSpPr>
        <p:spPr>
          <a:xfrm>
            <a:off x="4837681" y="2325805"/>
            <a:ext cx="628650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B</a:t>
            </a:r>
          </a:p>
        </p:txBody>
      </p:sp>
      <p:pic>
        <p:nvPicPr>
          <p:cNvPr id="10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388"/>
          <a:stretch>
            <a:fillRect/>
          </a:stretch>
        </p:blipFill>
        <p:spPr>
          <a:xfrm>
            <a:off x="3169510" y="3743887"/>
            <a:ext cx="7979054" cy="2696204"/>
          </a:xfrm>
          <a:prstGeom prst="rect">
            <a:avLst/>
          </a:prstGeom>
        </p:spPr>
      </p:pic>
      <p:sp>
        <p:nvSpPr>
          <p:cNvPr id="11" name="文本4"/>
          <p:cNvSpPr txBox="1"/>
          <p:nvPr/>
        </p:nvSpPr>
        <p:spPr>
          <a:xfrm>
            <a:off x="9603638" y="2841041"/>
            <a:ext cx="779780" cy="7740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3200" b="0" i="0">
                <a:solidFill>
                  <a:srgbClr val="FF0000">
                    <a:alpha val="100000"/>
                  </a:srgbClr>
                </a:solidFill>
                <a:latin typeface="微软雅黑"/>
                <a:ea typeface="微软雅黑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1">
            <a:extLst>
              <a:ext uri="{FF2B5EF4-FFF2-40B4-BE49-F238E27FC236}">
                <a16:creationId xmlns:a16="http://schemas.microsoft.com/office/drawing/2014/main" id="{69ED34C6-1862-8A8A-03F9-2D1EFC8C3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959" y="1601238"/>
            <a:ext cx="2730313" cy="4120753"/>
          </a:xfrm>
          <a:prstGeom prst="rect">
            <a:avLst/>
          </a:prstGeom>
        </p:spPr>
      </p:pic>
      <p:grpSp>
        <p:nvGrpSpPr>
          <p:cNvPr id="3" name="组合1"/>
          <p:cNvGrpSpPr/>
          <p:nvPr/>
        </p:nvGrpSpPr>
        <p:grpSpPr>
          <a:xfrm>
            <a:off x="19088" y="-43024"/>
            <a:ext cx="12172950" cy="1156076"/>
            <a:chOff x="0" y="0"/>
            <a:chExt cx="12172950" cy="1156076"/>
          </a:xfrm>
        </p:grpSpPr>
        <p:sp>
          <p:nvSpPr>
            <p:cNvPr id="4" name="形状2"/>
            <p:cNvSpPr txBox="1"/>
            <p:nvPr/>
          </p:nvSpPr>
          <p:spPr>
            <a:xfrm>
              <a:off x="0" y="43462"/>
              <a:ext cx="12172950" cy="934755"/>
            </a:xfrm>
            <a:prstGeom prst="rect">
              <a:avLst/>
            </a:prstGeom>
            <a:solidFill>
              <a:srgbClr val="F6F9FD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endParaRPr/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1133151" y="250612"/>
              <a:ext cx="2413968" cy="603171"/>
            </a:xfrm>
            <a:custGeom>
              <a:avLst/>
              <a:gdLst>
                <a:gd name="connsiteX0" fmla="*/ 100528 w 2413968"/>
                <a:gd name="connsiteY0" fmla="*/ 0 h 603171"/>
                <a:gd name="connsiteX1" fmla="*/ 2313440 w 2413968"/>
                <a:gd name="connsiteY1" fmla="*/ 0 h 603171"/>
                <a:gd name="connsiteX2" fmla="*/ 2340102 w 2413968"/>
                <a:gd name="connsiteY2" fmla="*/ 0 h 603171"/>
                <a:gd name="connsiteX3" fmla="*/ 2403377 w 2413968"/>
                <a:gd name="connsiteY3" fmla="*/ 48297 h 603171"/>
                <a:gd name="connsiteX4" fmla="*/ 2413968 w 2413968"/>
                <a:gd name="connsiteY4" fmla="*/ 502642 h 603171"/>
                <a:gd name="connsiteX5" fmla="*/ 2413968 w 2413968"/>
                <a:gd name="connsiteY5" fmla="*/ 529304 h 603171"/>
                <a:gd name="connsiteX6" fmla="*/ 2365671 w 2413968"/>
                <a:gd name="connsiteY6" fmla="*/ 592579 h 603171"/>
                <a:gd name="connsiteX7" fmla="*/ 100528 w 2413968"/>
                <a:gd name="connsiteY7" fmla="*/ 603171 h 603171"/>
                <a:gd name="connsiteX8" fmla="*/ 73867 w 2413968"/>
                <a:gd name="connsiteY8" fmla="*/ 603171 h 603171"/>
                <a:gd name="connsiteX9" fmla="*/ 10591 w 2413968"/>
                <a:gd name="connsiteY9" fmla="*/ 554874 h 603171"/>
                <a:gd name="connsiteX10" fmla="*/ 0 w 2413968"/>
                <a:gd name="connsiteY10" fmla="*/ 100528 h 603171"/>
                <a:gd name="connsiteX11" fmla="*/ 0 w 2413968"/>
                <a:gd name="connsiteY11" fmla="*/ 45008 h 60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13968" h="603171">
                  <a:moveTo>
                    <a:pt x="100528" y="0"/>
                  </a:moveTo>
                  <a:lnTo>
                    <a:pt x="2313440" y="0"/>
                  </a:lnTo>
                  <a:cubicBezTo>
                    <a:pt x="2340102" y="0"/>
                    <a:pt x="2365671" y="10591"/>
                    <a:pt x="2384524" y="29444"/>
                  </a:cubicBezTo>
                  <a:cubicBezTo>
                    <a:pt x="2403377" y="48297"/>
                    <a:pt x="2413968" y="73867"/>
                    <a:pt x="2413968" y="100528"/>
                  </a:cubicBezTo>
                  <a:lnTo>
                    <a:pt x="2413968" y="502642"/>
                  </a:lnTo>
                  <a:cubicBezTo>
                    <a:pt x="2413968" y="529304"/>
                    <a:pt x="2403377" y="554874"/>
                    <a:pt x="2384524" y="573727"/>
                  </a:cubicBezTo>
                  <a:cubicBezTo>
                    <a:pt x="2365671" y="592579"/>
                    <a:pt x="2340102" y="603171"/>
                    <a:pt x="2313440" y="603171"/>
                  </a:cubicBezTo>
                  <a:lnTo>
                    <a:pt x="100528" y="603171"/>
                  </a:lnTo>
                  <a:cubicBezTo>
                    <a:pt x="73867" y="603171"/>
                    <a:pt x="48297" y="592579"/>
                    <a:pt x="29444" y="573727"/>
                  </a:cubicBezTo>
                  <a:cubicBezTo>
                    <a:pt x="10591" y="554874"/>
                    <a:pt x="0" y="529304"/>
                    <a:pt x="0" y="502642"/>
                  </a:cubicBezTo>
                  <a:lnTo>
                    <a:pt x="0" y="100528"/>
                  </a:lnTo>
                  <a:cubicBezTo>
                    <a:pt x="0" y="45008"/>
                    <a:pt x="45008" y="0"/>
                    <a:pt x="100528" y="0"/>
                  </a:cubicBezTo>
                  <a:close/>
                </a:path>
              </a:pathLst>
            </a:custGeom>
            <a:solidFill>
              <a:srgbClr val="F5AC62">
                <a:alpha val="10000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l"/>
              <a:r>
                <a:rPr lang="zh-CN" altLang="en-US" sz="3999" b="1" i="0">
                  <a:solidFill>
                    <a:srgbClr val="000000">
                      <a:alpha val="100000"/>
                    </a:srgbClr>
                  </a:solidFill>
                  <a:latin typeface="宋体"/>
                  <a:ea typeface="宋体"/>
                </a:rPr>
                <a:t>课堂习题</a:t>
              </a:r>
            </a:p>
          </p:txBody>
        </p:sp>
        <p:pic>
          <p:nvPicPr>
            <p:cNvPr id="6" name="图片2">
              <a:extLst>
                <a:ext uri="{FF2B5EF4-FFF2-40B4-BE49-F238E27FC236}">
                  <a16:creationId xmlns:a16="http://schemas.microsoft.com/office/drawing/2014/main" id="{69ED34C6-1862-8A8A-03F9-2D1EFC8C3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049" y="0"/>
              <a:ext cx="1219200" cy="1156076"/>
            </a:xfrm>
            <a:prstGeom prst="rect">
              <a:avLst/>
            </a:prstGeom>
          </p:spPr>
        </p:pic>
      </p:grpSp>
      <p:sp>
        <p:nvSpPr>
          <p:cNvPr id="7" name="形状1"/>
          <p:cNvSpPr txBox="1"/>
          <p:nvPr/>
        </p:nvSpPr>
        <p:spPr>
          <a:xfrm rot="10800000">
            <a:off x="3032" y="889131"/>
            <a:ext cx="7089505" cy="95250"/>
          </a:xfrm>
          <a:prstGeom prst="rect">
            <a:avLst/>
          </a:prstGeom>
          <a:solidFill>
            <a:srgbClr val="F6F9FD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endParaRPr/>
          </a:p>
        </p:txBody>
      </p:sp>
      <p:sp>
        <p:nvSpPr>
          <p:cNvPr id="8" name="文本1"/>
          <p:cNvSpPr txBox="1"/>
          <p:nvPr/>
        </p:nvSpPr>
        <p:spPr>
          <a:xfrm>
            <a:off x="295980" y="888930"/>
            <a:ext cx="10182577" cy="472430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  <a:buFont typeface="Arial"/>
              <a:buChar char=" "/>
            </a:pP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10. 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如图所示工人利用的滑轮组将建筑材料运送上楼，若滑轮与钢绳间的摩擦力及绳重忽略不计。某一次工人将重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800N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的建材匀速竖直向上提升了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6m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，所用的拉力为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300N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，求：</a:t>
            </a:r>
          </a:p>
          <a:p>
            <a:pPr marL="0" algn="l">
              <a:lnSpc>
                <a:spcPts val="4400"/>
              </a:lnSpc>
            </a:pP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）钢绳自由端移动的距离；</a:t>
            </a:r>
          </a:p>
          <a:p>
            <a:pPr marL="0" algn="l">
              <a:lnSpc>
                <a:spcPts val="4400"/>
              </a:lnSpc>
            </a:pP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2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）动滑轮的重力；</a:t>
            </a:r>
          </a:p>
          <a:p>
            <a:pPr marL="0" algn="l">
              <a:lnSpc>
                <a:spcPts val="4400"/>
              </a:lnSpc>
            </a:pP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（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3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）当所运送建材的重为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1100N</a:t>
            </a:r>
            <a:r>
              <a:rPr lang="zh-CN" altLang="en-US" sz="2599" b="0" i="0"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</a:rPr>
              <a:t>时，工人作用在绳子上的拉力。</a:t>
            </a:r>
          </a:p>
        </p:txBody>
      </p:sp>
    </p:spTree>
    <p:extLst>
      <p:ext uri="{BB962C8B-B14F-4D97-AF65-F5344CB8AC3E}">
        <p14:creationId xmlns:p14="http://schemas.microsoft.com/office/powerpoint/2010/main" val="84051947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等线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等线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1573</Words>
  <PresentationFormat>宽屏</PresentationFormat>
  <Paragraphs>236</Paragraphs>
  <Slides>27</Slides>
  <Notes>0</Notes>
  <HiddenSlides>0</HiddenSlides>
  <MMClips>4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黑体</vt:lpstr>
      <vt:lpstr>楷体</vt:lpstr>
      <vt:lpstr>宋体</vt:lpstr>
      <vt:lpstr>微软雅黑</vt:lpstr>
      <vt:lpstr>新宋体</vt:lpstr>
      <vt:lpstr>幼圆</vt:lpstr>
      <vt:lpstr>Arial</vt:lpstr>
      <vt:lpstr>Bahnschrift Light Condensed</vt:lpstr>
      <vt:lpstr>Gabriola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2025-04-29T09:19:43Z</dcterms:created>
  <dcterms:modified xsi:type="dcterms:W3CDTF">2026-03-01T01:24:04Z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5.2.4.8772</vt:lpwstr>
  </property>
  <property fmtid="{D5CDD505-2E9C-101B-9397-08002B2CF9AE}" pid="4" name="EasiNoteAuthor">
    <vt:lpwstr>jgzusnikzhrirpkorxzsqg2134992471</vt:lpwstr>
  </property>
  <property fmtid="{D5CDD505-2E9C-101B-9397-08002B2CF9AE}" pid="5" name="EasiNoteCoursewareInfo">
    <vt:lpwstr>da0d182f-63dd-4bc2-a3b5-04e9b0452a56:242</vt:lpwstr>
  </property>
  <property fmtid="{D5CDD505-2E9C-101B-9397-08002B2CF9AE}" pid="6" name="EasiNoteDocumentName">
    <vt:lpwstr>12.3 滑轮</vt:lpwstr>
  </property>
  <property fmtid="{D5CDD505-2E9C-101B-9397-08002B2CF9AE}" pid="7" name="EasiNoteUpstreamCoursewareInfo_0">
    <vt:lpwstr>da0d182f-63dd-4bc2-a3b5-04e9b0452a56</vt:lpwstr>
  </property>
</Properties>
</file>