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" Target="slides/slide1.xml" /><Relationship Id="rId20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image" Target="file:///D:\qq&#25991;&#20214;\712321467\Image\C2C\Image2\%7b75232B38-A165-1FB7-499C-2E1C792CACB5%7d.png" TargetMode="External" /><Relationship Id="rId16" Type="http://schemas.openxmlformats.org/officeDocument/2006/relationships/image" Target="../media/image1.png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6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0.pn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Relationship Id="rId3" Type="http://schemas.openxmlformats.org/officeDocument/2006/relationships/image" Target="../media/image12.png" /><Relationship Id="rId4" Type="http://schemas.openxmlformats.org/officeDocument/2006/relationships/image" Target="../media/image10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slide" Target="slide8.xml" TargetMode="Internal" /><Relationship Id="rId3" Type="http://schemas.openxmlformats.org/officeDocument/2006/relationships/image" Target="../media/image13.png" /><Relationship Id="rId4" Type="http://schemas.openxmlformats.org/officeDocument/2006/relationships/image" Target="../media/image14.png" /><Relationship Id="rId5" Type="http://schemas.openxmlformats.org/officeDocument/2006/relationships/image" Target="../media/image1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slide" Target="slide9.xml" TargetMode="Internal" /><Relationship Id="rId3" Type="http://schemas.openxmlformats.org/officeDocument/2006/relationships/image" Target="../media/image15.png" /><Relationship Id="rId4" Type="http://schemas.openxmlformats.org/officeDocument/2006/relationships/image" Target="../media/image16.png" /><Relationship Id="rId5" Type="http://schemas.openxmlformats.org/officeDocument/2006/relationships/image" Target="../media/image1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19.png" /><Relationship Id="rId5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image" Target="../media/image26.png" /><Relationship Id="rId11" Type="http://schemas.openxmlformats.org/officeDocument/2006/relationships/slide" Target="slide11.xml" TargetMode="Internal" /><Relationship Id="rId12" Type="http://schemas.openxmlformats.org/officeDocument/2006/relationships/image" Target="../media/image10.png" /><Relationship Id="rId13" Type="http://schemas.openxmlformats.org/officeDocument/2006/relationships/audio" Target="../media/audio111.wav" /><Relationship Id="rId14" Type="http://schemas.openxmlformats.org/officeDocument/2006/relationships/audio" Target="../media/audio222.wav" /><Relationship Id="rId15" Type="http://schemas.openxmlformats.org/officeDocument/2006/relationships/audio" Target="../media/audio333.wav" /><Relationship Id="rId16" Type="http://schemas.openxmlformats.org/officeDocument/2006/relationships/audio" Target="../media/audio444.wav" /><Relationship Id="rId17" Type="http://schemas.openxmlformats.org/officeDocument/2006/relationships/audio" Target="../media/audio555.wav" /><Relationship Id="rId18" Type="http://schemas.openxmlformats.org/officeDocument/2006/relationships/audio" Target="../media/audio666.wav" /><Relationship Id="rId19" Type="http://schemas.openxmlformats.org/officeDocument/2006/relationships/audio" Target="../media/audio777.wav" /><Relationship Id="rId2" Type="http://schemas.openxmlformats.org/officeDocument/2006/relationships/image" Target="../media/image20.png" /><Relationship Id="rId20" Type="http://schemas.openxmlformats.org/officeDocument/2006/relationships/audio" Target="../media/audio888.wav" /><Relationship Id="rId21" Type="http://schemas.openxmlformats.org/officeDocument/2006/relationships/audio" Target="../media/audio999.wav" /><Relationship Id="rId3" Type="http://schemas.openxmlformats.org/officeDocument/2006/relationships/image" Target="../media/image21.png" /><Relationship Id="rId4" Type="http://schemas.openxmlformats.org/officeDocument/2006/relationships/image" Target="../media/image17.png" /><Relationship Id="rId5" Type="http://schemas.openxmlformats.org/officeDocument/2006/relationships/slide" Target="slide10.xml" TargetMode="Internal" /><Relationship Id="rId6" Type="http://schemas.openxmlformats.org/officeDocument/2006/relationships/image" Target="../media/image22.png" /><Relationship Id="rId7" Type="http://schemas.openxmlformats.org/officeDocument/2006/relationships/image" Target="../media/image23.png" /><Relationship Id="rId8" Type="http://schemas.openxmlformats.org/officeDocument/2006/relationships/image" Target="../media/image24.png" /><Relationship Id="rId9" Type="http://schemas.openxmlformats.org/officeDocument/2006/relationships/image" Target="../media/image25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image" Target="../media/image26.png" /><Relationship Id="rId11" Type="http://schemas.openxmlformats.org/officeDocument/2006/relationships/slide" Target="slide12.xml" TargetMode="Internal" /><Relationship Id="rId12" Type="http://schemas.openxmlformats.org/officeDocument/2006/relationships/image" Target="../media/image10.png" /><Relationship Id="rId13" Type="http://schemas.openxmlformats.org/officeDocument/2006/relationships/audio" Target="../media/audio101010.wav" /><Relationship Id="rId14" Type="http://schemas.openxmlformats.org/officeDocument/2006/relationships/audio" Target="../media/audio111111.wav" /><Relationship Id="rId15" Type="http://schemas.openxmlformats.org/officeDocument/2006/relationships/audio" Target="../media/audio121212.wav" /><Relationship Id="rId16" Type="http://schemas.openxmlformats.org/officeDocument/2006/relationships/audio" Target="../media/audio131313.wav" /><Relationship Id="rId17" Type="http://schemas.openxmlformats.org/officeDocument/2006/relationships/audio" Target="../media/audio141414.wav" /><Relationship Id="rId18" Type="http://schemas.openxmlformats.org/officeDocument/2006/relationships/audio" Target="../media/audio151515.wav" /><Relationship Id="rId19" Type="http://schemas.openxmlformats.org/officeDocument/2006/relationships/audio" Target="../media/audio161616.wav" /><Relationship Id="rId2" Type="http://schemas.openxmlformats.org/officeDocument/2006/relationships/image" Target="../media/image27.png" /><Relationship Id="rId20" Type="http://schemas.openxmlformats.org/officeDocument/2006/relationships/audio" Target="../media/audio171717.wav" /><Relationship Id="rId21" Type="http://schemas.openxmlformats.org/officeDocument/2006/relationships/audio" Target="../media/audio181818.wav" /><Relationship Id="rId22" Type="http://schemas.openxmlformats.org/officeDocument/2006/relationships/audio" Target="../media/audio191919.wav" /><Relationship Id="rId23" Type="http://schemas.openxmlformats.org/officeDocument/2006/relationships/audio" Target="../media/audio202020.wav" /><Relationship Id="rId24" Type="http://schemas.openxmlformats.org/officeDocument/2006/relationships/audio" Target="../media/audio212121.wav" /><Relationship Id="rId25" Type="http://schemas.openxmlformats.org/officeDocument/2006/relationships/audio" Target="../media/audio222222.wav" /><Relationship Id="rId26" Type="http://schemas.openxmlformats.org/officeDocument/2006/relationships/audio" Target="../media/audio999.wav" /><Relationship Id="rId3" Type="http://schemas.openxmlformats.org/officeDocument/2006/relationships/image" Target="../media/image28.png" /><Relationship Id="rId4" Type="http://schemas.openxmlformats.org/officeDocument/2006/relationships/image" Target="../media/image29.png" /><Relationship Id="rId5" Type="http://schemas.openxmlformats.org/officeDocument/2006/relationships/image" Target="../media/image30.png" /><Relationship Id="rId6" Type="http://schemas.openxmlformats.org/officeDocument/2006/relationships/image" Target="../media/image31.png" /><Relationship Id="rId7" Type="http://schemas.openxmlformats.org/officeDocument/2006/relationships/image" Target="../media/image17.png" /><Relationship Id="rId8" Type="http://schemas.openxmlformats.org/officeDocument/2006/relationships/image" Target="../media/image32.png" /><Relationship Id="rId9" Type="http://schemas.openxmlformats.org/officeDocument/2006/relationships/image" Target="../media/image1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3.png" /><Relationship Id="rId3" Type="http://schemas.openxmlformats.org/officeDocument/2006/relationships/slide" Target="slide3.xml" TargetMode="Internal" /><Relationship Id="rId4" Type="http://schemas.openxmlformats.org/officeDocument/2006/relationships/image" Target="../media/image34.png" /><Relationship Id="rId5" Type="http://schemas.openxmlformats.org/officeDocument/2006/relationships/video" Target="../media/media23.mp4" /><Relationship Id="rId6" Type="http://schemas.microsoft.com/office/2007/relationships/media" Target="../media/media23.mp4" /><Relationship Id="rId7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33.png" /><Relationship Id="rId3" Type="http://schemas.openxmlformats.org/officeDocument/2006/relationships/slide" Target="slide4.xml" TargetMode="Internal" /><Relationship Id="rId4" Type="http://schemas.openxmlformats.org/officeDocument/2006/relationships/image" Target="../media/image35.png" /><Relationship Id="rId5" Type="http://schemas.openxmlformats.org/officeDocument/2006/relationships/video" Target="../media/media24.mp4" /><Relationship Id="rId6" Type="http://schemas.microsoft.com/office/2007/relationships/media" Target="../media/media24.mp4" /><Relationship Id="rId7" Type="http://schemas.openxmlformats.org/officeDocument/2006/relationships/image" Target="../media/image10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33.png" /><Relationship Id="rId3" Type="http://schemas.openxmlformats.org/officeDocument/2006/relationships/slide" Target="slide6.xml" TargetMode="Internal" /><Relationship Id="rId4" Type="http://schemas.openxmlformats.org/officeDocument/2006/relationships/image" Target="../media/image36.png" /><Relationship Id="rId5" Type="http://schemas.openxmlformats.org/officeDocument/2006/relationships/video" Target="../media/media25.mp4" /><Relationship Id="rId6" Type="http://schemas.microsoft.com/office/2007/relationships/media" Target="../media/media25.mp4" /><Relationship Id="rId7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7.jpeg" /><Relationship Id="rId3" Type="http://schemas.openxmlformats.org/officeDocument/2006/relationships/image" Target="../media/image38.png" /><Relationship Id="rId4" Type="http://schemas.openxmlformats.org/officeDocument/2006/relationships/slide" Target="slide6.xml" TargetMode="Internal" /><Relationship Id="rId5" Type="http://schemas.openxmlformats.org/officeDocument/2006/relationships/image" Target="../media/image39.png" /><Relationship Id="rId6" Type="http://schemas.openxmlformats.org/officeDocument/2006/relationships/audio" Target="../media/audio999.wav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40.jpeg" /><Relationship Id="rId3" Type="http://schemas.openxmlformats.org/officeDocument/2006/relationships/image" Target="../media/image41.png" /><Relationship Id="rId4" Type="http://schemas.openxmlformats.org/officeDocument/2006/relationships/slide" Target="slide13.xml" TargetMode="Internal" /><Relationship Id="rId5" Type="http://schemas.openxmlformats.org/officeDocument/2006/relationships/image" Target="../media/image39.png" /><Relationship Id="rId6" Type="http://schemas.openxmlformats.org/officeDocument/2006/relationships/audio" Target="../media/audio999.wav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7.jpeg" /><Relationship Id="rId3" Type="http://schemas.openxmlformats.org/officeDocument/2006/relationships/image" Target="../media/image39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0.jpeg" /><Relationship Id="rId3" Type="http://schemas.openxmlformats.org/officeDocument/2006/relationships/image" Target="../media/image39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56" y="3059982"/>
            <a:ext cx="11734800" cy="2766470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470" y="3631261"/>
            <a:ext cx="1592101" cy="1062203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052" y="5054970"/>
            <a:ext cx="1992973" cy="1328146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5354" y="2423864"/>
            <a:ext cx="2589476" cy="1724360"/>
          </a:xfrm>
          <a:prstGeom prst="rect">
            <a:avLst/>
          </a:prstGeom>
        </p:spPr>
      </p:pic>
      <p:pic>
        <p:nvPicPr>
          <p:cNvPr id="7" name="图片6" title=""/>
          <p:cNvPicPr>
            <a:picLocks noChangeAspect="1"/>
          </p:cNvPicPr>
          <p:nvPr/>
        </p:nvPicPr>
        <p:blipFill>
          <a:blip r:embed="rId7"/>
          <a:srcRect r="16502"/>
          <a:stretch>
            <a:fillRect/>
          </a:stretch>
        </p:blipFill>
        <p:spPr>
          <a:xfrm>
            <a:off x="9996164" y="3568960"/>
            <a:ext cx="1959864" cy="1567501"/>
          </a:xfrm>
          <a:prstGeom prst="rect">
            <a:avLst/>
          </a:prstGeom>
        </p:spPr>
      </p:pic>
      <p:pic>
        <p:nvPicPr>
          <p:cNvPr id="8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3325" y="4337648"/>
            <a:ext cx="2673306" cy="1780183"/>
          </a:xfrm>
          <a:prstGeom prst="rect">
            <a:avLst/>
          </a:prstGeom>
        </p:spPr>
      </p:pic>
      <p:sp>
        <p:nvSpPr>
          <p:cNvPr id="9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第六章　质量与密度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/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第3节　测量液体和固体的密度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0" name="图片8" title=""/>
          <p:cNvPicPr>
            <a:picLocks noChangeAspect="1"/>
          </p:cNvPicPr>
          <p:nvPr/>
        </p:nvPicPr>
        <p:blipFill>
          <a:blip r:embed="rId9"/>
          <a:srcRect l="3311" t="38246" r="5703" b="9141"/>
          <a:stretch>
            <a:fillRect/>
          </a:stretch>
        </p:blipFill>
        <p:spPr>
          <a:xfrm rot="888000">
            <a:off x="190986" y="3138488"/>
            <a:ext cx="1021032" cy="58227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053370" y="1099014"/>
            <a:ext cx="6724650" cy="52228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33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 密度的定义是什么？</a:t>
            </a:r>
            <a:endParaRPr lang="zh-CN" altLang="en-US" sz="33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形状2" title=""/>
          <p:cNvSpPr txBox="1"/>
          <p:nvPr/>
        </p:nvSpPr>
        <p:spPr>
          <a:xfrm>
            <a:off x="104394" y="170212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复习引入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sp>
        <p:nvSpPr>
          <p:cNvPr id="4" name="形状3" title=""/>
          <p:cNvSpPr txBox="1"/>
          <p:nvPr/>
        </p:nvSpPr>
        <p:spPr>
          <a:xfrm>
            <a:off x="1096651" y="1906724"/>
            <a:ext cx="4457700" cy="522284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33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 密度的计算公式？</a:t>
            </a:r>
            <a:endParaRPr lang="zh-CN" altLang="en-US" sz="33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5" name="公式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286" y="2554176"/>
            <a:ext cx="2096205" cy="1857375"/>
          </a:xfrm>
          <a:prstGeom prst="rect">
            <a:avLst/>
          </a:prstGeom>
        </p:spPr>
      </p:pic>
      <p:grpSp>
        <p:nvGrpSpPr>
          <p:cNvPr id="6" name="组合1" title=""/>
          <p:cNvGrpSpPr/>
          <p:nvPr/>
        </p:nvGrpSpPr>
        <p:grpSpPr>
          <a:xfrm>
            <a:off x="7020884" y="2570950"/>
            <a:ext cx="4007063" cy="2984179"/>
            <a:chExt cx="4007063" cy="2984179"/>
          </a:xfrm>
        </p:grpSpPr>
        <p:pic>
          <p:nvPicPr>
            <p:cNvPr id="7" name="图片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4248"/>
              <a:ext cx="3975098" cy="2915683"/>
            </a:xfrm>
            <a:prstGeom prst="rect">
              <a:avLst/>
            </a:prstGeom>
            <a:ln w="9525">
              <a:solidFill>
                <a:srgbClr val="3D8F95">
                  <a:alpha val="100000"/>
                </a:srgbClr>
              </a:solidFill>
              <a:prstDash val="solid"/>
            </a:ln>
          </p:spPr>
        </p:pic>
        <p:sp>
          <p:nvSpPr>
            <p:cNvPr id="8" name="形状4"/>
            <p:cNvSpPr txBox="1"/>
            <p:nvPr/>
          </p:nvSpPr>
          <p:spPr>
            <a:xfrm>
              <a:off x="0" y="0"/>
              <a:ext cx="4007063" cy="2984179"/>
            </a:xfrm>
            <a:prstGeom prst="wedgeRectCallout">
              <a:avLst/>
            </a:prstGeom>
            <a:solidFill>
              <a:srgbClr val="FFFFFF">
                <a:alpha val="0"/>
              </a:srgbClr>
            </a:solidFill>
            <a:ln w="33338">
              <a:solidFill>
                <a:srgbClr val="3D8F95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4642" y="283736"/>
            <a:ext cx="2670401" cy="835019"/>
            <a:chExt cx="2670401" cy="835019"/>
          </a:xfrm>
        </p:grpSpPr>
        <p:sp>
          <p:nvSpPr>
            <p:cNvPr id="4" name="形状3"/>
            <p:cNvSpPr txBox="1"/>
            <p:nvPr/>
          </p:nvSpPr>
          <p:spPr>
            <a:xfrm>
              <a:off x="559908" y="0"/>
              <a:ext cx="2024539" cy="760847"/>
            </a:xfrm>
            <a:custGeom>
              <a:gdLst>
                <a:gd name="connsiteX0" fmla="*/ 0 w 2024539"/>
                <a:gd name="connsiteY0" fmla="*/ 760847 h 760847"/>
                <a:gd name="connsiteX1" fmla="*/ 2024539 w 2024539"/>
                <a:gd name="connsiteY1" fmla="*/ 760847 h 760847"/>
                <a:gd name="connsiteX2" fmla="*/ 0 w 2024539"/>
                <a:gd name="connsiteY2" fmla="*/ 760847 h 760847"/>
                <a:gd name="connsiteX0-1" fmla="*/ 0 w 2024539"/>
                <a:gd name="connsiteY0-2" fmla="*/ 0 h 760847"/>
                <a:gd name="connsiteX1-3" fmla="*/ 735 w 2024539"/>
                <a:gd name="connsiteY1-4" fmla="*/ 0 h 760847"/>
                <a:gd name="connsiteX2-5" fmla="*/ 0 w 202453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24539" h="760847">
                  <a:moveTo>
                    <a:pt x="0" y="760847"/>
                  </a:moveTo>
                  <a:lnTo>
                    <a:pt x="2024539" y="760847"/>
                  </a:lnTo>
                  <a:lnTo>
                    <a:pt x="0" y="760847"/>
                  </a:lnTo>
                  <a:close/>
                </a:path>
                <a:path w="2024539" h="760847">
                  <a:moveTo>
                    <a:pt x="0" y="0"/>
                  </a:moveTo>
                  <a:lnTo>
                    <a:pt x="73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557375" y="273901"/>
              <a:ext cx="211302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2" action="ppaction://hlinksldjump"/>
                </a:rPr>
                <a:t>量筒的使用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9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612" y="1977495"/>
            <a:ext cx="4004326" cy="4004329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124" y="1977038"/>
            <a:ext cx="4105275" cy="4004329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形状2" title=""/>
          <p:cNvSpPr txBox="1"/>
          <p:nvPr/>
        </p:nvSpPr>
        <p:spPr>
          <a:xfrm>
            <a:off x="6289196" y="1979285"/>
            <a:ext cx="3800475" cy="741559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量筒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使用方法：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1" title=""/>
          <p:cNvSpPr txBox="1"/>
          <p:nvPr/>
        </p:nvSpPr>
        <p:spPr>
          <a:xfrm>
            <a:off x="6463074" y="2535936"/>
            <a:ext cx="2174113" cy="180074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“</a:t>
            </a:r>
            <a:r>
              <a:rPr lang="zh-CN" altLang="en-US" sz="2800" b="1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看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”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“</a:t>
            </a:r>
            <a:r>
              <a:rPr lang="zh-CN" altLang="en-US" sz="2800" b="1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放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”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“</a:t>
            </a:r>
            <a:r>
              <a:rPr lang="zh-CN" altLang="en-US" sz="2800" b="1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”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文本2" title=""/>
          <p:cNvSpPr txBox="1"/>
          <p:nvPr/>
        </p:nvSpPr>
        <p:spPr>
          <a:xfrm>
            <a:off x="417138" y="1119864"/>
            <a:ext cx="713756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实验室测量液体体积的仪器：______、______。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3" title=""/>
          <p:cNvSpPr txBox="1"/>
          <p:nvPr/>
        </p:nvSpPr>
        <p:spPr>
          <a:xfrm>
            <a:off x="4803400" y="1120330"/>
            <a:ext cx="91936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量筒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4" title=""/>
          <p:cNvSpPr txBox="1"/>
          <p:nvPr/>
        </p:nvSpPr>
        <p:spPr>
          <a:xfrm>
            <a:off x="5955925" y="1120921"/>
            <a:ext cx="91936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量杯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3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9" grpId="0" animBg="1"/>
      <p:bldP spid="10" grpId="0" animBg="1"/>
      <p:bldP spid="3" grpId="0" animBg="1"/>
      <p:bldP spid="10" grpId="1" animBg="1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696497" y="1712443"/>
            <a:ext cx="255197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（1）沉入水中：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2892171" y="2902744"/>
            <a:ext cx="7020878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可用薄膜将物体包裹好，或用砂来代替水。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696497" y="2307622"/>
            <a:ext cx="363127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（2）浮在水面：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4" title=""/>
          <p:cNvSpPr txBox="1"/>
          <p:nvPr/>
        </p:nvSpPr>
        <p:spPr>
          <a:xfrm>
            <a:off x="696497" y="2904582"/>
            <a:ext cx="363127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（3）溶于水中：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5" title=""/>
          <p:cNvSpPr txBox="1"/>
          <p:nvPr/>
        </p:nvSpPr>
        <p:spPr>
          <a:xfrm>
            <a:off x="696497" y="3499161"/>
            <a:ext cx="363127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（4）物体体积过大：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6" title=""/>
          <p:cNvSpPr txBox="1"/>
          <p:nvPr/>
        </p:nvSpPr>
        <p:spPr>
          <a:xfrm>
            <a:off x="3099092" y="2306539"/>
            <a:ext cx="3715941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______法和______法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7" title=""/>
          <p:cNvSpPr txBox="1"/>
          <p:nvPr/>
        </p:nvSpPr>
        <p:spPr>
          <a:xfrm>
            <a:off x="3493932" y="3497628"/>
            <a:ext cx="2428875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________法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0" name="组合1" title=""/>
          <p:cNvGrpSpPr/>
          <p:nvPr/>
        </p:nvGrpSpPr>
        <p:grpSpPr>
          <a:xfrm>
            <a:off x="414642" y="283736"/>
            <a:ext cx="2670401" cy="835019"/>
            <a:chExt cx="2670401" cy="835019"/>
          </a:xfrm>
        </p:grpSpPr>
        <p:sp>
          <p:nvSpPr>
            <p:cNvPr id="11" name="形状2"/>
            <p:cNvSpPr txBox="1"/>
            <p:nvPr/>
          </p:nvSpPr>
          <p:spPr>
            <a:xfrm>
              <a:off x="559908" y="0"/>
              <a:ext cx="2024539" cy="760847"/>
            </a:xfrm>
            <a:custGeom>
              <a:gdLst>
                <a:gd name="connsiteX0" fmla="*/ 0 w 2024539"/>
                <a:gd name="connsiteY0" fmla="*/ 760847 h 760847"/>
                <a:gd name="connsiteX1" fmla="*/ 2024539 w 2024539"/>
                <a:gd name="connsiteY1" fmla="*/ 760847 h 760847"/>
                <a:gd name="connsiteX2" fmla="*/ 0 w 2024539"/>
                <a:gd name="connsiteY2" fmla="*/ 760847 h 760847"/>
                <a:gd name="connsiteX0-1" fmla="*/ 0 w 2024539"/>
                <a:gd name="connsiteY0-2" fmla="*/ 0 h 760847"/>
                <a:gd name="connsiteX1-3" fmla="*/ 735 w 2024539"/>
                <a:gd name="connsiteY1-4" fmla="*/ 0 h 760847"/>
                <a:gd name="connsiteX2-5" fmla="*/ 0 w 202453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24539" h="760847">
                  <a:moveTo>
                    <a:pt x="0" y="760847"/>
                  </a:moveTo>
                  <a:lnTo>
                    <a:pt x="2024539" y="760847"/>
                  </a:lnTo>
                  <a:lnTo>
                    <a:pt x="0" y="760847"/>
                  </a:lnTo>
                  <a:close/>
                </a:path>
                <a:path w="2024539" h="760847">
                  <a:moveTo>
                    <a:pt x="0" y="0"/>
                  </a:moveTo>
                  <a:lnTo>
                    <a:pt x="73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2" name="形状3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3" name="形状4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4" name="形状5"/>
            <p:cNvSpPr txBox="1"/>
            <p:nvPr/>
          </p:nvSpPr>
          <p:spPr>
            <a:xfrm>
              <a:off x="557375" y="273901"/>
              <a:ext cx="211302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量筒的使用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形状6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" name="文本8" title=""/>
          <p:cNvSpPr txBox="1"/>
          <p:nvPr/>
        </p:nvSpPr>
        <p:spPr>
          <a:xfrm>
            <a:off x="417138" y="1119864"/>
            <a:ext cx="5575468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如何用量筒测固体的体积：_________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9" title="">
            <a:hlinkClick r:id="rId2" action="ppaction://hlinksldjump"/>
          </p:cNvPr>
          <p:cNvSpPr txBox="1"/>
          <p:nvPr/>
        </p:nvSpPr>
        <p:spPr>
          <a:xfrm>
            <a:off x="4555750" y="1120330"/>
            <a:ext cx="119558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rPr>
              <a:t>排水法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hlinkClick r:id="rId2" action="ppaction://hlinksldjump"/>
            </a:endParaRPr>
          </a:p>
        </p:txBody>
      </p:sp>
      <p:sp>
        <p:nvSpPr>
          <p:cNvPr id="18" name="文本10" title=""/>
          <p:cNvSpPr txBox="1"/>
          <p:nvPr/>
        </p:nvSpPr>
        <p:spPr>
          <a:xfrm>
            <a:off x="3248025" y="2240156"/>
            <a:ext cx="9017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针压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11" title=""/>
          <p:cNvSpPr txBox="1"/>
          <p:nvPr/>
        </p:nvSpPr>
        <p:spPr>
          <a:xfrm>
            <a:off x="5090522" y="2239566"/>
            <a:ext cx="9017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助沉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12" title=""/>
          <p:cNvSpPr txBox="1"/>
          <p:nvPr/>
        </p:nvSpPr>
        <p:spPr>
          <a:xfrm>
            <a:off x="3657600" y="3431969"/>
            <a:ext cx="12573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溢水杯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图片1" title=""/>
          <p:cNvPicPr>
            <a:picLocks noChangeAspect="1"/>
          </p:cNvPicPr>
          <p:nvPr/>
        </p:nvPicPr>
        <p:blipFill>
          <a:blip r:embed="rId3"/>
          <a:srcRect l="3305" t="4343" r="2738"/>
          <a:stretch>
            <a:fillRect/>
          </a:stretch>
        </p:blipFill>
        <p:spPr>
          <a:xfrm>
            <a:off x="5361975" y="3499047"/>
            <a:ext cx="3003699" cy="2987916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图片2" title=""/>
          <p:cNvPicPr>
            <a:picLocks noChangeAspect="1"/>
          </p:cNvPicPr>
          <p:nvPr/>
        </p:nvPicPr>
        <p:blipFill>
          <a:blip r:embed="rId4"/>
          <a:srcRect l="13164" t="6435" r="12658" b="4800"/>
          <a:stretch>
            <a:fillRect/>
          </a:stretch>
        </p:blipFill>
        <p:spPr>
          <a:xfrm>
            <a:off x="8696192" y="3498228"/>
            <a:ext cx="3020397" cy="2992469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" grpId="0" animBg="1"/>
      <p:bldP spid="4" grpId="0" animBg="1"/>
      <p:bldP spid="7" grpId="0" animBg="1"/>
      <p:bldP spid="18" grpId="0" animBg="1"/>
      <p:bldP spid="19" grpId="0" animBg="1"/>
      <p:bldP spid="5" grpId="0" animBg="1"/>
      <p:bldP spid="3" grpId="0" animBg="1"/>
      <p:bldP spid="6" grpId="0" animBg="1"/>
      <p:bldP spid="20" grpId="0" animBg="1"/>
      <p:bldP spid="8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417138" y="1119864"/>
            <a:ext cx="3660943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实验原理：_________。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509" y="937184"/>
            <a:ext cx="1076325" cy="952500"/>
          </a:xfrm>
          <a:prstGeom prst="rect">
            <a:avLst/>
          </a:prstGeom>
          <a:ln w="38100">
            <a:solidFill>
              <a:srgbClr val="FFFFFF">
                <a:alpha val="0"/>
              </a:srgbClr>
            </a:solidFill>
            <a:prstDash val="solid"/>
          </a:ln>
        </p:spPr>
      </p:pic>
      <p:sp>
        <p:nvSpPr>
          <p:cNvPr id="4" name="形状1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5" name="组合1" title=""/>
          <p:cNvGrpSpPr/>
          <p:nvPr/>
        </p:nvGrpSpPr>
        <p:grpSpPr>
          <a:xfrm>
            <a:off x="414642" y="283736"/>
            <a:ext cx="4423001" cy="835019"/>
            <a:chExt cx="4423001" cy="835019"/>
          </a:xfrm>
        </p:grpSpPr>
        <p:sp>
          <p:nvSpPr>
            <p:cNvPr id="6" name="形状2"/>
            <p:cNvSpPr txBox="1"/>
            <p:nvPr/>
          </p:nvSpPr>
          <p:spPr>
            <a:xfrm>
              <a:off x="559908" y="0"/>
              <a:ext cx="3843814" cy="760847"/>
            </a:xfrm>
            <a:custGeom>
              <a:gdLst>
                <a:gd name="connsiteX0" fmla="*/ 0 w 3843814"/>
                <a:gd name="connsiteY0" fmla="*/ 760847 h 760847"/>
                <a:gd name="connsiteX1" fmla="*/ 3843814 w 3843814"/>
                <a:gd name="connsiteY1" fmla="*/ 760847 h 760847"/>
                <a:gd name="connsiteX2" fmla="*/ 0 w 3843814"/>
                <a:gd name="connsiteY2" fmla="*/ 760847 h 760847"/>
                <a:gd name="connsiteX0-1" fmla="*/ 0 w 3843814"/>
                <a:gd name="connsiteY0-2" fmla="*/ 0 h 760847"/>
                <a:gd name="connsiteX1-3" fmla="*/ 1395 w 3843814"/>
                <a:gd name="connsiteY1-4" fmla="*/ 0 h 760847"/>
                <a:gd name="connsiteX2-5" fmla="*/ 0 w 384381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843813" h="760847">
                  <a:moveTo>
                    <a:pt x="0" y="760847"/>
                  </a:moveTo>
                  <a:lnTo>
                    <a:pt x="3843814" y="760847"/>
                  </a:lnTo>
                  <a:lnTo>
                    <a:pt x="0" y="760847"/>
                  </a:lnTo>
                  <a:close/>
                </a:path>
                <a:path w="3843813" h="760847">
                  <a:moveTo>
                    <a:pt x="0" y="0"/>
                  </a:moveTo>
                  <a:lnTo>
                    <a:pt x="139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3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4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9" name="形状5"/>
            <p:cNvSpPr txBox="1"/>
            <p:nvPr/>
          </p:nvSpPr>
          <p:spPr>
            <a:xfrm>
              <a:off x="557375" y="273901"/>
              <a:ext cx="386562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测量液体和固体的密度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形状6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文本2" title=""/>
          <p:cNvSpPr txBox="1"/>
          <p:nvPr/>
        </p:nvSpPr>
        <p:spPr>
          <a:xfrm>
            <a:off x="417728" y="1712204"/>
            <a:ext cx="4487237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测量仪器：______、______。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3" title=""/>
          <p:cNvSpPr txBox="1"/>
          <p:nvPr/>
        </p:nvSpPr>
        <p:spPr>
          <a:xfrm>
            <a:off x="2431847" y="1704375"/>
            <a:ext cx="800100" cy="6088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天平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4" title=""/>
          <p:cNvSpPr txBox="1"/>
          <p:nvPr/>
        </p:nvSpPr>
        <p:spPr>
          <a:xfrm>
            <a:off x="3514725" y="1704270"/>
            <a:ext cx="800100" cy="6088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2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量筒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5" title=""/>
          <p:cNvSpPr txBox="1"/>
          <p:nvPr/>
        </p:nvSpPr>
        <p:spPr>
          <a:xfrm>
            <a:off x="407489" y="2304898"/>
            <a:ext cx="449676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测量对象：石块、不明液体。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5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152" y="3192780"/>
            <a:ext cx="4035381" cy="3168863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图片3" title=""/>
          <p:cNvPicPr>
            <a:picLocks noChangeAspect="1"/>
          </p:cNvPicPr>
          <p:nvPr/>
        </p:nvPicPr>
        <p:blipFill>
          <a:blip r:embed="rId4"/>
          <a:srcRect l="1252" r="1670"/>
          <a:stretch>
            <a:fillRect/>
          </a:stretch>
        </p:blipFill>
        <p:spPr>
          <a:xfrm>
            <a:off x="6486382" y="3193123"/>
            <a:ext cx="4034761" cy="3168948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388372" y="1550556"/>
            <a:ext cx="2095310" cy="4258141"/>
            <a:chExt cx="2095310" cy="4258141"/>
          </a:xfrm>
        </p:grpSpPr>
        <p:sp>
          <p:nvSpPr>
            <p:cNvPr id="3" name="文本5"/>
            <p:cNvSpPr txBox="1"/>
            <p:nvPr/>
          </p:nvSpPr>
          <p:spPr>
            <a:xfrm>
              <a:off x="829895" y="3691023"/>
              <a:ext cx="527145" cy="56711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甲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" name="图片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69" y="977427"/>
              <a:ext cx="2056153" cy="2920267"/>
            </a:xfrm>
            <a:prstGeom prst="rect">
              <a:avLst/>
            </a:prstGeom>
          </p:spPr>
        </p:pic>
        <p:sp>
          <p:nvSpPr>
            <p:cNvPr id="5" name="形状5"/>
            <p:cNvSpPr txBox="1"/>
            <p:nvPr/>
          </p:nvSpPr>
          <p:spPr>
            <a:xfrm>
              <a:off x="0" y="0"/>
              <a:ext cx="2095310" cy="1012622"/>
            </a:xfrm>
            <a:custGeom>
              <a:gdLst>
                <a:gd name="connsiteX0" fmla="*/ 168770 w 2095310"/>
                <a:gd name="connsiteY0" fmla="*/ 0 h 1012622"/>
                <a:gd name="connsiteX1" fmla="*/ 1926539 w 2095310"/>
                <a:gd name="connsiteY1" fmla="*/ 0 h 1012622"/>
                <a:gd name="connsiteX2" fmla="*/ 2019748 w 2095310"/>
                <a:gd name="connsiteY2" fmla="*/ 0 h 1012622"/>
                <a:gd name="connsiteX3" fmla="*/ 2095309 w 2095310"/>
                <a:gd name="connsiteY3" fmla="*/ 843851 h 1012622"/>
                <a:gd name="connsiteX4" fmla="*/ 2095309 w 2095310"/>
                <a:gd name="connsiteY4" fmla="*/ 937061 h 1012622"/>
                <a:gd name="connsiteX5" fmla="*/ 1323070 w 2095310"/>
                <a:gd name="connsiteY5" fmla="*/ 1012622 h 1012622"/>
                <a:gd name="connsiteX6" fmla="*/ 1011803 w 2095310"/>
                <a:gd name="connsiteY6" fmla="*/ 2503919 h 1012622"/>
                <a:gd name="connsiteX7" fmla="*/ 755999 w 2095310"/>
                <a:gd name="connsiteY7" fmla="*/ 1012622 h 1012622"/>
                <a:gd name="connsiteX8" fmla="*/ 168770 w 2095310"/>
                <a:gd name="connsiteY8" fmla="*/ 1012622 h 1012622"/>
                <a:gd name="connsiteX9" fmla="*/ 75561 w 2095310"/>
                <a:gd name="connsiteY9" fmla="*/ 1012622 h 1012622"/>
                <a:gd name="connsiteX10" fmla="*/ 0 w 2095310"/>
                <a:gd name="connsiteY10" fmla="*/ 168770 h 1012622"/>
                <a:gd name="connsiteX11" fmla="*/ 0 w 2095310"/>
                <a:gd name="connsiteY11" fmla="*/ 75561 h 10126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5309" h="2503919">
                  <a:moveTo>
                    <a:pt x="168770" y="0"/>
                  </a:moveTo>
                  <a:lnTo>
                    <a:pt x="1926539" y="0"/>
                  </a:lnTo>
                  <a:cubicBezTo>
                    <a:pt x="2019748" y="0"/>
                    <a:pt x="2095309" y="75561"/>
                    <a:pt x="2095309" y="168770"/>
                  </a:cubicBezTo>
                  <a:lnTo>
                    <a:pt x="2095309" y="843851"/>
                  </a:lnTo>
                  <a:cubicBezTo>
                    <a:pt x="2095309" y="937061"/>
                    <a:pt x="2019748" y="1012622"/>
                    <a:pt x="1926539" y="1012622"/>
                  </a:cubicBezTo>
                  <a:lnTo>
                    <a:pt x="1323070" y="1012622"/>
                  </a:lnTo>
                  <a:lnTo>
                    <a:pt x="1011803" y="2503919"/>
                  </a:lnTo>
                  <a:lnTo>
                    <a:pt x="755999" y="1012622"/>
                  </a:lnTo>
                  <a:lnTo>
                    <a:pt x="168770" y="1012622"/>
                  </a:lnTo>
                  <a:cubicBezTo>
                    <a:pt x="75561" y="1012622"/>
                    <a:pt x="0" y="937061"/>
                    <a:pt x="0" y="843851"/>
                  </a:cubicBezTo>
                  <a:lnTo>
                    <a:pt x="0" y="168770"/>
                  </a:lnTo>
                  <a:cubicBezTo>
                    <a:pt x="0" y="75561"/>
                    <a:pt x="75561" y="0"/>
                    <a:pt x="168770" y="0"/>
                  </a:cubicBezTo>
                  <a:close/>
                </a:path>
              </a:pathLst>
            </a:custGeom>
            <a:solidFill>
              <a:srgbClr val="FFEE00">
                <a:alpha val="65999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>
                <a:lnSpc>
                  <a:spcPts val="4100"/>
                </a:lnSpc>
              </a:pPr>
              <a:r>
                <a:rPr lang="zh-CN" altLang="en-US" sz="2800" b="0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</a:t>
              </a:r>
              <a:r>
                <a:rPr lang="zh-CN" altLang="en-US" sz="2400" b="0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记录量筒中水的体积</a:t>
              </a:r>
              <a:r>
                <a:rPr lang="zh-CN" altLang="en-US" sz="24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</a:t>
              </a:r>
              <a:r>
                <a:rPr lang="zh-CN" altLang="en-US" sz="3190" b="1" i="0" baseline="-2500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r>
                <a:rPr lang="zh-CN" altLang="en-US" sz="2400" b="0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；</a:t>
              </a:r>
              <a:endParaRPr lang="zh-CN" altLang="en-US" sz="2400" b="0" i="0">
                <a:solidFill>
                  <a:srgbClr val="111111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2" title=""/>
          <p:cNvGrpSpPr/>
          <p:nvPr/>
        </p:nvGrpSpPr>
        <p:grpSpPr>
          <a:xfrm>
            <a:off x="9319971" y="2488990"/>
            <a:ext cx="2616260" cy="3323025"/>
            <a:chExt cx="2616260" cy="3323025"/>
          </a:xfrm>
        </p:grpSpPr>
        <p:sp>
          <p:nvSpPr>
            <p:cNvPr id="7" name="形状6"/>
            <p:cNvSpPr txBox="1"/>
            <p:nvPr/>
          </p:nvSpPr>
          <p:spPr>
            <a:xfrm>
              <a:off x="52235" y="0"/>
              <a:ext cx="2564025" cy="2686621"/>
            </a:xfrm>
            <a:custGeom>
              <a:gdLst>
                <a:gd name="connsiteX0" fmla="*/ 427338 w 2564025"/>
                <a:gd name="connsiteY0" fmla="*/ 0 h 2686621"/>
                <a:gd name="connsiteX1" fmla="*/ 2136688 w 2564025"/>
                <a:gd name="connsiteY1" fmla="*/ 0 h 2686621"/>
                <a:gd name="connsiteX2" fmla="*/ 2372700 w 2564025"/>
                <a:gd name="connsiteY2" fmla="*/ 0 h 2686621"/>
                <a:gd name="connsiteX3" fmla="*/ 2564025 w 2564025"/>
                <a:gd name="connsiteY3" fmla="*/ 2259284 h 2686621"/>
                <a:gd name="connsiteX4" fmla="*/ 2564025 w 2564025"/>
                <a:gd name="connsiteY4" fmla="*/ 2495296 h 2686621"/>
                <a:gd name="connsiteX5" fmla="*/ 427338 w 2564025"/>
                <a:gd name="connsiteY5" fmla="*/ 2686621 h 2686621"/>
                <a:gd name="connsiteX6" fmla="*/ 314001 w 2564025"/>
                <a:gd name="connsiteY6" fmla="*/ 2686621 h 2686621"/>
                <a:gd name="connsiteX7" fmla="*/ 45023 w 2564025"/>
                <a:gd name="connsiteY7" fmla="*/ 2481316 h 2686621"/>
                <a:gd name="connsiteX8" fmla="*/ 0 w 2564025"/>
                <a:gd name="connsiteY8" fmla="*/ 427338 h 2686621"/>
                <a:gd name="connsiteX9" fmla="*/ 0 w 2564025"/>
                <a:gd name="connsiteY9" fmla="*/ 191326 h 26866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64025" h="2686621">
                  <a:moveTo>
                    <a:pt x="427338" y="0"/>
                  </a:moveTo>
                  <a:lnTo>
                    <a:pt x="2136688" y="0"/>
                  </a:lnTo>
                  <a:cubicBezTo>
                    <a:pt x="2372700" y="0"/>
                    <a:pt x="2564025" y="191326"/>
                    <a:pt x="2564025" y="427338"/>
                  </a:cubicBezTo>
                  <a:lnTo>
                    <a:pt x="2564025" y="2259284"/>
                  </a:lnTo>
                  <a:cubicBezTo>
                    <a:pt x="2564025" y="2495296"/>
                    <a:pt x="2372700" y="2686621"/>
                    <a:pt x="2136688" y="2686621"/>
                  </a:cubicBezTo>
                  <a:lnTo>
                    <a:pt x="427338" y="2686621"/>
                  </a:lnTo>
                  <a:cubicBezTo>
                    <a:pt x="314001" y="2686621"/>
                    <a:pt x="205306" y="2641598"/>
                    <a:pt x="125164" y="2561457"/>
                  </a:cubicBezTo>
                  <a:cubicBezTo>
                    <a:pt x="45023" y="2481316"/>
                    <a:pt x="0" y="2372621"/>
                    <a:pt x="0" y="2259284"/>
                  </a:cubicBezTo>
                  <a:lnTo>
                    <a:pt x="0" y="427338"/>
                  </a:lnTo>
                  <a:cubicBezTo>
                    <a:pt x="0" y="191326"/>
                    <a:pt x="191326" y="0"/>
                    <a:pt x="427338" y="0"/>
                  </a:cubicBez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l">
                <a:lnSpc>
                  <a:spcPts val="4100"/>
                </a:lnSpc>
              </a:pP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 由公式           得出石块密度：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8" name="公式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484872"/>
              <a:ext cx="1162148" cy="864829"/>
            </a:xfrm>
            <a:prstGeom prst="rect">
              <a:avLst/>
            </a:prstGeom>
          </p:spPr>
        </p:pic>
        <p:pic>
          <p:nvPicPr>
            <p:cNvPr id="9" name="图片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9412" y="248108"/>
              <a:ext cx="977900" cy="836613"/>
            </a:xfrm>
            <a:prstGeom prst="rect">
              <a:avLst/>
            </a:prstGeom>
            <a:ln w="38100">
              <a:solidFill>
                <a:srgbClr val="FFFFFF">
                  <a:alpha val="0"/>
                </a:srgbClr>
              </a:solidFill>
              <a:prstDash val="solid"/>
            </a:ln>
          </p:spPr>
        </p:pic>
        <p:sp>
          <p:nvSpPr>
            <p:cNvPr id="10" name="文本6"/>
            <p:cNvSpPr txBox="1"/>
            <p:nvPr/>
          </p:nvSpPr>
          <p:spPr>
            <a:xfrm>
              <a:off x="1286923" y="2755907"/>
              <a:ext cx="527145" cy="56711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丁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1" name="形状1" title=""/>
          <p:cNvSpPr txBox="1"/>
          <p:nvPr/>
        </p:nvSpPr>
        <p:spPr>
          <a:xfrm>
            <a:off x="685600" y="5706428"/>
            <a:ext cx="6738537" cy="68739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正确的实验步骤：____________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形状2" title="">
            <a:hlinkClick r:id="rId5" action="ppaction://hlinksldjump"/>
          </p:cNvPr>
          <p:cNvSpPr txBox="1"/>
          <p:nvPr/>
        </p:nvSpPr>
        <p:spPr>
          <a:xfrm>
            <a:off x="412366" y="1127989"/>
            <a:ext cx="4139613" cy="526447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（一）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hlinkClick r:id="rId5" action="ppaction://hlinksldjump"/>
              </a:rPr>
              <a:t>测量固体的密度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hlinkClick r:id="rId5" action="ppaction://hlinksldjump"/>
            </a:endParaRPr>
          </a:p>
        </p:txBody>
      </p:sp>
      <p:sp>
        <p:nvSpPr>
          <p:cNvPr id="13" name="形状3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4" name="组合3" title=""/>
          <p:cNvGrpSpPr/>
          <p:nvPr/>
        </p:nvGrpSpPr>
        <p:grpSpPr>
          <a:xfrm>
            <a:off x="414642" y="283736"/>
            <a:ext cx="4442051" cy="835019"/>
            <a:chExt cx="4442051" cy="835019"/>
          </a:xfrm>
        </p:grpSpPr>
        <p:sp>
          <p:nvSpPr>
            <p:cNvPr id="15" name="形状7"/>
            <p:cNvSpPr txBox="1"/>
            <p:nvPr/>
          </p:nvSpPr>
          <p:spPr>
            <a:xfrm>
              <a:off x="559908" y="0"/>
              <a:ext cx="3796189" cy="760847"/>
            </a:xfrm>
            <a:custGeom>
              <a:gdLst>
                <a:gd name="connsiteX0" fmla="*/ 0 w 3796189"/>
                <a:gd name="connsiteY0" fmla="*/ 760847 h 760847"/>
                <a:gd name="connsiteX1" fmla="*/ 3796189 w 3796189"/>
                <a:gd name="connsiteY1" fmla="*/ 760847 h 760847"/>
                <a:gd name="connsiteX2" fmla="*/ 0 w 3796189"/>
                <a:gd name="connsiteY2" fmla="*/ 760847 h 760847"/>
                <a:gd name="connsiteX0-1" fmla="*/ 0 w 3796189"/>
                <a:gd name="connsiteY0-2" fmla="*/ 0 h 760847"/>
                <a:gd name="connsiteX1-3" fmla="*/ 1377 w 3796189"/>
                <a:gd name="connsiteY1-4" fmla="*/ 0 h 760847"/>
                <a:gd name="connsiteX2-5" fmla="*/ 0 w 37961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796188" h="760847">
                  <a:moveTo>
                    <a:pt x="0" y="760847"/>
                  </a:moveTo>
                  <a:lnTo>
                    <a:pt x="3796189" y="760847"/>
                  </a:lnTo>
                  <a:lnTo>
                    <a:pt x="0" y="760847"/>
                  </a:lnTo>
                  <a:close/>
                </a:path>
                <a:path w="3796188" h="760847">
                  <a:moveTo>
                    <a:pt x="0" y="0"/>
                  </a:moveTo>
                  <a:lnTo>
                    <a:pt x="1377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6" name="形状8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形状9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8" name="形状10"/>
            <p:cNvSpPr txBox="1"/>
            <p:nvPr/>
          </p:nvSpPr>
          <p:spPr>
            <a:xfrm>
              <a:off x="557375" y="273901"/>
              <a:ext cx="388467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测量液体和固体的密度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形状11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0" name="公式1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3143" y="3888775"/>
            <a:ext cx="1405519" cy="1137580"/>
          </a:xfrm>
          <a:prstGeom prst="rect">
            <a:avLst/>
          </a:prstGeom>
        </p:spPr>
      </p:pic>
      <p:grpSp>
        <p:nvGrpSpPr>
          <p:cNvPr id="21" name="组合4" title=""/>
          <p:cNvGrpSpPr/>
          <p:nvPr/>
        </p:nvGrpSpPr>
        <p:grpSpPr>
          <a:xfrm>
            <a:off x="2713941" y="1597276"/>
            <a:ext cx="3134506" cy="4262005"/>
            <a:chExt cx="3134506" cy="4262005"/>
          </a:xfrm>
        </p:grpSpPr>
        <p:sp>
          <p:nvSpPr>
            <p:cNvPr id="22" name="文本7"/>
            <p:cNvSpPr txBox="1"/>
            <p:nvPr/>
          </p:nvSpPr>
          <p:spPr>
            <a:xfrm>
              <a:off x="909752" y="3694887"/>
              <a:ext cx="527145" cy="56711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乙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3" name="图片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992968"/>
              <a:ext cx="2253737" cy="2817170"/>
            </a:xfrm>
            <a:prstGeom prst="rect">
              <a:avLst/>
            </a:prstGeom>
          </p:spPr>
        </p:pic>
        <p:sp>
          <p:nvSpPr>
            <p:cNvPr id="24" name="形状12"/>
            <p:cNvSpPr txBox="1"/>
            <p:nvPr/>
          </p:nvSpPr>
          <p:spPr>
            <a:xfrm>
              <a:off x="116462" y="0"/>
              <a:ext cx="3018044" cy="1012622"/>
            </a:xfrm>
            <a:custGeom>
              <a:gdLst>
                <a:gd name="connsiteX0" fmla="*/ 168770 w 3018044"/>
                <a:gd name="connsiteY0" fmla="*/ 0 h 1012622"/>
                <a:gd name="connsiteX1" fmla="*/ 2849273 w 3018044"/>
                <a:gd name="connsiteY1" fmla="*/ 0 h 1012622"/>
                <a:gd name="connsiteX2" fmla="*/ 2894034 w 3018044"/>
                <a:gd name="connsiteY2" fmla="*/ 0 h 1012622"/>
                <a:gd name="connsiteX3" fmla="*/ 3000263 w 3018044"/>
                <a:gd name="connsiteY3" fmla="*/ 81082 h 1012622"/>
                <a:gd name="connsiteX4" fmla="*/ 3018044 w 3018044"/>
                <a:gd name="connsiteY4" fmla="*/ 843851 h 1012622"/>
                <a:gd name="connsiteX5" fmla="*/ 3018044 w 3018044"/>
                <a:gd name="connsiteY5" fmla="*/ 888612 h 1012622"/>
                <a:gd name="connsiteX6" fmla="*/ 2936962 w 3018044"/>
                <a:gd name="connsiteY6" fmla="*/ 994841 h 1012622"/>
                <a:gd name="connsiteX7" fmla="*/ 1566463 w 3018044"/>
                <a:gd name="connsiteY7" fmla="*/ 1012622 h 1012622"/>
                <a:gd name="connsiteX8" fmla="*/ 1002816 w 3018044"/>
                <a:gd name="connsiteY8" fmla="*/ 1703778 h 1012622"/>
                <a:gd name="connsiteX9" fmla="*/ 1083187 w 3018044"/>
                <a:gd name="connsiteY9" fmla="*/ 1012622 h 1012622"/>
                <a:gd name="connsiteX10" fmla="*/ 168770 w 3018044"/>
                <a:gd name="connsiteY10" fmla="*/ 1012622 h 1012622"/>
                <a:gd name="connsiteX11" fmla="*/ 75561 w 3018044"/>
                <a:gd name="connsiteY11" fmla="*/ 1012622 h 1012622"/>
                <a:gd name="connsiteX12" fmla="*/ 0 w 3018044"/>
                <a:gd name="connsiteY12" fmla="*/ 168770 h 1012622"/>
                <a:gd name="connsiteX13" fmla="*/ 0 w 3018044"/>
                <a:gd name="connsiteY13" fmla="*/ 75561 h 10126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18044" h="1703778">
                  <a:moveTo>
                    <a:pt x="168770" y="0"/>
                  </a:moveTo>
                  <a:lnTo>
                    <a:pt x="2849273" y="0"/>
                  </a:lnTo>
                  <a:cubicBezTo>
                    <a:pt x="2894034" y="0"/>
                    <a:pt x="2936962" y="17781"/>
                    <a:pt x="2968612" y="49432"/>
                  </a:cubicBezTo>
                  <a:cubicBezTo>
                    <a:pt x="3000263" y="81082"/>
                    <a:pt x="3018044" y="124010"/>
                    <a:pt x="3018044" y="168770"/>
                  </a:cubicBezTo>
                  <a:lnTo>
                    <a:pt x="3018044" y="843851"/>
                  </a:lnTo>
                  <a:cubicBezTo>
                    <a:pt x="3018044" y="888612"/>
                    <a:pt x="3000263" y="931540"/>
                    <a:pt x="2968612" y="963190"/>
                  </a:cubicBezTo>
                  <a:cubicBezTo>
                    <a:pt x="2936962" y="994841"/>
                    <a:pt x="2894034" y="1012622"/>
                    <a:pt x="2849273" y="1012622"/>
                  </a:cubicBezTo>
                  <a:lnTo>
                    <a:pt x="1566463" y="1012622"/>
                  </a:lnTo>
                  <a:lnTo>
                    <a:pt x="1002816" y="1703778"/>
                  </a:lnTo>
                  <a:lnTo>
                    <a:pt x="1083187" y="1012622"/>
                  </a:lnTo>
                  <a:lnTo>
                    <a:pt x="168770" y="1012622"/>
                  </a:lnTo>
                  <a:cubicBezTo>
                    <a:pt x="75561" y="1012622"/>
                    <a:pt x="0" y="937061"/>
                    <a:pt x="0" y="843851"/>
                  </a:cubicBezTo>
                  <a:lnTo>
                    <a:pt x="0" y="168770"/>
                  </a:lnTo>
                  <a:cubicBezTo>
                    <a:pt x="0" y="75561"/>
                    <a:pt x="75561" y="0"/>
                    <a:pt x="168770" y="0"/>
                  </a:cubicBezTo>
                  <a:close/>
                </a:path>
              </a:pathLst>
            </a:custGeom>
            <a:solidFill>
              <a:srgbClr val="FFEE00">
                <a:alpha val="79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>
                <a:lnSpc>
                  <a:spcPts val="4100"/>
                </a:lnSpc>
              </a:pPr>
              <a:r>
                <a:rPr lang="zh-CN" altLang="en-US" sz="2800" b="0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</a:t>
              </a:r>
              <a:r>
                <a:rPr lang="zh-CN" altLang="en-US" sz="2400" b="0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将石块浸没在量筒中，记录刻度</a:t>
              </a:r>
              <a:r>
                <a:rPr lang="zh-CN" altLang="en-US" sz="24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</a:t>
              </a:r>
              <a:r>
                <a:rPr lang="zh-CN" altLang="en-US" sz="3190" b="1" i="0" baseline="-2500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总</a:t>
              </a:r>
              <a:r>
                <a:rPr lang="zh-CN" altLang="en-US" sz="2400" b="0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；</a:t>
              </a:r>
              <a:endParaRPr lang="zh-CN" altLang="en-US" sz="2400" b="0" i="0">
                <a:solidFill>
                  <a:srgbClr val="111111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5" title=""/>
          <p:cNvGrpSpPr/>
          <p:nvPr/>
        </p:nvGrpSpPr>
        <p:grpSpPr>
          <a:xfrm>
            <a:off x="5498059" y="1598362"/>
            <a:ext cx="3796513" cy="4212640"/>
            <a:chExt cx="3796513" cy="4212640"/>
          </a:xfrm>
        </p:grpSpPr>
        <p:sp>
          <p:nvSpPr>
            <p:cNvPr id="26" name="文本8"/>
            <p:cNvSpPr txBox="1"/>
            <p:nvPr/>
          </p:nvSpPr>
          <p:spPr>
            <a:xfrm>
              <a:off x="1474698" y="3645522"/>
              <a:ext cx="527145" cy="56711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丙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27" name="图片6"/>
            <p:cNvPicPr>
              <a:picLocks noChangeAspect="1"/>
            </p:cNvPicPr>
            <p:nvPr/>
          </p:nvPicPr>
          <p:blipFill>
            <a:blip r:embed="rId8"/>
            <a:srcRect l="10845" t="9418" r="9888"/>
            <a:stretch>
              <a:fillRect/>
            </a:stretch>
          </p:blipFill>
          <p:spPr>
            <a:xfrm>
              <a:off x="0" y="605447"/>
              <a:ext cx="3333645" cy="3031591"/>
            </a:xfrm>
            <a:prstGeom prst="rect">
              <a:avLst/>
            </a:prstGeom>
          </p:spPr>
        </p:pic>
        <p:sp>
          <p:nvSpPr>
            <p:cNvPr id="28" name="形状13"/>
            <p:cNvSpPr txBox="1"/>
            <p:nvPr/>
          </p:nvSpPr>
          <p:spPr>
            <a:xfrm>
              <a:off x="1529753" y="0"/>
              <a:ext cx="2266760" cy="1012622"/>
            </a:xfrm>
            <a:custGeom>
              <a:gdLst>
                <a:gd name="connsiteX0" fmla="*/ 168770 w 2266760"/>
                <a:gd name="connsiteY0" fmla="*/ 0 h 1012622"/>
                <a:gd name="connsiteX1" fmla="*/ 2097989 w 2266760"/>
                <a:gd name="connsiteY1" fmla="*/ 0 h 1012622"/>
                <a:gd name="connsiteX2" fmla="*/ 2191198 w 2266760"/>
                <a:gd name="connsiteY2" fmla="*/ 0 h 1012622"/>
                <a:gd name="connsiteX3" fmla="*/ 2266759 w 2266760"/>
                <a:gd name="connsiteY3" fmla="*/ 843851 h 1012622"/>
                <a:gd name="connsiteX4" fmla="*/ 2266759 w 2266760"/>
                <a:gd name="connsiteY4" fmla="*/ 937061 h 1012622"/>
                <a:gd name="connsiteX5" fmla="*/ 1183394 w 2266760"/>
                <a:gd name="connsiteY5" fmla="*/ 1012622 h 1012622"/>
                <a:gd name="connsiteX6" fmla="*/ 972520 w 2266760"/>
                <a:gd name="connsiteY6" fmla="*/ 1294424 h 1012622"/>
                <a:gd name="connsiteX7" fmla="*/ 903638 w 2266760"/>
                <a:gd name="connsiteY7" fmla="*/ 1012622 h 1012622"/>
                <a:gd name="connsiteX8" fmla="*/ 168770 w 2266760"/>
                <a:gd name="connsiteY8" fmla="*/ 1012622 h 1012622"/>
                <a:gd name="connsiteX9" fmla="*/ 75561 w 2266760"/>
                <a:gd name="connsiteY9" fmla="*/ 1012622 h 1012622"/>
                <a:gd name="connsiteX10" fmla="*/ 0 w 2266760"/>
                <a:gd name="connsiteY10" fmla="*/ 168770 h 1012622"/>
                <a:gd name="connsiteX11" fmla="*/ 0 w 2266760"/>
                <a:gd name="connsiteY11" fmla="*/ 75561 h 10126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66759" h="1294424">
                  <a:moveTo>
                    <a:pt x="168770" y="0"/>
                  </a:moveTo>
                  <a:lnTo>
                    <a:pt x="2097989" y="0"/>
                  </a:lnTo>
                  <a:cubicBezTo>
                    <a:pt x="2191198" y="0"/>
                    <a:pt x="2266759" y="75561"/>
                    <a:pt x="2266759" y="168770"/>
                  </a:cubicBezTo>
                  <a:lnTo>
                    <a:pt x="2266759" y="843851"/>
                  </a:lnTo>
                  <a:cubicBezTo>
                    <a:pt x="2266759" y="937061"/>
                    <a:pt x="2191198" y="1012622"/>
                    <a:pt x="2097989" y="1012622"/>
                  </a:cubicBezTo>
                  <a:lnTo>
                    <a:pt x="1183394" y="1012622"/>
                  </a:lnTo>
                  <a:lnTo>
                    <a:pt x="972520" y="1294424"/>
                  </a:lnTo>
                  <a:lnTo>
                    <a:pt x="903638" y="1012622"/>
                  </a:lnTo>
                  <a:lnTo>
                    <a:pt x="168770" y="1012622"/>
                  </a:lnTo>
                  <a:cubicBezTo>
                    <a:pt x="75561" y="1012622"/>
                    <a:pt x="0" y="937061"/>
                    <a:pt x="0" y="843851"/>
                  </a:cubicBezTo>
                  <a:lnTo>
                    <a:pt x="0" y="168770"/>
                  </a:lnTo>
                  <a:cubicBezTo>
                    <a:pt x="0" y="75561"/>
                    <a:pt x="75561" y="0"/>
                    <a:pt x="168770" y="0"/>
                  </a:cubicBezTo>
                  <a:close/>
                </a:path>
              </a:pathLst>
            </a:custGeom>
            <a:solidFill>
              <a:srgbClr val="FFEE00">
                <a:alpha val="76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>
                <a:lnSpc>
                  <a:spcPts val="4100"/>
                </a:lnSpc>
              </a:pPr>
              <a:r>
                <a:rPr lang="zh-CN" altLang="en-US" sz="2800" b="0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</a:t>
              </a:r>
              <a:r>
                <a:rPr lang="zh-CN" altLang="en-US" sz="2400" b="0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用天平测出石块的质量</a:t>
              </a:r>
              <a:r>
                <a:rPr lang="zh-CN" altLang="en-US" sz="24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m</a:t>
              </a:r>
              <a:r>
                <a:rPr lang="zh-CN" altLang="en-US" sz="2400" b="0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；</a:t>
              </a:r>
              <a:endParaRPr lang="zh-CN" altLang="en-US" sz="2400" b="0" i="0">
                <a:solidFill>
                  <a:srgbClr val="111111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9" name="文本1" title=""/>
          <p:cNvSpPr txBox="1"/>
          <p:nvPr/>
        </p:nvSpPr>
        <p:spPr>
          <a:xfrm>
            <a:off x="7023497" y="1654378"/>
            <a:ext cx="540099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文本2" title=""/>
          <p:cNvSpPr txBox="1"/>
          <p:nvPr/>
        </p:nvSpPr>
        <p:spPr>
          <a:xfrm>
            <a:off x="407594" y="1588494"/>
            <a:ext cx="516731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文本3" title=""/>
          <p:cNvSpPr txBox="1"/>
          <p:nvPr/>
        </p:nvSpPr>
        <p:spPr>
          <a:xfrm>
            <a:off x="2835869" y="1654769"/>
            <a:ext cx="540099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" name="文本4" title=""/>
          <p:cNvSpPr txBox="1"/>
          <p:nvPr/>
        </p:nvSpPr>
        <p:spPr>
          <a:xfrm>
            <a:off x="9405734" y="2968431"/>
            <a:ext cx="540099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3" name="图片1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6685" y="274720"/>
            <a:ext cx="756094" cy="1337158"/>
          </a:xfrm>
          <a:prstGeom prst="rect">
            <a:avLst/>
          </a:prstGeom>
        </p:spPr>
      </p:pic>
      <p:pic>
        <p:nvPicPr>
          <p:cNvPr id="34" name="图片2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3060" y="1070267"/>
            <a:ext cx="3144050" cy="5560311"/>
          </a:xfrm>
          <a:prstGeom prst="rect">
            <a:avLst/>
          </a:prstGeom>
        </p:spPr>
      </p:pic>
      <p:pic>
        <p:nvPicPr>
          <p:cNvPr id="60" name="图片 59" title="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8125E-07 -7.894919E-17 L -7.8125E-07 -0.4188272 E" pathEditMode="relative" ptsTypes="">
                                      <p:cBhvr>
                                        <p:cTn id="1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照相机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照相机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照相机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照相机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0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36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9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36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8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36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7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36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4" grpId="2" animBg="1"/>
      <p:bldP spid="33" grpId="0" animBg="1"/>
      <p:bldP spid="2" grpId="0" animBg="1"/>
      <p:bldP spid="21" grpId="0" animBg="1"/>
      <p:bldP spid="25" grpId="0" animBg="1"/>
      <p:bldP spid="6" grpId="0" animBg="1"/>
      <p:bldP spid="20" grpId="0" animBg="1"/>
      <p:bldP spid="11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294009" y="1444028"/>
            <a:ext cx="2655884" cy="709612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 实验步骤：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形状2" title=""/>
          <p:cNvSpPr txBox="1"/>
          <p:nvPr/>
        </p:nvSpPr>
        <p:spPr>
          <a:xfrm>
            <a:off x="412156" y="1087641"/>
            <a:ext cx="4987925" cy="522288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（二）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测量液体的密度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255680" y="2172653"/>
            <a:ext cx="2870725" cy="3174780"/>
            <a:chExt cx="2870725" cy="3174780"/>
          </a:xfrm>
        </p:grpSpPr>
        <p:pic>
          <p:nvPicPr>
            <p:cNvPr id="5" name="图片2"/>
            <p:cNvPicPr>
              <a:picLocks noChangeAspect="1"/>
            </p:cNvPicPr>
            <p:nvPr/>
          </p:nvPicPr>
          <p:blipFill>
            <a:blip r:embed="rId2"/>
            <a:srcRect l="35470" t="21489" r="49011" b="52148"/>
            <a:stretch>
              <a:fillRect/>
            </a:stretch>
          </p:blipFill>
          <p:spPr>
            <a:xfrm>
              <a:off x="0" y="1138437"/>
              <a:ext cx="2870725" cy="2036343"/>
            </a:xfrm>
            <a:prstGeom prst="rect">
              <a:avLst/>
            </a:prstGeom>
          </p:spPr>
        </p:pic>
        <p:sp>
          <p:nvSpPr>
            <p:cNvPr id="6" name="形状6"/>
            <p:cNvSpPr txBox="1"/>
            <p:nvPr/>
          </p:nvSpPr>
          <p:spPr>
            <a:xfrm>
              <a:off x="388077" y="0"/>
              <a:ext cx="2019109" cy="1012622"/>
            </a:xfrm>
            <a:custGeom>
              <a:gdLst>
                <a:gd name="connsiteX0" fmla="*/ 168770 w 2019109"/>
                <a:gd name="connsiteY0" fmla="*/ 0 h 1012622"/>
                <a:gd name="connsiteX1" fmla="*/ 1850339 w 2019109"/>
                <a:gd name="connsiteY1" fmla="*/ 0 h 1012622"/>
                <a:gd name="connsiteX2" fmla="*/ 1943548 w 2019109"/>
                <a:gd name="connsiteY2" fmla="*/ 0 h 1012622"/>
                <a:gd name="connsiteX3" fmla="*/ 2019109 w 2019109"/>
                <a:gd name="connsiteY3" fmla="*/ 843851 h 1012622"/>
                <a:gd name="connsiteX4" fmla="*/ 2019109 w 2019109"/>
                <a:gd name="connsiteY4" fmla="*/ 937061 h 1012622"/>
                <a:gd name="connsiteX5" fmla="*/ 1566839 w 2019109"/>
                <a:gd name="connsiteY5" fmla="*/ 1012622 h 1012622"/>
                <a:gd name="connsiteX6" fmla="*/ 1665127 w 2019109"/>
                <a:gd name="connsiteY6" fmla="*/ 1289685 h 1012622"/>
                <a:gd name="connsiteX7" fmla="*/ 1179053 w 2019109"/>
                <a:gd name="connsiteY7" fmla="*/ 1012622 h 1012622"/>
                <a:gd name="connsiteX8" fmla="*/ 168770 w 2019109"/>
                <a:gd name="connsiteY8" fmla="*/ 1012622 h 1012622"/>
                <a:gd name="connsiteX9" fmla="*/ 75561 w 2019109"/>
                <a:gd name="connsiteY9" fmla="*/ 1012622 h 1012622"/>
                <a:gd name="connsiteX10" fmla="*/ 0 w 2019109"/>
                <a:gd name="connsiteY10" fmla="*/ 168770 h 1012622"/>
                <a:gd name="connsiteX11" fmla="*/ 0 w 2019109"/>
                <a:gd name="connsiteY11" fmla="*/ 75561 h 10126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9109" h="1289685">
                  <a:moveTo>
                    <a:pt x="168770" y="0"/>
                  </a:moveTo>
                  <a:lnTo>
                    <a:pt x="1850339" y="0"/>
                  </a:lnTo>
                  <a:cubicBezTo>
                    <a:pt x="1943548" y="0"/>
                    <a:pt x="2019109" y="75561"/>
                    <a:pt x="2019109" y="168770"/>
                  </a:cubicBezTo>
                  <a:lnTo>
                    <a:pt x="2019109" y="843851"/>
                  </a:lnTo>
                  <a:cubicBezTo>
                    <a:pt x="2019109" y="937061"/>
                    <a:pt x="1943548" y="1012622"/>
                    <a:pt x="1850339" y="1012622"/>
                  </a:cubicBezTo>
                  <a:lnTo>
                    <a:pt x="1566839" y="1012622"/>
                  </a:lnTo>
                  <a:lnTo>
                    <a:pt x="1665127" y="1289685"/>
                  </a:lnTo>
                  <a:lnTo>
                    <a:pt x="1179053" y="1012622"/>
                  </a:lnTo>
                  <a:lnTo>
                    <a:pt x="168770" y="1012622"/>
                  </a:lnTo>
                  <a:cubicBezTo>
                    <a:pt x="75561" y="1012622"/>
                    <a:pt x="0" y="937061"/>
                    <a:pt x="0" y="843851"/>
                  </a:cubicBezTo>
                  <a:lnTo>
                    <a:pt x="0" y="168770"/>
                  </a:lnTo>
                  <a:cubicBezTo>
                    <a:pt x="0" y="75561"/>
                    <a:pt x="75561" y="0"/>
                    <a:pt x="168770" y="0"/>
                  </a:cubicBezTo>
                  <a:close/>
                </a:path>
              </a:pathLst>
            </a:custGeom>
            <a:solidFill>
              <a:srgbClr val="FFEE00">
                <a:alpha val="65999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2400" b="1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测出空烧杯的质量</a:t>
              </a:r>
              <a:r>
                <a:rPr lang="zh-CN" altLang="en-US" sz="26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m</a:t>
              </a:r>
              <a:r>
                <a:rPr lang="zh-CN" altLang="en-US" sz="2800" b="1" i="0" baseline="-2500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杯</a:t>
              </a:r>
              <a:endPara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2" title=""/>
          <p:cNvGrpSpPr/>
          <p:nvPr/>
        </p:nvGrpSpPr>
        <p:grpSpPr>
          <a:xfrm>
            <a:off x="3164862" y="2177615"/>
            <a:ext cx="2965721" cy="3174310"/>
            <a:chExt cx="2965721" cy="3174310"/>
          </a:xfrm>
        </p:grpSpPr>
        <p:pic>
          <p:nvPicPr>
            <p:cNvPr id="8" name="图片3"/>
            <p:cNvPicPr>
              <a:picLocks noChangeAspect="1"/>
            </p:cNvPicPr>
            <p:nvPr/>
          </p:nvPicPr>
          <p:blipFill>
            <a:blip r:embed="rId3"/>
            <a:srcRect l="58837" t="21776" r="25704" b="52292"/>
            <a:stretch>
              <a:fillRect/>
            </a:stretch>
          </p:blipFill>
          <p:spPr>
            <a:xfrm>
              <a:off x="105690" y="1168251"/>
              <a:ext cx="2860031" cy="2006059"/>
            </a:xfrm>
            <a:prstGeom prst="rect">
              <a:avLst/>
            </a:prstGeom>
          </p:spPr>
        </p:pic>
        <p:sp>
          <p:nvSpPr>
            <p:cNvPr id="9" name="形状7"/>
            <p:cNvSpPr txBox="1"/>
            <p:nvPr/>
          </p:nvSpPr>
          <p:spPr>
            <a:xfrm>
              <a:off x="0" y="0"/>
              <a:ext cx="2863863" cy="1012622"/>
            </a:xfrm>
            <a:custGeom>
              <a:gdLst>
                <a:gd name="connsiteX0" fmla="*/ 168770 w 2863863"/>
                <a:gd name="connsiteY0" fmla="*/ 0 h 1012622"/>
                <a:gd name="connsiteX1" fmla="*/ 2695092 w 2863863"/>
                <a:gd name="connsiteY1" fmla="*/ 0 h 1012622"/>
                <a:gd name="connsiteX2" fmla="*/ 2788302 w 2863863"/>
                <a:gd name="connsiteY2" fmla="*/ 0 h 1012622"/>
                <a:gd name="connsiteX3" fmla="*/ 2863863 w 2863863"/>
                <a:gd name="connsiteY3" fmla="*/ 843851 h 1012622"/>
                <a:gd name="connsiteX4" fmla="*/ 2863862 w 2863863"/>
                <a:gd name="connsiteY4" fmla="*/ 937061 h 1012622"/>
                <a:gd name="connsiteX5" fmla="*/ 2184986 w 2863863"/>
                <a:gd name="connsiteY5" fmla="*/ 1012622 h 1012622"/>
                <a:gd name="connsiteX6" fmla="*/ 2361782 w 2863863"/>
                <a:gd name="connsiteY6" fmla="*/ 1289685 h 1012622"/>
                <a:gd name="connsiteX7" fmla="*/ 1701665 w 2863863"/>
                <a:gd name="connsiteY7" fmla="*/ 1012622 h 1012622"/>
                <a:gd name="connsiteX8" fmla="*/ 168770 w 2863863"/>
                <a:gd name="connsiteY8" fmla="*/ 1012622 h 1012622"/>
                <a:gd name="connsiteX9" fmla="*/ 75561 w 2863863"/>
                <a:gd name="connsiteY9" fmla="*/ 1012622 h 1012622"/>
                <a:gd name="connsiteX10" fmla="*/ 0 w 2863863"/>
                <a:gd name="connsiteY10" fmla="*/ 168770 h 1012622"/>
                <a:gd name="connsiteX11" fmla="*/ 0 w 2863863"/>
                <a:gd name="connsiteY11" fmla="*/ 75561 h 10126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63863" h="1289685">
                  <a:moveTo>
                    <a:pt x="168770" y="0"/>
                  </a:moveTo>
                  <a:lnTo>
                    <a:pt x="2695092" y="0"/>
                  </a:lnTo>
                  <a:cubicBezTo>
                    <a:pt x="2788302" y="0"/>
                    <a:pt x="2863862" y="75561"/>
                    <a:pt x="2863863" y="168770"/>
                  </a:cubicBezTo>
                  <a:lnTo>
                    <a:pt x="2863863" y="843851"/>
                  </a:lnTo>
                  <a:cubicBezTo>
                    <a:pt x="2863862" y="937061"/>
                    <a:pt x="2788302" y="1012622"/>
                    <a:pt x="2695092" y="1012622"/>
                  </a:cubicBezTo>
                  <a:lnTo>
                    <a:pt x="2184986" y="1012622"/>
                  </a:lnTo>
                  <a:lnTo>
                    <a:pt x="2361782" y="1289685"/>
                  </a:lnTo>
                  <a:lnTo>
                    <a:pt x="1701665" y="1012622"/>
                  </a:lnTo>
                  <a:lnTo>
                    <a:pt x="168770" y="1012622"/>
                  </a:lnTo>
                  <a:cubicBezTo>
                    <a:pt x="75561" y="1012622"/>
                    <a:pt x="0" y="937061"/>
                    <a:pt x="0" y="843851"/>
                  </a:cubicBezTo>
                  <a:lnTo>
                    <a:pt x="0" y="168770"/>
                  </a:lnTo>
                  <a:cubicBezTo>
                    <a:pt x="0" y="75561"/>
                    <a:pt x="75561" y="0"/>
                    <a:pt x="168770" y="0"/>
                  </a:cubicBezTo>
                  <a:close/>
                </a:path>
              </a:pathLst>
            </a:custGeom>
            <a:solidFill>
              <a:srgbClr val="FFEE00">
                <a:alpha val="65999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2400" b="1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将液体倒入烧杯，测出总质量</a:t>
              </a:r>
              <a:r>
                <a:rPr lang="zh-CN" altLang="en-US" sz="26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m</a:t>
              </a:r>
              <a:r>
                <a:rPr lang="zh-CN" altLang="en-US" sz="3400" b="1" i="0" baseline="-2500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总</a:t>
              </a:r>
              <a:endParaRPr lang="zh-CN" altLang="en-US" sz="3400" b="1" i="0" baseline="-25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3" title=""/>
          <p:cNvGrpSpPr/>
          <p:nvPr/>
        </p:nvGrpSpPr>
        <p:grpSpPr>
          <a:xfrm>
            <a:off x="6139415" y="2167890"/>
            <a:ext cx="2409635" cy="3183969"/>
            <a:chExt cx="2409635" cy="3183969"/>
          </a:xfrm>
        </p:grpSpPr>
        <p:pic>
          <p:nvPicPr>
            <p:cNvPr id="11" name="图片4"/>
            <p:cNvPicPr>
              <a:picLocks noChangeAspect="1"/>
            </p:cNvPicPr>
            <p:nvPr/>
          </p:nvPicPr>
          <p:blipFill>
            <a:blip r:embed="rId4"/>
            <a:srcRect l="40623" t="58309" r="56081" b="20487"/>
            <a:stretch>
              <a:fillRect/>
            </a:stretch>
          </p:blipFill>
          <p:spPr>
            <a:xfrm>
              <a:off x="826094" y="1582083"/>
              <a:ext cx="699392" cy="1601886"/>
            </a:xfrm>
            <a:prstGeom prst="rect">
              <a:avLst/>
            </a:prstGeom>
          </p:spPr>
        </p:pic>
        <p:pic>
          <p:nvPicPr>
            <p:cNvPr id="12" name="图片5"/>
            <p:cNvPicPr>
              <a:picLocks noChangeAspect="1"/>
            </p:cNvPicPr>
            <p:nvPr/>
          </p:nvPicPr>
          <p:blipFill>
            <a:blip r:embed="rId4"/>
            <a:srcRect l="46794" t="58309" r="49430" b="29799"/>
            <a:stretch>
              <a:fillRect/>
            </a:stretch>
          </p:blipFill>
          <p:spPr>
            <a:xfrm rot="19074000">
              <a:off x="1342853" y="1002363"/>
              <a:ext cx="796814" cy="1044931"/>
            </a:xfrm>
            <a:prstGeom prst="rect">
              <a:avLst/>
            </a:prstGeom>
          </p:spPr>
        </p:pic>
        <p:sp>
          <p:nvSpPr>
            <p:cNvPr id="13" name="形状8"/>
            <p:cNvSpPr txBox="1"/>
            <p:nvPr/>
          </p:nvSpPr>
          <p:spPr>
            <a:xfrm>
              <a:off x="0" y="0"/>
              <a:ext cx="2409635" cy="1012622"/>
            </a:xfrm>
            <a:custGeom>
              <a:gdLst>
                <a:gd name="connsiteX0" fmla="*/ 168770 w 2409635"/>
                <a:gd name="connsiteY0" fmla="*/ 0 h 1012622"/>
                <a:gd name="connsiteX1" fmla="*/ 2240864 w 2409635"/>
                <a:gd name="connsiteY1" fmla="*/ 0 h 1012622"/>
                <a:gd name="connsiteX2" fmla="*/ 2334073 w 2409635"/>
                <a:gd name="connsiteY2" fmla="*/ 0 h 1012622"/>
                <a:gd name="connsiteX3" fmla="*/ 2409634 w 2409635"/>
                <a:gd name="connsiteY3" fmla="*/ 843851 h 1012622"/>
                <a:gd name="connsiteX4" fmla="*/ 2409634 w 2409635"/>
                <a:gd name="connsiteY4" fmla="*/ 937061 h 1012622"/>
                <a:gd name="connsiteX5" fmla="*/ 1439642 w 2409635"/>
                <a:gd name="connsiteY5" fmla="*/ 1012622 h 1012622"/>
                <a:gd name="connsiteX6" fmla="*/ 1152727 w 2409635"/>
                <a:gd name="connsiteY6" fmla="*/ 1990309 h 1012622"/>
                <a:gd name="connsiteX7" fmla="*/ 938942 w 2409635"/>
                <a:gd name="connsiteY7" fmla="*/ 1012622 h 1012622"/>
                <a:gd name="connsiteX8" fmla="*/ 168770 w 2409635"/>
                <a:gd name="connsiteY8" fmla="*/ 1012622 h 1012622"/>
                <a:gd name="connsiteX9" fmla="*/ 75561 w 2409635"/>
                <a:gd name="connsiteY9" fmla="*/ 1012622 h 1012622"/>
                <a:gd name="connsiteX10" fmla="*/ 0 w 2409635"/>
                <a:gd name="connsiteY10" fmla="*/ 168770 h 1012622"/>
                <a:gd name="connsiteX11" fmla="*/ 0 w 2409635"/>
                <a:gd name="connsiteY11" fmla="*/ 75561 h 10126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09634" h="1990309">
                  <a:moveTo>
                    <a:pt x="168770" y="0"/>
                  </a:moveTo>
                  <a:lnTo>
                    <a:pt x="2240864" y="0"/>
                  </a:lnTo>
                  <a:cubicBezTo>
                    <a:pt x="2334073" y="0"/>
                    <a:pt x="2409634" y="75561"/>
                    <a:pt x="2409634" y="168770"/>
                  </a:cubicBezTo>
                  <a:lnTo>
                    <a:pt x="2409634" y="843851"/>
                  </a:lnTo>
                  <a:cubicBezTo>
                    <a:pt x="2409634" y="937061"/>
                    <a:pt x="2334073" y="1012622"/>
                    <a:pt x="2240864" y="1012622"/>
                  </a:cubicBezTo>
                  <a:lnTo>
                    <a:pt x="1439642" y="1012622"/>
                  </a:lnTo>
                  <a:lnTo>
                    <a:pt x="1152727" y="1990309"/>
                  </a:lnTo>
                  <a:lnTo>
                    <a:pt x="938942" y="1012622"/>
                  </a:lnTo>
                  <a:lnTo>
                    <a:pt x="168770" y="1012622"/>
                  </a:lnTo>
                  <a:cubicBezTo>
                    <a:pt x="75561" y="1012622"/>
                    <a:pt x="0" y="937061"/>
                    <a:pt x="0" y="843851"/>
                  </a:cubicBezTo>
                  <a:lnTo>
                    <a:pt x="0" y="168770"/>
                  </a:lnTo>
                  <a:cubicBezTo>
                    <a:pt x="0" y="75561"/>
                    <a:pt x="75561" y="0"/>
                    <a:pt x="168770" y="0"/>
                  </a:cubicBezTo>
                  <a:close/>
                </a:path>
              </a:pathLst>
            </a:custGeom>
            <a:solidFill>
              <a:srgbClr val="FFEE00">
                <a:alpha val="65999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2400" b="1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将液体倒入量筒，记录体积</a:t>
              </a:r>
              <a:r>
                <a:rPr lang="zh-CN" altLang="en-US" sz="24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V</a:t>
              </a:r>
              <a:endParaRPr lang="zh-CN" altLang="en-US" sz="2400" b="1" i="1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4" name="组合4" title=""/>
          <p:cNvGrpSpPr/>
          <p:nvPr/>
        </p:nvGrpSpPr>
        <p:grpSpPr>
          <a:xfrm>
            <a:off x="5927474" y="2118608"/>
            <a:ext cx="3054382" cy="3282905"/>
            <a:chExt cx="3054382" cy="3282905"/>
          </a:xfrm>
        </p:grpSpPr>
        <p:pic>
          <p:nvPicPr>
            <p:cNvPr id="15" name="图片6"/>
            <p:cNvPicPr>
              <a:picLocks noChangeAspect="1"/>
            </p:cNvPicPr>
            <p:nvPr/>
          </p:nvPicPr>
          <p:blipFill>
            <a:blip r:embed="rId5"/>
            <a:srcRect l="58837" t="53295" r="25943" b="20200"/>
            <a:stretch>
              <a:fillRect/>
            </a:stretch>
          </p:blipFill>
          <p:spPr>
            <a:xfrm>
              <a:off x="0" y="1233087"/>
              <a:ext cx="2815209" cy="2049818"/>
            </a:xfrm>
            <a:prstGeom prst="rect">
              <a:avLst/>
            </a:prstGeom>
          </p:spPr>
        </p:pic>
        <p:sp>
          <p:nvSpPr>
            <p:cNvPr id="16" name="形状9"/>
            <p:cNvSpPr txBox="1"/>
            <p:nvPr/>
          </p:nvSpPr>
          <p:spPr>
            <a:xfrm>
              <a:off x="238144" y="0"/>
              <a:ext cx="2816238" cy="1012622"/>
            </a:xfrm>
            <a:custGeom>
              <a:gdLst>
                <a:gd name="connsiteX0" fmla="*/ 168770 w 2816238"/>
                <a:gd name="connsiteY0" fmla="*/ 0 h 1012622"/>
                <a:gd name="connsiteX1" fmla="*/ 2647467 w 2816238"/>
                <a:gd name="connsiteY1" fmla="*/ 0 h 1012622"/>
                <a:gd name="connsiteX2" fmla="*/ 2740677 w 2816238"/>
                <a:gd name="connsiteY2" fmla="*/ 0 h 1012622"/>
                <a:gd name="connsiteX3" fmla="*/ 2816238 w 2816238"/>
                <a:gd name="connsiteY3" fmla="*/ 843851 h 1012622"/>
                <a:gd name="connsiteX4" fmla="*/ 2816237 w 2816238"/>
                <a:gd name="connsiteY4" fmla="*/ 937061 h 1012622"/>
                <a:gd name="connsiteX5" fmla="*/ 1851206 w 2816238"/>
                <a:gd name="connsiteY5" fmla="*/ 1012622 h 1012622"/>
                <a:gd name="connsiteX6" fmla="*/ 1934194 w 2816238"/>
                <a:gd name="connsiteY6" fmla="*/ 1554004 h 1012622"/>
                <a:gd name="connsiteX7" fmla="*/ 1400134 w 2816238"/>
                <a:gd name="connsiteY7" fmla="*/ 1012622 h 1012622"/>
                <a:gd name="connsiteX8" fmla="*/ 168770 w 2816238"/>
                <a:gd name="connsiteY8" fmla="*/ 1012622 h 1012622"/>
                <a:gd name="connsiteX9" fmla="*/ 75561 w 2816238"/>
                <a:gd name="connsiteY9" fmla="*/ 1012622 h 1012622"/>
                <a:gd name="connsiteX10" fmla="*/ 0 w 2816238"/>
                <a:gd name="connsiteY10" fmla="*/ 168770 h 1012622"/>
                <a:gd name="connsiteX11" fmla="*/ 0 w 2816238"/>
                <a:gd name="connsiteY11" fmla="*/ 75561 h 10126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16238" h="1554004">
                  <a:moveTo>
                    <a:pt x="168770" y="0"/>
                  </a:moveTo>
                  <a:lnTo>
                    <a:pt x="2647467" y="0"/>
                  </a:lnTo>
                  <a:cubicBezTo>
                    <a:pt x="2740677" y="0"/>
                    <a:pt x="2816237" y="75561"/>
                    <a:pt x="2816238" y="168770"/>
                  </a:cubicBezTo>
                  <a:lnTo>
                    <a:pt x="2816238" y="843851"/>
                  </a:lnTo>
                  <a:cubicBezTo>
                    <a:pt x="2816237" y="937061"/>
                    <a:pt x="2740677" y="1012622"/>
                    <a:pt x="2647467" y="1012622"/>
                  </a:cubicBezTo>
                  <a:lnTo>
                    <a:pt x="1851206" y="1012622"/>
                  </a:lnTo>
                  <a:lnTo>
                    <a:pt x="1934194" y="1554004"/>
                  </a:lnTo>
                  <a:lnTo>
                    <a:pt x="1400134" y="1012622"/>
                  </a:lnTo>
                  <a:lnTo>
                    <a:pt x="168770" y="1012622"/>
                  </a:lnTo>
                  <a:cubicBezTo>
                    <a:pt x="75561" y="1012622"/>
                    <a:pt x="0" y="937061"/>
                    <a:pt x="0" y="843851"/>
                  </a:cubicBezTo>
                  <a:lnTo>
                    <a:pt x="0" y="168770"/>
                  </a:lnTo>
                  <a:cubicBezTo>
                    <a:pt x="0" y="75561"/>
                    <a:pt x="75561" y="0"/>
                    <a:pt x="168770" y="0"/>
                  </a:cubicBezTo>
                  <a:close/>
                </a:path>
              </a:pathLst>
            </a:custGeom>
            <a:solidFill>
              <a:srgbClr val="FFEE00">
                <a:alpha val="65999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>
                <a:lnSpc>
                  <a:spcPts val="3500"/>
                </a:lnSpc>
              </a:pPr>
              <a:r>
                <a:rPr lang="zh-CN" altLang="en-US" sz="2400" b="1" i="0">
                  <a:solidFill>
                    <a:srgbClr val="111111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测出烧杯和剩余液体的总质量</a:t>
              </a:r>
              <a:r>
                <a:rPr lang="zh-CN" altLang="en-US" sz="2400" b="1" i="1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m</a:t>
              </a:r>
              <a:r>
                <a:rPr lang="zh-CN" altLang="en-US" sz="3190" b="1" i="0" baseline="-25000">
                  <a:solidFill>
                    <a:srgbClr val="FF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剩</a:t>
              </a:r>
              <a:endParaRPr lang="zh-CN" altLang="en-US" sz="3190" b="1" i="0" baseline="-2500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5" title=""/>
          <p:cNvGrpSpPr/>
          <p:nvPr/>
        </p:nvGrpSpPr>
        <p:grpSpPr>
          <a:xfrm>
            <a:off x="9138390" y="2665800"/>
            <a:ext cx="2616260" cy="2686621"/>
            <a:chExt cx="2616260" cy="2686621"/>
          </a:xfrm>
        </p:grpSpPr>
        <p:sp>
          <p:nvSpPr>
            <p:cNvPr id="18" name="形状10"/>
            <p:cNvSpPr txBox="1"/>
            <p:nvPr/>
          </p:nvSpPr>
          <p:spPr>
            <a:xfrm>
              <a:off x="52235" y="0"/>
              <a:ext cx="2564025" cy="2686621"/>
            </a:xfrm>
            <a:custGeom>
              <a:gdLst>
                <a:gd name="connsiteX0" fmla="*/ 427338 w 2564025"/>
                <a:gd name="connsiteY0" fmla="*/ 0 h 2686621"/>
                <a:gd name="connsiteX1" fmla="*/ 2136688 w 2564025"/>
                <a:gd name="connsiteY1" fmla="*/ 0 h 2686621"/>
                <a:gd name="connsiteX2" fmla="*/ 2372700 w 2564025"/>
                <a:gd name="connsiteY2" fmla="*/ 0 h 2686621"/>
                <a:gd name="connsiteX3" fmla="*/ 2564025 w 2564025"/>
                <a:gd name="connsiteY3" fmla="*/ 2259284 h 2686621"/>
                <a:gd name="connsiteX4" fmla="*/ 2564025 w 2564025"/>
                <a:gd name="connsiteY4" fmla="*/ 2495296 h 2686621"/>
                <a:gd name="connsiteX5" fmla="*/ 427338 w 2564025"/>
                <a:gd name="connsiteY5" fmla="*/ 2686621 h 2686621"/>
                <a:gd name="connsiteX6" fmla="*/ 314001 w 2564025"/>
                <a:gd name="connsiteY6" fmla="*/ 2686621 h 2686621"/>
                <a:gd name="connsiteX7" fmla="*/ 45023 w 2564025"/>
                <a:gd name="connsiteY7" fmla="*/ 2481316 h 2686621"/>
                <a:gd name="connsiteX8" fmla="*/ 0 w 2564025"/>
                <a:gd name="connsiteY8" fmla="*/ 427338 h 2686621"/>
                <a:gd name="connsiteX9" fmla="*/ 0 w 2564025"/>
                <a:gd name="connsiteY9" fmla="*/ 191326 h 268662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64025" h="2686621">
                  <a:moveTo>
                    <a:pt x="427338" y="0"/>
                  </a:moveTo>
                  <a:lnTo>
                    <a:pt x="2136688" y="0"/>
                  </a:lnTo>
                  <a:cubicBezTo>
                    <a:pt x="2372700" y="0"/>
                    <a:pt x="2564025" y="191326"/>
                    <a:pt x="2564025" y="427338"/>
                  </a:cubicBezTo>
                  <a:lnTo>
                    <a:pt x="2564025" y="2259284"/>
                  </a:lnTo>
                  <a:cubicBezTo>
                    <a:pt x="2564025" y="2495296"/>
                    <a:pt x="2372700" y="2686621"/>
                    <a:pt x="2136688" y="2686621"/>
                  </a:cubicBezTo>
                  <a:lnTo>
                    <a:pt x="427338" y="2686621"/>
                  </a:lnTo>
                  <a:cubicBezTo>
                    <a:pt x="314001" y="2686621"/>
                    <a:pt x="205306" y="2641598"/>
                    <a:pt x="125164" y="2561457"/>
                  </a:cubicBezTo>
                  <a:cubicBezTo>
                    <a:pt x="45023" y="2481316"/>
                    <a:pt x="0" y="2372621"/>
                    <a:pt x="0" y="2259284"/>
                  </a:cubicBezTo>
                  <a:lnTo>
                    <a:pt x="0" y="427338"/>
                  </a:lnTo>
                  <a:cubicBezTo>
                    <a:pt x="0" y="191326"/>
                    <a:pt x="191326" y="0"/>
                    <a:pt x="427338" y="0"/>
                  </a:cubicBez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l">
                <a:lnSpc>
                  <a:spcPts val="4100"/>
                </a:lnSpc>
              </a:pP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 由公式           得出液体密度：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algn="l"/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9" name="公式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1484871"/>
              <a:ext cx="1162148" cy="864829"/>
            </a:xfrm>
            <a:prstGeom prst="rect">
              <a:avLst/>
            </a:prstGeom>
          </p:spPr>
        </p:pic>
        <p:pic>
          <p:nvPicPr>
            <p:cNvPr id="20" name="图片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69412" y="248107"/>
              <a:ext cx="977900" cy="836613"/>
            </a:xfrm>
            <a:prstGeom prst="rect">
              <a:avLst/>
            </a:prstGeom>
            <a:ln w="38100">
              <a:solidFill>
                <a:srgbClr val="FFFFFF">
                  <a:alpha val="0"/>
                </a:srgbClr>
              </a:solidFill>
              <a:prstDash val="solid"/>
            </a:ln>
          </p:spPr>
        </p:pic>
      </p:grpSp>
      <p:pic>
        <p:nvPicPr>
          <p:cNvPr id="21" name="公式1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38343" y="4035819"/>
            <a:ext cx="1615969" cy="1094533"/>
          </a:xfrm>
          <a:prstGeom prst="rect">
            <a:avLst/>
          </a:prstGeom>
        </p:spPr>
      </p:pic>
      <p:sp>
        <p:nvSpPr>
          <p:cNvPr id="22" name="文本1" title=""/>
          <p:cNvSpPr txBox="1"/>
          <p:nvPr/>
        </p:nvSpPr>
        <p:spPr>
          <a:xfrm>
            <a:off x="1427817" y="5358260"/>
            <a:ext cx="527145" cy="5671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甲</a:t>
            </a:r>
            <a:endParaRPr lang="zh-CN" altLang="en-US" sz="26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文本2" title=""/>
          <p:cNvSpPr txBox="1"/>
          <p:nvPr/>
        </p:nvSpPr>
        <p:spPr>
          <a:xfrm>
            <a:off x="4437126" y="5358260"/>
            <a:ext cx="527145" cy="5671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乙</a:t>
            </a:r>
            <a:endParaRPr lang="zh-CN" altLang="en-US" sz="26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4" name="文本3" title=""/>
          <p:cNvSpPr txBox="1"/>
          <p:nvPr/>
        </p:nvSpPr>
        <p:spPr>
          <a:xfrm>
            <a:off x="7076732" y="5358260"/>
            <a:ext cx="527145" cy="5671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丙</a:t>
            </a:r>
            <a:endParaRPr lang="zh-CN" altLang="en-US" sz="26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5" name="文本4" title=""/>
          <p:cNvSpPr txBox="1"/>
          <p:nvPr/>
        </p:nvSpPr>
        <p:spPr>
          <a:xfrm>
            <a:off x="10183073" y="5358260"/>
            <a:ext cx="527145" cy="5671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丁</a:t>
            </a:r>
            <a:endParaRPr lang="zh-CN" altLang="en-US" sz="26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6" name="形状3" title=""/>
          <p:cNvSpPr txBox="1"/>
          <p:nvPr/>
        </p:nvSpPr>
        <p:spPr>
          <a:xfrm>
            <a:off x="685600" y="5706428"/>
            <a:ext cx="6738537" cy="68739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正确的实验步骤：____________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文本5" title=""/>
          <p:cNvSpPr txBox="1"/>
          <p:nvPr/>
        </p:nvSpPr>
        <p:spPr>
          <a:xfrm>
            <a:off x="169211" y="2163832"/>
            <a:ext cx="540099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8" name="文本6" title=""/>
          <p:cNvSpPr txBox="1"/>
          <p:nvPr/>
        </p:nvSpPr>
        <p:spPr>
          <a:xfrm>
            <a:off x="3414547" y="2163166"/>
            <a:ext cx="516731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文本7" title=""/>
          <p:cNvSpPr txBox="1"/>
          <p:nvPr/>
        </p:nvSpPr>
        <p:spPr>
          <a:xfrm>
            <a:off x="6152798" y="2162966"/>
            <a:ext cx="540099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0" name="文本8" title=""/>
          <p:cNvSpPr txBox="1"/>
          <p:nvPr/>
        </p:nvSpPr>
        <p:spPr>
          <a:xfrm>
            <a:off x="9223191" y="3160338"/>
            <a:ext cx="540099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1" name="形状4" title=""/>
          <p:cNvSpPr txBox="1"/>
          <p:nvPr/>
        </p:nvSpPr>
        <p:spPr>
          <a:xfrm>
            <a:off x="147942" y="17030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2" name="组合6" title=""/>
          <p:cNvGrpSpPr/>
          <p:nvPr/>
        </p:nvGrpSpPr>
        <p:grpSpPr>
          <a:xfrm>
            <a:off x="414642" y="283736"/>
            <a:ext cx="4442051" cy="835019"/>
            <a:chExt cx="4442051" cy="835019"/>
          </a:xfrm>
        </p:grpSpPr>
        <p:sp>
          <p:nvSpPr>
            <p:cNvPr id="33" name="形状11"/>
            <p:cNvSpPr txBox="1"/>
            <p:nvPr/>
          </p:nvSpPr>
          <p:spPr>
            <a:xfrm>
              <a:off x="559908" y="0"/>
              <a:ext cx="3796189" cy="760847"/>
            </a:xfrm>
            <a:custGeom>
              <a:gdLst>
                <a:gd name="connsiteX0" fmla="*/ 0 w 3796189"/>
                <a:gd name="connsiteY0" fmla="*/ 760847 h 760847"/>
                <a:gd name="connsiteX1" fmla="*/ 3796189 w 3796189"/>
                <a:gd name="connsiteY1" fmla="*/ 760847 h 760847"/>
                <a:gd name="connsiteX2" fmla="*/ 0 w 3796189"/>
                <a:gd name="connsiteY2" fmla="*/ 760847 h 760847"/>
                <a:gd name="connsiteX0-1" fmla="*/ 0 w 3796189"/>
                <a:gd name="connsiteY0-2" fmla="*/ 0 h 760847"/>
                <a:gd name="connsiteX1-3" fmla="*/ 1377 w 3796189"/>
                <a:gd name="connsiteY1-4" fmla="*/ 0 h 760847"/>
                <a:gd name="connsiteX2-5" fmla="*/ 0 w 3796189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796188" h="760848">
                  <a:moveTo>
                    <a:pt x="0" y="760847"/>
                  </a:moveTo>
                  <a:lnTo>
                    <a:pt x="3796189" y="760847"/>
                  </a:lnTo>
                  <a:lnTo>
                    <a:pt x="0" y="760847"/>
                  </a:lnTo>
                  <a:close/>
                </a:path>
                <a:path w="3796188" h="760848">
                  <a:moveTo>
                    <a:pt x="0" y="0"/>
                  </a:moveTo>
                  <a:lnTo>
                    <a:pt x="1377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34" name="形状12"/>
            <p:cNvSpPr txBox="1"/>
            <p:nvPr/>
          </p:nvSpPr>
          <p:spPr>
            <a:xfrm>
              <a:off x="0" y="287846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35" name="形状13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36" name="形状14"/>
            <p:cNvSpPr txBox="1"/>
            <p:nvPr/>
          </p:nvSpPr>
          <p:spPr>
            <a:xfrm>
              <a:off x="557375" y="273901"/>
              <a:ext cx="388467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测量液体和固体的密度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形状15"/>
            <p:cNvSpPr txBox="1"/>
            <p:nvPr/>
          </p:nvSpPr>
          <p:spPr>
            <a:xfrm>
              <a:off x="0" y="286578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38" name="图片1" title=""/>
          <p:cNvPicPr>
            <a:picLocks noChangeAspect="1"/>
          </p:cNvPicPr>
          <p:nvPr/>
        </p:nvPicPr>
        <p:blipFill>
          <a:blip r:embed="rId9"/>
          <a:srcRect l="1252" r="1670"/>
          <a:stretch>
            <a:fillRect/>
          </a:stretch>
        </p:blipFill>
        <p:spPr>
          <a:xfrm>
            <a:off x="5166455" y="369789"/>
            <a:ext cx="1854870" cy="1456830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0" name="图片 59" title="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0892E-17 -6.944445E-07 L -0.2630999 -6.944445E-07 E" pathEditMode="relative" ptsTypes="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6.944445E-07 L -0.2477911 -6.944445E-07 E" pathEditMode="relative" ptsTypes="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881784E-17 -6.944445E-07 L -0.2179197 -6.944445E-07 E" pathEditMode="relative" ptsTypes="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9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36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1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3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36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2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36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3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36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4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0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36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5" name="硬币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22" grpId="0" animBg="1"/>
      <p:bldP spid="7" grpId="0" animBg="1"/>
      <p:bldP spid="23" grpId="0" animBg="1"/>
      <p:bldP spid="10" grpId="0" animBg="1"/>
      <p:bldP spid="24" grpId="0" animBg="1"/>
      <p:bldP spid="17" grpId="0" animBg="1"/>
      <p:bldP spid="25" grpId="0" animBg="1"/>
      <p:bldP spid="21" grpId="0" animBg="1"/>
      <p:bldP spid="4" grpId="1" animBg="1"/>
      <p:bldP spid="7" grpId="1" animBg="1"/>
      <p:bldP spid="10" grpId="1" animBg="1"/>
      <p:bldP spid="14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72" y="1991030"/>
            <a:ext cx="878081" cy="2861872"/>
          </a:xfrm>
          <a:custGeom>
            <a:gdLst>
              <a:gd name="connsiteX0" fmla="*/ 210739 w 878081"/>
              <a:gd name="connsiteY0" fmla="*/ 0 h 2861872"/>
              <a:gd name="connsiteX1" fmla="*/ 807835 w 878081"/>
              <a:gd name="connsiteY1" fmla="*/ 0 h 2861872"/>
              <a:gd name="connsiteX2" fmla="*/ 832931 w 878081"/>
              <a:gd name="connsiteY2" fmla="*/ 0 h 2861872"/>
              <a:gd name="connsiteX3" fmla="*/ 881218 w 878081"/>
              <a:gd name="connsiteY3" fmla="*/ 56858 h 2861872"/>
              <a:gd name="connsiteX4" fmla="*/ 856122 w 878081"/>
              <a:gd name="connsiteY4" fmla="*/ 127104 h 2861872"/>
              <a:gd name="connsiteX5" fmla="*/ 737588 w 878081"/>
              <a:gd name="connsiteY5" fmla="*/ 140493 h 2861872"/>
              <a:gd name="connsiteX6" fmla="*/ 737588 w 878081"/>
              <a:gd name="connsiteY6" fmla="*/ 2791626 h 2861872"/>
              <a:gd name="connsiteX7" fmla="*/ 737588 w 878081"/>
              <a:gd name="connsiteY7" fmla="*/ 2810256 h 2861872"/>
              <a:gd name="connsiteX8" fmla="*/ 703840 w 878081"/>
              <a:gd name="connsiteY8" fmla="*/ 2854471 h 2861872"/>
              <a:gd name="connsiteX9" fmla="*/ 70247 w 878081"/>
              <a:gd name="connsiteY9" fmla="*/ 2861872 h 2861872"/>
              <a:gd name="connsiteX10" fmla="*/ 31450 w 878081"/>
              <a:gd name="connsiteY10" fmla="*/ 2861872 h 2861872"/>
              <a:gd name="connsiteX11" fmla="*/ 0 w 878081"/>
              <a:gd name="connsiteY11" fmla="*/ 2752829 h 2861872"/>
              <a:gd name="connsiteX12" fmla="*/ 140493 w 878081"/>
              <a:gd name="connsiteY12" fmla="*/ 2721379 h 2861872"/>
              <a:gd name="connsiteX13" fmla="*/ 140493 w 878081"/>
              <a:gd name="connsiteY13" fmla="*/ 70246 h 2861872"/>
              <a:gd name="connsiteX14" fmla="*/ 140493 w 878081"/>
              <a:gd name="connsiteY14" fmla="*/ 31450 h 2861872"/>
              <a:gd name="connsiteX0-1" fmla="*/ 210739 w 878081"/>
              <a:gd name="connsiteY0-2" fmla="*/ 0 h 2861872"/>
              <a:gd name="connsiteX1-3" fmla="*/ 807835 w 878081"/>
              <a:gd name="connsiteY1-4" fmla="*/ 0 h 2861872"/>
              <a:gd name="connsiteX2-5" fmla="*/ 832931 w 878081"/>
              <a:gd name="connsiteY2-6" fmla="*/ 0 h 2861872"/>
              <a:gd name="connsiteX3-7" fmla="*/ 881218 w 878081"/>
              <a:gd name="connsiteY3-8" fmla="*/ 56858 h 2861872"/>
              <a:gd name="connsiteX4-9" fmla="*/ 856122 w 878081"/>
              <a:gd name="connsiteY4-10" fmla="*/ 127104 h 2861872"/>
              <a:gd name="connsiteX5-11" fmla="*/ 210739 w 878081"/>
              <a:gd name="connsiteY5-12" fmla="*/ 140493 h 2861872"/>
              <a:gd name="connsiteX6-13" fmla="*/ 235836 w 878081"/>
              <a:gd name="connsiteY6-14" fmla="*/ 140493 h 2861872"/>
              <a:gd name="connsiteX7-15" fmla="*/ 284123 w 878081"/>
              <a:gd name="connsiteY7-16" fmla="*/ 83635 h 2861872"/>
              <a:gd name="connsiteX8-17" fmla="*/ 259026 w 878081"/>
              <a:gd name="connsiteY8-18" fmla="*/ 13389 h 2861872"/>
              <a:gd name="connsiteX0-19" fmla="*/ 210739 w 878081"/>
              <a:gd name="connsiteY0-20" fmla="*/ 70246 h 2861872"/>
              <a:gd name="connsiteX1-21" fmla="*/ 280986 w 878081"/>
              <a:gd name="connsiteY1-22" fmla="*/ 70246 h 2861872"/>
              <a:gd name="connsiteX2-23" fmla="*/ 280986 w 878081"/>
              <a:gd name="connsiteY2-24" fmla="*/ 109043 h 2861872"/>
              <a:gd name="connsiteX3-25" fmla="*/ 191341 w 878081"/>
              <a:gd name="connsiteY3-26" fmla="*/ 140493 h 2861872"/>
              <a:gd name="connsiteX4-27" fmla="*/ 175616 w 878081"/>
              <a:gd name="connsiteY4-28" fmla="*/ 85972 h 2861872"/>
              <a:gd name="connsiteX0-29" fmla="*/ 70246 w 878081"/>
              <a:gd name="connsiteY0-30" fmla="*/ 2721379 h 2861872"/>
              <a:gd name="connsiteX1-31" fmla="*/ 140493 w 878081"/>
              <a:gd name="connsiteY1-32" fmla="*/ 2721379 h 2861872"/>
              <a:gd name="connsiteX2-33" fmla="*/ 140493 w 878081"/>
              <a:gd name="connsiteY2-34" fmla="*/ 2791626 h 2861872"/>
              <a:gd name="connsiteX3-35" fmla="*/ 140493 w 878081"/>
              <a:gd name="connsiteY3-36" fmla="*/ 2830421 h 2861872"/>
              <a:gd name="connsiteX4-37" fmla="*/ 31450 w 878081"/>
              <a:gd name="connsiteY4-38" fmla="*/ 2861872 h 2861872"/>
              <a:gd name="connsiteX5-39" fmla="*/ 0 w 878081"/>
              <a:gd name="connsiteY5-40" fmla="*/ 2752829 h 2861872"/>
              <a:gd name="connsiteX0-41" fmla="*/ 70246 w 878081"/>
              <a:gd name="connsiteY0-42" fmla="*/ 2721379 h 2861872"/>
              <a:gd name="connsiteX1-43" fmla="*/ 89645 w 878081"/>
              <a:gd name="connsiteY1-44" fmla="*/ 2721379 h 2861872"/>
              <a:gd name="connsiteX2-45" fmla="*/ 105370 w 878081"/>
              <a:gd name="connsiteY2-46" fmla="*/ 2775900 h 2861872"/>
              <a:gd name="connsiteX3-47" fmla="*/ 140493 w 878081"/>
              <a:gd name="connsiteY3-48" fmla="*/ 2791626 h 2861872"/>
              <a:gd name="connsiteX4-49" fmla="*/ 140493 w 878081"/>
              <a:gd name="connsiteY4-50" fmla="*/ 2830421 h 2861872"/>
              <a:gd name="connsiteX5-51" fmla="*/ 31450 w 878081"/>
              <a:gd name="connsiteY5-52" fmla="*/ 2861872 h 2861872"/>
              <a:gd name="connsiteX6-53" fmla="*/ 0 w 878081"/>
              <a:gd name="connsiteY6-54" fmla="*/ 2752829 h 286187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28618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2791626"/>
                </a:lnTo>
                <a:cubicBezTo>
                  <a:pt x="737588" y="2810256"/>
                  <a:pt x="730187" y="2828124"/>
                  <a:pt x="717014" y="2841298"/>
                </a:cubicBezTo>
                <a:cubicBezTo>
                  <a:pt x="703840" y="2854471"/>
                  <a:pt x="685972" y="2861872"/>
                  <a:pt x="667342" y="2861872"/>
                </a:cubicBezTo>
                <a:lnTo>
                  <a:pt x="70247" y="2861872"/>
                </a:lnTo>
                <a:cubicBezTo>
                  <a:pt x="31450" y="2861872"/>
                  <a:pt x="0" y="2830422"/>
                  <a:pt x="0" y="2791626"/>
                </a:cubicBezTo>
                <a:cubicBezTo>
                  <a:pt x="0" y="2752829"/>
                  <a:pt x="31450" y="2721379"/>
                  <a:pt x="70247" y="2721379"/>
                </a:cubicBezTo>
                <a:lnTo>
                  <a:pt x="140493" y="2721379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28618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2861872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2861872">
                <a:moveTo>
                  <a:pt x="70246" y="2721379"/>
                </a:moveTo>
                <a:lnTo>
                  <a:pt x="140493" y="2721379"/>
                </a:lnTo>
                <a:lnTo>
                  <a:pt x="140493" y="2791626"/>
                </a:lnTo>
                <a:cubicBezTo>
                  <a:pt x="140493" y="2830421"/>
                  <a:pt x="109042" y="2861872"/>
                  <a:pt x="70246" y="2861872"/>
                </a:cubicBezTo>
                <a:cubicBezTo>
                  <a:pt x="31450" y="2861872"/>
                  <a:pt x="0" y="2830421"/>
                  <a:pt x="0" y="2791625"/>
                </a:cubicBezTo>
                <a:cubicBezTo>
                  <a:pt x="0" y="2752829"/>
                  <a:pt x="31450" y="2721379"/>
                  <a:pt x="70246" y="2721379"/>
                </a:cubicBezTo>
                <a:close/>
              </a:path>
              <a:path w="878081" h="2861872">
                <a:moveTo>
                  <a:pt x="70246" y="2721379"/>
                </a:moveTo>
                <a:cubicBezTo>
                  <a:pt x="89645" y="2721379"/>
                  <a:pt x="105370" y="2737104"/>
                  <a:pt x="105370" y="2756502"/>
                </a:cubicBezTo>
                <a:cubicBezTo>
                  <a:pt x="105370" y="2775900"/>
                  <a:pt x="89645" y="2791626"/>
                  <a:pt x="70246" y="2791626"/>
                </a:cubicBezTo>
                <a:lnTo>
                  <a:pt x="140493" y="2791626"/>
                </a:lnTo>
                <a:cubicBezTo>
                  <a:pt x="140493" y="2830421"/>
                  <a:pt x="109042" y="2861872"/>
                  <a:pt x="70246" y="2861872"/>
                </a:cubicBezTo>
                <a:cubicBezTo>
                  <a:pt x="31450" y="2861872"/>
                  <a:pt x="0" y="2830421"/>
                  <a:pt x="0" y="2791625"/>
                </a:cubicBezTo>
                <a:cubicBezTo>
                  <a:pt x="0" y="2752829"/>
                  <a:pt x="31450" y="2721379"/>
                  <a:pt x="70246" y="272137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量筒的使用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3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5844" y="768334"/>
            <a:ext cx="9433579" cy="530638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82" y="2551214"/>
            <a:ext cx="878081" cy="1756972"/>
          </a:xfrm>
          <a:custGeom>
            <a:gdLst>
              <a:gd name="connsiteX0" fmla="*/ 210739 w 878081"/>
              <a:gd name="connsiteY0" fmla="*/ 0 h 1756972"/>
              <a:gd name="connsiteX1" fmla="*/ 807835 w 878081"/>
              <a:gd name="connsiteY1" fmla="*/ 0 h 1756972"/>
              <a:gd name="connsiteX2" fmla="*/ 832931 w 878081"/>
              <a:gd name="connsiteY2" fmla="*/ 0 h 1756972"/>
              <a:gd name="connsiteX3" fmla="*/ 881218 w 878081"/>
              <a:gd name="connsiteY3" fmla="*/ 56858 h 1756972"/>
              <a:gd name="connsiteX4" fmla="*/ 856122 w 878081"/>
              <a:gd name="connsiteY4" fmla="*/ 127104 h 1756972"/>
              <a:gd name="connsiteX5" fmla="*/ 737588 w 878081"/>
              <a:gd name="connsiteY5" fmla="*/ 140493 h 1756972"/>
              <a:gd name="connsiteX6" fmla="*/ 737588 w 878081"/>
              <a:gd name="connsiteY6" fmla="*/ 1686726 h 1756972"/>
              <a:gd name="connsiteX7" fmla="*/ 737588 w 878081"/>
              <a:gd name="connsiteY7" fmla="*/ 1725521 h 1756972"/>
              <a:gd name="connsiteX8" fmla="*/ 70246 w 878081"/>
              <a:gd name="connsiteY8" fmla="*/ 1756972 h 1756972"/>
              <a:gd name="connsiteX9" fmla="*/ 31450 w 878081"/>
              <a:gd name="connsiteY9" fmla="*/ 1756972 h 1756972"/>
              <a:gd name="connsiteX10" fmla="*/ 0 w 878081"/>
              <a:gd name="connsiteY10" fmla="*/ 1647929 h 1756972"/>
              <a:gd name="connsiteX11" fmla="*/ 140493 w 878081"/>
              <a:gd name="connsiteY11" fmla="*/ 1616479 h 1756972"/>
              <a:gd name="connsiteX12" fmla="*/ 140493 w 878081"/>
              <a:gd name="connsiteY12" fmla="*/ 70247 h 1756972"/>
              <a:gd name="connsiteX13" fmla="*/ 140493 w 878081"/>
              <a:gd name="connsiteY13" fmla="*/ 31450 h 1756972"/>
              <a:gd name="connsiteX0-1" fmla="*/ 210739 w 878081"/>
              <a:gd name="connsiteY0-2" fmla="*/ 0 h 1756972"/>
              <a:gd name="connsiteX1-3" fmla="*/ 807835 w 878081"/>
              <a:gd name="connsiteY1-4" fmla="*/ 0 h 1756972"/>
              <a:gd name="connsiteX2-5" fmla="*/ 832931 w 878081"/>
              <a:gd name="connsiteY2-6" fmla="*/ 0 h 1756972"/>
              <a:gd name="connsiteX3-7" fmla="*/ 881218 w 878081"/>
              <a:gd name="connsiteY3-8" fmla="*/ 56858 h 1756972"/>
              <a:gd name="connsiteX4-9" fmla="*/ 856122 w 878081"/>
              <a:gd name="connsiteY4-10" fmla="*/ 127104 h 1756972"/>
              <a:gd name="connsiteX5-11" fmla="*/ 210739 w 878081"/>
              <a:gd name="connsiteY5-12" fmla="*/ 140493 h 1756972"/>
              <a:gd name="connsiteX6-13" fmla="*/ 235836 w 878081"/>
              <a:gd name="connsiteY6-14" fmla="*/ 140493 h 1756972"/>
              <a:gd name="connsiteX7-15" fmla="*/ 284123 w 878081"/>
              <a:gd name="connsiteY7-16" fmla="*/ 83635 h 1756972"/>
              <a:gd name="connsiteX8-17" fmla="*/ 259026 w 878081"/>
              <a:gd name="connsiteY8-18" fmla="*/ 13389 h 1756972"/>
              <a:gd name="connsiteX0-19" fmla="*/ 210739 w 878081"/>
              <a:gd name="connsiteY0-20" fmla="*/ 70246 h 1756972"/>
              <a:gd name="connsiteX1-21" fmla="*/ 280986 w 878081"/>
              <a:gd name="connsiteY1-22" fmla="*/ 70246 h 1756972"/>
              <a:gd name="connsiteX2-23" fmla="*/ 280986 w 878081"/>
              <a:gd name="connsiteY2-24" fmla="*/ 109043 h 1756972"/>
              <a:gd name="connsiteX3-25" fmla="*/ 191341 w 878081"/>
              <a:gd name="connsiteY3-26" fmla="*/ 140493 h 1756972"/>
              <a:gd name="connsiteX4-27" fmla="*/ 175616 w 878081"/>
              <a:gd name="connsiteY4-28" fmla="*/ 85972 h 1756972"/>
              <a:gd name="connsiteX0-29" fmla="*/ 70246 w 878081"/>
              <a:gd name="connsiteY0-30" fmla="*/ 1616479 h 1756972"/>
              <a:gd name="connsiteX1-31" fmla="*/ 140493 w 878081"/>
              <a:gd name="connsiteY1-32" fmla="*/ 1616479 h 1756972"/>
              <a:gd name="connsiteX2-33" fmla="*/ 140493 w 878081"/>
              <a:gd name="connsiteY2-34" fmla="*/ 1686726 h 1756972"/>
              <a:gd name="connsiteX3-35" fmla="*/ 140493 w 878081"/>
              <a:gd name="connsiteY3-36" fmla="*/ 1725522 h 1756972"/>
              <a:gd name="connsiteX4-37" fmla="*/ 31450 w 878081"/>
              <a:gd name="connsiteY4-38" fmla="*/ 1756972 h 1756972"/>
              <a:gd name="connsiteX5-39" fmla="*/ 0 w 878081"/>
              <a:gd name="connsiteY5-40" fmla="*/ 1647929 h 1756972"/>
              <a:gd name="connsiteX0-41" fmla="*/ 70246 w 878081"/>
              <a:gd name="connsiteY0-42" fmla="*/ 1616479 h 1756972"/>
              <a:gd name="connsiteX1-43" fmla="*/ 89645 w 878081"/>
              <a:gd name="connsiteY1-44" fmla="*/ 1616479 h 1756972"/>
              <a:gd name="connsiteX2-45" fmla="*/ 105370 w 878081"/>
              <a:gd name="connsiteY2-46" fmla="*/ 1671000 h 1756972"/>
              <a:gd name="connsiteX3-47" fmla="*/ 140493 w 878081"/>
              <a:gd name="connsiteY3-48" fmla="*/ 1686726 h 1756972"/>
              <a:gd name="connsiteX4-49" fmla="*/ 140493 w 878081"/>
              <a:gd name="connsiteY4-50" fmla="*/ 1725522 h 1756972"/>
              <a:gd name="connsiteX5-51" fmla="*/ 31450 w 878081"/>
              <a:gd name="connsiteY5-52" fmla="*/ 1756972 h 1756972"/>
              <a:gd name="connsiteX6-53" fmla="*/ 0 w 878081"/>
              <a:gd name="connsiteY6-54" fmla="*/ 1647929 h 175697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1756971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1686726"/>
                </a:lnTo>
                <a:cubicBezTo>
                  <a:pt x="737588" y="1725521"/>
                  <a:pt x="706138" y="1756972"/>
                  <a:pt x="667342" y="1756972"/>
                </a:cubicBezTo>
                <a:lnTo>
                  <a:pt x="70246" y="1756972"/>
                </a:lnTo>
                <a:cubicBezTo>
                  <a:pt x="31450" y="1756972"/>
                  <a:pt x="0" y="1725522"/>
                  <a:pt x="0" y="1686726"/>
                </a:cubicBezTo>
                <a:cubicBezTo>
                  <a:pt x="0" y="1647929"/>
                  <a:pt x="31450" y="1616479"/>
                  <a:pt x="70246" y="1616479"/>
                </a:cubicBezTo>
                <a:lnTo>
                  <a:pt x="140493" y="1616479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1756971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1756971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1756971">
                <a:moveTo>
                  <a:pt x="70246" y="1616479"/>
                </a:moveTo>
                <a:lnTo>
                  <a:pt x="140493" y="1616479"/>
                </a:lnTo>
                <a:lnTo>
                  <a:pt x="140493" y="1686726"/>
                </a:lnTo>
                <a:cubicBezTo>
                  <a:pt x="140493" y="1725522"/>
                  <a:pt x="109042" y="1756972"/>
                  <a:pt x="70246" y="1756972"/>
                </a:cubicBezTo>
                <a:cubicBezTo>
                  <a:pt x="31450" y="1756972"/>
                  <a:pt x="0" y="1725521"/>
                  <a:pt x="0" y="1686725"/>
                </a:cubicBezTo>
                <a:cubicBezTo>
                  <a:pt x="0" y="1647929"/>
                  <a:pt x="31450" y="1616479"/>
                  <a:pt x="70246" y="1616479"/>
                </a:cubicBezTo>
                <a:close/>
              </a:path>
              <a:path w="878081" h="1756971">
                <a:moveTo>
                  <a:pt x="70246" y="1616479"/>
                </a:moveTo>
                <a:cubicBezTo>
                  <a:pt x="89645" y="1616479"/>
                  <a:pt x="105370" y="1632204"/>
                  <a:pt x="105370" y="1651602"/>
                </a:cubicBezTo>
                <a:cubicBezTo>
                  <a:pt x="105370" y="1671000"/>
                  <a:pt x="89645" y="1686726"/>
                  <a:pt x="70246" y="1686726"/>
                </a:cubicBezTo>
                <a:lnTo>
                  <a:pt x="140493" y="1686726"/>
                </a:lnTo>
                <a:cubicBezTo>
                  <a:pt x="140493" y="1725522"/>
                  <a:pt x="109042" y="1756972"/>
                  <a:pt x="70246" y="1756972"/>
                </a:cubicBezTo>
                <a:cubicBezTo>
                  <a:pt x="31450" y="1756972"/>
                  <a:pt x="0" y="1725521"/>
                  <a:pt x="0" y="1686725"/>
                </a:cubicBezTo>
                <a:cubicBezTo>
                  <a:pt x="0" y="1647929"/>
                  <a:pt x="31450" y="1616479"/>
                  <a:pt x="70246" y="161647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排水法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6" name="视频2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19110" y="790994"/>
            <a:ext cx="9440323" cy="53101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796" y="1741703"/>
            <a:ext cx="878081" cy="3376222"/>
          </a:xfrm>
          <a:custGeom>
            <a:gdLst>
              <a:gd name="connsiteX0" fmla="*/ 210739 w 878081"/>
              <a:gd name="connsiteY0" fmla="*/ 0 h 3376222"/>
              <a:gd name="connsiteX1" fmla="*/ 807835 w 878081"/>
              <a:gd name="connsiteY1" fmla="*/ 0 h 3376222"/>
              <a:gd name="connsiteX2" fmla="*/ 832931 w 878081"/>
              <a:gd name="connsiteY2" fmla="*/ 0 h 3376222"/>
              <a:gd name="connsiteX3" fmla="*/ 881218 w 878081"/>
              <a:gd name="connsiteY3" fmla="*/ 56858 h 3376222"/>
              <a:gd name="connsiteX4" fmla="*/ 856122 w 878081"/>
              <a:gd name="connsiteY4" fmla="*/ 127104 h 3376222"/>
              <a:gd name="connsiteX5" fmla="*/ 737588 w 878081"/>
              <a:gd name="connsiteY5" fmla="*/ 140493 h 3376222"/>
              <a:gd name="connsiteX6" fmla="*/ 737588 w 878081"/>
              <a:gd name="connsiteY6" fmla="*/ 3305976 h 3376222"/>
              <a:gd name="connsiteX7" fmla="*/ 737588 w 878081"/>
              <a:gd name="connsiteY7" fmla="*/ 3324606 h 3376222"/>
              <a:gd name="connsiteX8" fmla="*/ 703840 w 878081"/>
              <a:gd name="connsiteY8" fmla="*/ 3368821 h 3376222"/>
              <a:gd name="connsiteX9" fmla="*/ 70246 w 878081"/>
              <a:gd name="connsiteY9" fmla="*/ 3376222 h 3376222"/>
              <a:gd name="connsiteX10" fmla="*/ 31450 w 878081"/>
              <a:gd name="connsiteY10" fmla="*/ 3376222 h 3376222"/>
              <a:gd name="connsiteX11" fmla="*/ 0 w 878081"/>
              <a:gd name="connsiteY11" fmla="*/ 3267179 h 3376222"/>
              <a:gd name="connsiteX12" fmla="*/ 140493 w 878081"/>
              <a:gd name="connsiteY12" fmla="*/ 3235729 h 3376222"/>
              <a:gd name="connsiteX13" fmla="*/ 140493 w 878081"/>
              <a:gd name="connsiteY13" fmla="*/ 70246 h 3376222"/>
              <a:gd name="connsiteX14" fmla="*/ 140493 w 878081"/>
              <a:gd name="connsiteY14" fmla="*/ 31450 h 3376222"/>
              <a:gd name="connsiteX0-1" fmla="*/ 210739 w 878081"/>
              <a:gd name="connsiteY0-2" fmla="*/ 0 h 3376222"/>
              <a:gd name="connsiteX1-3" fmla="*/ 807835 w 878081"/>
              <a:gd name="connsiteY1-4" fmla="*/ 0 h 3376222"/>
              <a:gd name="connsiteX2-5" fmla="*/ 832931 w 878081"/>
              <a:gd name="connsiteY2-6" fmla="*/ 0 h 3376222"/>
              <a:gd name="connsiteX3-7" fmla="*/ 881218 w 878081"/>
              <a:gd name="connsiteY3-8" fmla="*/ 56858 h 3376222"/>
              <a:gd name="connsiteX4-9" fmla="*/ 856122 w 878081"/>
              <a:gd name="connsiteY4-10" fmla="*/ 127104 h 3376222"/>
              <a:gd name="connsiteX5-11" fmla="*/ 210739 w 878081"/>
              <a:gd name="connsiteY5-12" fmla="*/ 140493 h 3376222"/>
              <a:gd name="connsiteX6-13" fmla="*/ 235836 w 878081"/>
              <a:gd name="connsiteY6-14" fmla="*/ 140493 h 3376222"/>
              <a:gd name="connsiteX7-15" fmla="*/ 284123 w 878081"/>
              <a:gd name="connsiteY7-16" fmla="*/ 83635 h 3376222"/>
              <a:gd name="connsiteX8-17" fmla="*/ 259026 w 878081"/>
              <a:gd name="connsiteY8-18" fmla="*/ 13389 h 3376222"/>
              <a:gd name="connsiteX0-19" fmla="*/ 210739 w 878081"/>
              <a:gd name="connsiteY0-20" fmla="*/ 70246 h 3376222"/>
              <a:gd name="connsiteX1-21" fmla="*/ 280986 w 878081"/>
              <a:gd name="connsiteY1-22" fmla="*/ 70246 h 3376222"/>
              <a:gd name="connsiteX2-23" fmla="*/ 280986 w 878081"/>
              <a:gd name="connsiteY2-24" fmla="*/ 109043 h 3376222"/>
              <a:gd name="connsiteX3-25" fmla="*/ 191341 w 878081"/>
              <a:gd name="connsiteY3-26" fmla="*/ 140493 h 3376222"/>
              <a:gd name="connsiteX4-27" fmla="*/ 175616 w 878081"/>
              <a:gd name="connsiteY4-28" fmla="*/ 85972 h 3376222"/>
              <a:gd name="connsiteX0-29" fmla="*/ 70246 w 878081"/>
              <a:gd name="connsiteY0-30" fmla="*/ 3235729 h 3376222"/>
              <a:gd name="connsiteX1-31" fmla="*/ 140493 w 878081"/>
              <a:gd name="connsiteY1-32" fmla="*/ 3235729 h 3376222"/>
              <a:gd name="connsiteX2-33" fmla="*/ 140493 w 878081"/>
              <a:gd name="connsiteY2-34" fmla="*/ 3305976 h 3376222"/>
              <a:gd name="connsiteX3-35" fmla="*/ 140493 w 878081"/>
              <a:gd name="connsiteY3-36" fmla="*/ 3344771 h 3376222"/>
              <a:gd name="connsiteX4-37" fmla="*/ 31450 w 878081"/>
              <a:gd name="connsiteY4-38" fmla="*/ 3376222 h 3376222"/>
              <a:gd name="connsiteX5-39" fmla="*/ 0 w 878081"/>
              <a:gd name="connsiteY5-40" fmla="*/ 3267179 h 3376222"/>
              <a:gd name="connsiteX0-41" fmla="*/ 70246 w 878081"/>
              <a:gd name="connsiteY0-42" fmla="*/ 3235729 h 3376222"/>
              <a:gd name="connsiteX1-43" fmla="*/ 89645 w 878081"/>
              <a:gd name="connsiteY1-44" fmla="*/ 3235729 h 3376222"/>
              <a:gd name="connsiteX2-45" fmla="*/ 105370 w 878081"/>
              <a:gd name="connsiteY2-46" fmla="*/ 3290250 h 3376222"/>
              <a:gd name="connsiteX3-47" fmla="*/ 140493 w 878081"/>
              <a:gd name="connsiteY3-48" fmla="*/ 3305976 h 3376222"/>
              <a:gd name="connsiteX4-49" fmla="*/ 140493 w 878081"/>
              <a:gd name="connsiteY4-50" fmla="*/ 3344771 h 3376222"/>
              <a:gd name="connsiteX5-51" fmla="*/ 31450 w 878081"/>
              <a:gd name="connsiteY5-52" fmla="*/ 3376222 h 3376222"/>
              <a:gd name="connsiteX6-53" fmla="*/ 0 w 878081"/>
              <a:gd name="connsiteY6-54" fmla="*/ 3267179 h 337622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337622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3305976"/>
                </a:lnTo>
                <a:cubicBezTo>
                  <a:pt x="737588" y="3324606"/>
                  <a:pt x="730187" y="3342474"/>
                  <a:pt x="717014" y="3355648"/>
                </a:cubicBezTo>
                <a:cubicBezTo>
                  <a:pt x="703840" y="3368821"/>
                  <a:pt x="685972" y="3376222"/>
                  <a:pt x="667342" y="3376222"/>
                </a:cubicBezTo>
                <a:lnTo>
                  <a:pt x="70246" y="3376222"/>
                </a:lnTo>
                <a:cubicBezTo>
                  <a:pt x="31450" y="3376222"/>
                  <a:pt x="0" y="3344772"/>
                  <a:pt x="0" y="3305976"/>
                </a:cubicBezTo>
                <a:cubicBezTo>
                  <a:pt x="0" y="3267179"/>
                  <a:pt x="31450" y="3235729"/>
                  <a:pt x="70246" y="3235729"/>
                </a:cubicBezTo>
                <a:lnTo>
                  <a:pt x="140493" y="3235729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337622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3376222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3376222">
                <a:moveTo>
                  <a:pt x="70246" y="3235729"/>
                </a:moveTo>
                <a:lnTo>
                  <a:pt x="140493" y="3235729"/>
                </a:lnTo>
                <a:lnTo>
                  <a:pt x="140493" y="3305976"/>
                </a:lnTo>
                <a:cubicBezTo>
                  <a:pt x="140493" y="3344771"/>
                  <a:pt x="109042" y="3376222"/>
                  <a:pt x="70246" y="3376222"/>
                </a:cubicBezTo>
                <a:cubicBezTo>
                  <a:pt x="31450" y="3376222"/>
                  <a:pt x="0" y="3344771"/>
                  <a:pt x="0" y="3305975"/>
                </a:cubicBezTo>
                <a:cubicBezTo>
                  <a:pt x="0" y="3267179"/>
                  <a:pt x="31450" y="3235729"/>
                  <a:pt x="70246" y="3235729"/>
                </a:cubicBezTo>
                <a:close/>
              </a:path>
              <a:path w="878081" h="3376222">
                <a:moveTo>
                  <a:pt x="70246" y="3235729"/>
                </a:moveTo>
                <a:cubicBezTo>
                  <a:pt x="89645" y="3235729"/>
                  <a:pt x="105370" y="3251454"/>
                  <a:pt x="105370" y="3270852"/>
                </a:cubicBezTo>
                <a:cubicBezTo>
                  <a:pt x="105370" y="3290250"/>
                  <a:pt x="89645" y="3305976"/>
                  <a:pt x="70246" y="3305976"/>
                </a:cubicBezTo>
                <a:lnTo>
                  <a:pt x="140493" y="3305976"/>
                </a:lnTo>
                <a:cubicBezTo>
                  <a:pt x="140493" y="3344771"/>
                  <a:pt x="109042" y="3376222"/>
                  <a:pt x="70246" y="3376222"/>
                </a:cubicBezTo>
                <a:cubicBezTo>
                  <a:pt x="31450" y="3376222"/>
                  <a:pt x="0" y="3344771"/>
                  <a:pt x="0" y="3305975"/>
                </a:cubicBezTo>
                <a:cubicBezTo>
                  <a:pt x="0" y="3267179"/>
                  <a:pt x="31450" y="3235729"/>
                  <a:pt x="70246" y="323572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测量固体的密度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6" name="视频2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9121" y="789203"/>
            <a:ext cx="9431464" cy="53051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1" title=""/>
          <p:cNvSpPr txBox="1"/>
          <p:nvPr/>
        </p:nvSpPr>
        <p:spPr>
          <a:xfrm>
            <a:off x="224342" y="135826"/>
            <a:ext cx="5780484" cy="490679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小明测量土豆块的密度，他先用调节好的天平测量土豆块的质量，当天平平衡时，放在右盘中的砝码和游码在标尺上的位置如图甲所示，则土豆块的质量为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g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。他用量筒测量土豆块的体积，如图乙所示，则该土豆块的体积为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cm</a:t>
            </a: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,其密度为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kg/m</a:t>
            </a: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。将土豆块切成大小不等的两块，则大块土豆的密度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(选填“大于”“小于”或“等于”)小块土豆的密度。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rcRect l="55950" t="21580" r="13578" b="67954"/>
          <a:stretch>
            <a:fillRect/>
          </a:stretch>
        </p:blipFill>
        <p:spPr>
          <a:xfrm>
            <a:off x="6234436" y="644347"/>
            <a:ext cx="5627922" cy="2683278"/>
          </a:xfrm>
          <a:prstGeom prst="rect">
            <a:avLst/>
          </a:prstGeom>
        </p:spPr>
      </p:pic>
      <p:pic>
        <p:nvPicPr>
          <p:cNvPr id="26" name="图片 25" title="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2685" y="6058535"/>
            <a:ext cx="61595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6157827" y="2988364"/>
            <a:ext cx="5780484" cy="35280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(3)小芳根据实验中的测量数据得出盐水的密度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(4)小芳的实验会带来很大的误差，你认为测量结果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(选填“偏大”或“偏小”)。另一个同学很快想到：不需要增加器材，也不需要增加额外的步骤，只要将小芳主要实验步骤的顺序稍加调整，就会大大减小误差。这个同学调整后的主要实验步骤顺序是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(填字母)。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265986" y="243509"/>
            <a:ext cx="5780484" cy="583199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在做“测量盐水密度”的实验中，小芳第一个完成了实验。请完成下列问题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(1)将天平放在水平台上，把游码放在标尺左端的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处，发现指针指在分度盘的右侧，要使横梁平衡，应将平衡螺母向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(选填“左”或“右”)调。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(2)她的主要实验步骤如下：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A.用调好的天平称量出空烧杯的质量为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10g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B.在烧杯中倒入适量的盐水，用天平称出盐水和烧杯的总质量，当天平平衡时，右盘中砝码的质量及游码的位置如图甲所示，则盐水质量为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g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;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C.将烧杯中的盐水倒入量筒中，当量筒内液面静止时，如图乙所示，则盐水的体积为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cm³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9" name="图片1" title=""/>
          <p:cNvPicPr>
            <a:picLocks noChangeAspect="1"/>
          </p:cNvPicPr>
          <p:nvPr/>
        </p:nvPicPr>
        <p:blipFill>
          <a:blip r:embed="rId2"/>
          <a:srcRect l="17014" t="54599" r="56482" b="34640"/>
          <a:stretch>
            <a:fillRect/>
          </a:stretch>
        </p:blipFill>
        <p:spPr>
          <a:xfrm>
            <a:off x="6623628" y="358626"/>
            <a:ext cx="4562170" cy="2571988"/>
          </a:xfrm>
          <a:prstGeom prst="rect">
            <a:avLst/>
          </a:prstGeom>
        </p:spPr>
      </p:pic>
      <p:pic>
        <p:nvPicPr>
          <p:cNvPr id="33" name="图片 32" title="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形状5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65709" y="154315"/>
            <a:ext cx="5830729" cy="570932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小强用天平和量筒测量土豆的密度，由于土豆太大，不能放入量筒中，他将土豆切下来一小块进行实验。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(1)将天平放在水平台面上，游码归零后，发现指针指示的位置如图甲所示，将平衡螺母向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端移动，使横梁水平平衡。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(2)将土豆放在天平的左盘，当右盘中砝码的质量和游码在标尺上的位置如图乙所示时，横梁再次水平平衡，土豆的质量为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g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(3)用量筒测出土豆的体积为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40cm³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(4)该土豆的密度为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g/cm³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1" title=""/>
          <p:cNvPicPr>
            <a:picLocks noChangeAspect="1"/>
          </p:cNvPicPr>
          <p:nvPr/>
        </p:nvPicPr>
        <p:blipFill>
          <a:blip r:embed="rId2"/>
          <a:srcRect l="58773" t="63797" r="15623" b="26739"/>
          <a:stretch>
            <a:fillRect/>
          </a:stretch>
        </p:blipFill>
        <p:spPr>
          <a:xfrm>
            <a:off x="6515910" y="688829"/>
            <a:ext cx="4781979" cy="245467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265928" y="139379"/>
            <a:ext cx="5780484" cy="342522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化学创新实验小组的同学，在老师的带领下配制了可用于消毒的次氯酸钠溶液。小明对该溶液的密度很感兴趣，他利用托盘天平、量筒和烧杯对其进行测量，如图所示。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(1)将托盘天平放在水平桌面上，游码放到标尺左端的零刻度线处，此时指针位置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6168647" y="362598"/>
            <a:ext cx="5780484" cy="619168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如图甲所示，则应向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(选填“左”或“右”)调节平衡螺母使横梁平衡。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(2)在烧杯中倒入适量的次氯酸钠溶液，用调节好的天平测得溶液和烧杯的总质量m₁，如图乙所示，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再把烧杯中部分溶液倒入量筒中，如图丙所示，读出量筒中溶液的体积V。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(3)测出烧杯和剩余溶液的总质量m₂为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94.2g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,则该溶液的密度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kg/m</a:t>
            </a: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(4)在“天宫课堂”中，航天员王亚平为大家直播演示了很多有趣的实验，如果请航天员在天宫做此实验，她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(选填“能”或“不能”)成功完成。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1" title=""/>
          <p:cNvPicPr>
            <a:picLocks noChangeAspect="1"/>
          </p:cNvPicPr>
          <p:nvPr/>
        </p:nvPicPr>
        <p:blipFill>
          <a:blip r:embed="rId2"/>
          <a:srcRect l="52801" t="42010" r="16932" b="46698"/>
          <a:stretch>
            <a:fillRect/>
          </a:stretch>
        </p:blipFill>
        <p:spPr>
          <a:xfrm>
            <a:off x="414652" y="3563931"/>
            <a:ext cx="5209870" cy="269898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resentationFormat>宽屏</PresentationFormat>
  <Paragraphs>120</Paragraphs>
  <Slides>14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等线 Light</vt:lpstr>
      <vt:lpstr>等线</vt:lpstr>
      <vt:lpstr>楷体</vt:lpstr>
      <vt:lpstr>宋体</vt:lpstr>
      <vt:lpstr>微软雅黑</vt:lpstr>
      <vt:lpstr>Times New Roman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2025-06-29T09:16:00Z</dcterms:created>
  <dcterms:modified xsi:type="dcterms:W3CDTF">2025-06-30T08:06:43Z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pplicationName">
    <vt:lpwstr>EasiNote5</vt:lpwstr>
  </property>
  <property fmtid="{D5CDD505-2E9C-101B-9397-08002B2CF9AE}" pid="3" name="ApplicationVersion">
    <vt:lpwstr>5.2.4.8933</vt:lpwstr>
  </property>
  <property fmtid="{D5CDD505-2E9C-101B-9397-08002B2CF9AE}" pid="4" name="EasiNoteAuthor">
    <vt:lpwstr>bd3f1691b77640718202ded2e3c70d82</vt:lpwstr>
  </property>
  <property fmtid="{D5CDD505-2E9C-101B-9397-08002B2CF9AE}" pid="5" name="EasiNoteCoursewareInfo">
    <vt:lpwstr>6d36883b-f091-4495-bcea-6f5af8a4c83f:238</vt:lpwstr>
  </property>
  <property fmtid="{D5CDD505-2E9C-101B-9397-08002B2CF9AE}" pid="6" name="EasiNoteDocumentName">
    <vt:lpwstr>6.3 测量液体和固体的密度</vt:lpwstr>
  </property>
  <property fmtid="{D5CDD505-2E9C-101B-9397-08002B2CF9AE}" pid="7" name="EasiNoteUpstreamCoursewareInfo_0">
    <vt:lpwstr>6d36883b-f091-4495-bcea-6f5af8a4c83f</vt:lpwstr>
  </property>
  <property fmtid="{D5CDD505-2E9C-101B-9397-08002B2CF9AE}" pid="8" name="ICV">
    <vt:lpwstr>1109685D8D394FA595077B4D28BB639C_12</vt:lpwstr>
  </property>
  <property fmtid="{D5CDD505-2E9C-101B-9397-08002B2CF9AE}" pid="9" name="KSOProductBuildVer">
    <vt:lpwstr>2052-12.1.0.21541</vt:lpwstr>
  </property>
</Properties>
</file>