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8.tiff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slide" Target="slide5.xml"/><Relationship Id="rId7" Type="http://schemas.openxmlformats.org/officeDocument/2006/relationships/slide" Target="slide3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slide" Target="slide19.xml"/><Relationship Id="rId3" Type="http://schemas.openxmlformats.org/officeDocument/2006/relationships/image" Target="../media/image1.png"/><Relationship Id="rId2" Type="http://schemas.openxmlformats.org/officeDocument/2006/relationships/tags" Target="../tags/tag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8.xml"/><Relationship Id="rId12" Type="http://schemas.openxmlformats.org/officeDocument/2006/relationships/slide" Target="slide8.xml"/><Relationship Id="rId11" Type="http://schemas.openxmlformats.org/officeDocument/2006/relationships/slide" Target="slide11.xml"/><Relationship Id="rId10" Type="http://schemas.openxmlformats.org/officeDocument/2006/relationships/tags" Target="../tags/tag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8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NULL" TargetMode="Externa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808163" y="2131695"/>
            <a:ext cx="8081645" cy="1368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第八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力 运动和力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45093" y="3500120"/>
            <a:ext cx="6902450" cy="946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二力平衡与受力分析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1289368" y="2555240"/>
            <a:ext cx="65976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3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(2019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云南省卷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请在图中画出细线悬挂的小球摆动到图示位置时受到的力的示意图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不考虑空气阻力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" name="图片 -21474825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69643" y="2000250"/>
            <a:ext cx="1901825" cy="2407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8713465" y="5370314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8833803" y="2902585"/>
            <a:ext cx="584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8853488" y="4112260"/>
            <a:ext cx="24765" cy="1101725"/>
          </a:xfrm>
          <a:custGeom>
            <a:avLst/>
            <a:gdLst>
              <a:gd name="connisteX0" fmla="*/ 0 w 24765"/>
              <a:gd name="connsiteY0" fmla="*/ 0 h 1101725"/>
              <a:gd name="connisteX1" fmla="*/ 24765 w 24765"/>
              <a:gd name="connsiteY1" fmla="*/ 1101725 h 11017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4765" h="1101725">
                <a:moveTo>
                  <a:pt x="0" y="0"/>
                </a:moveTo>
                <a:lnTo>
                  <a:pt x="24765" y="1101725"/>
                </a:lnTo>
              </a:path>
            </a:pathLst>
          </a:custGeom>
          <a:noFill/>
          <a:ln w="254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270558" y="4928235"/>
            <a:ext cx="299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任意多边形 6"/>
          <p:cNvSpPr/>
          <p:nvPr/>
        </p:nvSpPr>
        <p:spPr>
          <a:xfrm flipV="1">
            <a:off x="8852218" y="3266440"/>
            <a:ext cx="403860" cy="829310"/>
          </a:xfrm>
          <a:custGeom>
            <a:avLst/>
            <a:gdLst>
              <a:gd name="connisteX0" fmla="*/ 0 w 24765"/>
              <a:gd name="connsiteY0" fmla="*/ 0 h 1101725"/>
              <a:gd name="connisteX1" fmla="*/ 24765 w 24765"/>
              <a:gd name="connsiteY1" fmla="*/ 1101725 h 11017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4765" h="1101725">
                <a:moveTo>
                  <a:pt x="0" y="0"/>
                </a:moveTo>
                <a:lnTo>
                  <a:pt x="24765" y="1101725"/>
                </a:lnTo>
              </a:path>
            </a:pathLst>
          </a:custGeom>
          <a:noFill/>
          <a:ln w="25400">
            <a:solidFill>
              <a:srgbClr val="FF0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4" grpId="0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981735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878049" y="3887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005049" y="4014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049" y="4141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73443" y="2800295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02018" y="2011680"/>
            <a:ext cx="9502140" cy="558165"/>
            <a:chOff x="1388" y="4017"/>
            <a:chExt cx="14964" cy="879"/>
          </a:xfrm>
        </p:grpSpPr>
        <p:pic>
          <p:nvPicPr>
            <p:cNvPr id="65" name="图片 64" descr="无序号考点3字以上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" y="4017"/>
              <a:ext cx="1740" cy="879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1570" y="4047"/>
              <a:ext cx="14782" cy="824"/>
              <a:chOff x="1457" y="4047"/>
              <a:chExt cx="14782" cy="82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457" y="4049"/>
                <a:ext cx="155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536" y="4047"/>
                <a:ext cx="1270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探究二力平衡的条件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7" name="文本框 106"/>
          <p:cNvSpPr txBox="1"/>
          <p:nvPr/>
        </p:nvSpPr>
        <p:spPr>
          <a:xfrm>
            <a:off x="758508" y="3370580"/>
            <a:ext cx="102489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【设计与进行实验】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 b="0">
                <a:ea typeface="宋体" panose="02010600030101010101" pitchFamily="2" charset="-122"/>
              </a:rPr>
              <a:t>主要实验仪器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滑轮的作用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 b="0">
                <a:ea typeface="宋体" panose="02010600030101010101" pitchFamily="2" charset="-122"/>
              </a:rPr>
              <a:t>研究对象的选取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小车或硬纸片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 b="0">
                <a:ea typeface="宋体" panose="02010600030101010101" pitchFamily="2" charset="-122"/>
              </a:rPr>
              <a:t>选择轻质硬纸片的目的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消除或忽略卡片重力对实验的影响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 b="0">
                <a:ea typeface="宋体" panose="02010600030101010101" pitchFamily="2" charset="-122"/>
              </a:rPr>
              <a:t>将木块换成小车或硬纸片的目的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减小摩擦力或重力对实验造成的影响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716670" y="2982941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927418" y="1059180"/>
            <a:ext cx="106368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 b="0">
                <a:ea typeface="宋体" panose="02010600030101010101" pitchFamily="2" charset="-122"/>
              </a:rPr>
              <a:t>控制变量法：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探究平衡的两个力是否大小相等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保持两个力在同一条直线上、方向相反，改变两端托盘里砝码质量，判断小车或纸片是否处于平衡状态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探究平衡的两个力是否在同一条直线上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保持两边钩码质量相同，扭动小车或硬纸片，观察小车或硬纸片是否处于平衡状态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探究平衡的两个力是否在同一物体上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保持两个力作用在同一条直线上，两边钩码质量相等，用剪刀剪开硬纸片，观察硬纸片是否处于平衡状态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 b="0">
                <a:ea typeface="宋体" panose="02010600030101010101" pitchFamily="2" charset="-122"/>
              </a:rPr>
              <a:t>判断研究对象处于平衡状态的方法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物体只受到两个力的作用且处于静止或匀速直线运动状态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597218" y="678180"/>
            <a:ext cx="111010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【分析数据和现象，总结结论】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 b="0">
                <a:ea typeface="宋体" panose="02010600030101010101" pitchFamily="2" charset="-122"/>
              </a:rPr>
              <a:t>实验过程中判断各个力的大小及方向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 b="0">
                <a:ea typeface="宋体" panose="02010600030101010101" pitchFamily="2" charset="-122"/>
              </a:rPr>
              <a:t>根据实验现象判断两个力的关系及受非平衡力时的运动状态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 b="0">
                <a:ea typeface="宋体" panose="02010600030101010101" pitchFamily="2" charset="-122"/>
              </a:rPr>
              <a:t>根据现象判断二力平衡条件</a:t>
            </a:r>
            <a:r>
              <a:rPr lang="zh-CN" sz="2400" b="0">
                <a:ea typeface="黑体" panose="02010609060101010101" pitchFamily="49" charset="-122"/>
              </a:rPr>
              <a:t>【交流与反思】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 b="0">
                <a:ea typeface="宋体" panose="02010600030101010101" pitchFamily="2" charset="-122"/>
              </a:rPr>
              <a:t>改进实验顺序后对实验的影响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减小摩擦力对实验的影响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zh-CN" sz="2400" b="0">
                <a:ea typeface="宋体" panose="02010600030101010101" pitchFamily="2" charset="-122"/>
              </a:rPr>
              <a:t>将小车扭转一定角度后再放手的目的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研究作用在不同直线上的两个力是否平衡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12. </a:t>
            </a:r>
            <a:r>
              <a:rPr lang="zh-CN" sz="2400" b="0">
                <a:ea typeface="宋体" panose="02010600030101010101" pitchFamily="2" charset="-122"/>
              </a:rPr>
              <a:t>实验改进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硬纸片代替小车或木块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黑体" panose="02010609060101010101" pitchFamily="49" charset="-122"/>
              </a:rPr>
              <a:t>实验结论：</a:t>
            </a:r>
            <a:r>
              <a:rPr lang="zh-CN" sz="2400" b="0">
                <a:ea typeface="宋体" panose="02010600030101010101" pitchFamily="2" charset="-122"/>
              </a:rPr>
              <a:t>二力平衡的条件：作用在同一物体上的两个力大小</a:t>
            </a:r>
            <a:r>
              <a:rPr lang="zh-CN" sz="2400" b="0" u="sng">
                <a:ea typeface="宋体" panose="02010600030101010101" pitchFamily="2" charset="-122"/>
              </a:rPr>
              <a:t>相等</a:t>
            </a:r>
            <a:r>
              <a:rPr lang="zh-CN" sz="2400" b="0">
                <a:ea typeface="宋体" panose="02010600030101010101" pitchFamily="2" charset="-122"/>
              </a:rPr>
              <a:t>、方向</a:t>
            </a:r>
            <a:r>
              <a:rPr lang="zh-CN" sz="2400" b="0" u="sng">
                <a:ea typeface="宋体" panose="02010600030101010101" pitchFamily="2" charset="-122"/>
              </a:rPr>
              <a:t>相反</a:t>
            </a:r>
            <a:r>
              <a:rPr lang="zh-CN" sz="2400" b="0">
                <a:ea typeface="宋体" panose="02010600030101010101" pitchFamily="2" charset="-122"/>
              </a:rPr>
              <a:t>，并且作用在</a:t>
            </a:r>
            <a:r>
              <a:rPr lang="zh-CN" sz="2400" b="0" u="sng">
                <a:ea typeface="宋体" panose="02010600030101010101" pitchFamily="2" charset="-122"/>
              </a:rPr>
              <a:t>同一条直线上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10038" y="1136050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884915" y="5326499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例题图甲</a:t>
            </a:r>
            <a:endParaRPr lang="zh-CN" altLang="zh-CN" dirty="0"/>
          </a:p>
        </p:txBody>
      </p:sp>
      <p:grpSp>
        <p:nvGrpSpPr>
          <p:cNvPr id="14" name="组合 5"/>
          <p:cNvGrpSpPr/>
          <p:nvPr/>
        </p:nvGrpSpPr>
        <p:grpSpPr>
          <a:xfrm>
            <a:off x="947764" y="2763861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基础设问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829628" y="1945640"/>
            <a:ext cx="857631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+mj-ea"/>
                <a:ea typeface="+mj-ea"/>
              </a:rPr>
              <a:t>例</a:t>
            </a:r>
            <a:r>
              <a:rPr lang="zh-CN" sz="2400" b="0">
                <a:ea typeface="宋体" panose="02010600030101010101" pitchFamily="2" charset="-122"/>
              </a:rPr>
              <a:t>　实验小组为了探究二力平衡的条件设计了如图甲的实验．</a:t>
            </a: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endParaRPr lang="zh-CN" sz="2400" b="0"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(1)当小车处于静止状态或_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状态时，水平方向上小车受到的两个力是相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互平衡的．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(2)实验通过改变左右两盘砝码的_______来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探究二力的大小关系．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-21474825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6963" y="3253740"/>
            <a:ext cx="3737610" cy="194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517073" y="3319780"/>
            <a:ext cx="2216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匀速直线运动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392103" y="495490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重力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848678" y="2026920"/>
            <a:ext cx="104940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(3)在实验的基础上，将小车扭转一个角度，松开手后，观察小车的情况，这样做可以探究什么问题？______________________________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用轻质硬纸片代替图中的小车，两端的小盘中加质量相等的砝码时，硬纸片保持静止，用剪刀将硬纸片从中间剪开，发现分开后的硬纸片向相反方向运动．由此可以得出二力平衡的又一个条件：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758" y="2526665"/>
            <a:ext cx="103174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作用在同一物体，且不在同一直线上的两个力能否平衡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198678" y="4872355"/>
            <a:ext cx="2730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作用在同一物体上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827088" y="2002155"/>
            <a:ext cx="105371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通过实验，得出二力平衡的完整条件是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(6)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实验小组在实验中发现当左盘放入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的砝码、右盘放入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1.5 N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砝码时，小车也处于静止状态，此时小车受到的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平衡力，产生这一现象可能是小车受到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力的影响，力的大小是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________N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，方向向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左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9158" y="1931035"/>
            <a:ext cx="102958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同时作用在一个物体上、大小相等、方向相反，并且在同一直线上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818188" y="3748405"/>
            <a:ext cx="698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是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65638" y="4299585"/>
            <a:ext cx="1065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摩擦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866188" y="4298950"/>
            <a:ext cx="673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83653" y="4839335"/>
            <a:ext cx="649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右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" name="组合 31"/>
          <p:cNvGrpSpPr/>
          <p:nvPr/>
        </p:nvGrpSpPr>
        <p:grpSpPr>
          <a:xfrm>
            <a:off x="950278" y="1057275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806768" y="1506855"/>
            <a:ext cx="106565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实验中发现：同时向左盘和右盘加入一个相等质量的砝码时，小车处于静止状态，于是总结得到二力平衡的条件之一：两个力大小相等．这种做法是否科学？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，原因是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(8)实验小组小明重新自制了一套如图乙所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示的实验装置探究二力平衡条件，将系在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小卡片(重力忽略不计)两对角的细线，分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别跨过左右支架上的定滑轮．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①其研究的对象是____________．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32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7107238" y="3472815"/>
            <a:ext cx="3663315" cy="199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8474705" y="5661779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例题图乙</a:t>
            </a:r>
            <a:endParaRPr lang="zh-CN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546543" y="2696210"/>
            <a:ext cx="1187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不科学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1133" y="2700655"/>
            <a:ext cx="5447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没有进行多次实验，防止偶然性的发生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66173" y="5463540"/>
            <a:ext cx="1163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小卡片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815023" y="2202815"/>
            <a:ext cx="105619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②当小卡片平衡时，将小卡片转过一个角度，松手后小卡片将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转动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静止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不能平衡，这一步骤是为了探究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③为了验证只有作用在同一物体上的两个力才能平衡，在完成以上操作后，下一步的操作是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21153" y="2300605"/>
            <a:ext cx="94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转动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5658" y="2686050"/>
            <a:ext cx="103371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两个力不在同一直线上是否能够平衡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68308" y="4506595"/>
            <a:ext cx="4542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用剪刀沿竖直方向将小卡片剪开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06"/>
          <p:cNvSpPr txBox="1"/>
          <p:nvPr/>
        </p:nvSpPr>
        <p:spPr>
          <a:xfrm>
            <a:off x="789623" y="2959735"/>
            <a:ext cx="105238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(2014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静止放置在水平桌面上的水杯，如图所示，下列属于一对平衡力的是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水杯的重力与桌面对水杯的支持力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水杯的重力与水杯对桌面的压力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水杯的重力与水杯对地球的吸引力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水杯对桌面的压力与桌面对水杯的支持力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745933" y="930616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0258" y="1719580"/>
            <a:ext cx="10523220" cy="1291590"/>
            <a:chOff x="1342" y="2812"/>
            <a:chExt cx="16572" cy="2034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13377" cy="2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平衡力的判断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10年4考，多考查静止物体，单独考查1次，综合考查3次)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-21474825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8339" y="4081145"/>
            <a:ext cx="2021840" cy="1459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8627769" y="570150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626043" y="3663315"/>
            <a:ext cx="624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48903" y="457327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48905" y="1739900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3476308" y="271208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5654993" y="2712085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回归教材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47633" y="3532505"/>
            <a:ext cx="6904355" cy="828040"/>
            <a:chOff x="4370" y="4659"/>
            <a:chExt cx="10873" cy="1304"/>
          </a:xfrm>
        </p:grpSpPr>
        <p:grpSp>
          <p:nvGrpSpPr>
            <p:cNvPr id="2" name="组合 1"/>
            <p:cNvGrpSpPr/>
            <p:nvPr/>
          </p:nvGrpSpPr>
          <p:grpSpPr>
            <a:xfrm>
              <a:off x="4370" y="4659"/>
              <a:ext cx="10873" cy="1304"/>
              <a:chOff x="4509" y="3668"/>
              <a:chExt cx="10873" cy="1304"/>
            </a:xfrm>
          </p:grpSpPr>
          <p:sp>
            <p:nvSpPr>
              <p:cNvPr id="3" name="圆角矩形 6"/>
              <p:cNvSpPr/>
              <p:nvPr>
                <p:custDataLst>
                  <p:tags r:id="rId9"/>
                </p:custDataLst>
              </p:nvPr>
            </p:nvSpPr>
            <p:spPr>
              <a:xfrm flipV="1">
                <a:off x="6040" y="3668"/>
                <a:ext cx="9342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p>
                <a:pPr algn="ctr" fontAlgn="auto"/>
                <a:endParaRPr lang="zh-CN" altLang="en-US" sz="3200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4" name="椭圆 7"/>
              <p:cNvSpPr>
                <a:spLocks noChangeAspect="1"/>
              </p:cNvSpPr>
              <p:nvPr>
                <p:custDataLst>
                  <p:tags r:id="rId10"/>
                </p:custDataLst>
              </p:nvPr>
            </p:nvSpPr>
            <p:spPr>
              <a:xfrm rot="16200000">
                <a:off x="4510" y="3669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5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6" y="3942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7">
              <a:hlinkClick r:id="rId11" action="ppaction://hlinksldjump"/>
            </p:cNvPr>
            <p:cNvSpPr txBox="1"/>
            <p:nvPr/>
          </p:nvSpPr>
          <p:spPr>
            <a:xfrm>
              <a:off x="6163" y="4812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7" name="文本框 78">
            <a:hlinkClick r:id="rId12" action="ppaction://hlinksldjump"/>
          </p:cNvPr>
          <p:cNvSpPr txBox="1"/>
          <p:nvPr/>
        </p:nvSpPr>
        <p:spPr>
          <a:xfrm>
            <a:off x="7671118" y="2742565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51573" y="1762760"/>
            <a:ext cx="6803390" cy="737235"/>
            <a:chOff x="1342" y="2812"/>
            <a:chExt cx="10714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7519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受力分析作图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[2014.15(1)]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1185863" y="2858770"/>
            <a:ext cx="57327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15(1)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如图是静止在水平地面上的篮球，请作出这个篮球受力的示意图．</a:t>
            </a:r>
            <a:endParaRPr lang="zh-CN" altLang="en-US"/>
          </a:p>
        </p:txBody>
      </p:sp>
      <p:pic>
        <p:nvPicPr>
          <p:cNvPr id="2" name="图片 -21474825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1303" y="3007360"/>
            <a:ext cx="2947035" cy="16275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8905264" y="509762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>
            <a:off x="9307513" y="3774440"/>
            <a:ext cx="0" cy="1080000"/>
          </a:xfrm>
          <a:custGeom>
            <a:avLst/>
            <a:gdLst>
              <a:gd name="connisteX0" fmla="*/ 0 w 24130"/>
              <a:gd name="connsiteY0" fmla="*/ 0 h 1492885"/>
              <a:gd name="connisteX1" fmla="*/ 24130 w 24130"/>
              <a:gd name="connsiteY1" fmla="*/ 1492885 h 14928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4130" h="1492885">
                <a:moveTo>
                  <a:pt x="0" y="0"/>
                </a:moveTo>
                <a:lnTo>
                  <a:pt x="24130" y="1492885"/>
                </a:lnTo>
              </a:path>
            </a:pathLst>
          </a:custGeom>
          <a:noFill/>
          <a:ln w="25400">
            <a:solidFill>
              <a:srgbClr val="FF0000"/>
            </a:solidFill>
            <a:headEnd type="oval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167178" y="2226945"/>
            <a:ext cx="649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17368" y="4569460"/>
            <a:ext cx="706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306243" y="2738120"/>
            <a:ext cx="0" cy="1080000"/>
          </a:xfrm>
          <a:custGeom>
            <a:avLst/>
            <a:gdLst>
              <a:gd name="connisteX0" fmla="*/ 0 w 24130"/>
              <a:gd name="connsiteY0" fmla="*/ 0 h 1492885"/>
              <a:gd name="connisteX1" fmla="*/ 24130 w 24130"/>
              <a:gd name="connsiteY1" fmla="*/ 1492885 h 149288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4130" h="1492885">
                <a:moveTo>
                  <a:pt x="0" y="0"/>
                </a:moveTo>
                <a:lnTo>
                  <a:pt x="24130" y="1492885"/>
                </a:lnTo>
              </a:path>
            </a:pathLst>
          </a:custGeom>
          <a:noFill/>
          <a:ln w="254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10" grpId="0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43293" y="1405890"/>
            <a:ext cx="8726170" cy="737235"/>
            <a:chOff x="1342" y="2812"/>
            <a:chExt cx="13742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498" y="2812"/>
              <a:ext cx="10586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力与运动综合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2019.2，2017.4，2015.6)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977583" y="2233295"/>
            <a:ext cx="103212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(2019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运动员用头碰撞飞行中的足球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是足球比赛中常用的技术，下列说法正确的是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头球过程中，头对足球的力改变了足球的运动状态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足球被顶飞，是因为头对足球的力大于足球对头的力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头对足球的作用力消失时，足球的惯性也消失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足球在空中飞行时，以运动员为参照物，足球是静止的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96168" y="2957830"/>
            <a:ext cx="576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683578" y="1724025"/>
            <a:ext cx="110267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如图所示，小花想搬起一块石头，下列说法正确的是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若石头没有被搬动，以地面为参照物，它是静止的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若石头没被搬起，是因为石头受到的惯性力较大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若石头被搬起，说明力可以改变石头惯性的大小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若石头没被搬起，此时石头受到的重力和石头对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地面的压力是一对平衡力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395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693468" y="2601595"/>
            <a:ext cx="1887220" cy="24765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9145294" y="515731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668318" y="1852930"/>
            <a:ext cx="625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874713" y="1801495"/>
            <a:ext cx="107099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(2015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如图所示，人沿水平方向推装满沙子的车，但没有推动，下列说法正确的是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人对车的作用力小于车对人的作用力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人对车的推力小于地面对车的摩擦力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沙子受到的重力与地面对车的支持力是一对平衡力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人对车的推力与地面对车的摩擦力是一对平衡力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9268" y="2550160"/>
            <a:ext cx="2961640" cy="2073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9170059" y="485759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640138" y="2545080"/>
            <a:ext cx="5270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54668" y="1312633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6276" y="239458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20713" y="3192145"/>
            <a:ext cx="1080579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二力平衡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平衡状态：物体受到几个力作用时，保持静止或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状态．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二力平衡的条件：作用在同一物体上的两个力大小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、方向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，并且作用在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．(同体、等大、反向、共线 )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7565073" y="3833495"/>
            <a:ext cx="214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匀速直线运动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1963" y="4396105"/>
            <a:ext cx="1017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相等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65398" y="4396105"/>
            <a:ext cx="944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相反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9978" y="4936490"/>
            <a:ext cx="2240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同一条直线上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1638" y="1079500"/>
            <a:ext cx="47917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平衡力与相互作用力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45148" y="1791970"/>
          <a:ext cx="10952480" cy="4191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3105"/>
                <a:gridCol w="1580515"/>
                <a:gridCol w="4441190"/>
                <a:gridCol w="4217670"/>
              </a:tblGrid>
              <a:tr h="595630">
                <a:tc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类型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平衡力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相互作用力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87705">
                <a:tc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相同点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大小相等；(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方向相反；(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作用在同一条直线上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h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672465">
                <a:tc rowSpan="2"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不同点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受力物体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</a:t>
                      </a: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物体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2191385">
                <a:tc vMerge="1"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力的示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+mn-ea"/>
                          <a:cs typeface="Times New Roman" panose="02020603050405020304" pitchFamily="18" charset="0"/>
                        </a:rPr>
                        <a:t>意图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7" name="文本框 106"/>
          <p:cNvSpPr txBox="1"/>
          <p:nvPr/>
        </p:nvSpPr>
        <p:spPr>
          <a:xfrm>
            <a:off x="4315778" y="3213735"/>
            <a:ext cx="10566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49018" y="3213735"/>
            <a:ext cx="909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/>
          </a:p>
        </p:txBody>
      </p:sp>
      <p:pic>
        <p:nvPicPr>
          <p:cNvPr id="3" name="图片 -21474825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7813" y="3921125"/>
            <a:ext cx="1894205" cy="19488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4213" y="3890010"/>
            <a:ext cx="1950720" cy="20072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058228" y="2035175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回归教材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1057593" y="2779395"/>
            <a:ext cx="102596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一个文具盒放在水平桌面上，下列分析正确的是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文具盒受到的重力与桌面对文具盒的支持力是相互作用力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	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文具盒受到的重力与桌面对文具盒的支持力是一对平衡力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	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文具盒受到的重力与文具盒对桌面的压力是相互作用力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	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桌子受到的重力和地面对桌子的支持力是一对平衡力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98473" y="2953385"/>
            <a:ext cx="55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813753" y="1020445"/>
            <a:ext cx="105632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P5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，动手动脑学物理改编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小宇沿水平方向推箱子，箱子未动，小宇对箱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子的推力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地面对箱子的摩擦力；当推力增大到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时，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箱子在水平方向上做匀速直线运动，则地面对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箱子的摩擦力为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________N.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著名的北盘江大桥在修建的过程中，建筑工人用起重机将一个重为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的建筑材料从地面匀速提升到桥面，在此过程中，吊绳对重物的拉力为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____________N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，方向是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3013" y="1346835"/>
            <a:ext cx="3322320" cy="1793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690928" y="3375025"/>
            <a:ext cx="1045845" cy="36830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380933" y="2218690"/>
            <a:ext cx="993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47708" y="3863340"/>
            <a:ext cx="104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100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3153" y="5507990"/>
            <a:ext cx="1359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3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19588" y="5507990"/>
            <a:ext cx="1603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竖直向上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985838" y="1399540"/>
            <a:ext cx="103187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>
                <a:ea typeface="宋体" panose="02010600030101010101" pitchFamily="2" charset="-122"/>
              </a:rPr>
              <a:t>如图所示，一瓶饮料静置在停止运转的传送带上．请在图中画出饮料瓶受重力的示意图．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图中的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点为饮料瓶的重心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394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271963" y="3001010"/>
            <a:ext cx="3242945" cy="179895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5414669" y="545639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任意多边形 3"/>
          <p:cNvSpPr/>
          <p:nvPr/>
        </p:nvSpPr>
        <p:spPr>
          <a:xfrm>
            <a:off x="5893118" y="3689350"/>
            <a:ext cx="0" cy="1296000"/>
          </a:xfrm>
          <a:custGeom>
            <a:avLst/>
            <a:gdLst>
              <a:gd name="connisteX0" fmla="*/ 0 w 0"/>
              <a:gd name="connsiteY0" fmla="*/ 0 h 1689100"/>
              <a:gd name="connisteX1" fmla="*/ 0 w 0"/>
              <a:gd name="connsiteY1" fmla="*/ 1689100 h 16891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1689100">
                <a:moveTo>
                  <a:pt x="0" y="0"/>
                </a:moveTo>
                <a:lnTo>
                  <a:pt x="0" y="1689100"/>
                </a:lnTo>
              </a:path>
            </a:pathLst>
          </a:custGeom>
          <a:noFill/>
          <a:ln w="25400" cmpd="sng">
            <a:solidFill>
              <a:srgbClr val="FF0000"/>
            </a:solidFill>
            <a:prstDash val="solid"/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448618" y="4723130"/>
            <a:ext cx="55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-21474825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2363" y="2447925"/>
            <a:ext cx="1483360" cy="24847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22973" y="1325245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2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27723" y="2336800"/>
            <a:ext cx="6469380" cy="1845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受力分析作图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 1　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2019福建)如图，悬挂在天花板下的电灯处于静止状态．画出电灯的受力示意图．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34445" y="5688449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9621203" y="3337560"/>
            <a:ext cx="454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9435783" y="4435475"/>
            <a:ext cx="24765" cy="979170"/>
          </a:xfrm>
          <a:custGeom>
            <a:avLst/>
            <a:gdLst>
              <a:gd name="connisteX0" fmla="*/ 0 w 24765"/>
              <a:gd name="connsiteY0" fmla="*/ 0 h 979170"/>
              <a:gd name="connisteX1" fmla="*/ 24765 w 24765"/>
              <a:gd name="connsiteY1" fmla="*/ 979170 h 9791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4765" h="979170">
                <a:moveTo>
                  <a:pt x="0" y="0"/>
                </a:moveTo>
                <a:lnTo>
                  <a:pt x="24765" y="979170"/>
                </a:lnTo>
              </a:path>
            </a:pathLst>
          </a:custGeom>
          <a:ln w="25400">
            <a:solidFill>
              <a:srgbClr val="FF0000"/>
            </a:solidFill>
            <a:headEnd type="none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549448" y="5117465"/>
            <a:ext cx="764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9405303" y="3442335"/>
            <a:ext cx="24765" cy="979170"/>
          </a:xfrm>
          <a:custGeom>
            <a:avLst/>
            <a:gdLst>
              <a:gd name="connisteX0" fmla="*/ 0 w 24765"/>
              <a:gd name="connsiteY0" fmla="*/ 0 h 979170"/>
              <a:gd name="connisteX1" fmla="*/ 24765 w 24765"/>
              <a:gd name="connsiteY1" fmla="*/ 979170 h 9791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4765" h="979170">
                <a:moveTo>
                  <a:pt x="0" y="0"/>
                </a:moveTo>
                <a:lnTo>
                  <a:pt x="24765" y="979170"/>
                </a:lnTo>
              </a:path>
            </a:pathLst>
          </a:custGeom>
          <a:ln w="254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 bldLvl="0" animBg="1"/>
      <p:bldP spid="24" grpId="0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966153" y="1401445"/>
            <a:ext cx="105873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2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(2019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青岛</a:t>
            </a:r>
            <a:r>
              <a:rPr lang="en-US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如图，物体</a:t>
            </a:r>
            <a:r>
              <a:rPr lang="en-US" sz="2400" b="0" i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在力</a:t>
            </a:r>
            <a:r>
              <a:rPr lang="en-US" sz="2400" b="0" i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的作用下，以相同的速度在水平面上向右做匀速直线运动．请画出物体</a:t>
            </a:r>
            <a:r>
              <a:rPr lang="en-US" sz="2400" b="0" i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在水平方向上的受力示意图．</a:t>
            </a:r>
            <a:endParaRPr lang="zh-CN" altLang="en-US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" name="图片 -21474825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5453" y="2813050"/>
            <a:ext cx="3378200" cy="2187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5300340" y="5542399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4" name="任意多边形 3"/>
          <p:cNvSpPr/>
          <p:nvPr/>
        </p:nvSpPr>
        <p:spPr>
          <a:xfrm>
            <a:off x="4247198" y="4119880"/>
            <a:ext cx="1640205" cy="0"/>
          </a:xfrm>
          <a:custGeom>
            <a:avLst/>
            <a:gdLst>
              <a:gd name="connisteX0" fmla="*/ 1640205 w 1640205"/>
              <a:gd name="connsiteY0" fmla="*/ 0 h 0"/>
              <a:gd name="connisteX1" fmla="*/ 0 w 1640205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640205">
                <a:moveTo>
                  <a:pt x="164020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FF0000"/>
            </a:solidFill>
            <a:headEnd type="oval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13163" y="3935730"/>
            <a:ext cx="771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400" baseline="-25000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51433" y="375793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400" baseline="-25000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5881053" y="4133850"/>
            <a:ext cx="1640205" cy="0"/>
          </a:xfrm>
          <a:custGeom>
            <a:avLst/>
            <a:gdLst>
              <a:gd name="connisteX0" fmla="*/ 1640205 w 1640205"/>
              <a:gd name="connsiteY0" fmla="*/ 0 h 0"/>
              <a:gd name="connisteX1" fmla="*/ 0 w 1640205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640205">
                <a:moveTo>
                  <a:pt x="1640205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FF0000"/>
            </a:solidFill>
            <a:headEnd type="arrow" w="med" len="med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diagram"/>
  <p:tag name="KSO_WM_TEMPLATE_INDEX" val="30178323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9.xml><?xml version="1.0" encoding="utf-8"?>
<p:tagLst xmlns:p="http://schemas.openxmlformats.org/presentationml/2006/main">
  <p:tag name="KSO_WM_UNIT_TABLE_BEAUTIFY" val="smartTable{bbd0f383-2219-4989-8b14-04c7a6994afc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3740</Words>
  <Application>WPS 演示</Application>
  <PresentationFormat>宽屏</PresentationFormat>
  <Paragraphs>302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Tahoma</vt:lpstr>
      <vt:lpstr>黑体</vt:lpstr>
      <vt:lpstr>Times New Roman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