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1" r:id="rId3"/>
  </p:sldMasterIdLst>
  <p:sldIdLst>
    <p:sldId id="256" r:id="rId4"/>
    <p:sldId id="330" r:id="rId5"/>
    <p:sldId id="267" r:id="rId6"/>
    <p:sldId id="273" r:id="rId7"/>
    <p:sldId id="312" r:id="rId8"/>
    <p:sldId id="270" r:id="rId9"/>
    <p:sldId id="280" r:id="rId10"/>
    <p:sldId id="281" r:id="rId11"/>
    <p:sldId id="293" r:id="rId12"/>
    <p:sldId id="287" r:id="rId13"/>
    <p:sldId id="306" r:id="rId14"/>
    <p:sldId id="289" r:id="rId15"/>
    <p:sldId id="325" r:id="rId16"/>
    <p:sldId id="288" r:id="rId17"/>
    <p:sldId id="290" r:id="rId18"/>
    <p:sldId id="291" r:id="rId19"/>
    <p:sldId id="282" r:id="rId20"/>
  </p:sldIdLst>
  <p:sldSz cx="12192000" cy="6858000"/>
  <p:notesSz cx="6858000" cy="9144000"/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A1C"/>
    <a:srgbClr val="F2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7"/>
    <p:restoredTop sz="93699"/>
  </p:normalViewPr>
  <p:slideViewPr>
    <p:cSldViewPr snapToGrid="0" snapToObjects="1">
      <p:cViewPr varScale="1">
        <p:scale>
          <a:sx n="69" d="100"/>
          <a:sy n="69" d="100"/>
        </p:scale>
        <p:origin x="1302" y="78"/>
      </p:cViewPr>
      <p:guideLst>
        <p:guide orient="horz" pos="215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officeplus.cn/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</a:schemeClr>
              </a:gs>
              <a:gs pos="0">
                <a:schemeClr val="accent3">
                  <a:lumMod val="75000"/>
                </a:schemeClr>
              </a:gs>
              <a:gs pos="72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2915213" y="2128074"/>
            <a:ext cx="8084654" cy="104176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grpSp>
        <p:nvGrpSpPr>
          <p:cNvPr id="9" name="组 8"/>
          <p:cNvGrpSpPr/>
          <p:nvPr userDrawn="1"/>
        </p:nvGrpSpPr>
        <p:grpSpPr>
          <a:xfrm rot="18636342">
            <a:off x="-4842314" y="-4768554"/>
            <a:ext cx="9526783" cy="8018066"/>
            <a:chOff x="-1833690" y="-2141397"/>
            <a:chExt cx="9526783" cy="9526783"/>
          </a:xfrm>
        </p:grpSpPr>
        <p:sp>
          <p:nvSpPr>
            <p:cNvPr id="7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8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10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2915213" y="3169834"/>
            <a:ext cx="8084654" cy="58864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grpSp>
        <p:nvGrpSpPr>
          <p:cNvPr id="11" name="组 10"/>
          <p:cNvGrpSpPr/>
          <p:nvPr userDrawn="1"/>
        </p:nvGrpSpPr>
        <p:grpSpPr>
          <a:xfrm rot="18636342">
            <a:off x="7423535" y="5313870"/>
            <a:ext cx="9526783" cy="8018066"/>
            <a:chOff x="-1833690" y="-2141397"/>
            <a:chExt cx="9526783" cy="9526783"/>
          </a:xfrm>
        </p:grpSpPr>
        <p:sp>
          <p:nvSpPr>
            <p:cNvPr id="12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13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14" name="文本占位符 6"/>
          <p:cNvSpPr>
            <a:spLocks noGrp="1"/>
          </p:cNvSpPr>
          <p:nvPr>
            <p:ph type="body" sz="quarter" idx="15"/>
          </p:nvPr>
        </p:nvSpPr>
        <p:spPr>
          <a:xfrm>
            <a:off x="2915213" y="4033466"/>
            <a:ext cx="8084654" cy="588643"/>
          </a:xfrm>
          <a:prstGeom prst="rect">
            <a:avLst/>
          </a:prstGeom>
        </p:spPr>
        <p:txBody>
          <a:bodyPr anchor="t"/>
          <a:lstStyle>
            <a:lvl1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 6"/>
          <p:cNvGrpSpPr/>
          <p:nvPr userDrawn="1"/>
        </p:nvGrpSpPr>
        <p:grpSpPr>
          <a:xfrm>
            <a:off x="1955282" y="-1803666"/>
            <a:ext cx="7870890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4640704" y="660100"/>
            <a:ext cx="2910592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3724507" y="3033133"/>
            <a:ext cx="4742986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6" name="组 5"/>
          <p:cNvGrpSpPr/>
          <p:nvPr userDrawn="1"/>
        </p:nvGrpSpPr>
        <p:grpSpPr>
          <a:xfrm rot="17100000" flipH="1">
            <a:off x="1415669" y="-1088262"/>
            <a:ext cx="12969854" cy="15178844"/>
            <a:chOff x="-3533241" y="-1493421"/>
            <a:chExt cx="10611835" cy="9526783"/>
          </a:xfrm>
        </p:grpSpPr>
        <p:sp>
          <p:nvSpPr>
            <p:cNvPr id="3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4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10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5067768" y="-247745"/>
            <a:ext cx="9526783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5527534" y="-479972"/>
            <a:ext cx="9526783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/>
          </a:p>
        </p:txBody>
      </p:sp>
      <p:sp>
        <p:nvSpPr>
          <p:cNvPr id="6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761892" y="-334537"/>
            <a:ext cx="19187532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6607140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9" name="组 8"/>
          <p:cNvGrpSpPr/>
          <p:nvPr userDrawn="1"/>
        </p:nvGrpSpPr>
        <p:grpSpPr>
          <a:xfrm rot="17100000" flipH="1">
            <a:off x="-1996604" y="-2649433"/>
            <a:ext cx="12969854" cy="15178844"/>
            <a:chOff x="-3533241" y="-1493421"/>
            <a:chExt cx="10611835" cy="9526783"/>
          </a:xfrm>
        </p:grpSpPr>
        <p:sp>
          <p:nvSpPr>
            <p:cNvPr id="10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11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1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  <a:alpha val="80000"/>
                </a:schemeClr>
              </a:gs>
              <a:gs pos="0">
                <a:schemeClr val="accent3">
                  <a:lumMod val="75000"/>
                  <a:alpha val="80000"/>
                </a:schemeClr>
              </a:gs>
              <a:gs pos="72000">
                <a:schemeClr val="accent2">
                  <a:lumMod val="75000"/>
                  <a:alpha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0" y="1182028"/>
            <a:ext cx="12192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7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0" y="1182028"/>
            <a:ext cx="12192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8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0" y="1182028"/>
            <a:ext cx="12192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761892" y="-334537"/>
            <a:ext cx="19187532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6607140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2024818" y="-1006438"/>
            <a:ext cx="8744932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604397" y="2011116"/>
            <a:ext cx="2776216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  <a:endParaRPr kumimoji="1" lang="zh-CN" altLang="en-US" dirty="0"/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604397" y="3545510"/>
            <a:ext cx="2776216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7082848" y="1693799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8015489" y="1693799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7082848" y="3093408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8015489" y="3093408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7086211" y="4493017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8018852" y="4493017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5067768" y="-247745"/>
            <a:ext cx="9526783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5527534" y="-479972"/>
            <a:ext cx="9526783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1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89" y="258233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0" y="1182028"/>
            <a:ext cx="12192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89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标注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背景图片出处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4239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英文 </a:t>
            </a:r>
            <a:r>
              <a:rPr kumimoji="0" lang="is-I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cs typeface="Segoe UI Light" panose="020B0502040204020203"/>
              </a:rPr>
              <a:t>Microsoft YaHei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1.3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defTabSz="60896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89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本网站所提供的任何信息内容（包括但不限于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PPT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Word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文档、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Excel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图表、图片素材等）均受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中华人民共和国著作权法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信息网络传播权保护条例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包括图片或图表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  <a:cs typeface="+mn-cs"/>
              </a:rPr>
              <a:t>不得被全部或部分的复制、传播、销售，否则将承担法律责任。</a:t>
            </a:r>
            <a:endParaRPr kumimoji="0" lang="zh-CN" altLang="en-US" sz="13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89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440603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896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背景图片素材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896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89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33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rPr>
              <a:t>点击</a:t>
            </a:r>
            <a:r>
              <a:rPr kumimoji="1" lang="en-US" altLang="zh-CN" sz="133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Logo</a:t>
            </a:r>
            <a:r>
              <a:rPr kumimoji="1" lang="zh-CN" altLang="en-US" sz="133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rPr>
              <a:t>获取更多优质模板（放映模式）</a:t>
            </a:r>
            <a:endParaRPr kumimoji="1" lang="zh-CN" altLang="en-US" sz="133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2024818" y="-1006438"/>
            <a:ext cx="8744932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604397" y="2011116"/>
            <a:ext cx="2776216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  <a:endParaRPr kumimoji="1" lang="zh-CN" altLang="en-US" dirty="0"/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604397" y="3545510"/>
            <a:ext cx="2776216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7219023" y="1537682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8151664" y="1537682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7219023" y="2580452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8151664" y="2580452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3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7213362" y="3623222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4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8146003" y="3623222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7213362" y="4665992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8146003" y="4665992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2024818" y="-1006438"/>
            <a:ext cx="8744932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604397" y="2011116"/>
            <a:ext cx="2776216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  <a:endParaRPr kumimoji="1" lang="zh-CN" altLang="en-US" dirty="0"/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604397" y="3545510"/>
            <a:ext cx="2776216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7219023" y="1203145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8151664" y="1203145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7219023" y="2112101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8151664" y="2112101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7219023" y="3021057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8151664" y="3021057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7219023" y="3930013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8151664" y="3930013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23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7219023" y="4838969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4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8151664" y="4838969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2024818" y="-1006438"/>
            <a:ext cx="8744932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604397" y="2011116"/>
            <a:ext cx="2776216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  <a:endParaRPr kumimoji="1" lang="zh-CN" altLang="en-US" dirty="0"/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604397" y="3545510"/>
            <a:ext cx="2776216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7219023" y="779399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8151664" y="779399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7219023" y="1688355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8151664" y="1688355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7219023" y="2597311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8151664" y="2597311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7219023" y="3506267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8151664" y="3506267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7219023" y="4417945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8151664" y="4417945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  <p:sp>
        <p:nvSpPr>
          <p:cNvPr id="25" name="文本占位符 6"/>
          <p:cNvSpPr>
            <a:spLocks noGrp="1"/>
          </p:cNvSpPr>
          <p:nvPr>
            <p:ph type="body" sz="quarter" idx="25" hasCustomPrompt="1"/>
          </p:nvPr>
        </p:nvSpPr>
        <p:spPr>
          <a:xfrm>
            <a:off x="7219023" y="5326901"/>
            <a:ext cx="93264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26" name="文本占位符 6"/>
          <p:cNvSpPr>
            <a:spLocks noGrp="1"/>
          </p:cNvSpPr>
          <p:nvPr>
            <p:ph type="body" sz="quarter" idx="26"/>
          </p:nvPr>
        </p:nvSpPr>
        <p:spPr>
          <a:xfrm>
            <a:off x="8151664" y="5326901"/>
            <a:ext cx="3253563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 6"/>
          <p:cNvGrpSpPr/>
          <p:nvPr userDrawn="1"/>
        </p:nvGrpSpPr>
        <p:grpSpPr>
          <a:xfrm>
            <a:off x="1955282" y="-1803666"/>
            <a:ext cx="7870890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4640704" y="660100"/>
            <a:ext cx="2910592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3724507" y="3033133"/>
            <a:ext cx="4742986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 6"/>
          <p:cNvGrpSpPr/>
          <p:nvPr userDrawn="1"/>
        </p:nvGrpSpPr>
        <p:grpSpPr>
          <a:xfrm>
            <a:off x="1955282" y="-1803666"/>
            <a:ext cx="7870890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4640704" y="660100"/>
            <a:ext cx="2910592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3724507" y="3033133"/>
            <a:ext cx="4742986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 6"/>
          <p:cNvGrpSpPr/>
          <p:nvPr userDrawn="1"/>
        </p:nvGrpSpPr>
        <p:grpSpPr>
          <a:xfrm>
            <a:off x="1955282" y="-1803666"/>
            <a:ext cx="7870890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4640704" y="660100"/>
            <a:ext cx="2910592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3724507" y="3033133"/>
            <a:ext cx="4742986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 6"/>
          <p:cNvGrpSpPr/>
          <p:nvPr userDrawn="1"/>
        </p:nvGrpSpPr>
        <p:grpSpPr>
          <a:xfrm>
            <a:off x="1955282" y="-1803666"/>
            <a:ext cx="7870890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4640704" y="660100"/>
            <a:ext cx="2910592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 dirty="0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3724507" y="3033133"/>
            <a:ext cx="4742986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endParaRPr kumimoji="1"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3" Type="http://schemas.openxmlformats.org/officeDocument/2006/relationships/theme" Target="../theme/theme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1.xml"/><Relationship Id="rId3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microsoft.com/office/2007/relationships/media" Target="file:///H:\&#23494;&#24230;&#19982;&#31038;&#20250;&#29983;&#27963;\&#28082;&#20307;&#30340;&#28909;&#32960;&#20919;&#32553;.avi" TargetMode="External"/><Relationship Id="rId1" Type="http://schemas.openxmlformats.org/officeDocument/2006/relationships/video" Target="file:///H:\&#23494;&#24230;&#19982;&#31038;&#20250;&#29983;&#27963;\&#28082;&#20307;&#30340;&#28909;&#32960;&#20919;&#32553;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1.xml"/><Relationship Id="rId3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CN" altLang="en-US" dirty="0"/>
              <a:t>密度与社会生活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67640" y="483870"/>
            <a:ext cx="4726305" cy="786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5400" b="1" kern="0" baseline="300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第六章第四节</a:t>
            </a:r>
            <a:endParaRPr lang="zh-CN" altLang="en-US" sz="5400" b="1" kern="0" baseline="300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文本占位符 4"/>
          <p:cNvSpPr/>
          <p:nvPr>
            <p:ph type="body" sz="quarter" idx="1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altLang="en-US" sz="3200" dirty="0"/>
              <a:t>水的反常膨胀</a:t>
            </a:r>
            <a:endParaRPr kumimoji="1" lang="zh-CN" altLang="en-US" sz="3200" dirty="0"/>
          </a:p>
        </p:txBody>
      </p:sp>
      <p:pic>
        <p:nvPicPr>
          <p:cNvPr id="12290" name="内容占位符 3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5065" y="1291590"/>
            <a:ext cx="7967345" cy="3890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文本框 4"/>
          <p:cNvSpPr txBox="1"/>
          <p:nvPr/>
        </p:nvSpPr>
        <p:spPr>
          <a:xfrm>
            <a:off x="2703195" y="5555298"/>
            <a:ext cx="7810500" cy="579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水在（        ）℃时，密度最大。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</p:txBody>
      </p:sp>
      <p:sp>
        <p:nvSpPr>
          <p:cNvPr id="12292" name="文本框 5"/>
          <p:cNvSpPr txBox="1"/>
          <p:nvPr/>
        </p:nvSpPr>
        <p:spPr>
          <a:xfrm>
            <a:off x="3993198" y="5494655"/>
            <a:ext cx="806450" cy="701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4000" b="1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4</a:t>
            </a:r>
            <a:endParaRPr lang="en-US" altLang="zh-CN" sz="4000" b="1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22580" y="258445"/>
            <a:ext cx="7721600" cy="721360"/>
          </a:xfrm>
        </p:spPr>
        <p:txBody>
          <a:bodyPr/>
          <a:lstStyle/>
          <a:p>
            <a:r>
              <a:rPr lang="zh-CN" altLang="en-US" sz="3600" dirty="0" smtClean="0"/>
              <a:t>冬天，冰层下面的水的温度变化</a:t>
            </a:r>
            <a:endParaRPr lang="zh-CN" altLang="en-US" sz="3600" dirty="0"/>
          </a:p>
        </p:txBody>
      </p:sp>
      <p:pic>
        <p:nvPicPr>
          <p:cNvPr id="3" name="游鱼0度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02872" y="1487632"/>
            <a:ext cx="7439891" cy="4688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150485" y="354330"/>
            <a:ext cx="3264535" cy="721360"/>
          </a:xfrm>
        </p:spPr>
        <p:txBody>
          <a:bodyPr/>
          <a:lstStyle/>
          <a:p>
            <a:r>
              <a:rPr lang="zh-CN" altLang="en-US" sz="4000"/>
              <a:t>思考练习</a:t>
            </a:r>
            <a:endParaRPr lang="zh-CN" altLang="en-US" sz="4000"/>
          </a:p>
        </p:txBody>
      </p:sp>
      <p:sp>
        <p:nvSpPr>
          <p:cNvPr id="14338" name="内容占位符 2"/>
          <p:cNvSpPr>
            <a:spLocks noGrp="1"/>
          </p:cNvSpPr>
          <p:nvPr/>
        </p:nvSpPr>
        <p:spPr>
          <a:xfrm>
            <a:off x="2079625" y="1318895"/>
            <a:ext cx="9664065" cy="22840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zh-CN" sz="3920" dirty="0"/>
              <a:t>1</a:t>
            </a:r>
            <a:r>
              <a:rPr lang="zh-CN" altLang="en-US" sz="3920" dirty="0"/>
              <a:t>.计算题：请通过计算得出一块m=</a:t>
            </a:r>
            <a:r>
              <a:rPr lang="en-US" altLang="zh-CN" sz="3920" dirty="0"/>
              <a:t>60</a:t>
            </a:r>
            <a:r>
              <a:rPr lang="zh-CN" altLang="en-US" sz="3920" dirty="0"/>
              <a:t>.5g,V=5cm³ 的金牌，是不是纯金制成的？</a:t>
            </a:r>
            <a:r>
              <a:rPr lang="en-US" altLang="zh-CN" sz="3920" dirty="0"/>
              <a:t>(</a:t>
            </a:r>
            <a:r>
              <a:rPr lang="en-US" altLang="zh-CN" sz="3920" b="1" i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ρ</a:t>
            </a:r>
            <a:r>
              <a:rPr lang="zh-CN" altLang="en-US" sz="392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金</a:t>
            </a:r>
            <a:r>
              <a:rPr lang="en-US" altLang="zh-CN" sz="3920" dirty="0">
                <a:solidFill>
                  <a:schemeClr val="tx1"/>
                </a:solidFill>
              </a:rPr>
              <a:t>=19.3g/</a:t>
            </a:r>
            <a:r>
              <a:rPr lang="zh-CN" altLang="en-US" sz="3920" dirty="0">
                <a:solidFill>
                  <a:schemeClr val="tx1"/>
                </a:solidFill>
                <a:sym typeface="+mn-ea"/>
              </a:rPr>
              <a:t>cm³ </a:t>
            </a:r>
            <a:r>
              <a:rPr lang="en-US" altLang="zh-CN" sz="3920" dirty="0">
                <a:solidFill>
                  <a:schemeClr val="tx1"/>
                </a:solidFill>
              </a:rPr>
              <a:t>)</a:t>
            </a:r>
            <a:endParaRPr lang="en-US" altLang="zh-CN" sz="3920" dirty="0">
              <a:solidFill>
                <a:schemeClr val="tx1"/>
              </a:solidFill>
            </a:endParaRPr>
          </a:p>
          <a:p>
            <a:endParaRPr lang="en-US" altLang="zh-CN" sz="3920" dirty="0">
              <a:solidFill>
                <a:schemeClr val="tx1"/>
              </a:solidFill>
            </a:endParaRPr>
          </a:p>
          <a:p>
            <a:endParaRPr lang="zh-CN" altLang="en-US" dirty="0"/>
          </a:p>
          <a:p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endParaRPr lang="zh-CN" altLang="en-US" sz="2800" dirty="0"/>
          </a:p>
        </p:txBody>
      </p:sp>
      <p:pic>
        <p:nvPicPr>
          <p:cNvPr id="6151" name="图片 6150"/>
          <p:cNvPicPr>
            <a:picLocks noChangeAspect="1"/>
          </p:cNvPicPr>
          <p:nvPr/>
        </p:nvPicPr>
        <p:blipFill>
          <a:blip r:embed="rId1"/>
          <a:srcRect l="4258" t="4258" r="3407" b="2555"/>
          <a:stretch>
            <a:fillRect/>
          </a:stretch>
        </p:blipFill>
        <p:spPr>
          <a:xfrm>
            <a:off x="9977120" y="3395345"/>
            <a:ext cx="1652270" cy="1667510"/>
          </a:xfrm>
          <a:prstGeom prst="ellipse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150485" y="354330"/>
            <a:ext cx="3264535" cy="721360"/>
          </a:xfrm>
        </p:spPr>
        <p:txBody>
          <a:bodyPr/>
          <a:lstStyle/>
          <a:p>
            <a:r>
              <a:rPr lang="zh-CN" altLang="en-US" sz="4000"/>
              <a:t>思考练习</a:t>
            </a:r>
            <a:endParaRPr lang="zh-CN" altLang="en-US" sz="4000"/>
          </a:p>
        </p:txBody>
      </p:sp>
      <p:sp>
        <p:nvSpPr>
          <p:cNvPr id="14338" name="内容占位符 2"/>
          <p:cNvSpPr>
            <a:spLocks noGrp="1"/>
          </p:cNvSpPr>
          <p:nvPr/>
        </p:nvSpPr>
        <p:spPr>
          <a:xfrm>
            <a:off x="1784985" y="1208405"/>
            <a:ext cx="9664065" cy="23209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zh-CN" sz="3920" dirty="0">
                <a:sym typeface="+mn-ea"/>
              </a:rPr>
              <a:t>2.</a:t>
            </a:r>
            <a:r>
              <a:rPr lang="zh-CN" altLang="en-US" sz="3920" dirty="0">
                <a:sym typeface="+mn-ea"/>
              </a:rPr>
              <a:t>盐水选种是我国古代劳动人民发明的一种挑选种子的方法，选芒梗稻种要求配制的盐水的密度是1.</a:t>
            </a:r>
            <a:r>
              <a:rPr lang="zh-CN" altLang="en-US" sz="3920" dirty="0" smtClean="0">
                <a:sym typeface="+mn-ea"/>
              </a:rPr>
              <a:t>1</a:t>
            </a:r>
            <a:r>
              <a:rPr lang="en-US" altLang="zh-CN" sz="3920" dirty="0" smtClean="0">
                <a:sym typeface="+mn-ea"/>
              </a:rPr>
              <a:t>g</a:t>
            </a:r>
            <a:r>
              <a:rPr lang="zh-CN" altLang="en-US" sz="3920" dirty="0">
                <a:sym typeface="+mn-ea"/>
              </a:rPr>
              <a:t>/</a:t>
            </a:r>
            <a:r>
              <a:rPr lang="en-US" altLang="zh-CN" sz="3920" dirty="0">
                <a:sym typeface="+mn-ea"/>
              </a:rPr>
              <a:t>c</a:t>
            </a:r>
            <a:r>
              <a:rPr lang="zh-CN" altLang="en-US" sz="3920" dirty="0">
                <a:sym typeface="+mn-ea"/>
              </a:rPr>
              <a:t>m³．现在配制了500</a:t>
            </a:r>
            <a:r>
              <a:rPr lang="en-US" altLang="zh-CN" sz="3920" dirty="0">
                <a:sym typeface="+mn-ea"/>
              </a:rPr>
              <a:t>ml</a:t>
            </a:r>
            <a:r>
              <a:rPr lang="zh-CN" altLang="en-US" sz="3920" dirty="0">
                <a:sym typeface="+mn-ea"/>
              </a:rPr>
              <a:t>盐水，称得其质量为600</a:t>
            </a:r>
            <a:r>
              <a:rPr lang="en-US" altLang="zh-CN" sz="3920" dirty="0">
                <a:sym typeface="+mn-ea"/>
              </a:rPr>
              <a:t>g</a:t>
            </a:r>
            <a:r>
              <a:rPr lang="zh-CN" altLang="en-US" sz="3920" dirty="0">
                <a:sym typeface="+mn-ea"/>
              </a:rPr>
              <a:t>．通过计算，分析这种盐水是否符合选种要求？若不符合要求，应该加盐还是加水？</a:t>
            </a:r>
            <a:endParaRPr lang="zh-CN" altLang="en-US" sz="3920" dirty="0">
              <a:solidFill>
                <a:schemeClr val="tx1"/>
              </a:solidFill>
            </a:endParaRPr>
          </a:p>
          <a:p>
            <a:pPr lvl="1"/>
            <a:endParaRPr lang="en-US" altLang="zh-CN" sz="3920" dirty="0">
              <a:solidFill>
                <a:schemeClr val="tx1"/>
              </a:solidFill>
            </a:endParaRPr>
          </a:p>
          <a:p>
            <a:endParaRPr lang="en-US" altLang="zh-CN" sz="3920" dirty="0">
              <a:solidFill>
                <a:schemeClr val="tx1"/>
              </a:solidFill>
            </a:endParaRPr>
          </a:p>
          <a:p>
            <a:endParaRPr lang="zh-CN" altLang="en-US" dirty="0"/>
          </a:p>
          <a:p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sz="3200" dirty="0"/>
              <a:t>密度在生活中的应用</a:t>
            </a:r>
            <a:endParaRPr kumimoji="1" lang="zh-CN" sz="3200" dirty="0"/>
          </a:p>
        </p:txBody>
      </p:sp>
      <p:sp>
        <p:nvSpPr>
          <p:cNvPr id="13314" name="内容占位符 2"/>
          <p:cNvSpPr>
            <a:spLocks noGrp="1"/>
          </p:cNvSpPr>
          <p:nvPr/>
        </p:nvSpPr>
        <p:spPr>
          <a:xfrm>
            <a:off x="1367155" y="1551940"/>
            <a:ext cx="8094663" cy="5299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CN" altLang="en-US" sz="2800"/>
              <a:t>地质勘探队员，根据样品的密度，确定矿藏的种类及其经济价值；</a:t>
            </a:r>
            <a:endParaRPr lang="zh-CN" altLang="en-US" sz="2800"/>
          </a:p>
          <a:p>
            <a:r>
              <a:rPr lang="zh-CN" altLang="en-US" sz="2800"/>
              <a:t> 农民利用风力扬场，对饱满麦粒、瘪粒、草屑分拣；</a:t>
            </a:r>
            <a:endParaRPr lang="zh-CN" altLang="en-US" sz="2800"/>
          </a:p>
          <a:p>
            <a:r>
              <a:rPr lang="zh-CN" altLang="en-US" sz="2800"/>
              <a:t>农业上，利用盐水漂浮选种；</a:t>
            </a:r>
            <a:endParaRPr lang="zh-CN" altLang="en-US" sz="2800"/>
          </a:p>
          <a:p>
            <a:r>
              <a:rPr lang="zh-CN" altLang="en-US" sz="2800"/>
              <a:t>商业中，鉴别牛奶、酒的浓度；</a:t>
            </a:r>
            <a:endParaRPr lang="zh-CN" altLang="en-US" sz="2800"/>
          </a:p>
          <a:p>
            <a:r>
              <a:rPr lang="zh-CN" altLang="en-US" sz="2800"/>
              <a:t>交通工具、航天器材中，选用高强度、低密度的合金材料</a:t>
            </a:r>
            <a:endParaRPr lang="zh-CN" altLang="en-US" sz="2800"/>
          </a:p>
          <a:p>
            <a:r>
              <a:rPr lang="zh-CN" altLang="en-US" sz="2800"/>
              <a:t>产品包装中，采用密度小的泡沫塑料作填充物，达到防震、便于运输、价格低廉等目的；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/>
          <p:nvPr/>
        </p:nvSpPr>
        <p:spPr>
          <a:xfrm>
            <a:off x="3203575" y="1762125"/>
            <a:ext cx="7304405" cy="433514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eaLnBrk="0" fontAlgn="auto" hangingPunct="0"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风是怎样形成的；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 eaLnBrk="0" fontAlgn="auto" hangingPunct="0"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物质的密度随温度的变化 ；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 eaLnBrk="0" fontAlgn="auto" hangingPunct="0"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物质的密度在生活中的应用；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 eaLnBrk="0" fontAlgn="auto" hangingPunct="0"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4.</a:t>
            </a:r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密度综合问题的分析与计算。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51" name="文本框 84995"/>
          <p:cNvSpPr txBox="1"/>
          <p:nvPr/>
        </p:nvSpPr>
        <p:spPr>
          <a:xfrm>
            <a:off x="1036003" y="346075"/>
            <a:ext cx="31750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小结</a:t>
            </a:r>
            <a:endParaRPr lang="zh-CN" altLang="en-US" sz="3600" b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7653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3890" y="59372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8968" b="8867"/>
          <a:stretch>
            <a:fillRect/>
          </a:stretch>
        </p:blipFill>
        <p:spPr>
          <a:xfrm>
            <a:off x="7252335" y="415925"/>
            <a:ext cx="3584575" cy="395414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文本框 5"/>
          <p:cNvSpPr txBox="1"/>
          <p:nvPr/>
        </p:nvSpPr>
        <p:spPr>
          <a:xfrm>
            <a:off x="3975735" y="1070610"/>
            <a:ext cx="2865120" cy="53543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4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生命应该在时间的熔炼中得到升华，加大生命的密度，从而提高生命的质量</a:t>
            </a:r>
            <a:r>
              <a:rPr lang="en-US" altLang="zh-CN" sz="44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.</a:t>
            </a:r>
            <a:endParaRPr lang="en-US" altLang="zh-CN" sz="44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>
          <a:xfrm>
            <a:off x="4027805" y="1884045"/>
            <a:ext cx="3665220" cy="1042035"/>
          </a:xfrm>
        </p:spPr>
        <p:txBody>
          <a:bodyPr/>
          <a:lstStyle/>
          <a:p>
            <a:r>
              <a:rPr kumimoji="1" lang="zh-CN" sz="6600" dirty="0"/>
              <a:t>谢  谢</a:t>
            </a:r>
            <a:r>
              <a:rPr kumimoji="1" lang="en-US" altLang="zh-CN" sz="6600" dirty="0"/>
              <a:t>!</a:t>
            </a:r>
            <a:endParaRPr kumimoji="1" lang="en-US" altLang="zh-CN" sz="6600" dirty="0"/>
          </a:p>
        </p:txBody>
      </p:sp>
      <p:sp>
        <p:nvSpPr>
          <p:cNvPr id="5" name="文本占位符 4"/>
          <p:cNvSpPr/>
          <p:nvPr>
            <p:ph type="body" sz="quarter" idx="14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文本占位符 5"/>
          <p:cNvSpPr/>
          <p:nvPr>
            <p:ph type="body" sz="quarter" idx="1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sz="3600" dirty="0" smtClean="0"/>
              <a:t>酒精灯上的小风车</a:t>
            </a:r>
            <a:endParaRPr lang="zh-CN" altLang="en-US" sz="3600" dirty="0"/>
          </a:p>
        </p:txBody>
      </p:sp>
      <p:pic>
        <p:nvPicPr>
          <p:cNvPr id="2" name="图片 1" descr="暴风截图20175116247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6365" y="1184910"/>
            <a:ext cx="9163050" cy="5309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1650" y="480695"/>
            <a:ext cx="9295765" cy="883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4000" dirty="0">
                <a:sym typeface="+mn-ea"/>
              </a:rPr>
              <a:t>室内的暖气片为什么要装在窗户下面？</a:t>
            </a:r>
            <a:endParaRPr lang="zh-CN" altLang="en-US" sz="40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1424" b="7699"/>
          <a:stretch>
            <a:fillRect/>
          </a:stretch>
        </p:blipFill>
        <p:spPr>
          <a:xfrm>
            <a:off x="709930" y="1631315"/>
            <a:ext cx="9491980" cy="4422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5350510" y="294005"/>
            <a:ext cx="4916805" cy="721360"/>
          </a:xfrm>
        </p:spPr>
        <p:txBody>
          <a:bodyPr/>
          <a:lstStyle/>
          <a:p>
            <a:r>
              <a:rPr kumimoji="1" lang="zh-CN" altLang="en-US" sz="3200" dirty="0"/>
              <a:t> </a:t>
            </a:r>
            <a:r>
              <a:rPr kumimoji="1" lang="zh-CN" altLang="en-US" sz="4000" dirty="0"/>
              <a:t>固体的热胀冷缩现象</a:t>
            </a:r>
            <a:endParaRPr kumimoji="1" lang="zh-CN" altLang="en-US" sz="4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3999" b="16062"/>
          <a:stretch>
            <a:fillRect/>
          </a:stretch>
        </p:blipFill>
        <p:spPr>
          <a:xfrm>
            <a:off x="2491105" y="1369695"/>
            <a:ext cx="9632315" cy="4984115"/>
          </a:xfrm>
          <a:prstGeom prst="rect">
            <a:avLst/>
          </a:prstGeom>
        </p:spPr>
      </p:pic>
      <p:sp>
        <p:nvSpPr>
          <p:cNvPr id="4" name="上箭头 3"/>
          <p:cNvSpPr/>
          <p:nvPr/>
        </p:nvSpPr>
        <p:spPr>
          <a:xfrm rot="5400000">
            <a:off x="4371340" y="2547620"/>
            <a:ext cx="573405" cy="1762125"/>
          </a:xfrm>
          <a:prstGeom prst="upArrow">
            <a:avLst/>
          </a:prstGeom>
          <a:solidFill>
            <a:srgbClr val="F23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979670" y="57785"/>
            <a:ext cx="7021195" cy="883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4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液体的热胀冷缩现象</a:t>
            </a:r>
            <a:endParaRPr lang="zh-CN" altLang="en-US" sz="4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液体的热胀冷缩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667000" y="1504950"/>
            <a:ext cx="6858000" cy="3848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914" b="9042"/>
          <a:stretch>
            <a:fillRect/>
          </a:stretch>
        </p:blipFill>
        <p:spPr>
          <a:xfrm>
            <a:off x="5283200" y="1420495"/>
            <a:ext cx="6464935" cy="44011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08220" y="393700"/>
            <a:ext cx="7021195" cy="883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4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液体的热胀冷缩现象</a:t>
            </a:r>
            <a:endParaRPr lang="zh-CN" altLang="en-US" sz="4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475" y="1420495"/>
            <a:ext cx="2884170" cy="4514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sz="3200" dirty="0"/>
              <a:t>思考联系</a:t>
            </a:r>
            <a:endParaRPr kumimoji="1" lang="zh-CN" sz="3200" dirty="0"/>
          </a:p>
        </p:txBody>
      </p:sp>
      <p:sp>
        <p:nvSpPr>
          <p:cNvPr id="9" name="矩形 8"/>
          <p:cNvSpPr/>
          <p:nvPr/>
        </p:nvSpPr>
        <p:spPr>
          <a:xfrm>
            <a:off x="1331238" y="1457817"/>
            <a:ext cx="10680654" cy="565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/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1</a:t>
            </a:r>
            <a:r>
              <a:rPr lang="en-US" altLang="zh-CN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.</a:t>
            </a: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请举例说明固体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、液体、气体中谁的体积受</a:t>
            </a: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温度的影响变化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最大？</a:t>
            </a:r>
            <a:endParaRPr lang="zh-CN" altLang="en-US" sz="3200" b="1" strike="noStrike" noProof="1">
              <a:solidFill>
                <a:schemeClr val="accent5">
                  <a:lumMod val="75000"/>
                </a:schemeClr>
              </a:solidFill>
            </a:endParaRPr>
          </a:p>
          <a:p>
            <a:pPr lvl="0" algn="l" eaLnBrk="1" fontAlgn="base" hangingPunct="1">
              <a:buClrTx/>
            </a:pPr>
            <a:endParaRPr lang="en-US" altLang="zh-CN" sz="3200" b="1" dirty="0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lvl="0" algn="l" eaLnBrk="1" fontAlgn="base" hangingPunct="1">
              <a:buClrTx/>
            </a:pPr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2.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选择题</a:t>
            </a: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：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lvl="0" eaLnBrk="1" fontAlgn="base" hangingPunct="1">
              <a:buClrTx/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             一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杯水凝固成冰后（　　</a:t>
            </a: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）</a:t>
            </a:r>
            <a:endParaRPr lang="en-US" altLang="zh-CN" sz="3200" b="1" noProof="1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lvl="0" eaLnBrk="1" fontAlgn="base" hangingPunct="1">
              <a:buClrTx/>
            </a:pPr>
            <a:endParaRPr lang="zh-CN" altLang="en-US" sz="3200" b="1" dirty="0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marL="0" lvl="0" indent="0" eaLnBrk="1" fontAlgn="base" hangingPunct="1">
              <a:buClrTx/>
              <a:buNone/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             A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．密度不变，质量不变    </a:t>
            </a:r>
            <a:endParaRPr lang="en-US" altLang="zh-CN" sz="3200" b="1" noProof="1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marL="0" lvl="0" indent="0" eaLnBrk="1" fontAlgn="base" hangingPunct="1">
              <a:buClrTx/>
              <a:buNone/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             B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．密度变大，体积变小</a:t>
            </a:r>
            <a:endParaRPr lang="zh-CN" altLang="en-US" sz="3200" b="1" strike="noStrike" noProof="1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eaLnBrk="1" fontAlgn="base" hangingPunct="1">
              <a:buClrTx/>
              <a:buNone/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             C．质量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不变，密度变大   </a:t>
            </a:r>
            <a:endParaRPr lang="zh-CN" altLang="en-US" sz="3200" b="1" strike="noStrike" noProof="1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eaLnBrk="1" fontAlgn="base" hangingPunct="1">
              <a:buClrTx/>
              <a:buNone/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             D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．</a:t>
            </a: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sym typeface="+mn-ea"/>
              </a:rPr>
              <a:t>密度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变小，体积变大</a:t>
            </a:r>
            <a:endParaRPr lang="zh-CN" altLang="en-US" sz="3200" b="1" strike="noStrike" noProof="1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lnSpc>
                <a:spcPct val="130000"/>
              </a:lnSpc>
            </a:pPr>
            <a:r>
              <a:rPr lang="en-US" altLang="zh-CN" sz="32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altLang="zh-CN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altLang="en-US" sz="3200" dirty="0"/>
              <a:t> 冬天水管为什么会被冻裂？</a:t>
            </a:r>
            <a:endParaRPr kumimoji="1" lang="zh-CN" altLang="en-US" sz="3200" dirty="0"/>
          </a:p>
        </p:txBody>
      </p:sp>
      <p:pic>
        <p:nvPicPr>
          <p:cNvPr id="11266" name="内容占位符 3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2435" y="1465580"/>
            <a:ext cx="8787130" cy="49364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22580" y="258445"/>
            <a:ext cx="9779000" cy="721360"/>
          </a:xfrm>
        </p:spPr>
        <p:txBody>
          <a:bodyPr/>
          <a:lstStyle/>
          <a:p>
            <a:r>
              <a:rPr lang="zh-CN" altLang="en-US" sz="3600" dirty="0" smtClean="0"/>
              <a:t>冬天，冰层下面的水的温度变化</a:t>
            </a:r>
            <a:endParaRPr lang="en-US" altLang="zh-CN" sz="3600" dirty="0" smtClean="0"/>
          </a:p>
        </p:txBody>
      </p:sp>
      <p:pic>
        <p:nvPicPr>
          <p:cNvPr id="3" name="游鱼0度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02872" y="1487632"/>
            <a:ext cx="7439891" cy="4688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模板页面">
  <a:themeElements>
    <a:clrScheme name="自定义 39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39A9DE"/>
      </a:accent1>
      <a:accent2>
        <a:srgbClr val="838FD4"/>
      </a:accent2>
      <a:accent3>
        <a:srgbClr val="41C0B8"/>
      </a:accent3>
      <a:accent4>
        <a:srgbClr val="91CE6F"/>
      </a:accent4>
      <a:accent5>
        <a:srgbClr val="A0CD4E"/>
      </a:accent5>
      <a:accent6>
        <a:srgbClr val="515151"/>
      </a:accent6>
      <a:hlink>
        <a:srgbClr val="0563C1"/>
      </a:hlink>
      <a:folHlink>
        <a:srgbClr val="954F72"/>
      </a:folHlink>
    </a:clrScheme>
    <a:fontScheme name="自定义 46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2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2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733</Words>
  <Application>WPS 演示</Application>
  <PresentationFormat>宽屏</PresentationFormat>
  <Paragraphs>80</Paragraphs>
  <Slides>17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Segoe UI Light</vt:lpstr>
      <vt:lpstr>Century Gothic</vt:lpstr>
      <vt:lpstr>Segoe UI Light</vt:lpstr>
      <vt:lpstr>Times New Roman</vt:lpstr>
      <vt:lpstr>Gulim</vt:lpstr>
      <vt:lpstr>华文新魏</vt:lpstr>
      <vt:lpstr>Arial Unicode MS</vt:lpstr>
      <vt:lpstr>Calibri</vt:lpstr>
      <vt:lpstr>模板页面</vt:lpstr>
      <vt:lpstr>OfficePLUS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淡淡风铃</cp:lastModifiedBy>
  <cp:revision>125</cp:revision>
  <dcterms:created xsi:type="dcterms:W3CDTF">2015-08-18T02:51:00Z</dcterms:created>
  <dcterms:modified xsi:type="dcterms:W3CDTF">2018-11-23T02:21:54Z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