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8"/>
  </p:notesMasterIdLst>
  <p:sldIdLst>
    <p:sldId id="396" r:id="rId3"/>
    <p:sldId id="293" r:id="rId4"/>
    <p:sldId id="445" r:id="rId5"/>
    <p:sldId id="423" r:id="rId6"/>
    <p:sldId id="446" r:id="rId7"/>
    <p:sldId id="447" r:id="rId8"/>
    <p:sldId id="444" r:id="rId9"/>
    <p:sldId id="448" r:id="rId10"/>
    <p:sldId id="450" r:id="rId11"/>
    <p:sldId id="451" r:id="rId12"/>
    <p:sldId id="424" r:id="rId13"/>
    <p:sldId id="425" r:id="rId14"/>
    <p:sldId id="426" r:id="rId15"/>
    <p:sldId id="436" r:id="rId16"/>
    <p:sldId id="449" r:id="rId17"/>
    <p:sldId id="437" r:id="rId18"/>
    <p:sldId id="452" r:id="rId19"/>
    <p:sldId id="427" r:id="rId20"/>
    <p:sldId id="428" r:id="rId21"/>
    <p:sldId id="438" r:id="rId22"/>
    <p:sldId id="441" r:id="rId23"/>
    <p:sldId id="453" r:id="rId24"/>
    <p:sldId id="429" r:id="rId25"/>
    <p:sldId id="430" r:id="rId26"/>
    <p:sldId id="439" r:id="rId27"/>
    <p:sldId id="440" r:id="rId28"/>
    <p:sldId id="454" r:id="rId29"/>
    <p:sldId id="455" r:id="rId30"/>
    <p:sldId id="456" r:id="rId31"/>
    <p:sldId id="457" r:id="rId32"/>
    <p:sldId id="458" r:id="rId33"/>
    <p:sldId id="459" r:id="rId34"/>
    <p:sldId id="460" r:id="rId35"/>
    <p:sldId id="432" r:id="rId36"/>
    <p:sldId id="434" r:id="rId37"/>
  </p:sldIdLst>
  <p:sldSz cx="9145588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1842" y="-84"/>
      </p:cViewPr>
      <p:guideLst>
        <p:guide orient="horz" pos="2176"/>
        <p:guide pos="28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314" y="1143000"/>
            <a:ext cx="411537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24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8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159" y="1122363"/>
            <a:ext cx="6858953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159" y="3602038"/>
            <a:ext cx="6858953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74" y="1709738"/>
            <a:ext cx="7887795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74" y="4589463"/>
            <a:ext cx="788779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37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793" y="1825625"/>
            <a:ext cx="388674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28" y="365125"/>
            <a:ext cx="7887795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28" y="1681163"/>
            <a:ext cx="386887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28" y="2505075"/>
            <a:ext cx="386887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793" y="1681163"/>
            <a:ext cx="388793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793" y="2505075"/>
            <a:ext cx="3887931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8"/>
            <a:ext cx="788806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6"/>
            <a:ext cx="788806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760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365126"/>
            <a:ext cx="7888069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9145588" cy="11315700"/>
          </a:xfrm>
          <a:prstGeom prst="rect">
            <a:avLst/>
          </a:prstGeom>
          <a:blipFill dpi="0" rotWithShape="1">
            <a:blip r:embed="rId2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562830" y="833614"/>
            <a:ext cx="8291798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8433172" y="240967"/>
            <a:ext cx="421456" cy="592649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00" decel="493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8067" y="987426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60" y="365126"/>
            <a:ext cx="78880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60" y="1825625"/>
            <a:ext cx="78880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60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AFCF4-B810-4D0B-BB23-CFD5C497DD78}" type="datetimeFigureOut">
              <a:rPr lang="zh-CN" altLang="en-US" smtClean="0"/>
              <a:t>2020/4/18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476" y="6356353"/>
            <a:ext cx="3086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072" y="6356353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B0D88-4ED7-4C12-AD2F-AB21A45075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28737" y="365125"/>
            <a:ext cx="7887795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28737" y="1825625"/>
            <a:ext cx="7887795" cy="43513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-22860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3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E34DBC0E-06DF-4452-B21C-13EF073AF063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>2020/4/18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71" y="6356350"/>
            <a:ext cx="3086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847" y="6356350"/>
            <a:ext cx="2057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8AE5E5E4-3DB3-4B86-AECB-FF86B4A0601C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Documents%20and%20Settings\Administrator\&#26700;&#38754;\pai\&#27491;&#25991;pai\2018XD-11.TIF" TargetMode="External"/><Relationship Id="rId5" Type="http://schemas.openxmlformats.org/officeDocument/2006/relationships/image" Target="../media/image18.png"/><Relationship Id="rId4" Type="http://schemas.openxmlformats.org/officeDocument/2006/relationships/image" Target="file:///C:\Documents%20and%20Settings\Administrator\&#26700;&#38754;\pai\&#27491;&#25991;pai\2018XD-10.T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pai\&#27491;&#25991;pai\ZKYW-830.TI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Administrator\&#26700;&#38754;\pai\&#27491;&#25991;pai\2018XD-1.T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Documents%20and%20Settings\Administrator\&#26700;&#38754;\pai\&#27491;&#25991;pai\2018XD-2.TIF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Documents%20and%20Settings\Administrator\&#26700;&#38754;\pai\&#27491;&#25991;pai\2018XD-2.TIF" TargetMode="External"/><Relationship Id="rId5" Type="http://schemas.openxmlformats.org/officeDocument/2006/relationships/image" Target="../media/image5.png"/><Relationship Id="rId4" Type="http://schemas.openxmlformats.org/officeDocument/2006/relationships/image" Target="file:///C:\Documents%20and%20Settings\Administrator\&#26700;&#38754;\pai\&#27491;&#25991;pai\2018XD-1.TIF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file:///C:\Documents%20and%20Settings\Administrator\&#26700;&#38754;\pai\&#27491;&#25991;pai\2018XD-5.TIF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Documents%20and%20Settings\Administrator\&#26700;&#38754;\pai\&#27491;&#25991;pai\2018XD-4.TIF" TargetMode="External"/><Relationship Id="rId5" Type="http://schemas.openxmlformats.org/officeDocument/2006/relationships/image" Target="../media/image7.png"/><Relationship Id="rId4" Type="http://schemas.openxmlformats.org/officeDocument/2006/relationships/image" Target="file:///C:\Documents%20and%20Settings\Administrator\&#26700;&#38754;\pai\&#27491;&#25991;pai\2018XD-3.TI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Documents%20and%20Settings\Administrator\&#26700;&#38754;\pai\&#27491;&#25991;pai\2018XD-5.TIF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Documents%20and%20Settings\Administrator\&#26700;&#38754;\pai\&#27491;&#25991;pai\2018XD-4.TIF" TargetMode="External"/><Relationship Id="rId5" Type="http://schemas.openxmlformats.org/officeDocument/2006/relationships/image" Target="../media/image7.png"/><Relationship Id="rId4" Type="http://schemas.openxmlformats.org/officeDocument/2006/relationships/image" Target="file:///C:\Documents%20and%20Settings\Administrator\&#26700;&#38754;\pai\&#27491;&#25991;pai\2018XD-3.TI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02137"/>
            <a:ext cx="4215398" cy="1474198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1350" strike="noStrike" noProof="1"/>
          </a:p>
        </p:txBody>
      </p:sp>
      <p:sp>
        <p:nvSpPr>
          <p:cNvPr id="7170" name="文本框 2"/>
          <p:cNvSpPr txBox="1"/>
          <p:nvPr/>
        </p:nvSpPr>
        <p:spPr>
          <a:xfrm>
            <a:off x="244475" y="600075"/>
            <a:ext cx="650494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第一轮 基础过关 瞄准考点</a:t>
            </a:r>
          </a:p>
        </p:txBody>
      </p:sp>
      <p:sp>
        <p:nvSpPr>
          <p:cNvPr id="7171" name="文本框 4"/>
          <p:cNvSpPr txBox="1"/>
          <p:nvPr/>
        </p:nvSpPr>
        <p:spPr>
          <a:xfrm>
            <a:off x="4321345" y="2624872"/>
            <a:ext cx="4282082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第一部分  声 光 热</a:t>
            </a: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      第1讲  声现象</a:t>
            </a:r>
          </a:p>
        </p:txBody>
      </p:sp>
      <p:grpSp>
        <p:nvGrpSpPr>
          <p:cNvPr id="7172" name="组合 5"/>
          <p:cNvGrpSpPr/>
          <p:nvPr/>
        </p:nvGrpSpPr>
        <p:grpSpPr>
          <a:xfrm>
            <a:off x="1138952" y="2371124"/>
            <a:ext cx="1936225" cy="1937416"/>
            <a:chOff x="1131485" y="2234042"/>
            <a:chExt cx="1607262" cy="1607262"/>
          </a:xfrm>
        </p:grpSpPr>
        <p:sp>
          <p:nvSpPr>
            <p:cNvPr id="7" name="椭圆 6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8" name="椭圆 7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1350" strike="noStrike" noProof="1"/>
            </a:p>
          </p:txBody>
        </p:sp>
        <p:sp>
          <p:nvSpPr>
            <p:cNvPr id="7175" name="KSO_Shape"/>
            <p:cNvSpPr/>
            <p:nvPr/>
          </p:nvSpPr>
          <p:spPr>
            <a:xfrm>
              <a:off x="1480150" y="2597150"/>
              <a:ext cx="909932" cy="881046"/>
            </a:xfrm>
            <a:custGeom>
              <a:avLst/>
              <a:gdLst/>
              <a:ahLst/>
              <a:cxnLst>
                <a:cxn ang="0">
                  <a:pos x="168510" y="73510"/>
                </a:cxn>
                <a:cxn ang="0">
                  <a:pos x="173332" y="73510"/>
                </a:cxn>
                <a:cxn ang="0">
                  <a:pos x="181294" y="88599"/>
                </a:cxn>
                <a:cxn ang="0">
                  <a:pos x="141947" y="147885"/>
                </a:cxn>
                <a:cxn ang="0">
                  <a:pos x="132685" y="152480"/>
                </a:cxn>
                <a:cxn ang="0">
                  <a:pos x="109567" y="152480"/>
                </a:cxn>
                <a:cxn ang="0">
                  <a:pos x="109567" y="171170"/>
                </a:cxn>
                <a:cxn ang="0">
                  <a:pos x="106505" y="176225"/>
                </a:cxn>
                <a:cxn ang="0">
                  <a:pos x="103673" y="176915"/>
                </a:cxn>
                <a:cxn ang="0">
                  <a:pos x="100075" y="175842"/>
                </a:cxn>
                <a:cxn ang="0">
                  <a:pos x="82086" y="163664"/>
                </a:cxn>
                <a:cxn ang="0">
                  <a:pos x="64479" y="175842"/>
                </a:cxn>
                <a:cxn ang="0">
                  <a:pos x="58049" y="176225"/>
                </a:cxn>
                <a:cxn ang="0">
                  <a:pos x="54758" y="171170"/>
                </a:cxn>
                <a:cxn ang="0">
                  <a:pos x="54758" y="124446"/>
                </a:cxn>
                <a:cxn ang="0">
                  <a:pos x="64632" y="104685"/>
                </a:cxn>
                <a:cxn ang="0">
                  <a:pos x="67771" y="103842"/>
                </a:cxn>
                <a:cxn ang="0">
                  <a:pos x="115997" y="103842"/>
                </a:cxn>
                <a:cxn ang="0">
                  <a:pos x="109414" y="128123"/>
                </a:cxn>
                <a:cxn ang="0">
                  <a:pos x="126944" y="128123"/>
                </a:cxn>
                <a:cxn ang="0">
                  <a:pos x="168510" y="73510"/>
                </a:cxn>
                <a:cxn ang="0">
                  <a:pos x="124539" y="2"/>
                </a:cxn>
                <a:cxn ang="0">
                  <a:pos x="167119" y="2806"/>
                </a:cxn>
                <a:cxn ang="0">
                  <a:pos x="174850" y="18047"/>
                </a:cxn>
                <a:cxn ang="0">
                  <a:pos x="126551" y="81080"/>
                </a:cxn>
                <a:cxn ang="0">
                  <a:pos x="117825" y="85215"/>
                </a:cxn>
                <a:cxn ang="0">
                  <a:pos x="45032" y="85215"/>
                </a:cxn>
                <a:cxn ang="0">
                  <a:pos x="23447" y="111715"/>
                </a:cxn>
                <a:cxn ang="0">
                  <a:pos x="36689" y="126956"/>
                </a:cxn>
                <a:cxn ang="0">
                  <a:pos x="42506" y="128105"/>
                </a:cxn>
                <a:cxn ang="0">
                  <a:pos x="42506" y="152460"/>
                </a:cxn>
                <a:cxn ang="0">
                  <a:pos x="1096" y="116693"/>
                </a:cxn>
                <a:cxn ang="0">
                  <a:pos x="1326" y="96474"/>
                </a:cxn>
                <a:cxn ang="0">
                  <a:pos x="55366" y="13682"/>
                </a:cxn>
                <a:cxn ang="0">
                  <a:pos x="71669" y="4645"/>
                </a:cxn>
                <a:cxn ang="0">
                  <a:pos x="124539" y="2"/>
                </a:cxn>
              </a:cxnLst>
              <a:rect l="0" t="0" r="0" b="0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 w="9525"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pic>
        <p:nvPicPr>
          <p:cNvPr id="7176" name="图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5300" y="5611362"/>
            <a:ext cx="4399970" cy="12431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005188">
                <a:tint val="45000"/>
                <a:satMod val="400000"/>
              </a:srgbClr>
            </a:duotone>
          </a:blip>
          <a:srcRect l="34511" b="16111"/>
          <a:stretch>
            <a:fillRect/>
          </a:stretch>
        </p:blipFill>
        <p:spPr>
          <a:xfrm flipV="1">
            <a:off x="6153925" y="4456241"/>
            <a:ext cx="2991664" cy="2416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bldLvl="0" animBg="1"/>
      <p:bldP spid="7170" grpId="0"/>
      <p:bldP spid="71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考点一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声音的产生和传播的条件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457232" y="178382"/>
              <a:ext cx="5638768" cy="768350"/>
              <a:chOff x="457232" y="178382"/>
              <a:chExt cx="5638768" cy="768350"/>
            </a:xfrm>
          </p:grpSpPr>
          <p:sp>
            <p:nvSpPr>
              <p:cNvPr id="21" name="文本占位符 2"/>
              <p:cNvSpPr txBox="1"/>
              <p:nvPr/>
            </p:nvSpPr>
            <p:spPr>
              <a:xfrm>
                <a:off x="894514" y="292685"/>
                <a:ext cx="5201486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638768" cy="768350"/>
              <a:chOff x="457232" y="178382"/>
              <a:chExt cx="5638768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5201486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14020" y="1083945"/>
            <a:ext cx="8395970" cy="35804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例1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 </a:t>
            </a: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2019·</a:t>
            </a: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自贡市）学习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了声音的产生和</a:t>
            </a: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传播后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，小明同学做了 </a:t>
            </a: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以下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小结。请你在横线上为小明填上空缺。</a:t>
            </a:r>
          </a:p>
          <a:p>
            <a:pPr fontAlgn="auto">
              <a:lnSpc>
                <a:spcPts val="3360"/>
              </a:lnSpc>
            </a:pPr>
            <a:r>
              <a:rPr 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</a:t>
            </a:r>
            <a:r>
              <a:rPr 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r>
              <a:rPr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悠扬的笛声是由空气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______</a:t>
            </a:r>
            <a:r>
              <a:rPr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产生的。</a:t>
            </a:r>
          </a:p>
          <a:p>
            <a:pPr fontAlgn="auto">
              <a:lnSpc>
                <a:spcPts val="3360"/>
              </a:lnSpc>
            </a:pPr>
            <a:r>
              <a:rPr 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r>
              <a:rPr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声音水中的传播速度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______</a:t>
            </a:r>
            <a:r>
              <a:rPr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(选填“大于”“小</a:t>
            </a:r>
          </a:p>
          <a:p>
            <a:pPr fontAlgn="auto">
              <a:lnSpc>
                <a:spcPts val="3360"/>
              </a:lnSpc>
            </a:pPr>
            <a:r>
              <a:rPr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于”或“等于”)在空气中的传播速度。</a:t>
            </a:r>
          </a:p>
          <a:p>
            <a:pPr fontAlgn="auto">
              <a:lnSpc>
                <a:spcPts val="3360"/>
              </a:lnSpc>
            </a:pPr>
            <a:r>
              <a:rPr 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（</a:t>
            </a: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r>
              <a:rPr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在月球上，声音不能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在</a:t>
            </a:r>
            <a:r>
              <a:rPr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传播的原因是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_________</a:t>
            </a:r>
          </a:p>
          <a:p>
            <a:pPr fontAlgn="auto">
              <a:lnSpc>
                <a:spcPts val="3360"/>
              </a:lnSpc>
            </a:pPr>
            <a:r>
              <a:rPr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__________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  <a:sym typeface="+mn-ea"/>
            </a:endParaRPr>
          </a:p>
        </p:txBody>
      </p:sp>
      <p:sp>
        <p:nvSpPr>
          <p:cNvPr id="3" name="TextBox 16"/>
          <p:cNvSpPr txBox="1"/>
          <p:nvPr/>
        </p:nvSpPr>
        <p:spPr>
          <a:xfrm>
            <a:off x="4540049" y="2286635"/>
            <a:ext cx="1026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振动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4540049" y="2741930"/>
            <a:ext cx="1026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大于</a:t>
            </a:r>
          </a:p>
        </p:txBody>
      </p:sp>
      <p:sp>
        <p:nvSpPr>
          <p:cNvPr id="5" name="TextBox 16"/>
          <p:cNvSpPr txBox="1"/>
          <p:nvPr/>
        </p:nvSpPr>
        <p:spPr>
          <a:xfrm>
            <a:off x="6982894" y="3549650"/>
            <a:ext cx="1722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真空不能</a:t>
            </a:r>
          </a:p>
        </p:txBody>
      </p:sp>
      <p:sp>
        <p:nvSpPr>
          <p:cNvPr id="6" name="TextBox 16"/>
          <p:cNvSpPr txBox="1"/>
          <p:nvPr/>
        </p:nvSpPr>
        <p:spPr>
          <a:xfrm>
            <a:off x="894514" y="3984625"/>
            <a:ext cx="1026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传声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57232" y="4517390"/>
            <a:ext cx="83527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解析：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）声音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是由物体振动产生的，一切发声体都在振动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；（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）声音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的传播速度与介质有关，一般情况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下               ；（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）声音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的传播需要介质，月球表面是真空的，不能传播声音。</a:t>
            </a:r>
          </a:p>
        </p:txBody>
      </p:sp>
      <p:graphicFrame>
        <p:nvGraphicFramePr>
          <p:cNvPr id="21" name="对象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697516" y="5255011"/>
          <a:ext cx="2501265" cy="692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r:id="rId4" imgW="825500" imgH="228600" progId="Equation.KSEE3">
                  <p:embed/>
                </p:oleObj>
              </mc:Choice>
              <mc:Fallback>
                <p:oleObj r:id="rId4" imgW="825500" imgH="228600" progId="Equation.KSEE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516" y="5255011"/>
                        <a:ext cx="2501265" cy="6927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457232" y="4585740"/>
            <a:ext cx="835279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思维点拨：</a:t>
            </a:r>
            <a:r>
              <a:rPr lang="zh-CN" altLang="zh-CN" sz="2800" dirty="0" smtClean="0"/>
              <a:t>正在</a:t>
            </a:r>
            <a:r>
              <a:rPr lang="zh-CN" altLang="zh-CN" sz="2800" dirty="0"/>
              <a:t>发声的物体一定在振动，声音传播的条件是必须有传播的介质，真空不能传声，不同介质中声音的传播速度一般不同。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6" grpId="0"/>
      <p:bldP spid="17" grpId="3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377825" y="1285875"/>
            <a:ext cx="8504918" cy="29392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·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南京市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所示活动中，用来探究声音产生原因的是</a:t>
            </a:r>
            <a:r>
              <a:rPr lang="en-US" altLang="zh-CN" sz="2800" dirty="0">
                <a:latin typeface="+mn-ea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+mn-ea"/>
                <a:cs typeface="Times New Roman" panose="02020603050405020304" pitchFamily="18" charset="0"/>
              </a:rPr>
              <a:t>　　</a:t>
            </a:r>
            <a:r>
              <a:rPr lang="en-US" altLang="zh-CN" sz="2800" dirty="0" smtClean="0">
                <a:latin typeface="+mn-ea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ts val="3660"/>
              </a:lnSpc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77277" y="1792504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75" y="2372640"/>
            <a:ext cx="1991177" cy="24660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510" y="2426853"/>
            <a:ext cx="1899534" cy="23910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903" y="2447620"/>
            <a:ext cx="2441067" cy="238274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970" y="2630909"/>
            <a:ext cx="2457729" cy="2207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7825" y="1285875"/>
            <a:ext cx="8328025" cy="38882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.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(2018·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山西省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小亮同学利用课余时间，创作了一部科幻小小说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——《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太空漫游记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》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小说中有这样的描写：小明和小亮驾驶“女娲号”飞船漫游在太空，突然听到空中传来“隆隆”的雷声，之后又看见闪电四射。哇！太空真美啊！请你从物理学的角度，指出这段文字中的一处科学性错误及判断依据。错误之处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：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_                  _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；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判断依据：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 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-681673" y="4034790"/>
            <a:ext cx="5607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听到空中传来的雷声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1921331" y="4558010"/>
            <a:ext cx="5031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真空不能传声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答案合理即可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5519025" cy="768350"/>
              <a:chOff x="457232" y="178382"/>
              <a:chExt cx="5519025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377825" y="1285875"/>
            <a:ext cx="8416551" cy="15158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+mn-ea"/>
                <a:cs typeface="方正静蕾简体" panose="03000509000000000000" pitchFamily="65" charset="-122"/>
              </a:rPr>
              <a:t>3.</a:t>
            </a:r>
            <a:r>
              <a:rPr lang="zh-CN" altLang="en-US" sz="2800" dirty="0" smtClean="0">
                <a:latin typeface="+mn-ea"/>
                <a:cs typeface="方正静蕾简体" panose="03000509000000000000" pitchFamily="65" charset="-122"/>
              </a:rPr>
              <a:t> 能</a:t>
            </a:r>
            <a:r>
              <a:rPr lang="zh-CN" altLang="en-US" sz="2800" dirty="0">
                <a:latin typeface="+mn-ea"/>
                <a:cs typeface="方正静蕾简体" panose="03000509000000000000" pitchFamily="65" charset="-122"/>
              </a:rPr>
              <a:t>影响声音传播速度的是</a:t>
            </a:r>
            <a:r>
              <a:rPr lang="zh-CN" altLang="en-US" sz="2800" dirty="0" smtClean="0">
                <a:latin typeface="+mn-ea"/>
                <a:cs typeface="方正静蕾简体" panose="03000509000000000000" pitchFamily="65" charset="-122"/>
              </a:rPr>
              <a:t>（ </a:t>
            </a:r>
            <a:r>
              <a:rPr lang="en-US" altLang="zh-CN" sz="2800" dirty="0" smtClean="0">
                <a:latin typeface="+mn-ea"/>
                <a:cs typeface="方正静蕾简体" panose="03000509000000000000" pitchFamily="65" charset="-122"/>
              </a:rPr>
              <a:t>  </a:t>
            </a:r>
            <a:r>
              <a:rPr lang="zh-CN" altLang="en-US" sz="2800" dirty="0">
                <a:latin typeface="+mn-ea"/>
                <a:cs typeface="方正静蕾简体" panose="03000509000000000000" pitchFamily="65" charset="-122"/>
              </a:rPr>
              <a:t>）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+mn-ea"/>
                <a:cs typeface="方正静蕾简体" panose="03000509000000000000" pitchFamily="65" charset="-122"/>
              </a:rPr>
              <a:t>  A.</a:t>
            </a:r>
            <a:r>
              <a:rPr lang="zh-CN" altLang="en-US" sz="2800" dirty="0">
                <a:latin typeface="+mn-ea"/>
                <a:cs typeface="方正静蕾简体" panose="03000509000000000000" pitchFamily="65" charset="-122"/>
              </a:rPr>
              <a:t>响度    </a:t>
            </a:r>
            <a:r>
              <a:rPr lang="en-US" altLang="zh-CN" sz="2800" dirty="0">
                <a:latin typeface="+mn-ea"/>
                <a:cs typeface="方正静蕾简体" panose="03000509000000000000" pitchFamily="65" charset="-122"/>
              </a:rPr>
              <a:t>B.</a:t>
            </a:r>
            <a:r>
              <a:rPr lang="zh-CN" altLang="en-US" sz="2800" dirty="0">
                <a:latin typeface="+mn-ea"/>
                <a:cs typeface="方正静蕾简体" panose="03000509000000000000" pitchFamily="65" charset="-122"/>
              </a:rPr>
              <a:t>音调    </a:t>
            </a:r>
            <a:r>
              <a:rPr lang="en-US" altLang="zh-CN" sz="2800" dirty="0">
                <a:latin typeface="+mn-ea"/>
                <a:cs typeface="方正静蕾简体" panose="03000509000000000000" pitchFamily="65" charset="-122"/>
              </a:rPr>
              <a:t>C.</a:t>
            </a:r>
            <a:r>
              <a:rPr lang="zh-CN" altLang="en-US" sz="2800" dirty="0">
                <a:latin typeface="+mn-ea"/>
                <a:cs typeface="方正静蕾简体" panose="03000509000000000000" pitchFamily="65" charset="-122"/>
              </a:rPr>
              <a:t>音色    </a:t>
            </a:r>
            <a:r>
              <a:rPr lang="en-US" altLang="zh-CN" sz="2800" dirty="0">
                <a:latin typeface="+mn-ea"/>
                <a:cs typeface="方正静蕾简体" panose="03000509000000000000" pitchFamily="65" charset="-122"/>
              </a:rPr>
              <a:t>D.</a:t>
            </a:r>
            <a:r>
              <a:rPr lang="zh-CN" altLang="en-US" sz="2800" dirty="0">
                <a:latin typeface="+mn-ea"/>
                <a:cs typeface="方正静蕾简体" panose="03000509000000000000" pitchFamily="65" charset="-122"/>
              </a:rPr>
              <a:t>介质</a:t>
            </a:r>
          </a:p>
          <a:p>
            <a:pPr>
              <a:lnSpc>
                <a:spcPts val="3660"/>
              </a:lnSpc>
            </a:pPr>
            <a:endParaRPr lang="en-US" altLang="zh-CN" sz="2800" dirty="0">
              <a:latin typeface="+mn-ea"/>
              <a:cs typeface="方正静蕾简体" panose="03000509000000000000" pitchFamily="65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232006" y="126452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821022" y="1061035"/>
            <a:ext cx="7885221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4</a:t>
            </a:r>
            <a:r>
              <a:rPr lang="zh-CN" altLang="zh-CN" sz="2800" dirty="0" smtClean="0"/>
              <a:t>．如</a:t>
            </a:r>
            <a:r>
              <a:rPr lang="zh-CN" altLang="zh-CN" sz="2800" dirty="0"/>
              <a:t>图</a:t>
            </a:r>
            <a:r>
              <a:rPr lang="en-US" altLang="zh-CN" sz="2800" dirty="0"/>
              <a:t>1</a:t>
            </a:r>
            <a:r>
              <a:rPr lang="zh-CN" altLang="zh-CN" sz="2800" dirty="0"/>
              <a:t>－</a:t>
            </a:r>
            <a:r>
              <a:rPr lang="en-US" altLang="zh-CN" sz="2800" dirty="0"/>
              <a:t>3</a:t>
            </a:r>
            <a:r>
              <a:rPr lang="zh-CN" altLang="zh-CN" sz="2800" dirty="0"/>
              <a:t>甲所示，蝙蝠靠</a:t>
            </a:r>
            <a:r>
              <a:rPr lang="zh-CN" altLang="zh-CN" sz="2800" dirty="0" smtClean="0"/>
              <a:t>发出</a:t>
            </a:r>
            <a:r>
              <a:rPr lang="en-US" altLang="zh-CN" sz="2800" u="sng" dirty="0" smtClean="0"/>
              <a:t>                  </a:t>
            </a:r>
            <a:r>
              <a:rPr lang="zh-CN" altLang="zh-CN" sz="2800" dirty="0" smtClean="0"/>
              <a:t>发现</a:t>
            </a:r>
            <a:r>
              <a:rPr lang="zh-CN" altLang="zh-CN" sz="2800" dirty="0"/>
              <a:t>昆虫。如图</a:t>
            </a:r>
            <a:r>
              <a:rPr lang="en-US" altLang="zh-CN" sz="2800" dirty="0"/>
              <a:t>1</a:t>
            </a:r>
            <a:r>
              <a:rPr lang="zh-CN" altLang="zh-CN" sz="2800" dirty="0"/>
              <a:t>－</a:t>
            </a:r>
            <a:r>
              <a:rPr lang="en-US" altLang="zh-CN" sz="2800" dirty="0"/>
              <a:t>3</a:t>
            </a:r>
            <a:r>
              <a:rPr lang="zh-CN" altLang="zh-CN" sz="2800" dirty="0"/>
              <a:t>乙所示，从玻璃罩里向外抽气的过程中铃声逐渐减小，此现象可推理</a:t>
            </a:r>
            <a:r>
              <a:rPr lang="zh-CN" altLang="zh-CN" sz="2800" dirty="0" smtClean="0"/>
              <a:t>得出</a:t>
            </a:r>
            <a:r>
              <a:rPr lang="zh-CN" altLang="en-US" sz="2800" u="sng" dirty="0" smtClean="0"/>
              <a:t>               </a:t>
            </a:r>
            <a:r>
              <a:rPr lang="zh-CN" altLang="zh-CN" sz="2800" dirty="0" smtClean="0"/>
              <a:t>不能</a:t>
            </a:r>
            <a:r>
              <a:rPr lang="zh-CN" altLang="zh-CN" sz="2800" dirty="0"/>
              <a:t>传声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    </a:t>
            </a:r>
            <a:r>
              <a:rPr lang="zh-CN" altLang="en-US" sz="2800" dirty="0" smtClean="0"/>
              <a:t>甲                                     乙                                  </a:t>
            </a:r>
            <a:endParaRPr lang="en-US" altLang="zh-CN" sz="2800" dirty="0" smtClean="0"/>
          </a:p>
          <a:p>
            <a:r>
              <a:rPr lang="en-US" altLang="zh-CN" sz="2800" dirty="0"/>
              <a:t> </a:t>
            </a:r>
            <a:r>
              <a:rPr lang="en-US" altLang="zh-CN" sz="2800" dirty="0" smtClean="0"/>
              <a:t>                          </a:t>
            </a:r>
            <a:r>
              <a:rPr lang="zh-CN" altLang="en-US" sz="2800" dirty="0" smtClean="0"/>
              <a:t>图</a:t>
            </a:r>
            <a:r>
              <a:rPr lang="en-US" altLang="zh-CN" sz="2800" dirty="0" smtClean="0"/>
              <a:t>1-3</a:t>
            </a:r>
            <a:endParaRPr lang="zh-CN" altLang="zh-CN" sz="2800" dirty="0"/>
          </a:p>
        </p:txBody>
      </p:sp>
      <p:sp>
        <p:nvSpPr>
          <p:cNvPr id="12" name="矩形 11"/>
          <p:cNvSpPr/>
          <p:nvPr/>
        </p:nvSpPr>
        <p:spPr>
          <a:xfrm>
            <a:off x="6028023" y="1108403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超声波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19" name="Picture 3" descr="C:\Documents and Settings\Administrator\桌面\pai\正文pai\2018XD-10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14" y="3814779"/>
            <a:ext cx="2271712" cy="146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Documents and Settings\Administrator\桌面\pai\正文pai\2018XD-11.T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749" y="4077193"/>
            <a:ext cx="1795462" cy="120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6661369" y="2331188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真空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457232" y="178382"/>
              <a:ext cx="5519025" cy="768350"/>
              <a:chOff x="457232" y="178382"/>
              <a:chExt cx="5519025" cy="768350"/>
            </a:xfrm>
          </p:grpSpPr>
          <p:sp>
            <p:nvSpPr>
              <p:cNvPr id="25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7825" y="1285875"/>
            <a:ext cx="8416551" cy="53117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．如图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1-4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所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示，当敲响音叉乙时，观察到与音叉甲 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接触的乒乓球将会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</a:rPr>
              <a:t>      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；这一现象说明发声的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物体在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u="sng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，也能说明声音可在空气中传播，还</a:t>
            </a: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能说明声波能传递</a:t>
            </a:r>
            <a:r>
              <a:rPr lang="zh-CN" altLang="en-US" sz="2800" u="sng" dirty="0"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endParaRPr lang="en-US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                  图</a:t>
            </a: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1-4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673414" y="1757799"/>
            <a:ext cx="1276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被弹起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40673" y="2228214"/>
            <a:ext cx="1276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振动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673413" y="2653758"/>
            <a:ext cx="12765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能量</a:t>
            </a:r>
          </a:p>
        </p:txBody>
      </p:sp>
      <p:pic>
        <p:nvPicPr>
          <p:cNvPr id="10242" name="Picture 2" descr="C:\Documents and Settings\Administrator\桌面\pai\正文pai\ZKYW-830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30" y="3393568"/>
            <a:ext cx="3587186" cy="230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457232" y="178382"/>
              <a:ext cx="5519025" cy="768350"/>
              <a:chOff x="457232" y="178382"/>
              <a:chExt cx="5519025" cy="768350"/>
            </a:xfrm>
          </p:grpSpPr>
          <p:sp>
            <p:nvSpPr>
              <p:cNvPr id="21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考点二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乐音的特性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457232" y="178382"/>
              <a:ext cx="5638768" cy="768350"/>
              <a:chOff x="457232" y="178382"/>
              <a:chExt cx="5638768" cy="768350"/>
            </a:xfrm>
          </p:grpSpPr>
          <p:sp>
            <p:nvSpPr>
              <p:cNvPr id="21" name="文本占位符 2"/>
              <p:cNvSpPr txBox="1"/>
              <p:nvPr/>
            </p:nvSpPr>
            <p:spPr>
              <a:xfrm>
                <a:off x="894514" y="292685"/>
                <a:ext cx="5201486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4020" y="1270635"/>
            <a:ext cx="8292465" cy="18148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336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】水牛“哞哞”叫声和蚊子振翅的“嗡嗡”声</a:t>
            </a:r>
          </a:p>
          <a:p>
            <a:pPr algn="l" fontAlgn="auto">
              <a:lnSpc>
                <a:spcPts val="336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相比较，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______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发出的声音音调高，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______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发出的 </a:t>
            </a:r>
          </a:p>
          <a:p>
            <a:pPr algn="l" fontAlgn="auto">
              <a:lnSpc>
                <a:spcPts val="336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声音响度大。用小提琴和二胡同时演奏《二泉映</a:t>
            </a:r>
          </a:p>
          <a:p>
            <a:pPr algn="l" fontAlgn="auto">
              <a:lnSpc>
                <a:spcPts val="336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月》，能分辨出琴声，是因为二者的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______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不同。</a:t>
            </a:r>
          </a:p>
        </p:txBody>
      </p:sp>
      <p:sp>
        <p:nvSpPr>
          <p:cNvPr id="6" name="TextBox 16"/>
          <p:cNvSpPr txBox="1"/>
          <p:nvPr/>
        </p:nvSpPr>
        <p:spPr>
          <a:xfrm>
            <a:off x="2019300" y="1663065"/>
            <a:ext cx="1026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蚊子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70535" y="4106545"/>
            <a:ext cx="835279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解析：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</a:rPr>
              <a:t>音调指声音的高低，俗称声音的粗细，由物体振动的快慢决定；响度指声音的强弱，俗称音量的大小，由物体振动的幅度及距声源的位置决定；音色指声音的特色，是区分发声体的依据。</a:t>
            </a:r>
          </a:p>
        </p:txBody>
      </p:sp>
      <p:sp>
        <p:nvSpPr>
          <p:cNvPr id="4" name="TextBox 16"/>
          <p:cNvSpPr txBox="1"/>
          <p:nvPr/>
        </p:nvSpPr>
        <p:spPr>
          <a:xfrm>
            <a:off x="6252845" y="1663065"/>
            <a:ext cx="1026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水牛</a:t>
            </a:r>
          </a:p>
        </p:txBody>
      </p:sp>
      <p:sp>
        <p:nvSpPr>
          <p:cNvPr id="7" name="TextBox 16"/>
          <p:cNvSpPr txBox="1"/>
          <p:nvPr/>
        </p:nvSpPr>
        <p:spPr>
          <a:xfrm>
            <a:off x="6252845" y="2510155"/>
            <a:ext cx="1026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音色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53453" y="3257460"/>
            <a:ext cx="8352790" cy="33738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思维点拨：</a:t>
            </a:r>
            <a:r>
              <a:rPr lang="zh-CN" altLang="zh-CN" sz="2800" dirty="0"/>
              <a:t>声音</a:t>
            </a:r>
            <a:r>
              <a:rPr lang="zh-CN" altLang="zh-CN" sz="2800" dirty="0">
                <a:latin typeface="+mn-ea"/>
              </a:rPr>
              <a:t>的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高</a:t>
            </a:r>
            <a:r>
              <a:rPr lang="en-US" altLang="zh-CN" sz="2800" dirty="0">
                <a:latin typeface="+mn-ea"/>
              </a:rPr>
              <a:t>”“</a:t>
            </a:r>
            <a:r>
              <a:rPr lang="zh-CN" altLang="zh-CN" sz="2800" dirty="0">
                <a:latin typeface="+mn-ea"/>
              </a:rPr>
              <a:t>低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通常用来描述音调，声音的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大</a:t>
            </a:r>
            <a:r>
              <a:rPr lang="en-US" altLang="zh-CN" sz="2800" dirty="0">
                <a:latin typeface="+mn-ea"/>
              </a:rPr>
              <a:t>”“</a:t>
            </a:r>
            <a:r>
              <a:rPr lang="zh-CN" altLang="zh-CN" sz="2800" dirty="0">
                <a:latin typeface="+mn-ea"/>
              </a:rPr>
              <a:t>小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则用来描述响度，要注意区分，但有时像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引吭高歌</a:t>
            </a:r>
            <a:r>
              <a:rPr lang="en-US" altLang="zh-CN" sz="2800" dirty="0">
                <a:latin typeface="+mn-ea"/>
              </a:rPr>
              <a:t>”“</a:t>
            </a:r>
            <a:r>
              <a:rPr lang="zh-CN" altLang="zh-CN" sz="2800" dirty="0">
                <a:latin typeface="+mn-ea"/>
              </a:rPr>
              <a:t>低声细语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 smtClean="0">
                <a:latin typeface="+mn-ea"/>
              </a:rPr>
              <a:t>中</a:t>
            </a:r>
            <a:r>
              <a:rPr lang="zh-CN" altLang="en-US" sz="2800" dirty="0" smtClean="0">
                <a:latin typeface="+mn-ea"/>
              </a:rPr>
              <a:t>的</a:t>
            </a:r>
            <a:r>
              <a:rPr lang="en-US" altLang="zh-CN" sz="2800" dirty="0" smtClean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高</a:t>
            </a:r>
            <a:r>
              <a:rPr lang="en-US" altLang="zh-CN" sz="2800" dirty="0" smtClean="0">
                <a:latin typeface="+mn-ea"/>
              </a:rPr>
              <a:t>”</a:t>
            </a:r>
          </a:p>
          <a:p>
            <a:pPr>
              <a:lnSpc>
                <a:spcPct val="130000"/>
              </a:lnSpc>
            </a:pPr>
            <a:r>
              <a:rPr lang="en-US" altLang="zh-CN" sz="2800" dirty="0" smtClean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低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则是形容声音的大小，因而描述的是响度。不同发声体由于材料、结构不同，所发的声音音色也不同。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638768" cy="768350"/>
              <a:chOff x="457232" y="178382"/>
              <a:chExt cx="5638768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201486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3"/>
      <p:bldP spid="4" grpId="0"/>
      <p:bldP spid="7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57232" y="1243783"/>
            <a:ext cx="8304258" cy="509370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1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(2019·</a:t>
            </a:r>
            <a:r>
              <a:rPr lang="zh-CN" altLang="zh-CN" sz="2800" dirty="0">
                <a:latin typeface="+mn-ea"/>
              </a:rPr>
              <a:t>自贡市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用物理学的准确用语来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翻译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生活用语，这有利于我们把握事物的本质，“引吭高歌”和“低声细语”中的高与低指的是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　　</a:t>
            </a:r>
            <a:r>
              <a:rPr lang="en-US" altLang="zh-CN" sz="2800" dirty="0">
                <a:latin typeface="+mn-ea"/>
              </a:rPr>
              <a:t>)</a:t>
            </a:r>
            <a:endParaRPr lang="zh-CN" altLang="zh-CN" sz="2800" dirty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A</a:t>
            </a:r>
            <a:r>
              <a:rPr lang="zh-CN" altLang="zh-CN" sz="2800" dirty="0">
                <a:latin typeface="+mn-ea"/>
              </a:rPr>
              <a:t>．音调高低</a:t>
            </a:r>
            <a:r>
              <a:rPr lang="en-US" altLang="zh-CN" sz="2800" dirty="0">
                <a:latin typeface="+mn-ea"/>
              </a:rPr>
              <a:t>  </a:t>
            </a:r>
            <a:r>
              <a:rPr lang="en-US" altLang="zh-CN" sz="2800" dirty="0" smtClean="0">
                <a:latin typeface="+mn-ea"/>
              </a:rPr>
              <a:t>		B</a:t>
            </a:r>
            <a:r>
              <a:rPr lang="zh-CN" altLang="zh-CN" sz="2800" dirty="0">
                <a:latin typeface="+mn-ea"/>
              </a:rPr>
              <a:t>．音色好坏</a:t>
            </a:r>
            <a:r>
              <a:rPr lang="en-US" altLang="zh-CN" sz="2800" dirty="0">
                <a:latin typeface="+mn-ea"/>
              </a:rPr>
              <a:t>  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C</a:t>
            </a:r>
            <a:r>
              <a:rPr lang="zh-CN" altLang="zh-CN" sz="2800" dirty="0">
                <a:latin typeface="+mn-ea"/>
              </a:rPr>
              <a:t>．响度大小</a:t>
            </a:r>
            <a:r>
              <a:rPr lang="en-US" altLang="zh-CN" sz="2800" dirty="0">
                <a:latin typeface="+mn-ea"/>
              </a:rPr>
              <a:t>  </a:t>
            </a:r>
            <a:r>
              <a:rPr lang="en-US" altLang="zh-CN" sz="2800" dirty="0" smtClean="0">
                <a:latin typeface="+mn-ea"/>
              </a:rPr>
              <a:t>		D</a:t>
            </a:r>
            <a:r>
              <a:rPr lang="zh-CN" altLang="zh-CN" sz="2800" dirty="0">
                <a:latin typeface="+mn-ea"/>
              </a:rPr>
              <a:t>．乐音三要素</a:t>
            </a:r>
          </a:p>
          <a:p>
            <a:pPr algn="l" fontAlgn="auto">
              <a:lnSpc>
                <a:spcPts val="3660"/>
              </a:lnSpc>
            </a:pPr>
            <a:endParaRPr lang="zh-CN" altLang="en-US" sz="2800" dirty="0">
              <a:solidFill>
                <a:schemeClr val="tx1"/>
              </a:solidFill>
              <a:latin typeface="+mn-ea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zh-CN" altLang="en-US" sz="2800" dirty="0">
                <a:latin typeface="+mn-ea"/>
                <a:cs typeface="方正静蕾简体" panose="03000509000000000000" pitchFamily="65" charset="-122"/>
              </a:rPr>
              <a:t>2</a:t>
            </a:r>
            <a:r>
              <a:rPr lang="zh-CN" altLang="en-US" sz="2800" dirty="0" smtClean="0">
                <a:latin typeface="+mn-ea"/>
                <a:cs typeface="方正静蕾简体" panose="03000509000000000000" pitchFamily="65" charset="-122"/>
              </a:rPr>
              <a:t>.</a:t>
            </a:r>
            <a:r>
              <a:rPr lang="en-US" altLang="zh-CN" sz="2800" dirty="0" smtClean="0">
                <a:latin typeface="+mn-ea"/>
                <a:cs typeface="方正静蕾简体" panose="03000509000000000000" pitchFamily="65" charset="-122"/>
              </a:rPr>
              <a:t> </a:t>
            </a:r>
            <a:r>
              <a:rPr lang="zh-CN" altLang="en-US" sz="2800" dirty="0" smtClean="0">
                <a:latin typeface="+mn-ea"/>
                <a:cs typeface="方正静蕾简体" panose="03000509000000000000" pitchFamily="65" charset="-122"/>
              </a:rPr>
              <a:t>吉他</a:t>
            </a:r>
            <a:r>
              <a:rPr lang="zh-CN" altLang="en-US" sz="2800" dirty="0">
                <a:latin typeface="+mn-ea"/>
                <a:cs typeface="方正静蕾简体" panose="03000509000000000000" pitchFamily="65" charset="-122"/>
              </a:rPr>
              <a:t>上的弦绷紧时发声的音调比不紧时高，则绷紧的弦发声比它不紧</a:t>
            </a:r>
            <a:r>
              <a:rPr lang="zh-CN" altLang="en-US" sz="2800" dirty="0" smtClean="0">
                <a:latin typeface="+mn-ea"/>
                <a:cs typeface="方正静蕾简体" panose="03000509000000000000" pitchFamily="65" charset="-122"/>
              </a:rPr>
              <a:t>时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　　</a:t>
            </a:r>
            <a:r>
              <a:rPr lang="en-US" altLang="zh-CN" sz="2800" dirty="0">
                <a:latin typeface="+mn-ea"/>
              </a:rPr>
              <a:t>)</a:t>
            </a:r>
            <a:endParaRPr lang="en-US" altLang="zh-CN" sz="2800" dirty="0">
              <a:latin typeface="+mn-ea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+mn-ea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+mn-ea"/>
                <a:cs typeface="方正静蕾简体" panose="03000509000000000000" pitchFamily="65" charset="-122"/>
              </a:rPr>
              <a:t>．振幅一定更大  </a:t>
            </a:r>
            <a:r>
              <a:rPr lang="zh-CN" altLang="en-US" sz="2800" dirty="0" smtClean="0">
                <a:latin typeface="+mn-ea"/>
                <a:cs typeface="方正静蕾简体" panose="03000509000000000000" pitchFamily="65" charset="-122"/>
              </a:rPr>
              <a:t>     </a:t>
            </a:r>
            <a:r>
              <a:rPr lang="en-US" altLang="zh-CN" sz="2800" dirty="0" smtClean="0">
                <a:latin typeface="+mn-ea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+mn-ea"/>
                <a:cs typeface="方正静蕾简体" panose="03000509000000000000" pitchFamily="65" charset="-122"/>
              </a:rPr>
              <a:t>．振幅一定更小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+mn-ea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+mn-ea"/>
                <a:cs typeface="方正静蕾简体" panose="03000509000000000000" pitchFamily="65" charset="-122"/>
              </a:rPr>
              <a:t>．振动频率一定更低  </a:t>
            </a:r>
            <a:r>
              <a:rPr lang="zh-CN" altLang="en-US" sz="2800" dirty="0" smtClean="0">
                <a:latin typeface="+mn-ea"/>
                <a:cs typeface="方正静蕾简体" panose="03000509000000000000" pitchFamily="65" charset="-122"/>
              </a:rPr>
              <a:t> </a:t>
            </a:r>
            <a:endParaRPr lang="en-US" altLang="zh-CN" sz="2800" dirty="0" smtClean="0">
              <a:latin typeface="+mn-ea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+mn-ea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+mn-ea"/>
                <a:cs typeface="方正静蕾简体" panose="03000509000000000000" pitchFamily="65" charset="-122"/>
              </a:rPr>
              <a:t>．每秒内振动次数一定更多</a:t>
            </a:r>
            <a:endParaRPr lang="zh-CN" altLang="en-US" sz="2800" dirty="0">
              <a:solidFill>
                <a:schemeClr val="tx1"/>
              </a:solidFill>
              <a:latin typeface="+mn-ea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16265" y="2125527"/>
            <a:ext cx="4394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4346677" y="433281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31164" y="1026151"/>
            <a:ext cx="8159750" cy="5283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1.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声音的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产生和传播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83869" y="1734767"/>
          <a:ext cx="8202931" cy="42659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353"/>
                <a:gridCol w="2408203"/>
                <a:gridCol w="37623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探究课题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声音的产生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声音的传播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979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实验示意图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过程及现象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把正在发出声音的音叉放入水中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能观察到音叉周围溅起许多水花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把正在响铃的闹钟放在玻璃罩内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逐渐抽出其中的空气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听到声音逐渐变小；再让空气逐渐进入罩内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听到声音又逐渐变大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50" name="Picture 2" descr="C:\Documents and Settings\Administrator\桌面\pai\正文pai\2018XD-1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950" y="2205038"/>
            <a:ext cx="1562890" cy="192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Documents and Settings\Administrator\桌面\pai\正文pai\2018XD-2.T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99" y="2205038"/>
            <a:ext cx="1580919" cy="195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7825" y="1285875"/>
            <a:ext cx="8416551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j-ea"/>
                <a:ea typeface="+mj-ea"/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latin typeface="+mj-ea"/>
                <a:ea typeface="+mj-ea"/>
                <a:cs typeface="方正静蕾简体" panose="03000509000000000000" pitchFamily="65" charset="-122"/>
              </a:rPr>
              <a:t>．小关</a:t>
            </a:r>
            <a:r>
              <a:rPr lang="zh-CN" altLang="en-US" sz="2800" dirty="0">
                <a:latin typeface="+mj-ea"/>
                <a:ea typeface="+mj-ea"/>
                <a:cs typeface="方正静蕾简体" panose="03000509000000000000" pitchFamily="65" charset="-122"/>
              </a:rPr>
              <a:t>，上学去啦！”。正在看书的小关听到声音就知道是好朋友小超在叫他，小关判断的主要依据是声音</a:t>
            </a:r>
            <a:r>
              <a:rPr lang="zh-CN" altLang="en-US" sz="2800" dirty="0" smtClean="0">
                <a:latin typeface="+mj-ea"/>
                <a:ea typeface="+mj-ea"/>
                <a:cs typeface="方正静蕾简体" panose="03000509000000000000" pitchFamily="65" charset="-122"/>
              </a:rPr>
              <a:t>的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　　</a:t>
            </a:r>
            <a:r>
              <a:rPr lang="en-US" altLang="zh-CN" sz="2800" dirty="0">
                <a:latin typeface="+mn-ea"/>
              </a:rPr>
              <a:t>)</a:t>
            </a:r>
            <a:endParaRPr lang="en-US" altLang="zh-CN" sz="2800" dirty="0">
              <a:latin typeface="+mj-ea"/>
              <a:ea typeface="+mj-ea"/>
              <a:cs typeface="方正静蕾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+mj-ea"/>
                <a:ea typeface="+mj-ea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+mj-ea"/>
                <a:ea typeface="+mj-ea"/>
                <a:cs typeface="方正静蕾简体" panose="03000509000000000000" pitchFamily="65" charset="-122"/>
              </a:rPr>
              <a:t>．音调 </a:t>
            </a:r>
            <a:r>
              <a:rPr lang="zh-CN" altLang="en-US" sz="2800" dirty="0" smtClean="0">
                <a:latin typeface="+mj-ea"/>
                <a:ea typeface="+mj-ea"/>
                <a:cs typeface="方正静蕾简体" panose="03000509000000000000" pitchFamily="65" charset="-122"/>
              </a:rPr>
              <a:t>    </a:t>
            </a:r>
            <a:r>
              <a:rPr lang="en-US" altLang="zh-CN" sz="2800" dirty="0">
                <a:latin typeface="+mj-ea"/>
                <a:ea typeface="+mj-ea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+mj-ea"/>
                <a:ea typeface="+mj-ea"/>
                <a:cs typeface="方正静蕾简体" panose="03000509000000000000" pitchFamily="65" charset="-122"/>
              </a:rPr>
              <a:t>．响度 </a:t>
            </a:r>
            <a:r>
              <a:rPr lang="zh-CN" altLang="en-US" sz="2800" dirty="0" smtClean="0">
                <a:latin typeface="+mj-ea"/>
                <a:ea typeface="+mj-ea"/>
                <a:cs typeface="方正静蕾简体" panose="03000509000000000000" pitchFamily="65" charset="-122"/>
              </a:rPr>
              <a:t>     </a:t>
            </a:r>
            <a:r>
              <a:rPr lang="en-US" altLang="zh-CN" sz="2800" dirty="0">
                <a:latin typeface="+mj-ea"/>
                <a:ea typeface="+mj-ea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+mj-ea"/>
                <a:ea typeface="+mj-ea"/>
                <a:cs typeface="方正静蕾简体" panose="03000509000000000000" pitchFamily="65" charset="-122"/>
              </a:rPr>
              <a:t>．</a:t>
            </a:r>
            <a:r>
              <a:rPr lang="zh-CN" altLang="en-US" sz="2800" dirty="0" smtClean="0">
                <a:latin typeface="+mj-ea"/>
                <a:ea typeface="+mj-ea"/>
                <a:cs typeface="方正静蕾简体" panose="03000509000000000000" pitchFamily="65" charset="-122"/>
              </a:rPr>
              <a:t>音色      </a:t>
            </a:r>
            <a:r>
              <a:rPr lang="en-US" altLang="zh-CN" sz="2800" dirty="0">
                <a:latin typeface="+mj-ea"/>
                <a:ea typeface="+mj-ea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+mj-ea"/>
                <a:ea typeface="+mj-ea"/>
                <a:cs typeface="方正静蕾简体" panose="03000509000000000000" pitchFamily="65" charset="-122"/>
              </a:rPr>
              <a:t>．频率</a:t>
            </a:r>
          </a:p>
          <a:p>
            <a:pPr>
              <a:lnSpc>
                <a:spcPct val="150000"/>
              </a:lnSpc>
            </a:pPr>
            <a:endParaRPr lang="en-US" altLang="zh-CN" sz="2800" dirty="0">
              <a:latin typeface="+mn-ea"/>
              <a:cs typeface="方正静蕾简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4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(2019·</a:t>
            </a:r>
            <a:r>
              <a:rPr lang="zh-CN" altLang="zh-CN" sz="2800" dirty="0">
                <a:latin typeface="+mn-ea"/>
              </a:rPr>
              <a:t>天津市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演员弹奏钢琴使用相同的力量弹不同的键，这主要是为了改变乐音的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　　</a:t>
            </a:r>
            <a:r>
              <a:rPr lang="en-US" altLang="zh-CN" sz="2800" dirty="0">
                <a:latin typeface="+mn-ea"/>
              </a:rPr>
              <a:t>)</a:t>
            </a:r>
            <a:endParaRPr lang="zh-CN" altLang="zh-CN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A</a:t>
            </a:r>
            <a:r>
              <a:rPr lang="zh-CN" altLang="zh-CN" sz="2800" dirty="0">
                <a:latin typeface="+mn-ea"/>
              </a:rPr>
              <a:t>．音色</a:t>
            </a:r>
            <a:r>
              <a:rPr lang="en-US" altLang="zh-CN" sz="2800" dirty="0">
                <a:latin typeface="+mn-ea"/>
              </a:rPr>
              <a:t>  </a:t>
            </a:r>
            <a:r>
              <a:rPr lang="en-US" altLang="zh-CN" sz="2800" dirty="0" smtClean="0">
                <a:latin typeface="+mn-ea"/>
              </a:rPr>
              <a:t>   B</a:t>
            </a:r>
            <a:r>
              <a:rPr lang="zh-CN" altLang="zh-CN" sz="2800" dirty="0">
                <a:latin typeface="+mn-ea"/>
              </a:rPr>
              <a:t>．响度</a:t>
            </a:r>
            <a:r>
              <a:rPr lang="en-US" altLang="zh-CN" sz="2800" dirty="0">
                <a:latin typeface="+mn-ea"/>
              </a:rPr>
              <a:t>  </a:t>
            </a:r>
            <a:r>
              <a:rPr lang="en-US" altLang="zh-CN" sz="2800" dirty="0" smtClean="0">
                <a:latin typeface="+mn-ea"/>
              </a:rPr>
              <a:t>    C</a:t>
            </a:r>
            <a:r>
              <a:rPr lang="zh-CN" altLang="zh-CN" sz="2800" dirty="0">
                <a:latin typeface="+mn-ea"/>
              </a:rPr>
              <a:t>．音调</a:t>
            </a:r>
            <a:r>
              <a:rPr lang="en-US" altLang="zh-CN" sz="2800" dirty="0">
                <a:latin typeface="+mn-ea"/>
              </a:rPr>
              <a:t>  </a:t>
            </a:r>
            <a:r>
              <a:rPr lang="en-US" altLang="zh-CN" sz="2800" dirty="0" smtClean="0">
                <a:latin typeface="+mn-ea"/>
              </a:rPr>
              <a:t>    D</a:t>
            </a:r>
            <a:r>
              <a:rPr lang="zh-CN" altLang="zh-CN" sz="2800" dirty="0">
                <a:latin typeface="+mn-ea"/>
              </a:rPr>
              <a:t>．振幅</a:t>
            </a:r>
          </a:p>
        </p:txBody>
      </p:sp>
      <p:sp>
        <p:nvSpPr>
          <p:cNvPr id="17" name="矩形 16"/>
          <p:cNvSpPr/>
          <p:nvPr/>
        </p:nvSpPr>
        <p:spPr>
          <a:xfrm>
            <a:off x="1381300" y="270677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76257" y="527138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组合 18"/>
            <p:cNvGrpSpPr/>
            <p:nvPr/>
          </p:nvGrpSpPr>
          <p:grpSpPr>
            <a:xfrm>
              <a:off x="457232" y="178382"/>
              <a:ext cx="5519025" cy="768350"/>
              <a:chOff x="457232" y="178382"/>
              <a:chExt cx="5519025" cy="768350"/>
            </a:xfrm>
          </p:grpSpPr>
          <p:sp>
            <p:nvSpPr>
              <p:cNvPr id="20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377825" y="1285875"/>
            <a:ext cx="8416551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2800" dirty="0" smtClean="0">
                <a:latin typeface="宋体" panose="02010600030101010101" pitchFamily="2" charset="-122"/>
              </a:rPr>
              <a:t>如</a:t>
            </a:r>
            <a:r>
              <a:rPr lang="zh-CN" altLang="en-US" sz="2800" dirty="0">
                <a:latin typeface="宋体" panose="02010600030101010101" pitchFamily="2" charset="-122"/>
              </a:rPr>
              <a:t>图</a:t>
            </a:r>
            <a:r>
              <a:rPr lang="en-US" altLang="zh-CN" sz="2800" dirty="0">
                <a:latin typeface="宋体" panose="02010600030101010101" pitchFamily="2" charset="-122"/>
              </a:rPr>
              <a:t>1</a:t>
            </a:r>
            <a:r>
              <a:rPr lang="zh-CN" altLang="en-US" sz="2800" dirty="0">
                <a:latin typeface="宋体" panose="02010600030101010101" pitchFamily="2" charset="-122"/>
              </a:rPr>
              <a:t>－</a:t>
            </a:r>
            <a:r>
              <a:rPr lang="en-US" altLang="zh-CN" sz="2800" dirty="0">
                <a:latin typeface="宋体" panose="02010600030101010101" pitchFamily="2" charset="-122"/>
              </a:rPr>
              <a:t>6</a:t>
            </a:r>
            <a:r>
              <a:rPr lang="zh-CN" altLang="en-US" sz="2800" dirty="0">
                <a:latin typeface="宋体" panose="02010600030101010101" pitchFamily="2" charset="-122"/>
              </a:rPr>
              <a:t>所示，小秦改变了尺子伸出桌面的长度</a:t>
            </a:r>
            <a:r>
              <a:rPr lang="zh-CN" altLang="en-US" sz="2800" dirty="0" smtClean="0">
                <a:latin typeface="宋体" panose="02010600030101010101" pitchFamily="2" charset="-122"/>
              </a:rPr>
              <a:t>，</a:t>
            </a:r>
            <a:endParaRPr lang="en-US" altLang="zh-CN" sz="2800" dirty="0" smtClean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</a:rPr>
              <a:t> </a:t>
            </a:r>
            <a:r>
              <a:rPr lang="zh-CN" altLang="en-US" sz="2800" dirty="0" smtClean="0">
                <a:latin typeface="宋体" panose="02010600030101010101" pitchFamily="2" charset="-122"/>
              </a:rPr>
              <a:t>用</a:t>
            </a:r>
            <a:r>
              <a:rPr lang="zh-CN" altLang="en-US" sz="2800" dirty="0">
                <a:latin typeface="宋体" panose="02010600030101010101" pitchFamily="2" charset="-122"/>
              </a:rPr>
              <a:t>大小相同的力拨动尺子，尺子振动的</a:t>
            </a:r>
            <a:r>
              <a:rPr lang="en-US" altLang="zh-CN" sz="2800" dirty="0">
                <a:latin typeface="宋体" panose="02010600030101010101" pitchFamily="2" charset="-122"/>
              </a:rPr>
              <a:t>( </a:t>
            </a:r>
            <a:r>
              <a:rPr lang="en-US" altLang="zh-CN" sz="2800" dirty="0" smtClean="0">
                <a:latin typeface="宋体" panose="02010600030101010101" pitchFamily="2" charset="-122"/>
              </a:rPr>
              <a:t>  </a:t>
            </a:r>
            <a:r>
              <a:rPr lang="en-US" altLang="zh-CN" sz="2800" dirty="0">
                <a:latin typeface="宋体" panose="02010600030101010101" pitchFamily="2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</a:rPr>
              <a:t>．音调与声源振动的频率有关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</a:rPr>
              <a:t>．音色与声源振动的幅度有关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</a:rPr>
              <a:t>．响度跟人与声源的距离无关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宋体" panose="02010600030101010101" pitchFamily="2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</a:rPr>
              <a:t>．声音只能在空气中传播</a:t>
            </a:r>
          </a:p>
        </p:txBody>
      </p:sp>
      <p:sp>
        <p:nvSpPr>
          <p:cNvPr id="12" name="矩形 11"/>
          <p:cNvSpPr/>
          <p:nvPr/>
        </p:nvSpPr>
        <p:spPr>
          <a:xfrm>
            <a:off x="6994812" y="210883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734" y="3080029"/>
            <a:ext cx="2978509" cy="196794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025" cy="768350"/>
              <a:chOff x="457232" y="178382"/>
              <a:chExt cx="5519025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https://timgsa.baidu.com/timg?image&amp;quality=80&amp;size=b9999_10000&amp;sec=1543050428763&amp;di=96e9a22cdfcd2b71565e06c8a91967bb&amp;imgtype=0&amp;src=http%3A%2F%2Fwww.51pptmoban.com%2Fd%2Ffile%2F2015%2F10%2F13%2F04180d602697c3b975ec7f81ddea00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269038" y="2259013"/>
            <a:ext cx="2513012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横卷形 12"/>
          <p:cNvSpPr/>
          <p:nvPr/>
        </p:nvSpPr>
        <p:spPr>
          <a:xfrm>
            <a:off x="612775" y="1514475"/>
            <a:ext cx="5724525" cy="3043238"/>
          </a:xfrm>
          <a:prstGeom prst="horizontalScroll">
            <a:avLst/>
          </a:prstGeom>
          <a:noFill/>
          <a:ln w="76200">
            <a:solidFill>
              <a:srgbClr val="005188"/>
            </a:solidFill>
            <a:prstDash val="sys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 smtClean="0">
                <a:solidFill>
                  <a:schemeClr val="tx1"/>
                </a:solidFill>
                <a:latin typeface="+mn-ea"/>
              </a:rPr>
              <a:t>考点三</a:t>
            </a:r>
            <a:r>
              <a:rPr lang="en-US" altLang="zh-CN" sz="3200" b="1" dirty="0" smtClean="0">
                <a:solidFill>
                  <a:schemeClr val="tx1"/>
                </a:solidFill>
                <a:latin typeface="+mn-ea"/>
              </a:rPr>
              <a:t>  </a:t>
            </a:r>
            <a:endParaRPr lang="en-US" altLang="zh-CN" sz="32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CN" altLang="zh-CN" sz="3200" b="1" dirty="0" smtClean="0">
                <a:solidFill>
                  <a:schemeClr val="tx1"/>
                </a:solidFill>
              </a:rPr>
              <a:t>现代</a:t>
            </a:r>
            <a:r>
              <a:rPr lang="zh-CN" altLang="zh-CN" sz="3200" b="1" dirty="0">
                <a:solidFill>
                  <a:schemeClr val="tx1"/>
                </a:solidFill>
              </a:rPr>
              <a:t>技术中与声有关</a:t>
            </a:r>
            <a:r>
              <a:rPr lang="zh-CN" altLang="zh-CN" sz="3200" b="1" dirty="0" smtClean="0">
                <a:solidFill>
                  <a:schemeClr val="tx1"/>
                </a:solidFill>
              </a:rPr>
              <a:t>的</a:t>
            </a:r>
            <a:endParaRPr lang="en-US" altLang="zh-CN" sz="32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zh-CN" altLang="zh-CN" sz="3200" b="1" dirty="0" smtClean="0">
                <a:solidFill>
                  <a:schemeClr val="tx1"/>
                </a:solidFill>
              </a:rPr>
              <a:t>应用</a:t>
            </a:r>
            <a:r>
              <a:rPr lang="zh-CN" altLang="zh-CN" sz="3200" b="1" dirty="0">
                <a:solidFill>
                  <a:schemeClr val="tx1"/>
                </a:solidFill>
              </a:rPr>
              <a:t>；噪声的防治途径</a:t>
            </a:r>
            <a:endParaRPr lang="zh-CN" altLang="en-US" sz="32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457232" y="178382"/>
              <a:ext cx="5638768" cy="768350"/>
              <a:chOff x="457232" y="178382"/>
              <a:chExt cx="5638768" cy="768350"/>
            </a:xfrm>
          </p:grpSpPr>
          <p:sp>
            <p:nvSpPr>
              <p:cNvPr id="21" name="文本占位符 2"/>
              <p:cNvSpPr txBox="1"/>
              <p:nvPr/>
            </p:nvSpPr>
            <p:spPr>
              <a:xfrm>
                <a:off x="894514" y="292685"/>
                <a:ext cx="5201486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13778" y="1061035"/>
            <a:ext cx="8292465" cy="335572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ts val="366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【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例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】城市建设和管理越来越注重“以人为本，和谐发展”的理念。如城市道路两旁植树；穿城而过的高铁两旁建有隔音板；在高噪声环境下工人需戴耳罩；跳广场舞的大妈要把音量调小一些，这些措施的共同目的是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(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　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．减小噪声污染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．减小大气污染  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．绿化美化环境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．减小水污染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16343" y="4416762"/>
            <a:ext cx="8656208" cy="246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66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解析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en-US" sz="2800" dirty="0">
                <a:latin typeface="宋体" panose="02010600030101010101" pitchFamily="2" charset="-122"/>
              </a:rPr>
              <a:t>城市道路两旁植树、穿城而过的高铁两旁建有隔音板能阻断噪声的传播，在高噪声环境下工人需戴耳罩是在人耳处减弱噪声，跳广场舞的大妈要把音量调小一些是从声源处减弱噪声，所以这些措施都是为了减小噪声污染。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06922" y="290367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638768" cy="768350"/>
              <a:chOff x="457232" y="178382"/>
              <a:chExt cx="5638768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201486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典型例题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20" name="文本框 19"/>
          <p:cNvSpPr txBox="1"/>
          <p:nvPr/>
        </p:nvSpPr>
        <p:spPr>
          <a:xfrm>
            <a:off x="316343" y="4663209"/>
            <a:ext cx="8352790" cy="1212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思维点拨：</a:t>
            </a:r>
            <a:r>
              <a:rPr lang="zh-CN" altLang="zh-CN" sz="2800" dirty="0"/>
              <a:t>减弱噪声的途径有三种：一是在声源处减弱，二是在传播过程中减弱，三是在人耳处减弱</a:t>
            </a:r>
            <a:endParaRPr lang="zh-CN" altLang="zh-CN" sz="2800" dirty="0"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3"/>
      <p:bldP spid="17" grpId="4"/>
      <p:bldP spid="2" grpId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273685" y="1322705"/>
            <a:ext cx="8663940" cy="57861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 fontAlgn="auto">
              <a:lnSpc>
                <a:spcPts val="3660"/>
              </a:lnSpc>
            </a:pP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1．下列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事例中利用声传递能量的</a:t>
            </a:r>
            <a:r>
              <a:rPr lang="zh-CN" altLang="en-US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（  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）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l" fontAlgn="auto">
              <a:lnSpc>
                <a:spcPts val="366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A．通过声学仪器接收到的次声波判断地震的方位</a:t>
            </a:r>
          </a:p>
          <a:p>
            <a:pPr algn="l" fontAlgn="auto">
              <a:lnSpc>
                <a:spcPts val="366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B．利用超声导盲仪探测前进道路上的障碍物</a:t>
            </a:r>
          </a:p>
          <a:p>
            <a:pPr algn="l" fontAlgn="auto">
              <a:lnSpc>
                <a:spcPts val="366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C．利用超声波排除人体内的结石</a:t>
            </a:r>
          </a:p>
          <a:p>
            <a:pPr algn="l" fontAlgn="auto">
              <a:lnSpc>
                <a:spcPts val="366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   D．利用超声波给金属工件探伤</a:t>
            </a: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. 噪声是严重影响我们生活的污染之一。下列措施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中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属于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在产生环节控制噪声的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  <a:sym typeface="+mn-ea"/>
              </a:rPr>
              <a:t>（   ）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A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．在学校周围植树  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．学校附近禁止汽车鸣笛</a:t>
            </a: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C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．教室安装隔音玻璃  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>
              <a:lnSpc>
                <a:spcPts val="36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D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．在靠近学校的道路旁安装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隔声板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  <a:p>
            <a:pPr algn="l" fontAlgn="auto">
              <a:lnSpc>
                <a:spcPts val="3660"/>
              </a:lnSpc>
            </a:pP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18144" y="1322705"/>
            <a:ext cx="43942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457232" y="178382"/>
              <a:ext cx="5519387" cy="768350"/>
              <a:chOff x="457232" y="178382"/>
              <a:chExt cx="5519387" cy="768350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08210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针对训练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5815053" y="4154688"/>
            <a:ext cx="42037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93725" y="1248410"/>
            <a:ext cx="7918450" cy="40934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．下列选项中，主要描述声音能够传递能量的是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(   )</a:t>
            </a: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61" y="2352848"/>
            <a:ext cx="8094584" cy="14633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15394" y="1830878"/>
            <a:ext cx="42037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57232" y="178382"/>
              <a:ext cx="5519025" cy="768350"/>
              <a:chOff x="457232" y="178382"/>
              <a:chExt cx="5519025" cy="768350"/>
            </a:xfrm>
          </p:grpSpPr>
          <p:sp>
            <p:nvSpPr>
              <p:cNvPr id="18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93725" y="1248410"/>
            <a:ext cx="7918450" cy="45935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近年来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，不少地区地震频发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，强烈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的地震会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造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成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大量的人员伤亡及财产损失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。关于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地震时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产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生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的地震波，下列说法正确的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是（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）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A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地震波主要是超声波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B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地震波可以在真空中传播</a:t>
            </a: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C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地震波是由震源振动产生的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D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.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地震波都可以被人耳听见</a:t>
            </a: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en-US" altLang="zh-CN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860"/>
              </a:lnSpc>
            </a:pP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27623" y="2256966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57232" y="178382"/>
              <a:ext cx="5519025" cy="768350"/>
              <a:chOff x="457232" y="178382"/>
              <a:chExt cx="5519025" cy="768350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备考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训练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能力提升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93725" y="1248410"/>
            <a:ext cx="7918450" cy="39703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1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(2019·</a:t>
            </a:r>
            <a:r>
              <a:rPr lang="zh-CN" altLang="zh-CN" sz="2800" dirty="0">
                <a:latin typeface="+mn-ea"/>
              </a:rPr>
              <a:t>苏州市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关于声现象，下列说法正确</a:t>
            </a:r>
            <a:r>
              <a:rPr lang="zh-CN" altLang="zh-CN" sz="2800" dirty="0" smtClean="0">
                <a:latin typeface="+mn-ea"/>
              </a:rPr>
              <a:t>的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</a:t>
            </a:r>
            <a:r>
              <a:rPr lang="zh-CN" altLang="zh-CN" sz="2800" dirty="0" smtClean="0">
                <a:latin typeface="+mn-ea"/>
              </a:rPr>
              <a:t>是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　　</a:t>
            </a:r>
            <a:r>
              <a:rPr lang="en-US" altLang="zh-CN" sz="2800" dirty="0">
                <a:latin typeface="+mn-ea"/>
              </a:rPr>
              <a:t>)</a:t>
            </a:r>
            <a:endParaRPr lang="zh-CN" altLang="zh-CN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</a:rPr>
              <a:t>   A</a:t>
            </a:r>
            <a:r>
              <a:rPr lang="zh-CN" altLang="zh-CN" sz="2800" dirty="0" smtClean="0">
                <a:latin typeface="+mn-ea"/>
              </a:rPr>
              <a:t>．</a:t>
            </a:r>
            <a:r>
              <a:rPr lang="zh-CN" altLang="zh-CN" sz="2800" dirty="0">
                <a:latin typeface="+mn-ea"/>
              </a:rPr>
              <a:t>声能在真空中传播</a:t>
            </a:r>
            <a:r>
              <a:rPr lang="en-US" altLang="zh-CN" sz="2800" dirty="0">
                <a:latin typeface="+mn-ea"/>
              </a:rPr>
              <a:t>  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</a:rPr>
              <a:t>   B</a:t>
            </a:r>
            <a:r>
              <a:rPr lang="zh-CN" altLang="zh-CN" sz="2800" dirty="0">
                <a:latin typeface="+mn-ea"/>
              </a:rPr>
              <a:t>．声音是由于物体振动产在的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C</a:t>
            </a:r>
            <a:r>
              <a:rPr lang="zh-CN" altLang="zh-CN" sz="2800" dirty="0">
                <a:latin typeface="+mn-ea"/>
              </a:rPr>
              <a:t>．根据响度能分辨不同乐器的声音</a:t>
            </a:r>
            <a:r>
              <a:rPr lang="en-US" altLang="zh-CN" sz="2800" dirty="0">
                <a:latin typeface="+mn-ea"/>
              </a:rPr>
              <a:t>  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</a:rPr>
              <a:t>   D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禁止鸣笛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是在人耳处控制噪声</a:t>
            </a:r>
            <a:endParaRPr lang="zh-CN" altLang="en-US" sz="2800" dirty="0">
              <a:latin typeface="+mn-ea"/>
              <a:cs typeface="方正静蕾简体" panose="03000509000000000000" pitchFamily="65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70566" y="2042715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79818" y="178382"/>
              <a:ext cx="5496439" cy="769441"/>
              <a:chOff x="479818" y="178382"/>
              <a:chExt cx="5496439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随堂综合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79818" y="178382"/>
                <a:ext cx="450764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S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93725" y="1248410"/>
            <a:ext cx="7918450" cy="516199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2</a:t>
            </a:r>
            <a:r>
              <a:rPr lang="zh-CN" altLang="zh-CN" sz="2800" dirty="0">
                <a:latin typeface="+mn-ea"/>
              </a:rPr>
              <a:t>．如图</a:t>
            </a:r>
            <a:r>
              <a:rPr lang="en-US" altLang="zh-CN" sz="2800" dirty="0">
                <a:latin typeface="+mn-ea"/>
              </a:rPr>
              <a:t>1</a:t>
            </a:r>
            <a:r>
              <a:rPr lang="zh-CN" altLang="zh-CN" sz="2800" dirty="0">
                <a:latin typeface="+mn-ea"/>
              </a:rPr>
              <a:t>－</a:t>
            </a:r>
            <a:r>
              <a:rPr lang="en-US" altLang="zh-CN" sz="2800" dirty="0">
                <a:latin typeface="+mn-ea"/>
              </a:rPr>
              <a:t>8</a:t>
            </a:r>
            <a:r>
              <a:rPr lang="zh-CN" altLang="zh-CN" sz="2800" dirty="0">
                <a:latin typeface="+mn-ea"/>
              </a:rPr>
              <a:t>所示，相同的水下录音装置</a:t>
            </a:r>
            <a:r>
              <a:rPr lang="en-US" altLang="zh-CN" sz="2800" i="1" dirty="0">
                <a:latin typeface="+mn-ea"/>
              </a:rPr>
              <a:t>A</a:t>
            </a:r>
            <a:r>
              <a:rPr lang="zh-CN" altLang="zh-CN" sz="2800" dirty="0">
                <a:latin typeface="+mn-ea"/>
              </a:rPr>
              <a:t>、</a:t>
            </a:r>
            <a:r>
              <a:rPr lang="en-US" altLang="zh-CN" sz="2800" i="1" dirty="0">
                <a:latin typeface="+mn-ea"/>
              </a:rPr>
              <a:t>B</a:t>
            </a:r>
            <a:r>
              <a:rPr lang="zh-CN" altLang="zh-CN" sz="2800" dirty="0">
                <a:latin typeface="+mn-ea"/>
              </a:rPr>
              <a:t>录下在海里同一位置的鲸发出的同一段声音。</a:t>
            </a:r>
            <a:r>
              <a:rPr lang="en-US" altLang="zh-CN" sz="2800" i="1" dirty="0">
                <a:latin typeface="+mn-ea"/>
              </a:rPr>
              <a:t>A</a:t>
            </a:r>
            <a:r>
              <a:rPr lang="zh-CN" altLang="zh-CN" sz="2800" dirty="0">
                <a:latin typeface="+mn-ea"/>
              </a:rPr>
              <a:t>录到的有高、低音，</a:t>
            </a:r>
            <a:r>
              <a:rPr lang="en-US" altLang="zh-CN" sz="2800" i="1" dirty="0">
                <a:latin typeface="+mn-ea"/>
              </a:rPr>
              <a:t>B</a:t>
            </a:r>
            <a:r>
              <a:rPr lang="zh-CN" altLang="zh-CN" sz="2800" dirty="0">
                <a:latin typeface="+mn-ea"/>
              </a:rPr>
              <a:t>录到的只有低音，由此可以推测：在海洋中传播较远距离的声音是</a:t>
            </a:r>
            <a:r>
              <a:rPr lang="en-US" altLang="zh-CN" sz="2800" dirty="0">
                <a:latin typeface="+mn-ea"/>
              </a:rPr>
              <a:t>( </a:t>
            </a:r>
            <a:r>
              <a:rPr lang="en-US" altLang="zh-CN" sz="2800" dirty="0" smtClean="0">
                <a:latin typeface="+mn-ea"/>
              </a:rPr>
              <a:t>    </a:t>
            </a:r>
            <a:r>
              <a:rPr lang="en-US" altLang="zh-CN" sz="2800" dirty="0">
                <a:latin typeface="+mn-ea"/>
              </a:rPr>
              <a:t>)</a:t>
            </a:r>
            <a:endParaRPr lang="zh-CN" altLang="zh-CN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A</a:t>
            </a:r>
            <a:r>
              <a:rPr lang="zh-CN" altLang="zh-CN" sz="2800" dirty="0">
                <a:latin typeface="+mn-ea"/>
              </a:rPr>
              <a:t>．频率较低的</a:t>
            </a:r>
            <a:r>
              <a:rPr lang="en-US" altLang="zh-CN" sz="2800" dirty="0">
                <a:latin typeface="+mn-ea"/>
              </a:rPr>
              <a:t>  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</a:rPr>
              <a:t>B</a:t>
            </a:r>
            <a:r>
              <a:rPr lang="zh-CN" altLang="zh-CN" sz="2800" dirty="0">
                <a:latin typeface="+mn-ea"/>
              </a:rPr>
              <a:t>．音调较高的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C</a:t>
            </a:r>
            <a:r>
              <a:rPr lang="zh-CN" altLang="zh-CN" sz="2800" dirty="0">
                <a:latin typeface="+mn-ea"/>
              </a:rPr>
              <a:t>．能量较小的</a:t>
            </a:r>
            <a:r>
              <a:rPr lang="en-US" altLang="zh-CN" sz="2800" dirty="0">
                <a:latin typeface="+mn-ea"/>
              </a:rPr>
              <a:t>  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</a:rPr>
              <a:t>D</a:t>
            </a:r>
            <a:r>
              <a:rPr lang="zh-CN" altLang="zh-CN" sz="2800" dirty="0">
                <a:latin typeface="+mn-ea"/>
              </a:rPr>
              <a:t>．响度较小的</a:t>
            </a:r>
          </a:p>
        </p:txBody>
      </p:sp>
      <p:sp>
        <p:nvSpPr>
          <p:cNvPr id="9" name="矩形 8"/>
          <p:cNvSpPr/>
          <p:nvPr/>
        </p:nvSpPr>
        <p:spPr>
          <a:xfrm>
            <a:off x="5976256" y="330282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79818" y="178382"/>
              <a:ext cx="5496439" cy="769441"/>
              <a:chOff x="479818" y="178382"/>
              <a:chExt cx="5496439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随堂综合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79818" y="178382"/>
                <a:ext cx="450764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S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347" y="4161322"/>
            <a:ext cx="5675819" cy="2053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9818" y="922223"/>
            <a:ext cx="7918450" cy="552151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dirty="0">
                <a:latin typeface="+mn-ea"/>
              </a:rPr>
              <a:t>3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(2019·</a:t>
            </a:r>
            <a:r>
              <a:rPr lang="zh-CN" altLang="zh-CN" sz="2800" dirty="0">
                <a:latin typeface="+mn-ea"/>
              </a:rPr>
              <a:t>德州市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如图</a:t>
            </a:r>
            <a:r>
              <a:rPr lang="en-US" altLang="zh-CN" sz="2800" dirty="0">
                <a:latin typeface="+mn-ea"/>
              </a:rPr>
              <a:t>1</a:t>
            </a:r>
            <a:r>
              <a:rPr lang="zh-CN" altLang="zh-CN" sz="2800" dirty="0">
                <a:latin typeface="+mn-ea"/>
              </a:rPr>
              <a:t>－</a:t>
            </a:r>
            <a:r>
              <a:rPr lang="en-US" altLang="zh-CN" sz="2800" dirty="0">
                <a:latin typeface="+mn-ea"/>
              </a:rPr>
              <a:t>9</a:t>
            </a:r>
            <a:r>
              <a:rPr lang="zh-CN" altLang="zh-CN" sz="2800" dirty="0">
                <a:latin typeface="+mn-ea"/>
              </a:rPr>
              <a:t>所示，二胡是弓弦类最具中国民乐气质的乐器。下列有关二胡说法正确的是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　　</a:t>
            </a:r>
            <a:r>
              <a:rPr lang="en-US" altLang="zh-CN" sz="2800" dirty="0">
                <a:latin typeface="+mn-ea"/>
              </a:rPr>
              <a:t>)</a:t>
            </a:r>
            <a:endParaRPr lang="zh-CN" altLang="zh-CN" sz="2800" dirty="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+mn-ea"/>
              </a:rPr>
              <a:t>A</a:t>
            </a:r>
            <a:r>
              <a:rPr lang="zh-CN" altLang="zh-CN" sz="2800" dirty="0">
                <a:latin typeface="+mn-ea"/>
              </a:rPr>
              <a:t>．二胡发出的声音是琴弦振动产生的</a:t>
            </a: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+mn-ea"/>
              </a:rPr>
              <a:t>B</a:t>
            </a:r>
            <a:r>
              <a:rPr lang="zh-CN" altLang="zh-CN" sz="2800" dirty="0">
                <a:latin typeface="+mn-ea"/>
              </a:rPr>
              <a:t>．拉二胡时，手按压琴弦不同位置</a:t>
            </a:r>
            <a:r>
              <a:rPr lang="zh-CN" altLang="zh-CN" sz="2800" dirty="0" smtClean="0">
                <a:latin typeface="+mn-ea"/>
              </a:rPr>
              <a:t>是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</a:t>
            </a:r>
            <a:r>
              <a:rPr lang="zh-CN" altLang="zh-CN" sz="2800" dirty="0" smtClean="0">
                <a:latin typeface="+mn-ea"/>
              </a:rPr>
              <a:t>为了</a:t>
            </a:r>
            <a:r>
              <a:rPr lang="zh-CN" altLang="zh-CN" sz="2800" dirty="0">
                <a:latin typeface="+mn-ea"/>
              </a:rPr>
              <a:t>改变响度</a:t>
            </a: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+mn-ea"/>
              </a:rPr>
              <a:t>C</a:t>
            </a:r>
            <a:r>
              <a:rPr lang="zh-CN" altLang="zh-CN" sz="2800" dirty="0">
                <a:latin typeface="+mn-ea"/>
              </a:rPr>
              <a:t>．拉弓弦时，用力越大发出声音的</a:t>
            </a:r>
            <a:r>
              <a:rPr lang="zh-CN" altLang="zh-CN" sz="2800" dirty="0" smtClean="0">
                <a:latin typeface="+mn-ea"/>
              </a:rPr>
              <a:t>音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</a:t>
            </a:r>
            <a:r>
              <a:rPr lang="zh-CN" altLang="zh-CN" sz="2800" dirty="0" smtClean="0">
                <a:latin typeface="+mn-ea"/>
              </a:rPr>
              <a:t>调</a:t>
            </a:r>
            <a:r>
              <a:rPr lang="zh-CN" altLang="zh-CN" sz="2800" dirty="0">
                <a:latin typeface="+mn-ea"/>
              </a:rPr>
              <a:t>越高</a:t>
            </a:r>
          </a:p>
          <a:p>
            <a:pPr>
              <a:lnSpc>
                <a:spcPct val="140000"/>
              </a:lnSpc>
            </a:pPr>
            <a:r>
              <a:rPr lang="en-US" altLang="zh-CN" sz="2800" dirty="0">
                <a:latin typeface="+mn-ea"/>
              </a:rPr>
              <a:t>D</a:t>
            </a:r>
            <a:r>
              <a:rPr lang="zh-CN" altLang="zh-CN" sz="2800" dirty="0">
                <a:latin typeface="+mn-ea"/>
              </a:rPr>
              <a:t>．二胡发出优美的声音一定是乐音</a:t>
            </a:r>
          </a:p>
        </p:txBody>
      </p:sp>
      <p:sp>
        <p:nvSpPr>
          <p:cNvPr id="9" name="矩形 8"/>
          <p:cNvSpPr/>
          <p:nvPr/>
        </p:nvSpPr>
        <p:spPr>
          <a:xfrm>
            <a:off x="1530385" y="2204292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79818" y="178382"/>
              <a:ext cx="5496439" cy="769441"/>
              <a:chOff x="479818" y="178382"/>
              <a:chExt cx="5496439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随堂综合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79818" y="178382"/>
                <a:ext cx="450764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S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329" y="2204292"/>
            <a:ext cx="2198914" cy="4166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431164" y="1026151"/>
            <a:ext cx="8159750" cy="5283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1.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声音的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产生和传播</a:t>
            </a:r>
            <a:endParaRPr lang="zh-CN" altLang="en-US" sz="28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31164" y="1585002"/>
          <a:ext cx="8450188" cy="51682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6513"/>
                <a:gridCol w="1847850"/>
                <a:gridCol w="46958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探究课题</a:t>
                      </a:r>
                      <a:endParaRPr lang="zh-CN" altLang="en-US" sz="24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声音的产生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2400" kern="12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声音的传播</a:t>
                      </a:r>
                      <a:endParaRPr lang="zh-CN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1683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实验示意图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effectLst/>
                        <a:latin typeface="+mn-ea"/>
                        <a:ea typeface="+mn-ea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结论</a:t>
                      </a:r>
                      <a:endParaRPr lang="zh-CN" sz="240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声音是由于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物体</a:t>
                      </a:r>
                      <a:r>
                        <a:rPr lang="en-US" altLang="zh-CN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kern="1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而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产生的。振动停止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发声也停止。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声音的传播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需要</a:t>
                      </a:r>
                      <a:r>
                        <a:rPr lang="en-US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固体、液体、气体都可以传播声音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但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声音</a:t>
                      </a:r>
                      <a:r>
                        <a:rPr lang="en-US" sz="2400" i="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在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真空中传播。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声音在不同介质中的传播速度是不同的。在</a:t>
                      </a:r>
                      <a:r>
                        <a:rPr lang="en-US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℃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时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声音在空气中的传播速度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m/s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在真空中的传播速度</a:t>
                      </a:r>
                      <a:r>
                        <a:rPr lang="zh-CN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是</a:t>
                      </a:r>
                      <a:r>
                        <a:rPr lang="en-US" sz="2400" u="sng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m/s</a:t>
                      </a:r>
                      <a:r>
                        <a:rPr lang="zh-CN" sz="2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。</a:t>
                      </a:r>
                      <a:endParaRPr lang="zh-CN" sz="2400" kern="100" dirty="0">
                        <a:effectLst/>
                        <a:latin typeface="+mn-ea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466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探究方法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转换法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推理法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50" name="Picture 2" descr="C:\Documents and Settings\Administrator\桌面\pai\正文pai\2018XD-1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57" y="2082851"/>
            <a:ext cx="1178395" cy="145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Documents and Settings\Administrator\桌面\pai\正文pai\2018XD-2.T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44" y="2082851"/>
            <a:ext cx="125454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/>
          <p:cNvSpPr txBox="1"/>
          <p:nvPr/>
        </p:nvSpPr>
        <p:spPr>
          <a:xfrm>
            <a:off x="2948149" y="4372376"/>
            <a:ext cx="102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振动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43849" y="3630664"/>
            <a:ext cx="102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介质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7424" y="4372376"/>
            <a:ext cx="102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6520504" y="5483593"/>
            <a:ext cx="102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340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6719015" y="5841099"/>
            <a:ext cx="102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9818" y="1108402"/>
            <a:ext cx="7918450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4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(2019·</a:t>
            </a:r>
            <a:r>
              <a:rPr lang="zh-CN" altLang="zh-CN" sz="2800" dirty="0">
                <a:latin typeface="+mn-ea"/>
              </a:rPr>
              <a:t>眉山市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下列与声现象有关的说法</a:t>
            </a:r>
            <a:r>
              <a:rPr lang="zh-CN" altLang="zh-CN" sz="2800" dirty="0" smtClean="0">
                <a:latin typeface="+mn-ea"/>
              </a:rPr>
              <a:t>中正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</a:t>
            </a:r>
            <a:r>
              <a:rPr lang="zh-CN" altLang="zh-CN" sz="2800" dirty="0" smtClean="0">
                <a:latin typeface="+mn-ea"/>
              </a:rPr>
              <a:t>确</a:t>
            </a:r>
            <a:r>
              <a:rPr lang="zh-CN" altLang="zh-CN" sz="2800" dirty="0">
                <a:latin typeface="+mn-ea"/>
              </a:rPr>
              <a:t>的是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　　</a:t>
            </a:r>
            <a:r>
              <a:rPr lang="en-US" altLang="zh-CN" sz="2800" dirty="0">
                <a:latin typeface="+mn-ea"/>
              </a:rPr>
              <a:t>)</a:t>
            </a:r>
            <a:endParaRPr lang="zh-CN" altLang="zh-CN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</a:rPr>
              <a:t>   A</a:t>
            </a:r>
            <a:r>
              <a:rPr lang="zh-CN" altLang="zh-CN" sz="2800" dirty="0">
                <a:latin typeface="+mn-ea"/>
              </a:rPr>
              <a:t>．高速公路两旁的隔音板可防止噪声的产生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</a:rPr>
              <a:t>   B</a:t>
            </a:r>
            <a:r>
              <a:rPr lang="zh-CN" altLang="zh-CN" sz="2800" dirty="0">
                <a:latin typeface="+mn-ea"/>
              </a:rPr>
              <a:t>．汽车安装的倒车雷达是利用超声波工作的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+mn-ea"/>
              </a:rPr>
              <a:t>   C</a:t>
            </a:r>
            <a:r>
              <a:rPr lang="zh-CN" altLang="zh-CN" sz="2800" dirty="0">
                <a:latin typeface="+mn-ea"/>
              </a:rPr>
              <a:t>．医生用听诊器检查病情时，提高了声音的</a:t>
            </a:r>
            <a:r>
              <a:rPr lang="zh-CN" altLang="zh-CN" sz="2800" dirty="0" smtClean="0">
                <a:latin typeface="+mn-ea"/>
              </a:rPr>
              <a:t>音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   </a:t>
            </a:r>
            <a:r>
              <a:rPr lang="zh-CN" altLang="zh-CN" sz="2800" dirty="0" smtClean="0">
                <a:latin typeface="+mn-ea"/>
              </a:rPr>
              <a:t>调</a:t>
            </a:r>
            <a:endParaRPr lang="zh-CN" altLang="zh-CN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D</a:t>
            </a:r>
            <a:r>
              <a:rPr lang="zh-CN" altLang="zh-CN" sz="2800" dirty="0">
                <a:latin typeface="+mn-ea"/>
              </a:rPr>
              <a:t>．太空中的宇航员能对话，表明声音能够在</a:t>
            </a:r>
            <a:r>
              <a:rPr lang="zh-CN" altLang="zh-CN" sz="2800" dirty="0" smtClean="0">
                <a:latin typeface="+mn-ea"/>
              </a:rPr>
              <a:t>真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   </a:t>
            </a:r>
            <a:r>
              <a:rPr lang="zh-CN" altLang="zh-CN" sz="2800" dirty="0" smtClean="0">
                <a:latin typeface="+mn-ea"/>
              </a:rPr>
              <a:t>空中</a:t>
            </a:r>
            <a:r>
              <a:rPr lang="zh-CN" altLang="zh-CN" sz="2800" dirty="0">
                <a:latin typeface="+mn-ea"/>
              </a:rPr>
              <a:t>传播</a:t>
            </a:r>
          </a:p>
        </p:txBody>
      </p:sp>
      <p:sp>
        <p:nvSpPr>
          <p:cNvPr id="9" name="矩形 8"/>
          <p:cNvSpPr/>
          <p:nvPr/>
        </p:nvSpPr>
        <p:spPr>
          <a:xfrm>
            <a:off x="2401242" y="188125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79818" y="178382"/>
              <a:ext cx="5496439" cy="769441"/>
              <a:chOff x="479818" y="178382"/>
              <a:chExt cx="5496439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随堂综合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79818" y="178382"/>
                <a:ext cx="450764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S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9818" y="1108402"/>
            <a:ext cx="7918450" cy="526297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>
                <a:latin typeface="+mn-ea"/>
              </a:rPr>
              <a:t>5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(2018·</a:t>
            </a:r>
            <a:r>
              <a:rPr lang="zh-CN" altLang="zh-CN" sz="2800" dirty="0">
                <a:latin typeface="+mn-ea"/>
              </a:rPr>
              <a:t>易杰原创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习近平主席在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十九大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 smtClean="0">
                <a:latin typeface="+mn-ea"/>
              </a:rPr>
              <a:t>开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</a:t>
            </a:r>
            <a:r>
              <a:rPr lang="zh-CN" altLang="zh-CN" sz="2800" dirty="0" smtClean="0">
                <a:latin typeface="+mn-ea"/>
              </a:rPr>
              <a:t>幕</a:t>
            </a:r>
            <a:r>
              <a:rPr lang="zh-CN" altLang="zh-CN" sz="2800" dirty="0">
                <a:latin typeface="+mn-ea"/>
              </a:rPr>
              <a:t>式报告中说到：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中华民族迎来了从站起来</a:t>
            </a:r>
            <a:r>
              <a:rPr lang="zh-CN" altLang="zh-CN" sz="2800" dirty="0" smtClean="0">
                <a:latin typeface="+mn-ea"/>
              </a:rPr>
              <a:t>、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</a:t>
            </a:r>
            <a:r>
              <a:rPr lang="zh-CN" altLang="zh-CN" sz="2800" dirty="0" smtClean="0">
                <a:latin typeface="+mn-ea"/>
              </a:rPr>
              <a:t>富</a:t>
            </a:r>
            <a:r>
              <a:rPr lang="zh-CN" altLang="zh-CN" sz="2800" dirty="0">
                <a:latin typeface="+mn-ea"/>
              </a:rPr>
              <a:t>起来到强起来的伟大飞跃。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>
                <a:latin typeface="+mn-ea"/>
              </a:rPr>
              <a:t>如图</a:t>
            </a:r>
            <a:r>
              <a:rPr lang="en-US" altLang="zh-CN" sz="2800" dirty="0">
                <a:latin typeface="+mn-ea"/>
              </a:rPr>
              <a:t>1</a:t>
            </a:r>
            <a:r>
              <a:rPr lang="zh-CN" altLang="zh-CN" sz="2800" dirty="0">
                <a:latin typeface="+mn-ea"/>
              </a:rPr>
              <a:t>－</a:t>
            </a:r>
            <a:r>
              <a:rPr lang="en-US" altLang="zh-CN" sz="2800" dirty="0">
                <a:latin typeface="+mn-ea"/>
              </a:rPr>
              <a:t>10</a:t>
            </a:r>
            <a:r>
              <a:rPr lang="zh-CN" altLang="zh-CN" sz="2800" dirty="0">
                <a:latin typeface="+mn-ea"/>
              </a:rPr>
              <a:t>所示</a:t>
            </a:r>
            <a:r>
              <a:rPr lang="zh-CN" altLang="zh-CN" sz="2800" dirty="0" smtClean="0">
                <a:latin typeface="+mn-ea"/>
              </a:rPr>
              <a:t>，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</a:t>
            </a:r>
            <a:r>
              <a:rPr lang="zh-CN" altLang="zh-CN" sz="2800" dirty="0" smtClean="0">
                <a:latin typeface="+mn-ea"/>
              </a:rPr>
              <a:t>以下</a:t>
            </a:r>
            <a:r>
              <a:rPr lang="zh-CN" altLang="zh-CN" sz="2800" dirty="0">
                <a:latin typeface="+mn-ea"/>
              </a:rPr>
              <a:t>有关说法正确的是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　　</a:t>
            </a:r>
            <a:r>
              <a:rPr lang="en-US" altLang="zh-CN" sz="2800" dirty="0">
                <a:latin typeface="+mn-ea"/>
              </a:rPr>
              <a:t>)</a:t>
            </a:r>
            <a:endParaRPr lang="zh-CN" altLang="zh-CN" sz="2800" dirty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A</a:t>
            </a:r>
            <a:r>
              <a:rPr lang="zh-CN" altLang="zh-CN" sz="2800" dirty="0">
                <a:latin typeface="+mn-ea"/>
              </a:rPr>
              <a:t>．习近平主席的声音在空气中传播</a:t>
            </a:r>
            <a:r>
              <a:rPr lang="zh-CN" altLang="zh-CN" sz="2800" dirty="0" smtClean="0">
                <a:latin typeface="+mn-ea"/>
              </a:rPr>
              <a:t>的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</a:t>
            </a:r>
            <a:r>
              <a:rPr lang="zh-CN" altLang="zh-CN" sz="2800" dirty="0" smtClean="0">
                <a:latin typeface="+mn-ea"/>
              </a:rPr>
              <a:t>速度</a:t>
            </a:r>
            <a:r>
              <a:rPr lang="zh-CN" altLang="zh-CN" sz="2800" dirty="0">
                <a:latin typeface="+mn-ea"/>
              </a:rPr>
              <a:t>是</a:t>
            </a:r>
            <a:r>
              <a:rPr lang="en-US" altLang="zh-CN" sz="2800" dirty="0">
                <a:latin typeface="+mn-ea"/>
              </a:rPr>
              <a:t>3×10</a:t>
            </a:r>
            <a:r>
              <a:rPr lang="en-US" altLang="zh-CN" sz="2800" baseline="30000" dirty="0">
                <a:latin typeface="+mn-ea"/>
              </a:rPr>
              <a:t>8</a:t>
            </a:r>
            <a:r>
              <a:rPr lang="en-US" altLang="zh-CN" sz="2800" dirty="0">
                <a:latin typeface="+mn-ea"/>
              </a:rPr>
              <a:t> m/s</a:t>
            </a:r>
            <a:endParaRPr lang="zh-CN" altLang="zh-CN" sz="2800" dirty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B</a:t>
            </a:r>
            <a:r>
              <a:rPr lang="zh-CN" altLang="zh-CN" sz="2800" dirty="0">
                <a:latin typeface="+mn-ea"/>
              </a:rPr>
              <a:t>．习近平主席庄严的声音响彻人民</a:t>
            </a:r>
            <a:r>
              <a:rPr lang="zh-CN" altLang="zh-CN" sz="2800" dirty="0" smtClean="0">
                <a:latin typeface="+mn-ea"/>
              </a:rPr>
              <a:t>大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</a:t>
            </a:r>
            <a:r>
              <a:rPr lang="zh-CN" altLang="zh-CN" sz="2800" dirty="0" smtClean="0">
                <a:latin typeface="+mn-ea"/>
              </a:rPr>
              <a:t>会堂</a:t>
            </a:r>
            <a:r>
              <a:rPr lang="zh-CN" altLang="zh-CN" sz="2800" dirty="0">
                <a:latin typeface="+mn-ea"/>
              </a:rPr>
              <a:t>说明他的声音音调高</a:t>
            </a:r>
          </a:p>
          <a:p>
            <a:r>
              <a:rPr lang="en-US" altLang="zh-CN" sz="2800" dirty="0">
                <a:latin typeface="+mn-ea"/>
              </a:rPr>
              <a:t>C</a:t>
            </a:r>
            <a:r>
              <a:rPr lang="zh-CN" altLang="zh-CN" sz="2800" dirty="0">
                <a:latin typeface="+mn-ea"/>
              </a:rPr>
              <a:t>．我们能够辨别出习近平主席的</a:t>
            </a:r>
            <a:r>
              <a:rPr lang="zh-CN" altLang="zh-CN" sz="2800" dirty="0" smtClean="0">
                <a:latin typeface="+mn-ea"/>
              </a:rPr>
              <a:t>声音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</a:t>
            </a:r>
            <a:r>
              <a:rPr lang="zh-CN" altLang="zh-CN" sz="2800" dirty="0" smtClean="0">
                <a:latin typeface="+mn-ea"/>
              </a:rPr>
              <a:t>是</a:t>
            </a:r>
            <a:r>
              <a:rPr lang="zh-CN" altLang="zh-CN" sz="2800" dirty="0">
                <a:latin typeface="+mn-ea"/>
              </a:rPr>
              <a:t>根据其说话的音色判断的</a:t>
            </a:r>
          </a:p>
          <a:p>
            <a:r>
              <a:rPr lang="en-US" altLang="zh-CN" sz="2800" dirty="0">
                <a:latin typeface="+mn-ea"/>
              </a:rPr>
              <a:t>D</a:t>
            </a:r>
            <a:r>
              <a:rPr lang="zh-CN" altLang="zh-CN" sz="2800" dirty="0">
                <a:latin typeface="+mn-ea"/>
              </a:rPr>
              <a:t>．人民大会堂周围墙壁装饰有凸凹不平的蜂窝</a:t>
            </a:r>
            <a:r>
              <a:rPr lang="zh-CN" altLang="zh-CN" sz="2800" dirty="0" smtClean="0">
                <a:latin typeface="+mn-ea"/>
              </a:rPr>
              <a:t>状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</a:t>
            </a:r>
            <a:r>
              <a:rPr lang="zh-CN" altLang="zh-CN" sz="2800" dirty="0" smtClean="0">
                <a:latin typeface="+mn-ea"/>
              </a:rPr>
              <a:t>是</a:t>
            </a:r>
            <a:r>
              <a:rPr lang="zh-CN" altLang="zh-CN" sz="2800" dirty="0">
                <a:latin typeface="+mn-ea"/>
              </a:rPr>
              <a:t>为了加强声波的反射</a:t>
            </a:r>
          </a:p>
        </p:txBody>
      </p:sp>
      <p:sp>
        <p:nvSpPr>
          <p:cNvPr id="9" name="矩形 8"/>
          <p:cNvSpPr/>
          <p:nvPr/>
        </p:nvSpPr>
        <p:spPr>
          <a:xfrm>
            <a:off x="4885568" y="242268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79818" y="178382"/>
              <a:ext cx="5496439" cy="769441"/>
              <a:chOff x="479818" y="178382"/>
              <a:chExt cx="5496439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随堂综合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79818" y="178382"/>
                <a:ext cx="450764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S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035" y="2945909"/>
            <a:ext cx="2508136" cy="2445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9818" y="1108402"/>
            <a:ext cx="7918450" cy="461664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6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(2019·</a:t>
            </a:r>
            <a:r>
              <a:rPr lang="zh-CN" altLang="zh-CN" sz="2800" dirty="0">
                <a:latin typeface="+mn-ea"/>
              </a:rPr>
              <a:t>易杰原创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下列与声现象有关的说法</a:t>
            </a:r>
            <a:r>
              <a:rPr lang="zh-CN" altLang="zh-CN" sz="2800" dirty="0" smtClean="0">
                <a:latin typeface="+mn-ea"/>
              </a:rPr>
              <a:t>中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</a:t>
            </a:r>
            <a:r>
              <a:rPr lang="zh-CN" altLang="zh-CN" sz="2800" dirty="0" smtClean="0">
                <a:latin typeface="+mn-ea"/>
              </a:rPr>
              <a:t>不</a:t>
            </a:r>
            <a:r>
              <a:rPr lang="zh-CN" altLang="zh-CN" sz="2800" dirty="0">
                <a:latin typeface="+mn-ea"/>
              </a:rPr>
              <a:t>正确的是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　　</a:t>
            </a:r>
            <a:r>
              <a:rPr lang="en-US" altLang="zh-CN" sz="2800" dirty="0">
                <a:latin typeface="+mn-ea"/>
              </a:rPr>
              <a:t>)</a:t>
            </a:r>
            <a:endParaRPr lang="zh-CN" altLang="zh-CN" sz="2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A</a:t>
            </a:r>
            <a:r>
              <a:rPr lang="zh-CN" altLang="zh-CN" sz="2800" dirty="0">
                <a:latin typeface="+mn-ea"/>
              </a:rPr>
              <a:t>．发声体的振动停止，发声也就停止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B</a:t>
            </a:r>
            <a:r>
              <a:rPr lang="zh-CN" altLang="zh-CN" sz="2800" dirty="0">
                <a:latin typeface="+mn-ea"/>
              </a:rPr>
              <a:t>．高速公路两旁的隔音板可防止噪声的产生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C</a:t>
            </a:r>
            <a:r>
              <a:rPr lang="zh-CN" altLang="zh-CN" sz="2800" dirty="0">
                <a:latin typeface="+mn-ea"/>
              </a:rPr>
              <a:t>．只有主人说出暗语时才能打开</a:t>
            </a:r>
            <a:r>
              <a:rPr lang="en-US" altLang="zh-CN" sz="2800" dirty="0">
                <a:latin typeface="+mn-ea"/>
              </a:rPr>
              <a:t>“</a:t>
            </a:r>
            <a:r>
              <a:rPr lang="zh-CN" altLang="zh-CN" sz="2800" dirty="0">
                <a:latin typeface="+mn-ea"/>
              </a:rPr>
              <a:t>声纹锁</a:t>
            </a:r>
            <a:r>
              <a:rPr lang="en-US" altLang="zh-CN" sz="2800" dirty="0">
                <a:latin typeface="+mn-ea"/>
              </a:rPr>
              <a:t>”</a:t>
            </a:r>
            <a:r>
              <a:rPr lang="zh-CN" altLang="zh-CN" sz="2800" dirty="0" smtClean="0">
                <a:latin typeface="+mn-ea"/>
              </a:rPr>
              <a:t>，</a:t>
            </a:r>
            <a:endParaRPr lang="en-US" altLang="zh-CN" sz="28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   </a:t>
            </a:r>
            <a:r>
              <a:rPr lang="zh-CN" altLang="zh-CN" sz="2800" dirty="0" smtClean="0">
                <a:latin typeface="+mn-ea"/>
              </a:rPr>
              <a:t>其</a:t>
            </a:r>
            <a:r>
              <a:rPr lang="zh-CN" altLang="zh-CN" sz="2800" dirty="0">
                <a:latin typeface="+mn-ea"/>
              </a:rPr>
              <a:t>辨别声音的主要依据是音色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+mn-ea"/>
              </a:rPr>
              <a:t> </a:t>
            </a:r>
            <a:r>
              <a:rPr lang="en-US" altLang="zh-CN" sz="2800" dirty="0" smtClean="0">
                <a:latin typeface="+mn-ea"/>
              </a:rPr>
              <a:t>  D</a:t>
            </a:r>
            <a:r>
              <a:rPr lang="zh-CN" altLang="zh-CN" sz="2800" dirty="0">
                <a:latin typeface="+mn-ea"/>
              </a:rPr>
              <a:t>．汽车安装的倒车雷达是利用超声波工作的</a:t>
            </a:r>
          </a:p>
        </p:txBody>
      </p:sp>
      <p:sp>
        <p:nvSpPr>
          <p:cNvPr id="9" name="矩形 8"/>
          <p:cNvSpPr/>
          <p:nvPr/>
        </p:nvSpPr>
        <p:spPr>
          <a:xfrm>
            <a:off x="3063153" y="1870371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79818" y="178382"/>
              <a:ext cx="5496439" cy="769441"/>
              <a:chOff x="479818" y="178382"/>
              <a:chExt cx="5496439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随堂综合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79818" y="178382"/>
                <a:ext cx="450764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S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79818" y="1108402"/>
            <a:ext cx="7918450" cy="48320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>
                <a:latin typeface="+mn-ea"/>
              </a:rPr>
              <a:t>7</a:t>
            </a:r>
            <a:r>
              <a:rPr lang="zh-CN" altLang="zh-CN" sz="2800" dirty="0">
                <a:latin typeface="+mn-ea"/>
              </a:rPr>
              <a:t>．</a:t>
            </a:r>
            <a:r>
              <a:rPr lang="en-US" altLang="zh-CN" sz="2800" dirty="0">
                <a:latin typeface="+mn-ea"/>
              </a:rPr>
              <a:t>(2019·</a:t>
            </a:r>
            <a:r>
              <a:rPr lang="zh-CN" altLang="zh-CN" sz="2800" dirty="0">
                <a:latin typeface="+mn-ea"/>
              </a:rPr>
              <a:t>易杰原创</a:t>
            </a:r>
            <a:r>
              <a:rPr lang="en-US" altLang="zh-CN" sz="2800" dirty="0">
                <a:latin typeface="+mn-ea"/>
              </a:rPr>
              <a:t>)</a:t>
            </a:r>
            <a:r>
              <a:rPr lang="zh-CN" altLang="zh-CN" sz="2800" dirty="0">
                <a:latin typeface="+mn-ea"/>
              </a:rPr>
              <a:t>一般情况下，容器内装的液体越多，敲击容器时容器振动得越慢。如图</a:t>
            </a:r>
            <a:r>
              <a:rPr lang="en-US" altLang="zh-CN" sz="2800" dirty="0">
                <a:latin typeface="+mn-ea"/>
              </a:rPr>
              <a:t>1</a:t>
            </a:r>
            <a:r>
              <a:rPr lang="zh-CN" altLang="zh-CN" sz="2800" dirty="0">
                <a:latin typeface="+mn-ea"/>
              </a:rPr>
              <a:t>－</a:t>
            </a:r>
            <a:r>
              <a:rPr lang="en-US" altLang="zh-CN" sz="2800" dirty="0">
                <a:latin typeface="+mn-ea"/>
              </a:rPr>
              <a:t>11</a:t>
            </a:r>
            <a:r>
              <a:rPr lang="zh-CN" altLang="zh-CN" sz="2800" dirty="0">
                <a:latin typeface="+mn-ea"/>
              </a:rPr>
              <a:t>所示，在四个完全相同的玻璃杯内装有质量不等的水，用大小相同的力敲击四个玻璃杯，如果能分别发出</a:t>
            </a:r>
            <a:r>
              <a:rPr lang="en-US" altLang="zh-CN" sz="2800" dirty="0">
                <a:latin typeface="+mn-ea"/>
              </a:rPr>
              <a:t>“</a:t>
            </a:r>
            <a:r>
              <a:rPr lang="en-US" altLang="zh-CN" sz="2800" dirty="0" err="1">
                <a:latin typeface="+mn-ea"/>
              </a:rPr>
              <a:t>dou</a:t>
            </a:r>
            <a:r>
              <a:rPr lang="en-US" altLang="zh-CN" sz="2800" dirty="0">
                <a:latin typeface="+mn-ea"/>
              </a:rPr>
              <a:t>(1)”“</a:t>
            </a:r>
            <a:r>
              <a:rPr lang="en-US" altLang="zh-CN" sz="2800" dirty="0" err="1">
                <a:latin typeface="+mn-ea"/>
              </a:rPr>
              <a:t>ruai</a:t>
            </a:r>
            <a:r>
              <a:rPr lang="en-US" altLang="zh-CN" sz="2800" dirty="0">
                <a:latin typeface="+mn-ea"/>
              </a:rPr>
              <a:t>(2)”“mi(3)”“</a:t>
            </a:r>
            <a:r>
              <a:rPr lang="en-US" altLang="zh-CN" sz="2800" dirty="0" err="1">
                <a:latin typeface="+mn-ea"/>
              </a:rPr>
              <a:t>fa</a:t>
            </a:r>
            <a:r>
              <a:rPr lang="en-US" altLang="zh-CN" sz="2800" dirty="0">
                <a:latin typeface="+mn-ea"/>
              </a:rPr>
              <a:t>(4)”</a:t>
            </a:r>
            <a:r>
              <a:rPr lang="zh-CN" altLang="zh-CN" sz="2800" dirty="0">
                <a:latin typeface="+mn-ea"/>
              </a:rPr>
              <a:t>四个音阶，则与这四个音阶相对应的杯子的序号是</a:t>
            </a:r>
            <a:r>
              <a:rPr lang="en-US" altLang="zh-CN" sz="2800" dirty="0">
                <a:latin typeface="+mn-ea"/>
              </a:rPr>
              <a:t>(</a:t>
            </a:r>
            <a:r>
              <a:rPr lang="zh-CN" altLang="zh-CN" sz="2800" dirty="0">
                <a:latin typeface="+mn-ea"/>
              </a:rPr>
              <a:t>　　</a:t>
            </a:r>
            <a:r>
              <a:rPr lang="en-US" altLang="zh-CN" sz="2800" dirty="0">
                <a:latin typeface="+mn-ea"/>
              </a:rPr>
              <a:t>)</a:t>
            </a:r>
            <a:endParaRPr lang="zh-CN" altLang="zh-CN" sz="2800" dirty="0">
              <a:latin typeface="+mn-ea"/>
            </a:endParaRPr>
          </a:p>
          <a:p>
            <a:r>
              <a:rPr lang="en-US" altLang="zh-CN" sz="2800" dirty="0">
                <a:latin typeface="+mn-ea"/>
              </a:rPr>
              <a:t>A</a:t>
            </a:r>
            <a:r>
              <a:rPr lang="zh-CN" altLang="zh-CN" sz="2800" dirty="0">
                <a:latin typeface="+mn-ea"/>
              </a:rPr>
              <a:t>．甲丙乙丁</a:t>
            </a:r>
            <a:r>
              <a:rPr lang="en-US" altLang="zh-CN" sz="2800" dirty="0">
                <a:latin typeface="+mn-ea"/>
              </a:rPr>
              <a:t>  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B</a:t>
            </a:r>
            <a:r>
              <a:rPr lang="zh-CN" altLang="zh-CN" sz="2800" dirty="0">
                <a:latin typeface="+mn-ea"/>
              </a:rPr>
              <a:t>．丁甲丙乙</a:t>
            </a:r>
          </a:p>
          <a:p>
            <a:r>
              <a:rPr lang="en-US" altLang="zh-CN" sz="2800" dirty="0">
                <a:latin typeface="+mn-ea"/>
              </a:rPr>
              <a:t>C</a:t>
            </a:r>
            <a:r>
              <a:rPr lang="zh-CN" altLang="zh-CN" sz="2800" dirty="0">
                <a:latin typeface="+mn-ea"/>
              </a:rPr>
              <a:t>．丁丙乙甲</a:t>
            </a:r>
            <a:r>
              <a:rPr lang="en-US" altLang="zh-CN" sz="2800" dirty="0">
                <a:latin typeface="+mn-ea"/>
              </a:rPr>
              <a:t>  </a:t>
            </a:r>
            <a:endParaRPr lang="en-US" altLang="zh-CN" sz="2800" dirty="0" smtClean="0">
              <a:latin typeface="+mn-ea"/>
            </a:endParaRPr>
          </a:p>
          <a:p>
            <a:r>
              <a:rPr lang="en-US" altLang="zh-CN" sz="2800" dirty="0" smtClean="0">
                <a:latin typeface="+mn-ea"/>
              </a:rPr>
              <a:t>D</a:t>
            </a:r>
            <a:r>
              <a:rPr lang="zh-CN" altLang="zh-CN" sz="2800" dirty="0">
                <a:latin typeface="+mn-ea"/>
              </a:rPr>
              <a:t>．甲乙丙丁</a:t>
            </a:r>
          </a:p>
        </p:txBody>
      </p:sp>
      <p:sp>
        <p:nvSpPr>
          <p:cNvPr id="9" name="矩形 8"/>
          <p:cNvSpPr/>
          <p:nvPr/>
        </p:nvSpPr>
        <p:spPr>
          <a:xfrm>
            <a:off x="820778" y="368694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479818" y="178382"/>
              <a:ext cx="5496439" cy="769441"/>
              <a:chOff x="479818" y="178382"/>
              <a:chExt cx="5496439" cy="769441"/>
            </a:xfrm>
          </p:grpSpPr>
          <p:sp>
            <p:nvSpPr>
              <p:cNvPr id="17" name="文本占位符 2"/>
              <p:cNvSpPr txBox="1"/>
              <p:nvPr/>
            </p:nvSpPr>
            <p:spPr>
              <a:xfrm>
                <a:off x="894514" y="292685"/>
                <a:ext cx="50817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随堂综合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479818" y="178382"/>
                <a:ext cx="450764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</a:rPr>
                  <a:t>S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563" y="3806854"/>
            <a:ext cx="3970450" cy="2670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61043" y="178382"/>
              <a:ext cx="2487106" cy="768350"/>
              <a:chOff x="461043" y="178382"/>
              <a:chExt cx="2487106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考点回顾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61043" y="178382"/>
                <a:ext cx="48831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K</a:t>
                </a: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377825" y="1285875"/>
            <a:ext cx="8328025" cy="31085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CN" sz="2800" dirty="0" smtClean="0">
                <a:latin typeface="+mn-ea"/>
              </a:rPr>
              <a:t>    </a:t>
            </a:r>
            <a:r>
              <a:rPr lang="zh-CN" altLang="zh-CN" sz="2800" dirty="0" smtClean="0">
                <a:latin typeface="+mn-ea"/>
              </a:rPr>
              <a:t>本</a:t>
            </a:r>
            <a:r>
              <a:rPr lang="zh-CN" altLang="zh-CN" sz="2800" dirty="0">
                <a:latin typeface="+mn-ea"/>
              </a:rPr>
              <a:t>讲理解探究要求的考点：</a:t>
            </a:r>
            <a:r>
              <a:rPr lang="zh-CN" altLang="zh-CN" sz="2800" u="sng" dirty="0">
                <a:latin typeface="+mn-ea"/>
              </a:rPr>
              <a:t>声音的产生和传播条件</a:t>
            </a:r>
            <a:r>
              <a:rPr lang="zh-CN" altLang="zh-CN" sz="2800" dirty="0">
                <a:latin typeface="+mn-ea"/>
              </a:rPr>
              <a:t>。认识要求的考点：乐音的特性；声有关的应用；噪声的防治途径。学生要识记：</a:t>
            </a:r>
            <a:r>
              <a:rPr lang="zh-CN" altLang="zh-CN" sz="2800" u="sng" dirty="0">
                <a:latin typeface="+mn-ea"/>
              </a:rPr>
              <a:t>声速</a:t>
            </a:r>
            <a:r>
              <a:rPr lang="zh-CN" altLang="zh-CN" sz="2800" dirty="0">
                <a:latin typeface="+mn-ea"/>
              </a:rPr>
              <a:t>和</a:t>
            </a:r>
            <a:r>
              <a:rPr lang="zh-CN" altLang="zh-CN" sz="2800" u="sng" dirty="0">
                <a:latin typeface="+mn-ea"/>
              </a:rPr>
              <a:t>人耳听觉范围</a:t>
            </a:r>
            <a:r>
              <a:rPr lang="zh-CN" altLang="zh-CN" sz="2800" dirty="0">
                <a:latin typeface="+mn-ea"/>
              </a:rPr>
              <a:t>两个常数。近三年中考主要考查声音知识综合，题型是选择题、填空题。本讲分值大约是</a:t>
            </a:r>
            <a:r>
              <a:rPr lang="en-US" altLang="zh-CN" sz="2800" dirty="0">
                <a:latin typeface="+mn-ea"/>
              </a:rPr>
              <a:t>3</a:t>
            </a:r>
            <a:r>
              <a:rPr lang="zh-CN" altLang="zh-CN" sz="2800" dirty="0">
                <a:latin typeface="+mn-ea"/>
              </a:rPr>
              <a:t>分。</a:t>
            </a:r>
            <a:r>
              <a:rPr lang="en-US" altLang="zh-CN" sz="2800" dirty="0" smtClean="0">
                <a:latin typeface="+mn-ea"/>
              </a:rPr>
              <a:t>2020</a:t>
            </a:r>
            <a:r>
              <a:rPr lang="zh-CN" altLang="zh-CN" sz="2800" dirty="0" smtClean="0">
                <a:latin typeface="+mn-ea"/>
              </a:rPr>
              <a:t>年</a:t>
            </a:r>
            <a:r>
              <a:rPr lang="zh-CN" altLang="zh-CN" sz="2800" dirty="0">
                <a:latin typeface="+mn-ea"/>
              </a:rPr>
              <a:t>预测：</a:t>
            </a:r>
            <a:r>
              <a:rPr lang="zh-CN" altLang="zh-CN" sz="2800" u="sng" dirty="0">
                <a:latin typeface="+mn-ea"/>
              </a:rPr>
              <a:t>声音多个知识综合</a:t>
            </a:r>
            <a:r>
              <a:rPr lang="zh-CN" altLang="zh-CN" sz="2800" dirty="0">
                <a:latin typeface="+mn-ea"/>
              </a:rPr>
              <a:t>、</a:t>
            </a:r>
            <a:r>
              <a:rPr lang="zh-CN" altLang="zh-CN" sz="2800" u="sng" dirty="0">
                <a:latin typeface="+mn-ea"/>
              </a:rPr>
              <a:t>声波与电磁波知识的综合</a:t>
            </a:r>
            <a:r>
              <a:rPr lang="zh-CN" altLang="zh-CN" sz="2800" dirty="0">
                <a:latin typeface="+mn-ea"/>
              </a:rPr>
              <a:t>；</a:t>
            </a:r>
            <a:r>
              <a:rPr lang="zh-CN" altLang="zh-CN" sz="2800" u="sng" dirty="0">
                <a:latin typeface="+mn-ea"/>
              </a:rPr>
              <a:t>题型为选择题或填空题</a:t>
            </a:r>
            <a:r>
              <a:rPr lang="zh-CN" altLang="zh-CN" sz="2800" dirty="0">
                <a:latin typeface="+mn-ea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dissolve/>
      </p:transition>
    </mc:Choice>
    <mc:Fallback xmlns="">
      <p:transition advTm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dissolve/>
      </p:transition>
    </mc:Choice>
    <mc:Fallback xmlns="">
      <p:transition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71126" y="1619895"/>
          <a:ext cx="8672849" cy="4228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3424"/>
                <a:gridCol w="2962275"/>
                <a:gridCol w="1828800"/>
                <a:gridCol w="2038350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探究课题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音调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响度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音色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2028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实验示意图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过程及现象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改变尺子伸出桌面的长度</a:t>
                      </a:r>
                      <a:r>
                        <a:rPr lang="zh-CN" sz="2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400" kern="10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用大小相同的力拨动尺子</a:t>
                      </a:r>
                      <a:r>
                        <a:rPr lang="zh-CN" sz="2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400" kern="10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尺子振动的快慢不同</a:t>
                      </a:r>
                      <a:r>
                        <a:rPr lang="zh-CN" sz="2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400" kern="10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听到的声音不同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时轻时重地敲击鼓面</a:t>
                      </a:r>
                      <a:r>
                        <a:rPr lang="zh-CN" sz="2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听到的声音大小不同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听众能从同一乐曲中分辨出是二胡还是笛子演奏的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200660" y="1083945"/>
            <a:ext cx="8783955" cy="47994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2.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乐音的特性 </a:t>
            </a:r>
          </a:p>
        </p:txBody>
      </p:sp>
      <p:pic>
        <p:nvPicPr>
          <p:cNvPr id="3074" name="Picture 2" descr="C:\Documents and Settings\Administrator\桌面\pai\正文pai\2018XD-3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30" y="2290892"/>
            <a:ext cx="2504897" cy="12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Documents and Settings\Administrator\桌面\pai\正文pai\2018XD-4.T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93" y="2301561"/>
            <a:ext cx="1308032" cy="142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Documents and Settings\Administrator\桌面\pai\正文pai\2018XD-5.TI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2290892"/>
            <a:ext cx="1042988" cy="154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71126" y="1619895"/>
          <a:ext cx="8720474" cy="473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3424"/>
                <a:gridCol w="2228850"/>
                <a:gridCol w="2562225"/>
                <a:gridCol w="2085975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探究课题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音调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响度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音色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20288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实验示意图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1914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结论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音调是指声音的高低</a:t>
                      </a:r>
                      <a:r>
                        <a:rPr lang="zh-CN" sz="2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由发声体振动</a:t>
                      </a:r>
                      <a:r>
                        <a:rPr lang="zh-CN" sz="2400" kern="100" dirty="0" smtClean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sz="2400" kern="100" dirty="0" smtClean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u="sng" kern="100" dirty="0" smtClean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zh-CN" sz="2400" kern="100" dirty="0" smtClean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决定</a:t>
                      </a: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响度是指声音的强弱</a:t>
                      </a:r>
                      <a:r>
                        <a:rPr lang="zh-CN" sz="2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，由发声体</a:t>
                      </a:r>
                      <a:r>
                        <a:rPr 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lang="en-US" sz="2400" u="sng" kern="100" dirty="0" smtClean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zh-CN" sz="2400" kern="100" dirty="0" smtClean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来</a:t>
                      </a: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决定</a:t>
                      </a:r>
                      <a:r>
                        <a:rPr lang="zh-CN" sz="2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还与离发声</a:t>
                      </a:r>
                      <a:r>
                        <a:rPr lang="zh-CN" sz="2400" kern="100" dirty="0" smtClean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体</a:t>
                      </a:r>
                      <a:endParaRPr lang="en-US" sz="2400" kern="100" dirty="0" smtClean="0">
                        <a:effectLst/>
                        <a:latin typeface="Arial Black" panose="020B0A040201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u="sng" kern="100" dirty="0" smtClean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zh-CN" sz="2400" kern="100" dirty="0" smtClean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有关</a:t>
                      </a: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音色是指声音的品质</a:t>
                      </a:r>
                      <a:r>
                        <a:rPr lang="zh-CN" sz="2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由发声体</a:t>
                      </a:r>
                      <a:r>
                        <a:rPr lang="zh-CN" sz="2400" kern="100" dirty="0" smtClean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altLang="zh-CN" sz="2400" u="sng" kern="100" dirty="0" smtClean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sz="2400" kern="100" dirty="0" smtClean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u="sng" kern="100" dirty="0" smtClean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zh-CN" sz="2400" kern="100" dirty="0" smtClean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以及</a:t>
                      </a: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发声方式决定。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  <a:tr h="419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探究方法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控制变量法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控制变量法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Arial Black" panose="020B0A040201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　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200660" y="1083945"/>
            <a:ext cx="8783955" cy="9643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2.</a:t>
            </a: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乐音的特性 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 </a:t>
            </a: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方正静蕾简体" panose="03000509000000000000" pitchFamily="65" charset="-122"/>
            </a:endParaRPr>
          </a:p>
        </p:txBody>
      </p:sp>
      <p:pic>
        <p:nvPicPr>
          <p:cNvPr id="3074" name="Picture 2" descr="C:\Documents and Settings\Administrator\桌面\pai\正文pai\2018XD-3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631" y="2290893"/>
            <a:ext cx="2020570" cy="103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Documents and Settings\Administrator\桌面\pai\正文pai\2018XD-4.T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18" y="2219121"/>
            <a:ext cx="1308032" cy="142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Documents and Settings\Administrator\桌面\pai\正文pai\2018XD-5.TI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2290892"/>
            <a:ext cx="1042988" cy="154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/>
          <p:cNvSpPr txBox="1"/>
          <p:nvPr/>
        </p:nvSpPr>
        <p:spPr>
          <a:xfrm>
            <a:off x="2246631" y="5224983"/>
            <a:ext cx="102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频率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40888" y="4710633"/>
            <a:ext cx="102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振幅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0887" y="5449342"/>
            <a:ext cx="102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远近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7165012" y="4696866"/>
            <a:ext cx="1733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材料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、结构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31463" y="178382"/>
            <a:ext cx="8274780" cy="768350"/>
            <a:chOff x="431463" y="178382"/>
            <a:chExt cx="8274780" cy="76835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2490917" cy="768350"/>
              <a:chOff x="457232" y="178382"/>
              <a:chExt cx="2490917" cy="768350"/>
            </a:xfrm>
          </p:grpSpPr>
          <p:sp>
            <p:nvSpPr>
              <p:cNvPr id="8" name="文本占位符 2"/>
              <p:cNvSpPr txBox="1"/>
              <p:nvPr/>
            </p:nvSpPr>
            <p:spPr>
              <a:xfrm>
                <a:off x="894514" y="292685"/>
                <a:ext cx="2053635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必备知识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57232" y="178382"/>
                <a:ext cx="495935" cy="76835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B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sp>
        <p:nvSpPr>
          <p:cNvPr id="41" name="TextBox 40"/>
          <p:cNvSpPr txBox="1"/>
          <p:nvPr/>
        </p:nvSpPr>
        <p:spPr>
          <a:xfrm>
            <a:off x="200660" y="1083945"/>
            <a:ext cx="8783955" cy="48885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方正静蕾简体" panose="03000509000000000000" pitchFamily="65" charset="-122"/>
              </a:rPr>
              <a:t>3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．人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的听觉范围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人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能够听到的声音频率范围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是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Hz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。超声波和次声波人类都听不见，但有些动物能听见。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4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．声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的利用及噪声的防治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(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1)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声音可以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传递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与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endParaRPr lang="zh-CN" altLang="en-US" sz="2800" dirty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(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2)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超声波主要应用：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B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超检查、超声波清洗、声呐等；</a:t>
            </a:r>
          </a:p>
          <a:p>
            <a:pPr fontAlgn="auto">
              <a:lnSpc>
                <a:spcPts val="3360"/>
              </a:lnSpc>
            </a:pP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次声波主要产生于地震、火山爆发、台风、海啸等。</a:t>
            </a:r>
          </a:p>
          <a:p>
            <a:pPr fontAlgn="auto">
              <a:lnSpc>
                <a:spcPts val="336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(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3)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噪声防治途径主要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有</a:t>
            </a:r>
            <a:r>
              <a:rPr lang="zh-CN" altLang="en-US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消声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、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 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(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吸声和隔声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)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及</a:t>
            </a: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人们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以</a:t>
            </a:r>
            <a:endParaRPr lang="en-US" altLang="zh-CN" sz="2800" dirty="0" smtClean="0">
              <a:latin typeface="宋体" panose="02010600030101010101" pitchFamily="2" charset="-122"/>
              <a:cs typeface="方正静蕾简体" panose="03000509000000000000" pitchFamily="65" charset="-122"/>
            </a:endParaRPr>
          </a:p>
          <a:p>
            <a:pPr fontAlgn="auto">
              <a:lnSpc>
                <a:spcPts val="3360"/>
              </a:lnSpc>
            </a:pPr>
            <a:r>
              <a:rPr lang="en-US" altLang="zh-CN" sz="2800" u="sng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         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为</a:t>
            </a:r>
            <a:r>
              <a:rPr lang="zh-CN" altLang="en-US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单位来表示声音强弱的等级。人们理想环境是白天不高于</a:t>
            </a:r>
            <a:r>
              <a:rPr lang="en-US" altLang="zh-CN" sz="2800" dirty="0">
                <a:latin typeface="宋体" panose="02010600030101010101" pitchFamily="2" charset="-122"/>
                <a:cs typeface="方正静蕾简体" panose="03000509000000000000" pitchFamily="65" charset="-122"/>
              </a:rPr>
              <a:t>55 </a:t>
            </a:r>
            <a:r>
              <a:rPr lang="en-US" altLang="zh-CN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dB</a:t>
            </a:r>
            <a:r>
              <a:rPr lang="zh-CN" altLang="en-US" sz="2800" dirty="0" smtClean="0">
                <a:latin typeface="宋体" panose="02010600030101010101" pitchFamily="2" charset="-122"/>
                <a:cs typeface="方正静蕾简体" panose="03000509000000000000" pitchFamily="65" charset="-122"/>
              </a:rPr>
              <a:t>。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4989831" y="1472133"/>
            <a:ext cx="2868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20 000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3551556" y="2748483"/>
            <a:ext cx="113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能量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5218431" y="2748483"/>
            <a:ext cx="113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信息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4265931" y="4024833"/>
            <a:ext cx="240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声源处控制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200660" y="4462983"/>
            <a:ext cx="240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传播途中阻断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4989831" y="4475428"/>
            <a:ext cx="240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人耳处减弱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-181610" y="4895402"/>
            <a:ext cx="240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分贝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dB)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00601" y="1170041"/>
            <a:ext cx="8420972" cy="5189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1</a:t>
            </a:r>
            <a:r>
              <a:rPr lang="zh-CN" altLang="en-US" sz="2800" dirty="0" smtClean="0"/>
              <a:t>．</a:t>
            </a:r>
            <a:r>
              <a:rPr lang="en-US" altLang="zh-CN" sz="2800" dirty="0"/>
              <a:t>(2017</a:t>
            </a:r>
            <a:r>
              <a:rPr lang="zh-CN" altLang="en-US" sz="2800" dirty="0"/>
              <a:t>年第</a:t>
            </a:r>
            <a:r>
              <a:rPr lang="en-US" altLang="zh-CN" sz="2800" dirty="0"/>
              <a:t>1</a:t>
            </a:r>
            <a:r>
              <a:rPr lang="zh-CN" altLang="en-US" sz="2800" dirty="0"/>
              <a:t>题</a:t>
            </a:r>
            <a:r>
              <a:rPr lang="en-US" altLang="zh-CN" sz="2800" dirty="0"/>
              <a:t>)</a:t>
            </a:r>
            <a:r>
              <a:rPr lang="zh-CN" altLang="en-US" sz="2800" dirty="0"/>
              <a:t>如图</a:t>
            </a:r>
            <a:r>
              <a:rPr lang="en-US" altLang="zh-CN" sz="2800" dirty="0"/>
              <a:t>1-1</a:t>
            </a:r>
            <a:r>
              <a:rPr lang="zh-CN" altLang="en-US" sz="2800" dirty="0"/>
              <a:t>所示，下列说法正确</a:t>
            </a:r>
            <a:r>
              <a:rPr lang="zh-CN" altLang="en-US" sz="2800" dirty="0" smtClean="0"/>
              <a:t>的是</a:t>
            </a:r>
            <a:r>
              <a:rPr lang="zh-CN" altLang="en-US" sz="2800" dirty="0"/>
              <a:t>（   </a:t>
            </a:r>
            <a:r>
              <a:rPr lang="zh-CN" altLang="en-US" sz="2800" dirty="0" smtClean="0"/>
              <a:t>     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A</a:t>
            </a:r>
            <a:r>
              <a:rPr lang="zh-CN" altLang="en-US" sz="2800" dirty="0"/>
              <a:t>．人的听觉频率</a:t>
            </a:r>
            <a:r>
              <a:rPr lang="zh-CN" altLang="en-US" sz="2800" dirty="0" smtClean="0"/>
              <a:t>范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en-US" sz="2800" dirty="0" smtClean="0"/>
              <a:t>围</a:t>
            </a:r>
            <a:r>
              <a:rPr lang="zh-CN" altLang="en-US" sz="2800" dirty="0"/>
              <a:t>是</a:t>
            </a:r>
            <a:r>
              <a:rPr lang="en-US" altLang="zh-CN" sz="2800" dirty="0"/>
              <a:t>85</a:t>
            </a:r>
            <a:r>
              <a:rPr lang="zh-CN" altLang="en-US" sz="2800" dirty="0"/>
              <a:t>～</a:t>
            </a:r>
            <a:r>
              <a:rPr lang="en-US" altLang="zh-CN" sz="2800" dirty="0"/>
              <a:t>1 100 Hz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B</a:t>
            </a:r>
            <a:r>
              <a:rPr lang="zh-CN" altLang="en-US" sz="2800" dirty="0"/>
              <a:t>．狗的听觉频率</a:t>
            </a:r>
            <a:r>
              <a:rPr lang="zh-CN" altLang="en-US" sz="2800" dirty="0" smtClean="0"/>
              <a:t>范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en-US" sz="2800" dirty="0" smtClean="0"/>
              <a:t>围</a:t>
            </a:r>
            <a:r>
              <a:rPr lang="zh-CN" altLang="en-US" sz="2800" dirty="0"/>
              <a:t>是</a:t>
            </a:r>
            <a:r>
              <a:rPr lang="en-US" altLang="zh-CN" sz="2800" dirty="0"/>
              <a:t>15</a:t>
            </a:r>
            <a:r>
              <a:rPr lang="zh-CN" altLang="en-US" sz="2800" dirty="0"/>
              <a:t>～</a:t>
            </a:r>
            <a:r>
              <a:rPr lang="en-US" altLang="zh-CN" sz="2800" dirty="0"/>
              <a:t>50 000 Hz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en-US" sz="2800" dirty="0"/>
              <a:t>．蝙蝠能听到</a:t>
            </a:r>
            <a:r>
              <a:rPr lang="zh-CN" altLang="en-US" sz="2800" dirty="0" smtClean="0"/>
              <a:t>次声波</a:t>
            </a:r>
            <a:endParaRPr lang="zh-CN" altLang="en-US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D</a:t>
            </a:r>
            <a:r>
              <a:rPr lang="zh-CN" altLang="en-US" sz="2800" dirty="0"/>
              <a:t>．大象能听到超声波</a:t>
            </a:r>
          </a:p>
        </p:txBody>
      </p:sp>
      <p:sp>
        <p:nvSpPr>
          <p:cNvPr id="10" name="矩形 9"/>
          <p:cNvSpPr/>
          <p:nvPr/>
        </p:nvSpPr>
        <p:spPr>
          <a:xfrm>
            <a:off x="1091312" y="1920801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2" name="组合 14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3"/>
            <p:cNvGrpSpPr/>
            <p:nvPr/>
          </p:nvGrpSpPr>
          <p:grpSpPr>
            <a:xfrm>
              <a:off x="457232" y="178382"/>
              <a:ext cx="6052425" cy="769441"/>
              <a:chOff x="457232" y="178382"/>
              <a:chExt cx="6052425" cy="769441"/>
            </a:xfrm>
          </p:grpSpPr>
          <p:sp>
            <p:nvSpPr>
              <p:cNvPr id="16" name="文本占位符 2"/>
              <p:cNvSpPr txBox="1"/>
              <p:nvPr/>
            </p:nvSpPr>
            <p:spPr>
              <a:xfrm>
                <a:off x="894514" y="292685"/>
                <a:ext cx="56151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945" y="2977422"/>
            <a:ext cx="4529424" cy="3042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32" y="1234667"/>
            <a:ext cx="80663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2</a:t>
            </a:r>
            <a:r>
              <a:rPr lang="zh-CN" altLang="en-US" sz="2800" dirty="0" smtClean="0"/>
              <a:t>．</a:t>
            </a:r>
            <a:r>
              <a:rPr lang="en-US" altLang="zh-CN" sz="2800" dirty="0"/>
              <a:t>(2018</a:t>
            </a:r>
            <a:r>
              <a:rPr lang="zh-CN" altLang="en-US" sz="2800" dirty="0"/>
              <a:t>年第</a:t>
            </a:r>
            <a:r>
              <a:rPr lang="en-US" altLang="zh-CN" sz="2800" dirty="0"/>
              <a:t>3</a:t>
            </a:r>
            <a:r>
              <a:rPr lang="zh-CN" altLang="en-US" sz="2800" dirty="0"/>
              <a:t>题</a:t>
            </a:r>
            <a:r>
              <a:rPr lang="en-US" altLang="zh-CN" sz="2800" dirty="0"/>
              <a:t>)</a:t>
            </a:r>
            <a:r>
              <a:rPr lang="zh-CN" altLang="en-US" sz="2800" dirty="0"/>
              <a:t>音乐会上小提琴演奏乐曲时，下列说法正确的</a:t>
            </a:r>
            <a:r>
              <a:rPr lang="zh-CN" altLang="en-US" sz="2800" dirty="0" smtClean="0"/>
              <a:t>是（     ）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A</a:t>
            </a:r>
            <a:r>
              <a:rPr lang="zh-CN" altLang="en-US" sz="2800" dirty="0"/>
              <a:t>．演奏前，调节小提琴的琴弦松紧可改变声音</a:t>
            </a:r>
            <a:r>
              <a:rPr lang="zh-CN" altLang="en-US" sz="2800" dirty="0" smtClean="0"/>
              <a:t>的 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en-US" sz="2800" dirty="0" smtClean="0"/>
              <a:t>响度</a:t>
            </a:r>
            <a:endParaRPr lang="zh-CN" altLang="en-US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B</a:t>
            </a:r>
            <a:r>
              <a:rPr lang="zh-CN" altLang="en-US" sz="2800" dirty="0"/>
              <a:t>．演奏时，用力拉紧小提琴的同一琴弦可提高</a:t>
            </a:r>
            <a:r>
              <a:rPr lang="zh-CN" altLang="en-US" sz="2800" dirty="0" smtClean="0"/>
              <a:t>声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</a:t>
            </a:r>
            <a:r>
              <a:rPr lang="zh-CN" altLang="en-US" sz="2800" dirty="0" smtClean="0"/>
              <a:t>音</a:t>
            </a:r>
            <a:r>
              <a:rPr lang="zh-CN" altLang="en-US" sz="2800" dirty="0"/>
              <a:t>的音调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en-US" sz="2800" dirty="0"/>
              <a:t>．小提琴演奏的乐曲通过空气传入听众的耳朵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D</a:t>
            </a:r>
            <a:r>
              <a:rPr lang="zh-CN" altLang="en-US" sz="2800" dirty="0"/>
              <a:t>．小提琴的音色与二胡的音色相同</a:t>
            </a:r>
          </a:p>
        </p:txBody>
      </p:sp>
      <p:sp>
        <p:nvSpPr>
          <p:cNvPr id="16" name="矩形 15"/>
          <p:cNvSpPr/>
          <p:nvPr/>
        </p:nvSpPr>
        <p:spPr>
          <a:xfrm>
            <a:off x="3425685" y="1998734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14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6052425" cy="769441"/>
              <a:chOff x="457232" y="178382"/>
              <a:chExt cx="6052425" cy="769441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6151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31463" y="963272"/>
            <a:ext cx="806631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3</a:t>
            </a:r>
            <a:r>
              <a:rPr lang="zh-CN" altLang="zh-CN" sz="2800" dirty="0"/>
              <a:t>．</a:t>
            </a:r>
            <a:r>
              <a:rPr lang="en-US" altLang="zh-CN" sz="2800" dirty="0"/>
              <a:t>(2019</a:t>
            </a:r>
            <a:r>
              <a:rPr lang="zh-CN" altLang="zh-CN" sz="2800" dirty="0"/>
              <a:t>年第</a:t>
            </a:r>
            <a:r>
              <a:rPr lang="en-US" altLang="zh-CN" sz="2800" dirty="0"/>
              <a:t>5</a:t>
            </a:r>
            <a:r>
              <a:rPr lang="zh-CN" altLang="zh-CN" sz="2800" dirty="0"/>
              <a:t>题</a:t>
            </a:r>
            <a:r>
              <a:rPr lang="en-US" altLang="zh-CN" sz="2800" dirty="0"/>
              <a:t>)</a:t>
            </a:r>
            <a:r>
              <a:rPr lang="zh-CN" altLang="zh-CN" sz="2800" dirty="0"/>
              <a:t>赛龙舟不仅是一项体育娱乐活动，更体现我国悠久历史文化传承。如图</a:t>
            </a:r>
            <a:r>
              <a:rPr lang="en-US" altLang="zh-CN" sz="2800" dirty="0"/>
              <a:t>1</a:t>
            </a:r>
            <a:r>
              <a:rPr lang="zh-CN" altLang="zh-CN" sz="2800" dirty="0"/>
              <a:t>－</a:t>
            </a:r>
            <a:r>
              <a:rPr lang="en-US" altLang="zh-CN" sz="2800" dirty="0"/>
              <a:t>2</a:t>
            </a:r>
            <a:r>
              <a:rPr lang="zh-CN" altLang="zh-CN" sz="2800" dirty="0"/>
              <a:t>所示为某比赛场景，下列说法错误的是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r>
              <a:rPr lang="en-US" altLang="zh-CN" sz="2800" dirty="0"/>
              <a:t>A</a:t>
            </a:r>
            <a:r>
              <a:rPr lang="zh-CN" altLang="zh-CN" sz="2800" dirty="0"/>
              <a:t>．选手根据鼓声齐心协力划桨，鼓声是由鼓面振动产生的</a:t>
            </a:r>
          </a:p>
          <a:p>
            <a:r>
              <a:rPr lang="en-US" altLang="zh-CN" sz="2800" dirty="0"/>
              <a:t>B</a:t>
            </a:r>
            <a:r>
              <a:rPr lang="zh-CN" altLang="zh-CN" sz="2800" dirty="0"/>
              <a:t>．选手听到鼓声大作，</a:t>
            </a:r>
            <a:r>
              <a:rPr lang="zh-CN" altLang="zh-CN" sz="2800" dirty="0" smtClean="0"/>
              <a:t>震</a:t>
            </a:r>
            <a:endParaRPr lang="en-US" altLang="zh-CN" sz="2800" dirty="0" smtClean="0"/>
          </a:p>
          <a:p>
            <a:r>
              <a:rPr lang="zh-CN" altLang="zh-CN" sz="2800" dirty="0" smtClean="0"/>
              <a:t>耳</a:t>
            </a:r>
            <a:r>
              <a:rPr lang="zh-CN" altLang="zh-CN" sz="2800" dirty="0"/>
              <a:t>欲聋，说明此时鼓声的</a:t>
            </a:r>
            <a:r>
              <a:rPr lang="zh-CN" altLang="zh-CN" sz="2800" dirty="0" smtClean="0"/>
              <a:t>响</a:t>
            </a:r>
            <a:endParaRPr lang="en-US" altLang="zh-CN" sz="2800" dirty="0" smtClean="0"/>
          </a:p>
          <a:p>
            <a:r>
              <a:rPr lang="zh-CN" altLang="zh-CN" sz="2800" dirty="0" smtClean="0"/>
              <a:t>度</a:t>
            </a:r>
            <a:r>
              <a:rPr lang="zh-CN" altLang="zh-CN" sz="2800" dirty="0"/>
              <a:t>大</a:t>
            </a:r>
          </a:p>
          <a:p>
            <a:r>
              <a:rPr lang="en-US" altLang="zh-CN" sz="2800" dirty="0"/>
              <a:t>C</a:t>
            </a:r>
            <a:r>
              <a:rPr lang="zh-CN" altLang="zh-CN" sz="2800" dirty="0"/>
              <a:t>．选手能从现场各种</a:t>
            </a:r>
            <a:r>
              <a:rPr lang="zh-CN" altLang="zh-CN" sz="2800" dirty="0" smtClean="0"/>
              <a:t>声音</a:t>
            </a:r>
            <a:endParaRPr lang="en-US" altLang="zh-CN" sz="2800" dirty="0" smtClean="0"/>
          </a:p>
          <a:p>
            <a:r>
              <a:rPr lang="zh-CN" altLang="zh-CN" sz="2800" dirty="0" smtClean="0"/>
              <a:t>中听</a:t>
            </a:r>
            <a:r>
              <a:rPr lang="zh-CN" altLang="zh-CN" sz="2800" dirty="0"/>
              <a:t>出鼓声，主要是通过</a:t>
            </a:r>
            <a:r>
              <a:rPr lang="zh-CN" altLang="zh-CN" sz="2800" dirty="0" smtClean="0"/>
              <a:t>鼓</a:t>
            </a:r>
            <a:endParaRPr lang="en-US" altLang="zh-CN" sz="2800" dirty="0" smtClean="0"/>
          </a:p>
          <a:p>
            <a:r>
              <a:rPr lang="zh-CN" altLang="zh-CN" sz="2800" dirty="0" smtClean="0"/>
              <a:t>声</a:t>
            </a:r>
            <a:r>
              <a:rPr lang="zh-CN" altLang="zh-CN" sz="2800" dirty="0"/>
              <a:t>的音色来辨别的</a:t>
            </a:r>
          </a:p>
          <a:p>
            <a:r>
              <a:rPr lang="en-US" altLang="zh-CN" sz="2800" dirty="0"/>
              <a:t>D</a:t>
            </a:r>
            <a:r>
              <a:rPr lang="zh-CN" altLang="zh-CN" sz="2800" dirty="0"/>
              <a:t>．鼓手敲击鼓面越快，鼓声在空气中传播的速度也越快</a:t>
            </a:r>
          </a:p>
        </p:txBody>
      </p:sp>
      <p:sp>
        <p:nvSpPr>
          <p:cNvPr id="16" name="矩形 15"/>
          <p:cNvSpPr/>
          <p:nvPr/>
        </p:nvSpPr>
        <p:spPr>
          <a:xfrm>
            <a:off x="5428656" y="1833333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14"/>
          <p:cNvGrpSpPr/>
          <p:nvPr/>
        </p:nvGrpSpPr>
        <p:grpSpPr>
          <a:xfrm>
            <a:off x="431463" y="178382"/>
            <a:ext cx="8274780" cy="769441"/>
            <a:chOff x="431463" y="178382"/>
            <a:chExt cx="8274780" cy="769441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31463" y="913135"/>
              <a:ext cx="827478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457232" y="178382"/>
              <a:ext cx="6052425" cy="769441"/>
              <a:chOff x="457232" y="178382"/>
              <a:chExt cx="6052425" cy="769441"/>
            </a:xfrm>
          </p:grpSpPr>
          <p:sp>
            <p:nvSpPr>
              <p:cNvPr id="15" name="文本占位符 2"/>
              <p:cNvSpPr txBox="1"/>
              <p:nvPr/>
            </p:nvSpPr>
            <p:spPr>
              <a:xfrm>
                <a:off x="894514" y="292685"/>
                <a:ext cx="5615143" cy="4251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b="1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考情分析</a:t>
                </a:r>
                <a:r>
                  <a:rPr lang="en-US" altLang="zh-CN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·</a:t>
                </a:r>
                <a:r>
                  <a:rPr lang="zh-CN" altLang="en-US" sz="3200" dirty="0" smtClean="0">
                    <a:solidFill>
                      <a:srgbClr val="005188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中考链接</a:t>
                </a:r>
                <a:endParaRPr lang="zh-CN" altLang="en-US" sz="3200" dirty="0">
                  <a:solidFill>
                    <a:srgbClr val="005188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457232" y="178382"/>
                <a:ext cx="494046" cy="76944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altLang="zh-CN" sz="4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5188"/>
                    </a:solidFill>
                    <a:effectLst/>
                  </a:rPr>
                  <a:t>K</a:t>
                </a:r>
                <a:endParaRPr lang="zh-CN" altLang="en-US" sz="4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5188"/>
                  </a:solidFill>
                  <a:effectLst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226" y="2825631"/>
            <a:ext cx="3980262" cy="2715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3603</Words>
  <Application>Microsoft Office PowerPoint</Application>
  <PresentationFormat>自定义</PresentationFormat>
  <Paragraphs>348</Paragraphs>
  <Slides>35</Slides>
  <Notes>32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8" baseType="lpstr">
      <vt:lpstr>Office 主题</vt:lpstr>
      <vt:lpstr>1_Office 主题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2</cp:revision>
  <dcterms:created xsi:type="dcterms:W3CDTF">2016-09-10T02:18:00Z</dcterms:created>
  <dcterms:modified xsi:type="dcterms:W3CDTF">2020-04-18T09:46:06Z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