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327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604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574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39DED-B823-4044-BEFB-C8CB075F6F9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53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C67B0-CBFA-49C8-9480-232F0580C25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11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5B55B-39C5-44A5-B12C-CDEDD436509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94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7CCF-A27D-4B5C-A2FA-92B7F94EF7F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9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6B33B-544A-4933-952C-1CED85F378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177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59AFD-8A81-4804-906F-975FF46749C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85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0640D-6D60-4715-8424-E27DB2A0261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10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3B51-E14A-42F7-8ECE-24F78A80981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5596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F6EC0-DD6F-43AB-9DA1-308F8532F61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435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87D3F-4A9A-4D92-9F72-7DF7991D91E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7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D628F-4068-4205-8C91-4332F29CE9B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49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234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337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665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6190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765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4658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C877-7EC7-47B6-8DEC-02A198E74028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BFF1-521C-4D7E-8044-A165FF929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53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C877-7EC7-47B6-8DEC-02A198E74028}" type="datetimeFigureOut">
              <a:rPr lang="zh-CN" altLang="en-US" smtClean="0"/>
              <a:pPr/>
              <a:t>2018/11/10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BFF1-521C-4D7E-8044-A165FF929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551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5">
            <a:lumMod val="9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 dirty="0">
                <a:cs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05B61D0-F4E3-4B76-8944-9091A4A1979E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78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30005;&#33021;&#34920;.swf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7019925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标题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/>
            </a:r>
            <a:b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</a:br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/>
            </a:r>
            <a:b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</a:br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/>
            </a:r>
            <a:b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</a:br>
            <a:r>
              <a:rPr lang="zh-CN" altLang="en-US" sz="36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第十八章  电功率</a:t>
            </a:r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/>
            </a:r>
            <a:b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</a:br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/>
            </a:r>
            <a:b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</a:br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第</a:t>
            </a:r>
            <a:r>
              <a:rPr 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1</a:t>
            </a:r>
            <a:r>
              <a:rPr lang="zh-CN" alt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节 </a:t>
            </a:r>
            <a:r>
              <a:rPr lang="en-US" sz="29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电能 电功</a:t>
            </a:r>
          </a:p>
        </p:txBody>
      </p:sp>
    </p:spTree>
    <p:extLst>
      <p:ext uri="{BB962C8B-B14F-4D97-AF65-F5344CB8AC3E}">
        <p14:creationId xmlns:p14="http://schemas.microsoft.com/office/powerpoint/2010/main" xmlns="" val="2965139130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188913"/>
            <a:ext cx="4500563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电能表的</a:t>
            </a:r>
            <a:r>
              <a:rPr lang="zh-CN" altLang="en-US" sz="4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读数</a:t>
            </a:r>
            <a:r>
              <a:rPr lang="zh-CN" altLang="en-US" sz="4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000" b="1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电能表的示数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：由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位整数和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位小数（红色框内的数字）组成。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000" b="1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计算本月用电方法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：两次示数的差。</a:t>
            </a:r>
          </a:p>
        </p:txBody>
      </p:sp>
      <p:pic>
        <p:nvPicPr>
          <p:cNvPr id="4102" name="Picture 6" descr="15-图片-3　电能表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2588" y="0"/>
            <a:ext cx="4951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87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"/>
          <p:cNvSpPr txBox="1">
            <a:spLocks noChangeArrowheads="1"/>
          </p:cNvSpPr>
          <p:nvPr/>
        </p:nvSpPr>
        <p:spPr bwMode="auto">
          <a:xfrm>
            <a:off x="2484438" y="3933825"/>
            <a:ext cx="5853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W=</a:t>
            </a:r>
            <a:r>
              <a:rPr lang="en-US" altLang="zh-CN" sz="6000" b="1" u="sng">
                <a:solidFill>
                  <a:srgbClr val="000000"/>
                </a:solidFill>
                <a:latin typeface="Tahoma" panose="020B0604030504040204" pitchFamily="34" charset="0"/>
              </a:rPr>
              <a:t>             </a:t>
            </a: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 kw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</a:t>
            </a: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h</a:t>
            </a:r>
          </a:p>
        </p:txBody>
      </p:sp>
      <p:graphicFrame>
        <p:nvGraphicFramePr>
          <p:cNvPr id="8236" name="表格 8235"/>
          <p:cNvGraphicFramePr/>
          <p:nvPr/>
        </p:nvGraphicFramePr>
        <p:xfrm>
          <a:off x="2051050" y="1196975"/>
          <a:ext cx="5638800" cy="701675"/>
        </p:xfrm>
        <a:graphic>
          <a:graphicData uri="http://schemas.openxmlformats.org/drawingml/2006/table">
            <a:tbl>
              <a:tblPr/>
              <a:tblGrid>
                <a:gridCol w="1127125"/>
                <a:gridCol w="1128713"/>
                <a:gridCol w="1127125"/>
                <a:gridCol w="1128712"/>
                <a:gridCol w="1127125"/>
              </a:tblGrid>
              <a:tr h="70167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2</a:t>
                      </a: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1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6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3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37" name="表格 8236"/>
          <p:cNvGraphicFramePr/>
          <p:nvPr/>
        </p:nvGraphicFramePr>
        <p:xfrm>
          <a:off x="2051050" y="2852738"/>
          <a:ext cx="5638800" cy="701675"/>
        </p:xfrm>
        <a:graphic>
          <a:graphicData uri="http://schemas.openxmlformats.org/drawingml/2006/table">
            <a:tbl>
              <a:tblPr/>
              <a:tblGrid>
                <a:gridCol w="1127125"/>
                <a:gridCol w="1128713"/>
                <a:gridCol w="1127125"/>
                <a:gridCol w="1128712"/>
                <a:gridCol w="1127125"/>
              </a:tblGrid>
              <a:tr h="701675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2</a:t>
                      </a:r>
                    </a:p>
                  </a:txBody>
                  <a:tcPr marT="45761" marB="4576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2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4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/>
                        <a:t>3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400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T="45761" marB="45761"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12318" name="Text Box 31"/>
          <p:cNvSpPr txBox="1">
            <a:spLocks noChangeArrowheads="1"/>
          </p:cNvSpPr>
          <p:nvPr/>
        </p:nvSpPr>
        <p:spPr bwMode="auto">
          <a:xfrm>
            <a:off x="2411413" y="1989138"/>
            <a:ext cx="518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1200" b="1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=______kw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</a:t>
            </a: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h</a:t>
            </a:r>
          </a:p>
        </p:txBody>
      </p:sp>
      <p:sp>
        <p:nvSpPr>
          <p:cNvPr id="12319" name="Text Box 32"/>
          <p:cNvSpPr txBox="1">
            <a:spLocks noChangeArrowheads="1"/>
          </p:cNvSpPr>
          <p:nvPr/>
        </p:nvSpPr>
        <p:spPr bwMode="auto">
          <a:xfrm>
            <a:off x="1979613" y="36449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1200" b="1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=______kw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</a:t>
            </a:r>
            <a:r>
              <a:rPr lang="en-US" altLang="zh-CN" sz="3200" b="1">
                <a:solidFill>
                  <a:srgbClr val="000000"/>
                </a:solidFill>
                <a:latin typeface="Tahoma" panose="020B0604030504040204" pitchFamily="34" charset="0"/>
              </a:rPr>
              <a:t>h</a:t>
            </a:r>
          </a:p>
        </p:txBody>
      </p:sp>
      <p:sp>
        <p:nvSpPr>
          <p:cNvPr id="12320" name="Text Box 33"/>
          <p:cNvSpPr txBox="1">
            <a:spLocks noChangeArrowheads="1"/>
          </p:cNvSpPr>
          <p:nvPr/>
        </p:nvSpPr>
        <p:spPr bwMode="auto">
          <a:xfrm>
            <a:off x="468313" y="1268413"/>
            <a:ext cx="114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ahoma" panose="020B0604030504040204" pitchFamily="34" charset="0"/>
              </a:rPr>
              <a:t>某月底</a:t>
            </a: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12321" name="Text Box 34"/>
          <p:cNvSpPr txBox="1">
            <a:spLocks noChangeArrowheads="1"/>
          </p:cNvSpPr>
          <p:nvPr/>
        </p:nvSpPr>
        <p:spPr bwMode="auto">
          <a:xfrm>
            <a:off x="468313" y="2924175"/>
            <a:ext cx="114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ahoma" panose="020B0604030504040204" pitchFamily="34" charset="0"/>
              </a:rPr>
              <a:t>下个月底</a:t>
            </a: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3348038" y="198913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2163.4</a:t>
            </a: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3419475" y="36449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2243.6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3276600" y="4221163"/>
            <a:ext cx="316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1000" b="1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3600" b="1">
                <a:solidFill>
                  <a:srgbClr val="000000"/>
                </a:solidFill>
                <a:latin typeface="Tahoma" panose="020B0604030504040204" pitchFamily="34" charset="0"/>
              </a:rPr>
              <a:t>-</a:t>
            </a: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W</a:t>
            </a:r>
            <a:r>
              <a:rPr lang="en-US" altLang="zh-CN" sz="1000" b="1">
                <a:solidFill>
                  <a:srgbClr val="000000"/>
                </a:solidFill>
                <a:latin typeface="Tahoma" panose="020B0604030504040204" pitchFamily="34" charset="0"/>
              </a:rPr>
              <a:t>1</a:t>
            </a:r>
            <a:r>
              <a:rPr lang="en-US" altLang="zh-CN" sz="2800" b="1">
                <a:solidFill>
                  <a:srgbClr val="000000"/>
                </a:solidFill>
                <a:latin typeface="Tahoma" panose="020B0604030504040204" pitchFamily="34" charset="0"/>
              </a:rPr>
              <a:t>= 80.2</a:t>
            </a:r>
          </a:p>
        </p:txBody>
      </p:sp>
      <p:sp>
        <p:nvSpPr>
          <p:cNvPr id="12325" name="Text Box 38"/>
          <p:cNvSpPr txBox="1">
            <a:spLocks noChangeArrowheads="1"/>
          </p:cNvSpPr>
          <p:nvPr/>
        </p:nvSpPr>
        <p:spPr bwMode="auto">
          <a:xfrm>
            <a:off x="395288" y="4292600"/>
            <a:ext cx="223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月份用电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: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539750" y="5013325"/>
            <a:ext cx="7777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若按每度电费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0.5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元计算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本月份电费为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元</a:t>
            </a:r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539750" y="5516563"/>
            <a:ext cx="605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实际生活中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供电部门一般按度的整数收费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6594475" y="4891088"/>
            <a:ext cx="11525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5050"/>
                </a:solidFill>
                <a:latin typeface="Times New Roman" panose="02020603050405020304" pitchFamily="18" charset="0"/>
              </a:rPr>
              <a:t>40.1</a:t>
            </a:r>
          </a:p>
        </p:txBody>
      </p:sp>
      <p:sp>
        <p:nvSpPr>
          <p:cNvPr id="12329" name="Rectangle 44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000000"/>
                </a:solidFill>
                <a:ea typeface="黑体" panose="02010609060101010101" pitchFamily="49" charset="-122"/>
              </a:rPr>
              <a:t>算算你家一个月消耗多少电能</a:t>
            </a:r>
          </a:p>
        </p:txBody>
      </p:sp>
    </p:spTree>
    <p:extLst>
      <p:ext uri="{BB962C8B-B14F-4D97-AF65-F5344CB8AC3E}">
        <p14:creationId xmlns:p14="http://schemas.microsoft.com/office/powerpoint/2010/main" xmlns="" val="33100580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3" grpId="0" build="p"/>
      <p:bldP spid="32804" grpId="0" build="p"/>
      <p:bldP spid="32805" grpId="0" build="p"/>
      <p:bldP spid="32807" grpId="0"/>
      <p:bldP spid="32809" grpId="0"/>
      <p:bldP spid="328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内容占位符 2"/>
          <p:cNvSpPr>
            <a:spLocks noGrp="1" noChangeArrowheads="1"/>
          </p:cNvSpPr>
          <p:nvPr>
            <p:ph idx="1"/>
          </p:nvPr>
        </p:nvSpPr>
        <p:spPr>
          <a:xfrm>
            <a:off x="447675" y="908050"/>
            <a:ext cx="8229600" cy="4527550"/>
          </a:xfrm>
        </p:spPr>
        <p:txBody>
          <a:bodyPr/>
          <a:lstStyle/>
          <a:p>
            <a:pPr marL="342900" indent="-342900" algn="l"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2400" smtClean="0"/>
              <a:t>      常见的电能表</a:t>
            </a:r>
            <a:endParaRPr lang="zh-CN" alt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93863"/>
            <a:ext cx="276225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11313"/>
            <a:ext cx="25241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09725"/>
            <a:ext cx="257333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4528316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75612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例题：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某电能表上有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1200r/kw</a:t>
            </a:r>
            <a:r>
              <a:rPr lang="en-US" altLang="zh-CN" sz="3600" b="1">
                <a:solidFill>
                  <a:srgbClr val="000000"/>
                </a:solidFill>
                <a:ea typeface="黑体" panose="02010609060101010101" pitchFamily="49" charset="-122"/>
              </a:rPr>
              <a:t>·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字样，问如果此电能表在电路中工作一段时间后，转盘转过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转，在这段时间内，此电能表所接用电器用电多少度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合多少焦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03050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 descr="Large confetti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76250"/>
            <a:ext cx="7921625" cy="1152525"/>
          </a:xfrm>
        </p:spPr>
        <p:txBody>
          <a:bodyPr anchor="b"/>
          <a:lstStyle/>
          <a:p>
            <a:r>
              <a:rPr lang="zh-CN" altLang="en-US" sz="6600" b="1" smtClean="0">
                <a:solidFill>
                  <a:schemeClr val="tx1"/>
                </a:solidFill>
              </a:rPr>
              <a:t>你知道吗？</a:t>
            </a:r>
            <a:endParaRPr lang="zh-CN" altLang="en-US" b="1" smtClean="0">
              <a:solidFill>
                <a:schemeClr val="tx1"/>
              </a:solidFill>
            </a:endParaRPr>
          </a:p>
        </p:txBody>
      </p:sp>
      <p:sp>
        <p:nvSpPr>
          <p:cNvPr id="40964" name="Rectangle 4" descr="Large confetti"/>
          <p:cNvSpPr>
            <a:spLocks noChangeArrowheads="1"/>
          </p:cNvSpPr>
          <p:nvPr/>
        </p:nvSpPr>
        <p:spPr bwMode="auto">
          <a:xfrm>
            <a:off x="323850" y="4149725"/>
            <a:ext cx="8820150" cy="156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4800" b="1">
                <a:solidFill>
                  <a:srgbClr val="000000"/>
                </a:solidFill>
                <a:latin typeface="Times New Roman" panose="02020603050405020304" pitchFamily="18" charset="0"/>
              </a:rPr>
              <a:t>你知道   </a:t>
            </a:r>
            <a:r>
              <a:rPr kumimoji="1" lang="en-US" altLang="zh-CN" sz="4800" b="1">
                <a:solidFill>
                  <a:srgbClr val="000000"/>
                </a:solidFill>
                <a:latin typeface="Times New Roman" panose="02020603050405020304" pitchFamily="18" charset="0"/>
              </a:rPr>
              <a:t>l kW</a:t>
            </a:r>
            <a:r>
              <a:rPr kumimoji="1" lang="en-US" altLang="zh-CN" sz="48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·</a:t>
            </a:r>
            <a:r>
              <a:rPr kumimoji="1" lang="en-US" altLang="zh-CN" sz="48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kumimoji="1" lang="zh-CN" altLang="en-US" sz="4800" b="1">
                <a:solidFill>
                  <a:srgbClr val="000000"/>
                </a:solidFill>
                <a:latin typeface="Times New Roman" panose="02020603050405020304" pitchFamily="18" charset="0"/>
              </a:rPr>
              <a:t>有什么作用吗？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205038"/>
            <a:ext cx="9144000" cy="1728787"/>
            <a:chOff x="158" y="2840"/>
            <a:chExt cx="5460" cy="1089"/>
          </a:xfrm>
        </p:grpSpPr>
        <p:sp>
          <p:nvSpPr>
            <p:cNvPr id="15364" name="Rectangle 10"/>
            <p:cNvSpPr>
              <a:spLocks noChangeArrowheads="1"/>
            </p:cNvSpPr>
            <p:nvPr/>
          </p:nvSpPr>
          <p:spPr bwMode="auto">
            <a:xfrm>
              <a:off x="158" y="2840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65" name="Rectangle 11"/>
            <p:cNvSpPr>
              <a:spLocks noChangeArrowheads="1"/>
            </p:cNvSpPr>
            <p:nvPr/>
          </p:nvSpPr>
          <p:spPr bwMode="auto">
            <a:xfrm>
              <a:off x="158" y="2976"/>
              <a:ext cx="5460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6600">
                  <a:solidFill>
                    <a:srgbClr val="FF0000"/>
                  </a:solidFill>
                </a:rPr>
                <a:t>1kW·h=1</a:t>
              </a:r>
              <a:r>
                <a:rPr lang="zh-CN" altLang="en-US" sz="6600">
                  <a:solidFill>
                    <a:srgbClr val="FF0000"/>
                  </a:solidFill>
                </a:rPr>
                <a:t>度</a:t>
              </a:r>
              <a:r>
                <a:rPr lang="en-US" altLang="zh-CN" sz="6600">
                  <a:solidFill>
                    <a:srgbClr val="FF0000"/>
                  </a:solidFill>
                </a:rPr>
                <a:t>=3.6</a:t>
              </a:r>
              <a:r>
                <a:rPr lang="en-US" altLang="en-US" sz="6600">
                  <a:solidFill>
                    <a:srgbClr val="FF0000"/>
                  </a:solidFill>
                </a:rPr>
                <a:t>×</a:t>
              </a:r>
              <a:r>
                <a:rPr lang="en-US" altLang="zh-CN" sz="6600">
                  <a:solidFill>
                    <a:srgbClr val="FF0000"/>
                  </a:solidFill>
                </a:rPr>
                <a:t>10</a:t>
              </a:r>
              <a:r>
                <a:rPr lang="en-US" altLang="zh-CN" sz="6600" baseline="30000">
                  <a:solidFill>
                    <a:srgbClr val="FF0000"/>
                  </a:solidFill>
                </a:rPr>
                <a:t>6 </a:t>
              </a:r>
              <a:r>
                <a:rPr lang="en-US" altLang="zh-CN" sz="6600">
                  <a:solidFill>
                    <a:srgbClr val="FF0000"/>
                  </a:solidFill>
                </a:rPr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261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362200" y="228600"/>
            <a:ext cx="42672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1KW·h</a:t>
            </a:r>
            <a:r>
              <a:rPr kumimoji="1" lang="zh-CN" alt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电的作用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-757238" y="5500688"/>
            <a:ext cx="5719763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  </a:t>
            </a:r>
            <a:r>
              <a:rPr kumimoji="1" lang="zh-CN" alt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采掘原煤</a:t>
            </a:r>
            <a:r>
              <a:rPr kumimoji="1" lang="en-US" altLang="zh-CN" sz="4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105Kg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0" y="5486400"/>
            <a:ext cx="4960938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 </a:t>
            </a:r>
            <a:r>
              <a:rPr kumimoji="1" lang="zh-CN" alt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电车行驶</a:t>
            </a:r>
            <a:r>
              <a:rPr kumimoji="1" lang="en-US" altLang="zh-CN" sz="4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0.85km</a:t>
            </a:r>
          </a:p>
        </p:txBody>
      </p:sp>
      <p:graphicFrame>
        <p:nvGraphicFramePr>
          <p:cNvPr id="56325" name="Object 5"/>
          <p:cNvGraphicFramePr>
            <a:graphicFrameLocks/>
          </p:cNvGraphicFramePr>
          <p:nvPr/>
        </p:nvGraphicFramePr>
        <p:xfrm>
          <a:off x="5219700" y="1773238"/>
          <a:ext cx="3384550" cy="3098800"/>
        </p:xfrm>
        <a:graphic>
          <a:graphicData uri="http://schemas.openxmlformats.org/presentationml/2006/ole">
            <p:oleObj spid="_x0000_s1026" r:id="rId3" imgW="2800741" imgH="2610214" progId="PBrush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/>
          </p:cNvGraphicFramePr>
          <p:nvPr/>
        </p:nvGraphicFramePr>
        <p:xfrm>
          <a:off x="1116013" y="1773238"/>
          <a:ext cx="3497262" cy="3068637"/>
        </p:xfrm>
        <a:graphic>
          <a:graphicData uri="http://schemas.openxmlformats.org/presentationml/2006/ole">
            <p:oleObj spid="_x0000_s1027" r:id="rId4" imgW="4580952" imgH="409523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637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zh-CN" altLang="en-US" sz="32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小组自学检测题（二）</a:t>
            </a:r>
          </a:p>
        </p:txBody>
      </p:sp>
      <p:sp>
        <p:nvSpPr>
          <p:cNvPr id="71683" name="矩形 2"/>
          <p:cNvSpPr>
            <a:spLocks noChangeArrowheads="1"/>
          </p:cNvSpPr>
          <p:nvPr/>
        </p:nvSpPr>
        <p:spPr bwMode="auto">
          <a:xfrm>
            <a:off x="539750" y="1412875"/>
            <a:ext cx="79930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用电器在工作时消耗了多少电能，就有多少电能发生了转化，也就是说电流做了多少功，即</a:t>
            </a:r>
            <a:r>
              <a:rPr lang="zh-CN" altLang="en-US" sz="2400" u="sng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是多少。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电流做功的多少跟</a:t>
            </a:r>
            <a:r>
              <a:rPr lang="zh-CN" altLang="en-US" sz="2400" u="sng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   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，</a:t>
            </a:r>
            <a:r>
              <a:rPr lang="zh-CN" altLang="en-US" sz="2400" u="sng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的高低、</a:t>
            </a:r>
            <a:r>
              <a:rPr lang="zh-CN" altLang="en-US" sz="2400" u="sng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  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长短都有关系。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3.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计算电功的公式：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＝</a:t>
            </a:r>
            <a:r>
              <a:rPr lang="zh-CN" altLang="en-US" sz="2400" u="sng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    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。 </a:t>
            </a:r>
          </a:p>
        </p:txBody>
      </p:sp>
      <p:sp>
        <p:nvSpPr>
          <p:cNvPr id="71684" name="TextBox 4"/>
          <p:cNvSpPr>
            <a:spLocks noChangeArrowheads="1"/>
          </p:cNvSpPr>
          <p:nvPr/>
        </p:nvSpPr>
        <p:spPr bwMode="auto">
          <a:xfrm>
            <a:off x="5435600" y="1743075"/>
            <a:ext cx="108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电功</a:t>
            </a:r>
          </a:p>
        </p:txBody>
      </p:sp>
      <p:sp>
        <p:nvSpPr>
          <p:cNvPr id="71685" name="TextBox 5"/>
          <p:cNvSpPr>
            <a:spLocks noChangeArrowheads="1"/>
          </p:cNvSpPr>
          <p:nvPr/>
        </p:nvSpPr>
        <p:spPr bwMode="auto">
          <a:xfrm>
            <a:off x="3203575" y="2151063"/>
            <a:ext cx="143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电流大小</a:t>
            </a:r>
          </a:p>
        </p:txBody>
      </p:sp>
      <p:sp>
        <p:nvSpPr>
          <p:cNvPr id="71686" name="TextBox 6"/>
          <p:cNvSpPr>
            <a:spLocks noChangeArrowheads="1"/>
          </p:cNvSpPr>
          <p:nvPr/>
        </p:nvSpPr>
        <p:spPr bwMode="auto">
          <a:xfrm>
            <a:off x="4930775" y="2151063"/>
            <a:ext cx="1009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电压</a:t>
            </a:r>
          </a:p>
        </p:txBody>
      </p:sp>
      <p:sp>
        <p:nvSpPr>
          <p:cNvPr id="71687" name="TextBox 7"/>
          <p:cNvSpPr>
            <a:spLocks noChangeArrowheads="1"/>
          </p:cNvSpPr>
          <p:nvPr/>
        </p:nvSpPr>
        <p:spPr bwMode="auto">
          <a:xfrm>
            <a:off x="6804025" y="2149475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通电时间</a:t>
            </a:r>
          </a:p>
        </p:txBody>
      </p:sp>
      <p:sp>
        <p:nvSpPr>
          <p:cNvPr id="71688" name="TextBox 8"/>
          <p:cNvSpPr>
            <a:spLocks noChangeArrowheads="1"/>
          </p:cNvSpPr>
          <p:nvPr/>
        </p:nvSpPr>
        <p:spPr bwMode="auto">
          <a:xfrm>
            <a:off x="3959225" y="2822575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i="1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UIt</a:t>
            </a:r>
            <a:endParaRPr lang="zh-CN" altLang="en-US" sz="2400" b="1" i="1">
              <a:solidFill>
                <a:srgbClr val="02058C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395789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2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ldLvl="0"/>
      <p:bldP spid="71684" grpId="0" bldLvl="0"/>
      <p:bldP spid="71685" grpId="0" bldLvl="0"/>
      <p:bldP spid="71686" grpId="0" bldLvl="0"/>
      <p:bldP spid="71687" grpId="0" bldLvl="0"/>
      <p:bldP spid="7168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0805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zh-CN" altLang="en-US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用电器</a:t>
            </a:r>
            <a:r>
              <a:rPr lang="en-US" altLang="zh-CN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buFontTx/>
              <a:buNone/>
              <a:defRPr/>
            </a:pPr>
            <a:r>
              <a:rPr lang="en-US" altLang="zh-CN" sz="4000" b="1" smtClean="0"/>
              <a:t>   </a:t>
            </a:r>
            <a:r>
              <a:rPr lang="zh-CN" altLang="en-US" sz="4000" b="1" smtClean="0"/>
              <a:t>利用电能进行工作的装置</a:t>
            </a:r>
            <a:r>
              <a:rPr lang="en-US" altLang="zh-CN" sz="4000" b="1" smtClean="0"/>
              <a:t>,</a:t>
            </a:r>
            <a:r>
              <a:rPr lang="zh-CN" altLang="en-US" sz="4000" b="1" smtClean="0"/>
              <a:t>可以将电能转化为我们所需要的能</a:t>
            </a:r>
            <a:r>
              <a:rPr lang="en-US" altLang="zh-CN" sz="4000" b="1" smtClean="0"/>
              <a:t>.</a:t>
            </a:r>
          </a:p>
        </p:txBody>
      </p:sp>
      <p:pic>
        <p:nvPicPr>
          <p:cNvPr id="18434" name="Picture 3" descr="u=1348334771,742894406&amp;gp=-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160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94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zh-CN" altLang="en-US" sz="3200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小组讨论</a:t>
            </a:r>
          </a:p>
        </p:txBody>
      </p:sp>
      <p:sp>
        <p:nvSpPr>
          <p:cNvPr id="43011" name="标题 1"/>
          <p:cNvSpPr>
            <a:spLocks noGrp="1" noChangeArrowheads="1"/>
          </p:cNvSpPr>
          <p:nvPr>
            <p:ph idx="1"/>
          </p:nvPr>
        </p:nvSpPr>
        <p:spPr>
          <a:xfrm>
            <a:off x="476250" y="1196975"/>
            <a:ext cx="8229600" cy="4525963"/>
          </a:xfrm>
        </p:spPr>
        <p:txBody>
          <a:bodyPr/>
          <a:lstStyle/>
          <a:p>
            <a:pPr marL="342900" indent="-342900" algn="l"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400" smtClean="0"/>
              <a:t>      1. </a:t>
            </a:r>
            <a:r>
              <a:rPr lang="zh-CN" altLang="en-US" sz="2400" smtClean="0"/>
              <a:t>观看图片，说一说：在生活中有哪些地方用到电能？在这些地方，电能分别转化成什么形式的能？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74850"/>
            <a:ext cx="28590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958975"/>
            <a:ext cx="39084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40225"/>
            <a:ext cx="2857500" cy="2232025"/>
          </a:xfrm>
          <a:prstGeom prst="rect">
            <a:avLst/>
          </a:prstGeom>
          <a:solidFill>
            <a:srgbClr val="EDEDED"/>
          </a:solidFill>
          <a:ln w="1905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340225"/>
            <a:ext cx="36004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9"/>
          <p:cNvSpPr>
            <a:spLocks noChangeArrowheads="1"/>
          </p:cNvSpPr>
          <p:nvPr/>
        </p:nvSpPr>
        <p:spPr bwMode="auto">
          <a:xfrm>
            <a:off x="3471863" y="2703513"/>
            <a:ext cx="966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光能</a:t>
            </a:r>
          </a:p>
        </p:txBody>
      </p:sp>
      <p:sp>
        <p:nvSpPr>
          <p:cNvPr id="43017" name="TextBox 10"/>
          <p:cNvSpPr>
            <a:spLocks noChangeArrowheads="1"/>
          </p:cNvSpPr>
          <p:nvPr/>
        </p:nvSpPr>
        <p:spPr bwMode="auto">
          <a:xfrm>
            <a:off x="8431213" y="2535238"/>
            <a:ext cx="57626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机械能</a:t>
            </a:r>
          </a:p>
        </p:txBody>
      </p:sp>
      <p:sp>
        <p:nvSpPr>
          <p:cNvPr id="43018" name="TextBox 11"/>
          <p:cNvSpPr>
            <a:spLocks noChangeArrowheads="1"/>
          </p:cNvSpPr>
          <p:nvPr/>
        </p:nvSpPr>
        <p:spPr bwMode="auto">
          <a:xfrm>
            <a:off x="3613150" y="4513263"/>
            <a:ext cx="1800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声能 内能</a:t>
            </a:r>
            <a:r>
              <a:rPr lang="zh-CN" altLang="en-US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光能</a:t>
            </a:r>
          </a:p>
        </p:txBody>
      </p:sp>
    </p:spTree>
    <p:extLst>
      <p:ext uri="{BB962C8B-B14F-4D97-AF65-F5344CB8AC3E}">
        <p14:creationId xmlns:p14="http://schemas.microsoft.com/office/powerpoint/2010/main" xmlns="" val="1529063549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0"/>
      <p:bldP spid="43016" grpId="0" bldLvl="0"/>
      <p:bldP spid="43017" grpId="0" bldLvl="0"/>
      <p:bldP spid="43018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9538" y="333375"/>
            <a:ext cx="8820150" cy="884238"/>
          </a:xfrm>
          <a:prstGeom prst="rect">
            <a:avLst/>
          </a:prstGeom>
          <a:noFill/>
          <a:ln w="1905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请你说说以下电器使用时主要能量转化过程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4213" y="4652963"/>
            <a:ext cx="8459787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600" b="1">
                <a:solidFill>
                  <a:srgbClr val="000000"/>
                </a:solidFill>
                <a:latin typeface="Tahoma" panose="020B0604030504040204" pitchFamily="34" charset="0"/>
              </a:rPr>
              <a:t>电能的转化过程就</a:t>
            </a:r>
            <a:r>
              <a:rPr kumimoji="1"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是</a:t>
            </a:r>
            <a:r>
              <a:rPr kumimoji="1" lang="en-US" altLang="zh-CN" sz="3600" b="1">
                <a:solidFill>
                  <a:srgbClr val="000000"/>
                </a:solidFill>
                <a:latin typeface="Tahoma" panose="020B0604030504040204" pitchFamily="34" charset="0"/>
              </a:rPr>
              <a:t>____</a:t>
            </a:r>
            <a:r>
              <a:rPr kumimoji="1" lang="zh-CN" altLang="en-US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做功</a:t>
            </a:r>
            <a:r>
              <a:rPr kumimoji="1"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的过程</a:t>
            </a:r>
            <a:r>
              <a:rPr kumimoji="1" lang="en-US" altLang="zh-CN" sz="3600" b="1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859338" y="4527550"/>
            <a:ext cx="158432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电流</a:t>
            </a:r>
          </a:p>
        </p:txBody>
      </p:sp>
      <p:pic>
        <p:nvPicPr>
          <p:cNvPr id="20484" name="Picture 5" descr="202005311593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41438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19018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Object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22955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81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zh-CN" altLang="en-US" sz="3200" b="1" smtClean="0">
                <a:solidFill>
                  <a:srgbClr val="02058C"/>
                </a:solidFill>
                <a:latin typeface="隶书" panose="02010509060101010101" pitchFamily="49" charset="-122"/>
                <a:ea typeface="隶书" panose="02010509060101010101" pitchFamily="49" charset="-122"/>
                <a:sym typeface="隶书" panose="02010509060101010101" pitchFamily="49" charset="-122"/>
              </a:rPr>
              <a:t>小组自学检测题（一）</a:t>
            </a:r>
          </a:p>
        </p:txBody>
      </p:sp>
      <p:sp>
        <p:nvSpPr>
          <p:cNvPr id="46083" name="矩形 2"/>
          <p:cNvSpPr/>
          <p:nvPr/>
        </p:nvSpPr>
        <p:spPr>
          <a:xfrm>
            <a:off x="611188" y="1412875"/>
            <a:ext cx="7993062" cy="264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1.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各种各样的发电厂，以及各种各样的电池，它们都是把不同形式的能转化为 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    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。</a:t>
            </a:r>
            <a:endParaRPr lang="zh-CN" altLang="en-US" sz="2400" noProof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2.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在物理学中，常用能量的单位是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，用</a:t>
            </a: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J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表示，在家庭用电中，电能的单位一般采用 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，它的学名叫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       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，符号是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  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。   </a:t>
            </a:r>
            <a:endParaRPr lang="zh-CN" altLang="en-US" sz="2400" noProof="1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3. 1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度＝ </a:t>
            </a:r>
            <a:r>
              <a:rPr lang="en-US" altLang="zh-CN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1</a:t>
            </a: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kW·h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＝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   </a:t>
            </a: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W×</a:t>
            </a:r>
            <a:r>
              <a:rPr lang="en-US" altLang="x-none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                       </a:t>
            </a: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s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＝</a:t>
            </a:r>
            <a:r>
              <a:rPr lang="zh-CN" altLang="en-US" sz="2400" u="sng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                   </a:t>
            </a:r>
            <a:r>
              <a:rPr lang="zh-CN" altLang="en-US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宋体" panose="02010600030101010101" pitchFamily="2" charset="-122"/>
              </a:rPr>
              <a:t> </a:t>
            </a:r>
            <a:r>
              <a:rPr lang="en-US" altLang="x-none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J</a:t>
            </a:r>
            <a:endParaRPr lang="en-US" altLang="zh-CN" sz="2400" noProof="1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noProof="1">
                <a:solidFill>
                  <a:srgbClr val="000000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4. “</a:t>
            </a:r>
            <a:r>
              <a:rPr lang="en-US" altLang="zh-CN" b="1" noProof="1">
                <a:solidFill>
                  <a:srgbClr val="000000"/>
                </a:solidFill>
                <a:cs typeface="+mn-ea"/>
              </a:rPr>
              <a:t>600</a:t>
            </a:r>
            <a:r>
              <a:rPr lang="en-US" altLang="zh-CN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r/kW·h”</a:t>
            </a:r>
            <a:r>
              <a:rPr lang="zh-CN" altLang="en-US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表示</a:t>
            </a:r>
            <a:r>
              <a:rPr lang="zh-CN" altLang="en-US" b="1" u="sng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                                                                                 </a:t>
            </a:r>
            <a:r>
              <a:rPr lang="zh-CN" altLang="en-US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。</a:t>
            </a:r>
            <a:endParaRPr lang="zh-CN" altLang="en-US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46084" name="TextBox 5"/>
          <p:cNvSpPr>
            <a:spLocks noChangeArrowheads="1"/>
          </p:cNvSpPr>
          <p:nvPr/>
        </p:nvSpPr>
        <p:spPr bwMode="auto">
          <a:xfrm>
            <a:off x="3559175" y="1700213"/>
            <a:ext cx="1049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电能</a:t>
            </a:r>
          </a:p>
        </p:txBody>
      </p:sp>
      <p:sp>
        <p:nvSpPr>
          <p:cNvPr id="46085" name="TextBox 6"/>
          <p:cNvSpPr>
            <a:spLocks noChangeArrowheads="1"/>
          </p:cNvSpPr>
          <p:nvPr/>
        </p:nvSpPr>
        <p:spPr bwMode="auto">
          <a:xfrm>
            <a:off x="5219700" y="2043113"/>
            <a:ext cx="102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焦耳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6086" name="TextBox 7"/>
          <p:cNvSpPr>
            <a:spLocks noChangeArrowheads="1"/>
          </p:cNvSpPr>
          <p:nvPr/>
        </p:nvSpPr>
        <p:spPr bwMode="auto">
          <a:xfrm>
            <a:off x="5219700" y="2420938"/>
            <a:ext cx="1081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“度”</a:t>
            </a:r>
          </a:p>
        </p:txBody>
      </p:sp>
      <p:sp>
        <p:nvSpPr>
          <p:cNvPr id="46087" name="TextBox 8"/>
          <p:cNvSpPr>
            <a:spLocks noChangeArrowheads="1"/>
          </p:cNvSpPr>
          <p:nvPr/>
        </p:nvSpPr>
        <p:spPr bwMode="auto">
          <a:xfrm>
            <a:off x="1116013" y="2781300"/>
            <a:ext cx="1439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2058C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千瓦时</a:t>
            </a:r>
          </a:p>
        </p:txBody>
      </p:sp>
      <p:sp>
        <p:nvSpPr>
          <p:cNvPr id="46088" name="TextBox 9"/>
          <p:cNvSpPr>
            <a:spLocks noChangeArrowheads="1"/>
          </p:cNvSpPr>
          <p:nvPr/>
        </p:nvSpPr>
        <p:spPr bwMode="auto">
          <a:xfrm>
            <a:off x="3894138" y="2744788"/>
            <a:ext cx="122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kW·h</a:t>
            </a:r>
            <a:endParaRPr lang="zh-CN" altLang="en-US" sz="2400" b="1">
              <a:solidFill>
                <a:srgbClr val="02058C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9" name="TextBox 10"/>
          <p:cNvSpPr>
            <a:spLocks noChangeArrowheads="1"/>
          </p:cNvSpPr>
          <p:nvPr/>
        </p:nvSpPr>
        <p:spPr bwMode="auto">
          <a:xfrm>
            <a:off x="2755900" y="3197225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1×10</a:t>
            </a:r>
            <a:r>
              <a:rPr lang="en-US" sz="2400" b="1" baseline="30000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zh-CN" altLang="en-US" sz="2400" b="1">
              <a:solidFill>
                <a:srgbClr val="02058C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90" name="TextBox 11"/>
          <p:cNvSpPr>
            <a:spLocks noChangeArrowheads="1"/>
          </p:cNvSpPr>
          <p:nvPr/>
        </p:nvSpPr>
        <p:spPr bwMode="auto">
          <a:xfrm>
            <a:off x="4605338" y="3140075"/>
            <a:ext cx="163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3.6×10</a:t>
            </a:r>
            <a:r>
              <a:rPr lang="en-US" sz="2400" b="1" baseline="30000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zh-CN" altLang="en-US" sz="2400" b="1">
              <a:solidFill>
                <a:srgbClr val="02058C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91" name="TextBox 12"/>
          <p:cNvSpPr>
            <a:spLocks noChangeArrowheads="1"/>
          </p:cNvSpPr>
          <p:nvPr/>
        </p:nvSpPr>
        <p:spPr bwMode="auto">
          <a:xfrm>
            <a:off x="6472238" y="3140075"/>
            <a:ext cx="181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3.6×10</a:t>
            </a:r>
            <a:r>
              <a:rPr lang="en-US" sz="2400" b="1" baseline="30000">
                <a:solidFill>
                  <a:srgbClr val="02058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6</a:t>
            </a:r>
            <a:endParaRPr lang="zh-CN" altLang="en-US" sz="2400" b="1">
              <a:solidFill>
                <a:srgbClr val="02058C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533897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2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3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4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ldLvl="0"/>
      <p:bldP spid="46084" grpId="0" bldLvl="0"/>
      <p:bldP spid="46085" grpId="0" bldLvl="0"/>
      <p:bldP spid="46086" grpId="0" bldLvl="0"/>
      <p:bldP spid="46087" grpId="0" bldLvl="0"/>
      <p:bldP spid="46088" grpId="0" bldLvl="0"/>
      <p:bldP spid="46089" grpId="0" bldLvl="0"/>
      <p:bldP spid="46090" grpId="0" bldLvl="0"/>
      <p:bldP spid="46091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755650" y="2205038"/>
            <a:ext cx="7488238" cy="12509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</a:t>
            </a:r>
            <a:r>
              <a:rPr lang="zh-CN" alt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越大，</a:t>
            </a:r>
            <a:r>
              <a:rPr lang="en-US" altLang="zh-CN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</a:t>
            </a:r>
            <a:r>
              <a:rPr lang="zh-CN" alt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越大，</a:t>
            </a:r>
            <a:r>
              <a:rPr lang="en-US" altLang="zh-CN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_______</a:t>
            </a:r>
            <a:r>
              <a:rPr lang="zh-CN" alt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越长，</a:t>
            </a:r>
            <a:r>
              <a:rPr lang="zh-CN" altLang="en-US" sz="3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电流做的功</a:t>
            </a:r>
            <a:r>
              <a:rPr lang="zh-CN" alt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越多</a:t>
            </a:r>
            <a:r>
              <a:rPr lang="en-US" altLang="zh-CN" sz="3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684213" y="3732213"/>
            <a:ext cx="79914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00"/>
                </a:solidFill>
              </a:rPr>
              <a:t>  </a:t>
            </a:r>
            <a:r>
              <a:rPr lang="zh-CN" altLang="en-US" sz="3600" b="1">
                <a:solidFill>
                  <a:srgbClr val="000000"/>
                </a:solidFill>
              </a:rPr>
              <a:t>如果将通过用电器的电流记为</a:t>
            </a:r>
            <a:r>
              <a:rPr lang="zh-CN" altLang="en-US" sz="3600" b="1" i="1">
                <a:solidFill>
                  <a:srgbClr val="000000"/>
                </a:solidFill>
              </a:rPr>
              <a:t>Ｉ</a:t>
            </a:r>
            <a:r>
              <a:rPr lang="zh-CN" altLang="en-US" sz="3600" b="1">
                <a:solidFill>
                  <a:srgbClr val="000000"/>
                </a:solidFill>
              </a:rPr>
              <a:t>，加在用电器两端的电压记为</a:t>
            </a:r>
            <a:r>
              <a:rPr lang="en-US" altLang="zh-CN" sz="3600" b="1" i="1">
                <a:solidFill>
                  <a:srgbClr val="000000"/>
                </a:solidFill>
              </a:rPr>
              <a:t>U</a:t>
            </a:r>
            <a:r>
              <a:rPr lang="zh-CN" altLang="en-US" sz="3600" b="1">
                <a:solidFill>
                  <a:srgbClr val="000000"/>
                </a:solidFill>
              </a:rPr>
              <a:t>，通电时间为</a:t>
            </a:r>
            <a:r>
              <a:rPr lang="en-US" altLang="zh-CN" sz="3600" b="1" i="1">
                <a:solidFill>
                  <a:srgbClr val="000000"/>
                </a:solidFill>
              </a:rPr>
              <a:t>t</a:t>
            </a:r>
            <a:r>
              <a:rPr lang="zh-CN" altLang="en-US" sz="3600" b="1">
                <a:solidFill>
                  <a:srgbClr val="000000"/>
                </a:solidFill>
              </a:rPr>
              <a:t>，电流对用电器所做的功记为</a:t>
            </a:r>
            <a:r>
              <a:rPr lang="en-US" altLang="zh-CN" sz="3600" b="1" i="1">
                <a:solidFill>
                  <a:srgbClr val="000000"/>
                </a:solidFill>
              </a:rPr>
              <a:t>W</a:t>
            </a:r>
            <a:r>
              <a:rPr lang="zh-CN" altLang="en-US" sz="3600" b="1">
                <a:solidFill>
                  <a:srgbClr val="000000"/>
                </a:solidFill>
              </a:rPr>
              <a:t>，则：</a:t>
            </a:r>
            <a:r>
              <a:rPr lang="zh-CN" alt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3419475" y="5330825"/>
            <a:ext cx="3960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i="1">
                <a:solidFill>
                  <a:srgbClr val="FF0000"/>
                </a:solidFill>
              </a:rPr>
              <a:t>W</a:t>
            </a:r>
            <a:r>
              <a:rPr lang="en-US" altLang="zh-CN" sz="4400">
                <a:solidFill>
                  <a:srgbClr val="FF0000"/>
                </a:solidFill>
              </a:rPr>
              <a:t> = </a:t>
            </a:r>
            <a:r>
              <a:rPr lang="en-US" altLang="zh-CN" sz="4400" i="1">
                <a:solidFill>
                  <a:srgbClr val="FF0000"/>
                </a:solidFill>
              </a:rPr>
              <a:t>U</a:t>
            </a:r>
            <a:r>
              <a:rPr lang="zh-CN" altLang="en-US" sz="4400" i="1">
                <a:solidFill>
                  <a:srgbClr val="FF0000"/>
                </a:solidFill>
              </a:rPr>
              <a:t>Ｉ</a:t>
            </a:r>
            <a:r>
              <a:rPr lang="en-US" altLang="zh-CN" sz="4400" i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673100" y="404813"/>
            <a:ext cx="7138988" cy="72072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1" smtClean="0">
                <a:solidFill>
                  <a:schemeClr val="tx2"/>
                </a:solidFill>
              </a:rPr>
              <a:t>      </a:t>
            </a:r>
            <a:r>
              <a:rPr lang="en-US" altLang="zh-CN" sz="3600" b="1" smtClean="0">
                <a:solidFill>
                  <a:schemeClr val="tx2"/>
                </a:solidFill>
              </a:rPr>
              <a:t>2.</a:t>
            </a:r>
            <a:r>
              <a:rPr lang="zh-CN" altLang="en-US" sz="3600" b="1" smtClean="0">
                <a:solidFill>
                  <a:schemeClr val="tx2"/>
                </a:solidFill>
              </a:rPr>
              <a:t>电功与哪些因素有关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649288" y="1268413"/>
            <a:ext cx="7667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3600" b="1">
                <a:solidFill>
                  <a:srgbClr val="0000FF"/>
                </a:solidFill>
              </a:rPr>
              <a:t>电功与</a:t>
            </a:r>
            <a:r>
              <a:rPr lang="zh-CN" altLang="en-US" sz="3600" b="1">
                <a:solidFill>
                  <a:srgbClr val="FF0000"/>
                </a:solidFill>
              </a:rPr>
              <a:t>电压</a:t>
            </a:r>
            <a:r>
              <a:rPr lang="zh-CN" altLang="en-US" sz="3600" b="1">
                <a:solidFill>
                  <a:srgbClr val="0000FF"/>
                </a:solidFill>
              </a:rPr>
              <a:t>、</a:t>
            </a:r>
            <a:r>
              <a:rPr lang="zh-CN" altLang="en-US" sz="3600" b="1">
                <a:solidFill>
                  <a:srgbClr val="FF0000"/>
                </a:solidFill>
              </a:rPr>
              <a:t>电流</a:t>
            </a:r>
            <a:r>
              <a:rPr lang="zh-CN" altLang="en-US" sz="3600" b="1">
                <a:solidFill>
                  <a:srgbClr val="0000FF"/>
                </a:solidFill>
              </a:rPr>
              <a:t>以及</a:t>
            </a:r>
            <a:r>
              <a:rPr lang="zh-CN" altLang="en-US" sz="3600" b="1">
                <a:solidFill>
                  <a:srgbClr val="FF0000"/>
                </a:solidFill>
              </a:rPr>
              <a:t>通电时间</a:t>
            </a:r>
            <a:r>
              <a:rPr lang="zh-CN" altLang="en-US" sz="3600" b="1">
                <a:solidFill>
                  <a:srgbClr val="0000FF"/>
                </a:solidFill>
              </a:rPr>
              <a:t>有关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3348038" y="2109788"/>
            <a:ext cx="1439862" cy="6715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电流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5867400" y="2109788"/>
            <a:ext cx="2233613" cy="6715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通电时间</a:t>
            </a: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755650" y="2133600"/>
            <a:ext cx="1439863" cy="6715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Ctr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电压</a:t>
            </a:r>
          </a:p>
        </p:txBody>
      </p:sp>
    </p:spTree>
    <p:extLst>
      <p:ext uri="{BB962C8B-B14F-4D97-AF65-F5344CB8AC3E}">
        <p14:creationId xmlns:p14="http://schemas.microsoft.com/office/powerpoint/2010/main" xmlns="" val="959121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9" grpId="0"/>
      <p:bldP spid="150532" grpId="0"/>
      <p:bldP spid="150533" grpId="0"/>
      <p:bldP spid="150535" grpId="0"/>
      <p:bldP spid="150537" grpId="0"/>
      <p:bldP spid="150538" grpId="0"/>
      <p:bldP spid="1505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69633"/>
          <p:cNvSpPr>
            <a:spLocks noChangeArrowheads="1"/>
          </p:cNvSpPr>
          <p:nvPr/>
        </p:nvSpPr>
        <p:spPr bwMode="auto">
          <a:xfrm>
            <a:off x="768350" y="404813"/>
            <a:ext cx="837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电功公式中所涉及的物理量的单位：</a:t>
            </a:r>
          </a:p>
        </p:txBody>
      </p:sp>
      <p:sp>
        <p:nvSpPr>
          <p:cNvPr id="22530" name="文本框 69634"/>
          <p:cNvSpPr txBox="1">
            <a:spLocks noChangeArrowheads="1"/>
          </p:cNvSpPr>
          <p:nvPr/>
        </p:nvSpPr>
        <p:spPr bwMode="auto">
          <a:xfrm>
            <a:off x="468313" y="836613"/>
            <a:ext cx="6057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8000" b="1">
                <a:solidFill>
                  <a:srgbClr val="0000FF"/>
                </a:solidFill>
                <a:latin typeface="Times New Roman" panose="02020603050405020304" pitchFamily="18" charset="0"/>
              </a:rPr>
              <a:t>W=UIt</a:t>
            </a:r>
          </a:p>
        </p:txBody>
      </p:sp>
      <p:grpSp>
        <p:nvGrpSpPr>
          <p:cNvPr id="69636" name="组合 69635"/>
          <p:cNvGrpSpPr>
            <a:grpSpLocks/>
          </p:cNvGrpSpPr>
          <p:nvPr/>
        </p:nvGrpSpPr>
        <p:grpSpPr bwMode="auto">
          <a:xfrm>
            <a:off x="2489200" y="1844675"/>
            <a:ext cx="498475" cy="1368425"/>
            <a:chOff x="0" y="0"/>
            <a:chExt cx="314" cy="862"/>
          </a:xfrm>
        </p:grpSpPr>
        <p:sp>
          <p:nvSpPr>
            <p:cNvPr id="22532" name="文本框 69636"/>
            <p:cNvSpPr txBox="1">
              <a:spLocks noChangeArrowheads="1"/>
            </p:cNvSpPr>
            <p:nvPr/>
          </p:nvSpPr>
          <p:spPr bwMode="auto">
            <a:xfrm>
              <a:off x="0" y="420"/>
              <a:ext cx="22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00000"/>
                  </a:solidFill>
                  <a:latin typeface="Garamond" panose="02020404030301010803" pitchFamily="18" charset="0"/>
                </a:rPr>
                <a:t>J</a:t>
              </a:r>
            </a:p>
          </p:txBody>
        </p:sp>
        <p:sp>
          <p:nvSpPr>
            <p:cNvPr id="22533" name="直接连接符 69637"/>
            <p:cNvSpPr>
              <a:spLocks noChangeShapeType="1"/>
            </p:cNvSpPr>
            <p:nvPr/>
          </p:nvSpPr>
          <p:spPr bwMode="auto">
            <a:xfrm flipV="1">
              <a:off x="178" y="0"/>
              <a:ext cx="13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9639" name="组合 69638"/>
          <p:cNvGrpSpPr>
            <a:grpSpLocks/>
          </p:cNvGrpSpPr>
          <p:nvPr/>
        </p:nvGrpSpPr>
        <p:grpSpPr bwMode="auto">
          <a:xfrm>
            <a:off x="3683000" y="1917700"/>
            <a:ext cx="673100" cy="1349375"/>
            <a:chOff x="0" y="0"/>
            <a:chExt cx="424" cy="850"/>
          </a:xfrm>
        </p:grpSpPr>
        <p:sp>
          <p:nvSpPr>
            <p:cNvPr id="22535" name="文本框 69639"/>
            <p:cNvSpPr txBox="1">
              <a:spLocks noChangeArrowheads="1"/>
            </p:cNvSpPr>
            <p:nvPr/>
          </p:nvSpPr>
          <p:spPr bwMode="auto">
            <a:xfrm>
              <a:off x="0" y="408"/>
              <a:ext cx="3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00000"/>
                  </a:solidFill>
                  <a:latin typeface="Garamond" panose="02020404030301010803" pitchFamily="18" charset="0"/>
                </a:rPr>
                <a:t>V</a:t>
              </a:r>
            </a:p>
          </p:txBody>
        </p:sp>
        <p:sp>
          <p:nvSpPr>
            <p:cNvPr id="22536" name="直接连接符 69640"/>
            <p:cNvSpPr>
              <a:spLocks noChangeShapeType="1"/>
            </p:cNvSpPr>
            <p:nvPr/>
          </p:nvSpPr>
          <p:spPr bwMode="auto">
            <a:xfrm flipV="1">
              <a:off x="197" y="0"/>
              <a:ext cx="22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9642" name="组合 69641"/>
          <p:cNvGrpSpPr>
            <a:grpSpLocks/>
          </p:cNvGrpSpPr>
          <p:nvPr/>
        </p:nvGrpSpPr>
        <p:grpSpPr bwMode="auto">
          <a:xfrm>
            <a:off x="4572000" y="1989138"/>
            <a:ext cx="528638" cy="1277937"/>
            <a:chOff x="0" y="0"/>
            <a:chExt cx="333" cy="805"/>
          </a:xfrm>
        </p:grpSpPr>
        <p:sp>
          <p:nvSpPr>
            <p:cNvPr id="22538" name="文本框 69642"/>
            <p:cNvSpPr txBox="1">
              <a:spLocks noChangeArrowheads="1"/>
            </p:cNvSpPr>
            <p:nvPr/>
          </p:nvSpPr>
          <p:spPr bwMode="auto">
            <a:xfrm>
              <a:off x="0" y="363"/>
              <a:ext cx="3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00000"/>
                  </a:solidFill>
                  <a:latin typeface="Garamond" panose="02020404030301010803" pitchFamily="18" charset="0"/>
                </a:rPr>
                <a:t>A</a:t>
              </a:r>
            </a:p>
          </p:txBody>
        </p:sp>
        <p:sp>
          <p:nvSpPr>
            <p:cNvPr id="22539" name="直接连接符 69643"/>
            <p:cNvSpPr>
              <a:spLocks noChangeShapeType="1"/>
            </p:cNvSpPr>
            <p:nvPr/>
          </p:nvSpPr>
          <p:spPr bwMode="auto">
            <a:xfrm flipV="1">
              <a:off x="136" y="0"/>
              <a:ext cx="136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9645" name="组合 69644"/>
          <p:cNvGrpSpPr>
            <a:grpSpLocks/>
          </p:cNvGrpSpPr>
          <p:nvPr/>
        </p:nvGrpSpPr>
        <p:grpSpPr bwMode="auto">
          <a:xfrm>
            <a:off x="5435600" y="1917700"/>
            <a:ext cx="431800" cy="1366838"/>
            <a:chOff x="0" y="0"/>
            <a:chExt cx="272" cy="861"/>
          </a:xfrm>
        </p:grpSpPr>
        <p:sp>
          <p:nvSpPr>
            <p:cNvPr id="22541" name="文本框 69645"/>
            <p:cNvSpPr txBox="1">
              <a:spLocks noChangeArrowheads="1"/>
            </p:cNvSpPr>
            <p:nvPr/>
          </p:nvSpPr>
          <p:spPr bwMode="auto">
            <a:xfrm>
              <a:off x="39" y="419"/>
              <a:ext cx="2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000000"/>
                  </a:solidFill>
                  <a:latin typeface="Garamond" panose="02020404030301010803" pitchFamily="18" charset="0"/>
                </a:rPr>
                <a:t>s</a:t>
              </a:r>
            </a:p>
          </p:txBody>
        </p:sp>
        <p:sp>
          <p:nvSpPr>
            <p:cNvPr id="22542" name="直接连接符 69646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136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9648" name="文本框 69647"/>
          <p:cNvSpPr txBox="1">
            <a:spLocks noChangeArrowheads="1"/>
          </p:cNvSpPr>
          <p:nvPr/>
        </p:nvSpPr>
        <p:spPr bwMode="auto">
          <a:xfrm>
            <a:off x="250825" y="3429000"/>
            <a:ext cx="2881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Garamond" panose="02020404030301010803" pitchFamily="18" charset="0"/>
              </a:rPr>
              <a:t>电功的单位</a:t>
            </a:r>
            <a:r>
              <a:rPr lang="en-US" altLang="zh-CN" sz="4000" b="1">
                <a:solidFill>
                  <a:srgbClr val="FF0000"/>
                </a:solidFill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69649" name="文本框 69648"/>
          <p:cNvSpPr txBox="1">
            <a:spLocks noChangeArrowheads="1"/>
          </p:cNvSpPr>
          <p:nvPr/>
        </p:nvSpPr>
        <p:spPr bwMode="auto">
          <a:xfrm>
            <a:off x="3563938" y="3932238"/>
            <a:ext cx="4103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0000"/>
                </a:solidFill>
                <a:latin typeface="Garamond" panose="02020404030301010803" pitchFamily="18" charset="0"/>
              </a:rPr>
              <a:t>1J=1V∙A∙s</a:t>
            </a:r>
          </a:p>
        </p:txBody>
      </p:sp>
      <p:sp>
        <p:nvSpPr>
          <p:cNvPr id="69650" name="文本框 69649"/>
          <p:cNvSpPr txBox="1">
            <a:spLocks noChangeArrowheads="1"/>
          </p:cNvSpPr>
          <p:nvPr/>
        </p:nvSpPr>
        <p:spPr bwMode="auto">
          <a:xfrm>
            <a:off x="468313" y="4797425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Garamond" panose="02020404030301010803" pitchFamily="18" charset="0"/>
              </a:rPr>
              <a:t>常用单位</a:t>
            </a:r>
            <a:r>
              <a:rPr lang="en-US" altLang="zh-CN" sz="4000" b="1">
                <a:solidFill>
                  <a:srgbClr val="FF0000"/>
                </a:solidFill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69651" name="文本框 69650"/>
          <p:cNvSpPr txBox="1">
            <a:spLocks noChangeArrowheads="1"/>
          </p:cNvSpPr>
          <p:nvPr/>
        </p:nvSpPr>
        <p:spPr bwMode="auto">
          <a:xfrm>
            <a:off x="3132138" y="4724400"/>
            <a:ext cx="5651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千瓦时 俗称度   </a:t>
            </a: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kW</a:t>
            </a:r>
            <a:r>
              <a:rPr lang="en-US" altLang="zh-CN" sz="4000" b="1">
                <a:solidFill>
                  <a:srgbClr val="000000"/>
                </a:solidFill>
                <a:latin typeface="Garamond" panose="02020404030301010803" pitchFamily="18" charset="0"/>
                <a:ea typeface="黑体" panose="02010609060101010101" pitchFamily="49" charset="-122"/>
              </a:rPr>
              <a:t>∙</a:t>
            </a: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</a:p>
        </p:txBody>
      </p:sp>
      <p:sp>
        <p:nvSpPr>
          <p:cNvPr id="69652" name="文本框 69651"/>
          <p:cNvSpPr txBox="1">
            <a:spLocks noChangeArrowheads="1"/>
          </p:cNvSpPr>
          <p:nvPr/>
        </p:nvSpPr>
        <p:spPr bwMode="auto">
          <a:xfrm>
            <a:off x="3419475" y="3357563"/>
            <a:ext cx="5364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焦耳  简称焦  符号  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</a:t>
            </a:r>
          </a:p>
        </p:txBody>
      </p:sp>
      <p:sp>
        <p:nvSpPr>
          <p:cNvPr id="69653" name="文本框 69652"/>
          <p:cNvSpPr txBox="1">
            <a:spLocks noChangeArrowheads="1"/>
          </p:cNvSpPr>
          <p:nvPr/>
        </p:nvSpPr>
        <p:spPr bwMode="auto">
          <a:xfrm>
            <a:off x="3635375" y="5373688"/>
            <a:ext cx="432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00"/>
                </a:solidFill>
                <a:latin typeface="Garamond" panose="02020404030301010803" pitchFamily="18" charset="0"/>
              </a:rPr>
              <a:t>1kW∙h=3.6×10</a:t>
            </a:r>
            <a:r>
              <a:rPr lang="en-US" altLang="zh-CN" sz="4000" b="1" baseline="30000">
                <a:solidFill>
                  <a:srgbClr val="000000"/>
                </a:solidFill>
                <a:latin typeface="Garamond" panose="02020404030301010803" pitchFamily="18" charset="0"/>
              </a:rPr>
              <a:t>6</a:t>
            </a:r>
            <a:r>
              <a:rPr lang="en-US" altLang="zh-CN" sz="4000" b="1">
                <a:solidFill>
                  <a:srgbClr val="000000"/>
                </a:solidFill>
                <a:latin typeface="Garamond" panose="02020404030301010803" pitchFamily="18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xmlns="" val="287319133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6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9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424862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练习题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：一电能表标有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300r/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kw· h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）字样，在观察到电表在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4min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内转盘转了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45r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，那么电流共做了多少功？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0825" y="2349500"/>
            <a:ext cx="80645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：有一个电灯接在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220V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的家庭电路中，点亮了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10h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，消耗了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1kw·h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的电，这只电灯工作时的电流多大？</a:t>
            </a:r>
          </a:p>
        </p:txBody>
      </p:sp>
    </p:spTree>
    <p:extLst>
      <p:ext uri="{BB962C8B-B14F-4D97-AF65-F5344CB8AC3E}">
        <p14:creationId xmlns:p14="http://schemas.microsoft.com/office/powerpoint/2010/main" xmlns="" val="1159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1155"/>
            <a:ext cx="3322955" cy="99631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b="1" kern="120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  <a:tileRect/>
                </a:gra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我的小结：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3875" y="2247900"/>
            <a:ext cx="6940550" cy="144462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1" smtClean="0">
                <a:solidFill>
                  <a:srgbClr val="FF0000"/>
                </a:solidFill>
              </a:rPr>
              <a:t>通过本节课学习，课外小结知识</a:t>
            </a:r>
          </a:p>
          <a:p>
            <a:pPr>
              <a:buFontTx/>
              <a:buNone/>
            </a:pPr>
            <a:r>
              <a:rPr lang="zh-CN" altLang="en-US" sz="3600" b="1" smtClean="0">
                <a:solidFill>
                  <a:srgbClr val="FF0000"/>
                </a:solidFill>
              </a:rPr>
              <a:t>写入笔记！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827088" y="3284538"/>
            <a:ext cx="7920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b="1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1787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87487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4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电能表</a:t>
            </a:r>
            <a:r>
              <a:rPr lang="zh-CN" altLang="en-US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：用来测量用电器消耗电能的仪表。</a:t>
            </a:r>
          </a:p>
        </p:txBody>
      </p:sp>
      <p:pic>
        <p:nvPicPr>
          <p:cNvPr id="3081" name="Picture 9" descr="15-图片-3　电能表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52513"/>
            <a:ext cx="4703762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电子式电能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41719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2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63489"/>
          <p:cNvSpPr>
            <a:spLocks noGrp="1" noChangeArrowheads="1"/>
          </p:cNvSpPr>
          <p:nvPr>
            <p:ph type="title"/>
          </p:nvPr>
        </p:nvSpPr>
        <p:spPr>
          <a:xfrm>
            <a:off x="1174750" y="619125"/>
            <a:ext cx="3721100" cy="414338"/>
          </a:xfrm>
        </p:spPr>
        <p:txBody>
          <a:bodyPr/>
          <a:lstStyle/>
          <a:p>
            <a:r>
              <a:rPr lang="zh-CN" altLang="en-US" sz="2800" b="1" smtClean="0">
                <a:solidFill>
                  <a:schemeClr val="accent2"/>
                </a:solidFill>
              </a:rPr>
              <a:t>电能表单位介绍：</a:t>
            </a:r>
          </a:p>
        </p:txBody>
      </p:sp>
      <p:sp>
        <p:nvSpPr>
          <p:cNvPr id="63491" name="文本框 63490"/>
          <p:cNvSpPr txBox="1">
            <a:spLocks noChangeArrowheads="1"/>
          </p:cNvSpPr>
          <p:nvPr/>
        </p:nvSpPr>
        <p:spPr bwMode="auto">
          <a:xfrm>
            <a:off x="323850" y="6089650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(a) </a:t>
            </a:r>
            <a:r>
              <a:rPr lang="zh-CN" altLang="en-US" sz="3200" b="1">
                <a:solidFill>
                  <a:srgbClr val="000000"/>
                </a:solidFill>
              </a:rPr>
              <a:t>感应式</a:t>
            </a:r>
          </a:p>
        </p:txBody>
      </p:sp>
      <p:grpSp>
        <p:nvGrpSpPr>
          <p:cNvPr id="63492" name="组合 63491"/>
          <p:cNvGrpSpPr>
            <a:grpSpLocks/>
          </p:cNvGrpSpPr>
          <p:nvPr/>
        </p:nvGrpSpPr>
        <p:grpSpPr bwMode="auto">
          <a:xfrm>
            <a:off x="4895850" y="1268413"/>
            <a:ext cx="4140200" cy="4968875"/>
            <a:chOff x="0" y="0"/>
            <a:chExt cx="2608" cy="3130"/>
          </a:xfrm>
        </p:grpSpPr>
        <p:sp>
          <p:nvSpPr>
            <p:cNvPr id="5124" name="横卷形 63492"/>
            <p:cNvSpPr>
              <a:spLocks noChangeArrowheads="1"/>
            </p:cNvSpPr>
            <p:nvPr/>
          </p:nvSpPr>
          <p:spPr bwMode="auto">
            <a:xfrm>
              <a:off x="0" y="227"/>
              <a:ext cx="2608" cy="2903"/>
            </a:xfrm>
            <a:prstGeom prst="horizontalScroll">
              <a:avLst>
                <a:gd name="adj" fmla="val 12500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25" name="矩形 63493"/>
            <p:cNvSpPr>
              <a:spLocks noChangeArrowheads="1" noChangeShapeType="1" noTextEdit="1"/>
            </p:cNvSpPr>
            <p:nvPr/>
          </p:nvSpPr>
          <p:spPr bwMode="auto">
            <a:xfrm>
              <a:off x="749" y="0"/>
              <a:ext cx="998" cy="453"/>
            </a:xfrm>
            <a:prstGeom prst="rect">
              <a:avLst/>
            </a:prstGeom>
          </p:spPr>
          <p:txBody>
            <a:bodyPr wrap="none" fromWordArt="1">
              <a:prstTxWarp prst="textWave4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信 息 快 递</a:t>
              </a:r>
            </a:p>
          </p:txBody>
        </p:sp>
        <p:sp>
          <p:nvSpPr>
            <p:cNvPr id="63495" name="矩形 63494"/>
            <p:cNvSpPr/>
            <p:nvPr/>
          </p:nvSpPr>
          <p:spPr>
            <a:xfrm>
              <a:off x="340" y="645"/>
              <a:ext cx="2041" cy="19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 noProof="1">
                  <a:solidFill>
                    <a:srgbClr val="000000"/>
                  </a:solidFill>
                  <a:cs typeface="+mn-ea"/>
                </a:rPr>
                <a:t>电能表示数的单位是</a:t>
              </a:r>
              <a:r>
                <a:rPr lang="zh-CN" altLang="en-US" sz="2800" b="1" noProof="1">
                  <a:solidFill>
                    <a:srgbClr val="FF3300"/>
                  </a:solidFill>
                  <a:cs typeface="+mn-ea"/>
                </a:rPr>
                <a:t>千瓦时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(</a:t>
              </a:r>
              <a:r>
                <a:rPr lang="en-US" altLang="zh-CN" sz="28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cs typeface="+mn-ea"/>
                </a:rPr>
                <a:t>kW·h)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,</a:t>
              </a:r>
              <a:r>
                <a:rPr lang="zh-CN" altLang="en-US" sz="2800" b="1" noProof="1">
                  <a:solidFill>
                    <a:srgbClr val="000000"/>
                  </a:solidFill>
                  <a:cs typeface="+mn-ea"/>
                </a:rPr>
                <a:t>俗称</a:t>
              </a:r>
              <a:r>
                <a:rPr lang="zh-CN" altLang="en-US" sz="2800" b="1" noProof="1">
                  <a:solidFill>
                    <a:srgbClr val="FF3300"/>
                  </a:solidFill>
                  <a:cs typeface="+mn-ea"/>
                </a:rPr>
                <a:t>度</a:t>
              </a:r>
              <a:r>
                <a:rPr lang="en-US" altLang="zh-CN" sz="2800" b="1" noProof="1">
                  <a:solidFill>
                    <a:srgbClr val="FF3300"/>
                  </a:solidFill>
                  <a:cs typeface="+mn-ea"/>
                </a:rPr>
                <a:t>.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 </a:t>
              </a:r>
              <a:endParaRPr lang="en-US" altLang="zh-CN" sz="2800" b="1" noProof="1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800" b="1" noProof="1">
                  <a:solidFill>
                    <a:srgbClr val="FF3300"/>
                  </a:solidFill>
                  <a:cs typeface="+mn-ea"/>
                </a:rPr>
                <a:t> 1</a:t>
              </a:r>
              <a:r>
                <a:rPr lang="en-US" altLang="zh-CN" sz="2800" b="1" noProof="1">
                  <a:solidFill>
                    <a:srgbClr val="FF33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cs typeface="+mn-ea"/>
                </a:rPr>
                <a:t>kW·h=3.6X10</a:t>
              </a:r>
              <a:r>
                <a:rPr lang="en-US" altLang="zh-CN" sz="2800" b="1" baseline="30000" noProof="1">
                  <a:solidFill>
                    <a:srgbClr val="FF33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cs typeface="+mn-ea"/>
                </a:rPr>
                <a:t>6</a:t>
              </a:r>
              <a:r>
                <a:rPr lang="en-US" altLang="zh-CN" sz="2800" b="1" noProof="1">
                  <a:solidFill>
                    <a:srgbClr val="FF3300"/>
                  </a:solidFill>
                  <a:cs typeface="+mn-ea"/>
                </a:rPr>
                <a:t>J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,</a:t>
              </a:r>
              <a:r>
                <a:rPr lang="zh-CN" altLang="en-US" sz="2800" b="1" noProof="1">
                  <a:solidFill>
                    <a:srgbClr val="000000"/>
                  </a:solidFill>
                  <a:cs typeface="+mn-ea"/>
                </a:rPr>
                <a:t>在数值上等于功率为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1kW</a:t>
              </a:r>
              <a:r>
                <a:rPr lang="zh-CN" altLang="en-US" sz="2800" b="1" noProof="1">
                  <a:solidFill>
                    <a:srgbClr val="000000"/>
                  </a:solidFill>
                  <a:cs typeface="+mn-ea"/>
                </a:rPr>
                <a:t>的用电器工作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1h</a:t>
              </a:r>
              <a:r>
                <a:rPr lang="zh-CN" altLang="en-US" sz="2800" b="1" noProof="1">
                  <a:solidFill>
                    <a:srgbClr val="000000"/>
                  </a:solidFill>
                  <a:cs typeface="+mn-ea"/>
                </a:rPr>
                <a:t>所消耗的电能</a:t>
              </a:r>
              <a:r>
                <a:rPr lang="en-US" altLang="zh-CN" sz="2800" b="1" noProof="1">
                  <a:solidFill>
                    <a:srgbClr val="000000"/>
                  </a:solidFill>
                  <a:cs typeface="+mn-ea"/>
                </a:rPr>
                <a:t>.</a:t>
              </a:r>
              <a:endParaRPr lang="en-US" altLang="zh-CN" sz="2800" b="1" noProof="1">
                <a:solidFill>
                  <a:srgbClr val="000000"/>
                </a:solidFill>
              </a:endParaRPr>
            </a:p>
          </p:txBody>
        </p:sp>
      </p:grpSp>
      <p:pic>
        <p:nvPicPr>
          <p:cNvPr id="63496" name="图片 63495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0" r="5650" b="11270"/>
          <a:stretch>
            <a:fillRect/>
          </a:stretch>
        </p:blipFill>
        <p:spPr bwMode="auto">
          <a:xfrm>
            <a:off x="250825" y="1555750"/>
            <a:ext cx="41767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矩形 63496"/>
          <p:cNvSpPr>
            <a:spLocks noChangeArrowheads="1"/>
          </p:cNvSpPr>
          <p:nvPr/>
        </p:nvSpPr>
        <p:spPr bwMode="auto">
          <a:xfrm>
            <a:off x="1403350" y="2492375"/>
            <a:ext cx="1801813" cy="7207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4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64513"/>
          <p:cNvSpPr>
            <a:spLocks noGrp="1" noChangeArrowheads="1"/>
          </p:cNvSpPr>
          <p:nvPr>
            <p:ph type="title"/>
          </p:nvPr>
        </p:nvSpPr>
        <p:spPr>
          <a:xfrm>
            <a:off x="1547813" y="574675"/>
            <a:ext cx="4344987" cy="484188"/>
          </a:xfrm>
        </p:spPr>
        <p:txBody>
          <a:bodyPr/>
          <a:lstStyle/>
          <a:p>
            <a:r>
              <a:rPr lang="zh-CN" altLang="en-US" sz="2800" b="1" smtClean="0">
                <a:solidFill>
                  <a:schemeClr val="accent2"/>
                </a:solidFill>
              </a:rPr>
              <a:t>电能表的参数</a:t>
            </a:r>
            <a:r>
              <a:rPr lang="zh-CN" altLang="en-US" sz="3600" b="1" smtClean="0">
                <a:solidFill>
                  <a:schemeClr val="accent2"/>
                </a:solidFill>
              </a:rPr>
              <a:t>：</a:t>
            </a:r>
          </a:p>
        </p:txBody>
      </p:sp>
      <p:pic>
        <p:nvPicPr>
          <p:cNvPr id="6146" name="图片 64514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0" r="5650" b="11270"/>
          <a:stretch>
            <a:fillRect/>
          </a:stretch>
        </p:blipFill>
        <p:spPr bwMode="auto">
          <a:xfrm>
            <a:off x="250825" y="1555750"/>
            <a:ext cx="41767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64515"/>
          <p:cNvSpPr txBox="1">
            <a:spLocks noChangeArrowheads="1"/>
          </p:cNvSpPr>
          <p:nvPr/>
        </p:nvSpPr>
        <p:spPr bwMode="auto">
          <a:xfrm>
            <a:off x="5292725" y="3573463"/>
            <a:ext cx="352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4517" name="矩形 64516"/>
          <p:cNvSpPr>
            <a:spLocks noChangeArrowheads="1"/>
          </p:cNvSpPr>
          <p:nvPr/>
        </p:nvSpPr>
        <p:spPr bwMode="auto">
          <a:xfrm>
            <a:off x="1547813" y="3933825"/>
            <a:ext cx="1368425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4518" name="矩形 64517"/>
          <p:cNvSpPr/>
          <p:nvPr/>
        </p:nvSpPr>
        <p:spPr>
          <a:xfrm>
            <a:off x="4716463" y="1412875"/>
            <a:ext cx="46434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Verdana" panose="020B0604030504040204" pitchFamily="34" charset="0"/>
                <a:cs typeface="+mn-ea"/>
              </a:rPr>
              <a:t>示数：</a:t>
            </a:r>
            <a:r>
              <a:rPr lang="en-US" altLang="zh-CN" sz="28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Verdana" panose="020B0604030504040204" pitchFamily="34" charset="0"/>
                <a:cs typeface="+mn-ea"/>
              </a:rPr>
              <a:t>145.5kW·h</a:t>
            </a:r>
            <a:endParaRPr lang="en-US" altLang="zh-CN" sz="28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6150" name="文本框 64518"/>
          <p:cNvSpPr txBox="1">
            <a:spLocks noChangeArrowheads="1"/>
          </p:cNvSpPr>
          <p:nvPr/>
        </p:nvSpPr>
        <p:spPr bwMode="auto">
          <a:xfrm>
            <a:off x="323850" y="6089650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(a) </a:t>
            </a:r>
            <a:r>
              <a:rPr lang="zh-CN" altLang="en-US" sz="3200" b="1">
                <a:solidFill>
                  <a:srgbClr val="000000"/>
                </a:solidFill>
              </a:rPr>
              <a:t>感应式</a:t>
            </a:r>
          </a:p>
        </p:txBody>
      </p:sp>
      <p:sp>
        <p:nvSpPr>
          <p:cNvPr id="64520" name="文本框 64519"/>
          <p:cNvSpPr txBox="1"/>
          <p:nvPr/>
        </p:nvSpPr>
        <p:spPr>
          <a:xfrm>
            <a:off x="4643438" y="2276475"/>
            <a:ext cx="4140200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1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、“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220V”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表示什么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?</a:t>
            </a:r>
            <a:endParaRPr lang="en-US" altLang="zh-CN" sz="3200" b="1" noProof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2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、“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2(4)A”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中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2A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表示什么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?4A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表示什么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?</a:t>
            </a:r>
            <a:endParaRPr lang="en-US" altLang="zh-CN" sz="3200" b="1" noProof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3</a:t>
            </a: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、“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3000</a:t>
            </a:r>
            <a:r>
              <a:rPr lang="en-US" altLang="zh-CN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r/kW·h”</a:t>
            </a:r>
            <a:r>
              <a:rPr lang="zh-CN" altLang="en-US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表示什么</a:t>
            </a:r>
            <a:r>
              <a:rPr lang="en-US" altLang="zh-CN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?</a:t>
            </a:r>
            <a:endParaRPr lang="en-US" altLang="zh-CN" sz="32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u="sng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 </a:t>
            </a:r>
            <a:r>
              <a:rPr lang="en-US" altLang="zh-CN" noProof="1">
                <a:solidFill>
                  <a:srgbClr val="000000"/>
                </a:solidFill>
                <a:cs typeface="+mn-ea"/>
              </a:rPr>
              <a:t> </a:t>
            </a:r>
            <a:endParaRPr lang="en-US" altLang="zh-CN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9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35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7" grpId="1" animBg="1"/>
      <p:bldP spid="645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65537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0" r="5650" b="11270"/>
          <a:stretch>
            <a:fillRect/>
          </a:stretch>
        </p:blipFill>
        <p:spPr bwMode="auto">
          <a:xfrm>
            <a:off x="250825" y="1555750"/>
            <a:ext cx="41767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标题 65538"/>
          <p:cNvSpPr>
            <a:spLocks noGrp="1" noChangeArrowheads="1"/>
          </p:cNvSpPr>
          <p:nvPr>
            <p:ph type="title"/>
          </p:nvPr>
        </p:nvSpPr>
        <p:spPr>
          <a:xfrm>
            <a:off x="968375" y="458788"/>
            <a:ext cx="4446588" cy="739775"/>
          </a:xfrm>
        </p:spPr>
        <p:txBody>
          <a:bodyPr/>
          <a:lstStyle/>
          <a:p>
            <a:r>
              <a:rPr lang="zh-CN" altLang="en-US" sz="3200" b="1" smtClean="0">
                <a:solidFill>
                  <a:schemeClr val="accent2"/>
                </a:solidFill>
              </a:rPr>
              <a:t>电能表参数介绍（一）：</a:t>
            </a:r>
          </a:p>
        </p:txBody>
      </p:sp>
      <p:sp>
        <p:nvSpPr>
          <p:cNvPr id="7171" name="文本框 65539"/>
          <p:cNvSpPr txBox="1">
            <a:spLocks noChangeArrowheads="1"/>
          </p:cNvSpPr>
          <p:nvPr/>
        </p:nvSpPr>
        <p:spPr bwMode="auto">
          <a:xfrm>
            <a:off x="323850" y="6089650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(a) </a:t>
            </a:r>
            <a:r>
              <a:rPr lang="zh-CN" altLang="en-US" sz="3200" b="1">
                <a:solidFill>
                  <a:srgbClr val="000000"/>
                </a:solidFill>
              </a:rPr>
              <a:t>感应式</a:t>
            </a:r>
          </a:p>
        </p:txBody>
      </p:sp>
      <p:sp>
        <p:nvSpPr>
          <p:cNvPr id="7172" name="矩形 65540"/>
          <p:cNvSpPr>
            <a:spLocks noChangeArrowheads="1"/>
          </p:cNvSpPr>
          <p:nvPr/>
        </p:nvSpPr>
        <p:spPr bwMode="auto">
          <a:xfrm>
            <a:off x="1620838" y="4149725"/>
            <a:ext cx="503237" cy="215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5542" name="圆角矩形标注 65541"/>
          <p:cNvSpPr>
            <a:spLocks noChangeArrowheads="1"/>
          </p:cNvSpPr>
          <p:nvPr/>
        </p:nvSpPr>
        <p:spPr bwMode="auto">
          <a:xfrm>
            <a:off x="5076825" y="836613"/>
            <a:ext cx="2735263" cy="2520950"/>
          </a:xfrm>
          <a:prstGeom prst="wedgeRoundRectCallout">
            <a:avLst>
              <a:gd name="adj1" fmla="val -154819"/>
              <a:gd name="adj2" fmla="val 77454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“电压</a:t>
            </a:r>
            <a:r>
              <a:rPr lang="en-US" altLang="zh-CN" sz="3200" b="1">
                <a:solidFill>
                  <a:srgbClr val="000000"/>
                </a:solidFill>
              </a:rPr>
              <a:t>-220V”</a:t>
            </a:r>
            <a:r>
              <a:rPr lang="zh-CN" altLang="en-US" sz="3200" b="1">
                <a:solidFill>
                  <a:srgbClr val="000000"/>
                </a:solidFill>
              </a:rPr>
              <a:t>表示电能表适用的额定电压</a:t>
            </a:r>
            <a:r>
              <a:rPr lang="en-US" altLang="zh-CN" sz="3200" b="1">
                <a:solidFill>
                  <a:srgbClr val="000000"/>
                </a:solidFill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>
              <a:solidFill>
                <a:srgbClr val="000000"/>
              </a:solidFill>
            </a:endParaRPr>
          </a:p>
        </p:txBody>
      </p:sp>
      <p:grpSp>
        <p:nvGrpSpPr>
          <p:cNvPr id="65543" name="组合 65542"/>
          <p:cNvGrpSpPr>
            <a:grpSpLocks/>
          </p:cNvGrpSpPr>
          <p:nvPr/>
        </p:nvGrpSpPr>
        <p:grpSpPr bwMode="auto">
          <a:xfrm>
            <a:off x="4787900" y="3213100"/>
            <a:ext cx="4105275" cy="2952750"/>
            <a:chOff x="0" y="0"/>
            <a:chExt cx="2586" cy="1860"/>
          </a:xfrm>
        </p:grpSpPr>
        <p:sp>
          <p:nvSpPr>
            <p:cNvPr id="7175" name="横卷形 65543"/>
            <p:cNvSpPr>
              <a:spLocks noChangeArrowheads="1"/>
            </p:cNvSpPr>
            <p:nvPr/>
          </p:nvSpPr>
          <p:spPr bwMode="auto">
            <a:xfrm>
              <a:off x="0" y="0"/>
              <a:ext cx="2586" cy="1860"/>
            </a:xfrm>
            <a:prstGeom prst="horizontalScroll">
              <a:avLst>
                <a:gd name="adj" fmla="val 12500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FF"/>
                </a:solidFill>
              </a:endParaRPr>
            </a:p>
          </p:txBody>
        </p:sp>
        <p:sp>
          <p:nvSpPr>
            <p:cNvPr id="7176" name="矩形 65544"/>
            <p:cNvSpPr>
              <a:spLocks noChangeArrowheads="1" noChangeShapeType="1" noTextEdit="1"/>
            </p:cNvSpPr>
            <p:nvPr/>
          </p:nvSpPr>
          <p:spPr bwMode="auto">
            <a:xfrm>
              <a:off x="227" y="227"/>
              <a:ext cx="998" cy="453"/>
            </a:xfrm>
            <a:prstGeom prst="rect">
              <a:avLst/>
            </a:prstGeom>
          </p:spPr>
          <p:txBody>
            <a:bodyPr wrap="none" fromWordArt="1">
              <a:prstTxWarp prst="textWave4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信 息 快 递</a:t>
              </a:r>
            </a:p>
          </p:txBody>
        </p:sp>
        <p:sp>
          <p:nvSpPr>
            <p:cNvPr id="7177" name="矩形 65545"/>
            <p:cNvSpPr>
              <a:spLocks noChangeArrowheads="1"/>
            </p:cNvSpPr>
            <p:nvPr/>
          </p:nvSpPr>
          <p:spPr bwMode="auto">
            <a:xfrm>
              <a:off x="318" y="680"/>
              <a:ext cx="2268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</a:rPr>
                <a:t>额定电压是指用电器或电学仪表</a:t>
              </a:r>
              <a:r>
                <a:rPr lang="zh-CN" altLang="en-US" sz="2800" b="1">
                  <a:solidFill>
                    <a:srgbClr val="FF0000"/>
                  </a:solidFill>
                </a:rPr>
                <a:t>正常工作</a:t>
              </a:r>
              <a:r>
                <a:rPr lang="zh-CN" altLang="en-US" sz="2800" b="1">
                  <a:solidFill>
                    <a:srgbClr val="000000"/>
                  </a:solidFill>
                </a:rPr>
                <a:t>时的电压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044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66561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0" r="5650" b="11270"/>
          <a:stretch>
            <a:fillRect/>
          </a:stretch>
        </p:blipFill>
        <p:spPr bwMode="auto">
          <a:xfrm>
            <a:off x="250825" y="1555750"/>
            <a:ext cx="41767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标题 66562"/>
          <p:cNvSpPr>
            <a:spLocks noGrp="1" noChangeArrowheads="1"/>
          </p:cNvSpPr>
          <p:nvPr>
            <p:ph type="title"/>
          </p:nvPr>
        </p:nvSpPr>
        <p:spPr>
          <a:xfrm>
            <a:off x="309563" y="647700"/>
            <a:ext cx="5749925" cy="574675"/>
          </a:xfrm>
        </p:spPr>
        <p:txBody>
          <a:bodyPr/>
          <a:lstStyle/>
          <a:p>
            <a:r>
              <a:rPr lang="zh-CN" altLang="en-US" sz="3200" b="1" smtClean="0">
                <a:solidFill>
                  <a:schemeClr val="accent2"/>
                </a:solidFill>
              </a:rPr>
              <a:t>电能表参数介绍（二）：</a:t>
            </a:r>
          </a:p>
        </p:txBody>
      </p:sp>
      <p:sp>
        <p:nvSpPr>
          <p:cNvPr id="8195" name="文本框 66563"/>
          <p:cNvSpPr txBox="1">
            <a:spLocks noChangeArrowheads="1"/>
          </p:cNvSpPr>
          <p:nvPr/>
        </p:nvSpPr>
        <p:spPr bwMode="auto">
          <a:xfrm>
            <a:off x="323850" y="6089650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(a) </a:t>
            </a:r>
            <a:r>
              <a:rPr lang="zh-CN" altLang="en-US" sz="3200" b="1">
                <a:solidFill>
                  <a:srgbClr val="000000"/>
                </a:solidFill>
              </a:rPr>
              <a:t>感应式</a:t>
            </a:r>
          </a:p>
        </p:txBody>
      </p:sp>
      <p:sp>
        <p:nvSpPr>
          <p:cNvPr id="8196" name="矩形 66564"/>
          <p:cNvSpPr>
            <a:spLocks noChangeArrowheads="1"/>
          </p:cNvSpPr>
          <p:nvPr/>
        </p:nvSpPr>
        <p:spPr bwMode="auto">
          <a:xfrm>
            <a:off x="1979613" y="4149725"/>
            <a:ext cx="576262" cy="2159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6566" name="圆角矩形标注 66565"/>
          <p:cNvSpPr>
            <a:spLocks noChangeArrowheads="1"/>
          </p:cNvSpPr>
          <p:nvPr/>
        </p:nvSpPr>
        <p:spPr bwMode="auto">
          <a:xfrm>
            <a:off x="4859338" y="1412875"/>
            <a:ext cx="3816350" cy="2303463"/>
          </a:xfrm>
          <a:prstGeom prst="wedgeRoundRectCallout">
            <a:avLst>
              <a:gd name="adj1" fmla="val -109898"/>
              <a:gd name="adj2" fmla="val 64819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“电流规格</a:t>
            </a:r>
            <a:r>
              <a:rPr lang="en-US" altLang="zh-CN" sz="3200" b="1">
                <a:solidFill>
                  <a:srgbClr val="000000"/>
                </a:solidFill>
              </a:rPr>
              <a:t>-2(4)A”</a:t>
            </a:r>
            <a:r>
              <a:rPr lang="zh-CN" altLang="en-US" sz="3200" b="1">
                <a:solidFill>
                  <a:srgbClr val="000000"/>
                </a:solidFill>
              </a:rPr>
              <a:t>中</a:t>
            </a:r>
            <a:r>
              <a:rPr lang="en-US" altLang="zh-CN" sz="3200" b="1">
                <a:solidFill>
                  <a:srgbClr val="000000"/>
                </a:solidFill>
              </a:rPr>
              <a:t>2A</a:t>
            </a:r>
            <a:r>
              <a:rPr lang="zh-CN" altLang="en-US" sz="3200" b="1">
                <a:solidFill>
                  <a:srgbClr val="000000"/>
                </a:solidFill>
              </a:rPr>
              <a:t>表示基本电流</a:t>
            </a:r>
            <a:r>
              <a:rPr lang="en-US" altLang="zh-CN" sz="3200" b="1">
                <a:solidFill>
                  <a:srgbClr val="000000"/>
                </a:solidFill>
              </a:rPr>
              <a:t>.4A</a:t>
            </a:r>
            <a:r>
              <a:rPr lang="zh-CN" altLang="en-US" sz="3200" b="1">
                <a:solidFill>
                  <a:srgbClr val="000000"/>
                </a:solidFill>
              </a:rPr>
              <a:t>表示额定最大电流</a:t>
            </a:r>
            <a:r>
              <a:rPr lang="en-US" altLang="zh-CN" sz="3200" b="1">
                <a:solidFill>
                  <a:srgbClr val="000000"/>
                </a:solidFill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51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7585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0" r="5650" b="11270"/>
          <a:stretch>
            <a:fillRect/>
          </a:stretch>
        </p:blipFill>
        <p:spPr bwMode="auto">
          <a:xfrm>
            <a:off x="250825" y="1555750"/>
            <a:ext cx="417671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标题 67586"/>
          <p:cNvSpPr>
            <a:spLocks noGrp="1" noChangeArrowheads="1"/>
          </p:cNvSpPr>
          <p:nvPr>
            <p:ph type="title"/>
          </p:nvPr>
        </p:nvSpPr>
        <p:spPr>
          <a:xfrm>
            <a:off x="309563" y="549275"/>
            <a:ext cx="5903912" cy="647700"/>
          </a:xfrm>
        </p:spPr>
        <p:txBody>
          <a:bodyPr/>
          <a:lstStyle/>
          <a:p>
            <a:r>
              <a:rPr lang="zh-CN" altLang="en-US" sz="3200" b="1" smtClean="0">
                <a:solidFill>
                  <a:schemeClr val="accent2"/>
                </a:solidFill>
              </a:rPr>
              <a:t>电能表参数介绍（三）</a:t>
            </a:r>
            <a:r>
              <a:rPr lang="zh-CN" altLang="en-US" sz="3600" b="1" smtClean="0"/>
              <a:t>：</a:t>
            </a:r>
          </a:p>
        </p:txBody>
      </p:sp>
      <p:sp>
        <p:nvSpPr>
          <p:cNvPr id="9219" name="文本框 67587"/>
          <p:cNvSpPr txBox="1">
            <a:spLocks noChangeArrowheads="1"/>
          </p:cNvSpPr>
          <p:nvPr/>
        </p:nvSpPr>
        <p:spPr bwMode="auto">
          <a:xfrm>
            <a:off x="323850" y="6089650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(a) </a:t>
            </a:r>
            <a:r>
              <a:rPr lang="zh-CN" altLang="en-US" sz="3200" b="1">
                <a:solidFill>
                  <a:srgbClr val="000000"/>
                </a:solidFill>
              </a:rPr>
              <a:t>感应式</a:t>
            </a:r>
          </a:p>
        </p:txBody>
      </p:sp>
      <p:sp>
        <p:nvSpPr>
          <p:cNvPr id="9220" name="矩形 67588"/>
          <p:cNvSpPr>
            <a:spLocks noChangeArrowheads="1"/>
          </p:cNvSpPr>
          <p:nvPr/>
        </p:nvSpPr>
        <p:spPr bwMode="auto">
          <a:xfrm>
            <a:off x="1619250" y="3932238"/>
            <a:ext cx="1368425" cy="2889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7590" name="圆角矩形标注 67589"/>
          <p:cNvSpPr>
            <a:spLocks noChangeArrowheads="1"/>
          </p:cNvSpPr>
          <p:nvPr/>
        </p:nvSpPr>
        <p:spPr bwMode="auto">
          <a:xfrm>
            <a:off x="4932363" y="1196975"/>
            <a:ext cx="3816350" cy="2736850"/>
          </a:xfrm>
          <a:prstGeom prst="wedgeRoundRectCallout">
            <a:avLst>
              <a:gd name="adj1" fmla="val -99208"/>
              <a:gd name="adj2" fmla="val 46634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67591" name="矩形 67590"/>
          <p:cNvSpPr/>
          <p:nvPr/>
        </p:nvSpPr>
        <p:spPr>
          <a:xfrm>
            <a:off x="5219700" y="1341438"/>
            <a:ext cx="3384550" cy="294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noProof="1">
                <a:solidFill>
                  <a:srgbClr val="000000"/>
                </a:solidFill>
                <a:cs typeface="+mn-ea"/>
              </a:rPr>
              <a:t>“电能表常数</a:t>
            </a:r>
            <a:r>
              <a:rPr lang="en-US" altLang="zh-CN" sz="3200" b="1" noProof="1">
                <a:solidFill>
                  <a:srgbClr val="000000"/>
                </a:solidFill>
                <a:cs typeface="+mn-ea"/>
              </a:rPr>
              <a:t>3000</a:t>
            </a:r>
            <a:r>
              <a:rPr lang="en-US" altLang="zh-CN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r/kW·h”</a:t>
            </a:r>
            <a:r>
              <a:rPr lang="zh-CN" altLang="en-US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表示每用电</a:t>
            </a:r>
            <a:r>
              <a:rPr lang="en-US" altLang="zh-CN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1kW·h</a:t>
            </a:r>
            <a:r>
              <a:rPr lang="zh-CN" altLang="en-US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，电能表转盘转动</a:t>
            </a:r>
            <a:r>
              <a:rPr lang="en-US" altLang="zh-CN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3000</a:t>
            </a:r>
            <a:r>
              <a:rPr lang="zh-CN" altLang="en-US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cs typeface="+mn-ea"/>
              </a:rPr>
              <a:t>圈</a:t>
            </a:r>
            <a:endParaRPr lang="zh-CN" altLang="en-US" sz="32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noProof="1">
                <a:solidFill>
                  <a:srgbClr val="000000"/>
                </a:solidFill>
                <a:cs typeface="+mn-ea"/>
              </a:rPr>
              <a:t>             </a:t>
            </a:r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49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68609"/>
          <p:cNvSpPr>
            <a:spLocks noGrp="1" noChangeArrowheads="1"/>
          </p:cNvSpPr>
          <p:nvPr>
            <p:ph type="title"/>
          </p:nvPr>
        </p:nvSpPr>
        <p:spPr>
          <a:xfrm>
            <a:off x="1908175" y="5229225"/>
            <a:ext cx="2459038" cy="703263"/>
          </a:xfrm>
        </p:spPr>
        <p:txBody>
          <a:bodyPr/>
          <a:lstStyle/>
          <a:p>
            <a:r>
              <a:rPr lang="en-US" altLang="zh-CN" sz="3600" b="1" smtClean="0"/>
              <a:t>(b) </a:t>
            </a:r>
            <a:r>
              <a:rPr lang="zh-CN" altLang="en-US" sz="3600" b="1" smtClean="0"/>
              <a:t>电子式</a:t>
            </a:r>
          </a:p>
        </p:txBody>
      </p:sp>
      <p:pic>
        <p:nvPicPr>
          <p:cNvPr id="68611" name="图片 686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25" t="12003" r="13692" b="29007"/>
          <a:stretch>
            <a:fillRect/>
          </a:stretch>
        </p:blipFill>
        <p:spPr bwMode="auto">
          <a:xfrm>
            <a:off x="395288" y="404813"/>
            <a:ext cx="45735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文本框 68611"/>
          <p:cNvSpPr txBox="1">
            <a:spLocks noChangeArrowheads="1"/>
          </p:cNvSpPr>
          <p:nvPr/>
        </p:nvSpPr>
        <p:spPr bwMode="auto">
          <a:xfrm>
            <a:off x="3203575" y="3557588"/>
            <a:ext cx="1511300" cy="303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200">
              <a:solidFill>
                <a:srgbClr val="000000"/>
              </a:solidFill>
            </a:endParaRPr>
          </a:p>
        </p:txBody>
      </p:sp>
      <p:grpSp>
        <p:nvGrpSpPr>
          <p:cNvPr id="68613" name="组合 68612"/>
          <p:cNvGrpSpPr>
            <a:grpSpLocks/>
          </p:cNvGrpSpPr>
          <p:nvPr/>
        </p:nvGrpSpPr>
        <p:grpSpPr bwMode="auto">
          <a:xfrm>
            <a:off x="5003800" y="3573463"/>
            <a:ext cx="4140200" cy="1943100"/>
            <a:chOff x="0" y="0"/>
            <a:chExt cx="2676" cy="1224"/>
          </a:xfrm>
        </p:grpSpPr>
        <p:grpSp>
          <p:nvGrpSpPr>
            <p:cNvPr id="10245" name="组合 68613"/>
            <p:cNvGrpSpPr>
              <a:grpSpLocks/>
            </p:cNvGrpSpPr>
            <p:nvPr/>
          </p:nvGrpSpPr>
          <p:grpSpPr bwMode="auto">
            <a:xfrm>
              <a:off x="182" y="272"/>
              <a:ext cx="2494" cy="622"/>
              <a:chOff x="0" y="0"/>
              <a:chExt cx="2494" cy="622"/>
            </a:xfrm>
          </p:grpSpPr>
          <p:sp>
            <p:nvSpPr>
              <p:cNvPr id="10246" name="文本框 68614"/>
              <p:cNvSpPr txBox="1">
                <a:spLocks noChangeArrowheads="1"/>
              </p:cNvSpPr>
              <p:nvPr/>
            </p:nvSpPr>
            <p:spPr bwMode="auto">
              <a:xfrm>
                <a:off x="0" y="15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消耗的电能</a:t>
                </a:r>
                <a:r>
                  <a:rPr lang="en-US" altLang="zh-CN" sz="2400" b="1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=</a:t>
                </a:r>
              </a:p>
            </p:txBody>
          </p:sp>
          <p:sp>
            <p:nvSpPr>
              <p:cNvPr id="10247" name="直接连接符 68615"/>
              <p:cNvSpPr>
                <a:spLocks noChangeShapeType="1"/>
              </p:cNvSpPr>
              <p:nvPr/>
            </p:nvSpPr>
            <p:spPr bwMode="auto">
              <a:xfrm>
                <a:off x="1224" y="334"/>
                <a:ext cx="10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8" name="文本框 68616"/>
              <p:cNvSpPr txBox="1">
                <a:spLocks noChangeArrowheads="1"/>
              </p:cNvSpPr>
              <p:nvPr/>
            </p:nvSpPr>
            <p:spPr bwMode="auto">
              <a:xfrm>
                <a:off x="1247" y="0"/>
                <a:ext cx="124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000000"/>
                    </a:solidFill>
                  </a:rPr>
                  <a:t>实际次数</a:t>
                </a:r>
              </a:p>
            </p:txBody>
          </p:sp>
          <p:sp>
            <p:nvSpPr>
              <p:cNvPr id="10249" name="文本框 68617"/>
              <p:cNvSpPr txBox="1">
                <a:spLocks noChangeArrowheads="1"/>
              </p:cNvSpPr>
              <p:nvPr/>
            </p:nvSpPr>
            <p:spPr bwMode="auto">
              <a:xfrm>
                <a:off x="1178" y="334"/>
                <a:ext cx="11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000000"/>
                    </a:solidFill>
                  </a:rPr>
                  <a:t>电能表常数</a:t>
                </a:r>
              </a:p>
            </p:txBody>
          </p:sp>
        </p:grpSp>
        <p:sp>
          <p:nvSpPr>
            <p:cNvPr id="10250" name="横卷形 68618"/>
            <p:cNvSpPr>
              <a:spLocks noChangeArrowheads="1"/>
            </p:cNvSpPr>
            <p:nvPr/>
          </p:nvSpPr>
          <p:spPr bwMode="auto">
            <a:xfrm>
              <a:off x="0" y="0"/>
              <a:ext cx="2608" cy="1224"/>
            </a:xfrm>
            <a:prstGeom prst="horizontalScroll">
              <a:avLst>
                <a:gd name="adj" fmla="val 12500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8620" name="组合 68619"/>
          <p:cNvGrpSpPr>
            <a:grpSpLocks/>
          </p:cNvGrpSpPr>
          <p:nvPr/>
        </p:nvGrpSpPr>
        <p:grpSpPr bwMode="auto">
          <a:xfrm>
            <a:off x="5435600" y="765175"/>
            <a:ext cx="3240088" cy="2232025"/>
            <a:chOff x="0" y="0"/>
            <a:chExt cx="2041" cy="1406"/>
          </a:xfrm>
        </p:grpSpPr>
        <p:sp>
          <p:nvSpPr>
            <p:cNvPr id="10252" name="圆角矩形标注 68620"/>
            <p:cNvSpPr>
              <a:spLocks noChangeArrowheads="1"/>
            </p:cNvSpPr>
            <p:nvPr/>
          </p:nvSpPr>
          <p:spPr bwMode="auto">
            <a:xfrm>
              <a:off x="0" y="0"/>
              <a:ext cx="1905" cy="1406"/>
            </a:xfrm>
            <a:prstGeom prst="wedgeRoundRectCallout">
              <a:avLst>
                <a:gd name="adj1" fmla="val -75093"/>
                <a:gd name="adj2" fmla="val 69986"/>
                <a:gd name="adj3" fmla="val 16667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622" name="矩形 68621"/>
            <p:cNvSpPr/>
            <p:nvPr/>
          </p:nvSpPr>
          <p:spPr>
            <a:xfrm>
              <a:off x="136" y="29"/>
              <a:ext cx="1905" cy="12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cs typeface="+mn-ea"/>
                </a:rPr>
                <a:t>表示每消耗</a:t>
              </a:r>
              <a:r>
                <a:rPr lang="en-US" altLang="zh-CN" sz="32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cs typeface="+mn-ea"/>
                </a:rPr>
                <a:t>1kW·h</a:t>
              </a:r>
              <a:r>
                <a:rPr lang="zh-CN" altLang="en-US" sz="32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cs typeface="+mn-ea"/>
                </a:rPr>
                <a:t>的电能，指示灯闪烁</a:t>
              </a:r>
              <a:r>
                <a:rPr lang="en-US" altLang="zh-CN" sz="32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cs typeface="+mn-ea"/>
                </a:rPr>
                <a:t>3200</a:t>
              </a:r>
              <a:r>
                <a:rPr lang="zh-CN" altLang="en-US" sz="32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FFFFFF"/>
                    </a:outerShdw>
                  </a:effectLst>
                  <a:cs typeface="+mn-ea"/>
                </a:rPr>
                <a:t>次</a:t>
              </a:r>
              <a:endParaRPr lang="zh-CN" altLang="en-US" sz="32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423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6" presetID="35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2" grpId="0" animBg="1"/>
      <p:bldP spid="68612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1229</Words>
  <Application>Microsoft Office PowerPoint</Application>
  <PresentationFormat>全屏显示(4:3)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默认设计模板</vt:lpstr>
      <vt:lpstr>   第十八章  电功率  第1节 电能 电功</vt:lpstr>
      <vt:lpstr>小组自学检测题（一）</vt:lpstr>
      <vt:lpstr>幻灯片 3</vt:lpstr>
      <vt:lpstr>电能表单位介绍：</vt:lpstr>
      <vt:lpstr>电能表的参数：</vt:lpstr>
      <vt:lpstr>电能表参数介绍（一）：</vt:lpstr>
      <vt:lpstr>电能表参数介绍（二）：</vt:lpstr>
      <vt:lpstr>电能表参数介绍（三）：</vt:lpstr>
      <vt:lpstr>(b) 电子式</vt:lpstr>
      <vt:lpstr>幻灯片 10</vt:lpstr>
      <vt:lpstr>幻灯片 11</vt:lpstr>
      <vt:lpstr>幻灯片 12</vt:lpstr>
      <vt:lpstr>幻灯片 13</vt:lpstr>
      <vt:lpstr>你知道吗？</vt:lpstr>
      <vt:lpstr>幻灯片 15</vt:lpstr>
      <vt:lpstr>小组自学检测题（二）</vt:lpstr>
      <vt:lpstr>幻灯片 17</vt:lpstr>
      <vt:lpstr>小组讨论</vt:lpstr>
      <vt:lpstr>幻灯片 19</vt:lpstr>
      <vt:lpstr>幻灯片 20</vt:lpstr>
      <vt:lpstr>幻灯片 21</vt:lpstr>
      <vt:lpstr>幻灯片 22</vt:lpstr>
      <vt:lpstr>我的小结：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第十八章  电功率  第1节 电能 电功</dc:title>
  <dc:creator>Administrator</dc:creator>
  <cp:lastModifiedBy>Administrator</cp:lastModifiedBy>
  <cp:revision>2</cp:revision>
  <dcterms:created xsi:type="dcterms:W3CDTF">2018-11-08T08:35:08Z</dcterms:created>
  <dcterms:modified xsi:type="dcterms:W3CDTF">2018-11-10T09:01:47Z</dcterms:modified>
</cp:coreProperties>
</file>